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264" r:id="rId10"/>
    <p:sldId id="362" r:id="rId11"/>
    <p:sldId id="459" r:id="rId12"/>
    <p:sldId id="460" r:id="rId13"/>
    <p:sldId id="477" r:id="rId14"/>
    <p:sldId id="413" r:id="rId15"/>
    <p:sldId id="497" r:id="rId16"/>
    <p:sldId id="461" r:id="rId17"/>
    <p:sldId id="558" r:id="rId18"/>
    <p:sldId id="559" r:id="rId19"/>
    <p:sldId id="560" r:id="rId20"/>
    <p:sldId id="494" r:id="rId21"/>
    <p:sldId id="499" r:id="rId22"/>
    <p:sldId id="511" r:id="rId23"/>
    <p:sldId id="521" r:id="rId24"/>
    <p:sldId id="522" r:id="rId25"/>
    <p:sldId id="396" r:id="rId26"/>
    <p:sldId id="397" r:id="rId27"/>
    <p:sldId id="454" r:id="rId28"/>
    <p:sldId id="535" r:id="rId29"/>
    <p:sldId id="398" r:id="rId30"/>
    <p:sldId id="399" r:id="rId31"/>
    <p:sldId id="404" r:id="rId32"/>
    <p:sldId id="407" r:id="rId33"/>
    <p:sldId id="403"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87"/>
          <p:cNvSpPr txBox="1"/>
          <p:nvPr/>
        </p:nvSpPr>
        <p:spPr>
          <a:xfrm>
            <a:off x="6603050" y="3955886"/>
            <a:ext cx="1912022" cy="306705"/>
          </a:xfrm>
          <a:prstGeom prst="rect">
            <a:avLst/>
          </a:prstGeom>
          <a:noFill/>
        </p:spPr>
        <p:txBody>
          <a:bodyPr wrap="square" rtlCol="0">
            <a:spAutoFit/>
          </a:bodyPr>
          <a:lstStyle/>
          <a:p>
            <a:pPr algn="ctr"/>
            <a:r>
              <a:rPr lang="zh-CN" altLang="en-US" sz="1400" dirty="0" smtClean="0">
                <a:solidFill>
                  <a:schemeClr val="tx1">
                    <a:lumMod val="50000"/>
                    <a:lumOff val="50000"/>
                  </a:schemeClr>
                </a:solidFill>
                <a:latin typeface="Agency FB" panose="020B0503020202020204" pitchFamily="34" charset="0"/>
                <a:cs typeface="+mn-ea"/>
                <a:sym typeface="+mn-lt"/>
              </a:rPr>
              <a:t>孙相会</a:t>
            </a:r>
            <a:endParaRPr lang="zh-CN" altLang="en-US" sz="1400" dirty="0" smtClean="0">
              <a:solidFill>
                <a:schemeClr val="tx1">
                  <a:lumMod val="50000"/>
                  <a:lumOff val="50000"/>
                </a:schemeClr>
              </a:solidFill>
              <a:latin typeface="Agency FB" panose="020B0503020202020204" pitchFamily="34" charset="0"/>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Rectangles 1"/>
          <p:cNvSpPr/>
          <p:nvPr/>
        </p:nvSpPr>
        <p:spPr>
          <a:xfrm>
            <a:off x="410845" y="2263775"/>
            <a:ext cx="8458835" cy="1057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b="1">
                <a:solidFill>
                  <a:schemeClr val="tx1"/>
                </a:solidFill>
                <a:uFillTx/>
              </a:rPr>
              <a:t>基于机器阅读理解的中文问答系统研究与实现</a:t>
            </a:r>
            <a:endParaRPr lang="zh-CN" altLang="en-US" sz="24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1" bandRow="1">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数据集</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发布时间</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文章来源</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语言类型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答案类型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CNN&amp;Daily Mail</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2015</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填空式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SQuAD</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RACE</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英语考试</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多项选择式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TriviaQA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网页搜索</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NewsQA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HotpotQA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 MARCO</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DuReader</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NarrativeQA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小说和电影剧本</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CMRC2018</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百度百科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CJRC2019</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法律法案</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DRCD</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繁体中文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1"/>
          </p:cNvPicPr>
          <p:nvPr/>
        </p:nvPicPr>
        <p:blipFill>
          <a:blip r:embed="rId2"/>
          <a:stretch>
            <a:fillRect/>
          </a:stretch>
        </p:blipFill>
        <p:spPr>
          <a:xfrm>
            <a:off x="953135" y="1256665"/>
            <a:ext cx="2476500" cy="3148330"/>
          </a:xfrm>
          <a:prstGeom prst="rect">
            <a:avLst/>
          </a:prstGeom>
        </p:spPr>
      </p:pic>
      <p:sp>
        <p:nvSpPr>
          <p:cNvPr id="5" name="Text Box 4"/>
          <p:cNvSpPr txBox="1"/>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1"/>
          </p:cNvPicPr>
          <p:nvPr/>
        </p:nvPicPr>
        <p:blipFill>
          <a:blip r:embed="rId3"/>
          <a:stretch>
            <a:fillRect/>
          </a:stretch>
        </p:blipFill>
        <p:spPr>
          <a:xfrm>
            <a:off x="4561840" y="1256665"/>
            <a:ext cx="2865755" cy="3148330"/>
          </a:xfrm>
          <a:prstGeom prst="rect">
            <a:avLst/>
          </a:prstGeom>
        </p:spPr>
      </p:pic>
      <p:sp>
        <p:nvSpPr>
          <p:cNvPr id="10" name="Text Box 9"/>
          <p:cNvSpPr txBox="1"/>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1"/>
          </p:cNvPicPr>
          <p:nvPr/>
        </p:nvPicPr>
        <p:blipFill>
          <a:blip r:embed="rId2"/>
          <a:stretch>
            <a:fillRect/>
          </a:stretch>
        </p:blipFill>
        <p:spPr>
          <a:xfrm>
            <a:off x="1059180" y="1924050"/>
            <a:ext cx="7562850" cy="139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1"/>
          </p:cNvPicPr>
          <p:nvPr/>
        </p:nvPicPr>
        <p:blipFill>
          <a:blip r:embed="rId2"/>
          <a:stretch>
            <a:fillRect/>
          </a:stretch>
        </p:blipFill>
        <p:spPr>
          <a:xfrm>
            <a:off x="1013460" y="1184910"/>
            <a:ext cx="7117080" cy="2773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5978525" cy="583565"/>
          </a:xfrm>
          <a:prstGeom prst="rect">
            <a:avLst/>
          </a:prstGeom>
          <a:noFill/>
        </p:spPr>
        <p:txBody>
          <a:bodyPr wrap="square" rtlCol="0">
            <a:spAutoFit/>
          </a:bodyPr>
          <a:p>
            <a:r>
              <a:rPr lang="en-US" altLang="zh-CN"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Lattice-Transformer</a:t>
            </a:r>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1"/>
          </p:cNvPicPr>
          <p:nvPr/>
        </p:nvPicPr>
        <p:blipFill>
          <a:blip r:embed="rId2"/>
          <a:stretch>
            <a:fillRect/>
          </a:stretch>
        </p:blipFill>
        <p:spPr>
          <a:xfrm>
            <a:off x="1059180" y="1924050"/>
            <a:ext cx="7562850" cy="139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6" name="Picture 5"/>
          <p:cNvPicPr>
            <a:picLocks noChangeAspect="1"/>
          </p:cNvPicPr>
          <p:nvPr/>
        </p:nvPicPr>
        <p:blipFill>
          <a:blip r:embed="rId2"/>
          <a:stretch>
            <a:fillRect/>
          </a:stretch>
        </p:blipFill>
        <p:spPr>
          <a:xfrm>
            <a:off x="1713865" y="756285"/>
            <a:ext cx="5819140" cy="3901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1"/>
          </p:cNvPicPr>
          <p:nvPr/>
        </p:nvPicPr>
        <p:blipFill>
          <a:blip r:embed="rId2"/>
          <a:stretch>
            <a:fillRect/>
          </a:stretch>
        </p:blipFill>
        <p:spPr>
          <a:xfrm>
            <a:off x="5824855" y="1530985"/>
            <a:ext cx="3072130" cy="595630"/>
          </a:xfrm>
          <a:prstGeom prst="rect">
            <a:avLst/>
          </a:prstGeom>
        </p:spPr>
      </p:pic>
      <p:sp>
        <p:nvSpPr>
          <p:cNvPr id="5" name="Text Box 4"/>
          <p:cNvSpPr txBox="1"/>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1"/>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1"/>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Rounded Rectangle 2"/>
          <p:cNvSpPr/>
          <p:nvPr/>
        </p:nvSpPr>
        <p:spPr>
          <a:xfrm>
            <a:off x="3148330" y="122555"/>
            <a:ext cx="2297430" cy="72263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1</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1"/>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前期准备工作</a:t>
            </a:r>
            <a:endParaRPr lang="zh-CN" altLang="en-US" dirty="0">
              <a:solidFill>
                <a:schemeClr val="tx1"/>
              </a:solidFill>
              <a:uFillTx/>
              <a:latin typeface="Arial" panose="020B0604020202020204" pitchFamily="34" charset="0"/>
            </a:endParaRPr>
          </a:p>
        </p:txBody>
      </p:sp>
      <p:sp>
        <p:nvSpPr>
          <p:cNvPr id="23" name="矩形 15"/>
          <p:cNvSpPr/>
          <p:nvPr/>
        </p:nvSpPr>
        <p:spPr>
          <a:xfrm>
            <a:off x="1919605" y="233680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2</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1"/>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选题背景与意义</a:t>
            </a:r>
            <a:endParaRPr lang="zh-CN" altLang="en-US" dirty="0">
              <a:solidFill>
                <a:schemeClr val="tx1"/>
              </a:solidFill>
              <a:uFillTx/>
              <a:latin typeface="Arial" panose="020B0604020202020204" pitchFamily="34" charset="0"/>
            </a:endParaRPr>
          </a:p>
        </p:txBody>
      </p:sp>
      <p:sp>
        <p:nvSpPr>
          <p:cNvPr id="27" name="矩形 15"/>
          <p:cNvSpPr/>
          <p:nvPr/>
        </p:nvSpPr>
        <p:spPr>
          <a:xfrm>
            <a:off x="1919605" y="314325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3</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1"/>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研究内容与方案</a:t>
            </a:r>
            <a:endParaRPr lang="zh-CN" altLang="en-US" dirty="0">
              <a:solidFill>
                <a:schemeClr val="tx1"/>
              </a:solidFill>
              <a:uFillTx/>
              <a:latin typeface="Arial" panose="020B0604020202020204" pitchFamily="34" charset="0"/>
            </a:endParaRPr>
          </a:p>
        </p:txBody>
      </p:sp>
      <p:sp>
        <p:nvSpPr>
          <p:cNvPr id="30" name="矩形 15"/>
          <p:cNvSpPr/>
          <p:nvPr/>
        </p:nvSpPr>
        <p:spPr>
          <a:xfrm>
            <a:off x="1919605" y="397002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4</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1"/>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预期成果与已完成进度</a:t>
            </a:r>
            <a:endParaRPr lang="zh-CN" altLang="en-US" dirty="0">
              <a:solidFill>
                <a:schemeClr val="tx1"/>
              </a:solidFill>
              <a:uFillTx/>
              <a:latin typeface="Arial" panose="020B0604020202020204" pitchFamily="34" charset="0"/>
            </a:endParaRPr>
          </a:p>
        </p:txBody>
      </p:sp>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1"/>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1"/>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1"/>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1"/>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9" name="圆角矩形 8"/>
          <p:cNvSpPr>
            <a:spLocks noChangeArrowheads="1"/>
          </p:cNvSpPr>
          <p:nvPr/>
        </p:nvSpPr>
        <p:spPr bwMode="auto">
          <a:xfrm>
            <a:off x="468503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0" name="Straight Connector 29"/>
          <p:cNvCxnSpPr/>
          <p:nvPr/>
        </p:nvCxnSpPr>
        <p:spPr>
          <a:xfrm>
            <a:off x="468503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Box 30"/>
          <p:cNvSpPr txBox="1"/>
          <p:nvPr/>
        </p:nvSpPr>
        <p:spPr>
          <a:xfrm>
            <a:off x="4723130" y="2815590"/>
            <a:ext cx="4404360" cy="922020"/>
          </a:xfrm>
          <a:prstGeom prst="rect">
            <a:avLst/>
          </a:prstGeom>
          <a:noFill/>
        </p:spPr>
        <p:txBody>
          <a:bodyPr wrap="square" rtlCol="0">
            <a:spAutoFit/>
          </a:bodyPr>
          <a:p>
            <a:r>
              <a:rPr lang="zh-CN" altLang="en-US" sz="900"/>
              <a:t>文本段落：米象或米象鼻虫（学名：），俗称米虫、谷牛，中国北方地区称为麦甲。在台湾、日本和世界其他地方均有分布。常生活在谷物中，繁殖速度快，为谷物中主要的害虫。米象每年约有8～9个世代，一世代约20～50天，在高温下繁殖较快，32℃时一世代只需25天。成虫平均寿命达3个月。成虫用口器将谷物啮成深孔，并产卵于孔内，通常一粒谷粒产一卵，数量依谷粒大小而异。幼虫孵化后以谷粒为食，将谷粒蛀穿成弯曲隧道，并逐渐囓成虫粪则排于谷粒外。</a:t>
            </a:r>
            <a:endParaRPr lang="zh-CN" altLang="en-US" sz="900"/>
          </a:p>
        </p:txBody>
      </p:sp>
      <p:sp>
        <p:nvSpPr>
          <p:cNvPr id="32" name="Text Box 31"/>
          <p:cNvSpPr txBox="1"/>
          <p:nvPr/>
        </p:nvSpPr>
        <p:spPr>
          <a:xfrm>
            <a:off x="468503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1"/>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3</a:t>
            </a:r>
            <a:r>
              <a:rPr lang="zh-CN" altLang="en-US"/>
              <a:t>个负样本</a:t>
            </a:r>
            <a:endParaRPr lang="zh-CN" altLang="en-US"/>
          </a:p>
        </p:txBody>
      </p:sp>
      <p:sp>
        <p:nvSpPr>
          <p:cNvPr id="34" name="Text Box 33"/>
          <p:cNvSpPr txBox="1"/>
          <p:nvPr/>
        </p:nvSpPr>
        <p:spPr>
          <a:xfrm>
            <a:off x="5760720" y="4240530"/>
            <a:ext cx="2981325" cy="506730"/>
          </a:xfrm>
          <a:prstGeom prst="rect">
            <a:avLst/>
          </a:prstGeom>
          <a:noFill/>
        </p:spPr>
        <p:txBody>
          <a:bodyPr wrap="square" rtlCol="0">
            <a:spAutoFit/>
          </a:bodyPr>
          <a:p>
            <a:r>
              <a:rPr lang="zh-CN" altLang="en-US"/>
              <a:t>随机选取一篇文章替换原来的文章，</a:t>
            </a:r>
            <a:endParaRPr lang="zh-CN" altLang="en-US"/>
          </a:p>
          <a:p>
            <a:r>
              <a:rPr lang="zh-CN" altLang="en-US"/>
              <a:t>构造一个负样本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1"/>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1"/>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1"/>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1"/>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1"/>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1"/>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1"/>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1"/>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1"/>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1"/>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1"/>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1"/>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1"/>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1"/>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1"/>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1"/>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1"/>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1"/>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88035" y="1040765"/>
            <a:ext cx="2910840" cy="769620"/>
          </a:xfrm>
          <a:prstGeom prst="rect">
            <a:avLst/>
          </a:prstGeom>
        </p:spPr>
      </p:pic>
      <p:sp>
        <p:nvSpPr>
          <p:cNvPr id="5" name="Text Box 4"/>
          <p:cNvSpPr txBox="1"/>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1"/>
          </p:cNvPicPr>
          <p:nvPr/>
        </p:nvPicPr>
        <p:blipFill>
          <a:blip r:embed="rId2"/>
          <a:stretch>
            <a:fillRect/>
          </a:stretch>
        </p:blipFill>
        <p:spPr>
          <a:xfrm>
            <a:off x="1472565" y="2463800"/>
            <a:ext cx="7446645" cy="2005965"/>
          </a:xfrm>
          <a:prstGeom prst="rect">
            <a:avLst/>
          </a:prstGeom>
        </p:spPr>
      </p:pic>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11125" y="735330"/>
            <a:ext cx="8693150" cy="3434080"/>
          </a:xfrm>
          <a:prstGeom prst="rect">
            <a:avLst/>
          </a:prstGeom>
        </p:spPr>
      </p:pic>
      <p:pic>
        <p:nvPicPr>
          <p:cNvPr id="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1"/>
          </p:cNvPicPr>
          <p:nvPr>
            <p:ph idx="1"/>
          </p:nvPr>
        </p:nvPicPr>
        <p:blipFill>
          <a:blip r:embed="rId2"/>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9" name="Text Box 8"/>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1"/>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1"/>
          </p:cNvSpPr>
          <p:nvPr/>
        </p:nvSpPr>
        <p:spPr bwMode="auto">
          <a:xfrm>
            <a:off x="466661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marL="214630" indent="-214630">
              <a:buFont typeface="Symbol" panose="05050102010706020507" pitchFamily="18" charset="2"/>
              <a:buChar char="·"/>
            </a:pPr>
            <a:r>
              <a:rPr lang="zh-CN" altLang="en-US" sz="1600" dirty="0">
                <a:solidFill>
                  <a:srgbClr val="FF0000"/>
                </a:solidFill>
                <a:latin typeface="Songti SC" panose="02010600040101010101" pitchFamily="2" charset="-122"/>
                <a:ea typeface="Songti SC" panose="02010600040101010101" pitchFamily="2" charset="-122"/>
              </a:rPr>
              <a:t>东北大学建龙钢铁挑战赛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rgbClr val="FF0000"/>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参加竞赛</a:t>
            </a:r>
            <a:endParaRPr lang="zh-CN" altLang="en-US"/>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内容占位符 3" descr="2020-11-12 08-28-09 的屏幕截图"/>
          <p:cNvPicPr>
            <a:picLocks noChangeAspect="1"/>
          </p:cNvPicPr>
          <p:nvPr>
            <p:ph idx="1"/>
          </p:nvPr>
        </p:nvPicPr>
        <p:blipFill>
          <a:blip r:embed="rId2"/>
          <a:stretch>
            <a:fillRect/>
          </a:stretch>
        </p:blipFill>
        <p:spPr>
          <a:xfrm>
            <a:off x="943610" y="1638935"/>
            <a:ext cx="6784340" cy="2408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4617720" y="3771265"/>
            <a:ext cx="438912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rPr>
              <a:t>利用多种</a:t>
            </a:r>
            <a:r>
              <a:rPr lang="zh-CN" altLang="en-US" sz="1600">
                <a:solidFill>
                  <a:srgbClr val="FF0000"/>
                </a:solidFill>
                <a:effectLst>
                  <a:outerShdw blurRad="38100" dist="19050" dir="2700000" algn="tl" rotWithShape="0">
                    <a:schemeClr val="dk1">
                      <a:alpha val="40000"/>
                    </a:schemeClr>
                  </a:outerShdw>
                </a:effectLst>
              </a:rPr>
              <a:t>自然语言处理技术</a:t>
            </a:r>
            <a:r>
              <a:rPr lang="zh-CN" altLang="en-US" sz="1600">
                <a:solidFill>
                  <a:schemeClr val="tx1"/>
                </a:solidFill>
                <a:effectLst>
                  <a:outerShdw blurRad="38100" dist="19050" dir="2700000" algn="tl" rotWithShape="0">
                    <a:schemeClr val="dk1">
                      <a:alpha val="40000"/>
                    </a:schemeClr>
                  </a:outerShdw>
                </a:effectLst>
              </a:rPr>
              <a:t>理解用户问题，返回</a:t>
            </a:r>
            <a:r>
              <a:rPr lang="zh-CN" altLang="en-US" sz="1600">
                <a:solidFill>
                  <a:srgbClr val="FF0000"/>
                </a:solidFill>
                <a:effectLst>
                  <a:outerShdw blurRad="38100" dist="19050" dir="2700000" algn="tl" rotWithShape="0">
                    <a:schemeClr val="dk1">
                      <a:alpha val="40000"/>
                    </a:schemeClr>
                  </a:outerShdw>
                </a:effectLst>
              </a:rPr>
              <a:t>细粒度的答案</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pic>
        <p:nvPicPr>
          <p:cNvPr id="8" name="Picture 7"/>
          <p:cNvPicPr>
            <a:picLocks noChangeAspect="1"/>
          </p:cNvPicPr>
          <p:nvPr/>
        </p:nvPicPr>
        <p:blipFill>
          <a:blip r:embed="rId2"/>
          <a:stretch>
            <a:fillRect/>
          </a:stretch>
        </p:blipFill>
        <p:spPr>
          <a:xfrm>
            <a:off x="5419725" y="1387475"/>
            <a:ext cx="2718435" cy="2205355"/>
          </a:xfrm>
          <a:prstGeom prst="rect">
            <a:avLst/>
          </a:prstGeom>
        </p:spPr>
      </p:pic>
      <p:pic>
        <p:nvPicPr>
          <p:cNvPr id="9" name="Picture 8"/>
          <p:cNvPicPr>
            <a:picLocks noChangeAspect="1"/>
          </p:cNvPicPr>
          <p:nvPr/>
        </p:nvPicPr>
        <p:blipFill>
          <a:blip r:embed="rId3"/>
          <a:stretch>
            <a:fillRect/>
          </a:stretch>
        </p:blipFill>
        <p:spPr>
          <a:xfrm>
            <a:off x="641350" y="1387475"/>
            <a:ext cx="2861310" cy="2205355"/>
          </a:xfrm>
          <a:prstGeom prst="rect">
            <a:avLst/>
          </a:prstGeom>
        </p:spPr>
      </p:pic>
      <p:sp>
        <p:nvSpPr>
          <p:cNvPr id="10" name="Text Box 9"/>
          <p:cNvSpPr txBox="1"/>
          <p:nvPr/>
        </p:nvSpPr>
        <p:spPr>
          <a:xfrm>
            <a:off x="98425" y="3771265"/>
            <a:ext cx="3673475" cy="829945"/>
          </a:xfrm>
          <a:prstGeom prst="rect">
            <a:avLst/>
          </a:prstGeom>
          <a:noFill/>
        </p:spPr>
        <p:txBody>
          <a:bodyPr wrap="square" rtlCol="0">
            <a:spAutoFit/>
          </a:bodyPr>
          <a:p>
            <a:r>
              <a:rPr lang="zh-CN" altLang="en-US" sz="1600">
                <a:solidFill>
                  <a:srgbClr val="FF0000"/>
                </a:solidFill>
                <a:sym typeface="+mn-ea"/>
              </a:rPr>
              <a:t>基于关键词匹配等技术</a:t>
            </a:r>
            <a:r>
              <a:rPr lang="zh-CN" altLang="en-US" sz="1600">
                <a:sym typeface="+mn-ea"/>
              </a:rPr>
              <a:t>，返回排序的文档结果。</a:t>
            </a:r>
            <a:endParaRPr lang="zh-CN" altLang="en-US" sz="1600"/>
          </a:p>
          <a:p>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 name="Text Box 2"/>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434715" y="1075055"/>
            <a:ext cx="3901440" cy="1188720"/>
          </a:xfrm>
          <a:prstGeom prst="rect">
            <a:avLst/>
          </a:prstGeom>
        </p:spPr>
      </p:pic>
      <p:sp>
        <p:nvSpPr>
          <p:cNvPr id="5" name="椭圆 15"/>
          <p:cNvSpPr>
            <a:spLocks noChangeArrowheads="1"/>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6" name="Text Box 5"/>
          <p:cNvSpPr txBox="1"/>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6" idx="3"/>
            <a:endCxn id="7" idx="1"/>
          </p:cNvCxnSpPr>
          <p:nvPr/>
        </p:nvCxnSpPr>
        <p:spPr>
          <a:xfrm flipV="1">
            <a:off x="2056130" y="1669415"/>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椭圆 15"/>
          <p:cNvSpPr>
            <a:spLocks noChangeArrowheads="1"/>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10" name="Text Box 9"/>
          <p:cNvSpPr txBox="1"/>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基于检索式的问答系统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1">
            <a:off x="2056130" y="3644900"/>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3434715" y="2752725"/>
            <a:ext cx="3901440" cy="1630680"/>
          </a:xfrm>
          <a:prstGeom prst="rect">
            <a:avLst/>
          </a:prstGeom>
        </p:spPr>
      </p:pic>
      <p:sp>
        <p:nvSpPr>
          <p:cNvPr id="14" name="Text Box 13"/>
          <p:cNvSpPr txBox="1"/>
          <p:nvPr/>
        </p:nvSpPr>
        <p:spPr>
          <a:xfrm>
            <a:off x="7418705" y="2837815"/>
            <a:ext cx="1320800" cy="1545590"/>
          </a:xfrm>
          <a:prstGeom prst="rect">
            <a:avLst/>
          </a:prstGeom>
          <a:noFill/>
        </p:spPr>
        <p:txBody>
          <a:bodyPr wrap="square" rtlCol="0" anchor="t">
            <a:spAutoFit/>
          </a:bodyPr>
          <a:p>
            <a:r>
              <a:rPr lang="zh-CN" altLang="en-US">
                <a:sym typeface="+mn-ea"/>
              </a:rPr>
              <a:t>可以回答的问题数量有限，返回的答案形式单一，不具有多样性，极度依赖于已有数据集。</a:t>
            </a:r>
            <a:endParaRPr lang="en-US"/>
          </a:p>
        </p:txBody>
      </p:sp>
      <p:sp>
        <p:nvSpPr>
          <p:cNvPr id="17" name="Text Box 16"/>
          <p:cNvSpPr txBox="1"/>
          <p:nvPr/>
        </p:nvSpPr>
        <p:spPr>
          <a:xfrm>
            <a:off x="7359015" y="1416050"/>
            <a:ext cx="1647825" cy="506730"/>
          </a:xfrm>
          <a:prstGeom prst="rect">
            <a:avLst/>
          </a:prstGeom>
          <a:noFill/>
        </p:spPr>
        <p:txBody>
          <a:bodyPr wrap="square" rtlCol="0" anchor="t">
            <a:spAutoFit/>
          </a:bodyPr>
          <a:p>
            <a:r>
              <a:rPr lang="zh-CN" altLang="en-US">
                <a:sym typeface="+mn-ea"/>
              </a:rPr>
              <a:t>需要预先构建大规模的知识库。</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23" name="Text Box 22"/>
          <p:cNvSpPr txBox="1"/>
          <p:nvPr/>
        </p:nvSpPr>
        <p:spPr>
          <a:xfrm>
            <a:off x="394970" y="554990"/>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基于阅读理解形式的问答：</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圆角矩形 8"/>
          <p:cNvSpPr>
            <a:spLocks noChangeArrowheads="1"/>
          </p:cNvSpPr>
          <p:nvPr/>
        </p:nvSpPr>
        <p:spPr bwMode="auto">
          <a:xfrm>
            <a:off x="2983230" y="155257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2963545" y="346011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2988945" y="1642745"/>
            <a:ext cx="5113020" cy="1753235"/>
          </a:xfrm>
          <a:prstGeom prst="rect">
            <a:avLst/>
          </a:prstGeom>
          <a:noFill/>
        </p:spPr>
        <p:txBody>
          <a:bodyPr wrap="square" rtlCol="0">
            <a:spAutoFit/>
          </a:bodyPr>
          <a:p>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1"/>
          <p:nvPr/>
        </p:nvSpPr>
        <p:spPr>
          <a:xfrm>
            <a:off x="2997200" y="352933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9" name="Straight Connector 8"/>
          <p:cNvCxnSpPr/>
          <p:nvPr/>
        </p:nvCxnSpPr>
        <p:spPr>
          <a:xfrm>
            <a:off x="2997200" y="392874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997200" y="396303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6" name="Text Box 5"/>
          <p:cNvSpPr txBox="1"/>
          <p:nvPr/>
        </p:nvSpPr>
        <p:spPr>
          <a:xfrm>
            <a:off x="593090" y="2681605"/>
            <a:ext cx="2259965" cy="714375"/>
          </a:xfrm>
          <a:prstGeom prst="rect">
            <a:avLst/>
          </a:prstGeom>
          <a:noFill/>
        </p:spPr>
        <p:txBody>
          <a:bodyPr wrap="square" rtlCol="0">
            <a:spAutoFit/>
          </a:bodyPr>
          <a:p>
            <a:r>
              <a:rPr lang="zh-CN" altLang="en-US"/>
              <a:t>不需要构建大规模知识库；</a:t>
            </a:r>
            <a:endParaRPr lang="zh-CN" altLang="en-US"/>
          </a:p>
          <a:p>
            <a:r>
              <a:rPr lang="zh-CN" altLang="en-US"/>
              <a:t>不依赖于已有数据集；</a:t>
            </a:r>
            <a:endParaRPr lang="zh-CN" altLang="en-US"/>
          </a:p>
          <a:p>
            <a:r>
              <a:rPr lang="zh-CN" altLang="en-US"/>
              <a:t>答案形式多样；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638175" y="61404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6" name="矩形: 圆角 105"/>
          <p:cNvSpPr/>
          <p:nvPr/>
        </p:nvSpPr>
        <p:spPr>
          <a:xfrm>
            <a:off x="1530350" y="135509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7" name="Diamond 6"/>
          <p:cNvSpPr/>
          <p:nvPr/>
        </p:nvSpPr>
        <p:spPr>
          <a:xfrm>
            <a:off x="1673225" y="145986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1894205" y="1416685"/>
            <a:ext cx="3848735" cy="398780"/>
          </a:xfrm>
          <a:prstGeom prst="rect">
            <a:avLst/>
          </a:prstGeom>
          <a:noFill/>
        </p:spPr>
        <p:txBody>
          <a:bodyPr wrap="square" rtlCol="0">
            <a:spAutoFit/>
          </a:bodyPr>
          <a:p>
            <a:r>
              <a:rPr lang="zh-CN" altLang="en-US" sz="2000"/>
              <a:t>搜索引擎中的智能问答</a:t>
            </a:r>
            <a:endParaRPr lang="zh-CN" altLang="en-US" sz="2000"/>
          </a:p>
        </p:txBody>
      </p:sp>
      <p:sp>
        <p:nvSpPr>
          <p:cNvPr id="9" name="矩形: 圆角 105"/>
          <p:cNvSpPr/>
          <p:nvPr/>
        </p:nvSpPr>
        <p:spPr>
          <a:xfrm>
            <a:off x="1530350" y="220472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0" name="Diamond 9"/>
          <p:cNvSpPr/>
          <p:nvPr/>
        </p:nvSpPr>
        <p:spPr>
          <a:xfrm>
            <a:off x="1673225" y="230949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Text Box 10"/>
          <p:cNvSpPr txBox="1"/>
          <p:nvPr/>
        </p:nvSpPr>
        <p:spPr>
          <a:xfrm>
            <a:off x="1894205" y="2273935"/>
            <a:ext cx="3917315" cy="398780"/>
          </a:xfrm>
          <a:prstGeom prst="rect">
            <a:avLst/>
          </a:prstGeom>
          <a:noFill/>
        </p:spPr>
        <p:txBody>
          <a:bodyPr wrap="square" rtlCol="0">
            <a:spAutoFit/>
          </a:bodyPr>
          <a:p>
            <a:r>
              <a:rPr lang="zh-CN" altLang="en-US" sz="2000"/>
              <a:t>司法领域中的智能审判</a:t>
            </a:r>
            <a:endParaRPr lang="zh-CN" altLang="en-US" sz="2000"/>
          </a:p>
        </p:txBody>
      </p:sp>
      <p:sp>
        <p:nvSpPr>
          <p:cNvPr id="12" name="矩形: 圆角 105"/>
          <p:cNvSpPr/>
          <p:nvPr/>
        </p:nvSpPr>
        <p:spPr>
          <a:xfrm>
            <a:off x="1496060" y="303212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3" name="Diamond 12"/>
          <p:cNvSpPr/>
          <p:nvPr/>
        </p:nvSpPr>
        <p:spPr>
          <a:xfrm>
            <a:off x="1638935" y="313690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Text Box 16"/>
          <p:cNvSpPr txBox="1"/>
          <p:nvPr/>
        </p:nvSpPr>
        <p:spPr>
          <a:xfrm>
            <a:off x="1859915" y="3101340"/>
            <a:ext cx="3917315" cy="398780"/>
          </a:xfrm>
          <a:prstGeom prst="rect">
            <a:avLst/>
          </a:prstGeom>
          <a:noFill/>
        </p:spPr>
        <p:txBody>
          <a:bodyPr wrap="square" rtlCol="0">
            <a:spAutoFit/>
          </a:bodyPr>
          <a:p>
            <a:r>
              <a:rPr lang="zh-CN" altLang="en-US" sz="2000"/>
              <a:t>教育领域中自动作文批阅</a:t>
            </a:r>
            <a:endParaRPr lang="zh-CN" altLang="en-US" sz="2000"/>
          </a:p>
        </p:txBody>
      </p:sp>
      <p:sp>
        <p:nvSpPr>
          <p:cNvPr id="19" name="矩形: 圆角 105"/>
          <p:cNvSpPr/>
          <p:nvPr/>
        </p:nvSpPr>
        <p:spPr>
          <a:xfrm>
            <a:off x="1530350" y="379031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22" name="Diamond 21"/>
          <p:cNvSpPr/>
          <p:nvPr/>
        </p:nvSpPr>
        <p:spPr>
          <a:xfrm>
            <a:off x="1673225" y="389509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3" name="Text Box 22"/>
          <p:cNvSpPr txBox="1"/>
          <p:nvPr/>
        </p:nvSpPr>
        <p:spPr>
          <a:xfrm>
            <a:off x="1894205" y="3859530"/>
            <a:ext cx="3917315" cy="398780"/>
          </a:xfrm>
          <a:prstGeom prst="rect">
            <a:avLst/>
          </a:prstGeom>
          <a:noFill/>
        </p:spPr>
        <p:txBody>
          <a:bodyPr wrap="square" rtlCol="0">
            <a:spAutoFit/>
          </a:bodyPr>
          <a:p>
            <a:r>
              <a:rPr lang="zh-CN" altLang="en-US" sz="2000"/>
              <a:t>电商领域中的智能客服</a:t>
            </a:r>
            <a:endParaRPr lang="zh-CN" altLang="en-US" sz="2000"/>
          </a:p>
        </p:txBody>
      </p:sp>
      <p:sp>
        <p:nvSpPr>
          <p:cNvPr id="4" name="Text Box 3"/>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pic>
        <p:nvPicPr>
          <p:cNvPr id="4" name="Picture 3"/>
          <p:cNvPicPr>
            <a:picLocks noChangeAspect="1"/>
          </p:cNvPicPr>
          <p:nvPr/>
        </p:nvPicPr>
        <p:blipFill>
          <a:blip r:embed="rId2"/>
          <a:stretch>
            <a:fillRect/>
          </a:stretch>
        </p:blipFill>
        <p:spPr>
          <a:xfrm>
            <a:off x="1539240" y="857250"/>
            <a:ext cx="606552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2" name="矩形 3"/>
          <p:cNvSpPr>
            <a:spLocks noChangeArrowheads="1"/>
          </p:cNvSpPr>
          <p:nvPr/>
        </p:nvSpPr>
        <p:spPr bwMode="auto">
          <a:xfrm>
            <a:off x="1620361" y="1357684"/>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文本匹配模块</a:t>
            </a:r>
            <a:endParaRPr lang="zh-CN" altLang="zh-CN" b="1" dirty="0"/>
          </a:p>
        </p:txBody>
      </p:sp>
      <p:sp>
        <p:nvSpPr>
          <p:cNvPr id="4" name="矩形 3"/>
          <p:cNvSpPr>
            <a:spLocks noChangeArrowheads="1"/>
          </p:cNvSpPr>
          <p:nvPr/>
        </p:nvSpPr>
        <p:spPr bwMode="auto">
          <a:xfrm>
            <a:off x="1620361" y="2747699"/>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阅读理解模块</a:t>
            </a:r>
            <a:endParaRPr lang="zh-CN" altLang="zh-CN" b="1" dirty="0"/>
          </a:p>
        </p:txBody>
      </p:sp>
      <p:sp>
        <p:nvSpPr>
          <p:cNvPr id="5" name="Text Box 4"/>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4654</Words>
  <Application>WPS Presentation</Application>
  <PresentationFormat>全屏显示(16:9)</PresentationFormat>
  <Paragraphs>473</Paragraphs>
  <Slides>31</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Agency FB</vt:lpstr>
      <vt:lpstr>Symbol</vt:lpstr>
      <vt:lpstr>Songti SC</vt:lpstr>
      <vt:lpstr>Calibri</vt:lpstr>
      <vt:lpstr>微软雅黑</vt:lpstr>
      <vt:lpstr>思源黑体 CN Normal</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Tony Sun</cp:lastModifiedBy>
  <cp:revision>198</cp:revision>
  <dcterms:created xsi:type="dcterms:W3CDTF">2020-11-19T08:46:00Z</dcterms:created>
  <dcterms:modified xsi:type="dcterms:W3CDTF">2020-11-21T08:03:20Z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