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635" r:id="rId5"/>
    <p:sldId id="361" r:id="rId6"/>
    <p:sldId id="534" r:id="rId7"/>
    <p:sldId id="458" r:id="rId8"/>
    <p:sldId id="601" r:id="rId9"/>
    <p:sldId id="264" r:id="rId10"/>
    <p:sldId id="636" r:id="rId11"/>
    <p:sldId id="362" r:id="rId12"/>
    <p:sldId id="477" r:id="rId13"/>
    <p:sldId id="576" r:id="rId14"/>
    <p:sldId id="558" r:id="rId15"/>
    <p:sldId id="560" r:id="rId16"/>
    <p:sldId id="580" r:id="rId17"/>
    <p:sldId id="637" r:id="rId18"/>
    <p:sldId id="413" r:id="rId19"/>
    <p:sldId id="499" r:id="rId20"/>
    <p:sldId id="642" r:id="rId21"/>
    <p:sldId id="643" r:id="rId22"/>
    <p:sldId id="511" r:id="rId23"/>
    <p:sldId id="640" r:id="rId24"/>
    <p:sldId id="641" r:id="rId25"/>
    <p:sldId id="597" r:id="rId26"/>
    <p:sldId id="397" r:id="rId27"/>
    <p:sldId id="454" r:id="rId28"/>
    <p:sldId id="535" r:id="rId29"/>
    <p:sldId id="404" r:id="rId30"/>
    <p:sldId id="626" r:id="rId31"/>
    <p:sldId id="579" r:id="rId32"/>
    <p:sldId id="403" r:id="rId33"/>
    <p:sldId id="578" r:id="rId3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15A75"/>
    <a:srgbClr val="008080"/>
    <a:srgbClr val="F17445"/>
    <a:srgbClr val="E94744"/>
    <a:srgbClr val="009999"/>
    <a:srgbClr val="C34A3D"/>
    <a:srgbClr val="015A74"/>
    <a:srgbClr val="01495F"/>
    <a:srgbClr val="006666"/>
    <a:srgbClr val="D43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3" autoAdjust="0"/>
    <p:restoredTop sz="92993" autoAdjust="0"/>
  </p:normalViewPr>
  <p:slideViewPr>
    <p:cSldViewPr snapToGrid="0">
      <p:cViewPr>
        <p:scale>
          <a:sx n="100" d="100"/>
          <a:sy n="100" d="100"/>
        </p:scale>
        <p:origin x="834" y="960"/>
      </p:cViewPr>
      <p:guideLst>
        <p:guide orient="horz" pos="1667"/>
        <p:guide pos="27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1EF6B-984B-46B6-AB1F-932A13F201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7DC6A-F9F9-48DB-9FE7-E174AE0538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FD1D121-70C2-4F51-8E6A-85BDEC1299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524510" y="1082675"/>
            <a:ext cx="8550275" cy="89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38888" y="122473"/>
            <a:ext cx="1467011" cy="491720"/>
          </a:xfrm>
          <a:prstGeom prst="rect">
            <a:avLst/>
          </a:prstGeom>
        </p:spPr>
      </p:pic>
      <p:grpSp>
        <p:nvGrpSpPr>
          <p:cNvPr id="5" name="组合 2"/>
          <p:cNvGrpSpPr/>
          <p:nvPr/>
        </p:nvGrpSpPr>
        <p:grpSpPr>
          <a:xfrm>
            <a:off x="524281" y="1236086"/>
            <a:ext cx="8430895" cy="3062282"/>
            <a:chOff x="1176954" y="4238028"/>
            <a:chExt cx="11241193" cy="4083045"/>
          </a:xfrm>
        </p:grpSpPr>
        <p:sp>
          <p:nvSpPr>
            <p:cNvPr id="9" name="文本框 8"/>
            <p:cNvSpPr txBox="1"/>
            <p:nvPr/>
          </p:nvSpPr>
          <p:spPr>
            <a:xfrm>
              <a:off x="1176954" y="4238028"/>
              <a:ext cx="11241193" cy="778087"/>
            </a:xfrm>
            <a:prstGeom prst="rect">
              <a:avLst/>
            </a:prstGeom>
            <a:noFill/>
            <a:effectLst/>
          </p:spPr>
          <p:txBody>
            <a:bodyPr wrap="square" rtlCol="0">
              <a:spAutoFit/>
            </a:bodyPr>
            <a:p>
              <a:r>
                <a:rPr lang="zh-CN" altLang="en-US" sz="32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rPr>
                <a:t>基于机器阅读理解的中文问答系统研究与实现</a:t>
              </a:r>
              <a:endParaRPr lang="zh-CN" altLang="en-US" sz="32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endParaRPr>
            </a:p>
          </p:txBody>
        </p:sp>
        <p:sp>
          <p:nvSpPr>
            <p:cNvPr id="29" name="文本框 28"/>
            <p:cNvSpPr txBox="1"/>
            <p:nvPr/>
          </p:nvSpPr>
          <p:spPr>
            <a:xfrm>
              <a:off x="7490072" y="7368572"/>
              <a:ext cx="4146973" cy="952501"/>
            </a:xfrm>
            <a:prstGeom prst="rect">
              <a:avLst/>
            </a:prstGeom>
            <a:noFill/>
          </p:spPr>
          <p:txBody>
            <a:bodyPr wrap="none" rtlCol="0">
              <a:spAutoFit/>
            </a:bodyPr>
            <a:p>
              <a:pPr algn="dist">
                <a:lnSpc>
                  <a:spcPct val="150000"/>
                </a:lnSpc>
              </a:pPr>
              <a:r>
                <a:rPr lang="zh-CN" altLang="en-US" sz="135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答辩人：孙相会</a:t>
              </a:r>
              <a:r>
                <a:rPr lang="en-US" altLang="zh-CN" sz="135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     </a:t>
              </a:r>
              <a:r>
                <a:rPr lang="zh-CN" altLang="en-US" sz="135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指导老师：  张天成</a:t>
              </a:r>
              <a:endParaRPr lang="en-US" altLang="zh-CN" sz="135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endParaRPr>
            </a:p>
            <a:p>
              <a:pPr algn="dist">
                <a:lnSpc>
                  <a:spcPct val="150000"/>
                </a:lnSpc>
              </a:pPr>
              <a:r>
                <a:rPr lang="zh-CN" altLang="en-US" sz="135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学号：</a:t>
              </a:r>
              <a:r>
                <a:rPr lang="en-US" altLang="zh-CN" sz="135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1971654</a:t>
              </a:r>
              <a:r>
                <a:rPr lang="zh-CN" altLang="en-US" sz="135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      专业：计算机技术</a:t>
              </a:r>
              <a:endParaRPr lang="zh-CN" altLang="en-US" sz="135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endParaRPr>
            </a:p>
          </p:txBody>
        </p:sp>
      </p:grpSp>
      <p:grpSp>
        <p:nvGrpSpPr>
          <p:cNvPr id="6" name="组合 1"/>
          <p:cNvGrpSpPr/>
          <p:nvPr/>
        </p:nvGrpSpPr>
        <p:grpSpPr>
          <a:xfrm>
            <a:off x="-1851769" y="2119420"/>
            <a:ext cx="5035271" cy="6646100"/>
            <a:chOff x="9305941" y="-3123718"/>
            <a:chExt cx="6713695" cy="8861466"/>
          </a:xfrm>
        </p:grpSpPr>
        <p:sp>
          <p:nvSpPr>
            <p:cNvPr id="10" name="矩形 6"/>
            <p:cNvSpPr/>
            <p:nvPr/>
          </p:nvSpPr>
          <p:spPr>
            <a:xfrm rot="2700000">
              <a:off x="8232056" y="-2049833"/>
              <a:ext cx="8861466" cy="6713695"/>
            </a:xfrm>
            <a:prstGeom prst="rect">
              <a:avLst/>
            </a:prstGeom>
            <a:solidFill>
              <a:srgbClr val="2E75B5"/>
            </a:solidFill>
            <a:ln>
              <a:noFill/>
            </a:ln>
            <a:effectLst>
              <a:outerShdw blurRad="127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4" name="矩形 7"/>
            <p:cNvSpPr/>
            <p:nvPr/>
          </p:nvSpPr>
          <p:spPr>
            <a:xfrm rot="2700000">
              <a:off x="8837999" y="-1247258"/>
              <a:ext cx="7228933" cy="5080358"/>
            </a:xfrm>
            <a:prstGeom prst="rect">
              <a:avLst/>
            </a:prstGeom>
            <a:solidFill>
              <a:srgbClr val="5B9BD5"/>
            </a:solidFill>
            <a:ln>
              <a:noFill/>
            </a:ln>
            <a:effectLst>
              <a:outerShdw blurRad="127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grpSp>
          <p:nvGrpSpPr>
            <p:cNvPr id="15" name="Group 4"/>
            <p:cNvGrpSpPr>
              <a:grpSpLocks noChangeAspect="1"/>
            </p:cNvGrpSpPr>
            <p:nvPr/>
          </p:nvGrpSpPr>
          <p:grpSpPr bwMode="auto">
            <a:xfrm>
              <a:off x="12474697" y="-925016"/>
              <a:ext cx="1846377" cy="1719613"/>
              <a:chOff x="6206" y="-1387"/>
              <a:chExt cx="3219" cy="2998"/>
            </a:xfrm>
            <a:solidFill>
              <a:schemeClr val="bg1"/>
            </a:solidFill>
            <a:effectLst/>
          </p:grpSpPr>
          <p:sp>
            <p:nvSpPr>
              <p:cNvPr id="16" name="Freeform 6"/>
              <p:cNvSpPr/>
              <p:nvPr/>
            </p:nvSpPr>
            <p:spPr bwMode="auto">
              <a:xfrm>
                <a:off x="6206" y="-13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p:spPr>
            <p:txBody>
              <a:bodyPr vert="horz" wrap="square" lIns="68580" tIns="34290" rIns="68580" bIns="34290" numCol="1" anchor="t" anchorCtr="0" compatLnSpc="1"/>
              <a:p>
                <a:endParaRPr lang="zh-HK" altLang="en-US" sz="1350" dirty="0"/>
              </a:p>
            </p:txBody>
          </p:sp>
          <p:sp>
            <p:nvSpPr>
              <p:cNvPr id="18" name="Freeform 7"/>
              <p:cNvSpPr/>
              <p:nvPr/>
            </p:nvSpPr>
            <p:spPr bwMode="auto">
              <a:xfrm>
                <a:off x="6888" y="1"/>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p:spPr>
            <p:txBody>
              <a:bodyPr vert="horz" wrap="square" lIns="68580" tIns="34290" rIns="68580" bIns="34290" numCol="1" anchor="t" anchorCtr="0" compatLnSpc="1"/>
              <a:p>
                <a:endParaRPr lang="zh-HK" altLang="en-US" sz="1350"/>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研究方案</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8" name="Picture 7"/>
          <p:cNvPicPr>
            <a:picLocks noChangeAspect="1"/>
          </p:cNvPicPr>
          <p:nvPr/>
        </p:nvPicPr>
        <p:blipFill>
          <a:blip r:embed="rId2"/>
          <a:stretch>
            <a:fillRect/>
          </a:stretch>
        </p:blipFill>
        <p:spPr>
          <a:xfrm>
            <a:off x="971550" y="1252855"/>
            <a:ext cx="2026920" cy="2895600"/>
          </a:xfrm>
          <a:prstGeom prst="rect">
            <a:avLst/>
          </a:prstGeom>
        </p:spPr>
      </p:pic>
      <p:sp>
        <p:nvSpPr>
          <p:cNvPr id="9" name="Text Box 8"/>
          <p:cNvSpPr txBox="1"/>
          <p:nvPr/>
        </p:nvSpPr>
        <p:spPr>
          <a:xfrm>
            <a:off x="508635" y="4468495"/>
            <a:ext cx="2996565"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典型的文本匹配模型框架</a:t>
            </a:r>
            <a:endParaRPr lang="zh-CN" altLang="en-US" sz="200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3"/>
          <a:stretch>
            <a:fillRect/>
          </a:stretch>
        </p:blipFill>
        <p:spPr>
          <a:xfrm>
            <a:off x="5208905" y="741680"/>
            <a:ext cx="2026920" cy="3406775"/>
          </a:xfrm>
          <a:prstGeom prst="rect">
            <a:avLst/>
          </a:prstGeom>
        </p:spPr>
      </p:pic>
      <p:sp>
        <p:nvSpPr>
          <p:cNvPr id="5" name="Text Box 4"/>
          <p:cNvSpPr txBox="1"/>
          <p:nvPr/>
        </p:nvSpPr>
        <p:spPr>
          <a:xfrm>
            <a:off x="4835525" y="4468495"/>
            <a:ext cx="3004185"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典型的阅读理解模型框架</a:t>
            </a:r>
            <a:endParaRPr lang="zh-CN" altLang="en-US" sz="200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8" name="Text Box 7"/>
          <p:cNvSpPr txBox="1"/>
          <p:nvPr/>
        </p:nvSpPr>
        <p:spPr>
          <a:xfrm>
            <a:off x="8296275" y="1654175"/>
            <a:ext cx="639445" cy="299085"/>
          </a:xfrm>
          <a:prstGeom prst="rect">
            <a:avLst/>
          </a:prstGeom>
          <a:noFill/>
        </p:spPr>
        <p:txBody>
          <a:bodyPr wrap="square" rtlCol="0">
            <a:spAutoFit/>
          </a:bodyPr>
          <a:p>
            <a:r>
              <a:rPr lang="en-US"/>
              <a:t>0 or 1</a:t>
            </a:r>
            <a:endParaRPr lang="en-US"/>
          </a:p>
        </p:txBody>
      </p:sp>
      <p:pic>
        <p:nvPicPr>
          <p:cNvPr id="9" name="Picture 8"/>
          <p:cNvPicPr>
            <a:picLocks noChangeAspect="1"/>
          </p:cNvPicPr>
          <p:nvPr/>
        </p:nvPicPr>
        <p:blipFill>
          <a:blip r:embed="rId2"/>
          <a:stretch>
            <a:fillRect/>
          </a:stretch>
        </p:blipFill>
        <p:spPr>
          <a:xfrm>
            <a:off x="882015" y="1122680"/>
            <a:ext cx="7414260" cy="1501140"/>
          </a:xfrm>
          <a:prstGeom prst="rect">
            <a:avLst/>
          </a:prstGeom>
        </p:spPr>
      </p:pic>
      <p:sp>
        <p:nvSpPr>
          <p:cNvPr id="4" name="Text Box 3"/>
          <p:cNvSpPr txBox="1"/>
          <p:nvPr/>
        </p:nvSpPr>
        <p:spPr>
          <a:xfrm>
            <a:off x="882015" y="3544570"/>
            <a:ext cx="6069965" cy="1198880"/>
          </a:xfrm>
          <a:prstGeom prst="rect">
            <a:avLst/>
          </a:prstGeom>
          <a:noFill/>
        </p:spPr>
        <p:txBody>
          <a:bodyPr wrap="square" rtlCol="0">
            <a:spAutoFit/>
          </a:bodyPr>
          <a:p>
            <a:pPr marL="285750" indent="-285750">
              <a:buFont typeface="Wingdings" panose="05000000000000000000" charset="0"/>
              <a:buChar char="Ø"/>
            </a:pPr>
            <a:r>
              <a:rPr lang="en-US" sz="1800">
                <a:ln/>
                <a:solidFill>
                  <a:schemeClr val="tx1"/>
                </a:solidFill>
                <a:effectLst>
                  <a:outerShdw blurRad="38100" dist="19050" dir="2700000" algn="tl" rotWithShape="0">
                    <a:schemeClr val="dk1">
                      <a:alpha val="40000"/>
                    </a:schemeClr>
                  </a:outerShdw>
                </a:effectLst>
              </a:rPr>
              <a:t>Lattice</a:t>
            </a:r>
            <a:r>
              <a:rPr lang="zh-CN" altLang="en-US" sz="1800">
                <a:ln/>
                <a:solidFill>
                  <a:schemeClr val="tx1"/>
                </a:solidFill>
                <a:effectLst>
                  <a:outerShdw blurRad="38100" dist="19050" dir="2700000" algn="tl" rotWithShape="0">
                    <a:schemeClr val="dk1">
                      <a:alpha val="40000"/>
                    </a:schemeClr>
                  </a:outerShdw>
                </a:effectLst>
              </a:rPr>
              <a:t>结构可以同时考虑字与词的信息</a:t>
            </a:r>
            <a:endParaRPr lang="zh-CN" altLang="en-US" sz="1800">
              <a:ln/>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Ø"/>
            </a:pPr>
            <a:r>
              <a:rPr lang="en-US" altLang="zh-CN" sz="1800">
                <a:ln/>
                <a:solidFill>
                  <a:schemeClr val="tx1"/>
                </a:solidFill>
                <a:effectLst>
                  <a:outerShdw blurRad="38100" dist="19050" dir="2700000" algn="tl" rotWithShape="0">
                    <a:schemeClr val="dk1">
                      <a:alpha val="40000"/>
                    </a:schemeClr>
                  </a:outerShdw>
                </a:effectLst>
              </a:rPr>
              <a:t>conv</a:t>
            </a:r>
            <a:r>
              <a:rPr lang="zh-CN" altLang="en-US" sz="1800">
                <a:ln/>
                <a:solidFill>
                  <a:schemeClr val="tx1"/>
                </a:solidFill>
                <a:effectLst>
                  <a:outerShdw blurRad="38100" dist="19050" dir="2700000" algn="tl" rotWithShape="0">
                    <a:schemeClr val="dk1">
                      <a:alpha val="40000"/>
                    </a:schemeClr>
                  </a:outerShdw>
                </a:effectLst>
              </a:rPr>
              <a:t>卷积用来提取局部特征</a:t>
            </a:r>
            <a:endParaRPr lang="zh-CN" altLang="en-US" sz="1800">
              <a:ln/>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Ø"/>
            </a:pPr>
            <a:r>
              <a:rPr lang="en-US" altLang="zh-CN" sz="1800">
                <a:ln/>
                <a:solidFill>
                  <a:schemeClr val="tx1"/>
                </a:solidFill>
                <a:effectLst>
                  <a:outerShdw blurRad="38100" dist="19050" dir="2700000" algn="tl" rotWithShape="0">
                    <a:schemeClr val="dk1">
                      <a:alpha val="40000"/>
                    </a:schemeClr>
                  </a:outerShdw>
                </a:effectLst>
              </a:rPr>
              <a:t>self-attention</a:t>
            </a:r>
            <a:r>
              <a:rPr lang="zh-CN" altLang="en-US" sz="1800">
                <a:ln/>
                <a:solidFill>
                  <a:schemeClr val="tx1"/>
                </a:solidFill>
                <a:effectLst>
                  <a:outerShdw blurRad="38100" dist="19050" dir="2700000" algn="tl" rotWithShape="0">
                    <a:schemeClr val="dk1">
                      <a:alpha val="40000"/>
                    </a:schemeClr>
                  </a:outerShdw>
                </a:effectLst>
              </a:rPr>
              <a:t>用来提取全局特征</a:t>
            </a:r>
            <a:endParaRPr lang="zh-CN" altLang="en-US" sz="1800">
              <a:ln/>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Ø"/>
            </a:pPr>
            <a:r>
              <a:rPr lang="zh-CN" altLang="en-US" sz="1800">
                <a:ln/>
                <a:solidFill>
                  <a:schemeClr val="tx1"/>
                </a:solidFill>
                <a:effectLst>
                  <a:outerShdw blurRad="38100" dist="19050" dir="2700000" algn="tl" rotWithShape="0">
                    <a:schemeClr val="dk1">
                      <a:alpha val="40000"/>
                    </a:schemeClr>
                  </a:outerShdw>
                </a:effectLst>
              </a:rPr>
              <a:t>多轮交互机制可以增强问题和文章之间的交互语义信息</a:t>
            </a:r>
            <a:endParaRPr lang="zh-CN" altLang="en-US" sz="1800">
              <a:ln/>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882015" y="3067050"/>
            <a:ext cx="4283710" cy="299085"/>
          </a:xfrm>
          <a:prstGeom prst="rect">
            <a:avLst/>
          </a:prstGeom>
          <a:noFill/>
        </p:spPr>
        <p:txBody>
          <a:bodyPr wrap="square" rtlCol="0">
            <a:spAutoFit/>
          </a:bodyPr>
          <a:p>
            <a:r>
              <a:rPr lang="zh-CN" altLang="en-US">
                <a:ln/>
                <a:solidFill>
                  <a:srgbClr val="FF0000"/>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基于多轮交互机制的</a:t>
            </a:r>
            <a:r>
              <a:rPr lang="en-US" altLang="zh-CN">
                <a:ln/>
                <a:solidFill>
                  <a:srgbClr val="FF0000"/>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Lattice conv-Transformer</a:t>
            </a:r>
            <a:r>
              <a:rPr lang="zh-CN" altLang="en-US">
                <a:ln/>
                <a:solidFill>
                  <a:srgbClr val="FF0000"/>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结构</a:t>
            </a:r>
            <a:endParaRPr lang="zh-CN" altLang="en-US">
              <a:ln/>
              <a:solidFill>
                <a:srgbClr val="FF0000"/>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Text Box 6"/>
          <p:cNvSpPr txBox="1"/>
          <p:nvPr/>
        </p:nvSpPr>
        <p:spPr>
          <a:xfrm>
            <a:off x="303530" y="218440"/>
            <a:ext cx="630428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文本匹配模块的拟设计方案</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303530" y="218440"/>
            <a:ext cx="630428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文本匹配模块的拟设计方案</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4" name="Picture 3"/>
          <p:cNvPicPr>
            <a:picLocks noChangeAspect="1"/>
          </p:cNvPicPr>
          <p:nvPr/>
        </p:nvPicPr>
        <p:blipFill>
          <a:blip r:embed="rId2"/>
          <a:stretch>
            <a:fillRect/>
          </a:stretch>
        </p:blipFill>
        <p:spPr>
          <a:xfrm>
            <a:off x="1070610" y="1303020"/>
            <a:ext cx="7002780" cy="2537460"/>
          </a:xfrm>
          <a:prstGeom prst="rect">
            <a:avLst/>
          </a:prstGeom>
        </p:spPr>
      </p:pic>
      <p:sp>
        <p:nvSpPr>
          <p:cNvPr id="6" name="Text Box 5"/>
          <p:cNvSpPr txBox="1"/>
          <p:nvPr/>
        </p:nvSpPr>
        <p:spPr>
          <a:xfrm>
            <a:off x="509270" y="4153535"/>
            <a:ext cx="8467090" cy="583565"/>
          </a:xfrm>
          <a:prstGeom prst="rect">
            <a:avLst/>
          </a:prstGeom>
          <a:noFill/>
        </p:spPr>
        <p:txBody>
          <a:bodyPr wrap="square" rtlCol="0">
            <a:spAutoFit/>
          </a:bodyPr>
          <a:p>
            <a:r>
              <a:rPr lang="zh-CN" altLang="en-US" sz="1600"/>
              <a:t>为了更好的提升文本匹配模块的性能，加快文本匹配模块的训练，拟采用知识蒸馏的方法，将</a:t>
            </a:r>
            <a:r>
              <a:rPr lang="zh-CN" altLang="en-US" sz="1600">
                <a:solidFill>
                  <a:srgbClr val="FF0000"/>
                </a:solidFill>
              </a:rPr>
              <a:t>教师模型（</a:t>
            </a:r>
            <a:r>
              <a:rPr lang="en-US" altLang="zh-CN" sz="1600">
                <a:solidFill>
                  <a:srgbClr val="FF0000"/>
                </a:solidFill>
              </a:rPr>
              <a:t>BERT</a:t>
            </a:r>
            <a:r>
              <a:rPr lang="zh-CN" altLang="en-US" sz="1600">
                <a:solidFill>
                  <a:srgbClr val="FF0000"/>
                </a:solidFill>
              </a:rPr>
              <a:t>）</a:t>
            </a:r>
            <a:r>
              <a:rPr lang="zh-CN" altLang="en-US" sz="1600"/>
              <a:t>输出的概率分布作为标签指导</a:t>
            </a:r>
            <a:r>
              <a:rPr lang="zh-CN" altLang="en-US" sz="1600">
                <a:solidFill>
                  <a:srgbClr val="FF0000"/>
                </a:solidFill>
              </a:rPr>
              <a:t>学生模型（</a:t>
            </a:r>
            <a:r>
              <a:rPr lang="en-US" altLang="zh-CN" sz="1600">
                <a:solidFill>
                  <a:srgbClr val="FF0000"/>
                </a:solidFill>
              </a:rPr>
              <a:t>Lattice conv-Transformer</a:t>
            </a:r>
            <a:r>
              <a:rPr lang="zh-CN" altLang="en-US" sz="1600">
                <a:solidFill>
                  <a:srgbClr val="FF0000"/>
                </a:solidFill>
              </a:rPr>
              <a:t>）</a:t>
            </a:r>
            <a:endParaRPr lang="zh-CN" altLang="en-US" sz="16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173990" y="248920"/>
            <a:ext cx="530860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阅读理解模块的拟设计方案</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7" name="Picture 6"/>
          <p:cNvPicPr>
            <a:picLocks noChangeAspect="1"/>
          </p:cNvPicPr>
          <p:nvPr/>
        </p:nvPicPr>
        <p:blipFill>
          <a:blip r:embed="rId2"/>
          <a:stretch>
            <a:fillRect/>
          </a:stretch>
        </p:blipFill>
        <p:spPr>
          <a:xfrm>
            <a:off x="4378960" y="1620520"/>
            <a:ext cx="4596765" cy="3392805"/>
          </a:xfrm>
          <a:prstGeom prst="rect">
            <a:avLst/>
          </a:prstGeom>
        </p:spPr>
      </p:pic>
      <p:sp>
        <p:nvSpPr>
          <p:cNvPr id="6" name="Text Box 5"/>
          <p:cNvSpPr txBox="1"/>
          <p:nvPr/>
        </p:nvSpPr>
        <p:spPr>
          <a:xfrm>
            <a:off x="340995" y="1113790"/>
            <a:ext cx="6191250" cy="583565"/>
          </a:xfrm>
          <a:prstGeom prst="rect">
            <a:avLst/>
          </a:prstGeom>
          <a:noFill/>
        </p:spPr>
        <p:txBody>
          <a:bodyPr wrap="square" rtlCol="0">
            <a:spAutoFit/>
          </a:bodyPr>
          <a:p>
            <a:pPr marL="285750" indent="-285750">
              <a:buFont typeface="Wingdings" panose="05000000000000000000" charset="0"/>
              <a:buChar char="Ø"/>
            </a:pPr>
            <a:r>
              <a:rPr lang="zh-CN" altLang="en-US" sz="160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持续阅读模块：使得模型对文章足够理解的前提下预测答案</a:t>
            </a:r>
            <a:endParaRPr lang="zh-CN" altLang="en-US" sz="160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a:p>
            <a:pPr marL="285750" indent="-285750">
              <a:buFont typeface="Wingdings" panose="05000000000000000000" charset="0"/>
              <a:buChar char="Ø"/>
            </a:pPr>
            <a:r>
              <a:rPr lang="zh-CN" altLang="en-US" sz="160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答案验证模块：评估预测的答案与问题的相关度</a:t>
            </a:r>
            <a:endParaRPr lang="zh-CN" altLang="en-US" sz="160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联合训练两个模块</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4" name="Picture 3"/>
          <p:cNvPicPr>
            <a:picLocks noChangeAspect="1"/>
          </p:cNvPicPr>
          <p:nvPr/>
        </p:nvPicPr>
        <p:blipFill>
          <a:blip r:embed="rId2"/>
          <a:stretch>
            <a:fillRect/>
          </a:stretch>
        </p:blipFill>
        <p:spPr>
          <a:xfrm>
            <a:off x="5272405" y="1395730"/>
            <a:ext cx="3528060" cy="3634740"/>
          </a:xfrm>
          <a:prstGeom prst="rect">
            <a:avLst/>
          </a:prstGeom>
        </p:spPr>
      </p:pic>
      <p:sp>
        <p:nvSpPr>
          <p:cNvPr id="6" name="Text Box 5"/>
          <p:cNvSpPr txBox="1"/>
          <p:nvPr/>
        </p:nvSpPr>
        <p:spPr>
          <a:xfrm>
            <a:off x="640080" y="1064895"/>
            <a:ext cx="4495800" cy="1076325"/>
          </a:xfrm>
          <a:prstGeom prst="rect">
            <a:avLst/>
          </a:prstGeom>
          <a:noFill/>
        </p:spPr>
        <p:txBody>
          <a:bodyPr wrap="square" rtlCol="0">
            <a:spAutoFit/>
          </a:bodyPr>
          <a:p>
            <a:r>
              <a:rPr lang="zh-CN" altLang="en-US" sz="1600">
                <a:ln/>
                <a:solidFill>
                  <a:schemeClr val="tx1"/>
                </a:solidFill>
                <a:effectLst>
                  <a:outerShdw blurRad="38100" dist="19050" dir="2700000" algn="tl" rotWithShape="0">
                    <a:schemeClr val="dk1">
                      <a:alpha val="40000"/>
                    </a:schemeClr>
                  </a:outerShdw>
                </a:effectLst>
              </a:rPr>
              <a:t>利用阅读理解模块预测的答案与真实答案之间的</a:t>
            </a:r>
            <a:r>
              <a:rPr lang="zh-CN" altLang="en-US" sz="1600">
                <a:ln/>
                <a:solidFill>
                  <a:srgbClr val="FF0000"/>
                </a:solidFill>
                <a:effectLst>
                  <a:outerShdw blurRad="38100" dist="19050" dir="2700000" algn="tl" rotWithShape="0">
                    <a:schemeClr val="dk1">
                      <a:alpha val="40000"/>
                    </a:schemeClr>
                  </a:outerShdw>
                </a:effectLst>
              </a:rPr>
              <a:t>误差作为奖励</a:t>
            </a:r>
            <a:r>
              <a:rPr lang="zh-CN" altLang="en-US" sz="1600">
                <a:ln/>
                <a:solidFill>
                  <a:schemeClr val="tx1"/>
                </a:solidFill>
                <a:effectLst>
                  <a:outerShdw blurRad="38100" dist="19050" dir="2700000" algn="tl" rotWithShape="0">
                    <a:schemeClr val="dk1">
                      <a:alpha val="40000"/>
                    </a:schemeClr>
                  </a:outerShdw>
                </a:effectLst>
              </a:rPr>
              <a:t>反馈给文本匹配模块，</a:t>
            </a:r>
            <a:endParaRPr lang="zh-CN" altLang="en-US" sz="1600">
              <a:ln/>
              <a:solidFill>
                <a:schemeClr val="tx1"/>
              </a:solidFill>
              <a:effectLst>
                <a:outerShdw blurRad="38100" dist="19050" dir="2700000" algn="tl" rotWithShape="0">
                  <a:schemeClr val="dk1">
                    <a:alpha val="40000"/>
                  </a:schemeClr>
                </a:outerShdw>
              </a:effectLst>
            </a:endParaRPr>
          </a:p>
          <a:p>
            <a:r>
              <a:rPr lang="zh-CN" altLang="en-US" sz="1600">
                <a:ln/>
                <a:solidFill>
                  <a:schemeClr val="tx1"/>
                </a:solidFill>
                <a:effectLst>
                  <a:outerShdw blurRad="38100" dist="19050" dir="2700000" algn="tl" rotWithShape="0">
                    <a:schemeClr val="dk1">
                      <a:alpha val="40000"/>
                    </a:schemeClr>
                  </a:outerShdw>
                </a:effectLst>
              </a:rPr>
              <a:t>指导文本匹配模块预测出的</a:t>
            </a:r>
            <a:r>
              <a:rPr lang="zh-CN" altLang="en-US" sz="1600">
                <a:ln/>
                <a:solidFill>
                  <a:srgbClr val="FF0000"/>
                </a:solidFill>
                <a:effectLst>
                  <a:outerShdw blurRad="38100" dist="19050" dir="2700000" algn="tl" rotWithShape="0">
                    <a:schemeClr val="dk1">
                      <a:alpha val="40000"/>
                    </a:schemeClr>
                  </a:outerShdw>
                </a:effectLst>
              </a:rPr>
              <a:t>文档中尽可能包含问题的答案</a:t>
            </a:r>
            <a:r>
              <a:rPr lang="zh-CN" altLang="en-US" sz="1600">
                <a:ln/>
                <a:solidFill>
                  <a:schemeClr val="tx1"/>
                </a:solidFill>
                <a:effectLst>
                  <a:outerShdw blurRad="38100" dist="19050" dir="2700000" algn="tl" rotWithShape="0">
                    <a:schemeClr val="dk1">
                      <a:alpha val="40000"/>
                    </a:schemeClr>
                  </a:outerShdw>
                </a:effectLst>
              </a:rPr>
              <a:t>。</a:t>
            </a:r>
            <a:endParaRPr lang="zh-CN" altLang="en-US" sz="1600">
              <a:l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矩形 4"/>
          <p:cNvSpPr/>
          <p:nvPr/>
        </p:nvSpPr>
        <p:spPr>
          <a:xfrm>
            <a:off x="1931670" y="1216025"/>
            <a:ext cx="6250305" cy="645795"/>
          </a:xfrm>
          <a:prstGeom prst="rect">
            <a:avLst/>
          </a:prstGeom>
          <a:solidFill>
            <a:srgbClr val="0070C0"/>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7" name="TextBox 53"/>
          <p:cNvSpPr txBox="1"/>
          <p:nvPr/>
        </p:nvSpPr>
        <p:spPr>
          <a:xfrm>
            <a:off x="2113915" y="1216660"/>
            <a:ext cx="6161405" cy="583565"/>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200" b="1" dirty="0">
                <a:solidFill>
                  <a:schemeClr val="bg1"/>
                </a:solidFill>
                <a:latin typeface="Verdana" panose="020B0604030504040204" pitchFamily="34" charset="0"/>
                <a:ea typeface="宋体" panose="02010600030101010101" pitchFamily="2" charset="-122"/>
              </a:rPr>
              <a:t>          </a:t>
            </a:r>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选题背景与意义</a:t>
            </a:r>
            <a:endPar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a typeface="宋体" panose="02010600030101010101" pitchFamily="2" charset="-122"/>
              <a:sym typeface="+mn-ea"/>
            </a:endParaRPr>
          </a:p>
        </p:txBody>
      </p:sp>
      <p:sp>
        <p:nvSpPr>
          <p:cNvPr id="8" name="Text Box 7"/>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汇报提纲</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5" name="矩形 4"/>
          <p:cNvSpPr/>
          <p:nvPr/>
        </p:nvSpPr>
        <p:spPr>
          <a:xfrm>
            <a:off x="1931670" y="2164715"/>
            <a:ext cx="6250305" cy="645795"/>
          </a:xfrm>
          <a:prstGeom prst="rect">
            <a:avLst/>
          </a:prstGeom>
          <a:solidFill>
            <a:srgbClr val="0070C0"/>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6" name="TextBox 53"/>
          <p:cNvSpPr txBox="1"/>
          <p:nvPr/>
        </p:nvSpPr>
        <p:spPr>
          <a:xfrm>
            <a:off x="2113915" y="2165350"/>
            <a:ext cx="6161405" cy="583565"/>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200" b="1" dirty="0">
                <a:solidFill>
                  <a:schemeClr val="bg1"/>
                </a:solidFill>
                <a:latin typeface="Verdana" panose="020B0604030504040204" pitchFamily="34" charset="0"/>
                <a:ea typeface="宋体" panose="02010600030101010101" pitchFamily="2" charset="-122"/>
                <a:sym typeface="+mn-ea"/>
              </a:rPr>
              <a:t>          </a:t>
            </a:r>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研究内容与方案</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17" name="矩形 4"/>
          <p:cNvSpPr/>
          <p:nvPr/>
        </p:nvSpPr>
        <p:spPr>
          <a:xfrm>
            <a:off x="1931670" y="3115310"/>
            <a:ext cx="6250305" cy="645795"/>
          </a:xfrm>
          <a:prstGeom prst="rect">
            <a:avLst/>
          </a:prstGeom>
          <a:solidFill>
            <a:srgbClr val="0070C0"/>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8" name="TextBox 53"/>
          <p:cNvSpPr txBox="1"/>
          <p:nvPr/>
        </p:nvSpPr>
        <p:spPr>
          <a:xfrm>
            <a:off x="2113915" y="3115945"/>
            <a:ext cx="6161405" cy="583565"/>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200" b="1" dirty="0">
                <a:solidFill>
                  <a:schemeClr val="bg1"/>
                </a:solidFill>
                <a:latin typeface="Verdana" panose="020B0604030504040204" pitchFamily="34" charset="0"/>
                <a:ea typeface="宋体" panose="02010600030101010101" pitchFamily="2" charset="-122"/>
                <a:sym typeface="+mn-ea"/>
              </a:rPr>
              <a:t>☞</a:t>
            </a:r>
            <a:r>
              <a:rPr lang="zh-CN" altLang="en-US" sz="3200" b="1" dirty="0">
                <a:solidFill>
                  <a:schemeClr val="bg1"/>
                </a:solidFill>
                <a:latin typeface="Verdana" panose="020B0604030504040204" pitchFamily="34" charset="0"/>
                <a:ea typeface="宋体" panose="02010600030101010101" pitchFamily="2" charset="-122"/>
              </a:rPr>
              <a:t>        </a:t>
            </a:r>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前期准备工作</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20" name="矩形 4"/>
          <p:cNvSpPr/>
          <p:nvPr/>
        </p:nvSpPr>
        <p:spPr>
          <a:xfrm>
            <a:off x="1931670" y="4028440"/>
            <a:ext cx="6250305" cy="645795"/>
          </a:xfrm>
          <a:prstGeom prst="rect">
            <a:avLst/>
          </a:prstGeom>
          <a:solidFill>
            <a:srgbClr val="0070C0"/>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21" name="TextBox 53"/>
          <p:cNvSpPr txBox="1"/>
          <p:nvPr/>
        </p:nvSpPr>
        <p:spPr>
          <a:xfrm>
            <a:off x="2113915" y="4029075"/>
            <a:ext cx="6161405" cy="583565"/>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200" b="1" dirty="0">
                <a:solidFill>
                  <a:schemeClr val="bg1"/>
                </a:solidFill>
                <a:latin typeface="Verdana" panose="020B0604030504040204" pitchFamily="34" charset="0"/>
                <a:ea typeface="宋体" panose="02010600030101010101" pitchFamily="2" charset="-122"/>
              </a:rPr>
              <a:t>          </a:t>
            </a:r>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预期研究成果</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graphicFrame>
        <p:nvGraphicFramePr>
          <p:cNvPr id="2" name="Table 1"/>
          <p:cNvGraphicFramePr/>
          <p:nvPr/>
        </p:nvGraphicFramePr>
        <p:xfrm>
          <a:off x="1395730" y="1687195"/>
          <a:ext cx="7326630" cy="365760"/>
        </p:xfrm>
        <a:graphic>
          <a:graphicData uri="http://schemas.openxmlformats.org/drawingml/2006/table">
            <a:tbl>
              <a:tblPr firstRow="1" bandRow="1">
                <a:tableStyleId>{5940675A-B579-460E-94D1-54222C63F5DA}</a:tableStyleId>
              </a:tblPr>
              <a:tblGrid>
                <a:gridCol w="1220788"/>
                <a:gridCol w="1220787"/>
                <a:gridCol w="1222375"/>
                <a:gridCol w="1220788"/>
                <a:gridCol w="1220787"/>
              </a:tblGrid>
              <a:tr h="18288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数据集</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发布时间</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文章来源</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语言类型</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答案类型</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CNN&amp;Daily Mail</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2015</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新闻</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填空式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SQuAD</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2016</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RACE</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英语考试</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多项选择式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TriviaQA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网页搜索</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NewsQA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新闻</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HotpotQA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MS MARCO</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2016</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搜索引擎</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18288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DuReader</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搜索引擎</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NarrativeQA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小说和电影剧本</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CMRC2018</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百度百科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CJRC2019</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2019</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法律法案</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DRCD</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2019</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繁体中文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Text Box 6"/>
          <p:cNvSpPr txBox="1"/>
          <p:nvPr/>
        </p:nvSpPr>
        <p:spPr>
          <a:xfrm>
            <a:off x="409575" y="339725"/>
            <a:ext cx="520954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阅读理解数据集的构建</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Text Box 2"/>
          <p:cNvSpPr txBox="1"/>
          <p:nvPr/>
        </p:nvSpPr>
        <p:spPr>
          <a:xfrm>
            <a:off x="3052445" y="4153535"/>
            <a:ext cx="3430905" cy="299085"/>
          </a:xfrm>
          <a:prstGeom prst="rect">
            <a:avLst/>
          </a:prstGeom>
          <a:noFill/>
        </p:spPr>
        <p:txBody>
          <a:bodyPr wrap="square" rtlCol="0">
            <a:spAutoFit/>
          </a:bodyPr>
          <a:p>
            <a:r>
              <a:rPr lang="zh-CN" altLang="en-US"/>
              <a:t>机器阅读理解常用的数据集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9963" name="TextBox 27"/>
          <p:cNvSpPr txBox="1">
            <a:spLocks noChangeArrowheads="1"/>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pic>
        <p:nvPicPr>
          <p:cNvPr id="4" name="Picture 3" descr="Screenshot from 2020-11-18 20-26-37"/>
          <p:cNvPicPr>
            <a:picLocks noChangeAspect="1"/>
          </p:cNvPicPr>
          <p:nvPr/>
        </p:nvPicPr>
        <p:blipFill>
          <a:blip r:embed="rId2"/>
          <a:stretch>
            <a:fillRect/>
          </a:stretch>
        </p:blipFill>
        <p:spPr>
          <a:xfrm>
            <a:off x="414655" y="176530"/>
            <a:ext cx="3072130" cy="595630"/>
          </a:xfrm>
          <a:prstGeom prst="rect">
            <a:avLst/>
          </a:prstGeom>
        </p:spPr>
      </p:pic>
      <p:sp>
        <p:nvSpPr>
          <p:cNvPr id="5" name="Text Box 4"/>
          <p:cNvSpPr txBox="1"/>
          <p:nvPr/>
        </p:nvSpPr>
        <p:spPr>
          <a:xfrm>
            <a:off x="414655" y="1036320"/>
            <a:ext cx="4598035" cy="714375"/>
          </a:xfrm>
          <a:prstGeom prst="rect">
            <a:avLst/>
          </a:prstGeom>
          <a:noFill/>
        </p:spPr>
        <p:txBody>
          <a:bodyPr wrap="square" rtlCol="0">
            <a:spAutoFit/>
          </a:bodyPr>
          <a:p>
            <a:pPr marL="285750" indent="-285750">
              <a:buFont typeface="Wingdings" panose="05000000000000000000" charset="0"/>
              <a:buChar char="Ø"/>
            </a:pPr>
            <a:r>
              <a:rPr lang="zh-CN" altLang="en-US"/>
              <a:t>共有</a:t>
            </a:r>
            <a:r>
              <a:rPr lang="en-US" altLang="zh-CN"/>
              <a:t>152241</a:t>
            </a:r>
            <a:r>
              <a:rPr lang="zh-CN" altLang="en-US"/>
              <a:t>个样本</a:t>
            </a:r>
            <a:endParaRPr lang="zh-CN" altLang="en-US"/>
          </a:p>
          <a:p>
            <a:pPr marL="285750" indent="-285750">
              <a:buFont typeface="Wingdings" panose="05000000000000000000" charset="0"/>
              <a:buChar char="Ø"/>
            </a:pPr>
            <a:r>
              <a:rPr lang="zh-CN" altLang="en-US"/>
              <a:t>每一个样本都是（文章，问题，答案）形式三元组</a:t>
            </a:r>
            <a:endParaRPr lang="zh-CN" altLang="en-US"/>
          </a:p>
          <a:p>
            <a:pPr marL="285750" indent="-285750">
              <a:buFont typeface="Wingdings" panose="05000000000000000000" charset="0"/>
              <a:buChar char="Ø"/>
            </a:pPr>
            <a:r>
              <a:rPr lang="zh-CN" altLang="en-US"/>
              <a:t>答案是从原文中抽取出的某段连续文本</a:t>
            </a:r>
            <a:endParaRPr lang="zh-CN" altLang="en-US"/>
          </a:p>
        </p:txBody>
      </p:sp>
      <p:sp>
        <p:nvSpPr>
          <p:cNvPr id="8" name="圆角矩形 8"/>
          <p:cNvSpPr>
            <a:spLocks noChangeArrowheads="1"/>
          </p:cNvSpPr>
          <p:nvPr/>
        </p:nvSpPr>
        <p:spPr bwMode="auto">
          <a:xfrm>
            <a:off x="3797935" y="1857375"/>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3778250" y="376491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3803650" y="1947545"/>
            <a:ext cx="5113020" cy="1753235"/>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文本段落：</a:t>
            </a:r>
            <a:r>
              <a:rPr lang="zh-CN" altLang="en-US"/>
              <a:t>华阳路街道是中国上海市长宁区下辖的一个街道办事处，位于长宁区东部，</a:t>
            </a:r>
            <a:r>
              <a:rPr lang="zh-CN" altLang="en-US" sz="1300">
                <a:solidFill>
                  <a:srgbClr val="D43C2C"/>
                </a:solidFill>
                <a:uFillTx/>
              </a:rPr>
              <a:t>东到长宁路、安西路、武夷路接邻江苏路街道，北到苏州河接邻普陀区</a:t>
            </a:r>
            <a:r>
              <a:rPr lang="zh-CN" altLang="en-US"/>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a:p>
        </p:txBody>
      </p:sp>
      <p:sp>
        <p:nvSpPr>
          <p:cNvPr id="11" name="Text Box 10"/>
          <p:cNvSpPr txBox="1"/>
          <p:nvPr/>
        </p:nvSpPr>
        <p:spPr>
          <a:xfrm>
            <a:off x="3811905" y="3834130"/>
            <a:ext cx="4880610" cy="299085"/>
          </a:xfrm>
          <a:prstGeom prst="rect">
            <a:avLst/>
          </a:prstGeom>
          <a:noFill/>
        </p:spPr>
        <p:txBody>
          <a:bodyPr wrap="square" rtlCol="0">
            <a:spAutoFit/>
          </a:bodyPr>
          <a:p>
            <a:r>
              <a:rPr lang="zh-CN" altLang="en-US"/>
              <a:t>问题：华阳路街道四周相连的是什么地方？</a:t>
            </a:r>
            <a:endParaRPr lang="zh-CN" altLang="en-US"/>
          </a:p>
        </p:txBody>
      </p:sp>
      <p:cxnSp>
        <p:nvCxnSpPr>
          <p:cNvPr id="12" name="Straight Connector 11"/>
          <p:cNvCxnSpPr/>
          <p:nvPr/>
        </p:nvCxnSpPr>
        <p:spPr>
          <a:xfrm>
            <a:off x="3811905" y="423354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3811905" y="4267835"/>
            <a:ext cx="5224780" cy="499110"/>
          </a:xfrm>
          <a:prstGeom prst="rect">
            <a:avLst/>
          </a:prstGeom>
          <a:noFill/>
        </p:spPr>
        <p:txBody>
          <a:bodyPr wrap="square" rtlCol="0">
            <a:spAutoFit/>
          </a:bodyPr>
          <a:p>
            <a:r>
              <a:rPr lang="zh-CN" altLang="en-US"/>
              <a:t>答案：</a:t>
            </a:r>
            <a:r>
              <a:rPr lang="zh-CN" altLang="en-US" sz="1300">
                <a:solidFill>
                  <a:schemeClr val="tx1"/>
                </a:solidFill>
                <a:uFillTx/>
                <a:sym typeface="+mn-ea"/>
              </a:rPr>
              <a:t>东到长宁路、安西路、武夷路接邻江苏路街道，北到苏州河接邻普陀区</a:t>
            </a:r>
            <a:endParaRPr lang="zh-CN" altLang="en-US" sz="1300">
              <a:solidFill>
                <a:schemeClr val="tx1"/>
              </a:solidFill>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BiDAF</a:t>
            </a:r>
            <a:endParaRPr lang="en-US" altLang="en-US"/>
          </a:p>
        </p:txBody>
      </p:sp>
      <p:pic>
        <p:nvPicPr>
          <p:cNvPr id="7"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3" name="Picture 2"/>
          <p:cNvPicPr>
            <a:picLocks noChangeAspect="1"/>
          </p:cNvPicPr>
          <p:nvPr/>
        </p:nvPicPr>
        <p:blipFill>
          <a:blip r:embed="rId2"/>
          <a:stretch>
            <a:fillRect/>
          </a:stretch>
        </p:blipFill>
        <p:spPr>
          <a:xfrm>
            <a:off x="1283970" y="1417320"/>
            <a:ext cx="6576060" cy="2308860"/>
          </a:xfrm>
          <a:prstGeom prst="rect">
            <a:avLst/>
          </a:prstGeom>
        </p:spPr>
      </p:pic>
      <p:sp>
        <p:nvSpPr>
          <p:cNvPr id="4" name="Content Placeholder 3"/>
          <p:cNvSpPr/>
          <p:nvPr>
            <p:ph idx="1"/>
          </p:nvPr>
        </p:nvSpPr>
        <p:spPr>
          <a:xfrm>
            <a:off x="1967865" y="2372995"/>
            <a:ext cx="6547485" cy="2259330"/>
          </a:xfrm>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CMRC2018</a:t>
            </a:r>
            <a:endParaRPr lang="en-US" altLang="en-US"/>
          </a:p>
        </p:txBody>
      </p:sp>
      <p:pic>
        <p:nvPicPr>
          <p:cNvPr id="7"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4" name="Content Placeholder 3" descr="Screenshot from 2020-11-24 14-27-02"/>
          <p:cNvPicPr>
            <a:picLocks noChangeAspect="1"/>
          </p:cNvPicPr>
          <p:nvPr>
            <p:ph idx="1"/>
          </p:nvPr>
        </p:nvPicPr>
        <p:blipFill>
          <a:blip r:embed="rId2"/>
          <a:stretch>
            <a:fillRect/>
          </a:stretch>
        </p:blipFill>
        <p:spPr>
          <a:xfrm>
            <a:off x="2285365" y="1656715"/>
            <a:ext cx="6447790" cy="22294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矩形 4"/>
          <p:cNvSpPr/>
          <p:nvPr/>
        </p:nvSpPr>
        <p:spPr>
          <a:xfrm>
            <a:off x="1931670" y="1216025"/>
            <a:ext cx="6250305" cy="645795"/>
          </a:xfrm>
          <a:prstGeom prst="rect">
            <a:avLst/>
          </a:prstGeom>
          <a:solidFill>
            <a:srgbClr val="0070C0"/>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7" name="TextBox 53"/>
          <p:cNvSpPr txBox="1"/>
          <p:nvPr/>
        </p:nvSpPr>
        <p:spPr>
          <a:xfrm>
            <a:off x="2113915" y="1216660"/>
            <a:ext cx="616140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200" b="1" dirty="0">
                <a:solidFill>
                  <a:schemeClr val="bg1"/>
                </a:solidFill>
                <a:latin typeface="Verdana" panose="020B0604030504040204" pitchFamily="34" charset="0"/>
                <a:ea typeface="宋体" panose="02010600030101010101" pitchFamily="2" charset="-122"/>
              </a:rPr>
              <a:t> </a:t>
            </a:r>
            <a:r>
              <a:rPr lang="zh-CN" altLang="en-US" sz="3600" b="1" dirty="0">
                <a:solidFill>
                  <a:schemeClr val="bg1"/>
                </a:solidFill>
                <a:latin typeface="Verdana" panose="020B0604030504040204" pitchFamily="34" charset="0"/>
                <a:ea typeface="宋体" panose="02010600030101010101" pitchFamily="2" charset="-122"/>
              </a:rPr>
              <a:t>☞</a:t>
            </a:r>
            <a:r>
              <a:rPr lang="zh-CN" altLang="en-US" sz="3200" b="1" dirty="0">
                <a:solidFill>
                  <a:schemeClr val="bg1"/>
                </a:solidFill>
                <a:latin typeface="Verdana" panose="020B0604030504040204" pitchFamily="34" charset="0"/>
                <a:ea typeface="宋体" panose="02010600030101010101" pitchFamily="2" charset="-122"/>
              </a:rPr>
              <a:t>      </a:t>
            </a:r>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选题背景与意义</a:t>
            </a:r>
            <a:endPar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a typeface="宋体" panose="02010600030101010101" pitchFamily="2" charset="-122"/>
              <a:sym typeface="+mn-ea"/>
            </a:endParaRPr>
          </a:p>
        </p:txBody>
      </p:sp>
      <p:sp>
        <p:nvSpPr>
          <p:cNvPr id="8" name="Text Box 7"/>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汇报提纲</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5" name="矩形 4"/>
          <p:cNvSpPr/>
          <p:nvPr/>
        </p:nvSpPr>
        <p:spPr>
          <a:xfrm>
            <a:off x="1931670" y="2164715"/>
            <a:ext cx="6250305" cy="645795"/>
          </a:xfrm>
          <a:prstGeom prst="rect">
            <a:avLst/>
          </a:prstGeom>
          <a:solidFill>
            <a:srgbClr val="0070C0"/>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6" name="TextBox 53"/>
          <p:cNvSpPr txBox="1"/>
          <p:nvPr/>
        </p:nvSpPr>
        <p:spPr>
          <a:xfrm>
            <a:off x="2113915" y="2165350"/>
            <a:ext cx="6161405" cy="583565"/>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200" b="1" dirty="0">
                <a:solidFill>
                  <a:schemeClr val="bg1"/>
                </a:solidFill>
                <a:latin typeface="Verdana" panose="020B0604030504040204" pitchFamily="34" charset="0"/>
                <a:ea typeface="宋体" panose="02010600030101010101" pitchFamily="2" charset="-122"/>
              </a:rPr>
              <a:t>          </a:t>
            </a:r>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研究内容与方案</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17" name="矩形 4"/>
          <p:cNvSpPr/>
          <p:nvPr/>
        </p:nvSpPr>
        <p:spPr>
          <a:xfrm>
            <a:off x="1931670" y="3115310"/>
            <a:ext cx="6250305" cy="645795"/>
          </a:xfrm>
          <a:prstGeom prst="rect">
            <a:avLst/>
          </a:prstGeom>
          <a:solidFill>
            <a:srgbClr val="0070C0"/>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8" name="TextBox 53"/>
          <p:cNvSpPr txBox="1"/>
          <p:nvPr/>
        </p:nvSpPr>
        <p:spPr>
          <a:xfrm>
            <a:off x="2113915" y="3115945"/>
            <a:ext cx="6161405" cy="583565"/>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200" b="1" dirty="0">
                <a:solidFill>
                  <a:schemeClr val="bg1"/>
                </a:solidFill>
                <a:latin typeface="Verdana" panose="020B0604030504040204" pitchFamily="34" charset="0"/>
                <a:ea typeface="宋体" panose="02010600030101010101" pitchFamily="2" charset="-122"/>
              </a:rPr>
              <a:t>          </a:t>
            </a:r>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前期准备工作</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20" name="矩形 4"/>
          <p:cNvSpPr/>
          <p:nvPr/>
        </p:nvSpPr>
        <p:spPr>
          <a:xfrm>
            <a:off x="1931670" y="4028440"/>
            <a:ext cx="6250305" cy="645795"/>
          </a:xfrm>
          <a:prstGeom prst="rect">
            <a:avLst/>
          </a:prstGeom>
          <a:solidFill>
            <a:srgbClr val="0070C0"/>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21" name="TextBox 53"/>
          <p:cNvSpPr txBox="1"/>
          <p:nvPr/>
        </p:nvSpPr>
        <p:spPr>
          <a:xfrm>
            <a:off x="2113915" y="4029075"/>
            <a:ext cx="6161405" cy="583565"/>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200" b="1" dirty="0">
                <a:solidFill>
                  <a:schemeClr val="bg1"/>
                </a:solidFill>
                <a:latin typeface="Verdana" panose="020B0604030504040204" pitchFamily="34" charset="0"/>
                <a:ea typeface="宋体" panose="02010600030101010101" pitchFamily="2" charset="-122"/>
              </a:rPr>
              <a:t>          </a:t>
            </a:r>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预期研究成果</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194310"/>
            <a:ext cx="463169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文本匹配数据集的构建</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圆角矩形 8"/>
          <p:cNvSpPr>
            <a:spLocks noChangeArrowheads="1"/>
          </p:cNvSpPr>
          <p:nvPr/>
        </p:nvSpPr>
        <p:spPr bwMode="auto">
          <a:xfrm>
            <a:off x="2345690" y="155892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345690" y="270637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364740" y="1697355"/>
            <a:ext cx="4404360" cy="92202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11" name="Text Box 10"/>
          <p:cNvSpPr txBox="1"/>
          <p:nvPr/>
        </p:nvSpPr>
        <p:spPr>
          <a:xfrm>
            <a:off x="2345690" y="270637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8" name="Text Box 17"/>
          <p:cNvSpPr txBox="1"/>
          <p:nvPr/>
        </p:nvSpPr>
        <p:spPr>
          <a:xfrm>
            <a:off x="3844925" y="3164840"/>
            <a:ext cx="1454785" cy="299085"/>
          </a:xfrm>
          <a:prstGeom prst="rect">
            <a:avLst/>
          </a:prstGeom>
          <a:noFill/>
        </p:spPr>
        <p:txBody>
          <a:bodyPr wrap="square" rtlCol="0">
            <a:spAutoFit/>
          </a:bodyPr>
          <a:p>
            <a:r>
              <a:rPr lang="zh-CN" altLang="en-US"/>
              <a:t>正样本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194310"/>
            <a:ext cx="463169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文本匹配数据集的构建</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5" name="圆角矩形 8"/>
          <p:cNvSpPr>
            <a:spLocks noChangeArrowheads="1"/>
          </p:cNvSpPr>
          <p:nvPr/>
        </p:nvSpPr>
        <p:spPr bwMode="auto">
          <a:xfrm>
            <a:off x="2026285" y="1666875"/>
            <a:ext cx="436880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26" name="Straight Connector 25"/>
          <p:cNvCxnSpPr/>
          <p:nvPr/>
        </p:nvCxnSpPr>
        <p:spPr>
          <a:xfrm>
            <a:off x="2026285" y="281432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Box 26"/>
          <p:cNvSpPr txBox="1"/>
          <p:nvPr/>
        </p:nvSpPr>
        <p:spPr>
          <a:xfrm>
            <a:off x="2064385" y="1666875"/>
            <a:ext cx="4404360" cy="1198880"/>
          </a:xfrm>
          <a:prstGeom prst="rect">
            <a:avLst/>
          </a:prstGeom>
          <a:noFill/>
        </p:spPr>
        <p:txBody>
          <a:bodyPr wrap="square" rtlCol="0">
            <a:spAutoFit/>
          </a:bodyPr>
          <a:p>
            <a:r>
              <a:rPr lang="zh-CN" altLang="en-US" sz="900"/>
              <a:t>文本段落：</a:t>
            </a:r>
            <a:r>
              <a:rPr lang="zh-CN" altLang="en-US" sz="900">
                <a:solidFill>
                  <a:srgbClr val="FF0000"/>
                </a:solidFill>
              </a:rPr>
              <a:t>2008年夏季奥林匹克运动会马术比赛－团体三项赛于2008年8月9日至8月12日在香港的香港奥运马术场举行，团体三项赛是本届马术射击比赛最早举行的小项，亦是开幕式后首个进行的比赛小项，比赛共有来自11个国家或地区的53名运动员参与</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28" name="Text Box 27"/>
          <p:cNvSpPr txBox="1"/>
          <p:nvPr/>
        </p:nvSpPr>
        <p:spPr>
          <a:xfrm>
            <a:off x="2026285" y="281432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33" name="Text Box 32"/>
          <p:cNvSpPr txBox="1"/>
          <p:nvPr/>
        </p:nvSpPr>
        <p:spPr>
          <a:xfrm>
            <a:off x="2465705" y="3145155"/>
            <a:ext cx="4532630" cy="299085"/>
          </a:xfrm>
          <a:prstGeom prst="rect">
            <a:avLst/>
          </a:prstGeom>
          <a:noFill/>
        </p:spPr>
        <p:txBody>
          <a:bodyPr wrap="square" rtlCol="0">
            <a:spAutoFit/>
          </a:bodyPr>
          <a:p>
            <a:r>
              <a:rPr lang="zh-CN" altLang="en-US"/>
              <a:t>随机选取句子替换掉答案所在的句子，构造负样本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194310"/>
            <a:ext cx="463169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文本匹配数据集的构建</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5" name="圆角矩形 8"/>
          <p:cNvSpPr>
            <a:spLocks noChangeArrowheads="1"/>
          </p:cNvSpPr>
          <p:nvPr/>
        </p:nvSpPr>
        <p:spPr bwMode="auto">
          <a:xfrm>
            <a:off x="93980" y="2350770"/>
            <a:ext cx="436880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26" name="Straight Connector 25"/>
          <p:cNvCxnSpPr/>
          <p:nvPr/>
        </p:nvCxnSpPr>
        <p:spPr>
          <a:xfrm>
            <a:off x="93980" y="349821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Box 26"/>
          <p:cNvSpPr txBox="1"/>
          <p:nvPr/>
        </p:nvSpPr>
        <p:spPr>
          <a:xfrm>
            <a:off x="132080" y="2350770"/>
            <a:ext cx="4404360" cy="1198880"/>
          </a:xfrm>
          <a:prstGeom prst="rect">
            <a:avLst/>
          </a:prstGeom>
          <a:noFill/>
        </p:spPr>
        <p:txBody>
          <a:bodyPr wrap="square" rtlCol="0">
            <a:spAutoFit/>
          </a:bodyPr>
          <a:p>
            <a:r>
              <a:rPr lang="zh-CN" altLang="en-US" sz="900"/>
              <a:t>文本段落：</a:t>
            </a:r>
            <a:r>
              <a:rPr lang="zh-CN" altLang="en-US" sz="900">
                <a:solidFill>
                  <a:srgbClr val="FF0000"/>
                </a:solidFill>
              </a:rPr>
              <a:t>2008年夏季奥林匹克运动会马术比赛－团体三项赛于2008年8月9日至8月12日在香港的香港奥运马术场举行，团体三项赛是本届马术射击比赛最早举行的小项，亦是开幕式后首个进行的比赛小项，比赛共有来自11个国家或地区的53名运动员参与</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28" name="Text Box 27"/>
          <p:cNvSpPr txBox="1"/>
          <p:nvPr/>
        </p:nvSpPr>
        <p:spPr>
          <a:xfrm>
            <a:off x="93980" y="349821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33" name="Text Box 32"/>
          <p:cNvSpPr txBox="1"/>
          <p:nvPr/>
        </p:nvSpPr>
        <p:spPr>
          <a:xfrm>
            <a:off x="93980" y="1211580"/>
            <a:ext cx="3961765" cy="506730"/>
          </a:xfrm>
          <a:prstGeom prst="rect">
            <a:avLst/>
          </a:prstGeom>
          <a:noFill/>
        </p:spPr>
        <p:txBody>
          <a:bodyPr wrap="square" rtlCol="0">
            <a:spAutoFit/>
          </a:bodyPr>
          <a:p>
            <a:r>
              <a:rPr lang="zh-CN" altLang="en-US"/>
              <a:t>删除掉答案所在的句子，</a:t>
            </a:r>
            <a:endParaRPr lang="zh-CN" altLang="en-US"/>
          </a:p>
          <a:p>
            <a:r>
              <a:rPr lang="zh-CN" altLang="en-US"/>
              <a:t>或者随机选取句子替换掉答案所在的句子。</a:t>
            </a:r>
            <a:endParaRPr lang="zh-CN" altLang="en-US"/>
          </a:p>
        </p:txBody>
      </p:sp>
      <p:cxnSp>
        <p:nvCxnSpPr>
          <p:cNvPr id="4" name="Straight Arrow Connector 3"/>
          <p:cNvCxnSpPr/>
          <p:nvPr/>
        </p:nvCxnSpPr>
        <p:spPr>
          <a:xfrm>
            <a:off x="1696085" y="1696085"/>
            <a:ext cx="0" cy="525145"/>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圆角矩形 8"/>
          <p:cNvSpPr>
            <a:spLocks noChangeArrowheads="1"/>
          </p:cNvSpPr>
          <p:nvPr/>
        </p:nvSpPr>
        <p:spPr bwMode="auto">
          <a:xfrm>
            <a:off x="4671060" y="2350770"/>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6" name="Straight Connector 5"/>
          <p:cNvCxnSpPr/>
          <p:nvPr/>
        </p:nvCxnSpPr>
        <p:spPr>
          <a:xfrm>
            <a:off x="4671060" y="349821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4690110" y="2489200"/>
            <a:ext cx="4404360" cy="64516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。面积2.04平方公里，户籍人口7.04万人（2008年），下辖21个居委会。上海市轨道交通二号线、三号线、四号线以该街道辖区的中山公园站为换乘枢纽。</a:t>
            </a:r>
            <a:endParaRPr lang="zh-CN" altLang="en-US" sz="900"/>
          </a:p>
        </p:txBody>
      </p:sp>
      <p:sp>
        <p:nvSpPr>
          <p:cNvPr id="7" name="Text Box 6"/>
          <p:cNvSpPr txBox="1"/>
          <p:nvPr/>
        </p:nvSpPr>
        <p:spPr>
          <a:xfrm>
            <a:off x="4671060" y="349821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8" name="Text Box 7"/>
          <p:cNvSpPr txBox="1"/>
          <p:nvPr/>
        </p:nvSpPr>
        <p:spPr>
          <a:xfrm>
            <a:off x="5897880" y="3728085"/>
            <a:ext cx="1454785" cy="299085"/>
          </a:xfrm>
          <a:prstGeom prst="rect">
            <a:avLst/>
          </a:prstGeom>
          <a:noFill/>
        </p:spPr>
        <p:txBody>
          <a:bodyPr wrap="square" rtlCol="0">
            <a:spAutoFit/>
          </a:bodyPr>
          <a:p>
            <a:r>
              <a:rPr lang="zh-CN" altLang="en-US"/>
              <a:t>正样本</a:t>
            </a:r>
            <a:endParaRPr lang="zh-CN" altLang="en-US"/>
          </a:p>
        </p:txBody>
      </p:sp>
      <p:sp>
        <p:nvSpPr>
          <p:cNvPr id="9" name="Text Box 8"/>
          <p:cNvSpPr txBox="1"/>
          <p:nvPr/>
        </p:nvSpPr>
        <p:spPr>
          <a:xfrm>
            <a:off x="1217295" y="3728085"/>
            <a:ext cx="1454785" cy="299085"/>
          </a:xfrm>
          <a:prstGeom prst="rect">
            <a:avLst/>
          </a:prstGeom>
          <a:noFill/>
        </p:spPr>
        <p:txBody>
          <a:bodyPr wrap="square" rtlCol="0">
            <a:spAutoFit/>
          </a:bodyPr>
          <a:p>
            <a:r>
              <a:rPr lang="zh-CN" altLang="en-US"/>
              <a:t>负样本</a:t>
            </a:r>
            <a:endParaRPr lang="zh-CN" altLang="en-US"/>
          </a:p>
        </p:txBody>
      </p:sp>
      <p:sp>
        <p:nvSpPr>
          <p:cNvPr id="10" name="Text Box 9"/>
          <p:cNvSpPr txBox="1"/>
          <p:nvPr/>
        </p:nvSpPr>
        <p:spPr>
          <a:xfrm>
            <a:off x="4718685" y="1211580"/>
            <a:ext cx="3961765" cy="299085"/>
          </a:xfrm>
          <a:prstGeom prst="rect">
            <a:avLst/>
          </a:prstGeom>
          <a:noFill/>
        </p:spPr>
        <p:txBody>
          <a:bodyPr wrap="square" rtlCol="0">
            <a:spAutoFit/>
          </a:bodyPr>
          <a:p>
            <a:r>
              <a:rPr lang="zh-CN" altLang="en-US"/>
              <a:t>删除掉距离答案所在句子较远的单词或句子。</a:t>
            </a:r>
            <a:endParaRPr lang="zh-CN" altLang="en-US"/>
          </a:p>
        </p:txBody>
      </p:sp>
      <p:cxnSp>
        <p:nvCxnSpPr>
          <p:cNvPr id="11" name="Straight Arrow Connector 10"/>
          <p:cNvCxnSpPr/>
          <p:nvPr/>
        </p:nvCxnSpPr>
        <p:spPr>
          <a:xfrm>
            <a:off x="6699885" y="1718310"/>
            <a:ext cx="0" cy="525145"/>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2371090" y="4180205"/>
            <a:ext cx="3373120" cy="299085"/>
          </a:xfrm>
          <a:prstGeom prst="rect">
            <a:avLst/>
          </a:prstGeom>
          <a:noFill/>
        </p:spPr>
        <p:txBody>
          <a:bodyPr wrap="square" rtlCol="0">
            <a:spAutoFit/>
          </a:bodyPr>
          <a:p>
            <a:r>
              <a:rPr lang="zh-CN" altLang="en-US"/>
              <a:t>最后得到的负样本数目：</a:t>
            </a:r>
            <a:r>
              <a:rPr lang="en-US" altLang="zh-CN"/>
              <a:t>430136</a:t>
            </a:r>
            <a:endParaRPr lang="en-US" altLang="zh-CN"/>
          </a:p>
        </p:txBody>
      </p:sp>
      <p:sp>
        <p:nvSpPr>
          <p:cNvPr id="21" name="Text Box 20"/>
          <p:cNvSpPr txBox="1"/>
          <p:nvPr/>
        </p:nvSpPr>
        <p:spPr>
          <a:xfrm>
            <a:off x="3261360" y="4479290"/>
            <a:ext cx="2749550" cy="299085"/>
          </a:xfrm>
          <a:prstGeom prst="rect">
            <a:avLst/>
          </a:prstGeom>
          <a:noFill/>
        </p:spPr>
        <p:txBody>
          <a:bodyPr wrap="square" rtlCol="0">
            <a:spAutoFit/>
          </a:bodyPr>
          <a:p>
            <a:r>
              <a:rPr lang="zh-CN" altLang="en-US"/>
              <a:t>正样本数目</a:t>
            </a:r>
            <a:r>
              <a:rPr lang="en-US" altLang="en-US"/>
              <a:t>: </a:t>
            </a:r>
            <a:r>
              <a:rPr lang="en-US"/>
              <a:t>164957</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Text Match</a:t>
            </a:r>
            <a:endParaRPr lang="en-US" altLang="en-US"/>
          </a:p>
        </p:txBody>
      </p:sp>
      <p:pic>
        <p:nvPicPr>
          <p:cNvPr id="7"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sp>
        <p:nvSpPr>
          <p:cNvPr id="3" name="Content Placeholder 2"/>
          <p:cNvSpPr/>
          <p:nvPr>
            <p:ph idx="1"/>
          </p:nvPr>
        </p:nvSpPr>
        <p:spPr/>
        <p:txBody>
          <a:bodyPr/>
          <a:p>
            <a:endParaRPr lang="en-US"/>
          </a:p>
        </p:txBody>
      </p:sp>
      <p:pic>
        <p:nvPicPr>
          <p:cNvPr id="5" name="Picture 4" descr="Screenshot from 2020-11-23 08-35-02"/>
          <p:cNvPicPr>
            <a:picLocks noChangeAspect="1"/>
          </p:cNvPicPr>
          <p:nvPr/>
        </p:nvPicPr>
        <p:blipFill>
          <a:blip r:embed="rId2"/>
          <a:stretch>
            <a:fillRect/>
          </a:stretch>
        </p:blipFill>
        <p:spPr>
          <a:xfrm>
            <a:off x="1516380" y="1736090"/>
            <a:ext cx="6111875" cy="2118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Text Box 3"/>
          <p:cNvSpPr txBox="1"/>
          <p:nvPr/>
        </p:nvSpPr>
        <p:spPr>
          <a:xfrm>
            <a:off x="3057525" y="262255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汇报结束</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s 4"/>
          <p:cNvSpPr/>
          <p:nvPr/>
        </p:nvSpPr>
        <p:spPr>
          <a:xfrm>
            <a:off x="76200" y="1772285"/>
            <a:ext cx="8991600" cy="20008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3600" b="1">
                <a:solidFill>
                  <a:schemeClr val="tx1"/>
                </a:solidFill>
                <a:uFillTx/>
              </a:rPr>
              <a:t>汇报结束</a:t>
            </a:r>
            <a:endParaRPr lang="zh-CN" altLang="en-US" sz="3600" b="1">
              <a:solidFill>
                <a:schemeClr val="tx1"/>
              </a:solidFill>
              <a:uFillTx/>
            </a:endParaRPr>
          </a:p>
        </p:txBody>
      </p:sp>
      <p:pic>
        <p:nvPicPr>
          <p:cNvPr id="7" name="图片 3"/>
          <p:cNvPicPr>
            <a:picLocks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1"/>
          <p:nvPr/>
        </p:nvSpPr>
        <p:spPr>
          <a:xfrm>
            <a:off x="577215" y="1080135"/>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按照答案来源的不同分类：</a:t>
            </a:r>
            <a:endParaRPr lang="zh-CN" altLang="en-US" sz="2000">
              <a:solidFill>
                <a:schemeClr val="tx1"/>
              </a:solidFill>
              <a:effectLst>
                <a:outerShdw blurRad="38100" dist="19050" dir="2700000" algn="tl" rotWithShape="0">
                  <a:schemeClr val="dk1">
                    <a:alpha val="40000"/>
                  </a:schemeClr>
                </a:outerShdw>
              </a:effectLst>
            </a:endParaRPr>
          </a:p>
        </p:txBody>
      </p:sp>
      <p:sp>
        <p:nvSpPr>
          <p:cNvPr id="7" name="Rectangles 6"/>
          <p:cNvSpPr/>
          <p:nvPr/>
        </p:nvSpPr>
        <p:spPr>
          <a:xfrm>
            <a:off x="1155700" y="180276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8" name="Text Box 7"/>
          <p:cNvSpPr txBox="1"/>
          <p:nvPr/>
        </p:nvSpPr>
        <p:spPr>
          <a:xfrm>
            <a:off x="1551305" y="1860550"/>
            <a:ext cx="2845435" cy="368300"/>
          </a:xfrm>
          <a:prstGeom prst="rect">
            <a:avLst/>
          </a:prstGeom>
          <a:noFill/>
        </p:spPr>
        <p:txBody>
          <a:bodyPr wrap="square" rtlCol="0">
            <a:spAutoFit/>
          </a:bodyPr>
          <a:p>
            <a:r>
              <a:rPr lang="zh-CN" altLang="en-US" sz="1800"/>
              <a:t>基于知识库的问答系统</a:t>
            </a:r>
            <a:endParaRPr lang="zh-CN" altLang="en-US" sz="1800"/>
          </a:p>
        </p:txBody>
      </p:sp>
      <p:sp>
        <p:nvSpPr>
          <p:cNvPr id="9" name="Oval 8"/>
          <p:cNvSpPr/>
          <p:nvPr/>
        </p:nvSpPr>
        <p:spPr>
          <a:xfrm>
            <a:off x="935355" y="177990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1</a:t>
            </a:r>
            <a:endParaRPr lang="en-US"/>
          </a:p>
        </p:txBody>
      </p:sp>
      <p:sp>
        <p:nvSpPr>
          <p:cNvPr id="10" name="Rectangles 9"/>
          <p:cNvSpPr/>
          <p:nvPr/>
        </p:nvSpPr>
        <p:spPr>
          <a:xfrm>
            <a:off x="1155700" y="276669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1" name="Text Box 10"/>
          <p:cNvSpPr txBox="1"/>
          <p:nvPr/>
        </p:nvSpPr>
        <p:spPr>
          <a:xfrm>
            <a:off x="1551305" y="2824480"/>
            <a:ext cx="2845435" cy="368300"/>
          </a:xfrm>
          <a:prstGeom prst="rect">
            <a:avLst/>
          </a:prstGeom>
          <a:noFill/>
        </p:spPr>
        <p:txBody>
          <a:bodyPr wrap="square" rtlCol="0">
            <a:spAutoFit/>
          </a:bodyPr>
          <a:p>
            <a:r>
              <a:rPr lang="zh-CN" altLang="en-US" sz="1800"/>
              <a:t>基于社区的问答系统</a:t>
            </a:r>
            <a:endParaRPr lang="zh-CN" altLang="en-US" sz="1800"/>
          </a:p>
        </p:txBody>
      </p:sp>
      <p:sp>
        <p:nvSpPr>
          <p:cNvPr id="12" name="Oval 11"/>
          <p:cNvSpPr/>
          <p:nvPr/>
        </p:nvSpPr>
        <p:spPr>
          <a:xfrm>
            <a:off x="935355" y="274383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ectangles 12"/>
          <p:cNvSpPr/>
          <p:nvPr/>
        </p:nvSpPr>
        <p:spPr>
          <a:xfrm>
            <a:off x="1155700" y="3763010"/>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4" name="Text Box 13"/>
          <p:cNvSpPr txBox="1"/>
          <p:nvPr/>
        </p:nvSpPr>
        <p:spPr>
          <a:xfrm>
            <a:off x="1551305" y="3820795"/>
            <a:ext cx="2845435" cy="368300"/>
          </a:xfrm>
          <a:prstGeom prst="rect">
            <a:avLst/>
          </a:prstGeom>
          <a:noFill/>
        </p:spPr>
        <p:txBody>
          <a:bodyPr wrap="square" rtlCol="0">
            <a:spAutoFit/>
          </a:bodyPr>
          <a:p>
            <a:r>
              <a:rPr lang="zh-CN" altLang="en-US" sz="1800"/>
              <a:t>基于</a:t>
            </a:r>
            <a:r>
              <a:rPr lang="en-US" altLang="zh-CN" sz="1800"/>
              <a:t>Web</a:t>
            </a:r>
            <a:r>
              <a:rPr lang="zh-CN" altLang="en-US" sz="1800"/>
              <a:t>的问答系统</a:t>
            </a:r>
            <a:endParaRPr lang="zh-CN" altLang="en-US" sz="1800"/>
          </a:p>
        </p:txBody>
      </p:sp>
      <p:sp>
        <p:nvSpPr>
          <p:cNvPr id="15" name="Oval 14"/>
          <p:cNvSpPr/>
          <p:nvPr/>
        </p:nvSpPr>
        <p:spPr>
          <a:xfrm>
            <a:off x="935355" y="3740150"/>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Text Box 7"/>
          <p:cNvSpPr txBox="1"/>
          <p:nvPr/>
        </p:nvSpPr>
        <p:spPr>
          <a:xfrm>
            <a:off x="912495" y="848360"/>
            <a:ext cx="7964170" cy="368300"/>
          </a:xfrm>
          <a:prstGeom prst="rect">
            <a:avLst/>
          </a:prstGeom>
          <a:noFill/>
        </p:spPr>
        <p:txBody>
          <a:bodyPr wrap="square" rtlCol="0">
            <a:spAutoFit/>
          </a:bodyPr>
          <a:p>
            <a:r>
              <a:rPr lang="zh-CN" altLang="en-US" sz="1800"/>
              <a:t>已经构建好适合作为阅读理解模块的数据集，目前有样本。</a:t>
            </a:r>
            <a:endParaRPr lang="zh-CN" altLang="en-US" sz="1800"/>
          </a:p>
        </p:txBody>
      </p:sp>
      <p:sp>
        <p:nvSpPr>
          <p:cNvPr id="11" name="Text Box 10"/>
          <p:cNvSpPr txBox="1"/>
          <p:nvPr/>
        </p:nvSpPr>
        <p:spPr>
          <a:xfrm>
            <a:off x="871220" y="1216660"/>
            <a:ext cx="7402195" cy="368300"/>
          </a:xfrm>
          <a:prstGeom prst="rect">
            <a:avLst/>
          </a:prstGeom>
          <a:noFill/>
        </p:spPr>
        <p:txBody>
          <a:bodyPr wrap="square" rtlCol="0">
            <a:spAutoFit/>
          </a:bodyPr>
          <a:p>
            <a:r>
              <a:rPr lang="en-US" altLang="zh-CN" sz="1800"/>
              <a:t> </a:t>
            </a:r>
            <a:r>
              <a:rPr lang="zh-CN" altLang="en-US" sz="1800"/>
              <a:t>已经构造好适合作为文本匹配模块的数据集，目前有样本。</a:t>
            </a:r>
            <a:endParaRPr lang="zh-CN" altLang="en-US" sz="1800"/>
          </a:p>
        </p:txBody>
      </p:sp>
      <p:sp>
        <p:nvSpPr>
          <p:cNvPr id="3" name="Text Box 2"/>
          <p:cNvSpPr txBox="1"/>
          <p:nvPr/>
        </p:nvSpPr>
        <p:spPr>
          <a:xfrm>
            <a:off x="1018540" y="1650365"/>
            <a:ext cx="5986780" cy="299085"/>
          </a:xfrm>
          <a:prstGeom prst="rect">
            <a:avLst/>
          </a:prstGeom>
          <a:noFill/>
        </p:spPr>
        <p:txBody>
          <a:bodyPr wrap="square" rtlCol="0">
            <a:spAutoFit/>
          </a:bodyPr>
          <a:p>
            <a:r>
              <a:rPr lang="zh-CN" altLang="en-US"/>
              <a:t>实现了一个机器阅读理解模型</a:t>
            </a:r>
            <a:r>
              <a:rPr lang="en-US" altLang="zh-CN"/>
              <a:t>BiDAF</a:t>
            </a:r>
            <a:r>
              <a:rPr lang="zh-CN" altLang="en-US"/>
              <a:t>作为阅读理解模块的基线模型</a:t>
            </a:r>
            <a:endParaRPr lang="zh-CN" altLang="en-US"/>
          </a:p>
        </p:txBody>
      </p:sp>
      <p:sp>
        <p:nvSpPr>
          <p:cNvPr id="5" name="Text Box 4"/>
          <p:cNvSpPr txBox="1"/>
          <p:nvPr/>
        </p:nvSpPr>
        <p:spPr>
          <a:xfrm>
            <a:off x="1018540" y="1949450"/>
            <a:ext cx="5507355" cy="299085"/>
          </a:xfrm>
          <a:prstGeom prst="rect">
            <a:avLst/>
          </a:prstGeom>
          <a:noFill/>
        </p:spPr>
        <p:txBody>
          <a:bodyPr wrap="square" rtlCol="0">
            <a:spAutoFit/>
          </a:bodyPr>
          <a:p>
            <a:r>
              <a:rPr lang="zh-CN" altLang="en-US"/>
              <a:t>实现了一个文本匹配模型</a:t>
            </a:r>
            <a:r>
              <a:rPr lang="en-US" altLang="zh-CN"/>
              <a:t>ESIM</a:t>
            </a:r>
            <a:r>
              <a:rPr lang="zh-CN" altLang="en-US"/>
              <a:t>作为文本匹配模块的基线模型</a:t>
            </a:r>
            <a:endParaRPr lang="zh-CN" altLang="en-US"/>
          </a:p>
        </p:txBody>
      </p:sp>
      <p:sp>
        <p:nvSpPr>
          <p:cNvPr id="17" name="Text Box 16"/>
          <p:cNvSpPr txBox="1"/>
          <p:nvPr/>
        </p:nvSpPr>
        <p:spPr>
          <a:xfrm>
            <a:off x="471170" y="2353310"/>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预期研究计划</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 name="Text Box 17"/>
          <p:cNvSpPr txBox="1"/>
          <p:nvPr/>
        </p:nvSpPr>
        <p:spPr>
          <a:xfrm>
            <a:off x="3261995" y="2353310"/>
            <a:ext cx="5614670" cy="2584450"/>
          </a:xfrm>
          <a:prstGeom prst="rect">
            <a:avLst/>
          </a:prstGeom>
          <a:noFill/>
        </p:spPr>
        <p:txBody>
          <a:bodyPr wrap="square" rtlCol="0">
            <a:spAutoFit/>
          </a:bodyPr>
          <a:p>
            <a:r>
              <a:rPr lang="en-US" altLang="zh-CN"/>
              <a:t>1 </a:t>
            </a:r>
            <a:r>
              <a:rPr lang="zh-CN" altLang="en-US"/>
              <a:t>利用数据增强方案扩充阅读理解数据集，通过爬取中小学语文考试阅读理解选择题扩充文本匹配模块的数据集。</a:t>
            </a:r>
            <a:r>
              <a:rPr lang="zh-CN" altLang="en-US">
                <a:sym typeface="+mn-ea"/>
              </a:rPr>
              <a:t>提升阅读理解模块和文本匹配模块的泛化性。</a:t>
            </a:r>
            <a:endParaRPr lang="zh-CN" altLang="en-US">
              <a:sym typeface="+mn-ea"/>
            </a:endParaRPr>
          </a:p>
          <a:p>
            <a:r>
              <a:rPr lang="en-US" altLang="zh-CN">
                <a:sym typeface="+mn-ea"/>
              </a:rPr>
              <a:t>2 </a:t>
            </a:r>
            <a:r>
              <a:rPr lang="zh-CN" altLang="en-US">
                <a:sym typeface="+mn-ea"/>
              </a:rPr>
              <a:t>实现基于知识蒸馏和</a:t>
            </a:r>
            <a:r>
              <a:rPr lang="en-US" altLang="zh-CN">
                <a:sym typeface="+mn-ea"/>
              </a:rPr>
              <a:t>Lattice-Transformer</a:t>
            </a:r>
            <a:r>
              <a:rPr lang="zh-CN" altLang="en-US">
                <a:sym typeface="+mn-ea"/>
              </a:rPr>
              <a:t>多轮交互机制的文本匹配模型，验证模型效果。</a:t>
            </a:r>
            <a:endParaRPr lang="zh-CN" altLang="en-US">
              <a:sym typeface="+mn-ea"/>
            </a:endParaRPr>
          </a:p>
          <a:p>
            <a:r>
              <a:rPr lang="en-US" altLang="zh-CN">
                <a:sym typeface="+mn-ea"/>
              </a:rPr>
              <a:t>3 </a:t>
            </a:r>
            <a:r>
              <a:rPr lang="zh-CN" altLang="en-US">
                <a:sym typeface="+mn-ea"/>
              </a:rPr>
              <a:t>实现基于强化</a:t>
            </a:r>
            <a:r>
              <a:rPr lang="en-US" altLang="zh-CN">
                <a:sym typeface="+mn-ea"/>
              </a:rPr>
              <a:t>BERT</a:t>
            </a:r>
            <a:r>
              <a:rPr lang="zh-CN" altLang="en-US">
                <a:sym typeface="+mn-ea"/>
              </a:rPr>
              <a:t>结合答案验证的阅读理解模型，验证模型效果</a:t>
            </a:r>
            <a:endParaRPr lang="zh-CN" altLang="en-US"/>
          </a:p>
          <a:p>
            <a:r>
              <a:rPr lang="en-US" altLang="zh-CN"/>
              <a:t>4 </a:t>
            </a:r>
            <a:r>
              <a:rPr lang="zh-CN" altLang="en-US"/>
              <a:t>利用强化学习中奖励的机制联合训练阅读理解模块和文本匹配模块，通过阅读理解模块预测的答案的准确性指导文本匹配模块尽可能选择相关度高的文档。</a:t>
            </a:r>
            <a:endParaRPr lang="zh-CN" altLang="en-US"/>
          </a:p>
          <a:p>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BiDAF</a:t>
            </a:r>
            <a:endParaRPr lang="en-US" altLang="en-US"/>
          </a:p>
        </p:txBody>
      </p:sp>
      <p:pic>
        <p:nvPicPr>
          <p:cNvPr id="7"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4" name="Content Placeholder 3"/>
          <p:cNvPicPr>
            <a:picLocks noChangeAspect="1"/>
          </p:cNvPicPr>
          <p:nvPr>
            <p:ph idx="1"/>
          </p:nvPr>
        </p:nvPicPr>
        <p:blipFill>
          <a:blip r:embed="rId2"/>
          <a:stretch>
            <a:fillRect/>
          </a:stretch>
        </p:blipFill>
        <p:spPr>
          <a:xfrm>
            <a:off x="1283335" y="1845945"/>
            <a:ext cx="6576060" cy="2308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CMRC2018</a:t>
            </a:r>
            <a:endParaRPr lang="en-US" altLang="en-US"/>
          </a:p>
        </p:txBody>
      </p:sp>
      <p:pic>
        <p:nvPicPr>
          <p:cNvPr id="7"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4" name="Content Placeholder 3" descr="Screenshot from 2020-11-24 14-27-02"/>
          <p:cNvPicPr>
            <a:picLocks noChangeAspect="1"/>
          </p:cNvPicPr>
          <p:nvPr>
            <p:ph idx="1"/>
          </p:nvPr>
        </p:nvPicPr>
        <p:blipFill>
          <a:blip r:embed="rId2"/>
          <a:stretch>
            <a:fillRect/>
          </a:stretch>
        </p:blipFill>
        <p:spPr>
          <a:xfrm>
            <a:off x="1532255" y="1739900"/>
            <a:ext cx="6447790" cy="22294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5" name="Content Placeholder 4"/>
          <p:cNvPicPr>
            <a:picLocks noChangeAspect="1"/>
          </p:cNvPicPr>
          <p:nvPr>
            <p:ph idx="1"/>
          </p:nvPr>
        </p:nvPicPr>
        <p:blipFill>
          <a:blip r:embed="rId2"/>
          <a:stretch>
            <a:fillRect/>
          </a:stretch>
        </p:blipFill>
        <p:spPr>
          <a:xfrm>
            <a:off x="1901190" y="273685"/>
            <a:ext cx="4347845" cy="2479675"/>
          </a:xfrm>
          <a:prstGeom prst="rect">
            <a:avLst/>
          </a:prstGeom>
        </p:spPr>
      </p:pic>
      <p:pic>
        <p:nvPicPr>
          <p:cNvPr id="6" name="Picture 5"/>
          <p:cNvPicPr>
            <a:picLocks noChangeAspect="1"/>
          </p:cNvPicPr>
          <p:nvPr/>
        </p:nvPicPr>
        <p:blipFill>
          <a:blip r:embed="rId3"/>
          <a:stretch>
            <a:fillRect/>
          </a:stretch>
        </p:blipFill>
        <p:spPr>
          <a:xfrm>
            <a:off x="1901190" y="3145790"/>
            <a:ext cx="4348480" cy="1358265"/>
          </a:xfrm>
          <a:prstGeom prst="rect">
            <a:avLst/>
          </a:prstGeom>
        </p:spPr>
      </p:pic>
      <p:sp>
        <p:nvSpPr>
          <p:cNvPr id="8" name="Text Box 7"/>
          <p:cNvSpPr txBox="1"/>
          <p:nvPr/>
        </p:nvSpPr>
        <p:spPr>
          <a:xfrm>
            <a:off x="1362075" y="4639945"/>
            <a:ext cx="6419850" cy="299085"/>
          </a:xfrm>
          <a:prstGeom prst="rect">
            <a:avLst/>
          </a:prstGeom>
          <a:noFill/>
        </p:spPr>
        <p:txBody>
          <a:bodyPr wrap="square" rtlCol="0">
            <a:spAutoFit/>
          </a:bodyPr>
          <a:p>
            <a:r>
              <a:rPr lang="en-US"/>
              <a:t>对文中引用张鷟的话的作用分析正确的</a:t>
            </a:r>
            <a:r>
              <a:rPr lang="zh-CN" altLang="en-US"/>
              <a:t>是生动形象地说明了赵州桥高度的技术水平</a:t>
            </a:r>
            <a:endParaRPr lang="zh-CN" altLang="en-US"/>
          </a:p>
        </p:txBody>
      </p:sp>
      <p:sp>
        <p:nvSpPr>
          <p:cNvPr id="9" name="Text Box 8"/>
          <p:cNvSpPr txBox="1"/>
          <p:nvPr/>
        </p:nvSpPr>
        <p:spPr>
          <a:xfrm>
            <a:off x="6702425" y="1527175"/>
            <a:ext cx="1993265" cy="299085"/>
          </a:xfrm>
          <a:prstGeom prst="rect">
            <a:avLst/>
          </a:prstGeom>
          <a:noFill/>
        </p:spPr>
        <p:txBody>
          <a:bodyPr wrap="square" rtlCol="0">
            <a:spAutoFit/>
          </a:bodyPr>
          <a:p>
            <a:r>
              <a:rPr lang="zh-CN" altLang="en-US"/>
              <a:t>构造正样本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选题背景与意义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8" name="Picture 7"/>
          <p:cNvPicPr>
            <a:picLocks noChangeAspect="1"/>
          </p:cNvPicPr>
          <p:nvPr/>
        </p:nvPicPr>
        <p:blipFill>
          <a:blip r:embed="rId2"/>
          <a:stretch>
            <a:fillRect/>
          </a:stretch>
        </p:blipFill>
        <p:spPr>
          <a:xfrm>
            <a:off x="5434965" y="2217420"/>
            <a:ext cx="3106420" cy="2520315"/>
          </a:xfrm>
          <a:prstGeom prst="rect">
            <a:avLst/>
          </a:prstGeom>
        </p:spPr>
      </p:pic>
      <p:pic>
        <p:nvPicPr>
          <p:cNvPr id="9" name="Picture 8"/>
          <p:cNvPicPr>
            <a:picLocks noChangeAspect="1"/>
          </p:cNvPicPr>
          <p:nvPr/>
        </p:nvPicPr>
        <p:blipFill>
          <a:blip r:embed="rId3"/>
          <a:stretch>
            <a:fillRect/>
          </a:stretch>
        </p:blipFill>
        <p:spPr>
          <a:xfrm>
            <a:off x="664210" y="2217420"/>
            <a:ext cx="3256280" cy="2509520"/>
          </a:xfrm>
          <a:prstGeom prst="rect">
            <a:avLst/>
          </a:prstGeom>
        </p:spPr>
      </p:pic>
      <p:sp>
        <p:nvSpPr>
          <p:cNvPr id="10" name="Text Box 9"/>
          <p:cNvSpPr txBox="1"/>
          <p:nvPr/>
        </p:nvSpPr>
        <p:spPr>
          <a:xfrm>
            <a:off x="4519295" y="1019175"/>
            <a:ext cx="4217670" cy="337185"/>
          </a:xfrm>
          <a:prstGeom prst="rect">
            <a:avLst/>
          </a:prstGeom>
          <a:noFill/>
        </p:spPr>
        <p:txBody>
          <a:bodyPr wrap="square" rtlCol="0">
            <a:spAutoFit/>
          </a:bodyPr>
          <a:p>
            <a:r>
              <a:rPr lang="zh-CN" altLang="en-US" sz="1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问答系统：</a:t>
            </a:r>
            <a:endParaRPr lang="zh-CN" altLang="en-US" sz="1600">
              <a:solidFill>
                <a:schemeClr val="tx1"/>
              </a:solidFill>
              <a:effectLst>
                <a:outerShdw blurRad="38100" dist="19050" dir="2700000" algn="tl" rotWithShape="0">
                  <a:schemeClr val="dk1">
                    <a:alpha val="40000"/>
                  </a:schemeClr>
                </a:outerShdw>
              </a:effectLst>
            </a:endParaRPr>
          </a:p>
        </p:txBody>
      </p:sp>
      <p:sp>
        <p:nvSpPr>
          <p:cNvPr id="2" name="Text Box 1"/>
          <p:cNvSpPr txBox="1"/>
          <p:nvPr/>
        </p:nvSpPr>
        <p:spPr>
          <a:xfrm>
            <a:off x="55245" y="1400810"/>
            <a:ext cx="4328160" cy="521970"/>
          </a:xfrm>
          <a:prstGeom prst="rect">
            <a:avLst/>
          </a:prstGeom>
          <a:noFill/>
        </p:spPr>
        <p:txBody>
          <a:bodyPr wrap="square" rtlCol="0">
            <a:spAutoFit/>
          </a:bodyPr>
          <a:p>
            <a:pPr marL="285750" indent="-285750">
              <a:buFont typeface="Wingdings" panose="05000000000000000000" charset="0"/>
              <a:buChar char="Ø"/>
            </a:pPr>
            <a:r>
              <a:rPr lang="zh-CN" altLang="en-US" sz="1400" b="1">
                <a:solidFill>
                  <a:schemeClr val="tx1"/>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sym typeface="+mn-ea"/>
              </a:rPr>
              <a:t>基于关键词的检索方式，</a:t>
            </a:r>
            <a:r>
              <a:rPr lang="zh-CN" altLang="en-US" sz="1400" b="1">
                <a:ln/>
                <a:solidFill>
                  <a:srgbClr val="FF0000"/>
                </a:solidFill>
                <a:effectLst>
                  <a:outerShdw blurRad="38100" dist="25400" dir="5400000" algn="ctr" rotWithShape="0">
                    <a:srgbClr val="6E747A">
                      <a:alpha val="43000"/>
                    </a:srgbClr>
                  </a:outerShdw>
                </a:effectLst>
                <a:uFillTx/>
                <a:latin typeface="宋体" panose="02010600030101010101" pitchFamily="2" charset="-122"/>
                <a:ea typeface="宋体" panose="02010600030101010101" pitchFamily="2" charset="-122"/>
                <a:sym typeface="+mn-ea"/>
              </a:rPr>
              <a:t>缺乏对问题语义的理解</a:t>
            </a:r>
            <a:r>
              <a:rPr lang="zh-CN" altLang="en-US" sz="1400" b="1">
                <a:solidFill>
                  <a:schemeClr val="tx1"/>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sym typeface="+mn-ea"/>
              </a:rPr>
              <a:t>。</a:t>
            </a:r>
            <a:endParaRPr lang="zh-CN" altLang="en-US" sz="1400" b="1">
              <a:solidFill>
                <a:schemeClr val="tx1"/>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sym typeface="+mn-ea"/>
            </a:endParaRPr>
          </a:p>
          <a:p>
            <a:pPr marL="285750" indent="-285750">
              <a:buFont typeface="Wingdings" panose="05000000000000000000" charset="0"/>
              <a:buChar char="Ø"/>
            </a:pPr>
            <a:r>
              <a:rPr lang="zh-CN" altLang="en-US" sz="1400" b="1">
                <a:ln/>
                <a:solidFill>
                  <a:schemeClr val="tx1"/>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rPr>
              <a:t>返回的是排序的网页文档链接，</a:t>
            </a:r>
            <a:r>
              <a:rPr lang="zh-CN" altLang="en-US" sz="1400" b="1">
                <a:ln/>
                <a:solidFill>
                  <a:srgbClr val="FF0000"/>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rPr>
              <a:t>需要再次筛选</a:t>
            </a:r>
            <a:r>
              <a:rPr lang="zh-CN" altLang="en-US" sz="1400" b="1">
                <a:ln/>
                <a:solidFill>
                  <a:schemeClr val="tx1"/>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rPr>
              <a:t>。</a:t>
            </a:r>
            <a:endParaRPr lang="zh-CN" altLang="en-US" sz="1400" b="1">
              <a:ln/>
              <a:solidFill>
                <a:schemeClr val="tx1"/>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endParaRPr>
          </a:p>
        </p:txBody>
      </p:sp>
      <p:sp>
        <p:nvSpPr>
          <p:cNvPr id="3" name="Text Box 2"/>
          <p:cNvSpPr txBox="1"/>
          <p:nvPr/>
        </p:nvSpPr>
        <p:spPr>
          <a:xfrm>
            <a:off x="55245" y="1019175"/>
            <a:ext cx="1513840" cy="337185"/>
          </a:xfrm>
          <a:prstGeom prst="rect">
            <a:avLst/>
          </a:prstGeom>
          <a:noFill/>
        </p:spPr>
        <p:txBody>
          <a:bodyPr wrap="square" rtlCol="0">
            <a:spAutoFit/>
          </a:bodyPr>
          <a:p>
            <a:r>
              <a:rPr lang="zh-CN" altLang="en-US" sz="1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搜索引擎：</a:t>
            </a:r>
            <a:endParaRPr lang="en-US" sz="1600"/>
          </a:p>
        </p:txBody>
      </p:sp>
      <p:sp>
        <p:nvSpPr>
          <p:cNvPr id="5" name="Text Box 4"/>
          <p:cNvSpPr txBox="1"/>
          <p:nvPr/>
        </p:nvSpPr>
        <p:spPr>
          <a:xfrm>
            <a:off x="4582160" y="1400810"/>
            <a:ext cx="4493895" cy="491490"/>
          </a:xfrm>
          <a:prstGeom prst="rect">
            <a:avLst/>
          </a:prstGeom>
          <a:noFill/>
        </p:spPr>
        <p:txBody>
          <a:bodyPr wrap="square" rtlCol="0">
            <a:spAutoFit/>
          </a:bodyPr>
          <a:p>
            <a:pPr marL="285750" indent="-285750">
              <a:buFont typeface="Wingdings" panose="05000000000000000000" charset="0"/>
              <a:buChar char="Ø"/>
            </a:pPr>
            <a:r>
              <a:rPr lang="zh-CN" altLang="en-US" sz="1300" b="1">
                <a:ln/>
                <a:solidFill>
                  <a:schemeClr val="tx1"/>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sym typeface="+mn-ea"/>
              </a:rPr>
              <a:t>基于自然语言处理技术，</a:t>
            </a:r>
            <a:r>
              <a:rPr lang="zh-CN" altLang="en-US" sz="1300" b="1">
                <a:ln/>
                <a:solidFill>
                  <a:srgbClr val="FF0000"/>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sym typeface="+mn-ea"/>
              </a:rPr>
              <a:t>深层次分析问题的语义</a:t>
            </a:r>
            <a:r>
              <a:rPr lang="zh-CN" altLang="en-US" sz="1300" b="1">
                <a:ln/>
                <a:solidFill>
                  <a:schemeClr val="tx1"/>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sym typeface="+mn-ea"/>
              </a:rPr>
              <a:t>。</a:t>
            </a:r>
            <a:endParaRPr lang="zh-CN" altLang="en-US" sz="1300" b="1">
              <a:ln/>
              <a:solidFill>
                <a:schemeClr val="tx1"/>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sym typeface="+mn-ea"/>
            </a:endParaRPr>
          </a:p>
          <a:p>
            <a:pPr marL="285750" indent="-285750">
              <a:buFont typeface="Wingdings" panose="05000000000000000000" charset="0"/>
              <a:buChar char="Ø"/>
            </a:pPr>
            <a:r>
              <a:rPr lang="zh-CN" altLang="en-US" sz="1300" b="1">
                <a:ln/>
                <a:solidFill>
                  <a:schemeClr val="tx1"/>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rPr>
              <a:t>通过推理、查询等方法</a:t>
            </a:r>
            <a:r>
              <a:rPr lang="zh-CN" altLang="en-US" sz="1300" b="1">
                <a:ln/>
                <a:solidFill>
                  <a:srgbClr val="FF0000"/>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rPr>
              <a:t>返回精准的答案</a:t>
            </a:r>
            <a:r>
              <a:rPr lang="zh-CN" altLang="en-US" sz="1300" b="1">
                <a:ln/>
                <a:solidFill>
                  <a:schemeClr val="tx1"/>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rPr>
              <a:t>，不需再次筛选。</a:t>
            </a:r>
            <a:endParaRPr lang="zh-CN" altLang="en-US" sz="1300" b="1">
              <a:ln/>
              <a:solidFill>
                <a:schemeClr val="tx1"/>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endParaRPr>
          </a:p>
        </p:txBody>
      </p:sp>
      <p:sp>
        <p:nvSpPr>
          <p:cNvPr id="11" name="Rectangles 10"/>
          <p:cNvSpPr/>
          <p:nvPr/>
        </p:nvSpPr>
        <p:spPr>
          <a:xfrm>
            <a:off x="22225" y="882015"/>
            <a:ext cx="4465320" cy="4032250"/>
          </a:xfrm>
          <a:prstGeom prst="rect">
            <a:avLst/>
          </a:prstGeom>
          <a:noFill/>
          <a:ln w="28575" cmpd="thickThi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ectangles 11"/>
          <p:cNvSpPr/>
          <p:nvPr/>
        </p:nvSpPr>
        <p:spPr>
          <a:xfrm>
            <a:off x="4487545" y="882015"/>
            <a:ext cx="4587240" cy="4032250"/>
          </a:xfrm>
          <a:prstGeom prst="rect">
            <a:avLst/>
          </a:prstGeom>
          <a:noFill/>
          <a:ln w="28575" cmpd="thickThi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ext Box 3"/>
          <p:cNvSpPr txBox="1"/>
          <p:nvPr/>
        </p:nvSpPr>
        <p:spPr>
          <a:xfrm>
            <a:off x="2228215" y="1551305"/>
            <a:ext cx="6374765" cy="506730"/>
          </a:xfrm>
          <a:prstGeom prst="rect">
            <a:avLst/>
          </a:prstGeom>
          <a:noFill/>
        </p:spPr>
        <p:txBody>
          <a:bodyPr wrap="square" rtlCol="0">
            <a:spAutoFit/>
          </a:bodyPr>
          <a:p>
            <a:r>
              <a:rPr lang="zh-CN" altLang="en-US"/>
              <a:t>机器阅读理解是问答系统的核心模块，通过理解用户问题、理解相关文档，返还给用户精准的答案。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ext Box 3"/>
          <p:cNvSpPr txBox="1"/>
          <p:nvPr/>
        </p:nvSpPr>
        <p:spPr>
          <a:xfrm>
            <a:off x="2228215" y="1551305"/>
            <a:ext cx="6374765" cy="506730"/>
          </a:xfrm>
          <a:prstGeom prst="rect">
            <a:avLst/>
          </a:prstGeom>
          <a:noFill/>
        </p:spPr>
        <p:txBody>
          <a:bodyPr wrap="square" rtlCol="0">
            <a:spAutoFit/>
          </a:bodyPr>
          <a:p>
            <a:r>
              <a:rPr lang="zh-CN" altLang="en-US"/>
              <a:t>机器阅读理解是问答系统的核心模块，通过理解用户问题、理解相关文档，返还给用户精准的答案。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问答系统分类</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9942" name="Picture 57"/>
          <p:cNvPicPr>
            <a:picLocks noChangeAspect="1" noChangeArrowheads="1"/>
          </p:cNvPicPr>
          <p:nvPr/>
        </p:nvPicPr>
        <p:blipFill>
          <a:blip r:embed="rId2">
            <a:lum bright="24000"/>
            <a:extLst>
              <a:ext uri="{28A0092B-C50C-407E-A947-70E740481C1C}">
                <a14:useLocalDpi xmlns:a14="http://schemas.microsoft.com/office/drawing/2010/main" val="0"/>
              </a:ext>
            </a:extLst>
          </a:blip>
          <a:srcRect t="50449" r="-420"/>
          <a:stretch>
            <a:fillRect/>
          </a:stretch>
        </p:blipFill>
        <p:spPr bwMode="auto">
          <a:xfrm>
            <a:off x="460171" y="4758361"/>
            <a:ext cx="3087275"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9" name="Picture 57"/>
          <p:cNvPicPr>
            <a:picLocks noChangeAspect="1" noChangeArrowheads="1"/>
          </p:cNvPicPr>
          <p:nvPr/>
        </p:nvPicPr>
        <p:blipFill>
          <a:blip r:embed="rId2">
            <a:lum bright="24000"/>
            <a:extLst>
              <a:ext uri="{28A0092B-C50C-407E-A947-70E740481C1C}">
                <a14:useLocalDpi xmlns:a14="http://schemas.microsoft.com/office/drawing/2010/main" val="0"/>
              </a:ext>
            </a:extLst>
          </a:blip>
          <a:srcRect t="50449" r="-420"/>
          <a:stretch>
            <a:fillRect/>
          </a:stretch>
        </p:blipFill>
        <p:spPr bwMode="auto">
          <a:xfrm>
            <a:off x="2928563" y="4745661"/>
            <a:ext cx="3088466"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0" name="Picture 57"/>
          <p:cNvPicPr>
            <a:picLocks noChangeAspect="1" noChangeArrowheads="1"/>
          </p:cNvPicPr>
          <p:nvPr/>
        </p:nvPicPr>
        <p:blipFill>
          <a:blip r:embed="rId2">
            <a:lum bright="24000"/>
            <a:extLst>
              <a:ext uri="{28A0092B-C50C-407E-A947-70E740481C1C}">
                <a14:useLocalDpi xmlns:a14="http://schemas.microsoft.com/office/drawing/2010/main" val="0"/>
              </a:ext>
            </a:extLst>
          </a:blip>
          <a:srcRect t="50449" r="-420"/>
          <a:stretch>
            <a:fillRect/>
          </a:stretch>
        </p:blipFill>
        <p:spPr bwMode="auto">
          <a:xfrm>
            <a:off x="5513591" y="4732961"/>
            <a:ext cx="3088466"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stretch>
            <a:fillRect/>
          </a:stretch>
        </p:blipFill>
        <p:spPr>
          <a:xfrm>
            <a:off x="3434715" y="1075055"/>
            <a:ext cx="3901440" cy="1188720"/>
          </a:xfrm>
          <a:prstGeom prst="rect">
            <a:avLst/>
          </a:prstGeom>
        </p:spPr>
      </p:pic>
      <p:sp>
        <p:nvSpPr>
          <p:cNvPr id="5" name="椭圆 15"/>
          <p:cNvSpPr>
            <a:spLocks noChangeArrowheads="1"/>
          </p:cNvSpPr>
          <p:nvPr/>
        </p:nvSpPr>
        <p:spPr bwMode="auto">
          <a:xfrm>
            <a:off x="892175" y="1179830"/>
            <a:ext cx="1055370" cy="981075"/>
          </a:xfrm>
          <a:prstGeom prst="ellipse">
            <a:avLst/>
          </a:prstGeom>
          <a:pattFill prst="pct10">
            <a:fgClr>
              <a:srgbClr val="FFFF00"/>
            </a:fgClr>
            <a:bgClr>
              <a:schemeClr val="bg1"/>
            </a:bgClr>
          </a:pattFill>
        </p:spPr>
        <p:style>
          <a:lnRef idx="0">
            <a:schemeClr val="accent1"/>
          </a:lnRef>
          <a:fillRef idx="3">
            <a:schemeClr val="accent1"/>
          </a:fillRef>
          <a:effectRef idx="3">
            <a:schemeClr val="accent1"/>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chemeClr val="tx1"/>
              </a:solidFill>
            </a:endParaRPr>
          </a:p>
        </p:txBody>
      </p:sp>
      <p:sp>
        <p:nvSpPr>
          <p:cNvPr id="6" name="Text Box 5"/>
          <p:cNvSpPr txBox="1"/>
          <p:nvPr/>
        </p:nvSpPr>
        <p:spPr>
          <a:xfrm>
            <a:off x="892175" y="1416685"/>
            <a:ext cx="1163955" cy="50673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基于知识库的问答系统</a:t>
            </a:r>
            <a:endParaRPr lang="zh-CN" altLang="en-US">
              <a:solidFill>
                <a:schemeClr val="tx1"/>
              </a:solidFill>
              <a:effectLst>
                <a:outerShdw blurRad="38100" dist="19050" dir="2700000" algn="tl" rotWithShape="0">
                  <a:schemeClr val="dk1">
                    <a:alpha val="40000"/>
                  </a:schemeClr>
                </a:outerShdw>
              </a:effectLst>
            </a:endParaRPr>
          </a:p>
        </p:txBody>
      </p:sp>
      <p:sp>
        <p:nvSpPr>
          <p:cNvPr id="9" name="椭圆 15"/>
          <p:cNvSpPr>
            <a:spLocks noChangeArrowheads="1"/>
          </p:cNvSpPr>
          <p:nvPr/>
        </p:nvSpPr>
        <p:spPr bwMode="auto">
          <a:xfrm>
            <a:off x="892175" y="3155315"/>
            <a:ext cx="1055370" cy="981075"/>
          </a:xfrm>
          <a:prstGeom prst="ellipse">
            <a:avLst/>
          </a:prstGeom>
          <a:pattFill prst="pct10">
            <a:fgClr>
              <a:srgbClr val="FFFF00"/>
            </a:fgClr>
            <a:bgClr>
              <a:schemeClr val="bg1"/>
            </a:bgClr>
          </a:pattFill>
        </p:spPr>
        <p:style>
          <a:lnRef idx="0">
            <a:schemeClr val="accent1"/>
          </a:lnRef>
          <a:fillRef idx="3">
            <a:schemeClr val="accent1"/>
          </a:fillRef>
          <a:effectRef idx="3">
            <a:schemeClr val="accent1"/>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chemeClr val="tx1"/>
              </a:solidFill>
            </a:endParaRPr>
          </a:p>
        </p:txBody>
      </p:sp>
      <p:sp>
        <p:nvSpPr>
          <p:cNvPr id="10" name="Text Box 9"/>
          <p:cNvSpPr txBox="1"/>
          <p:nvPr/>
        </p:nvSpPr>
        <p:spPr>
          <a:xfrm>
            <a:off x="892175" y="3392170"/>
            <a:ext cx="1163955" cy="50673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基于问答对的问答系统</a:t>
            </a:r>
            <a:endParaRPr lang="zh-CN" altLang="en-US">
              <a:solidFill>
                <a:schemeClr val="tx1"/>
              </a:solidFill>
              <a:effectLst>
                <a:outerShdw blurRad="38100" dist="19050" dir="2700000" algn="tl" rotWithShape="0">
                  <a:schemeClr val="dk1">
                    <a:alpha val="40000"/>
                  </a:schemeClr>
                </a:outerShdw>
              </a:effectLst>
            </a:endParaRPr>
          </a:p>
        </p:txBody>
      </p:sp>
      <p:cxnSp>
        <p:nvCxnSpPr>
          <p:cNvPr id="11" name="Straight Arrow Connector 10"/>
          <p:cNvCxnSpPr>
            <a:stCxn id="10" idx="3"/>
          </p:cNvCxnSpPr>
          <p:nvPr/>
        </p:nvCxnSpPr>
        <p:spPr>
          <a:xfrm flipV="1">
            <a:off x="2056130" y="3643630"/>
            <a:ext cx="781050" cy="1905"/>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3434715" y="2752725"/>
            <a:ext cx="3901440" cy="1630680"/>
          </a:xfrm>
          <a:prstGeom prst="rect">
            <a:avLst/>
          </a:prstGeom>
        </p:spPr>
      </p:pic>
      <p:sp>
        <p:nvSpPr>
          <p:cNvPr id="14" name="Text Box 13"/>
          <p:cNvSpPr txBox="1"/>
          <p:nvPr/>
        </p:nvSpPr>
        <p:spPr>
          <a:xfrm>
            <a:off x="5069840" y="4495165"/>
            <a:ext cx="3921125" cy="506730"/>
          </a:xfrm>
          <a:prstGeom prst="rect">
            <a:avLst/>
          </a:prstGeom>
          <a:noFill/>
        </p:spPr>
        <p:txBody>
          <a:bodyPr wrap="square" rtlCol="0" anchor="t">
            <a:spAutoFit/>
          </a:bodyPr>
          <a:p>
            <a:pPr marL="285750" indent="-285750">
              <a:buFont typeface="Wingdings" panose="05000000000000000000" charset="0"/>
              <a:buChar char="Ø"/>
            </a:pPr>
            <a:r>
              <a:rPr lang="zh-CN" altLang="en-US">
                <a:sym typeface="+mn-ea"/>
              </a:rPr>
              <a:t>可以回答的问题数量有限，极度依赖于数据集。</a:t>
            </a:r>
            <a:endParaRPr lang="zh-CN" altLang="en-US">
              <a:sym typeface="+mn-ea"/>
            </a:endParaRPr>
          </a:p>
          <a:p>
            <a:pPr marL="285750" indent="-285750">
              <a:buFont typeface="Wingdings" panose="05000000000000000000" charset="0"/>
              <a:buChar char="Ø"/>
            </a:pPr>
            <a:r>
              <a:rPr lang="zh-CN" altLang="en-US">
                <a:sym typeface="+mn-ea"/>
              </a:rPr>
              <a:t>返回的答案形式单一，不具有多样性。</a:t>
            </a:r>
            <a:endParaRPr lang="en-US"/>
          </a:p>
        </p:txBody>
      </p:sp>
      <p:sp>
        <p:nvSpPr>
          <p:cNvPr id="17" name="Text Box 16"/>
          <p:cNvSpPr txBox="1"/>
          <p:nvPr/>
        </p:nvSpPr>
        <p:spPr>
          <a:xfrm>
            <a:off x="6209665" y="2212975"/>
            <a:ext cx="2781300" cy="299085"/>
          </a:xfrm>
          <a:prstGeom prst="rect">
            <a:avLst/>
          </a:prstGeom>
          <a:noFill/>
        </p:spPr>
        <p:txBody>
          <a:bodyPr wrap="square" rtlCol="0" anchor="t">
            <a:spAutoFit/>
          </a:bodyPr>
          <a:p>
            <a:pPr marL="285750" indent="-285750">
              <a:buFont typeface="Wingdings" panose="05000000000000000000" charset="0"/>
              <a:buChar char="Ø"/>
            </a:pPr>
            <a:r>
              <a:rPr lang="zh-CN" altLang="en-US">
                <a:sym typeface="+mn-ea"/>
              </a:rPr>
              <a:t>需要预先构建大规模的知识库。</a:t>
            </a:r>
            <a:endParaRPr lang="en-US"/>
          </a:p>
        </p:txBody>
      </p:sp>
      <p:cxnSp>
        <p:nvCxnSpPr>
          <p:cNvPr id="13" name="Straight Arrow Connector 12"/>
          <p:cNvCxnSpPr/>
          <p:nvPr/>
        </p:nvCxnSpPr>
        <p:spPr>
          <a:xfrm flipV="1">
            <a:off x="2056130" y="1579880"/>
            <a:ext cx="781050" cy="1905"/>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98195" y="2586355"/>
            <a:ext cx="8192770" cy="0"/>
          </a:xfrm>
          <a:prstGeom prst="line">
            <a:avLst/>
          </a:prstGeom>
          <a:ln w="38100" cmpd="sng">
            <a:solidFill>
              <a:srgbClr val="00206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8" name="圆角矩形 8"/>
          <p:cNvSpPr>
            <a:spLocks noChangeArrowheads="1"/>
          </p:cNvSpPr>
          <p:nvPr/>
        </p:nvSpPr>
        <p:spPr bwMode="auto">
          <a:xfrm>
            <a:off x="3736340" y="1963420"/>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3" name="Straight Connector 2"/>
          <p:cNvCxnSpPr/>
          <p:nvPr/>
        </p:nvCxnSpPr>
        <p:spPr>
          <a:xfrm>
            <a:off x="3716655" y="3870960"/>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3742055" y="2053590"/>
            <a:ext cx="5113020" cy="1753235"/>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文章：</a:t>
            </a:r>
            <a:r>
              <a:rPr lang="zh-CN" altLang="en-US"/>
              <a:t>华阳路街道是中国上海市长宁区下辖的一个街道办事处，位于长宁区东部，</a:t>
            </a:r>
            <a:r>
              <a:rPr lang="zh-CN" altLang="en-US" sz="1300">
                <a:solidFill>
                  <a:srgbClr val="D43C2C"/>
                </a:solidFill>
                <a:uFillTx/>
              </a:rPr>
              <a:t>东到长宁路、安西路、武夷路接邻江苏路街道，北到苏州河接邻普陀区</a:t>
            </a:r>
            <a:r>
              <a:rPr lang="zh-CN" altLang="en-US"/>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a:p>
        </p:txBody>
      </p:sp>
      <p:sp>
        <p:nvSpPr>
          <p:cNvPr id="7" name="Text Box 6"/>
          <p:cNvSpPr txBox="1"/>
          <p:nvPr/>
        </p:nvSpPr>
        <p:spPr>
          <a:xfrm>
            <a:off x="3750310" y="3940175"/>
            <a:ext cx="4880610" cy="299085"/>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问题：</a:t>
            </a:r>
            <a:r>
              <a:rPr lang="zh-CN" altLang="en-US"/>
              <a:t>华阳路街道四周相连的是什么地方？</a:t>
            </a:r>
            <a:endParaRPr lang="zh-CN" altLang="en-US"/>
          </a:p>
        </p:txBody>
      </p:sp>
      <p:cxnSp>
        <p:nvCxnSpPr>
          <p:cNvPr id="9" name="Straight Connector 8"/>
          <p:cNvCxnSpPr/>
          <p:nvPr/>
        </p:nvCxnSpPr>
        <p:spPr>
          <a:xfrm>
            <a:off x="3750310" y="4339590"/>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3750310" y="4373880"/>
            <a:ext cx="5224780" cy="49911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答案：</a:t>
            </a:r>
            <a:r>
              <a:rPr lang="zh-CN" altLang="en-US" sz="1300">
                <a:solidFill>
                  <a:schemeClr val="tx1"/>
                </a:solidFill>
                <a:uFillTx/>
                <a:sym typeface="+mn-ea"/>
              </a:rPr>
              <a:t>东到长宁路、安西路、武夷路接邻江苏路街道，北到苏州河接邻普陀区</a:t>
            </a:r>
            <a:endParaRPr lang="zh-CN" altLang="en-US" sz="1300">
              <a:solidFill>
                <a:schemeClr val="tx1"/>
              </a:solidFill>
              <a:uFillTx/>
              <a:sym typeface="+mn-ea"/>
            </a:endParaRPr>
          </a:p>
        </p:txBody>
      </p:sp>
      <p:sp>
        <p:nvSpPr>
          <p:cNvPr id="11" name="Text Box 10"/>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机器阅读理解</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752475" y="931545"/>
            <a:ext cx="4874895" cy="829945"/>
          </a:xfrm>
          <a:prstGeom prst="rect">
            <a:avLst/>
          </a:prstGeom>
          <a:noFill/>
        </p:spPr>
        <p:txBody>
          <a:bodyPr wrap="square" rtlCol="0">
            <a:spAutoFit/>
            <a:scene3d>
              <a:camera prst="orthographicFront"/>
              <a:lightRig rig="threePt" dir="t"/>
            </a:scene3d>
          </a:bodyPr>
          <a:p>
            <a:r>
              <a:rPr lang="zh-CN" altLang="en-US" sz="1600">
                <a:ln/>
                <a:solidFill>
                  <a:schemeClr val="accent1"/>
                </a:solidFill>
                <a:effectLst>
                  <a:outerShdw blurRad="38100" dist="25400" dir="5400000" algn="ctr" rotWithShape="0">
                    <a:srgbClr val="6E747A">
                      <a:alpha val="43000"/>
                    </a:srgbClr>
                  </a:outerShdw>
                </a:effectLst>
                <a:sym typeface="+mn-ea"/>
              </a:rPr>
              <a:t>给定问题和与问题相关的一篇或多篇文章，</a:t>
            </a:r>
            <a:endParaRPr lang="zh-CN" altLang="en-US" sz="1600">
              <a:ln/>
              <a:solidFill>
                <a:schemeClr val="accent1"/>
              </a:solidFill>
              <a:effectLst>
                <a:outerShdw blurRad="38100" dist="25400" dir="5400000" algn="ctr" rotWithShape="0">
                  <a:srgbClr val="6E747A">
                    <a:alpha val="43000"/>
                  </a:srgbClr>
                </a:outerShdw>
              </a:effectLst>
              <a:sym typeface="+mn-ea"/>
            </a:endParaRPr>
          </a:p>
          <a:p>
            <a:r>
              <a:rPr lang="zh-CN" altLang="en-US" sz="1600">
                <a:ln/>
                <a:solidFill>
                  <a:schemeClr val="accent1"/>
                </a:solidFill>
                <a:effectLst>
                  <a:outerShdw blurRad="38100" dist="25400" dir="5400000" algn="ctr" rotWithShape="0">
                    <a:srgbClr val="6E747A">
                      <a:alpha val="43000"/>
                    </a:srgbClr>
                  </a:outerShdw>
                </a:effectLst>
                <a:sym typeface="+mn-ea"/>
              </a:rPr>
              <a:t>机器通过阅读文章之后，从这些文章中给出答案。</a:t>
            </a:r>
            <a:endParaRPr lang="zh-CN" altLang="en-US" sz="1600">
              <a:ln/>
              <a:solidFill>
                <a:schemeClr val="accent1"/>
              </a:solidFill>
              <a:effectLst>
                <a:outerShdw blurRad="38100" dist="25400" dir="5400000" algn="ctr" rotWithShape="0">
                  <a:srgbClr val="6E747A">
                    <a:alpha val="43000"/>
                  </a:srgbClr>
                </a:outerShdw>
              </a:effectLst>
            </a:endParaRPr>
          </a:p>
          <a:p>
            <a:endParaRPr lang="zh-CN" altLang="en-US" sz="1600">
              <a:ln/>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1"/>
          <a:stretch>
            <a:fillRect/>
          </a:stretch>
        </p:blipFill>
        <p:spPr>
          <a:xfrm>
            <a:off x="1875790" y="1065530"/>
            <a:ext cx="5026660" cy="3404870"/>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 name="Text Box 5"/>
          <p:cNvSpPr txBox="1"/>
          <p:nvPr/>
        </p:nvSpPr>
        <p:spPr>
          <a:xfrm>
            <a:off x="5921375" y="3521710"/>
            <a:ext cx="2918460" cy="714375"/>
          </a:xfrm>
          <a:prstGeom prst="rect">
            <a:avLst/>
          </a:prstGeom>
          <a:noFill/>
        </p:spPr>
        <p:txBody>
          <a:bodyPr wrap="square" rtlCol="0">
            <a:spAutoFit/>
          </a:bodyPr>
          <a:p>
            <a:pPr marL="285750" indent="-285750">
              <a:buFont typeface="Wingdings" panose="05000000000000000000" charset="0"/>
              <a:buChar char="Ø"/>
            </a:pPr>
            <a:r>
              <a:rPr lang="zh-CN" altLang="en-US"/>
              <a:t>不需要构建大规模知识库</a:t>
            </a:r>
            <a:endParaRPr lang="zh-CN" altLang="en-US"/>
          </a:p>
          <a:p>
            <a:pPr marL="285750" indent="-285750">
              <a:buFont typeface="Wingdings" panose="05000000000000000000" charset="0"/>
              <a:buChar char="Ø"/>
            </a:pPr>
            <a:r>
              <a:rPr lang="zh-CN" altLang="en-US"/>
              <a:t>不依赖于已有数据集</a:t>
            </a:r>
            <a:endParaRPr lang="zh-CN" altLang="en-US"/>
          </a:p>
          <a:p>
            <a:pPr marL="285750" indent="-285750">
              <a:buFont typeface="Wingdings" panose="05000000000000000000" charset="0"/>
              <a:buChar char="Ø"/>
            </a:pPr>
            <a:r>
              <a:rPr lang="zh-CN" altLang="en-US"/>
              <a:t>答案形式多样</a:t>
            </a:r>
            <a:endParaRPr lang="zh-CN" altLang="en-US"/>
          </a:p>
        </p:txBody>
      </p:sp>
      <p:sp>
        <p:nvSpPr>
          <p:cNvPr id="11" name="Text Box 10"/>
          <p:cNvSpPr txBox="1"/>
          <p:nvPr/>
        </p:nvSpPr>
        <p:spPr>
          <a:xfrm>
            <a:off x="471170" y="217805"/>
            <a:ext cx="580136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基于机器阅读理解的问答系统</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6" name="矩形: 圆角 105"/>
          <p:cNvSpPr/>
          <p:nvPr/>
        </p:nvSpPr>
        <p:spPr>
          <a:xfrm>
            <a:off x="1530350" y="1355090"/>
            <a:ext cx="4211955" cy="536575"/>
          </a:xfrm>
          <a:prstGeom prst="roundRect">
            <a:avLst>
              <a:gd name="adj" fmla="val 131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622935" y="408305"/>
            <a:ext cx="20161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应用场景</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Diamond 6"/>
          <p:cNvSpPr/>
          <p:nvPr/>
        </p:nvSpPr>
        <p:spPr>
          <a:xfrm>
            <a:off x="1574165" y="146685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8" name="Text Box 7"/>
          <p:cNvSpPr txBox="1"/>
          <p:nvPr/>
        </p:nvSpPr>
        <p:spPr>
          <a:xfrm>
            <a:off x="1893570" y="1416685"/>
            <a:ext cx="3848735" cy="39878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spAutoFit/>
          </a:bodyPr>
          <a:p>
            <a:r>
              <a:rPr lang="zh-CN" altLang="en-US" sz="2000"/>
              <a:t>搜索引擎中的智能问答</a:t>
            </a:r>
            <a:endParaRPr lang="zh-CN" altLang="en-US" sz="2000"/>
          </a:p>
        </p:txBody>
      </p:sp>
      <p:sp useBgFill="1">
        <p:nvSpPr>
          <p:cNvPr id="5" name="矩形: 圆角 105"/>
          <p:cNvSpPr/>
          <p:nvPr/>
        </p:nvSpPr>
        <p:spPr>
          <a:xfrm>
            <a:off x="1530350" y="2129790"/>
            <a:ext cx="4211955" cy="536575"/>
          </a:xfrm>
          <a:prstGeom prst="roundRect">
            <a:avLst>
              <a:gd name="adj" fmla="val 131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6" name="Diamond 5"/>
          <p:cNvSpPr/>
          <p:nvPr/>
        </p:nvSpPr>
        <p:spPr>
          <a:xfrm>
            <a:off x="1574165" y="224155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4" name="Text Box 13"/>
          <p:cNvSpPr txBox="1"/>
          <p:nvPr/>
        </p:nvSpPr>
        <p:spPr>
          <a:xfrm>
            <a:off x="1893570" y="2191385"/>
            <a:ext cx="3848735" cy="39878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spAutoFit/>
          </a:bodyPr>
          <a:p>
            <a:r>
              <a:rPr lang="zh-CN" altLang="en-US" sz="2000">
                <a:sym typeface="+mn-ea"/>
              </a:rPr>
              <a:t>电商领域中的智能客服</a:t>
            </a:r>
            <a:endParaRPr lang="zh-CN" altLang="en-US" sz="2000"/>
          </a:p>
        </p:txBody>
      </p:sp>
      <p:sp useBgFill="1">
        <p:nvSpPr>
          <p:cNvPr id="16" name="矩形: 圆角 105"/>
          <p:cNvSpPr/>
          <p:nvPr/>
        </p:nvSpPr>
        <p:spPr>
          <a:xfrm>
            <a:off x="1530985" y="2887980"/>
            <a:ext cx="4211955" cy="536575"/>
          </a:xfrm>
          <a:prstGeom prst="roundRect">
            <a:avLst>
              <a:gd name="adj" fmla="val 131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18" name="Diamond 17"/>
          <p:cNvSpPr/>
          <p:nvPr/>
        </p:nvSpPr>
        <p:spPr>
          <a:xfrm>
            <a:off x="1574800" y="299974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0" name="Text Box 19"/>
          <p:cNvSpPr txBox="1"/>
          <p:nvPr/>
        </p:nvSpPr>
        <p:spPr>
          <a:xfrm>
            <a:off x="1894205" y="2949575"/>
            <a:ext cx="3848735" cy="39878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spAutoFit/>
          </a:bodyPr>
          <a:p>
            <a:r>
              <a:rPr lang="zh-CN" altLang="en-US" sz="2000">
                <a:sym typeface="+mn-ea"/>
              </a:rPr>
              <a:t>教育领域中自动作文批阅</a:t>
            </a:r>
            <a:endParaRPr lang="zh-CN" altLang="en-US" sz="2000"/>
          </a:p>
        </p:txBody>
      </p:sp>
      <p:sp useBgFill="1">
        <p:nvSpPr>
          <p:cNvPr id="21" name="矩形: 圆角 105"/>
          <p:cNvSpPr/>
          <p:nvPr/>
        </p:nvSpPr>
        <p:spPr>
          <a:xfrm>
            <a:off x="1530350" y="3623310"/>
            <a:ext cx="4211955" cy="536575"/>
          </a:xfrm>
          <a:prstGeom prst="roundRect">
            <a:avLst>
              <a:gd name="adj" fmla="val 131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24" name="Diamond 23"/>
          <p:cNvSpPr/>
          <p:nvPr/>
        </p:nvSpPr>
        <p:spPr>
          <a:xfrm>
            <a:off x="1574165" y="373507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5" name="Text Box 24"/>
          <p:cNvSpPr txBox="1"/>
          <p:nvPr/>
        </p:nvSpPr>
        <p:spPr>
          <a:xfrm>
            <a:off x="1893570" y="3684905"/>
            <a:ext cx="3848735" cy="39878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spAutoFit/>
          </a:bodyPr>
          <a:p>
            <a:r>
              <a:rPr lang="zh-CN" altLang="en-US" sz="2000">
                <a:sym typeface="+mn-ea"/>
              </a:rPr>
              <a:t>司法、医疗等领域</a:t>
            </a:r>
            <a:endParaRPr lang="zh-C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矩形 4"/>
          <p:cNvSpPr/>
          <p:nvPr/>
        </p:nvSpPr>
        <p:spPr>
          <a:xfrm>
            <a:off x="1931670" y="1216025"/>
            <a:ext cx="6250305" cy="645795"/>
          </a:xfrm>
          <a:prstGeom prst="rect">
            <a:avLst/>
          </a:prstGeom>
          <a:solidFill>
            <a:srgbClr val="0070C0"/>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7" name="TextBox 53"/>
          <p:cNvSpPr txBox="1"/>
          <p:nvPr/>
        </p:nvSpPr>
        <p:spPr>
          <a:xfrm>
            <a:off x="2113915" y="1216660"/>
            <a:ext cx="6161405" cy="583565"/>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200" b="1" dirty="0">
                <a:solidFill>
                  <a:schemeClr val="bg1"/>
                </a:solidFill>
                <a:latin typeface="Verdana" panose="020B0604030504040204" pitchFamily="34" charset="0"/>
                <a:ea typeface="宋体" panose="02010600030101010101" pitchFamily="2" charset="-122"/>
              </a:rPr>
              <a:t>          </a:t>
            </a:r>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选题背景与意义</a:t>
            </a:r>
            <a:endPar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a typeface="宋体" panose="02010600030101010101" pitchFamily="2" charset="-122"/>
              <a:sym typeface="+mn-ea"/>
            </a:endParaRPr>
          </a:p>
        </p:txBody>
      </p:sp>
      <p:sp>
        <p:nvSpPr>
          <p:cNvPr id="8" name="Text Box 7"/>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汇报提纲</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5" name="矩形 4"/>
          <p:cNvSpPr/>
          <p:nvPr/>
        </p:nvSpPr>
        <p:spPr>
          <a:xfrm>
            <a:off x="1931670" y="2164715"/>
            <a:ext cx="6250305" cy="645795"/>
          </a:xfrm>
          <a:prstGeom prst="rect">
            <a:avLst/>
          </a:prstGeom>
          <a:solidFill>
            <a:srgbClr val="0070C0"/>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6" name="TextBox 53"/>
          <p:cNvSpPr txBox="1"/>
          <p:nvPr/>
        </p:nvSpPr>
        <p:spPr>
          <a:xfrm>
            <a:off x="2113915" y="2165350"/>
            <a:ext cx="6161405" cy="583565"/>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200" b="1" dirty="0">
                <a:solidFill>
                  <a:schemeClr val="bg1"/>
                </a:solidFill>
                <a:latin typeface="Verdana" panose="020B0604030504040204" pitchFamily="34" charset="0"/>
                <a:ea typeface="宋体" panose="02010600030101010101" pitchFamily="2" charset="-122"/>
                <a:sym typeface="+mn-ea"/>
              </a:rPr>
              <a:t> ☞       </a:t>
            </a:r>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研究内容与方案</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17" name="矩形 4"/>
          <p:cNvSpPr/>
          <p:nvPr/>
        </p:nvSpPr>
        <p:spPr>
          <a:xfrm>
            <a:off x="1931670" y="3115310"/>
            <a:ext cx="6250305" cy="645795"/>
          </a:xfrm>
          <a:prstGeom prst="rect">
            <a:avLst/>
          </a:prstGeom>
          <a:solidFill>
            <a:srgbClr val="0070C0"/>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8" name="TextBox 53"/>
          <p:cNvSpPr txBox="1"/>
          <p:nvPr/>
        </p:nvSpPr>
        <p:spPr>
          <a:xfrm>
            <a:off x="2113915" y="3115945"/>
            <a:ext cx="6161405" cy="583565"/>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200" b="1" dirty="0">
                <a:solidFill>
                  <a:schemeClr val="bg1"/>
                </a:solidFill>
                <a:latin typeface="Verdana" panose="020B0604030504040204" pitchFamily="34" charset="0"/>
                <a:ea typeface="宋体" panose="02010600030101010101" pitchFamily="2" charset="-122"/>
              </a:rPr>
              <a:t>          </a:t>
            </a:r>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前期准备工作</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20" name="矩形 4"/>
          <p:cNvSpPr/>
          <p:nvPr/>
        </p:nvSpPr>
        <p:spPr>
          <a:xfrm>
            <a:off x="1931670" y="4028440"/>
            <a:ext cx="6250305" cy="645795"/>
          </a:xfrm>
          <a:prstGeom prst="rect">
            <a:avLst/>
          </a:prstGeom>
          <a:solidFill>
            <a:srgbClr val="0070C0"/>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21" name="TextBox 53"/>
          <p:cNvSpPr txBox="1"/>
          <p:nvPr/>
        </p:nvSpPr>
        <p:spPr>
          <a:xfrm>
            <a:off x="2113915" y="4029075"/>
            <a:ext cx="6161405" cy="583565"/>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200" b="1" dirty="0">
                <a:solidFill>
                  <a:schemeClr val="bg1"/>
                </a:solidFill>
                <a:latin typeface="Verdana" panose="020B0604030504040204" pitchFamily="34" charset="0"/>
                <a:ea typeface="宋体" panose="02010600030101010101" pitchFamily="2" charset="-122"/>
              </a:rPr>
              <a:t>          </a:t>
            </a:r>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预期研究成果</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pic>
        <p:nvPicPr>
          <p:cNvPr id="4" name="Picture 3"/>
          <p:cNvPicPr>
            <a:picLocks noChangeAspect="1"/>
          </p:cNvPicPr>
          <p:nvPr/>
        </p:nvPicPr>
        <p:blipFill>
          <a:blip r:embed="rId2"/>
          <a:stretch>
            <a:fillRect/>
          </a:stretch>
        </p:blipFill>
        <p:spPr>
          <a:xfrm>
            <a:off x="3997960" y="2118995"/>
            <a:ext cx="5077460" cy="2858770"/>
          </a:xfrm>
          <a:prstGeom prst="rect">
            <a:avLst/>
          </a:prstGeom>
        </p:spPr>
      </p:pic>
      <p:sp>
        <p:nvSpPr>
          <p:cNvPr id="5" name="Text Box 4"/>
          <p:cNvSpPr txBox="1"/>
          <p:nvPr/>
        </p:nvSpPr>
        <p:spPr>
          <a:xfrm>
            <a:off x="508635" y="21844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主要研究内容</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Text Box 2"/>
          <p:cNvSpPr txBox="1"/>
          <p:nvPr/>
        </p:nvSpPr>
        <p:spPr>
          <a:xfrm>
            <a:off x="563245" y="859155"/>
            <a:ext cx="6852285" cy="583565"/>
          </a:xfrm>
          <a:prstGeom prst="rect">
            <a:avLst/>
          </a:prstGeom>
          <a:noFill/>
        </p:spPr>
        <p:txBody>
          <a:bodyPr wrap="square" rtlCol="0">
            <a:spAutoFit/>
          </a:bodyPr>
          <a:p>
            <a:pPr marL="285750" indent="-285750">
              <a:buFont typeface="Arial" panose="020B0604020202020204" pitchFamily="34" charset="0"/>
              <a:buChar char="•"/>
            </a:pPr>
            <a:r>
              <a:rPr lang="en-US" sz="1600">
                <a:ln/>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rPr>
              <a:t>以端到端的方式设计并实现一个</a:t>
            </a:r>
            <a:r>
              <a:rPr lang="zh-CN" altLang="en-US" sz="1600">
                <a:ln/>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rPr>
              <a:t>机器</a:t>
            </a:r>
            <a:r>
              <a:rPr lang="en-US" sz="1600">
                <a:ln/>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rPr>
              <a:t>阅读理解型问答系统</a:t>
            </a:r>
            <a:r>
              <a:rPr lang="zh-CN" altLang="en-US" sz="1600">
                <a:ln/>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rPr>
              <a:t>；</a:t>
            </a:r>
            <a:endParaRPr lang="zh-CN" altLang="en-US" sz="1600">
              <a:ln/>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endParaRPr>
          </a:p>
          <a:p>
            <a:pPr marL="285750" indent="-285750">
              <a:buFont typeface="Arial" panose="020B0604020202020204" pitchFamily="34" charset="0"/>
              <a:buChar char="•"/>
            </a:pPr>
            <a:r>
              <a:rPr lang="en-US" sz="1600">
                <a:ln/>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rPr>
              <a:t>对该问答系统中的</a:t>
            </a:r>
            <a:r>
              <a:rPr lang="zh-CN" altLang="en-US" sz="1600">
                <a:ln/>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rPr>
              <a:t>两大关键部分</a:t>
            </a:r>
            <a:r>
              <a:rPr lang="en-US" sz="1600">
                <a:ln/>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rPr>
              <a:t>进行深入研究</a:t>
            </a:r>
            <a:r>
              <a:rPr lang="zh-CN" altLang="en-US" sz="1600">
                <a:ln/>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rPr>
              <a:t>；</a:t>
            </a:r>
            <a:endParaRPr lang="zh-CN" altLang="en-US" sz="1600">
              <a:ln/>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思源黑体 CN Normal"/>
        <a:cs typeface=""/>
      </a:majorFont>
      <a:minorFont>
        <a:latin typeface="Arial"/>
        <a:ea typeface="思源黑体 CN Normal"/>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3676</Words>
  <Application>WPS Presentation</Application>
  <PresentationFormat>全屏显示(16:9)</PresentationFormat>
  <Paragraphs>369</Paragraphs>
  <Slides>31</Slides>
  <Notes>25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31</vt:i4>
      </vt:variant>
    </vt:vector>
  </HeadingPairs>
  <TitlesOfParts>
    <vt:vector size="49" baseType="lpstr">
      <vt:lpstr>Arial</vt:lpstr>
      <vt:lpstr>宋体</vt:lpstr>
      <vt:lpstr>Wingdings</vt:lpstr>
      <vt:lpstr>微软雅黑</vt:lpstr>
      <vt:lpstr>Kartika</vt:lpstr>
      <vt:lpstr>PMingLiU-ExtB</vt:lpstr>
      <vt:lpstr>Symbol</vt:lpstr>
      <vt:lpstr>Songti SC</vt:lpstr>
      <vt:lpstr>Calibri</vt:lpstr>
      <vt:lpstr>Wingdings</vt:lpstr>
      <vt:lpstr>Arial Unicode MS</vt:lpstr>
      <vt:lpstr>思源黑体 CN Normal</vt:lpstr>
      <vt:lpstr>黑体</vt:lpstr>
      <vt:lpstr>华文宋体</vt:lpstr>
      <vt:lpstr>华文隶书</vt:lpstr>
      <vt:lpstr>华文中宋</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BiDAF</vt:lpstr>
      <vt:lpstr>CMRC2018</vt:lpstr>
      <vt:lpstr>PowerPoint 演示文稿</vt:lpstr>
      <vt:lpstr>PowerPoint 演示文稿</vt:lpstr>
      <vt:lpstr>PowerPoint 演示文稿</vt:lpstr>
      <vt:lpstr>Text Match</vt:lpstr>
      <vt:lpstr>PowerPoint 演示文稿</vt:lpstr>
      <vt:lpstr>PowerPoint 演示文稿</vt:lpstr>
      <vt:lpstr>PowerPoint 演示文稿</vt:lpstr>
      <vt:lpstr>BiDAF</vt:lpstr>
      <vt:lpstr>CMRC2018</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33257</dc:title>
  <dc:creator>Administrator</dc:creator>
  <cp:lastModifiedBy>Tony Sun</cp:lastModifiedBy>
  <cp:revision>268</cp:revision>
  <dcterms:created xsi:type="dcterms:W3CDTF">2020-11-24T06:37:00Z</dcterms:created>
  <dcterms:modified xsi:type="dcterms:W3CDTF">2020-11-24T12:52:54Z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