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635" r:id="rId5"/>
    <p:sldId id="361" r:id="rId6"/>
    <p:sldId id="534" r:id="rId7"/>
    <p:sldId id="458" r:id="rId8"/>
    <p:sldId id="601" r:id="rId9"/>
    <p:sldId id="264" r:id="rId10"/>
    <p:sldId id="636" r:id="rId11"/>
    <p:sldId id="362" r:id="rId12"/>
    <p:sldId id="477" r:id="rId13"/>
    <p:sldId id="576" r:id="rId14"/>
    <p:sldId id="558" r:id="rId15"/>
    <p:sldId id="560" r:id="rId16"/>
    <p:sldId id="580" r:id="rId17"/>
    <p:sldId id="637" r:id="rId18"/>
    <p:sldId id="413" r:id="rId19"/>
    <p:sldId id="499" r:id="rId20"/>
    <p:sldId id="642" r:id="rId21"/>
    <p:sldId id="643" r:id="rId22"/>
    <p:sldId id="511" r:id="rId23"/>
    <p:sldId id="641" r:id="rId24"/>
    <p:sldId id="597" r:id="rId25"/>
    <p:sldId id="666" r:id="rId26"/>
    <p:sldId id="579" r:id="rId27"/>
    <p:sldId id="535" r:id="rId28"/>
    <p:sldId id="668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94744"/>
    <a:srgbClr val="015A75"/>
    <a:srgbClr val="008080"/>
    <a:srgbClr val="F17445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67"/>
        <p:guide pos="2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524510" y="1082675"/>
            <a:ext cx="8550275" cy="89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88" y="122473"/>
            <a:ext cx="1467011" cy="491720"/>
          </a:xfrm>
          <a:prstGeom prst="rect">
            <a:avLst/>
          </a:prstGeom>
        </p:spPr>
      </p:pic>
      <p:grpSp>
        <p:nvGrpSpPr>
          <p:cNvPr id="5" name="组合 2"/>
          <p:cNvGrpSpPr/>
          <p:nvPr/>
        </p:nvGrpSpPr>
        <p:grpSpPr>
          <a:xfrm>
            <a:off x="524281" y="1236086"/>
            <a:ext cx="8430895" cy="3062282"/>
            <a:chOff x="1176954" y="4238028"/>
            <a:chExt cx="11241193" cy="4083045"/>
          </a:xfrm>
        </p:grpSpPr>
        <p:sp>
          <p:nvSpPr>
            <p:cNvPr id="9" name="文本框 8"/>
            <p:cNvSpPr txBox="1"/>
            <p:nvPr/>
          </p:nvSpPr>
          <p:spPr>
            <a:xfrm>
              <a:off x="1176954" y="4238028"/>
              <a:ext cx="11241193" cy="7780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r>
                <a:rPr lang="zh-CN" altLang="en-US" sz="32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基于机器阅读理解的中文问答系统研究与实现</a:t>
              </a:r>
              <a:endPara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490072" y="7368572"/>
              <a:ext cx="4146973" cy="952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答辩人：孙相会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指导老师：  张天成</a:t>
              </a:r>
              <a:endPara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学号：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1971654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 专业：计算机技术</a:t>
              </a:r>
              <a:endPara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-1851769" y="2119420"/>
            <a:ext cx="5035271" cy="6646100"/>
            <a:chOff x="9305941" y="-3123718"/>
            <a:chExt cx="6713695" cy="8861466"/>
          </a:xfrm>
        </p:grpSpPr>
        <p:sp>
          <p:nvSpPr>
            <p:cNvPr id="10" name="矩形 6"/>
            <p:cNvSpPr/>
            <p:nvPr/>
          </p:nvSpPr>
          <p:spPr>
            <a:xfrm rot="2700000">
              <a:off x="8232056" y="-2049833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7"/>
            <p:cNvSpPr/>
            <p:nvPr/>
          </p:nvSpPr>
          <p:spPr>
            <a:xfrm rot="2700000">
              <a:off x="8837999" y="-1247258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474697" y="-925016"/>
              <a:ext cx="1846377" cy="1719613"/>
              <a:chOff x="6206" y="-13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6" name="Freeform 6"/>
              <p:cNvSpPr/>
              <p:nvPr/>
            </p:nvSpPr>
            <p:spPr bwMode="auto">
              <a:xfrm>
                <a:off x="6206" y="-13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 dirty="0"/>
              </a:p>
            </p:txBody>
          </p:sp>
          <p:sp>
            <p:nvSpPr>
              <p:cNvPr id="18" name="Freeform 7"/>
              <p:cNvSpPr/>
              <p:nvPr/>
            </p:nvSpPr>
            <p:spPr bwMode="auto">
              <a:xfrm>
                <a:off x="6888" y="1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研究方案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52855"/>
            <a:ext cx="2026920" cy="2895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08635" y="4468495"/>
            <a:ext cx="2996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典型的文本匹配模型框架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741680"/>
            <a:ext cx="2026920" cy="3406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35525" y="4468495"/>
            <a:ext cx="3004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典型的阅读理解模型框架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96275" y="1654175"/>
            <a:ext cx="6394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 or 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122680"/>
            <a:ext cx="7414260" cy="15011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82015" y="3544570"/>
            <a:ext cx="6069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Lattice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结构可以同时考虑字与词的信息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卷积用来提取局部特征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self-attention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用来提取全局特征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多轮交互机制可以增强问题和文章之间的交互语义信息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2015" y="3067050"/>
            <a:ext cx="42837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基于多轮交互机制的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Lattice conv-Transformer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1303020"/>
            <a:ext cx="7002780" cy="2537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09270" y="4153535"/>
            <a:ext cx="8467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为了更好的提升文本匹配模块的性能，加快文本匹配模块的训练，拟采用知识蒸馏的方法，将</a:t>
            </a:r>
            <a:r>
              <a:rPr lang="zh-CN" altLang="en-US" sz="1600">
                <a:solidFill>
                  <a:srgbClr val="FF0000"/>
                </a:solidFill>
              </a:rPr>
              <a:t>教师模型（</a:t>
            </a:r>
            <a:r>
              <a:rPr lang="en-US" altLang="zh-CN" sz="1600">
                <a:solidFill>
                  <a:srgbClr val="FF0000"/>
                </a:solidFill>
              </a:rPr>
              <a:t>BERT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r>
              <a:rPr lang="zh-CN" altLang="en-US" sz="1600"/>
              <a:t>输出的概率分布作为标签指导</a:t>
            </a:r>
            <a:r>
              <a:rPr lang="zh-CN" altLang="en-US" sz="1600">
                <a:solidFill>
                  <a:srgbClr val="FF0000"/>
                </a:solidFill>
              </a:rPr>
              <a:t>学生模型（</a:t>
            </a:r>
            <a:r>
              <a:rPr lang="en-US" altLang="zh-CN" sz="1600">
                <a:solidFill>
                  <a:srgbClr val="FF0000"/>
                </a:solidFill>
              </a:rPr>
              <a:t>Lattice conv-Transformer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3990" y="248920"/>
            <a:ext cx="5308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0" y="1620520"/>
            <a:ext cx="4596765" cy="3392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0995" y="1113790"/>
            <a:ext cx="619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持续阅读模块：使得模型对文章足够理解的前提下预测答案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答案验证模块：评估预测的答案与问题的相关度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441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联合训练两个模块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05" y="1395730"/>
            <a:ext cx="3528060" cy="36347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0080" y="1064895"/>
            <a:ext cx="44958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利用阅读理解模块预测的答案与真实答案之间的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误差作为奖励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反馈给文本匹配模块，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指导文本匹配模块预测出的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文档中尽可能包含问题的答案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发布时间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文章来源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答案类型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CNN&amp;Daily Mail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SQuAD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RACE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英语考试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多项选择式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TriviaQA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网页搜索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NewsQA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HotpotQA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 MARCO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NarrativeQA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小说和电影剧本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百度百科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法律法案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繁体中文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09575" y="33972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52445" y="4153535"/>
            <a:ext cx="34309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机器阅读理解常用的数据集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 descr="Screenshot from 2020-11-18 20-26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76530"/>
            <a:ext cx="3072130" cy="59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4655" y="1036320"/>
            <a:ext cx="459803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共有</a:t>
            </a:r>
            <a:r>
              <a:rPr lang="en-US" altLang="zh-CN"/>
              <a:t>152241</a:t>
            </a:r>
            <a:r>
              <a:rPr lang="zh-CN" altLang="en-US"/>
              <a:t>个样本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每一个样本都是（文章，问题，答案）形式三元组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答案是从原文中抽取出的某段连续文本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97935" y="185737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78250" y="376491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803650" y="194754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文本段落：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811905" y="383413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1905" y="423354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811905" y="426783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45" y="342265"/>
            <a:ext cx="6761480" cy="637540"/>
          </a:xfrm>
        </p:spPr>
        <p:txBody>
          <a:bodyPr>
            <a:normAutofit/>
          </a:bodyPr>
          <a:p>
            <a:r>
              <a:rPr lang="zh-CN" altLang="en-US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复现经典阅读理解模型</a:t>
            </a:r>
            <a:r>
              <a:rPr lang="en-US" altLang="zh-CN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BiDAF</a:t>
            </a:r>
            <a:r>
              <a:rPr lang="zh-CN" altLang="en-US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的效果</a:t>
            </a:r>
            <a:endParaRPr lang="zh-CN" altLang="en-US" sz="266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30" y="2589530"/>
            <a:ext cx="5754370" cy="2180590"/>
          </a:xfrm>
          <a:prstGeom prst="rect">
            <a:avLst/>
          </a:prstGeom>
        </p:spPr>
      </p:pic>
      <p:sp>
        <p:nvSpPr>
          <p:cNvPr id="4" name="Content Placeholder 3"/>
          <p:cNvSpPr/>
          <p:nvPr>
            <p:ph idx="1"/>
          </p:nvPr>
        </p:nvSpPr>
        <p:spPr>
          <a:xfrm>
            <a:off x="613410" y="927735"/>
            <a:ext cx="5631815" cy="555625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13410" y="1528445"/>
            <a:ext cx="756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取</a:t>
            </a:r>
            <a:r>
              <a:rPr lang="en-US" altLang="zh-CN"/>
              <a:t>130000</a:t>
            </a:r>
            <a:r>
              <a:rPr lang="zh-CN" altLang="en-US"/>
              <a:t>个样本训练，</a:t>
            </a:r>
            <a:r>
              <a:rPr lang="en-US" altLang="zh-CN"/>
              <a:t>20000</a:t>
            </a:r>
            <a:r>
              <a:rPr lang="zh-CN" altLang="en-US"/>
              <a:t>个样本作为测试集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模型效果不是很好，有过拟合的问题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Content Placeholder 3" descr="Screenshot from 2020-11-24 14-27-0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75" y="2553970"/>
            <a:ext cx="5777865" cy="20624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3410" y="1528445"/>
            <a:ext cx="756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取</a:t>
            </a:r>
            <a:r>
              <a:rPr lang="en-US" altLang="zh-CN"/>
              <a:t>15000</a:t>
            </a:r>
            <a:r>
              <a:rPr lang="zh-CN" altLang="en-US"/>
              <a:t>个样本训练，</a:t>
            </a:r>
            <a:r>
              <a:rPr lang="en-US" altLang="zh-CN"/>
              <a:t>5000</a:t>
            </a:r>
            <a:r>
              <a:rPr lang="zh-CN" altLang="en-US"/>
              <a:t>个样本测试。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仅用了很小的一部分数据集，效果已经显著优于</a:t>
            </a:r>
            <a:r>
              <a:rPr lang="en-US" altLang="zh-CN"/>
              <a:t>BiDAF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2345690" y="155892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45690" y="270637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364740" y="1697355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11" name="Text Box 10"/>
          <p:cNvSpPr txBox="1"/>
          <p:nvPr/>
        </p:nvSpPr>
        <p:spPr>
          <a:xfrm>
            <a:off x="2345690" y="270637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44925" y="3164840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73785" y="935990"/>
            <a:ext cx="43427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基于阅读理解数据集构造文本匹配数据集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5" name="圆角矩形 8"/>
          <p:cNvSpPr>
            <a:spLocks noChangeArrowheads="1"/>
          </p:cNvSpPr>
          <p:nvPr/>
        </p:nvSpPr>
        <p:spPr bwMode="auto">
          <a:xfrm>
            <a:off x="93980" y="235077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398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132080" y="2350770"/>
            <a:ext cx="4404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</a:t>
            </a:r>
            <a:r>
              <a:rPr lang="zh-CN" altLang="en-US" sz="900">
                <a:solidFill>
                  <a:srgbClr val="FF0000"/>
                </a:solidFill>
              </a:rPr>
              <a:t>2008年夏季奥林匹克运动会马术比赛－团体三项赛于2008年8月9日至8月12日在香港的香港奥运马术场举行，团体三项赛是本届马术射击比赛最早举行的小项，亦是开幕式后首个进行的比赛小项，比赛共有来自11个国家或地区的53名运动员参与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8" name="Text Box 27"/>
          <p:cNvSpPr txBox="1"/>
          <p:nvPr/>
        </p:nvSpPr>
        <p:spPr>
          <a:xfrm>
            <a:off x="9398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93980" y="1211580"/>
            <a:ext cx="39617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删除掉答案所在的句子，</a:t>
            </a:r>
            <a:endParaRPr lang="zh-CN" altLang="en-US"/>
          </a:p>
          <a:p>
            <a:r>
              <a:rPr lang="zh-CN" altLang="en-US"/>
              <a:t>或者随机选取句子替换掉答案所在的句子。</a:t>
            </a:r>
            <a:endParaRPr lang="zh-CN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96085" y="1696085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8"/>
          <p:cNvSpPr>
            <a:spLocks noChangeArrowheads="1"/>
          </p:cNvSpPr>
          <p:nvPr/>
        </p:nvSpPr>
        <p:spPr bwMode="auto">
          <a:xfrm>
            <a:off x="4671060" y="2350770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7106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4690110" y="2489200"/>
            <a:ext cx="4404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7" name="Text Box 6"/>
          <p:cNvSpPr txBox="1"/>
          <p:nvPr/>
        </p:nvSpPr>
        <p:spPr>
          <a:xfrm>
            <a:off x="467106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97880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17295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负样本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18685" y="1211580"/>
            <a:ext cx="39617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删除掉距离答案所在句子较远的单词或句子。</a:t>
            </a:r>
            <a:endParaRPr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99885" y="1718310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371090" y="4180205"/>
            <a:ext cx="337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最后得到的负样本数目：</a:t>
            </a:r>
            <a:r>
              <a:rPr lang="en-US" altLang="zh-CN"/>
              <a:t>430136</a:t>
            </a:r>
            <a:endParaRPr lang="en-US" altLang="zh-CN"/>
          </a:p>
        </p:txBody>
      </p:sp>
      <p:sp>
        <p:nvSpPr>
          <p:cNvPr id="21" name="Text Box 20"/>
          <p:cNvSpPr txBox="1"/>
          <p:nvPr/>
        </p:nvSpPr>
        <p:spPr>
          <a:xfrm>
            <a:off x="3261360" y="4479290"/>
            <a:ext cx="27495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正样本数目</a:t>
            </a:r>
            <a:r>
              <a:rPr lang="en-US" altLang="en-US"/>
              <a:t>: </a:t>
            </a:r>
            <a:r>
              <a:rPr lang="en-US"/>
              <a:t>164957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from 2020-11-23 08-35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2513330"/>
            <a:ext cx="5678805" cy="20212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3410" y="1528445"/>
            <a:ext cx="75615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acc</a:t>
            </a:r>
            <a:r>
              <a:rPr lang="zh-CN" altLang="en-US"/>
              <a:t>指的是准确率（</a:t>
            </a:r>
            <a:r>
              <a:rPr lang="en-US" altLang="zh-CN"/>
              <a:t>accuracy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80%</a:t>
            </a:r>
            <a:r>
              <a:rPr lang="zh-CN" altLang="en-US"/>
              <a:t>作为训练集，</a:t>
            </a:r>
            <a:r>
              <a:rPr lang="en-US" altLang="zh-CN"/>
              <a:t>20%</a:t>
            </a:r>
            <a:r>
              <a:rPr lang="zh-CN" altLang="en-US"/>
              <a:t>作为测试集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训练集和测试集上的准确率都很高，反映出数据集的构建方式过于简单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ectangles 24"/>
          <p:cNvSpPr/>
          <p:nvPr/>
        </p:nvSpPr>
        <p:spPr>
          <a:xfrm>
            <a:off x="60325" y="1047750"/>
            <a:ext cx="4511040" cy="1741805"/>
          </a:xfrm>
          <a:prstGeom prst="rect">
            <a:avLst/>
          </a:prstGeom>
          <a:ln w="38100">
            <a:solidFill>
              <a:srgbClr val="009999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0325" y="3331845"/>
            <a:ext cx="4511040" cy="1741805"/>
          </a:xfrm>
          <a:prstGeom prst="rect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730" y="970280"/>
            <a:ext cx="3792855" cy="2163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15" y="3133725"/>
            <a:ext cx="3811270" cy="11906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88125" y="4364990"/>
            <a:ext cx="24796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https://www.szxuexiao.com/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42900" y="1335405"/>
            <a:ext cx="37649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通过爬取中小学语文考试阅读理解选择题，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E94744"/>
                </a:solidFill>
              </a:rPr>
              <a:t>增强数据集中负样本的识别难度</a:t>
            </a:r>
            <a:endParaRPr lang="zh-CN" altLang="en-US">
              <a:solidFill>
                <a:srgbClr val="E94744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1170" y="217805"/>
            <a:ext cx="5126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文本匹配数据集的增强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1942465"/>
            <a:ext cx="301244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问题</a:t>
            </a:r>
            <a:r>
              <a:rPr lang="en-US" altLang="zh-CN"/>
              <a:t>+A</a:t>
            </a:r>
            <a:r>
              <a:rPr lang="zh-CN" altLang="en-US"/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+B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+D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1238885" y="4519930"/>
            <a:ext cx="111823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生成模型</a:t>
            </a:r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2935" y="465645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2935" y="492061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9225" y="4519930"/>
            <a:ext cx="5937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49225" y="4774565"/>
            <a:ext cx="5308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</a:t>
            </a:r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57120" y="475932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897505" y="4613275"/>
            <a:ext cx="7073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49225" y="3493135"/>
            <a:ext cx="390271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利用问题生成方案</a:t>
            </a:r>
            <a:r>
              <a:rPr lang="zh-CN" altLang="en-US">
                <a:solidFill>
                  <a:srgbClr val="E94744"/>
                </a:solidFill>
                <a:sym typeface="+mn-ea"/>
              </a:rPr>
              <a:t>增加正样本数量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提升文本匹配模块的泛化性。</a:t>
            </a:r>
            <a:endParaRPr lang="zh-CN" altLang="en-US"/>
          </a:p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902075" y="1558925"/>
            <a:ext cx="1202055" cy="152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51765" y="32067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相关技术实践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4530" y="904240"/>
            <a:ext cx="7994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知识蒸馏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问题生成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构建系统需要的技术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00" y="2311400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差异性分析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4530" y="3032125"/>
            <a:ext cx="7994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Lattice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结合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conv-Transformer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结合持续阅读机制和答案验证机制的提出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77592" y="-1089216"/>
            <a:ext cx="3776453" cy="4984575"/>
            <a:chOff x="9305941" y="-3079384"/>
            <a:chExt cx="6713695" cy="8861466"/>
          </a:xfrm>
        </p:grpSpPr>
        <p:sp>
          <p:nvSpPr>
            <p:cNvPr id="7" name="矩形 6"/>
            <p:cNvSpPr/>
            <p:nvPr/>
          </p:nvSpPr>
          <p:spPr>
            <a:xfrm rot="2700000">
              <a:off x="8232056" y="-2005499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8837999" y="-1158592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9582673" y="264612"/>
              <a:ext cx="1846377" cy="1719618"/>
              <a:chOff x="1164" y="6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2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680869" y="2425573"/>
            <a:ext cx="4774523" cy="6108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感谢各位老师！</a:t>
            </a:r>
            <a:endParaRPr lang="zh-CN" altLang="en-US" sz="337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2956885" y="1765352"/>
            <a:ext cx="0" cy="324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50790" y="3644953"/>
            <a:ext cx="311023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答辩人：孙相会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指导老师：  张天成</a:t>
            </a:r>
            <a:endParaRPr lang="en-US" altLang="zh-CN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学号：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1971654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 专业：计算机技术</a:t>
            </a:r>
            <a:endParaRPr lang="zh-CN" altLang="en-US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选题背景与意义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2004695"/>
            <a:ext cx="3106420" cy="2418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2004695"/>
            <a:ext cx="3256280" cy="24187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464685" y="882015"/>
            <a:ext cx="4217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问答系统：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245" y="1179830"/>
            <a:ext cx="4360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对互联网上数以万计的网页文档中的关键词建立索引库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根据用户输入的问题，基于关键词的检索方式，所有页面中包含关键词的网页作为搜索结果检索出来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经过排序算法后，按照相关度由高到低的顺序返回网页文档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25" y="882015"/>
            <a:ext cx="1513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搜索引擎：</a:t>
            </a:r>
            <a:endParaRPr lang="en-US" sz="1600"/>
          </a:p>
        </p:txBody>
      </p:sp>
      <p:sp>
        <p:nvSpPr>
          <p:cNvPr id="11" name="Rectangles 10"/>
          <p:cNvSpPr/>
          <p:nvPr/>
        </p:nvSpPr>
        <p:spPr>
          <a:xfrm>
            <a:off x="22225" y="882015"/>
            <a:ext cx="4465320" cy="366712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487545" y="882015"/>
            <a:ext cx="4587240" cy="366712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01210" y="1219200"/>
            <a:ext cx="436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基于关键词的检索方式，缺乏对用户问题语义的理解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返回的是排序的网页文档，仍需要再次筛选答案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00575" y="1543050"/>
            <a:ext cx="436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000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利用自然语言处理技术，对问题进行深层次语义分析</a:t>
            </a:r>
            <a:endParaRPr lang="zh-CN" altLang="en-US" sz="1000" b="1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000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通过检索、推理等返回精确的答案，不需要再次筛选</a:t>
            </a:r>
            <a:endParaRPr lang="zh-CN" altLang="en-US" sz="1000" b="1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354580" y="4716145"/>
            <a:ext cx="4435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n/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从互联网的海量数据中快速准确的获取需要的答案</a:t>
            </a:r>
            <a:endParaRPr lang="zh-CN" altLang="en-US" b="1">
              <a:ln/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15" y="1075055"/>
            <a:ext cx="3901440" cy="1188720"/>
          </a:xfrm>
          <a:prstGeom prst="rect">
            <a:avLst/>
          </a:prstGeom>
        </p:spPr>
      </p:pic>
      <p:sp>
        <p:nvSpPr>
          <p:cNvPr id="5" name="椭圆 15"/>
          <p:cNvSpPr>
            <a:spLocks noChangeArrowheads="1"/>
          </p:cNvSpPr>
          <p:nvPr/>
        </p:nvSpPr>
        <p:spPr bwMode="auto">
          <a:xfrm>
            <a:off x="892175" y="1179830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2175" y="1416685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基于知识库的问答系统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15"/>
          <p:cNvSpPr>
            <a:spLocks noChangeArrowheads="1"/>
          </p:cNvSpPr>
          <p:nvPr/>
        </p:nvSpPr>
        <p:spPr bwMode="auto">
          <a:xfrm>
            <a:off x="892175" y="3155315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92175" y="3392170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基于问答对的问答系统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056130" y="364363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715" y="2752725"/>
            <a:ext cx="3901440" cy="16306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069840" y="4495165"/>
            <a:ext cx="39211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可以回答的问题数量有限，极度依赖于数据集。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返回的答案形式单一，不具有多样性。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209665" y="2212975"/>
            <a:ext cx="27813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需要预先构建大规模的知识库。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6130" y="157988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8195" y="2586355"/>
            <a:ext cx="8192770" cy="0"/>
          </a:xfrm>
          <a:prstGeom prst="line">
            <a:avLst/>
          </a:prstGeom>
          <a:ln w="38100" cmpd="sng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36340" y="1963420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716655" y="387096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42055" y="2053590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文章：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750310" y="3940175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  <a:r>
              <a:rPr lang="zh-CN" altLang="en-US"/>
              <a:t>华阳路街道四周相连的是什么地方？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750310" y="433959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750310" y="4373880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2475" y="931545"/>
            <a:ext cx="4874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给定问题和与问题相关的一篇或多篇文章，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机器通过阅读文章之后，从这些文章中给出答案。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57505" y="4239260"/>
            <a:ext cx="1148715" cy="6921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生成式</a:t>
            </a:r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1833245" y="4239260"/>
            <a:ext cx="1148715" cy="69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抽取式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1065530"/>
            <a:ext cx="3856355" cy="3404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45635" y="3552190"/>
            <a:ext cx="41490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不需要构建大规模知识库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不依赖于数据集，同一篇文档可以回答多个问题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5801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基于机器阅读理解的问答系统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2935" y="408305"/>
            <a:ext cx="5850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机器阅读理解技术的应用场景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574165" y="14668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93570" y="14166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 useBgFill="1">
        <p:nvSpPr>
          <p:cNvPr id="5" name="矩形: 圆角 105"/>
          <p:cNvSpPr/>
          <p:nvPr/>
        </p:nvSpPr>
        <p:spPr>
          <a:xfrm>
            <a:off x="1530350" y="21297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74165" y="22415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893570" y="21913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电商领域中的智能客服</a:t>
            </a:r>
            <a:endParaRPr lang="zh-CN" altLang="en-US" sz="2000"/>
          </a:p>
        </p:txBody>
      </p:sp>
      <p:sp useBgFill="1">
        <p:nvSpPr>
          <p:cNvPr id="16" name="矩形: 圆角 105"/>
          <p:cNvSpPr/>
          <p:nvPr/>
        </p:nvSpPr>
        <p:spPr>
          <a:xfrm>
            <a:off x="1530985" y="288798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574800" y="299974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894205" y="294957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教育领域中自动作文批阅</a:t>
            </a:r>
            <a:endParaRPr lang="zh-CN" altLang="en-US" sz="2000"/>
          </a:p>
        </p:txBody>
      </p:sp>
      <p:sp useBgFill="1">
        <p:nvSpPr>
          <p:cNvPr id="21" name="矩形: 圆角 105"/>
          <p:cNvSpPr/>
          <p:nvPr/>
        </p:nvSpPr>
        <p:spPr>
          <a:xfrm>
            <a:off x="1530350" y="362331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574165" y="373507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93570" y="368490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司法、医疗等领域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☞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60" y="1677670"/>
            <a:ext cx="5077460" cy="2858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3245" y="859155"/>
            <a:ext cx="6852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设计并实现一个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端到端形式的机器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阅读理解型问答系统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对问答系统中的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两个关键部分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进行深入研究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8270" y="4256405"/>
            <a:ext cx="628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将用户问题传输到搜索引擎接口。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从搜索引擎检索出来的网页链接文档中匹配出与问题相关度较高的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篇文档。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阅读这些文档，寻找最精确的答案。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3675</Words>
  <Application>WPS Presentation</Application>
  <PresentationFormat>全屏显示(16:9)</PresentationFormat>
  <Paragraphs>383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Kartika</vt:lpstr>
      <vt:lpstr>PMingLiU-ExtB</vt:lpstr>
      <vt:lpstr>Verdana</vt:lpstr>
      <vt:lpstr>Wingdings</vt:lpstr>
      <vt:lpstr>华文中宋</vt:lpstr>
      <vt:lpstr>Arial Unicode MS</vt:lpstr>
      <vt:lpstr>思源黑体 CN Normal</vt:lpstr>
      <vt:lpstr>黑体</vt:lpstr>
      <vt:lpstr>Calibri</vt:lpstr>
      <vt:lpstr>华文隶书</vt:lpstr>
      <vt:lpstr>华文宋体</vt:lpstr>
      <vt:lpstr>华文楷体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复现经典阅读理解模型BiDAF的效果</vt:lpstr>
      <vt:lpstr>在BERT上微调的结果</vt:lpstr>
      <vt:lpstr>PowerPoint 演示文稿</vt:lpstr>
      <vt:lpstr>PowerPoint 演示文稿</vt:lpstr>
      <vt:lpstr>在BERT上微调的结果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Tony Sun</cp:lastModifiedBy>
  <cp:revision>306</cp:revision>
  <dcterms:created xsi:type="dcterms:W3CDTF">2020-11-24T06:37:00Z</dcterms:created>
  <dcterms:modified xsi:type="dcterms:W3CDTF">2020-11-25T03:26:54Z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