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63" r:id="rId5"/>
    <p:sldId id="264" r:id="rId6"/>
    <p:sldId id="265" r:id="rId7"/>
    <p:sldId id="269" r:id="rId8"/>
    <p:sldId id="270" r:id="rId9"/>
    <p:sldId id="271" r:id="rId10"/>
    <p:sldId id="274" r:id="rId11"/>
    <p:sldId id="273" r:id="rId12"/>
    <p:sldId id="275" r:id="rId13"/>
    <p:sldId id="257" r:id="rId14"/>
    <p:sldId id="258" r:id="rId15"/>
    <p:sldId id="261" r:id="rId16"/>
    <p:sldId id="259" r:id="rId17"/>
    <p:sldId id="278" r:id="rId18"/>
    <p:sldId id="279" r:id="rId19"/>
    <p:sldId id="276" r:id="rId20"/>
    <p:sldId id="277" r:id="rId21"/>
    <p:sldId id="262" r:id="rId22"/>
    <p:sldId id="266" r:id="rId23"/>
    <p:sldId id="267" r:id="rId24"/>
    <p:sldId id="282" r:id="rId25"/>
    <p:sldId id="283" r:id="rId26"/>
    <p:sldId id="284" r:id="rId27"/>
    <p:sldId id="286" r:id="rId28"/>
    <p:sldId id="288" r:id="rId29"/>
    <p:sldId id="289" r:id="rId30"/>
    <p:sldId id="292" r:id="rId31"/>
    <p:sldId id="290" r:id="rId32"/>
    <p:sldId id="280" r:id="rId33"/>
    <p:sldId id="281" r:id="rId34"/>
    <p:sldId id="29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 Tony" initials="BT" lastIdx="1" clrIdx="0">
    <p:extLst>
      <p:ext uri="{19B8F6BF-5375-455C-9EA6-DF929625EA0E}">
        <p15:presenceInfo xmlns:p15="http://schemas.microsoft.com/office/powerpoint/2012/main" userId="37b7ba9c446fcf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15:47:58.29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F3077-4B03-4F30-9A0E-9A882D05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E8A14C-3594-4785-9939-7E4CDDA78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576C3-530E-42DF-9258-52D84CDE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47CEF-DEFC-4B6E-AE6D-DE9CB540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EE35E-CED1-4C30-BA03-38DE926D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1E779-E37C-43EA-B2DF-3F5AFA2D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82E827-B7A7-4427-BE6A-FD44C512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05FC0-DF72-47E6-993C-E986F775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024AF-7DBA-4997-9D59-7EF276F8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584E2-0602-4C17-9350-EEA8DD36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1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32CFDD-B8AF-49E2-A94F-443D17595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285651-FD4E-4255-B059-386143E45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6DA65-EADC-48F9-99BD-8B168353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ABF23-FE8C-4F2A-95A5-36735121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44F42-2287-4B8D-926F-35AEDB15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8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51921-6461-4802-81AE-8A2FD31B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A48E4-9F5D-4C17-A0CC-79776513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89F53-7FB9-42D3-8687-296AFAD0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D8F32-CF61-4D36-AC8A-1ECC9240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B4781-6FA3-44CB-A396-2A0921DE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86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3DF50-D3E8-4AA6-88F7-0FC4DB50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46576D-A6E0-402A-9789-63943F8E8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4D1F6-59FE-4F3E-B7BF-42489AB6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81809-4959-4F22-9C25-35D2A74A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BC98C-B6C7-4A6D-9048-9A12DD60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1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4E964-E6F7-4D50-A04F-6EE23EF8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F84C0-A016-4AFD-A339-DFD2BA708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AC7096-0C8E-4390-9746-6D1D22B44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97D94A-4E23-4109-91DC-F6FDBDE1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1E7E97-5BD3-448B-AC4C-E64C5E90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7E426-A279-49EE-A6BE-20423A38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4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26727-15D6-4D07-9C6B-BC28A518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A55C0C-BF66-4C3E-B88E-BA0EAACC8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EDC9DA-D072-467B-B71E-35E34B3E1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60AF61-8E49-47A7-9F9E-96EE26825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37A479-A19E-4EAA-8FF6-5E49FF592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247578-44DF-4F4D-A601-379123AB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A82190-F950-45C2-8B7A-D3A950FE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2B55D7-F4A6-41B6-8643-30A14B1D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3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E6E1-B347-435F-83E4-67159902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5D033D-AEDE-4393-B351-5B1F7D37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4D9A46-EF19-44B3-9EC2-C8D8135B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76941D-5CC4-4F5B-B8ED-90502811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42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BAF9C0-E7E7-4E18-A9CF-3DA05182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1FA851-9329-4945-B334-901CEDC1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89B81C-384B-448B-9796-4A9E9210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8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69A03-AE24-43FB-B283-AC498F84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0588C-9395-43DA-A7D2-4DAB4F880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403C94-C5CB-4E5E-9E98-F43E29D0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94F01-3D84-40A1-A078-AAFC77DE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B8513-0872-4290-AF1F-33810FA4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25C637-20CF-4927-9E1F-60379C08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791D4-4127-4B91-B188-F8EE29B8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1ED760-F4AC-4470-B46B-8B7B0B912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D8EB43-AB04-43B2-BCD7-93B54269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B0ED-F0D4-4265-955B-30105E91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CED060-2C0F-4067-860E-9233D87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77E0A-F3AC-493D-9C62-086BA8B0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4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B9FA64-3CE1-4172-ACAA-9A20309E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DD238-01FE-4D85-AC06-96B29EBA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83A5E-EF66-4E71-A794-95214C022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99DA-6E85-4062-A02C-1E5A35474E9A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DB4E4-8693-476C-931E-822ACCF77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7031F-9F08-4BDB-B832-9325DEC82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45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100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100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5.png"/><Relationship Id="rId12" Type="http://schemas.openxmlformats.org/officeDocument/2006/relationships/image" Target="../media/image33.png"/><Relationship Id="rId17" Type="http://schemas.openxmlformats.org/officeDocument/2006/relationships/image" Target="../media/image44.png"/><Relationship Id="rId2" Type="http://schemas.openxmlformats.org/officeDocument/2006/relationships/image" Target="../media/image3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7.png"/><Relationship Id="rId15" Type="http://schemas.openxmlformats.org/officeDocument/2006/relationships/image" Target="../media/image42.png"/><Relationship Id="rId10" Type="http://schemas.openxmlformats.org/officeDocument/2006/relationships/image" Target="../media/image100.png"/><Relationship Id="rId1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5.png"/><Relationship Id="rId12" Type="http://schemas.openxmlformats.org/officeDocument/2006/relationships/image" Target="../media/image33.png"/><Relationship Id="rId17" Type="http://schemas.openxmlformats.org/officeDocument/2006/relationships/image" Target="../media/image44.png"/><Relationship Id="rId2" Type="http://schemas.openxmlformats.org/officeDocument/2006/relationships/image" Target="../media/image46.png"/><Relationship Id="rId16" Type="http://schemas.openxmlformats.org/officeDocument/2006/relationships/image" Target="../media/image43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7.png"/><Relationship Id="rId15" Type="http://schemas.openxmlformats.org/officeDocument/2006/relationships/image" Target="../media/image42.png"/><Relationship Id="rId10" Type="http://schemas.openxmlformats.org/officeDocument/2006/relationships/image" Target="../media/image100.png"/><Relationship Id="rId19" Type="http://schemas.openxmlformats.org/officeDocument/2006/relationships/image" Target="../media/image47.png"/><Relationship Id="rId1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9FE85-CB02-4DDE-9DC6-530692083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MWP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61B798-919C-4C17-A5B5-82D5BDCC2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694866-B6B6-4FD5-A6C7-D8A1C7598809}"/>
              </a:ext>
            </a:extLst>
          </p:cNvPr>
          <p:cNvSpPr txBox="1"/>
          <p:nvPr/>
        </p:nvSpPr>
        <p:spPr>
          <a:xfrm>
            <a:off x="5637229" y="297415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76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BA153-08DC-4D21-8EFA-AA86B254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55" y="2234187"/>
            <a:ext cx="10515600" cy="351967"/>
          </a:xfrm>
        </p:spPr>
        <p:txBody>
          <a:bodyPr>
            <a:normAutofit fontScale="77500" lnSpcReduction="20000"/>
          </a:bodyPr>
          <a:lstStyle/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49AD7581-3483-41F7-AC73-A83489386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935" y="264863"/>
            <a:ext cx="1051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块曲奇饼干，那么他需要多少个包？</a:t>
            </a:r>
            <a:endParaRPr lang="zh-CN" altLang="en-US" sz="1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54581B1-5A79-45F5-82D7-BCE101B42CDB}"/>
              </a:ext>
            </a:extLst>
          </p:cNvPr>
          <p:cNvCxnSpPr>
            <a:cxnSpLocks/>
          </p:cNvCxnSpPr>
          <p:nvPr/>
        </p:nvCxnSpPr>
        <p:spPr>
          <a:xfrm>
            <a:off x="4162629" y="5068206"/>
            <a:ext cx="168206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6A7F0DE-1F21-4921-AB87-E8AD5AA923FD}"/>
              </a:ext>
            </a:extLst>
          </p:cNvPr>
          <p:cNvSpPr/>
          <p:nvPr/>
        </p:nvSpPr>
        <p:spPr>
          <a:xfrm>
            <a:off x="1145435" y="4795681"/>
            <a:ext cx="2947476" cy="54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提取数字对</a:t>
            </a:r>
            <a:r>
              <a:rPr lang="en-US" altLang="zh-CN" dirty="0"/>
              <a:t>(23,6)</a:t>
            </a:r>
            <a:r>
              <a:rPr lang="zh-CN" altLang="en-US" dirty="0"/>
              <a:t>的特征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86818E-52E1-4487-9ECB-5528BEF2EC35}"/>
              </a:ext>
            </a:extLst>
          </p:cNvPr>
          <p:cNvSpPr/>
          <p:nvPr/>
        </p:nvSpPr>
        <p:spPr>
          <a:xfrm>
            <a:off x="5958189" y="4761083"/>
            <a:ext cx="296695" cy="537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6330B7-1E4F-405E-858C-9BE49E292A7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096000" y="3998482"/>
            <a:ext cx="10537" cy="76260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/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BAAE79-A3C7-482C-9748-23B30C92BF23}"/>
              </a:ext>
            </a:extLst>
          </p:cNvPr>
          <p:cNvCxnSpPr>
            <a:cxnSpLocks/>
          </p:cNvCxnSpPr>
          <p:nvPr/>
        </p:nvCxnSpPr>
        <p:spPr>
          <a:xfrm flipH="1" flipV="1">
            <a:off x="6079786" y="2453798"/>
            <a:ext cx="16214" cy="85698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A61AC35-DE22-4AC6-AB04-A38A9CA31141}"/>
              </a:ext>
            </a:extLst>
          </p:cNvPr>
          <p:cNvSpPr txBox="1"/>
          <p:nvPr/>
        </p:nvSpPr>
        <p:spPr>
          <a:xfrm>
            <a:off x="5885232" y="2089290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6417FA5-AECB-42CE-8CF9-BF77FE515EAB}"/>
              </a:ext>
            </a:extLst>
          </p:cNvPr>
          <p:cNvSpPr/>
          <p:nvPr/>
        </p:nvSpPr>
        <p:spPr>
          <a:xfrm>
            <a:off x="1391053" y="1713580"/>
            <a:ext cx="2456236" cy="11877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10EC17F-EABB-44E8-B55D-8470BDAA547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3847289" y="2307476"/>
            <a:ext cx="2037943" cy="1264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3001A87-6442-4D29-BA26-A8791EE2DD16}"/>
              </a:ext>
            </a:extLst>
          </p:cNvPr>
          <p:cNvSpPr txBox="1"/>
          <p:nvPr/>
        </p:nvSpPr>
        <p:spPr>
          <a:xfrm>
            <a:off x="4283413" y="1986600"/>
            <a:ext cx="15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23      25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3956F1-AB26-49DE-B8C7-9F2FC426516D}"/>
              </a:ext>
            </a:extLst>
          </p:cNvPr>
          <p:cNvCxnSpPr>
            <a:cxnSpLocks/>
          </p:cNvCxnSpPr>
          <p:nvPr/>
        </p:nvCxnSpPr>
        <p:spPr>
          <a:xfrm flipV="1">
            <a:off x="4502287" y="1629338"/>
            <a:ext cx="262647" cy="4782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5C6C4B8-917F-42D9-8198-29FE9FF93248}"/>
              </a:ext>
            </a:extLst>
          </p:cNvPr>
          <p:cNvCxnSpPr>
            <a:cxnSpLocks/>
          </p:cNvCxnSpPr>
          <p:nvPr/>
        </p:nvCxnSpPr>
        <p:spPr>
          <a:xfrm flipH="1" flipV="1">
            <a:off x="4764934" y="1629337"/>
            <a:ext cx="311277" cy="4825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2181737-92C2-46B2-8C7D-84D45AB34861}"/>
              </a:ext>
            </a:extLst>
          </p:cNvPr>
          <p:cNvSpPr txBox="1"/>
          <p:nvPr/>
        </p:nvSpPr>
        <p:spPr>
          <a:xfrm>
            <a:off x="4570382" y="1287672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F129585-239B-469B-9A52-A8391A7643F6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2619171" y="2901371"/>
            <a:ext cx="2" cy="189431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3E7AA1-8168-47A7-B88F-3A898A16AF77}"/>
                  </a:ext>
                </a:extLst>
              </p:cNvPr>
              <p:cNvSpPr txBox="1"/>
              <p:nvPr/>
            </p:nvSpPr>
            <p:spPr>
              <a:xfrm>
                <a:off x="2723744" y="3998482"/>
                <a:ext cx="25867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奖励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=+5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en-US" altLang="zh-CN" b="0" dirty="0"/>
                  <a:t>(23,6)</a:t>
                </a:r>
                <a:r>
                  <a:rPr lang="zh-CN" altLang="en-US" b="0" dirty="0"/>
                  <a:t>的特征组合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3E7AA1-8168-47A7-B88F-3A898A16A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4" y="3998482"/>
                <a:ext cx="2586747" cy="646331"/>
              </a:xfrm>
              <a:prstGeom prst="rect">
                <a:avLst/>
              </a:prstGeom>
              <a:blipFill>
                <a:blip r:embed="rId3"/>
                <a:stretch>
                  <a:fillRect l="-212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99C2793-913C-47A4-A14D-B5F7D7EA0923}"/>
                  </a:ext>
                </a:extLst>
              </p:cNvPr>
              <p:cNvSpPr/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NN(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99C2793-913C-47A4-A14D-B5F7D7EA0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18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BA153-08DC-4D21-8EFA-AA86B254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55" y="2234187"/>
            <a:ext cx="10515600" cy="351967"/>
          </a:xfrm>
        </p:spPr>
        <p:txBody>
          <a:bodyPr>
            <a:normAutofit fontScale="77500" lnSpcReduction="20000"/>
          </a:bodyPr>
          <a:lstStyle/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49AD7581-3483-41F7-AC73-A83489386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935" y="264863"/>
            <a:ext cx="1051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块曲奇饼干，那么他需要多少个包？</a:t>
            </a:r>
            <a:endParaRPr lang="zh-CN" altLang="en-US" sz="1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54581B1-5A79-45F5-82D7-BCE101B42CDB}"/>
              </a:ext>
            </a:extLst>
          </p:cNvPr>
          <p:cNvCxnSpPr>
            <a:cxnSpLocks/>
          </p:cNvCxnSpPr>
          <p:nvPr/>
        </p:nvCxnSpPr>
        <p:spPr>
          <a:xfrm>
            <a:off x="4162629" y="5068206"/>
            <a:ext cx="168206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6A7F0DE-1F21-4921-AB87-E8AD5AA923FD}"/>
              </a:ext>
            </a:extLst>
          </p:cNvPr>
          <p:cNvSpPr/>
          <p:nvPr/>
        </p:nvSpPr>
        <p:spPr>
          <a:xfrm>
            <a:off x="1145435" y="4795681"/>
            <a:ext cx="2947476" cy="54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提取数字对</a:t>
            </a:r>
            <a:r>
              <a:rPr lang="en-US" altLang="zh-CN" dirty="0"/>
              <a:t>(25,6)</a:t>
            </a:r>
            <a:r>
              <a:rPr lang="zh-CN" altLang="en-US" dirty="0"/>
              <a:t>的特征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86818E-52E1-4487-9ECB-5528BEF2EC35}"/>
              </a:ext>
            </a:extLst>
          </p:cNvPr>
          <p:cNvSpPr/>
          <p:nvPr/>
        </p:nvSpPr>
        <p:spPr>
          <a:xfrm>
            <a:off x="5958189" y="4761083"/>
            <a:ext cx="296695" cy="537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6330B7-1E4F-405E-858C-9BE49E292A7A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6096000" y="3998482"/>
            <a:ext cx="10537" cy="76260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63B47FC-E1DF-4980-93C1-5406BB7BE1BF}"/>
                  </a:ext>
                </a:extLst>
              </p:cNvPr>
              <p:cNvSpPr/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NN(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63B47FC-E1DF-4980-93C1-5406BB7BE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/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BAAE79-A3C7-482C-9748-23B30C92BF23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786" y="2453798"/>
            <a:ext cx="16214" cy="85698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A61AC35-DE22-4AC6-AB04-A38A9CA31141}"/>
              </a:ext>
            </a:extLst>
          </p:cNvPr>
          <p:cNvSpPr txBox="1"/>
          <p:nvPr/>
        </p:nvSpPr>
        <p:spPr>
          <a:xfrm>
            <a:off x="5885232" y="2089290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6417FA5-AECB-42CE-8CF9-BF77FE515EAB}"/>
              </a:ext>
            </a:extLst>
          </p:cNvPr>
          <p:cNvSpPr/>
          <p:nvPr/>
        </p:nvSpPr>
        <p:spPr>
          <a:xfrm>
            <a:off x="1391053" y="1713580"/>
            <a:ext cx="2456236" cy="11877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10EC17F-EABB-44E8-B55D-8470BDAA547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3847289" y="2307476"/>
            <a:ext cx="2037943" cy="1264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3001A87-6442-4D29-BA26-A8791EE2DD16}"/>
              </a:ext>
            </a:extLst>
          </p:cNvPr>
          <p:cNvSpPr txBox="1"/>
          <p:nvPr/>
        </p:nvSpPr>
        <p:spPr>
          <a:xfrm>
            <a:off x="4283413" y="1986600"/>
            <a:ext cx="17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23      25       6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3956F1-AB26-49DE-B8C7-9F2FC426516D}"/>
              </a:ext>
            </a:extLst>
          </p:cNvPr>
          <p:cNvCxnSpPr>
            <a:cxnSpLocks/>
          </p:cNvCxnSpPr>
          <p:nvPr/>
        </p:nvCxnSpPr>
        <p:spPr>
          <a:xfrm flipV="1">
            <a:off x="4502287" y="1629338"/>
            <a:ext cx="262647" cy="4782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5C6C4B8-917F-42D9-8198-29FE9FF93248}"/>
              </a:ext>
            </a:extLst>
          </p:cNvPr>
          <p:cNvCxnSpPr>
            <a:cxnSpLocks/>
          </p:cNvCxnSpPr>
          <p:nvPr/>
        </p:nvCxnSpPr>
        <p:spPr>
          <a:xfrm flipH="1" flipV="1">
            <a:off x="4764934" y="1629337"/>
            <a:ext cx="311277" cy="4825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2181737-92C2-46B2-8C7D-84D45AB34861}"/>
              </a:ext>
            </a:extLst>
          </p:cNvPr>
          <p:cNvSpPr txBox="1"/>
          <p:nvPr/>
        </p:nvSpPr>
        <p:spPr>
          <a:xfrm>
            <a:off x="4570382" y="1287672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F129585-239B-469B-9A52-A8391A7643F6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2619171" y="2901371"/>
            <a:ext cx="2" cy="189431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3E7AA1-8168-47A7-B88F-3A898A16AF77}"/>
                  </a:ext>
                </a:extLst>
              </p:cNvPr>
              <p:cNvSpPr txBox="1"/>
              <p:nvPr/>
            </p:nvSpPr>
            <p:spPr>
              <a:xfrm>
                <a:off x="2723744" y="3998482"/>
                <a:ext cx="25867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奖励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=+5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en-US" altLang="zh-CN" b="0" dirty="0"/>
                  <a:t>(25,6)</a:t>
                </a:r>
                <a:r>
                  <a:rPr lang="zh-CN" altLang="en-US" b="0" dirty="0"/>
                  <a:t>的特征组合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3E7AA1-8168-47A7-B88F-3A898A16A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4" y="3998482"/>
                <a:ext cx="2586747" cy="646331"/>
              </a:xfrm>
              <a:prstGeom prst="rect">
                <a:avLst/>
              </a:prstGeom>
              <a:blipFill>
                <a:blip r:embed="rId4"/>
                <a:stretch>
                  <a:fillRect l="-212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044B392-D943-4339-B94D-2FEE6ECF9AD8}"/>
              </a:ext>
            </a:extLst>
          </p:cNvPr>
          <p:cNvCxnSpPr>
            <a:cxnSpLocks/>
          </p:cNvCxnSpPr>
          <p:nvPr/>
        </p:nvCxnSpPr>
        <p:spPr>
          <a:xfrm flipH="1" flipV="1">
            <a:off x="5076211" y="1015989"/>
            <a:ext cx="637991" cy="105502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812D448-87CF-4B09-B22B-6D9792CED072}"/>
              </a:ext>
            </a:extLst>
          </p:cNvPr>
          <p:cNvCxnSpPr>
            <a:cxnSpLocks/>
          </p:cNvCxnSpPr>
          <p:nvPr/>
        </p:nvCxnSpPr>
        <p:spPr>
          <a:xfrm flipV="1">
            <a:off x="4789248" y="974488"/>
            <a:ext cx="262647" cy="4782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C73A9A0-A8A9-4019-8DA3-D4F372104E2E}"/>
              </a:ext>
            </a:extLst>
          </p:cNvPr>
          <p:cNvSpPr txBox="1"/>
          <p:nvPr/>
        </p:nvSpPr>
        <p:spPr>
          <a:xfrm>
            <a:off x="4970829" y="664563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585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BA153-08DC-4D21-8EFA-AA86B254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55" y="2234187"/>
            <a:ext cx="10515600" cy="351967"/>
          </a:xfrm>
        </p:spPr>
        <p:txBody>
          <a:bodyPr>
            <a:normAutofit fontScale="77500" lnSpcReduction="20000"/>
          </a:bodyPr>
          <a:lstStyle/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49AD7581-3483-41F7-AC73-A83489386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935" y="264863"/>
            <a:ext cx="1051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块曲奇饼干，那么他需要多少个包？</a:t>
            </a:r>
            <a:endParaRPr lang="zh-CN" altLang="en-US" sz="1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54581B1-5A79-45F5-82D7-BCE101B42CDB}"/>
              </a:ext>
            </a:extLst>
          </p:cNvPr>
          <p:cNvCxnSpPr>
            <a:cxnSpLocks/>
          </p:cNvCxnSpPr>
          <p:nvPr/>
        </p:nvCxnSpPr>
        <p:spPr>
          <a:xfrm>
            <a:off x="4162629" y="5068206"/>
            <a:ext cx="168206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6A7F0DE-1F21-4921-AB87-E8AD5AA923FD}"/>
              </a:ext>
            </a:extLst>
          </p:cNvPr>
          <p:cNvSpPr/>
          <p:nvPr/>
        </p:nvSpPr>
        <p:spPr>
          <a:xfrm>
            <a:off x="1145435" y="4795681"/>
            <a:ext cx="2947476" cy="54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提取数字对</a:t>
            </a:r>
            <a:r>
              <a:rPr lang="en-US" altLang="zh-CN" dirty="0"/>
              <a:t>(25,6)</a:t>
            </a:r>
            <a:r>
              <a:rPr lang="zh-CN" altLang="en-US" dirty="0"/>
              <a:t>的特征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86818E-52E1-4487-9ECB-5528BEF2EC35}"/>
              </a:ext>
            </a:extLst>
          </p:cNvPr>
          <p:cNvSpPr/>
          <p:nvPr/>
        </p:nvSpPr>
        <p:spPr>
          <a:xfrm>
            <a:off x="5958189" y="4761083"/>
            <a:ext cx="296695" cy="537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6330B7-1E4F-405E-858C-9BE49E292A7A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6096000" y="3998482"/>
            <a:ext cx="10537" cy="76260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63B47FC-E1DF-4980-93C1-5406BB7BE1BF}"/>
                  </a:ext>
                </a:extLst>
              </p:cNvPr>
              <p:cNvSpPr/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NN(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63B47FC-E1DF-4980-93C1-5406BB7BE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/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BAAE79-A3C7-482C-9748-23B30C92BF23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786" y="2453798"/>
            <a:ext cx="16214" cy="85698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A61AC35-DE22-4AC6-AB04-A38A9CA31141}"/>
              </a:ext>
            </a:extLst>
          </p:cNvPr>
          <p:cNvSpPr txBox="1"/>
          <p:nvPr/>
        </p:nvSpPr>
        <p:spPr>
          <a:xfrm>
            <a:off x="5885232" y="2089290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6417FA5-AECB-42CE-8CF9-BF77FE515EAB}"/>
              </a:ext>
            </a:extLst>
          </p:cNvPr>
          <p:cNvSpPr/>
          <p:nvPr/>
        </p:nvSpPr>
        <p:spPr>
          <a:xfrm>
            <a:off x="1391053" y="1713580"/>
            <a:ext cx="2456236" cy="11877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10EC17F-EABB-44E8-B55D-8470BDAA547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3847289" y="2307476"/>
            <a:ext cx="2037943" cy="1264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3001A87-6442-4D29-BA26-A8791EE2DD16}"/>
              </a:ext>
            </a:extLst>
          </p:cNvPr>
          <p:cNvSpPr txBox="1"/>
          <p:nvPr/>
        </p:nvSpPr>
        <p:spPr>
          <a:xfrm>
            <a:off x="4283413" y="1986600"/>
            <a:ext cx="17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23      25       6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3956F1-AB26-49DE-B8C7-9F2FC426516D}"/>
              </a:ext>
            </a:extLst>
          </p:cNvPr>
          <p:cNvCxnSpPr>
            <a:cxnSpLocks/>
          </p:cNvCxnSpPr>
          <p:nvPr/>
        </p:nvCxnSpPr>
        <p:spPr>
          <a:xfrm flipV="1">
            <a:off x="4502287" y="1629338"/>
            <a:ext cx="262647" cy="4782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5C6C4B8-917F-42D9-8198-29FE9FF93248}"/>
              </a:ext>
            </a:extLst>
          </p:cNvPr>
          <p:cNvCxnSpPr>
            <a:cxnSpLocks/>
          </p:cNvCxnSpPr>
          <p:nvPr/>
        </p:nvCxnSpPr>
        <p:spPr>
          <a:xfrm flipH="1" flipV="1">
            <a:off x="4764934" y="1629337"/>
            <a:ext cx="311277" cy="4825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2181737-92C2-46B2-8C7D-84D45AB34861}"/>
              </a:ext>
            </a:extLst>
          </p:cNvPr>
          <p:cNvSpPr txBox="1"/>
          <p:nvPr/>
        </p:nvSpPr>
        <p:spPr>
          <a:xfrm>
            <a:off x="4570382" y="1287672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F129585-239B-469B-9A52-A8391A7643F6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2619171" y="2901371"/>
            <a:ext cx="2" cy="189431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3E7AA1-8168-47A7-B88F-3A898A16AF77}"/>
                  </a:ext>
                </a:extLst>
              </p:cNvPr>
              <p:cNvSpPr txBox="1"/>
              <p:nvPr/>
            </p:nvSpPr>
            <p:spPr>
              <a:xfrm>
                <a:off x="2723744" y="3998482"/>
                <a:ext cx="25867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奖励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=+5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en-US" altLang="zh-CN" b="0" dirty="0"/>
                  <a:t>(25,6)</a:t>
                </a:r>
                <a:r>
                  <a:rPr lang="zh-CN" altLang="en-US" b="0" dirty="0"/>
                  <a:t>的特征组合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3E7AA1-8168-47A7-B88F-3A898A16A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4" y="3998482"/>
                <a:ext cx="2586747" cy="646331"/>
              </a:xfrm>
              <a:prstGeom prst="rect">
                <a:avLst/>
              </a:prstGeom>
              <a:blipFill>
                <a:blip r:embed="rId4"/>
                <a:stretch>
                  <a:fillRect l="-212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044B392-D943-4339-B94D-2FEE6ECF9AD8}"/>
              </a:ext>
            </a:extLst>
          </p:cNvPr>
          <p:cNvCxnSpPr>
            <a:cxnSpLocks/>
          </p:cNvCxnSpPr>
          <p:nvPr/>
        </p:nvCxnSpPr>
        <p:spPr>
          <a:xfrm flipH="1" flipV="1">
            <a:off x="5076211" y="1015989"/>
            <a:ext cx="637991" cy="105502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812D448-87CF-4B09-B22B-6D9792CED072}"/>
              </a:ext>
            </a:extLst>
          </p:cNvPr>
          <p:cNvCxnSpPr>
            <a:cxnSpLocks/>
          </p:cNvCxnSpPr>
          <p:nvPr/>
        </p:nvCxnSpPr>
        <p:spPr>
          <a:xfrm flipV="1">
            <a:off x="4789248" y="974488"/>
            <a:ext cx="262647" cy="4782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C73A9A0-A8A9-4019-8DA3-D4F372104E2E}"/>
              </a:ext>
            </a:extLst>
          </p:cNvPr>
          <p:cNvSpPr txBox="1"/>
          <p:nvPr/>
        </p:nvSpPr>
        <p:spPr>
          <a:xfrm>
            <a:off x="4970829" y="664563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F7301013-45AC-450E-A6AF-23277321B9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68377" y="4199339"/>
                <a:ext cx="5498555" cy="20166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dirty="0"/>
                  <a:t>根据策略做出行为后，得到一条</a:t>
                </a:r>
                <a:r>
                  <a:rPr lang="en-US" altLang="zh-CN" sz="1600" dirty="0"/>
                  <a:t>transition=(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600" dirty="0"/>
                  <a:t>)</a:t>
                </a:r>
              </a:p>
              <a:p>
                <a:r>
                  <a:rPr lang="zh-CN" altLang="en-US" sz="1600" dirty="0"/>
                  <a:t>计算</a:t>
                </a:r>
                <a:r>
                  <a:rPr lang="en-US" altLang="zh-CN" sz="1600" dirty="0"/>
                  <a:t>target</a:t>
                </a:r>
                <a:r>
                  <a:rPr lang="zh-CN" altLang="en-US" sz="16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600" dirty="0"/>
              </a:p>
              <a:p>
                <a:r>
                  <a:rPr lang="zh-CN" altLang="en-US" sz="1600" dirty="0"/>
                  <a:t>计算误差，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1600" dirty="0"/>
              </a:p>
              <a:p>
                <a:r>
                  <a:rPr lang="zh-CN" altLang="en-US" sz="1600" dirty="0"/>
                  <a:t>计算梯度，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𝑔𝑟𝑎𝑑</m:t>
                            </m:r>
                          </m:e>
                          <m:sub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altLang="zh-CN" sz="1600" dirty="0"/>
              </a:p>
              <a:p>
                <a:r>
                  <a:rPr lang="zh-CN" altLang="en-US" sz="1600" dirty="0"/>
                  <a:t>更新参数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1600" dirty="0"/>
                  <a:t>-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𝑔𝑟𝑎𝑑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F7301013-45AC-450E-A6AF-23277321B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77" y="4199339"/>
                <a:ext cx="5498555" cy="2016635"/>
              </a:xfrm>
              <a:prstGeom prst="rect">
                <a:avLst/>
              </a:prstGeom>
              <a:blipFill>
                <a:blip r:embed="rId5"/>
                <a:stretch>
                  <a:fillRect l="-443" t="-2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427B795-BF6E-48A1-B35D-18BED2FFC731}"/>
              </a:ext>
            </a:extLst>
          </p:cNvPr>
          <p:cNvSpPr txBox="1"/>
          <p:nvPr/>
        </p:nvSpPr>
        <p:spPr>
          <a:xfrm>
            <a:off x="8873244" y="3183086"/>
            <a:ext cx="208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(23,25)</a:t>
            </a:r>
            <a:r>
              <a:rPr lang="zh-CN" altLang="en-US" sz="1600" dirty="0"/>
              <a:t>的组合特征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873820F-4E9C-4251-BBB0-DEAFDABA1E0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918158" y="3521640"/>
            <a:ext cx="665536" cy="7476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C777EA3-8D76-4E73-8F94-95F4B3138861}"/>
              </a:ext>
            </a:extLst>
          </p:cNvPr>
          <p:cNvSpPr txBox="1"/>
          <p:nvPr/>
        </p:nvSpPr>
        <p:spPr>
          <a:xfrm>
            <a:off x="10079477" y="5878737"/>
            <a:ext cx="208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(25,6)</a:t>
            </a:r>
            <a:r>
              <a:rPr lang="zh-CN" altLang="en-US" sz="1600" dirty="0"/>
              <a:t>的组合特征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72B191F-E734-4268-BE69-DF8F2EE6A2CF}"/>
              </a:ext>
            </a:extLst>
          </p:cNvPr>
          <p:cNvCxnSpPr>
            <a:cxnSpLocks/>
          </p:cNvCxnSpPr>
          <p:nvPr/>
        </p:nvCxnSpPr>
        <p:spPr>
          <a:xfrm flipV="1">
            <a:off x="11082237" y="4494179"/>
            <a:ext cx="291018" cy="14602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5CD9F96-AF8D-440C-9E35-77F9CA1C934B}"/>
              </a:ext>
            </a:extLst>
          </p:cNvPr>
          <p:cNvSpPr txBox="1"/>
          <p:nvPr/>
        </p:nvSpPr>
        <p:spPr>
          <a:xfrm>
            <a:off x="10369684" y="4819986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A3FCE80-5D55-4AD1-9318-975AF778CFFC}"/>
              </a:ext>
            </a:extLst>
          </p:cNvPr>
          <p:cNvCxnSpPr>
            <a:cxnSpLocks/>
          </p:cNvCxnSpPr>
          <p:nvPr/>
        </p:nvCxnSpPr>
        <p:spPr>
          <a:xfrm flipV="1">
            <a:off x="10588560" y="4456326"/>
            <a:ext cx="237510" cy="4906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DBAEBF1-6B93-496F-894D-5212D548088C}"/>
                  </a:ext>
                </a:extLst>
              </p:cNvPr>
              <p:cNvSpPr txBox="1"/>
              <p:nvPr/>
            </p:nvSpPr>
            <p:spPr>
              <a:xfrm>
                <a:off x="10930666" y="3467740"/>
                <a:ext cx="6947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DBAEBF1-6B93-496F-894D-5212D5480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666" y="3467740"/>
                <a:ext cx="6947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51114ED-84AC-4875-B8D2-068E93597131}"/>
              </a:ext>
            </a:extLst>
          </p:cNvPr>
          <p:cNvCxnSpPr>
            <a:cxnSpLocks/>
          </p:cNvCxnSpPr>
          <p:nvPr/>
        </p:nvCxnSpPr>
        <p:spPr>
          <a:xfrm flipH="1">
            <a:off x="11124390" y="3752371"/>
            <a:ext cx="185653" cy="5131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23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2EE95-BE93-4A08-9698-1383241A90E6}"/>
              </a:ext>
            </a:extLst>
          </p:cNvPr>
          <p:cNvSpPr txBox="1"/>
          <p:nvPr/>
        </p:nvSpPr>
        <p:spPr>
          <a:xfrm>
            <a:off x="5027492" y="299575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6D7FD5-7A03-40C0-B494-3B4F16FCC266}"/>
              </a:ext>
            </a:extLst>
          </p:cNvPr>
          <p:cNvSpPr txBox="1"/>
          <p:nvPr/>
        </p:nvSpPr>
        <p:spPr>
          <a:xfrm>
            <a:off x="1262162" y="5629726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2001782" y="4001294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269687" y="4865269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859196" y="2771603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6052065" y="2780690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97DACD-3F18-43CA-A22C-596D59AF9340}"/>
              </a:ext>
            </a:extLst>
          </p:cNvPr>
          <p:cNvSpPr txBox="1"/>
          <p:nvPr/>
        </p:nvSpPr>
        <p:spPr>
          <a:xfrm>
            <a:off x="5827726" y="195464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16348EC-D4DD-40A2-A273-5F6B5EC3A195}"/>
              </a:ext>
            </a:extLst>
          </p:cNvPr>
          <p:cNvSpPr txBox="1"/>
          <p:nvPr/>
        </p:nvSpPr>
        <p:spPr>
          <a:xfrm>
            <a:off x="9003434" y="1964029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71D4F0-3616-46B7-B118-B5A746486177}"/>
              </a:ext>
            </a:extLst>
          </p:cNvPr>
          <p:cNvSpPr txBox="1"/>
          <p:nvPr/>
        </p:nvSpPr>
        <p:spPr>
          <a:xfrm>
            <a:off x="6555647" y="197599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23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F7B805-9365-4A03-AD13-5AB2E9637A4A}"/>
              </a:ext>
            </a:extLst>
          </p:cNvPr>
          <p:cNvSpPr txBox="1"/>
          <p:nvPr/>
        </p:nvSpPr>
        <p:spPr>
          <a:xfrm>
            <a:off x="8041147" y="195368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25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71C6AFA-EB95-4CB7-9B28-A540493851B2}"/>
              </a:ext>
            </a:extLst>
          </p:cNvPr>
          <p:cNvSpPr txBox="1"/>
          <p:nvPr/>
        </p:nvSpPr>
        <p:spPr>
          <a:xfrm>
            <a:off x="7292429" y="195464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400820" y="2350049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334167" y="3179524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193116" y="2354094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DCFA319-0B49-4C5D-8F59-DE33A2E193FD}"/>
              </a:ext>
            </a:extLst>
          </p:cNvPr>
          <p:cNvSpPr/>
          <p:nvPr/>
        </p:nvSpPr>
        <p:spPr>
          <a:xfrm>
            <a:off x="7666327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B45CC-DFC8-475A-A391-1086AAA81595}"/>
              </a:ext>
            </a:extLst>
          </p:cNvPr>
          <p:cNvCxnSpPr/>
          <p:nvPr/>
        </p:nvCxnSpPr>
        <p:spPr>
          <a:xfrm>
            <a:off x="7141298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235466" y="233779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D451205-9F91-4ADC-A74A-44D7CBF26523}"/>
              </a:ext>
            </a:extLst>
          </p:cNvPr>
          <p:cNvSpPr txBox="1"/>
          <p:nvPr/>
        </p:nvSpPr>
        <p:spPr>
          <a:xfrm>
            <a:off x="6607972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7015711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D7C0F1A-3FA1-420D-894B-C32EBF2C0AFE}"/>
              </a:ext>
            </a:extLst>
          </p:cNvPr>
          <p:cNvSpPr/>
          <p:nvPr/>
        </p:nvSpPr>
        <p:spPr>
          <a:xfrm>
            <a:off x="8485699" y="2748141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6ED0D7-0DA9-459F-89DC-83DE8498F8CB}"/>
              </a:ext>
            </a:extLst>
          </p:cNvPr>
          <p:cNvCxnSpPr/>
          <p:nvPr/>
        </p:nvCxnSpPr>
        <p:spPr>
          <a:xfrm>
            <a:off x="7960670" y="3156062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DC0051E-0CF2-42DE-BE5B-6CD77B919E39}"/>
              </a:ext>
            </a:extLst>
          </p:cNvPr>
          <p:cNvSpPr/>
          <p:nvPr/>
        </p:nvSpPr>
        <p:spPr>
          <a:xfrm>
            <a:off x="9305071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33C2AFD-9D5B-4676-A4C9-25C6A05A33A3}"/>
              </a:ext>
            </a:extLst>
          </p:cNvPr>
          <p:cNvCxnSpPr/>
          <p:nvPr/>
        </p:nvCxnSpPr>
        <p:spPr>
          <a:xfrm>
            <a:off x="8780042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603B07D-BC54-44EC-928D-09CA1157EA14}"/>
              </a:ext>
            </a:extLst>
          </p:cNvPr>
          <p:cNvSpPr/>
          <p:nvPr/>
        </p:nvSpPr>
        <p:spPr>
          <a:xfrm>
            <a:off x="10127120" y="2774533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CA8524E-D40E-42FE-BADF-F1D8FC2687C4}"/>
              </a:ext>
            </a:extLst>
          </p:cNvPr>
          <p:cNvCxnSpPr/>
          <p:nvPr/>
        </p:nvCxnSpPr>
        <p:spPr>
          <a:xfrm>
            <a:off x="9602091" y="3182454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180E001-61FD-46EE-ACE0-DC3ECF629416}"/>
              </a:ext>
            </a:extLst>
          </p:cNvPr>
          <p:cNvSpPr/>
          <p:nvPr/>
        </p:nvSpPr>
        <p:spPr>
          <a:xfrm>
            <a:off x="10944991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C361E03-EADB-4C69-8C05-50042A696E7B}"/>
              </a:ext>
            </a:extLst>
          </p:cNvPr>
          <p:cNvCxnSpPr/>
          <p:nvPr/>
        </p:nvCxnSpPr>
        <p:spPr>
          <a:xfrm>
            <a:off x="10419962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05760A5-6E5D-48C8-BAC6-AEC42C949FFB}"/>
              </a:ext>
            </a:extLst>
          </p:cNvPr>
          <p:cNvSpPr txBox="1"/>
          <p:nvPr/>
        </p:nvSpPr>
        <p:spPr>
          <a:xfrm>
            <a:off x="7257391" y="361814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23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6346D8-A219-48A6-87B7-8512C768041F}"/>
              </a:ext>
            </a:extLst>
          </p:cNvPr>
          <p:cNvCxnSpPr/>
          <p:nvPr/>
        </p:nvCxnSpPr>
        <p:spPr>
          <a:xfrm flipV="1">
            <a:off x="7818505" y="2345977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03B1F3E-52D6-4F76-B946-793546BF4E21}"/>
              </a:ext>
            </a:extLst>
          </p:cNvPr>
          <p:cNvCxnSpPr>
            <a:cxnSpLocks/>
          </p:cNvCxnSpPr>
          <p:nvPr/>
        </p:nvCxnSpPr>
        <p:spPr>
          <a:xfrm>
            <a:off x="7058105" y="2335640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E4AA7E3-1B14-4B91-9D82-B5E881BB2B0C}"/>
              </a:ext>
            </a:extLst>
          </p:cNvPr>
          <p:cNvCxnSpPr/>
          <p:nvPr/>
        </p:nvCxnSpPr>
        <p:spPr>
          <a:xfrm flipV="1">
            <a:off x="8632507" y="2341919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3CE025-66A9-44CB-A56E-D0DB0D020788}"/>
              </a:ext>
            </a:extLst>
          </p:cNvPr>
          <p:cNvCxnSpPr>
            <a:cxnSpLocks/>
          </p:cNvCxnSpPr>
          <p:nvPr/>
        </p:nvCxnSpPr>
        <p:spPr>
          <a:xfrm>
            <a:off x="7871755" y="235125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440653C-8A86-4AAB-A892-8841A24B9519}"/>
              </a:ext>
            </a:extLst>
          </p:cNvPr>
          <p:cNvSpPr txBox="1"/>
          <p:nvPr/>
        </p:nvSpPr>
        <p:spPr>
          <a:xfrm>
            <a:off x="8072425" y="3613364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A435DF4-8B12-4090-AE8C-764A170DD6F1}"/>
              </a:ext>
            </a:extLst>
          </p:cNvPr>
          <p:cNvCxnSpPr/>
          <p:nvPr/>
        </p:nvCxnSpPr>
        <p:spPr>
          <a:xfrm flipV="1">
            <a:off x="9432933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6DA8BF-98D6-4187-8F45-53FBADCA8102}"/>
              </a:ext>
            </a:extLst>
          </p:cNvPr>
          <p:cNvCxnSpPr>
            <a:cxnSpLocks/>
          </p:cNvCxnSpPr>
          <p:nvPr/>
        </p:nvCxnSpPr>
        <p:spPr>
          <a:xfrm>
            <a:off x="8685405" y="235856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ED895A8C-D7A1-4265-A3E0-6EFF0FDF7B7A}"/>
              </a:ext>
            </a:extLst>
          </p:cNvPr>
          <p:cNvSpPr txBox="1"/>
          <p:nvPr/>
        </p:nvSpPr>
        <p:spPr>
          <a:xfrm>
            <a:off x="8819827" y="3604324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25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1340DEE-730D-422C-A724-2687299B3DDF}"/>
              </a:ext>
            </a:extLst>
          </p:cNvPr>
          <p:cNvCxnSpPr/>
          <p:nvPr/>
        </p:nvCxnSpPr>
        <p:spPr>
          <a:xfrm flipV="1">
            <a:off x="10264107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66B9BC-707A-4687-93FA-097AD75741E9}"/>
              </a:ext>
            </a:extLst>
          </p:cNvPr>
          <p:cNvCxnSpPr>
            <a:cxnSpLocks/>
          </p:cNvCxnSpPr>
          <p:nvPr/>
        </p:nvCxnSpPr>
        <p:spPr>
          <a:xfrm>
            <a:off x="9481616" y="2354094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939FA93-0D35-4589-B910-55BCD50F0F02}"/>
              </a:ext>
            </a:extLst>
          </p:cNvPr>
          <p:cNvSpPr txBox="1"/>
          <p:nvPr/>
        </p:nvSpPr>
        <p:spPr>
          <a:xfrm>
            <a:off x="9876540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28CA9BA-9AE8-407E-A0C5-CC330825D811}"/>
              </a:ext>
            </a:extLst>
          </p:cNvPr>
          <p:cNvCxnSpPr/>
          <p:nvPr/>
        </p:nvCxnSpPr>
        <p:spPr>
          <a:xfrm flipV="1">
            <a:off x="11095281" y="233564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8691FDD-FA4F-4DF4-8D8A-080B259BAB5A}"/>
              </a:ext>
            </a:extLst>
          </p:cNvPr>
          <p:cNvCxnSpPr>
            <a:cxnSpLocks/>
          </p:cNvCxnSpPr>
          <p:nvPr/>
        </p:nvCxnSpPr>
        <p:spPr>
          <a:xfrm>
            <a:off x="10294855" y="235125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0F162EF-93F8-4094-8AC6-C1B0DB2B295E}"/>
              </a:ext>
            </a:extLst>
          </p:cNvPr>
          <p:cNvSpPr txBox="1"/>
          <p:nvPr/>
        </p:nvSpPr>
        <p:spPr>
          <a:xfrm>
            <a:off x="9816458" y="197094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1C9E1F5-F028-4F63-8758-66DAB13B316B}"/>
              </a:ext>
            </a:extLst>
          </p:cNvPr>
          <p:cNvSpPr txBox="1"/>
          <p:nvPr/>
        </p:nvSpPr>
        <p:spPr>
          <a:xfrm>
            <a:off x="10651896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7D29DC2-94D3-4811-B6E8-2B231E46D099}"/>
              </a:ext>
            </a:extLst>
          </p:cNvPr>
          <p:cNvSpPr txBox="1"/>
          <p:nvPr/>
        </p:nvSpPr>
        <p:spPr>
          <a:xfrm>
            <a:off x="10649647" y="196952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25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2EE95-BE93-4A08-9698-1383241A90E6}"/>
              </a:ext>
            </a:extLst>
          </p:cNvPr>
          <p:cNvSpPr txBox="1"/>
          <p:nvPr/>
        </p:nvSpPr>
        <p:spPr>
          <a:xfrm>
            <a:off x="5027492" y="299575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6D7FD5-7A03-40C0-B494-3B4F16FCC266}"/>
              </a:ext>
            </a:extLst>
          </p:cNvPr>
          <p:cNvSpPr txBox="1"/>
          <p:nvPr/>
        </p:nvSpPr>
        <p:spPr>
          <a:xfrm>
            <a:off x="1262162" y="5629726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2001782" y="4001294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269687" y="4865269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859196" y="2771603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6052065" y="2780690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97DACD-3F18-43CA-A22C-596D59AF9340}"/>
              </a:ext>
            </a:extLst>
          </p:cNvPr>
          <p:cNvSpPr txBox="1"/>
          <p:nvPr/>
        </p:nvSpPr>
        <p:spPr>
          <a:xfrm>
            <a:off x="5827726" y="195464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16348EC-D4DD-40A2-A273-5F6B5EC3A195}"/>
              </a:ext>
            </a:extLst>
          </p:cNvPr>
          <p:cNvSpPr txBox="1"/>
          <p:nvPr/>
        </p:nvSpPr>
        <p:spPr>
          <a:xfrm>
            <a:off x="9003434" y="1964029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71D4F0-3616-46B7-B118-B5A746486177}"/>
              </a:ext>
            </a:extLst>
          </p:cNvPr>
          <p:cNvSpPr txBox="1"/>
          <p:nvPr/>
        </p:nvSpPr>
        <p:spPr>
          <a:xfrm>
            <a:off x="6555647" y="197599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23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F7B805-9365-4A03-AD13-5AB2E9637A4A}"/>
              </a:ext>
            </a:extLst>
          </p:cNvPr>
          <p:cNvSpPr txBox="1"/>
          <p:nvPr/>
        </p:nvSpPr>
        <p:spPr>
          <a:xfrm>
            <a:off x="8041147" y="195368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25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71C6AFA-EB95-4CB7-9B28-A540493851B2}"/>
              </a:ext>
            </a:extLst>
          </p:cNvPr>
          <p:cNvSpPr txBox="1"/>
          <p:nvPr/>
        </p:nvSpPr>
        <p:spPr>
          <a:xfrm>
            <a:off x="7292429" y="195464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400820" y="2350049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334167" y="3179524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193116" y="2354094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DCFA319-0B49-4C5D-8F59-DE33A2E193FD}"/>
              </a:ext>
            </a:extLst>
          </p:cNvPr>
          <p:cNvSpPr/>
          <p:nvPr/>
        </p:nvSpPr>
        <p:spPr>
          <a:xfrm>
            <a:off x="7666327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B45CC-DFC8-475A-A391-1086AAA81595}"/>
              </a:ext>
            </a:extLst>
          </p:cNvPr>
          <p:cNvCxnSpPr/>
          <p:nvPr/>
        </p:nvCxnSpPr>
        <p:spPr>
          <a:xfrm>
            <a:off x="7141298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235466" y="233779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D451205-9F91-4ADC-A74A-44D7CBF26523}"/>
              </a:ext>
            </a:extLst>
          </p:cNvPr>
          <p:cNvSpPr txBox="1"/>
          <p:nvPr/>
        </p:nvSpPr>
        <p:spPr>
          <a:xfrm>
            <a:off x="6607972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7015711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D7C0F1A-3FA1-420D-894B-C32EBF2C0AFE}"/>
              </a:ext>
            </a:extLst>
          </p:cNvPr>
          <p:cNvSpPr/>
          <p:nvPr/>
        </p:nvSpPr>
        <p:spPr>
          <a:xfrm>
            <a:off x="8485699" y="2748141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6ED0D7-0DA9-459F-89DC-83DE8498F8CB}"/>
              </a:ext>
            </a:extLst>
          </p:cNvPr>
          <p:cNvCxnSpPr/>
          <p:nvPr/>
        </p:nvCxnSpPr>
        <p:spPr>
          <a:xfrm>
            <a:off x="7960670" y="3156062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DC0051E-0CF2-42DE-BE5B-6CD77B919E39}"/>
              </a:ext>
            </a:extLst>
          </p:cNvPr>
          <p:cNvSpPr/>
          <p:nvPr/>
        </p:nvSpPr>
        <p:spPr>
          <a:xfrm>
            <a:off x="9305071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33C2AFD-9D5B-4676-A4C9-25C6A05A33A3}"/>
              </a:ext>
            </a:extLst>
          </p:cNvPr>
          <p:cNvCxnSpPr/>
          <p:nvPr/>
        </p:nvCxnSpPr>
        <p:spPr>
          <a:xfrm>
            <a:off x="8780042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603B07D-BC54-44EC-928D-09CA1157EA14}"/>
              </a:ext>
            </a:extLst>
          </p:cNvPr>
          <p:cNvSpPr/>
          <p:nvPr/>
        </p:nvSpPr>
        <p:spPr>
          <a:xfrm>
            <a:off x="10127120" y="2774533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CA8524E-D40E-42FE-BADF-F1D8FC2687C4}"/>
              </a:ext>
            </a:extLst>
          </p:cNvPr>
          <p:cNvCxnSpPr/>
          <p:nvPr/>
        </p:nvCxnSpPr>
        <p:spPr>
          <a:xfrm>
            <a:off x="9602091" y="3182454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180E001-61FD-46EE-ACE0-DC3ECF629416}"/>
              </a:ext>
            </a:extLst>
          </p:cNvPr>
          <p:cNvSpPr/>
          <p:nvPr/>
        </p:nvSpPr>
        <p:spPr>
          <a:xfrm>
            <a:off x="10944991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C361E03-EADB-4C69-8C05-50042A696E7B}"/>
              </a:ext>
            </a:extLst>
          </p:cNvPr>
          <p:cNvCxnSpPr/>
          <p:nvPr/>
        </p:nvCxnSpPr>
        <p:spPr>
          <a:xfrm>
            <a:off x="10419962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05760A5-6E5D-48C8-BAC6-AEC42C949FFB}"/>
              </a:ext>
            </a:extLst>
          </p:cNvPr>
          <p:cNvSpPr txBox="1"/>
          <p:nvPr/>
        </p:nvSpPr>
        <p:spPr>
          <a:xfrm>
            <a:off x="7257391" y="361814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23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6346D8-A219-48A6-87B7-8512C768041F}"/>
              </a:ext>
            </a:extLst>
          </p:cNvPr>
          <p:cNvCxnSpPr/>
          <p:nvPr/>
        </p:nvCxnSpPr>
        <p:spPr>
          <a:xfrm flipV="1">
            <a:off x="7818505" y="2345977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03B1F3E-52D6-4F76-B946-793546BF4E21}"/>
              </a:ext>
            </a:extLst>
          </p:cNvPr>
          <p:cNvCxnSpPr>
            <a:cxnSpLocks/>
          </p:cNvCxnSpPr>
          <p:nvPr/>
        </p:nvCxnSpPr>
        <p:spPr>
          <a:xfrm>
            <a:off x="7058105" y="2335640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E4AA7E3-1B14-4B91-9D82-B5E881BB2B0C}"/>
              </a:ext>
            </a:extLst>
          </p:cNvPr>
          <p:cNvCxnSpPr/>
          <p:nvPr/>
        </p:nvCxnSpPr>
        <p:spPr>
          <a:xfrm flipV="1">
            <a:off x="8632507" y="2341919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3CE025-66A9-44CB-A56E-D0DB0D020788}"/>
              </a:ext>
            </a:extLst>
          </p:cNvPr>
          <p:cNvCxnSpPr>
            <a:cxnSpLocks/>
          </p:cNvCxnSpPr>
          <p:nvPr/>
        </p:nvCxnSpPr>
        <p:spPr>
          <a:xfrm>
            <a:off x="7871755" y="235125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440653C-8A86-4AAB-A892-8841A24B9519}"/>
              </a:ext>
            </a:extLst>
          </p:cNvPr>
          <p:cNvSpPr txBox="1"/>
          <p:nvPr/>
        </p:nvSpPr>
        <p:spPr>
          <a:xfrm>
            <a:off x="8072425" y="3613364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A435DF4-8B12-4090-AE8C-764A170DD6F1}"/>
              </a:ext>
            </a:extLst>
          </p:cNvPr>
          <p:cNvCxnSpPr/>
          <p:nvPr/>
        </p:nvCxnSpPr>
        <p:spPr>
          <a:xfrm flipV="1">
            <a:off x="9432933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6DA8BF-98D6-4187-8F45-53FBADCA8102}"/>
              </a:ext>
            </a:extLst>
          </p:cNvPr>
          <p:cNvCxnSpPr>
            <a:cxnSpLocks/>
          </p:cNvCxnSpPr>
          <p:nvPr/>
        </p:nvCxnSpPr>
        <p:spPr>
          <a:xfrm>
            <a:off x="8685405" y="235856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ED895A8C-D7A1-4265-A3E0-6EFF0FDF7B7A}"/>
              </a:ext>
            </a:extLst>
          </p:cNvPr>
          <p:cNvSpPr txBox="1"/>
          <p:nvPr/>
        </p:nvSpPr>
        <p:spPr>
          <a:xfrm>
            <a:off x="8819827" y="3604324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25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1340DEE-730D-422C-A724-2687299B3DDF}"/>
              </a:ext>
            </a:extLst>
          </p:cNvPr>
          <p:cNvCxnSpPr/>
          <p:nvPr/>
        </p:nvCxnSpPr>
        <p:spPr>
          <a:xfrm flipV="1">
            <a:off x="10264107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66B9BC-707A-4687-93FA-097AD75741E9}"/>
              </a:ext>
            </a:extLst>
          </p:cNvPr>
          <p:cNvCxnSpPr>
            <a:cxnSpLocks/>
          </p:cNvCxnSpPr>
          <p:nvPr/>
        </p:nvCxnSpPr>
        <p:spPr>
          <a:xfrm>
            <a:off x="9481616" y="2354094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939FA93-0D35-4589-B910-55BCD50F0F02}"/>
              </a:ext>
            </a:extLst>
          </p:cNvPr>
          <p:cNvSpPr txBox="1"/>
          <p:nvPr/>
        </p:nvSpPr>
        <p:spPr>
          <a:xfrm>
            <a:off x="9876540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28CA9BA-9AE8-407E-A0C5-CC330825D811}"/>
              </a:ext>
            </a:extLst>
          </p:cNvPr>
          <p:cNvCxnSpPr/>
          <p:nvPr/>
        </p:nvCxnSpPr>
        <p:spPr>
          <a:xfrm flipV="1">
            <a:off x="11095281" y="233564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8691FDD-FA4F-4DF4-8D8A-080B259BAB5A}"/>
              </a:ext>
            </a:extLst>
          </p:cNvPr>
          <p:cNvCxnSpPr>
            <a:cxnSpLocks/>
          </p:cNvCxnSpPr>
          <p:nvPr/>
        </p:nvCxnSpPr>
        <p:spPr>
          <a:xfrm>
            <a:off x="10294855" y="235125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0F162EF-93F8-4094-8AC6-C1B0DB2B295E}"/>
              </a:ext>
            </a:extLst>
          </p:cNvPr>
          <p:cNvSpPr txBox="1"/>
          <p:nvPr/>
        </p:nvSpPr>
        <p:spPr>
          <a:xfrm>
            <a:off x="9816458" y="197094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1C9E1F5-F028-4F63-8758-66DAB13B316B}"/>
              </a:ext>
            </a:extLst>
          </p:cNvPr>
          <p:cNvSpPr txBox="1"/>
          <p:nvPr/>
        </p:nvSpPr>
        <p:spPr>
          <a:xfrm>
            <a:off x="10651896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7D29DC2-94D3-4811-B6E8-2B231E46D099}"/>
              </a:ext>
            </a:extLst>
          </p:cNvPr>
          <p:cNvSpPr txBox="1"/>
          <p:nvPr/>
        </p:nvSpPr>
        <p:spPr>
          <a:xfrm>
            <a:off x="10649647" y="196952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54F218-7594-4044-ADF6-FB7CEC607BAF}"/>
                  </a:ext>
                </a:extLst>
              </p:cNvPr>
              <p:cNvSpPr txBox="1"/>
              <p:nvPr/>
            </p:nvSpPr>
            <p:spPr>
              <a:xfrm>
                <a:off x="7292429" y="4734764"/>
                <a:ext cx="339959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6,23,25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54F218-7594-4044-ADF6-FB7CEC607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429" y="4734764"/>
                <a:ext cx="3399590" cy="390748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361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4FA2D-E75E-4801-9119-A44E606F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D0A14-21A5-4F7F-B106-2363BD56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83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A4ACFD-CE5E-499F-B30D-6118A30D34B3}"/>
              </a:ext>
            </a:extLst>
          </p:cNvPr>
          <p:cNvSpPr txBox="1"/>
          <p:nvPr/>
        </p:nvSpPr>
        <p:spPr>
          <a:xfrm>
            <a:off x="838200" y="3732832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96382-5A13-4D3E-8F69-5175CEBEA080}"/>
                  </a:ext>
                </a:extLst>
              </p:cNvPr>
              <p:cNvSpPr txBox="1"/>
              <p:nvPr/>
            </p:nvSpPr>
            <p:spPr>
              <a:xfrm>
                <a:off x="7733490" y="31251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=(23+25)/6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96382-5A13-4D3E-8F69-5175CEBEA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90" y="3125168"/>
                <a:ext cx="228600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5FD9C0-B86F-4715-B6E2-BB5ACA7A7779}"/>
                  </a:ext>
                </a:extLst>
              </p:cNvPr>
              <p:cNvSpPr txBox="1"/>
              <p:nvPr/>
            </p:nvSpPr>
            <p:spPr>
              <a:xfrm>
                <a:off x="7733490" y="3538794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=(25+23)/6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5FD9C0-B86F-4715-B6E2-BB5ACA7A7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90" y="3538794"/>
                <a:ext cx="22860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6892C7-7D41-4658-AC6C-33B720254930}"/>
                  </a:ext>
                </a:extLst>
              </p:cNvPr>
              <p:cNvSpPr txBox="1"/>
              <p:nvPr/>
            </p:nvSpPr>
            <p:spPr>
              <a:xfrm>
                <a:off x="7918316" y="3952420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=23÷6+25÷6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6892C7-7D41-4658-AC6C-33B720254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316" y="3952420"/>
                <a:ext cx="228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C697584-6BAF-47D8-AD64-C36ED5E9C9FB}"/>
                  </a:ext>
                </a:extLst>
              </p:cNvPr>
              <p:cNvSpPr txBox="1"/>
              <p:nvPr/>
            </p:nvSpPr>
            <p:spPr>
              <a:xfrm>
                <a:off x="7918316" y="4410582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=25÷6+23÷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C697584-6BAF-47D8-AD64-C36ED5E9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316" y="4410582"/>
                <a:ext cx="228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B28C3FF-1738-462C-B127-FFDE476034B0}"/>
              </a:ext>
            </a:extLst>
          </p:cNvPr>
          <p:cNvSpPr txBox="1"/>
          <p:nvPr/>
        </p:nvSpPr>
        <p:spPr>
          <a:xfrm>
            <a:off x="838200" y="5505855"/>
            <a:ext cx="7216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Rule1:</a:t>
            </a:r>
            <a:r>
              <a:rPr lang="zh-CN" altLang="en-US" dirty="0"/>
              <a:t>以短的等式为基准</a:t>
            </a:r>
            <a:endParaRPr lang="en-US" altLang="zh-CN" dirty="0"/>
          </a:p>
          <a:p>
            <a:r>
              <a:rPr lang="en-US" altLang="zh-CN" dirty="0"/>
              <a:t>Rule2:</a:t>
            </a:r>
            <a:r>
              <a:rPr lang="zh-CN" altLang="en-US" dirty="0"/>
              <a:t>等式中的数字尽量与它们在问题中出现的顺序一致</a:t>
            </a:r>
            <a:endParaRPr lang="en-US" altLang="zh-CN" dirty="0"/>
          </a:p>
          <a:p>
            <a:r>
              <a:rPr lang="en-US" altLang="zh-CN" dirty="0"/>
              <a:t>Rule3:</a:t>
            </a:r>
            <a:r>
              <a:rPr lang="zh-CN" altLang="en-US" dirty="0"/>
              <a:t>为了消除中缀表达式中的括号，将等式改为后缀或前缀表达式</a:t>
            </a:r>
          </a:p>
        </p:txBody>
      </p:sp>
    </p:spTree>
    <p:extLst>
      <p:ext uri="{BB962C8B-B14F-4D97-AF65-F5344CB8AC3E}">
        <p14:creationId xmlns:p14="http://schemas.microsoft.com/office/powerpoint/2010/main" val="306691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2EE95-BE93-4A08-9698-1383241A90E6}"/>
              </a:ext>
            </a:extLst>
          </p:cNvPr>
          <p:cNvSpPr txBox="1"/>
          <p:nvPr/>
        </p:nvSpPr>
        <p:spPr>
          <a:xfrm>
            <a:off x="4913917" y="242345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/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小明将他的饼干装进包中，一个包里面要装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块饼干。</a:t>
                </a:r>
                <a:endParaRPr lang="en-US" altLang="zh-CN" sz="1400" b="1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如果他有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块巧克力饼干，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块曲奇饼干，那么他需要几个包？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blipFill>
                <a:blip r:embed="rId2"/>
                <a:stretch>
                  <a:fillRect l="-259" t="-235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156112" y="4292975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745621" y="219930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5938490" y="220839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97DACD-3F18-43CA-A22C-596D59AF9340}"/>
              </a:ext>
            </a:extLst>
          </p:cNvPr>
          <p:cNvSpPr txBox="1"/>
          <p:nvPr/>
        </p:nvSpPr>
        <p:spPr>
          <a:xfrm>
            <a:off x="5714151" y="138234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16348EC-D4DD-40A2-A273-5F6B5EC3A195}"/>
              </a:ext>
            </a:extLst>
          </p:cNvPr>
          <p:cNvSpPr txBox="1"/>
          <p:nvPr/>
        </p:nvSpPr>
        <p:spPr>
          <a:xfrm>
            <a:off x="8889859" y="1391735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771D4F0-3616-46B7-B118-B5A746486177}"/>
                  </a:ext>
                </a:extLst>
              </p:cNvPr>
              <p:cNvSpPr txBox="1"/>
              <p:nvPr/>
            </p:nvSpPr>
            <p:spPr>
              <a:xfrm>
                <a:off x="6442072" y="1403703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771D4F0-3616-46B7-B118-B5A746486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072" y="1403703"/>
                <a:ext cx="81547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F7B805-9365-4A03-AD13-5AB2E9637A4A}"/>
                  </a:ext>
                </a:extLst>
              </p:cNvPr>
              <p:cNvSpPr txBox="1"/>
              <p:nvPr/>
            </p:nvSpPr>
            <p:spPr>
              <a:xfrm>
                <a:off x="7927572" y="1381393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F7B805-9365-4A03-AD13-5AB2E9637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572" y="1381393"/>
                <a:ext cx="81547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971C6AFA-EB95-4CB7-9B28-A540493851B2}"/>
              </a:ext>
            </a:extLst>
          </p:cNvPr>
          <p:cNvSpPr txBox="1"/>
          <p:nvPr/>
        </p:nvSpPr>
        <p:spPr>
          <a:xfrm>
            <a:off x="7178854" y="138234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220592" y="260723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079541" y="178180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DCFA319-0B49-4C5D-8F59-DE33A2E193FD}"/>
              </a:ext>
            </a:extLst>
          </p:cNvPr>
          <p:cNvSpPr/>
          <p:nvPr/>
        </p:nvSpPr>
        <p:spPr>
          <a:xfrm>
            <a:off x="7552752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B45CC-DFC8-475A-A391-1086AAA81595}"/>
              </a:ext>
            </a:extLst>
          </p:cNvPr>
          <p:cNvCxnSpPr/>
          <p:nvPr/>
        </p:nvCxnSpPr>
        <p:spPr>
          <a:xfrm>
            <a:off x="7027723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121891" y="176550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D451205-9F91-4ADC-A74A-44D7CBF26523}"/>
              </a:ext>
            </a:extLst>
          </p:cNvPr>
          <p:cNvSpPr txBox="1"/>
          <p:nvPr/>
        </p:nvSpPr>
        <p:spPr>
          <a:xfrm>
            <a:off x="6494397" y="2999908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6902136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D7C0F1A-3FA1-420D-894B-C32EBF2C0AFE}"/>
              </a:ext>
            </a:extLst>
          </p:cNvPr>
          <p:cNvSpPr/>
          <p:nvPr/>
        </p:nvSpPr>
        <p:spPr>
          <a:xfrm>
            <a:off x="8372124" y="2175847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6ED0D7-0DA9-459F-89DC-83DE8498F8CB}"/>
              </a:ext>
            </a:extLst>
          </p:cNvPr>
          <p:cNvCxnSpPr/>
          <p:nvPr/>
        </p:nvCxnSpPr>
        <p:spPr>
          <a:xfrm>
            <a:off x="7847095" y="2583768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DC0051E-0CF2-42DE-BE5B-6CD77B919E39}"/>
              </a:ext>
            </a:extLst>
          </p:cNvPr>
          <p:cNvSpPr/>
          <p:nvPr/>
        </p:nvSpPr>
        <p:spPr>
          <a:xfrm>
            <a:off x="9191496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33C2AFD-9D5B-4676-A4C9-25C6A05A33A3}"/>
              </a:ext>
            </a:extLst>
          </p:cNvPr>
          <p:cNvCxnSpPr/>
          <p:nvPr/>
        </p:nvCxnSpPr>
        <p:spPr>
          <a:xfrm>
            <a:off x="8666467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603B07D-BC54-44EC-928D-09CA1157EA14}"/>
              </a:ext>
            </a:extLst>
          </p:cNvPr>
          <p:cNvSpPr/>
          <p:nvPr/>
        </p:nvSpPr>
        <p:spPr>
          <a:xfrm>
            <a:off x="10013545" y="220223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CA8524E-D40E-42FE-BADF-F1D8FC2687C4}"/>
              </a:ext>
            </a:extLst>
          </p:cNvPr>
          <p:cNvCxnSpPr/>
          <p:nvPr/>
        </p:nvCxnSpPr>
        <p:spPr>
          <a:xfrm>
            <a:off x="9488516" y="261016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180E001-61FD-46EE-ACE0-DC3ECF629416}"/>
              </a:ext>
            </a:extLst>
          </p:cNvPr>
          <p:cNvSpPr/>
          <p:nvPr/>
        </p:nvSpPr>
        <p:spPr>
          <a:xfrm>
            <a:off x="10831416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C361E03-EADB-4C69-8C05-50042A696E7B}"/>
              </a:ext>
            </a:extLst>
          </p:cNvPr>
          <p:cNvCxnSpPr/>
          <p:nvPr/>
        </p:nvCxnSpPr>
        <p:spPr>
          <a:xfrm>
            <a:off x="10306387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05760A5-6E5D-48C8-BAC6-AEC42C949FFB}"/>
                  </a:ext>
                </a:extLst>
              </p:cNvPr>
              <p:cNvSpPr txBox="1"/>
              <p:nvPr/>
            </p:nvSpPr>
            <p:spPr>
              <a:xfrm>
                <a:off x="7143816" y="3045846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05760A5-6E5D-48C8-BAC6-AEC42C949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816" y="3045846"/>
                <a:ext cx="81547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6346D8-A219-48A6-87B7-8512C768041F}"/>
              </a:ext>
            </a:extLst>
          </p:cNvPr>
          <p:cNvCxnSpPr/>
          <p:nvPr/>
        </p:nvCxnSpPr>
        <p:spPr>
          <a:xfrm flipV="1">
            <a:off x="7704930" y="1773683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03B1F3E-52D6-4F76-B946-793546BF4E21}"/>
              </a:ext>
            </a:extLst>
          </p:cNvPr>
          <p:cNvCxnSpPr>
            <a:cxnSpLocks/>
          </p:cNvCxnSpPr>
          <p:nvPr/>
        </p:nvCxnSpPr>
        <p:spPr>
          <a:xfrm>
            <a:off x="6944530" y="1763346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E4AA7E3-1B14-4B91-9D82-B5E881BB2B0C}"/>
              </a:ext>
            </a:extLst>
          </p:cNvPr>
          <p:cNvCxnSpPr/>
          <p:nvPr/>
        </p:nvCxnSpPr>
        <p:spPr>
          <a:xfrm flipV="1">
            <a:off x="8518932" y="1769625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3CE025-66A9-44CB-A56E-D0DB0D020788}"/>
              </a:ext>
            </a:extLst>
          </p:cNvPr>
          <p:cNvCxnSpPr>
            <a:cxnSpLocks/>
          </p:cNvCxnSpPr>
          <p:nvPr/>
        </p:nvCxnSpPr>
        <p:spPr>
          <a:xfrm>
            <a:off x="7758180" y="177896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440653C-8A86-4AAB-A892-8841A24B9519}"/>
              </a:ext>
            </a:extLst>
          </p:cNvPr>
          <p:cNvSpPr txBox="1"/>
          <p:nvPr/>
        </p:nvSpPr>
        <p:spPr>
          <a:xfrm>
            <a:off x="7958850" y="304107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A435DF4-8B12-4090-AE8C-764A170DD6F1}"/>
              </a:ext>
            </a:extLst>
          </p:cNvPr>
          <p:cNvCxnSpPr/>
          <p:nvPr/>
        </p:nvCxnSpPr>
        <p:spPr>
          <a:xfrm flipV="1">
            <a:off x="9319358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6DA8BF-98D6-4187-8F45-53FBADCA8102}"/>
              </a:ext>
            </a:extLst>
          </p:cNvPr>
          <p:cNvCxnSpPr>
            <a:cxnSpLocks/>
          </p:cNvCxnSpPr>
          <p:nvPr/>
        </p:nvCxnSpPr>
        <p:spPr>
          <a:xfrm>
            <a:off x="8571830" y="178627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D895A8C-D7A1-4265-A3E0-6EFF0FDF7B7A}"/>
                  </a:ext>
                </a:extLst>
              </p:cNvPr>
              <p:cNvSpPr txBox="1"/>
              <p:nvPr/>
            </p:nvSpPr>
            <p:spPr>
              <a:xfrm>
                <a:off x="8706252" y="3032030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D895A8C-D7A1-4265-A3E0-6EFF0FDF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252" y="3032030"/>
                <a:ext cx="81547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1340DEE-730D-422C-A724-2687299B3DDF}"/>
              </a:ext>
            </a:extLst>
          </p:cNvPr>
          <p:cNvCxnSpPr/>
          <p:nvPr/>
        </p:nvCxnSpPr>
        <p:spPr>
          <a:xfrm flipV="1">
            <a:off x="10150532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66B9BC-707A-4687-93FA-097AD75741E9}"/>
              </a:ext>
            </a:extLst>
          </p:cNvPr>
          <p:cNvCxnSpPr>
            <a:cxnSpLocks/>
          </p:cNvCxnSpPr>
          <p:nvPr/>
        </p:nvCxnSpPr>
        <p:spPr>
          <a:xfrm>
            <a:off x="9368041" y="1781800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939FA93-0D35-4589-B910-55BCD50F0F02}"/>
              </a:ext>
            </a:extLst>
          </p:cNvPr>
          <p:cNvSpPr txBox="1"/>
          <p:nvPr/>
        </p:nvSpPr>
        <p:spPr>
          <a:xfrm>
            <a:off x="9762965" y="2999908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28CA9BA-9AE8-407E-A0C5-CC330825D811}"/>
              </a:ext>
            </a:extLst>
          </p:cNvPr>
          <p:cNvCxnSpPr/>
          <p:nvPr/>
        </p:nvCxnSpPr>
        <p:spPr>
          <a:xfrm flipV="1">
            <a:off x="10981706" y="176334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8691FDD-FA4F-4DF4-8D8A-080B259BAB5A}"/>
              </a:ext>
            </a:extLst>
          </p:cNvPr>
          <p:cNvCxnSpPr>
            <a:cxnSpLocks/>
          </p:cNvCxnSpPr>
          <p:nvPr/>
        </p:nvCxnSpPr>
        <p:spPr>
          <a:xfrm>
            <a:off x="10181280" y="177896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0F162EF-93F8-4094-8AC6-C1B0DB2B295E}"/>
              </a:ext>
            </a:extLst>
          </p:cNvPr>
          <p:cNvSpPr txBox="1"/>
          <p:nvPr/>
        </p:nvSpPr>
        <p:spPr>
          <a:xfrm>
            <a:off x="9702883" y="1398646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1C9E1F5-F028-4F63-8758-66DAB13B316B}"/>
              </a:ext>
            </a:extLst>
          </p:cNvPr>
          <p:cNvSpPr txBox="1"/>
          <p:nvPr/>
        </p:nvSpPr>
        <p:spPr>
          <a:xfrm>
            <a:off x="10538321" y="2999908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7D29DC2-94D3-4811-B6E8-2B231E46D099}"/>
                  </a:ext>
                </a:extLst>
              </p:cNvPr>
              <p:cNvSpPr txBox="1"/>
              <p:nvPr/>
            </p:nvSpPr>
            <p:spPr>
              <a:xfrm>
                <a:off x="10536072" y="1397227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7D29DC2-94D3-4811-B6E8-2B231E46D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6072" y="1397227"/>
                <a:ext cx="81547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54F218-7594-4044-ADF6-FB7CEC607BAF}"/>
                  </a:ext>
                </a:extLst>
              </p:cNvPr>
              <p:cNvSpPr txBox="1"/>
              <p:nvPr/>
            </p:nvSpPr>
            <p:spPr>
              <a:xfrm>
                <a:off x="6872035" y="5647525"/>
                <a:ext cx="339959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6,23,25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54F218-7594-4044-ADF6-FB7CEC607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35" y="5647525"/>
                <a:ext cx="3399590" cy="390748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167800" y="6109501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94D3D3-C6C1-43F6-84E4-C3BCB474BFC9}"/>
              </a:ext>
            </a:extLst>
          </p:cNvPr>
          <p:cNvCxnSpPr>
            <a:cxnSpLocks/>
          </p:cNvCxnSpPr>
          <p:nvPr/>
        </p:nvCxnSpPr>
        <p:spPr>
          <a:xfrm flipV="1">
            <a:off x="3457769" y="5580653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/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将数字替换为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其中</a:t>
                </a:r>
                <a:r>
                  <a:rPr lang="en-US" altLang="zh-CN" sz="1100" b="0" dirty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sz="1100" dirty="0">
                    <a:solidFill>
                      <a:srgbClr val="FF0000"/>
                    </a:solidFill>
                  </a:rPr>
                  <a:t>表示这个数字在问题中出现的顺序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blipFill>
                <a:blip r:embed="rId9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B1CFBC1-5088-4253-A09D-D3C01C5E0D55}"/>
              </a:ext>
            </a:extLst>
          </p:cNvPr>
          <p:cNvCxnSpPr>
            <a:cxnSpLocks/>
          </p:cNvCxnSpPr>
          <p:nvPr/>
        </p:nvCxnSpPr>
        <p:spPr>
          <a:xfrm flipV="1">
            <a:off x="8513175" y="726616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/>
              <p:nvPr/>
            </p:nvSpPr>
            <p:spPr>
              <a:xfrm>
                <a:off x="7416883" y="261783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=(23+25)/6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83" y="261783"/>
                <a:ext cx="2286000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/>
              <p:nvPr/>
            </p:nvSpPr>
            <p:spPr>
              <a:xfrm>
                <a:off x="8513175" y="906042"/>
                <a:ext cx="2720558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恢复数字，得到最终的表达式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175" y="906042"/>
                <a:ext cx="2720558" cy="274627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15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55A61-4A27-4AD1-8C58-A6536E6A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Translating a Math Word Problem to an Expression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BE1A1-D3EE-40EC-A708-D4EF48FAA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8630" y="6208847"/>
            <a:ext cx="2939374" cy="4961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EMNLP 2018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FD9A25-0C13-4C66-8BC7-1687C6E36F77}"/>
              </a:ext>
            </a:extLst>
          </p:cNvPr>
          <p:cNvSpPr txBox="1"/>
          <p:nvPr/>
        </p:nvSpPr>
        <p:spPr>
          <a:xfrm>
            <a:off x="1099226" y="2169268"/>
            <a:ext cx="444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Equation Normalization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Ensemble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3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55A61-4A27-4AD1-8C58-A6536E6A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Translating a Math Word Problem to an Expression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BE1A1-D3EE-40EC-A708-D4EF48FAA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8630" y="6208847"/>
            <a:ext cx="2939374" cy="4961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EMNLP 2018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FD9A25-0C13-4C66-8BC7-1687C6E36F77}"/>
              </a:ext>
            </a:extLst>
          </p:cNvPr>
          <p:cNvSpPr txBox="1"/>
          <p:nvPr/>
        </p:nvSpPr>
        <p:spPr>
          <a:xfrm>
            <a:off x="1099225" y="2169268"/>
            <a:ext cx="7286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Equation Normalization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以短的等式为基准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等式中的数字尽量与它们在问题中出现的顺序一致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为了消除中缀表达式中的括号，将等式改为后缀或前缀表达式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Ensemble Model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LSTM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ConvS2S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Transformer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882BB3-D10E-4B89-99AC-F16C8CE02D63}"/>
              </a:ext>
            </a:extLst>
          </p:cNvPr>
          <p:cNvSpPr txBox="1"/>
          <p:nvPr/>
        </p:nvSpPr>
        <p:spPr>
          <a:xfrm>
            <a:off x="2326532" y="4694562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C621A8-F9BA-4A33-9C51-9EEF6DBB92BA}"/>
                  </a:ext>
                </a:extLst>
              </p:cNvPr>
              <p:cNvSpPr txBox="1"/>
              <p:nvPr/>
            </p:nvSpPr>
            <p:spPr>
              <a:xfrm>
                <a:off x="9221822" y="408689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=(23+25)/6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C621A8-F9BA-4A33-9C51-9EEF6DBB9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822" y="4086898"/>
                <a:ext cx="228600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AFD9005-66E3-469B-A8A1-97376F823D43}"/>
                  </a:ext>
                </a:extLst>
              </p:cNvPr>
              <p:cNvSpPr txBox="1"/>
              <p:nvPr/>
            </p:nvSpPr>
            <p:spPr>
              <a:xfrm>
                <a:off x="9221822" y="4500524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=(25+23)/6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AFD9005-66E3-469B-A8A1-97376F823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822" y="4500524"/>
                <a:ext cx="228600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FC2CB4-842B-4C35-B2C9-28D78AEE6918}"/>
                  </a:ext>
                </a:extLst>
              </p:cNvPr>
              <p:cNvSpPr txBox="1"/>
              <p:nvPr/>
            </p:nvSpPr>
            <p:spPr>
              <a:xfrm>
                <a:off x="9406648" y="4914150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=23÷6+25÷6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FC2CB4-842B-4C35-B2C9-28D78AEE6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648" y="4914150"/>
                <a:ext cx="228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464C0C1-9878-481D-97B6-874EF28C0ACB}"/>
                  </a:ext>
                </a:extLst>
              </p:cNvPr>
              <p:cNvSpPr txBox="1"/>
              <p:nvPr/>
            </p:nvSpPr>
            <p:spPr>
              <a:xfrm>
                <a:off x="9406648" y="5372312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=25÷6+23÷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464C0C1-9878-481D-97B6-874EF28C0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648" y="5372312"/>
                <a:ext cx="228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094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4FA2D-E75E-4801-9119-A44E606F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D0A14-21A5-4F7F-B106-2363BD56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83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A4ACFD-CE5E-499F-B30D-6118A30D34B3}"/>
              </a:ext>
            </a:extLst>
          </p:cNvPr>
          <p:cNvSpPr txBox="1"/>
          <p:nvPr/>
        </p:nvSpPr>
        <p:spPr>
          <a:xfrm>
            <a:off x="838200" y="3732832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96382-5A13-4D3E-8F69-5175CEBEA080}"/>
                  </a:ext>
                </a:extLst>
              </p:cNvPr>
              <p:cNvSpPr txBox="1"/>
              <p:nvPr/>
            </p:nvSpPr>
            <p:spPr>
              <a:xfrm>
                <a:off x="7733490" y="31251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=(23+25)/6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96382-5A13-4D3E-8F69-5175CEBEA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90" y="3125168"/>
                <a:ext cx="228600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5FD9C0-B86F-4715-B6E2-BB5ACA7A7779}"/>
                  </a:ext>
                </a:extLst>
              </p:cNvPr>
              <p:cNvSpPr txBox="1"/>
              <p:nvPr/>
            </p:nvSpPr>
            <p:spPr>
              <a:xfrm>
                <a:off x="7733490" y="3538794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=(25+23)/6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5FD9C0-B86F-4715-B6E2-BB5ACA7A7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90" y="3538794"/>
                <a:ext cx="22860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6892C7-7D41-4658-AC6C-33B720254930}"/>
                  </a:ext>
                </a:extLst>
              </p:cNvPr>
              <p:cNvSpPr txBox="1"/>
              <p:nvPr/>
            </p:nvSpPr>
            <p:spPr>
              <a:xfrm>
                <a:off x="7918316" y="3952420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=23÷6+25÷6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6892C7-7D41-4658-AC6C-33B720254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316" y="3952420"/>
                <a:ext cx="228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C697584-6BAF-47D8-AD64-C36ED5E9C9FB}"/>
                  </a:ext>
                </a:extLst>
              </p:cNvPr>
              <p:cNvSpPr txBox="1"/>
              <p:nvPr/>
            </p:nvSpPr>
            <p:spPr>
              <a:xfrm>
                <a:off x="7918316" y="4410582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=25÷6+23÷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C697584-6BAF-47D8-AD64-C36ED5E9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316" y="4410582"/>
                <a:ext cx="228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B28C3FF-1738-462C-B127-FFDE476034B0}"/>
              </a:ext>
            </a:extLst>
          </p:cNvPr>
          <p:cNvSpPr txBox="1"/>
          <p:nvPr/>
        </p:nvSpPr>
        <p:spPr>
          <a:xfrm>
            <a:off x="838200" y="5505855"/>
            <a:ext cx="7216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Rule1:</a:t>
            </a:r>
            <a:r>
              <a:rPr lang="zh-CN" altLang="en-US" dirty="0"/>
              <a:t>以短的等式为基准</a:t>
            </a:r>
            <a:endParaRPr lang="en-US" altLang="zh-CN" dirty="0"/>
          </a:p>
          <a:p>
            <a:r>
              <a:rPr lang="en-US" altLang="zh-CN" dirty="0"/>
              <a:t>Rule2:</a:t>
            </a:r>
            <a:r>
              <a:rPr lang="zh-CN" altLang="en-US" dirty="0"/>
              <a:t>等式中的数字尽量与它们在问题中出现的顺序一致</a:t>
            </a:r>
            <a:endParaRPr lang="en-US" altLang="zh-CN" dirty="0"/>
          </a:p>
          <a:p>
            <a:r>
              <a:rPr lang="en-US" altLang="zh-CN" dirty="0"/>
              <a:t>Rule3:</a:t>
            </a:r>
            <a:r>
              <a:rPr lang="zh-CN" altLang="en-US" dirty="0"/>
              <a:t>为了消除中缀表达式中的括号，将等式改为后缀或前缀表达式</a:t>
            </a:r>
          </a:p>
        </p:txBody>
      </p:sp>
    </p:spTree>
    <p:extLst>
      <p:ext uri="{BB962C8B-B14F-4D97-AF65-F5344CB8AC3E}">
        <p14:creationId xmlns:p14="http://schemas.microsoft.com/office/powerpoint/2010/main" val="54845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4FA2D-E75E-4801-9119-A44E606F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D0A14-21A5-4F7F-B106-2363BD56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83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A4ACFD-CE5E-499F-B30D-6118A30D34B3}"/>
              </a:ext>
            </a:extLst>
          </p:cNvPr>
          <p:cNvSpPr txBox="1"/>
          <p:nvPr/>
        </p:nvSpPr>
        <p:spPr>
          <a:xfrm>
            <a:off x="838200" y="3732832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96382-5A13-4D3E-8F69-5175CEBEA080}"/>
                  </a:ext>
                </a:extLst>
              </p:cNvPr>
              <p:cNvSpPr txBox="1"/>
              <p:nvPr/>
            </p:nvSpPr>
            <p:spPr>
              <a:xfrm>
                <a:off x="7714034" y="3842426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=(23+25)/6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96382-5A13-4D3E-8F69-5175CEBEA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034" y="3842426"/>
                <a:ext cx="228600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180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2EE95-BE93-4A08-9698-1383241A90E6}"/>
              </a:ext>
            </a:extLst>
          </p:cNvPr>
          <p:cNvSpPr txBox="1"/>
          <p:nvPr/>
        </p:nvSpPr>
        <p:spPr>
          <a:xfrm>
            <a:off x="4913917" y="242345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/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小明将他的饼干装进包中，一个包里面要装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块饼干。</a:t>
                </a:r>
                <a:endParaRPr lang="en-US" altLang="zh-CN" sz="1400" b="1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如果他有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块巧克力饼干，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块曲奇饼干，那么他需要几个包？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blipFill>
                <a:blip r:embed="rId2"/>
                <a:stretch>
                  <a:fillRect l="-259" t="-235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156112" y="4292975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745621" y="219930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5938490" y="220839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D97DACD-3F18-43CA-A22C-596D59AF9340}"/>
                  </a:ext>
                </a:extLst>
              </p:cNvPr>
              <p:cNvSpPr txBox="1"/>
              <p:nvPr/>
            </p:nvSpPr>
            <p:spPr>
              <a:xfrm>
                <a:off x="5714151" y="1382347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D97DACD-3F18-43CA-A22C-596D59AF9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151" y="1382347"/>
                <a:ext cx="815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F16348EC-D4DD-40A2-A273-5F6B5EC3A195}"/>
              </a:ext>
            </a:extLst>
          </p:cNvPr>
          <p:cNvSpPr txBox="1"/>
          <p:nvPr/>
        </p:nvSpPr>
        <p:spPr>
          <a:xfrm>
            <a:off x="8889859" y="1391735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771D4F0-3616-46B7-B118-B5A746486177}"/>
                  </a:ext>
                </a:extLst>
              </p:cNvPr>
              <p:cNvSpPr txBox="1"/>
              <p:nvPr/>
            </p:nvSpPr>
            <p:spPr>
              <a:xfrm>
                <a:off x="6442072" y="1403703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771D4F0-3616-46B7-B118-B5A746486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072" y="1403703"/>
                <a:ext cx="81547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F7B805-9365-4A03-AD13-5AB2E9637A4A}"/>
                  </a:ext>
                </a:extLst>
              </p:cNvPr>
              <p:cNvSpPr txBox="1"/>
              <p:nvPr/>
            </p:nvSpPr>
            <p:spPr>
              <a:xfrm>
                <a:off x="7927572" y="1381393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F7B805-9365-4A03-AD13-5AB2E9637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572" y="1381393"/>
                <a:ext cx="81547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971C6AFA-EB95-4CB7-9B28-A540493851B2}"/>
              </a:ext>
            </a:extLst>
          </p:cNvPr>
          <p:cNvSpPr txBox="1"/>
          <p:nvPr/>
        </p:nvSpPr>
        <p:spPr>
          <a:xfrm>
            <a:off x="7178854" y="138234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220592" y="260723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079541" y="178180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DCFA319-0B49-4C5D-8F59-DE33A2E193FD}"/>
              </a:ext>
            </a:extLst>
          </p:cNvPr>
          <p:cNvSpPr/>
          <p:nvPr/>
        </p:nvSpPr>
        <p:spPr>
          <a:xfrm>
            <a:off x="7552752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B45CC-DFC8-475A-A391-1086AAA81595}"/>
              </a:ext>
            </a:extLst>
          </p:cNvPr>
          <p:cNvCxnSpPr/>
          <p:nvPr/>
        </p:nvCxnSpPr>
        <p:spPr>
          <a:xfrm>
            <a:off x="7027723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121891" y="1751679"/>
            <a:ext cx="764781" cy="124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/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6902136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D7C0F1A-3FA1-420D-894B-C32EBF2C0AFE}"/>
              </a:ext>
            </a:extLst>
          </p:cNvPr>
          <p:cNvSpPr/>
          <p:nvPr/>
        </p:nvSpPr>
        <p:spPr>
          <a:xfrm>
            <a:off x="8372124" y="2175847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6ED0D7-0DA9-459F-89DC-83DE8498F8CB}"/>
              </a:ext>
            </a:extLst>
          </p:cNvPr>
          <p:cNvCxnSpPr/>
          <p:nvPr/>
        </p:nvCxnSpPr>
        <p:spPr>
          <a:xfrm>
            <a:off x="7847095" y="2583768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DC0051E-0CF2-42DE-BE5B-6CD77B919E39}"/>
              </a:ext>
            </a:extLst>
          </p:cNvPr>
          <p:cNvSpPr/>
          <p:nvPr/>
        </p:nvSpPr>
        <p:spPr>
          <a:xfrm>
            <a:off x="9191496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33C2AFD-9D5B-4676-A4C9-25C6A05A33A3}"/>
              </a:ext>
            </a:extLst>
          </p:cNvPr>
          <p:cNvCxnSpPr/>
          <p:nvPr/>
        </p:nvCxnSpPr>
        <p:spPr>
          <a:xfrm>
            <a:off x="8666467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05760A5-6E5D-48C8-BAC6-AEC42C949FFB}"/>
                  </a:ext>
                </a:extLst>
              </p:cNvPr>
              <p:cNvSpPr txBox="1"/>
              <p:nvPr/>
            </p:nvSpPr>
            <p:spPr>
              <a:xfrm>
                <a:off x="7143816" y="3045846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05760A5-6E5D-48C8-BAC6-AEC42C949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816" y="3045846"/>
                <a:ext cx="81547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6346D8-A219-48A6-87B7-8512C768041F}"/>
              </a:ext>
            </a:extLst>
          </p:cNvPr>
          <p:cNvCxnSpPr/>
          <p:nvPr/>
        </p:nvCxnSpPr>
        <p:spPr>
          <a:xfrm flipV="1">
            <a:off x="7704930" y="1773683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03B1F3E-52D6-4F76-B946-793546BF4E21}"/>
              </a:ext>
            </a:extLst>
          </p:cNvPr>
          <p:cNvCxnSpPr>
            <a:cxnSpLocks/>
          </p:cNvCxnSpPr>
          <p:nvPr/>
        </p:nvCxnSpPr>
        <p:spPr>
          <a:xfrm>
            <a:off x="6944530" y="1763346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E4AA7E3-1B14-4B91-9D82-B5E881BB2B0C}"/>
              </a:ext>
            </a:extLst>
          </p:cNvPr>
          <p:cNvCxnSpPr/>
          <p:nvPr/>
        </p:nvCxnSpPr>
        <p:spPr>
          <a:xfrm flipV="1">
            <a:off x="8518932" y="1769625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3CE025-66A9-44CB-A56E-D0DB0D020788}"/>
              </a:ext>
            </a:extLst>
          </p:cNvPr>
          <p:cNvCxnSpPr>
            <a:cxnSpLocks/>
          </p:cNvCxnSpPr>
          <p:nvPr/>
        </p:nvCxnSpPr>
        <p:spPr>
          <a:xfrm>
            <a:off x="7758180" y="177896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440653C-8A86-4AAB-A892-8841A24B9519}"/>
              </a:ext>
            </a:extLst>
          </p:cNvPr>
          <p:cNvSpPr txBox="1"/>
          <p:nvPr/>
        </p:nvSpPr>
        <p:spPr>
          <a:xfrm>
            <a:off x="7958850" y="304107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A435DF4-8B12-4090-AE8C-764A170DD6F1}"/>
              </a:ext>
            </a:extLst>
          </p:cNvPr>
          <p:cNvCxnSpPr/>
          <p:nvPr/>
        </p:nvCxnSpPr>
        <p:spPr>
          <a:xfrm flipV="1">
            <a:off x="9319358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6DA8BF-98D6-4187-8F45-53FBADCA8102}"/>
              </a:ext>
            </a:extLst>
          </p:cNvPr>
          <p:cNvCxnSpPr>
            <a:cxnSpLocks/>
          </p:cNvCxnSpPr>
          <p:nvPr/>
        </p:nvCxnSpPr>
        <p:spPr>
          <a:xfrm>
            <a:off x="8571830" y="178627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D895A8C-D7A1-4265-A3E0-6EFF0FDF7B7A}"/>
                  </a:ext>
                </a:extLst>
              </p:cNvPr>
              <p:cNvSpPr txBox="1"/>
              <p:nvPr/>
            </p:nvSpPr>
            <p:spPr>
              <a:xfrm>
                <a:off x="8706252" y="3032030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D895A8C-D7A1-4265-A3E0-6EFF0FDF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252" y="3032030"/>
                <a:ext cx="815479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54F218-7594-4044-ADF6-FB7CEC607BAF}"/>
                  </a:ext>
                </a:extLst>
              </p:cNvPr>
              <p:cNvSpPr txBox="1"/>
              <p:nvPr/>
            </p:nvSpPr>
            <p:spPr>
              <a:xfrm>
                <a:off x="9864031" y="5673075"/>
                <a:ext cx="178388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6,23,25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54F218-7594-4044-ADF6-FB7CEC607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031" y="5673075"/>
                <a:ext cx="1783887" cy="390748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167800" y="6109501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94D3D3-C6C1-43F6-84E4-C3BCB474BFC9}"/>
              </a:ext>
            </a:extLst>
          </p:cNvPr>
          <p:cNvCxnSpPr>
            <a:cxnSpLocks/>
          </p:cNvCxnSpPr>
          <p:nvPr/>
        </p:nvCxnSpPr>
        <p:spPr>
          <a:xfrm flipV="1">
            <a:off x="3457769" y="5580653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/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将数字替换为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其中</a:t>
                </a:r>
                <a:r>
                  <a:rPr lang="en-US" altLang="zh-CN" sz="1100" b="0" dirty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sz="1100" dirty="0">
                    <a:solidFill>
                      <a:srgbClr val="FF0000"/>
                    </a:solidFill>
                  </a:rPr>
                  <a:t>表示这个数字在问题中出现的顺序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blipFill>
                <a:blip r:embed="rId10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B1CFBC1-5088-4253-A09D-D3C01C5E0D55}"/>
              </a:ext>
            </a:extLst>
          </p:cNvPr>
          <p:cNvCxnSpPr>
            <a:cxnSpLocks/>
          </p:cNvCxnSpPr>
          <p:nvPr/>
        </p:nvCxnSpPr>
        <p:spPr>
          <a:xfrm flipV="1">
            <a:off x="7704930" y="814197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/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=2325+6/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/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恢复数字，得到最终的表达式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07DE7B9-1F16-4D4F-9231-B4ADE7292A5D}"/>
                  </a:ext>
                </a:extLst>
              </p:cNvPr>
              <p:cNvSpPr txBox="1"/>
              <p:nvPr/>
            </p:nvSpPr>
            <p:spPr>
              <a:xfrm>
                <a:off x="7530010" y="6304509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=2325+6/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07DE7B9-1F16-4D4F-9231-B4ADE7292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010" y="6304509"/>
                <a:ext cx="2286000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0F5AC0D-6ADD-44D0-9BF1-4343243A9BA9}"/>
              </a:ext>
            </a:extLst>
          </p:cNvPr>
          <p:cNvCxnSpPr>
            <a:cxnSpLocks/>
          </p:cNvCxnSpPr>
          <p:nvPr/>
        </p:nvCxnSpPr>
        <p:spPr>
          <a:xfrm flipV="1">
            <a:off x="8774329" y="5609264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4709AB63-F5DC-4E26-B307-E334F2547401}"/>
                  </a:ext>
                </a:extLst>
              </p:cNvPr>
              <p:cNvSpPr txBox="1"/>
              <p:nvPr/>
            </p:nvSpPr>
            <p:spPr>
              <a:xfrm>
                <a:off x="7511226" y="5090022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4709AB63-F5DC-4E26-B307-E334F2547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226" y="5090022"/>
                <a:ext cx="2286000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81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16CFF-DDFC-47C4-857A-CC7E97D5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E9882-2F64-4482-AD24-0444A47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03"/>
          </a:xfrm>
        </p:spPr>
        <p:txBody>
          <a:bodyPr>
            <a:normAutofit lnSpcReduction="1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BA46E4-62AB-49F7-951D-0156DB001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655" y="365125"/>
            <a:ext cx="3475021" cy="644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04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759E-3562-4213-BD31-F20F3F78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REINFORCE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45A46-459D-4DB3-805A-1074FC0D6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540"/>
          </a:xfrm>
        </p:spPr>
        <p:txBody>
          <a:bodyPr>
            <a:normAutofit fontScale="77500" lnSpcReduction="20000"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0CEDB8-A57C-4B0F-8C9E-8AC3A6E69922}"/>
                  </a:ext>
                </a:extLst>
              </p:cNvPr>
              <p:cNvSpPr txBox="1"/>
              <p:nvPr/>
            </p:nvSpPr>
            <p:spPr>
              <a:xfrm>
                <a:off x="838199" y="2479249"/>
                <a:ext cx="1066250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策略函数</a:t>
                </a:r>
                <a:endParaRPr lang="en-US" altLang="zh-CN" dirty="0"/>
              </a:p>
              <a:p>
                <a:r>
                  <a:rPr lang="zh-CN" altLang="en-US" dirty="0"/>
                  <a:t>策略函数</a:t>
                </a:r>
                <a:r>
                  <a:rPr lang="en-US" altLang="zh-CN" dirty="0"/>
                  <a:t>(policy function)</a:t>
                </a:r>
                <a:r>
                  <a:rPr lang="zh-CN" altLang="en-US" dirty="0"/>
                  <a:t>是行为空间上的概率密度函数，记为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利用</a:t>
                </a:r>
                <a:r>
                  <a:rPr lang="en-US" altLang="zh-CN" dirty="0"/>
                  <a:t>policy function</a:t>
                </a:r>
                <a:r>
                  <a:rPr lang="zh-CN" altLang="en-US" dirty="0"/>
                  <a:t>可以控制</a:t>
                </a:r>
                <a:r>
                  <a:rPr lang="en-US" altLang="zh-CN" dirty="0"/>
                  <a:t>agent</a:t>
                </a:r>
                <a:r>
                  <a:rPr lang="zh-CN" altLang="en-US" dirty="0"/>
                  <a:t>在给定状态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下采取某种行为</a:t>
                </a:r>
                <a:r>
                  <a:rPr lang="en-US" altLang="zh-CN" dirty="0"/>
                  <a:t>a</a:t>
                </a:r>
              </a:p>
              <a:p>
                <a:r>
                  <a:rPr lang="zh-CN" altLang="en-US" dirty="0"/>
                  <a:t>策略网络</a:t>
                </a:r>
                <a:r>
                  <a:rPr lang="en-US" altLang="zh-CN" dirty="0"/>
                  <a:t>(policy network)</a:t>
                </a:r>
                <a:r>
                  <a:rPr lang="zh-CN" altLang="en-US" dirty="0"/>
                  <a:t>就是利用神经网络近似策略函数，记为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策略网络的输入是状态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，输出是行为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，此时策略网络也可以看成是</a:t>
                </a:r>
                <a:r>
                  <a:rPr lang="en-US" altLang="zh-CN" dirty="0"/>
                  <a:t>agent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（在</a:t>
                </a:r>
                <a:r>
                  <a:rPr lang="en-US" altLang="zh-CN" dirty="0"/>
                  <a:t>MWP</a:t>
                </a:r>
                <a:r>
                  <a:rPr lang="zh-CN" altLang="en-US" dirty="0"/>
                  <a:t>问题中，</a:t>
                </a:r>
                <a:r>
                  <a:rPr lang="en-US" altLang="zh-CN" dirty="0"/>
                  <a:t>decoder</a:t>
                </a:r>
                <a:r>
                  <a:rPr lang="zh-CN" altLang="en-US" dirty="0"/>
                  <a:t>端就是策略网络</a:t>
                </a:r>
                <a:r>
                  <a:rPr lang="en-US" altLang="zh-CN" dirty="0"/>
                  <a:t>(agent)</a:t>
                </a:r>
                <a:r>
                  <a:rPr lang="zh-CN" altLang="en-US" dirty="0"/>
                  <a:t>，状态是每一时间步的输入向量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包括</a:t>
                </a:r>
                <a:r>
                  <a:rPr lang="en-US" altLang="zh-CN" dirty="0" err="1"/>
                  <a:t>input,hidden_state,context_vector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），输出的行为就是预测当前时间步是</a:t>
                </a:r>
                <a:r>
                  <a:rPr lang="en-US" altLang="zh-CN" dirty="0"/>
                  <a:t>operator</a:t>
                </a:r>
                <a:r>
                  <a:rPr lang="zh-CN" altLang="en-US" dirty="0"/>
                  <a:t>还是</a:t>
                </a:r>
                <a:r>
                  <a:rPr lang="en-US" altLang="zh-CN" dirty="0"/>
                  <a:t>number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0CEDB8-A57C-4B0F-8C9E-8AC3A6E69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479249"/>
                <a:ext cx="10662501" cy="2308324"/>
              </a:xfrm>
              <a:prstGeom prst="rect">
                <a:avLst/>
              </a:prstGeom>
              <a:blipFill>
                <a:blip r:embed="rId2"/>
                <a:stretch>
                  <a:fillRect l="-457" t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3497B91-F842-4C26-8078-F4BC45FEF196}"/>
                  </a:ext>
                </a:extLst>
              </p:cNvPr>
              <p:cNvSpPr txBox="1"/>
              <p:nvPr/>
            </p:nvSpPr>
            <p:spPr>
              <a:xfrm>
                <a:off x="991386" y="4542477"/>
                <a:ext cx="10905242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动作价值函数</a:t>
                </a:r>
                <a:endParaRPr lang="en-US" altLang="zh-CN" dirty="0"/>
              </a:p>
              <a:p>
                <a:r>
                  <a:rPr lang="zh-CN" altLang="en-US" dirty="0"/>
                  <a:t>在状态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下根据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做出</m:t>
                    </m:r>
                  </m:oMath>
                </a14:m>
                <a:r>
                  <a:rPr lang="zh-CN" altLang="en-US" dirty="0"/>
                  <a:t>行为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，得到奖励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为初始状态为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，采取行为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后，直到终止状态，</a:t>
                </a:r>
                <a:r>
                  <a:rPr lang="en-US" altLang="zh-CN" dirty="0"/>
                  <a:t>agent</a:t>
                </a:r>
                <a:r>
                  <a:rPr lang="zh-CN" altLang="en-US" dirty="0"/>
                  <a:t>所能获得的累计折扣奖励，也叫回报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3497B91-F842-4C26-8078-F4BC45FEF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86" y="4542477"/>
                <a:ext cx="10905242" cy="2215991"/>
              </a:xfrm>
              <a:prstGeom prst="rect">
                <a:avLst/>
              </a:prstGeom>
              <a:blipFill>
                <a:blip r:embed="rId3"/>
                <a:stretch>
                  <a:fillRect l="-503" t="-1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090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8677C-D38F-4D19-990D-42D18AC4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D6AD5-77EB-4CB7-A684-2EA183CFA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808"/>
          </a:xfrm>
        </p:spPr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C1F868-CF29-4944-85F3-8B6FF7CBF9B3}"/>
                  </a:ext>
                </a:extLst>
              </p:cNvPr>
              <p:cNvSpPr txBox="1"/>
              <p:nvPr/>
            </p:nvSpPr>
            <p:spPr>
              <a:xfrm>
                <a:off x="838199" y="2601798"/>
                <a:ext cx="9983771" cy="1885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如何衡量做出一个动作的好坏呢</a:t>
                </a:r>
                <a:endParaRPr lang="en-US" altLang="zh-CN" dirty="0"/>
              </a:p>
              <a:p>
                <a:r>
                  <a:rPr lang="zh-CN" altLang="en-US" dirty="0"/>
                  <a:t>动作价值函数定义为：</a:t>
                </a:r>
                <a:endParaRPr lang="en-US" altLang="zh-CN" dirty="0"/>
              </a:p>
              <a:p>
                <a:r>
                  <a:rPr lang="zh-CN" altLang="en-US" dirty="0"/>
                  <a:t>在给定状态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zh-CN" altLang="en-US" dirty="0"/>
                  <a:t>，根据策略网络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zh-CN" altLang="en-US" b="0" dirty="0"/>
                  <a:t>所能产生的所有轨迹的累计折扣奖励的期望</a:t>
                </a:r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sz="2400" b="0" dirty="0"/>
              </a:p>
              <a:p>
                <a:r>
                  <a:rPr lang="zh-CN" altLang="en-US" dirty="0"/>
                  <a:t>动作价值函数用来评估状态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下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采取</m:t>
                    </m:r>
                  </m:oMath>
                </a14:m>
                <a:r>
                  <a:rPr lang="zh-CN" altLang="en-US" b="0" dirty="0"/>
                  <a:t>行为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0" dirty="0"/>
                  <a:t>价值</a:t>
                </a:r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C1F868-CF29-4944-85F3-8B6FF7CBF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01798"/>
                <a:ext cx="9983771" cy="1885131"/>
              </a:xfrm>
              <a:prstGeom prst="rect">
                <a:avLst/>
              </a:prstGeom>
              <a:blipFill>
                <a:blip r:embed="rId2"/>
                <a:stretch>
                  <a:fillRect l="-488" t="-1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6F7CD1-A617-48A6-A150-614807F7F2A1}"/>
                  </a:ext>
                </a:extLst>
              </p:cNvPr>
              <p:cNvSpPr txBox="1"/>
              <p:nvPr/>
            </p:nvSpPr>
            <p:spPr>
              <a:xfrm>
                <a:off x="942680" y="4402318"/>
                <a:ext cx="7956223" cy="78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价值函数定义为状态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zh-CN" altLang="en-US" dirty="0"/>
                  <a:t>根据策略网络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zh-CN" altLang="en-US" dirty="0"/>
                  <a:t>做出的所有动作的动作价值期望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6F7CD1-A617-48A6-A150-614807F7F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80" y="4402318"/>
                <a:ext cx="7956223" cy="784958"/>
              </a:xfrm>
              <a:prstGeom prst="rect">
                <a:avLst/>
              </a:prstGeom>
              <a:blipFill>
                <a:blip r:embed="rId3"/>
                <a:stretch>
                  <a:fillRect l="-690" t="-3876"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80E117-6760-4947-8C4D-733B085D6DEB}"/>
                  </a:ext>
                </a:extLst>
              </p:cNvPr>
              <p:cNvSpPr txBox="1"/>
              <p:nvPr/>
            </p:nvSpPr>
            <p:spPr>
              <a:xfrm>
                <a:off x="1093509" y="5373278"/>
                <a:ext cx="64385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价值函数用来评估状态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价值。</a:t>
                </a:r>
                <a:endParaRPr lang="en-US" altLang="zh-CN" dirty="0"/>
              </a:p>
              <a:p>
                <a:r>
                  <a:rPr lang="zh-CN" altLang="en-US" dirty="0"/>
                  <a:t>我们希望给定状态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zh-CN" altLang="en-US" dirty="0"/>
                  <a:t>，策略网络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zh-CN" altLang="en-US" dirty="0"/>
                  <a:t>可以给出较大的价值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80E117-6760-4947-8C4D-733B085D6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09" y="5373278"/>
                <a:ext cx="6438507" cy="646331"/>
              </a:xfrm>
              <a:prstGeom prst="rect">
                <a:avLst/>
              </a:prstGeom>
              <a:blipFill>
                <a:blip r:embed="rId4"/>
                <a:stretch>
                  <a:fillRect l="-757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62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8776C-015F-4AC4-80B3-FDD5F8DD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Mismatch between train and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6F114-2DB3-46F3-A3F0-877BFAF1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Exposure bias</a:t>
            </a:r>
          </a:p>
          <a:p>
            <a:r>
              <a:rPr lang="en-US" altLang="zh-CN" dirty="0"/>
              <a:t>Different evaluation metric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57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745621" y="219930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5938490" y="220839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D97DACD-3F18-43CA-A22C-596D59AF9340}"/>
                  </a:ext>
                </a:extLst>
              </p:cNvPr>
              <p:cNvSpPr txBox="1"/>
              <p:nvPr/>
            </p:nvSpPr>
            <p:spPr>
              <a:xfrm>
                <a:off x="5714151" y="1382347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D97DACD-3F18-43CA-A22C-596D59AF9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151" y="1382347"/>
                <a:ext cx="815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220592" y="260723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079541" y="178180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121891" y="1751679"/>
            <a:ext cx="764781" cy="124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/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6902136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54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745621" y="219930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5938490" y="220839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97DACD-3F18-43CA-A22C-596D59AF9340}"/>
              </a:ext>
            </a:extLst>
          </p:cNvPr>
          <p:cNvSpPr txBox="1"/>
          <p:nvPr/>
        </p:nvSpPr>
        <p:spPr>
          <a:xfrm>
            <a:off x="5714151" y="1382347"/>
            <a:ext cx="8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/</a:t>
            </a:r>
            <a:endParaRPr lang="en-US" altLang="zh-CN" b="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220592" y="260723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079541" y="178180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121891" y="1751679"/>
            <a:ext cx="764781" cy="124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/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6902136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8E272AB-265B-43C8-B247-83FA8C0238DE}"/>
              </a:ext>
            </a:extLst>
          </p:cNvPr>
          <p:cNvSpPr txBox="1"/>
          <p:nvPr/>
        </p:nvSpPr>
        <p:spPr>
          <a:xfrm>
            <a:off x="7524816" y="5213484"/>
            <a:ext cx="382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Teacher forcing in training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B149963-0333-4D08-BC7F-9301EBFB7E78}"/>
              </a:ext>
            </a:extLst>
          </p:cNvPr>
          <p:cNvCxnSpPr>
            <a:cxnSpLocks/>
          </p:cNvCxnSpPr>
          <p:nvPr/>
        </p:nvCxnSpPr>
        <p:spPr>
          <a:xfrm flipV="1">
            <a:off x="6902136" y="3287864"/>
            <a:ext cx="3403" cy="5731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683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745621" y="219930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5938490" y="220839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97DACD-3F18-43CA-A22C-596D59AF9340}"/>
              </a:ext>
            </a:extLst>
          </p:cNvPr>
          <p:cNvSpPr txBox="1"/>
          <p:nvPr/>
        </p:nvSpPr>
        <p:spPr>
          <a:xfrm>
            <a:off x="5714151" y="1382347"/>
            <a:ext cx="8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/</a:t>
            </a:r>
            <a:endParaRPr lang="en-US" altLang="zh-CN" b="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220592" y="260723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079541" y="178180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121891" y="1751679"/>
            <a:ext cx="764781" cy="124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D451205-9F91-4ADC-A74A-44D7CBF26523}"/>
              </a:ext>
            </a:extLst>
          </p:cNvPr>
          <p:cNvSpPr txBox="1"/>
          <p:nvPr/>
        </p:nvSpPr>
        <p:spPr>
          <a:xfrm>
            <a:off x="6494397" y="2999908"/>
            <a:ext cx="8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/</a:t>
            </a:r>
            <a:endParaRPr lang="en-US" altLang="zh-CN" b="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6902136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8E272AB-265B-43C8-B247-83FA8C0238DE}"/>
              </a:ext>
            </a:extLst>
          </p:cNvPr>
          <p:cNvSpPr txBox="1"/>
          <p:nvPr/>
        </p:nvSpPr>
        <p:spPr>
          <a:xfrm>
            <a:off x="7524816" y="5213484"/>
            <a:ext cx="382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teacher forcing in test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AD424E-4A9D-4595-9CCA-D40E99569373}"/>
              </a:ext>
            </a:extLst>
          </p:cNvPr>
          <p:cNvSpPr txBox="1"/>
          <p:nvPr/>
        </p:nvSpPr>
        <p:spPr>
          <a:xfrm>
            <a:off x="1741251" y="5582816"/>
            <a:ext cx="6196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曝光偏差</a:t>
            </a:r>
            <a:r>
              <a:rPr lang="en-US" altLang="zh-CN" dirty="0"/>
              <a:t>(exposure bias)</a:t>
            </a:r>
            <a:r>
              <a:rPr lang="zh-CN" altLang="en-US" dirty="0"/>
              <a:t>指的是模型在训练的过程中始终有“教师指导”，自己预测的输出从来没有曝光出来，然而在测试阶段看到的却是自己的输出。</a:t>
            </a:r>
          </a:p>
        </p:txBody>
      </p:sp>
    </p:spTree>
    <p:extLst>
      <p:ext uri="{BB962C8B-B14F-4D97-AF65-F5344CB8AC3E}">
        <p14:creationId xmlns:p14="http://schemas.microsoft.com/office/powerpoint/2010/main" val="404099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2EE95-BE93-4A08-9698-1383241A90E6}"/>
              </a:ext>
            </a:extLst>
          </p:cNvPr>
          <p:cNvSpPr txBox="1"/>
          <p:nvPr/>
        </p:nvSpPr>
        <p:spPr>
          <a:xfrm>
            <a:off x="4913917" y="242345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/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小明将他的饼干装进包中，一个包里面要装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块饼干。</a:t>
                </a:r>
                <a:endParaRPr lang="en-US" altLang="zh-CN" sz="1400" b="1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如果他有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块巧克力饼干，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块曲奇饼干，那么他需要几个包？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blipFill>
                <a:blip r:embed="rId2"/>
                <a:stretch>
                  <a:fillRect l="-259" t="-235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156112" y="4292975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745621" y="219930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5938490" y="220839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D97DACD-3F18-43CA-A22C-596D59AF9340}"/>
                  </a:ext>
                </a:extLst>
              </p:cNvPr>
              <p:cNvSpPr txBox="1"/>
              <p:nvPr/>
            </p:nvSpPr>
            <p:spPr>
              <a:xfrm>
                <a:off x="5714151" y="1382347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D97DACD-3F18-43CA-A22C-596D59AF9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151" y="1382347"/>
                <a:ext cx="815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F16348EC-D4DD-40A2-A273-5F6B5EC3A195}"/>
              </a:ext>
            </a:extLst>
          </p:cNvPr>
          <p:cNvSpPr txBox="1"/>
          <p:nvPr/>
        </p:nvSpPr>
        <p:spPr>
          <a:xfrm>
            <a:off x="8889859" y="1391735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771D4F0-3616-46B7-B118-B5A746486177}"/>
                  </a:ext>
                </a:extLst>
              </p:cNvPr>
              <p:cNvSpPr txBox="1"/>
              <p:nvPr/>
            </p:nvSpPr>
            <p:spPr>
              <a:xfrm>
                <a:off x="6442072" y="1403703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771D4F0-3616-46B7-B118-B5A746486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072" y="1403703"/>
                <a:ext cx="81547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F7B805-9365-4A03-AD13-5AB2E9637A4A}"/>
                  </a:ext>
                </a:extLst>
              </p:cNvPr>
              <p:cNvSpPr txBox="1"/>
              <p:nvPr/>
            </p:nvSpPr>
            <p:spPr>
              <a:xfrm>
                <a:off x="7927572" y="1381393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F7B805-9365-4A03-AD13-5AB2E9637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572" y="1381393"/>
                <a:ext cx="81547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971C6AFA-EB95-4CB7-9B28-A540493851B2}"/>
              </a:ext>
            </a:extLst>
          </p:cNvPr>
          <p:cNvSpPr txBox="1"/>
          <p:nvPr/>
        </p:nvSpPr>
        <p:spPr>
          <a:xfrm>
            <a:off x="7178854" y="138234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220592" y="260723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079541" y="178180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DCFA319-0B49-4C5D-8F59-DE33A2E193FD}"/>
              </a:ext>
            </a:extLst>
          </p:cNvPr>
          <p:cNvSpPr/>
          <p:nvPr/>
        </p:nvSpPr>
        <p:spPr>
          <a:xfrm>
            <a:off x="7552752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B45CC-DFC8-475A-A391-1086AAA81595}"/>
              </a:ext>
            </a:extLst>
          </p:cNvPr>
          <p:cNvCxnSpPr/>
          <p:nvPr/>
        </p:nvCxnSpPr>
        <p:spPr>
          <a:xfrm>
            <a:off x="7027723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121891" y="1751679"/>
            <a:ext cx="764781" cy="124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/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6902136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D7C0F1A-3FA1-420D-894B-C32EBF2C0AFE}"/>
              </a:ext>
            </a:extLst>
          </p:cNvPr>
          <p:cNvSpPr/>
          <p:nvPr/>
        </p:nvSpPr>
        <p:spPr>
          <a:xfrm>
            <a:off x="8372124" y="2175847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6ED0D7-0DA9-459F-89DC-83DE8498F8CB}"/>
              </a:ext>
            </a:extLst>
          </p:cNvPr>
          <p:cNvCxnSpPr/>
          <p:nvPr/>
        </p:nvCxnSpPr>
        <p:spPr>
          <a:xfrm>
            <a:off x="7847095" y="2583768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DC0051E-0CF2-42DE-BE5B-6CD77B919E39}"/>
              </a:ext>
            </a:extLst>
          </p:cNvPr>
          <p:cNvSpPr/>
          <p:nvPr/>
        </p:nvSpPr>
        <p:spPr>
          <a:xfrm>
            <a:off x="9191496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33C2AFD-9D5B-4676-A4C9-25C6A05A33A3}"/>
              </a:ext>
            </a:extLst>
          </p:cNvPr>
          <p:cNvCxnSpPr/>
          <p:nvPr/>
        </p:nvCxnSpPr>
        <p:spPr>
          <a:xfrm>
            <a:off x="8666467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05760A5-6E5D-48C8-BAC6-AEC42C949FFB}"/>
                  </a:ext>
                </a:extLst>
              </p:cNvPr>
              <p:cNvSpPr txBox="1"/>
              <p:nvPr/>
            </p:nvSpPr>
            <p:spPr>
              <a:xfrm>
                <a:off x="7143816" y="3045846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05760A5-6E5D-48C8-BAC6-AEC42C949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816" y="3045846"/>
                <a:ext cx="81547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6346D8-A219-48A6-87B7-8512C768041F}"/>
              </a:ext>
            </a:extLst>
          </p:cNvPr>
          <p:cNvCxnSpPr/>
          <p:nvPr/>
        </p:nvCxnSpPr>
        <p:spPr>
          <a:xfrm flipV="1">
            <a:off x="7704930" y="1773683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03B1F3E-52D6-4F76-B946-793546BF4E21}"/>
              </a:ext>
            </a:extLst>
          </p:cNvPr>
          <p:cNvCxnSpPr>
            <a:cxnSpLocks/>
          </p:cNvCxnSpPr>
          <p:nvPr/>
        </p:nvCxnSpPr>
        <p:spPr>
          <a:xfrm>
            <a:off x="6944530" y="1763346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E4AA7E3-1B14-4B91-9D82-B5E881BB2B0C}"/>
              </a:ext>
            </a:extLst>
          </p:cNvPr>
          <p:cNvCxnSpPr/>
          <p:nvPr/>
        </p:nvCxnSpPr>
        <p:spPr>
          <a:xfrm flipV="1">
            <a:off x="8518932" y="1769625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3CE025-66A9-44CB-A56E-D0DB0D020788}"/>
              </a:ext>
            </a:extLst>
          </p:cNvPr>
          <p:cNvCxnSpPr>
            <a:cxnSpLocks/>
          </p:cNvCxnSpPr>
          <p:nvPr/>
        </p:nvCxnSpPr>
        <p:spPr>
          <a:xfrm>
            <a:off x="7758180" y="177896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440653C-8A86-4AAB-A892-8841A24B9519}"/>
              </a:ext>
            </a:extLst>
          </p:cNvPr>
          <p:cNvSpPr txBox="1"/>
          <p:nvPr/>
        </p:nvSpPr>
        <p:spPr>
          <a:xfrm>
            <a:off x="7958850" y="304107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A435DF4-8B12-4090-AE8C-764A170DD6F1}"/>
              </a:ext>
            </a:extLst>
          </p:cNvPr>
          <p:cNvCxnSpPr/>
          <p:nvPr/>
        </p:nvCxnSpPr>
        <p:spPr>
          <a:xfrm flipV="1">
            <a:off x="9319358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6DA8BF-98D6-4187-8F45-53FBADCA8102}"/>
              </a:ext>
            </a:extLst>
          </p:cNvPr>
          <p:cNvCxnSpPr>
            <a:cxnSpLocks/>
          </p:cNvCxnSpPr>
          <p:nvPr/>
        </p:nvCxnSpPr>
        <p:spPr>
          <a:xfrm>
            <a:off x="8571830" y="178627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D895A8C-D7A1-4265-A3E0-6EFF0FDF7B7A}"/>
                  </a:ext>
                </a:extLst>
              </p:cNvPr>
              <p:cNvSpPr txBox="1"/>
              <p:nvPr/>
            </p:nvSpPr>
            <p:spPr>
              <a:xfrm>
                <a:off x="8706252" y="3032030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D895A8C-D7A1-4265-A3E0-6EFF0FDF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252" y="3032030"/>
                <a:ext cx="815479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167800" y="6109501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94D3D3-C6C1-43F6-84E4-C3BCB474BFC9}"/>
              </a:ext>
            </a:extLst>
          </p:cNvPr>
          <p:cNvCxnSpPr>
            <a:cxnSpLocks/>
          </p:cNvCxnSpPr>
          <p:nvPr/>
        </p:nvCxnSpPr>
        <p:spPr>
          <a:xfrm flipV="1">
            <a:off x="3457769" y="5580653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/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将数字替换为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其中</a:t>
                </a:r>
                <a:r>
                  <a:rPr lang="en-US" altLang="zh-CN" sz="1100" b="0" dirty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sz="1100" dirty="0">
                    <a:solidFill>
                      <a:srgbClr val="FF0000"/>
                    </a:solidFill>
                  </a:rPr>
                  <a:t>表示这个数字在问题中出现的顺序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blipFill>
                <a:blip r:embed="rId10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B1CFBC1-5088-4253-A09D-D3C01C5E0D55}"/>
              </a:ext>
            </a:extLst>
          </p:cNvPr>
          <p:cNvCxnSpPr>
            <a:cxnSpLocks/>
          </p:cNvCxnSpPr>
          <p:nvPr/>
        </p:nvCxnSpPr>
        <p:spPr>
          <a:xfrm flipV="1">
            <a:off x="7704930" y="814197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/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=2325+6/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/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恢复数字，得到最终的表达式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36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/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小明将他的饼干装进包中，一个包里面要装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块饼干。</a:t>
                </a:r>
                <a:endParaRPr lang="en-US" altLang="zh-CN" sz="1400" b="1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如果他有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块巧克力饼干，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块曲奇饼干，那么他需要几个包？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blipFill>
                <a:blip r:embed="rId2"/>
                <a:stretch>
                  <a:fillRect l="-259" t="-235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156112" y="4292975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167800" y="6109501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94D3D3-C6C1-43F6-84E4-C3BCB474BFC9}"/>
              </a:ext>
            </a:extLst>
          </p:cNvPr>
          <p:cNvCxnSpPr>
            <a:cxnSpLocks/>
          </p:cNvCxnSpPr>
          <p:nvPr/>
        </p:nvCxnSpPr>
        <p:spPr>
          <a:xfrm flipV="1">
            <a:off x="3457769" y="5580653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/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将数字替换为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其中</a:t>
                </a:r>
                <a:r>
                  <a:rPr lang="en-US" altLang="zh-CN" sz="1100" b="0" dirty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sz="1100" dirty="0">
                    <a:solidFill>
                      <a:srgbClr val="FF0000"/>
                    </a:solidFill>
                  </a:rPr>
                  <a:t>表示这个数字在问题中出现的顺序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blipFill>
                <a:blip r:embed="rId10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B1CFBC1-5088-4253-A09D-D3C01C5E0D55}"/>
              </a:ext>
            </a:extLst>
          </p:cNvPr>
          <p:cNvCxnSpPr>
            <a:cxnSpLocks/>
          </p:cNvCxnSpPr>
          <p:nvPr/>
        </p:nvCxnSpPr>
        <p:spPr>
          <a:xfrm flipV="1">
            <a:off x="7704930" y="814197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/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=2523+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6/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/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恢复数字，得到最终的表达式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>
            <a:extLst>
              <a:ext uri="{FF2B5EF4-FFF2-40B4-BE49-F238E27FC236}">
                <a16:creationId xmlns:a16="http://schemas.microsoft.com/office/drawing/2014/main" id="{4ADD4C3E-A8F0-41FD-9953-5AAB7213A005}"/>
              </a:ext>
            </a:extLst>
          </p:cNvPr>
          <p:cNvSpPr/>
          <p:nvPr/>
        </p:nvSpPr>
        <p:spPr>
          <a:xfrm>
            <a:off x="6717723" y="2214724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7E30EB3-EBD6-4110-897F-AC6DDAB2E88F}"/>
              </a:ext>
            </a:extLst>
          </p:cNvPr>
          <p:cNvSpPr/>
          <p:nvPr/>
        </p:nvSpPr>
        <p:spPr>
          <a:xfrm>
            <a:off x="5910592" y="2223811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AA6D09F-0421-4453-9A4F-9775AB746412}"/>
                  </a:ext>
                </a:extLst>
              </p:cNvPr>
              <p:cNvSpPr txBox="1"/>
              <p:nvPr/>
            </p:nvSpPr>
            <p:spPr>
              <a:xfrm>
                <a:off x="5686253" y="1397762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AA6D09F-0421-4453-9A4F-9775AB746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253" y="1397762"/>
                <a:ext cx="81547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2D1A80A1-7AE7-47C2-9C15-E7E4E8AC1F77}"/>
              </a:ext>
            </a:extLst>
          </p:cNvPr>
          <p:cNvSpPr txBox="1"/>
          <p:nvPr/>
        </p:nvSpPr>
        <p:spPr>
          <a:xfrm>
            <a:off x="8861961" y="140715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BF48123-5C79-4A33-BA66-95FF7C40BAD7}"/>
                  </a:ext>
                </a:extLst>
              </p:cNvPr>
              <p:cNvSpPr txBox="1"/>
              <p:nvPr/>
            </p:nvSpPr>
            <p:spPr>
              <a:xfrm>
                <a:off x="6414174" y="1419118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BF48123-5C79-4A33-BA66-95FF7C40B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174" y="1419118"/>
                <a:ext cx="815479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602E5A1-EC0F-4BD8-8B12-2559C01057F2}"/>
                  </a:ext>
                </a:extLst>
              </p:cNvPr>
              <p:cNvSpPr txBox="1"/>
              <p:nvPr/>
            </p:nvSpPr>
            <p:spPr>
              <a:xfrm>
                <a:off x="7899674" y="1396808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602E5A1-EC0F-4BD8-8B12-2559C0105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74" y="1396808"/>
                <a:ext cx="815479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6A160199-1DF0-4A09-8894-C562C97AF3BD}"/>
              </a:ext>
            </a:extLst>
          </p:cNvPr>
          <p:cNvSpPr txBox="1"/>
          <p:nvPr/>
        </p:nvSpPr>
        <p:spPr>
          <a:xfrm>
            <a:off x="7150956" y="139776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FCD4353-1080-4AB7-B584-FA78682E2FEE}"/>
              </a:ext>
            </a:extLst>
          </p:cNvPr>
          <p:cNvCxnSpPr>
            <a:stCxn id="47" idx="3"/>
          </p:cNvCxnSpPr>
          <p:nvPr/>
        </p:nvCxnSpPr>
        <p:spPr>
          <a:xfrm>
            <a:off x="6192694" y="2622645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5B1EBCE-FFB5-4FB0-A331-AD9F8B89245B}"/>
              </a:ext>
            </a:extLst>
          </p:cNvPr>
          <p:cNvCxnSpPr>
            <a:stCxn id="47" idx="0"/>
          </p:cNvCxnSpPr>
          <p:nvPr/>
        </p:nvCxnSpPr>
        <p:spPr>
          <a:xfrm flipV="1">
            <a:off x="6051643" y="1797215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164A83A5-A82E-48BF-B219-B9519E93A449}"/>
              </a:ext>
            </a:extLst>
          </p:cNvPr>
          <p:cNvSpPr/>
          <p:nvPr/>
        </p:nvSpPr>
        <p:spPr>
          <a:xfrm>
            <a:off x="7524854" y="2208567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63FE52B-EBA7-4C91-8D33-7E618AE6554E}"/>
              </a:ext>
            </a:extLst>
          </p:cNvPr>
          <p:cNvCxnSpPr/>
          <p:nvPr/>
        </p:nvCxnSpPr>
        <p:spPr>
          <a:xfrm>
            <a:off x="6999825" y="2616488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C7DBC1D-088E-4208-8148-F4B2F7B618C1}"/>
              </a:ext>
            </a:extLst>
          </p:cNvPr>
          <p:cNvCxnSpPr>
            <a:cxnSpLocks/>
            <a:stCxn id="48" idx="2"/>
            <a:endCxn id="46" idx="2"/>
          </p:cNvCxnSpPr>
          <p:nvPr/>
        </p:nvCxnSpPr>
        <p:spPr>
          <a:xfrm>
            <a:off x="6093993" y="1767094"/>
            <a:ext cx="764781" cy="124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09C4FF4-507B-4104-A348-75ADFFD257B9}"/>
                  </a:ext>
                </a:extLst>
              </p:cNvPr>
              <p:cNvSpPr txBox="1"/>
              <p:nvPr/>
            </p:nvSpPr>
            <p:spPr>
              <a:xfrm>
                <a:off x="6466499" y="3015323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09C4FF4-507B-4104-A348-75ADFFD25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499" y="3015323"/>
                <a:ext cx="8154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012F4B3-747B-403C-B7ED-80E25727682C}"/>
              </a:ext>
            </a:extLst>
          </p:cNvPr>
          <p:cNvCxnSpPr/>
          <p:nvPr/>
        </p:nvCxnSpPr>
        <p:spPr>
          <a:xfrm flipV="1">
            <a:off x="6874238" y="1793001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99341C4B-7ED1-46CF-8141-C3979C3760BE}"/>
              </a:ext>
            </a:extLst>
          </p:cNvPr>
          <p:cNvSpPr/>
          <p:nvPr/>
        </p:nvSpPr>
        <p:spPr>
          <a:xfrm>
            <a:off x="8344226" y="219126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7226A2E-9F86-43C5-88D6-38A0C7B7D847}"/>
              </a:ext>
            </a:extLst>
          </p:cNvPr>
          <p:cNvCxnSpPr/>
          <p:nvPr/>
        </p:nvCxnSpPr>
        <p:spPr>
          <a:xfrm>
            <a:off x="7819197" y="259918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84A9E90-F1F9-4A4C-8243-3C0601F14F3D}"/>
              </a:ext>
            </a:extLst>
          </p:cNvPr>
          <p:cNvSpPr/>
          <p:nvPr/>
        </p:nvSpPr>
        <p:spPr>
          <a:xfrm>
            <a:off x="9163598" y="2208567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8E070EB-7613-4136-AF72-67967992D88B}"/>
              </a:ext>
            </a:extLst>
          </p:cNvPr>
          <p:cNvCxnSpPr/>
          <p:nvPr/>
        </p:nvCxnSpPr>
        <p:spPr>
          <a:xfrm>
            <a:off x="8638569" y="2616488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EE9A42E-8395-46C5-AFC2-77E430AD207F}"/>
                  </a:ext>
                </a:extLst>
              </p:cNvPr>
              <p:cNvSpPr txBox="1"/>
              <p:nvPr/>
            </p:nvSpPr>
            <p:spPr>
              <a:xfrm>
                <a:off x="7115918" y="3061261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EE9A42E-8395-46C5-AFC2-77E430AD2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18" y="3061261"/>
                <a:ext cx="81547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34CAAF73-4355-4A7C-83A8-A472E1C0347E}"/>
              </a:ext>
            </a:extLst>
          </p:cNvPr>
          <p:cNvCxnSpPr/>
          <p:nvPr/>
        </p:nvCxnSpPr>
        <p:spPr>
          <a:xfrm flipV="1">
            <a:off x="7677032" y="1789098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015F788-9281-4EF9-9B94-A09848C5961A}"/>
              </a:ext>
            </a:extLst>
          </p:cNvPr>
          <p:cNvCxnSpPr>
            <a:cxnSpLocks/>
          </p:cNvCxnSpPr>
          <p:nvPr/>
        </p:nvCxnSpPr>
        <p:spPr>
          <a:xfrm>
            <a:off x="6916632" y="177876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71FFA2C-74CE-4674-88B6-9326300F0B14}"/>
              </a:ext>
            </a:extLst>
          </p:cNvPr>
          <p:cNvCxnSpPr/>
          <p:nvPr/>
        </p:nvCxnSpPr>
        <p:spPr>
          <a:xfrm flipV="1">
            <a:off x="8491034" y="178504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C32FC03-D75B-4D33-B81F-1EEBAF37D039}"/>
              </a:ext>
            </a:extLst>
          </p:cNvPr>
          <p:cNvCxnSpPr>
            <a:cxnSpLocks/>
          </p:cNvCxnSpPr>
          <p:nvPr/>
        </p:nvCxnSpPr>
        <p:spPr>
          <a:xfrm>
            <a:off x="7730282" y="1794376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10D14D17-188A-4DCC-9ECE-A9CB976E1D04}"/>
              </a:ext>
            </a:extLst>
          </p:cNvPr>
          <p:cNvSpPr txBox="1"/>
          <p:nvPr/>
        </p:nvSpPr>
        <p:spPr>
          <a:xfrm>
            <a:off x="7930952" y="3056485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4CBB1BD-4077-40F8-936D-CADF9E512DC1}"/>
              </a:ext>
            </a:extLst>
          </p:cNvPr>
          <p:cNvCxnSpPr/>
          <p:nvPr/>
        </p:nvCxnSpPr>
        <p:spPr>
          <a:xfrm flipV="1">
            <a:off x="9291460" y="1793001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2EC7889-C06B-41B4-B74E-D1760C926A5C}"/>
              </a:ext>
            </a:extLst>
          </p:cNvPr>
          <p:cNvCxnSpPr>
            <a:cxnSpLocks/>
          </p:cNvCxnSpPr>
          <p:nvPr/>
        </p:nvCxnSpPr>
        <p:spPr>
          <a:xfrm>
            <a:off x="8543932" y="1801686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D264AA5-72A0-4E82-8F7C-119A5ECCBC80}"/>
                  </a:ext>
                </a:extLst>
              </p:cNvPr>
              <p:cNvSpPr txBox="1"/>
              <p:nvPr/>
            </p:nvSpPr>
            <p:spPr>
              <a:xfrm>
                <a:off x="8678354" y="3047445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D264AA5-72A0-4E82-8F7C-119A5ECC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54" y="3047445"/>
                <a:ext cx="815479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9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1FC65-43AB-4EC8-B96B-E0FF1A67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2563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数字本身的特征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数字的单位是否是比率单位                         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数字周围是否存在形容词、副词、比较级词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数字所属的动词</a:t>
            </a:r>
            <a:endParaRPr lang="en-US" altLang="zh-CN" sz="1800" dirty="0"/>
          </a:p>
          <a:p>
            <a:r>
              <a:rPr lang="zh-CN" altLang="en-US" dirty="0"/>
              <a:t>数字之间的特征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两个数字所属的动词是否是同一个动词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两个数字的单位是否相同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一个数字的单位是否是另一个数字的比率单位</a:t>
            </a:r>
            <a:endParaRPr lang="en-US" altLang="zh-CN" sz="1800" dirty="0"/>
          </a:p>
          <a:p>
            <a:r>
              <a:rPr lang="zh-CN" altLang="en-US" dirty="0"/>
              <a:t>问题相关的特征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900" dirty="0"/>
              <a:t>是否一个数字所属的名词短语出现在问题中</a:t>
            </a:r>
            <a:endParaRPr lang="en-US" altLang="zh-CN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900" dirty="0"/>
              <a:t>问题中是否包含“多少”字样</a:t>
            </a:r>
            <a:endParaRPr lang="en-US" altLang="zh-CN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900" dirty="0"/>
              <a:t>问题中是否包含比较词，如“更多”、</a:t>
            </a:r>
            <a:r>
              <a:rPr lang="en-US" altLang="zh-CN" sz="1900" dirty="0"/>
              <a:t>”</a:t>
            </a:r>
            <a:r>
              <a:rPr lang="zh-CN" altLang="en-US" sz="1900" dirty="0"/>
              <a:t>更少</a:t>
            </a:r>
            <a:r>
              <a:rPr lang="en-US" altLang="zh-CN" sz="1900" dirty="0"/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900" dirty="0"/>
              <a:t>问题中是否包含比率词，如“每一个”、“单个”</a:t>
            </a:r>
            <a:endParaRPr lang="en-US" altLang="zh-CN" sz="1900" dirty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F9026B-96DD-455D-9E11-F67D60A980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块曲奇饼干，那么他需要多少个包？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2560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4B8CEDAA-BF0A-44EF-8C1E-885F2BED2E6E}"/>
              </a:ext>
            </a:extLst>
          </p:cNvPr>
          <p:cNvSpPr/>
          <p:nvPr/>
        </p:nvSpPr>
        <p:spPr>
          <a:xfrm>
            <a:off x="5535050" y="1483153"/>
            <a:ext cx="1871304" cy="1932136"/>
          </a:xfrm>
          <a:prstGeom prst="roundRect">
            <a:avLst/>
          </a:prstGeom>
          <a:noFill/>
          <a:ln w="41275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/>
              <p:nvPr/>
            </p:nvSpPr>
            <p:spPr>
              <a:xfrm>
                <a:off x="1138883" y="5028770"/>
                <a:ext cx="7060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小明将他的饼干装进包中，一个包里面要装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块饼干。</a:t>
                </a:r>
                <a:endParaRPr lang="en-US" altLang="zh-CN" sz="1400" b="1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如果他有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块巧克力饼干，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块曲奇饼干，那么他需要几个包？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83" y="5028770"/>
                <a:ext cx="7060660" cy="523220"/>
              </a:xfrm>
              <a:prstGeom prst="rect">
                <a:avLst/>
              </a:prstGeom>
              <a:blipFill>
                <a:blip r:embed="rId2"/>
                <a:stretch>
                  <a:fillRect l="-259" t="-2326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156112" y="4292975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167800" y="6109501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94D3D3-C6C1-43F6-84E4-C3BCB474BFC9}"/>
              </a:ext>
            </a:extLst>
          </p:cNvPr>
          <p:cNvCxnSpPr>
            <a:cxnSpLocks/>
          </p:cNvCxnSpPr>
          <p:nvPr/>
        </p:nvCxnSpPr>
        <p:spPr>
          <a:xfrm flipV="1">
            <a:off x="3457769" y="5580653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/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将数字替换为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其中</a:t>
                </a:r>
                <a:r>
                  <a:rPr lang="en-US" altLang="zh-CN" sz="1100" b="0" dirty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sz="1100" dirty="0">
                    <a:solidFill>
                      <a:srgbClr val="FF0000"/>
                    </a:solidFill>
                  </a:rPr>
                  <a:t>表示这个数字在问题中出现的顺序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blipFill>
                <a:blip r:embed="rId10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B1CFBC1-5088-4253-A09D-D3C01C5E0D55}"/>
              </a:ext>
            </a:extLst>
          </p:cNvPr>
          <p:cNvCxnSpPr>
            <a:cxnSpLocks/>
          </p:cNvCxnSpPr>
          <p:nvPr/>
        </p:nvCxnSpPr>
        <p:spPr>
          <a:xfrm flipV="1">
            <a:off x="7704930" y="814197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/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=2523+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6/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/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恢复数字，得到最终的表达式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>
            <a:extLst>
              <a:ext uri="{FF2B5EF4-FFF2-40B4-BE49-F238E27FC236}">
                <a16:creationId xmlns:a16="http://schemas.microsoft.com/office/drawing/2014/main" id="{4ADD4C3E-A8F0-41FD-9953-5AAB7213A005}"/>
              </a:ext>
            </a:extLst>
          </p:cNvPr>
          <p:cNvSpPr/>
          <p:nvPr/>
        </p:nvSpPr>
        <p:spPr>
          <a:xfrm>
            <a:off x="6717723" y="2214724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7E30EB3-EBD6-4110-897F-AC6DDAB2E88F}"/>
              </a:ext>
            </a:extLst>
          </p:cNvPr>
          <p:cNvSpPr/>
          <p:nvPr/>
        </p:nvSpPr>
        <p:spPr>
          <a:xfrm>
            <a:off x="5910592" y="2223811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AA6D09F-0421-4453-9A4F-9775AB746412}"/>
                  </a:ext>
                </a:extLst>
              </p:cNvPr>
              <p:cNvSpPr txBox="1"/>
              <p:nvPr/>
            </p:nvSpPr>
            <p:spPr>
              <a:xfrm>
                <a:off x="5686253" y="1397762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AA6D09F-0421-4453-9A4F-9775AB746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253" y="1397762"/>
                <a:ext cx="81547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2D1A80A1-7AE7-47C2-9C15-E7E4E8AC1F77}"/>
              </a:ext>
            </a:extLst>
          </p:cNvPr>
          <p:cNvSpPr txBox="1"/>
          <p:nvPr/>
        </p:nvSpPr>
        <p:spPr>
          <a:xfrm>
            <a:off x="8861961" y="140715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BF48123-5C79-4A33-BA66-95FF7C40BAD7}"/>
                  </a:ext>
                </a:extLst>
              </p:cNvPr>
              <p:cNvSpPr txBox="1"/>
              <p:nvPr/>
            </p:nvSpPr>
            <p:spPr>
              <a:xfrm>
                <a:off x="6414174" y="1419118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BF48123-5C79-4A33-BA66-95FF7C40B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174" y="1419118"/>
                <a:ext cx="815479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602E5A1-EC0F-4BD8-8B12-2559C01057F2}"/>
                  </a:ext>
                </a:extLst>
              </p:cNvPr>
              <p:cNvSpPr txBox="1"/>
              <p:nvPr/>
            </p:nvSpPr>
            <p:spPr>
              <a:xfrm>
                <a:off x="7899674" y="1396808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602E5A1-EC0F-4BD8-8B12-2559C0105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74" y="1396808"/>
                <a:ext cx="815479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6A160199-1DF0-4A09-8894-C562C97AF3BD}"/>
              </a:ext>
            </a:extLst>
          </p:cNvPr>
          <p:cNvSpPr txBox="1"/>
          <p:nvPr/>
        </p:nvSpPr>
        <p:spPr>
          <a:xfrm>
            <a:off x="7150956" y="139776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FCD4353-1080-4AB7-B584-FA78682E2FEE}"/>
              </a:ext>
            </a:extLst>
          </p:cNvPr>
          <p:cNvCxnSpPr>
            <a:stCxn id="47" idx="3"/>
          </p:cNvCxnSpPr>
          <p:nvPr/>
        </p:nvCxnSpPr>
        <p:spPr>
          <a:xfrm>
            <a:off x="6192694" y="2622645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5B1EBCE-FFB5-4FB0-A331-AD9F8B89245B}"/>
              </a:ext>
            </a:extLst>
          </p:cNvPr>
          <p:cNvCxnSpPr>
            <a:stCxn id="47" idx="0"/>
          </p:cNvCxnSpPr>
          <p:nvPr/>
        </p:nvCxnSpPr>
        <p:spPr>
          <a:xfrm flipV="1">
            <a:off x="6051643" y="1797215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164A83A5-A82E-48BF-B219-B9519E93A449}"/>
              </a:ext>
            </a:extLst>
          </p:cNvPr>
          <p:cNvSpPr/>
          <p:nvPr/>
        </p:nvSpPr>
        <p:spPr>
          <a:xfrm>
            <a:off x="7524854" y="2208567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63FE52B-EBA7-4C91-8D33-7E618AE6554E}"/>
              </a:ext>
            </a:extLst>
          </p:cNvPr>
          <p:cNvCxnSpPr/>
          <p:nvPr/>
        </p:nvCxnSpPr>
        <p:spPr>
          <a:xfrm>
            <a:off x="6999825" y="2616488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C7DBC1D-088E-4208-8148-F4B2F7B618C1}"/>
              </a:ext>
            </a:extLst>
          </p:cNvPr>
          <p:cNvCxnSpPr>
            <a:cxnSpLocks/>
            <a:stCxn id="48" idx="2"/>
            <a:endCxn id="46" idx="2"/>
          </p:cNvCxnSpPr>
          <p:nvPr/>
        </p:nvCxnSpPr>
        <p:spPr>
          <a:xfrm>
            <a:off x="6093993" y="1767094"/>
            <a:ext cx="764781" cy="124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09C4FF4-507B-4104-A348-75ADFFD257B9}"/>
                  </a:ext>
                </a:extLst>
              </p:cNvPr>
              <p:cNvSpPr txBox="1"/>
              <p:nvPr/>
            </p:nvSpPr>
            <p:spPr>
              <a:xfrm>
                <a:off x="6466499" y="3015323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09C4FF4-507B-4104-A348-75ADFFD25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499" y="3015323"/>
                <a:ext cx="8154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012F4B3-747B-403C-B7ED-80E25727682C}"/>
              </a:ext>
            </a:extLst>
          </p:cNvPr>
          <p:cNvCxnSpPr/>
          <p:nvPr/>
        </p:nvCxnSpPr>
        <p:spPr>
          <a:xfrm flipV="1">
            <a:off x="6874238" y="1793001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99341C4B-7ED1-46CF-8141-C3979C3760BE}"/>
              </a:ext>
            </a:extLst>
          </p:cNvPr>
          <p:cNvSpPr/>
          <p:nvPr/>
        </p:nvSpPr>
        <p:spPr>
          <a:xfrm>
            <a:off x="8344226" y="219126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7226A2E-9F86-43C5-88D6-38A0C7B7D847}"/>
              </a:ext>
            </a:extLst>
          </p:cNvPr>
          <p:cNvCxnSpPr/>
          <p:nvPr/>
        </p:nvCxnSpPr>
        <p:spPr>
          <a:xfrm>
            <a:off x="7819197" y="259918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84A9E90-F1F9-4A4C-8243-3C0601F14F3D}"/>
              </a:ext>
            </a:extLst>
          </p:cNvPr>
          <p:cNvSpPr/>
          <p:nvPr/>
        </p:nvSpPr>
        <p:spPr>
          <a:xfrm>
            <a:off x="9163598" y="2208567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8E070EB-7613-4136-AF72-67967992D88B}"/>
              </a:ext>
            </a:extLst>
          </p:cNvPr>
          <p:cNvCxnSpPr/>
          <p:nvPr/>
        </p:nvCxnSpPr>
        <p:spPr>
          <a:xfrm>
            <a:off x="8638569" y="2616488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EE9A42E-8395-46C5-AFC2-77E430AD207F}"/>
                  </a:ext>
                </a:extLst>
              </p:cNvPr>
              <p:cNvSpPr txBox="1"/>
              <p:nvPr/>
            </p:nvSpPr>
            <p:spPr>
              <a:xfrm>
                <a:off x="7115918" y="3061261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EE9A42E-8395-46C5-AFC2-77E430AD2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18" y="3061261"/>
                <a:ext cx="81547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34CAAF73-4355-4A7C-83A8-A472E1C0347E}"/>
              </a:ext>
            </a:extLst>
          </p:cNvPr>
          <p:cNvCxnSpPr/>
          <p:nvPr/>
        </p:nvCxnSpPr>
        <p:spPr>
          <a:xfrm flipV="1">
            <a:off x="7677032" y="1789098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015F788-9281-4EF9-9B94-A09848C5961A}"/>
              </a:ext>
            </a:extLst>
          </p:cNvPr>
          <p:cNvCxnSpPr>
            <a:cxnSpLocks/>
          </p:cNvCxnSpPr>
          <p:nvPr/>
        </p:nvCxnSpPr>
        <p:spPr>
          <a:xfrm>
            <a:off x="6916632" y="177876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71FFA2C-74CE-4674-88B6-9326300F0B14}"/>
              </a:ext>
            </a:extLst>
          </p:cNvPr>
          <p:cNvCxnSpPr/>
          <p:nvPr/>
        </p:nvCxnSpPr>
        <p:spPr>
          <a:xfrm flipV="1">
            <a:off x="8491034" y="178504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C32FC03-D75B-4D33-B81F-1EEBAF37D039}"/>
              </a:ext>
            </a:extLst>
          </p:cNvPr>
          <p:cNvCxnSpPr>
            <a:cxnSpLocks/>
          </p:cNvCxnSpPr>
          <p:nvPr/>
        </p:nvCxnSpPr>
        <p:spPr>
          <a:xfrm>
            <a:off x="7730282" y="1794376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10D14D17-188A-4DCC-9ECE-A9CB976E1D04}"/>
              </a:ext>
            </a:extLst>
          </p:cNvPr>
          <p:cNvSpPr txBox="1"/>
          <p:nvPr/>
        </p:nvSpPr>
        <p:spPr>
          <a:xfrm>
            <a:off x="7930952" y="3056485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4CBB1BD-4077-40F8-936D-CADF9E512DC1}"/>
              </a:ext>
            </a:extLst>
          </p:cNvPr>
          <p:cNvCxnSpPr/>
          <p:nvPr/>
        </p:nvCxnSpPr>
        <p:spPr>
          <a:xfrm flipV="1">
            <a:off x="9291460" y="1793001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2EC7889-C06B-41B4-B74E-D1760C926A5C}"/>
              </a:ext>
            </a:extLst>
          </p:cNvPr>
          <p:cNvCxnSpPr>
            <a:cxnSpLocks/>
          </p:cNvCxnSpPr>
          <p:nvPr/>
        </p:nvCxnSpPr>
        <p:spPr>
          <a:xfrm>
            <a:off x="8543932" y="1801686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D264AA5-72A0-4E82-8F7C-119A5ECCBC80}"/>
                  </a:ext>
                </a:extLst>
              </p:cNvPr>
              <p:cNvSpPr txBox="1"/>
              <p:nvPr/>
            </p:nvSpPr>
            <p:spPr>
              <a:xfrm>
                <a:off x="8678354" y="3047445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D264AA5-72A0-4E82-8F7C-119A5ECC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54" y="3047445"/>
                <a:ext cx="815479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646BC33-9E26-4838-AF9B-72914D3A009B}"/>
                  </a:ext>
                </a:extLst>
              </p:cNvPr>
              <p:cNvSpPr txBox="1"/>
              <p:nvPr/>
            </p:nvSpPr>
            <p:spPr>
              <a:xfrm>
                <a:off x="5496934" y="700443"/>
                <a:ext cx="1313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646BC33-9E26-4838-AF9B-72914D3A0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34" y="700443"/>
                <a:ext cx="131357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50CFEE5-31C8-4222-9913-C4BE4084E606}"/>
                  </a:ext>
                </a:extLst>
              </p:cNvPr>
              <p:cNvSpPr txBox="1"/>
              <p:nvPr/>
            </p:nvSpPr>
            <p:spPr>
              <a:xfrm>
                <a:off x="6286122" y="713918"/>
                <a:ext cx="1313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50CFEE5-31C8-4222-9913-C4BE4084E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122" y="713918"/>
                <a:ext cx="131357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E1CBAF9-370D-4921-B5DA-0A52BA288FB1}"/>
              </a:ext>
            </a:extLst>
          </p:cNvPr>
          <p:cNvCxnSpPr>
            <a:cxnSpLocks/>
          </p:cNvCxnSpPr>
          <p:nvPr/>
        </p:nvCxnSpPr>
        <p:spPr>
          <a:xfrm flipH="1">
            <a:off x="6093992" y="984738"/>
            <a:ext cx="1" cy="59769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DAF2D47-3F4A-469C-AFFA-BCD0F0F25742}"/>
              </a:ext>
            </a:extLst>
          </p:cNvPr>
          <p:cNvCxnSpPr>
            <a:cxnSpLocks/>
          </p:cNvCxnSpPr>
          <p:nvPr/>
        </p:nvCxnSpPr>
        <p:spPr>
          <a:xfrm flipH="1">
            <a:off x="6941256" y="973065"/>
            <a:ext cx="1" cy="59769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CD42FD9-3016-476B-B67C-C7B756AC726F}"/>
              </a:ext>
            </a:extLst>
          </p:cNvPr>
          <p:cNvSpPr txBox="1"/>
          <p:nvPr/>
        </p:nvSpPr>
        <p:spPr>
          <a:xfrm>
            <a:off x="5178699" y="729413"/>
            <a:ext cx="104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标签：</a:t>
            </a:r>
          </a:p>
        </p:txBody>
      </p:sp>
    </p:spTree>
    <p:extLst>
      <p:ext uri="{BB962C8B-B14F-4D97-AF65-F5344CB8AC3E}">
        <p14:creationId xmlns:p14="http://schemas.microsoft.com/office/powerpoint/2010/main" val="2880146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F126B-AACD-4287-9AD7-35D1C645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192B8-212A-4235-A710-7D50C0B0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322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267FD-8393-49B4-9B9B-C920F860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F1A3688-2649-4592-9A61-03D180933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28" y="1401418"/>
            <a:ext cx="6607030" cy="3208844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833864-80A2-468E-B261-3DB44FB28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87" y="5048102"/>
            <a:ext cx="5936677" cy="6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73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AFE1E-EF6E-4D84-A96D-77D40D25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7A9E47D-2128-4F98-A9DD-EB94327B0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28" y="2564120"/>
            <a:ext cx="6291606" cy="105421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F87D7CE-3F7E-467D-AEE9-EFB0A31F895E}"/>
                  </a:ext>
                </a:extLst>
              </p:cNvPr>
              <p:cNvSpPr txBox="1"/>
              <p:nvPr/>
            </p:nvSpPr>
            <p:spPr>
              <a:xfrm>
                <a:off x="5808416" y="4122437"/>
                <a:ext cx="5731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模型生成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/>
                  <a:t>个问题的表达式的计算结果是否正确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F87D7CE-3F7E-467D-AEE9-EFB0A31F8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416" y="4122437"/>
                <a:ext cx="5731497" cy="369332"/>
              </a:xfrm>
              <a:prstGeom prst="rect">
                <a:avLst/>
              </a:prstGeom>
              <a:blipFill>
                <a:blip r:embed="rId3"/>
                <a:stretch>
                  <a:fillRect l="-95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D61631E-7127-4DFE-8E18-70A6341741E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674165" y="3429000"/>
            <a:ext cx="0" cy="6934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1FC8F419-9F15-496C-BD3B-8DA8CAA16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84" y="1690688"/>
            <a:ext cx="5936677" cy="6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9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DA853-4F8B-404A-B38F-3C2B62B5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C2E17-A7EF-4C03-B73A-67E39D624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366"/>
          </a:xfrm>
        </p:spPr>
        <p:txBody>
          <a:bodyPr>
            <a:normAutofit fontScale="47500" lnSpcReduction="20000"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B8D2EA-EB76-4884-AAA0-4F678A8FC2EC}"/>
              </a:ext>
            </a:extLst>
          </p:cNvPr>
          <p:cNvSpPr txBox="1"/>
          <p:nvPr/>
        </p:nvSpPr>
        <p:spPr>
          <a:xfrm>
            <a:off x="6216456" y="766296"/>
            <a:ext cx="566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86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D5EF0-84C4-4D52-9D12-58BD9D26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DQN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E62C9-C475-48DE-83A1-FB53B7F18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148"/>
            <a:ext cx="10515600" cy="528469"/>
          </a:xfrm>
        </p:spPr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FD9578-C52A-4F21-ABDA-B55BA49560AF}"/>
                  </a:ext>
                </a:extLst>
              </p:cNvPr>
              <p:cNvSpPr txBox="1"/>
              <p:nvPr/>
            </p:nvSpPr>
            <p:spPr>
              <a:xfrm>
                <a:off x="1222442" y="1690688"/>
                <a:ext cx="9747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给定状态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b="0" dirty="0"/>
                  <a:t>agent</a:t>
                </a:r>
                <a:r>
                  <a:rPr lang="zh-CN" altLang="en-US" b="0" dirty="0"/>
                  <a:t>根据策略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采取</m:t>
                    </m:r>
                  </m:oMath>
                </a14:m>
                <a:r>
                  <a:rPr lang="zh-CN" altLang="en-US" b="0" dirty="0"/>
                  <a:t>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，获得奖励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，环境转移到新的状态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FD9578-C52A-4F21-ABDA-B55BA4956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442" y="1690688"/>
                <a:ext cx="9747115" cy="369332"/>
              </a:xfrm>
              <a:prstGeom prst="rect">
                <a:avLst/>
              </a:prstGeom>
              <a:blipFill>
                <a:blip r:embed="rId2"/>
                <a:stretch>
                  <a:fillRect l="-56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53639D-877E-4054-969A-A1BAB6834C50}"/>
                  </a:ext>
                </a:extLst>
              </p:cNvPr>
              <p:cNvSpPr txBox="1"/>
              <p:nvPr/>
            </p:nvSpPr>
            <p:spPr>
              <a:xfrm>
                <a:off x="1222442" y="2302797"/>
                <a:ext cx="97471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b="0" dirty="0"/>
                  <a:t>给定状态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zh-CN" altLang="en-US" b="0" dirty="0"/>
                  <a:t>，</a:t>
                </a:r>
                <a:r>
                  <a:rPr lang="en-US" altLang="zh-CN" b="0" dirty="0"/>
                  <a:t>agent</a:t>
                </a:r>
                <a:r>
                  <a:rPr lang="zh-CN" altLang="en-US" b="0" dirty="0"/>
                  <a:t>根据策略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采取</m:t>
                    </m:r>
                  </m:oMath>
                </a14:m>
                <a:r>
                  <a:rPr lang="zh-CN" altLang="en-US" b="0" dirty="0"/>
                  <a:t>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所能获得的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累计奖励。</m:t>
                    </m:r>
                  </m:oMath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53639D-877E-4054-969A-A1BAB6834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442" y="2302797"/>
                <a:ext cx="9747115" cy="738664"/>
              </a:xfrm>
              <a:prstGeom prst="rect">
                <a:avLst/>
              </a:prstGeom>
              <a:blipFill>
                <a:blip r:embed="rId3"/>
                <a:stretch>
                  <a:fillRect l="-563" t="-4959" b="-4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BFAD1D-89EE-44DD-B35B-1B51C6ED072C}"/>
                  </a:ext>
                </a:extLst>
              </p:cNvPr>
              <p:cNvSpPr txBox="1"/>
              <p:nvPr/>
            </p:nvSpPr>
            <p:spPr>
              <a:xfrm>
                <a:off x="1300263" y="3509760"/>
                <a:ext cx="856034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动作价值函数，用来评估给定状态下，根据策略做出某一行为的行为价值。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BFAD1D-89EE-44DD-B35B-1B51C6ED0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263" y="3509760"/>
                <a:ext cx="8560341" cy="738664"/>
              </a:xfrm>
              <a:prstGeom prst="rect">
                <a:avLst/>
              </a:prstGeom>
              <a:blipFill>
                <a:blip r:embed="rId4"/>
                <a:stretch>
                  <a:fillRect l="-569" t="-495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42F361-501B-43AC-ABA7-DFFE92FBB433}"/>
                  </a:ext>
                </a:extLst>
              </p:cNvPr>
              <p:cNvSpPr txBox="1"/>
              <p:nvPr/>
            </p:nvSpPr>
            <p:spPr>
              <a:xfrm>
                <a:off x="1300263" y="4424160"/>
                <a:ext cx="7762672" cy="168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即使是给定相同的状态，由于策略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dirty="0"/>
                  <a:t>的不同，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也可能采取不同的行为，得到不同的行为价值。</a:t>
                </a:r>
                <a:endParaRPr lang="en-US" altLang="zh-CN" dirty="0"/>
              </a:p>
              <a:p>
                <a:r>
                  <a:rPr lang="zh-CN" altLang="en-US" b="0" dirty="0"/>
                  <a:t>最优动作价值函数，指的是在所有的策略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dirty="0"/>
                  <a:t>下，能够产生最大行为价值的那个动作价值函数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lim>
                      </m:limLow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42F361-501B-43AC-ABA7-DFFE92FBB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263" y="4424160"/>
                <a:ext cx="7762672" cy="1683538"/>
              </a:xfrm>
              <a:prstGeom prst="rect">
                <a:avLst/>
              </a:prstGeom>
              <a:blipFill>
                <a:blip r:embed="rId5"/>
                <a:stretch>
                  <a:fillRect l="-628"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582595E3-FEC8-495C-85F6-69D7C11597D6}"/>
              </a:ext>
            </a:extLst>
          </p:cNvPr>
          <p:cNvSpPr txBox="1"/>
          <p:nvPr/>
        </p:nvSpPr>
        <p:spPr>
          <a:xfrm>
            <a:off x="1400783" y="6107698"/>
            <a:ext cx="983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最优动作价值函数就是根据当前的状态给每一个输出的动作打分，选择分数最高的那个动作，从而控制</a:t>
            </a:r>
            <a:r>
              <a:rPr lang="en-US" altLang="zh-CN" dirty="0"/>
              <a:t>agent</a:t>
            </a:r>
            <a:r>
              <a:rPr lang="zh-CN" altLang="en-US" dirty="0"/>
              <a:t>运动。</a:t>
            </a:r>
          </a:p>
        </p:txBody>
      </p:sp>
    </p:spTree>
    <p:extLst>
      <p:ext uri="{BB962C8B-B14F-4D97-AF65-F5344CB8AC3E}">
        <p14:creationId xmlns:p14="http://schemas.microsoft.com/office/powerpoint/2010/main" val="339327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A3881-1F59-4DBA-991D-78E7F28A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DQN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C18E7C-2AB3-4656-9AAC-6C6EE0F0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456"/>
          </a:xfrm>
        </p:spPr>
        <p:txBody>
          <a:bodyPr>
            <a:normAutofit fontScale="32500" lnSpcReduction="20000"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2F7888-0C12-492D-B2BF-7DA2D8FF9B34}"/>
                  </a:ext>
                </a:extLst>
              </p:cNvPr>
              <p:cNvSpPr txBox="1"/>
              <p:nvPr/>
            </p:nvSpPr>
            <p:spPr>
              <a:xfrm>
                <a:off x="838200" y="1595335"/>
                <a:ext cx="10515600" cy="2283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Deep Q-Network</a:t>
                </a:r>
                <a:r>
                  <a:rPr lang="zh-CN" altLang="en-US" dirty="0"/>
                  <a:t>就是利用神经网络来近似最优动作价值函数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因此我们的目的是训练</a:t>
                </a:r>
                <a:r>
                  <a:rPr lang="en-US" altLang="zh-CN" dirty="0"/>
                  <a:t>DQN</a:t>
                </a:r>
                <a:r>
                  <a:rPr lang="zh-CN" altLang="en-US" dirty="0"/>
                  <a:t>，更新</a:t>
                </a:r>
                <a:r>
                  <a:rPr lang="en-US" altLang="zh-CN" dirty="0"/>
                  <a:t>DQN</a:t>
                </a:r>
                <a:r>
                  <a:rPr lang="zh-CN" altLang="en-US" dirty="0"/>
                  <a:t>的参数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b="0" dirty="0"/>
                  <a:t>，使得其可以很好的近似最优动作价值函数</a:t>
                </a:r>
                <a:endParaRPr lang="en-US" altLang="zh-CN" b="0" dirty="0"/>
              </a:p>
              <a:p>
                <a:r>
                  <a:rPr lang="zh-CN" altLang="en-US" b="0" dirty="0"/>
                  <a:t>训练方式是</a:t>
                </a:r>
                <a:r>
                  <a:rPr lang="en-US" altLang="zh-CN" b="0" dirty="0"/>
                  <a:t>Q-learning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2F7888-0C12-492D-B2BF-7DA2D8FF9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335"/>
                <a:ext cx="10515600" cy="2283959"/>
              </a:xfrm>
              <a:prstGeom prst="rect">
                <a:avLst/>
              </a:prstGeom>
              <a:blipFill>
                <a:blip r:embed="rId2"/>
                <a:stretch>
                  <a:fillRect l="-522" t="-1604" b="-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05C7B5-DD65-4EB5-8F76-76BEA8EC92BE}"/>
                  </a:ext>
                </a:extLst>
              </p:cNvPr>
              <p:cNvSpPr txBox="1"/>
              <p:nvPr/>
            </p:nvSpPr>
            <p:spPr>
              <a:xfrm>
                <a:off x="972766" y="4173165"/>
                <a:ext cx="9542834" cy="1141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采样近似期望，即：利用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b="0" dirty="0"/>
                  <a:t>时刻的即时奖励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代替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b="0" dirty="0"/>
                  <a:t>，利用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时刻做出行为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后环境进入的新状态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b="0" dirty="0"/>
                  <a:t>代替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05C7B5-DD65-4EB5-8F76-76BEA8EC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66" y="4173165"/>
                <a:ext cx="9542834" cy="1141979"/>
              </a:xfrm>
              <a:prstGeom prst="rect">
                <a:avLst/>
              </a:prstGeom>
              <a:blipFill>
                <a:blip r:embed="rId3"/>
                <a:stretch>
                  <a:fillRect l="-575" t="-3209" b="-1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A47D9F3-19EE-4A74-BD5B-1C466F2B8666}"/>
                  </a:ext>
                </a:extLst>
              </p:cNvPr>
              <p:cNvSpPr txBox="1"/>
              <p:nvPr/>
            </p:nvSpPr>
            <p:spPr>
              <a:xfrm>
                <a:off x="1108954" y="5315144"/>
                <a:ext cx="4776280" cy="1478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en-US" altLang="zh-CN" sz="2400" b="0" dirty="0"/>
                  <a:t>Loss</a:t>
                </a:r>
                <a:r>
                  <a:rPr lang="zh-CN" altLang="en-US" sz="2400" b="0" dirty="0"/>
                  <a:t>函数定义为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A47D9F3-19EE-4A74-BD5B-1C466F2B8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54" y="5315144"/>
                <a:ext cx="4776280" cy="1478866"/>
              </a:xfrm>
              <a:prstGeom prst="rect">
                <a:avLst/>
              </a:prstGeom>
              <a:blipFill>
                <a:blip r:embed="rId4"/>
                <a:stretch>
                  <a:fillRect l="-2043" t="-2469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19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58C09-4498-4CD3-87E5-D0EADC5B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Q-learning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3D14FE-4429-4793-B229-69A5C9FF4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根据策略做出行为后，得到一条</a:t>
                </a:r>
                <a:r>
                  <a:rPr lang="en-US" altLang="zh-CN" dirty="0"/>
                  <a:t>transition=(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计算</a:t>
                </a:r>
                <a:r>
                  <a:rPr lang="en-US" altLang="zh-CN" dirty="0"/>
                  <a:t>target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计算误差，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计算梯度，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𝑔𝑟𝑎𝑑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b="0" dirty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更新参数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b="0" dirty="0"/>
                  <a:t>-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𝑔𝑟𝑎𝑑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3D14FE-4429-4793-B229-69A5C9FF4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66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4824E-012B-4840-92E5-D9E7BBAC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拼接数字对</a:t>
            </a:r>
            <a:r>
              <a:rPr lang="en-US" altLang="zh-CN" dirty="0">
                <a:sym typeface="Wingdings" panose="05000000000000000000" pitchFamily="2" charset="2"/>
              </a:rPr>
              <a:t>(23,25)</a:t>
            </a:r>
            <a:r>
              <a:rPr lang="zh-CN" altLang="en-US" dirty="0">
                <a:sym typeface="Wingdings" panose="05000000000000000000" pitchFamily="2" charset="2"/>
              </a:rPr>
              <a:t>的特征向量构成状态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动作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根据当前的状态选取这个数字对的运算符</a:t>
            </a:r>
            <a:r>
              <a:rPr lang="en-US" altLang="zh-CN" dirty="0">
                <a:sym typeface="Wingdings" panose="05000000000000000000" pitchFamily="2" charset="2"/>
              </a:rPr>
              <a:t>{+-/*}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奖励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如果选取的运算符和这两个数字是正确的组合，则奖励为一个正值，否则为负值。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BE70778-3E28-4A3B-9FE9-4BC77433D0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93942"/>
            <a:ext cx="105156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块曲奇饼干，那么他需要多少个包？</a:t>
            </a:r>
            <a:b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</a:br>
            <a:b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每一个数字都有各自的固定长度的特征向量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466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BA153-08DC-4D21-8EFA-AA86B254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55" y="2234187"/>
            <a:ext cx="10515600" cy="351967"/>
          </a:xfrm>
        </p:spPr>
        <p:txBody>
          <a:bodyPr>
            <a:normAutofit fontScale="77500" lnSpcReduction="20000"/>
          </a:bodyPr>
          <a:lstStyle/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49AD7581-3483-41F7-AC73-A83489386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935" y="264863"/>
            <a:ext cx="1051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块曲奇饼干，那么他需要多少个包？</a:t>
            </a:r>
            <a:endParaRPr lang="zh-CN" altLang="en-US" sz="1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54581B1-5A79-45F5-82D7-BCE101B42CDB}"/>
              </a:ext>
            </a:extLst>
          </p:cNvPr>
          <p:cNvCxnSpPr>
            <a:cxnSpLocks/>
          </p:cNvCxnSpPr>
          <p:nvPr/>
        </p:nvCxnSpPr>
        <p:spPr>
          <a:xfrm>
            <a:off x="4162629" y="5068206"/>
            <a:ext cx="168206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6A7F0DE-1F21-4921-AB87-E8AD5AA923FD}"/>
              </a:ext>
            </a:extLst>
          </p:cNvPr>
          <p:cNvSpPr/>
          <p:nvPr/>
        </p:nvSpPr>
        <p:spPr>
          <a:xfrm>
            <a:off x="1145435" y="4795681"/>
            <a:ext cx="2947476" cy="54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提取数字对</a:t>
            </a:r>
            <a:r>
              <a:rPr lang="en-US" altLang="zh-CN" dirty="0"/>
              <a:t>(23,25)</a:t>
            </a:r>
            <a:r>
              <a:rPr lang="zh-CN" altLang="en-US" dirty="0"/>
              <a:t>的特征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86818E-52E1-4487-9ECB-5528BEF2EC35}"/>
              </a:ext>
            </a:extLst>
          </p:cNvPr>
          <p:cNvSpPr/>
          <p:nvPr/>
        </p:nvSpPr>
        <p:spPr>
          <a:xfrm>
            <a:off x="5958189" y="4761083"/>
            <a:ext cx="296695" cy="537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6330B7-1E4F-405E-858C-9BE49E292A7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096000" y="3998482"/>
            <a:ext cx="10537" cy="76260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6417FA5-AECB-42CE-8CF9-BF77FE515EAB}"/>
              </a:ext>
            </a:extLst>
          </p:cNvPr>
          <p:cNvSpPr/>
          <p:nvPr/>
        </p:nvSpPr>
        <p:spPr>
          <a:xfrm>
            <a:off x="1391053" y="1713580"/>
            <a:ext cx="2456236" cy="11877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F129585-239B-469B-9A52-A8391A7643F6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2619171" y="2901371"/>
            <a:ext cx="2" cy="189431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105B41A-A74C-4898-BC6C-A6841721419D}"/>
                  </a:ext>
                </a:extLst>
              </p:cNvPr>
              <p:cNvSpPr/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NN(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105B41A-A74C-4898-BC6C-A68417214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16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BA153-08DC-4D21-8EFA-AA86B254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55" y="2234187"/>
            <a:ext cx="10515600" cy="351967"/>
          </a:xfrm>
        </p:spPr>
        <p:txBody>
          <a:bodyPr>
            <a:normAutofit fontScale="77500" lnSpcReduction="20000"/>
          </a:bodyPr>
          <a:lstStyle/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49AD7581-3483-41F7-AC73-A83489386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935" y="264863"/>
            <a:ext cx="1051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块曲奇饼干，那么他需要多少个包？</a:t>
            </a:r>
            <a:endParaRPr lang="zh-CN" altLang="en-US" sz="1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54581B1-5A79-45F5-82D7-BCE101B42CDB}"/>
              </a:ext>
            </a:extLst>
          </p:cNvPr>
          <p:cNvCxnSpPr>
            <a:cxnSpLocks/>
          </p:cNvCxnSpPr>
          <p:nvPr/>
        </p:nvCxnSpPr>
        <p:spPr>
          <a:xfrm>
            <a:off x="4162629" y="5068206"/>
            <a:ext cx="168206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6A7F0DE-1F21-4921-AB87-E8AD5AA923FD}"/>
              </a:ext>
            </a:extLst>
          </p:cNvPr>
          <p:cNvSpPr/>
          <p:nvPr/>
        </p:nvSpPr>
        <p:spPr>
          <a:xfrm>
            <a:off x="1145435" y="4795681"/>
            <a:ext cx="2947476" cy="54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提取数字对</a:t>
            </a:r>
            <a:r>
              <a:rPr lang="en-US" altLang="zh-CN" dirty="0"/>
              <a:t>(23,25)</a:t>
            </a:r>
            <a:r>
              <a:rPr lang="zh-CN" altLang="en-US" dirty="0"/>
              <a:t>的特征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86818E-52E1-4487-9ECB-5528BEF2EC35}"/>
              </a:ext>
            </a:extLst>
          </p:cNvPr>
          <p:cNvSpPr/>
          <p:nvPr/>
        </p:nvSpPr>
        <p:spPr>
          <a:xfrm>
            <a:off x="5958189" y="4761083"/>
            <a:ext cx="296695" cy="537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6330B7-1E4F-405E-858C-9BE49E292A7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096000" y="3998482"/>
            <a:ext cx="10537" cy="76260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/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BAAE79-A3C7-482C-9748-23B30C92BF23}"/>
              </a:ext>
            </a:extLst>
          </p:cNvPr>
          <p:cNvCxnSpPr>
            <a:cxnSpLocks/>
          </p:cNvCxnSpPr>
          <p:nvPr/>
        </p:nvCxnSpPr>
        <p:spPr>
          <a:xfrm flipH="1" flipV="1">
            <a:off x="6079786" y="2453798"/>
            <a:ext cx="16214" cy="85698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A61AC35-DE22-4AC6-AB04-A38A9CA31141}"/>
              </a:ext>
            </a:extLst>
          </p:cNvPr>
          <p:cNvSpPr txBox="1"/>
          <p:nvPr/>
        </p:nvSpPr>
        <p:spPr>
          <a:xfrm>
            <a:off x="5885232" y="2089290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6417FA5-AECB-42CE-8CF9-BF77FE515EAB}"/>
              </a:ext>
            </a:extLst>
          </p:cNvPr>
          <p:cNvSpPr/>
          <p:nvPr/>
        </p:nvSpPr>
        <p:spPr>
          <a:xfrm>
            <a:off x="1391053" y="1713580"/>
            <a:ext cx="2456236" cy="11877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10EC17F-EABB-44E8-B55D-8470BDAA547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3847289" y="2307476"/>
            <a:ext cx="2037943" cy="1264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3001A87-6442-4D29-BA26-A8791EE2DD16}"/>
              </a:ext>
            </a:extLst>
          </p:cNvPr>
          <p:cNvSpPr txBox="1"/>
          <p:nvPr/>
        </p:nvSpPr>
        <p:spPr>
          <a:xfrm>
            <a:off x="4283413" y="1986600"/>
            <a:ext cx="15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23      25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3956F1-AB26-49DE-B8C7-9F2FC426516D}"/>
              </a:ext>
            </a:extLst>
          </p:cNvPr>
          <p:cNvCxnSpPr>
            <a:cxnSpLocks/>
          </p:cNvCxnSpPr>
          <p:nvPr/>
        </p:nvCxnSpPr>
        <p:spPr>
          <a:xfrm flipV="1">
            <a:off x="4502287" y="1629338"/>
            <a:ext cx="262647" cy="4782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5C6C4B8-917F-42D9-8198-29FE9FF93248}"/>
              </a:ext>
            </a:extLst>
          </p:cNvPr>
          <p:cNvCxnSpPr>
            <a:cxnSpLocks/>
          </p:cNvCxnSpPr>
          <p:nvPr/>
        </p:nvCxnSpPr>
        <p:spPr>
          <a:xfrm flipH="1" flipV="1">
            <a:off x="4764934" y="1629337"/>
            <a:ext cx="311277" cy="4825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2181737-92C2-46B2-8C7D-84D45AB34861}"/>
              </a:ext>
            </a:extLst>
          </p:cNvPr>
          <p:cNvSpPr txBox="1"/>
          <p:nvPr/>
        </p:nvSpPr>
        <p:spPr>
          <a:xfrm>
            <a:off x="4570382" y="1287672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F129585-239B-469B-9A52-A8391A7643F6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2619171" y="2901371"/>
            <a:ext cx="2" cy="189431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3CE5681-DD46-49A5-AFED-844A81404AE5}"/>
                  </a:ext>
                </a:extLst>
              </p:cNvPr>
              <p:cNvSpPr/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NN(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3CE5681-DD46-49A5-AFED-844A81404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29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2617</Words>
  <Application>Microsoft Office PowerPoint</Application>
  <PresentationFormat>宽屏</PresentationFormat>
  <Paragraphs>316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-apple-system</vt:lpstr>
      <vt:lpstr>等线</vt:lpstr>
      <vt:lpstr>等线 Light</vt:lpstr>
      <vt:lpstr>Arial</vt:lpstr>
      <vt:lpstr>Cambria Math</vt:lpstr>
      <vt:lpstr>Wingdings</vt:lpstr>
      <vt:lpstr>Office 主题​​</vt:lpstr>
      <vt:lpstr>MWP</vt:lpstr>
      <vt:lpstr>PowerPoint 演示文稿</vt:lpstr>
      <vt:lpstr>小明将他的饼干装进包中，一个包里面要装6块饼干。 如果他有23块巧克力饼干，25块曲奇饼干，那么他需要多少个包？</vt:lpstr>
      <vt:lpstr>DQN</vt:lpstr>
      <vt:lpstr>DQN</vt:lpstr>
      <vt:lpstr>Q-learning</vt:lpstr>
      <vt:lpstr>小明将他的饼干装进包中，一个包里面要装6块饼干。 如果他有23块巧克力饼干，25块曲奇饼干，那么他需要多少个包？  每一个数字都有各自的固定长度的特征向量</vt:lpstr>
      <vt:lpstr>小明将他的饼干装进包中，一个包里面要装6块饼干。如果他有23块巧克力饼干，25块曲奇饼干，那么他需要多少个包？</vt:lpstr>
      <vt:lpstr>小明将他的饼干装进包中，一个包里面要装6块饼干。如果他有23块巧克力饼干，25块曲奇饼干，那么他需要多少个包？</vt:lpstr>
      <vt:lpstr>小明将他的饼干装进包中，一个包里面要装6块饼干。如果他有23块巧克力饼干，25块曲奇饼干，那么他需要多少个包？</vt:lpstr>
      <vt:lpstr>小明将他的饼干装进包中，一个包里面要装6块饼干。如果他有23块巧克力饼干，25块曲奇饼干，那么他需要多少个包？</vt:lpstr>
      <vt:lpstr>小明将他的饼干装进包中，一个包里面要装6块饼干。如果他有23块巧克力饼干，25块曲奇饼干，那么他需要多少个包？</vt:lpstr>
      <vt:lpstr>PowerPoint 演示文稿</vt:lpstr>
      <vt:lpstr>PowerPoint 演示文稿</vt:lpstr>
      <vt:lpstr>PowerPoint 演示文稿</vt:lpstr>
      <vt:lpstr>PowerPoint 演示文稿</vt:lpstr>
      <vt:lpstr>Translating a Math Word Problem to an Expression Tree</vt:lpstr>
      <vt:lpstr>Translating a Math Word Problem to an Expression Tree</vt:lpstr>
      <vt:lpstr>PowerPoint 演示文稿</vt:lpstr>
      <vt:lpstr>PowerPoint 演示文稿</vt:lpstr>
      <vt:lpstr>PowerPoint 演示文稿</vt:lpstr>
      <vt:lpstr>REINFORCE</vt:lpstr>
      <vt:lpstr>PowerPoint 演示文稿</vt:lpstr>
      <vt:lpstr>Mismatch between train and test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Bruce Tony</dc:creator>
  <cp:lastModifiedBy>Bruce Tony</cp:lastModifiedBy>
  <cp:revision>101</cp:revision>
  <dcterms:created xsi:type="dcterms:W3CDTF">2021-01-07T03:45:55Z</dcterms:created>
  <dcterms:modified xsi:type="dcterms:W3CDTF">2021-01-10T08:00:11Z</dcterms:modified>
</cp:coreProperties>
</file>