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3" r:id="rId16"/>
    <p:sldId id="264" r:id="rId17"/>
    <p:sldId id="265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BAA0-3ED6-4CE4-9147-3721A0784C77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13AA1-1BFA-4E8B-BC28-CBFA143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49712-F08D-C66A-E794-01298A9C9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D7F67A-0ECA-C7EC-5922-7F6E8EC3D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7CEB7-9386-E323-F062-A9C8F2A6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E269A-3D55-827B-3F3B-D30FC26A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0A6C1-BA3A-24CD-68B3-2491975A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6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2859-5354-D2C6-B54A-9B36E4DA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EE239-961E-6C87-3F40-ED1E2BB17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81A14-E5BA-0C20-3F91-B94AAFA8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079FE-8486-18F1-2CE7-BD36E7EB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DBDD1-B2E6-A55B-3A3A-DA29C8F5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9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E2D304-8E0F-870F-4E8B-234DF7970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4F264-DEDF-FC55-0E3F-59505E2E2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66A92-A8AB-D089-A51C-A84E687D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3970A-62E3-20D4-953C-324915F2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67CF5-3F74-5112-B9C0-E3E59576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4602-2D24-E8BE-82C8-1C2F35C9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22686-11A8-DF7E-54DB-C1AEE333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24BD0-D388-360D-30CB-79D7E7C5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E885D-7D40-FA1A-1D2C-DC92E835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6F7F-D636-7105-86D7-D9AD451B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8E656-5A88-194E-075D-64FBA439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DA350-0BFC-205E-E91B-C68758C2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1ADDD-F9DF-F628-E68A-F02127D3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71DBE-0B39-6CF1-6754-1F7D6692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56AB7-1E5C-17CA-D0CE-8D5E7990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1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85DC8-3FF9-A05E-7123-057C165B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1D594-4197-70B9-970F-B4388EFC8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0734D-36A0-61C0-87E5-2DE54BA2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FB46D-572D-0C66-33C0-7D1D7B22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184E3-5800-5276-7F2D-91D98FFF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318D8-0386-D4EA-EFFC-355B0A59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8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79E6D-1615-B101-BE9B-3C41B3E3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830F25-9B50-341D-7FD8-BB2AD21C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894CAD-6C34-7053-1A9A-11D697E02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70416-0966-748A-B008-66F4C73F3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321F26-CBDD-00A0-7388-A1B4AFCB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6CFA0-EDAC-66B6-C010-3F9FE141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21927-C1D5-26F3-B9C0-24E65429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AC11CF-2FAF-2FE2-26B5-E3809B41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9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41B48-15F3-3014-0E68-1110BEA4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A98945-39C9-C798-3540-2347BF7E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BE893D-20F4-F9BE-C381-9D782F50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2F282-DF26-75A7-6092-878CA318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B7ECFA-9846-79E6-2170-667D074D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C5370-EF29-706A-41DF-4163A216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F8003-1ACA-D3CF-EEDC-31D85673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E3735-77AE-ED70-0B89-1ABA0472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78690-5328-6F02-298B-7FFD1E5A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A56CA-13BB-42B1-4B9F-CEC4FF6E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33B97-A735-5D94-34D3-97FBA2B7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43750-FDF5-595A-E6A6-5B00E92E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3F986-0ADA-AE03-D5A3-04CF74B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0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59566-44CA-F87E-5D3F-D9D4D95D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C33535-E178-BF2B-285C-F3DCB21F8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1B1C69-750C-3055-66A6-302BAC30D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070A6-BE93-151E-3C8E-43AF976D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E23B9-F1CF-B4A7-DF61-BF5DAD28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B0EA4-F843-A461-0A84-02E15988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25B13A-E574-3254-7681-9AACC030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09B62F-70BD-9340-8B9E-84EB9002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F2664-D38B-882F-8A97-8EBDC6906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5F88-82F5-49EA-B3B8-3656AD7C3CE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C33FB-58F0-6D70-7F85-5D4932142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0B587-DEE3-3ED2-2CB5-A253D0EC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2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8C935-CC4E-1AF0-16A3-50B1A799B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硬件答辩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0F83DC-0BD5-F02F-4D7B-7546F8475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indent="266700" algn="ctr">
              <a:lnSpc>
                <a:spcPct val="100000"/>
              </a:lnSpc>
            </a:pPr>
            <a:r>
              <a:rPr lang="zh-CN" altLang="zh-CN" dirty="0"/>
              <a:t>组长：薛皓天</a:t>
            </a:r>
            <a:r>
              <a:rPr lang="en-US" altLang="zh-CN" dirty="0"/>
              <a:t> 210340170</a:t>
            </a:r>
            <a:endParaRPr lang="zh-CN" altLang="zh-CN" dirty="0"/>
          </a:p>
          <a:p>
            <a:pPr indent="266700" algn="ctr">
              <a:lnSpc>
                <a:spcPct val="100000"/>
              </a:lnSpc>
            </a:pPr>
            <a:r>
              <a:rPr lang="zh-CN" altLang="zh-CN" dirty="0"/>
              <a:t>组员：薛傲翔</a:t>
            </a:r>
            <a:r>
              <a:rPr lang="en-US" altLang="zh-CN" dirty="0"/>
              <a:t> 210340169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              </a:t>
            </a:r>
            <a:r>
              <a:rPr lang="zh-CN" altLang="zh-CN" dirty="0"/>
              <a:t>杨馥银</a:t>
            </a:r>
            <a:r>
              <a:rPr lang="en-US" altLang="zh-CN" dirty="0"/>
              <a:t> 210340172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3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7996DE-EEFB-854B-FE72-C993D7589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49FA0D9-1B82-BD76-0B10-94FF2FE7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设计过程（具体指令实现）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D87C8C9-C240-CB5C-9C96-BC51CCCE7894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C9C042E-8B23-1813-9DDD-4A0A3EABFF07}"/>
              </a:ext>
            </a:extLst>
          </p:cNvPr>
          <p:cNvSpPr txBox="1"/>
          <p:nvPr/>
        </p:nvSpPr>
        <p:spPr>
          <a:xfrm>
            <a:off x="991199" y="1240910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447827B-FB03-6361-8F36-7BC0B11C1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69766"/>
              </p:ext>
            </p:extLst>
          </p:nvPr>
        </p:nvGraphicFramePr>
        <p:xfrm>
          <a:off x="303732" y="1821275"/>
          <a:ext cx="6043802" cy="3400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708">
                  <a:extLst>
                    <a:ext uri="{9D8B030D-6E8A-4147-A177-3AD203B41FA5}">
                      <a16:colId xmlns:a16="http://schemas.microsoft.com/office/drawing/2014/main" val="1192578588"/>
                    </a:ext>
                  </a:extLst>
                </a:gridCol>
                <a:gridCol w="1861121">
                  <a:extLst>
                    <a:ext uri="{9D8B030D-6E8A-4147-A177-3AD203B41FA5}">
                      <a16:colId xmlns:a16="http://schemas.microsoft.com/office/drawing/2014/main" val="3563227770"/>
                    </a:ext>
                  </a:extLst>
                </a:gridCol>
                <a:gridCol w="3254973">
                  <a:extLst>
                    <a:ext uri="{9D8B030D-6E8A-4147-A177-3AD203B41FA5}">
                      <a16:colId xmlns:a16="http://schemas.microsoft.com/office/drawing/2014/main" val="1062680401"/>
                    </a:ext>
                  </a:extLst>
                </a:gridCol>
              </a:tblGrid>
              <a:tr h="41589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名称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格式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功能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336062"/>
                  </a:ext>
                </a:extLst>
              </a:tr>
              <a:tr h="49109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BEQ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BEQ rs1, rs2, 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rs1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和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rs2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相等，则跳转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17603"/>
                  </a:ext>
                </a:extLst>
              </a:tr>
              <a:tr h="49109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BNE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BNE rs1, rs2, 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rs1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和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rs2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不相等，则跳转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57356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BGE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BGE rs1, rs2, 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rs1</a:t>
                      </a:r>
                      <a:r>
                        <a:rPr lang="zh-CN" alt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大于等于</a:t>
                      </a:r>
                      <a:r>
                        <a:rPr 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rs2</a:t>
                      </a:r>
                      <a:r>
                        <a:rPr lang="zh-CN" alt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，则跳转</a:t>
                      </a:r>
                      <a:r>
                        <a:rPr 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400" b="0" kern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51814"/>
                  </a:ext>
                </a:extLst>
              </a:tr>
              <a:tr h="38369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BLT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BLT rs1, rs2, 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rs1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小于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rs2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，则跳转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32866"/>
                  </a:ext>
                </a:extLst>
              </a:tr>
              <a:tr h="40767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BLTU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BLTU rs1, rs2, imm</a:t>
                      </a:r>
                      <a:endParaRPr lang="zh-CN" altLang="en-US" sz="1400" b="0" kern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无符号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rs1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小于无符号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rs2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，则跳转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438494"/>
                  </a:ext>
                </a:extLst>
              </a:tr>
              <a:tr h="43165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BGEU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BGEU rs1, rs2, imm</a:t>
                      </a:r>
                      <a:endParaRPr lang="zh-CN" altLang="en-US" sz="1400" b="0" kern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无符号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rs1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大于等于无符号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rs2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，则跳转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91190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0F3B9C91-1C2F-9A54-8317-3DD0AC3EA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10049" r="7234" b="9804"/>
          <a:stretch/>
        </p:blipFill>
        <p:spPr bwMode="auto">
          <a:xfrm>
            <a:off x="6420131" y="1710494"/>
            <a:ext cx="5511761" cy="39968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276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CF0226-7AD3-6D9C-FD80-BED536818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662720-D8AE-0643-656E-3429AF86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设计过程（具体指令实现）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6575548-99B1-0F6F-96FB-91F3FDB43A12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8961E7B-BFC7-E2CC-4649-877DFB5F5418}"/>
              </a:ext>
            </a:extLst>
          </p:cNvPr>
          <p:cNvSpPr txBox="1"/>
          <p:nvPr/>
        </p:nvSpPr>
        <p:spPr>
          <a:xfrm>
            <a:off x="991199" y="1240910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5E813B3-C082-A9ED-8A41-3C0A93010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37959"/>
              </p:ext>
            </p:extLst>
          </p:nvPr>
        </p:nvGraphicFramePr>
        <p:xfrm>
          <a:off x="187608" y="2220770"/>
          <a:ext cx="6151048" cy="2164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170">
                  <a:extLst>
                    <a:ext uri="{9D8B030D-6E8A-4147-A177-3AD203B41FA5}">
                      <a16:colId xmlns:a16="http://schemas.microsoft.com/office/drawing/2014/main" val="1192578588"/>
                    </a:ext>
                  </a:extLst>
                </a:gridCol>
                <a:gridCol w="1894146">
                  <a:extLst>
                    <a:ext uri="{9D8B030D-6E8A-4147-A177-3AD203B41FA5}">
                      <a16:colId xmlns:a16="http://schemas.microsoft.com/office/drawing/2014/main" val="3563227770"/>
                    </a:ext>
                  </a:extLst>
                </a:gridCol>
                <a:gridCol w="3312732">
                  <a:extLst>
                    <a:ext uri="{9D8B030D-6E8A-4147-A177-3AD203B41FA5}">
                      <a16:colId xmlns:a16="http://schemas.microsoft.com/office/drawing/2014/main" val="1062680401"/>
                    </a:ext>
                  </a:extLst>
                </a:gridCol>
              </a:tblGrid>
              <a:tr h="50218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名称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格式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功能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336062"/>
                  </a:ext>
                </a:extLst>
              </a:tr>
              <a:tr h="83130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LUI </a:t>
                      </a:r>
                      <a:endParaRPr lang="zh-CN" altLang="en-US" sz="16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LUI rd, imm</a:t>
                      </a:r>
                      <a:endParaRPr lang="zh-CN" altLang="en-US" sz="1600" b="0" kern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一个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位的立即数加载到寄存器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rd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的高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位，低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位为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0</a:t>
                      </a:r>
                      <a:endParaRPr lang="zh-CN" altLang="en-US" sz="16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17603"/>
                  </a:ext>
                </a:extLst>
              </a:tr>
              <a:tr h="83130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AUIPC </a:t>
                      </a:r>
                      <a:endParaRPr lang="zh-CN" altLang="en-US" sz="16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AUIPC 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rd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imm</a:t>
                      </a:r>
                      <a:endParaRPr lang="zh-CN" altLang="en-US" sz="16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一个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位立即数加到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的高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位，生成一个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32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位地址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57356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FC54DF41-9B5D-B2DF-F8FC-C510559F1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3" t="12500" r="8123" b="11718"/>
          <a:stretch/>
        </p:blipFill>
        <p:spPr bwMode="auto">
          <a:xfrm>
            <a:off x="6384989" y="1904305"/>
            <a:ext cx="5676228" cy="35598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6D777E-F875-BDA8-F1B4-3D85D7B3D3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3" t="20907" r="6594" b="21895"/>
          <a:stretch/>
        </p:blipFill>
        <p:spPr bwMode="auto">
          <a:xfrm>
            <a:off x="187608" y="5007695"/>
            <a:ext cx="6108358" cy="12187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89086A-57E7-4481-0BA7-622F81D6C245}"/>
              </a:ext>
            </a:extLst>
          </p:cNvPr>
          <p:cNvSpPr txBox="1"/>
          <p:nvPr/>
        </p:nvSpPr>
        <p:spPr>
          <a:xfrm>
            <a:off x="6776203" y="5823021"/>
            <a:ext cx="489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5073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2000" b="0" i="0" dirty="0" err="1">
                <a:solidFill>
                  <a:srgbClr val="05073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uipc</a:t>
            </a:r>
            <a:r>
              <a:rPr lang="zh-CN" altLang="en-US" sz="2000" dirty="0">
                <a:solidFill>
                  <a:srgbClr val="05073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指令可以获取</a:t>
            </a:r>
            <a:r>
              <a:rPr lang="zh-CN" altLang="en-US" sz="2000" b="0" i="0" dirty="0">
                <a:solidFill>
                  <a:srgbClr val="05073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全局变量或函数的地址（物理地址）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11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8DDE33-A58B-E5D1-E9F6-9D7827576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97CEE66-752B-A8CE-8179-887CBDDF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设计过程（具体指令实现）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B39E26-550B-2D54-2EF0-75A1F217431F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80D0D8F-605D-8F98-D443-2F167617AB5B}"/>
              </a:ext>
            </a:extLst>
          </p:cNvPr>
          <p:cNvSpPr txBox="1"/>
          <p:nvPr/>
        </p:nvSpPr>
        <p:spPr>
          <a:xfrm>
            <a:off x="991199" y="1240910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35A7E23-C68F-F2F0-E524-EC9F9D0A9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86564"/>
              </p:ext>
            </p:extLst>
          </p:nvPr>
        </p:nvGraphicFramePr>
        <p:xfrm>
          <a:off x="2588959" y="1993952"/>
          <a:ext cx="6527333" cy="1700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1929">
                  <a:extLst>
                    <a:ext uri="{9D8B030D-6E8A-4147-A177-3AD203B41FA5}">
                      <a16:colId xmlns:a16="http://schemas.microsoft.com/office/drawing/2014/main" val="1192578588"/>
                    </a:ext>
                  </a:extLst>
                </a:gridCol>
                <a:gridCol w="2010019">
                  <a:extLst>
                    <a:ext uri="{9D8B030D-6E8A-4147-A177-3AD203B41FA5}">
                      <a16:colId xmlns:a16="http://schemas.microsoft.com/office/drawing/2014/main" val="3563227770"/>
                    </a:ext>
                  </a:extLst>
                </a:gridCol>
                <a:gridCol w="3515385">
                  <a:extLst>
                    <a:ext uri="{9D8B030D-6E8A-4147-A177-3AD203B41FA5}">
                      <a16:colId xmlns:a16="http://schemas.microsoft.com/office/drawing/2014/main" val="1062680401"/>
                    </a:ext>
                  </a:extLst>
                </a:gridCol>
              </a:tblGrid>
              <a:tr h="48109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名称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格式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功能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336062"/>
                  </a:ext>
                </a:extLst>
              </a:tr>
              <a:tr h="121949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JAL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指令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JAL 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rd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imm</a:t>
                      </a:r>
                      <a:endParaRPr lang="zh-CN" altLang="en-US" sz="16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将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的值紧随其后的那条指令地址，存入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rd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寄存器中，然后将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PC=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6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17603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5C808EBE-8096-375E-7C92-DAE426010C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 t="16869" r="8438" b="22277"/>
          <a:stretch/>
        </p:blipFill>
        <p:spPr bwMode="auto">
          <a:xfrm>
            <a:off x="2707306" y="3911410"/>
            <a:ext cx="6337779" cy="2369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015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C9FBD3-9179-A4FD-5F3B-16CC34211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8175F-7145-E870-9482-6988E6C34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实验目的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设计过程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>
                <a:solidFill>
                  <a:srgbClr val="FF0000"/>
                </a:solidFill>
              </a:rPr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221947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8AA13-43CB-7747-3535-027F519E5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829806-4808-B206-E75A-859230E34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程序测试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31B80A6-470A-4689-4A66-1ED0398488F0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hlinkClick r:id="rId2" action="ppaction://hlinksldjump"/>
            <a:extLst>
              <a:ext uri="{FF2B5EF4-FFF2-40B4-BE49-F238E27FC236}">
                <a16:creationId xmlns:a16="http://schemas.microsoft.com/office/drawing/2014/main" id="{7C11CC3D-27AD-9BB7-27F8-304A5AABB3E9}"/>
              </a:ext>
            </a:extLst>
          </p:cNvPr>
          <p:cNvSpPr txBox="1"/>
          <p:nvPr/>
        </p:nvSpPr>
        <p:spPr>
          <a:xfrm>
            <a:off x="1064721" y="1780888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1-100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累加（测试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型指令，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型指令，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指令，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型指令）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hlinkClick r:id="rId3" action="ppaction://hlinksldjump"/>
            <a:extLst>
              <a:ext uri="{FF2B5EF4-FFF2-40B4-BE49-F238E27FC236}">
                <a16:creationId xmlns:a16="http://schemas.microsoft.com/office/drawing/2014/main" id="{105CE0DD-B027-F448-D6B3-47B7D28B75E0}"/>
              </a:ext>
            </a:extLst>
          </p:cNvPr>
          <p:cNvSpPr txBox="1"/>
          <p:nvPr/>
        </p:nvSpPr>
        <p:spPr>
          <a:xfrm>
            <a:off x="1064721" y="3146406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、判断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t1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t2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的大小关系（测试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型指令和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型指令）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hlinkClick r:id="rId4" action="ppaction://hlinksldjump"/>
            <a:extLst>
              <a:ext uri="{FF2B5EF4-FFF2-40B4-BE49-F238E27FC236}">
                <a16:creationId xmlns:a16="http://schemas.microsoft.com/office/drawing/2014/main" id="{EDE6E451-6BF9-2B68-E44B-F110C3CCEDA7}"/>
              </a:ext>
            </a:extLst>
          </p:cNvPr>
          <p:cNvSpPr txBox="1"/>
          <p:nvPr/>
        </p:nvSpPr>
        <p:spPr>
          <a:xfrm>
            <a:off x="1064721" y="4511924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计算类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指令测试（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kern="5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型指令）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箭头: 右 7">
            <a:hlinkClick r:id="rId5" action="ppaction://hlinksldjump"/>
            <a:extLst>
              <a:ext uri="{FF2B5EF4-FFF2-40B4-BE49-F238E27FC236}">
                <a16:creationId xmlns:a16="http://schemas.microsoft.com/office/drawing/2014/main" id="{9633A50E-A5BE-9554-48DD-D7A0A9FB946E}"/>
              </a:ext>
            </a:extLst>
          </p:cNvPr>
          <p:cNvSpPr/>
          <p:nvPr/>
        </p:nvSpPr>
        <p:spPr>
          <a:xfrm>
            <a:off x="10732655" y="6086764"/>
            <a:ext cx="461818" cy="341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1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3EBA0B-BA4D-65FF-B2E8-729658955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645F611-D70F-59A6-1812-72335D7A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43" y="62927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寄存器设计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BD3383-7775-D518-43E2-4EAB319D739B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6E376B5-507D-85AC-0BDA-151E720AA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74888"/>
              </p:ext>
            </p:extLst>
          </p:nvPr>
        </p:nvGraphicFramePr>
        <p:xfrm>
          <a:off x="2129043" y="1339841"/>
          <a:ext cx="8206739" cy="5782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838">
                  <a:extLst>
                    <a:ext uri="{9D8B030D-6E8A-4147-A177-3AD203B41FA5}">
                      <a16:colId xmlns:a16="http://schemas.microsoft.com/office/drawing/2014/main" val="2799396581"/>
                    </a:ext>
                  </a:extLst>
                </a:gridCol>
                <a:gridCol w="1523473">
                  <a:extLst>
                    <a:ext uri="{9D8B030D-6E8A-4147-A177-3AD203B41FA5}">
                      <a16:colId xmlns:a16="http://schemas.microsoft.com/office/drawing/2014/main" val="3650847596"/>
                    </a:ext>
                  </a:extLst>
                </a:gridCol>
                <a:gridCol w="4848428">
                  <a:extLst>
                    <a:ext uri="{9D8B030D-6E8A-4147-A177-3AD203B41FA5}">
                      <a16:colId xmlns:a16="http://schemas.microsoft.com/office/drawing/2014/main" val="3302547791"/>
                    </a:ext>
                  </a:extLst>
                </a:gridCol>
              </a:tblGrid>
              <a:tr h="398288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ABI</a:t>
                      </a: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912870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值寄存器，读取数据为</a:t>
                      </a: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432931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用于返回地址</a:t>
                      </a:r>
                      <a:r>
                        <a:rPr lang="en-US" sz="1800" kern="5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(return address)</a:t>
                      </a:r>
                      <a:endParaRPr lang="zh-CN" sz="1600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01282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用于栈指针（</a:t>
                      </a: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179394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用于通用指针</a:t>
                      </a: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(global pointer)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420578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x4</a:t>
                      </a:r>
                      <a:endParaRPr lang="zh-CN" sz="1600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用于线程指针 （</a:t>
                      </a: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thread pointer</a:t>
                      </a: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317329"/>
                  </a:ext>
                </a:extLst>
              </a:tr>
              <a:tr h="44918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x5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t0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用于存放临时数据或者备用链接寄存器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17351"/>
                  </a:ext>
                </a:extLst>
              </a:tr>
              <a:tr h="42333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x6-x7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t1-t2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用于存放临时数据寄存器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911801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x8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s0/</a:t>
                      </a:r>
                      <a:r>
                        <a:rPr lang="en-US" sz="18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需要保存的寄存器或者帧指针寄存器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640193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endParaRPr lang="zh-CN" sz="1600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需要保存的寄存器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81447"/>
                  </a:ext>
                </a:extLst>
              </a:tr>
              <a:tr h="483462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x10-x11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a0-a1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函数传递参数寄存器或者函数返回值寄存器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040857"/>
                  </a:ext>
                </a:extLst>
              </a:tr>
              <a:tr h="418797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x12-x17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a2-a7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函数传递参数寄存器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59201"/>
                  </a:ext>
                </a:extLst>
              </a:tr>
              <a:tr h="45186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x18-x27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s2-s11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需要保存的寄存器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641651"/>
                  </a:ext>
                </a:extLst>
              </a:tr>
              <a:tr h="616438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x28-x31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t3-t6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用于存放临时数据寄存器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613019"/>
                  </a:ext>
                </a:extLst>
              </a:tr>
            </a:tbl>
          </a:graphicData>
        </a:graphic>
      </p:graphicFrame>
      <p:sp>
        <p:nvSpPr>
          <p:cNvPr id="12" name="椭圆 11">
            <a:hlinkClick r:id="rId2" action="ppaction://hlinksldjump"/>
            <a:extLst>
              <a:ext uri="{FF2B5EF4-FFF2-40B4-BE49-F238E27FC236}">
                <a16:creationId xmlns:a16="http://schemas.microsoft.com/office/drawing/2014/main" id="{8B632B0F-780B-80C9-0363-0B80F9A14FE6}"/>
              </a:ext>
            </a:extLst>
          </p:cNvPr>
          <p:cNvSpPr/>
          <p:nvPr/>
        </p:nvSpPr>
        <p:spPr>
          <a:xfrm>
            <a:off x="11316000" y="6345382"/>
            <a:ext cx="359972" cy="359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7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B3768-1DC9-001C-BF93-975894156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AEEBA93-1033-80B6-15AB-8BC2C0E4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指令格式设计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0D07364-49ED-4C72-BC42-1B4879246CFE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A07A910-DB0C-6927-399C-61BB6ADAC4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9" y="4003266"/>
            <a:ext cx="10605581" cy="17910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8FDC506-8DCE-5EFC-2F8B-862C3D87C4B5}"/>
              </a:ext>
            </a:extLst>
          </p:cNvPr>
          <p:cNvSpPr txBox="1"/>
          <p:nvPr/>
        </p:nvSpPr>
        <p:spPr>
          <a:xfrm>
            <a:off x="1080991" y="1457827"/>
            <a:ext cx="9864436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opcode</a:t>
            </a:r>
            <a:r>
              <a:rPr lang="zh-CN" altLang="en-US" sz="2000" b="1" kern="0" dirty="0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指令操作码</a:t>
            </a:r>
            <a:endParaRPr lang="en-US" altLang="zh-CN" sz="2000" b="1" kern="0" dirty="0">
              <a:solidFill>
                <a:srgbClr val="0D0D0D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0" dirty="0" err="1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funct</a:t>
            </a:r>
            <a:r>
              <a:rPr lang="zh-CN" altLang="en-US" sz="2000" b="1" kern="0" dirty="0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指令对应的具体功能</a:t>
            </a:r>
            <a:endParaRPr lang="en-US" altLang="zh-CN" sz="2000" b="1" kern="0" dirty="0">
              <a:solidFill>
                <a:srgbClr val="0D0D0D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rs1</a:t>
            </a:r>
            <a:r>
              <a:rPr lang="zh-CN" altLang="en-US" sz="2000" b="1" kern="0" dirty="0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源寄存器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rs2</a:t>
            </a:r>
            <a:r>
              <a:rPr lang="zh-CN" altLang="en-US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源寄存器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0" dirty="0" err="1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Imm</a:t>
            </a:r>
            <a:r>
              <a:rPr lang="zh-CN" altLang="en-US" sz="2000" b="1" kern="0" dirty="0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：立即数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71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A11D47-DD44-8F66-C967-4A4149CB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792B65-4267-916D-BA84-CF7CDF26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指令格式设计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C3F517-F99C-697F-ED13-024DA8B302AF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C43612-7C8C-5B27-82D3-8AC2D0239AB2}"/>
              </a:ext>
            </a:extLst>
          </p:cNvPr>
          <p:cNvSpPr txBox="1"/>
          <p:nvPr/>
        </p:nvSpPr>
        <p:spPr>
          <a:xfrm>
            <a:off x="1080991" y="1457827"/>
            <a:ext cx="9864436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指令具体功能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DB20006-4760-1AE0-B310-0E309C23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31142"/>
              </p:ext>
            </p:extLst>
          </p:nvPr>
        </p:nvGraphicFramePr>
        <p:xfrm>
          <a:off x="1971443" y="2223174"/>
          <a:ext cx="8659612" cy="4417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484">
                  <a:extLst>
                    <a:ext uri="{9D8B030D-6E8A-4147-A177-3AD203B41FA5}">
                      <a16:colId xmlns:a16="http://schemas.microsoft.com/office/drawing/2014/main" val="1901493845"/>
                    </a:ext>
                  </a:extLst>
                </a:gridCol>
                <a:gridCol w="2515630">
                  <a:extLst>
                    <a:ext uri="{9D8B030D-6E8A-4147-A177-3AD203B41FA5}">
                      <a16:colId xmlns:a16="http://schemas.microsoft.com/office/drawing/2014/main" val="451565083"/>
                    </a:ext>
                  </a:extLst>
                </a:gridCol>
                <a:gridCol w="4965498">
                  <a:extLst>
                    <a:ext uri="{9D8B030D-6E8A-4147-A177-3AD203B41FA5}">
                      <a16:colId xmlns:a16="http://schemas.microsoft.com/office/drawing/2014/main" val="2282515293"/>
                    </a:ext>
                  </a:extLst>
                </a:gridCol>
              </a:tblGrid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1600" b="1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指令类型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649352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用于寄存器和寄存器操作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689434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b="1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用于短立即数和内存载入指令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250668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600" b="1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用于内存存储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935422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b="1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SB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用于有条件跳转操作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731385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600" b="1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型指令</a:t>
                      </a:r>
                      <a:endParaRPr lang="zh-CN" sz="1600" b="0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用于长立即数操作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135256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600" b="1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UJ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）型指令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用于无条件跳转操作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10990"/>
                  </a:ext>
                </a:extLst>
              </a:tr>
            </a:tbl>
          </a:graphicData>
        </a:graphic>
      </p:graphicFrame>
      <p:sp>
        <p:nvSpPr>
          <p:cNvPr id="5" name="椭圆 4">
            <a:hlinkClick r:id="rId2" action="ppaction://hlinksldjump"/>
            <a:extLst>
              <a:ext uri="{FF2B5EF4-FFF2-40B4-BE49-F238E27FC236}">
                <a16:creationId xmlns:a16="http://schemas.microsoft.com/office/drawing/2014/main" id="{538F0836-07EB-5392-7973-CC058B23CBD6}"/>
              </a:ext>
            </a:extLst>
          </p:cNvPr>
          <p:cNvSpPr/>
          <p:nvPr/>
        </p:nvSpPr>
        <p:spPr>
          <a:xfrm>
            <a:off x="11316000" y="6345382"/>
            <a:ext cx="359972" cy="359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8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32E956-3FE8-8ED7-4E30-B0734045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29D5FAF-F04C-1E23-7D8A-42E853697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程序测试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42771D-FE97-D3B5-6B09-C84B27ABF722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FC6F2F6-C02B-77B9-23B7-E4FEFA9F20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t="5760" r="7551" b="5898"/>
          <a:stretch/>
        </p:blipFill>
        <p:spPr bwMode="auto">
          <a:xfrm>
            <a:off x="2016305" y="138641"/>
            <a:ext cx="4743565" cy="64771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C7BA16-751B-0C84-9673-147D45CBD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8" t="23635" r="18018" b="5694"/>
          <a:stretch/>
        </p:blipFill>
        <p:spPr bwMode="auto">
          <a:xfrm>
            <a:off x="8005501" y="55913"/>
            <a:ext cx="1876147" cy="68020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椭圆 9">
            <a:hlinkClick r:id="rId4" action="ppaction://hlinksldjump"/>
            <a:extLst>
              <a:ext uri="{FF2B5EF4-FFF2-40B4-BE49-F238E27FC236}">
                <a16:creationId xmlns:a16="http://schemas.microsoft.com/office/drawing/2014/main" id="{CA2AD0B9-5741-87EB-2692-373271E4FFFE}"/>
              </a:ext>
            </a:extLst>
          </p:cNvPr>
          <p:cNvSpPr/>
          <p:nvPr/>
        </p:nvSpPr>
        <p:spPr>
          <a:xfrm>
            <a:off x="11316000" y="6345382"/>
            <a:ext cx="359972" cy="359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7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90AB36-8F89-5A62-8955-EF5C5F200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948E018-C1B3-AF4B-A877-E2F131CD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程序测试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7C7BCE0-85D8-9BF2-392C-FE84AAA6F16C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E0FD8A9-4352-FC7D-0497-F86A4DE8B3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5" t="5370" r="9119" b="5209"/>
          <a:stretch/>
        </p:blipFill>
        <p:spPr bwMode="auto">
          <a:xfrm>
            <a:off x="1287432" y="69589"/>
            <a:ext cx="3256857" cy="67592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D8E9DE-C550-870B-F5C1-C910C98F4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4" t="14955" r="18032" b="15331"/>
          <a:stretch/>
        </p:blipFill>
        <p:spPr bwMode="auto">
          <a:xfrm>
            <a:off x="5485188" y="69589"/>
            <a:ext cx="2596630" cy="34404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65B7E8-415B-C8F0-E839-7672E0777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t="15141" r="17863" b="14881"/>
          <a:stretch/>
        </p:blipFill>
        <p:spPr bwMode="auto">
          <a:xfrm>
            <a:off x="8719370" y="94457"/>
            <a:ext cx="2596630" cy="3415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18946B-8CE5-7C5A-0595-3A69DA1D4C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9" t="15325" r="18501" b="15000"/>
          <a:stretch/>
        </p:blipFill>
        <p:spPr bwMode="auto">
          <a:xfrm>
            <a:off x="7212388" y="3583948"/>
            <a:ext cx="2596630" cy="34820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椭圆 9">
            <a:hlinkClick r:id="rId6" action="ppaction://hlinksldjump"/>
            <a:extLst>
              <a:ext uri="{FF2B5EF4-FFF2-40B4-BE49-F238E27FC236}">
                <a16:creationId xmlns:a16="http://schemas.microsoft.com/office/drawing/2014/main" id="{33AD9C1D-402D-C60D-DF30-37DD20110D3D}"/>
              </a:ext>
            </a:extLst>
          </p:cNvPr>
          <p:cNvSpPr/>
          <p:nvPr/>
        </p:nvSpPr>
        <p:spPr>
          <a:xfrm>
            <a:off x="11316000" y="6345382"/>
            <a:ext cx="359972" cy="359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1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DC34C-73AC-EF85-2A9B-D77C76EE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实验目的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设计过程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960934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ACA3E5-2361-8A24-E9DA-13CB203F5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4CEE295-ED5B-E201-1E8A-21BB50A85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程序测试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F6C951C-C69A-02F1-1346-C0E5824D281A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hlinkClick r:id="rId2" action="ppaction://hlinksldjump"/>
            <a:extLst>
              <a:ext uri="{FF2B5EF4-FFF2-40B4-BE49-F238E27FC236}">
                <a16:creationId xmlns:a16="http://schemas.microsoft.com/office/drawing/2014/main" id="{4D367C3C-088F-B316-4940-80DF3D7BDBAA}"/>
              </a:ext>
            </a:extLst>
          </p:cNvPr>
          <p:cNvSpPr/>
          <p:nvPr/>
        </p:nvSpPr>
        <p:spPr>
          <a:xfrm>
            <a:off x="11316000" y="6345382"/>
            <a:ext cx="359972" cy="359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A395F4-94CC-3EE1-BC15-A184F089B1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0" t="4648" r="11784" b="4672"/>
          <a:stretch/>
        </p:blipFill>
        <p:spPr bwMode="auto">
          <a:xfrm>
            <a:off x="157019" y="0"/>
            <a:ext cx="2142836" cy="68405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A06355-8B1B-7637-FC87-089B71E0BC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1" t="6009" r="18234" b="5969"/>
          <a:stretch/>
        </p:blipFill>
        <p:spPr bwMode="auto">
          <a:xfrm>
            <a:off x="2496242" y="0"/>
            <a:ext cx="1743249" cy="70545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5CB220-A914-3706-E793-00B06FCEAD4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6058" r="9641" b="5913"/>
          <a:stretch/>
        </p:blipFill>
        <p:spPr bwMode="auto">
          <a:xfrm>
            <a:off x="4561291" y="-1"/>
            <a:ext cx="3945400" cy="70461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122F2B-C763-AA7B-045E-C1288EED189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t="5997" r="15788" b="6244"/>
          <a:stretch/>
        </p:blipFill>
        <p:spPr bwMode="auto">
          <a:xfrm>
            <a:off x="8771011" y="0"/>
            <a:ext cx="2118661" cy="70424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757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B7B996-2AF9-571A-48DC-0C3BDB65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A6D2B-BE47-D4FA-DA42-2DE2EB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>
            <a:normAutofit/>
          </a:bodyPr>
          <a:lstStyle/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9982AB-D8D3-B3AD-4D0E-E7EED6DC06C9}"/>
              </a:ext>
            </a:extLst>
          </p:cNvPr>
          <p:cNvSpPr txBox="1"/>
          <p:nvPr/>
        </p:nvSpPr>
        <p:spPr>
          <a:xfrm>
            <a:off x="3288146" y="2653964"/>
            <a:ext cx="59020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/>
              <a:t>Thank you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59868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CAD726-809D-63A1-EB28-88023818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实验目的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设计过程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38443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1553F5-F1E8-1802-D994-6B922AEE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87242C9-9DF0-E104-7FE6-626485D6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实验目的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F23DEF-A4B8-A5D7-058B-C1D401C928BF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EC0763-1141-DFDA-6A9E-088B14C88CF4}"/>
              </a:ext>
            </a:extLst>
          </p:cNvPr>
          <p:cNvSpPr txBox="1"/>
          <p:nvPr/>
        </p:nvSpPr>
        <p:spPr>
          <a:xfrm>
            <a:off x="1242874" y="1811044"/>
            <a:ext cx="97565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1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、 通过亲手编写模拟器，可以更深入地理解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指令集架构的内部工作机制，包括指令的执行流程、寄存器的使用、内存访问等关键概念。这将有助于我们在未来的学习和工作中更好地应用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架构。</a:t>
            </a:r>
            <a:endParaRPr lang="zh-CN" altLang="zh-CN" sz="2000" b="1" kern="5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2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、 编写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模拟器是一个将计算机体系结构理论知识付诸实践的好机会。我们将能够应用所学到的关于处理器设计、指令集、流水线、缓存、存储层次结构等概念，通过编程实现这些概念在模拟器中的具体表现。</a:t>
            </a:r>
            <a:endParaRPr lang="zh-CN" altLang="zh-CN" sz="2000" b="1" kern="5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3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、 在编写模拟器的过程中，我们实现了不同的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扩展指令集，以探索这些扩展如何影响处理器的性能和功能。这将有助于你们更深入地理解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架构的灵活性和可扩展性，并为未来的研究和开发提供经验。</a:t>
            </a:r>
            <a:endParaRPr lang="zh-CN" altLang="zh-CN" sz="2000" b="1" kern="5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82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F755C-D8F4-C272-ED5B-D33EAB3F1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1F3C0-2866-3877-61D5-A320DE25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实验目的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>
                <a:solidFill>
                  <a:srgbClr val="FF0000"/>
                </a:solidFill>
              </a:rPr>
              <a:t>设计过程</a:t>
            </a:r>
            <a:endParaRPr lang="en-US" altLang="zh-CN" sz="3200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52165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DA852-62FA-00B7-6B0E-32CAD7047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DCA3673-08BB-F72B-199F-8BD4E1708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设计过程（基本参数）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E8D4E3A-2093-61EE-6386-E59A6F3C5A54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066E010-DEA3-81D1-4313-E640F139DD86}"/>
              </a:ext>
            </a:extLst>
          </p:cNvPr>
          <p:cNvSpPr txBox="1"/>
          <p:nvPr/>
        </p:nvSpPr>
        <p:spPr>
          <a:xfrm>
            <a:off x="1064721" y="1820281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模型机位数选定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位。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hlinkClick r:id="rId2" action="ppaction://hlinksldjump"/>
            <a:extLst>
              <a:ext uri="{FF2B5EF4-FFF2-40B4-BE49-F238E27FC236}">
                <a16:creationId xmlns:a16="http://schemas.microsoft.com/office/drawing/2014/main" id="{ED66195D-6D8C-A9D9-571E-99F4615DD562}"/>
              </a:ext>
            </a:extLst>
          </p:cNvPr>
          <p:cNvSpPr txBox="1"/>
          <p:nvPr/>
        </p:nvSpPr>
        <p:spPr>
          <a:xfrm>
            <a:off x="1064721" y="2788309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寄存器设计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hlinkClick r:id="rId3" action="ppaction://hlinksldjump"/>
            <a:extLst>
              <a:ext uri="{FF2B5EF4-FFF2-40B4-BE49-F238E27FC236}">
                <a16:creationId xmlns:a16="http://schemas.microsoft.com/office/drawing/2014/main" id="{1C77DBBD-220C-344E-802F-03224A9C9956}"/>
              </a:ext>
            </a:extLst>
          </p:cNvPr>
          <p:cNvSpPr txBox="1"/>
          <p:nvPr/>
        </p:nvSpPr>
        <p:spPr>
          <a:xfrm>
            <a:off x="1064721" y="3756337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、指令格式设计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E1DF16-CEA8-FAB5-1319-3D28B2AC4D72}"/>
              </a:ext>
            </a:extLst>
          </p:cNvPr>
          <p:cNvSpPr txBox="1"/>
          <p:nvPr/>
        </p:nvSpPr>
        <p:spPr>
          <a:xfrm>
            <a:off x="1064720" y="4724365"/>
            <a:ext cx="9756559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zh-CN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自带库函数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实现，</a:t>
            </a:r>
            <a:r>
              <a:rPr lang="zh-CN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存储元素形成键值对（</a:t>
            </a:r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key-value pairs</a:t>
            </a:r>
            <a:r>
              <a:rPr lang="zh-CN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），其中每个键都是唯一的</a:t>
            </a:r>
            <a:endParaRPr lang="zh-CN" altLang="en-US" sz="2400" b="1" kern="5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8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0DDB0-DD21-1C84-16C6-B549EBDC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B38C83C-9456-5610-9B70-F37D157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设计过程（具体指令实现）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7D5D3BE-76C3-AF93-1CF9-8B474B717485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3DA270B-7ABD-3DE5-D9AC-E549DBB4B266}"/>
              </a:ext>
            </a:extLst>
          </p:cNvPr>
          <p:cNvSpPr txBox="1"/>
          <p:nvPr/>
        </p:nvSpPr>
        <p:spPr>
          <a:xfrm>
            <a:off x="991199" y="1240910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536DB5-9BEE-FBE1-C829-454601B56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8688" r="7185" b="9534"/>
          <a:stretch/>
        </p:blipFill>
        <p:spPr bwMode="auto">
          <a:xfrm>
            <a:off x="6014575" y="2085008"/>
            <a:ext cx="5565746" cy="4091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E29ABDC-1556-5A10-FEF3-93B4F86E3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72461"/>
              </p:ext>
            </p:extLst>
          </p:nvPr>
        </p:nvGraphicFramePr>
        <p:xfrm>
          <a:off x="260108" y="1819179"/>
          <a:ext cx="5565746" cy="4860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708">
                  <a:extLst>
                    <a:ext uri="{9D8B030D-6E8A-4147-A177-3AD203B41FA5}">
                      <a16:colId xmlns:a16="http://schemas.microsoft.com/office/drawing/2014/main" val="1192578588"/>
                    </a:ext>
                  </a:extLst>
                </a:gridCol>
                <a:gridCol w="1861121">
                  <a:extLst>
                    <a:ext uri="{9D8B030D-6E8A-4147-A177-3AD203B41FA5}">
                      <a16:colId xmlns:a16="http://schemas.microsoft.com/office/drawing/2014/main" val="3563227770"/>
                    </a:ext>
                  </a:extLst>
                </a:gridCol>
                <a:gridCol w="2776917">
                  <a:extLst>
                    <a:ext uri="{9D8B030D-6E8A-4147-A177-3AD203B41FA5}">
                      <a16:colId xmlns:a16="http://schemas.microsoft.com/office/drawing/2014/main" val="1062680401"/>
                    </a:ext>
                  </a:extLst>
                </a:gridCol>
              </a:tblGrid>
              <a:tr h="49109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名称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336062"/>
                  </a:ext>
                </a:extLst>
              </a:tr>
              <a:tr h="49109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 rd,rs1,rs2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 + rs2 -&gt; </a:t>
                      </a:r>
                      <a:r>
                        <a:rPr lang="en-US" sz="16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546453"/>
                  </a:ext>
                </a:extLst>
              </a:tr>
              <a:tr h="49109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 rd,rs1,rs2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rs1 - rs2 -&gt; </a:t>
                      </a:r>
                      <a:r>
                        <a:rPr lang="en-US" sz="16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17603"/>
                  </a:ext>
                </a:extLst>
              </a:tr>
              <a:tr h="49109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XOR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XOR rd,rs1,rs2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 ^ rs2 -&gt; </a:t>
                      </a:r>
                      <a:r>
                        <a:rPr lang="en-US" sz="16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57356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SRL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SRL rd,rs1,rs2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逻辑右移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rs1 &gt;&gt; rs2-&gt;</a:t>
                      </a:r>
                      <a:r>
                        <a:rPr lang="en-US" sz="16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51814"/>
                  </a:ext>
                </a:extLst>
              </a:tr>
              <a:tr h="38369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 rd,rs1,rs2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 | rs2 -&gt; </a:t>
                      </a:r>
                      <a:r>
                        <a:rPr lang="en-US" sz="16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32866"/>
                  </a:ext>
                </a:extLst>
              </a:tr>
              <a:tr h="40767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 rd,rs1,rs2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 &amp; rs2 -&gt; </a:t>
                      </a:r>
                      <a:r>
                        <a:rPr lang="en-US" sz="16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438494"/>
                  </a:ext>
                </a:extLst>
              </a:tr>
              <a:tr h="43165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SLL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SLL rd,rs1,rs2</a:t>
                      </a:r>
                      <a:endParaRPr lang="zh-CN" altLang="en-US" sz="1600" b="0" ker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逻辑左移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rs1 &lt;&lt; rs2-&gt;</a:t>
                      </a:r>
                      <a:r>
                        <a:rPr lang="en-US" sz="16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91190"/>
                  </a:ext>
                </a:extLst>
              </a:tr>
              <a:tr h="41966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SLT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SLT rd,rs1,rs2</a:t>
                      </a:r>
                      <a:endParaRPr lang="zh-CN" altLang="en-US" sz="1600" b="0" ker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有符号）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rs1&lt;rs2</a:t>
                      </a:r>
                      <a:r>
                        <a:rPr lang="zh-CN" alt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</a:t>
                      </a:r>
                      <a:r>
                        <a:rPr lang="en-US" sz="16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=1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839325"/>
                  </a:ext>
                </a:extLst>
              </a:tr>
              <a:tr h="4556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SRA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SRA rd,rs1,rs2</a:t>
                      </a:r>
                      <a:endParaRPr lang="zh-CN" altLang="en-US" sz="1600" b="0" ker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算术右移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rs1 &gt;&gt; rs2-&gt;</a:t>
                      </a:r>
                      <a:r>
                        <a:rPr lang="en-US" sz="16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0889"/>
                  </a:ext>
                </a:extLst>
              </a:tr>
              <a:tr h="38369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SLTU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SLTU rd,rs1,rs2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无符号）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rs1&lt;rs2</a:t>
                      </a:r>
                      <a:r>
                        <a:rPr lang="zh-CN" alt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</a:t>
                      </a:r>
                      <a:r>
                        <a:rPr lang="en-US" sz="16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=1</a:t>
                      </a:r>
                      <a:endParaRPr lang="zh-CN" altLang="en-US" sz="1600" b="0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82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68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4E4FBF-8A39-D4A6-88D7-26B87C32F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69D5324-24B8-F43A-1FE8-888BC3EB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设计过程（具体指令实现）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6E9F100-A4A0-E2EC-04BA-20748AFC5199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2A43604-E9B1-F9D1-14FC-70CB77E16544}"/>
              </a:ext>
            </a:extLst>
          </p:cNvPr>
          <p:cNvSpPr txBox="1"/>
          <p:nvPr/>
        </p:nvSpPr>
        <p:spPr>
          <a:xfrm>
            <a:off x="991199" y="1240910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AC9403C-2A60-DE12-C018-BEE830CBF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31458"/>
              </p:ext>
            </p:extLst>
          </p:nvPr>
        </p:nvGraphicFramePr>
        <p:xfrm>
          <a:off x="20293" y="2211430"/>
          <a:ext cx="6075707" cy="3475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8068">
                  <a:extLst>
                    <a:ext uri="{9D8B030D-6E8A-4147-A177-3AD203B41FA5}">
                      <a16:colId xmlns:a16="http://schemas.microsoft.com/office/drawing/2014/main" val="2450244636"/>
                    </a:ext>
                  </a:extLst>
                </a:gridCol>
                <a:gridCol w="1910541">
                  <a:extLst>
                    <a:ext uri="{9D8B030D-6E8A-4147-A177-3AD203B41FA5}">
                      <a16:colId xmlns:a16="http://schemas.microsoft.com/office/drawing/2014/main" val="932171651"/>
                    </a:ext>
                  </a:extLst>
                </a:gridCol>
                <a:gridCol w="3217098">
                  <a:extLst>
                    <a:ext uri="{9D8B030D-6E8A-4147-A177-3AD203B41FA5}">
                      <a16:colId xmlns:a16="http://schemas.microsoft.com/office/drawing/2014/main" val="792611884"/>
                    </a:ext>
                  </a:extLst>
                </a:gridCol>
              </a:tblGrid>
              <a:tr h="40244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名称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71144"/>
                  </a:ext>
                </a:extLst>
              </a:tr>
              <a:tr h="4091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LB 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LB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M[rs1 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]-&gt;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读出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479732"/>
                  </a:ext>
                </a:extLst>
              </a:tr>
              <a:tr h="45092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LH 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LH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M[rs1+imm]-&gt;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读出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82792"/>
                  </a:ext>
                </a:extLst>
              </a:tr>
              <a:tr h="49722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LW 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LW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M[rs1 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]-&gt;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读出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26262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LBU 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LBU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取无符号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字节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72878"/>
                  </a:ext>
                </a:extLst>
              </a:tr>
              <a:tr h="43500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LHU 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LHU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取无符号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字节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91574"/>
                  </a:ext>
                </a:extLst>
              </a:tr>
              <a:tr h="48115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ADDI 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ADDI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 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-&gt;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73943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XORI 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XORI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 ^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-&gt;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0008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735596E-2FA5-8BCB-6DC0-54932D6E2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49130"/>
              </p:ext>
            </p:extLst>
          </p:nvPr>
        </p:nvGraphicFramePr>
        <p:xfrm>
          <a:off x="6143348" y="1525385"/>
          <a:ext cx="5927784" cy="445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33">
                  <a:extLst>
                    <a:ext uri="{9D8B030D-6E8A-4147-A177-3AD203B41FA5}">
                      <a16:colId xmlns:a16="http://schemas.microsoft.com/office/drawing/2014/main" val="324724837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163706605"/>
                    </a:ext>
                  </a:extLst>
                </a:gridCol>
                <a:gridCol w="2971520">
                  <a:extLst>
                    <a:ext uri="{9D8B030D-6E8A-4147-A177-3AD203B41FA5}">
                      <a16:colId xmlns:a16="http://schemas.microsoft.com/office/drawing/2014/main" val="3991373164"/>
                    </a:ext>
                  </a:extLst>
                </a:gridCol>
              </a:tblGrid>
              <a:tr h="49242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647214"/>
                  </a:ext>
                </a:extLst>
              </a:tr>
              <a:tr h="48668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ANDI 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ANDI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 &amp;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-&gt;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090216"/>
                  </a:ext>
                </a:extLst>
              </a:tr>
              <a:tr h="52188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ORI 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ORI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 |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-&gt;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259967"/>
                  </a:ext>
                </a:extLst>
              </a:tr>
              <a:tr h="53533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SLTI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SLTI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有符号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)rs1&lt;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imm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=1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767454"/>
                  </a:ext>
                </a:extLst>
              </a:tr>
              <a:tr h="56382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SLTIU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SLTIU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无符号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)rs1&lt;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imm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=1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207800"/>
                  </a:ext>
                </a:extLst>
              </a:tr>
              <a:tr h="41075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SLLI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SLLI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 &lt;&lt;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-&gt;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有符号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747724"/>
                  </a:ext>
                </a:extLst>
              </a:tr>
              <a:tr h="53190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SRLT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SRLI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 &gt;&gt;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-&gt;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无符号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677241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SRAI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SRAI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 &gt;&gt;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-&gt;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有符号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404725"/>
                  </a:ext>
                </a:extLst>
              </a:tr>
              <a:tr h="40561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JALR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JALR rd,rs1,imm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rs1 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-&gt; PC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28563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D82A40DF-F03A-9E81-DB6F-C1261491D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" t="7912" r="7845" b="7599"/>
          <a:stretch/>
        </p:blipFill>
        <p:spPr bwMode="auto">
          <a:xfrm>
            <a:off x="3240351" y="776042"/>
            <a:ext cx="5442010" cy="56540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472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A58713-13E3-B518-2C49-52C1A9F04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7397A06-7DF0-0B01-DB50-120B22A2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设计过程（具体指令实现）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71F7844-5B66-B27E-1E40-E8CA68C32DB9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8BA5980-AD9B-3C9D-5173-57C1805E8F90}"/>
              </a:ext>
            </a:extLst>
          </p:cNvPr>
          <p:cNvSpPr txBox="1"/>
          <p:nvPr/>
        </p:nvSpPr>
        <p:spPr>
          <a:xfrm>
            <a:off x="991199" y="1240910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CD4E829-C2B0-FB94-B6AF-77AC34578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59414"/>
              </p:ext>
            </p:extLst>
          </p:nvPr>
        </p:nvGraphicFramePr>
        <p:xfrm>
          <a:off x="313373" y="2477335"/>
          <a:ext cx="6848617" cy="2466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6235">
                  <a:extLst>
                    <a:ext uri="{9D8B030D-6E8A-4147-A177-3AD203B41FA5}">
                      <a16:colId xmlns:a16="http://schemas.microsoft.com/office/drawing/2014/main" val="1192578588"/>
                    </a:ext>
                  </a:extLst>
                </a:gridCol>
                <a:gridCol w="2006267">
                  <a:extLst>
                    <a:ext uri="{9D8B030D-6E8A-4147-A177-3AD203B41FA5}">
                      <a16:colId xmlns:a16="http://schemas.microsoft.com/office/drawing/2014/main" val="3563227770"/>
                    </a:ext>
                  </a:extLst>
                </a:gridCol>
                <a:gridCol w="3966115">
                  <a:extLst>
                    <a:ext uri="{9D8B030D-6E8A-4147-A177-3AD203B41FA5}">
                      <a16:colId xmlns:a16="http://schemas.microsoft.com/office/drawing/2014/main" val="1062680401"/>
                    </a:ext>
                  </a:extLst>
                </a:gridCol>
              </a:tblGrid>
              <a:tr h="52452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名称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格式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功能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336062"/>
                  </a:ext>
                </a:extLst>
              </a:tr>
              <a:tr h="65038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SB </a:t>
                      </a:r>
                      <a:endParaRPr lang="zh-CN" altLang="en-US" sz="18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SB rs1,rs2,imm</a:t>
                      </a:r>
                      <a:endParaRPr lang="zh-CN" altLang="en-US" sz="18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zh-CN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将</a:t>
                      </a:r>
                      <a:r>
                        <a:rPr lang="en-US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[7:0]</a:t>
                      </a:r>
                      <a:r>
                        <a:rPr lang="zh-CN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位，存储到特定的地址单元</a:t>
                      </a:r>
                      <a:endParaRPr lang="zh-CN" sz="1400" b="0" kern="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546453"/>
                  </a:ext>
                </a:extLst>
              </a:tr>
              <a:tr h="65190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SH</a:t>
                      </a:r>
                      <a:endParaRPr lang="zh-CN" altLang="en-US" sz="18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SH rs1,rs2,imm</a:t>
                      </a:r>
                      <a:endParaRPr lang="zh-CN" altLang="en-US" sz="18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将低</a:t>
                      </a:r>
                      <a:r>
                        <a:rPr lang="en-US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[15:0]</a:t>
                      </a:r>
                      <a:r>
                        <a:rPr lang="zh-CN" altLang="en-US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位，存储到特定的地址单元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17603"/>
                  </a:ext>
                </a:extLst>
              </a:tr>
              <a:tr h="63960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SW </a:t>
                      </a:r>
                      <a:endParaRPr lang="zh-CN" altLang="en-US" sz="18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SW rs1,rs2,imm</a:t>
                      </a:r>
                      <a:endParaRPr lang="zh-CN" altLang="en-US" sz="18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将低</a:t>
                      </a:r>
                      <a:r>
                        <a:rPr lang="en-US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[31:0]</a:t>
                      </a:r>
                      <a:r>
                        <a:rPr lang="zh-CN" altLang="en-US" sz="18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位，存储到特定的地址单元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57356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78D60AA5-23F2-A2CA-C073-17B0A6C2D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" t="11173" r="7234" b="11453"/>
          <a:stretch/>
        </p:blipFill>
        <p:spPr bwMode="auto">
          <a:xfrm>
            <a:off x="7161990" y="2254962"/>
            <a:ext cx="4907247" cy="28798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003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</TotalTime>
  <Words>1296</Words>
  <Application>Microsoft Office PowerPoint</Application>
  <PresentationFormat>宽屏</PresentationFormat>
  <Paragraphs>306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仿宋</vt:lpstr>
      <vt:lpstr>微软雅黑</vt:lpstr>
      <vt:lpstr>Arial</vt:lpstr>
      <vt:lpstr>Office 主题​​</vt:lpstr>
      <vt:lpstr>硬件答辩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皓天 薛</dc:creator>
  <cp:lastModifiedBy>皓天 薛</cp:lastModifiedBy>
  <cp:revision>80</cp:revision>
  <dcterms:created xsi:type="dcterms:W3CDTF">2024-10-17T14:32:51Z</dcterms:created>
  <dcterms:modified xsi:type="dcterms:W3CDTF">2024-10-19T12:26:21Z</dcterms:modified>
</cp:coreProperties>
</file>