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BAA0-3ED6-4CE4-9147-3721A0784C77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3AA1-1BFA-4E8B-BC28-CBFA143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49712-F08D-C66A-E794-01298A9C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D7F67A-0ECA-C7EC-5922-7F6E8EC3D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7CEB7-9386-E323-F062-A9C8F2A6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E269A-3D55-827B-3F3B-D30FC26A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0A6C1-BA3A-24CD-68B3-2491975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859-5354-D2C6-B54A-9B36E4DA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EE239-961E-6C87-3F40-ED1E2BB17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81A14-E5BA-0C20-3F91-B94AAFA8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79FE-8486-18F1-2CE7-BD36E7EB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DBDD1-B2E6-A55B-3A3A-DA29C8F5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2D304-8E0F-870F-4E8B-234DF7970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4F264-DEDF-FC55-0E3F-59505E2E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66A92-A8AB-D089-A51C-A84E687D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3970A-62E3-20D4-953C-324915F2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67CF5-3F74-5112-B9C0-E3E59576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4602-2D24-E8BE-82C8-1C2F35C9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22686-11A8-DF7E-54DB-C1AEE333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24BD0-D388-360D-30CB-79D7E7C5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E885D-7D40-FA1A-1D2C-DC92E835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6F7F-D636-7105-86D7-D9AD451B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8E656-5A88-194E-075D-64FBA439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DA350-0BFC-205E-E91B-C68758C2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1ADDD-F9DF-F628-E68A-F02127D3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71DBE-0B39-6CF1-6754-1F7D6692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56AB7-1E5C-17CA-D0CE-8D5E799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1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5DC8-3FF9-A05E-7123-057C165B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1D594-4197-70B9-970F-B4388EFC8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0734D-36A0-61C0-87E5-2DE54BA2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FB46D-572D-0C66-33C0-7D1D7B2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184E3-5800-5276-7F2D-91D98FFF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18D8-0386-D4EA-EFFC-355B0A59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8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79E6D-1615-B101-BE9B-3C41B3E3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830F25-9B50-341D-7FD8-BB2AD21C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94CAD-6C34-7053-1A9A-11D697E02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0416-0966-748A-B008-66F4C73F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321F26-CBDD-00A0-7388-A1B4AFCB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6CFA0-EDAC-66B6-C010-3F9FE141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21927-C1D5-26F3-B9C0-24E65429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AC11CF-2FAF-2FE2-26B5-E3809B41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9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41B48-15F3-3014-0E68-1110BEA4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98945-39C9-C798-3540-2347BF7E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E893D-20F4-F9BE-C381-9D782F50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2F282-DF26-75A7-6092-878CA318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7ECFA-9846-79E6-2170-667D074D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C5370-EF29-706A-41DF-4163A216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F8003-1ACA-D3CF-EEDC-31D85673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E3735-77AE-ED70-0B89-1ABA047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78690-5328-6F02-298B-7FFD1E5A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A56CA-13BB-42B1-4B9F-CEC4FF6E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33B97-A735-5D94-34D3-97FBA2B7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3750-FDF5-595A-E6A6-5B00E92E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3F986-0ADA-AE03-D5A3-04CF74B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59566-44CA-F87E-5D3F-D9D4D95D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33535-E178-BF2B-285C-F3DCB21F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1B1C69-750C-3055-66A6-302BAC30D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070A6-BE93-151E-3C8E-43AF976D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E23B9-F1CF-B4A7-DF61-BF5DAD28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B0EA4-F843-A461-0A84-02E15988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25B13A-E574-3254-7681-9AACC030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9B62F-70BD-9340-8B9E-84EB9002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F2664-D38B-882F-8A97-8EBDC690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C33FB-58F0-6D70-7F85-5D4932142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0B587-DEE3-3ED2-2CB5-A253D0EC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C935-CC4E-1AF0-16A3-50B1A799B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硬件答辩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0F83DC-0BD5-F02F-4D7B-7546F8475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indent="266700" algn="ctr">
              <a:lnSpc>
                <a:spcPct val="100000"/>
              </a:lnSpc>
            </a:pPr>
            <a:r>
              <a:rPr lang="zh-CN" altLang="zh-CN" dirty="0"/>
              <a:t>组长：薛皓天</a:t>
            </a:r>
            <a:r>
              <a:rPr lang="en-US" altLang="zh-CN" dirty="0"/>
              <a:t> 210340170</a:t>
            </a:r>
            <a:endParaRPr lang="zh-CN" altLang="zh-CN" dirty="0"/>
          </a:p>
          <a:p>
            <a:pPr indent="266700" algn="ctr">
              <a:lnSpc>
                <a:spcPct val="100000"/>
              </a:lnSpc>
            </a:pPr>
            <a:r>
              <a:rPr lang="zh-CN" altLang="zh-CN" dirty="0"/>
              <a:t>组员：薛傲翔</a:t>
            </a:r>
            <a:r>
              <a:rPr lang="en-US" altLang="zh-CN" dirty="0"/>
              <a:t> 210340169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              </a:t>
            </a:r>
            <a:r>
              <a:rPr lang="zh-CN" altLang="zh-CN" dirty="0"/>
              <a:t>杨馥银</a:t>
            </a:r>
            <a:r>
              <a:rPr lang="en-US" altLang="zh-CN" dirty="0"/>
              <a:t> 210340172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3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11D47-DD44-8F66-C967-4A4149CB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792B65-4267-916D-BA84-CF7CDF26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指令格式设计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C3F517-F99C-697F-ED13-024DA8B302AF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C43612-7C8C-5B27-82D3-8AC2D0239AB2}"/>
              </a:ext>
            </a:extLst>
          </p:cNvPr>
          <p:cNvSpPr txBox="1"/>
          <p:nvPr/>
        </p:nvSpPr>
        <p:spPr>
          <a:xfrm>
            <a:off x="1080991" y="1457827"/>
            <a:ext cx="9864436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指令具体功能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B20006-4760-1AE0-B310-0E309C23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31142"/>
              </p:ext>
            </p:extLst>
          </p:nvPr>
        </p:nvGraphicFramePr>
        <p:xfrm>
          <a:off x="1971443" y="2223174"/>
          <a:ext cx="8659612" cy="4417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484">
                  <a:extLst>
                    <a:ext uri="{9D8B030D-6E8A-4147-A177-3AD203B41FA5}">
                      <a16:colId xmlns:a16="http://schemas.microsoft.com/office/drawing/2014/main" val="1901493845"/>
                    </a:ext>
                  </a:extLst>
                </a:gridCol>
                <a:gridCol w="2515630">
                  <a:extLst>
                    <a:ext uri="{9D8B030D-6E8A-4147-A177-3AD203B41FA5}">
                      <a16:colId xmlns:a16="http://schemas.microsoft.com/office/drawing/2014/main" val="451565083"/>
                    </a:ext>
                  </a:extLst>
                </a:gridCol>
                <a:gridCol w="4965498">
                  <a:extLst>
                    <a:ext uri="{9D8B030D-6E8A-4147-A177-3AD203B41FA5}">
                      <a16:colId xmlns:a16="http://schemas.microsoft.com/office/drawing/2014/main" val="2282515293"/>
                    </a:ext>
                  </a:extLst>
                </a:gridCol>
              </a:tblGrid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指令类型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49352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用于寄存器和寄存器操作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89434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用于短立即数和内存载入指令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250668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用于内存存储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5422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SB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用于有条件跳转操作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731385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用于长立即数操作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135256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UJ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用于无条件跳转操作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10990"/>
                  </a:ext>
                </a:extLst>
              </a:tr>
            </a:tbl>
          </a:graphicData>
        </a:graphic>
      </p:graphicFrame>
      <p:sp>
        <p:nvSpPr>
          <p:cNvPr id="5" name="椭圆 4">
            <a:hlinkClick r:id="rId2" action="ppaction://hlinksldjump"/>
            <a:extLst>
              <a:ext uri="{FF2B5EF4-FFF2-40B4-BE49-F238E27FC236}">
                <a16:creationId xmlns:a16="http://schemas.microsoft.com/office/drawing/2014/main" id="{538F0836-07EB-5392-7973-CC058B23CBD6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DC34C-73AC-EF85-2A9B-D77C76EE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实验目的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设计过程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96093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CAD726-809D-63A1-EB28-88023818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实验目的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设计过程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38443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553F5-F1E8-1802-D994-6B922AEE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7242C9-9DF0-E104-7FE6-626485D6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实验目的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F23DEF-A4B8-A5D7-058B-C1D401C928BF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EC0763-1141-DFDA-6A9E-088B14C88CF4}"/>
              </a:ext>
            </a:extLst>
          </p:cNvPr>
          <p:cNvSpPr txBox="1"/>
          <p:nvPr/>
        </p:nvSpPr>
        <p:spPr>
          <a:xfrm>
            <a:off x="1242874" y="1811044"/>
            <a:ext cx="97565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1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通过亲手编写模拟器，可以更深入地理解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指令集架构的内部工作机制，包括指令的执行流程、寄存器的使用、内存访问等关键概念。这将有助于我们在未来的学习和工作中更好地应用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架构。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2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编写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模拟器是一个将计算机体系结构理论知识付诸实践的好机会。我们将能够应用所学到的关于处理器设计、指令集、流水线、缓存、存储层次结构等概念，通过编程实现这些概念在模拟器中的具体表现。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3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在编写模拟器的过程中，我们实现了不同的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扩展指令集，以探索这些扩展如何影响处理器的性能和功能。这将有助于你们更深入地理解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架构的灵活性和可扩展性，并为未来的研究和开发提供经验。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8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F755C-D8F4-C272-ED5B-D33EAB3F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F3C0-2866-3877-61D5-A320DE25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实验目的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设计过程</a:t>
            </a:r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52165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DA852-62FA-00B7-6B0E-32CAD7047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CA3673-08BB-F72B-199F-8BD4E170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设计过程（基本参数）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E8D4E3A-2093-61EE-6386-E59A6F3C5A54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066E010-DEA3-81D1-4313-E640F139DD86}"/>
              </a:ext>
            </a:extLst>
          </p:cNvPr>
          <p:cNvSpPr txBox="1"/>
          <p:nvPr/>
        </p:nvSpPr>
        <p:spPr>
          <a:xfrm>
            <a:off x="1064721" y="1820281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模型机位数选定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位。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66195D-6D8C-A9D9-571E-99F4615DD562}"/>
              </a:ext>
            </a:extLst>
          </p:cNvPr>
          <p:cNvSpPr txBox="1"/>
          <p:nvPr/>
        </p:nvSpPr>
        <p:spPr>
          <a:xfrm>
            <a:off x="1064721" y="2788309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寄存器设计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1C77DBBD-220C-344E-802F-03224A9C9956}"/>
              </a:ext>
            </a:extLst>
          </p:cNvPr>
          <p:cNvSpPr txBox="1"/>
          <p:nvPr/>
        </p:nvSpPr>
        <p:spPr>
          <a:xfrm>
            <a:off x="1064721" y="3756337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、指令格式设计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E1DF16-CEA8-FAB5-1319-3D28B2AC4D72}"/>
              </a:ext>
            </a:extLst>
          </p:cNvPr>
          <p:cNvSpPr txBox="1"/>
          <p:nvPr/>
        </p:nvSpPr>
        <p:spPr>
          <a:xfrm>
            <a:off x="1064720" y="4724365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68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0DDB0-DD21-1C84-16C6-B549EBDC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B38C83C-9456-5610-9B70-F37D157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7D5D3BE-76C3-AF93-1CF9-8B474B717485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3DA270B-7ABD-3DE5-D9AC-E549DBB4B266}"/>
              </a:ext>
            </a:extLst>
          </p:cNvPr>
          <p:cNvSpPr txBox="1"/>
          <p:nvPr/>
        </p:nvSpPr>
        <p:spPr>
          <a:xfrm>
            <a:off x="1064721" y="1820281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模型机位数选定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位。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BCDEC3-4350-4072-DDC4-0BE314F9D3B0}"/>
              </a:ext>
            </a:extLst>
          </p:cNvPr>
          <p:cNvSpPr txBox="1"/>
          <p:nvPr/>
        </p:nvSpPr>
        <p:spPr>
          <a:xfrm>
            <a:off x="1064721" y="2788309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寄存器设计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hlinkClick r:id="rId2" action="ppaction://hlinksldjump"/>
            <a:extLst>
              <a:ext uri="{FF2B5EF4-FFF2-40B4-BE49-F238E27FC236}">
                <a16:creationId xmlns:a16="http://schemas.microsoft.com/office/drawing/2014/main" id="{7A2B5EAB-36FA-C60B-2228-22C197604F74}"/>
              </a:ext>
            </a:extLst>
          </p:cNvPr>
          <p:cNvSpPr txBox="1"/>
          <p:nvPr/>
        </p:nvSpPr>
        <p:spPr>
          <a:xfrm>
            <a:off x="1064721" y="3756337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、指令格式设计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27A4A9-F930-8296-CA4C-87B81A42FFFD}"/>
              </a:ext>
            </a:extLst>
          </p:cNvPr>
          <p:cNvSpPr txBox="1"/>
          <p:nvPr/>
        </p:nvSpPr>
        <p:spPr>
          <a:xfrm>
            <a:off x="1064720" y="4724365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6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3EBA0B-BA4D-65FF-B2E8-729658955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645F611-D70F-59A6-1812-72335D7A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43" y="62927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寄存器设计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BD3383-7775-D518-43E2-4EAB319D739B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6E376B5-507D-85AC-0BDA-151E720AA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45988"/>
              </p:ext>
            </p:extLst>
          </p:nvPr>
        </p:nvGraphicFramePr>
        <p:xfrm>
          <a:off x="2350424" y="1484221"/>
          <a:ext cx="8206739" cy="5599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838">
                  <a:extLst>
                    <a:ext uri="{9D8B030D-6E8A-4147-A177-3AD203B41FA5}">
                      <a16:colId xmlns:a16="http://schemas.microsoft.com/office/drawing/2014/main" val="2799396581"/>
                    </a:ext>
                  </a:extLst>
                </a:gridCol>
                <a:gridCol w="1523473">
                  <a:extLst>
                    <a:ext uri="{9D8B030D-6E8A-4147-A177-3AD203B41FA5}">
                      <a16:colId xmlns:a16="http://schemas.microsoft.com/office/drawing/2014/main" val="3650847596"/>
                    </a:ext>
                  </a:extLst>
                </a:gridCol>
                <a:gridCol w="4848428">
                  <a:extLst>
                    <a:ext uri="{9D8B030D-6E8A-4147-A177-3AD203B41FA5}">
                      <a16:colId xmlns:a16="http://schemas.microsoft.com/office/drawing/2014/main" val="3302547791"/>
                    </a:ext>
                  </a:extLst>
                </a:gridCol>
              </a:tblGrid>
              <a:tr h="398288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ABI</a:t>
                      </a: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912870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值寄存器，读取数据为</a:t>
                      </a: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432931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用于返回地址</a:t>
                      </a:r>
                      <a:r>
                        <a:rPr lang="en-US" sz="14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(return address)</a:t>
                      </a:r>
                      <a:endParaRPr lang="zh-CN" sz="12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01282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sz="12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用于栈指针（</a:t>
                      </a: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179394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用于通用指针</a:t>
                      </a: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(global pointer)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420578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x4</a:t>
                      </a:r>
                      <a:endParaRPr lang="zh-CN" sz="12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用于线程指针 （</a:t>
                      </a: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thread pointer</a:t>
                      </a: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317329"/>
                  </a:ext>
                </a:extLst>
              </a:tr>
              <a:tr h="44918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x5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t0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用于存放临时数据或者备用链接寄存器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17351"/>
                  </a:ext>
                </a:extLst>
              </a:tr>
              <a:tr h="42333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x6-x7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t1-t2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11801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x8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s0/</a:t>
                      </a:r>
                      <a:r>
                        <a:rPr lang="en-US" sz="14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需要保存的寄存器或者帧指针寄存器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640193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zh-CN" sz="12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81447"/>
                  </a:ext>
                </a:extLst>
              </a:tr>
              <a:tr h="483462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x10-x11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a0-a1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函数传递参数寄存器或者函数返回值寄存器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040857"/>
                  </a:ext>
                </a:extLst>
              </a:tr>
              <a:tr h="418797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x12-x17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a2-a7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函数传递参数寄存器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59201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x18-x27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s2-s11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641651"/>
                  </a:ext>
                </a:extLst>
              </a:tr>
              <a:tr h="616438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x28-x31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t3-t6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4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用于存放临时数据寄存器</a:t>
                      </a:r>
                      <a:endParaRPr lang="zh-CN" sz="12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613019"/>
                  </a:ext>
                </a:extLst>
              </a:tr>
            </a:tbl>
          </a:graphicData>
        </a:graphic>
      </p:graphicFrame>
      <p:sp>
        <p:nvSpPr>
          <p:cNvPr id="12" name="椭圆 11">
            <a:hlinkClick r:id="rId2" action="ppaction://hlinksldjump"/>
            <a:extLst>
              <a:ext uri="{FF2B5EF4-FFF2-40B4-BE49-F238E27FC236}">
                <a16:creationId xmlns:a16="http://schemas.microsoft.com/office/drawing/2014/main" id="{8B632B0F-780B-80C9-0363-0B80F9A14FE6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7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B3768-1DC9-001C-BF93-975894156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AEEBA93-1033-80B6-15AB-8BC2C0E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指令格式设计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0D07364-49ED-4C72-BC42-1B4879246CFE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A07A910-DB0C-6927-399C-61BB6ADAC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9" y="4003266"/>
            <a:ext cx="10605581" cy="1791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FDC506-8DCE-5EFC-2F8B-862C3D87C4B5}"/>
              </a:ext>
            </a:extLst>
          </p:cNvPr>
          <p:cNvSpPr txBox="1"/>
          <p:nvPr/>
        </p:nvSpPr>
        <p:spPr>
          <a:xfrm>
            <a:off x="1080991" y="1457827"/>
            <a:ext cx="9864436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opcode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指令操作码</a:t>
            </a:r>
            <a:endParaRPr lang="en-US" altLang="zh-CN" sz="2000" b="1" kern="0" dirty="0">
              <a:solidFill>
                <a:srgbClr val="0D0D0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0" dirty="0" err="1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funct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指令对应的具体功能</a:t>
            </a:r>
            <a:endParaRPr lang="en-US" altLang="zh-CN" sz="2000" b="1" kern="0" dirty="0">
              <a:solidFill>
                <a:srgbClr val="0D0D0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rs1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源寄存器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rs2</a:t>
            </a:r>
            <a:r>
              <a:rPr lang="zh-CN" altLang="en-US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源寄存器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0" dirty="0" err="1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Imm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：立即数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71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482</Words>
  <Application>Microsoft Office PowerPoint</Application>
  <PresentationFormat>宽屏</PresentationFormat>
  <Paragraphs>129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仿宋</vt:lpstr>
      <vt:lpstr>微软雅黑</vt:lpstr>
      <vt:lpstr>Arial</vt:lpstr>
      <vt:lpstr>Office 主题​​</vt:lpstr>
      <vt:lpstr>硬件答辩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皓天 薛</dc:creator>
  <cp:lastModifiedBy>皓天 薛</cp:lastModifiedBy>
  <cp:revision>30</cp:revision>
  <dcterms:created xsi:type="dcterms:W3CDTF">2024-10-17T14:32:51Z</dcterms:created>
  <dcterms:modified xsi:type="dcterms:W3CDTF">2024-10-18T05:42:38Z</dcterms:modified>
</cp:coreProperties>
</file>