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6FBAA0-3ED6-4CE4-9147-3721A0784C77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13AA1-1BFA-4E8B-BC28-CBFA14388AE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08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49712-F08D-C66A-E794-01298A9C9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D7F67A-0ECA-C7EC-5922-7F6E8EC3D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C7CEB7-9386-E323-F062-A9C8F2A6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6E269A-3D55-827B-3F3B-D30FC26A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70A6C1-BA3A-24CD-68B3-2491975AF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60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5F2859-5354-D2C6-B54A-9B36E4DA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34EE239-961E-6C87-3F40-ED1E2BB175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C81A14-E5BA-0C20-3F91-B94AAFA8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D079FE-8486-18F1-2CE7-BD36E7EB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DBDD1-B2E6-A55B-3A3A-DA29C8F5D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9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8E2D304-8E0F-870F-4E8B-234DF7970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6B4F264-DEDF-FC55-0E3F-59505E2E2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D66A92-A8AB-D089-A51C-A84E687D2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73970A-62E3-20D4-953C-324915F2A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167CF5-3F74-5112-B9C0-E3E59576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71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14602-2D24-E8BE-82C8-1C2F35C9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222686-11A8-DF7E-54DB-C1AEE333D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124BD0-D388-360D-30CB-79D7E7C56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AE885D-7D40-FA1A-1D2C-DC92E835F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B6F7F-D636-7105-86D7-D9AD451B6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70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8E656-5A88-194E-075D-64FBA439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BDA350-0BFC-205E-E91B-C68758C22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041ADDD-F9DF-F628-E68A-F02127D3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471DBE-0B39-6CF1-6754-1F7D66927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E56AB7-1E5C-17CA-D0CE-8D5E7990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1419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85DC8-3FF9-A05E-7123-057C165B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21D594-4197-70B9-970F-B4388EFC8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70734D-36A0-61C0-87E5-2DE54BA26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78FB46D-572D-0C66-33C0-7D1D7B22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A184E3-5800-5276-7F2D-91D98FFF9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318D8-0386-D4EA-EFFC-355B0A59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48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A79E6D-1615-B101-BE9B-3C41B3E3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830F25-9B50-341D-7FD8-BB2AD21C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894CAD-6C34-7053-1A9A-11D697E02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3570416-0966-748A-B008-66F4C73F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6321F26-CBDD-00A0-7388-A1B4AFCB9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16CFA0-EDAC-66B6-C010-3F9FE1413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C21927-C1D5-26F3-B9C0-24E654294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BAC11CF-2FAF-2FE2-26B5-E3809B41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849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41B48-15F3-3014-0E68-1110BEA44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A98945-39C9-C798-3540-2347BF7E2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BE893D-20F4-F9BE-C381-9D782F506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2F282-DF26-75A7-6092-878CA3180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105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B7ECFA-9846-79E6-2170-667D074D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9C5370-EF29-706A-41DF-4163A216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6F8003-1ACA-D3CF-EEDC-31D85673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4410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E3735-77AE-ED70-0B89-1ABA0472C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D78690-5328-6F02-298B-7FFD1E5A78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9A56CA-13BB-42B1-4B9F-CEC4FF6E5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533B97-A735-5D94-34D3-97FBA2B7F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D43750-FDF5-595A-E6A6-5B00E92E2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D53F986-0ADA-AE03-D5A3-04CF74B8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0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159566-44CA-F87E-5D3F-D9D4D95D3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6C33535-E178-BF2B-285C-F3DCB21F8D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91B1C69-750C-3055-66A6-302BAC30D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D070A6-BE93-151E-3C8E-43AF976D0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9AE23B9-F1CF-B4A7-DF61-BF5DAD28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AB0EA4-F843-A461-0A84-02E159885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8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F25B13A-E574-3254-7681-9AACC0303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09B62F-70BD-9340-8B9E-84EB9002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3F2664-D38B-882F-8A97-8EBDC6906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85F88-82F5-49EA-B3B8-3656AD7C3CE9}" type="datetimeFigureOut">
              <a:rPr lang="zh-CN" altLang="en-US" smtClean="0"/>
              <a:t>2024/10/18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2C33FB-58F0-6D70-7F85-5D4932142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0B587-DEE3-3ED2-2CB5-A253D0EC5F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67041-C70A-43D7-96BF-D96B8CEBB5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22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18C935-CC4E-1AF0-16A3-50B1A799B5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6600" dirty="0"/>
              <a:t>硬件答辩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0F83DC-0BD5-F02F-4D7B-7546F8475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indent="266700" algn="ctr">
              <a:lnSpc>
                <a:spcPct val="100000"/>
              </a:lnSpc>
            </a:pPr>
            <a:r>
              <a:rPr lang="zh-CN" altLang="zh-CN" dirty="0"/>
              <a:t>组长：薛皓天</a:t>
            </a:r>
            <a:r>
              <a:rPr lang="en-US" altLang="zh-CN" dirty="0"/>
              <a:t> 210340170</a:t>
            </a:r>
            <a:endParaRPr lang="zh-CN" altLang="zh-CN" dirty="0"/>
          </a:p>
          <a:p>
            <a:pPr indent="266700" algn="ctr">
              <a:lnSpc>
                <a:spcPct val="100000"/>
              </a:lnSpc>
            </a:pPr>
            <a:r>
              <a:rPr lang="zh-CN" altLang="zh-CN" dirty="0"/>
              <a:t>组员：薛傲翔</a:t>
            </a:r>
            <a:r>
              <a:rPr lang="en-US" altLang="zh-CN" dirty="0"/>
              <a:t> 210340169</a:t>
            </a:r>
            <a:endParaRPr lang="zh-CN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              </a:t>
            </a:r>
            <a:r>
              <a:rPr lang="zh-CN" altLang="zh-CN" dirty="0"/>
              <a:t>杨馥银</a:t>
            </a:r>
            <a:r>
              <a:rPr lang="en-US" altLang="zh-CN" dirty="0"/>
              <a:t> 210340172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23930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7996DE-EEFB-854B-FE72-C993D7589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49FA0D9-1B82-BD76-0B10-94FF2FE73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D87C8C9-C240-CB5C-9C96-BC51CCCE7894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C9C042E-8B23-1813-9DDD-4A0A3EABFF07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447827B-FB03-6361-8F36-7BC0B11C1B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67284"/>
              </p:ext>
            </p:extLst>
          </p:nvPr>
        </p:nvGraphicFramePr>
        <p:xfrm>
          <a:off x="303732" y="1821275"/>
          <a:ext cx="6043802" cy="3400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708">
                  <a:extLst>
                    <a:ext uri="{9D8B030D-6E8A-4147-A177-3AD203B41FA5}">
                      <a16:colId xmlns:a16="http://schemas.microsoft.com/office/drawing/2014/main" val="1192578588"/>
                    </a:ext>
                  </a:extLst>
                </a:gridCol>
                <a:gridCol w="1861121">
                  <a:extLst>
                    <a:ext uri="{9D8B030D-6E8A-4147-A177-3AD203B41FA5}">
                      <a16:colId xmlns:a16="http://schemas.microsoft.com/office/drawing/2014/main" val="3563227770"/>
                    </a:ext>
                  </a:extLst>
                </a:gridCol>
                <a:gridCol w="3254973">
                  <a:extLst>
                    <a:ext uri="{9D8B030D-6E8A-4147-A177-3AD203B41FA5}">
                      <a16:colId xmlns:a16="http://schemas.microsoft.com/office/drawing/2014/main" val="1062680401"/>
                    </a:ext>
                  </a:extLst>
                </a:gridCol>
              </a:tblGrid>
              <a:tr h="41589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名称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格式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功能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36062"/>
                  </a:ext>
                </a:extLst>
              </a:tr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BEQ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BEQ rs1, rs2, imm</a:t>
                      </a:r>
                      <a:endParaRPr lang="zh-CN" altLang="en-US" sz="1400" b="0" kern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和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相等，则跳转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17603"/>
                  </a:ext>
                </a:extLst>
              </a:tr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BNE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BNE rs1, rs2, 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和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不相等，则跳转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57356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BGE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BGE rs1, rs2, 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大于等于</a:t>
                      </a:r>
                      <a:r>
                        <a:rPr 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，则跳转</a:t>
                      </a:r>
                      <a:r>
                        <a:rPr 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51814"/>
                  </a:ext>
                </a:extLst>
              </a:tr>
              <a:tr h="38369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BLT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BLT rs1, rs2, 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小于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，则跳转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32866"/>
                  </a:ext>
                </a:extLst>
              </a:tr>
              <a:tr h="40767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BLTU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BLTU rs1, rs2, imm</a:t>
                      </a:r>
                      <a:endParaRPr lang="zh-CN" altLang="en-US" sz="1400" b="0" kern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无符号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小于无符号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，则跳转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438494"/>
                  </a:ext>
                </a:extLst>
              </a:tr>
              <a:tr h="43165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BGEU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4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BGEU rs1, rs2, imm</a:t>
                      </a:r>
                      <a:endParaRPr lang="zh-CN" altLang="en-US" sz="1400" b="0" kern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无符号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rs1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大于等于无符号</a:t>
                      </a:r>
                      <a:r>
                        <a:rPr 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rs2</a:t>
                      </a:r>
                      <a:r>
                        <a:rPr lang="zh-CN" altLang="en-US" sz="14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，则跳转</a:t>
                      </a:r>
                      <a:r>
                        <a:rPr lang="en-US" sz="14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4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91190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F3B9C91-1C2F-9A54-8317-3DD0AC3EA9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4" t="10049" r="7234" b="9804"/>
          <a:stretch/>
        </p:blipFill>
        <p:spPr bwMode="auto">
          <a:xfrm>
            <a:off x="6420131" y="1710494"/>
            <a:ext cx="5511761" cy="399688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72767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CF0226-7AD3-6D9C-FD80-BED536818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B662720-D8AE-0643-656E-3429AF86F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6575548-99B1-0F6F-96FB-91F3FDB43A12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08961E7B-BFC7-E2CC-4649-877DFB5F5418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75E813B3-C082-A9ED-8A41-3C0A93010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8937959"/>
              </p:ext>
            </p:extLst>
          </p:nvPr>
        </p:nvGraphicFramePr>
        <p:xfrm>
          <a:off x="187608" y="2220770"/>
          <a:ext cx="6151048" cy="21648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4170">
                  <a:extLst>
                    <a:ext uri="{9D8B030D-6E8A-4147-A177-3AD203B41FA5}">
                      <a16:colId xmlns:a16="http://schemas.microsoft.com/office/drawing/2014/main" val="1192578588"/>
                    </a:ext>
                  </a:extLst>
                </a:gridCol>
                <a:gridCol w="1894146">
                  <a:extLst>
                    <a:ext uri="{9D8B030D-6E8A-4147-A177-3AD203B41FA5}">
                      <a16:colId xmlns:a16="http://schemas.microsoft.com/office/drawing/2014/main" val="3563227770"/>
                    </a:ext>
                  </a:extLst>
                </a:gridCol>
                <a:gridCol w="3312732">
                  <a:extLst>
                    <a:ext uri="{9D8B030D-6E8A-4147-A177-3AD203B41FA5}">
                      <a16:colId xmlns:a16="http://schemas.microsoft.com/office/drawing/2014/main" val="1062680401"/>
                    </a:ext>
                  </a:extLst>
                </a:gridCol>
              </a:tblGrid>
              <a:tr h="50218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名称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格式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功能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36062"/>
                  </a:ext>
                </a:extLst>
              </a:tr>
              <a:tr h="83130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LUI 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LUI rd, imm</a:t>
                      </a:r>
                      <a:endParaRPr lang="zh-CN" altLang="en-US" sz="1600" b="0" kern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一个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位的立即数加载到寄存器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rd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的高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位，低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12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位为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0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17603"/>
                  </a:ext>
                </a:extLst>
              </a:tr>
              <a:tr h="83130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AUIPC 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AUIPC 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rd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imm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一个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位立即数加到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的高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20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位，生成一个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32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位地址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57356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FC54DF41-9B5D-B2DF-F8FC-C510559F1A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3" t="12500" r="8123" b="11718"/>
          <a:stretch/>
        </p:blipFill>
        <p:spPr bwMode="auto">
          <a:xfrm>
            <a:off x="6384989" y="1904305"/>
            <a:ext cx="5676228" cy="3559876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66D777E-F875-BDA8-F1B4-3D85D7B3D3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3" t="20907" r="6594" b="21895"/>
          <a:stretch/>
        </p:blipFill>
        <p:spPr bwMode="auto">
          <a:xfrm>
            <a:off x="187608" y="5007695"/>
            <a:ext cx="6108358" cy="121879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E89086A-57E7-4481-0BA7-622F81D6C245}"/>
              </a:ext>
            </a:extLst>
          </p:cNvPr>
          <p:cNvSpPr txBox="1"/>
          <p:nvPr/>
        </p:nvSpPr>
        <p:spPr>
          <a:xfrm>
            <a:off x="6776203" y="5823021"/>
            <a:ext cx="4893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>
                <a:solidFill>
                  <a:srgbClr val="05073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a</a:t>
            </a:r>
            <a:r>
              <a:rPr lang="en-US" altLang="zh-CN" sz="2000" b="0" i="0" dirty="0" err="1">
                <a:solidFill>
                  <a:srgbClr val="05073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uipc</a:t>
            </a:r>
            <a:r>
              <a:rPr lang="zh-CN" altLang="en-US" sz="2000" dirty="0">
                <a:solidFill>
                  <a:srgbClr val="05073B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指令可以获取</a:t>
            </a:r>
            <a:r>
              <a:rPr lang="zh-CN" altLang="en-US" sz="2000" b="0" i="0" dirty="0">
                <a:solidFill>
                  <a:srgbClr val="05073B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</a:rPr>
              <a:t>全局变量或函数的地址（物理地址）</a:t>
            </a:r>
            <a:endParaRPr lang="zh-CN" altLang="en-US" sz="20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61112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8DDE33-A58B-E5D1-E9F6-9D7827576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97CEE66-752B-A8CE-8179-887CBDDF7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6B39E26-550B-2D54-2EF0-75A1F217431F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D80D0D8F-605D-8F98-D443-2F167617AB5B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J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F35A7E23-C68F-F2F0-E524-EC9F9D0A9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4786564"/>
              </p:ext>
            </p:extLst>
          </p:nvPr>
        </p:nvGraphicFramePr>
        <p:xfrm>
          <a:off x="2588959" y="1993952"/>
          <a:ext cx="6527333" cy="17005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1929">
                  <a:extLst>
                    <a:ext uri="{9D8B030D-6E8A-4147-A177-3AD203B41FA5}">
                      <a16:colId xmlns:a16="http://schemas.microsoft.com/office/drawing/2014/main" val="1192578588"/>
                    </a:ext>
                  </a:extLst>
                </a:gridCol>
                <a:gridCol w="2010019">
                  <a:extLst>
                    <a:ext uri="{9D8B030D-6E8A-4147-A177-3AD203B41FA5}">
                      <a16:colId xmlns:a16="http://schemas.microsoft.com/office/drawing/2014/main" val="3563227770"/>
                    </a:ext>
                  </a:extLst>
                </a:gridCol>
                <a:gridCol w="3515385">
                  <a:extLst>
                    <a:ext uri="{9D8B030D-6E8A-4147-A177-3AD203B41FA5}">
                      <a16:colId xmlns:a16="http://schemas.microsoft.com/office/drawing/2014/main" val="1062680401"/>
                    </a:ext>
                  </a:extLst>
                </a:gridCol>
              </a:tblGrid>
              <a:tr h="48109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名称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格式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功能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36062"/>
                  </a:ext>
                </a:extLst>
              </a:tr>
              <a:tr h="121949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JAL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指令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JAL 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rd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, 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imm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将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的值紧随其后的那条指令地址，存入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rd</a:t>
                      </a:r>
                      <a:r>
                        <a:rPr lang="zh-CN" alt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寄存器中，然后将</a:t>
                      </a:r>
                      <a:r>
                        <a:rPr lang="en-US" sz="1600" b="0" kern="0" dirty="0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PC=</a:t>
                      </a:r>
                      <a:r>
                        <a:rPr lang="en-US" sz="1600" b="0" kern="0" dirty="0" err="1">
                          <a:solidFill>
                            <a:srgbClr val="0D0D0D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Segoe UI" panose="020B0502040204020203" pitchFamily="34" charset="0"/>
                        </a:rPr>
                        <a:t>PC+imm</a:t>
                      </a:r>
                      <a:endParaRPr lang="zh-CN" altLang="en-US" sz="1600" b="0" kern="0" dirty="0">
                        <a:solidFill>
                          <a:srgbClr val="0D0D0D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17603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5C808EBE-8096-375E-7C92-DAE426010C7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62" t="16869" r="8438" b="22277"/>
          <a:stretch/>
        </p:blipFill>
        <p:spPr bwMode="auto">
          <a:xfrm>
            <a:off x="2707306" y="3911410"/>
            <a:ext cx="6337779" cy="236907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0001533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C9FBD3-9179-A4FD-5F3B-16CC34211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48175F-7145-E870-9482-6988E6C34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实验目的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设计过程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2219478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3EBA0B-BA4D-65FF-B2E8-729658955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645F611-D70F-59A6-1812-72335D7A5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443" y="62927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寄存器设计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2BD3383-7775-D518-43E2-4EAB319D739B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6E376B5-507D-85AC-0BDA-151E720AA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1174888"/>
              </p:ext>
            </p:extLst>
          </p:nvPr>
        </p:nvGraphicFramePr>
        <p:xfrm>
          <a:off x="2129043" y="1339841"/>
          <a:ext cx="8206739" cy="57825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34838">
                  <a:extLst>
                    <a:ext uri="{9D8B030D-6E8A-4147-A177-3AD203B41FA5}">
                      <a16:colId xmlns:a16="http://schemas.microsoft.com/office/drawing/2014/main" val="2799396581"/>
                    </a:ext>
                  </a:extLst>
                </a:gridCol>
                <a:gridCol w="1523473">
                  <a:extLst>
                    <a:ext uri="{9D8B030D-6E8A-4147-A177-3AD203B41FA5}">
                      <a16:colId xmlns:a16="http://schemas.microsoft.com/office/drawing/2014/main" val="3650847596"/>
                    </a:ext>
                  </a:extLst>
                </a:gridCol>
                <a:gridCol w="4848428">
                  <a:extLst>
                    <a:ext uri="{9D8B030D-6E8A-4147-A177-3AD203B41FA5}">
                      <a16:colId xmlns:a16="http://schemas.microsoft.com/office/drawing/2014/main" val="3302547791"/>
                    </a:ext>
                  </a:extLst>
                </a:gridCol>
              </a:tblGrid>
              <a:tr h="398288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ABI</a:t>
                      </a: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名称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ctr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912870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x0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zero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值寄存器，读取数据为</a:t>
                      </a: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432931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ra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用于返回地址</a:t>
                      </a:r>
                      <a:r>
                        <a:rPr lang="en-US" sz="18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(return address)</a:t>
                      </a:r>
                      <a:endParaRPr lang="zh-CN" sz="160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1401282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sp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用于栈指针（</a:t>
                      </a: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stack pointer</a:t>
                      </a: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0179394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x3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gp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用于通用指针</a:t>
                      </a: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(global pointer)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420578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x4</a:t>
                      </a:r>
                      <a:endParaRPr lang="zh-CN" sz="160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tp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用于线程指针 （</a:t>
                      </a: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thread pointer</a:t>
                      </a: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317329"/>
                  </a:ext>
                </a:extLst>
              </a:tr>
              <a:tr h="44918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x5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t0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用于存放临时数据或者备用链接寄存器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0917351"/>
                  </a:ext>
                </a:extLst>
              </a:tr>
              <a:tr h="423336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x6-x7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t1-t2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用于存放临时数据寄存器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911801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x8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s0/</a:t>
                      </a:r>
                      <a:r>
                        <a:rPr lang="en-US" sz="1800" kern="50" dirty="0" err="1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fp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需要保存的寄存器或者帧指针寄存器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5640193"/>
                  </a:ext>
                </a:extLst>
              </a:tr>
              <a:tr h="33687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x9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s1</a:t>
                      </a:r>
                      <a:endParaRPr lang="zh-CN" sz="160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需要保存的寄存器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581447"/>
                  </a:ext>
                </a:extLst>
              </a:tr>
              <a:tr h="483462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x10-x11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a0-a1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函数传递参数寄存器或者函数返回值寄存器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4040857"/>
                  </a:ext>
                </a:extLst>
              </a:tr>
              <a:tr h="418797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x12-x17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a2-a7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函数传递参数寄存器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9159201"/>
                  </a:ext>
                </a:extLst>
              </a:tr>
              <a:tr h="45186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x18-x27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s2-s11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需要保存的寄存器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641651"/>
                  </a:ext>
                </a:extLst>
              </a:tr>
              <a:tr h="616438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x28-x31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t3-t6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1800" kern="5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用于存放临时数据寄存器</a:t>
                      </a:r>
                      <a:endParaRPr lang="zh-CN" sz="160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59114" marR="59114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3613019"/>
                  </a:ext>
                </a:extLst>
              </a:tr>
            </a:tbl>
          </a:graphicData>
        </a:graphic>
      </p:graphicFrame>
      <p:sp>
        <p:nvSpPr>
          <p:cNvPr id="12" name="椭圆 11">
            <a:hlinkClick r:id="rId2" action="ppaction://hlinksldjump"/>
            <a:extLst>
              <a:ext uri="{FF2B5EF4-FFF2-40B4-BE49-F238E27FC236}">
                <a16:creationId xmlns:a16="http://schemas.microsoft.com/office/drawing/2014/main" id="{8B632B0F-780B-80C9-0363-0B80F9A14FE6}"/>
              </a:ext>
            </a:extLst>
          </p:cNvPr>
          <p:cNvSpPr/>
          <p:nvPr/>
        </p:nvSpPr>
        <p:spPr>
          <a:xfrm>
            <a:off x="11316000" y="6345382"/>
            <a:ext cx="359972" cy="359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39728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AB3768-1DC9-001C-BF93-975894156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AEEBA93-1033-80B6-15AB-8BC2C0E4D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指令格式设计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0D07364-49ED-4C72-BC42-1B4879246CFE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" name="图片 5">
            <a:extLst>
              <a:ext uri="{FF2B5EF4-FFF2-40B4-BE49-F238E27FC236}">
                <a16:creationId xmlns:a16="http://schemas.microsoft.com/office/drawing/2014/main" id="{9A07A910-DB0C-6927-399C-61BB6ADAC4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9" y="4003266"/>
            <a:ext cx="10605581" cy="17910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8FDC506-8DCE-5EFC-2F8B-862C3D87C4B5}"/>
              </a:ext>
            </a:extLst>
          </p:cNvPr>
          <p:cNvSpPr txBox="1"/>
          <p:nvPr/>
        </p:nvSpPr>
        <p:spPr>
          <a:xfrm>
            <a:off x="1080991" y="1457827"/>
            <a:ext cx="9864436" cy="232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opcode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指令操作码</a:t>
            </a:r>
            <a:endParaRPr lang="en-US" altLang="zh-CN" sz="2000" b="1" kern="0" dirty="0">
              <a:solidFill>
                <a:srgbClr val="0D0D0D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0" dirty="0" err="1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funct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指令对应的具体功能</a:t>
            </a:r>
            <a:endParaRPr lang="en-US" altLang="zh-CN" sz="2000" b="1" kern="0" dirty="0">
              <a:solidFill>
                <a:srgbClr val="0D0D0D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rs1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源寄存器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rs2</a:t>
            </a:r>
            <a:r>
              <a:rPr lang="zh-CN" altLang="en-US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源寄存器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2</a:t>
            </a:r>
          </a:p>
          <a:p>
            <a:pPr>
              <a:lnSpc>
                <a:spcPct val="150000"/>
              </a:lnSpc>
            </a:pPr>
            <a:r>
              <a:rPr lang="en-US" altLang="zh-CN" sz="2000" b="1" kern="0" dirty="0" err="1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Imm</a:t>
            </a:r>
            <a:r>
              <a:rPr lang="zh-CN" altLang="en-US" sz="2000" b="1" kern="0" dirty="0">
                <a:solidFill>
                  <a:srgbClr val="0D0D0D"/>
                </a:solidFill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：立即数</a:t>
            </a:r>
            <a:endParaRPr lang="zh-CN" altLang="en-US" sz="20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715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A11D47-DD44-8F66-C967-4A4149CBD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F792B65-4267-916D-BA84-CF7CDF26A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指令格式设计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D0C3F517-F99C-697F-ED13-024DA8B302AF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EC43612-7C8C-5B27-82D3-8AC2D0239AB2}"/>
              </a:ext>
            </a:extLst>
          </p:cNvPr>
          <p:cNvSpPr txBox="1"/>
          <p:nvPr/>
        </p:nvSpPr>
        <p:spPr>
          <a:xfrm>
            <a:off x="1080991" y="1457827"/>
            <a:ext cx="9864436" cy="481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latin typeface="仿宋" panose="02010609060101010101" pitchFamily="49" charset="-122"/>
                <a:ea typeface="仿宋" panose="02010609060101010101" pitchFamily="49" charset="-122"/>
              </a:rPr>
              <a:t>指令具体功能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4DB20006-4760-1AE0-B310-0E309C2328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531142"/>
              </p:ext>
            </p:extLst>
          </p:nvPr>
        </p:nvGraphicFramePr>
        <p:xfrm>
          <a:off x="1971443" y="2223174"/>
          <a:ext cx="8659612" cy="4417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484">
                  <a:extLst>
                    <a:ext uri="{9D8B030D-6E8A-4147-A177-3AD203B41FA5}">
                      <a16:colId xmlns:a16="http://schemas.microsoft.com/office/drawing/2014/main" val="1901493845"/>
                    </a:ext>
                  </a:extLst>
                </a:gridCol>
                <a:gridCol w="2515630">
                  <a:extLst>
                    <a:ext uri="{9D8B030D-6E8A-4147-A177-3AD203B41FA5}">
                      <a16:colId xmlns:a16="http://schemas.microsoft.com/office/drawing/2014/main" val="451565083"/>
                    </a:ext>
                  </a:extLst>
                </a:gridCol>
                <a:gridCol w="4965498">
                  <a:extLst>
                    <a:ext uri="{9D8B030D-6E8A-4147-A177-3AD203B41FA5}">
                      <a16:colId xmlns:a16="http://schemas.microsoft.com/office/drawing/2014/main" val="2282515293"/>
                    </a:ext>
                  </a:extLst>
                </a:gridCol>
              </a:tblGrid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  <a:endParaRPr lang="zh-CN" sz="1600" b="1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指令类型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7649352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endParaRPr lang="zh-CN" sz="1600" b="1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用于寄存器和寄存器操作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689434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用于短立即数和内存载入指令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load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6250668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用于内存存储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store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935422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SB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用于有条件跳转操作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731385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  <a:endParaRPr lang="zh-CN" sz="1600" b="1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</a:t>
                      </a:r>
                      <a:r>
                        <a:rPr lang="zh-CN" sz="2000" b="0" kern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型指令</a:t>
                      </a:r>
                      <a:endParaRPr lang="zh-CN" sz="1600" b="0" kern="5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用于长立即数操作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135256"/>
                  </a:ext>
                </a:extLst>
              </a:tr>
              <a:tr h="631110"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1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  <a:endParaRPr lang="zh-CN" sz="1600" b="1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（</a:t>
                      </a:r>
                      <a:r>
                        <a:rPr lang="en-US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UJ</a:t>
                      </a: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）型指令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266700" algn="l">
                        <a:lnSpc>
                          <a:spcPct val="150000"/>
                        </a:lnSpc>
                      </a:pPr>
                      <a:r>
                        <a:rPr lang="zh-CN" sz="2000" b="0" kern="0" dirty="0"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用于无条件跳转操作</a:t>
                      </a:r>
                      <a:endParaRPr lang="zh-CN" sz="1600" b="0" kern="50" dirty="0"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6710990"/>
                  </a:ext>
                </a:extLst>
              </a:tr>
            </a:tbl>
          </a:graphicData>
        </a:graphic>
      </p:graphicFrame>
      <p:sp>
        <p:nvSpPr>
          <p:cNvPr id="5" name="椭圆 4">
            <a:hlinkClick r:id="rId2" action="ppaction://hlinksldjump"/>
            <a:extLst>
              <a:ext uri="{FF2B5EF4-FFF2-40B4-BE49-F238E27FC236}">
                <a16:creationId xmlns:a16="http://schemas.microsoft.com/office/drawing/2014/main" id="{538F0836-07EB-5392-7973-CC058B23CBD6}"/>
              </a:ext>
            </a:extLst>
          </p:cNvPr>
          <p:cNvSpPr/>
          <p:nvPr/>
        </p:nvSpPr>
        <p:spPr>
          <a:xfrm>
            <a:off x="11316000" y="6345382"/>
            <a:ext cx="359972" cy="3599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388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DC34C-73AC-EF85-2A9B-D77C76EE2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实验目的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设计过程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960934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CCAD726-809D-63A1-EB28-880238182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实验目的</a:t>
            </a:r>
            <a:endParaRPr lang="en-US" altLang="zh-CN" sz="3200" b="1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/>
              <a:t>设计过程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3384437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1553F5-F1E8-1802-D994-6B922AEE7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987242C9-9DF0-E104-7FE6-626485D6F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实验目的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EF23DEF-A4B8-A5D7-058B-C1D401C928BF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BEC0763-1141-DFDA-6A9E-088B14C88CF4}"/>
              </a:ext>
            </a:extLst>
          </p:cNvPr>
          <p:cNvSpPr txBox="1"/>
          <p:nvPr/>
        </p:nvSpPr>
        <p:spPr>
          <a:xfrm>
            <a:off x="1242874" y="1811044"/>
            <a:ext cx="97565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1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、 通过亲手编写模拟器，可以更深入地理解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指令集架构的内部工作机制，包括指令的执行流程、寄存器的使用、内存访问等关键概念。这将有助于我们在未来的学习和工作中更好地应用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架构。</a:t>
            </a:r>
            <a:endParaRPr lang="zh-CN" altLang="zh-CN" sz="2000" b="1" kern="5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2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、 编写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模拟器是一个将计算机体系结构理论知识付诸实践的好机会。我们将能够应用所学到的关于处理器设计、指令集、流水线、缓存、存储层次结构等概念，通过编程实现这些概念在模拟器中的具体表现。</a:t>
            </a:r>
            <a:endParaRPr lang="zh-CN" altLang="zh-CN" sz="2000" b="1" kern="5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indent="266700" algn="just">
              <a:lnSpc>
                <a:spcPct val="150000"/>
              </a:lnSpc>
            </a:pP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3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、 在编写模拟器的过程中，我们实现了不同的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扩展指令集，以探索这些扩展如何影响处理器的性能和功能。这将有助于你们更深入地理解</a:t>
            </a:r>
            <a:r>
              <a:rPr lang="en-US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RISC-V</a:t>
            </a:r>
            <a:r>
              <a:rPr lang="zh-CN" altLang="zh-CN" sz="2000" b="1" kern="0" dirty="0">
                <a:solidFill>
                  <a:srgbClr val="0D0D0D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Segoe UI" panose="020B0502040204020203" pitchFamily="34" charset="0"/>
              </a:rPr>
              <a:t>架构的灵活性和可扩展性，并为未来的研究和开发提供经验。</a:t>
            </a:r>
            <a:endParaRPr lang="zh-CN" altLang="zh-CN" sz="2000" b="1" kern="50" dirty="0">
              <a:effectLst/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7825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F755C-D8F4-C272-ED5B-D33EAB3F1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61F3C0-2866-3877-61D5-A320DE256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7516"/>
            <a:ext cx="10515600" cy="5599447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实验目的</a:t>
            </a:r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endParaRPr lang="en-US" altLang="zh-CN" sz="3200" dirty="0"/>
          </a:p>
          <a:p>
            <a:r>
              <a:rPr lang="zh-CN" altLang="en-US" sz="3200" dirty="0">
                <a:solidFill>
                  <a:srgbClr val="FF0000"/>
                </a:solidFill>
              </a:rPr>
              <a:t>设计过程</a:t>
            </a:r>
            <a:endParaRPr lang="en-US" altLang="zh-CN" sz="3200" dirty="0">
              <a:solidFill>
                <a:srgbClr val="FF0000"/>
              </a:solidFill>
            </a:endParaRPr>
          </a:p>
          <a:p>
            <a:endParaRPr lang="en-US" altLang="zh-CN" sz="3200" dirty="0"/>
          </a:p>
          <a:p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zh-CN" altLang="en-US" sz="3200" dirty="0"/>
              <a:t>程序测试</a:t>
            </a:r>
          </a:p>
        </p:txBody>
      </p:sp>
    </p:spTree>
    <p:extLst>
      <p:ext uri="{BB962C8B-B14F-4D97-AF65-F5344CB8AC3E}">
        <p14:creationId xmlns:p14="http://schemas.microsoft.com/office/powerpoint/2010/main" val="521657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DA852-62FA-00B7-6B0E-32CAD7047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6DCA3673-08BB-F72B-199F-8BD4E1708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设计过程（基本参数）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E8D4E3A-2093-61EE-6386-E59A6F3C5A54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066E010-DEA3-81D1-4313-E640F139DD86}"/>
              </a:ext>
            </a:extLst>
          </p:cNvPr>
          <p:cNvSpPr txBox="1"/>
          <p:nvPr/>
        </p:nvSpPr>
        <p:spPr>
          <a:xfrm>
            <a:off x="1064721" y="1820281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模型机位数选定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位。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2" name="文本框 1">
            <a:hlinkClick r:id="rId2" action="ppaction://hlinksldjump"/>
            <a:extLst>
              <a:ext uri="{FF2B5EF4-FFF2-40B4-BE49-F238E27FC236}">
                <a16:creationId xmlns:a16="http://schemas.microsoft.com/office/drawing/2014/main" id="{ED66195D-6D8C-A9D9-571E-99F4615DD562}"/>
              </a:ext>
            </a:extLst>
          </p:cNvPr>
          <p:cNvSpPr txBox="1"/>
          <p:nvPr/>
        </p:nvSpPr>
        <p:spPr>
          <a:xfrm>
            <a:off x="1064721" y="2788309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寄存器设计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文本框 3">
            <a:hlinkClick r:id="rId3" action="ppaction://hlinksldjump"/>
            <a:extLst>
              <a:ext uri="{FF2B5EF4-FFF2-40B4-BE49-F238E27FC236}">
                <a16:creationId xmlns:a16="http://schemas.microsoft.com/office/drawing/2014/main" id="{1C77DBBD-220C-344E-802F-03224A9C9956}"/>
              </a:ext>
            </a:extLst>
          </p:cNvPr>
          <p:cNvSpPr txBox="1"/>
          <p:nvPr/>
        </p:nvSpPr>
        <p:spPr>
          <a:xfrm>
            <a:off x="1064721" y="3756337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、指令格式设计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7E1DF16-CEA8-FAB5-1319-3D28B2AC4D72}"/>
              </a:ext>
            </a:extLst>
          </p:cNvPr>
          <p:cNvSpPr txBox="1"/>
          <p:nvPr/>
        </p:nvSpPr>
        <p:spPr>
          <a:xfrm>
            <a:off x="1064720" y="4724365"/>
            <a:ext cx="9756559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内存</a:t>
            </a:r>
            <a:r>
              <a:rPr lang="zh-CN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设计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：使用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C++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自带库函数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map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实现，</a:t>
            </a:r>
            <a:r>
              <a:rPr lang="zh-CN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存储元素形成键值对（</a:t>
            </a:r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key-value pairs</a:t>
            </a:r>
            <a:r>
              <a:rPr lang="zh-CN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），其中每个键都是唯一的</a:t>
            </a:r>
            <a:endParaRPr lang="zh-CN" altLang="en-US" sz="2400" b="1" kern="50" dirty="0"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5687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C0DDB0-DD21-1C84-16C6-B549EBDC2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B38C83C-9456-5610-9B70-F37D15799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A7D5D3BE-76C3-AF93-1CF9-8B474B717485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3DA270B-7ABD-3DE5-D9AC-E549DBB4B266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536DB5-9BEE-FBE1-C829-454601B56F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6" t="8688" r="7185" b="9534"/>
          <a:stretch/>
        </p:blipFill>
        <p:spPr bwMode="auto">
          <a:xfrm>
            <a:off x="6014575" y="2085008"/>
            <a:ext cx="5565746" cy="409195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E29ABDC-1556-5A10-FEF3-93B4F86E3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6443196"/>
              </p:ext>
            </p:extLst>
          </p:nvPr>
        </p:nvGraphicFramePr>
        <p:xfrm>
          <a:off x="260108" y="1819179"/>
          <a:ext cx="5565746" cy="48607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7708">
                  <a:extLst>
                    <a:ext uri="{9D8B030D-6E8A-4147-A177-3AD203B41FA5}">
                      <a16:colId xmlns:a16="http://schemas.microsoft.com/office/drawing/2014/main" val="1192578588"/>
                    </a:ext>
                  </a:extLst>
                </a:gridCol>
                <a:gridCol w="1861121">
                  <a:extLst>
                    <a:ext uri="{9D8B030D-6E8A-4147-A177-3AD203B41FA5}">
                      <a16:colId xmlns:a16="http://schemas.microsoft.com/office/drawing/2014/main" val="3563227770"/>
                    </a:ext>
                  </a:extLst>
                </a:gridCol>
                <a:gridCol w="2776917">
                  <a:extLst>
                    <a:ext uri="{9D8B030D-6E8A-4147-A177-3AD203B41FA5}">
                      <a16:colId xmlns:a16="http://schemas.microsoft.com/office/drawing/2014/main" val="1062680401"/>
                    </a:ext>
                  </a:extLst>
                </a:gridCol>
              </a:tblGrid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名称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格式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36062"/>
                  </a:ext>
                </a:extLst>
              </a:tr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ADD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ADD rd,rs1,rs2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+ rs2 -&gt;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546453"/>
                  </a:ext>
                </a:extLst>
              </a:tr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SUB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SUB rd,rs1,rs2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rs1 - rs2 -&gt;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17603"/>
                  </a:ext>
                </a:extLst>
              </a:tr>
              <a:tr h="49109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XOR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XOR rd,rs1,rs2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^ rs2 -&gt;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57356"/>
                  </a:ext>
                </a:extLst>
              </a:tr>
              <a:tr h="41434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SRL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SRL rd,rs1,rs2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逻辑右移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) rs1 &gt;&gt; rs2-&gt;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951814"/>
                  </a:ext>
                </a:extLst>
              </a:tr>
              <a:tr h="38369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OR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OR rd,rs1,rs2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| rs2 -&gt;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32866"/>
                  </a:ext>
                </a:extLst>
              </a:tr>
              <a:tr h="40767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AND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AND rd,rs1,rs2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&amp; rs2 -&gt; 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438494"/>
                  </a:ext>
                </a:extLst>
              </a:tr>
              <a:tr h="43165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SLL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SLL rd,rs1,rs2</a:t>
                      </a:r>
                      <a:endParaRPr lang="zh-CN" altLang="en-US" sz="1600" b="1" kern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逻辑左移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) rs1 &lt;&lt; rs2-&gt;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6391190"/>
                  </a:ext>
                </a:extLst>
              </a:tr>
              <a:tr h="41966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SLT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SLT rd,rs1,rs2</a:t>
                      </a:r>
                      <a:endParaRPr lang="zh-CN" altLang="en-US" sz="1600" b="1" kern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有符号）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rs1&lt;rs2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时，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=1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839325"/>
                  </a:ext>
                </a:extLst>
              </a:tr>
              <a:tr h="45564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SRA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SRA rd,rs1,rs2</a:t>
                      </a:r>
                      <a:endParaRPr lang="zh-CN" altLang="en-US" sz="1600" b="1" kern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算术右移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) rs1 &gt;&gt; rs2-&gt;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340889"/>
                  </a:ext>
                </a:extLst>
              </a:tr>
              <a:tr h="38369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SLTU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SLTU rd,rs1,rs2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altLang="zh-CN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无符号）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rs1&lt;rs2</a:t>
                      </a:r>
                      <a:r>
                        <a:rPr lang="zh-CN" alt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时，</a:t>
                      </a:r>
                      <a:r>
                        <a:rPr lang="en-US" sz="1600" b="1" kern="0" dirty="0" err="1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r>
                        <a:rPr lang="en-US" sz="1600" b="1" kern="0" dirty="0">
                          <a:solidFill>
                            <a:schemeClr val="tx1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=1</a:t>
                      </a:r>
                      <a:endParaRPr lang="zh-CN" altLang="en-US" sz="1600" b="1" kern="0" dirty="0">
                        <a:solidFill>
                          <a:schemeClr val="tx1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8824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8686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4E4FBF-8A39-D4A6-88D7-26B87C32F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69D5324-24B8-F43A-1FE8-888BC3EB4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B6E9F100-A4A0-E2EC-04BA-20748AFC5199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62A43604-E9B1-F9D1-14FC-70CB77E16544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AC9403C-2A60-DE12-C018-BEE830CBF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7679682"/>
              </p:ext>
            </p:extLst>
          </p:nvPr>
        </p:nvGraphicFramePr>
        <p:xfrm>
          <a:off x="20293" y="2211430"/>
          <a:ext cx="6075707" cy="34753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48068">
                  <a:extLst>
                    <a:ext uri="{9D8B030D-6E8A-4147-A177-3AD203B41FA5}">
                      <a16:colId xmlns:a16="http://schemas.microsoft.com/office/drawing/2014/main" val="2450244636"/>
                    </a:ext>
                  </a:extLst>
                </a:gridCol>
                <a:gridCol w="1910541">
                  <a:extLst>
                    <a:ext uri="{9D8B030D-6E8A-4147-A177-3AD203B41FA5}">
                      <a16:colId xmlns:a16="http://schemas.microsoft.com/office/drawing/2014/main" val="932171651"/>
                    </a:ext>
                  </a:extLst>
                </a:gridCol>
                <a:gridCol w="3217098">
                  <a:extLst>
                    <a:ext uri="{9D8B030D-6E8A-4147-A177-3AD203B41FA5}">
                      <a16:colId xmlns:a16="http://schemas.microsoft.com/office/drawing/2014/main" val="792611884"/>
                    </a:ext>
                  </a:extLst>
                </a:gridCol>
              </a:tblGrid>
              <a:tr h="40244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名称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格式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功能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7071144"/>
                  </a:ext>
                </a:extLst>
              </a:tr>
              <a:tr h="40919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LB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LB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M[rs1 +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]-&gt;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读出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个字节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4479732"/>
                  </a:ext>
                </a:extLst>
              </a:tr>
              <a:tr h="45092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LH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LH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M[rs1+imm]-&gt;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读出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个字节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82792"/>
                  </a:ext>
                </a:extLst>
              </a:tr>
              <a:tr h="49722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LW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LW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M[rs1 +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]-&gt;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读出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4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个字节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626262"/>
                  </a:ext>
                </a:extLst>
              </a:tr>
              <a:tr h="37991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LBU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LBU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取无符号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1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字节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8872878"/>
                  </a:ext>
                </a:extLst>
              </a:tr>
              <a:tr h="43500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LHU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LHU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取无符号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字节</a:t>
                      </a: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391574"/>
                  </a:ext>
                </a:extLst>
              </a:tr>
              <a:tr h="48115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ADDI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ADDI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+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-&gt;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273943"/>
                  </a:ext>
                </a:extLst>
              </a:tr>
              <a:tr h="419467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XORI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XORI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^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-&gt;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00083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5735596E-2FA5-8BCB-6DC0-54932D6E2B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253652"/>
              </p:ext>
            </p:extLst>
          </p:nvPr>
        </p:nvGraphicFramePr>
        <p:xfrm>
          <a:off x="6143348" y="1525385"/>
          <a:ext cx="5927784" cy="4458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033">
                  <a:extLst>
                    <a:ext uri="{9D8B030D-6E8A-4147-A177-3AD203B41FA5}">
                      <a16:colId xmlns:a16="http://schemas.microsoft.com/office/drawing/2014/main" val="324724837"/>
                    </a:ext>
                  </a:extLst>
                </a:gridCol>
                <a:gridCol w="2015231">
                  <a:extLst>
                    <a:ext uri="{9D8B030D-6E8A-4147-A177-3AD203B41FA5}">
                      <a16:colId xmlns:a16="http://schemas.microsoft.com/office/drawing/2014/main" val="4163706605"/>
                    </a:ext>
                  </a:extLst>
                </a:gridCol>
                <a:gridCol w="2971520">
                  <a:extLst>
                    <a:ext uri="{9D8B030D-6E8A-4147-A177-3AD203B41FA5}">
                      <a16:colId xmlns:a16="http://schemas.microsoft.com/office/drawing/2014/main" val="3991373164"/>
                    </a:ext>
                  </a:extLst>
                </a:gridCol>
              </a:tblGrid>
              <a:tr h="492429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名称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格式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功能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647214"/>
                  </a:ext>
                </a:extLst>
              </a:tr>
              <a:tr h="48668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ANDI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ANDI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&amp;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-&gt;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090216"/>
                  </a:ext>
                </a:extLst>
              </a:tr>
              <a:tr h="52188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ORI 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ORI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|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-&gt;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259967"/>
                  </a:ext>
                </a:extLst>
              </a:tr>
              <a:tr h="53533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SLTI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SLTI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有符号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)rs1&lt;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时，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=1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8767454"/>
                  </a:ext>
                </a:extLst>
              </a:tr>
              <a:tr h="563821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SLTIU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SLTIU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(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无符号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)rs1&lt;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时，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=1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3207800"/>
                  </a:ext>
                </a:extLst>
              </a:tr>
              <a:tr h="410750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SLLI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SLLI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&lt;&lt;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-&gt;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有符号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6747724"/>
                  </a:ext>
                </a:extLst>
              </a:tr>
              <a:tr h="53190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SRLT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SRLI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&gt;&gt;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-&gt;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无符号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677241"/>
                  </a:ext>
                </a:extLst>
              </a:tr>
              <a:tr h="509744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SRAI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SRAI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&gt;&gt;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-&gt;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rd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(</a:t>
                      </a:r>
                      <a:r>
                        <a:rPr lang="zh-CN" alt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有符号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)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404725"/>
                  </a:ext>
                </a:extLst>
              </a:tr>
              <a:tr h="40561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JALR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JALR rd,rs1,imm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rs1 +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imm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+mn-cs"/>
                        </a:rPr>
                        <a:t> -&gt; PC</a:t>
                      </a:r>
                      <a:endParaRPr lang="zh-CN" altLang="en-US" sz="1600" b="1" kern="1200" dirty="0">
                        <a:solidFill>
                          <a:schemeClr val="tx1"/>
                        </a:solidFill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+mn-cs"/>
                      </a:endParaRPr>
                    </a:p>
                  </a:txBody>
                  <a:tcPr marL="36052" marR="36052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7928563"/>
                  </a:ext>
                </a:extLst>
              </a:tr>
            </a:tbl>
          </a:graphicData>
        </a:graphic>
      </p:graphicFrame>
      <p:pic>
        <p:nvPicPr>
          <p:cNvPr id="13" name="图片 12">
            <a:extLst>
              <a:ext uri="{FF2B5EF4-FFF2-40B4-BE49-F238E27FC236}">
                <a16:creationId xmlns:a16="http://schemas.microsoft.com/office/drawing/2014/main" id="{D82A40DF-F03A-9E81-DB6F-C1261491D9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22" t="7912" r="7845" b="7599"/>
          <a:stretch/>
        </p:blipFill>
        <p:spPr bwMode="auto">
          <a:xfrm>
            <a:off x="3240351" y="776042"/>
            <a:ext cx="5442010" cy="565404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5472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A58713-13E3-B518-2C49-52C1A9F04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7397A06-7DF0-0B01-DB50-120B22A2A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679" y="577516"/>
            <a:ext cx="10515600" cy="55994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200" dirty="0"/>
              <a:t>    </a:t>
            </a:r>
            <a:r>
              <a:rPr lang="zh-CN" altLang="en-US" sz="3200" dirty="0"/>
              <a:t>设计过程（具体指令实现）</a:t>
            </a:r>
            <a:endParaRPr lang="en-US" altLang="zh-CN" sz="3200" dirty="0"/>
          </a:p>
          <a:p>
            <a:pPr marL="0" indent="0">
              <a:buNone/>
            </a:pPr>
            <a:endParaRPr lang="en-US" altLang="zh-CN" sz="3200" dirty="0"/>
          </a:p>
          <a:p>
            <a:pPr marL="0" indent="0">
              <a:buNone/>
            </a:pPr>
            <a:r>
              <a:rPr lang="en-US" altLang="zh-CN" sz="3200" dirty="0"/>
              <a:t>	</a:t>
            </a:r>
          </a:p>
          <a:p>
            <a:pPr lvl="1"/>
            <a:endParaRPr lang="en-US" altLang="zh-CN" sz="2800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71F7844-5B66-B27E-1E40-E8CA68C32DB9}"/>
              </a:ext>
            </a:extLst>
          </p:cNvPr>
          <p:cNvCxnSpPr/>
          <p:nvPr/>
        </p:nvCxnSpPr>
        <p:spPr>
          <a:xfrm>
            <a:off x="876000" y="1240910"/>
            <a:ext cx="104400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88BA5980-AD9B-3C9D-5173-57C1805E8F90}"/>
              </a:ext>
            </a:extLst>
          </p:cNvPr>
          <p:cNvSpPr txBox="1"/>
          <p:nvPr/>
        </p:nvSpPr>
        <p:spPr>
          <a:xfrm>
            <a:off x="991199" y="1240910"/>
            <a:ext cx="97565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kern="50" dirty="0"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S</a:t>
            </a:r>
            <a:r>
              <a:rPr lang="zh-CN" altLang="en-US" sz="2400" b="1" kern="50" dirty="0"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型指令</a:t>
            </a:r>
            <a:endParaRPr lang="zh-CN" altLang="en-US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2CD4E829-C2B0-FB94-B6AF-77AC34578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09832"/>
              </p:ext>
            </p:extLst>
          </p:nvPr>
        </p:nvGraphicFramePr>
        <p:xfrm>
          <a:off x="313373" y="2477335"/>
          <a:ext cx="6848617" cy="24664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1539">
                  <a:extLst>
                    <a:ext uri="{9D8B030D-6E8A-4147-A177-3AD203B41FA5}">
                      <a16:colId xmlns:a16="http://schemas.microsoft.com/office/drawing/2014/main" val="1192578588"/>
                    </a:ext>
                  </a:extLst>
                </a:gridCol>
                <a:gridCol w="1740963">
                  <a:extLst>
                    <a:ext uri="{9D8B030D-6E8A-4147-A177-3AD203B41FA5}">
                      <a16:colId xmlns:a16="http://schemas.microsoft.com/office/drawing/2014/main" val="3563227770"/>
                    </a:ext>
                  </a:extLst>
                </a:gridCol>
                <a:gridCol w="3966115">
                  <a:extLst>
                    <a:ext uri="{9D8B030D-6E8A-4147-A177-3AD203B41FA5}">
                      <a16:colId xmlns:a16="http://schemas.microsoft.com/office/drawing/2014/main" val="1062680401"/>
                    </a:ext>
                  </a:extLst>
                </a:gridCol>
              </a:tblGrid>
              <a:tr h="524528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名称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格式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b="1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功能</a:t>
                      </a:r>
                    </a:p>
                  </a:txBody>
                  <a:tcPr marL="52439" marR="52439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336062"/>
                  </a:ext>
                </a:extLst>
              </a:tr>
              <a:tr h="650386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SB </a:t>
                      </a:r>
                      <a:endParaRPr lang="zh-CN" altLang="en-US" sz="1800" kern="0" dirty="0">
                        <a:solidFill>
                          <a:srgbClr val="0D0D0D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SB rs1,rs2,imm</a:t>
                      </a:r>
                      <a:endParaRPr lang="zh-CN" altLang="en-US" sz="1800" kern="0" dirty="0">
                        <a:solidFill>
                          <a:srgbClr val="0D0D0D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l">
                        <a:lnSpc>
                          <a:spcPct val="150000"/>
                        </a:lnSpc>
                      </a:pPr>
                      <a:r>
                        <a:rPr lang="zh-CN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将</a:t>
                      </a:r>
                      <a:r>
                        <a:rPr 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[7:0]</a:t>
                      </a:r>
                      <a:r>
                        <a:rPr lang="zh-CN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位，存储到特定的地址单元</a:t>
                      </a:r>
                      <a:endParaRPr lang="zh-CN" sz="1400" kern="50" dirty="0"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546453"/>
                  </a:ext>
                </a:extLst>
              </a:tr>
              <a:tr h="651903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SH</a:t>
                      </a:r>
                      <a:endParaRPr lang="zh-CN" altLang="en-US" sz="1800" kern="0" dirty="0">
                        <a:solidFill>
                          <a:srgbClr val="0D0D0D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SH rs1,rs2,imm</a:t>
                      </a:r>
                      <a:endParaRPr lang="zh-CN" altLang="en-US" sz="1800" kern="0" dirty="0">
                        <a:solidFill>
                          <a:srgbClr val="0D0D0D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将低</a:t>
                      </a:r>
                      <a:r>
                        <a:rPr 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[15:0]</a:t>
                      </a:r>
                      <a:r>
                        <a:rPr lang="zh-CN" alt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位，存储到特定的地址单元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5517603"/>
                  </a:ext>
                </a:extLst>
              </a:tr>
              <a:tr h="639602"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SW </a:t>
                      </a:r>
                      <a:endParaRPr lang="zh-CN" altLang="en-US" sz="1800" kern="0" dirty="0">
                        <a:solidFill>
                          <a:srgbClr val="0D0D0D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SW rs1,rs2,imm</a:t>
                      </a:r>
                      <a:endParaRPr lang="zh-CN" altLang="en-US" sz="1800" kern="0" dirty="0">
                        <a:solidFill>
                          <a:srgbClr val="0D0D0D"/>
                        </a:solidFill>
                        <a:effectLst/>
                        <a:latin typeface="Microsoft YaHei Light" panose="020B0502040204020203" pitchFamily="34" charset="-122"/>
                        <a:ea typeface="Microsoft YaHei Light" panose="020B0502040204020203" pitchFamily="34" charset="-122"/>
                        <a:cs typeface="Segoe UI" panose="020B0502040204020203" pitchFamily="34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400" rtl="0" eaLnBrk="1" latinLnBrk="0" hangingPunct="1">
                        <a:lnSpc>
                          <a:spcPct val="150000"/>
                        </a:lnSpc>
                      </a:pPr>
                      <a:r>
                        <a:rPr lang="zh-CN" alt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将低</a:t>
                      </a:r>
                      <a:r>
                        <a:rPr 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[31:0]</a:t>
                      </a:r>
                      <a:r>
                        <a:rPr lang="zh-CN" altLang="en-US" sz="1800" kern="0" dirty="0">
                          <a:solidFill>
                            <a:srgbClr val="0D0D0D"/>
                          </a:solidFill>
                          <a:effectLst/>
                          <a:latin typeface="Microsoft YaHei Light" panose="020B0502040204020203" pitchFamily="34" charset="-122"/>
                          <a:ea typeface="Microsoft YaHei Light" panose="020B0502040204020203" pitchFamily="34" charset="-122"/>
                          <a:cs typeface="Segoe UI" panose="020B0502040204020203" pitchFamily="34" charset="0"/>
                        </a:rPr>
                        <a:t>位，存储到特定的地址单元</a:t>
                      </a: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57356"/>
                  </a:ext>
                </a:extLst>
              </a:tr>
            </a:tbl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78D60AA5-23F2-A2CA-C073-17B0A6C2D2E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5" t="11173" r="7234" b="11453"/>
          <a:stretch/>
        </p:blipFill>
        <p:spPr bwMode="auto">
          <a:xfrm>
            <a:off x="7161990" y="2254962"/>
            <a:ext cx="4907247" cy="28798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32003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261</TotalTime>
  <Words>1226</Words>
  <Application>Microsoft Office PowerPoint</Application>
  <PresentationFormat>宽屏</PresentationFormat>
  <Paragraphs>288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Microsoft YaHei Light</vt:lpstr>
      <vt:lpstr>等线</vt:lpstr>
      <vt:lpstr>等线 Light</vt:lpstr>
      <vt:lpstr>仿宋</vt:lpstr>
      <vt:lpstr>微软雅黑</vt:lpstr>
      <vt:lpstr>Arial</vt:lpstr>
      <vt:lpstr>Office 主题​​</vt:lpstr>
      <vt:lpstr>硬件答辩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皓天 薛</dc:creator>
  <cp:lastModifiedBy>皓天 薛</cp:lastModifiedBy>
  <cp:revision>60</cp:revision>
  <dcterms:created xsi:type="dcterms:W3CDTF">2024-10-17T14:32:51Z</dcterms:created>
  <dcterms:modified xsi:type="dcterms:W3CDTF">2024-10-18T14:53:25Z</dcterms:modified>
</cp:coreProperties>
</file>