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30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2024/6/28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68760"/>
            <a:ext cx="7772400" cy="1470025"/>
          </a:xfrm>
        </p:spPr>
        <p:txBody>
          <a:bodyPr>
            <a:normAutofit/>
          </a:bodyPr>
          <a:lstStyle/>
          <a:p>
            <a:r>
              <a:rPr lang="zh-CN" altLang="en-US" sz="5400" b="1" dirty="0"/>
              <a:t>项目汇报</a:t>
            </a:r>
          </a:p>
        </p:txBody>
      </p:sp>
      <p:sp>
        <p:nvSpPr>
          <p:cNvPr id="3" name="副标题 2"/>
          <p:cNvSpPr>
            <a:spLocks noGrp="1"/>
          </p:cNvSpPr>
          <p:nvPr>
            <p:ph type="subTitle" idx="1"/>
          </p:nvPr>
        </p:nvSpPr>
        <p:spPr>
          <a:xfrm>
            <a:off x="1371600" y="3886200"/>
            <a:ext cx="6400800" cy="2639144"/>
          </a:xfrm>
        </p:spPr>
        <p:txBody>
          <a:bodyPr>
            <a:normAutofit/>
          </a:bodyPr>
          <a:lstStyle/>
          <a:p>
            <a:pPr lvl="1" algn="l"/>
            <a:r>
              <a:rPr lang="zh-CN" altLang="en-US" sz="3200" b="1" dirty="0"/>
              <a:t>                组长：薛晧天</a:t>
            </a:r>
            <a:endParaRPr lang="en-US" altLang="zh-CN" sz="3200" b="1" dirty="0"/>
          </a:p>
          <a:p>
            <a:pPr lvl="1" algn="l"/>
            <a:r>
              <a:rPr lang="zh-CN" altLang="en-US" sz="3200" b="1" dirty="0"/>
              <a:t>                组员：</a:t>
            </a:r>
            <a:r>
              <a:rPr lang="zh-CN" altLang="zh-CN" sz="3200" b="1" dirty="0"/>
              <a:t>陈家儒</a:t>
            </a:r>
            <a:endParaRPr lang="en-US" altLang="zh-CN" sz="3200" b="1" dirty="0"/>
          </a:p>
          <a:p>
            <a:pPr lvl="1"/>
            <a:r>
              <a:rPr lang="en-US" altLang="zh-CN" sz="3200" b="1" dirty="0"/>
              <a:t>         </a:t>
            </a:r>
            <a:r>
              <a:rPr lang="zh-CN" altLang="zh-CN" sz="3200" b="1" dirty="0"/>
              <a:t>陈政杨 </a:t>
            </a:r>
            <a:endParaRPr lang="en-US" altLang="zh-CN" sz="3200" b="1" dirty="0"/>
          </a:p>
          <a:p>
            <a:pPr lvl="1"/>
            <a:r>
              <a:rPr lang="en-US" altLang="zh-CN" sz="3200" b="1" dirty="0"/>
              <a:t>	    </a:t>
            </a:r>
            <a:r>
              <a:rPr lang="zh-CN" altLang="zh-CN" sz="3200" b="1" dirty="0"/>
              <a:t>程衍伟</a:t>
            </a:r>
            <a:endParaRPr lang="zh-CN" altLang="en-US" sz="3200" b="1" dirty="0"/>
          </a:p>
        </p:txBody>
      </p:sp>
      <p:sp>
        <p:nvSpPr>
          <p:cNvPr id="4" name="文本框 3">
            <a:extLst>
              <a:ext uri="{FF2B5EF4-FFF2-40B4-BE49-F238E27FC236}">
                <a16:creationId xmlns:a16="http://schemas.microsoft.com/office/drawing/2014/main" id="{0ED0C44F-89E2-E1D5-3C1A-9867C71E14AB}"/>
              </a:ext>
            </a:extLst>
          </p:cNvPr>
          <p:cNvSpPr txBox="1"/>
          <p:nvPr/>
        </p:nvSpPr>
        <p:spPr>
          <a:xfrm>
            <a:off x="1518765" y="2971800"/>
            <a:ext cx="6253635" cy="400110"/>
          </a:xfrm>
          <a:prstGeom prst="rect">
            <a:avLst/>
          </a:prstGeom>
          <a:noFill/>
        </p:spPr>
        <p:txBody>
          <a:bodyPr wrap="none" rtlCol="0">
            <a:spAutoFit/>
          </a:bodyPr>
          <a:lstStyle/>
          <a:p>
            <a:r>
              <a:rPr lang="zh-CN" altLang="en-US" sz="2000" b="1" dirty="0">
                <a:latin typeface="仿宋" panose="02010609060101010101" pitchFamily="49" charset="-122"/>
                <a:ea typeface="仿宋" panose="02010609060101010101" pitchFamily="49" charset="-122"/>
              </a:rPr>
              <a:t>基于</a:t>
            </a:r>
            <a:r>
              <a:rPr lang="en-US" altLang="zh-CN" sz="2000" b="1" dirty="0">
                <a:latin typeface="仿宋" panose="02010609060101010101" pitchFamily="49" charset="-122"/>
                <a:ea typeface="仿宋" panose="02010609060101010101" pitchFamily="49" charset="-122"/>
              </a:rPr>
              <a:t>Llama</a:t>
            </a:r>
            <a:r>
              <a:rPr lang="zh-CN" altLang="en-US" sz="2000" b="1" dirty="0">
                <a:latin typeface="仿宋" panose="02010609060101010101" pitchFamily="49" charset="-122"/>
                <a:ea typeface="仿宋" panose="02010609060101010101" pitchFamily="49" charset="-122"/>
              </a:rPr>
              <a:t>的智能对话引擎在生成式内容环境中的应用</a:t>
            </a:r>
          </a:p>
        </p:txBody>
      </p:sp>
    </p:spTree>
    <p:extLst>
      <p:ext uri="{BB962C8B-B14F-4D97-AF65-F5344CB8AC3E}">
        <p14:creationId xmlns:p14="http://schemas.microsoft.com/office/powerpoint/2010/main" val="1014863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en-US" altLang="zh-CN" b="1" dirty="0"/>
          </a:p>
          <a:p>
            <a:pPr marL="914400" lvl="1" indent="-457200">
              <a:buFont typeface="+mj-lt"/>
              <a:buAutoNum type="alphaLcParenR"/>
            </a:pPr>
            <a:r>
              <a:rPr lang="zh-CN" altLang="en-US" sz="2400" dirty="0"/>
              <a:t>文本数据预处理工作</a:t>
            </a:r>
            <a:endParaRPr lang="en-US" altLang="zh-CN" sz="2400" dirty="0"/>
          </a:p>
          <a:p>
            <a:pPr marL="457200" lvl="1" indent="0">
              <a:buNone/>
            </a:pPr>
            <a:r>
              <a:rPr lang="en-US" altLang="zh-CN" sz="2400" dirty="0"/>
              <a:t>	</a:t>
            </a:r>
            <a:r>
              <a:rPr lang="zh-CN" altLang="en-US" sz="2400" dirty="0"/>
              <a:t>由于我们想要训练模型的故事续写能力，</a:t>
            </a:r>
            <a:r>
              <a:rPr lang="zh-CN" altLang="zh-CN" sz="2400" dirty="0"/>
              <a:t>通过浏览器自动化或手动浏览网页</a:t>
            </a:r>
            <a:r>
              <a:rPr lang="zh-CN" altLang="en-US" sz="2400" dirty="0"/>
              <a:t>，</a:t>
            </a:r>
            <a:r>
              <a:rPr lang="zh-CN" altLang="zh-CN" sz="2400" dirty="0"/>
              <a:t>采集了</a:t>
            </a:r>
            <a:r>
              <a:rPr lang="zh-CN" altLang="en-US" sz="2400" dirty="0"/>
              <a:t>如图所示的</a:t>
            </a:r>
            <a:r>
              <a:rPr lang="zh-CN" altLang="zh-CN" sz="2400" dirty="0"/>
              <a:t>一系列世界名著的文本数据</a:t>
            </a:r>
            <a:r>
              <a:rPr lang="zh-CN" altLang="en-US" sz="2400" dirty="0"/>
              <a:t>，为了文本适合训练，我们使用了</a:t>
            </a:r>
            <a:r>
              <a:rPr lang="en-US" altLang="zh-CN" sz="2400" dirty="0"/>
              <a:t>Python</a:t>
            </a:r>
            <a:r>
              <a:rPr lang="zh-CN" altLang="en-US" sz="2400" dirty="0"/>
              <a:t>进行了</a:t>
            </a:r>
            <a:r>
              <a:rPr lang="zh-CN" altLang="zh-CN" sz="2400" dirty="0"/>
              <a:t>一系列的处理步骤，包括数据清洗、格式统一和去重</a:t>
            </a:r>
            <a:r>
              <a:rPr lang="zh-CN" altLang="en-US" sz="2400" dirty="0"/>
              <a:t>等。</a:t>
            </a:r>
            <a:endParaRPr lang="en-US" altLang="zh-CN" sz="2400" dirty="0"/>
          </a:p>
          <a:p>
            <a:pPr marL="457200" lvl="1" indent="0">
              <a:buNone/>
            </a:pPr>
            <a:endParaRPr lang="en-US" altLang="zh-CN" sz="2400" dirty="0"/>
          </a:p>
        </p:txBody>
      </p:sp>
      <p:pic>
        <p:nvPicPr>
          <p:cNvPr id="3074" name="Picture 2" descr="C:\Users\Administrator\Desktop\2222.jpg"/>
          <p:cNvPicPr>
            <a:picLocks noChangeAspect="1" noChangeArrowheads="1"/>
          </p:cNvPicPr>
          <p:nvPr/>
        </p:nvPicPr>
        <p:blipFill rotWithShape="1">
          <a:blip r:embed="rId2">
            <a:extLst>
              <a:ext uri="{28A0092B-C50C-407E-A947-70E740481C1C}">
                <a14:useLocalDpi xmlns:a14="http://schemas.microsoft.com/office/drawing/2010/main" val="0"/>
              </a:ext>
            </a:extLst>
          </a:blip>
          <a:srcRect r="31632" b="65313"/>
          <a:stretch/>
        </p:blipFill>
        <p:spPr bwMode="auto">
          <a:xfrm>
            <a:off x="2411761" y="3861048"/>
            <a:ext cx="3744416" cy="239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8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en-US" altLang="zh-CN" b="1" dirty="0"/>
          </a:p>
          <a:p>
            <a:pPr marL="914400" lvl="1" indent="-457200">
              <a:buFont typeface="+mj-lt"/>
              <a:buAutoNum type="alphaLcParenR" startAt="2"/>
            </a:pPr>
            <a:r>
              <a:rPr lang="zh-CN" altLang="zh-CN" sz="2400" dirty="0"/>
              <a:t>模型训练模块</a:t>
            </a:r>
            <a:r>
              <a:rPr lang="zh-CN" altLang="en-US" sz="2400" dirty="0"/>
              <a:t>（核心）</a:t>
            </a:r>
            <a:endParaRPr lang="en-US" altLang="zh-CN" sz="2400" dirty="0"/>
          </a:p>
          <a:p>
            <a:pPr marL="457200" lvl="1" indent="0">
              <a:buNone/>
            </a:pPr>
            <a:r>
              <a:rPr lang="en-US" altLang="zh-CN" sz="2400" dirty="0"/>
              <a:t>	</a:t>
            </a:r>
            <a:r>
              <a:rPr lang="zh-CN" altLang="en-US" sz="2400" dirty="0"/>
              <a:t>基本训练流程如图所示，一共分为</a:t>
            </a:r>
            <a:r>
              <a:rPr lang="en-US" altLang="zh-CN" sz="2400" dirty="0"/>
              <a:t>8</a:t>
            </a:r>
            <a:r>
              <a:rPr lang="zh-CN" altLang="en-US" sz="2400" dirty="0"/>
              <a:t>个部分。</a:t>
            </a:r>
            <a:endParaRPr lang="en-US" altLang="zh-CN" sz="2400" dirty="0"/>
          </a:p>
        </p:txBody>
      </p:sp>
      <p:pic>
        <p:nvPicPr>
          <p:cNvPr id="4098" name="Picture 2" descr="C:\Users\Administrator\Desktop\333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895037"/>
            <a:ext cx="6820184"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4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en-US" altLang="zh-CN" b="1" dirty="0"/>
          </a:p>
          <a:p>
            <a:pPr marL="914400" lvl="1" indent="-457200">
              <a:buFont typeface="+mj-lt"/>
              <a:buAutoNum type="alphaLcParenR" startAt="2"/>
            </a:pPr>
            <a:r>
              <a:rPr lang="zh-CN" altLang="zh-CN" sz="2400" dirty="0"/>
              <a:t>模型训练模块</a:t>
            </a:r>
            <a:endParaRPr lang="en-US" altLang="zh-CN" sz="2400" dirty="0"/>
          </a:p>
          <a:p>
            <a:pPr marL="457200" lvl="1" indent="0">
              <a:buNone/>
            </a:pPr>
            <a:r>
              <a:rPr lang="en-US" altLang="zh-CN" sz="2400" dirty="0"/>
              <a:t>	1</a:t>
            </a:r>
            <a:r>
              <a:rPr lang="zh-CN" altLang="en-US" sz="2400" dirty="0"/>
              <a:t>、模型配置</a:t>
            </a:r>
            <a:r>
              <a:rPr lang="en-US" altLang="zh-CN" sz="2400" dirty="0"/>
              <a:t>+</a:t>
            </a:r>
            <a:r>
              <a:rPr lang="zh-CN" altLang="en-US" sz="2400" dirty="0"/>
              <a:t>模型实例化：使用</a:t>
            </a:r>
            <a:r>
              <a:rPr lang="en-US" altLang="zh-CN" sz="2400" dirty="0"/>
              <a:t>Llama3-8b</a:t>
            </a:r>
            <a:r>
              <a:rPr lang="zh-CN" altLang="en-US" sz="2400" dirty="0"/>
              <a:t>模型进行配置，然后通过使用模型提供的方法，将模型实例化。</a:t>
            </a:r>
            <a:endParaRPr lang="en-US" altLang="zh-CN" sz="2400" dirty="0"/>
          </a:p>
          <a:p>
            <a:pPr marL="457200" lvl="1" indent="0">
              <a:buNone/>
            </a:pPr>
            <a:endParaRPr lang="en-US" altLang="zh-CN" sz="2400" dirty="0"/>
          </a:p>
          <a:p>
            <a:pPr marL="457200" lvl="1" indent="0">
              <a:buNone/>
            </a:pPr>
            <a:r>
              <a:rPr lang="en-US" altLang="zh-CN" sz="2400" dirty="0"/>
              <a:t>	   2</a:t>
            </a:r>
            <a:r>
              <a:rPr lang="zh-CN" altLang="en-US" sz="2400" dirty="0"/>
              <a:t>、模型参数初始化：使用</a:t>
            </a:r>
            <a:r>
              <a:rPr lang="en-US" altLang="zh-CN" sz="2400" dirty="0" err="1"/>
              <a:t>kaiming</a:t>
            </a:r>
            <a:r>
              <a:rPr lang="zh-CN" altLang="en-US" sz="2400" dirty="0"/>
              <a:t>进行参数的初始化。通过如下公式进行权重的更新，</a:t>
            </a:r>
            <a:r>
              <a:rPr lang="zh-CN" altLang="zh-CN" sz="2400" dirty="0"/>
              <a:t>其中</a:t>
            </a:r>
            <a:r>
              <a:rPr lang="en-US" altLang="zh-CN" sz="2400" dirty="0" err="1"/>
              <a:t>negative_slope</a:t>
            </a:r>
            <a:r>
              <a:rPr lang="zh-CN" altLang="zh-CN" sz="2400" dirty="0"/>
              <a:t>为负值斜率，</a:t>
            </a:r>
            <a:r>
              <a:rPr lang="en-US" altLang="zh-CN" sz="2400" dirty="0"/>
              <a:t>x</a:t>
            </a:r>
            <a:r>
              <a:rPr lang="zh-CN" altLang="zh-CN" sz="2400" dirty="0"/>
              <a:t>为输入参数。</a:t>
            </a:r>
          </a:p>
          <a:p>
            <a:pPr marL="457200" lvl="1" indent="0">
              <a:buNone/>
            </a:pPr>
            <a:endParaRPr lang="en-US" altLang="zh-CN" sz="2400" dirty="0"/>
          </a:p>
          <a:p>
            <a:pPr marL="457200" lvl="1" indent="0">
              <a:buNone/>
            </a:pPr>
            <a:r>
              <a:rPr lang="en-US" altLang="zh-CN" sz="2400" dirty="0"/>
              <a:t>	</a:t>
            </a:r>
          </a:p>
        </p:txBody>
      </p:sp>
      <p:pic>
        <p:nvPicPr>
          <p:cNvPr id="4098" name="Picture 2" descr="C:\Users\Administrator\Desktop\333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93530"/>
            <a:ext cx="4283968" cy="176398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dministrator\Desktop\4444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5" y="4725144"/>
            <a:ext cx="5260979" cy="95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5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en-US" altLang="zh-CN" b="1" dirty="0"/>
          </a:p>
          <a:p>
            <a:pPr marL="914400" lvl="1" indent="-457200">
              <a:buFont typeface="+mj-lt"/>
              <a:buAutoNum type="alphaLcParenR" startAt="2"/>
            </a:pPr>
            <a:r>
              <a:rPr lang="zh-CN" altLang="zh-CN" sz="2400" dirty="0"/>
              <a:t>模型训练模块</a:t>
            </a:r>
            <a:endParaRPr lang="en-US" altLang="zh-CN" sz="2400" dirty="0"/>
          </a:p>
          <a:p>
            <a:pPr marL="457200" lvl="1" indent="0">
              <a:buNone/>
            </a:pPr>
            <a:r>
              <a:rPr lang="en-US" altLang="zh-CN" sz="2400" dirty="0"/>
              <a:t>	3</a:t>
            </a:r>
            <a:r>
              <a:rPr lang="zh-CN" altLang="en-US" sz="2400" dirty="0"/>
              <a:t>、文本</a:t>
            </a:r>
            <a:r>
              <a:rPr lang="en-US" altLang="zh-CN" sz="2400" dirty="0"/>
              <a:t>token</a:t>
            </a:r>
            <a:r>
              <a:rPr lang="zh-CN" altLang="en-US" sz="2400" dirty="0"/>
              <a:t>化</a:t>
            </a:r>
            <a:r>
              <a:rPr lang="en-US" altLang="zh-CN" sz="2400" dirty="0"/>
              <a:t>+</a:t>
            </a:r>
            <a:r>
              <a:rPr lang="zh-CN" altLang="en-US" sz="2400" dirty="0"/>
              <a:t>文本数据数据集分割：使用模型提供的</a:t>
            </a:r>
            <a:r>
              <a:rPr lang="en-US" altLang="zh-CN" sz="2400" dirty="0" err="1"/>
              <a:t>tokenizer</a:t>
            </a:r>
            <a:r>
              <a:rPr lang="zh-CN" altLang="en-US" sz="2400" dirty="0"/>
              <a:t>，将文本</a:t>
            </a:r>
            <a:r>
              <a:rPr lang="en-US" altLang="zh-CN" sz="2400" dirty="0"/>
              <a:t>token</a:t>
            </a:r>
            <a:r>
              <a:rPr lang="zh-CN" altLang="en-US" sz="2400" dirty="0"/>
              <a:t>化，然后</a:t>
            </a:r>
            <a:r>
              <a:rPr lang="zh-CN" altLang="zh-CN" sz="2400" dirty="0"/>
              <a:t>将数据打乱，</a:t>
            </a:r>
            <a:r>
              <a:rPr lang="zh-CN" altLang="en-US" sz="2400" dirty="0"/>
              <a:t>进而将</a:t>
            </a:r>
            <a:r>
              <a:rPr lang="zh-CN" altLang="zh-CN" sz="2400" dirty="0"/>
              <a:t>数据进行划分，划分比例为训练集</a:t>
            </a:r>
            <a:r>
              <a:rPr lang="en-US" altLang="zh-CN" sz="2400" dirty="0"/>
              <a:t>80%</a:t>
            </a:r>
            <a:r>
              <a:rPr lang="zh-CN" altLang="zh-CN" sz="2400" dirty="0"/>
              <a:t>、测试集</a:t>
            </a:r>
            <a:r>
              <a:rPr lang="en-US" altLang="zh-CN" sz="2400" dirty="0"/>
              <a:t>20%</a:t>
            </a:r>
            <a:r>
              <a:rPr lang="zh-CN" altLang="en-US" sz="2400" dirty="0"/>
              <a:t>。</a:t>
            </a:r>
            <a:endParaRPr lang="en-US" altLang="zh-CN" sz="2400" dirty="0"/>
          </a:p>
        </p:txBody>
      </p:sp>
      <p:pic>
        <p:nvPicPr>
          <p:cNvPr id="4098" name="Picture 2" descr="C:\Users\Administrator\Desktop\333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93530"/>
            <a:ext cx="4283968" cy="176398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Administrator\Desktop\5555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699" y="3356992"/>
            <a:ext cx="5256584" cy="243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68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en-US" altLang="zh-CN" b="1" dirty="0"/>
          </a:p>
          <a:p>
            <a:pPr marL="914400" lvl="1" indent="-457200">
              <a:buFont typeface="+mj-lt"/>
              <a:buAutoNum type="alphaLcParenR" startAt="2"/>
            </a:pPr>
            <a:r>
              <a:rPr lang="zh-CN" altLang="zh-CN" sz="2400" dirty="0"/>
              <a:t>模型训练模块</a:t>
            </a:r>
            <a:endParaRPr lang="en-US" altLang="zh-CN" sz="2400" dirty="0"/>
          </a:p>
          <a:p>
            <a:pPr marL="457200" lvl="1" indent="0">
              <a:buNone/>
            </a:pPr>
            <a:r>
              <a:rPr lang="en-US" altLang="zh-CN" sz="2400" dirty="0"/>
              <a:t>	4</a:t>
            </a:r>
            <a:r>
              <a:rPr lang="zh-CN" altLang="en-US" sz="2400" dirty="0"/>
              <a:t>、</a:t>
            </a:r>
            <a:r>
              <a:rPr lang="zh-CN" altLang="zh-CN" sz="2400" dirty="0"/>
              <a:t>参数配置：训练轮次：</a:t>
            </a:r>
            <a:r>
              <a:rPr lang="en-US" altLang="zh-CN" sz="2400" dirty="0"/>
              <a:t>2 epoch</a:t>
            </a:r>
            <a:r>
              <a:rPr lang="zh-CN" altLang="zh-CN" sz="2400" dirty="0"/>
              <a:t>、学习率：</a:t>
            </a:r>
            <a:r>
              <a:rPr lang="en-US" altLang="zh-CN" sz="2400" dirty="0"/>
              <a:t>1e-4</a:t>
            </a:r>
            <a:r>
              <a:rPr lang="zh-CN" altLang="zh-CN" sz="2400" dirty="0"/>
              <a:t>、</a:t>
            </a:r>
            <a:r>
              <a:rPr lang="en-US" altLang="zh-CN" sz="2400" dirty="0" err="1"/>
              <a:t>batch_size</a:t>
            </a:r>
            <a:r>
              <a:rPr lang="zh-CN" altLang="zh-CN" sz="2400" dirty="0"/>
              <a:t>：</a:t>
            </a:r>
            <a:r>
              <a:rPr lang="en-US" altLang="zh-CN" sz="2400" dirty="0"/>
              <a:t>4</a:t>
            </a:r>
            <a:r>
              <a:rPr lang="zh-CN" altLang="zh-CN" sz="2400" dirty="0"/>
              <a:t>、学习率调度策略：</a:t>
            </a:r>
            <a:r>
              <a:rPr lang="en-US" altLang="zh-CN" sz="2400" dirty="0"/>
              <a:t>cosine</a:t>
            </a:r>
            <a:r>
              <a:rPr lang="zh-CN" altLang="zh-CN" sz="2400" dirty="0"/>
              <a:t>、随机种子：</a:t>
            </a:r>
            <a:r>
              <a:rPr lang="en-US" altLang="zh-CN" sz="2400" dirty="0"/>
              <a:t>5024</a:t>
            </a:r>
          </a:p>
          <a:p>
            <a:pPr marL="457200" lvl="1" indent="0">
              <a:buNone/>
            </a:pPr>
            <a:r>
              <a:rPr lang="en-US" altLang="zh-CN" sz="2400" dirty="0"/>
              <a:t>	5</a:t>
            </a:r>
            <a:r>
              <a:rPr lang="zh-CN" altLang="en-US" sz="2400" dirty="0"/>
              <a:t>、</a:t>
            </a:r>
            <a:r>
              <a:rPr lang="zh-CN" altLang="zh-CN" sz="2400" dirty="0"/>
              <a:t>模型训练：使用</a:t>
            </a:r>
            <a:r>
              <a:rPr lang="en-US" altLang="zh-CN" sz="2400" dirty="0"/>
              <a:t>Google</a:t>
            </a:r>
            <a:r>
              <a:rPr lang="zh-CN" altLang="zh-CN" sz="2400" dirty="0"/>
              <a:t>提供的算力平台</a:t>
            </a:r>
            <a:r>
              <a:rPr lang="en-US" altLang="zh-CN" sz="2400" dirty="0" err="1"/>
              <a:t>Colab</a:t>
            </a:r>
            <a:r>
              <a:rPr lang="zh-CN" altLang="zh-CN" sz="2400" dirty="0"/>
              <a:t>进行训练，最优的</a:t>
            </a:r>
            <a:r>
              <a:rPr lang="en-US" altLang="zh-CN" sz="2400" dirty="0"/>
              <a:t>loss</a:t>
            </a:r>
            <a:r>
              <a:rPr lang="zh-CN" altLang="zh-CN" sz="2400" dirty="0"/>
              <a:t>降为</a:t>
            </a:r>
            <a:r>
              <a:rPr lang="en-US" altLang="zh-CN" sz="2400" dirty="0"/>
              <a:t>2.5367</a:t>
            </a:r>
            <a:r>
              <a:rPr lang="zh-CN" altLang="zh-CN" sz="2400" dirty="0"/>
              <a:t>左右</a:t>
            </a:r>
            <a:r>
              <a:rPr lang="zh-CN" altLang="en-US" sz="2400" dirty="0"/>
              <a:t>，如图所示为部分训练结果。</a:t>
            </a:r>
            <a:endParaRPr lang="en-US" altLang="zh-CN" sz="2400" dirty="0"/>
          </a:p>
        </p:txBody>
      </p:sp>
      <p:pic>
        <p:nvPicPr>
          <p:cNvPr id="4098" name="Picture 2" descr="C:\Users\Administrator\Desktop\333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93530"/>
            <a:ext cx="4283968" cy="176398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dministrator\Desktop\777777.jpg"/>
          <p:cNvPicPr>
            <a:picLocks noChangeAspect="1" noChangeArrowheads="1"/>
          </p:cNvPicPr>
          <p:nvPr/>
        </p:nvPicPr>
        <p:blipFill rotWithShape="1">
          <a:blip r:embed="rId3">
            <a:extLst>
              <a:ext uri="{28A0092B-C50C-407E-A947-70E740481C1C}">
                <a14:useLocalDpi xmlns:a14="http://schemas.microsoft.com/office/drawing/2010/main" val="0"/>
              </a:ext>
            </a:extLst>
          </a:blip>
          <a:srcRect t="8408" b="36989"/>
          <a:stretch/>
        </p:blipFill>
        <p:spPr bwMode="auto">
          <a:xfrm>
            <a:off x="2843808" y="4221088"/>
            <a:ext cx="3528392" cy="210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6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en-US" altLang="zh-CN" b="1" dirty="0"/>
          </a:p>
          <a:p>
            <a:pPr marL="914400" lvl="1" indent="-457200">
              <a:buFont typeface="+mj-lt"/>
              <a:buAutoNum type="alphaLcParenR" startAt="2"/>
            </a:pPr>
            <a:r>
              <a:rPr lang="zh-CN" altLang="zh-CN" sz="2400" dirty="0"/>
              <a:t>模型训练模块</a:t>
            </a:r>
            <a:endParaRPr lang="en-US" altLang="zh-CN" sz="2400" dirty="0"/>
          </a:p>
          <a:p>
            <a:pPr marL="457200" lvl="1" indent="0">
              <a:buNone/>
            </a:pPr>
            <a:r>
              <a:rPr lang="en-US" altLang="zh-CN" sz="2400" dirty="0"/>
              <a:t>	6</a:t>
            </a:r>
            <a:r>
              <a:rPr lang="zh-CN" altLang="en-US" sz="2400" dirty="0"/>
              <a:t>、测试推理：如图所示为模型推理结果。</a:t>
            </a:r>
            <a:endParaRPr lang="en-US" altLang="zh-CN" sz="2400" dirty="0"/>
          </a:p>
        </p:txBody>
      </p:sp>
      <p:pic>
        <p:nvPicPr>
          <p:cNvPr id="4098" name="Picture 2" descr="C:\Users\Administrator\Desktop\333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93530"/>
            <a:ext cx="4283968" cy="176398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Administrator\Desktop\8888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996950"/>
            <a:ext cx="8280542" cy="3056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8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zh-CN" altLang="zh-CN" sz="2400" dirty="0"/>
          </a:p>
          <a:p>
            <a:pPr marL="914400" lvl="1" indent="-457200">
              <a:buFont typeface="+mj-lt"/>
              <a:buAutoNum type="alphaLcParenR" startAt="3"/>
            </a:pPr>
            <a:r>
              <a:rPr lang="en-US" altLang="zh-CN" sz="2400" dirty="0" err="1"/>
              <a:t>Api</a:t>
            </a:r>
            <a:r>
              <a:rPr lang="zh-CN" altLang="zh-CN" sz="2400" dirty="0"/>
              <a:t>接口设计</a:t>
            </a:r>
            <a:endParaRPr lang="en-US" altLang="zh-CN" sz="2400" dirty="0"/>
          </a:p>
          <a:p>
            <a:pPr marL="457200" lvl="1" indent="0">
              <a:buNone/>
            </a:pPr>
            <a:r>
              <a:rPr lang="en-US" altLang="zh-CN" sz="2400" dirty="0"/>
              <a:t>	</a:t>
            </a:r>
            <a:r>
              <a:rPr lang="zh-CN" altLang="en-US" sz="2000" dirty="0"/>
              <a:t>接口可以通过两种方式访问，一种是</a:t>
            </a:r>
            <a:r>
              <a:rPr lang="en-US" altLang="zh-CN" sz="2000" dirty="0"/>
              <a:t>GET</a:t>
            </a:r>
            <a:r>
              <a:rPr lang="zh-CN" altLang="en-US" sz="2000" dirty="0"/>
              <a:t>请求，另一种是</a:t>
            </a:r>
            <a:r>
              <a:rPr lang="en-US" altLang="zh-CN" sz="2000" dirty="0"/>
              <a:t>POST</a:t>
            </a:r>
            <a:r>
              <a:rPr lang="zh-CN" altLang="en-US" sz="2000" dirty="0"/>
              <a:t>请求，并且可以通过路由‘</a:t>
            </a:r>
            <a:r>
              <a:rPr lang="en-US" altLang="zh-CN" sz="2000" dirty="0"/>
              <a:t>/</a:t>
            </a:r>
            <a:r>
              <a:rPr lang="en-US" altLang="zh-CN" sz="2000" dirty="0" err="1"/>
              <a:t>api</a:t>
            </a:r>
            <a:r>
              <a:rPr lang="en-US" altLang="zh-CN" sz="2000" dirty="0"/>
              <a:t>/doc</a:t>
            </a:r>
            <a:r>
              <a:rPr lang="zh-CN" altLang="en-US" sz="2000" dirty="0"/>
              <a:t>’访问</a:t>
            </a:r>
            <a:r>
              <a:rPr lang="en-US" altLang="zh-CN" sz="2000" dirty="0" err="1"/>
              <a:t>Api</a:t>
            </a:r>
            <a:r>
              <a:rPr lang="zh-CN" altLang="en-US" sz="2000" dirty="0"/>
              <a:t>文档</a:t>
            </a:r>
            <a:endParaRPr lang="en-US" altLang="zh-CN" sz="2000" dirty="0"/>
          </a:p>
          <a:p>
            <a:pPr marL="457200" lvl="1" indent="0">
              <a:buNone/>
            </a:pPr>
            <a:r>
              <a:rPr lang="en-US" altLang="zh-CN" sz="2000" dirty="0"/>
              <a:t>	GET</a:t>
            </a:r>
            <a:r>
              <a:rPr lang="zh-CN" altLang="en-US" sz="2000" dirty="0"/>
              <a:t>请求：</a:t>
            </a:r>
            <a:r>
              <a:rPr lang="zh-CN" altLang="zh-CN" sz="2000" dirty="0"/>
              <a:t>可以在“？”后给出</a:t>
            </a:r>
            <a:r>
              <a:rPr lang="zh-CN" altLang="en-US" sz="2000" dirty="0"/>
              <a:t>需要输入模型的</a:t>
            </a:r>
            <a:r>
              <a:rPr lang="zh-CN" altLang="zh-CN" sz="2000" dirty="0"/>
              <a:t>文本信息</a:t>
            </a:r>
            <a:r>
              <a:rPr lang="zh-CN" altLang="en-US" sz="2000" dirty="0"/>
              <a:t>。</a:t>
            </a:r>
            <a:endParaRPr lang="en-US" altLang="zh-CN" sz="2000" dirty="0"/>
          </a:p>
          <a:p>
            <a:pPr marL="457200" lvl="1" indent="0">
              <a:buNone/>
            </a:pPr>
            <a:r>
              <a:rPr lang="en-US" altLang="zh-CN" sz="2000" dirty="0"/>
              <a:t>	POST</a:t>
            </a:r>
            <a:r>
              <a:rPr lang="zh-CN" altLang="en-US" sz="2000" dirty="0"/>
              <a:t>请求：可以通过“</a:t>
            </a:r>
            <a:r>
              <a:rPr lang="en-US" altLang="zh-CN" sz="2000" dirty="0"/>
              <a:t>application/x-www-form-</a:t>
            </a:r>
            <a:r>
              <a:rPr lang="en-US" altLang="zh-CN" sz="2000" dirty="0" err="1"/>
              <a:t>urlencoded</a:t>
            </a:r>
            <a:r>
              <a:rPr lang="zh-CN" altLang="en-US" sz="2000" dirty="0"/>
              <a:t>”这种数据编码方式进行请求。</a:t>
            </a:r>
            <a:endParaRPr lang="en-US" altLang="zh-CN" sz="2000" dirty="0"/>
          </a:p>
          <a:p>
            <a:pPr marL="457200" lvl="1" indent="0">
              <a:buNone/>
            </a:pPr>
            <a:r>
              <a:rPr lang="en-US" altLang="zh-CN" sz="2000" dirty="0"/>
              <a:t>	</a:t>
            </a:r>
            <a:r>
              <a:rPr lang="zh-CN" altLang="en-US" sz="2000" dirty="0"/>
              <a:t>当模型处理完成后，返回给请求端一个</a:t>
            </a:r>
            <a:r>
              <a:rPr lang="en-US" altLang="zh-CN" sz="2000" dirty="0"/>
              <a:t>JSON</a:t>
            </a:r>
            <a:r>
              <a:rPr lang="zh-CN" altLang="en-US" sz="2000" dirty="0"/>
              <a:t>，</a:t>
            </a:r>
            <a:r>
              <a:rPr lang="zh-CN" altLang="zh-CN" sz="2000" dirty="0"/>
              <a:t>其中</a:t>
            </a:r>
            <a:r>
              <a:rPr lang="en-US" altLang="zh-CN" sz="2000" dirty="0" err="1"/>
              <a:t>ai_response</a:t>
            </a:r>
            <a:r>
              <a:rPr lang="zh-CN" altLang="zh-CN" sz="2000" dirty="0"/>
              <a:t>为模型给出的回复，</a:t>
            </a:r>
            <a:r>
              <a:rPr lang="en-US" altLang="zh-CN" sz="2000" dirty="0" err="1"/>
              <a:t>src_result</a:t>
            </a:r>
            <a:r>
              <a:rPr lang="zh-CN" altLang="zh-CN" sz="2000" dirty="0"/>
              <a:t>为输入的文本信息。</a:t>
            </a:r>
          </a:p>
          <a:p>
            <a:pPr marL="857250" lvl="2" indent="0">
              <a:buNone/>
            </a:pPr>
            <a:endParaRPr lang="en-US" altLang="zh-CN" sz="2000" dirty="0"/>
          </a:p>
          <a:p>
            <a:pPr marL="857250" lvl="2" indent="0">
              <a:buNone/>
            </a:pPr>
            <a:endParaRPr lang="en-US" altLang="zh-CN" sz="2000" dirty="0"/>
          </a:p>
          <a:p>
            <a:pPr marL="457200" lvl="1" indent="0">
              <a:buNone/>
            </a:pPr>
            <a:r>
              <a:rPr lang="en-US" altLang="zh-CN" sz="2400" dirty="0"/>
              <a:t>	</a:t>
            </a:r>
          </a:p>
        </p:txBody>
      </p:sp>
      <p:pic>
        <p:nvPicPr>
          <p:cNvPr id="9218" name="Picture 2" descr="C:\Users\Administrator\Desktop\7897897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581128"/>
            <a:ext cx="4274598"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18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zh-CN" altLang="zh-CN" sz="2400" dirty="0"/>
          </a:p>
          <a:p>
            <a:pPr marL="914400" lvl="1" indent="-457200">
              <a:buFont typeface="+mj-lt"/>
              <a:buAutoNum type="alphaLcParenR" startAt="3"/>
            </a:pPr>
            <a:r>
              <a:rPr lang="en-US" altLang="zh-CN" sz="2400" dirty="0" err="1"/>
              <a:t>Api</a:t>
            </a:r>
            <a:r>
              <a:rPr lang="zh-CN" altLang="zh-CN" sz="2400" dirty="0"/>
              <a:t>接口设计</a:t>
            </a:r>
            <a:endParaRPr lang="en-US" altLang="zh-CN" sz="2400" dirty="0"/>
          </a:p>
          <a:p>
            <a:pPr marL="857250" lvl="2" indent="0">
              <a:buNone/>
            </a:pPr>
            <a:r>
              <a:rPr lang="zh-CN" altLang="en-US" sz="2000" dirty="0"/>
              <a:t>如图所示为接口测试的结果和文档。</a:t>
            </a:r>
            <a:endParaRPr lang="en-US" altLang="zh-CN" sz="2000" dirty="0"/>
          </a:p>
          <a:p>
            <a:pPr marL="857250" lvl="2" indent="0">
              <a:buNone/>
            </a:pPr>
            <a:endParaRPr lang="en-US" altLang="zh-CN" sz="2000" dirty="0"/>
          </a:p>
          <a:p>
            <a:pPr marL="457200" lvl="1" indent="0">
              <a:buNone/>
            </a:pPr>
            <a:r>
              <a:rPr lang="en-US" altLang="zh-CN" sz="2400" dirty="0"/>
              <a:t>	</a:t>
            </a:r>
          </a:p>
        </p:txBody>
      </p:sp>
      <p:pic>
        <p:nvPicPr>
          <p:cNvPr id="10242" name="Picture 2" descr="C:\Users\Administrator\Desktop\789787878787878977.jpg"/>
          <p:cNvPicPr>
            <a:picLocks noChangeAspect="1" noChangeArrowheads="1"/>
          </p:cNvPicPr>
          <p:nvPr/>
        </p:nvPicPr>
        <p:blipFill rotWithShape="1">
          <a:blip r:embed="rId2">
            <a:extLst>
              <a:ext uri="{28A0092B-C50C-407E-A947-70E740481C1C}">
                <a14:useLocalDpi xmlns:a14="http://schemas.microsoft.com/office/drawing/2010/main" val="0"/>
              </a:ext>
            </a:extLst>
          </a:blip>
          <a:srcRect b="22499"/>
          <a:stretch/>
        </p:blipFill>
        <p:spPr bwMode="auto">
          <a:xfrm>
            <a:off x="971600" y="2420888"/>
            <a:ext cx="7488832" cy="4118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Administrator\Desktop\1512123156456.jpg"/>
          <p:cNvPicPr>
            <a:picLocks noChangeAspect="1" noChangeArrowheads="1"/>
          </p:cNvPicPr>
          <p:nvPr/>
        </p:nvPicPr>
        <p:blipFill rotWithShape="1">
          <a:blip r:embed="rId3">
            <a:extLst>
              <a:ext uri="{28A0092B-C50C-407E-A947-70E740481C1C}">
                <a14:useLocalDpi xmlns:a14="http://schemas.microsoft.com/office/drawing/2010/main" val="0"/>
              </a:ext>
            </a:extLst>
          </a:blip>
          <a:srcRect b="26290"/>
          <a:stretch/>
        </p:blipFill>
        <p:spPr bwMode="auto">
          <a:xfrm>
            <a:off x="971600" y="2387848"/>
            <a:ext cx="7670728" cy="428151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dministrator\Desktop\4654546545.jpg"/>
          <p:cNvPicPr>
            <a:picLocks noChangeAspect="1" noChangeArrowheads="1"/>
          </p:cNvPicPr>
          <p:nvPr/>
        </p:nvPicPr>
        <p:blipFill rotWithShape="1">
          <a:blip r:embed="rId4">
            <a:extLst>
              <a:ext uri="{28A0092B-C50C-407E-A947-70E740481C1C}">
                <a14:useLocalDpi xmlns:a14="http://schemas.microsoft.com/office/drawing/2010/main" val="0"/>
              </a:ext>
            </a:extLst>
          </a:blip>
          <a:srcRect b="15148"/>
          <a:stretch/>
        </p:blipFill>
        <p:spPr bwMode="auto">
          <a:xfrm>
            <a:off x="1223354" y="1975596"/>
            <a:ext cx="7167220" cy="456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40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gtEl>
                                        <p:attrNameLst>
                                          <p:attrName>style.visibility</p:attrName>
                                        </p:attrNameLst>
                                      </p:cBhvr>
                                      <p:to>
                                        <p:strVal val="visible"/>
                                      </p:to>
                                    </p:set>
                                    <p:anim calcmode="lin" valueType="num">
                                      <p:cBhvr additive="base">
                                        <p:cTn id="19" dur="500" fill="hold"/>
                                        <p:tgtEl>
                                          <p:spTgt spid="10244"/>
                                        </p:tgtEl>
                                        <p:attrNameLst>
                                          <p:attrName>ppt_x</p:attrName>
                                        </p:attrNameLst>
                                      </p:cBhvr>
                                      <p:tavLst>
                                        <p:tav tm="0">
                                          <p:val>
                                            <p:strVal val="#ppt_x"/>
                                          </p:val>
                                        </p:tav>
                                        <p:tav tm="100000">
                                          <p:val>
                                            <p:strVal val="#ppt_x"/>
                                          </p:val>
                                        </p:tav>
                                      </p:tavLst>
                                    </p:anim>
                                    <p:anim calcmode="lin" valueType="num">
                                      <p:cBhvr additive="base">
                                        <p:cTn id="20"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zh-CN" altLang="zh-CN" sz="2400" dirty="0"/>
          </a:p>
          <a:p>
            <a:pPr marL="914400" lvl="1" indent="-457200">
              <a:buFont typeface="+mj-lt"/>
              <a:buAutoNum type="alphaLcParenR" startAt="4"/>
            </a:pPr>
            <a:r>
              <a:rPr lang="en-US" altLang="zh-CN" sz="2400" dirty="0"/>
              <a:t>Web</a:t>
            </a:r>
            <a:r>
              <a:rPr lang="zh-CN" altLang="zh-CN" sz="2400" dirty="0"/>
              <a:t>界面设计</a:t>
            </a:r>
            <a:endParaRPr lang="en-US" altLang="zh-CN" sz="2400" dirty="0"/>
          </a:p>
          <a:p>
            <a:pPr marL="457200" lvl="1" indent="0">
              <a:buNone/>
            </a:pPr>
            <a:r>
              <a:rPr lang="en-US" altLang="zh-CN" sz="2400" dirty="0"/>
              <a:t>	</a:t>
            </a:r>
            <a:r>
              <a:rPr lang="zh-CN" altLang="en-US" sz="2000" dirty="0"/>
              <a:t>如图所示，页面总体分为三部分，其中中间部分为整个页面的核心。</a:t>
            </a:r>
          </a:p>
          <a:p>
            <a:pPr marL="914400" lvl="1" indent="-457200">
              <a:buFont typeface="+mj-lt"/>
              <a:buAutoNum type="alphaLcParenR" startAt="4"/>
            </a:pPr>
            <a:endParaRPr lang="en-US" altLang="zh-CN" sz="2400" dirty="0"/>
          </a:p>
          <a:p>
            <a:pPr marL="857250" lvl="2" indent="0">
              <a:buNone/>
            </a:pPr>
            <a:endParaRPr lang="en-US" altLang="zh-CN" sz="2000" dirty="0"/>
          </a:p>
          <a:p>
            <a:pPr marL="457200" lvl="1" indent="0">
              <a:buNone/>
            </a:pPr>
            <a:r>
              <a:rPr lang="en-US" altLang="zh-CN" sz="2400" dirty="0"/>
              <a:t>	</a:t>
            </a:r>
          </a:p>
        </p:txBody>
      </p:sp>
      <p:pic>
        <p:nvPicPr>
          <p:cNvPr id="4" name="图片 3">
            <a:extLst>
              <a:ext uri="{FF2B5EF4-FFF2-40B4-BE49-F238E27FC236}">
                <a16:creationId xmlns:a16="http://schemas.microsoft.com/office/drawing/2014/main" id="{90853139-B0AF-13AB-D0C3-293974A24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86" y="1844824"/>
            <a:ext cx="8358627" cy="3973774"/>
          </a:xfrm>
          <a:prstGeom prst="rect">
            <a:avLst/>
          </a:prstGeom>
        </p:spPr>
      </p:pic>
    </p:spTree>
    <p:extLst>
      <p:ext uri="{BB962C8B-B14F-4D97-AF65-F5344CB8AC3E}">
        <p14:creationId xmlns:p14="http://schemas.microsoft.com/office/powerpoint/2010/main" val="332245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项目背景</a:t>
            </a:r>
            <a:endParaRPr lang="en-US" altLang="zh-CN" b="1" dirty="0"/>
          </a:p>
          <a:p>
            <a:endParaRPr lang="en-US" altLang="zh-CN" b="1" dirty="0"/>
          </a:p>
          <a:p>
            <a:r>
              <a:rPr lang="zh-CN" altLang="en-US" b="1" dirty="0"/>
              <a:t>项目任务</a:t>
            </a:r>
            <a:endParaRPr lang="en-US" altLang="zh-CN" b="1" dirty="0"/>
          </a:p>
          <a:p>
            <a:endParaRPr lang="en-US" altLang="zh-CN" b="1" dirty="0"/>
          </a:p>
          <a:p>
            <a:r>
              <a:rPr lang="zh-CN" altLang="en-US" b="1" dirty="0"/>
              <a:t>设计流程</a:t>
            </a:r>
            <a:endParaRPr lang="en-US" altLang="zh-CN" b="1" dirty="0"/>
          </a:p>
          <a:p>
            <a:endParaRPr lang="en-US" altLang="zh-CN" b="1" dirty="0"/>
          </a:p>
          <a:p>
            <a:r>
              <a:rPr lang="zh-CN" altLang="en-US" b="1" dirty="0">
                <a:solidFill>
                  <a:srgbClr val="FF0000"/>
                </a:solidFill>
              </a:rPr>
              <a:t>总结</a:t>
            </a:r>
            <a:endParaRPr lang="en-US" altLang="zh-CN" b="1" dirty="0">
              <a:solidFill>
                <a:srgbClr val="FF0000"/>
              </a:solidFill>
            </a:endParaRPr>
          </a:p>
          <a:p>
            <a:endParaRPr lang="en-US" altLang="zh-CN" b="1" dirty="0"/>
          </a:p>
          <a:p>
            <a:endParaRPr lang="zh-CN" altLang="en-US" b="1" dirty="0"/>
          </a:p>
        </p:txBody>
      </p:sp>
    </p:spTree>
    <p:extLst>
      <p:ext uri="{BB962C8B-B14F-4D97-AF65-F5344CB8AC3E}">
        <p14:creationId xmlns:p14="http://schemas.microsoft.com/office/powerpoint/2010/main" val="306405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项目背景</a:t>
            </a:r>
            <a:endParaRPr lang="en-US" altLang="zh-CN" b="1" dirty="0"/>
          </a:p>
          <a:p>
            <a:endParaRPr lang="en-US" altLang="zh-CN" b="1" dirty="0"/>
          </a:p>
          <a:p>
            <a:r>
              <a:rPr lang="zh-CN" altLang="en-US" b="1" dirty="0"/>
              <a:t>项目任务</a:t>
            </a:r>
            <a:endParaRPr lang="en-US" altLang="zh-CN" b="1" dirty="0"/>
          </a:p>
          <a:p>
            <a:endParaRPr lang="en-US" altLang="zh-CN" b="1" dirty="0"/>
          </a:p>
          <a:p>
            <a:r>
              <a:rPr lang="zh-CN" altLang="en-US" b="1" dirty="0"/>
              <a:t>设计流程</a:t>
            </a:r>
            <a:endParaRPr lang="en-US" altLang="zh-CN" b="1" dirty="0"/>
          </a:p>
          <a:p>
            <a:endParaRPr lang="en-US" altLang="zh-CN" b="1" dirty="0"/>
          </a:p>
          <a:p>
            <a:r>
              <a:rPr lang="zh-CN" altLang="en-US" b="1" dirty="0"/>
              <a:t>总结</a:t>
            </a:r>
            <a:endParaRPr lang="en-US" altLang="zh-CN" b="1" dirty="0"/>
          </a:p>
          <a:p>
            <a:endParaRPr lang="en-US" altLang="zh-CN" dirty="0"/>
          </a:p>
          <a:p>
            <a:endParaRPr lang="zh-CN" altLang="en-US" dirty="0"/>
          </a:p>
        </p:txBody>
      </p:sp>
    </p:spTree>
    <p:extLst>
      <p:ext uri="{BB962C8B-B14F-4D97-AF65-F5344CB8AC3E}">
        <p14:creationId xmlns:p14="http://schemas.microsoft.com/office/powerpoint/2010/main" val="76935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总结</a:t>
            </a:r>
            <a:endParaRPr lang="en-US" altLang="zh-CN" b="1" dirty="0"/>
          </a:p>
          <a:p>
            <a:r>
              <a:rPr lang="zh-CN" altLang="zh-CN" sz="1800" kern="100" dirty="0">
                <a:effectLst/>
                <a:latin typeface="Times New Roman" panose="02020603050405020304" pitchFamily="18" charset="0"/>
                <a:ea typeface="宋体" panose="02010600030101010101" pitchFamily="2" charset="-122"/>
              </a:rPr>
              <a:t>文本生成任务：如图所示，当输入‘你好’字符串时，模型生成了后序的回答，并且逻辑也是正常的，此项功能</a:t>
            </a:r>
            <a:r>
              <a:rPr lang="zh-CN" altLang="en-US" sz="1800" kern="100" dirty="0">
                <a:effectLst/>
                <a:latin typeface="Times New Roman" panose="02020603050405020304" pitchFamily="18" charset="0"/>
                <a:ea typeface="宋体" panose="02010600030101010101" pitchFamily="2" charset="-122"/>
              </a:rPr>
              <a:t>测试</a:t>
            </a:r>
            <a:r>
              <a:rPr lang="zh-CN" altLang="zh-CN" sz="1800" kern="100" dirty="0">
                <a:effectLst/>
                <a:latin typeface="Times New Roman" panose="02020603050405020304" pitchFamily="18" charset="0"/>
                <a:ea typeface="宋体" panose="02010600030101010101" pitchFamily="2" charset="-122"/>
              </a:rPr>
              <a:t>正常。</a:t>
            </a:r>
          </a:p>
          <a:p>
            <a:pPr marL="0" indent="0">
              <a:buNone/>
            </a:pPr>
            <a:endParaRPr lang="en-US" altLang="zh-CN" b="1" dirty="0"/>
          </a:p>
          <a:p>
            <a:endParaRPr lang="en-US" altLang="zh-CN" b="1" dirty="0"/>
          </a:p>
          <a:p>
            <a:endParaRPr lang="zh-CN" altLang="en-US" b="1" dirty="0"/>
          </a:p>
        </p:txBody>
      </p:sp>
      <p:pic>
        <p:nvPicPr>
          <p:cNvPr id="4" name="图片 3">
            <a:extLst>
              <a:ext uri="{FF2B5EF4-FFF2-40B4-BE49-F238E27FC236}">
                <a16:creationId xmlns:a16="http://schemas.microsoft.com/office/drawing/2014/main" id="{E710F9CE-CD8D-3551-DF95-ABD5466520B9}"/>
              </a:ext>
            </a:extLst>
          </p:cNvPr>
          <p:cNvPicPr>
            <a:picLocks noChangeAspect="1"/>
          </p:cNvPicPr>
          <p:nvPr/>
        </p:nvPicPr>
        <p:blipFill rotWithShape="1">
          <a:blip r:embed="rId2">
            <a:extLst>
              <a:ext uri="{28A0092B-C50C-407E-A947-70E740481C1C}">
                <a14:useLocalDpi xmlns:a14="http://schemas.microsoft.com/office/drawing/2010/main" val="0"/>
              </a:ext>
            </a:extLst>
          </a:blip>
          <a:srcRect l="4436" r="2576" b="2453"/>
          <a:stretch/>
        </p:blipFill>
        <p:spPr>
          <a:xfrm>
            <a:off x="1043608" y="2780928"/>
            <a:ext cx="7200800" cy="2880320"/>
          </a:xfrm>
          <a:prstGeom prst="rect">
            <a:avLst/>
          </a:prstGeom>
        </p:spPr>
      </p:pic>
    </p:spTree>
    <p:extLst>
      <p:ext uri="{BB962C8B-B14F-4D97-AF65-F5344CB8AC3E}">
        <p14:creationId xmlns:p14="http://schemas.microsoft.com/office/powerpoint/2010/main" val="402783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总结</a:t>
            </a:r>
            <a:endParaRPr lang="en-US" altLang="zh-CN" b="1" dirty="0"/>
          </a:p>
          <a:p>
            <a:pPr>
              <a:lnSpc>
                <a:spcPts val="21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阅读理解任务：如图所示，当输入‘怎么理解鲁迅和周树人？’字符串时，模型并没有很好的理解问题，并把鲁迅和周树人理解成为不同的人，同时对于两个对象进行解释，这一项任务模型并没有很好的完成。</a:t>
            </a:r>
            <a:endParaRPr lang="zh-CN" altLang="zh-CN" sz="18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en-US" altLang="zh-CN" b="1" dirty="0"/>
          </a:p>
          <a:p>
            <a:endParaRPr lang="en-US" altLang="zh-CN" b="1" dirty="0"/>
          </a:p>
          <a:p>
            <a:endParaRPr lang="zh-CN" altLang="en-US" b="1" dirty="0"/>
          </a:p>
        </p:txBody>
      </p:sp>
      <p:pic>
        <p:nvPicPr>
          <p:cNvPr id="5" name="图片 4">
            <a:extLst>
              <a:ext uri="{FF2B5EF4-FFF2-40B4-BE49-F238E27FC236}">
                <a16:creationId xmlns:a16="http://schemas.microsoft.com/office/drawing/2014/main" id="{2817E357-CEC5-A4CF-661D-E89C71EE5EB7}"/>
              </a:ext>
            </a:extLst>
          </p:cNvPr>
          <p:cNvPicPr>
            <a:picLocks noChangeAspect="1"/>
          </p:cNvPicPr>
          <p:nvPr/>
        </p:nvPicPr>
        <p:blipFill rotWithShape="1">
          <a:blip r:embed="rId2">
            <a:extLst>
              <a:ext uri="{28A0092B-C50C-407E-A947-70E740481C1C}">
                <a14:useLocalDpi xmlns:a14="http://schemas.microsoft.com/office/drawing/2010/main" val="0"/>
              </a:ext>
            </a:extLst>
          </a:blip>
          <a:srcRect l="4679" t="25820"/>
          <a:stretch/>
        </p:blipFill>
        <p:spPr>
          <a:xfrm>
            <a:off x="1665201" y="2623840"/>
            <a:ext cx="5813597" cy="3829496"/>
          </a:xfrm>
          <a:prstGeom prst="rect">
            <a:avLst/>
          </a:prstGeom>
        </p:spPr>
      </p:pic>
    </p:spTree>
    <p:extLst>
      <p:ext uri="{BB962C8B-B14F-4D97-AF65-F5344CB8AC3E}">
        <p14:creationId xmlns:p14="http://schemas.microsoft.com/office/powerpoint/2010/main" val="310165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总结</a:t>
            </a:r>
            <a:endParaRPr lang="en-US" altLang="zh-CN" b="1"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文本翻译任务：如图所示，当输入‘</a:t>
            </a:r>
            <a:r>
              <a:rPr lang="en-US" altLang="zh-CN" sz="1800" kern="100" dirty="0">
                <a:effectLst/>
                <a:latin typeface="Times New Roman" panose="02020603050405020304" pitchFamily="18" charset="0"/>
                <a:ea typeface="宋体" panose="02010600030101010101" pitchFamily="2" charset="-122"/>
              </a:rPr>
              <a:t>I am a student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翻译为中文’字符串时，模型可以理解中文文本，并将英文进行翻译，但是翻译的结果并不尽人意，原因是采用的中文预训练模型进行训练，导致对英文不敏感，无法翻译出正确的结果。</a:t>
            </a:r>
            <a:endParaRPr lang="en-US" altLang="zh-CN" b="1" dirty="0"/>
          </a:p>
          <a:p>
            <a:endParaRPr lang="en-US" altLang="zh-CN" b="1" dirty="0"/>
          </a:p>
          <a:p>
            <a:endParaRPr lang="zh-CN" altLang="en-US" b="1" dirty="0"/>
          </a:p>
        </p:txBody>
      </p:sp>
      <p:pic>
        <p:nvPicPr>
          <p:cNvPr id="5" name="图片 4">
            <a:extLst>
              <a:ext uri="{FF2B5EF4-FFF2-40B4-BE49-F238E27FC236}">
                <a16:creationId xmlns:a16="http://schemas.microsoft.com/office/drawing/2014/main" id="{F8284DDE-E7B6-CDEE-5800-97B35C0EB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3140968"/>
            <a:ext cx="7248525" cy="2219325"/>
          </a:xfrm>
          <a:prstGeom prst="rect">
            <a:avLst/>
          </a:prstGeom>
        </p:spPr>
      </p:pic>
    </p:spTree>
    <p:extLst>
      <p:ext uri="{BB962C8B-B14F-4D97-AF65-F5344CB8AC3E}">
        <p14:creationId xmlns:p14="http://schemas.microsoft.com/office/powerpoint/2010/main" val="238782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总结</a:t>
            </a:r>
            <a:endParaRPr lang="en-US" altLang="zh-CN" b="1"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情感分类任务：如图所示，当输入‘情感分类：今天好不顺，好难受’字符串时，模型可以正确的分类出为消极情感，并且可以写出表达了对某件事情的不满和失望，此项任务基本完成。</a:t>
            </a:r>
            <a:endParaRPr lang="en-US" altLang="zh-CN" b="1" dirty="0"/>
          </a:p>
          <a:p>
            <a:endParaRPr lang="zh-CN" altLang="en-US" b="1" dirty="0"/>
          </a:p>
        </p:txBody>
      </p:sp>
      <p:pic>
        <p:nvPicPr>
          <p:cNvPr id="5" name="图片 4">
            <a:extLst>
              <a:ext uri="{FF2B5EF4-FFF2-40B4-BE49-F238E27FC236}">
                <a16:creationId xmlns:a16="http://schemas.microsoft.com/office/drawing/2014/main" id="{ACB7428B-8374-5BDB-555B-FE45E31D77A3}"/>
              </a:ext>
            </a:extLst>
          </p:cNvPr>
          <p:cNvPicPr>
            <a:picLocks noChangeAspect="1"/>
          </p:cNvPicPr>
          <p:nvPr/>
        </p:nvPicPr>
        <p:blipFill rotWithShape="1">
          <a:blip r:embed="rId2">
            <a:extLst>
              <a:ext uri="{28A0092B-C50C-407E-A947-70E740481C1C}">
                <a14:useLocalDpi xmlns:a14="http://schemas.microsoft.com/office/drawing/2010/main" val="0"/>
              </a:ext>
            </a:extLst>
          </a:blip>
          <a:srcRect t="26679"/>
          <a:stretch/>
        </p:blipFill>
        <p:spPr>
          <a:xfrm>
            <a:off x="1750266" y="2599179"/>
            <a:ext cx="5702054" cy="3672405"/>
          </a:xfrm>
          <a:prstGeom prst="rect">
            <a:avLst/>
          </a:prstGeom>
        </p:spPr>
      </p:pic>
    </p:spTree>
    <p:extLst>
      <p:ext uri="{BB962C8B-B14F-4D97-AF65-F5344CB8AC3E}">
        <p14:creationId xmlns:p14="http://schemas.microsoft.com/office/powerpoint/2010/main" val="852586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总结</a:t>
            </a:r>
            <a:endParaRPr lang="en-US" altLang="zh-CN" b="1"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逻辑</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运算</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推理任务：如图所示，当输入‘请计算：</a:t>
            </a:r>
            <a:r>
              <a:rPr lang="en-US" altLang="zh-CN" sz="1800" kern="100" dirty="0">
                <a:effectLst/>
                <a:latin typeface="Times New Roman" panose="02020603050405020304" pitchFamily="18" charset="0"/>
                <a:ea typeface="宋体" panose="02010600030101010101" pitchFamily="2" charset="-122"/>
              </a:rPr>
              <a:t>1+1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’字符串时，模型并不能理解这个表达式的意思，并且给出了一个错误的答案。此项任务无法完成的主要原因是，模型并没有大量学习各种数学方面的知识，导致模型无法正确理解公式的意义。</a:t>
            </a:r>
            <a:endParaRPr lang="zh-CN" altLang="en-US" b="1" dirty="0"/>
          </a:p>
        </p:txBody>
      </p:sp>
      <p:pic>
        <p:nvPicPr>
          <p:cNvPr id="4" name="图片 3">
            <a:extLst>
              <a:ext uri="{FF2B5EF4-FFF2-40B4-BE49-F238E27FC236}">
                <a16:creationId xmlns:a16="http://schemas.microsoft.com/office/drawing/2014/main" id="{5C9D622D-45E0-9F84-3255-EFAD98F8907F}"/>
              </a:ext>
            </a:extLst>
          </p:cNvPr>
          <p:cNvPicPr>
            <a:picLocks noChangeAspect="1"/>
          </p:cNvPicPr>
          <p:nvPr/>
        </p:nvPicPr>
        <p:blipFill rotWithShape="1">
          <a:blip r:embed="rId2">
            <a:extLst>
              <a:ext uri="{28A0092B-C50C-407E-A947-70E740481C1C}">
                <a14:useLocalDpi xmlns:a14="http://schemas.microsoft.com/office/drawing/2010/main" val="0"/>
              </a:ext>
            </a:extLst>
          </a:blip>
          <a:srcRect l="1892" t="5232"/>
          <a:stretch/>
        </p:blipFill>
        <p:spPr>
          <a:xfrm>
            <a:off x="974241" y="3140968"/>
            <a:ext cx="7195517" cy="2608709"/>
          </a:xfrm>
          <a:prstGeom prst="rect">
            <a:avLst/>
          </a:prstGeom>
        </p:spPr>
      </p:pic>
    </p:spTree>
    <p:extLst>
      <p:ext uri="{BB962C8B-B14F-4D97-AF65-F5344CB8AC3E}">
        <p14:creationId xmlns:p14="http://schemas.microsoft.com/office/powerpoint/2010/main" val="1192683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总结</a:t>
            </a:r>
            <a:endParaRPr lang="en-US" altLang="zh-CN" b="1"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故事续写任务：这个也是我们主要想做的任务，如图所示，当输入‘故事续写：丑小鸭变成了美丽的白天鹅，他和天鹅伙伴们在湖水里游玩嬉戏，开心极了。’字符串时，模型可以对故事进行续写，文本的逻辑基本符合人类的逻辑，也没有错字，并且还给出了对于该故事的自己的理解，这个任务基本完成。</a:t>
            </a:r>
            <a:endParaRPr lang="zh-CN" altLang="en-US" b="1" dirty="0"/>
          </a:p>
        </p:txBody>
      </p:sp>
      <p:pic>
        <p:nvPicPr>
          <p:cNvPr id="5" name="图片 4">
            <a:extLst>
              <a:ext uri="{FF2B5EF4-FFF2-40B4-BE49-F238E27FC236}">
                <a16:creationId xmlns:a16="http://schemas.microsoft.com/office/drawing/2014/main" id="{8224D614-597C-EE93-E693-C2E724409E85}"/>
              </a:ext>
            </a:extLst>
          </p:cNvPr>
          <p:cNvPicPr>
            <a:picLocks noChangeAspect="1"/>
          </p:cNvPicPr>
          <p:nvPr/>
        </p:nvPicPr>
        <p:blipFill rotWithShape="1">
          <a:blip r:embed="rId2">
            <a:extLst>
              <a:ext uri="{28A0092B-C50C-407E-A947-70E740481C1C}">
                <a14:useLocalDpi xmlns:a14="http://schemas.microsoft.com/office/drawing/2010/main" val="0"/>
              </a:ext>
            </a:extLst>
          </a:blip>
          <a:srcRect t="4990"/>
          <a:stretch/>
        </p:blipFill>
        <p:spPr>
          <a:xfrm>
            <a:off x="1403648" y="292991"/>
            <a:ext cx="6336704" cy="6272017"/>
          </a:xfrm>
          <a:prstGeom prst="rect">
            <a:avLst/>
          </a:prstGeom>
        </p:spPr>
      </p:pic>
    </p:spTree>
    <p:extLst>
      <p:ext uri="{BB962C8B-B14F-4D97-AF65-F5344CB8AC3E}">
        <p14:creationId xmlns:p14="http://schemas.microsoft.com/office/powerpoint/2010/main" val="88867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B8E13E-16A2-0FBC-45DC-5E7A8B212967}"/>
              </a:ext>
            </a:extLst>
          </p:cNvPr>
          <p:cNvSpPr>
            <a:spLocks noGrp="1"/>
          </p:cNvSpPr>
          <p:nvPr>
            <p:ph idx="1"/>
          </p:nvPr>
        </p:nvSpPr>
        <p:spPr>
          <a:xfrm>
            <a:off x="457200" y="692696"/>
            <a:ext cx="8229600" cy="5433467"/>
          </a:xfrm>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sz="4400" dirty="0"/>
          </a:p>
          <a:p>
            <a:pPr marL="0" indent="0" algn="ctr">
              <a:buNone/>
            </a:pPr>
            <a:r>
              <a:rPr lang="en-US" altLang="zh-CN" sz="5400" dirty="0"/>
              <a:t>Thank You</a:t>
            </a:r>
            <a:endParaRPr lang="zh-CN" altLang="en-US" sz="5400" dirty="0"/>
          </a:p>
        </p:txBody>
      </p:sp>
    </p:spTree>
    <p:extLst>
      <p:ext uri="{BB962C8B-B14F-4D97-AF65-F5344CB8AC3E}">
        <p14:creationId xmlns:p14="http://schemas.microsoft.com/office/powerpoint/2010/main" val="320068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solidFill>
                  <a:srgbClr val="FF0000"/>
                </a:solidFill>
              </a:rPr>
              <a:t>项目背景</a:t>
            </a:r>
            <a:endParaRPr lang="en-US" altLang="zh-CN" b="1" dirty="0">
              <a:solidFill>
                <a:srgbClr val="FF0000"/>
              </a:solidFill>
            </a:endParaRPr>
          </a:p>
          <a:p>
            <a:endParaRPr lang="en-US" altLang="zh-CN" b="1" dirty="0"/>
          </a:p>
          <a:p>
            <a:r>
              <a:rPr lang="zh-CN" altLang="en-US" b="1" dirty="0"/>
              <a:t>项目任务</a:t>
            </a:r>
            <a:endParaRPr lang="en-US" altLang="zh-CN" b="1" dirty="0"/>
          </a:p>
          <a:p>
            <a:endParaRPr lang="en-US" altLang="zh-CN" b="1" dirty="0"/>
          </a:p>
          <a:p>
            <a:r>
              <a:rPr lang="zh-CN" altLang="en-US" b="1" dirty="0"/>
              <a:t>设计流程</a:t>
            </a:r>
            <a:endParaRPr lang="en-US" altLang="zh-CN" b="1" dirty="0"/>
          </a:p>
          <a:p>
            <a:endParaRPr lang="en-US" altLang="zh-CN" b="1" dirty="0"/>
          </a:p>
          <a:p>
            <a:r>
              <a:rPr lang="zh-CN" altLang="en-US" b="1" dirty="0"/>
              <a:t>总结</a:t>
            </a:r>
            <a:endParaRPr lang="en-US" altLang="zh-CN" b="1" dirty="0"/>
          </a:p>
          <a:p>
            <a:endParaRPr lang="en-US" altLang="zh-CN" dirty="0"/>
          </a:p>
          <a:p>
            <a:endParaRPr lang="zh-CN" altLang="en-US" dirty="0"/>
          </a:p>
        </p:txBody>
      </p:sp>
    </p:spTree>
    <p:extLst>
      <p:ext uri="{BB962C8B-B14F-4D97-AF65-F5344CB8AC3E}">
        <p14:creationId xmlns:p14="http://schemas.microsoft.com/office/powerpoint/2010/main" val="269725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项目背景</a:t>
            </a:r>
            <a:endParaRPr lang="en-US" altLang="zh-CN" b="1" dirty="0"/>
          </a:p>
          <a:p>
            <a:r>
              <a:rPr lang="zh-CN" altLang="en-US" sz="2400" dirty="0">
                <a:latin typeface="仿宋" pitchFamily="49" charset="-122"/>
                <a:ea typeface="仿宋" pitchFamily="49" charset="-122"/>
              </a:rPr>
              <a:t>基于</a:t>
            </a:r>
            <a:r>
              <a:rPr lang="en-US" altLang="zh-CN" sz="2400" dirty="0">
                <a:latin typeface="仿宋" pitchFamily="49" charset="-122"/>
                <a:ea typeface="仿宋" pitchFamily="49" charset="-122"/>
              </a:rPr>
              <a:t>Llama</a:t>
            </a:r>
            <a:r>
              <a:rPr lang="zh-CN" altLang="en-US" sz="2400" dirty="0">
                <a:latin typeface="仿宋" pitchFamily="49" charset="-122"/>
                <a:ea typeface="仿宋" pitchFamily="49" charset="-122"/>
              </a:rPr>
              <a:t>的智能对话引擎在生成式内容环境中的应用背景广泛而深远。随着人工智能技术的迅猛发展，特别是自然语言处理和深度学习领域的突破，智能对话引擎已经成为推动人机交互向更高层次发展的重要力量。</a:t>
            </a:r>
            <a:r>
              <a:rPr lang="en-US" altLang="zh-CN" sz="2400" dirty="0">
                <a:latin typeface="仿宋" pitchFamily="49" charset="-122"/>
                <a:ea typeface="仿宋" pitchFamily="49" charset="-122"/>
              </a:rPr>
              <a:t>Llama</a:t>
            </a:r>
            <a:r>
              <a:rPr lang="zh-CN" altLang="en-US" sz="2400" dirty="0">
                <a:latin typeface="仿宋" pitchFamily="49" charset="-122"/>
                <a:ea typeface="仿宋" pitchFamily="49" charset="-122"/>
              </a:rPr>
              <a:t>作为这一领域的佼佼者，其强大的语言理解和生成能力为生成式内容环境带来了诸多创新应用。</a:t>
            </a:r>
            <a:endParaRPr lang="en-US" altLang="zh-CN" sz="2400" dirty="0">
              <a:latin typeface="仿宋" pitchFamily="49" charset="-122"/>
              <a:ea typeface="仿宋" pitchFamily="49" charset="-122"/>
            </a:endParaRPr>
          </a:p>
          <a:p>
            <a:endParaRPr lang="en-US" altLang="zh-CN" dirty="0"/>
          </a:p>
          <a:p>
            <a:endParaRPr lang="zh-CN" altLang="en-US" dirty="0"/>
          </a:p>
        </p:txBody>
      </p:sp>
      <p:pic>
        <p:nvPicPr>
          <p:cNvPr id="1026" name="Picture 2" descr="C:\Users\Administrator\Desktop\e68bb915cdf6bc1f555c19d7c2d1fc6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7892" y="4216004"/>
            <a:ext cx="3037161" cy="18982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684963280246b7e83219ed10401df679.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4589" y="4216003"/>
            <a:ext cx="2440998" cy="189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5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项目背景</a:t>
            </a:r>
            <a:endParaRPr lang="en-US" altLang="zh-CN" b="1" dirty="0"/>
          </a:p>
          <a:p>
            <a:r>
              <a:rPr lang="en-US" altLang="zh-CN" sz="2400" dirty="0">
                <a:latin typeface="仿宋" pitchFamily="49" charset="-122"/>
                <a:ea typeface="仿宋" pitchFamily="49" charset="-122"/>
              </a:rPr>
              <a:t>Llama3</a:t>
            </a:r>
            <a:r>
              <a:rPr lang="zh-CN" altLang="en-US" sz="2400" dirty="0">
                <a:latin typeface="仿宋" pitchFamily="49" charset="-122"/>
                <a:ea typeface="仿宋" pitchFamily="49" charset="-122"/>
              </a:rPr>
              <a:t>由</a:t>
            </a:r>
            <a:r>
              <a:rPr lang="en-US" altLang="zh-CN" sz="2400" dirty="0">
                <a:latin typeface="仿宋" pitchFamily="49" charset="-122"/>
                <a:ea typeface="仿宋" pitchFamily="49" charset="-122"/>
              </a:rPr>
              <a:t>Meta</a:t>
            </a:r>
            <a:r>
              <a:rPr lang="zh-CN" altLang="en-US" sz="2400" dirty="0">
                <a:latin typeface="仿宋" pitchFamily="49" charset="-122"/>
                <a:ea typeface="仿宋" pitchFamily="49" charset="-122"/>
              </a:rPr>
              <a:t>公司发布的大型语言模型，于当地时间</a:t>
            </a:r>
            <a:r>
              <a:rPr lang="en-US" altLang="zh-CN" sz="2400" dirty="0">
                <a:latin typeface="仿宋" pitchFamily="49" charset="-122"/>
                <a:ea typeface="仿宋" pitchFamily="49" charset="-122"/>
              </a:rPr>
              <a:t>2024</a:t>
            </a:r>
            <a:r>
              <a:rPr lang="zh-CN" altLang="en-US" sz="2400" dirty="0">
                <a:latin typeface="仿宋" pitchFamily="49" charset="-122"/>
                <a:ea typeface="仿宋" pitchFamily="49" charset="-122"/>
              </a:rPr>
              <a:t>年</a:t>
            </a:r>
            <a:r>
              <a:rPr lang="en-US" altLang="zh-CN" sz="2400" dirty="0">
                <a:latin typeface="仿宋" pitchFamily="49" charset="-122"/>
                <a:ea typeface="仿宋" pitchFamily="49" charset="-122"/>
              </a:rPr>
              <a:t>4</a:t>
            </a:r>
            <a:r>
              <a:rPr lang="zh-CN" altLang="en-US" sz="2400" dirty="0">
                <a:latin typeface="仿宋" pitchFamily="49" charset="-122"/>
                <a:ea typeface="仿宋" pitchFamily="49" charset="-122"/>
              </a:rPr>
              <a:t>月</a:t>
            </a:r>
            <a:r>
              <a:rPr lang="en-US" altLang="zh-CN" sz="2400" dirty="0">
                <a:latin typeface="仿宋" pitchFamily="49" charset="-122"/>
                <a:ea typeface="仿宋" pitchFamily="49" charset="-122"/>
              </a:rPr>
              <a:t>18</a:t>
            </a:r>
            <a:r>
              <a:rPr lang="zh-CN" altLang="en-US" sz="2400" dirty="0">
                <a:latin typeface="仿宋" pitchFamily="49" charset="-122"/>
                <a:ea typeface="仿宋" pitchFamily="49" charset="-122"/>
              </a:rPr>
              <a:t>日由</a:t>
            </a:r>
            <a:r>
              <a:rPr lang="en-US" altLang="zh-CN" sz="2400" dirty="0">
                <a:latin typeface="仿宋" pitchFamily="49" charset="-122"/>
                <a:ea typeface="仿宋" pitchFamily="49" charset="-122"/>
              </a:rPr>
              <a:t>Meta</a:t>
            </a:r>
            <a:r>
              <a:rPr lang="zh-CN" altLang="en-US" sz="2400" dirty="0">
                <a:latin typeface="仿宋" pitchFamily="49" charset="-122"/>
                <a:ea typeface="仿宋" pitchFamily="49" charset="-122"/>
              </a:rPr>
              <a:t>在官网上宣布发布，作为该公司在人工智能开源大模型领域的最新成果。</a:t>
            </a:r>
            <a:endParaRPr lang="en-US" altLang="zh-CN" sz="2400" dirty="0">
              <a:latin typeface="仿宋" pitchFamily="49" charset="-122"/>
              <a:ea typeface="仿宋" pitchFamily="49" charset="-122"/>
            </a:endParaRPr>
          </a:p>
          <a:p>
            <a:r>
              <a:rPr lang="en-US" altLang="zh-CN" sz="2400" dirty="0">
                <a:latin typeface="仿宋" pitchFamily="49" charset="-122"/>
                <a:ea typeface="仿宋" pitchFamily="49" charset="-122"/>
              </a:rPr>
              <a:t>Llama3</a:t>
            </a:r>
            <a:r>
              <a:rPr lang="zh-CN" altLang="en-US" sz="2400" dirty="0">
                <a:latin typeface="仿宋" pitchFamily="49" charset="-122"/>
                <a:ea typeface="仿宋" pitchFamily="49" charset="-122"/>
              </a:rPr>
              <a:t>重点在于：预训练模型、高性能、高可定制性、开源和免费。</a:t>
            </a:r>
            <a:endParaRPr lang="en-US" altLang="zh-CN" sz="2400" dirty="0">
              <a:latin typeface="仿宋" pitchFamily="49" charset="-122"/>
              <a:ea typeface="仿宋" pitchFamily="49" charset="-122"/>
            </a:endParaRPr>
          </a:p>
          <a:p>
            <a:r>
              <a:rPr lang="zh-CN" altLang="en-US" sz="2400" dirty="0">
                <a:latin typeface="仿宋" pitchFamily="49" charset="-122"/>
                <a:ea typeface="仿宋" pitchFamily="49" charset="-122"/>
              </a:rPr>
              <a:t>本项目采用的是</a:t>
            </a:r>
            <a:r>
              <a:rPr lang="en-US" altLang="zh-CN" sz="2400" dirty="0">
                <a:latin typeface="仿宋" pitchFamily="49" charset="-122"/>
                <a:ea typeface="仿宋" pitchFamily="49" charset="-122"/>
              </a:rPr>
              <a:t>Llama3-8B</a:t>
            </a:r>
            <a:r>
              <a:rPr lang="zh-CN" altLang="en-US" sz="2400" dirty="0">
                <a:latin typeface="仿宋" pitchFamily="49" charset="-122"/>
                <a:ea typeface="仿宋" pitchFamily="49" charset="-122"/>
              </a:rPr>
              <a:t>模型</a:t>
            </a:r>
            <a:r>
              <a:rPr lang="en-US" altLang="zh-CN" sz="2400" dirty="0">
                <a:latin typeface="仿宋" pitchFamily="49" charset="-122"/>
                <a:ea typeface="仿宋" pitchFamily="49" charset="-122"/>
              </a:rPr>
              <a:t>(80</a:t>
            </a:r>
            <a:r>
              <a:rPr lang="zh-CN" altLang="en-US" sz="2400" dirty="0">
                <a:latin typeface="仿宋" pitchFamily="49" charset="-122"/>
                <a:ea typeface="仿宋" pitchFamily="49" charset="-122"/>
              </a:rPr>
              <a:t>亿参数</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，进行中文微调，以适配我们的需要</a:t>
            </a:r>
          </a:p>
        </p:txBody>
      </p:sp>
      <p:pic>
        <p:nvPicPr>
          <p:cNvPr id="2050" name="Picture 2" descr="C:\Users\Administrator\Desktop\673dd6e3df085a6642798514a99c113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4221088"/>
            <a:ext cx="3443510" cy="215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91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项目背景</a:t>
            </a:r>
            <a:endParaRPr lang="en-US" altLang="zh-CN" b="1" dirty="0"/>
          </a:p>
          <a:p>
            <a:endParaRPr lang="en-US" altLang="zh-CN" b="1" dirty="0"/>
          </a:p>
          <a:p>
            <a:r>
              <a:rPr lang="zh-CN" altLang="en-US" b="1" dirty="0">
                <a:solidFill>
                  <a:srgbClr val="FF0000"/>
                </a:solidFill>
              </a:rPr>
              <a:t>项目任务</a:t>
            </a:r>
            <a:endParaRPr lang="en-US" altLang="zh-CN" b="1" dirty="0">
              <a:solidFill>
                <a:srgbClr val="FF0000"/>
              </a:solidFill>
            </a:endParaRPr>
          </a:p>
          <a:p>
            <a:endParaRPr lang="en-US" altLang="zh-CN" b="1" dirty="0"/>
          </a:p>
          <a:p>
            <a:r>
              <a:rPr lang="zh-CN" altLang="en-US" b="1" dirty="0"/>
              <a:t>设计流程</a:t>
            </a:r>
            <a:endParaRPr lang="en-US" altLang="zh-CN" b="1" dirty="0"/>
          </a:p>
          <a:p>
            <a:endParaRPr lang="en-US" altLang="zh-CN" b="1" dirty="0"/>
          </a:p>
          <a:p>
            <a:r>
              <a:rPr lang="zh-CN" altLang="en-US" b="1" dirty="0"/>
              <a:t>总结</a:t>
            </a:r>
            <a:endParaRPr lang="en-US" altLang="zh-CN" b="1" dirty="0"/>
          </a:p>
          <a:p>
            <a:endParaRPr lang="en-US" altLang="zh-CN" b="1" dirty="0"/>
          </a:p>
          <a:p>
            <a:endParaRPr lang="zh-CN" altLang="en-US" b="1" dirty="0"/>
          </a:p>
        </p:txBody>
      </p:sp>
    </p:spTree>
    <p:extLst>
      <p:ext uri="{BB962C8B-B14F-4D97-AF65-F5344CB8AC3E}">
        <p14:creationId xmlns:p14="http://schemas.microsoft.com/office/powerpoint/2010/main" val="272187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项目任务</a:t>
            </a:r>
            <a:endParaRPr lang="en-US" altLang="zh-CN" b="1" dirty="0"/>
          </a:p>
          <a:p>
            <a:r>
              <a:rPr lang="en-US" altLang="zh-CN" sz="2400" dirty="0">
                <a:latin typeface="仿宋" pitchFamily="49" charset="-122"/>
                <a:ea typeface="仿宋" pitchFamily="49" charset="-122"/>
              </a:rPr>
              <a:t>1</a:t>
            </a:r>
            <a:r>
              <a:rPr lang="zh-CN" altLang="en-US" sz="2400" dirty="0">
                <a:latin typeface="仿宋" pitchFamily="49" charset="-122"/>
                <a:ea typeface="仿宋" pitchFamily="49" charset="-122"/>
              </a:rPr>
              <a:t>、</a:t>
            </a:r>
            <a:r>
              <a:rPr lang="zh-CN" altLang="zh-CN" sz="2400" dirty="0">
                <a:latin typeface="仿宋" pitchFamily="49" charset="-122"/>
                <a:ea typeface="仿宋" pitchFamily="49" charset="-122"/>
              </a:rPr>
              <a:t>基于</a:t>
            </a:r>
            <a:r>
              <a:rPr lang="en-US" altLang="zh-CN" sz="2400" dirty="0">
                <a:latin typeface="仿宋" pitchFamily="49" charset="-122"/>
                <a:ea typeface="仿宋" pitchFamily="49" charset="-122"/>
              </a:rPr>
              <a:t>Llama</a:t>
            </a:r>
            <a:r>
              <a:rPr lang="zh-CN" altLang="zh-CN" sz="2400" dirty="0">
                <a:latin typeface="仿宋" pitchFamily="49" charset="-122"/>
                <a:ea typeface="仿宋" pitchFamily="49" charset="-122"/>
              </a:rPr>
              <a:t>开源大模型，训练本地部署的语言模型，实现高效本地化应用与交互。</a:t>
            </a:r>
            <a:endParaRPr lang="en-US" altLang="zh-CN" sz="2400" dirty="0">
              <a:latin typeface="仿宋" pitchFamily="49" charset="-122"/>
              <a:ea typeface="仿宋" pitchFamily="49" charset="-122"/>
            </a:endParaRPr>
          </a:p>
          <a:p>
            <a:endParaRPr lang="zh-CN" altLang="zh-CN" sz="2400" dirty="0">
              <a:latin typeface="仿宋" pitchFamily="49" charset="-122"/>
              <a:ea typeface="仿宋" pitchFamily="49" charset="-122"/>
            </a:endParaRPr>
          </a:p>
          <a:p>
            <a:pPr lvl="0"/>
            <a:r>
              <a:rPr lang="en-US" altLang="zh-CN" sz="2400" dirty="0">
                <a:latin typeface="仿宋" pitchFamily="49" charset="-122"/>
                <a:ea typeface="仿宋" pitchFamily="49" charset="-122"/>
              </a:rPr>
              <a:t>2</a:t>
            </a:r>
            <a:r>
              <a:rPr lang="zh-CN" altLang="en-US" sz="2400" dirty="0">
                <a:latin typeface="仿宋" pitchFamily="49" charset="-122"/>
                <a:ea typeface="仿宋" pitchFamily="49" charset="-122"/>
              </a:rPr>
              <a:t>、</a:t>
            </a:r>
            <a:r>
              <a:rPr lang="zh-CN" altLang="zh-CN" sz="2400" dirty="0">
                <a:latin typeface="仿宋" pitchFamily="49" charset="-122"/>
                <a:ea typeface="仿宋" pitchFamily="49" charset="-122"/>
              </a:rPr>
              <a:t>基于</a:t>
            </a:r>
            <a:r>
              <a:rPr lang="en-US" altLang="zh-CN" sz="2400" dirty="0">
                <a:latin typeface="仿宋" pitchFamily="49" charset="-122"/>
                <a:ea typeface="仿宋" pitchFamily="49" charset="-122"/>
              </a:rPr>
              <a:t>Flask</a:t>
            </a:r>
            <a:r>
              <a:rPr lang="zh-CN" altLang="zh-CN" sz="2400" dirty="0">
                <a:latin typeface="仿宋" pitchFamily="49" charset="-122"/>
                <a:ea typeface="仿宋" pitchFamily="49" charset="-122"/>
              </a:rPr>
              <a:t>开发</a:t>
            </a:r>
            <a:r>
              <a:rPr lang="en-US" altLang="zh-CN" sz="2400" dirty="0">
                <a:latin typeface="仿宋" pitchFamily="49" charset="-122"/>
                <a:ea typeface="仿宋" pitchFamily="49" charset="-122"/>
              </a:rPr>
              <a:t>Web</a:t>
            </a:r>
            <a:r>
              <a:rPr lang="zh-CN" altLang="zh-CN" sz="2400" dirty="0">
                <a:latin typeface="仿宋" pitchFamily="49" charset="-122"/>
                <a:ea typeface="仿宋" pitchFamily="49" charset="-122"/>
              </a:rPr>
              <a:t>前端，结合</a:t>
            </a:r>
            <a:r>
              <a:rPr lang="en-US" altLang="zh-CN" sz="2400" dirty="0">
                <a:latin typeface="仿宋" pitchFamily="49" charset="-122"/>
                <a:ea typeface="仿宋" pitchFamily="49" charset="-122"/>
              </a:rPr>
              <a:t>JavaScript</a:t>
            </a:r>
            <a:r>
              <a:rPr lang="zh-CN" altLang="zh-CN" sz="2400" dirty="0">
                <a:latin typeface="仿宋" pitchFamily="49" charset="-122"/>
                <a:ea typeface="仿宋" pitchFamily="49" charset="-122"/>
              </a:rPr>
              <a:t>和</a:t>
            </a:r>
            <a:r>
              <a:rPr lang="en-US" altLang="zh-CN" sz="2400" dirty="0">
                <a:latin typeface="仿宋" pitchFamily="49" charset="-122"/>
                <a:ea typeface="仿宋" pitchFamily="49" charset="-122"/>
              </a:rPr>
              <a:t>HTML</a:t>
            </a:r>
            <a:r>
              <a:rPr lang="zh-CN" altLang="zh-CN" sz="2400" dirty="0">
                <a:latin typeface="仿宋" pitchFamily="49" charset="-122"/>
                <a:ea typeface="仿宋" pitchFamily="49" charset="-122"/>
              </a:rPr>
              <a:t>，同时提供</a:t>
            </a:r>
            <a:r>
              <a:rPr lang="en-US" altLang="zh-CN" sz="2400" dirty="0">
                <a:latin typeface="仿宋" pitchFamily="49" charset="-122"/>
                <a:ea typeface="仿宋" pitchFamily="49" charset="-122"/>
              </a:rPr>
              <a:t>API</a:t>
            </a:r>
            <a:r>
              <a:rPr lang="zh-CN" altLang="zh-CN" sz="2400" dirty="0">
                <a:latin typeface="仿宋" pitchFamily="49" charset="-122"/>
                <a:ea typeface="仿宋" pitchFamily="49" charset="-122"/>
              </a:rPr>
              <a:t>接口以支持前后端交互。</a:t>
            </a:r>
            <a:endParaRPr lang="en-US" altLang="zh-CN" sz="2400" dirty="0">
              <a:latin typeface="仿宋" pitchFamily="49" charset="-122"/>
              <a:ea typeface="仿宋" pitchFamily="49" charset="-122"/>
            </a:endParaRPr>
          </a:p>
          <a:p>
            <a:pPr lvl="0"/>
            <a:endParaRPr lang="en-US" altLang="zh-CN" sz="2400" dirty="0">
              <a:latin typeface="仿宋" pitchFamily="49" charset="-122"/>
              <a:ea typeface="仿宋" pitchFamily="49" charset="-122"/>
            </a:endParaRPr>
          </a:p>
          <a:p>
            <a:pPr lvl="0"/>
            <a:r>
              <a:rPr lang="en-US" altLang="zh-CN" sz="2400" dirty="0">
                <a:latin typeface="仿宋" pitchFamily="49" charset="-122"/>
                <a:ea typeface="仿宋" pitchFamily="49" charset="-122"/>
              </a:rPr>
              <a:t>3</a:t>
            </a:r>
            <a:r>
              <a:rPr lang="zh-CN" altLang="en-US" sz="2400" dirty="0">
                <a:latin typeface="仿宋" pitchFamily="49" charset="-122"/>
                <a:ea typeface="仿宋" pitchFamily="49" charset="-122"/>
              </a:rPr>
              <a:t>、主要使用语言：</a:t>
            </a:r>
            <a:r>
              <a:rPr lang="en-US" altLang="zh-CN" sz="2400" dirty="0">
                <a:latin typeface="仿宋" pitchFamily="49" charset="-122"/>
                <a:ea typeface="仿宋" pitchFamily="49" charset="-122"/>
              </a:rPr>
              <a:t>Python</a:t>
            </a:r>
            <a:r>
              <a:rPr lang="zh-CN" altLang="en-US" sz="2400">
                <a:latin typeface="仿宋" pitchFamily="49" charset="-122"/>
                <a:ea typeface="仿宋" pitchFamily="49" charset="-122"/>
              </a:rPr>
              <a:t>、</a:t>
            </a:r>
            <a:r>
              <a:rPr lang="en-US" altLang="zh-CN" sz="2400">
                <a:latin typeface="仿宋" pitchFamily="49" charset="-122"/>
                <a:ea typeface="仿宋" pitchFamily="49" charset="-122"/>
              </a:rPr>
              <a:t>JavaScript</a:t>
            </a:r>
            <a:r>
              <a:rPr lang="zh-CN" altLang="en-US" sz="2400" dirty="0">
                <a:latin typeface="仿宋" pitchFamily="49" charset="-122"/>
                <a:ea typeface="仿宋" pitchFamily="49" charset="-122"/>
              </a:rPr>
              <a:t>、</a:t>
            </a:r>
            <a:r>
              <a:rPr lang="en-US" altLang="zh-CN" sz="2400" dirty="0">
                <a:latin typeface="仿宋" pitchFamily="49" charset="-122"/>
                <a:ea typeface="仿宋" pitchFamily="49" charset="-122"/>
              </a:rPr>
              <a:t>HTML</a:t>
            </a:r>
            <a:endParaRPr lang="zh-CN" altLang="zh-CN" sz="2400" dirty="0">
              <a:latin typeface="仿宋" pitchFamily="49" charset="-122"/>
              <a:ea typeface="仿宋" pitchFamily="49" charset="-122"/>
            </a:endParaRPr>
          </a:p>
          <a:p>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06973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b="1" dirty="0"/>
          </a:p>
          <a:p>
            <a:r>
              <a:rPr lang="zh-CN" altLang="en-US" b="1" dirty="0"/>
              <a:t>项目背景</a:t>
            </a:r>
            <a:endParaRPr lang="en-US" altLang="zh-CN" b="1" dirty="0"/>
          </a:p>
          <a:p>
            <a:endParaRPr lang="en-US" altLang="zh-CN" b="1" dirty="0"/>
          </a:p>
          <a:p>
            <a:r>
              <a:rPr lang="zh-CN" altLang="en-US" b="1" dirty="0"/>
              <a:t>项目任务</a:t>
            </a:r>
            <a:endParaRPr lang="en-US" altLang="zh-CN" b="1" dirty="0"/>
          </a:p>
          <a:p>
            <a:endParaRPr lang="en-US" altLang="zh-CN" b="1" dirty="0"/>
          </a:p>
          <a:p>
            <a:r>
              <a:rPr lang="zh-CN" altLang="en-US" b="1" dirty="0">
                <a:solidFill>
                  <a:srgbClr val="FF0000"/>
                </a:solidFill>
              </a:rPr>
              <a:t>设计流程</a:t>
            </a:r>
            <a:endParaRPr lang="en-US" altLang="zh-CN" b="1" dirty="0">
              <a:solidFill>
                <a:srgbClr val="FF0000"/>
              </a:solidFill>
            </a:endParaRPr>
          </a:p>
          <a:p>
            <a:endParaRPr lang="en-US" altLang="zh-CN" b="1" dirty="0"/>
          </a:p>
          <a:p>
            <a:r>
              <a:rPr lang="zh-CN" altLang="en-US" b="1" dirty="0"/>
              <a:t>总结</a:t>
            </a:r>
            <a:endParaRPr lang="en-US" altLang="zh-CN" b="1" dirty="0"/>
          </a:p>
          <a:p>
            <a:endParaRPr lang="en-US" altLang="zh-CN" b="1" dirty="0"/>
          </a:p>
          <a:p>
            <a:endParaRPr lang="zh-CN" altLang="en-US" b="1" dirty="0"/>
          </a:p>
        </p:txBody>
      </p:sp>
    </p:spTree>
    <p:extLst>
      <p:ext uri="{BB962C8B-B14F-4D97-AF65-F5344CB8AC3E}">
        <p14:creationId xmlns:p14="http://schemas.microsoft.com/office/powerpoint/2010/main" val="283474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lstStyle/>
          <a:p>
            <a:endParaRPr lang="en-US" altLang="zh-CN" dirty="0"/>
          </a:p>
          <a:p>
            <a:r>
              <a:rPr lang="zh-CN" altLang="en-US" b="1" dirty="0"/>
              <a:t>设计流程</a:t>
            </a:r>
            <a:endParaRPr lang="en-US" altLang="zh-CN" sz="2400" dirty="0"/>
          </a:p>
          <a:p>
            <a:r>
              <a:rPr lang="zh-CN" altLang="en-US" sz="2400" dirty="0"/>
              <a:t>总体流程分为</a:t>
            </a:r>
            <a:r>
              <a:rPr lang="en-US" altLang="zh-CN" sz="2400" dirty="0"/>
              <a:t>4</a:t>
            </a:r>
            <a:r>
              <a:rPr lang="zh-CN" altLang="en-US" sz="2400" dirty="0"/>
              <a:t>部分：</a:t>
            </a:r>
            <a:endParaRPr lang="en-US" altLang="zh-CN" sz="2400" dirty="0"/>
          </a:p>
          <a:p>
            <a:pPr marL="914400" lvl="1" indent="-457200">
              <a:buFont typeface="+mj-lt"/>
              <a:buAutoNum type="alphaLcParenR"/>
            </a:pPr>
            <a:r>
              <a:rPr lang="zh-CN" altLang="zh-CN" sz="2400" dirty="0"/>
              <a:t>陈家儒、陈政杨、程衍伟同学</a:t>
            </a:r>
            <a:r>
              <a:rPr lang="zh-CN" altLang="en-US" sz="2400" dirty="0"/>
              <a:t>负责文本数据预处理工作</a:t>
            </a:r>
            <a:endParaRPr lang="en-US" altLang="zh-CN" sz="2400" dirty="0"/>
          </a:p>
          <a:p>
            <a:pPr marL="914400" lvl="1" indent="-457200">
              <a:buFont typeface="+mj-lt"/>
              <a:buAutoNum type="alphaLcParenR"/>
            </a:pPr>
            <a:r>
              <a:rPr lang="zh-CN" altLang="zh-CN" sz="2400" dirty="0"/>
              <a:t>薛皓天同学负责模型训练模块</a:t>
            </a:r>
            <a:endParaRPr lang="en-US" altLang="zh-CN" sz="2400" dirty="0"/>
          </a:p>
          <a:p>
            <a:pPr marL="914400" lvl="1" indent="-457200">
              <a:buFont typeface="+mj-lt"/>
              <a:buAutoNum type="alphaLcParenR"/>
            </a:pPr>
            <a:r>
              <a:rPr lang="zh-CN" altLang="zh-CN" sz="2400" dirty="0"/>
              <a:t>薛皓天同学负责</a:t>
            </a:r>
            <a:r>
              <a:rPr lang="en-US" altLang="zh-CN" sz="2400" dirty="0" err="1"/>
              <a:t>Api</a:t>
            </a:r>
            <a:r>
              <a:rPr lang="zh-CN" altLang="zh-CN" sz="2400" dirty="0"/>
              <a:t>接口设计</a:t>
            </a:r>
          </a:p>
          <a:p>
            <a:pPr marL="914400" lvl="1" indent="-457200">
              <a:buFont typeface="+mj-lt"/>
              <a:buAutoNum type="alphaLcParenR"/>
            </a:pPr>
            <a:r>
              <a:rPr lang="zh-CN" altLang="zh-CN" sz="2400" dirty="0"/>
              <a:t>薛皓天同学负责</a:t>
            </a:r>
            <a:r>
              <a:rPr lang="en-US" altLang="zh-CN" sz="2400" dirty="0"/>
              <a:t>Web</a:t>
            </a:r>
            <a:r>
              <a:rPr lang="zh-CN" altLang="zh-CN" sz="2400" dirty="0"/>
              <a:t>界面设计</a:t>
            </a:r>
            <a:endParaRPr lang="zh-CN" altLang="en-US" sz="2400" dirty="0"/>
          </a:p>
        </p:txBody>
      </p:sp>
    </p:spTree>
    <p:extLst>
      <p:ext uri="{BB962C8B-B14F-4D97-AF65-F5344CB8AC3E}">
        <p14:creationId xmlns:p14="http://schemas.microsoft.com/office/powerpoint/2010/main" val="2720999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1124</Words>
  <Application>Microsoft Office PowerPoint</Application>
  <PresentationFormat>全屏显示(4:3)</PresentationFormat>
  <Paragraphs>145</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仿宋</vt:lpstr>
      <vt:lpstr>微软雅黑</vt:lpstr>
      <vt:lpstr>Arial</vt:lpstr>
      <vt:lpstr>Calibri</vt:lpstr>
      <vt:lpstr>Times New Roman</vt:lpstr>
      <vt:lpstr>Office 主题</vt:lpstr>
      <vt:lpstr>项目汇报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Administrator</dc:creator>
  <cp:lastModifiedBy>皓天 薛</cp:lastModifiedBy>
  <cp:revision>136</cp:revision>
  <dcterms:created xsi:type="dcterms:W3CDTF">2024-06-23T05:54:09Z</dcterms:created>
  <dcterms:modified xsi:type="dcterms:W3CDTF">2024-06-28T00:52:04Z</dcterms:modified>
</cp:coreProperties>
</file>