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54"/>
  </p:handoutMasterIdLst>
  <p:sldIdLst>
    <p:sldId id="256" r:id="rId3"/>
    <p:sldId id="321" r:id="rId4"/>
    <p:sldId id="333" r:id="rId6"/>
    <p:sldId id="347" r:id="rId7"/>
    <p:sldId id="348" r:id="rId8"/>
    <p:sldId id="352" r:id="rId9"/>
    <p:sldId id="353" r:id="rId10"/>
    <p:sldId id="354" r:id="rId11"/>
    <p:sldId id="431" r:id="rId12"/>
    <p:sldId id="432" r:id="rId13"/>
    <p:sldId id="433" r:id="rId14"/>
    <p:sldId id="434" r:id="rId15"/>
    <p:sldId id="435" r:id="rId16"/>
    <p:sldId id="436" r:id="rId17"/>
    <p:sldId id="411" r:id="rId18"/>
    <p:sldId id="357" r:id="rId19"/>
    <p:sldId id="358" r:id="rId20"/>
    <p:sldId id="361" r:id="rId21"/>
    <p:sldId id="490" r:id="rId22"/>
    <p:sldId id="412" r:id="rId23"/>
    <p:sldId id="368" r:id="rId24"/>
    <p:sldId id="376" r:id="rId25"/>
    <p:sldId id="468" r:id="rId26"/>
    <p:sldId id="469" r:id="rId27"/>
    <p:sldId id="369" r:id="rId28"/>
    <p:sldId id="471" r:id="rId29"/>
    <p:sldId id="413" r:id="rId30"/>
    <p:sldId id="390" r:id="rId31"/>
    <p:sldId id="437" r:id="rId32"/>
    <p:sldId id="438" r:id="rId33"/>
    <p:sldId id="521" r:id="rId34"/>
    <p:sldId id="439" r:id="rId35"/>
    <p:sldId id="522" r:id="rId36"/>
    <p:sldId id="441" r:id="rId37"/>
    <p:sldId id="442" r:id="rId38"/>
    <p:sldId id="444" r:id="rId39"/>
    <p:sldId id="445" r:id="rId40"/>
    <p:sldId id="446" r:id="rId41"/>
    <p:sldId id="491" r:id="rId42"/>
    <p:sldId id="495" r:id="rId43"/>
    <p:sldId id="492" r:id="rId44"/>
    <p:sldId id="493" r:id="rId45"/>
    <p:sldId id="494" r:id="rId46"/>
    <p:sldId id="414" r:id="rId47"/>
    <p:sldId id="404" r:id="rId48"/>
    <p:sldId id="415" r:id="rId49"/>
    <p:sldId id="416" r:id="rId50"/>
    <p:sldId id="496" r:id="rId51"/>
    <p:sldId id="497" r:id="rId52"/>
    <p:sldId id="319" r:id="rId53"/>
  </p:sldIdLst>
  <p:sldSz cx="9144000" cy="6858000" type="screen4x3"/>
  <p:notesSz cx="7099300" cy="10234295"/>
  <p:custDataLst>
    <p:tags r:id="rId58"/>
  </p:custDataLst>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8080"/>
    <a:srgbClr val="008000"/>
    <a:srgbClr val="339933"/>
    <a:srgbClr val="006666"/>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338" autoAdjust="0"/>
    <p:restoredTop sz="95494" autoAdjust="0"/>
  </p:normalViewPr>
  <p:slideViewPr>
    <p:cSldViewPr showGuides="1">
      <p:cViewPr varScale="1">
        <p:scale>
          <a:sx n="118" d="100"/>
          <a:sy n="118" d="100"/>
        </p:scale>
        <p:origin x="1819" y="91"/>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5" d="100"/>
          <a:sy n="65" d="100"/>
        </p:scale>
        <p:origin x="-2874"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5.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zh-CN" altLang="en-US"/>
          </a:p>
        </p:txBody>
      </p:sp>
      <p:sp>
        <p:nvSpPr>
          <p:cNvPr id="8806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8806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8806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6C94CD3F-BC40-49E1-B6B8-E1A76E047675}"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zh-CN" altLang="en-US"/>
          </a:p>
        </p:txBody>
      </p:sp>
      <p:sp>
        <p:nvSpPr>
          <p:cNvPr id="614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15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17148E70-F631-4132-BD22-94B9F5668B9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lstStyle>
          <a:p>
            <a:pPr>
              <a:defRPr/>
            </a:pPr>
            <a:fld id="{F86AB41F-CAC1-4232-8954-A49D2EE7F6D8}" type="slidenum">
              <a:rPr lang="zh-CN" altLang="en-US"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904C1B9-72EB-4D4B-9EFF-953D3E22A819}"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F91342D-27E1-4DB2-A7A6-17CABCE8E066}"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b="1">
                <a:solidFill>
                  <a:schemeClr val="tx1">
                    <a:lumMod val="95000"/>
                    <a:lumOff val="5000"/>
                  </a:schemeClr>
                </a:solidFill>
                <a:latin typeface="微软雅黑" panose="020B0503020204020204" pitchFamily="34" charset="-122"/>
                <a:ea typeface="微软雅黑" panose="020B0503020204020204" pitchFamily="34" charset="-122"/>
              </a:defRPr>
            </a:lvl1pPr>
            <a:lvl2pPr>
              <a:defRPr>
                <a:solidFill>
                  <a:schemeClr val="tx1">
                    <a:lumMod val="95000"/>
                    <a:lumOff val="5000"/>
                  </a:schemeClr>
                </a:solidFill>
                <a:latin typeface="微软雅黑" panose="020B0503020204020204" pitchFamily="34" charset="-122"/>
                <a:ea typeface="微软雅黑" panose="020B0503020204020204" pitchFamily="34" charset="-122"/>
              </a:defRPr>
            </a:lvl2pPr>
            <a:lvl3pPr>
              <a:defRPr>
                <a:solidFill>
                  <a:schemeClr val="tx1">
                    <a:lumMod val="95000"/>
                    <a:lumOff val="5000"/>
                  </a:schemeClr>
                </a:solidFill>
                <a:latin typeface="微软雅黑" panose="020B0503020204020204" pitchFamily="34" charset="-122"/>
                <a:ea typeface="微软雅黑" panose="020B0503020204020204" pitchFamily="34" charset="-122"/>
              </a:defRPr>
            </a:lvl3pPr>
            <a:lvl4pPr>
              <a:defRPr>
                <a:solidFill>
                  <a:schemeClr val="tx1">
                    <a:lumMod val="95000"/>
                    <a:lumOff val="5000"/>
                  </a:schemeClr>
                </a:solidFill>
                <a:latin typeface="微软雅黑" panose="020B0503020204020204" pitchFamily="34" charset="-122"/>
                <a:ea typeface="微软雅黑" panose="020B0503020204020204" pitchFamily="34" charset="-122"/>
              </a:defRPr>
            </a:lvl4pPr>
            <a:lvl5pPr>
              <a:defRPr>
                <a:solidFill>
                  <a:schemeClr val="tx1">
                    <a:lumMod val="95000"/>
                    <a:lumOff val="5000"/>
                  </a:schemeClr>
                </a:solidFill>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6444208" y="6407944"/>
            <a:ext cx="192024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4067944" y="6407944"/>
            <a:ext cx="2350681" cy="365125"/>
          </a:xfrm>
        </p:spPr>
        <p:txBody>
          <a:bodyPr/>
          <a:lstStyle/>
          <a:p>
            <a:pPr>
              <a:defRPr/>
            </a:pPr>
            <a:endParaRPr lang="en-US" altLang="zh-CN"/>
          </a:p>
        </p:txBody>
      </p:sp>
      <p:sp>
        <p:nvSpPr>
          <p:cNvPr id="6" name="灯片编号占位符 5"/>
          <p:cNvSpPr>
            <a:spLocks noGrp="1"/>
          </p:cNvSpPr>
          <p:nvPr>
            <p:ph type="sldNum" sz="quarter" idx="12"/>
          </p:nvPr>
        </p:nvSpPr>
        <p:spPr>
          <a:xfrm>
            <a:off x="8388424" y="6407944"/>
            <a:ext cx="624608"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fld>
            <a:endParaRPr lang="en-US" altLang="zh-CN"/>
          </a:p>
        </p:txBody>
      </p:sp>
      <p:sp>
        <p:nvSpPr>
          <p:cNvPr id="7" name="标题 6"/>
          <p:cNvSpPr>
            <a:spLocks noGrp="1"/>
          </p:cNvSpPr>
          <p:nvPr>
            <p:ph type="title"/>
          </p:nvPr>
        </p:nvSpPr>
        <p:spPr/>
        <p:txBody>
          <a:bodyPr rtlCol="0"/>
          <a:lstStyle>
            <a:lvl1pPr>
              <a:defRPr>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628B54E-638A-43B5-A513-198B0E677B9C}" type="slidenum">
              <a:rPr lang="zh-CN" altLang="en-US" smtClean="0"/>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r>
              <a:rPr lang="zh-CN" altLang="en-US"/>
              <a:t>©Copyright Xinjun Mao</a:t>
            </a: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CA47A10-A01A-4A14-B7DD-5E6C1A8D811F}" type="slidenum">
              <a:rPr lang="zh-CN" altLang="en-US" smtClean="0"/>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r>
              <a:rPr lang="zh-CN" altLang="en-US"/>
              <a:t>©Copyright Xinjun Mao</a:t>
            </a: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B05513BD-4EBF-4D21-8E12-87C82F04830C}"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2B70980-5545-4AFA-8E96-1F6CCA885F37}" type="slidenum">
              <a:rPr lang="zh-CN" altLang="en-US" smtClean="0"/>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©Copyright Xinjun Mao</a:t>
            </a: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C66BB1B-2BFC-4917-A546-A4D7964A247C}"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r>
              <a:rPr lang="zh-CN" altLang="en-US"/>
              <a:t>©Copyright Xinjun Mao</a:t>
            </a: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8FB854B-7C2E-4EF4-AE6C-AF460FD40CAC}"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a:defRPr/>
            </a:pPr>
            <a:r>
              <a:rPr lang="zh-CN" altLang="en-US"/>
              <a:t>©Copyright Xinjun Mao</a:t>
            </a:r>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lstStyle>
          <a:p>
            <a:pPr>
              <a:defRPr/>
            </a:pPr>
            <a:fld id="{0C70BB9A-EF78-4561-9906-351FC1ADE333}" type="slidenum">
              <a:rPr lang="zh-CN" altLang="en-US" smtClean="0"/>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r>
              <a:rPr lang="zh-CN" altLang="en-US"/>
              <a:t>©Copyright Xinjun Mao</a:t>
            </a:r>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65F0B0DD-52FB-4A53-B2C2-7CDC1F2E492C}" type="slidenum">
              <a:rPr lang="zh-CN" altLang="en-US"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26.png"/><Relationship Id="rId2" Type="http://schemas.microsoft.com/office/2007/relationships/media" Target="file:///D:\&#36719;&#20214;&#24037;&#31243;\&#26368;&#32456;&#27719;&#25253;\&#23436;&#25972;&#30331;&#24405;&#30028;&#38754;.mp4" TargetMode="External"/><Relationship Id="rId1" Type="http://schemas.openxmlformats.org/officeDocument/2006/relationships/video" Target="file:///D:\&#36719;&#20214;&#24037;&#31243;\&#26368;&#32456;&#27719;&#25253;\&#23436;&#25972;&#30331;&#24405;&#30028;&#38754;.mp4"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560" y="1340768"/>
            <a:ext cx="7772400" cy="1728192"/>
          </a:xfrm>
        </p:spPr>
        <p:txBody>
          <a:bodyPr>
            <a:normAutofit/>
          </a:bodyPr>
          <a:lstStyle/>
          <a:p>
            <a:pPr algn="ctr">
              <a:lnSpc>
                <a:spcPct val="150000"/>
              </a:lnSpc>
              <a:defRPr/>
            </a:pPr>
            <a:r>
              <a:rPr lang="zh-CN" altLang="en-US" sz="2800" dirty="0">
                <a:solidFill>
                  <a:schemeClr val="tx1"/>
                </a:solidFill>
                <a:latin typeface="微软雅黑" panose="020B0503020204020204" pitchFamily="34" charset="-122"/>
                <a:ea typeface="微软雅黑" panose="020B0503020204020204" pitchFamily="34" charset="-122"/>
              </a:rPr>
              <a:t>软件工程课程综合实践汇报</a:t>
            </a:r>
            <a:br>
              <a:rPr lang="en-US" altLang="zh-CN" sz="3200" dirty="0">
                <a:solidFill>
                  <a:srgbClr val="C00000"/>
                </a:solidFill>
                <a:latin typeface="微软雅黑" panose="020B0503020204020204" pitchFamily="34" charset="-122"/>
                <a:ea typeface="微软雅黑" panose="020B0503020204020204" pitchFamily="34" charset="-122"/>
              </a:rPr>
            </a:br>
            <a:r>
              <a:rPr lang="zh-CN" altLang="en-US" sz="4400" dirty="0">
                <a:solidFill>
                  <a:srgbClr val="C00000"/>
                </a:solidFill>
                <a:latin typeface="微软雅黑" panose="020B0503020204020204" pitchFamily="34" charset="-122"/>
                <a:ea typeface="微软雅黑" panose="020B0503020204020204" pitchFamily="34" charset="-122"/>
              </a:rPr>
              <a:t>“阅读和维护开源软件”</a:t>
            </a:r>
            <a:endParaRPr lang="zh-CN" altLang="en-US" sz="4000" dirty="0">
              <a:solidFill>
                <a:srgbClr val="C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973705" y="3140710"/>
            <a:ext cx="3048000" cy="1568450"/>
          </a:xfrm>
          <a:prstGeom prst="rect">
            <a:avLst/>
          </a:prstGeom>
          <a:noFill/>
        </p:spPr>
        <p:txBody>
          <a:bodyPr wrap="square" rtlCol="0">
            <a:spAutoFit/>
          </a:bodyPr>
          <a:p>
            <a:pPr algn="ctr"/>
            <a:r>
              <a:rPr lang="zh-CN" altLang="zh-CN">
                <a:latin typeface="仿宋" panose="02010609060101010101" charset="-122"/>
                <a:ea typeface="仿宋" panose="02010609060101010101" charset="-122"/>
                <a:cs typeface="仿宋" panose="02010609060101010101" charset="-122"/>
              </a:rPr>
              <a:t>组长：薛皓天</a:t>
            </a:r>
            <a:endParaRPr lang="zh-CN" altLang="zh-CN">
              <a:latin typeface="仿宋" panose="02010609060101010101" charset="-122"/>
              <a:ea typeface="仿宋" panose="02010609060101010101" charset="-122"/>
              <a:cs typeface="仿宋" panose="02010609060101010101" charset="-122"/>
            </a:endParaRPr>
          </a:p>
          <a:p>
            <a:pPr algn="ctr"/>
            <a:r>
              <a:rPr lang="zh-CN" altLang="zh-CN">
                <a:latin typeface="仿宋" panose="02010609060101010101" charset="-122"/>
                <a:ea typeface="仿宋" panose="02010609060101010101" charset="-122"/>
                <a:cs typeface="仿宋" panose="02010609060101010101" charset="-122"/>
              </a:rPr>
              <a:t>组员：薛傲翔</a:t>
            </a:r>
            <a:endParaRPr lang="zh-CN" altLang="zh-CN">
              <a:latin typeface="仿宋" panose="02010609060101010101" charset="-122"/>
              <a:ea typeface="仿宋" panose="02010609060101010101" charset="-122"/>
              <a:cs typeface="仿宋" panose="02010609060101010101" charset="-122"/>
            </a:endParaRPr>
          </a:p>
          <a:p>
            <a:pPr algn="ctr"/>
            <a:r>
              <a:rPr lang="en-US" altLang="zh-CN">
                <a:latin typeface="仿宋" panose="02010609060101010101" charset="-122"/>
                <a:ea typeface="仿宋" panose="02010609060101010101" charset="-122"/>
                <a:cs typeface="仿宋" panose="02010609060101010101" charset="-122"/>
              </a:rPr>
              <a:t>    </a:t>
            </a:r>
            <a:r>
              <a:rPr lang="zh-CN" altLang="zh-CN">
                <a:latin typeface="仿宋" panose="02010609060101010101" charset="-122"/>
                <a:ea typeface="仿宋" panose="02010609060101010101" charset="-122"/>
                <a:cs typeface="仿宋" panose="02010609060101010101" charset="-122"/>
              </a:rPr>
              <a:t>刘薇</a:t>
            </a:r>
            <a:endParaRPr lang="zh-CN" altLang="zh-CN">
              <a:latin typeface="仿宋" panose="02010609060101010101" charset="-122"/>
              <a:ea typeface="仿宋" panose="02010609060101010101" charset="-122"/>
              <a:cs typeface="仿宋" panose="02010609060101010101" charset="-122"/>
            </a:endParaRPr>
          </a:p>
          <a:p>
            <a:pPr algn="ctr"/>
            <a:r>
              <a:rPr lang="en-US" altLang="zh-CN">
                <a:latin typeface="仿宋" panose="02010609060101010101" charset="-122"/>
                <a:ea typeface="仿宋" panose="02010609060101010101" charset="-122"/>
                <a:cs typeface="仿宋" panose="02010609060101010101" charset="-122"/>
              </a:rPr>
              <a:t>      </a:t>
            </a:r>
            <a:r>
              <a:rPr lang="zh-CN" altLang="zh-CN">
                <a:latin typeface="仿宋" panose="02010609060101010101" charset="-122"/>
                <a:ea typeface="仿宋" panose="02010609060101010101" charset="-122"/>
                <a:cs typeface="仿宋" panose="02010609060101010101" charset="-122"/>
              </a:rPr>
              <a:t>陈政杨</a:t>
            </a:r>
            <a:endParaRPr lang="zh-CN" altLang="zh-CN">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sz="2400" dirty="0">
                <a:latin typeface="仿宋" panose="02010609060101010101" charset="-122"/>
                <a:ea typeface="仿宋" panose="02010609060101010101" charset="-122"/>
              </a:rPr>
              <a:t>Gtask.remote:</a:t>
            </a:r>
            <a:endParaRPr lang="en-US" altLang="zh-CN" sz="2400" dirty="0">
              <a:latin typeface="仿宋" panose="02010609060101010101" charset="-122"/>
              <a:ea typeface="仿宋" panose="02010609060101010101" charset="-122"/>
            </a:endParaRPr>
          </a:p>
        </p:txBody>
      </p:sp>
      <p:graphicFrame>
        <p:nvGraphicFramePr>
          <p:cNvPr id="2" name="对象 -2147482621"/>
          <p:cNvGraphicFramePr/>
          <p:nvPr/>
        </p:nvGraphicFramePr>
        <p:xfrm>
          <a:off x="899160" y="2348865"/>
          <a:ext cx="7586980" cy="4159885"/>
        </p:xfrm>
        <a:graphic>
          <a:graphicData uri="http://schemas.openxmlformats.org/presentationml/2006/ole">
            <mc:AlternateContent xmlns:mc="http://schemas.openxmlformats.org/markup-compatibility/2006">
              <mc:Choice xmlns:v="urn:schemas-microsoft-com:vml" Requires="v">
                <p:oleObj spid="_x0000_s3076" name="" r:id="rId1" imgW="6413500" imgH="4526915" progId="Visio.Drawing.15">
                  <p:embed/>
                </p:oleObj>
              </mc:Choice>
              <mc:Fallback>
                <p:oleObj name="" r:id="rId1" imgW="6413500" imgH="4526915" progId="Visio.Drawing.15">
                  <p:embed/>
                  <p:pic>
                    <p:nvPicPr>
                      <p:cNvPr id="0" name="图片 3075"/>
                      <p:cNvPicPr/>
                      <p:nvPr/>
                    </p:nvPicPr>
                    <p:blipFill>
                      <a:blip r:embed="rId2"/>
                      <a:stretch>
                        <a:fillRect/>
                      </a:stretch>
                    </p:blipFill>
                    <p:spPr>
                      <a:xfrm>
                        <a:off x="899160" y="2348865"/>
                        <a:ext cx="7586980" cy="4159885"/>
                      </a:xfrm>
                      <a:prstGeom prst="rect">
                        <a:avLst/>
                      </a:prstGeom>
                      <a:noFill/>
                      <a:ln w="38100">
                        <a:noFill/>
                        <a:miter/>
                      </a:ln>
                    </p:spPr>
                  </p:pic>
                </p:oleObj>
              </mc:Fallback>
            </mc:AlternateContent>
          </a:graphicData>
        </a:graphic>
      </p:graphicFrame>
      <p:sp>
        <p:nvSpPr>
          <p:cNvPr id="3" name="文本框 2"/>
          <p:cNvSpPr txBox="1"/>
          <p:nvPr/>
        </p:nvSpPr>
        <p:spPr>
          <a:xfrm>
            <a:off x="1334135" y="2185035"/>
            <a:ext cx="3048000" cy="460375"/>
          </a:xfrm>
          <a:prstGeom prst="rect">
            <a:avLst/>
          </a:prstGeom>
          <a:noFill/>
        </p:spPr>
        <p:txBody>
          <a:bodyPr wrap="square" rtlCol="0">
            <a:spAutoFit/>
          </a:bodyPr>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dirty="0">
                <a:latin typeface="仿宋" panose="02010609060101010101" charset="-122"/>
                <a:ea typeface="仿宋" panose="02010609060101010101" charset="-122"/>
              </a:rPr>
              <a:t>Gtask.exception:</a:t>
            </a:r>
            <a:endParaRPr lang="zh-CN" altLang="zh-CN" dirty="0">
              <a:latin typeface="仿宋" panose="02010609060101010101" charset="-122"/>
              <a:ea typeface="仿宋" panose="02010609060101010101" charset="-122"/>
            </a:endParaRPr>
          </a:p>
          <a:p>
            <a:endParaRPr lang="en-US" altLang="zh-CN" sz="2400" dirty="0"/>
          </a:p>
          <a:p>
            <a:endParaRPr lang="en-US" altLang="zh-CN" sz="2400" dirty="0"/>
          </a:p>
        </p:txBody>
      </p:sp>
      <p:graphicFrame>
        <p:nvGraphicFramePr>
          <p:cNvPr id="2" name="对象 -2147482620"/>
          <p:cNvGraphicFramePr/>
          <p:nvPr/>
        </p:nvGraphicFramePr>
        <p:xfrm>
          <a:off x="1187450" y="2924810"/>
          <a:ext cx="7331710" cy="2817495"/>
        </p:xfrm>
        <a:graphic>
          <a:graphicData uri="http://schemas.openxmlformats.org/presentationml/2006/ole">
            <mc:AlternateContent xmlns:mc="http://schemas.openxmlformats.org/markup-compatibility/2006">
              <mc:Choice xmlns:v="urn:schemas-microsoft-com:vml" Requires="v">
                <p:oleObj spid="_x0000_s3076" name="" r:id="rId1" imgW="3683635" imgH="1397635" progId="Visio.Drawing.15">
                  <p:embed/>
                </p:oleObj>
              </mc:Choice>
              <mc:Fallback>
                <p:oleObj name="" r:id="rId1" imgW="3683635" imgH="1397635" progId="Visio.Drawing.15">
                  <p:embed/>
                  <p:pic>
                    <p:nvPicPr>
                      <p:cNvPr id="0" name="图片 3075"/>
                      <p:cNvPicPr/>
                      <p:nvPr/>
                    </p:nvPicPr>
                    <p:blipFill>
                      <a:blip r:embed="rId2"/>
                      <a:stretch>
                        <a:fillRect/>
                      </a:stretch>
                    </p:blipFill>
                    <p:spPr>
                      <a:xfrm>
                        <a:off x="1187450" y="2924810"/>
                        <a:ext cx="7331710" cy="281749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sz="2400" dirty="0">
                <a:latin typeface="仿宋" panose="02010609060101010101" charset="-122"/>
                <a:ea typeface="仿宋" panose="02010609060101010101" charset="-122"/>
              </a:rPr>
              <a:t>Model:</a:t>
            </a:r>
            <a:endParaRPr lang="en-US" altLang="zh-CN" sz="2400" dirty="0">
              <a:latin typeface="仿宋" panose="02010609060101010101" charset="-122"/>
              <a:ea typeface="仿宋" panose="02010609060101010101" charset="-122"/>
            </a:endParaRPr>
          </a:p>
        </p:txBody>
      </p:sp>
      <p:graphicFrame>
        <p:nvGraphicFramePr>
          <p:cNvPr id="2" name="对象 -2147482619"/>
          <p:cNvGraphicFramePr/>
          <p:nvPr/>
        </p:nvGraphicFramePr>
        <p:xfrm>
          <a:off x="2357755" y="1417955"/>
          <a:ext cx="4429125" cy="5949315"/>
        </p:xfrm>
        <a:graphic>
          <a:graphicData uri="http://schemas.openxmlformats.org/presentationml/2006/ole">
            <mc:AlternateContent xmlns:mc="http://schemas.openxmlformats.org/markup-compatibility/2006">
              <mc:Choice xmlns:v="urn:schemas-microsoft-com:vml" Requires="v">
                <p:oleObj spid="_x0000_s3076" name="" r:id="rId1" imgW="4526915" imgH="6413500" progId="Visio.Drawing.15">
                  <p:embed/>
                </p:oleObj>
              </mc:Choice>
              <mc:Fallback>
                <p:oleObj name="" r:id="rId1" imgW="4526915" imgH="6413500" progId="Visio.Drawing.15">
                  <p:embed/>
                  <p:pic>
                    <p:nvPicPr>
                      <p:cNvPr id="0" name="图片 3075"/>
                      <p:cNvPicPr/>
                      <p:nvPr/>
                    </p:nvPicPr>
                    <p:blipFill>
                      <a:blip r:embed="rId2"/>
                      <a:stretch>
                        <a:fillRect/>
                      </a:stretch>
                    </p:blipFill>
                    <p:spPr>
                      <a:xfrm>
                        <a:off x="2357755" y="1417955"/>
                        <a:ext cx="4429125" cy="594931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sz="2400" dirty="0">
                <a:latin typeface="仿宋" panose="02010609060101010101" charset="-122"/>
                <a:ea typeface="仿宋" panose="02010609060101010101" charset="-122"/>
              </a:rPr>
              <a:t>Widget:</a:t>
            </a:r>
            <a:endParaRPr lang="en-US" altLang="zh-CN" sz="2400" dirty="0">
              <a:latin typeface="仿宋" panose="02010609060101010101" charset="-122"/>
              <a:ea typeface="仿宋" panose="02010609060101010101" charset="-122"/>
            </a:endParaRPr>
          </a:p>
        </p:txBody>
      </p:sp>
      <p:graphicFrame>
        <p:nvGraphicFramePr>
          <p:cNvPr id="2" name="对象 -2147482618"/>
          <p:cNvGraphicFramePr/>
          <p:nvPr/>
        </p:nvGraphicFramePr>
        <p:xfrm>
          <a:off x="2627630" y="1988820"/>
          <a:ext cx="5270500" cy="4767580"/>
        </p:xfrm>
        <a:graphic>
          <a:graphicData uri="http://schemas.openxmlformats.org/presentationml/2006/ole">
            <mc:AlternateContent xmlns:mc="http://schemas.openxmlformats.org/markup-compatibility/2006">
              <mc:Choice xmlns:v="urn:schemas-microsoft-com:vml" Requires="v">
                <p:oleObj spid="_x0000_s3076" name="" r:id="rId1" imgW="5602605" imgH="5067935" progId="Visio.Drawing.15">
                  <p:embed/>
                </p:oleObj>
              </mc:Choice>
              <mc:Fallback>
                <p:oleObj name="" r:id="rId1" imgW="5602605" imgH="5067935" progId="Visio.Drawing.15">
                  <p:embed/>
                  <p:pic>
                    <p:nvPicPr>
                      <p:cNvPr id="0" name="图片 3075"/>
                      <p:cNvPicPr/>
                      <p:nvPr/>
                    </p:nvPicPr>
                    <p:blipFill>
                      <a:blip r:embed="rId2"/>
                      <a:stretch>
                        <a:fillRect/>
                      </a:stretch>
                    </p:blipFill>
                    <p:spPr>
                      <a:xfrm>
                        <a:off x="2627630" y="1988820"/>
                        <a:ext cx="5270500" cy="476758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sz="2400" dirty="0">
                <a:latin typeface="仿宋" panose="02010609060101010101" charset="-122"/>
                <a:ea typeface="仿宋" panose="02010609060101010101" charset="-122"/>
              </a:rPr>
              <a:t>UI:</a:t>
            </a:r>
            <a:endParaRPr lang="en-US" altLang="zh-CN" sz="2400" dirty="0">
              <a:latin typeface="仿宋" panose="02010609060101010101" charset="-122"/>
              <a:ea typeface="仿宋" panose="02010609060101010101" charset="-122"/>
            </a:endParaRPr>
          </a:p>
        </p:txBody>
      </p:sp>
      <p:graphicFrame>
        <p:nvGraphicFramePr>
          <p:cNvPr id="2" name="对象 -2147482617"/>
          <p:cNvGraphicFramePr/>
          <p:nvPr/>
        </p:nvGraphicFramePr>
        <p:xfrm>
          <a:off x="1979295" y="2420620"/>
          <a:ext cx="6560820" cy="4382770"/>
        </p:xfrm>
        <a:graphic>
          <a:graphicData uri="http://schemas.openxmlformats.org/presentationml/2006/ole">
            <mc:AlternateContent xmlns:mc="http://schemas.openxmlformats.org/markup-compatibility/2006">
              <mc:Choice xmlns:v="urn:schemas-microsoft-com:vml" Requires="v">
                <p:oleObj spid="_x0000_s3076" name="" r:id="rId1" imgW="24160480" imgH="15589885" progId="Visio.Drawing.15">
                  <p:embed/>
                </p:oleObj>
              </mc:Choice>
              <mc:Fallback>
                <p:oleObj name="" r:id="rId1" imgW="24160480" imgH="15589885" progId="Visio.Drawing.15">
                  <p:embed/>
                  <p:pic>
                    <p:nvPicPr>
                      <p:cNvPr id="0" name="图片 3075"/>
                      <p:cNvPicPr/>
                      <p:nvPr/>
                    </p:nvPicPr>
                    <p:blipFill>
                      <a:blip r:embed="rId2"/>
                      <a:stretch>
                        <a:fillRect/>
                      </a:stretch>
                    </p:blipFill>
                    <p:spPr>
                      <a:xfrm>
                        <a:off x="1979295" y="2420620"/>
                        <a:ext cx="6560820" cy="438277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rgbClr val="FF0000"/>
                </a:solidFill>
              </a:rPr>
              <a:t>分析代码质量</a:t>
            </a:r>
            <a:endParaRPr lang="en-US" altLang="zh-CN" dirty="0">
              <a:solidFill>
                <a:srgbClr val="FF0000"/>
              </a:solidFill>
            </a:endParaRPr>
          </a:p>
          <a:p>
            <a:r>
              <a:rPr lang="zh-CN" altLang="en-US" dirty="0"/>
              <a:t>标注开源代码</a:t>
            </a:r>
            <a:endParaRPr lang="en-US" altLang="zh-CN" dirty="0"/>
          </a:p>
          <a:p>
            <a:r>
              <a:rPr lang="zh-CN" altLang="en-US" dirty="0"/>
              <a:t>维护开源软件</a:t>
            </a:r>
            <a:endParaRPr lang="zh-CN" altLang="en-US" dirty="0"/>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dirty="0"/>
              <a:t>“小米便签”开源软件的</a:t>
            </a:r>
            <a:r>
              <a:rPr lang="zh-CN" altLang="en-US" dirty="0"/>
              <a:t>质量分析</a:t>
            </a:r>
            <a:endParaRPr lang="zh-CN" altLang="en-US" dirty="0"/>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对开源软件代码的质量进行分析旨在理解高质量的软件系统在代码层面和设计层面应具有哪些方面的特征，掌握编写高质量程序代码的方法和技巧，同时发现开源软件代码中尚存的质量问题。对开源软件代码的质量分析可以采用以下二种方法：</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、人工分析</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、自动分析</a:t>
            </a:r>
            <a:endParaRPr lang="zh-CN" altLang="en-US" sz="2400" dirty="0">
              <a:latin typeface="仿宋" panose="02010609060101010101" charset="-122"/>
              <a:ea typeface="仿宋" panose="02010609060101010101" charset="-122"/>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a:bodyPr>
          <a:lstStyle/>
          <a:p>
            <a:r>
              <a:rPr lang="zh-CN" altLang="en-US" dirty="0"/>
              <a:t>人工分析</a:t>
            </a:r>
            <a:endParaRPr lang="zh-CN" altLang="en-US" dirty="0"/>
          </a:p>
          <a:p>
            <a:r>
              <a:rPr lang="zh-CN" altLang="en-US" dirty="0">
                <a:latin typeface="仿宋" panose="02010609060101010101" charset="-122"/>
                <a:ea typeface="仿宋" panose="02010609060101010101" charset="-122"/>
                <a:sym typeface="+mn-ea"/>
              </a:rPr>
              <a:t>优点：</a:t>
            </a:r>
            <a:endParaRPr lang="zh-CN" altLang="en-US" dirty="0">
              <a:latin typeface="仿宋" panose="02010609060101010101" charset="-122"/>
              <a:ea typeface="仿宋" panose="02010609060101010101" charset="-122"/>
            </a:endParaRPr>
          </a:p>
          <a:p>
            <a:r>
              <a:rPr lang="en-US" altLang="zh-CN" dirty="0">
                <a:latin typeface="仿宋" panose="02010609060101010101" charset="-122"/>
                <a:ea typeface="仿宋" panose="02010609060101010101" charset="-122"/>
                <a:sym typeface="+mn-ea"/>
              </a:rPr>
              <a:t>1</a:t>
            </a:r>
            <a:r>
              <a:rPr lang="zh-CN" altLang="en-US" dirty="0">
                <a:latin typeface="仿宋" panose="02010609060101010101" charset="-122"/>
                <a:ea typeface="仿宋" panose="02010609060101010101" charset="-122"/>
                <a:sym typeface="+mn-ea"/>
              </a:rPr>
              <a:t>、较好地遵循了Java编程规范</a:t>
            </a:r>
            <a:endParaRPr lang="zh-CN" altLang="en-US" dirty="0">
              <a:latin typeface="仿宋" panose="02010609060101010101" charset="-122"/>
              <a:ea typeface="仿宋" panose="02010609060101010101" charset="-122"/>
            </a:endParaRPr>
          </a:p>
          <a:p>
            <a:r>
              <a:rPr lang="en-US" altLang="zh-CN" dirty="0">
                <a:latin typeface="仿宋" panose="02010609060101010101" charset="-122"/>
                <a:ea typeface="仿宋" panose="02010609060101010101" charset="-122"/>
                <a:sym typeface="+mn-ea"/>
              </a:rPr>
              <a:t>2</a:t>
            </a:r>
            <a:r>
              <a:rPr lang="zh-CN" altLang="en-US" dirty="0">
                <a:latin typeface="仿宋" panose="02010609060101010101" charset="-122"/>
                <a:ea typeface="仿宋" panose="02010609060101010101" charset="-122"/>
                <a:sym typeface="+mn-ea"/>
              </a:rPr>
              <a:t>、程序代码具有良好的封装性、可重用性、可扩展性和可维护性，体现了高内聚、低耦合度的模块化设计思想</a:t>
            </a:r>
            <a:endParaRPr lang="zh-CN" altLang="en-US" dirty="0">
              <a:latin typeface="仿宋" panose="02010609060101010101" charset="-122"/>
              <a:ea typeface="仿宋" panose="02010609060101010101" charset="-122"/>
            </a:endParaRPr>
          </a:p>
          <a:p>
            <a:r>
              <a:rPr lang="en-US" altLang="zh-CN" dirty="0">
                <a:latin typeface="仿宋" panose="02010609060101010101" charset="-122"/>
                <a:ea typeface="仿宋" panose="02010609060101010101" charset="-122"/>
                <a:sym typeface="+mn-ea"/>
              </a:rPr>
              <a:t>3</a:t>
            </a:r>
            <a:r>
              <a:rPr lang="zh-CN" altLang="en-US" dirty="0">
                <a:latin typeface="仿宋" panose="02010609060101010101" charset="-122"/>
                <a:ea typeface="仿宋" panose="02010609060101010101" charset="-122"/>
                <a:sym typeface="+mn-ea"/>
              </a:rPr>
              <a:t>、对可能出现的异常进行了处理</a:t>
            </a:r>
            <a:endParaRPr lang="zh-CN" altLang="en-US" dirty="0">
              <a:latin typeface="仿宋" panose="02010609060101010101" charset="-122"/>
              <a:ea typeface="仿宋" panose="02010609060101010101" charset="-122"/>
            </a:endParaRPr>
          </a:p>
          <a:p>
            <a:r>
              <a:rPr lang="zh-CN" altLang="en-US" dirty="0">
                <a:latin typeface="仿宋" panose="02010609060101010101" charset="-122"/>
                <a:ea typeface="仿宋" panose="02010609060101010101" charset="-122"/>
                <a:sym typeface="+mn-ea"/>
              </a:rPr>
              <a:t>缺点：</a:t>
            </a:r>
            <a:endParaRPr lang="zh-CN" altLang="en-US" dirty="0">
              <a:latin typeface="仿宋" panose="02010609060101010101" charset="-122"/>
              <a:ea typeface="仿宋" panose="02010609060101010101" charset="-122"/>
            </a:endParaRPr>
          </a:p>
          <a:p>
            <a:r>
              <a:rPr lang="en-US" altLang="zh-CN" dirty="0">
                <a:latin typeface="仿宋" panose="02010609060101010101" charset="-122"/>
                <a:ea typeface="仿宋" panose="02010609060101010101" charset="-122"/>
                <a:sym typeface="+mn-ea"/>
              </a:rPr>
              <a:t>1</a:t>
            </a:r>
            <a:r>
              <a:rPr lang="zh-CN" altLang="en-US" dirty="0">
                <a:latin typeface="仿宋" panose="02010609060101010101" charset="-122"/>
                <a:ea typeface="仿宋" panose="02010609060101010101" charset="-122"/>
                <a:sym typeface="+mn-ea"/>
              </a:rPr>
              <a:t>、关键语句缺乏必要的注释</a:t>
            </a:r>
            <a:endParaRPr lang="zh-CN" altLang="en-US" dirty="0">
              <a:latin typeface="仿宋" panose="02010609060101010101" charset="-122"/>
              <a:ea typeface="仿宋" panose="02010609060101010101" charset="-122"/>
            </a:endParaRPr>
          </a:p>
          <a:p>
            <a:r>
              <a:rPr lang="en-US" altLang="zh-CN" dirty="0">
                <a:latin typeface="仿宋" panose="02010609060101010101" charset="-122"/>
                <a:ea typeface="仿宋" panose="02010609060101010101" charset="-122"/>
                <a:sym typeface="+mn-ea"/>
              </a:rPr>
              <a:t>2</a:t>
            </a:r>
            <a:r>
              <a:rPr lang="zh-CN" altLang="en-US" dirty="0">
                <a:latin typeface="仿宋" panose="02010609060101010101" charset="-122"/>
                <a:ea typeface="仿宋" panose="02010609060101010101" charset="-122"/>
                <a:sym typeface="+mn-ea"/>
              </a:rPr>
              <a:t>、方法内部的实现代码过于复杂，不易理解和维护</a:t>
            </a:r>
            <a:endParaRPr lang="zh-CN" altLang="en-US" dirty="0">
              <a:latin typeface="仿宋" panose="02010609060101010101" charset="-122"/>
              <a:ea typeface="仿宋" panose="02010609060101010101" charset="-122"/>
            </a:endParaRPr>
          </a:p>
          <a:p>
            <a:r>
              <a:rPr lang="en-US" altLang="zh-CN" dirty="0">
                <a:latin typeface="仿宋" panose="02010609060101010101" charset="-122"/>
                <a:ea typeface="仿宋" panose="02010609060101010101" charset="-122"/>
                <a:sym typeface="+mn-ea"/>
              </a:rPr>
              <a:t>3</a:t>
            </a:r>
            <a:r>
              <a:rPr lang="zh-CN" altLang="en-US" dirty="0">
                <a:latin typeface="仿宋" panose="02010609060101010101" charset="-122"/>
                <a:ea typeface="仿宋" panose="02010609060101010101" charset="-122"/>
                <a:sym typeface="+mn-ea"/>
              </a:rPr>
              <a:t>、功能实现的方式实现不恰当，容易出现质量问题</a:t>
            </a:r>
            <a:endParaRPr lang="zh-CN" altLang="en-US" dirty="0">
              <a:latin typeface="仿宋" panose="02010609060101010101" charset="-122"/>
              <a:ea typeface="仿宋" panose="02010609060101010101" charset="-122"/>
            </a:endParaRPr>
          </a:p>
          <a:p>
            <a:endParaRPr lang="zh-CN" altLang="en-US" b="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9218" name="标题 1"/>
          <p:cNvSpPr>
            <a:spLocks noGrp="1"/>
          </p:cNvSpPr>
          <p:nvPr>
            <p:ph type="title"/>
          </p:nvPr>
        </p:nvSpPr>
        <p:spPr/>
        <p:txBody>
          <a:bodyPr/>
          <a:lstStyle/>
          <a:p>
            <a:r>
              <a:rPr lang="zh-CN" altLang="en-US" dirty="0"/>
              <a:t>分析代码质量</a:t>
            </a:r>
            <a:endParaRPr lang="zh-CN" altLang="en-US" dirty="0"/>
          </a:p>
        </p:txBody>
      </p:sp>
      <p:sp>
        <p:nvSpPr>
          <p:cNvPr id="2" name="文本框 1"/>
          <p:cNvSpPr txBox="1"/>
          <p:nvPr/>
        </p:nvSpPr>
        <p:spPr>
          <a:xfrm>
            <a:off x="3131587" y="6070897"/>
            <a:ext cx="4176464" cy="460375"/>
          </a:xfrm>
          <a:prstGeom prst="rect">
            <a:avLst/>
          </a:prstGeom>
          <a:noFill/>
        </p:spPr>
        <p:txBody>
          <a:bodyPr wrap="square" rtlCol="0">
            <a:spAutoFit/>
          </a:bodyPr>
          <a:lstStyle/>
          <a:p>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a:bodyPr>
          <a:lstStyle/>
          <a:p>
            <a:r>
              <a:rPr lang="zh-CN" altLang="en-US" dirty="0"/>
              <a:t>自动分析：</a:t>
            </a:r>
            <a:endParaRPr lang="zh-CN" altLang="en-US" dirty="0"/>
          </a:p>
          <a:p>
            <a:r>
              <a:rPr lang="zh-CN" altLang="en-US" sz="2400" dirty="0">
                <a:latin typeface="仿宋" panose="02010609060101010101" charset="-122"/>
                <a:ea typeface="仿宋" panose="02010609060101010101" charset="-122"/>
                <a:cs typeface="仿宋" panose="02010609060101010101" charset="-122"/>
              </a:rPr>
              <a:t>使用</a:t>
            </a:r>
            <a:r>
              <a:rPr lang="en-US" altLang="zh-CN" sz="2400" dirty="0">
                <a:latin typeface="仿宋" panose="02010609060101010101" charset="-122"/>
                <a:ea typeface="仿宋" panose="02010609060101010101" charset="-122"/>
                <a:cs typeface="仿宋" panose="02010609060101010101" charset="-122"/>
              </a:rPr>
              <a:t>SonarQube</a:t>
            </a:r>
            <a:r>
              <a:rPr lang="zh-CN" altLang="en-US" sz="2400" dirty="0">
                <a:latin typeface="仿宋" panose="02010609060101010101" charset="-122"/>
                <a:ea typeface="仿宋" panose="02010609060101010101" charset="-122"/>
                <a:cs typeface="仿宋" panose="02010609060101010101" charset="-122"/>
              </a:rPr>
              <a:t>对</a:t>
            </a:r>
            <a:r>
              <a:rPr lang="en-US" altLang="zh-CN" sz="2400" dirty="0">
                <a:latin typeface="仿宋" panose="02010609060101010101" charset="-122"/>
                <a:ea typeface="仿宋" panose="02010609060101010101" charset="-122"/>
                <a:cs typeface="仿宋" panose="02010609060101010101" charset="-122"/>
              </a:rPr>
              <a:t>“</a:t>
            </a:r>
            <a:r>
              <a:rPr lang="zh-CN" altLang="en-US" sz="2400" dirty="0">
                <a:latin typeface="仿宋" panose="02010609060101010101" charset="-122"/>
                <a:ea typeface="仿宋" panose="02010609060101010101" charset="-122"/>
                <a:cs typeface="仿宋" panose="02010609060101010101" charset="-122"/>
              </a:rPr>
              <a:t>小米便签</a:t>
            </a:r>
            <a:r>
              <a:rPr lang="en-US" altLang="zh-CN" sz="2400" dirty="0">
                <a:latin typeface="仿宋" panose="02010609060101010101" charset="-122"/>
                <a:ea typeface="仿宋" panose="02010609060101010101" charset="-122"/>
                <a:cs typeface="仿宋" panose="02010609060101010101" charset="-122"/>
              </a:rPr>
              <a:t>”</a:t>
            </a:r>
            <a:r>
              <a:rPr lang="zh-CN" altLang="en-US" sz="2400" dirty="0">
                <a:latin typeface="仿宋" panose="02010609060101010101" charset="-122"/>
                <a:ea typeface="仿宋" panose="02010609060101010101" charset="-122"/>
                <a:cs typeface="仿宋" panose="02010609060101010101" charset="-122"/>
              </a:rPr>
              <a:t>开源代码进行</a:t>
            </a:r>
            <a:r>
              <a:rPr lang="zh-CN" altLang="en-US" sz="2400" dirty="0">
                <a:latin typeface="仿宋" panose="02010609060101010101" charset="-122"/>
                <a:ea typeface="仿宋" panose="02010609060101010101" charset="-122"/>
                <a:cs typeface="仿宋" panose="02010609060101010101" charset="-122"/>
              </a:rPr>
              <a:t>分析</a:t>
            </a:r>
            <a:endParaRPr lang="zh-CN" altLang="en-US" sz="2400" dirty="0">
              <a:latin typeface="仿宋" panose="02010609060101010101" charset="-122"/>
              <a:ea typeface="仿宋" panose="02010609060101010101" charset="-122"/>
              <a:cs typeface="仿宋" panose="02010609060101010101" charset="-122"/>
            </a:endParaRPr>
          </a:p>
          <a:p>
            <a:pPr algn="l" fontAlgn="auto">
              <a:lnSpc>
                <a:spcPct val="100000"/>
              </a:lnSpc>
            </a:pPr>
            <a:r>
              <a:rPr lang="zh-CN" altLang="en-US" sz="2400" dirty="0">
                <a:latin typeface="仿宋" panose="02010609060101010101" charset="-122"/>
                <a:ea typeface="仿宋" panose="02010609060101010101" charset="-122"/>
                <a:cs typeface="仿宋" panose="02010609060101010101" charset="-122"/>
                <a:sym typeface="+mn-ea"/>
              </a:rPr>
              <a:t>程序代码中的缺陷和问题分为以下几个不同的等级</a:t>
            </a:r>
            <a:r>
              <a:rPr lang="zh-CN" altLang="en-US" sz="2400" dirty="0">
                <a:latin typeface="仿宋" panose="02010609060101010101" charset="-122"/>
                <a:ea typeface="仿宋" panose="02010609060101010101" charset="-122"/>
                <a:cs typeface="仿宋" panose="02010609060101010101" charset="-122"/>
              </a:rPr>
              <a:t>：</a:t>
            </a:r>
            <a:endParaRPr lang="zh-CN" altLang="en-US" sz="2400" dirty="0">
              <a:latin typeface="仿宋" panose="02010609060101010101" charset="-122"/>
              <a:ea typeface="仿宋" panose="02010609060101010101" charset="-122"/>
              <a:cs typeface="仿宋" panose="02010609060101010101" charset="-122"/>
            </a:endParaRPr>
          </a:p>
          <a:p>
            <a:pPr algn="l" fontAlgn="auto">
              <a:lnSpc>
                <a:spcPct val="100000"/>
              </a:lnSpc>
            </a:pPr>
            <a:r>
              <a:rPr lang="zh-CN" altLang="en-US" sz="2400" dirty="0">
                <a:latin typeface="仿宋" panose="02010609060101010101" charset="-122"/>
                <a:ea typeface="仿宋" panose="02010609060101010101" charset="-122"/>
                <a:cs typeface="仿宋" panose="02010609060101010101" charset="-122"/>
                <a:sym typeface="+mn-ea"/>
              </a:rPr>
              <a:t>1、Blocker：严重程度最高，极有可能造成系统和应用程序崩溃和功能丧失，比如死循环问题。</a:t>
            </a:r>
            <a:endParaRPr lang="zh-CN" altLang="en-US" sz="2400" dirty="0">
              <a:latin typeface="仿宋" panose="02010609060101010101" charset="-122"/>
              <a:ea typeface="仿宋" panose="02010609060101010101" charset="-122"/>
              <a:cs typeface="仿宋" panose="02010609060101010101" charset="-122"/>
            </a:endParaRPr>
          </a:p>
          <a:p>
            <a:pPr algn="l" fontAlgn="auto">
              <a:lnSpc>
                <a:spcPct val="100000"/>
              </a:lnSpc>
            </a:pPr>
            <a:r>
              <a:rPr lang="zh-CN" altLang="en-US" sz="2400" dirty="0">
                <a:latin typeface="仿宋" panose="02010609060101010101" charset="-122"/>
                <a:ea typeface="仿宋" panose="02010609060101010101" charset="-122"/>
                <a:cs typeface="仿宋" panose="02010609060101010101" charset="-122"/>
                <a:sym typeface="+mn-ea"/>
              </a:rPr>
              <a:t>2、Critical：严重程度较高，可能存在影响程序运行的错误或者安全缺陷。</a:t>
            </a:r>
            <a:endParaRPr lang="zh-CN" altLang="en-US" sz="2400" dirty="0">
              <a:latin typeface="仿宋" panose="02010609060101010101" charset="-122"/>
              <a:ea typeface="仿宋" panose="02010609060101010101" charset="-122"/>
              <a:cs typeface="仿宋" panose="02010609060101010101" charset="-122"/>
            </a:endParaRPr>
          </a:p>
          <a:p>
            <a:pPr algn="l" fontAlgn="auto">
              <a:lnSpc>
                <a:spcPct val="100000"/>
              </a:lnSpc>
            </a:pPr>
            <a:r>
              <a:rPr lang="zh-CN" altLang="en-US" sz="2400" dirty="0">
                <a:latin typeface="仿宋" panose="02010609060101010101" charset="-122"/>
                <a:ea typeface="仿宋" panose="02010609060101010101" charset="-122"/>
                <a:cs typeface="仿宋" panose="02010609060101010101" charset="-122"/>
                <a:sym typeface="+mn-ea"/>
              </a:rPr>
              <a:t>3、Major：严重程度一般，如存在部分次要功能没有完全实现。</a:t>
            </a:r>
            <a:endParaRPr lang="zh-CN" altLang="en-US" sz="2400" dirty="0">
              <a:latin typeface="仿宋" panose="02010609060101010101" charset="-122"/>
              <a:ea typeface="仿宋" panose="02010609060101010101" charset="-122"/>
              <a:cs typeface="仿宋" panose="02010609060101010101" charset="-122"/>
            </a:endParaRPr>
          </a:p>
          <a:p>
            <a:pPr algn="l" fontAlgn="auto">
              <a:lnSpc>
                <a:spcPct val="100000"/>
              </a:lnSpc>
            </a:pPr>
            <a:r>
              <a:rPr lang="zh-CN" altLang="en-US" sz="2400" dirty="0">
                <a:latin typeface="仿宋" panose="02010609060101010101" charset="-122"/>
                <a:ea typeface="仿宋" panose="02010609060101010101" charset="-122"/>
                <a:cs typeface="仿宋" panose="02010609060101010101" charset="-122"/>
                <a:sym typeface="+mn-ea"/>
              </a:rPr>
              <a:t>4、Minor：严重程度较低，在一定程度上给用户带来不便。</a:t>
            </a:r>
            <a:endParaRPr lang="zh-CN" altLang="en-US" sz="2400" dirty="0">
              <a:latin typeface="仿宋" panose="02010609060101010101" charset="-122"/>
              <a:ea typeface="仿宋" panose="02010609060101010101" charset="-122"/>
              <a:cs typeface="仿宋" panose="02010609060101010101" charset="-122"/>
            </a:endParaRPr>
          </a:p>
          <a:p>
            <a:pPr algn="l" fontAlgn="auto">
              <a:lnSpc>
                <a:spcPct val="100000"/>
              </a:lnSpc>
            </a:pPr>
            <a:r>
              <a:rPr lang="zh-CN" altLang="en-US" sz="2400" dirty="0">
                <a:latin typeface="仿宋" panose="02010609060101010101" charset="-122"/>
                <a:ea typeface="仿宋" panose="02010609060101010101" charset="-122"/>
                <a:cs typeface="仿宋" panose="02010609060101010101" charset="-122"/>
                <a:sym typeface="+mn-ea"/>
              </a:rPr>
              <a:t>5、Info：严重程度最低，大多为代码质量分析软件提出的一些改进和建议。</a:t>
            </a:r>
            <a:endParaRPr lang="zh-CN" altLang="en-US" sz="2400" dirty="0">
              <a:latin typeface="仿宋" panose="02010609060101010101" charset="-122"/>
              <a:ea typeface="仿宋" panose="02010609060101010101" charset="-122"/>
              <a:cs typeface="仿宋" panose="02010609060101010101" charset="-122"/>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自动分析</a:t>
            </a:r>
            <a:endParaRPr lang="zh-CN" altLang="en-US" dirty="0"/>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减少此方法的if-else嵌套程度</a:t>
            </a: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严重程度：Critical</a:t>
            </a: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在此方法中</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if-else</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嵌套</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过多。</a:t>
            </a: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pic>
        <p:nvPicPr>
          <p:cNvPr id="14" name="图片 2"/>
          <p:cNvPicPr>
            <a:picLocks noChangeAspect="1"/>
          </p:cNvPicPr>
          <p:nvPr/>
        </p:nvPicPr>
        <p:blipFill>
          <a:blip r:embed="rId1"/>
          <a:srcRect r="4895" b="12344"/>
          <a:stretch>
            <a:fillRect/>
          </a:stretch>
        </p:blipFill>
        <p:spPr>
          <a:xfrm>
            <a:off x="971550" y="3140710"/>
            <a:ext cx="5009515" cy="3528060"/>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rgbClr val="FF0000"/>
                </a:solidFill>
              </a:rPr>
              <a:t>泛读开源代码</a:t>
            </a:r>
            <a:endParaRPr lang="en-US" altLang="zh-CN" dirty="0">
              <a:solidFill>
                <a:srgbClr val="FF0000"/>
              </a:solidFill>
            </a:endParaRPr>
          </a:p>
          <a:p>
            <a:r>
              <a:rPr lang="zh-CN" altLang="en-US" dirty="0"/>
              <a:t>分析代码质量</a:t>
            </a:r>
            <a:endParaRPr lang="en-US" altLang="zh-CN" dirty="0"/>
          </a:p>
          <a:p>
            <a:r>
              <a:rPr lang="zh-CN" altLang="en-US" dirty="0"/>
              <a:t>标注开源代码</a:t>
            </a:r>
            <a:endParaRPr lang="en-US" altLang="zh-CN" dirty="0"/>
          </a:p>
          <a:p>
            <a:r>
              <a:rPr lang="zh-CN" altLang="en-US" dirty="0"/>
              <a:t>维护开源软件</a:t>
            </a:r>
            <a:endParaRPr lang="zh-CN" altLang="en-US" dirty="0"/>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rgbClr val="FF0000"/>
                </a:solidFill>
              </a:rPr>
              <a:t>标注开源代码</a:t>
            </a:r>
            <a:endParaRPr lang="en-US" altLang="zh-CN" dirty="0">
              <a:solidFill>
                <a:srgbClr val="FF0000"/>
              </a:solidFill>
            </a:endParaRPr>
          </a:p>
          <a:p>
            <a:r>
              <a:rPr lang="zh-CN" altLang="en-US" dirty="0"/>
              <a:t>维护开源软件</a:t>
            </a:r>
            <a:endParaRPr lang="zh-CN" altLang="en-US" dirty="0"/>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585"/>
            <a:ext cx="8229600" cy="5471160"/>
          </a:xfrm>
        </p:spPr>
        <p:txBody>
          <a:bodyPr>
            <a:normAutofit fontScale="70000"/>
          </a:bodyPr>
          <a:lstStyle/>
          <a:p>
            <a:r>
              <a:rPr lang="zh-CN" altLang="en-US" dirty="0">
                <a:latin typeface="仿宋" panose="02010609060101010101" charset="-122"/>
                <a:ea typeface="仿宋" panose="02010609060101010101" charset="-122"/>
                <a:cs typeface="仿宋" panose="02010609060101010101" charset="-122"/>
              </a:rPr>
              <a:t>从类的层面分析：</a:t>
            </a:r>
            <a:endParaRPr lang="en-US" altLang="zh-CN" dirty="0">
              <a:latin typeface="仿宋" panose="02010609060101010101" charset="-122"/>
              <a:ea typeface="仿宋" panose="02010609060101010101" charset="-122"/>
              <a:cs typeface="仿宋" panose="02010609060101010101" charset="-122"/>
            </a:endParaRPr>
          </a:p>
          <a:p>
            <a:r>
              <a:rPr lang="en-US" altLang="zh-CN" dirty="0">
                <a:latin typeface="仿宋" panose="02010609060101010101" charset="-122"/>
                <a:ea typeface="仿宋" panose="02010609060101010101" charset="-122"/>
                <a:cs typeface="仿宋" panose="02010609060101010101" charset="-122"/>
              </a:rPr>
              <a:t>1</a:t>
            </a:r>
            <a:r>
              <a:rPr lang="zh-CN" altLang="en-US" dirty="0">
                <a:latin typeface="仿宋" panose="02010609060101010101" charset="-122"/>
                <a:ea typeface="仿宋" panose="02010609060101010101" charset="-122"/>
                <a:cs typeface="仿宋" panose="02010609060101010101" charset="-122"/>
              </a:rPr>
              <a:t>、</a:t>
            </a:r>
            <a:r>
              <a:rPr lang="en-US" altLang="zh-CN" dirty="0">
                <a:latin typeface="仿宋" panose="02010609060101010101" charset="-122"/>
                <a:ea typeface="仿宋" panose="02010609060101010101" charset="-122"/>
                <a:cs typeface="仿宋" panose="02010609060101010101" charset="-122"/>
              </a:rPr>
              <a:t>data</a:t>
            </a:r>
            <a:r>
              <a:rPr lang="zh-CN" altLang="en-US" dirty="0">
                <a:latin typeface="仿宋" panose="02010609060101010101" charset="-122"/>
                <a:ea typeface="仿宋" panose="02010609060101010101" charset="-122"/>
                <a:cs typeface="仿宋" panose="02010609060101010101" charset="-122"/>
              </a:rPr>
              <a:t>包：包括四个类，</a:t>
            </a:r>
            <a:r>
              <a:rPr lang="zh-CN" altLang="en-US" dirty="0">
                <a:latin typeface="仿宋" panose="02010609060101010101" charset="-122"/>
                <a:ea typeface="仿宋" panose="02010609060101010101" charset="-122"/>
                <a:cs typeface="仿宋" panose="02010609060101010101" charset="-122"/>
              </a:rPr>
              <a:t>用于管理便签</a:t>
            </a:r>
            <a:r>
              <a:rPr lang="zh-CN" altLang="en-US" dirty="0">
                <a:latin typeface="仿宋" panose="02010609060101010101" charset="-122"/>
                <a:ea typeface="仿宋" panose="02010609060101010101" charset="-122"/>
                <a:cs typeface="仿宋" panose="02010609060101010101" charset="-122"/>
              </a:rPr>
              <a:t>数据</a:t>
            </a:r>
            <a:endParaRPr lang="zh-CN" altLang="en-US" dirty="0">
              <a:latin typeface="仿宋" panose="02010609060101010101" charset="-122"/>
              <a:ea typeface="仿宋" panose="02010609060101010101" charset="-122"/>
              <a:cs typeface="仿宋" panose="02010609060101010101" charset="-122"/>
            </a:endParaRPr>
          </a:p>
          <a:p>
            <a:endParaRPr lang="zh-CN" altLang="en-US" dirty="0">
              <a:latin typeface="仿宋" panose="02010609060101010101" charset="-122"/>
              <a:ea typeface="仿宋" panose="02010609060101010101" charset="-122"/>
              <a:cs typeface="仿宋" panose="02010609060101010101" charset="-122"/>
            </a:endParaRPr>
          </a:p>
          <a:p>
            <a:r>
              <a:rPr lang="en-US" altLang="zh-CN" dirty="0">
                <a:latin typeface="仿宋" panose="02010609060101010101" charset="-122"/>
                <a:ea typeface="仿宋" panose="02010609060101010101" charset="-122"/>
                <a:cs typeface="仿宋" panose="02010609060101010101" charset="-122"/>
              </a:rPr>
              <a:t>2</a:t>
            </a:r>
            <a:r>
              <a:rPr lang="zh-CN" altLang="en-US" dirty="0">
                <a:latin typeface="仿宋" panose="02010609060101010101" charset="-122"/>
                <a:ea typeface="仿宋" panose="02010609060101010101" charset="-122"/>
                <a:cs typeface="仿宋" panose="02010609060101010101" charset="-122"/>
              </a:rPr>
              <a:t>、</a:t>
            </a:r>
            <a:r>
              <a:rPr lang="en-US" altLang="zh-CN" dirty="0">
                <a:latin typeface="仿宋" panose="02010609060101010101" charset="-122"/>
                <a:ea typeface="仿宋" panose="02010609060101010101" charset="-122"/>
                <a:cs typeface="仿宋" panose="02010609060101010101" charset="-122"/>
              </a:rPr>
              <a:t>gtask</a:t>
            </a:r>
            <a:r>
              <a:rPr lang="zh-CN" altLang="en-US" dirty="0">
                <a:latin typeface="仿宋" panose="02010609060101010101" charset="-122"/>
                <a:ea typeface="仿宋" panose="02010609060101010101" charset="-122"/>
                <a:cs typeface="仿宋" panose="02010609060101010101" charset="-122"/>
              </a:rPr>
              <a:t>包：</a:t>
            </a:r>
            <a:endParaRPr lang="zh-CN" altLang="en-US" dirty="0">
              <a:latin typeface="仿宋" panose="02010609060101010101" charset="-122"/>
              <a:ea typeface="仿宋" panose="02010609060101010101" charset="-122"/>
              <a:cs typeface="仿宋" panose="02010609060101010101" charset="-122"/>
            </a:endParaRPr>
          </a:p>
          <a:p>
            <a:pPr lvl="1"/>
            <a:r>
              <a:rPr lang="en-US" altLang="zh-CN" sz="2300" b="1" dirty="0">
                <a:latin typeface="仿宋" panose="02010609060101010101" charset="-122"/>
                <a:ea typeface="仿宋" panose="02010609060101010101" charset="-122"/>
                <a:cs typeface="仿宋" panose="02010609060101010101" charset="-122"/>
              </a:rPr>
              <a:t>data</a:t>
            </a:r>
            <a:r>
              <a:rPr lang="zh-CN" altLang="en-US" sz="2300" b="1" dirty="0">
                <a:latin typeface="仿宋" panose="02010609060101010101" charset="-122"/>
                <a:ea typeface="仿宋" panose="02010609060101010101" charset="-122"/>
                <a:cs typeface="仿宋" panose="02010609060101010101" charset="-122"/>
              </a:rPr>
              <a:t>：包括六个类，用于管理同步数据</a:t>
            </a:r>
            <a:endParaRPr lang="en-US" altLang="zh-CN" sz="2300" b="1" dirty="0">
              <a:latin typeface="仿宋" panose="02010609060101010101" charset="-122"/>
              <a:ea typeface="仿宋" panose="02010609060101010101" charset="-122"/>
              <a:cs typeface="仿宋" panose="02010609060101010101" charset="-122"/>
            </a:endParaRPr>
          </a:p>
          <a:p>
            <a:pPr lvl="1"/>
            <a:r>
              <a:rPr lang="en-US" altLang="zh-CN" sz="2300" b="1" dirty="0">
                <a:latin typeface="仿宋" panose="02010609060101010101" charset="-122"/>
                <a:ea typeface="仿宋" panose="02010609060101010101" charset="-122"/>
                <a:cs typeface="仿宋" panose="02010609060101010101" charset="-122"/>
              </a:rPr>
              <a:t>exception</a:t>
            </a:r>
            <a:r>
              <a:rPr lang="zh-CN" altLang="en-US" sz="2300" b="1" dirty="0">
                <a:latin typeface="仿宋" panose="02010609060101010101" charset="-122"/>
                <a:ea typeface="仿宋" panose="02010609060101010101" charset="-122"/>
                <a:cs typeface="仿宋" panose="02010609060101010101" charset="-122"/>
              </a:rPr>
              <a:t>：包括两个类，用于处理异常</a:t>
            </a:r>
            <a:endParaRPr lang="en-US" altLang="zh-CN" sz="2300" b="1" dirty="0">
              <a:latin typeface="仿宋" panose="02010609060101010101" charset="-122"/>
              <a:ea typeface="仿宋" panose="02010609060101010101" charset="-122"/>
              <a:cs typeface="仿宋" panose="02010609060101010101" charset="-122"/>
            </a:endParaRPr>
          </a:p>
          <a:p>
            <a:pPr lvl="1"/>
            <a:r>
              <a:rPr lang="en-US" altLang="zh-CN" sz="2300" b="1" dirty="0">
                <a:latin typeface="仿宋" panose="02010609060101010101" charset="-122"/>
                <a:ea typeface="仿宋" panose="02010609060101010101" charset="-122"/>
                <a:cs typeface="仿宋" panose="02010609060101010101" charset="-122"/>
              </a:rPr>
              <a:t>remote</a:t>
            </a:r>
            <a:r>
              <a:rPr lang="zh-CN" altLang="en-US" sz="2300" b="1" dirty="0">
                <a:latin typeface="仿宋" panose="02010609060101010101" charset="-122"/>
                <a:ea typeface="仿宋" panose="02010609060101010101" charset="-122"/>
                <a:cs typeface="仿宋" panose="02010609060101010101" charset="-122"/>
              </a:rPr>
              <a:t>：包括四个类，用于同步数据</a:t>
            </a:r>
            <a:endParaRPr lang="zh-CN" altLang="en-US" sz="2300" b="1" dirty="0">
              <a:latin typeface="仿宋" panose="02010609060101010101" charset="-122"/>
              <a:ea typeface="仿宋" panose="02010609060101010101" charset="-122"/>
              <a:cs typeface="仿宋" panose="02010609060101010101" charset="-122"/>
            </a:endParaRPr>
          </a:p>
          <a:p>
            <a:pPr lvl="1"/>
            <a:endParaRPr lang="en-US" altLang="zh-CN" b="1" dirty="0">
              <a:latin typeface="仿宋" panose="02010609060101010101" charset="-122"/>
              <a:ea typeface="仿宋" panose="02010609060101010101" charset="-122"/>
              <a:cs typeface="仿宋" panose="02010609060101010101" charset="-122"/>
            </a:endParaRPr>
          </a:p>
          <a:p>
            <a:r>
              <a:rPr lang="en-US" altLang="zh-CN" dirty="0">
                <a:latin typeface="仿宋" panose="02010609060101010101" charset="-122"/>
                <a:ea typeface="仿宋" panose="02010609060101010101" charset="-122"/>
                <a:cs typeface="仿宋" panose="02010609060101010101" charset="-122"/>
              </a:rPr>
              <a:t>3</a:t>
            </a:r>
            <a:r>
              <a:rPr lang="zh-CN" altLang="en-US" dirty="0">
                <a:latin typeface="仿宋" panose="02010609060101010101" charset="-122"/>
                <a:ea typeface="仿宋" panose="02010609060101010101" charset="-122"/>
                <a:cs typeface="仿宋" panose="02010609060101010101" charset="-122"/>
              </a:rPr>
              <a:t>、</a:t>
            </a:r>
            <a:r>
              <a:rPr lang="en-US" altLang="zh-CN" dirty="0">
                <a:latin typeface="仿宋" panose="02010609060101010101" charset="-122"/>
                <a:ea typeface="仿宋" panose="02010609060101010101" charset="-122"/>
                <a:cs typeface="仿宋" panose="02010609060101010101" charset="-122"/>
              </a:rPr>
              <a:t>model</a:t>
            </a:r>
            <a:r>
              <a:rPr lang="zh-CN" altLang="en-US" dirty="0">
                <a:latin typeface="仿宋" panose="02010609060101010101" charset="-122"/>
                <a:ea typeface="仿宋" panose="02010609060101010101" charset="-122"/>
                <a:cs typeface="仿宋" panose="02010609060101010101" charset="-122"/>
              </a:rPr>
              <a:t>包：包括两个类，</a:t>
            </a:r>
            <a:r>
              <a:rPr lang="zh-CN" altLang="en-US" dirty="0">
                <a:latin typeface="仿宋" panose="02010609060101010101" charset="-122"/>
                <a:ea typeface="仿宋" panose="02010609060101010101" charset="-122"/>
                <a:cs typeface="仿宋" panose="02010609060101010101" charset="-122"/>
              </a:rPr>
              <a:t>用于管理便签的</a:t>
            </a:r>
            <a:r>
              <a:rPr lang="zh-CN" altLang="en-US" dirty="0">
                <a:latin typeface="仿宋" panose="02010609060101010101" charset="-122"/>
                <a:ea typeface="仿宋" panose="02010609060101010101" charset="-122"/>
                <a:cs typeface="仿宋" panose="02010609060101010101" charset="-122"/>
              </a:rPr>
              <a:t>样式</a:t>
            </a:r>
            <a:endParaRPr lang="zh-CN" altLang="en-US" dirty="0">
              <a:latin typeface="仿宋" panose="02010609060101010101" charset="-122"/>
              <a:ea typeface="仿宋" panose="02010609060101010101" charset="-122"/>
              <a:cs typeface="仿宋" panose="02010609060101010101" charset="-122"/>
            </a:endParaRPr>
          </a:p>
          <a:p>
            <a:endParaRPr lang="zh-CN" altLang="en-US" dirty="0">
              <a:latin typeface="仿宋" panose="02010609060101010101" charset="-122"/>
              <a:ea typeface="仿宋" panose="02010609060101010101" charset="-122"/>
              <a:cs typeface="仿宋" panose="02010609060101010101" charset="-122"/>
            </a:endParaRPr>
          </a:p>
          <a:p>
            <a:r>
              <a:rPr lang="en-US" altLang="zh-CN" dirty="0">
                <a:latin typeface="仿宋" panose="02010609060101010101" charset="-122"/>
                <a:ea typeface="仿宋" panose="02010609060101010101" charset="-122"/>
                <a:cs typeface="仿宋" panose="02010609060101010101" charset="-122"/>
              </a:rPr>
              <a:t>4</a:t>
            </a:r>
            <a:r>
              <a:rPr lang="zh-CN" altLang="en-US" dirty="0">
                <a:latin typeface="仿宋" panose="02010609060101010101" charset="-122"/>
                <a:ea typeface="仿宋" panose="02010609060101010101" charset="-122"/>
                <a:cs typeface="仿宋" panose="02010609060101010101" charset="-122"/>
              </a:rPr>
              <a:t>、</a:t>
            </a:r>
            <a:r>
              <a:rPr lang="en-US" altLang="zh-CN" dirty="0">
                <a:latin typeface="仿宋" panose="02010609060101010101" charset="-122"/>
                <a:ea typeface="仿宋" panose="02010609060101010101" charset="-122"/>
                <a:cs typeface="仿宋" panose="02010609060101010101" charset="-122"/>
              </a:rPr>
              <a:t>tool</a:t>
            </a:r>
            <a:r>
              <a:rPr lang="zh-CN" altLang="en-US" dirty="0">
                <a:latin typeface="仿宋" panose="02010609060101010101" charset="-122"/>
                <a:ea typeface="仿宋" panose="02010609060101010101" charset="-122"/>
                <a:cs typeface="仿宋" panose="02010609060101010101" charset="-122"/>
              </a:rPr>
              <a:t>包：包括四个类，用于提供需要使用的</a:t>
            </a:r>
            <a:r>
              <a:rPr lang="zh-CN" altLang="en-US" dirty="0">
                <a:latin typeface="仿宋" panose="02010609060101010101" charset="-122"/>
                <a:ea typeface="仿宋" panose="02010609060101010101" charset="-122"/>
                <a:cs typeface="仿宋" panose="02010609060101010101" charset="-122"/>
              </a:rPr>
              <a:t>工具</a:t>
            </a:r>
            <a:endParaRPr lang="zh-CN" altLang="en-US" dirty="0">
              <a:latin typeface="仿宋" panose="02010609060101010101" charset="-122"/>
              <a:ea typeface="仿宋" panose="02010609060101010101" charset="-122"/>
              <a:cs typeface="仿宋" panose="02010609060101010101" charset="-122"/>
            </a:endParaRPr>
          </a:p>
          <a:p>
            <a:endParaRPr lang="zh-CN" altLang="en-US" dirty="0">
              <a:latin typeface="仿宋" panose="02010609060101010101" charset="-122"/>
              <a:ea typeface="仿宋" panose="02010609060101010101" charset="-122"/>
              <a:cs typeface="仿宋" panose="02010609060101010101" charset="-122"/>
            </a:endParaRPr>
          </a:p>
          <a:p>
            <a:r>
              <a:rPr lang="en-US" altLang="zh-CN" dirty="0">
                <a:latin typeface="仿宋" panose="02010609060101010101" charset="-122"/>
                <a:ea typeface="仿宋" panose="02010609060101010101" charset="-122"/>
                <a:cs typeface="仿宋" panose="02010609060101010101" charset="-122"/>
              </a:rPr>
              <a:t>5</a:t>
            </a:r>
            <a:r>
              <a:rPr lang="zh-CN" altLang="en-US" dirty="0">
                <a:latin typeface="仿宋" panose="02010609060101010101" charset="-122"/>
                <a:ea typeface="仿宋" panose="02010609060101010101" charset="-122"/>
                <a:cs typeface="仿宋" panose="02010609060101010101" charset="-122"/>
              </a:rPr>
              <a:t>、</a:t>
            </a:r>
            <a:r>
              <a:rPr lang="en-US" altLang="zh-CN" dirty="0">
                <a:latin typeface="仿宋" panose="02010609060101010101" charset="-122"/>
                <a:ea typeface="仿宋" panose="02010609060101010101" charset="-122"/>
                <a:cs typeface="仿宋" panose="02010609060101010101" charset="-122"/>
              </a:rPr>
              <a:t>ui</a:t>
            </a:r>
            <a:r>
              <a:rPr lang="zh-CN" altLang="en-US" dirty="0">
                <a:latin typeface="仿宋" panose="02010609060101010101" charset="-122"/>
                <a:ea typeface="仿宋" panose="02010609060101010101" charset="-122"/>
                <a:cs typeface="仿宋" panose="02010609060101010101" charset="-122"/>
              </a:rPr>
              <a:t>包：包括十四个类，用于提供</a:t>
            </a:r>
            <a:r>
              <a:rPr lang="en-US" altLang="zh-CN" dirty="0">
                <a:latin typeface="仿宋" panose="02010609060101010101" charset="-122"/>
                <a:ea typeface="仿宋" panose="02010609060101010101" charset="-122"/>
                <a:cs typeface="仿宋" panose="02010609060101010101" charset="-122"/>
              </a:rPr>
              <a:t>ui</a:t>
            </a:r>
            <a:r>
              <a:rPr lang="zh-CN" altLang="en-US" dirty="0">
                <a:latin typeface="仿宋" panose="02010609060101010101" charset="-122"/>
                <a:ea typeface="仿宋" panose="02010609060101010101" charset="-122"/>
                <a:cs typeface="仿宋" panose="02010609060101010101" charset="-122"/>
              </a:rPr>
              <a:t>界面</a:t>
            </a:r>
            <a:endParaRPr lang="zh-CN" altLang="en-US" dirty="0">
              <a:latin typeface="仿宋" panose="02010609060101010101" charset="-122"/>
              <a:ea typeface="仿宋" panose="02010609060101010101" charset="-122"/>
              <a:cs typeface="仿宋" panose="02010609060101010101" charset="-122"/>
            </a:endParaRPr>
          </a:p>
          <a:p>
            <a:endParaRPr lang="zh-CN" altLang="en-US" dirty="0">
              <a:latin typeface="仿宋" panose="02010609060101010101" charset="-122"/>
              <a:ea typeface="仿宋" panose="02010609060101010101" charset="-122"/>
              <a:cs typeface="仿宋" panose="02010609060101010101" charset="-122"/>
            </a:endParaRPr>
          </a:p>
          <a:p>
            <a:r>
              <a:rPr lang="en-US" altLang="zh-CN" dirty="0">
                <a:latin typeface="仿宋" panose="02010609060101010101" charset="-122"/>
                <a:ea typeface="仿宋" panose="02010609060101010101" charset="-122"/>
                <a:cs typeface="仿宋" panose="02010609060101010101" charset="-122"/>
              </a:rPr>
              <a:t>6.widget</a:t>
            </a:r>
            <a:r>
              <a:rPr lang="zh-CN" altLang="en-US" dirty="0">
                <a:latin typeface="仿宋" panose="02010609060101010101" charset="-122"/>
                <a:ea typeface="仿宋" panose="02010609060101010101" charset="-122"/>
                <a:cs typeface="仿宋" panose="02010609060101010101" charset="-122"/>
              </a:rPr>
              <a:t>包：包括三个类，用于控制手机</a:t>
            </a:r>
            <a:r>
              <a:rPr lang="zh-CN" altLang="en-US" dirty="0">
                <a:latin typeface="仿宋" panose="02010609060101010101" charset="-122"/>
                <a:ea typeface="仿宋" panose="02010609060101010101" charset="-122"/>
                <a:cs typeface="仿宋" panose="02010609060101010101" charset="-122"/>
              </a:rPr>
              <a:t>部件</a:t>
            </a:r>
            <a:endParaRPr lang="zh-CN" altLang="en-US" dirty="0">
              <a:latin typeface="仿宋" panose="02010609060101010101" charset="-122"/>
              <a:ea typeface="仿宋" panose="02010609060101010101" charset="-122"/>
              <a:cs typeface="仿宋" panose="02010609060101010101" charset="-122"/>
            </a:endParaRPr>
          </a:p>
          <a:p>
            <a:endParaRPr lang="zh-CN" altLang="en-US" dirty="0">
              <a:latin typeface="仿宋" panose="02010609060101010101" charset="-122"/>
              <a:ea typeface="仿宋" panose="02010609060101010101" charset="-122"/>
              <a:cs typeface="仿宋" panose="02010609060101010101" charset="-122"/>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485"/>
            <a:ext cx="8229600" cy="4626610"/>
          </a:xfrm>
        </p:spPr>
        <p:txBody>
          <a:bodyPr>
            <a:noAutofit/>
          </a:bodyPr>
          <a:lstStyle/>
          <a:p>
            <a:r>
              <a:rPr lang="zh-CN" altLang="en-US" sz="2000" dirty="0">
                <a:solidFill>
                  <a:schemeClr val="tx1"/>
                </a:solidFill>
                <a:latin typeface="仿宋" panose="02010609060101010101" charset="-122"/>
                <a:ea typeface="仿宋" panose="02010609060101010101" charset="-122"/>
                <a:cs typeface="仿宋" panose="02010609060101010101" charset="-122"/>
              </a:rPr>
              <a:t>以</a:t>
            </a:r>
            <a:r>
              <a:rPr lang="en-US" altLang="zh-CN" sz="2000" dirty="0">
                <a:solidFill>
                  <a:schemeClr val="tx1"/>
                </a:solidFill>
                <a:latin typeface="仿宋" panose="02010609060101010101" charset="-122"/>
                <a:ea typeface="仿宋" panose="02010609060101010101" charset="-122"/>
                <a:cs typeface="仿宋" panose="02010609060101010101" charset="-122"/>
              </a:rPr>
              <a:t>NotesListActivity</a:t>
            </a:r>
            <a:r>
              <a:rPr lang="zh-CN" altLang="en-US" sz="2000" dirty="0">
                <a:solidFill>
                  <a:schemeClr val="tx1"/>
                </a:solidFill>
                <a:latin typeface="仿宋" panose="02010609060101010101" charset="-122"/>
                <a:ea typeface="仿宋" panose="02010609060101010101" charset="-122"/>
                <a:cs typeface="仿宋" panose="02010609060101010101" charset="-122"/>
              </a:rPr>
              <a:t>为例，以说明类的</a:t>
            </a:r>
            <a:r>
              <a:rPr lang="zh-CN" altLang="en-US" sz="2000" dirty="0">
                <a:solidFill>
                  <a:schemeClr val="tx1"/>
                </a:solidFill>
                <a:latin typeface="仿宋" panose="02010609060101010101" charset="-122"/>
                <a:ea typeface="仿宋" panose="02010609060101010101" charset="-122"/>
                <a:cs typeface="仿宋" panose="02010609060101010101" charset="-122"/>
              </a:rPr>
              <a:t>标注：</a:t>
            </a:r>
            <a:endParaRPr lang="zh-CN" altLang="en-US" sz="2000" dirty="0">
              <a:solidFill>
                <a:schemeClr val="tx1"/>
              </a:solidFill>
              <a:latin typeface="仿宋" panose="02010609060101010101" charset="-122"/>
              <a:ea typeface="仿宋" panose="02010609060101010101" charset="-122"/>
              <a:cs typeface="仿宋" panose="02010609060101010101" charset="-122"/>
            </a:endParaRPr>
          </a:p>
          <a:p>
            <a:r>
              <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rPr>
              <a:t>/**</a:t>
            </a:r>
            <a:endPar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endParaRPr>
          </a:p>
          <a:p>
            <a:r>
              <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rPr>
              <a:t> * NotesListActivity 的 Java 类,它继承自 Activity 类</a:t>
            </a:r>
            <a:endPar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endParaRPr>
          </a:p>
          <a:p>
            <a:r>
              <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rPr>
              <a:t> * 并实现了 View.OnClickListener 和 AdapterView.OnItemLongClickListener 接口</a:t>
            </a:r>
            <a:endPar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endParaRPr>
          </a:p>
          <a:p>
            <a:r>
              <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rPr>
              <a:t> */</a:t>
            </a:r>
            <a:endPar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endParaRPr>
          </a:p>
          <a:p>
            <a:r>
              <a:rPr lang="zh-CN" altLang="en-US" sz="1800" dirty="0">
                <a:solidFill>
                  <a:srgbClr val="002060"/>
                </a:solidFill>
                <a:latin typeface="仿宋" panose="02010609060101010101" charset="-122"/>
                <a:ea typeface="仿宋" panose="02010609060101010101" charset="-122"/>
                <a:cs typeface="仿宋" panose="02010609060101010101" charset="-122"/>
              </a:rPr>
              <a:t>public class NotesListActivity extends Activity implements View.OnClickListener, AdapterView.OnItemLongClickListener </a:t>
            </a:r>
            <a:r>
              <a:rPr lang="zh-CN" altLang="en-US" sz="1800" dirty="0">
                <a:latin typeface="仿宋" panose="02010609060101010101" charset="-122"/>
                <a:ea typeface="仿宋" panose="02010609060101010101" charset="-122"/>
                <a:cs typeface="仿宋" panose="02010609060101010101" charset="-122"/>
              </a:rPr>
              <a:t>{</a:t>
            </a:r>
            <a:endParaRPr lang="zh-CN" altLang="en-US" sz="1800" dirty="0">
              <a:latin typeface="仿宋" panose="02010609060101010101" charset="-122"/>
              <a:ea typeface="仿宋" panose="02010609060101010101" charset="-122"/>
              <a:cs typeface="仿宋" panose="02010609060101010101" charset="-122"/>
            </a:endParaRPr>
          </a:p>
          <a:p>
            <a:r>
              <a:rPr lang="zh-CN" altLang="en-US" sz="1800" dirty="0">
                <a:latin typeface="仿宋" panose="02010609060101010101" charset="-122"/>
                <a:ea typeface="仿宋" panose="02010609060101010101" charset="-122"/>
                <a:cs typeface="仿宋" panose="02010609060101010101" charset="-122"/>
              </a:rPr>
              <a:t>    // 定义需要使用的变量和所有的会使用的参数</a:t>
            </a:r>
            <a:endParaRPr lang="zh-CN" altLang="en-US" sz="1800" dirty="0">
              <a:latin typeface="仿宋" panose="02010609060101010101" charset="-122"/>
              <a:ea typeface="仿宋" panose="02010609060101010101" charset="-122"/>
              <a:cs typeface="仿宋" panose="02010609060101010101" charset="-122"/>
            </a:endParaRPr>
          </a:p>
          <a:p>
            <a:r>
              <a:rPr lang="zh-CN" altLang="en-US" sz="1800" dirty="0">
                <a:latin typeface="仿宋" panose="02010609060101010101" charset="-122"/>
                <a:ea typeface="仿宋" panose="02010609060101010101" charset="-122"/>
                <a:cs typeface="仿宋" panose="02010609060101010101" charset="-122"/>
              </a:rPr>
              <a:t>    private static final int FOLDER_NOTE_LIST_QUERY_TOKEN = 0;</a:t>
            </a:r>
            <a:endParaRPr lang="zh-CN" altLang="en-US" sz="1800" dirty="0">
              <a:latin typeface="仿宋" panose="02010609060101010101" charset="-122"/>
              <a:ea typeface="仿宋" panose="02010609060101010101" charset="-122"/>
              <a:cs typeface="仿宋" panose="02010609060101010101" charset="-122"/>
            </a:endParaRPr>
          </a:p>
          <a:p>
            <a:r>
              <a:rPr lang="zh-CN" altLang="en-US" sz="1800" dirty="0">
                <a:latin typeface="仿宋" panose="02010609060101010101" charset="-122"/>
                <a:ea typeface="仿宋" panose="02010609060101010101" charset="-122"/>
                <a:cs typeface="仿宋" panose="02010609060101010101" charset="-122"/>
              </a:rPr>
              <a:t>    ....</a:t>
            </a:r>
            <a:endParaRPr lang="zh-CN" altLang="en-US" sz="1800" dirty="0">
              <a:latin typeface="仿宋" panose="02010609060101010101" charset="-122"/>
              <a:ea typeface="仿宋" panose="02010609060101010101" charset="-122"/>
              <a:cs typeface="仿宋" panose="02010609060101010101" charset="-122"/>
            </a:endParaRPr>
          </a:p>
          <a:p>
            <a:r>
              <a:rPr lang="zh-CN" altLang="en-US" sz="1800" dirty="0">
                <a:latin typeface="仿宋" panose="02010609060101010101" charset="-122"/>
                <a:ea typeface="仿宋" panose="02010609060101010101" charset="-122"/>
                <a:cs typeface="仿宋" panose="02010609060101010101" charset="-122"/>
              </a:rPr>
              <a:t>    private final static int REQUEST_CODE_NEW_NODE = 103;</a:t>
            </a:r>
            <a:endParaRPr lang="zh-CN" altLang="en-US" sz="1800" dirty="0">
              <a:latin typeface="仿宋" panose="02010609060101010101" charset="-122"/>
              <a:ea typeface="仿宋" panose="02010609060101010101" charset="-122"/>
              <a:cs typeface="仿宋" panose="02010609060101010101" charset="-122"/>
            </a:endParaRPr>
          </a:p>
          <a:p>
            <a:endParaRPr lang="zh-CN" altLang="en-US" sz="1800" dirty="0">
              <a:latin typeface="仿宋" panose="02010609060101010101" charset="-122"/>
              <a:ea typeface="仿宋" panose="02010609060101010101" charset="-122"/>
              <a:cs typeface="仿宋" panose="02010609060101010101" charset="-122"/>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527685"/>
            <a:ext cx="8229600" cy="5930265"/>
          </a:xfrm>
        </p:spPr>
        <p:txBody>
          <a:bodyPr>
            <a:normAutofit fontScale="60000"/>
          </a:bodyPr>
          <a:p>
            <a:pPr algn="l"/>
            <a:r>
              <a:rPr lang="zh-CN" altLang="en-US" dirty="0">
                <a:latin typeface="仿宋" panose="02010609060101010101" charset="-122"/>
                <a:ea typeface="仿宋" panose="02010609060101010101" charset="-122"/>
                <a:cs typeface="仿宋" panose="02010609060101010101" charset="-122"/>
                <a:sym typeface="+mn-ea"/>
              </a:rPr>
              <a:t>  </a:t>
            </a:r>
            <a:r>
              <a:rPr lang="zh-CN" altLang="en-US" sz="16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  </a:t>
            </a:r>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     * onCreate方法，会在 Activity 第一次创建时被调用，它设置了界面布局（使用了 note_list.xml 布局文件）并初始化资源</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     */</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@Override</a:t>
            </a:r>
            <a:endParaRPr lang="zh-CN" altLang="en-US" dirty="0">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protected void onCreate(Bundle savedInstanceState) {</a:t>
            </a:r>
            <a:endParaRPr lang="zh-CN" altLang="en-US" dirty="0">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super.onCreate(savedInstanceState);</a:t>
            </a:r>
            <a:endParaRPr lang="zh-CN" altLang="en-US" dirty="0">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setContentView(R.layout.note_list);</a:t>
            </a:r>
            <a:endParaRPr lang="zh-CN" altLang="en-US" dirty="0">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initResources();</a:t>
            </a:r>
            <a:endParaRPr lang="zh-CN" altLang="en-US" dirty="0">
              <a:latin typeface="仿宋" panose="02010609060101010101" charset="-122"/>
              <a:ea typeface="仿宋" panose="02010609060101010101" charset="-122"/>
              <a:cs typeface="仿宋" panose="02010609060101010101" charset="-122"/>
            </a:endParaRPr>
          </a:p>
          <a:p>
            <a:pPr algn="l"/>
            <a:r>
              <a:rPr lang="zh-CN" altLang="en-US" dirty="0">
                <a:latin typeface="仿宋" panose="02010609060101010101" charset="-122"/>
                <a:ea typeface="仿宋" panose="02010609060101010101" charset="-122"/>
                <a:cs typeface="仿宋" panose="02010609060101010101" charset="-122"/>
                <a:sym typeface="+mn-ea"/>
              </a:rPr>
              <a:t>       </a:t>
            </a:r>
            <a:r>
              <a:rPr lang="zh-CN" altLang="en-US" sz="5700" dirty="0">
                <a:latin typeface="仿宋" panose="02010609060101010101" charset="-122"/>
                <a:ea typeface="仿宋" panose="02010609060101010101" charset="-122"/>
                <a:cs typeface="仿宋" panose="02010609060101010101" charset="-122"/>
                <a:sym typeface="+mn-ea"/>
              </a:rPr>
              <a:t> </a:t>
            </a:r>
            <a:r>
              <a:rPr lang="zh-CN" altLang="en-US" sz="34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a:t>
            </a:r>
            <a:endParaRPr lang="zh-CN" altLang="en-US" sz="34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34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         * 当用户第一次使用这个应用程序时，插入一个介绍</a:t>
            </a:r>
            <a:endParaRPr lang="zh-CN" altLang="en-US" sz="34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3400" i="1" dirty="0">
                <a:solidFill>
                  <a:schemeClr val="accent3">
                    <a:lumMod val="75000"/>
                  </a:schemeClr>
                </a:solidFill>
                <a:latin typeface="仿宋" panose="02010609060101010101" charset="-122"/>
                <a:ea typeface="仿宋" panose="02010609060101010101" charset="-122"/>
                <a:cs typeface="仿宋" panose="02010609060101010101" charset="-122"/>
                <a:sym typeface="+mn-ea"/>
              </a:rPr>
              <a:t>         */</a:t>
            </a:r>
            <a:endParaRPr lang="zh-CN" altLang="en-US" sz="3400" i="1" dirty="0">
              <a:solidFill>
                <a:schemeClr val="accent3">
                  <a:lumMod val="75000"/>
                </a:schemeClr>
              </a:solidFill>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setAppInfoFromRawRes();</a:t>
            </a:r>
            <a:endParaRPr lang="zh-CN" altLang="en-US" dirty="0">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    }</a:t>
            </a:r>
            <a:endParaRPr lang="zh-CN" altLang="en-US" dirty="0">
              <a:latin typeface="仿宋" panose="02010609060101010101" charset="-122"/>
              <a:ea typeface="仿宋" panose="02010609060101010101" charset="-122"/>
              <a:cs typeface="仿宋" panose="02010609060101010101" charset="-122"/>
            </a:endParaRPr>
          </a:p>
          <a:p>
            <a:r>
              <a:rPr lang="zh-CN" altLang="en-US" dirty="0">
                <a:latin typeface="仿宋" panose="02010609060101010101" charset="-122"/>
                <a:ea typeface="仿宋" panose="02010609060101010101" charset="-122"/>
                <a:cs typeface="仿宋" panose="02010609060101010101" charset="-122"/>
                <a:sym typeface="+mn-ea"/>
              </a:rPr>
              <a:t>}</a:t>
            </a:r>
            <a:endParaRPr lang="zh-CN" altLang="en-US" dirty="0">
              <a:latin typeface="仿宋" panose="02010609060101010101" charset="-122"/>
              <a:ea typeface="仿宋" panose="02010609060101010101" charset="-122"/>
              <a:cs typeface="仿宋" panose="02010609060101010101" charset="-122"/>
            </a:endParaRPr>
          </a:p>
          <a:p>
            <a:endParaRPr lang="zh-CN" altLang="en-US"/>
          </a:p>
        </p:txBody>
      </p:sp>
      <p:sp>
        <p:nvSpPr>
          <p:cNvPr id="4" name="日期占位符 3"/>
          <p:cNvSpPr>
            <a:spLocks noGrp="1"/>
          </p:cNvSpPr>
          <p:nvPr>
            <p:ph type="dt" sz="half" idx="10"/>
          </p:nvPr>
        </p:nvSpPr>
        <p:spPr/>
        <p:txBody>
          <a:bodyPr/>
          <a:p>
            <a:pPr>
              <a:defRPr/>
            </a:pPr>
            <a:r>
              <a:rPr lang="en-US" altLang="zh-CN"/>
              <a:t>@</a:t>
            </a:r>
            <a:r>
              <a:rPr lang="en-US" altLang="zh-CN"/>
              <a:t>xht</a:t>
            </a:r>
            <a:endParaRPr lang="en-US" altLang="zh-CN"/>
          </a:p>
        </p:txBody>
      </p:sp>
      <p:sp>
        <p:nvSpPr>
          <p:cNvPr id="5" name="灯片编号占位符 4"/>
          <p:cNvSpPr>
            <a:spLocks noGrp="1"/>
          </p:cNvSpPr>
          <p:nvPr>
            <p:ph type="sldNum" sz="quarter" idx="12"/>
          </p:nvPr>
        </p:nvSpPr>
        <p:spPr/>
        <p:txBody>
          <a:bodyPr/>
          <a:p>
            <a:pPr>
              <a:defRPr/>
            </a:pPr>
            <a:fld id="{77E88AF7-5153-4875-A5A7-0323E1DC4585}"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5070"/>
            <a:ext cx="8229600" cy="5480685"/>
          </a:xfrm>
        </p:spPr>
        <p:txBody>
          <a:bodyPr>
            <a:normAutofit fontScale="55000"/>
          </a:bodyPr>
          <a:lstStyle/>
          <a:p>
            <a:r>
              <a:rPr lang="zh-CN" altLang="en-US" sz="3300" dirty="0">
                <a:solidFill>
                  <a:schemeClr val="tx1"/>
                </a:solidFill>
                <a:latin typeface="仿宋" panose="02010609060101010101" charset="-122"/>
                <a:ea typeface="仿宋" panose="02010609060101010101" charset="-122"/>
                <a:cs typeface="仿宋" panose="02010609060101010101" charset="-122"/>
              </a:rPr>
              <a:t>以NotesProvider类，其中的insert方法为例说明方法的标注：</a:t>
            </a:r>
            <a:endParaRPr lang="zh-CN" altLang="en-US" sz="3300" dirty="0">
              <a:solidFill>
                <a:schemeClr val="tx1"/>
              </a:solidFill>
              <a:latin typeface="仿宋" panose="02010609060101010101" charset="-122"/>
              <a:ea typeface="仿宋" panose="02010609060101010101" charset="-122"/>
              <a:cs typeface="仿宋" panose="02010609060101010101" charset="-122"/>
            </a:endParaRPr>
          </a:p>
          <a:p>
            <a:pPr algn="l"/>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rPr>
              <a:t>/**</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rPr>
              <a:t> * 该方法使用SQLiteOpenHelper实例打开一个可写的SQLiteDatabase</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rPr>
              <a:t> * 并根据Uri参数将数据插入到表中。如果插入成功，则返回所插入数据的Uri。</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rPr>
              <a:t> */</a:t>
            </a:r>
            <a:endParaRPr lang="zh-CN" altLang="en-US" sz="2900" i="1" dirty="0">
              <a:solidFill>
                <a:schemeClr val="accent3">
                  <a:lumMod val="75000"/>
                </a:schemeClr>
              </a:solidFill>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@Override</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public Uri insert(Uri uri, ContentValues values)</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a:t>
            </a:r>
            <a:r>
              <a:rPr lang="zh-CN" altLang="en-US" sz="2900" i="1" dirty="0">
                <a:solidFill>
                  <a:schemeClr val="accent2"/>
                </a:solidFill>
                <a:latin typeface="仿宋" panose="02010609060101010101" charset="-122"/>
                <a:ea typeface="仿宋" panose="02010609060101010101" charset="-122"/>
                <a:cs typeface="仿宋" panose="02010609060101010101" charset="-122"/>
              </a:rPr>
              <a:t>// 获得可写的数据库</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SQLiteDatabase db = mHelper.getWritableDatabase();</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values.put("_user_name" , login_signup_ui.get_user_name());</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long dataId = 0, noteId = 0, insertedId = 0;</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switch (mMatcher.match(uri)) {</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a:t>
            </a:r>
            <a:r>
              <a:rPr lang="zh-CN" altLang="en-US" sz="2900" i="1" dirty="0">
                <a:solidFill>
                  <a:schemeClr val="accent2"/>
                </a:solidFill>
                <a:latin typeface="仿宋" panose="02010609060101010101" charset="-122"/>
                <a:ea typeface="仿宋" panose="02010609060101010101" charset="-122"/>
                <a:cs typeface="仿宋" panose="02010609060101010101" charset="-122"/>
              </a:rPr>
              <a:t>// 新增一个条目</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case URI_NOTE:</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insertedId = noteId = db.insert(NotesDatabaseHelper.TABLE.NOTE, null, values);</a:t>
            </a:r>
            <a:endParaRPr lang="zh-CN" altLang="en-US" sz="2900" dirty="0">
              <a:latin typeface="仿宋" panose="02010609060101010101" charset="-122"/>
              <a:ea typeface="仿宋" panose="02010609060101010101" charset="-122"/>
              <a:cs typeface="仿宋" panose="02010609060101010101" charset="-122"/>
            </a:endParaRPr>
          </a:p>
          <a:p>
            <a:pPr algn="l"/>
            <a:r>
              <a:rPr lang="zh-CN" altLang="en-US" sz="2900" dirty="0">
                <a:latin typeface="仿宋" panose="02010609060101010101" charset="-122"/>
                <a:ea typeface="仿宋" panose="02010609060101010101" charset="-122"/>
                <a:cs typeface="仿宋" panose="02010609060101010101" charset="-122"/>
              </a:rPr>
              <a:t>            break;</a:t>
            </a:r>
            <a:endParaRPr lang="zh-CN" altLang="en-US" sz="2900" i="1" dirty="0">
              <a:solidFill>
                <a:schemeClr val="accent2"/>
              </a:solidFill>
              <a:latin typeface="仿宋" panose="02010609060101010101" charset="-122"/>
              <a:ea typeface="仿宋" panose="02010609060101010101" charset="-122"/>
              <a:cs typeface="仿宋" panose="02010609060101010101" charset="-122"/>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215" y="1268730"/>
            <a:ext cx="8229600" cy="6269990"/>
          </a:xfrm>
        </p:spPr>
        <p:txBody>
          <a:bodyPr>
            <a:noAutofit/>
          </a:bodyPr>
          <a:lstStyle/>
          <a:p>
            <a:r>
              <a:rPr lang="zh-CN" altLang="en-US" sz="2000" i="1" dirty="0">
                <a:solidFill>
                  <a:schemeClr val="accent2"/>
                </a:solidFill>
                <a:latin typeface="仿宋" panose="02010609060101010101" charset="-122"/>
                <a:ea typeface="仿宋" panose="02010609060101010101" charset="-122"/>
                <a:cs typeface="仿宋" panose="02010609060101010101" charset="-122"/>
              </a:rPr>
              <a:t>// 如果存在，查找NOTE_ID</a:t>
            </a:r>
            <a:endParaRPr lang="zh-CN" altLang="en-US" sz="2000" i="1" dirty="0">
              <a:solidFill>
                <a:schemeClr val="accent2"/>
              </a:solidFill>
              <a:latin typeface="仿宋" panose="02010609060101010101" charset="-122"/>
              <a:ea typeface="仿宋" panose="02010609060101010101" charset="-122"/>
              <a:cs typeface="仿宋" panose="02010609060101010101" charset="-122"/>
            </a:endParaRPr>
          </a:p>
          <a:p>
            <a:r>
              <a:rPr lang="zh-CN" altLang="en-US" sz="1400" dirty="0">
                <a:latin typeface="仿宋" panose="02010609060101010101" charset="-122"/>
                <a:ea typeface="仿宋" panose="02010609060101010101" charset="-122"/>
              </a:rPr>
              <a:t>        case URI_DATA:</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if (values.containsKey(Notes.DataColumns.NOTE_ID)) {</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noteId = values.getAsLong(Notes.DataColumns.NOTE_ID);</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 else {</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Log.d(TAG, "Wrong data format without note id:" + values.toString());</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insertedId = dataId = db.insert(NotesDatabaseHelper.TABLE.DATA, null, values);</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break;</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default:</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throw new IllegalArgumentException("Unknown URI " + uri);</a:t>
            </a:r>
            <a:endParaRPr lang="zh-CN" altLang="en-US" sz="1400" dirty="0">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a:t>
            </a:r>
            <a:endParaRPr lang="zh-CN" altLang="en-US" sz="1400" dirty="0">
              <a:latin typeface="仿宋" panose="02010609060101010101" charset="-122"/>
              <a:ea typeface="仿宋" panose="02010609060101010101"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215" y="803275"/>
            <a:ext cx="8229600" cy="6735445"/>
          </a:xfrm>
        </p:spPr>
        <p:txBody>
          <a:bodyPr>
            <a:noAutofit/>
          </a:bodyPr>
          <a:lstStyle/>
          <a:p>
            <a:r>
              <a:rPr lang="zh-CN" altLang="en-US" sz="1800" i="1" dirty="0">
                <a:solidFill>
                  <a:schemeClr val="accent2"/>
                </a:solidFill>
                <a:latin typeface="仿宋" panose="02010609060101010101" charset="-122"/>
                <a:ea typeface="仿宋" panose="02010609060101010101" charset="-122"/>
              </a:rPr>
              <a:t>// notifyChange获得一个ContextResolver对象并且更新里面的内容</a:t>
            </a:r>
            <a:endParaRPr lang="zh-CN" altLang="en-US" sz="1800" i="1" dirty="0">
              <a:solidFill>
                <a:schemeClr val="accent2"/>
              </a:solidFill>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if (noteId &gt; 0)</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getContext().getContentResolver().notifyChange(</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ContentUris.withAppendedId(Notes.CONTENT_NOTE_URI, noteId), null);</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a:t>
            </a:r>
            <a:endParaRPr lang="zh-CN" altLang="en-US" sz="1600" dirty="0">
              <a:latin typeface="仿宋" panose="02010609060101010101" charset="-122"/>
              <a:ea typeface="仿宋" panose="02010609060101010101" charset="-122"/>
            </a:endParaRPr>
          </a:p>
          <a:p>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if (dataId &gt; 0)</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getContext().getContentResolver().notifyChange(</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ContentUris.withAppendedId(Notes.CONTENT_DATA_URI, dataId), null);</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    }</a:t>
            </a:r>
            <a:endParaRPr lang="zh-CN" altLang="en-US" sz="1600" dirty="0">
              <a:latin typeface="仿宋" panose="02010609060101010101" charset="-122"/>
              <a:ea typeface="仿宋" panose="02010609060101010101" charset="-122"/>
            </a:endParaRPr>
          </a:p>
          <a:p>
            <a:r>
              <a:rPr lang="zh-CN" altLang="en-US" sz="1600" i="1" dirty="0">
                <a:solidFill>
                  <a:schemeClr val="accent2"/>
                </a:solidFill>
                <a:latin typeface="仿宋" panose="02010609060101010101" charset="-122"/>
                <a:ea typeface="仿宋" panose="02010609060101010101" charset="-122"/>
              </a:rPr>
              <a:t>    // 返回插入的uri的路径</a:t>
            </a:r>
            <a:endParaRPr lang="zh-CN" altLang="en-US" sz="1600" i="1" dirty="0">
              <a:solidFill>
                <a:schemeClr val="accent2"/>
              </a:solidFill>
              <a:latin typeface="仿宋" panose="02010609060101010101" charset="-122"/>
              <a:ea typeface="仿宋" panose="02010609060101010101" charset="-122"/>
            </a:endParaRPr>
          </a:p>
          <a:p>
            <a:r>
              <a:rPr lang="zh-CN" altLang="en-US" sz="1400" dirty="0">
                <a:latin typeface="仿宋" panose="02010609060101010101" charset="-122"/>
                <a:ea typeface="仿宋" panose="02010609060101010101" charset="-122"/>
              </a:rPr>
              <a:t> </a:t>
            </a:r>
            <a:r>
              <a:rPr lang="zh-CN" altLang="en-US" sz="1600" dirty="0">
                <a:latin typeface="仿宋" panose="02010609060101010101" charset="-122"/>
                <a:ea typeface="仿宋" panose="02010609060101010101" charset="-122"/>
              </a:rPr>
              <a:t>   return ContentUris.withAppendedId(uri, insertedId);</a:t>
            </a:r>
            <a:endParaRPr lang="zh-CN" altLang="en-US" sz="1600" dirty="0">
              <a:latin typeface="仿宋" panose="02010609060101010101" charset="-122"/>
              <a:ea typeface="仿宋" panose="02010609060101010101" charset="-122"/>
            </a:endParaRPr>
          </a:p>
          <a:p>
            <a:r>
              <a:rPr lang="zh-CN" altLang="en-US" sz="1600" dirty="0">
                <a:latin typeface="仿宋" panose="02010609060101010101" charset="-122"/>
                <a:ea typeface="仿宋" panose="02010609060101010101" charset="-122"/>
              </a:rPr>
              <a:t>}</a:t>
            </a:r>
            <a:endParaRPr lang="zh-CN" altLang="en-US" sz="1600" dirty="0">
              <a:latin typeface="仿宋" panose="02010609060101010101" charset="-122"/>
              <a:ea typeface="仿宋" panose="02010609060101010101"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chemeClr val="bg1">
                    <a:lumMod val="65000"/>
                  </a:schemeClr>
                </a:solidFill>
              </a:rPr>
              <a:t>标注开源代码</a:t>
            </a:r>
            <a:endParaRPr lang="en-US" altLang="zh-CN" dirty="0">
              <a:solidFill>
                <a:schemeClr val="bg1">
                  <a:lumMod val="65000"/>
                </a:schemeClr>
              </a:solidFill>
            </a:endParaRPr>
          </a:p>
          <a:p>
            <a:r>
              <a:rPr lang="zh-CN" altLang="en-US" dirty="0">
                <a:solidFill>
                  <a:srgbClr val="FF0000"/>
                </a:solidFill>
              </a:rPr>
              <a:t>维护开源软件</a:t>
            </a:r>
            <a:endParaRPr lang="zh-CN" altLang="en-US" dirty="0">
              <a:solidFill>
                <a:srgbClr val="FF0000"/>
              </a:solidFill>
            </a:endParaRPr>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r>
              <a:rPr lang="zh-CN" altLang="en-US" sz="2800">
                <a:latin typeface="仿宋" panose="02010609060101010101" charset="-122"/>
                <a:ea typeface="仿宋" panose="02010609060101010101" charset="-122"/>
                <a:cs typeface="仿宋" panose="02010609060101010101" charset="-122"/>
              </a:rPr>
              <a:t>通读整个</a:t>
            </a:r>
            <a:r>
              <a:rPr lang="en-US" altLang="zh-CN" sz="2800">
                <a:latin typeface="仿宋" panose="02010609060101010101" charset="-122"/>
                <a:ea typeface="仿宋" panose="02010609060101010101" charset="-122"/>
                <a:cs typeface="仿宋" panose="02010609060101010101" charset="-122"/>
              </a:rPr>
              <a:t>“</a:t>
            </a:r>
            <a:r>
              <a:rPr lang="zh-CN" altLang="en-US" sz="2800">
                <a:latin typeface="仿宋" panose="02010609060101010101" charset="-122"/>
                <a:ea typeface="仿宋" panose="02010609060101010101" charset="-122"/>
                <a:cs typeface="仿宋" panose="02010609060101010101" charset="-122"/>
              </a:rPr>
              <a:t>小米便签</a:t>
            </a:r>
            <a:r>
              <a:rPr lang="en-US" altLang="zh-CN" sz="2800">
                <a:latin typeface="仿宋" panose="02010609060101010101" charset="-122"/>
                <a:ea typeface="仿宋" panose="02010609060101010101" charset="-122"/>
                <a:cs typeface="仿宋" panose="02010609060101010101" charset="-122"/>
              </a:rPr>
              <a:t>”</a:t>
            </a:r>
            <a:r>
              <a:rPr lang="zh-CN" altLang="en-US" sz="2800">
                <a:latin typeface="仿宋" panose="02010609060101010101" charset="-122"/>
                <a:ea typeface="仿宋" panose="02010609060101010101" charset="-122"/>
                <a:cs typeface="仿宋" panose="02010609060101010101" charset="-122"/>
              </a:rPr>
              <a:t>开源代码，可以发现所有创建的便签都在同一个栏目下，因此我们想让</a:t>
            </a:r>
            <a:r>
              <a:rPr lang="en-US" altLang="zh-CN" sz="2800">
                <a:latin typeface="仿宋" panose="02010609060101010101" charset="-122"/>
                <a:ea typeface="仿宋" panose="02010609060101010101" charset="-122"/>
                <a:cs typeface="仿宋" panose="02010609060101010101" charset="-122"/>
              </a:rPr>
              <a:t>“</a:t>
            </a:r>
            <a:r>
              <a:rPr lang="zh-CN" altLang="en-US" sz="2800">
                <a:latin typeface="仿宋" panose="02010609060101010101" charset="-122"/>
                <a:ea typeface="仿宋" panose="02010609060101010101" charset="-122"/>
                <a:cs typeface="仿宋" panose="02010609060101010101" charset="-122"/>
              </a:rPr>
              <a:t>小米便签</a:t>
            </a:r>
            <a:r>
              <a:rPr lang="en-US" altLang="zh-CN" sz="2800">
                <a:latin typeface="仿宋" panose="02010609060101010101" charset="-122"/>
                <a:ea typeface="仿宋" panose="02010609060101010101" charset="-122"/>
                <a:cs typeface="仿宋" panose="02010609060101010101" charset="-122"/>
              </a:rPr>
              <a:t>”</a:t>
            </a:r>
            <a:r>
              <a:rPr lang="zh-CN" altLang="en-US" sz="2800">
                <a:latin typeface="仿宋" panose="02010609060101010101" charset="-122"/>
                <a:ea typeface="仿宋" panose="02010609060101010101" charset="-122"/>
                <a:cs typeface="仿宋" panose="02010609060101010101" charset="-122"/>
              </a:rPr>
              <a:t>变的更加的有私密性，</a:t>
            </a:r>
            <a:r>
              <a:rPr lang="zh-CN" altLang="en-US" sz="2800">
                <a:latin typeface="仿宋" panose="02010609060101010101" charset="-122"/>
                <a:ea typeface="仿宋" panose="02010609060101010101" charset="-122"/>
                <a:cs typeface="仿宋" panose="02010609060101010101" charset="-122"/>
              </a:rPr>
              <a:t>所以新增的功能是：</a:t>
            </a:r>
            <a:endParaRPr lang="zh-CN" altLang="en-US" sz="2800">
              <a:latin typeface="仿宋" panose="02010609060101010101" charset="-122"/>
              <a:ea typeface="仿宋" panose="02010609060101010101" charset="-122"/>
              <a:cs typeface="仿宋" panose="02010609060101010101" charset="-122"/>
            </a:endParaRPr>
          </a:p>
          <a:p>
            <a:endParaRPr lang="zh-CN" altLang="en-US" sz="2800">
              <a:latin typeface="仿宋" panose="02010609060101010101" charset="-122"/>
              <a:ea typeface="仿宋" panose="02010609060101010101" charset="-122"/>
              <a:cs typeface="仿宋" panose="02010609060101010101" charset="-122"/>
            </a:endParaRPr>
          </a:p>
          <a:p>
            <a:r>
              <a:rPr lang="en-US" altLang="zh-CN">
                <a:latin typeface="仿宋" panose="02010609060101010101" charset="-122"/>
                <a:ea typeface="仿宋" panose="02010609060101010101" charset="-122"/>
                <a:cs typeface="仿宋" panose="02010609060101010101" charset="-122"/>
              </a:rPr>
              <a:t>1</a:t>
            </a:r>
            <a:r>
              <a:rPr lang="zh-CN" altLang="en-US">
                <a:latin typeface="仿宋" panose="02010609060101010101" charset="-122"/>
                <a:ea typeface="仿宋" panose="02010609060101010101" charset="-122"/>
                <a:cs typeface="仿宋" panose="02010609060101010101" charset="-122"/>
              </a:rPr>
              <a:t>、</a:t>
            </a:r>
            <a:r>
              <a:rPr lang="zh-CN" altLang="en-US">
                <a:latin typeface="仿宋" panose="02010609060101010101" charset="-122"/>
                <a:ea typeface="仿宋" panose="02010609060101010101" charset="-122"/>
                <a:cs typeface="仿宋" panose="02010609060101010101" charset="-122"/>
              </a:rPr>
              <a:t>登录界面和注册界面</a:t>
            </a:r>
            <a:endParaRPr lang="zh-CN" altLang="en-US">
              <a:latin typeface="仿宋" panose="02010609060101010101" charset="-122"/>
              <a:ea typeface="仿宋" panose="02010609060101010101" charset="-122"/>
              <a:cs typeface="仿宋" panose="02010609060101010101" charset="-122"/>
            </a:endParaRPr>
          </a:p>
          <a:p>
            <a:r>
              <a:rPr lang="en-US" altLang="zh-CN">
                <a:latin typeface="仿宋" panose="02010609060101010101" charset="-122"/>
                <a:ea typeface="仿宋" panose="02010609060101010101" charset="-122"/>
                <a:cs typeface="仿宋" panose="02010609060101010101" charset="-122"/>
              </a:rPr>
              <a:t>2</a:t>
            </a:r>
            <a:r>
              <a:rPr lang="zh-CN" altLang="en-US">
                <a:latin typeface="仿宋" panose="02010609060101010101" charset="-122"/>
                <a:ea typeface="仿宋" panose="02010609060101010101" charset="-122"/>
                <a:cs typeface="仿宋" panose="02010609060101010101" charset="-122"/>
              </a:rPr>
              <a:t>、每一个账号对应一个便签（每一个用户对应一个便签）</a:t>
            </a:r>
            <a:endParaRPr lang="zh-CN" altLang="en-US">
              <a:latin typeface="仿宋" panose="02010609060101010101" charset="-122"/>
              <a:ea typeface="仿宋" panose="02010609060101010101" charset="-122"/>
              <a:cs typeface="仿宋" panose="0201060906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a:xfrm>
            <a:off x="457200" y="1481455"/>
            <a:ext cx="8229600" cy="5156200"/>
          </a:xfrm>
        </p:spPr>
        <p:txBody>
          <a:bodyPr>
            <a:normAutofit fontScale="40000"/>
          </a:bodyPr>
          <a:lstStyle/>
          <a:p>
            <a:pPr marL="0" algn="l" fontAlgn="base">
              <a:buClrTx/>
              <a:buSzTx/>
              <a:buFontTx/>
              <a:buNone/>
            </a:pPr>
            <a:r>
              <a:rPr lang="zh-CN" altLang="en-US" sz="6000" b="1">
                <a:solidFill>
                  <a:schemeClr val="tx1"/>
                </a:solidFill>
                <a:latin typeface="仿宋" panose="02010609060101010101" charset="-122"/>
                <a:ea typeface="仿宋" panose="02010609060101010101" charset="-122"/>
              </a:rPr>
              <a:t>对于新功能的用例描述：</a:t>
            </a:r>
            <a:endParaRPr lang="zh-CN" altLang="en-US" sz="6000" b="1">
              <a:solidFill>
                <a:schemeClr val="tx1"/>
              </a:solidFill>
              <a:latin typeface="仿宋" panose="02010609060101010101" charset="-122"/>
              <a:ea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用例名：</a:t>
            </a:r>
            <a:r>
              <a:rPr lang="zh-CN" altLang="en-US" sz="3500" b="1">
                <a:latin typeface="仿宋" panose="02010609060101010101" charset="-122"/>
                <a:ea typeface="仿宋" panose="02010609060101010101" charset="-122"/>
                <a:cs typeface="仿宋" panose="02010609060101010101" charset="-122"/>
              </a:rPr>
              <a:t>登陆界面</a:t>
            </a:r>
            <a:endParaRPr lang="zh-CN" altLang="en-US" sz="3500" b="1">
              <a:latin typeface="仿宋" panose="02010609060101010101" charset="-122"/>
              <a:ea typeface="仿宋" panose="02010609060101010101" charset="-122"/>
              <a:cs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业务目的：登录小米便签，注册账号</a:t>
            </a:r>
            <a:endParaRPr lang="zh-CN" altLang="en-US" sz="3500" b="1">
              <a:latin typeface="仿宋" panose="02010609060101010101" charset="-122"/>
              <a:ea typeface="仿宋" panose="02010609060101010101" charset="-122"/>
              <a:cs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基本交互动作：</a:t>
            </a:r>
            <a:endParaRPr lang="zh-CN" altLang="en-US" sz="3500" b="1">
              <a:latin typeface="仿宋" panose="02010609060101010101" charset="-122"/>
              <a:ea typeface="仿宋" panose="02010609060101010101" charset="-122"/>
              <a:cs typeface="仿宋" panose="02010609060101010101" charset="-122"/>
            </a:endParaRPr>
          </a:p>
          <a:p>
            <a:pPr lvl="1"/>
            <a:r>
              <a:rPr lang="zh-CN" altLang="en-US" sz="2980" b="1">
                <a:latin typeface="仿宋" panose="02010609060101010101" charset="-122"/>
                <a:ea typeface="仿宋" panose="02010609060101010101" charset="-122"/>
                <a:cs typeface="仿宋" panose="02010609060101010101" charset="-122"/>
              </a:rPr>
              <a:t>1、输入用户名和密码后点击login登录进入</a:t>
            </a:r>
            <a:endParaRPr lang="zh-CN" altLang="en-US" sz="2980" b="1">
              <a:latin typeface="仿宋" panose="02010609060101010101" charset="-122"/>
              <a:ea typeface="仿宋" panose="02010609060101010101" charset="-122"/>
              <a:cs typeface="仿宋" panose="02010609060101010101" charset="-122"/>
            </a:endParaRPr>
          </a:p>
          <a:p>
            <a:pPr lvl="1"/>
            <a:r>
              <a:rPr lang="zh-CN" altLang="en-US" sz="2980" b="1">
                <a:latin typeface="仿宋" panose="02010609060101010101" charset="-122"/>
                <a:ea typeface="仿宋" panose="02010609060101010101" charset="-122"/>
                <a:cs typeface="仿宋" panose="02010609060101010101" charset="-122"/>
              </a:rPr>
              <a:t>2、点击注册输入用户名、密码、邮箱、姓和名后注册成功</a:t>
            </a:r>
            <a:endParaRPr lang="zh-CN" altLang="en-US" sz="2980" b="1">
              <a:latin typeface="仿宋" panose="02010609060101010101" charset="-122"/>
              <a:ea typeface="仿宋" panose="02010609060101010101" charset="-122"/>
              <a:cs typeface="仿宋" panose="02010609060101010101" charset="-122"/>
            </a:endParaRPr>
          </a:p>
          <a:p>
            <a:pPr lvl="1"/>
            <a:r>
              <a:rPr lang="zh-CN" altLang="en-US" sz="2980" b="1">
                <a:latin typeface="仿宋" panose="02010609060101010101" charset="-122"/>
                <a:ea typeface="仿宋" panose="02010609060101010101" charset="-122"/>
                <a:cs typeface="仿宋" panose="02010609060101010101" charset="-122"/>
              </a:rPr>
              <a:t>3、可以记住上一次登录的用户名和密码</a:t>
            </a:r>
            <a:endParaRPr lang="zh-CN" altLang="en-US" sz="2980" b="1">
              <a:latin typeface="仿宋" panose="02010609060101010101" charset="-122"/>
              <a:ea typeface="仿宋" panose="02010609060101010101" charset="-122"/>
              <a:cs typeface="仿宋" panose="02010609060101010101" charset="-122"/>
            </a:endParaRPr>
          </a:p>
          <a:p>
            <a:pPr lvl="1"/>
            <a:r>
              <a:rPr lang="zh-CN" altLang="en-US" sz="2980" b="1">
                <a:latin typeface="仿宋" panose="02010609060101010101" charset="-122"/>
                <a:ea typeface="仿宋" panose="02010609060101010101" charset="-122"/>
                <a:cs typeface="仿宋" panose="02010609060101010101" charset="-122"/>
              </a:rPr>
              <a:t>4、点击返回直接退出软件</a:t>
            </a:r>
            <a:endParaRPr lang="zh-CN" altLang="en-US" sz="2980" b="1">
              <a:latin typeface="仿宋" panose="02010609060101010101" charset="-122"/>
              <a:ea typeface="仿宋" panose="02010609060101010101" charset="-122"/>
              <a:cs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扩展交互动作：</a:t>
            </a:r>
            <a:endParaRPr lang="zh-CN" altLang="en-US" sz="3500" b="1">
              <a:latin typeface="仿宋" panose="02010609060101010101" charset="-122"/>
              <a:ea typeface="仿宋" panose="02010609060101010101" charset="-122"/>
              <a:cs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1a</a:t>
            </a:r>
            <a:endParaRPr lang="zh-CN" altLang="en-US" sz="3500" b="1">
              <a:latin typeface="仿宋" panose="02010609060101010101" charset="-122"/>
              <a:ea typeface="仿宋" panose="02010609060101010101" charset="-122"/>
              <a:cs typeface="仿宋" panose="02010609060101010101" charset="-122"/>
            </a:endParaRPr>
          </a:p>
          <a:p>
            <a:pPr lvl="1"/>
            <a:r>
              <a:rPr lang="zh-CN" altLang="en-US" sz="2980" b="1">
                <a:latin typeface="仿宋" panose="02010609060101010101" charset="-122"/>
                <a:ea typeface="仿宋" panose="02010609060101010101" charset="-122"/>
                <a:cs typeface="仿宋" panose="02010609060101010101" charset="-122"/>
              </a:rPr>
              <a:t>(1)当用户登录时用户名和密码其中有一个为空</a:t>
            </a:r>
            <a:endParaRPr lang="zh-CN" altLang="en-US" sz="2980" b="1">
              <a:latin typeface="仿宋" panose="02010609060101010101" charset="-122"/>
              <a:ea typeface="仿宋" panose="02010609060101010101" charset="-122"/>
              <a:cs typeface="仿宋" panose="02010609060101010101" charset="-122"/>
            </a:endParaRPr>
          </a:p>
          <a:p>
            <a:pPr lvl="2"/>
            <a:r>
              <a:rPr lang="zh-CN" altLang="en-US" sz="2720" b="1">
                <a:latin typeface="仿宋" panose="02010609060101010101" charset="-122"/>
                <a:ea typeface="仿宋" panose="02010609060101010101" charset="-122"/>
                <a:cs typeface="仿宋" panose="02010609060101010101" charset="-122"/>
              </a:rPr>
              <a:t>1a1提示”ERROR”并让用户重新输入</a:t>
            </a:r>
            <a:endParaRPr lang="zh-CN" altLang="en-US" sz="2720" b="1">
              <a:latin typeface="仿宋" panose="02010609060101010101" charset="-122"/>
              <a:ea typeface="仿宋" panose="02010609060101010101" charset="-122"/>
              <a:cs typeface="仿宋" panose="02010609060101010101" charset="-122"/>
            </a:endParaRPr>
          </a:p>
          <a:p>
            <a:pPr lvl="1"/>
            <a:r>
              <a:rPr lang="zh-CN" altLang="en-US" sz="2980" b="1">
                <a:latin typeface="仿宋" panose="02010609060101010101" charset="-122"/>
                <a:ea typeface="仿宋" panose="02010609060101010101" charset="-122"/>
                <a:cs typeface="仿宋" panose="02010609060101010101" charset="-122"/>
              </a:rPr>
              <a:t>(2)当没有找到用户时</a:t>
            </a:r>
            <a:endParaRPr lang="zh-CN" altLang="en-US" sz="2980" b="1">
              <a:latin typeface="仿宋" panose="02010609060101010101" charset="-122"/>
              <a:ea typeface="仿宋" panose="02010609060101010101" charset="-122"/>
              <a:cs typeface="仿宋" panose="02010609060101010101" charset="-122"/>
            </a:endParaRPr>
          </a:p>
          <a:p>
            <a:pPr lvl="2"/>
            <a:r>
              <a:rPr lang="zh-CN" altLang="en-US" sz="2720" b="1">
                <a:latin typeface="仿宋" panose="02010609060101010101" charset="-122"/>
                <a:ea typeface="仿宋" panose="02010609060101010101" charset="-122"/>
                <a:cs typeface="仿宋" panose="02010609060101010101" charset="-122"/>
              </a:rPr>
              <a:t>1a2提示需要注册</a:t>
            </a:r>
            <a:endParaRPr lang="zh-CN" altLang="en-US" sz="2720" b="1">
              <a:latin typeface="仿宋" panose="02010609060101010101" charset="-122"/>
              <a:ea typeface="仿宋" panose="02010609060101010101" charset="-122"/>
              <a:cs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2a</a:t>
            </a:r>
            <a:endParaRPr lang="zh-CN" altLang="en-US" sz="3500" b="1">
              <a:latin typeface="仿宋" panose="02010609060101010101" charset="-122"/>
              <a:ea typeface="仿宋" panose="02010609060101010101" charset="-122"/>
              <a:cs typeface="仿宋" panose="02010609060101010101" charset="-122"/>
            </a:endParaRPr>
          </a:p>
          <a:p>
            <a:pPr lvl="1" algn="l">
              <a:buSzTx/>
            </a:pPr>
            <a:r>
              <a:rPr lang="en-US" altLang="zh-CN" sz="2980" b="1">
                <a:latin typeface="仿宋" panose="02010609060101010101" charset="-122"/>
                <a:ea typeface="仿宋" panose="02010609060101010101" charset="-122"/>
                <a:cs typeface="仿宋" panose="02010609060101010101" charset="-122"/>
              </a:rPr>
              <a:t>(1)</a:t>
            </a:r>
            <a:r>
              <a:rPr lang="zh-CN" altLang="en-US" sz="2980" b="1">
                <a:latin typeface="仿宋" panose="02010609060101010101" charset="-122"/>
                <a:ea typeface="仿宋" panose="02010609060101010101" charset="-122"/>
                <a:cs typeface="仿宋" panose="02010609060101010101" charset="-122"/>
              </a:rPr>
              <a:t>当用户输入信息中有一项或多项为空时</a:t>
            </a:r>
            <a:endParaRPr lang="zh-CN" altLang="en-US" sz="2980" b="1">
              <a:latin typeface="仿宋" panose="02010609060101010101" charset="-122"/>
              <a:ea typeface="仿宋" panose="02010609060101010101" charset="-122"/>
              <a:cs typeface="仿宋" panose="02010609060101010101" charset="-122"/>
            </a:endParaRPr>
          </a:p>
          <a:p>
            <a:pPr lvl="2"/>
            <a:r>
              <a:rPr lang="zh-CN" altLang="en-US" sz="2720" b="1">
                <a:latin typeface="仿宋" panose="02010609060101010101" charset="-122"/>
                <a:ea typeface="仿宋" panose="02010609060101010101" charset="-122"/>
                <a:cs typeface="仿宋" panose="02010609060101010101" charset="-122"/>
              </a:rPr>
              <a:t>2a1提示”ERROR”即让其重新输入</a:t>
            </a:r>
            <a:endParaRPr lang="zh-CN" altLang="en-US" sz="3500" b="1">
              <a:latin typeface="仿宋" panose="02010609060101010101" charset="-122"/>
              <a:ea typeface="仿宋" panose="02010609060101010101" charset="-122"/>
              <a:cs typeface="仿宋" panose="02010609060101010101" charset="-122"/>
            </a:endParaRPr>
          </a:p>
          <a:p>
            <a:r>
              <a:rPr lang="zh-CN" altLang="en-US" sz="3500" b="1">
                <a:latin typeface="仿宋" panose="02010609060101010101" charset="-122"/>
                <a:ea typeface="仿宋" panose="02010609060101010101" charset="-122"/>
                <a:cs typeface="仿宋" panose="02010609060101010101" charset="-122"/>
              </a:rPr>
              <a:t>后置条件：当点击小米便签后，立即进入注册界面，退出即退出小米便签。</a:t>
            </a:r>
            <a:endParaRPr lang="zh-CN" altLang="en-US" sz="3500" b="1">
              <a:latin typeface="仿宋" panose="02010609060101010101" charset="-122"/>
              <a:ea typeface="仿宋" panose="02010609060101010101" charset="-122"/>
              <a:cs typeface="仿宋" panose="0201060906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additive="base">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 calcmode="lin" valueType="num">
                                      <p:cBhvr additive="base">
                                        <p:cTn id="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 calcmode="lin" valueType="num">
                                      <p:cBhvr additive="base">
                                        <p:cTn id="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 calcmode="lin" valueType="num">
                                      <p:cBhvr additive="base">
                                        <p:cTn id="4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 calcmode="lin" valueType="num">
                                      <p:cBhvr additive="base">
                                        <p:cTn id="5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 calcmode="lin" valueType="num">
                                      <p:cBhvr additive="base">
                                        <p:cTn id="55"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anim calcmode="lin" valueType="num">
                                      <p:cBhvr additive="base">
                                        <p:cTn id="5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anim calcmode="lin" valueType="num">
                                      <p:cBhvr additive="base">
                                        <p:cTn id="63"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 calcmode="lin" valueType="num">
                                      <p:cBhvr additive="base">
                                        <p:cTn id="67"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
                                            <p:txEl>
                                              <p:pRg st="17" end="17"/>
                                            </p:txEl>
                                          </p:spTgt>
                                        </p:tgtEl>
                                        <p:attrNameLst>
                                          <p:attrName>style.visibility</p:attrName>
                                        </p:attrNameLst>
                                      </p:cBhvr>
                                      <p:to>
                                        <p:strVal val="visible"/>
                                      </p:to>
                                    </p:set>
                                    <p:anim calcmode="lin" valueType="num">
                                      <p:cBhvr additive="base">
                                        <p:cTn id="7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“小米便签”开源软件概况</a:t>
            </a:r>
            <a:endParaRPr lang="en-US" altLang="zh-CN" dirty="0"/>
          </a:p>
          <a:p>
            <a:pPr lvl="1"/>
            <a:r>
              <a:rPr lang="zh-CN" altLang="en-US" sz="2700" dirty="0">
                <a:sym typeface="+mn-ea"/>
              </a:rPr>
              <a:t>共有</a:t>
            </a:r>
            <a:r>
              <a:rPr lang="en-US" altLang="zh-CN" sz="2700" dirty="0">
                <a:solidFill>
                  <a:srgbClr val="C00000"/>
                </a:solidFill>
                <a:sym typeface="+mn-ea"/>
              </a:rPr>
              <a:t>10334</a:t>
            </a:r>
            <a:r>
              <a:rPr lang="zh-CN" altLang="en-US" sz="2700" dirty="0">
                <a:solidFill>
                  <a:srgbClr val="C00000"/>
                </a:solidFill>
                <a:sym typeface="+mn-ea"/>
              </a:rPr>
              <a:t>行程序代码</a:t>
            </a:r>
            <a:r>
              <a:rPr lang="zh-CN" altLang="en-US" sz="2700" dirty="0">
                <a:sym typeface="+mn-ea"/>
              </a:rPr>
              <a:t>，其中有效代码行（非空行、非注释行等）占</a:t>
            </a:r>
            <a:r>
              <a:rPr lang="en-US" altLang="zh-CN" sz="2700" dirty="0">
                <a:sym typeface="+mn-ea"/>
              </a:rPr>
              <a:t>75%</a:t>
            </a:r>
            <a:r>
              <a:rPr lang="zh-CN" altLang="en-US" sz="2700" dirty="0">
                <a:sym typeface="+mn-ea"/>
              </a:rPr>
              <a:t>，约为</a:t>
            </a:r>
            <a:r>
              <a:rPr lang="en-US" altLang="zh-CN" sz="2700" dirty="0">
                <a:sym typeface="+mn-ea"/>
              </a:rPr>
              <a:t>7715</a:t>
            </a:r>
            <a:r>
              <a:rPr lang="zh-CN" altLang="en-US" sz="2700" dirty="0">
                <a:sym typeface="+mn-ea"/>
              </a:rPr>
              <a:t>行。</a:t>
            </a:r>
            <a:endParaRPr lang="zh-CN" altLang="en-US" sz="2700" dirty="0"/>
          </a:p>
          <a:p>
            <a:pPr lvl="1"/>
            <a:r>
              <a:rPr lang="zh-CN" altLang="en-US" sz="2700" dirty="0">
                <a:sym typeface="+mn-ea"/>
              </a:rPr>
              <a:t>共有</a:t>
            </a:r>
            <a:r>
              <a:rPr lang="en-US" altLang="zh-CN" sz="2700" dirty="0">
                <a:solidFill>
                  <a:srgbClr val="C00000"/>
                </a:solidFill>
                <a:sym typeface="+mn-ea"/>
              </a:rPr>
              <a:t>6个程序包</a:t>
            </a:r>
            <a:r>
              <a:rPr lang="zh-CN" altLang="en-US" sz="2700" dirty="0">
                <a:sym typeface="+mn-ea"/>
              </a:rPr>
              <a:t>，每个程序包各包含一组对象类和子包。其中</a:t>
            </a:r>
            <a:r>
              <a:rPr lang="en-US" altLang="zh-CN" sz="2700" dirty="0" err="1">
                <a:sym typeface="+mn-ea"/>
              </a:rPr>
              <a:t>gtask</a:t>
            </a:r>
            <a:r>
              <a:rPr lang="zh-CN" altLang="en-US" sz="2700" dirty="0">
                <a:sym typeface="+mn-ea"/>
              </a:rPr>
              <a:t>程序包中有</a:t>
            </a:r>
            <a:r>
              <a:rPr lang="en-US" altLang="zh-CN" sz="2700" dirty="0">
                <a:sym typeface="+mn-ea"/>
              </a:rPr>
              <a:t>3</a:t>
            </a:r>
            <a:r>
              <a:rPr lang="zh-CN" altLang="en-US" sz="2700" dirty="0">
                <a:sym typeface="+mn-ea"/>
              </a:rPr>
              <a:t>个子包。</a:t>
            </a:r>
            <a:endParaRPr lang="zh-CN" altLang="en-US" sz="2700" dirty="0"/>
          </a:p>
          <a:p>
            <a:pPr lvl="1"/>
            <a:r>
              <a:rPr lang="zh-CN" altLang="en-US" sz="2700" dirty="0">
                <a:sym typeface="+mn-ea"/>
              </a:rPr>
              <a:t>共有</a:t>
            </a:r>
            <a:r>
              <a:rPr lang="en-US" altLang="zh-CN" sz="2700" dirty="0">
                <a:solidFill>
                  <a:srgbClr val="C00000"/>
                </a:solidFill>
                <a:sym typeface="+mn-ea"/>
              </a:rPr>
              <a:t>41个类</a:t>
            </a:r>
            <a:r>
              <a:rPr lang="zh-CN" altLang="en-US" sz="2700" dirty="0">
                <a:sym typeface="+mn-ea"/>
              </a:rPr>
              <a:t>，</a:t>
            </a:r>
            <a:r>
              <a:rPr lang="en-US" altLang="zh-CN" sz="2700" dirty="0">
                <a:solidFill>
                  <a:srgbClr val="C00000"/>
                </a:solidFill>
                <a:sym typeface="+mn-ea"/>
              </a:rPr>
              <a:t>170个文件</a:t>
            </a:r>
            <a:r>
              <a:rPr lang="zh-CN" altLang="en-US" sz="2700" dirty="0">
                <a:sym typeface="+mn-ea"/>
              </a:rPr>
              <a:t>，</a:t>
            </a:r>
            <a:r>
              <a:rPr lang="en-US" altLang="zh-CN" sz="2700" dirty="0">
                <a:solidFill>
                  <a:srgbClr val="C00000"/>
                </a:solidFill>
                <a:sym typeface="+mn-ea"/>
              </a:rPr>
              <a:t>471个类方法</a:t>
            </a:r>
            <a:r>
              <a:rPr lang="zh-CN" altLang="en-US" sz="2700" dirty="0">
                <a:sym typeface="+mn-ea"/>
              </a:rPr>
              <a:t>。</a:t>
            </a:r>
            <a:endParaRPr lang="zh-CN" altLang="zh-CN" sz="2700" dirty="0"/>
          </a:p>
          <a:p>
            <a:endParaRPr lang="zh-CN" altLang="en-US" dirty="0"/>
          </a:p>
        </p:txBody>
      </p:sp>
      <p:sp>
        <p:nvSpPr>
          <p:cNvPr id="9218" name="标题 1"/>
          <p:cNvSpPr>
            <a:spLocks noGrp="1"/>
          </p:cNvSpPr>
          <p:nvPr>
            <p:ph type="title"/>
          </p:nvPr>
        </p:nvSpPr>
        <p:spPr/>
        <p:txBody>
          <a:bodyPr/>
          <a:lstStyle/>
          <a:p>
            <a:r>
              <a:rPr lang="zh-CN" altLang="en-US" dirty="0"/>
              <a:t>泛读开源代码</a:t>
            </a:r>
            <a:endParaRPr lang="zh-CN" altLang="en-US" dirty="0"/>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pPr marL="0" algn="l" fontAlgn="base">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a:p>
            <a:pPr marL="0" algn="l" fontAlgn="base">
              <a:buClrTx/>
              <a:buSzTx/>
              <a:buFontTx/>
              <a:buNone/>
            </a:pPr>
            <a:r>
              <a:rPr lang="zh-CN" altLang="en-US" sz="2400">
                <a:solidFill>
                  <a:schemeClr val="tx1"/>
                </a:solidFill>
                <a:latin typeface="仿宋" panose="02010609060101010101" charset="-122"/>
                <a:ea typeface="仿宋" panose="02010609060101010101" charset="-122"/>
              </a:rPr>
              <a:t>新功能的用例图：</a:t>
            </a:r>
            <a:endParaRPr lang="zh-CN" altLang="en-US" sz="2400">
              <a:solidFill>
                <a:schemeClr val="tx1"/>
              </a:solidFill>
              <a:latin typeface="仿宋" panose="02010609060101010101" charset="-122"/>
              <a:ea typeface="仿宋" panose="02010609060101010101" charset="-122"/>
            </a:endParaRPr>
          </a:p>
          <a:p>
            <a:endParaRPr lang="zh-CN" altLang="en-US" sz="2400">
              <a:solidFill>
                <a:schemeClr val="tx1"/>
              </a:solidFill>
              <a:latin typeface="仿宋" panose="02010609060101010101" charset="-122"/>
              <a:ea typeface="仿宋" panose="02010609060101010101" charset="-122"/>
            </a:endParaRPr>
          </a:p>
        </p:txBody>
      </p:sp>
      <p:pic>
        <p:nvPicPr>
          <p:cNvPr id="3" name="图片 2" descr="用例图"/>
          <p:cNvPicPr>
            <a:picLocks noChangeAspect="1"/>
          </p:cNvPicPr>
          <p:nvPr/>
        </p:nvPicPr>
        <p:blipFill>
          <a:blip r:embed="rId1"/>
          <a:stretch>
            <a:fillRect/>
          </a:stretch>
        </p:blipFill>
        <p:spPr>
          <a:xfrm>
            <a:off x="1691640" y="2924810"/>
            <a:ext cx="5168900" cy="2799715"/>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a:xfrm>
            <a:off x="179705" y="1480693"/>
            <a:ext cx="8229600" cy="4525963"/>
          </a:xfrm>
        </p:spPr>
        <p:txBody>
          <a:bodyPr/>
          <a:lstStyle/>
          <a:p>
            <a:pPr marL="0" algn="l" fontAlgn="base">
              <a:buClrTx/>
              <a:buSzTx/>
              <a:buFontTx/>
              <a:buNone/>
            </a:pPr>
            <a:r>
              <a:rPr lang="zh-CN" altLang="en-US" sz="2400">
                <a:solidFill>
                  <a:schemeClr val="tx1"/>
                </a:solidFill>
                <a:latin typeface="仿宋" panose="02010609060101010101" charset="-122"/>
                <a:ea typeface="仿宋" panose="02010609060101010101" charset="-122"/>
              </a:rPr>
              <a:t>顺序图：</a:t>
            </a:r>
            <a:endParaRPr lang="zh-CN" altLang="en-US" sz="2400">
              <a:solidFill>
                <a:schemeClr val="tx1"/>
              </a:solidFill>
              <a:latin typeface="仿宋" panose="02010609060101010101" charset="-122"/>
              <a:ea typeface="仿宋" panose="02010609060101010101" charset="-122"/>
            </a:endParaRPr>
          </a:p>
        </p:txBody>
      </p:sp>
      <p:pic>
        <p:nvPicPr>
          <p:cNvPr id="2" name="图片 1" descr="新功能顺序图"/>
          <p:cNvPicPr>
            <a:picLocks noChangeAspect="1"/>
          </p:cNvPicPr>
          <p:nvPr/>
        </p:nvPicPr>
        <p:blipFill>
          <a:blip r:embed="rId1"/>
          <a:srcRect b="19148"/>
          <a:stretch>
            <a:fillRect/>
          </a:stretch>
        </p:blipFill>
        <p:spPr>
          <a:xfrm>
            <a:off x="1331595" y="1052195"/>
            <a:ext cx="7698740" cy="554482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67360" y="44133"/>
            <a:ext cx="8229600" cy="1143000"/>
          </a:xfrm>
        </p:spPr>
        <p:txBody>
          <a:bodyPr/>
          <a:lstStyle/>
          <a:p>
            <a:r>
              <a:rPr lang="zh-CN" altLang="en-US" dirty="0"/>
              <a:t>维护开源软件</a:t>
            </a:r>
            <a:endParaRPr lang="zh-CN" altLang="en-US" dirty="0"/>
          </a:p>
        </p:txBody>
      </p:sp>
      <p:pic>
        <p:nvPicPr>
          <p:cNvPr id="2" name="图片 1" descr="新功能分析类图"/>
          <p:cNvPicPr>
            <a:picLocks noChangeAspect="1"/>
          </p:cNvPicPr>
          <p:nvPr/>
        </p:nvPicPr>
        <p:blipFill>
          <a:blip r:embed="rId1"/>
          <a:stretch>
            <a:fillRect/>
          </a:stretch>
        </p:blipFill>
        <p:spPr>
          <a:xfrm>
            <a:off x="133350" y="1556385"/>
            <a:ext cx="9010650" cy="5143500"/>
          </a:xfrm>
          <a:prstGeom prst="rect">
            <a:avLst/>
          </a:prstGeom>
        </p:spPr>
      </p:pic>
      <p:sp>
        <p:nvSpPr>
          <p:cNvPr id="3" name="文本框 2"/>
          <p:cNvSpPr txBox="1"/>
          <p:nvPr/>
        </p:nvSpPr>
        <p:spPr>
          <a:xfrm>
            <a:off x="539115" y="1196340"/>
            <a:ext cx="3048000" cy="460375"/>
          </a:xfrm>
          <a:prstGeom prst="rect">
            <a:avLst/>
          </a:prstGeom>
          <a:noFill/>
        </p:spPr>
        <p:txBody>
          <a:bodyPr wrap="square" rtlCol="0">
            <a:spAutoFit/>
          </a:bodyPr>
          <a:p>
            <a:pPr indent="-255905" algn="l">
              <a:spcBef>
                <a:spcPts val="400"/>
              </a:spcBef>
              <a:spcAft>
                <a:spcPts val="0"/>
              </a:spcAft>
              <a:buClrTx/>
              <a:buSzTx/>
              <a:buFontTx/>
            </a:pPr>
            <a:r>
              <a:rPr lang="zh-CN" altLang="en-US" b="1">
                <a:latin typeface="仿宋" panose="02010609060101010101" charset="-122"/>
                <a:ea typeface="仿宋" panose="02010609060101010101" charset="-122"/>
              </a:rPr>
              <a:t>分析类图：</a:t>
            </a:r>
            <a:endParaRPr lang="zh-CN" altLang="en-US" b="1">
              <a:latin typeface="仿宋" panose="02010609060101010101" charset="-122"/>
              <a:ea typeface="仿宋" panose="0201060906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3" name="文本框 2"/>
          <p:cNvSpPr txBox="1"/>
          <p:nvPr/>
        </p:nvSpPr>
        <p:spPr>
          <a:xfrm>
            <a:off x="323215" y="1700530"/>
            <a:ext cx="3048000" cy="460375"/>
          </a:xfrm>
          <a:prstGeom prst="rect">
            <a:avLst/>
          </a:prstGeom>
          <a:noFill/>
        </p:spPr>
        <p:txBody>
          <a:bodyPr wrap="square" rtlCol="0">
            <a:spAutoFit/>
          </a:bodyPr>
          <a:p>
            <a:pPr indent="-255905" algn="l">
              <a:spcBef>
                <a:spcPts val="400"/>
              </a:spcBef>
              <a:spcAft>
                <a:spcPts val="0"/>
              </a:spcAft>
              <a:buClrTx/>
              <a:buSzTx/>
              <a:buFontTx/>
            </a:pPr>
            <a:r>
              <a:rPr lang="zh-CN" altLang="en-US" b="1">
                <a:latin typeface="仿宋" panose="02010609060101010101" charset="-122"/>
                <a:ea typeface="仿宋" panose="02010609060101010101" charset="-122"/>
              </a:rPr>
              <a:t>逻辑视图</a:t>
            </a:r>
            <a:r>
              <a:rPr lang="en-US" altLang="zh-CN" b="1">
                <a:latin typeface="仿宋" panose="02010609060101010101" charset="-122"/>
                <a:ea typeface="仿宋" panose="02010609060101010101" charset="-122"/>
              </a:rPr>
              <a:t>(</a:t>
            </a:r>
            <a:r>
              <a:rPr lang="zh-CN" altLang="en-US" b="1">
                <a:latin typeface="仿宋" panose="02010609060101010101" charset="-122"/>
                <a:ea typeface="仿宋" panose="02010609060101010101" charset="-122"/>
              </a:rPr>
              <a:t>未精化</a:t>
            </a:r>
            <a:r>
              <a:rPr lang="en-US" altLang="zh-CN" b="1">
                <a:latin typeface="仿宋" panose="02010609060101010101" charset="-122"/>
                <a:ea typeface="仿宋" panose="02010609060101010101" charset="-122"/>
              </a:rPr>
              <a:t>)</a:t>
            </a:r>
            <a:r>
              <a:rPr lang="zh-CN" altLang="en-US" b="1">
                <a:latin typeface="仿宋" panose="02010609060101010101" charset="-122"/>
                <a:ea typeface="仿宋" panose="02010609060101010101" charset="-122"/>
              </a:rPr>
              <a:t>：</a:t>
            </a:r>
            <a:endParaRPr lang="zh-CN" altLang="en-US" b="1">
              <a:latin typeface="仿宋" panose="02010609060101010101" charset="-122"/>
              <a:ea typeface="仿宋" panose="02010609060101010101" charset="-122"/>
            </a:endParaRPr>
          </a:p>
        </p:txBody>
      </p:sp>
      <p:pic>
        <p:nvPicPr>
          <p:cNvPr id="4" name="图片 3" descr="新功能逻辑视图未精化"/>
          <p:cNvPicPr>
            <a:picLocks noChangeAspect="1"/>
          </p:cNvPicPr>
          <p:nvPr/>
        </p:nvPicPr>
        <p:blipFill>
          <a:blip r:embed="rId1"/>
          <a:stretch>
            <a:fillRect/>
          </a:stretch>
        </p:blipFill>
        <p:spPr>
          <a:xfrm>
            <a:off x="3203575" y="1268730"/>
            <a:ext cx="5654040" cy="5341620"/>
          </a:xfrm>
          <a:prstGeom prst="rect">
            <a:avLst/>
          </a:prstGeom>
        </p:spPr>
      </p:pic>
      <p:sp>
        <p:nvSpPr>
          <p:cNvPr id="5" name="文本框 4"/>
          <p:cNvSpPr txBox="1"/>
          <p:nvPr/>
        </p:nvSpPr>
        <p:spPr>
          <a:xfrm>
            <a:off x="179705" y="2564765"/>
            <a:ext cx="2737485" cy="3046095"/>
          </a:xfrm>
          <a:prstGeom prst="rect">
            <a:avLst/>
          </a:prstGeom>
          <a:noFill/>
        </p:spPr>
        <p:txBody>
          <a:bodyPr wrap="square" rtlCol="0" anchor="t">
            <a:spAutoFit/>
          </a:bodyPr>
          <a:p>
            <a:r>
              <a:rPr lang="zh-CN" altLang="en-US"/>
              <a:t>逻辑视图体系结构的精化过程</a:t>
            </a:r>
            <a:endParaRPr lang="zh-CN" altLang="en-US"/>
          </a:p>
          <a:p>
            <a:r>
              <a:rPr lang="zh-CN" altLang="en-US"/>
              <a:t>⑴搜索并选取可用的设计资产；</a:t>
            </a:r>
            <a:endParaRPr lang="zh-CN" altLang="en-US"/>
          </a:p>
          <a:p>
            <a:r>
              <a:rPr lang="zh-CN" altLang="en-US"/>
              <a:t>⑵设计技术支撑设施；</a:t>
            </a:r>
            <a:endParaRPr lang="zh-CN" altLang="en-US"/>
          </a:p>
          <a:p>
            <a:r>
              <a:rPr lang="zh-CN" altLang="en-US"/>
              <a:t>⑶确立设计元素；</a:t>
            </a:r>
            <a:endParaRPr lang="zh-CN" altLang="en-US"/>
          </a:p>
          <a:p>
            <a:r>
              <a:rPr lang="zh-CN" altLang="en-US"/>
              <a:t>⑷整合设计元素。</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pic>
        <p:nvPicPr>
          <p:cNvPr id="2" name="图片 1" descr="新功能逻辑视图精化"/>
          <p:cNvPicPr>
            <a:picLocks noChangeAspect="1"/>
          </p:cNvPicPr>
          <p:nvPr/>
        </p:nvPicPr>
        <p:blipFill>
          <a:blip r:embed="rId1"/>
          <a:stretch>
            <a:fillRect/>
          </a:stretch>
        </p:blipFill>
        <p:spPr>
          <a:xfrm>
            <a:off x="3491865" y="215265"/>
            <a:ext cx="5135880" cy="6427470"/>
          </a:xfrm>
          <a:prstGeom prst="rect">
            <a:avLst/>
          </a:prstGeom>
        </p:spPr>
      </p:pic>
      <p:sp>
        <p:nvSpPr>
          <p:cNvPr id="3" name="文本框 2"/>
          <p:cNvSpPr txBox="1"/>
          <p:nvPr/>
        </p:nvSpPr>
        <p:spPr>
          <a:xfrm>
            <a:off x="323215" y="1700530"/>
            <a:ext cx="3048000" cy="460375"/>
          </a:xfrm>
          <a:prstGeom prst="rect">
            <a:avLst/>
          </a:prstGeom>
          <a:noFill/>
        </p:spPr>
        <p:txBody>
          <a:bodyPr wrap="square" rtlCol="0">
            <a:spAutoFit/>
          </a:bodyPr>
          <a:p>
            <a:pPr indent="-255905" algn="l">
              <a:spcBef>
                <a:spcPts val="400"/>
              </a:spcBef>
              <a:spcAft>
                <a:spcPts val="0"/>
              </a:spcAft>
              <a:buClrTx/>
              <a:buSzTx/>
              <a:buFontTx/>
            </a:pPr>
            <a:r>
              <a:rPr lang="zh-CN" altLang="en-US" b="1">
                <a:latin typeface="仿宋" panose="02010609060101010101" charset="-122"/>
                <a:ea typeface="仿宋" panose="02010609060101010101" charset="-122"/>
              </a:rPr>
              <a:t>逻辑视图</a:t>
            </a:r>
            <a:r>
              <a:rPr lang="en-US" altLang="zh-CN" b="1">
                <a:latin typeface="仿宋" panose="02010609060101010101" charset="-122"/>
                <a:ea typeface="仿宋" panose="02010609060101010101" charset="-122"/>
              </a:rPr>
              <a:t>(</a:t>
            </a:r>
            <a:r>
              <a:rPr lang="zh-CN" altLang="en-US" b="1">
                <a:latin typeface="仿宋" panose="02010609060101010101" charset="-122"/>
                <a:ea typeface="仿宋" panose="02010609060101010101" charset="-122"/>
              </a:rPr>
              <a:t>精化</a:t>
            </a:r>
            <a:r>
              <a:rPr lang="en-US" altLang="zh-CN" b="1">
                <a:latin typeface="仿宋" panose="02010609060101010101" charset="-122"/>
                <a:ea typeface="仿宋" panose="02010609060101010101" charset="-122"/>
              </a:rPr>
              <a:t>)</a:t>
            </a:r>
            <a:r>
              <a:rPr lang="zh-CN" altLang="en-US" b="1">
                <a:latin typeface="仿宋" panose="02010609060101010101" charset="-122"/>
                <a:ea typeface="仿宋" panose="02010609060101010101" charset="-122"/>
              </a:rPr>
              <a:t>：</a:t>
            </a:r>
            <a:endParaRPr lang="zh-CN" altLang="en-US" b="1">
              <a:latin typeface="仿宋" panose="02010609060101010101" charset="-122"/>
              <a:ea typeface="仿宋" panose="0201060906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pPr marL="0" algn="l" fontAlgn="base">
              <a:buClrTx/>
              <a:buSzTx/>
              <a:buFontTx/>
              <a:buNone/>
            </a:pPr>
            <a:r>
              <a:rPr lang="zh-CN" altLang="en-US" sz="2400">
                <a:solidFill>
                  <a:schemeClr val="tx1"/>
                </a:solidFill>
                <a:latin typeface="仿宋" panose="02010609060101010101" charset="-122"/>
                <a:ea typeface="仿宋" panose="02010609060101010101" charset="-122"/>
              </a:rPr>
              <a:t>物理视图：</a:t>
            </a:r>
            <a:endParaRPr lang="zh-CN" altLang="en-US" sz="2400">
              <a:solidFill>
                <a:schemeClr val="tx1"/>
              </a:solidFill>
              <a:latin typeface="仿宋" panose="02010609060101010101" charset="-122"/>
              <a:ea typeface="仿宋" panose="02010609060101010101" charset="-122"/>
            </a:endParaRPr>
          </a:p>
          <a:p>
            <a:endParaRPr lang="zh-CN" altLang="en-US"/>
          </a:p>
        </p:txBody>
      </p:sp>
      <p:pic>
        <p:nvPicPr>
          <p:cNvPr id="2" name="图片 1" descr="新功能物理视图"/>
          <p:cNvPicPr>
            <a:picLocks noChangeAspect="1"/>
          </p:cNvPicPr>
          <p:nvPr/>
        </p:nvPicPr>
        <p:blipFill>
          <a:blip r:embed="rId1"/>
          <a:stretch>
            <a:fillRect/>
          </a:stretch>
        </p:blipFill>
        <p:spPr>
          <a:xfrm>
            <a:off x="2267585" y="1481455"/>
            <a:ext cx="5739130" cy="487045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a:xfrm>
            <a:off x="179705" y="1480693"/>
            <a:ext cx="8229600" cy="4525963"/>
          </a:xfrm>
        </p:spPr>
        <p:txBody>
          <a:bodyPr/>
          <a:lstStyle/>
          <a:p>
            <a:pPr marL="0" algn="l" fontAlgn="base">
              <a:buClrTx/>
              <a:buSzTx/>
              <a:buFontTx/>
              <a:buNone/>
            </a:pPr>
            <a:r>
              <a:rPr lang="zh-CN" altLang="en-US" sz="2400">
                <a:solidFill>
                  <a:schemeClr val="tx1"/>
                </a:solidFill>
                <a:latin typeface="仿宋" panose="02010609060101010101" charset="-122"/>
                <a:ea typeface="仿宋" panose="02010609060101010101" charset="-122"/>
              </a:rPr>
              <a:t>设计顺序图：</a:t>
            </a:r>
            <a:endParaRPr lang="zh-CN" altLang="en-US" sz="2400">
              <a:solidFill>
                <a:schemeClr val="tx1"/>
              </a:solidFill>
              <a:latin typeface="仿宋" panose="02010609060101010101" charset="-122"/>
              <a:ea typeface="仿宋" panose="02010609060101010101" charset="-122"/>
            </a:endParaRPr>
          </a:p>
        </p:txBody>
      </p:sp>
      <p:pic>
        <p:nvPicPr>
          <p:cNvPr id="3" name="图片 2" descr="新功能设计顺序图"/>
          <p:cNvPicPr>
            <a:picLocks noChangeAspect="1"/>
          </p:cNvPicPr>
          <p:nvPr/>
        </p:nvPicPr>
        <p:blipFill>
          <a:blip r:embed="rId1"/>
          <a:srcRect b="19148"/>
          <a:stretch>
            <a:fillRect/>
          </a:stretch>
        </p:blipFill>
        <p:spPr>
          <a:xfrm>
            <a:off x="899795" y="1268730"/>
            <a:ext cx="7468235" cy="535686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pic>
        <p:nvPicPr>
          <p:cNvPr id="2" name="图片 1" descr="设计类图"/>
          <p:cNvPicPr>
            <a:picLocks noChangeAspect="1"/>
          </p:cNvPicPr>
          <p:nvPr/>
        </p:nvPicPr>
        <p:blipFill>
          <a:blip r:embed="rId1"/>
          <a:stretch>
            <a:fillRect/>
          </a:stretch>
        </p:blipFill>
        <p:spPr>
          <a:xfrm>
            <a:off x="251460" y="1772285"/>
            <a:ext cx="8400415" cy="4993640"/>
          </a:xfrm>
          <a:prstGeom prst="rect">
            <a:avLst/>
          </a:prstGeom>
        </p:spPr>
      </p:pic>
      <p:sp>
        <p:nvSpPr>
          <p:cNvPr id="3" name="文本框 2"/>
          <p:cNvSpPr txBox="1"/>
          <p:nvPr/>
        </p:nvSpPr>
        <p:spPr>
          <a:xfrm>
            <a:off x="755015" y="1340485"/>
            <a:ext cx="3048000" cy="460375"/>
          </a:xfrm>
          <a:prstGeom prst="rect">
            <a:avLst/>
          </a:prstGeom>
          <a:noFill/>
        </p:spPr>
        <p:txBody>
          <a:bodyPr wrap="square" rtlCol="0">
            <a:spAutoFit/>
          </a:bodyPr>
          <a:p>
            <a:r>
              <a:rPr lang="zh-CN" altLang="en-US" b="1">
                <a:latin typeface="仿宋" panose="02010609060101010101" charset="-122"/>
                <a:ea typeface="仿宋" panose="02010609060101010101" charset="-122"/>
              </a:rPr>
              <a:t>设计类图：</a:t>
            </a:r>
            <a:endParaRPr lang="zh-CN" altLang="en-US" b="1">
              <a:latin typeface="仿宋" panose="02010609060101010101" charset="-122"/>
              <a:ea typeface="仿宋" panose="0201060906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pPr marL="0" algn="l" fontAlgn="base">
              <a:buClrTx/>
              <a:buSzTx/>
              <a:buFontTx/>
              <a:buNone/>
            </a:pPr>
            <a:r>
              <a:rPr lang="zh-CN" altLang="en-US" sz="2400">
                <a:solidFill>
                  <a:schemeClr val="tx1"/>
                </a:solidFill>
                <a:latin typeface="仿宋" panose="02010609060101010101" charset="-122"/>
                <a:ea typeface="仿宋" panose="02010609060101010101" charset="-122"/>
              </a:rPr>
              <a:t>界面设计：</a:t>
            </a:r>
            <a:endParaRPr lang="zh-CN" altLang="en-US" sz="2400">
              <a:solidFill>
                <a:schemeClr val="tx1"/>
              </a:solidFill>
              <a:latin typeface="仿宋" panose="02010609060101010101" charset="-122"/>
              <a:ea typeface="仿宋" panose="02010609060101010101" charset="-122"/>
            </a:endParaRPr>
          </a:p>
        </p:txBody>
      </p:sp>
      <p:pic>
        <p:nvPicPr>
          <p:cNvPr id="2" name="图片 1" descr="27d894d802b170cc55561799a795249"/>
          <p:cNvPicPr>
            <a:picLocks noChangeAspect="1"/>
          </p:cNvPicPr>
          <p:nvPr/>
        </p:nvPicPr>
        <p:blipFill>
          <a:blip r:embed="rId1"/>
          <a:stretch>
            <a:fillRect/>
          </a:stretch>
        </p:blipFill>
        <p:spPr>
          <a:xfrm>
            <a:off x="4427855" y="188595"/>
            <a:ext cx="3139440" cy="638556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r>
              <a:rPr lang="zh-CN" altLang="en-US" sz="2000">
                <a:latin typeface="仿宋" panose="02010609060101010101" charset="-122"/>
                <a:ea typeface="仿宋" panose="02010609060101010101" charset="-122"/>
                <a:cs typeface="仿宋" panose="02010609060101010101" charset="-122"/>
              </a:rPr>
              <a:t>复用</a:t>
            </a:r>
            <a:r>
              <a:rPr lang="en-US" altLang="zh-CN" sz="2000">
                <a:latin typeface="仿宋" panose="02010609060101010101" charset="-122"/>
                <a:ea typeface="仿宋" panose="02010609060101010101" charset="-122"/>
                <a:cs typeface="仿宋" panose="02010609060101010101" charset="-122"/>
              </a:rPr>
              <a:t>NotesProvider</a:t>
            </a:r>
            <a:r>
              <a:rPr lang="zh-CN" altLang="en-US" sz="2000">
                <a:latin typeface="仿宋" panose="02010609060101010101" charset="-122"/>
                <a:ea typeface="仿宋" panose="02010609060101010101" charset="-122"/>
                <a:cs typeface="仿宋" panose="02010609060101010101" charset="-122"/>
              </a:rPr>
              <a:t>中的代码：</a:t>
            </a:r>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其中修改</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查询</a:t>
            </a:r>
            <a:r>
              <a:rPr lang="en-US" altLang="zh-CN"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操作以达到对于每一个人需要属于自己的</a:t>
            </a:r>
            <a:r>
              <a:rPr lang="zh-CN" altLang="en-US" sz="2000">
                <a:latin typeface="仿宋" panose="02010609060101010101" charset="-122"/>
                <a:ea typeface="仿宋" panose="02010609060101010101" charset="-122"/>
                <a:cs typeface="仿宋" panose="02010609060101010101" charset="-122"/>
              </a:rPr>
              <a:t>便签</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p:txBody>
      </p:sp>
      <p:pic>
        <p:nvPicPr>
          <p:cNvPr id="8" name="图片 7" descr="2cb9abeb1622ff4cf56ca85314800af"/>
          <p:cNvPicPr>
            <a:picLocks noChangeAspect="1"/>
          </p:cNvPicPr>
          <p:nvPr/>
        </p:nvPicPr>
        <p:blipFill>
          <a:blip r:embed="rId1"/>
          <a:stretch>
            <a:fillRect/>
          </a:stretch>
        </p:blipFill>
        <p:spPr>
          <a:xfrm>
            <a:off x="107315" y="2276475"/>
            <a:ext cx="8808085" cy="410527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0000"/>
          </a:bodyPr>
          <a:lstStyle/>
          <a:p>
            <a:r>
              <a:rPr lang="zh-CN" altLang="zh-CN" sz="3000" dirty="0"/>
              <a:t>“小米便签”开源软件的代码组织结构（</a:t>
            </a:r>
            <a:r>
              <a:rPr lang="en-US" altLang="zh-CN" sz="3000" dirty="0"/>
              <a:t>tree</a:t>
            </a:r>
            <a:r>
              <a:rPr lang="zh-CN" altLang="en-US" sz="3000" dirty="0"/>
              <a:t>、</a:t>
            </a:r>
            <a:r>
              <a:rPr lang="en-US" altLang="zh-CN" sz="3000" dirty="0"/>
              <a:t>terminal</a:t>
            </a:r>
            <a:r>
              <a:rPr lang="zh-CN" altLang="zh-CN" sz="3000" dirty="0"/>
              <a:t>）</a:t>
            </a:r>
            <a:endParaRPr lang="en-US" altLang="zh-CN" sz="3000" dirty="0"/>
          </a:p>
          <a:p>
            <a:r>
              <a:rPr lang="zh-CN" altLang="en-US" dirty="0"/>
              <a:t>├─debug</a:t>
            </a:r>
            <a:endParaRPr lang="zh-CN" altLang="en-US" dirty="0"/>
          </a:p>
          <a:p>
            <a:r>
              <a:rPr lang="zh-CN" altLang="en-US" dirty="0"/>
              <a:t>│  └─out</a:t>
            </a:r>
            <a:endParaRPr lang="zh-CN" altLang="en-US" dirty="0"/>
          </a:p>
          <a:p>
            <a:r>
              <a:rPr lang="zh-CN" altLang="en-US" dirty="0"/>
              <a:t>│      └─net</a:t>
            </a:r>
            <a:endParaRPr lang="zh-CN" altLang="en-US" dirty="0"/>
          </a:p>
          <a:p>
            <a:r>
              <a:rPr lang="zh-CN" altLang="en-US" dirty="0"/>
              <a:t>│          └─micode</a:t>
            </a:r>
            <a:endParaRPr lang="zh-CN" altLang="en-US" dirty="0"/>
          </a:p>
          <a:p>
            <a:r>
              <a:rPr lang="zh-CN" altLang="en-US" dirty="0"/>
              <a:t>│              └─notes</a:t>
            </a:r>
            <a:endParaRPr lang="zh-CN" altLang="en-US" dirty="0"/>
          </a:p>
          <a:p>
            <a:r>
              <a:rPr lang="zh-CN" altLang="en-US" dirty="0"/>
              <a:t>│                  ├─data</a:t>
            </a:r>
            <a:endParaRPr lang="zh-CN" altLang="en-US" dirty="0"/>
          </a:p>
          <a:p>
            <a:r>
              <a:rPr lang="zh-CN" altLang="en-US" dirty="0"/>
              <a:t>│                  ├─gtask</a:t>
            </a:r>
            <a:endParaRPr lang="zh-CN" altLang="en-US" dirty="0"/>
          </a:p>
          <a:p>
            <a:r>
              <a:rPr lang="zh-CN" altLang="en-US" dirty="0"/>
              <a:t>│                  │  ├─data</a:t>
            </a:r>
            <a:endParaRPr lang="zh-CN" altLang="en-US" dirty="0"/>
          </a:p>
          <a:p>
            <a:r>
              <a:rPr lang="zh-CN" altLang="en-US" dirty="0"/>
              <a:t>│                  │  ├─exception</a:t>
            </a:r>
            <a:endParaRPr lang="zh-CN" altLang="en-US" dirty="0"/>
          </a:p>
          <a:p>
            <a:r>
              <a:rPr lang="zh-CN" altLang="en-US" dirty="0"/>
              <a:t>│                  │  └─remote</a:t>
            </a:r>
            <a:endParaRPr lang="zh-CN" altLang="en-US" dirty="0"/>
          </a:p>
          <a:p>
            <a:r>
              <a:rPr lang="zh-CN" altLang="en-US" dirty="0"/>
              <a:t>│                  ├─model</a:t>
            </a:r>
            <a:endParaRPr lang="zh-CN" altLang="en-US" dirty="0"/>
          </a:p>
          <a:p>
            <a:r>
              <a:rPr lang="zh-CN" altLang="en-US" dirty="0"/>
              <a:t>│                  ├─tool</a:t>
            </a:r>
            <a:endParaRPr lang="zh-CN" altLang="en-US" dirty="0"/>
          </a:p>
          <a:p>
            <a:r>
              <a:rPr lang="zh-CN" altLang="en-US" dirty="0"/>
              <a:t>│                  ├─ui</a:t>
            </a:r>
            <a:endParaRPr lang="zh-CN" altLang="en-US" dirty="0"/>
          </a:p>
          <a:p>
            <a:r>
              <a:rPr lang="zh-CN" altLang="en-US" dirty="0"/>
              <a:t>│                  └─widget</a:t>
            </a:r>
            <a:endParaRPr lang="zh-CN" altLang="en-US" dirty="0"/>
          </a:p>
        </p:txBody>
      </p:sp>
      <p:sp>
        <p:nvSpPr>
          <p:cNvPr id="9218" name="标题 1"/>
          <p:cNvSpPr>
            <a:spLocks noGrp="1"/>
          </p:cNvSpPr>
          <p:nvPr>
            <p:ph type="title"/>
          </p:nvPr>
        </p:nvSpPr>
        <p:spPr/>
        <p:txBody>
          <a:bodyPr/>
          <a:lstStyle/>
          <a:p>
            <a:r>
              <a:rPr lang="zh-CN" altLang="en-US"/>
              <a:t>泛读开源代码</a:t>
            </a: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r>
              <a:rPr lang="zh-CN" altLang="en-US" sz="2000">
                <a:latin typeface="仿宋" panose="02010609060101010101" charset="-122"/>
                <a:ea typeface="仿宋" panose="02010609060101010101" charset="-122"/>
                <a:cs typeface="仿宋" panose="02010609060101010101" charset="-122"/>
              </a:rPr>
              <a:t>使用</a:t>
            </a:r>
            <a:r>
              <a:rPr lang="en-US" altLang="zh-CN" sz="2000">
                <a:latin typeface="仿宋" panose="02010609060101010101" charset="-122"/>
                <a:ea typeface="仿宋" panose="02010609060101010101" charset="-122"/>
                <a:cs typeface="仿宋" panose="02010609060101010101" charset="-122"/>
              </a:rPr>
              <a:t>Intent</a:t>
            </a:r>
            <a:r>
              <a:rPr lang="zh-CN" altLang="en-US" sz="2000">
                <a:latin typeface="仿宋" panose="02010609060101010101" charset="-122"/>
                <a:ea typeface="仿宋" panose="02010609060101010101" charset="-122"/>
                <a:cs typeface="仿宋" panose="02010609060101010101" charset="-122"/>
              </a:rPr>
              <a:t>对象进行页面</a:t>
            </a:r>
            <a:r>
              <a:rPr lang="zh-CN" altLang="en-US" sz="2000">
                <a:latin typeface="仿宋" panose="02010609060101010101" charset="-122"/>
                <a:ea typeface="仿宋" panose="02010609060101010101" charset="-122"/>
                <a:cs typeface="仿宋" panose="02010609060101010101" charset="-122"/>
              </a:rPr>
              <a:t>跳转：</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r>
              <a:rPr lang="zh-CN" altLang="en-US" sz="2000">
                <a:latin typeface="仿宋" panose="02010609060101010101" charset="-122"/>
                <a:ea typeface="仿宋" panose="02010609060101010101" charset="-122"/>
                <a:cs typeface="仿宋" panose="02010609060101010101" charset="-122"/>
              </a:rPr>
              <a:t>使用</a:t>
            </a:r>
            <a:r>
              <a:rPr lang="en-US" altLang="zh-CN" sz="2000">
                <a:latin typeface="仿宋" panose="02010609060101010101" charset="-122"/>
                <a:ea typeface="仿宋" panose="02010609060101010101" charset="-122"/>
                <a:cs typeface="仿宋" panose="02010609060101010101" charset="-122"/>
              </a:rPr>
              <a:t>dialog</a:t>
            </a:r>
            <a:r>
              <a:rPr lang="zh-CN" altLang="en-US" sz="2000">
                <a:latin typeface="仿宋" panose="02010609060101010101" charset="-122"/>
                <a:ea typeface="仿宋" panose="02010609060101010101" charset="-122"/>
                <a:cs typeface="仿宋" panose="02010609060101010101" charset="-122"/>
              </a:rPr>
              <a:t>弹窗：</a:t>
            </a:r>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a:p>
            <a:endParaRPr lang="zh-CN" altLang="en-US" sz="2000">
              <a:latin typeface="仿宋" panose="02010609060101010101" charset="-122"/>
              <a:ea typeface="仿宋" panose="02010609060101010101" charset="-122"/>
              <a:cs typeface="仿宋" panose="02010609060101010101" charset="-122"/>
            </a:endParaRPr>
          </a:p>
        </p:txBody>
      </p:sp>
      <p:pic>
        <p:nvPicPr>
          <p:cNvPr id="2" name="图片 1"/>
          <p:cNvPicPr>
            <a:picLocks noChangeAspect="1"/>
          </p:cNvPicPr>
          <p:nvPr/>
        </p:nvPicPr>
        <p:blipFill>
          <a:blip r:embed="rId1"/>
          <a:srcRect r="3561"/>
          <a:stretch>
            <a:fillRect/>
          </a:stretch>
        </p:blipFill>
        <p:spPr>
          <a:xfrm>
            <a:off x="251460" y="2060575"/>
            <a:ext cx="8856980" cy="1295400"/>
          </a:xfrm>
          <a:prstGeom prst="rect">
            <a:avLst/>
          </a:prstGeom>
        </p:spPr>
      </p:pic>
      <p:pic>
        <p:nvPicPr>
          <p:cNvPr id="3" name="图片 2" descr="1eb227b523c0176b05911f36b67f1f8"/>
          <p:cNvPicPr>
            <a:picLocks noChangeAspect="1"/>
          </p:cNvPicPr>
          <p:nvPr/>
        </p:nvPicPr>
        <p:blipFill>
          <a:blip r:embed="rId2"/>
          <a:stretch>
            <a:fillRect/>
          </a:stretch>
        </p:blipFill>
        <p:spPr>
          <a:xfrm>
            <a:off x="394970" y="3932555"/>
            <a:ext cx="6888480" cy="109728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pPr algn="l"/>
            <a:r>
              <a:rPr lang="en-US" altLang="zh-CN" sz="2000">
                <a:latin typeface="仿宋" panose="02010609060101010101" charset="-122"/>
                <a:ea typeface="仿宋" panose="02010609060101010101" charset="-122"/>
                <a:cs typeface="仿宋" panose="02010609060101010101" charset="-122"/>
              </a:rPr>
              <a:t>自行书写的数据库</a:t>
            </a:r>
            <a:r>
              <a:rPr lang="zh-CN" altLang="en-US" sz="2000">
                <a:latin typeface="仿宋" panose="02010609060101010101" charset="-122"/>
                <a:ea typeface="仿宋" panose="02010609060101010101" charset="-122"/>
                <a:cs typeface="仿宋" panose="02010609060101010101" charset="-122"/>
              </a:rPr>
              <a:t>（</a:t>
            </a:r>
            <a:r>
              <a:rPr lang="zh-CN" altLang="en-US" sz="2000">
                <a:latin typeface="仿宋" panose="02010609060101010101" charset="-122"/>
                <a:ea typeface="仿宋" panose="02010609060101010101" charset="-122"/>
                <a:cs typeface="仿宋" panose="02010609060101010101" charset="-122"/>
              </a:rPr>
              <a:t>注册系统）</a:t>
            </a:r>
            <a:r>
              <a:rPr lang="en-US" altLang="zh-CN" sz="2000">
                <a:latin typeface="仿宋" panose="02010609060101010101" charset="-122"/>
                <a:ea typeface="仿宋" panose="02010609060101010101" charset="-122"/>
                <a:cs typeface="仿宋" panose="02010609060101010101" charset="-122"/>
              </a:rPr>
              <a:t>：</a:t>
            </a:r>
            <a:endParaRPr lang="en-US" altLang="zh-CN" sz="2000">
              <a:latin typeface="仿宋" panose="02010609060101010101" charset="-122"/>
              <a:ea typeface="仿宋" panose="02010609060101010101" charset="-122"/>
              <a:cs typeface="仿宋" panose="02010609060101010101" charset="-122"/>
            </a:endParaRPr>
          </a:p>
        </p:txBody>
      </p:sp>
      <p:pic>
        <p:nvPicPr>
          <p:cNvPr id="2" name="图片 1"/>
          <p:cNvPicPr>
            <a:picLocks noChangeAspect="1"/>
          </p:cNvPicPr>
          <p:nvPr/>
        </p:nvPicPr>
        <p:blipFill>
          <a:blip r:embed="rId1"/>
          <a:stretch>
            <a:fillRect/>
          </a:stretch>
        </p:blipFill>
        <p:spPr>
          <a:xfrm>
            <a:off x="971550" y="2019300"/>
            <a:ext cx="7109460" cy="44958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r>
              <a:rPr lang="zh-CN" altLang="en-US" sz="2000">
                <a:latin typeface="仿宋" panose="02010609060101010101" charset="-122"/>
                <a:ea typeface="仿宋" panose="02010609060101010101" charset="-122"/>
                <a:cs typeface="仿宋" panose="02010609060101010101" charset="-122"/>
              </a:rPr>
              <a:t>查询和插入（注册系统）：</a:t>
            </a:r>
            <a:endParaRPr lang="zh-CN" altLang="en-US" sz="2000">
              <a:latin typeface="仿宋" panose="02010609060101010101" charset="-122"/>
              <a:ea typeface="仿宋" panose="02010609060101010101" charset="-122"/>
              <a:cs typeface="仿宋" panose="02010609060101010101" charset="-122"/>
            </a:endParaRPr>
          </a:p>
          <a:p>
            <a:endParaRPr lang="zh-CN" altLang="en-US">
              <a:latin typeface="仿宋" panose="02010609060101010101" charset="-122"/>
              <a:ea typeface="仿宋" panose="02010609060101010101" charset="-122"/>
              <a:cs typeface="仿宋" panose="02010609060101010101" charset="-122"/>
            </a:endParaRPr>
          </a:p>
        </p:txBody>
      </p:sp>
      <p:pic>
        <p:nvPicPr>
          <p:cNvPr id="2" name="图片 1" descr="f68d016d2229a6e470f2d5ee9b2de25"/>
          <p:cNvPicPr>
            <a:picLocks noChangeAspect="1"/>
          </p:cNvPicPr>
          <p:nvPr/>
        </p:nvPicPr>
        <p:blipFill>
          <a:blip r:embed="rId1"/>
          <a:stretch>
            <a:fillRect/>
          </a:stretch>
        </p:blipFill>
        <p:spPr>
          <a:xfrm>
            <a:off x="467360" y="1988820"/>
            <a:ext cx="7528560" cy="238506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内容占位符 3"/>
          <p:cNvSpPr>
            <a:spLocks noGrp="1"/>
          </p:cNvSpPr>
          <p:nvPr>
            <p:ph idx="1"/>
          </p:nvPr>
        </p:nvSpPr>
        <p:spPr/>
        <p:txBody>
          <a:bodyPr/>
          <a:lstStyle/>
          <a:p>
            <a:r>
              <a:rPr lang="zh-CN" altLang="en-US" sz="2000">
                <a:latin typeface="仿宋" panose="02010609060101010101" charset="-122"/>
                <a:ea typeface="仿宋" panose="02010609060101010101" charset="-122"/>
                <a:cs typeface="仿宋" panose="02010609060101010101" charset="-122"/>
              </a:rPr>
              <a:t>查询和插入（注册系统）：</a:t>
            </a:r>
            <a:endParaRPr lang="zh-CN" altLang="en-US" sz="2000">
              <a:latin typeface="仿宋" panose="02010609060101010101" charset="-122"/>
              <a:ea typeface="仿宋" panose="02010609060101010101" charset="-122"/>
              <a:cs typeface="仿宋" panose="02010609060101010101" charset="-122"/>
            </a:endParaRPr>
          </a:p>
          <a:p>
            <a:endParaRPr lang="zh-CN" altLang="en-US">
              <a:latin typeface="仿宋" panose="02010609060101010101" charset="-122"/>
              <a:ea typeface="仿宋" panose="02010609060101010101" charset="-122"/>
              <a:cs typeface="仿宋" panose="02010609060101010101" charset="-122"/>
            </a:endParaRPr>
          </a:p>
        </p:txBody>
      </p:sp>
      <p:pic>
        <p:nvPicPr>
          <p:cNvPr id="3" name="图片 2" descr="86086320c65ea67adb80671326dbfb9"/>
          <p:cNvPicPr>
            <a:picLocks noChangeAspect="1"/>
          </p:cNvPicPr>
          <p:nvPr/>
        </p:nvPicPr>
        <p:blipFill>
          <a:blip r:embed="rId1"/>
          <a:stretch>
            <a:fillRect/>
          </a:stretch>
        </p:blipFill>
        <p:spPr>
          <a:xfrm>
            <a:off x="-36195" y="2132330"/>
            <a:ext cx="9144000" cy="399732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chemeClr val="bg1">
                    <a:lumMod val="65000"/>
                  </a:schemeClr>
                </a:solidFill>
              </a:rPr>
              <a:t>标注开源代码</a:t>
            </a:r>
            <a:endParaRPr lang="en-US" altLang="zh-CN" dirty="0">
              <a:solidFill>
                <a:schemeClr val="bg1">
                  <a:lumMod val="65000"/>
                </a:schemeClr>
              </a:solidFill>
            </a:endParaRPr>
          </a:p>
          <a:p>
            <a:r>
              <a:rPr lang="zh-CN" altLang="en-US" dirty="0">
                <a:solidFill>
                  <a:schemeClr val="bg1">
                    <a:lumMod val="65000"/>
                  </a:schemeClr>
                </a:solidFill>
              </a:rPr>
              <a:t>维护开源软件</a:t>
            </a:r>
            <a:endParaRPr lang="zh-CN" altLang="en-US" dirty="0">
              <a:solidFill>
                <a:schemeClr val="bg1">
                  <a:lumMod val="65000"/>
                </a:schemeClr>
              </a:solidFill>
            </a:endParaRPr>
          </a:p>
          <a:p>
            <a:r>
              <a:rPr lang="zh-CN" altLang="zh-CN" dirty="0">
                <a:solidFill>
                  <a:srgbClr val="FF0000"/>
                </a:solidFill>
              </a:rPr>
              <a:t>系统演示效果</a:t>
            </a:r>
            <a:endParaRPr lang="en-US" altLang="zh-CN" dirty="0">
              <a:solidFill>
                <a:srgbClr val="FF0000"/>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系统演示效果</a:t>
            </a:r>
            <a:endParaRPr lang="zh-CN" altLang="en-US" dirty="0"/>
          </a:p>
        </p:txBody>
      </p:sp>
      <p:pic>
        <p:nvPicPr>
          <p:cNvPr id="3" name="完整登录界面">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3514124" y="1481328"/>
            <a:ext cx="2115751" cy="4525963"/>
          </a:xfrm>
          <a:prstGeom prst="rect">
            <a:avLst/>
          </a:prstGeom>
        </p:spPr>
      </p:pic>
    </p:spTree>
  </p:cSld>
  <p:clrMapOvr>
    <a:masterClrMapping/>
  </p:clrMapOvr>
  <p:transition spd="slow"/>
  <p:timing>
    <p:tnLst>
      <p:par>
        <p:cTn id="1" dur="indefinite" restart="never" nodeType="tmRoot">
          <p:childTnLst>
            <p:video fullScrn="0">
              <p:cMediaNode>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chemeClr val="bg1">
                    <a:lumMod val="65000"/>
                  </a:schemeClr>
                </a:solidFill>
              </a:rPr>
              <a:t>标注开源代码</a:t>
            </a:r>
            <a:endParaRPr lang="en-US" altLang="zh-CN" dirty="0">
              <a:solidFill>
                <a:schemeClr val="bg1">
                  <a:lumMod val="65000"/>
                </a:schemeClr>
              </a:solidFill>
            </a:endParaRPr>
          </a:p>
          <a:p>
            <a:r>
              <a:rPr lang="zh-CN" altLang="en-US" dirty="0">
                <a:solidFill>
                  <a:schemeClr val="bg1">
                    <a:lumMod val="65000"/>
                  </a:schemeClr>
                </a:solidFill>
              </a:rPr>
              <a:t>维护开源软件</a:t>
            </a:r>
            <a:endParaRPr lang="zh-CN" altLang="en-US" dirty="0">
              <a:solidFill>
                <a:schemeClr val="bg1">
                  <a:lumMod val="65000"/>
                </a:schemeClr>
              </a:solidFill>
            </a:endParaRPr>
          </a:p>
          <a:p>
            <a:r>
              <a:rPr lang="zh-CN" altLang="zh-CN" dirty="0">
                <a:solidFill>
                  <a:schemeClr val="bg1">
                    <a:lumMod val="65000"/>
                  </a:schemeClr>
                </a:solidFill>
              </a:rPr>
              <a:t>系统演示效果</a:t>
            </a:r>
            <a:endParaRPr lang="en-US" altLang="zh-CN" dirty="0">
              <a:solidFill>
                <a:schemeClr val="bg1">
                  <a:lumMod val="65000"/>
                </a:schemeClr>
              </a:solidFill>
            </a:endParaRPr>
          </a:p>
          <a:p>
            <a:r>
              <a:rPr lang="zh-CN" altLang="en-US" dirty="0">
                <a:solidFill>
                  <a:srgbClr val="FF0000"/>
                </a:solidFill>
              </a:rPr>
              <a:t>实践心得体会</a:t>
            </a:r>
            <a:endParaRPr lang="zh-CN" altLang="en-US" dirty="0">
              <a:solidFill>
                <a:srgbClr val="FF0000"/>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实践心得体会</a:t>
            </a:r>
            <a:endParaRPr lang="zh-CN" altLang="en-US" dirty="0"/>
          </a:p>
        </p:txBody>
      </p:sp>
      <p:sp>
        <p:nvSpPr>
          <p:cNvPr id="3" name="内容占位符 2"/>
          <p:cNvSpPr>
            <a:spLocks noGrp="1"/>
          </p:cNvSpPr>
          <p:nvPr>
            <p:ph idx="1"/>
          </p:nvPr>
        </p:nvSpPr>
        <p:spPr/>
        <p:txBody>
          <a:bodyPr/>
          <a:lstStyle/>
          <a:p>
            <a:r>
              <a:rPr lang="zh-CN" altLang="en-US" sz="2400">
                <a:solidFill>
                  <a:schemeClr val="tx1"/>
                </a:solidFill>
                <a:latin typeface="仿宋" panose="02010609060101010101" charset="-122"/>
                <a:ea typeface="仿宋" panose="02010609060101010101" charset="-122"/>
              </a:rPr>
              <a:t>通过这次的基于小米便签开发的软件工程项目试验，我们对项目级别的开源代码和Java语言有了一个初步的了解，同时也体验到了小组合作的团结和强大的协同开发能力。</a:t>
            </a:r>
            <a:endParaRPr lang="zh-CN" altLang="en-US" sz="2400">
              <a:solidFill>
                <a:schemeClr val="tx1"/>
              </a:solidFill>
              <a:latin typeface="仿宋" panose="02010609060101010101" charset="-122"/>
              <a:ea typeface="仿宋" panose="02010609060101010101" charset="-122"/>
            </a:endParaRPr>
          </a:p>
          <a:p>
            <a:endParaRPr lang="zh-CN" altLang="en-US" sz="2400">
              <a:solidFill>
                <a:schemeClr val="tx1"/>
              </a:solidFill>
              <a:latin typeface="仿宋" panose="02010609060101010101" charset="-122"/>
              <a:ea typeface="仿宋" panose="02010609060101010101" charset="-122"/>
            </a:endParaRPr>
          </a:p>
          <a:p>
            <a:r>
              <a:rPr lang="zh-CN" altLang="en-US" sz="2400">
                <a:solidFill>
                  <a:schemeClr val="tx1"/>
                </a:solidFill>
                <a:latin typeface="仿宋" panose="02010609060101010101" charset="-122"/>
                <a:ea typeface="仿宋" panose="02010609060101010101" charset="-122"/>
              </a:rPr>
              <a:t>在前期的实验课</a:t>
            </a:r>
            <a:r>
              <a:rPr lang="zh-CN" altLang="en-US" sz="2400">
                <a:solidFill>
                  <a:schemeClr val="tx1"/>
                </a:solidFill>
                <a:latin typeface="仿宋" panose="02010609060101010101" charset="-122"/>
                <a:ea typeface="仿宋" panose="02010609060101010101" charset="-122"/>
              </a:rPr>
              <a:t>中，我们也在Android Studio中成功运行了小米便签的源代码和精度和标注了8000+的代码，理解与分析了整体开源软件小米便签的情况，并且掌握了软件系统的模块分成，深刻理解了各种语义的具体内涵，领会其中的编码风格，为后续构思并分析开源软件的新需求打下了良好的基础。</a:t>
            </a:r>
            <a:endParaRPr lang="zh-CN" altLang="en-US" sz="2400">
              <a:solidFill>
                <a:schemeClr val="tx1"/>
              </a:solidFill>
              <a:latin typeface="仿宋" panose="02010609060101010101" charset="-122"/>
              <a:ea typeface="仿宋" panose="02010609060101010101" charset="-122"/>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实践心得体会</a:t>
            </a:r>
            <a:endParaRPr lang="zh-CN" altLang="en-US" dirty="0"/>
          </a:p>
        </p:txBody>
      </p:sp>
      <p:sp>
        <p:nvSpPr>
          <p:cNvPr id="3" name="内容占位符 2"/>
          <p:cNvSpPr>
            <a:spLocks noGrp="1"/>
          </p:cNvSpPr>
          <p:nvPr>
            <p:ph idx="1"/>
          </p:nvPr>
        </p:nvSpPr>
        <p:spPr/>
        <p:txBody>
          <a:bodyPr/>
          <a:lstStyle/>
          <a:p>
            <a:r>
              <a:rPr lang="zh-CN" altLang="en-US" sz="2400">
                <a:solidFill>
                  <a:schemeClr val="tx1"/>
                </a:solidFill>
                <a:latin typeface="仿宋" panose="02010609060101010101" charset="-122"/>
                <a:ea typeface="仿宋" panose="02010609060101010101" charset="-122"/>
              </a:rPr>
              <a:t>在中期的实验课里，我们团队组织了一次相关讨论，主要目的就是来构思开源软件的新需求，并结合实际的问题来构思软件的需求，以完善开源软件的功能和性能。完成了UML用例图、分析类图、</a:t>
            </a:r>
            <a:r>
              <a:rPr lang="zh-CN" altLang="en-US" sz="2400">
                <a:solidFill>
                  <a:schemeClr val="tx1"/>
                </a:solidFill>
                <a:latin typeface="仿宋" panose="02010609060101010101" charset="-122"/>
                <a:ea typeface="仿宋" panose="02010609060101010101" charset="-122"/>
              </a:rPr>
              <a:t>用例交互图、状态图和需求规格说明书</a:t>
            </a:r>
            <a:endParaRPr lang="zh-CN" altLang="en-US" sz="2400">
              <a:solidFill>
                <a:schemeClr val="tx1"/>
              </a:solidFill>
              <a:latin typeface="仿宋" panose="02010609060101010101" charset="-122"/>
              <a:ea typeface="仿宋" panose="02010609060101010101" charset="-122"/>
            </a:endParaRPr>
          </a:p>
          <a:p>
            <a:endParaRPr lang="zh-CN" altLang="en-US" sz="2400">
              <a:solidFill>
                <a:schemeClr val="tx1"/>
              </a:solidFill>
              <a:latin typeface="仿宋" panose="02010609060101010101" charset="-122"/>
              <a:ea typeface="仿宋" panose="02010609060101010101" charset="-122"/>
            </a:endParaRPr>
          </a:p>
          <a:p>
            <a:r>
              <a:rPr lang="zh-CN" altLang="en-US" sz="2400">
                <a:solidFill>
                  <a:schemeClr val="tx1"/>
                </a:solidFill>
                <a:latin typeface="仿宋" panose="02010609060101010101" charset="-122"/>
                <a:ea typeface="仿宋" panose="02010609060101010101" charset="-122"/>
              </a:rPr>
              <a:t>到了实验课的末期，我们的侧重点在编写代码上，如何编写高质量的代码，如何维护代码成为了我们的新问题，每次我们都对我们所编写的代码进行软件测试，不明白的地方就在知士荟、stackoverflow等相关的学习交流网站上寻求答案。</a:t>
            </a:r>
            <a:endParaRPr lang="zh-CN" altLang="en-US" sz="2400">
              <a:solidFill>
                <a:schemeClr val="tx1"/>
              </a:solidFill>
              <a:latin typeface="仿宋" panose="02010609060101010101" charset="-122"/>
              <a:ea typeface="仿宋" panose="02010609060101010101" charset="-122"/>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实践心得体会</a:t>
            </a:r>
            <a:endParaRPr lang="zh-CN" altLang="en-US" dirty="0"/>
          </a:p>
        </p:txBody>
      </p:sp>
      <p:sp>
        <p:nvSpPr>
          <p:cNvPr id="3" name="内容占位符 2"/>
          <p:cNvSpPr>
            <a:spLocks noGrp="1"/>
          </p:cNvSpPr>
          <p:nvPr>
            <p:ph idx="1"/>
          </p:nvPr>
        </p:nvSpPr>
        <p:spPr/>
        <p:txBody>
          <a:bodyPr/>
          <a:lstStyle/>
          <a:p>
            <a:r>
              <a:rPr lang="zh-CN" altLang="en-US" sz="2400">
                <a:solidFill>
                  <a:schemeClr val="tx1"/>
                </a:solidFill>
                <a:latin typeface="仿宋" panose="02010609060101010101" charset="-122"/>
                <a:ea typeface="仿宋" panose="02010609060101010101" charset="-122"/>
              </a:rPr>
              <a:t>总的来说，通过本次实验，我们对项目级别开发的流程有了一个更加深入的理解，同时也是第一次体会到了团队合作，以及Android Studio这个编程工具在编写代码上的便利性。这个实验不仅提高了我们的编程能力，还加深了我们对于软件工程这门课所讲的一些基础知识的认识。我们相信这次实验所带给我们的宝贵经验对于我们今后的编程工作能产生一个积极的影响。</a:t>
            </a:r>
            <a:endParaRPr lang="zh-CN" altLang="en-US" sz="2400">
              <a:solidFill>
                <a:schemeClr val="tx1"/>
              </a:solidFill>
              <a:latin typeface="仿宋" panose="02010609060101010101" charset="-122"/>
              <a:ea typeface="仿宋" panose="02010609060101010101"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455"/>
            <a:ext cx="8229600" cy="5103495"/>
          </a:xfrm>
        </p:spPr>
        <p:txBody>
          <a:bodyPr/>
          <a:lstStyle/>
          <a:p>
            <a:pPr marL="109855" indent="0">
              <a:buNone/>
            </a:pPr>
            <a:r>
              <a:rPr lang="zh-CN" altLang="zh-CN" sz="2000" dirty="0"/>
              <a:t>“小米便签”开源软件的体系结构</a:t>
            </a:r>
            <a:endParaRPr lang="zh-CN" altLang="zh-CN" sz="2000" dirty="0"/>
          </a:p>
          <a:p>
            <a:endParaRPr lang="zh-CN" altLang="zh-CN" sz="2000" dirty="0"/>
          </a:p>
        </p:txBody>
      </p:sp>
      <p:sp>
        <p:nvSpPr>
          <p:cNvPr id="9218" name="标题 1"/>
          <p:cNvSpPr>
            <a:spLocks noGrp="1"/>
          </p:cNvSpPr>
          <p:nvPr>
            <p:ph type="title"/>
          </p:nvPr>
        </p:nvSpPr>
        <p:spPr/>
        <p:txBody>
          <a:bodyPr/>
          <a:lstStyle/>
          <a:p>
            <a:r>
              <a:rPr lang="zh-CN" altLang="en-US"/>
              <a:t>泛读开源代码</a:t>
            </a:r>
            <a:endParaRPr lang="zh-CN" altLang="en-US"/>
          </a:p>
        </p:txBody>
      </p:sp>
      <p:pic>
        <p:nvPicPr>
          <p:cNvPr id="2" name="图片 2"/>
          <p:cNvPicPr>
            <a:picLocks noChangeAspect="1"/>
          </p:cNvPicPr>
          <p:nvPr>
            <p:custDataLst>
              <p:tags r:id="rId1"/>
            </p:custDataLst>
          </p:nvPr>
        </p:nvPicPr>
        <p:blipFill>
          <a:blip r:embed="rId2"/>
          <a:stretch>
            <a:fillRect/>
          </a:stretch>
        </p:blipFill>
        <p:spPr>
          <a:xfrm>
            <a:off x="4500245" y="908685"/>
            <a:ext cx="4438650" cy="5275580"/>
          </a:xfrm>
          <a:prstGeom prst="rect">
            <a:avLst/>
          </a:prstGeom>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8353" y="3284984"/>
            <a:ext cx="3313112"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11560" y="1844824"/>
            <a:ext cx="7772400" cy="864096"/>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br>
              <a:rPr lang="en-US" altLang="zh-CN" sz="3200" dirty="0">
                <a:solidFill>
                  <a:srgbClr val="C00000"/>
                </a:solidFill>
                <a:latin typeface="微软雅黑" panose="020B0503020204020204" pitchFamily="34" charset="-122"/>
                <a:ea typeface="微软雅黑" panose="020B0503020204020204" pitchFamily="34" charset="-122"/>
              </a:rPr>
            </a:br>
            <a:r>
              <a:rPr lang="zh-CN" altLang="en-US" sz="3200" dirty="0">
                <a:solidFill>
                  <a:srgbClr val="C00000"/>
                </a:solidFill>
                <a:latin typeface="微软雅黑" panose="020B0503020204020204" pitchFamily="34" charset="-122"/>
                <a:ea typeface="微软雅黑" panose="020B0503020204020204" pitchFamily="34" charset="-122"/>
              </a:rPr>
              <a:t>软件工程课程综合实践汇报</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“小米便签”开源软件的功能</a:t>
            </a:r>
            <a:endParaRPr lang="en-US" altLang="zh-CN" sz="2400" dirty="0"/>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a:t>
            </a:r>
            <a:r>
              <a:rPr lang="en-US" altLang="zh-CN" sz="2200" dirty="0">
                <a:latin typeface="仿宋" panose="02010609060101010101" charset="-122"/>
                <a:ea typeface="仿宋" panose="02010609060101010101" charset="-122"/>
                <a:cs typeface="仿宋" panose="02010609060101010101" charset="-122"/>
              </a:rPr>
              <a:t> </a:t>
            </a:r>
            <a:r>
              <a:rPr lang="zh-CN" altLang="en-US" sz="2200" dirty="0">
                <a:latin typeface="仿宋" panose="02010609060101010101" charset="-122"/>
                <a:ea typeface="仿宋" panose="02010609060101010101" charset="-122"/>
                <a:cs typeface="仿宋" panose="02010609060101010101" charset="-122"/>
              </a:rPr>
              <a:t>1</a:t>
            </a:r>
            <a:r>
              <a:rPr lang="en-US" altLang="zh-CN" sz="2200" dirty="0">
                <a:latin typeface="仿宋" panose="02010609060101010101" charset="-122"/>
                <a:ea typeface="仿宋" panose="02010609060101010101" charset="-122"/>
                <a:cs typeface="仿宋" panose="02010609060101010101" charset="-122"/>
              </a:rPr>
              <a:t>:</a:t>
            </a:r>
            <a:r>
              <a:rPr lang="zh-CN" altLang="en-US" sz="2200" dirty="0">
                <a:latin typeface="仿宋" panose="02010609060101010101" charset="-122"/>
                <a:ea typeface="仿宋" panose="02010609060101010101" charset="-122"/>
                <a:cs typeface="仿宋" panose="02010609060101010101" charset="-122"/>
              </a:rPr>
              <a:t>新建/删除/移动便签</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a:t>
            </a:r>
            <a:r>
              <a:rPr lang="en-US" altLang="zh-CN" sz="2200" dirty="0">
                <a:latin typeface="仿宋" panose="02010609060101010101" charset="-122"/>
                <a:ea typeface="仿宋" panose="02010609060101010101" charset="-122"/>
                <a:cs typeface="仿宋" panose="02010609060101010101" charset="-122"/>
              </a:rPr>
              <a:t> </a:t>
            </a:r>
            <a:r>
              <a:rPr lang="zh-CN" altLang="en-US" sz="2200" dirty="0">
                <a:latin typeface="仿宋" panose="02010609060101010101" charset="-122"/>
                <a:ea typeface="仿宋" panose="02010609060101010101" charset="-122"/>
                <a:cs typeface="仿宋" panose="02010609060101010101" charset="-122"/>
              </a:rPr>
              <a:t>2:同步</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 3:检索便签</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 4:修改字体大小</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 5:修改便签背景颜色</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a:t>
            </a:r>
            <a:r>
              <a:rPr lang="en-US" altLang="zh-CN" sz="2200" dirty="0">
                <a:latin typeface="仿宋" panose="02010609060101010101" charset="-122"/>
                <a:ea typeface="仿宋" panose="02010609060101010101" charset="-122"/>
                <a:cs typeface="仿宋" panose="02010609060101010101" charset="-122"/>
              </a:rPr>
              <a:t> </a:t>
            </a:r>
            <a:r>
              <a:rPr lang="zh-CN" altLang="en-US" sz="2200" dirty="0">
                <a:latin typeface="仿宋" panose="02010609060101010101" charset="-122"/>
                <a:ea typeface="仿宋" panose="02010609060101010101" charset="-122"/>
                <a:cs typeface="仿宋" panose="02010609060101010101" charset="-122"/>
              </a:rPr>
              <a:t>6:进入清单模式</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 7:发送到桌面</a:t>
            </a:r>
            <a:endParaRPr lang="zh-CN" altLang="en-US" sz="2200" dirty="0">
              <a:latin typeface="仿宋" panose="02010609060101010101" charset="-122"/>
              <a:ea typeface="仿宋" panose="02010609060101010101" charset="-122"/>
              <a:cs typeface="仿宋" panose="02010609060101010101" charset="-122"/>
            </a:endParaRPr>
          </a:p>
          <a:p>
            <a:pPr fontAlgn="auto">
              <a:lnSpc>
                <a:spcPts val="3000"/>
              </a:lnSpc>
            </a:pPr>
            <a:r>
              <a:rPr lang="zh-CN" altLang="en-US" sz="2200" dirty="0">
                <a:latin typeface="仿宋" panose="02010609060101010101" charset="-122"/>
                <a:ea typeface="仿宋" panose="02010609060101010101" charset="-122"/>
                <a:cs typeface="仿宋" panose="02010609060101010101" charset="-122"/>
              </a:rPr>
              <a:t>功能 8:添加/删除提醒</a:t>
            </a:r>
            <a:endParaRPr lang="zh-CN" altLang="en-US" sz="2200" dirty="0">
              <a:latin typeface="仿宋" panose="02010609060101010101" charset="-122"/>
              <a:ea typeface="仿宋" panose="02010609060101010101" charset="-122"/>
              <a:cs typeface="仿宋" panose="02010609060101010101" charset="-122"/>
            </a:endParaRPr>
          </a:p>
        </p:txBody>
      </p:sp>
      <p:sp>
        <p:nvSpPr>
          <p:cNvPr id="9218" name="标题 1"/>
          <p:cNvSpPr>
            <a:spLocks noGrp="1"/>
          </p:cNvSpPr>
          <p:nvPr>
            <p:ph type="title"/>
          </p:nvPr>
        </p:nvSpPr>
        <p:spPr/>
        <p:txBody>
          <a:bodyPr/>
          <a:lstStyle/>
          <a:p>
            <a:r>
              <a:rPr lang="zh-CN" altLang="en-US" dirty="0"/>
              <a:t>泛读开源代码</a:t>
            </a:r>
            <a:endParaRPr lang="zh-CN" alt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sz="2400" dirty="0"/>
              <a:t>“小米便签”开源软件</a:t>
            </a:r>
            <a:r>
              <a:rPr lang="zh-CN" altLang="en-US" sz="2400" dirty="0"/>
              <a:t>功能与模块对应关系</a:t>
            </a:r>
            <a:endParaRPr lang="zh-CN" altLang="en-US" sz="2400" dirty="0"/>
          </a:p>
          <a:p>
            <a:endParaRPr lang="en-US" altLang="zh-CN" sz="2400" dirty="0"/>
          </a:p>
        </p:txBody>
      </p:sp>
      <p:graphicFrame>
        <p:nvGraphicFramePr>
          <p:cNvPr id="4" name="表格 3"/>
          <p:cNvGraphicFramePr/>
          <p:nvPr>
            <p:custDataLst>
              <p:tags r:id="rId1"/>
            </p:custDataLst>
          </p:nvPr>
        </p:nvGraphicFramePr>
        <p:xfrm>
          <a:off x="673735" y="2062480"/>
          <a:ext cx="7848600" cy="4568825"/>
        </p:xfrm>
        <a:graphic>
          <a:graphicData uri="http://schemas.openxmlformats.org/drawingml/2006/table">
            <a:tbl>
              <a:tblPr/>
              <a:tblGrid>
                <a:gridCol w="2164715"/>
                <a:gridCol w="2167890"/>
                <a:gridCol w="3515995"/>
              </a:tblGrid>
              <a:tr h="24320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新建便签</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NoteEditActivity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createNewNote()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删除便签</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NoteEdit 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onOptionsItemSelected0)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040">
                <a:tc>
                  <a:txBody>
                    <a:bodyPr/>
                    <a:p>
                      <a:pPr algn="l">
                        <a:buClrTx/>
                        <a:buSzTx/>
                        <a:buFontTx/>
                        <a:buNone/>
                      </a:pPr>
                      <a:r>
                        <a:rPr lang="en-US" sz="1400" b="0">
                          <a:latin typeface="宋体" panose="02010600030101010101" pitchFamily="2" charset="-122"/>
                          <a:ea typeface="宋体" panose="02010600030101010101" pitchFamily="2" charset="-122"/>
                          <a:cs typeface="宋体" panose="02010600030101010101" pitchFamily="2" charset="-122"/>
                        </a:rPr>
                        <a:t>移动便签</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400" b="0">
                          <a:latin typeface="宋体" panose="02010600030101010101" pitchFamily="2" charset="-122"/>
                          <a:ea typeface="宋体" panose="02010600030101010101" pitchFamily="2" charset="-122"/>
                          <a:cs typeface="宋体" panose="02010600030101010101" pitchFamily="2" charset="-122"/>
                        </a:rPr>
                        <a:t>DataUtils</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400" b="0">
                          <a:latin typeface="宋体" panose="02010600030101010101" pitchFamily="2" charset="-122"/>
                          <a:ea typeface="宋体" panose="02010600030101010101" pitchFamily="2" charset="-122"/>
                          <a:cs typeface="宋体" panose="02010600030101010101" pitchFamily="2" charset="-122"/>
                        </a:rPr>
                        <a:t>moveNoteToFolder(),batchMoveToFolder()</a:t>
                      </a:r>
                      <a:endParaRPr 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新建文件夹</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NotesListActivity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showCrcateOrModifyFolderDialog()</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查看文件夹</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NotesListActivity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openFolder()</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删除文件夹</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NotesListActivity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deleteFolder()</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93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修改文件夹名称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NotesListActivity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showCreateOrModifyFolderDialog()</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导出文本</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NotesListActivity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exportNoteToText()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同步</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GTaskSyncService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startSync()</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30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搜索</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NotesListActivity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onSearchRequest()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修改字体大小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NoteEdit 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onOptionsItemSelected()</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修改便签背景颜色</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WorkingNote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setBgColorId()</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进入清单模式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WorkingNote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setCheckListMode()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发送到桌面</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NoteEdit 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sendToDesktop0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93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添加提醒</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NoteEdit 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setReminder()</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删除提醒</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WorkingNote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setAlertDate()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识别电话号码</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Contact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getContact()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分享</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NoteEdit Activity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getWorkingText(), sendTo()</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保存便签（自动）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WorkingNote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saveNote()</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sz="1800" dirty="0">
                <a:latin typeface="仿宋" panose="02010609060101010101" charset="-122"/>
                <a:ea typeface="仿宋" panose="02010609060101010101" charset="-122"/>
                <a:cs typeface="仿宋" panose="02010609060101010101" charset="-122"/>
              </a:rPr>
              <a:t>data</a:t>
            </a:r>
            <a:r>
              <a:rPr lang="zh-CN" altLang="en-US" sz="1800" dirty="0">
                <a:latin typeface="仿宋" panose="02010609060101010101" charset="-122"/>
                <a:ea typeface="仿宋" panose="02010609060101010101" charset="-122"/>
                <a:cs typeface="仿宋" panose="02010609060101010101" charset="-122"/>
              </a:rPr>
              <a:t>包：</a:t>
            </a:r>
            <a:endParaRPr lang="zh-CN" altLang="en-US" sz="1800" dirty="0">
              <a:latin typeface="仿宋" panose="02010609060101010101" charset="-122"/>
              <a:ea typeface="仿宋" panose="02010609060101010101" charset="-122"/>
              <a:cs typeface="仿宋" panose="02010609060101010101" charset="-122"/>
            </a:endParaRPr>
          </a:p>
        </p:txBody>
      </p:sp>
      <p:graphicFrame>
        <p:nvGraphicFramePr>
          <p:cNvPr id="2" name="对象 -2147482623"/>
          <p:cNvGraphicFramePr/>
          <p:nvPr/>
        </p:nvGraphicFramePr>
        <p:xfrm>
          <a:off x="889635" y="2282825"/>
          <a:ext cx="7117715" cy="4432300"/>
        </p:xfrm>
        <a:graphic>
          <a:graphicData uri="http://schemas.openxmlformats.org/presentationml/2006/ole">
            <mc:AlternateContent xmlns:mc="http://schemas.openxmlformats.org/markup-compatibility/2006">
              <mc:Choice xmlns:v="urn:schemas-microsoft-com:vml" Requires="v">
                <p:oleObj spid="_x0000_s3076" name="" r:id="rId1" imgW="7025640" imgH="4443095" progId="Visio.Drawing.15">
                  <p:embed/>
                </p:oleObj>
              </mc:Choice>
              <mc:Fallback>
                <p:oleObj name="" r:id="rId1" imgW="7025640" imgH="4443095" progId="Visio.Drawing.15">
                  <p:embed/>
                  <p:pic>
                    <p:nvPicPr>
                      <p:cNvPr id="0" name="图片 3075"/>
                      <p:cNvPicPr/>
                      <p:nvPr/>
                    </p:nvPicPr>
                    <p:blipFill>
                      <a:blip r:embed="rId2"/>
                      <a:stretch>
                        <a:fillRect/>
                      </a:stretch>
                    </p:blipFill>
                    <p:spPr>
                      <a:xfrm>
                        <a:off x="889635" y="2282825"/>
                        <a:ext cx="7117715" cy="44323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zh-CN" altLang="zh-CN" dirty="0"/>
          </a:p>
          <a:p>
            <a:r>
              <a:rPr lang="en-US" altLang="zh-CN" sz="2400" dirty="0">
                <a:latin typeface="仿宋" panose="02010609060101010101" charset="-122"/>
                <a:ea typeface="仿宋" panose="02010609060101010101" charset="-122"/>
              </a:rPr>
              <a:t>Gtask.data:</a:t>
            </a:r>
            <a:endParaRPr lang="en-US" altLang="zh-CN" sz="2400" dirty="0">
              <a:latin typeface="仿宋" panose="02010609060101010101" charset="-122"/>
              <a:ea typeface="仿宋" panose="02010609060101010101" charset="-122"/>
            </a:endParaRPr>
          </a:p>
        </p:txBody>
      </p:sp>
      <p:graphicFrame>
        <p:nvGraphicFramePr>
          <p:cNvPr id="2" name="对象 -2147482622"/>
          <p:cNvGraphicFramePr/>
          <p:nvPr/>
        </p:nvGraphicFramePr>
        <p:xfrm>
          <a:off x="1002665" y="2388235"/>
          <a:ext cx="7277100" cy="4312920"/>
        </p:xfrm>
        <a:graphic>
          <a:graphicData uri="http://schemas.openxmlformats.org/presentationml/2006/ole">
            <mc:AlternateContent xmlns:mc="http://schemas.openxmlformats.org/markup-compatibility/2006">
              <mc:Choice xmlns:v="urn:schemas-microsoft-com:vml" Requires="v">
                <p:oleObj spid="_x0000_s3076" name="" r:id="rId1" imgW="5660390" imgH="3374390" progId="Visio.Drawing.15">
                  <p:embed/>
                </p:oleObj>
              </mc:Choice>
              <mc:Fallback>
                <p:oleObj name="" r:id="rId1" imgW="5660390" imgH="3374390" progId="Visio.Drawing.15">
                  <p:embed/>
                  <p:pic>
                    <p:nvPicPr>
                      <p:cNvPr id="0" name="图片 3075"/>
                      <p:cNvPicPr/>
                      <p:nvPr/>
                    </p:nvPicPr>
                    <p:blipFill>
                      <a:blip r:embed="rId2"/>
                      <a:stretch>
                        <a:fillRect/>
                      </a:stretch>
                    </p:blipFill>
                    <p:spPr>
                      <a:xfrm>
                        <a:off x="1002665" y="2388235"/>
                        <a:ext cx="7277100" cy="431292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ags/tag2.xml><?xml version="1.0" encoding="utf-8"?>
<p:tagLst xmlns:p="http://schemas.openxmlformats.org/presentationml/2006/main">
  <p:tag name="KSO_WM_SLIDE_MODEL_TYPE" val="numdgm"/>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ee94d584-b198-46fb-aea9-bccc720b712a}"/>
  <p:tag name="TABLE_ENDDRAG_ORIGIN_RECT" val="618*359"/>
  <p:tag name="TABLE_ENDDRAG_RECT" val="53*162*618*359"/>
</p:tagLst>
</file>

<file path=ppt/tags/tag5.xml><?xml version="1.0" encoding="utf-8"?>
<p:tagLst xmlns:p="http://schemas.openxmlformats.org/presentationml/2006/main">
  <p:tag name="COMMONDATA" val="eyJoZGlkIjoiMzg3MDhmYTc2NzYwMDZjMTczY2JjMTIxMDljY2Y3Y2UifQ=="/>
  <p:tag name="KSO_WPP_MARK_KEY" val="5437e613-ea7b-4124-abea-65ceb53f759d"/>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6257</Words>
  <Application>WPS 演示</Application>
  <PresentationFormat>全屏显示(4:3)</PresentationFormat>
  <Paragraphs>532</Paragraphs>
  <Slides>50</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50</vt:i4>
      </vt:variant>
    </vt:vector>
  </HeadingPairs>
  <TitlesOfParts>
    <vt:vector size="70" baseType="lpstr">
      <vt:lpstr>Arial</vt:lpstr>
      <vt:lpstr>宋体</vt:lpstr>
      <vt:lpstr>Wingdings</vt:lpstr>
      <vt:lpstr>Times New Roman</vt:lpstr>
      <vt:lpstr>Wingdings 3</vt:lpstr>
      <vt:lpstr>Verdana</vt:lpstr>
      <vt:lpstr>Wingdings 2</vt:lpstr>
      <vt:lpstr>微软雅黑</vt:lpstr>
      <vt:lpstr>仿宋</vt:lpstr>
      <vt:lpstr>Lucida Sans Unicode</vt:lpstr>
      <vt:lpstr>Arial Unicode MS</vt:lpstr>
      <vt:lpstr>黑体</vt:lpstr>
      <vt:lpstr>聚合</vt:lpstr>
      <vt:lpstr>Visio.Drawing.15</vt:lpstr>
      <vt:lpstr>Visio.Drawing.15</vt:lpstr>
      <vt:lpstr>Visio.Drawing.15</vt:lpstr>
      <vt:lpstr>Visio.Drawing.15</vt:lpstr>
      <vt:lpstr>Visio.Drawing.15</vt:lpstr>
      <vt:lpstr>Visio.Drawing.15</vt:lpstr>
      <vt:lpstr>Visio.Drawing.15</vt:lpstr>
      <vt:lpstr>软件工程课程综合实践汇报 “阅读和维护开源软件”</vt:lpstr>
      <vt:lpstr>汇报内容</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汇报内容</vt:lpstr>
      <vt:lpstr>分析代码质量</vt:lpstr>
      <vt:lpstr>分析代码质量</vt:lpstr>
      <vt:lpstr>分析代码质量</vt:lpstr>
      <vt:lpstr>分析代码质量</vt:lpstr>
      <vt:lpstr>汇报内容</vt:lpstr>
      <vt:lpstr>标注开源代码</vt:lpstr>
      <vt:lpstr>标注开源代码</vt:lpstr>
      <vt:lpstr>PowerPoint 演示文稿</vt:lpstr>
      <vt:lpstr>标注开源代码</vt:lpstr>
      <vt:lpstr>PowerPoint 演示文稿</vt:lpstr>
      <vt:lpstr>PowerPoint 演示文稿</vt:lpstr>
      <vt:lpstr>汇报内容</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汇报内容</vt:lpstr>
      <vt:lpstr>系统演示效果</vt:lpstr>
      <vt:lpstr>汇报内容</vt:lpstr>
      <vt:lpstr>实践心得体会</vt:lpstr>
      <vt:lpstr>实践心得体会</vt:lpstr>
      <vt:lpstr>实践心得体会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dc:creator>
  <cp:lastModifiedBy>SUPERMAN超人</cp:lastModifiedBy>
  <cp:revision>448</cp:revision>
  <dcterms:created xsi:type="dcterms:W3CDTF">2113-01-01T00:00:00Z</dcterms:created>
  <dcterms:modified xsi:type="dcterms:W3CDTF">2023-06-09T05:07:05Z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2052-11.1.0.14309</vt:lpwstr>
  </property>
  <property fmtid="{D5CDD505-2E9C-101B-9397-08002B2CF9AE}" pid="4" name="ICV">
    <vt:lpwstr>A1790DD57653474EAB3F610E83E7F853_12</vt:lpwstr>
  </property>
</Properties>
</file>