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59" r:id="rId3"/>
    <p:sldId id="266" r:id="rId4"/>
    <p:sldId id="267" r:id="rId5"/>
    <p:sldId id="268" r:id="rId6"/>
    <p:sldId id="261" r:id="rId7"/>
    <p:sldId id="262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2"/>
    <p:restoredTop sz="75077"/>
  </p:normalViewPr>
  <p:slideViewPr>
    <p:cSldViewPr snapToGrid="0" snapToObjects="1">
      <p:cViewPr varScale="1">
        <p:scale>
          <a:sx n="128" d="100"/>
          <a:sy n="128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B54B2-A3FF-DC48-B3B1-A5FA4DF29CFB}" type="datetimeFigureOut">
              <a:rPr lang="en-AU" smtClean="0"/>
              <a:t>19/7/21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39F5A-3C28-4141-A6D5-2BDFAFBB31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66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9F5A-3C28-4141-A6D5-2BDFAFBB312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9F5A-3C28-4141-A6D5-2BDFAFBB312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722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9F5A-3C28-4141-A6D5-2BDFAFBB312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64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9F5A-3C28-4141-A6D5-2BDFAFBB312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276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9F5A-3C28-4141-A6D5-2BDFAFBB312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4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9F5A-3C28-4141-A6D5-2BDFAFBB312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57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03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921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637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581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288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4479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8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70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98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3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6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61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19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47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7987-FD11-614B-9E13-DEC68B3BF32D}" type="datetimeFigureOut">
              <a:rPr lang="en-AU" smtClean="0"/>
              <a:t>19/7/21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BE78A2-5E56-A943-816A-0E357AD069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93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4691-FB51-E448-B611-1D501927C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AU" sz="4800"/>
              <a:t>SIG Algothon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5B75C-1ED5-8A4A-A32C-1CCF6F212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AU" sz="1600" dirty="0"/>
              <a:t>The Astronauts</a:t>
            </a:r>
          </a:p>
          <a:p>
            <a:r>
              <a:rPr lang="en-AU" sz="1100" b="1" dirty="0"/>
              <a:t>Shane | David | </a:t>
            </a:r>
            <a:r>
              <a:rPr lang="en-AU" sz="1100" b="1" dirty="0" err="1"/>
              <a:t>Thejan</a:t>
            </a:r>
            <a:r>
              <a:rPr lang="en-AU" sz="1100" b="1" dirty="0"/>
              <a:t> | Annie</a:t>
            </a:r>
          </a:p>
        </p:txBody>
      </p:sp>
      <p:cxnSp>
        <p:nvCxnSpPr>
          <p:cNvPr id="1028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Rocket free icon">
            <a:extLst>
              <a:ext uri="{FF2B5EF4-FFF2-40B4-BE49-F238E27FC236}">
                <a16:creationId xmlns:a16="http://schemas.microsoft.com/office/drawing/2014/main" id="{29C6795F-AD29-7746-B833-2DDC9F5D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7154" y="6858000"/>
            <a:ext cx="7328650" cy="73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08 -0.30972 L 0.525 -0.99745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D379-069D-9546-A3BE-C41231C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and 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183F-3FCB-B84E-8B28-A3728A0F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05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7696-C54D-A64E-A6A3-36581E7F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Criteria 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40C05237-42C1-D941-90AF-FF5C5E19E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368085"/>
            <a:ext cx="8596312" cy="3466442"/>
          </a:xfrm>
        </p:spPr>
      </p:pic>
    </p:spTree>
    <p:extLst>
      <p:ext uri="{BB962C8B-B14F-4D97-AF65-F5344CB8AC3E}">
        <p14:creationId xmlns:p14="http://schemas.microsoft.com/office/powerpoint/2010/main" val="354635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AF48-B954-3544-ABF4-F24499CD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0AEA-52AC-4146-AC1A-E5784D454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076" y="4149682"/>
            <a:ext cx="2243419" cy="7779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/>
              <a:t>High Volatility in the Last 50 Stocks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B814E5-2441-AA4B-A13E-942D47B880A2}"/>
              </a:ext>
            </a:extLst>
          </p:cNvPr>
          <p:cNvSpPr txBox="1">
            <a:spLocks/>
          </p:cNvSpPr>
          <p:nvPr/>
        </p:nvSpPr>
        <p:spPr>
          <a:xfrm>
            <a:off x="7182259" y="4147483"/>
            <a:ext cx="2416574" cy="1142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AU" dirty="0"/>
              <a:t>Repetitive Triangular Pattern in High Volatility Stocks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780FFF-804D-5A4E-9DA0-D263DAB71996}"/>
              </a:ext>
            </a:extLst>
          </p:cNvPr>
          <p:cNvSpPr txBox="1">
            <a:spLocks/>
          </p:cNvSpPr>
          <p:nvPr/>
        </p:nvSpPr>
        <p:spPr>
          <a:xfrm>
            <a:off x="958738" y="4147484"/>
            <a:ext cx="2416574" cy="11427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AU" dirty="0"/>
              <a:t>Significant Division in Behaviour Between the First and Last 50 stocks</a:t>
            </a:r>
          </a:p>
        </p:txBody>
      </p:sp>
      <p:pic>
        <p:nvPicPr>
          <p:cNvPr id="2054" name="Picture 6" descr="Separate free icon">
            <a:extLst>
              <a:ext uri="{FF2B5EF4-FFF2-40B4-BE49-F238E27FC236}">
                <a16:creationId xmlns:a16="http://schemas.microsoft.com/office/drawing/2014/main" id="{D644AADE-B15D-1145-8C26-AE235B497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8952" y="2447995"/>
            <a:ext cx="1096415" cy="109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rend free icon">
            <a:extLst>
              <a:ext uri="{FF2B5EF4-FFF2-40B4-BE49-F238E27FC236}">
                <a16:creationId xmlns:a16="http://schemas.microsoft.com/office/drawing/2014/main" id="{7412C3FB-A16E-434C-B3CB-669722350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03" y="2429376"/>
            <a:ext cx="1127217" cy="112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isk">
            <a:extLst>
              <a:ext uri="{FF2B5EF4-FFF2-40B4-BE49-F238E27FC236}">
                <a16:creationId xmlns:a16="http://schemas.microsoft.com/office/drawing/2014/main" id="{A9C34B8E-F53D-AD43-96C9-A566DB02A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39" y="2259638"/>
            <a:ext cx="1472539" cy="147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45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6682F1-5A73-304E-A27A-8BC94038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423" y="637124"/>
            <a:ext cx="5049153" cy="41702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Volatility - Average Percentage Change Per Day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EC9E1828-8AAD-4742-80CB-3A413A891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7401" r="7265" b="5732"/>
          <a:stretch/>
        </p:blipFill>
        <p:spPr bwMode="auto">
          <a:xfrm>
            <a:off x="903869" y="1009321"/>
            <a:ext cx="10155721" cy="548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053046-3633-8C40-9A5A-2C6B92893D6D}"/>
              </a:ext>
            </a:extLst>
          </p:cNvPr>
          <p:cNvCxnSpPr>
            <a:cxnSpLocks/>
          </p:cNvCxnSpPr>
          <p:nvPr/>
        </p:nvCxnSpPr>
        <p:spPr>
          <a:xfrm>
            <a:off x="5981729" y="1434923"/>
            <a:ext cx="4389937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B103436-DC1B-E840-B497-4C47597E146C}"/>
              </a:ext>
            </a:extLst>
          </p:cNvPr>
          <p:cNvSpPr txBox="1">
            <a:spLocks/>
          </p:cNvSpPr>
          <p:nvPr/>
        </p:nvSpPr>
        <p:spPr>
          <a:xfrm>
            <a:off x="7420037" y="1470021"/>
            <a:ext cx="1513320" cy="40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AU" dirty="0">
                <a:solidFill>
                  <a:srgbClr val="FF0000"/>
                </a:solidFill>
              </a:rPr>
              <a:t>Stock 50 - 99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0013556-8200-9542-9781-56EC2CC8DB29}"/>
              </a:ext>
            </a:extLst>
          </p:cNvPr>
          <p:cNvSpPr txBox="1">
            <a:spLocks/>
          </p:cNvSpPr>
          <p:nvPr/>
        </p:nvSpPr>
        <p:spPr>
          <a:xfrm rot="16200000">
            <a:off x="177117" y="3387521"/>
            <a:ext cx="1513320" cy="40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194288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6682F1-5A73-304E-A27A-8BC94038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423" y="546521"/>
            <a:ext cx="5049153" cy="417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 Trading Cost Evaluation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EC6B565-4EA7-DC4A-BCEB-EFEA25C84B58}"/>
              </a:ext>
            </a:extLst>
          </p:cNvPr>
          <p:cNvSpPr txBox="1">
            <a:spLocks/>
          </p:cNvSpPr>
          <p:nvPr/>
        </p:nvSpPr>
        <p:spPr>
          <a:xfrm>
            <a:off x="4887712" y="1826804"/>
            <a:ext cx="2416574" cy="1142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AU" dirty="0">
                <a:solidFill>
                  <a:srgbClr val="FF0000"/>
                </a:solidFill>
              </a:rPr>
              <a:t>Insert the excel spreadsheet of green and red things</a:t>
            </a:r>
          </a:p>
        </p:txBody>
      </p:sp>
    </p:spTree>
    <p:extLst>
      <p:ext uri="{BB962C8B-B14F-4D97-AF65-F5344CB8AC3E}">
        <p14:creationId xmlns:p14="http://schemas.microsoft.com/office/powerpoint/2010/main" val="264476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6682F1-5A73-304E-A27A-8BC94038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423" y="546521"/>
            <a:ext cx="5049153" cy="417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Repetitive Triangular Pattern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EC6B565-4EA7-DC4A-BCEB-EFEA25C84B58}"/>
              </a:ext>
            </a:extLst>
          </p:cNvPr>
          <p:cNvSpPr txBox="1">
            <a:spLocks/>
          </p:cNvSpPr>
          <p:nvPr/>
        </p:nvSpPr>
        <p:spPr>
          <a:xfrm>
            <a:off x="4887712" y="1826804"/>
            <a:ext cx="2416574" cy="1142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AU" dirty="0">
                <a:solidFill>
                  <a:srgbClr val="FF0000"/>
                </a:solidFill>
              </a:rPr>
              <a:t>Insert the excel spreadsheet of green and red things</a:t>
            </a:r>
          </a:p>
        </p:txBody>
      </p:sp>
    </p:spTree>
    <p:extLst>
      <p:ext uri="{BB962C8B-B14F-4D97-AF65-F5344CB8AC3E}">
        <p14:creationId xmlns:p14="http://schemas.microsoft.com/office/powerpoint/2010/main" val="259408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AF48-B954-3544-ABF4-F24499CD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Strategy Overview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045594D1-6957-FE4D-A7BF-6EE6C2F14402}"/>
              </a:ext>
            </a:extLst>
          </p:cNvPr>
          <p:cNvSpPr txBox="1">
            <a:spLocks/>
          </p:cNvSpPr>
          <p:nvPr/>
        </p:nvSpPr>
        <p:spPr>
          <a:xfrm>
            <a:off x="2027266" y="1783705"/>
            <a:ext cx="2843777" cy="125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AU" dirty="0"/>
              <a:t>Calculate theoretical prices using different signals as inputs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5B4DEAF-0D97-E548-AD58-2C356186B006}"/>
              </a:ext>
            </a:extLst>
          </p:cNvPr>
          <p:cNvSpPr txBox="1">
            <a:spLocks/>
          </p:cNvSpPr>
          <p:nvPr/>
        </p:nvSpPr>
        <p:spPr>
          <a:xfrm>
            <a:off x="4300730" y="3239138"/>
            <a:ext cx="2979828" cy="116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Compute edge as the difference between theoretical and real prices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E902E9E-B600-CE4C-96C6-43FA8B846B83}"/>
              </a:ext>
            </a:extLst>
          </p:cNvPr>
          <p:cNvSpPr txBox="1">
            <a:spLocks/>
          </p:cNvSpPr>
          <p:nvPr/>
        </p:nvSpPr>
        <p:spPr>
          <a:xfrm>
            <a:off x="7360494" y="4775200"/>
            <a:ext cx="3354854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Determine stock position based on the calculated edge and edge threshold daily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AFFDDF8-2413-D740-BBEF-00C7F817DA36}"/>
              </a:ext>
            </a:extLst>
          </p:cNvPr>
          <p:cNvSpPr txBox="1">
            <a:spLocks/>
          </p:cNvSpPr>
          <p:nvPr/>
        </p:nvSpPr>
        <p:spPr>
          <a:xfrm>
            <a:off x="1138626" y="1715050"/>
            <a:ext cx="1540545" cy="834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AU" sz="6600" dirty="0"/>
              <a:t>1.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09EB933-8F07-DC40-AD61-5280834FDBE9}"/>
              </a:ext>
            </a:extLst>
          </p:cNvPr>
          <p:cNvSpPr txBox="1">
            <a:spLocks/>
          </p:cNvSpPr>
          <p:nvPr/>
        </p:nvSpPr>
        <p:spPr>
          <a:xfrm>
            <a:off x="3455756" y="3171995"/>
            <a:ext cx="1540545" cy="834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AU" sz="6600" dirty="0"/>
              <a:t>2.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622BABF-94A6-1F4C-B1A6-B422EA56F424}"/>
              </a:ext>
            </a:extLst>
          </p:cNvPr>
          <p:cNvSpPr txBox="1">
            <a:spLocks/>
          </p:cNvSpPr>
          <p:nvPr/>
        </p:nvSpPr>
        <p:spPr>
          <a:xfrm>
            <a:off x="6510286" y="4717182"/>
            <a:ext cx="1540545" cy="834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AU" sz="6600" dirty="0"/>
              <a:t>3.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7B55DAD2-DE9A-3546-A298-7348498227B4}"/>
              </a:ext>
            </a:extLst>
          </p:cNvPr>
          <p:cNvSpPr txBox="1">
            <a:spLocks/>
          </p:cNvSpPr>
          <p:nvPr/>
        </p:nvSpPr>
        <p:spPr>
          <a:xfrm>
            <a:off x="2468154" y="5387645"/>
            <a:ext cx="2416574" cy="1142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AU" dirty="0">
                <a:solidFill>
                  <a:srgbClr val="FF0000"/>
                </a:solidFill>
              </a:rPr>
              <a:t>Add diagrams and equations/..??/./?</a:t>
            </a:r>
          </a:p>
        </p:txBody>
      </p:sp>
    </p:spTree>
    <p:extLst>
      <p:ext uri="{BB962C8B-B14F-4D97-AF65-F5344CB8AC3E}">
        <p14:creationId xmlns:p14="http://schemas.microsoft.com/office/powerpoint/2010/main" val="246673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D379-069D-9546-A3BE-C41231C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183F-3FCB-B84E-8B28-A3728A0F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Strategy applied for stocks with high volatility</a:t>
            </a:r>
          </a:p>
        </p:txBody>
      </p:sp>
    </p:spTree>
    <p:extLst>
      <p:ext uri="{BB962C8B-B14F-4D97-AF65-F5344CB8AC3E}">
        <p14:creationId xmlns:p14="http://schemas.microsoft.com/office/powerpoint/2010/main" val="350890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D379-069D-9546-A3BE-C41231C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183F-3FCB-B84E-8B28-A3728A0F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214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D379-069D-9546-A3BE-C41231C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183F-3FCB-B84E-8B28-A3728A0F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7586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{D3DBCDA8-89A6-0847-90B3-A94DCA6157C3}tf10001060</Template>
  <TotalTime>132</TotalTime>
  <Words>141</Words>
  <Application>Microsoft Macintosh PowerPoint</Application>
  <PresentationFormat>Widescreen</PresentationFormat>
  <Paragraphs>34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SIG Algothon 2021</vt:lpstr>
      <vt:lpstr>Data Analysis</vt:lpstr>
      <vt:lpstr>PowerPoint Presentation</vt:lpstr>
      <vt:lpstr>PowerPoint Presentation</vt:lpstr>
      <vt:lpstr>PowerPoint Presentation</vt:lpstr>
      <vt:lpstr>Strategy Overview</vt:lpstr>
      <vt:lpstr>Moving Average</vt:lpstr>
      <vt:lpstr>Momentum</vt:lpstr>
      <vt:lpstr>Optimisation</vt:lpstr>
      <vt:lpstr>Results and Potential Improvements</vt:lpstr>
      <vt:lpstr>Criteria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 Algothon 2021</dc:title>
  <dc:creator>Xiaoxuan Sun</dc:creator>
  <cp:lastModifiedBy>Xiaoxuan Sun</cp:lastModifiedBy>
  <cp:revision>12</cp:revision>
  <dcterms:created xsi:type="dcterms:W3CDTF">2021-07-13T12:30:59Z</dcterms:created>
  <dcterms:modified xsi:type="dcterms:W3CDTF">2021-07-19T10:22:05Z</dcterms:modified>
</cp:coreProperties>
</file>