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53"/>
  </p:normalViewPr>
  <p:slideViewPr>
    <p:cSldViewPr snapToGrid="0" snapToObjects="1">
      <p:cViewPr varScale="1">
        <p:scale>
          <a:sx n="140" d="100"/>
          <a:sy n="14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13/7/21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13/7/21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203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13/7/21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921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13/7/21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637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13/7/21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581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13/7/21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288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13/7/21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4479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13/7/21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8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13/7/21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70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13/7/21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998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13/7/21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3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13/7/21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6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13/7/21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13/7/21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61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13/7/21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19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13/7/21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47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7987-FD11-614B-9E13-DEC68B3BF32D}" type="datetimeFigureOut">
              <a:rPr lang="en-AU" smtClean="0"/>
              <a:t>13/7/21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93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cket free icon">
            <a:extLst>
              <a:ext uri="{FF2B5EF4-FFF2-40B4-BE49-F238E27FC236}">
                <a16:creationId xmlns:a16="http://schemas.microsoft.com/office/drawing/2014/main" id="{1F6D66B5-9074-8548-8AA2-89DEA3BB8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" t="14540" r="-2" b="1728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F84691-FB51-E448-B611-1D501927C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AU" sz="4800"/>
              <a:t>SIG Algothon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5B75C-1ED5-8A4A-A32C-1CCF6F212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AU" sz="1600" dirty="0"/>
              <a:t>Astronauts</a:t>
            </a:r>
          </a:p>
        </p:txBody>
      </p:sp>
      <p:cxnSp>
        <p:nvCxnSpPr>
          <p:cNvPr id="1028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A6540-5AA5-F447-8BEE-4B1678F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Strategy Formation</a:t>
            </a:r>
          </a:p>
        </p:txBody>
      </p:sp>
      <p:pic>
        <p:nvPicPr>
          <p:cNvPr id="2050" name="Picture 2" descr="Increasing free icon">
            <a:extLst>
              <a:ext uri="{FF2B5EF4-FFF2-40B4-BE49-F238E27FC236}">
                <a16:creationId xmlns:a16="http://schemas.microsoft.com/office/drawing/2014/main" id="{C86AA43E-6522-AA44-9E00-256E9069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4471" y="1618215"/>
            <a:ext cx="2616652" cy="261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2DD23-E5A0-5B4B-A9EC-744B151FE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965" y="2361702"/>
            <a:ext cx="4141338" cy="3317938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AU" dirty="0">
                <a:solidFill>
                  <a:schemeClr val="bg1"/>
                </a:solidFill>
              </a:rPr>
              <a:t>Key Findings:</a:t>
            </a:r>
          </a:p>
          <a:p>
            <a:pPr lvl="1">
              <a:buFont typeface="Wingdings" pitchFamily="2" charset="2"/>
              <a:buChar char="v"/>
            </a:pPr>
            <a:r>
              <a:rPr lang="en-AU" dirty="0">
                <a:solidFill>
                  <a:schemeClr val="bg1"/>
                </a:solidFill>
              </a:rPr>
              <a:t>High Volatility</a:t>
            </a:r>
          </a:p>
          <a:p>
            <a:pPr lvl="1">
              <a:buFont typeface="Wingdings" pitchFamily="2" charset="2"/>
              <a:buChar char="v"/>
            </a:pPr>
            <a:r>
              <a:rPr lang="en-AU" dirty="0">
                <a:solidFill>
                  <a:schemeClr val="bg1"/>
                </a:solidFill>
              </a:rPr>
              <a:t>Repetitive Triangular Pattern in Stock Prices</a:t>
            </a:r>
          </a:p>
          <a:p>
            <a:pPr lvl="1">
              <a:buFont typeface="Wingdings" pitchFamily="2" charset="2"/>
              <a:buChar char="v"/>
            </a:pPr>
            <a:r>
              <a:rPr lang="en-AU" dirty="0">
                <a:solidFill>
                  <a:schemeClr val="bg1"/>
                </a:solidFill>
              </a:rPr>
              <a:t>Positive Correlation amongst Stock </a:t>
            </a:r>
            <a:r>
              <a:rPr lang="en-AU" dirty="0">
                <a:solidFill>
                  <a:srgbClr val="FFFFFF"/>
                </a:solidFill>
              </a:rPr>
              <a:t>50 -99</a:t>
            </a:r>
          </a:p>
        </p:txBody>
      </p:sp>
      <p:pic>
        <p:nvPicPr>
          <p:cNvPr id="2054" name="Picture 6" descr="Loupe">
            <a:extLst>
              <a:ext uri="{FF2B5EF4-FFF2-40B4-BE49-F238E27FC236}">
                <a16:creationId xmlns:a16="http://schemas.microsoft.com/office/drawing/2014/main" id="{69460D46-6871-6F47-9B49-815BCA60E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46" y="3055112"/>
            <a:ext cx="1897888" cy="189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C63D3A0F-F943-9B49-84E0-6BBE4EE19DC4}"/>
              </a:ext>
            </a:extLst>
          </p:cNvPr>
          <p:cNvSpPr txBox="1">
            <a:spLocks/>
          </p:cNvSpPr>
          <p:nvPr/>
        </p:nvSpPr>
        <p:spPr>
          <a:xfrm>
            <a:off x="1424781" y="4808598"/>
            <a:ext cx="2117855" cy="1096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600" dirty="0"/>
              <a:t>Stock Analysis Through Visualisation</a:t>
            </a:r>
          </a:p>
        </p:txBody>
      </p:sp>
    </p:spTree>
    <p:extLst>
      <p:ext uri="{BB962C8B-B14F-4D97-AF65-F5344CB8AC3E}">
        <p14:creationId xmlns:p14="http://schemas.microsoft.com/office/powerpoint/2010/main" val="387324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62FA-3480-1749-B402-80A3FCE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83B5-5957-1642-BCA8-4E82D75B8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54" y="1839416"/>
            <a:ext cx="2321544" cy="1164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Predict theoretical prices using multiple weighted moving averages as a signal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2C3911-BF1B-D54A-A0EF-6E11FC9B0243}"/>
              </a:ext>
            </a:extLst>
          </p:cNvPr>
          <p:cNvSpPr txBox="1">
            <a:spLocks/>
          </p:cNvSpPr>
          <p:nvPr/>
        </p:nvSpPr>
        <p:spPr>
          <a:xfrm>
            <a:off x="3905445" y="1839414"/>
            <a:ext cx="2321544" cy="11645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Compute edge as the difference between theoretical and real prices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0D6BCF-0C4C-034F-8910-0D237A1182D6}"/>
              </a:ext>
            </a:extLst>
          </p:cNvPr>
          <p:cNvSpPr txBox="1">
            <a:spLocks/>
          </p:cNvSpPr>
          <p:nvPr/>
        </p:nvSpPr>
        <p:spPr>
          <a:xfrm>
            <a:off x="7029285" y="1839414"/>
            <a:ext cx="2711719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Determine stock position based on the calculated edge and edge threshold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3FA88682-DF4D-B340-8283-42D3420FEF88}"/>
              </a:ext>
            </a:extLst>
          </p:cNvPr>
          <p:cNvSpPr/>
          <p:nvPr/>
        </p:nvSpPr>
        <p:spPr>
          <a:xfrm>
            <a:off x="3149988" y="1971663"/>
            <a:ext cx="398773" cy="90000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982622B1-1B85-0244-8644-4CA06F2FA8A7}"/>
              </a:ext>
            </a:extLst>
          </p:cNvPr>
          <p:cNvSpPr/>
          <p:nvPr/>
        </p:nvSpPr>
        <p:spPr>
          <a:xfrm>
            <a:off x="6201277" y="1966326"/>
            <a:ext cx="398773" cy="90000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9CBEE6E-8892-3D43-95DA-CE72246FE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973893"/>
              </p:ext>
            </p:extLst>
          </p:nvPr>
        </p:nvGraphicFramePr>
        <p:xfrm>
          <a:off x="1753049" y="3756405"/>
          <a:ext cx="6607704" cy="144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568">
                  <a:extLst>
                    <a:ext uri="{9D8B030D-6E8A-4147-A177-3AD203B41FA5}">
                      <a16:colId xmlns:a16="http://schemas.microsoft.com/office/drawing/2014/main" val="2394254458"/>
                    </a:ext>
                  </a:extLst>
                </a:gridCol>
                <a:gridCol w="2202568">
                  <a:extLst>
                    <a:ext uri="{9D8B030D-6E8A-4147-A177-3AD203B41FA5}">
                      <a16:colId xmlns:a16="http://schemas.microsoft.com/office/drawing/2014/main" val="3452889525"/>
                    </a:ext>
                  </a:extLst>
                </a:gridCol>
                <a:gridCol w="2202568">
                  <a:extLst>
                    <a:ext uri="{9D8B030D-6E8A-4147-A177-3AD203B41FA5}">
                      <a16:colId xmlns:a16="http://schemas.microsoft.com/office/drawing/2014/main" val="732788108"/>
                    </a:ext>
                  </a:extLst>
                </a:gridCol>
              </a:tblGrid>
              <a:tr h="41208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Daily Profit and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Daily Return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Sharpe 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867589"/>
                  </a:ext>
                </a:extLst>
              </a:tr>
              <a:tr h="809422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$7695.00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1.196%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372651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50043E3A-44BF-DD4C-823C-462DE90AC53F}"/>
              </a:ext>
            </a:extLst>
          </p:cNvPr>
          <p:cNvSpPr txBox="1">
            <a:spLocks/>
          </p:cNvSpPr>
          <p:nvPr/>
        </p:nvSpPr>
        <p:spPr>
          <a:xfrm>
            <a:off x="1700150" y="5205907"/>
            <a:ext cx="5086058" cy="36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dirty="0"/>
              <a:t>Results from the first 250 trading days</a:t>
            </a:r>
          </a:p>
        </p:txBody>
      </p:sp>
    </p:spTree>
    <p:extLst>
      <p:ext uri="{BB962C8B-B14F-4D97-AF65-F5344CB8AC3E}">
        <p14:creationId xmlns:p14="http://schemas.microsoft.com/office/powerpoint/2010/main" val="1701866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{D3DBCDA8-89A6-0847-90B3-A94DCA6157C3}tf10001060</Template>
  <TotalTime>42</TotalTime>
  <Words>82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</vt:lpstr>
      <vt:lpstr>SIG Algothon 2021</vt:lpstr>
      <vt:lpstr>Strategy Formation</vt:lpstr>
      <vt:lpstr>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 Algothon 2021</dc:title>
  <dc:creator>Xiaoxuan Sun</dc:creator>
  <cp:lastModifiedBy>Xiaoxuan Sun</cp:lastModifiedBy>
  <cp:revision>4</cp:revision>
  <dcterms:created xsi:type="dcterms:W3CDTF">2021-07-13T12:30:59Z</dcterms:created>
  <dcterms:modified xsi:type="dcterms:W3CDTF">2021-07-13T13:13:57Z</dcterms:modified>
</cp:coreProperties>
</file>