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0"/>
  </p:notesMasterIdLst>
  <p:sldIdLst>
    <p:sldId id="256" r:id="rId2"/>
    <p:sldId id="257" r:id="rId3"/>
    <p:sldId id="278" r:id="rId4"/>
    <p:sldId id="280" r:id="rId5"/>
    <p:sldId id="258" r:id="rId6"/>
    <p:sldId id="268" r:id="rId7"/>
    <p:sldId id="270" r:id="rId8"/>
    <p:sldId id="269" r:id="rId9"/>
    <p:sldId id="262" r:id="rId10"/>
    <p:sldId id="271" r:id="rId11"/>
    <p:sldId id="272" r:id="rId12"/>
    <p:sldId id="273" r:id="rId13"/>
    <p:sldId id="279" r:id="rId14"/>
    <p:sldId id="264" r:id="rId15"/>
    <p:sldId id="265" r:id="rId16"/>
    <p:sldId id="266" r:id="rId17"/>
    <p:sldId id="274" r:id="rId18"/>
    <p:sldId id="26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85E8A8-BF21-4480-BF01-17279BB44075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0BCCD-0FF4-4409-8507-4EDFF1430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777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0BCCD-0FF4-4409-8507-4EDFF1430BD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5883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0BCCD-0FF4-4409-8507-4EDFF1430BD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5797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0BCCD-0FF4-4409-8507-4EDFF1430BD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4949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0BCCD-0FF4-4409-8507-4EDFF1430BD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9927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0BCCD-0FF4-4409-8507-4EDFF1430BD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3415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0BCCD-0FF4-4409-8507-4EDFF1430BD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719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D3220CFA-DDFC-4CFB-B9EA-486195D19BAF}" type="datetime1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A76EC680-6F8B-400F-87D0-8FC4AE2EC31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533398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492C9-067C-43D6-AA59-B3E9770A4E8F}" type="datetime1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EC680-6F8B-400F-87D0-8FC4AE2EC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642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7E9B2-6B2C-411D-80D5-F3B62938FCBC}" type="datetime1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EC680-6F8B-400F-87D0-8FC4AE2EC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967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81B4B-2E5E-49E3-985D-2E3390549365}" type="datetime1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EC680-6F8B-400F-87D0-8FC4AE2EC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079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020A5-1C97-4535-9986-49966FAB9199}" type="datetime1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EC680-6F8B-400F-87D0-8FC4AE2EC31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09193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91E52-1747-4F63-876B-697EBB734F90}" type="datetime1">
              <a:rPr lang="en-US" smtClean="0"/>
              <a:t>12/2/2015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EC680-6F8B-400F-87D0-8FC4AE2EC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903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D75F5-9439-4DC1-83BD-33B78C6FAD94}" type="datetime1">
              <a:rPr lang="en-US" smtClean="0"/>
              <a:t>12/2/2015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EC680-6F8B-400F-87D0-8FC4AE2EC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858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31F4B-F1DC-4D68-B809-795D8AD6963E}" type="datetime1">
              <a:rPr lang="en-US" smtClean="0"/>
              <a:t>12/2/2015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EC680-6F8B-400F-87D0-8FC4AE2EC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917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FFC1B-5410-40A3-AFF3-9DD1E326BB3F}" type="datetime1">
              <a:rPr lang="en-US" smtClean="0"/>
              <a:t>12/2/2015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EC680-6F8B-400F-87D0-8FC4AE2EC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287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0EC3E-161F-4366-B04C-F28FD9521953}" type="datetime1">
              <a:rPr lang="en-US" smtClean="0"/>
              <a:t>12/2/2015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EC680-6F8B-400F-87D0-8FC4AE2EC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849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9E2F6-4316-4BC4-ADA6-F8DBA9660065}" type="datetime1">
              <a:rPr lang="en-US" smtClean="0"/>
              <a:t>12/2/2015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EC680-6F8B-400F-87D0-8FC4AE2EC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735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BC4AB597-AEC0-4821-9D60-503FEEC1973A}" type="datetime1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A76EC680-6F8B-400F-87D0-8FC4AE2EC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639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1244338"/>
            <a:ext cx="10136957" cy="158606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Automated Spike Sorting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90194"/>
            <a:ext cx="9144000" cy="1655762"/>
          </a:xfrm>
        </p:spPr>
        <p:txBody>
          <a:bodyPr/>
          <a:lstStyle/>
          <a:p>
            <a:r>
              <a:rPr lang="en-US" dirty="0" smtClean="0"/>
              <a:t>Xiao Huang</a:t>
            </a:r>
          </a:p>
          <a:p>
            <a:r>
              <a:rPr lang="en-US" dirty="0" smtClean="0"/>
              <a:t>Suhas Lohit</a:t>
            </a:r>
          </a:p>
          <a:p>
            <a:r>
              <a:rPr lang="en-US" dirty="0" err="1" smtClean="0"/>
              <a:t>Rakshit</a:t>
            </a:r>
            <a:r>
              <a:rPr lang="en-US" dirty="0" smtClean="0"/>
              <a:t> </a:t>
            </a:r>
            <a:r>
              <a:rPr lang="en-US" dirty="0" err="1" smtClean="0"/>
              <a:t>Raghavan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228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A76EC680-6F8B-400F-87D0-8FC4AE2EC31D}" type="slidenum">
              <a:rPr lang="en-US" smtClean="0"/>
              <a:t>10</a:t>
            </a:fld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2063" y="2651186"/>
            <a:ext cx="8594725" cy="270656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353088" y="2234064"/>
            <a:ext cx="2412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Dataset 2 – 94.13%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Results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2063" y="2647407"/>
            <a:ext cx="8594725" cy="271412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A76EC680-6F8B-400F-87D0-8FC4AE2EC31D}" type="slidenum">
              <a:rPr lang="en-US" smtClean="0"/>
              <a:t>11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353088" y="2234064"/>
            <a:ext cx="2412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Dataset </a:t>
            </a:r>
            <a:r>
              <a:rPr lang="en-US" dirty="0"/>
              <a:t>3</a:t>
            </a:r>
            <a:r>
              <a:rPr lang="en-US" dirty="0" smtClean="0"/>
              <a:t> – 94.60%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24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Results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2063" y="2645071"/>
            <a:ext cx="8594725" cy="271879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A76EC680-6F8B-400F-87D0-8FC4AE2EC31D}" type="slidenum">
              <a:rPr lang="en-US" smtClean="0"/>
              <a:t>12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353088" y="2234064"/>
            <a:ext cx="2412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Dataset 4 – 94.33%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89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Complexity (in seconds)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A76EC680-6F8B-400F-87D0-8FC4AE2EC31D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4290857"/>
              </p:ext>
            </p:extLst>
          </p:nvPr>
        </p:nvGraphicFramePr>
        <p:xfrm>
          <a:off x="1262063" y="1828800"/>
          <a:ext cx="897868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2454"/>
                <a:gridCol w="1816418"/>
                <a:gridCol w="1432454"/>
                <a:gridCol w="1432454"/>
                <a:gridCol w="1432454"/>
                <a:gridCol w="143245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Initialization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Dataset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Dataset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Dataset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Dataset 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GMM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K-means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2.05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2.26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2.07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2.55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GMM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Random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2.87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K-means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Random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0.016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261872" y="3481137"/>
            <a:ext cx="96072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All values are averaged over 5 runs and run on a 2.7 GHz i7 processor on </a:t>
            </a:r>
            <a:r>
              <a:rPr lang="en-US" dirty="0" err="1" smtClean="0"/>
              <a:t>Matlab</a:t>
            </a:r>
            <a:endParaRPr lang="en-US" dirty="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GMM with K-means initialization leads to faster convergence</a:t>
            </a:r>
          </a:p>
        </p:txBody>
      </p:sp>
    </p:spTree>
    <p:extLst>
      <p:ext uri="{BB962C8B-B14F-4D97-AF65-F5344CB8AC3E}">
        <p14:creationId xmlns:p14="http://schemas.microsoft.com/office/powerpoint/2010/main" val="307495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and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demonstrated that the combination of </a:t>
            </a:r>
            <a:r>
              <a:rPr lang="en-US" dirty="0" err="1" smtClean="0"/>
              <a:t>Haar</a:t>
            </a:r>
            <a:r>
              <a:rPr lang="en-US" dirty="0" smtClean="0"/>
              <a:t> wavelet features with Gaussian mixture models is very useful for spike sorting</a:t>
            </a:r>
          </a:p>
          <a:p>
            <a:r>
              <a:rPr lang="en-US" dirty="0" smtClean="0"/>
              <a:t>We have obtained good clustering results on all the datasets </a:t>
            </a:r>
            <a:r>
              <a:rPr lang="en-US" dirty="0" smtClean="0"/>
              <a:t>provided</a:t>
            </a:r>
          </a:p>
          <a:p>
            <a:r>
              <a:rPr lang="en-US" dirty="0" smtClean="0"/>
              <a:t>We </a:t>
            </a:r>
            <a:r>
              <a:rPr lang="en-US" dirty="0" smtClean="0"/>
              <a:t>plan to investigate the possibility of determining the number of clusters automatically e.g. using Bayesian Information Criterion</a:t>
            </a:r>
            <a:r>
              <a:rPr lang="en-US" dirty="0" smtClean="0"/>
              <a:t>.</a:t>
            </a:r>
          </a:p>
          <a:p>
            <a:r>
              <a:rPr lang="en-US" dirty="0"/>
              <a:t>In case of very large datasets, feature selection may be employed to speed up </a:t>
            </a:r>
            <a:r>
              <a:rPr lang="en-US" dirty="0" smtClean="0"/>
              <a:t>clustering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A76EC680-6F8B-400F-87D0-8FC4AE2EC31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23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[1] </a:t>
            </a:r>
            <a:r>
              <a:rPr lang="en-US" dirty="0" err="1"/>
              <a:t>Quiroga</a:t>
            </a:r>
            <a:r>
              <a:rPr lang="en-US" dirty="0"/>
              <a:t> </a:t>
            </a:r>
            <a:r>
              <a:rPr lang="en-US" dirty="0" smtClean="0"/>
              <a:t>R. </a:t>
            </a:r>
            <a:r>
              <a:rPr lang="en-US" dirty="0" err="1" smtClean="0"/>
              <a:t>Quian</a:t>
            </a:r>
            <a:r>
              <a:rPr lang="en-US" dirty="0" smtClean="0"/>
              <a:t>, </a:t>
            </a:r>
            <a:r>
              <a:rPr lang="en-US" dirty="0"/>
              <a:t>Spike Sorting, </a:t>
            </a:r>
            <a:r>
              <a:rPr lang="en-US" dirty="0" err="1"/>
              <a:t>Scholarpedia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[2] </a:t>
            </a:r>
            <a:r>
              <a:rPr lang="en-US" dirty="0" err="1"/>
              <a:t>Quiroga</a:t>
            </a:r>
            <a:r>
              <a:rPr lang="en-US" dirty="0"/>
              <a:t>, R. </a:t>
            </a:r>
            <a:r>
              <a:rPr lang="en-US" dirty="0" err="1"/>
              <a:t>Quian</a:t>
            </a:r>
            <a:r>
              <a:rPr lang="en-US" dirty="0"/>
              <a:t>, Zoltan </a:t>
            </a:r>
            <a:r>
              <a:rPr lang="en-US" dirty="0" err="1"/>
              <a:t>Nadasdy</a:t>
            </a:r>
            <a:r>
              <a:rPr lang="en-US" dirty="0"/>
              <a:t>, and </a:t>
            </a:r>
            <a:r>
              <a:rPr lang="en-US" dirty="0" err="1"/>
              <a:t>Yoram</a:t>
            </a:r>
            <a:r>
              <a:rPr lang="en-US" dirty="0"/>
              <a:t> Ben-</a:t>
            </a:r>
            <a:r>
              <a:rPr lang="en-US" dirty="0" err="1"/>
              <a:t>Shaul</a:t>
            </a:r>
            <a:r>
              <a:rPr lang="en-US" dirty="0"/>
              <a:t>. "Unsupervised  </a:t>
            </a:r>
            <a:r>
              <a:rPr lang="en-US" dirty="0" smtClean="0"/>
              <a:t> spike </a:t>
            </a:r>
            <a:r>
              <a:rPr lang="en-US" dirty="0"/>
              <a:t>detection and sorting with wavelets and superparamagnetic clustering." Neural computation 16.8 (2004): 1661-1687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[3] </a:t>
            </a:r>
            <a:r>
              <a:rPr lang="en-US" dirty="0" err="1"/>
              <a:t>Belongie</a:t>
            </a:r>
            <a:r>
              <a:rPr lang="en-US" dirty="0"/>
              <a:t>, Serge, </a:t>
            </a:r>
            <a:r>
              <a:rPr lang="en-US" dirty="0" err="1"/>
              <a:t>Jitendra</a:t>
            </a:r>
            <a:r>
              <a:rPr lang="en-US" dirty="0"/>
              <a:t> Malik, and Jan </a:t>
            </a:r>
            <a:r>
              <a:rPr lang="en-US" dirty="0" err="1"/>
              <a:t>Puzicha</a:t>
            </a:r>
            <a:r>
              <a:rPr lang="en-US" dirty="0"/>
              <a:t>. "Shape matching and object recognition using shape contexts." Pattern Analysis and Machine Intelligence, IEEE Transactions on 24.4 (2002): 509-522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A76EC680-6F8B-400F-87D0-8FC4AE2EC31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26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70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Expectation: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Maximization: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A76EC680-6F8B-400F-87D0-8FC4AE2EC31D}" type="slidenum">
              <a:rPr lang="en-US" smtClean="0"/>
              <a:t>17</a:t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1244" y="2303947"/>
            <a:ext cx="3234522" cy="7194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1244" y="3668898"/>
            <a:ext cx="3905498" cy="18095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5081" y="5513786"/>
            <a:ext cx="1954471" cy="803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02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Shape Context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Inspired by computer vision, used in shape matching and hand-written digit recognition [3] – non-linear feature</a:t>
            </a:r>
          </a:p>
          <a:p>
            <a:r>
              <a:rPr lang="en-US" dirty="0" smtClean="0"/>
              <a:t>Transform each spike waveform into an </a:t>
            </a:r>
            <a:r>
              <a:rPr lang="en-US" dirty="0" smtClean="0"/>
              <a:t>image</a:t>
            </a:r>
            <a:endParaRPr lang="en-US" dirty="0" smtClean="0"/>
          </a:p>
          <a:p>
            <a:r>
              <a:rPr lang="en-US" dirty="0" smtClean="0"/>
              <a:t>For each </a:t>
            </a:r>
            <a:r>
              <a:rPr lang="en-US" dirty="0" smtClean="0"/>
              <a:t>point that belo</a:t>
            </a:r>
            <a:r>
              <a:rPr lang="en-US" dirty="0" smtClean="0"/>
              <a:t>ngs to the waveform</a:t>
            </a:r>
            <a:r>
              <a:rPr lang="en-US" dirty="0" smtClean="0"/>
              <a:t>, </a:t>
            </a:r>
            <a:r>
              <a:rPr lang="en-US" dirty="0" smtClean="0"/>
              <a:t>form a histogram of distances to all other </a:t>
            </a:r>
            <a:r>
              <a:rPr lang="en-US" dirty="0" smtClean="0"/>
              <a:t>points. Concatenate </a:t>
            </a:r>
            <a:r>
              <a:rPr lang="en-US" dirty="0" smtClean="0"/>
              <a:t>all the </a:t>
            </a:r>
            <a:r>
              <a:rPr lang="en-US" dirty="0" smtClean="0"/>
              <a:t>histograms to </a:t>
            </a:r>
            <a:r>
              <a:rPr lang="en-US" dirty="0" smtClean="0"/>
              <a:t>form the final feature vector</a:t>
            </a:r>
          </a:p>
          <a:p>
            <a:r>
              <a:rPr lang="en-US" dirty="0" smtClean="0"/>
              <a:t>Did </a:t>
            </a:r>
            <a:r>
              <a:rPr lang="en-US" dirty="0" smtClean="0"/>
              <a:t>not yield the best </a:t>
            </a:r>
            <a:r>
              <a:rPr lang="en-US" dirty="0" smtClean="0"/>
              <a:t>results</a:t>
            </a:r>
            <a:r>
              <a:rPr lang="en-US" dirty="0"/>
              <a:t> 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A76EC680-6F8B-400F-87D0-8FC4AE2EC31D}" type="slidenum">
              <a:rPr lang="en-US" smtClean="0"/>
              <a:t>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61871" y="6180137"/>
            <a:ext cx="7420215" cy="36512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[3] </a:t>
            </a:r>
            <a:r>
              <a:rPr lang="en-US" dirty="0" err="1" smtClean="0">
                <a:solidFill>
                  <a:schemeClr val="tx1"/>
                </a:solidFill>
              </a:rPr>
              <a:t>Belongie</a:t>
            </a:r>
            <a:r>
              <a:rPr lang="en-US" dirty="0" smtClean="0">
                <a:solidFill>
                  <a:schemeClr val="tx1"/>
                </a:solidFill>
              </a:rPr>
              <a:t>, Serge, </a:t>
            </a:r>
            <a:r>
              <a:rPr lang="en-US" dirty="0" err="1" smtClean="0">
                <a:solidFill>
                  <a:schemeClr val="tx1"/>
                </a:solidFill>
              </a:rPr>
              <a:t>Jitendra</a:t>
            </a:r>
            <a:r>
              <a:rPr lang="en-US" dirty="0" smtClean="0">
                <a:solidFill>
                  <a:schemeClr val="tx1"/>
                </a:solidFill>
              </a:rPr>
              <a:t> Malik, and Jan </a:t>
            </a:r>
            <a:r>
              <a:rPr lang="en-US" dirty="0" err="1" smtClean="0">
                <a:solidFill>
                  <a:schemeClr val="tx1"/>
                </a:solidFill>
              </a:rPr>
              <a:t>Puzicha</a:t>
            </a:r>
            <a:r>
              <a:rPr lang="en-US" dirty="0" smtClean="0">
                <a:solidFill>
                  <a:schemeClr val="tx1"/>
                </a:solidFill>
              </a:rPr>
              <a:t>. "Shape matching and object recognition using shape contexts." Pattern Analysis and Machine Intelligence, IEEE Transactions on 24.4 (2002): 509-522.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72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Automated Spike Sorting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6298425" cy="4351337"/>
          </a:xfrm>
        </p:spPr>
        <p:txBody>
          <a:bodyPr/>
          <a:lstStyle/>
          <a:p>
            <a:r>
              <a:rPr lang="en-US" b="1" dirty="0" smtClean="0"/>
              <a:t>“Spike </a:t>
            </a:r>
            <a:r>
              <a:rPr lang="en-US" b="1" dirty="0"/>
              <a:t>sorting</a:t>
            </a:r>
            <a:r>
              <a:rPr lang="en-US" dirty="0"/>
              <a:t> is the grouping of spikes into clusters based on the similarity of their shapes</a:t>
            </a:r>
            <a:r>
              <a:rPr lang="en-US" dirty="0" smtClean="0"/>
              <a:t>...The </a:t>
            </a:r>
            <a:r>
              <a:rPr lang="en-US" dirty="0"/>
              <a:t>end result of spike sorting is the determination of which spike corresponds to which of these neurons</a:t>
            </a:r>
            <a:r>
              <a:rPr lang="en-US" dirty="0" smtClean="0"/>
              <a:t>.”[1]</a:t>
            </a:r>
          </a:p>
          <a:p>
            <a:r>
              <a:rPr lang="en-US" dirty="0" smtClean="0"/>
              <a:t>Steps involved:</a:t>
            </a:r>
          </a:p>
          <a:p>
            <a:pPr lvl="1"/>
            <a:r>
              <a:rPr lang="en-US" dirty="0" smtClean="0"/>
              <a:t>Filtering</a:t>
            </a:r>
          </a:p>
          <a:p>
            <a:pPr lvl="1"/>
            <a:r>
              <a:rPr lang="en-US" dirty="0" smtClean="0"/>
              <a:t>Spike Detection</a:t>
            </a:r>
          </a:p>
          <a:p>
            <a:pPr lvl="1"/>
            <a:r>
              <a:rPr lang="en-US" dirty="0" smtClean="0">
                <a:solidFill>
                  <a:srgbClr val="006600"/>
                </a:solidFill>
              </a:rPr>
              <a:t>Feature Extraction</a:t>
            </a:r>
          </a:p>
          <a:p>
            <a:pPr lvl="1"/>
            <a:r>
              <a:rPr lang="en-US" dirty="0" smtClean="0">
                <a:solidFill>
                  <a:srgbClr val="006600"/>
                </a:solidFill>
              </a:rPr>
              <a:t>Clustering</a:t>
            </a:r>
            <a:endParaRPr lang="en-US" dirty="0">
              <a:solidFill>
                <a:srgbClr val="0066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A76EC680-6F8B-400F-87D0-8FC4AE2EC31D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2482" y="1872704"/>
            <a:ext cx="3293441" cy="4263527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399805" y="6136231"/>
            <a:ext cx="3581400" cy="36512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[1] </a:t>
            </a:r>
            <a:r>
              <a:rPr lang="en-US" dirty="0" err="1" smtClean="0">
                <a:solidFill>
                  <a:schemeClr val="tx1"/>
                </a:solidFill>
              </a:rPr>
              <a:t>Quiroga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R.Quian</a:t>
            </a:r>
            <a:r>
              <a:rPr lang="en-US" dirty="0" smtClean="0">
                <a:solidFill>
                  <a:schemeClr val="tx1"/>
                </a:solidFill>
              </a:rPr>
              <a:t>, Spike Sorting, </a:t>
            </a:r>
            <a:r>
              <a:rPr lang="en-US" dirty="0" err="1" smtClean="0">
                <a:solidFill>
                  <a:schemeClr val="tx1"/>
                </a:solidFill>
              </a:rPr>
              <a:t>Scholarpedia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969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-2732"/>
            <a:ext cx="9692640" cy="1325562"/>
          </a:xfrm>
        </p:spPr>
        <p:txBody>
          <a:bodyPr/>
          <a:lstStyle/>
          <a:p>
            <a:r>
              <a:rPr lang="en-US" dirty="0" smtClean="0"/>
              <a:t>Feature Extraction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460308"/>
            <a:ext cx="6490056" cy="1419367"/>
          </a:xfrm>
        </p:spPr>
        <p:txBody>
          <a:bodyPr/>
          <a:lstStyle/>
          <a:p>
            <a:r>
              <a:rPr lang="en-US" dirty="0" smtClean="0"/>
              <a:t>Principal Component Analysis (PCA)</a:t>
            </a:r>
          </a:p>
          <a:p>
            <a:r>
              <a:rPr lang="en-US" dirty="0" err="1" smtClean="0"/>
              <a:t>Haar</a:t>
            </a:r>
            <a:r>
              <a:rPr lang="en-US" dirty="0" smtClean="0"/>
              <a:t> Wavelet Features</a:t>
            </a:r>
          </a:p>
          <a:p>
            <a:r>
              <a:rPr lang="en-US" dirty="0" smtClean="0"/>
              <a:t>Shape Context Features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A76EC680-6F8B-400F-87D0-8FC4AE2EC31D}" type="slidenum">
              <a:rPr lang="en-US" smtClean="0"/>
              <a:t>3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61872" y="2879222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Clustering Methods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261872" y="4342262"/>
            <a:ext cx="8209674" cy="22359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K-means</a:t>
            </a:r>
          </a:p>
          <a:p>
            <a:r>
              <a:rPr lang="en-US" dirty="0" smtClean="0"/>
              <a:t>Gaussian Mixture Models (GMM)</a:t>
            </a:r>
          </a:p>
          <a:p>
            <a:r>
              <a:rPr lang="en-US" dirty="0" smtClean="0"/>
              <a:t>Self Organizing Maps (SOM)</a:t>
            </a:r>
          </a:p>
          <a:p>
            <a:r>
              <a:rPr lang="en-US" dirty="0" smtClean="0"/>
              <a:t>Density Based Spatial Clustering of Applications with Noise (DBSCAN)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8357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1527142" y="4826524"/>
            <a:ext cx="3657600" cy="32051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527142" y="1960775"/>
            <a:ext cx="2639505" cy="30165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-2732"/>
            <a:ext cx="9692640" cy="1325562"/>
          </a:xfrm>
        </p:spPr>
        <p:txBody>
          <a:bodyPr/>
          <a:lstStyle/>
          <a:p>
            <a:r>
              <a:rPr lang="en-US" dirty="0" smtClean="0"/>
              <a:t>Feature Extraction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460308"/>
            <a:ext cx="6490056" cy="1419367"/>
          </a:xfrm>
        </p:spPr>
        <p:txBody>
          <a:bodyPr/>
          <a:lstStyle/>
          <a:p>
            <a:r>
              <a:rPr lang="en-US" dirty="0" smtClean="0"/>
              <a:t>Principal Component Analysis (PCA)</a:t>
            </a:r>
          </a:p>
          <a:p>
            <a:r>
              <a:rPr lang="en-US" dirty="0" err="1" smtClean="0"/>
              <a:t>Haar</a:t>
            </a:r>
            <a:r>
              <a:rPr lang="en-US" dirty="0" smtClean="0"/>
              <a:t> Wavelet Features</a:t>
            </a:r>
          </a:p>
          <a:p>
            <a:r>
              <a:rPr lang="en-US" dirty="0" smtClean="0"/>
              <a:t>Shape Context Features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A76EC680-6F8B-400F-87D0-8FC4AE2EC31D}" type="slidenum">
              <a:rPr lang="en-US" smtClean="0"/>
              <a:t>4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61872" y="2879222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Clustering Methods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261872" y="4342262"/>
            <a:ext cx="8209674" cy="22359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K-means</a:t>
            </a:r>
          </a:p>
          <a:p>
            <a:r>
              <a:rPr lang="en-US" dirty="0" smtClean="0"/>
              <a:t>Gaussian Mixture Models (GMM)</a:t>
            </a:r>
          </a:p>
          <a:p>
            <a:r>
              <a:rPr lang="en-US" dirty="0" smtClean="0"/>
              <a:t>Self Organizing Maps (SOM)</a:t>
            </a:r>
          </a:p>
          <a:p>
            <a:r>
              <a:rPr lang="en-US" dirty="0" smtClean="0"/>
              <a:t>Density Based Spatial Clustering of Applications with Noise (DBSCAN)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1222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Haar</a:t>
            </a:r>
            <a:r>
              <a:rPr lang="en-US" dirty="0" smtClean="0"/>
              <a:t> </a:t>
            </a:r>
            <a:r>
              <a:rPr lang="en-US" dirty="0" smtClean="0"/>
              <a:t>Wavelet Features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61872" y="1828800"/>
                <a:ext cx="5100730" cy="4351337"/>
              </a:xfrm>
            </p:spPr>
            <p:txBody>
              <a:bodyPr/>
              <a:lstStyle/>
              <a:p>
                <a:r>
                  <a:rPr lang="en-US" dirty="0" smtClean="0"/>
                  <a:t>Captures multi-resolution frequency </a:t>
                </a:r>
                <a:r>
                  <a:rPr lang="en-US" dirty="0" smtClean="0"/>
                  <a:t>   </a:t>
                </a:r>
                <a:r>
                  <a:rPr lang="en-US" dirty="0" smtClean="0"/>
                  <a:t>information, better than Fourier </a:t>
                </a:r>
                <a:r>
                  <a:rPr lang="en-US" dirty="0" smtClean="0"/>
                  <a:t>features</a:t>
                </a:r>
              </a:p>
              <a:p>
                <a:r>
                  <a:rPr lang="en-US" dirty="0" smtClean="0"/>
                  <a:t>To calculate wavelet features, each spike is convolved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 smtClean="0"/>
                  <a:t> and </a:t>
                </a:r>
                <a:r>
                  <a:rPr lang="en-US" dirty="0" err="1" smtClean="0"/>
                  <a:t>downsampled</a:t>
                </a:r>
                <a:r>
                  <a:rPr lang="en-US" dirty="0" smtClean="0"/>
                  <a:t> by a factor of 2. This process is repeated to get features at different levels</a:t>
                </a:r>
                <a:endParaRPr lang="en-US" dirty="0" smtClean="0"/>
              </a:p>
              <a:p>
                <a:r>
                  <a:rPr lang="en-US" dirty="0" smtClean="0"/>
                  <a:t>4</a:t>
                </a:r>
                <a:r>
                  <a:rPr lang="en-US" baseline="30000" dirty="0" smtClean="0"/>
                  <a:t>th</a:t>
                </a:r>
                <a:r>
                  <a:rPr lang="en-US" dirty="0" smtClean="0"/>
                  <a:t> </a:t>
                </a:r>
                <a:r>
                  <a:rPr lang="en-US" dirty="0"/>
                  <a:t>level decomposition [2</a:t>
                </a:r>
                <a:r>
                  <a:rPr lang="en-US" dirty="0" smtClean="0"/>
                  <a:t>]</a:t>
                </a:r>
              </a:p>
              <a:p>
                <a:r>
                  <a:rPr lang="en-US" dirty="0" smtClean="0"/>
                  <a:t>48 features for each </a:t>
                </a:r>
                <a:r>
                  <a:rPr lang="en-US" dirty="0" smtClean="0"/>
                  <a:t>spike</a:t>
                </a:r>
              </a:p>
              <a:p>
                <a:r>
                  <a:rPr lang="en-US" dirty="0" smtClean="0"/>
                  <a:t>Normalization</a:t>
                </a:r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1872" y="1828800"/>
                <a:ext cx="5100730" cy="4351337"/>
              </a:xfrm>
              <a:blipFill rotWithShape="0">
                <a:blip r:embed="rId3"/>
                <a:stretch>
                  <a:fillRect l="-239" t="-980" r="-9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8" name="Picture 14" descr="https://upload.wikimedia.org/wikipedia/commons/2/22/Wavelets_-_Filter_Bank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2846" y="4167187"/>
            <a:ext cx="5391150" cy="164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A76EC680-6F8B-400F-87D0-8FC4AE2EC31D}" type="slidenum">
              <a:rPr lang="en-US" smtClean="0"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61871" y="6172200"/>
            <a:ext cx="9842903" cy="36512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[2] </a:t>
            </a:r>
            <a:r>
              <a:rPr lang="en-US" dirty="0" err="1" smtClean="0">
                <a:solidFill>
                  <a:schemeClr val="tx1"/>
                </a:solidFill>
              </a:rPr>
              <a:t>Quiroga</a:t>
            </a:r>
            <a:r>
              <a:rPr lang="en-US" dirty="0" smtClean="0">
                <a:solidFill>
                  <a:schemeClr val="tx1"/>
                </a:solidFill>
              </a:rPr>
              <a:t>, R. </a:t>
            </a:r>
            <a:r>
              <a:rPr lang="en-US" dirty="0" err="1" smtClean="0">
                <a:solidFill>
                  <a:schemeClr val="tx1"/>
                </a:solidFill>
              </a:rPr>
              <a:t>Quian</a:t>
            </a:r>
            <a:r>
              <a:rPr lang="en-US" dirty="0" smtClean="0">
                <a:solidFill>
                  <a:schemeClr val="tx1"/>
                </a:solidFill>
              </a:rPr>
              <a:t>, Zoltan </a:t>
            </a:r>
            <a:r>
              <a:rPr lang="en-US" dirty="0" err="1" smtClean="0">
                <a:solidFill>
                  <a:schemeClr val="tx1"/>
                </a:solidFill>
              </a:rPr>
              <a:t>Nadasdy</a:t>
            </a:r>
            <a:r>
              <a:rPr lang="en-US" dirty="0" smtClean="0">
                <a:solidFill>
                  <a:schemeClr val="tx1"/>
                </a:solidFill>
              </a:rPr>
              <a:t>, and </a:t>
            </a:r>
            <a:r>
              <a:rPr lang="en-US" dirty="0" err="1" smtClean="0">
                <a:solidFill>
                  <a:schemeClr val="tx1"/>
                </a:solidFill>
              </a:rPr>
              <a:t>Yoram</a:t>
            </a:r>
            <a:r>
              <a:rPr lang="en-US" dirty="0" smtClean="0">
                <a:solidFill>
                  <a:schemeClr val="tx1"/>
                </a:solidFill>
              </a:rPr>
              <a:t> Ben-</a:t>
            </a:r>
            <a:r>
              <a:rPr lang="en-US" dirty="0" err="1" smtClean="0">
                <a:solidFill>
                  <a:schemeClr val="tx1"/>
                </a:solidFill>
              </a:rPr>
              <a:t>Shaul</a:t>
            </a:r>
            <a:r>
              <a:rPr lang="en-US" dirty="0" smtClean="0">
                <a:solidFill>
                  <a:schemeClr val="tx1"/>
                </a:solidFill>
              </a:rPr>
              <a:t>. "Unsupervised spike detection and sorting with wavelets and superparamagnetic clustering." Neural computation 16.8 (2004): 1661-1687.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7239785" y="2048510"/>
                <a:ext cx="1758623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785" y="2048510"/>
                <a:ext cx="1758623" cy="62235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7239784" y="2996359"/>
                <a:ext cx="1758624" cy="6223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784" y="2996359"/>
                <a:ext cx="1758624" cy="62235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021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Gaussian Mixture Models (GMMs)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675695"/>
          </a:xfrm>
        </p:spPr>
        <p:txBody>
          <a:bodyPr>
            <a:normAutofit/>
          </a:bodyPr>
          <a:lstStyle/>
          <a:p>
            <a:r>
              <a:rPr lang="en-US" dirty="0" smtClean="0"/>
              <a:t>Data are assumed to be distributed as a mixture of Gaussians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Spike clusters are represented by the K Gaussians</a:t>
            </a:r>
          </a:p>
          <a:p>
            <a:r>
              <a:rPr lang="en-US" dirty="0" smtClean="0"/>
              <a:t>Problem reduces to learning the parameters of the GMM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A76EC680-6F8B-400F-87D0-8FC4AE2EC31D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0200" y="4151115"/>
            <a:ext cx="2635728" cy="7987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3672" y="4363530"/>
            <a:ext cx="2381204" cy="2539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0200" y="4777908"/>
            <a:ext cx="5178119" cy="576152"/>
          </a:xfrm>
          <a:prstGeom prst="rect">
            <a:avLst/>
          </a:prstGeom>
        </p:spPr>
      </p:pic>
      <p:pic>
        <p:nvPicPr>
          <p:cNvPr id="2054" name="Picture 6" descr="https://qph.is.quoracdn.net/main-qimg-e2b7e21e679761d6c8168cb8d486aef5?convert_to_webp=tru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9260" y="2337652"/>
            <a:ext cx="3417184" cy="1653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courses.ee.sun.ac.za/Pattern_Recognition_813/lectures/lecture06/img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7457" y="2394272"/>
            <a:ext cx="2724346" cy="1334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107457" y="2516957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 = 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450647" y="2477649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 =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37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Gaussian Mixture Models (GMMs)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Parameters are learnt using the Expectation – Maximization (EM) algorithm </a:t>
            </a:r>
            <a:endParaRPr lang="en-US" dirty="0"/>
          </a:p>
          <a:p>
            <a:r>
              <a:rPr lang="en-US" dirty="0" smtClean="0"/>
              <a:t>EM for GMM:</a:t>
            </a:r>
            <a:endParaRPr lang="en-US" dirty="0" smtClean="0"/>
          </a:p>
          <a:p>
            <a:pPr lvl="1"/>
            <a:r>
              <a:rPr lang="en-US" dirty="0" smtClean="0"/>
              <a:t>Initialize the parameters</a:t>
            </a:r>
          </a:p>
          <a:p>
            <a:pPr lvl="1"/>
            <a:r>
              <a:rPr lang="en-US" dirty="0" smtClean="0"/>
              <a:t>Loop until convergence:</a:t>
            </a:r>
          </a:p>
          <a:p>
            <a:pPr lvl="2"/>
            <a:r>
              <a:rPr lang="en-US" dirty="0" smtClean="0"/>
              <a:t>Expectation : </a:t>
            </a:r>
            <a:r>
              <a:rPr lang="en-US" dirty="0" smtClean="0"/>
              <a:t>Compute cluster membership </a:t>
            </a:r>
            <a:r>
              <a:rPr lang="en-US" dirty="0" smtClean="0"/>
              <a:t>probabilities</a:t>
            </a:r>
          </a:p>
          <a:p>
            <a:pPr lvl="2"/>
            <a:r>
              <a:rPr lang="en-US" dirty="0" smtClean="0"/>
              <a:t>Maximization: Update parameters using the probabilities</a:t>
            </a:r>
          </a:p>
          <a:p>
            <a:r>
              <a:rPr lang="en-US" dirty="0" smtClean="0"/>
              <a:t>Can be seen as a soft version of K-means</a:t>
            </a:r>
          </a:p>
          <a:p>
            <a:r>
              <a:rPr lang="en-US" dirty="0" smtClean="0"/>
              <a:t>The problem is non-convex, unbounded and multi-modal</a:t>
            </a:r>
          </a:p>
          <a:p>
            <a:r>
              <a:rPr lang="en-US" dirty="0" smtClean="0"/>
              <a:t>EM is only a </a:t>
            </a:r>
            <a:r>
              <a:rPr lang="en-US" dirty="0" smtClean="0">
                <a:solidFill>
                  <a:srgbClr val="FF0000"/>
                </a:solidFill>
              </a:rPr>
              <a:t>heuristic</a:t>
            </a:r>
            <a:r>
              <a:rPr lang="en-US" dirty="0" smtClean="0"/>
              <a:t> and can get stuck in local optima</a:t>
            </a:r>
          </a:p>
          <a:p>
            <a:r>
              <a:rPr lang="en-US" dirty="0" smtClean="0"/>
              <a:t>Initialization is an issue. We use </a:t>
            </a:r>
            <a:r>
              <a:rPr lang="en-US" dirty="0" smtClean="0"/>
              <a:t>the best </a:t>
            </a:r>
            <a:r>
              <a:rPr lang="en-US" dirty="0" smtClean="0">
                <a:solidFill>
                  <a:srgbClr val="006600"/>
                </a:solidFill>
              </a:rPr>
              <a:t>k-means</a:t>
            </a:r>
            <a:r>
              <a:rPr lang="en-US" dirty="0" smtClean="0"/>
              <a:t> </a:t>
            </a:r>
            <a:r>
              <a:rPr lang="en-US" dirty="0" smtClean="0"/>
              <a:t>solution </a:t>
            </a:r>
            <a:r>
              <a:rPr lang="en-US" dirty="0" smtClean="0"/>
              <a:t>over multiple runs to determine the initial parameters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A76EC680-6F8B-400F-87D0-8FC4AE2EC31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568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GMMs and Outliers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5044660" cy="4351337"/>
          </a:xfrm>
        </p:spPr>
        <p:txBody>
          <a:bodyPr/>
          <a:lstStyle/>
          <a:p>
            <a:r>
              <a:rPr lang="en-US" dirty="0" smtClean="0"/>
              <a:t>In the maximization step of EM, the updates are weighted by the probabilities of the </a:t>
            </a:r>
            <a:r>
              <a:rPr lang="en-US" dirty="0" err="1" smtClean="0"/>
              <a:t>datapoints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 Outliers are likely to be assigned low probabilities. Hence GMMs are </a:t>
            </a:r>
            <a:r>
              <a:rPr lang="en-US" dirty="0" smtClean="0">
                <a:solidFill>
                  <a:srgbClr val="006600"/>
                </a:solidFill>
              </a:rPr>
              <a:t>less sensitive to outliers</a:t>
            </a:r>
            <a:r>
              <a:rPr lang="en-US" dirty="0" smtClean="0"/>
              <a:t>. This is the reason why GMMs are superior to K-means</a:t>
            </a:r>
          </a:p>
          <a:p>
            <a:r>
              <a:rPr lang="en-US" dirty="0" smtClean="0"/>
              <a:t>This makes GMMs a good choice for spike sorting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A76EC680-6F8B-400F-87D0-8FC4AE2EC31D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532" y="1691322"/>
            <a:ext cx="4872086" cy="365406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9355317" y="4628561"/>
            <a:ext cx="740790" cy="1116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631981" y="5683558"/>
            <a:ext cx="1936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Possible outliers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79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A76EC680-6F8B-400F-87D0-8FC4AE2EC31D}" type="slidenum">
              <a:rPr lang="en-US" smtClean="0"/>
              <a:t>9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2063" y="2603396"/>
            <a:ext cx="8594725" cy="280214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353088" y="2234064"/>
            <a:ext cx="2412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Dataset 1 – 96.20%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75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3763</TotalTime>
  <Words>736</Words>
  <Application>Microsoft Office PowerPoint</Application>
  <PresentationFormat>Widescreen</PresentationFormat>
  <Paragraphs>147</Paragraphs>
  <Slides>18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Cambria Math</vt:lpstr>
      <vt:lpstr>Century Schoolbook</vt:lpstr>
      <vt:lpstr>Wingdings 2</vt:lpstr>
      <vt:lpstr>View</vt:lpstr>
      <vt:lpstr>Automated Spike Sorting </vt:lpstr>
      <vt:lpstr>Automated Spike Sorting</vt:lpstr>
      <vt:lpstr>Feature Extraction Methods</vt:lpstr>
      <vt:lpstr>Feature Extraction Methods</vt:lpstr>
      <vt:lpstr>Haar Wavelet Features </vt:lpstr>
      <vt:lpstr>Gaussian Mixture Models (GMMs)</vt:lpstr>
      <vt:lpstr>Gaussian Mixture Models (GMMs)</vt:lpstr>
      <vt:lpstr>GMMs and Outliers</vt:lpstr>
      <vt:lpstr>Experimental Results</vt:lpstr>
      <vt:lpstr>Experimental Results</vt:lpstr>
      <vt:lpstr>Experimental Results</vt:lpstr>
      <vt:lpstr>Experimental Results</vt:lpstr>
      <vt:lpstr>Time Complexity (in seconds)</vt:lpstr>
      <vt:lpstr>Conclusion and future work</vt:lpstr>
      <vt:lpstr>References</vt:lpstr>
      <vt:lpstr>Thank you</vt:lpstr>
      <vt:lpstr>EM details</vt:lpstr>
      <vt:lpstr>Shape Context Features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Spike Sorting </dc:title>
  <dc:creator>Suhas Lohit</dc:creator>
  <cp:lastModifiedBy>Suhas Lohit</cp:lastModifiedBy>
  <cp:revision>225</cp:revision>
  <dcterms:created xsi:type="dcterms:W3CDTF">2015-11-29T04:55:41Z</dcterms:created>
  <dcterms:modified xsi:type="dcterms:W3CDTF">2015-12-03T03:52:50Z</dcterms:modified>
</cp:coreProperties>
</file>