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Lato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EA0E68-1715-47E2-9F66-AC4C4B6A7ED6}">
  <a:tblStyle styleId="{65EA0E68-1715-47E2-9F66-AC4C4B6A7E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pos="5312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50efe238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50efe238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50efe238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50efe238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29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50efe238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50efe238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85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50efe238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50efe238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16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29300" y="539500"/>
            <a:ext cx="6610800" cy="4064400"/>
          </a:xfrm>
          <a:prstGeom prst="roundRect">
            <a:avLst>
              <a:gd name="adj" fmla="val 14364"/>
            </a:avLst>
          </a:prstGeom>
          <a:solidFill>
            <a:srgbClr val="000000">
              <a:alpha val="643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114775"/>
            <a:ext cx="4018800" cy="21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Lato"/>
              <a:buNone/>
              <a:defRPr sz="6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Lato"/>
              <a:buNone/>
              <a:defRPr sz="5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Lato"/>
              <a:buNone/>
              <a:defRPr sz="5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Lato"/>
              <a:buNone/>
              <a:defRPr sz="5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Lato"/>
              <a:buNone/>
              <a:defRPr sz="5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Lato"/>
              <a:buNone/>
              <a:defRPr sz="5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Lato"/>
              <a:buNone/>
              <a:defRPr sz="5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Lato"/>
              <a:buNone/>
              <a:defRPr sz="5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Lato"/>
              <a:buNone/>
              <a:defRPr sz="5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581600"/>
            <a:ext cx="40188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ato"/>
              <a:buNone/>
              <a:defRPr sz="2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ato"/>
              <a:buNone/>
              <a:defRPr sz="2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ato"/>
              <a:buNone/>
              <a:defRPr sz="2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ato"/>
              <a:buNone/>
              <a:defRPr sz="2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ato"/>
              <a:buNone/>
              <a:defRPr sz="2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ato"/>
              <a:buNone/>
              <a:defRPr sz="2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ato"/>
              <a:buNone/>
              <a:defRPr sz="2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ato"/>
              <a:buNone/>
              <a:defRPr sz="2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479322" y="2299650"/>
            <a:ext cx="6055200" cy="8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326900" y="708058"/>
            <a:ext cx="2441100" cy="13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13225" y="3656250"/>
            <a:ext cx="54312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2"/>
          </p:nvPr>
        </p:nvSpPr>
        <p:spPr>
          <a:xfrm>
            <a:off x="695487" y="2849950"/>
            <a:ext cx="1985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695487" y="3215644"/>
            <a:ext cx="1985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 idx="3"/>
          </p:nvPr>
        </p:nvSpPr>
        <p:spPr>
          <a:xfrm>
            <a:off x="3561712" y="2849950"/>
            <a:ext cx="1985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4"/>
          </p:nvPr>
        </p:nvSpPr>
        <p:spPr>
          <a:xfrm>
            <a:off x="3561712" y="3215644"/>
            <a:ext cx="1985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5"/>
          </p:nvPr>
        </p:nvSpPr>
        <p:spPr>
          <a:xfrm>
            <a:off x="6469612" y="2849950"/>
            <a:ext cx="1985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6"/>
          </p:nvPr>
        </p:nvSpPr>
        <p:spPr>
          <a:xfrm>
            <a:off x="6469612" y="3215644"/>
            <a:ext cx="1985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collumns 2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 idx="2"/>
          </p:nvPr>
        </p:nvSpPr>
        <p:spPr>
          <a:xfrm>
            <a:off x="904775" y="2656688"/>
            <a:ext cx="1605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904775" y="3022379"/>
            <a:ext cx="1605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 idx="3"/>
          </p:nvPr>
        </p:nvSpPr>
        <p:spPr>
          <a:xfrm>
            <a:off x="2814575" y="2656688"/>
            <a:ext cx="1605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4"/>
          </p:nvPr>
        </p:nvSpPr>
        <p:spPr>
          <a:xfrm>
            <a:off x="2814575" y="3022379"/>
            <a:ext cx="1605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 idx="5"/>
          </p:nvPr>
        </p:nvSpPr>
        <p:spPr>
          <a:xfrm>
            <a:off x="4724375" y="2656709"/>
            <a:ext cx="1605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6"/>
          </p:nvPr>
        </p:nvSpPr>
        <p:spPr>
          <a:xfrm>
            <a:off x="4724375" y="3022400"/>
            <a:ext cx="1605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 idx="7"/>
          </p:nvPr>
        </p:nvSpPr>
        <p:spPr>
          <a:xfrm>
            <a:off x="6634175" y="2656734"/>
            <a:ext cx="1605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8"/>
          </p:nvPr>
        </p:nvSpPr>
        <p:spPr>
          <a:xfrm>
            <a:off x="6634175" y="3022425"/>
            <a:ext cx="1605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Lato"/>
              <a:buNone/>
              <a:defRPr sz="2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Lato"/>
              <a:buNone/>
              <a:defRPr sz="2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Lato"/>
              <a:buNone/>
              <a:defRPr sz="2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Lato"/>
              <a:buNone/>
              <a:defRPr sz="2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Lato"/>
              <a:buNone/>
              <a:defRPr sz="2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Lato"/>
              <a:buNone/>
              <a:defRPr sz="2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Lato"/>
              <a:buNone/>
              <a:defRPr sz="2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Lato"/>
              <a:buNone/>
              <a:defRPr sz="2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Lato"/>
              <a:buNone/>
              <a:defRPr sz="2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ato Light"/>
              <a:buChar char="●"/>
              <a:defRPr sz="1800"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 Light"/>
              <a:buChar char="○"/>
              <a:defRPr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 Light"/>
              <a:buChar char="■"/>
              <a:defRPr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 Light"/>
              <a:buChar char="●"/>
              <a:defRPr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 Light"/>
              <a:buChar char="○"/>
              <a:defRPr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 Light"/>
              <a:buChar char="■"/>
              <a:defRPr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 Light"/>
              <a:buChar char="●"/>
              <a:defRPr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 Light"/>
              <a:buChar char="○"/>
              <a:defRPr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Lato Light"/>
              <a:buChar char="■"/>
              <a:defRPr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61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ctrTitle"/>
          </p:nvPr>
        </p:nvSpPr>
        <p:spPr>
          <a:xfrm>
            <a:off x="713225" y="1114775"/>
            <a:ext cx="6857156" cy="2466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/>
              <a:t>CONDICIONALES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/>
          <p:nvPr/>
        </p:nvSpPr>
        <p:spPr>
          <a:xfrm>
            <a:off x="-409100" y="3592950"/>
            <a:ext cx="6610800" cy="706200"/>
          </a:xfrm>
          <a:prstGeom prst="roundRect">
            <a:avLst>
              <a:gd name="adj" fmla="val 8492"/>
            </a:avLst>
          </a:prstGeom>
          <a:solidFill>
            <a:srgbClr val="000000">
              <a:alpha val="643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2406550" y="2218875"/>
            <a:ext cx="7565400" cy="1054200"/>
          </a:xfrm>
          <a:prstGeom prst="roundRect">
            <a:avLst>
              <a:gd name="adj" fmla="val 8492"/>
            </a:avLst>
          </a:prstGeom>
          <a:solidFill>
            <a:srgbClr val="000000">
              <a:alpha val="643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2479322" y="2299650"/>
            <a:ext cx="6055200" cy="8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CONDICIONALES</a:t>
            </a:r>
            <a:endParaRPr dirty="0"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2"/>
          </p:nvPr>
        </p:nvSpPr>
        <p:spPr>
          <a:xfrm>
            <a:off x="3326900" y="708058"/>
            <a:ext cx="2441100" cy="13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713225" y="3656250"/>
            <a:ext cx="54312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/>
              <a:t>Son situaciones en las que pueden darse varios resultados dentro de un programa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214" grpId="0"/>
      <p:bldP spid="2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/>
          <p:nvPr/>
        </p:nvSpPr>
        <p:spPr>
          <a:xfrm>
            <a:off x="-409100" y="3592950"/>
            <a:ext cx="6610800" cy="706200"/>
          </a:xfrm>
          <a:prstGeom prst="roundRect">
            <a:avLst>
              <a:gd name="adj" fmla="val 8492"/>
            </a:avLst>
          </a:prstGeom>
          <a:solidFill>
            <a:srgbClr val="000000">
              <a:alpha val="643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2406550" y="2218875"/>
            <a:ext cx="7565400" cy="1054200"/>
          </a:xfrm>
          <a:prstGeom prst="roundRect">
            <a:avLst>
              <a:gd name="adj" fmla="val 8492"/>
            </a:avLst>
          </a:prstGeom>
          <a:solidFill>
            <a:srgbClr val="000000">
              <a:alpha val="643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2479322" y="2299650"/>
            <a:ext cx="6055200" cy="8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</a:t>
            </a:r>
            <a:endParaRPr dirty="0"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2"/>
          </p:nvPr>
        </p:nvSpPr>
        <p:spPr>
          <a:xfrm>
            <a:off x="3326900" y="708058"/>
            <a:ext cx="2441100" cy="13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713225" y="3656250"/>
            <a:ext cx="54312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/>
              <a:t>Es la forma de colocar un condicional en Python, significa “Sí…”, pero de condición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7227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214" grpId="0"/>
      <p:bldP spid="2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/>
          <p:nvPr/>
        </p:nvSpPr>
        <p:spPr>
          <a:xfrm>
            <a:off x="-409100" y="3592950"/>
            <a:ext cx="6610800" cy="706200"/>
          </a:xfrm>
          <a:prstGeom prst="roundRect">
            <a:avLst>
              <a:gd name="adj" fmla="val 8492"/>
            </a:avLst>
          </a:prstGeom>
          <a:solidFill>
            <a:srgbClr val="000000">
              <a:alpha val="643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2406550" y="2218875"/>
            <a:ext cx="7565400" cy="1054200"/>
          </a:xfrm>
          <a:prstGeom prst="roundRect">
            <a:avLst>
              <a:gd name="adj" fmla="val 8492"/>
            </a:avLst>
          </a:prstGeom>
          <a:solidFill>
            <a:srgbClr val="000000">
              <a:alpha val="643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2479322" y="2299650"/>
            <a:ext cx="6055200" cy="8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ELSE</a:t>
            </a:r>
            <a:endParaRPr dirty="0"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2"/>
          </p:nvPr>
        </p:nvSpPr>
        <p:spPr>
          <a:xfrm>
            <a:off x="3326900" y="708058"/>
            <a:ext cx="2441100" cy="13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713225" y="3656250"/>
            <a:ext cx="54312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/>
              <a:t>Todo “</a:t>
            </a:r>
            <a:r>
              <a:rPr lang="es-SV" dirty="0" err="1"/>
              <a:t>If</a:t>
            </a:r>
            <a:r>
              <a:rPr lang="es-SV" dirty="0"/>
              <a:t>” debe llevar su “</a:t>
            </a:r>
            <a:r>
              <a:rPr lang="es-SV" dirty="0" err="1"/>
              <a:t>Else</a:t>
            </a:r>
            <a:r>
              <a:rPr lang="es-SV" dirty="0"/>
              <a:t>”, el cual significa “Sino”,  en dado caso no se cumpla la condición del IF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117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214" grpId="0"/>
      <p:bldP spid="2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EEFDC-F33B-45DA-82DD-FC802920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SV" dirty="0"/>
              <a:t>IF y ELSE</a:t>
            </a:r>
            <a:endParaRPr lang="en-US" dirty="0"/>
          </a:p>
        </p:txBody>
      </p:sp>
      <p:pic>
        <p:nvPicPr>
          <p:cNvPr id="1028" name="Picture 4" descr="Dos de Tres... ¿Águila o Sol? | Diagráma de Árbol">
            <a:extLst>
              <a:ext uri="{FF2B5EF4-FFF2-40B4-BE49-F238E27FC236}">
                <a16:creationId xmlns:a16="http://schemas.microsoft.com/office/drawing/2014/main" id="{A99D6366-2765-46E6-A34E-5CFD5B963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51" b="89851" l="3719" r="89876">
                        <a14:foregroundMark x1="3719" y1="45672" x2="10331" y2="22985"/>
                        <a14:foregroundMark x1="11777" y1="22985" x2="15702" y2="567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387" r="73525" b="36296"/>
          <a:stretch/>
        </p:blipFill>
        <p:spPr bwMode="auto">
          <a:xfrm>
            <a:off x="2171257" y="2190307"/>
            <a:ext cx="1220529" cy="150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625A8BEF-474E-46FC-96D7-D9FD13CF157B}"/>
              </a:ext>
            </a:extLst>
          </p:cNvPr>
          <p:cNvGrpSpPr/>
          <p:nvPr/>
        </p:nvGrpSpPr>
        <p:grpSpPr>
          <a:xfrm>
            <a:off x="5071731" y="1347559"/>
            <a:ext cx="637954" cy="1045979"/>
            <a:chOff x="4688958" y="1531088"/>
            <a:chExt cx="637954" cy="104597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A9DB6912-B4EC-418E-A3DB-8CFA65251DE2}"/>
                </a:ext>
              </a:extLst>
            </p:cNvPr>
            <p:cNvSpPr/>
            <p:nvPr/>
          </p:nvSpPr>
          <p:spPr>
            <a:xfrm>
              <a:off x="4688958" y="1531088"/>
              <a:ext cx="637954" cy="478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grama de flujo: combinar 4">
              <a:extLst>
                <a:ext uri="{FF2B5EF4-FFF2-40B4-BE49-F238E27FC236}">
                  <a16:creationId xmlns:a16="http://schemas.microsoft.com/office/drawing/2014/main" id="{2E475EE9-5C4F-4EDE-953E-F9B308CE2E53}"/>
                </a:ext>
              </a:extLst>
            </p:cNvPr>
            <p:cNvSpPr/>
            <p:nvPr/>
          </p:nvSpPr>
          <p:spPr>
            <a:xfrm>
              <a:off x="4688958" y="1803547"/>
              <a:ext cx="637954" cy="77352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8CFE4211-0C5F-4D43-A0C8-EDD08C667FE1}"/>
              </a:ext>
            </a:extLst>
          </p:cNvPr>
          <p:cNvGrpSpPr/>
          <p:nvPr/>
        </p:nvGrpSpPr>
        <p:grpSpPr>
          <a:xfrm>
            <a:off x="4920658" y="3294229"/>
            <a:ext cx="1020728" cy="1509823"/>
            <a:chOff x="4688958" y="1531088"/>
            <a:chExt cx="637954" cy="104597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C43B8F4-0F64-4505-8030-692A04889EEF}"/>
                </a:ext>
              </a:extLst>
            </p:cNvPr>
            <p:cNvSpPr/>
            <p:nvPr/>
          </p:nvSpPr>
          <p:spPr>
            <a:xfrm>
              <a:off x="4688958" y="1531088"/>
              <a:ext cx="637954" cy="478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grama de flujo: combinar 10">
              <a:extLst>
                <a:ext uri="{FF2B5EF4-FFF2-40B4-BE49-F238E27FC236}">
                  <a16:creationId xmlns:a16="http://schemas.microsoft.com/office/drawing/2014/main" id="{DA58F597-2D3A-473A-9138-6C52BA1B8E09}"/>
                </a:ext>
              </a:extLst>
            </p:cNvPr>
            <p:cNvSpPr/>
            <p:nvPr/>
          </p:nvSpPr>
          <p:spPr>
            <a:xfrm>
              <a:off x="4688958" y="1803547"/>
              <a:ext cx="637954" cy="773520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058C458-6D88-498A-B0E1-A37E515D8D72}"/>
              </a:ext>
            </a:extLst>
          </p:cNvPr>
          <p:cNvCxnSpPr>
            <a:stCxn id="1028" idx="3"/>
          </p:cNvCxnSpPr>
          <p:nvPr/>
        </p:nvCxnSpPr>
        <p:spPr>
          <a:xfrm flipV="1">
            <a:off x="3391786" y="2030819"/>
            <a:ext cx="152887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AEE8D87-9FCA-4537-8FD3-BD07E9AE1405}"/>
              </a:ext>
            </a:extLst>
          </p:cNvPr>
          <p:cNvCxnSpPr>
            <a:stCxn id="1028" idx="3"/>
          </p:cNvCxnSpPr>
          <p:nvPr/>
        </p:nvCxnSpPr>
        <p:spPr>
          <a:xfrm>
            <a:off x="3391786" y="2945219"/>
            <a:ext cx="1392865" cy="103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A3A84C6-ED11-4932-B49F-1EB94267581F}"/>
              </a:ext>
            </a:extLst>
          </p:cNvPr>
          <p:cNvSpPr txBox="1"/>
          <p:nvPr/>
        </p:nvSpPr>
        <p:spPr>
          <a:xfrm>
            <a:off x="5860758" y="187693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bg1"/>
                </a:solidFill>
              </a:rPr>
              <a:t>Tamaño Pequeño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FA7ABEB-EC28-402B-BC1C-40893A675F1B}"/>
              </a:ext>
            </a:extLst>
          </p:cNvPr>
          <p:cNvSpPr txBox="1"/>
          <p:nvPr/>
        </p:nvSpPr>
        <p:spPr>
          <a:xfrm>
            <a:off x="5941386" y="4186616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bg1"/>
                </a:solidFill>
              </a:rPr>
              <a:t>Tamaño Grande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62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EEFDC-F33B-45DA-82DD-FC802920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SV" dirty="0"/>
              <a:t>IF y ELSE</a:t>
            </a:r>
            <a:endParaRPr lang="en-US" dirty="0"/>
          </a:p>
        </p:txBody>
      </p:sp>
      <p:pic>
        <p:nvPicPr>
          <p:cNvPr id="2050" name="Picture 2" descr="Qué son y cómo hacer árboles de decisiones? | Profesionistas">
            <a:extLst>
              <a:ext uri="{FF2B5EF4-FFF2-40B4-BE49-F238E27FC236}">
                <a16:creationId xmlns:a16="http://schemas.microsoft.com/office/drawing/2014/main" id="{B503DB11-76B3-4003-87C0-54088DD76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49"/>
          <a:stretch/>
        </p:blipFill>
        <p:spPr bwMode="auto">
          <a:xfrm>
            <a:off x="3033043" y="1112200"/>
            <a:ext cx="3077864" cy="38006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15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/>
          <p:nvPr/>
        </p:nvSpPr>
        <p:spPr>
          <a:xfrm>
            <a:off x="-409100" y="3592950"/>
            <a:ext cx="6610800" cy="706200"/>
          </a:xfrm>
          <a:prstGeom prst="roundRect">
            <a:avLst>
              <a:gd name="adj" fmla="val 8492"/>
            </a:avLst>
          </a:prstGeom>
          <a:solidFill>
            <a:srgbClr val="000000">
              <a:alpha val="643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2406550" y="2218875"/>
            <a:ext cx="7565400" cy="1054200"/>
          </a:xfrm>
          <a:prstGeom prst="roundRect">
            <a:avLst>
              <a:gd name="adj" fmla="val 8492"/>
            </a:avLst>
          </a:prstGeom>
          <a:solidFill>
            <a:srgbClr val="000000">
              <a:alpha val="643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2479322" y="2299650"/>
            <a:ext cx="6055200" cy="8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ELIF</a:t>
            </a:r>
            <a:endParaRPr dirty="0"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2"/>
          </p:nvPr>
        </p:nvSpPr>
        <p:spPr>
          <a:xfrm>
            <a:off x="3326900" y="708058"/>
            <a:ext cx="2441100" cy="13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713225" y="3656250"/>
            <a:ext cx="54312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/>
              <a:t>Se utiliza cuando se combinan varias opciones que el programa debe elegir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78403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214" grpId="0"/>
      <p:bldP spid="2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4C6EB-E07A-413E-83E0-861F9D2E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SV" dirty="0"/>
              <a:t>ELIF</a:t>
            </a:r>
            <a:endParaRPr lang="en-US" dirty="0"/>
          </a:p>
        </p:txBody>
      </p:sp>
      <p:pic>
        <p:nvPicPr>
          <p:cNvPr id="3074" name="Picture 2" descr="Qué son y cómo hacer árboles de decisiones? | Profesionistas">
            <a:extLst>
              <a:ext uri="{FF2B5EF4-FFF2-40B4-BE49-F238E27FC236}">
                <a16:creationId xmlns:a16="http://schemas.microsoft.com/office/drawing/2014/main" id="{CCC8928A-8DE6-4DB3-9FDF-77F55240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30" y="1112200"/>
            <a:ext cx="5188689" cy="3732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6668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6009B-A528-403E-ADCF-5D8D614C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442727"/>
            <a:ext cx="7717500" cy="572700"/>
          </a:xfrm>
        </p:spPr>
        <p:txBody>
          <a:bodyPr/>
          <a:lstStyle/>
          <a:p>
            <a:pPr algn="ctr"/>
            <a:r>
              <a:rPr lang="es-SV" dirty="0"/>
              <a:t>VEAMOS ALGUNAS PRÁCTICAS…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51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bstract Tech Compan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CBD3"/>
      </a:accent1>
      <a:accent2>
        <a:srgbClr val="5B5B5B"/>
      </a:accent2>
      <a:accent3>
        <a:srgbClr val="FFFFFF"/>
      </a:accent3>
      <a:accent4>
        <a:srgbClr val="EA0156"/>
      </a:accent4>
      <a:accent5>
        <a:srgbClr val="00CBD3"/>
      </a:accent5>
      <a:accent6>
        <a:srgbClr val="EA015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100</Words>
  <Application>Microsoft Office PowerPoint</Application>
  <PresentationFormat>Presentación en pantalla (16:9)</PresentationFormat>
  <Paragraphs>27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Lato Light</vt:lpstr>
      <vt:lpstr>Arial</vt:lpstr>
      <vt:lpstr>Lato</vt:lpstr>
      <vt:lpstr>Abstract Tech Company by Slidesgo</vt:lpstr>
      <vt:lpstr>CONDICIONALES</vt:lpstr>
      <vt:lpstr>CONDICIONALES</vt:lpstr>
      <vt:lpstr>IF</vt:lpstr>
      <vt:lpstr>ELSE</vt:lpstr>
      <vt:lpstr>IF y ELSE</vt:lpstr>
      <vt:lpstr>IF y ELSE</vt:lpstr>
      <vt:lpstr>ELIF</vt:lpstr>
      <vt:lpstr>ELIF</vt:lpstr>
      <vt:lpstr>VEAMOS ALGUNAS PRÁCTICAS…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CONDICIONALES</dc:title>
  <dc:creator>Usuario</dc:creator>
  <cp:lastModifiedBy>Walter Coto</cp:lastModifiedBy>
  <cp:revision>3</cp:revision>
  <dcterms:modified xsi:type="dcterms:W3CDTF">2020-10-20T06:13:17Z</dcterms:modified>
</cp:coreProperties>
</file>