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73" r:id="rId6"/>
    <p:sldId id="259" r:id="rId7"/>
    <p:sldId id="262" r:id="rId8"/>
    <p:sldId id="263" r:id="rId9"/>
    <p:sldId id="267" r:id="rId10"/>
    <p:sldId id="271" r:id="rId11"/>
    <p:sldId id="274" r:id="rId12"/>
    <p:sldId id="275" r:id="rId13"/>
    <p:sldId id="272" r:id="rId14"/>
    <p:sldId id="265" r:id="rId15"/>
    <p:sldId id="270" r:id="rId16"/>
    <p:sldId id="276" r:id="rId17"/>
    <p:sldId id="277" r:id="rId18"/>
    <p:sldId id="278" r:id="rId19"/>
    <p:sldId id="268" r:id="rId20"/>
    <p:sldId id="266" r:id="rId21"/>
    <p:sldId id="269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84321-B669-4F7F-80A0-B2754673D40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5041F4-B6F2-448B-9025-079BEB9202D9}">
      <dgm:prSet phldrT="[文本]" custT="1"/>
      <dgm:spPr/>
      <dgm:t>
        <a:bodyPr/>
        <a:lstStyle/>
        <a:p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操作</a:t>
          </a:r>
        </a:p>
      </dgm:t>
    </dgm:pt>
    <dgm:pt modelId="{45ABFB74-B66E-4FFA-A5B6-55FA577BD234}" type="parTrans" cxnId="{8AC0CF68-10A1-4EEB-9BF5-E781BBC3F872}">
      <dgm:prSet/>
      <dgm:spPr/>
      <dgm:t>
        <a:bodyPr/>
        <a:lstStyle/>
        <a:p>
          <a:endParaRPr lang="zh-CN" altLang="en-US"/>
        </a:p>
      </dgm:t>
    </dgm:pt>
    <dgm:pt modelId="{910E4CF8-D9E2-47B8-B2FF-97C5D873BCAC}" type="sibTrans" cxnId="{8AC0CF68-10A1-4EEB-9BF5-E781BBC3F872}">
      <dgm:prSet/>
      <dgm:spPr/>
      <dgm:t>
        <a:bodyPr/>
        <a:lstStyle/>
        <a:p>
          <a:endParaRPr lang="zh-CN" altLang="en-US"/>
        </a:p>
      </dgm:t>
    </dgm:pt>
    <dgm:pt modelId="{D146B15B-BC44-4CDF-9CDF-12A950140782}">
      <dgm:prSet phldrT="[文本]" custT="1"/>
      <dgm:spPr/>
      <dgm:t>
        <a:bodyPr/>
        <a:lstStyle/>
        <a:p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微信操作</a:t>
          </a:r>
        </a:p>
      </dgm:t>
    </dgm:pt>
    <dgm:pt modelId="{1E179E72-DB03-407F-BAEF-55D10F887957}" type="parTrans" cxnId="{1C883A8D-A1B2-424F-9663-F4018650159D}">
      <dgm:prSet/>
      <dgm:spPr/>
      <dgm:t>
        <a:bodyPr/>
        <a:lstStyle/>
        <a:p>
          <a:endParaRPr lang="zh-CN" altLang="en-US"/>
        </a:p>
      </dgm:t>
    </dgm:pt>
    <dgm:pt modelId="{7E28FDA6-E5DC-48C9-90C0-D81B3D2C29C8}" type="sibTrans" cxnId="{1C883A8D-A1B2-424F-9663-F4018650159D}">
      <dgm:prSet/>
      <dgm:spPr/>
      <dgm:t>
        <a:bodyPr/>
        <a:lstStyle/>
        <a:p>
          <a:endParaRPr lang="zh-CN" altLang="en-US"/>
        </a:p>
      </dgm:t>
    </dgm:pt>
    <dgm:pt modelId="{CC77173C-A662-427D-8845-D95F5EE31139}" type="pres">
      <dgm:prSet presAssocID="{A7684321-B669-4F7F-80A0-B2754673D40D}" presName="diagram" presStyleCnt="0">
        <dgm:presLayoutVars>
          <dgm:dir/>
          <dgm:resizeHandles val="exact"/>
        </dgm:presLayoutVars>
      </dgm:prSet>
      <dgm:spPr/>
    </dgm:pt>
    <dgm:pt modelId="{97261BEF-5C27-446F-8079-46B9D8788E3B}" type="pres">
      <dgm:prSet presAssocID="{B85041F4-B6F2-448B-9025-079BEB9202D9}" presName="arrow" presStyleLbl="node1" presStyleIdx="0" presStyleCnt="2" custScaleX="34670" custScaleY="100249" custRadScaleRad="78478">
        <dgm:presLayoutVars>
          <dgm:bulletEnabled val="1"/>
        </dgm:presLayoutVars>
      </dgm:prSet>
      <dgm:spPr/>
    </dgm:pt>
    <dgm:pt modelId="{952EA7FD-9747-400F-AA05-627950C4B728}" type="pres">
      <dgm:prSet presAssocID="{D146B15B-BC44-4CDF-9CDF-12A950140782}" presName="arrow" presStyleLbl="node1" presStyleIdx="1" presStyleCnt="2" custScaleX="34670" custRadScaleRad="70653">
        <dgm:presLayoutVars>
          <dgm:bulletEnabled val="1"/>
        </dgm:presLayoutVars>
      </dgm:prSet>
      <dgm:spPr/>
    </dgm:pt>
  </dgm:ptLst>
  <dgm:cxnLst>
    <dgm:cxn modelId="{D529F01B-EF98-4A55-8F4A-7BED1BFDBEF0}" type="presOf" srcId="{B85041F4-B6F2-448B-9025-079BEB9202D9}" destId="{97261BEF-5C27-446F-8079-46B9D8788E3B}" srcOrd="0" destOrd="0" presId="urn:microsoft.com/office/officeart/2005/8/layout/arrow5"/>
    <dgm:cxn modelId="{8AC0CF68-10A1-4EEB-9BF5-E781BBC3F872}" srcId="{A7684321-B669-4F7F-80A0-B2754673D40D}" destId="{B85041F4-B6F2-448B-9025-079BEB9202D9}" srcOrd="0" destOrd="0" parTransId="{45ABFB74-B66E-4FFA-A5B6-55FA577BD234}" sibTransId="{910E4CF8-D9E2-47B8-B2FF-97C5D873BCAC}"/>
    <dgm:cxn modelId="{1C883A8D-A1B2-424F-9663-F4018650159D}" srcId="{A7684321-B669-4F7F-80A0-B2754673D40D}" destId="{D146B15B-BC44-4CDF-9CDF-12A950140782}" srcOrd="1" destOrd="0" parTransId="{1E179E72-DB03-407F-BAEF-55D10F887957}" sibTransId="{7E28FDA6-E5DC-48C9-90C0-D81B3D2C29C8}"/>
    <dgm:cxn modelId="{8E1F12D0-7CC8-4FBC-A5F6-E2AEA10E23C2}" type="presOf" srcId="{A7684321-B669-4F7F-80A0-B2754673D40D}" destId="{CC77173C-A662-427D-8845-D95F5EE31139}" srcOrd="0" destOrd="0" presId="urn:microsoft.com/office/officeart/2005/8/layout/arrow5"/>
    <dgm:cxn modelId="{2A62AAF8-A661-49C2-8FB4-FC697040FB3A}" type="presOf" srcId="{D146B15B-BC44-4CDF-9CDF-12A950140782}" destId="{952EA7FD-9747-400F-AA05-627950C4B728}" srcOrd="0" destOrd="0" presId="urn:microsoft.com/office/officeart/2005/8/layout/arrow5"/>
    <dgm:cxn modelId="{4C9252DF-2ABB-4438-8823-D62A60E3CD86}" type="presParOf" srcId="{CC77173C-A662-427D-8845-D95F5EE31139}" destId="{97261BEF-5C27-446F-8079-46B9D8788E3B}" srcOrd="0" destOrd="0" presId="urn:microsoft.com/office/officeart/2005/8/layout/arrow5"/>
    <dgm:cxn modelId="{296D25AA-5033-425B-AEE1-3480A6513B9B}" type="presParOf" srcId="{CC77173C-A662-427D-8845-D95F5EE31139}" destId="{952EA7FD-9747-400F-AA05-627950C4B72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1BEF-5C27-446F-8079-46B9D8788E3B}">
      <dsp:nvSpPr>
        <dsp:cNvPr id="0" name=""/>
        <dsp:cNvSpPr/>
      </dsp:nvSpPr>
      <dsp:spPr>
        <a:xfrm rot="16200000">
          <a:off x="812569" y="1"/>
          <a:ext cx="477382" cy="138036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</a:t>
          </a:r>
        </a:p>
      </dsp:txBody>
      <dsp:txXfrm rot="5400000">
        <a:off x="361080" y="570836"/>
        <a:ext cx="1296819" cy="238691"/>
      </dsp:txXfrm>
    </dsp:sp>
    <dsp:sp modelId="{952EA7FD-9747-400F-AA05-627950C4B728}">
      <dsp:nvSpPr>
        <dsp:cNvPr id="0" name=""/>
        <dsp:cNvSpPr/>
      </dsp:nvSpPr>
      <dsp:spPr>
        <a:xfrm rot="5400000">
          <a:off x="3325593" y="1716"/>
          <a:ext cx="477382" cy="137693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微信操作</a:t>
          </a:r>
        </a:p>
      </dsp:txBody>
      <dsp:txXfrm rot="-5400000">
        <a:off x="2959361" y="570837"/>
        <a:ext cx="1293390" cy="238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093-9F46-4970-AB9A-A38C709F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5520"/>
            <a:ext cx="12192000" cy="1721251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的微信汽修协作系统</a:t>
            </a:r>
            <a:b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-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汽修服务平台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BB200-BFC1-4B87-8193-B156CA23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972596"/>
            <a:ext cx="4461906" cy="1480457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	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答辩人：龚培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合作同学：刘坤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指导老师：谭三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67B1AA-10C5-494E-B922-B18C71ED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8" y="767877"/>
            <a:ext cx="2996656" cy="8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FC7F-0506-45F6-A27E-CCC7C8BC7CD1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DC38DA-C1C7-46FF-81DC-A6F8117BE33E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3D830E2-A9F8-4DE5-A14E-58282893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141752"/>
            <a:ext cx="5064665" cy="4058751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框架采用的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开发模式，实现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层的数据双向绑定，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监听器用于监听页面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元素的内容改变，进而直接改变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的数据，同时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的改变也将直接影响到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层的显示。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请求数据，进而绑定到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组件之中，从而使该数据在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之间实现双向绑定。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7E86AF2-2853-4B2E-A1E8-F3A384E784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514" y="2141752"/>
            <a:ext cx="5059363" cy="22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3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03A9-0DE1-400E-87EE-7D88A6C0E3E9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418942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25D4B6D-46D3-4369-BC10-9306A6DF1D7A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82EA666-489D-4DBA-A7CC-70AB542B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2" y="1593197"/>
            <a:ext cx="10676455" cy="48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8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A4567-DBAB-4AD0-B464-AE53383E843D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部分流程图介绍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A9E3F4-CC1F-48D5-B546-55C3F957D0BF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D336AE1-C392-47A1-A975-1567EAA3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9" y="1968141"/>
            <a:ext cx="4598750" cy="4889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905996-BDC8-4481-AA8D-0D6E78DC5F9D}"/>
              </a:ext>
            </a:extLst>
          </p:cNvPr>
          <p:cNvSpPr txBox="1"/>
          <p:nvPr/>
        </p:nvSpPr>
        <p:spPr>
          <a:xfrm>
            <a:off x="1889761" y="141949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业务处理流程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2672F-A198-4EDE-BB24-22856A1D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309" y="2000798"/>
            <a:ext cx="4728753" cy="4824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5CCC7E-D440-496B-9212-D623BC02D3C7}"/>
              </a:ext>
            </a:extLst>
          </p:cNvPr>
          <p:cNvSpPr txBox="1"/>
          <p:nvPr/>
        </p:nvSpPr>
        <p:spPr>
          <a:xfrm>
            <a:off x="8604070" y="1417713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订单流程</a:t>
            </a:r>
          </a:p>
        </p:txBody>
      </p:sp>
    </p:spTree>
    <p:extLst>
      <p:ext uri="{BB962C8B-B14F-4D97-AF65-F5344CB8AC3E}">
        <p14:creationId xmlns:p14="http://schemas.microsoft.com/office/powerpoint/2010/main" val="213735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9BEEC-43E2-4742-AA0C-F08D0A87B9D3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外部接口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A84986-4D62-4FED-95E5-053DD7BFB5E8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0FDCE-C7DD-4BFC-8031-1D0B50E14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七牛云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4826648-30A1-4CC2-A446-83520A9B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2CDD6E-15C5-4356-AA67-188147303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高德地图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33B33E5-4A77-4F70-996B-2F7F43DABC0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七牛云作为国内领先的云服务商，本项目利于七牛云的在线对象存储功能，将项目可能用到的图片存到该云服务器，之后引用存储文件外链使用。以此来减少本地服务器的存储压力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797A32C-CF02-4B3E-BBFA-0F4632CB8D1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汽修服务平台要求能清晰看到汽修厂的所有的信息统计，以及最近七天的业务创建情况，为了使信息统计清晰明了，项目采用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来实现数据可视化，使数据更加清晰明了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84A053D-4AEF-49AC-97FF-85D706A7FBE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为了方便改变地理位置，项目调用了高德地图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，以及高德地图的导航，定位等功能，使得用户在地理位置填写时更加的准确，方便</a:t>
            </a:r>
          </a:p>
        </p:txBody>
      </p:sp>
    </p:spTree>
    <p:extLst>
      <p:ext uri="{BB962C8B-B14F-4D97-AF65-F5344CB8AC3E}">
        <p14:creationId xmlns:p14="http://schemas.microsoft.com/office/powerpoint/2010/main" val="36224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39CF36-6480-4B73-9C9A-C76389A999F4}"/>
              </a:ext>
            </a:extLst>
          </p:cNvPr>
          <p:cNvSpPr txBox="1"/>
          <p:nvPr/>
        </p:nvSpPr>
        <p:spPr>
          <a:xfrm>
            <a:off x="4324350" y="3965565"/>
            <a:ext cx="3543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设计成果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88C3BB4-EDFB-4DD3-B93A-C3B7282B0C78}"/>
              </a:ext>
            </a:extLst>
          </p:cNvPr>
          <p:cNvSpPr/>
          <p:nvPr/>
        </p:nvSpPr>
        <p:spPr>
          <a:xfrm>
            <a:off x="5189219" y="1950099"/>
            <a:ext cx="1813562" cy="175710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03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9EAB699-6273-4F7D-B196-2A9A1CF3B3D8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CF23AC-F9D4-41F6-A904-A73E322D6A0A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57DBE55-A7DA-4164-BBB0-CF52408C1530}"/>
              </a:ext>
            </a:extLst>
          </p:cNvPr>
          <p:cNvSpPr txBox="1"/>
          <p:nvPr/>
        </p:nvSpPr>
        <p:spPr>
          <a:xfrm>
            <a:off x="913794" y="2133600"/>
            <a:ext cx="10807943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数据库的设计与创建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服务器的编写与单元测试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端的页面设计及编码，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端与服务器的集成测试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微信端与服务器的集成测试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整个系统实现的功能包括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注册，信息发布、签约、评价、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、定位、交流消息通知、派工、技术需求发布、抢单、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信息统计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、租赁、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招聘以及其他管理功能模块。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81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2C4F8-35E7-479A-AD38-598E69A79217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BF062A5-27CA-4E47-AB0C-16F4C90EBE48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内容占位符 21" descr="C:\Users\gp\AppData\Roaming\Tencent\Users\1101494689\TIM\WinTemp\RichOle\DMHT81SYOL4WBR6IOIE~[8I.png">
            <a:extLst>
              <a:ext uri="{FF2B5EF4-FFF2-40B4-BE49-F238E27FC236}">
                <a16:creationId xmlns:a16="http://schemas.microsoft.com/office/drawing/2014/main" id="{4B177B38-E4D2-4319-9021-B60E600D0E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966" y="4483145"/>
            <a:ext cx="95631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9F189C5-CF33-4BE7-BFDF-3E650FB0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3" y="1899217"/>
            <a:ext cx="6580841" cy="183447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118EAFA-EDE1-4023-A12F-0B10615EFE5C}"/>
              </a:ext>
            </a:extLst>
          </p:cNvPr>
          <p:cNvSpPr txBox="1"/>
          <p:nvPr/>
        </p:nvSpPr>
        <p:spPr>
          <a:xfrm>
            <a:off x="156754" y="1429559"/>
            <a:ext cx="86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测试分页功能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测试用例如下：当前页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，查询条件无，预期查询数量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34D40-7368-4DA2-89D7-436C27ED9806}"/>
              </a:ext>
            </a:extLst>
          </p:cNvPr>
          <p:cNvSpPr txBox="1"/>
          <p:nvPr/>
        </p:nvSpPr>
        <p:spPr>
          <a:xfrm>
            <a:off x="348343" y="3936274"/>
            <a:ext cx="366630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测试通过：</a:t>
            </a:r>
          </a:p>
        </p:txBody>
      </p:sp>
    </p:spTree>
    <p:extLst>
      <p:ext uri="{BB962C8B-B14F-4D97-AF65-F5344CB8AC3E}">
        <p14:creationId xmlns:p14="http://schemas.microsoft.com/office/powerpoint/2010/main" val="61307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25635-BF90-4F45-86E9-C8FBC510B23A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-API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758A423-88B9-4B1D-9DB3-2A0D0E658037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:\Users\gp\AppData\Roaming\Tencent\Users\1101494689\TIM\WinTemp\RichOle\(FRR4PXXSZLJOYI6`U96`UF.png">
            <a:extLst>
              <a:ext uri="{FF2B5EF4-FFF2-40B4-BE49-F238E27FC236}">
                <a16:creationId xmlns:a16="http://schemas.microsoft.com/office/drawing/2014/main" id="{6375B23D-6C32-4950-8604-B878E05E9D8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733" y="2145880"/>
            <a:ext cx="5988141" cy="151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gp\AppData\Roaming\Tencent\Users\1101494689\TIM\WinTemp\RichOle\)W__~TE7G25JC]R7}Z(9AY3.png">
            <a:extLst>
              <a:ext uri="{FF2B5EF4-FFF2-40B4-BE49-F238E27FC236}">
                <a16:creationId xmlns:a16="http://schemas.microsoft.com/office/drawing/2014/main" id="{E2017D78-848F-43F5-B300-B21D6F58638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733" y="5168037"/>
            <a:ext cx="4271010" cy="71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303AF5-F7FC-4547-AB13-BFC02D88CB7F}"/>
              </a:ext>
            </a:extLst>
          </p:cNvPr>
          <p:cNvSpPr txBox="1"/>
          <p:nvPr/>
        </p:nvSpPr>
        <p:spPr>
          <a:xfrm>
            <a:off x="631733" y="1506583"/>
            <a:ext cx="85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模拟测试用户抢单操作，采用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软件模拟请求，测试用例：需求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3DC31-556B-40BA-A2D5-B944E84FB94E}"/>
              </a:ext>
            </a:extLst>
          </p:cNvPr>
          <p:cNvSpPr txBox="1"/>
          <p:nvPr/>
        </p:nvSpPr>
        <p:spPr>
          <a:xfrm>
            <a:off x="527231" y="4537166"/>
            <a:ext cx="37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抢单成功返回字符串：</a:t>
            </a:r>
          </a:p>
        </p:txBody>
      </p:sp>
      <p:pic>
        <p:nvPicPr>
          <p:cNvPr id="8" name="图片 7" descr="C:\Users\gp\AppData\Roaming\Tencent\Users\1101494689\TIM\WinTemp\RichOle\%SR_QOXTN``@K(1J((DDIBX.png">
            <a:extLst>
              <a:ext uri="{FF2B5EF4-FFF2-40B4-BE49-F238E27FC236}">
                <a16:creationId xmlns:a16="http://schemas.microsoft.com/office/drawing/2014/main" id="{9AE6D0A3-014D-4C1B-BD78-22D945AE715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8952" y="5158396"/>
            <a:ext cx="3743326" cy="71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5F42CC-3799-4514-A041-E39D9D57C520}"/>
              </a:ext>
            </a:extLst>
          </p:cNvPr>
          <p:cNvSpPr txBox="1"/>
          <p:nvPr/>
        </p:nvSpPr>
        <p:spPr>
          <a:xfrm>
            <a:off x="6328952" y="4537166"/>
            <a:ext cx="37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抢单失败返回字符串：</a:t>
            </a:r>
          </a:p>
        </p:txBody>
      </p:sp>
    </p:spTree>
    <p:extLst>
      <p:ext uri="{BB962C8B-B14F-4D97-AF65-F5344CB8AC3E}">
        <p14:creationId xmlns:p14="http://schemas.microsoft.com/office/powerpoint/2010/main" val="328213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DD72-F2EC-4F5B-82C5-6FD97E8E9A69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4032675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端集成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FBE2CEF-0007-46D1-9BDC-3BBB2CD1DAC6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:\Users\gp\AppData\Roaming\Tencent\Users\1101494689\TIM\WinTemp\RichOle\F9SESP8}EU`4M4YIR24J{RV.png">
            <a:extLst>
              <a:ext uri="{FF2B5EF4-FFF2-40B4-BE49-F238E27FC236}">
                <a16:creationId xmlns:a16="http://schemas.microsoft.com/office/drawing/2014/main" id="{946FA358-5548-4772-987A-DFE1D265DA8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790" y="4301536"/>
            <a:ext cx="10259303" cy="102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gp\AppData\Roaming\Tencent\Users\1101494689\TIM\WinTemp\RichOle\SMN(_0_BAVN5TFLMT_EC268.png">
            <a:extLst>
              <a:ext uri="{FF2B5EF4-FFF2-40B4-BE49-F238E27FC236}">
                <a16:creationId xmlns:a16="http://schemas.microsoft.com/office/drawing/2014/main" id="{DEB166BC-A757-433F-93EE-BF5EF5F9532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791" y="5830389"/>
            <a:ext cx="10259303" cy="95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E3829A-D812-4565-8936-EEA8F6320383}"/>
              </a:ext>
            </a:extLst>
          </p:cNvPr>
          <p:cNvSpPr txBox="1"/>
          <p:nvPr/>
        </p:nvSpPr>
        <p:spPr>
          <a:xfrm>
            <a:off x="913790" y="3846739"/>
            <a:ext cx="4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不带查询条件的查询结果：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37DD15-2150-4A34-94EF-5F374634DC79}"/>
              </a:ext>
            </a:extLst>
          </p:cNvPr>
          <p:cNvSpPr txBox="1"/>
          <p:nvPr/>
        </p:nvSpPr>
        <p:spPr>
          <a:xfrm>
            <a:off x="913791" y="5368927"/>
            <a:ext cx="4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带查询条件的查询结果：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F8C286-49CA-4A0F-81A6-339DF2D3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0" y="1572586"/>
            <a:ext cx="10259303" cy="21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7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3D44-3FA9-4956-B288-72590395677E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部分界面预览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E6B4FE-74B0-416C-A4A3-CA2F93218CE4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906BB2B-F38F-4F4E-854E-C7CE17D6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6953">
            <a:off x="471104" y="1681605"/>
            <a:ext cx="3569381" cy="178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6B41FE-4DF0-469D-B055-ACC3BB62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395">
            <a:off x="171892" y="4269803"/>
            <a:ext cx="4475755" cy="22684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549E25-0F61-4B1E-9B83-4F862D93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82719">
            <a:off x="3847035" y="2217726"/>
            <a:ext cx="3669208" cy="18393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33C3CC-7E09-42E8-AFEF-F6FE42212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1419">
            <a:off x="7954084" y="1884818"/>
            <a:ext cx="3684928" cy="18434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F81D5C-B53B-4090-9013-F358D4157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21975">
            <a:off x="5169639" y="4396044"/>
            <a:ext cx="3813237" cy="19046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089B10-3340-418A-8C0D-6F2554F8E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61445">
            <a:off x="8304793" y="4486371"/>
            <a:ext cx="3670662" cy="18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B9EFBB30-A272-41DB-BA7D-B7D3784377AE}"/>
              </a:ext>
            </a:extLst>
          </p:cNvPr>
          <p:cNvSpPr/>
          <p:nvPr/>
        </p:nvSpPr>
        <p:spPr>
          <a:xfrm>
            <a:off x="1930120" y="2047874"/>
            <a:ext cx="2762250" cy="2762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5B94F8-83CD-44D1-ABB1-0CDD0A0BDF95}"/>
              </a:ext>
            </a:extLst>
          </p:cNvPr>
          <p:cNvSpPr txBox="1"/>
          <p:nvPr/>
        </p:nvSpPr>
        <p:spPr>
          <a:xfrm>
            <a:off x="7728232" y="2030456"/>
            <a:ext cx="2533648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7BABB9-414E-49AC-9513-C74882A49E86}"/>
              </a:ext>
            </a:extLst>
          </p:cNvPr>
          <p:cNvSpPr txBox="1"/>
          <p:nvPr/>
        </p:nvSpPr>
        <p:spPr>
          <a:xfrm>
            <a:off x="7728230" y="2805300"/>
            <a:ext cx="2533650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5D3C82-2763-4AA1-96DD-832B0845AE74}"/>
              </a:ext>
            </a:extLst>
          </p:cNvPr>
          <p:cNvSpPr txBox="1"/>
          <p:nvPr/>
        </p:nvSpPr>
        <p:spPr>
          <a:xfrm>
            <a:off x="7728230" y="3575349"/>
            <a:ext cx="2533619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设计成果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F9E4FE-CA9A-4C00-81A7-3C18B7DA03EF}"/>
              </a:ext>
            </a:extLst>
          </p:cNvPr>
          <p:cNvSpPr txBox="1"/>
          <p:nvPr/>
        </p:nvSpPr>
        <p:spPr>
          <a:xfrm>
            <a:off x="7728230" y="4345398"/>
            <a:ext cx="2533601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4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0CC9E0-D86D-4B0E-835C-46FA5018242E}"/>
              </a:ext>
            </a:extLst>
          </p:cNvPr>
          <p:cNvCxnSpPr/>
          <p:nvPr/>
        </p:nvCxnSpPr>
        <p:spPr>
          <a:xfrm>
            <a:off x="6096000" y="1281112"/>
            <a:ext cx="0" cy="4295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0F6251-F1A6-48A1-AE21-648EA35F3E38}"/>
              </a:ext>
            </a:extLst>
          </p:cNvPr>
          <p:cNvSpPr txBox="1"/>
          <p:nvPr/>
        </p:nvSpPr>
        <p:spPr>
          <a:xfrm>
            <a:off x="4324350" y="3965565"/>
            <a:ext cx="3543299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F2A5E6-806C-468B-8D5A-FA6E0BEAFBAF}"/>
              </a:ext>
            </a:extLst>
          </p:cNvPr>
          <p:cNvSpPr/>
          <p:nvPr/>
        </p:nvSpPr>
        <p:spPr>
          <a:xfrm>
            <a:off x="5189219" y="1950099"/>
            <a:ext cx="1813562" cy="175710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45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73CE62B-6CBB-4CA7-B921-B7D56F705BC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65452" y="2650127"/>
            <a:ext cx="3300984" cy="32194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限制和实现技术限制，目前本项目能够实现期望的功能，但是对比现实当中的上线系统来看，存在很多不足，比如系统功能在某些方面显得不够严谨。再者由于测试阶段用户量少的情况，导致系统可能存在尚不可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78DEE7F-14F4-46A2-B1D4-72EE135885E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59723" y="2650127"/>
            <a:ext cx="3300984" cy="32194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项目涉及到技师的抢单操作，实际情况下可能会有很高的并发量，导致服务器响应缓慢，数据库压力过大，影响技师的用户体验。在今后可能会使用分布式服务器，分布式数据库来解决该问题，由于技术瓶颈，尚不能得到解决。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FAAC014-B725-4AD4-9784-8D28814718A0}"/>
              </a:ext>
            </a:extLst>
          </p:cNvPr>
          <p:cNvSpPr txBox="1">
            <a:spLocks/>
          </p:cNvSpPr>
          <p:nvPr/>
        </p:nvSpPr>
        <p:spPr>
          <a:xfrm>
            <a:off x="913794" y="400595"/>
            <a:ext cx="3706889" cy="550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8F2F37-B249-4AE4-BE20-6A31A02ED54D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8AD489D-073C-4A45-9BF2-3C2461766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52" y="1964327"/>
            <a:ext cx="3300984" cy="576262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项目不足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E8BA60B-82B0-4926-B33E-47B99B23DF0E}"/>
              </a:ext>
            </a:extLst>
          </p:cNvPr>
          <p:cNvSpPr txBox="1">
            <a:spLocks/>
          </p:cNvSpPr>
          <p:nvPr/>
        </p:nvSpPr>
        <p:spPr>
          <a:xfrm>
            <a:off x="4559723" y="1964327"/>
            <a:ext cx="3300984" cy="5762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技术不足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229DDFF5-1F61-49A0-81F0-439A13DA3210}"/>
              </a:ext>
            </a:extLst>
          </p:cNvPr>
          <p:cNvSpPr txBox="1">
            <a:spLocks/>
          </p:cNvSpPr>
          <p:nvPr/>
        </p:nvSpPr>
        <p:spPr>
          <a:xfrm>
            <a:off x="8553994" y="2650127"/>
            <a:ext cx="3300984" cy="3219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项目在某些功能上依赖第三方的接口，这也导致这些功能的成功运行依赖该公司的服务器正常运行。此外由于目前无法满足支付接口的申请条件，项目的支付功能属于模拟支付。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F5DB3DCC-74A9-408D-AE4E-91EFFEE3DE42}"/>
              </a:ext>
            </a:extLst>
          </p:cNvPr>
          <p:cNvSpPr txBox="1">
            <a:spLocks/>
          </p:cNvSpPr>
          <p:nvPr/>
        </p:nvSpPr>
        <p:spPr>
          <a:xfrm>
            <a:off x="8432074" y="1964327"/>
            <a:ext cx="3300984" cy="5762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54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73ED26-C3D5-4339-A330-39D6FE3E0AC4}"/>
              </a:ext>
            </a:extLst>
          </p:cNvPr>
          <p:cNvSpPr txBox="1"/>
          <p:nvPr/>
        </p:nvSpPr>
        <p:spPr>
          <a:xfrm>
            <a:off x="1331976" y="2767280"/>
            <a:ext cx="9528048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感谢各位老师的指正</a:t>
            </a:r>
          </a:p>
        </p:txBody>
      </p:sp>
    </p:spTree>
    <p:extLst>
      <p:ext uri="{BB962C8B-B14F-4D97-AF65-F5344CB8AC3E}">
        <p14:creationId xmlns:p14="http://schemas.microsoft.com/office/powerpoint/2010/main" val="215966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C40709-6D41-429E-8465-1B5644945736}"/>
              </a:ext>
            </a:extLst>
          </p:cNvPr>
          <p:cNvSpPr txBox="1"/>
          <p:nvPr/>
        </p:nvSpPr>
        <p:spPr>
          <a:xfrm>
            <a:off x="4324350" y="3965565"/>
            <a:ext cx="3543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9441B55-9A24-4333-BA04-786113765EB8}"/>
              </a:ext>
            </a:extLst>
          </p:cNvPr>
          <p:cNvSpPr/>
          <p:nvPr/>
        </p:nvSpPr>
        <p:spPr>
          <a:xfrm>
            <a:off x="5189219" y="1950099"/>
            <a:ext cx="1813562" cy="175710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8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CE9F2B-D26E-4AEC-B2D5-DF0528FE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08" y="785746"/>
            <a:ext cx="1741214" cy="1380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2AA508-1537-4AF7-8E2B-535319BF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480" y="785746"/>
            <a:ext cx="1369580" cy="1380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31B8E5-8172-44AE-BE66-862A161CDD1F}"/>
              </a:ext>
            </a:extLst>
          </p:cNvPr>
          <p:cNvSpPr txBox="1"/>
          <p:nvPr/>
        </p:nvSpPr>
        <p:spPr>
          <a:xfrm>
            <a:off x="2110308" y="3352800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技术瓶颈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D4C7F1-3EF0-45A5-B148-84D97B5351D1}"/>
              </a:ext>
            </a:extLst>
          </p:cNvPr>
          <p:cNvSpPr txBox="1"/>
          <p:nvPr/>
        </p:nvSpPr>
        <p:spPr>
          <a:xfrm>
            <a:off x="2110308" y="5097542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交流不便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4B0D3C-C345-45EE-8DE9-D33B15FB25E8}"/>
              </a:ext>
            </a:extLst>
          </p:cNvPr>
          <p:cNvSpPr txBox="1"/>
          <p:nvPr/>
        </p:nvSpPr>
        <p:spPr>
          <a:xfrm>
            <a:off x="8154663" y="3352800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挣取薪资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A02CD2-1586-4275-9929-69440F155417}"/>
              </a:ext>
            </a:extLst>
          </p:cNvPr>
          <p:cNvSpPr txBox="1"/>
          <p:nvPr/>
        </p:nvSpPr>
        <p:spPr>
          <a:xfrm>
            <a:off x="8154663" y="5097543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BD8A3-BA07-41EB-8D5C-3E4F1E6A75AC}"/>
              </a:ext>
            </a:extLst>
          </p:cNvPr>
          <p:cNvSpPr txBox="1"/>
          <p:nvPr/>
        </p:nvSpPr>
        <p:spPr>
          <a:xfrm>
            <a:off x="8154663" y="4225171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租用工具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EBF3D-E161-41D6-9FD4-6B1ED9D1FCDF}"/>
              </a:ext>
            </a:extLst>
          </p:cNvPr>
          <p:cNvSpPr txBox="1"/>
          <p:nvPr/>
        </p:nvSpPr>
        <p:spPr>
          <a:xfrm>
            <a:off x="2110308" y="4225171"/>
            <a:ext cx="174121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管理繁琐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2B5D43-4A8D-4C76-AACC-8B57EEAB41B6}"/>
              </a:ext>
            </a:extLst>
          </p:cNvPr>
          <p:cNvSpPr txBox="1"/>
          <p:nvPr/>
        </p:nvSpPr>
        <p:spPr>
          <a:xfrm>
            <a:off x="2768580" y="5758744"/>
            <a:ext cx="800219" cy="940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02EEF4-13AD-4646-A775-A5C7910BDE34}"/>
              </a:ext>
            </a:extLst>
          </p:cNvPr>
          <p:cNvSpPr txBox="1"/>
          <p:nvPr/>
        </p:nvSpPr>
        <p:spPr>
          <a:xfrm>
            <a:off x="8760825" y="5758744"/>
            <a:ext cx="800219" cy="940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0996CC0C-2223-420C-9A86-056A0B1F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10719"/>
              </p:ext>
            </p:extLst>
          </p:nvPr>
        </p:nvGraphicFramePr>
        <p:xfrm>
          <a:off x="3788227" y="785746"/>
          <a:ext cx="4747405" cy="138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3CFE8694-9D74-4F65-8F3A-FC2517081EE3}"/>
              </a:ext>
            </a:extLst>
          </p:cNvPr>
          <p:cNvSpPr/>
          <p:nvPr/>
        </p:nvSpPr>
        <p:spPr>
          <a:xfrm>
            <a:off x="2768580" y="2316480"/>
            <a:ext cx="410049" cy="71480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C92A062-7D4D-42B1-8E08-4A2B8AA3D50F}"/>
              </a:ext>
            </a:extLst>
          </p:cNvPr>
          <p:cNvSpPr/>
          <p:nvPr/>
        </p:nvSpPr>
        <p:spPr>
          <a:xfrm>
            <a:off x="8820245" y="2393342"/>
            <a:ext cx="410049" cy="71480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2C911B-D9E5-467F-8E1F-3949B22FD198}"/>
              </a:ext>
            </a:extLst>
          </p:cNvPr>
          <p:cNvSpPr txBox="1"/>
          <p:nvPr/>
        </p:nvSpPr>
        <p:spPr>
          <a:xfrm>
            <a:off x="5749000" y="330751"/>
            <a:ext cx="615553" cy="22903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汽修协作系统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D6BC859-397C-4EBA-BBAC-748AF7DC7BAD}"/>
              </a:ext>
            </a:extLst>
          </p:cNvPr>
          <p:cNvSpPr/>
          <p:nvPr/>
        </p:nvSpPr>
        <p:spPr>
          <a:xfrm>
            <a:off x="5897165" y="2766267"/>
            <a:ext cx="410049" cy="71480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9F43F-62CC-4932-BD08-D663DA3FC85C}"/>
              </a:ext>
            </a:extLst>
          </p:cNvPr>
          <p:cNvSpPr txBox="1"/>
          <p:nvPr/>
        </p:nvSpPr>
        <p:spPr>
          <a:xfrm>
            <a:off x="4889863" y="3792523"/>
            <a:ext cx="241227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汽修服务平台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8A12D3-628B-4F4E-848C-BC76050847C3}"/>
              </a:ext>
            </a:extLst>
          </p:cNvPr>
          <p:cNvSpPr txBox="1"/>
          <p:nvPr/>
        </p:nvSpPr>
        <p:spPr>
          <a:xfrm>
            <a:off x="4722098" y="4731061"/>
            <a:ext cx="274780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技师服务微信端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CA7DC4-0BD8-48BF-B7AD-6737F5004D67}"/>
              </a:ext>
            </a:extLst>
          </p:cNvPr>
          <p:cNvSpPr txBox="1"/>
          <p:nvPr/>
        </p:nvSpPr>
        <p:spPr>
          <a:xfrm>
            <a:off x="2815452" y="3848646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9508C3-5BE4-47F0-9D66-86E8FDB51F57}"/>
              </a:ext>
            </a:extLst>
          </p:cNvPr>
          <p:cNvSpPr txBox="1"/>
          <p:nvPr/>
        </p:nvSpPr>
        <p:spPr>
          <a:xfrm>
            <a:off x="2821578" y="4728210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D249BF-709F-49D1-9B6D-D330DABDBFD1}"/>
              </a:ext>
            </a:extLst>
          </p:cNvPr>
          <p:cNvSpPr/>
          <p:nvPr/>
        </p:nvSpPr>
        <p:spPr>
          <a:xfrm>
            <a:off x="5926723" y="433695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3029AC-F21C-4D23-B0AA-F2808452AF32}"/>
              </a:ext>
            </a:extLst>
          </p:cNvPr>
          <p:cNvSpPr/>
          <p:nvPr/>
        </p:nvSpPr>
        <p:spPr>
          <a:xfrm>
            <a:off x="8852969" y="38673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4F512A-6A2C-4768-8ABC-1B6C711F582B}"/>
              </a:ext>
            </a:extLst>
          </p:cNvPr>
          <p:cNvSpPr/>
          <p:nvPr/>
        </p:nvSpPr>
        <p:spPr>
          <a:xfrm>
            <a:off x="8856949" y="472821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88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Graphic spid="16" grpId="0">
        <p:bldAsOne/>
      </p:bldGraphic>
      <p:bldP spid="17" grpId="0" animBg="1"/>
      <p:bldP spid="18" grpId="0" animBg="1"/>
      <p:bldP spid="22" grpId="0" animBg="1"/>
      <p:bldP spid="19" grpId="0" animBg="1"/>
      <p:bldP spid="20" grpId="0" animBg="1"/>
      <p:bldP spid="21" grpId="0" animBg="1"/>
      <p:bldP spid="2" grpId="0"/>
      <p:bldP spid="23" grpId="0"/>
      <p:bldP spid="4" grpId="0"/>
      <p:bldP spid="6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id="{FCF22A90-AB5A-4236-958B-1D0DD010DAFF}"/>
              </a:ext>
            </a:extLst>
          </p:cNvPr>
          <p:cNvSpPr txBox="1">
            <a:spLocks/>
          </p:cNvSpPr>
          <p:nvPr/>
        </p:nvSpPr>
        <p:spPr>
          <a:xfrm>
            <a:off x="919119" y="322772"/>
            <a:ext cx="10353762" cy="6961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系统功能结构图</a:t>
            </a:r>
            <a:endParaRPr lang="zh-CN" altLang="en-US" sz="32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FCF0E-7D2D-4324-9622-70E8E88AF9C2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59C3D47-0FA0-4799-8ABE-1F4E48C3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2613176" cy="40587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主要介绍汽修服务平台包含的主要功能模块，如右图：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401D6A6-B25C-495F-B545-EC35FD603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6606" y="1732449"/>
            <a:ext cx="8107681" cy="45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05AFE35-714B-412F-9035-7C5669E0F614}"/>
              </a:ext>
            </a:extLst>
          </p:cNvPr>
          <p:cNvSpPr txBox="1"/>
          <p:nvPr/>
        </p:nvSpPr>
        <p:spPr>
          <a:xfrm>
            <a:off x="4324350" y="3965565"/>
            <a:ext cx="3543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311D4D9-6671-4C10-AE50-2828EC766CE3}"/>
              </a:ext>
            </a:extLst>
          </p:cNvPr>
          <p:cNvSpPr/>
          <p:nvPr/>
        </p:nvSpPr>
        <p:spPr>
          <a:xfrm>
            <a:off x="5189219" y="1950099"/>
            <a:ext cx="1813562" cy="175710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2F7369E-2AB7-4DD7-B8FE-8362D54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8601"/>
            <a:ext cx="10353762" cy="9704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系统整体架构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30FC0-DE93-41ED-A75E-A83D5C5AAC1D}"/>
              </a:ext>
            </a:extLst>
          </p:cNvPr>
          <p:cNvSpPr txBox="1"/>
          <p:nvPr/>
        </p:nvSpPr>
        <p:spPr>
          <a:xfrm>
            <a:off x="2547744" y="5591145"/>
            <a:ext cx="179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项目大体架构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DFE29A-263E-487B-BF3C-479E67382884}"/>
              </a:ext>
            </a:extLst>
          </p:cNvPr>
          <p:cNvSpPr txBox="1"/>
          <p:nvPr/>
        </p:nvSpPr>
        <p:spPr>
          <a:xfrm>
            <a:off x="8304110" y="5591387"/>
            <a:ext cx="179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交互方式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E9A2A089-0CA1-4999-B1DB-C73BEB4EF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759131"/>
            <a:ext cx="5065712" cy="3597124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351FFBB-118D-4515-8BA1-B2253C6AE387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9B570CB8-F0CF-4853-84EB-8DE7C4950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19120" y="1753816"/>
            <a:ext cx="5065712" cy="35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0E64-9F75-4B34-826E-97DC7F9B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16" y="156629"/>
            <a:ext cx="10353762" cy="9704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42A4F-32AD-4C51-9971-19E580C4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2605" y="1885949"/>
            <a:ext cx="3300984" cy="576262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DDD6B1-BBAA-42F6-82D9-F2C6960FA81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445508" y="2574471"/>
            <a:ext cx="3300984" cy="321945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项目，使项目能够快速部署，项目所运行的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。并在后期为了实现微信小程序的访问，采用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（内网穿透技术）使服务能够被外网访问。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8CD51-471D-4708-A430-1740394BF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39739" y="1885949"/>
            <a:ext cx="3300984" cy="5762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技师服务平台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632C41-2E29-4E7E-AB08-D1EAFB745B8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539739" y="2574471"/>
            <a:ext cx="3300984" cy="32194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端的开发采用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框架搭建，采用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生态圈的前端框架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设计界面，提升系统的响应速度与用户体验。该平台的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采用全新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标准开发。在开发过程，会通过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请求获取第三方的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以此来实现部分功能。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42E390-FED5-4DDF-A28E-C5297EED87C5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430266E-3E7A-4F5C-8AD2-4EF279F1B6D5}"/>
              </a:ext>
            </a:extLst>
          </p:cNvPr>
          <p:cNvSpPr txBox="1">
            <a:spLocks/>
          </p:cNvSpPr>
          <p:nvPr/>
        </p:nvSpPr>
        <p:spPr>
          <a:xfrm>
            <a:off x="365471" y="1882138"/>
            <a:ext cx="3300984" cy="5762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2BBFA4D2-8380-4193-9CF1-65AD14F89751}"/>
              </a:ext>
            </a:extLst>
          </p:cNvPr>
          <p:cNvSpPr txBox="1">
            <a:spLocks/>
          </p:cNvSpPr>
          <p:nvPr/>
        </p:nvSpPr>
        <p:spPr>
          <a:xfrm>
            <a:off x="351277" y="2574471"/>
            <a:ext cx="3300984" cy="3219450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本系统微信技师服务微信端与汽修服务平台采用同一个数据库，前期对数据的设计包括概念设计，逻辑设计，物理设计。此外，本系统采用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数据库存储数据。</a:t>
            </a:r>
          </a:p>
        </p:txBody>
      </p:sp>
    </p:spTree>
    <p:extLst>
      <p:ext uri="{BB962C8B-B14F-4D97-AF65-F5344CB8AC3E}">
        <p14:creationId xmlns:p14="http://schemas.microsoft.com/office/powerpoint/2010/main" val="245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ECD6-FED5-4126-B86C-AA1113B6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00595"/>
            <a:ext cx="3706889" cy="5504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Autofit/>
          </a:bodyPr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开发模式与技术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2AB94-87A4-4975-A756-3EFCB52E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82" y="2072640"/>
            <a:ext cx="6411924" cy="4084320"/>
          </a:xfrm>
        </p:spPr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交互方式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端与服务器，微信小程序与服务器的交互均采用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请求数据，其数据传输格式统一采用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格式，在此过程包括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数据的封装以及数据的解析等。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为了使整个服务器开发更具模块化，除了包含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的基本模块，还采用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编程对服务器的异常进行统一处理，统一返回，包括异常状态码的编写。这使得服务器的维护，项目的调试更加轻松。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900" indent="0">
              <a:lnSpc>
                <a:spcPct val="150000"/>
              </a:lnSpc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8FE53-4333-4C57-8B94-F4361BD3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72640"/>
            <a:ext cx="3706889" cy="4084319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整个项目的大提开发模式基于标准的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模式，但是在传统的开发模式上改进成了前后端分离，降低各子系统之间的耦合性，利于后期代码的维护等。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端页面的设计，采用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M-model-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V-view-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视图），实现数据的双向绑定，保证模型层与视图的数据时刻保持一致。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7EB464-F63A-46D5-A826-09491605CC05}"/>
              </a:ext>
            </a:extLst>
          </p:cNvPr>
          <p:cNvCxnSpPr/>
          <p:nvPr/>
        </p:nvCxnSpPr>
        <p:spPr>
          <a:xfrm>
            <a:off x="0" y="1236617"/>
            <a:ext cx="121920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6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1473</TotalTime>
  <Words>1021</Words>
  <Application>Microsoft Office PowerPoint</Application>
  <PresentationFormat>宽屏</PresentationFormat>
  <Paragraphs>136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方正舒体</vt:lpstr>
      <vt:lpstr>微软雅黑</vt:lpstr>
      <vt:lpstr>Calisto MT</vt:lpstr>
      <vt:lpstr>Trebuchet MS</vt:lpstr>
      <vt:lpstr>Wingdings</vt:lpstr>
      <vt:lpstr>Wingdings 2</vt:lpstr>
      <vt:lpstr>石板</vt:lpstr>
      <vt:lpstr>基于springboot的微信汽修协作系统                                  -汽修服务平台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系统整体架构</vt:lpstr>
      <vt:lpstr>项目搭建</vt:lpstr>
      <vt:lpstr>开发模式与技术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基于springboot的微信</dc:title>
  <dc:creator>xhu_gpmhxy@163.com</dc:creator>
  <cp:lastModifiedBy>xhu_gpmhxy@163.com</cp:lastModifiedBy>
  <cp:revision>108</cp:revision>
  <dcterms:created xsi:type="dcterms:W3CDTF">2018-06-02T04:09:41Z</dcterms:created>
  <dcterms:modified xsi:type="dcterms:W3CDTF">2018-06-07T05:54:03Z</dcterms:modified>
</cp:coreProperties>
</file>