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A907-B86D-4A92-84D3-F498399FF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4564A-BAE0-40B0-AAA2-E974AD0DE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B5EC9-E7CB-428A-BDEF-369E03F2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24D0-AB88-46E9-98F0-045F5346C12F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6879C-0D53-4D96-BA2F-30EEA686D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8E726-A559-47FA-A2E7-4D7B09D9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C6B59-48F1-413F-A5DD-A9364001C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1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587D-71CB-4D72-922D-B94F0027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B125F-A4FA-44CA-9901-3852F2262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5FE4-25CB-4F49-BAEC-EC7A7821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24D0-AB88-46E9-98F0-045F5346C12F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46D62-D1EA-4E8A-BF39-A6E2F603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5EB42-5F51-4851-9694-25A291AB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C6B59-48F1-413F-A5DD-A9364001C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5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B9F0CA-AC59-49F4-82F4-2D1F2E933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F3E98-891A-4C5F-9225-1FDE0E5DA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75FF2-770B-43ED-B186-C119B2B7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24D0-AB88-46E9-98F0-045F5346C12F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D9888-7B10-4862-80BF-D43A7337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C0D9E-7DB1-402F-81D0-6F1E0F53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C6B59-48F1-413F-A5DD-A9364001C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8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D66D-8362-4A09-B85C-A7A48A5F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367E2-3A05-4FE8-AEDE-ECA6A6E11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22E6B-57C3-4C61-ABC3-260FA11D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24D0-AB88-46E9-98F0-045F5346C12F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33D3C-02B2-4910-9412-CA003DF7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C6345-FFFB-4F87-A79B-F0D4C9A9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C6B59-48F1-413F-A5DD-A9364001C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5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A876C-5F50-4267-BB7D-207EDB482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42513-051E-4736-BE64-B41045C6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A146F-4CE4-4C52-8100-50C7BA2C0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24D0-AB88-46E9-98F0-045F5346C12F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EFB24-7549-442D-BF12-7751D868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A05A5-E36F-49F9-BBE1-FE106637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C6B59-48F1-413F-A5DD-A9364001C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5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04E9-6F7E-4C37-A569-D90A50D8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6E49F-FF98-4BF9-99A0-46E3FF46E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387E8-8AF1-44B3-A2BC-DFEDC4FEA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7CBE3-12FA-4C5F-915A-AD3ABE34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24D0-AB88-46E9-98F0-045F5346C12F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D1B60-287B-4A2F-AEC0-EBBC501B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982AC-59FC-49FC-BAFE-EE834F34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C6B59-48F1-413F-A5DD-A9364001C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3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17F7-5871-4DB8-875C-87C528DB9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49387-8182-4113-A403-57FE94D67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55792-BCAC-44F1-952B-1E388FF71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01067F-7C97-4570-80C4-8A3714EF7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24C82-CEC8-4C1A-913E-C4DC97387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0B3EF-0100-4810-91FA-11862AFD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24D0-AB88-46E9-98F0-045F5346C12F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4A0141-C45A-4E1B-B0E6-86FB3380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AF5584-5D1F-4F31-A3C2-A78395ED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C6B59-48F1-413F-A5DD-A9364001C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8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CAC2-4316-468F-AA3E-8660E98E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5D700-4048-4B5F-857F-A4884876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24D0-AB88-46E9-98F0-045F5346C12F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EA5F6-581F-4888-922D-5979997D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40AC9-0D9F-45E3-93A0-5780A956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C6B59-48F1-413F-A5DD-A9364001C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7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62F4A-9418-487B-937C-2DEF6BFB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24D0-AB88-46E9-98F0-045F5346C12F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012DC-E4DC-4545-BBDE-66698D3D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8A080-E815-4AB8-A1F1-5B2FB2E9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C6B59-48F1-413F-A5DD-A9364001C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4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C40D-76E9-47C6-A448-EC9FEB77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6C9CE-DC2C-4CE5-BAAF-8DAC94C26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1D85B-0211-482F-A4FC-62B3DE9F4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E02CF-3E82-4B4D-A79C-9F23F7B1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24D0-AB88-46E9-98F0-045F5346C12F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F2B17-48EF-4D7A-9AC8-D50DF6B9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84ABF-DB46-4053-BAB1-FF50CEA7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C6B59-48F1-413F-A5DD-A9364001C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1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0B41-0D9B-4554-834A-D5B8A231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29D7C-C24A-48DA-AF72-300A82A51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0D0C8-2274-499E-8986-24419954B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31C0E-08E2-44FB-98B0-C63C975E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24D0-AB88-46E9-98F0-045F5346C12F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604A6-EDDB-44BA-94D8-AEB38723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305AC-BFB9-4256-BDD0-73A211DD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C6B59-48F1-413F-A5DD-A9364001C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8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E8935B-1E8D-4AB1-9FCA-D82E3341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E364C-032F-429C-A63B-D21401D52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E52ED-DE14-4BDD-92F7-3B9E0C30D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524D0-AB88-46E9-98F0-045F5346C12F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BC3A5-E1CE-4A81-9606-5887FD41E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BCAC1-9522-407D-8311-27D6B7FB0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C6B59-48F1-413F-A5DD-A9364001C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8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9BA80-D76B-4F3E-B2DE-4B952E5C8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Processing for Predicting Stock Returns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B241F-0DAD-4F0E-8178-D261304BC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2080"/>
            <a:ext cx="9144000" cy="1315720"/>
          </a:xfrm>
        </p:spPr>
        <p:txBody>
          <a:bodyPr/>
          <a:lstStyle/>
          <a:p>
            <a:r>
              <a:rPr lang="en-US" dirty="0" err="1"/>
              <a:t>Xhuliano</a:t>
            </a:r>
            <a:r>
              <a:rPr lang="en-US" dirty="0"/>
              <a:t> Brace, Maksim Papenkov, Jacob Rosenberg</a:t>
            </a:r>
          </a:p>
        </p:txBody>
      </p:sp>
    </p:spTree>
    <p:extLst>
      <p:ext uri="{BB962C8B-B14F-4D97-AF65-F5344CB8AC3E}">
        <p14:creationId xmlns:p14="http://schemas.microsoft.com/office/powerpoint/2010/main" val="396697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F08C-02B6-41C5-B46C-09FDD9C0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Prior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433B8-4C02-4188-9FA8-ECC5DC559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790" y="1825625"/>
            <a:ext cx="11607209" cy="4351338"/>
          </a:xfrm>
        </p:spPr>
        <p:txBody>
          <a:bodyPr>
            <a:normAutofit/>
          </a:bodyPr>
          <a:lstStyle/>
          <a:p>
            <a:r>
              <a:rPr lang="en-US" sz="4000" b="1" dirty="0"/>
              <a:t>It is possible to model stock return using SVM </a:t>
            </a:r>
          </a:p>
          <a:p>
            <a:endParaRPr lang="en-US" sz="4000" dirty="0"/>
          </a:p>
          <a:p>
            <a:r>
              <a:rPr lang="en-US" sz="4000" b="1" dirty="0"/>
              <a:t>Features : Momentum and Volatility (</a:t>
            </a:r>
            <a:r>
              <a:rPr lang="en-US" sz="4000" b="1" dirty="0">
                <a:solidFill>
                  <a:srgbClr val="FF0000"/>
                </a:solidFill>
              </a:rPr>
              <a:t>Quantitative</a:t>
            </a:r>
            <a:r>
              <a:rPr lang="en-US" sz="4000" b="1" dirty="0"/>
              <a:t>)</a:t>
            </a:r>
          </a:p>
          <a:p>
            <a:pPr lvl="1"/>
            <a:r>
              <a:rPr lang="en-US" sz="3600" dirty="0"/>
              <a:t>Momentum = rolling average of returns</a:t>
            </a:r>
          </a:p>
          <a:p>
            <a:pPr lvl="1"/>
            <a:r>
              <a:rPr lang="en-US" sz="3600" dirty="0"/>
              <a:t>Volatility = rolling standard deviation of returns</a:t>
            </a:r>
          </a:p>
        </p:txBody>
      </p:sp>
    </p:spTree>
    <p:extLst>
      <p:ext uri="{BB962C8B-B14F-4D97-AF65-F5344CB8AC3E}">
        <p14:creationId xmlns:p14="http://schemas.microsoft.com/office/powerpoint/2010/main" val="358920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0131-F8CE-46B7-B3A1-2735A61D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B159F-4731-4324-B776-F32517C60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Can we improve SVM accuracy using additional </a:t>
            </a:r>
            <a:r>
              <a:rPr lang="en-US" sz="4000" dirty="0">
                <a:solidFill>
                  <a:srgbClr val="00B050"/>
                </a:solidFill>
              </a:rPr>
              <a:t>QUALITATIVE</a:t>
            </a:r>
            <a:r>
              <a:rPr lang="en-US" sz="4000" dirty="0"/>
              <a:t> data? </a:t>
            </a:r>
          </a:p>
          <a:p>
            <a:endParaRPr lang="en-US" sz="4000" dirty="0"/>
          </a:p>
          <a:p>
            <a:r>
              <a:rPr lang="en-US" sz="4000" dirty="0"/>
              <a:t>Specifically, if we gather </a:t>
            </a:r>
            <a:r>
              <a:rPr lang="en-US" sz="4000" dirty="0">
                <a:solidFill>
                  <a:srgbClr val="00B050"/>
                </a:solidFill>
              </a:rPr>
              <a:t>news headlines from twitter</a:t>
            </a:r>
            <a:r>
              <a:rPr lang="en-US" sz="4000" dirty="0"/>
              <a:t>, can we incorporate this information in some useful way? </a:t>
            </a:r>
          </a:p>
        </p:txBody>
      </p:sp>
    </p:spTree>
    <p:extLst>
      <p:ext uri="{BB962C8B-B14F-4D97-AF65-F5344CB8AC3E}">
        <p14:creationId xmlns:p14="http://schemas.microsoft.com/office/powerpoint/2010/main" val="310883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4E0A-E909-4DBE-B75B-3641FC8C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Step 1 : Binary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19D99-6E62-44BE-8F69-B45B04771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44" y="1825625"/>
            <a:ext cx="11802140" cy="4351338"/>
          </a:xfrm>
        </p:spPr>
        <p:txBody>
          <a:bodyPr>
            <a:noAutofit/>
          </a:bodyPr>
          <a:lstStyle/>
          <a:p>
            <a:r>
              <a:rPr lang="en-US" sz="4000" b="1" dirty="0"/>
              <a:t>Gather </a:t>
            </a:r>
            <a:r>
              <a:rPr lang="en-US" sz="4000" b="1" u="sng" dirty="0"/>
              <a:t>news headlines </a:t>
            </a:r>
            <a:r>
              <a:rPr lang="en-US" sz="4000" b="1" dirty="0"/>
              <a:t>from twitter</a:t>
            </a:r>
          </a:p>
          <a:p>
            <a:endParaRPr lang="en-US" sz="1600" b="1" dirty="0"/>
          </a:p>
          <a:p>
            <a:r>
              <a:rPr lang="en-US" sz="4000" b="1" dirty="0">
                <a:solidFill>
                  <a:srgbClr val="00B050"/>
                </a:solidFill>
              </a:rPr>
              <a:t>Pre-process data </a:t>
            </a:r>
            <a:r>
              <a:rPr lang="en-US" sz="4000" dirty="0"/>
              <a:t>(remove punctuation, set to lowercase, lemmatize, adjust for cross-class repetition)</a:t>
            </a:r>
          </a:p>
          <a:p>
            <a:endParaRPr lang="en-US" sz="1600" b="1" dirty="0"/>
          </a:p>
          <a:p>
            <a:r>
              <a:rPr lang="en-US" sz="4000" b="1" dirty="0"/>
              <a:t>Model stock movements with a </a:t>
            </a:r>
            <a:r>
              <a:rPr lang="en-US" sz="4000" b="1" dirty="0">
                <a:solidFill>
                  <a:srgbClr val="FF0000"/>
                </a:solidFill>
              </a:rPr>
              <a:t>Logistic Regression </a:t>
            </a:r>
          </a:p>
          <a:p>
            <a:pPr lvl="1"/>
            <a:r>
              <a:rPr lang="en-US" sz="3600" dirty="0"/>
              <a:t>y = 1 if stock price goes up, 0 if stock price goes down</a:t>
            </a:r>
          </a:p>
          <a:p>
            <a:pPr lvl="1"/>
            <a:r>
              <a:rPr lang="en-US" sz="3600" dirty="0"/>
              <a:t>X = frequency of top-10 keywords for a given date </a:t>
            </a:r>
          </a:p>
        </p:txBody>
      </p:sp>
    </p:spTree>
    <p:extLst>
      <p:ext uri="{BB962C8B-B14F-4D97-AF65-F5344CB8AC3E}">
        <p14:creationId xmlns:p14="http://schemas.microsoft.com/office/powerpoint/2010/main" val="128246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862A2-7DCD-40D0-A88B-97E3DB00B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Step 2 : Improved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B5F0-864F-4255-A4B9-5A1BB1CDA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02" y="1825625"/>
            <a:ext cx="11493796" cy="4351338"/>
          </a:xfrm>
        </p:spPr>
        <p:txBody>
          <a:bodyPr>
            <a:normAutofit/>
          </a:bodyPr>
          <a:lstStyle/>
          <a:p>
            <a:r>
              <a:rPr lang="en-US" sz="4000" b="1" dirty="0"/>
              <a:t>Compare performance of </a:t>
            </a:r>
            <a:r>
              <a:rPr lang="en-US" sz="4000" b="1" u="sng" dirty="0"/>
              <a:t>two</a:t>
            </a:r>
            <a:r>
              <a:rPr lang="en-US" sz="4000" b="1" dirty="0"/>
              <a:t> SVM machines : </a:t>
            </a:r>
          </a:p>
          <a:p>
            <a:endParaRPr lang="en-US" sz="4000" b="1" dirty="0"/>
          </a:p>
          <a:p>
            <a:pPr lvl="1"/>
            <a:r>
              <a:rPr lang="en-US" sz="3600" b="1" dirty="0"/>
              <a:t>SVM 1 (</a:t>
            </a:r>
            <a:r>
              <a:rPr lang="en-US" sz="3600" b="1" dirty="0">
                <a:solidFill>
                  <a:srgbClr val="00B050"/>
                </a:solidFill>
              </a:rPr>
              <a:t>Quantitative-ONLY</a:t>
            </a:r>
            <a:r>
              <a:rPr lang="en-US" sz="3600" b="1" dirty="0"/>
              <a:t>) </a:t>
            </a:r>
            <a:r>
              <a:rPr lang="en-US" sz="3600" dirty="0"/>
              <a:t>: features = momentum and volatility</a:t>
            </a:r>
          </a:p>
          <a:p>
            <a:pPr lvl="1"/>
            <a:endParaRPr lang="en-US" sz="3600" b="1" dirty="0"/>
          </a:p>
          <a:p>
            <a:pPr lvl="1"/>
            <a:r>
              <a:rPr lang="en-US" sz="3600" b="1" dirty="0"/>
              <a:t>SVM 2 (</a:t>
            </a:r>
            <a:r>
              <a:rPr lang="en-US" sz="3600" b="1" dirty="0">
                <a:solidFill>
                  <a:srgbClr val="FF0000"/>
                </a:solidFill>
              </a:rPr>
              <a:t>Expanded</a:t>
            </a:r>
            <a:r>
              <a:rPr lang="en-US" sz="3600" b="1" dirty="0"/>
              <a:t>) : also include prediction score from </a:t>
            </a:r>
            <a:r>
              <a:rPr lang="en-US" sz="3600" b="1" u="sng" dirty="0"/>
              <a:t>logistic regression </a:t>
            </a:r>
            <a:r>
              <a:rPr lang="en-US" sz="3600" dirty="0"/>
              <a:t>(based on news headlines on twitter)</a:t>
            </a:r>
          </a:p>
        </p:txBody>
      </p:sp>
    </p:spTree>
    <p:extLst>
      <p:ext uri="{BB962C8B-B14F-4D97-AF65-F5344CB8AC3E}">
        <p14:creationId xmlns:p14="http://schemas.microsoft.com/office/powerpoint/2010/main" val="417572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37F2B-07E9-4FC5-9724-EB91E4A9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Common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E6028-7002-43F5-B72A-83A329A6F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Amazon:['apple', 'market', 'sale', 'deal', 'prime', 'retailer', 'online', 'billion', 'share', 'price']</a:t>
            </a:r>
          </a:p>
          <a:p>
            <a:pPr marL="0" indent="0">
              <a:buNone/>
            </a:pPr>
            <a:r>
              <a:rPr lang="en-US" sz="2400" dirty="0"/>
              <a:t>Apple:['stock', 'tech', 'say', 'billion', 'year', 'pay', 'earnings', '</a:t>
            </a:r>
            <a:r>
              <a:rPr lang="en-US" sz="2400" dirty="0" err="1"/>
              <a:t>samsung</a:t>
            </a:r>
            <a:r>
              <a:rPr lang="en-US" sz="2400" dirty="0"/>
              <a:t>', 'cook', 'video']</a:t>
            </a:r>
          </a:p>
          <a:p>
            <a:pPr marL="0" indent="0">
              <a:buNone/>
            </a:pPr>
            <a:r>
              <a:rPr lang="en-US" sz="2400" dirty="0"/>
              <a:t>Facebook:['fb', 'live', 'mark', 'news', 'privacy', 'share', 'video', 'question', '</a:t>
            </a:r>
            <a:r>
              <a:rPr lang="en-US" sz="2400" dirty="0" err="1"/>
              <a:t>whatsapp</a:t>
            </a:r>
            <a:r>
              <a:rPr lang="en-US" sz="2400" dirty="0"/>
              <a:t>', 'social']</a:t>
            </a:r>
          </a:p>
          <a:p>
            <a:pPr marL="0" indent="0">
              <a:buNone/>
            </a:pPr>
            <a:r>
              <a:rPr lang="en-US" sz="2400" dirty="0"/>
              <a:t>Google:['deal', 'alphabet', 'service', 'china', 'android', 'business', 'video', 'tax', 'billion', 'news']</a:t>
            </a:r>
          </a:p>
          <a:p>
            <a:pPr marL="0" indent="0">
              <a:buNone/>
            </a:pPr>
            <a:r>
              <a:rPr lang="en-US" sz="2400" dirty="0"/>
              <a:t>Netflix:['movie', 'price', 'film', 'earnings', 'report', 'push', 'global', 'deal', 'service', 'comcast']</a:t>
            </a:r>
          </a:p>
          <a:p>
            <a:pPr marL="0" indent="0">
              <a:buNone/>
            </a:pPr>
            <a:r>
              <a:rPr lang="en-US" sz="2400" dirty="0"/>
              <a:t>Tesla:['china', 'stock', 'plan', 'maker', 'market', 'production', 'investor', 'battery', 'sale', 'price']</a:t>
            </a:r>
          </a:p>
        </p:txBody>
      </p:sp>
    </p:spTree>
    <p:extLst>
      <p:ext uri="{BB962C8B-B14F-4D97-AF65-F5344CB8AC3E}">
        <p14:creationId xmlns:p14="http://schemas.microsoft.com/office/powerpoint/2010/main" val="360247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D3EA-E739-4471-93E8-AB7B60ABC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5921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BDB77B-9B08-4809-B8B4-0D6110B1FC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177627"/>
              </p:ext>
            </p:extLst>
          </p:nvPr>
        </p:nvGraphicFramePr>
        <p:xfrm>
          <a:off x="212651" y="659219"/>
          <a:ext cx="11727712" cy="59861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31928">
                  <a:extLst>
                    <a:ext uri="{9D8B030D-6E8A-4147-A177-3AD203B41FA5}">
                      <a16:colId xmlns:a16="http://schemas.microsoft.com/office/drawing/2014/main" val="1491546064"/>
                    </a:ext>
                  </a:extLst>
                </a:gridCol>
                <a:gridCol w="2931928">
                  <a:extLst>
                    <a:ext uri="{9D8B030D-6E8A-4147-A177-3AD203B41FA5}">
                      <a16:colId xmlns:a16="http://schemas.microsoft.com/office/drawing/2014/main" val="2709100575"/>
                    </a:ext>
                  </a:extLst>
                </a:gridCol>
                <a:gridCol w="2931928">
                  <a:extLst>
                    <a:ext uri="{9D8B030D-6E8A-4147-A177-3AD203B41FA5}">
                      <a16:colId xmlns:a16="http://schemas.microsoft.com/office/drawing/2014/main" val="4026369155"/>
                    </a:ext>
                  </a:extLst>
                </a:gridCol>
                <a:gridCol w="2931928">
                  <a:extLst>
                    <a:ext uri="{9D8B030D-6E8A-4147-A177-3AD203B41FA5}">
                      <a16:colId xmlns:a16="http://schemas.microsoft.com/office/drawing/2014/main" val="529111006"/>
                    </a:ext>
                  </a:extLst>
                </a:gridCol>
              </a:tblGrid>
              <a:tr h="159171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Company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SVM 1 </a:t>
                      </a:r>
                      <a:r>
                        <a:rPr lang="en-US" sz="3600" dirty="0">
                          <a:solidFill>
                            <a:srgbClr val="00B050"/>
                          </a:solidFill>
                        </a:rPr>
                        <a:t>(Quantitative)</a:t>
                      </a:r>
                      <a:endParaRPr lang="en-US" sz="4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SVM 2 </a:t>
                      </a:r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(Expanded)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FF00"/>
                          </a:solidFill>
                        </a:rPr>
                        <a:t>Change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239208"/>
                  </a:ext>
                </a:extLst>
              </a:tr>
              <a:tr h="73240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Facebook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187825"/>
                  </a:ext>
                </a:extLst>
              </a:tr>
              <a:tr h="73240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Apple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0332838"/>
                  </a:ext>
                </a:extLst>
              </a:tr>
              <a:tr h="73240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Amazon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558196"/>
                  </a:ext>
                </a:extLst>
              </a:tr>
              <a:tr h="73240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Netflix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752821"/>
                  </a:ext>
                </a:extLst>
              </a:tr>
              <a:tr h="73240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Google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464100"/>
                  </a:ext>
                </a:extLst>
              </a:tr>
              <a:tr h="73240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Tesla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1481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278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334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Natural Language Processing for Predicting Stock Returns</vt:lpstr>
      <vt:lpstr>Prior Research</vt:lpstr>
      <vt:lpstr>Question </vt:lpstr>
      <vt:lpstr>Step 1 : Binary Classifier</vt:lpstr>
      <vt:lpstr>Step 2 : Improved SVM</vt:lpstr>
      <vt:lpstr>Common Words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for Predicting Stock Returns</dc:title>
  <dc:creator>Maksim Papenkov</dc:creator>
  <cp:lastModifiedBy>Jacob Rosenberg</cp:lastModifiedBy>
  <cp:revision>5</cp:revision>
  <dcterms:created xsi:type="dcterms:W3CDTF">2019-05-12T23:05:18Z</dcterms:created>
  <dcterms:modified xsi:type="dcterms:W3CDTF">2019-05-13T01:05:58Z</dcterms:modified>
</cp:coreProperties>
</file>