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  <p:sldMasterId id="2147483732" r:id="rId3"/>
  </p:sldMasterIdLst>
  <p:notesMasterIdLst>
    <p:notesMasterId r:id="rId43"/>
  </p:notesMasterIdLst>
  <p:handoutMasterIdLst>
    <p:handoutMasterId r:id="rId44"/>
  </p:handoutMasterIdLst>
  <p:sldIdLst>
    <p:sldId id="415" r:id="rId4"/>
    <p:sldId id="504" r:id="rId5"/>
    <p:sldId id="2216" r:id="rId6"/>
    <p:sldId id="1245" r:id="rId7"/>
    <p:sldId id="2210" r:id="rId8"/>
    <p:sldId id="2211" r:id="rId9"/>
    <p:sldId id="2214" r:id="rId10"/>
    <p:sldId id="2215" r:id="rId11"/>
    <p:sldId id="1326" r:id="rId12"/>
    <p:sldId id="418" r:id="rId13"/>
    <p:sldId id="268" r:id="rId14"/>
    <p:sldId id="507" r:id="rId15"/>
    <p:sldId id="270" r:id="rId16"/>
    <p:sldId id="271" r:id="rId17"/>
    <p:sldId id="272" r:id="rId18"/>
    <p:sldId id="257" r:id="rId19"/>
    <p:sldId id="263" r:id="rId20"/>
    <p:sldId id="285" r:id="rId21"/>
    <p:sldId id="288" r:id="rId22"/>
    <p:sldId id="411" r:id="rId23"/>
    <p:sldId id="405" r:id="rId24"/>
    <p:sldId id="406" r:id="rId25"/>
    <p:sldId id="407" r:id="rId26"/>
    <p:sldId id="408" r:id="rId27"/>
    <p:sldId id="269" r:id="rId28"/>
    <p:sldId id="409" r:id="rId29"/>
    <p:sldId id="419" r:id="rId30"/>
    <p:sldId id="291" r:id="rId31"/>
    <p:sldId id="417" r:id="rId32"/>
    <p:sldId id="2218" r:id="rId33"/>
    <p:sldId id="1381" r:id="rId34"/>
    <p:sldId id="1382" r:id="rId35"/>
    <p:sldId id="1457" r:id="rId36"/>
    <p:sldId id="1553" r:id="rId37"/>
    <p:sldId id="2220" r:id="rId38"/>
    <p:sldId id="2203" r:id="rId39"/>
    <p:sldId id="1470" r:id="rId40"/>
    <p:sldId id="2221" r:id="rId41"/>
    <p:sldId id="1598" r:id="rId42"/>
  </p:sldIdLst>
  <p:sldSz cx="9144000" cy="6858000" type="screen4x3"/>
  <p:notesSz cx="9601200" cy="73152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9" autoAdjust="0"/>
  </p:normalViewPr>
  <p:slideViewPr>
    <p:cSldViewPr>
      <p:cViewPr varScale="1">
        <p:scale>
          <a:sx n="145" d="100"/>
          <a:sy n="145" d="100"/>
        </p:scale>
        <p:origin x="4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7FA449-3C3B-4101-866E-1BE10201A3C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7985D66-0E5D-4924-801D-F108F324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1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E510B02-3BBF-4046-B355-3A398DF581CB}" type="datetimeFigureOut">
              <a:rPr lang="zh-HK" altLang="en-US" smtClean="0"/>
              <a:t>6/7/2022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080DC9D-4582-44E3-85B6-5F6E1027C4F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902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DD8A4E-80D5-E442-8CCA-D5A1F77B1F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2" charset="0"/>
                <a:ea typeface="ＭＳ Ｐゴシック" pitchFamily="-112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2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30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A557F4-9B78-C140-AB19-BD396D2EE86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2" charset="0"/>
                <a:ea typeface="ＭＳ Ｐゴシック" pitchFamily="-112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2" charset="0"/>
              <a:ea typeface="ＭＳ Ｐゴシック" pitchFamily="-112" charset="-128"/>
            </a:endParaRPr>
          </a:p>
        </p:txBody>
      </p:sp>
      <p:sp>
        <p:nvSpPr>
          <p:cNvPr id="2304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0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4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0917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666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1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0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813" y="453615"/>
            <a:ext cx="366743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3767"/>
            <a:ext cx="7886700" cy="4053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668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4708" y="345408"/>
            <a:ext cx="3377128" cy="1200329"/>
            <a:chOff x="-14708" y="11112"/>
            <a:chExt cx="3377128" cy="1200329"/>
          </a:xfrm>
          <a:effectLst>
            <a:outerShdw dir="5400000" algn="ctr" rotWithShape="0">
              <a:srgbClr val="000000">
                <a:alpha val="10000"/>
              </a:srgbClr>
            </a:outerShdw>
          </a:effectLst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08" y="11112"/>
              <a:ext cx="1332172" cy="1111942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1000"/>
                </a:srgbClr>
              </a:outerShdw>
            </a:effectLst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319308" y="11112"/>
              <a:ext cx="20431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65000"/>
                    </a:schemeClr>
                  </a:solidFill>
                  <a:latin typeface="Garamond" charset="0"/>
                  <a:ea typeface="Garamond" charset="0"/>
                  <a:cs typeface="Garamond" charset="0"/>
                </a:rPr>
                <a:t>Transdisciplinary Research Institute for Advancing 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261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7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6FF14-906B-8C43-8206-00F0F407B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3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A590-6033-DE48-865B-A0558AEFC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D4A4B-0330-AF4E-991D-7D58C0870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0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9279-66D6-F54A-8DF6-8569F0E4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2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DD396-FCC9-5D4C-A19A-0D227FF65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7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D718F-682B-7343-BB3C-8AD703324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8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50E6-1DFF-B84C-BFE3-E4371400D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2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1E281-1F8F-6944-BFC1-D0DAE21D9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0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CFAE8-AF25-AC44-B97D-AB359B592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9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AFEEC-C182-2D4A-848B-6A0ED98C1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08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CDC short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68A2-5B33-FA46-93E8-3B5149732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33333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5630"/>
            <a:ext cx="6902245" cy="6279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23499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43165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b="1"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  <a:sym typeface="Symbol" pitchFamily="-112" charset="2"/>
              </a:rPr>
              <a:t>CDC short course</a:t>
            </a:r>
            <a:endParaRPr lang="en-US" b="1" dirty="0">
              <a:latin typeface="Arial Narrow" pitchFamily="-112" charset="0"/>
              <a:ea typeface="ＭＳ Ｐゴシック" pitchFamily="-112" charset="-128"/>
              <a:cs typeface="ＭＳ Ｐゴシック" pitchFamily="-112" charset="-128"/>
              <a:sym typeface="Symbol" pitchFamily="-112" charset="2"/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51A289-BEF2-FC49-AB93-B19BD27FB5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" pitchFamily="64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21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/github.com/zhanghang1989/MXNet-Gluon-Style-Transfer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ttps/hcai.mit.edu/referenc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https/hcai.mit.edu/references" TargetMode="Externa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https/selfdrivingcars.mit.edu/references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https/hcai.mit.edu/references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2.jpeg"/><Relationship Id="rId7" Type="http://schemas.openxmlformats.org/officeDocument/2006/relationships/image" Target="../media/image2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hyperlink" Target="http://https/hcai.mit.edu/reference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4" y="2628900"/>
            <a:ext cx="7143750" cy="1943098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 to Deep Learning: Algorithms and Their Applications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382" y="4629150"/>
            <a:ext cx="5539237" cy="1143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Thursday, February 24, 2022</a:t>
            </a:r>
          </a:p>
          <a:p>
            <a:r>
              <a:rPr lang="en-US" altLang="zh-CN" dirty="0"/>
              <a:t>CDC Short Course</a:t>
            </a:r>
            <a:endParaRPr lang="zh-CN" altLang="en-US" dirty="0"/>
          </a:p>
          <a:p>
            <a:r>
              <a:rPr lang="en-US" sz="3000" dirty="0"/>
              <a:t>Xiaoming Huo, Georgia Tech</a:t>
            </a:r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679F2CAB-F08D-6BC4-84E5-0CBF1FE471C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 Applications and Popularity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B4A0A4-BE21-485B-AD2B-3A9F78F9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PB">
            <a:extLst>
              <a:ext uri="{FF2B5EF4-FFF2-40B4-BE49-F238E27FC236}">
                <a16:creationId xmlns:a16="http://schemas.microsoft.com/office/drawing/2014/main" id="{181B3AF7-E38B-8430-4D68-CF956DA3CC1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680210"/>
            <a:ext cx="8564880" cy="3436620"/>
          </a:xfrm>
          <a:prstGeom prst="rect">
            <a:avLst/>
          </a:prstGeom>
        </p:spPr>
      </p:pic>
      <p:sp>
        <p:nvSpPr>
          <p:cNvPr id="2" name="TextBox 29"/>
          <p:cNvSpPr txBox="1"/>
          <p:nvPr/>
        </p:nvSpPr>
        <p:spPr>
          <a:xfrm>
            <a:off x="381000" y="1003210"/>
            <a:ext cx="2815248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Classify</a:t>
            </a:r>
            <a:r>
              <a:rPr lang="en-US" altLang="zh-CN" sz="2800" b="1" spc="-5" dirty="0">
                <a:solidFill>
                  <a:srgbClr val="4B4C4A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Images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695701" y="5322058"/>
            <a:ext cx="1855083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spc="35" dirty="0">
                <a:solidFill>
                  <a:srgbClr val="000000"/>
                </a:solidFill>
                <a:latin typeface="Times New Roman"/>
                <a:ea typeface="Times New Roman"/>
              </a:rPr>
              <a:t>http://www</a:t>
            </a:r>
            <a:r>
              <a:rPr lang="en-US" altLang="zh-CN" sz="1200" spc="30" dirty="0">
                <a:solidFill>
                  <a:srgbClr val="000000"/>
                </a:solidFill>
                <a:latin typeface="Times New Roman"/>
                <a:ea typeface="Times New Roman"/>
              </a:rPr>
              <a:t>.image-net.org/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7A7D0-475F-4EDA-BF19-ADF4923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10C841F7-0F6A-4C58-87AB-DE178E5A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09A822AA-177B-4AA0-94B3-90F772E3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11</a:t>
            </a:fld>
            <a:endParaRPr lang="en-US"/>
          </a:p>
        </p:txBody>
      </p:sp>
      <p:sp>
        <p:nvSpPr>
          <p:cNvPr id="5" name="PB">
            <a:extLst>
              <a:ext uri="{FF2B5EF4-FFF2-40B4-BE49-F238E27FC236}">
                <a16:creationId xmlns:a16="http://schemas.microsoft.com/office/drawing/2014/main" id="{67A8608C-D827-8E5F-B27E-ED67F694C65A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864870"/>
            <a:ext cx="8831580" cy="5128260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381000" y="1003210"/>
            <a:ext cx="2815248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Classify</a:t>
            </a:r>
            <a:r>
              <a:rPr lang="en-US" altLang="zh-CN" sz="2800" b="1" spc="-5" dirty="0">
                <a:solidFill>
                  <a:srgbClr val="4B4C4A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Images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92100" y="5329678"/>
            <a:ext cx="3227944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89999"/>
              </a:lnSpc>
            </a:pPr>
            <a:r>
              <a:rPr lang="en-US" altLang="zh-CN" sz="1200" spc="50" dirty="0">
                <a:solidFill>
                  <a:srgbClr val="000000"/>
                </a:solidFill>
                <a:latin typeface="Times New Roman"/>
                <a:ea typeface="Times New Roman"/>
              </a:rPr>
              <a:t>Yanofsky,</a:t>
            </a:r>
            <a:r>
              <a:rPr lang="en-US" altLang="zh-CN" sz="120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0" dirty="0">
                <a:solidFill>
                  <a:srgbClr val="000000"/>
                </a:solidFill>
                <a:latin typeface="Times New Roman"/>
                <a:ea typeface="Times New Roman"/>
              </a:rPr>
              <a:t>Quartz</a:t>
            </a:r>
            <a:r>
              <a:rPr lang="en-US" altLang="zh-CN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u="sng" spc="55" dirty="0">
                <a:solidFill>
                  <a:srgbClr val="0362C0"/>
                </a:solidFill>
                <a:uFill>
                  <a:solidFill>
                    <a:srgbClr val="0362C0"/>
                  </a:solidFill>
                </a:uFill>
                <a:latin typeface="Times New Roman"/>
                <a:ea typeface="Times New Roman"/>
              </a:rPr>
              <a:t>https://qz.com/1034972/the-data-</a:t>
            </a:r>
            <a:r>
              <a:rPr lang="en-US" altLang="zh-CN" sz="1200" u="sng" spc="50" dirty="0">
                <a:solidFill>
                  <a:srgbClr val="0362C0"/>
                </a:solidFill>
                <a:uFill>
                  <a:solidFill>
                    <a:srgbClr val="0362C0"/>
                  </a:solidFill>
                </a:uFill>
                <a:latin typeface="Times New Roman"/>
                <a:ea typeface="Times New Roman"/>
              </a:rPr>
              <a:t>that-changed-</a:t>
            </a:r>
            <a:r>
              <a:rPr lang="en-US" altLang="zh-CN" sz="1200" dirty="0">
                <a:solidFill>
                  <a:srgbClr val="0362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u="sng" spc="45" dirty="0">
                <a:solidFill>
                  <a:srgbClr val="0362C0"/>
                </a:solidFill>
                <a:uFill>
                  <a:solidFill>
                    <a:srgbClr val="0362C0"/>
                  </a:solidFill>
                </a:uFill>
                <a:latin typeface="Times New Roman"/>
                <a:ea typeface="Times New Roman"/>
              </a:rPr>
              <a:t>the-direction-of-ai-research-and-possib</a:t>
            </a:r>
            <a:r>
              <a:rPr lang="en-US" altLang="zh-CN" sz="1200" u="sng" spc="40" dirty="0">
                <a:solidFill>
                  <a:srgbClr val="0362C0"/>
                </a:solidFill>
                <a:uFill>
                  <a:solidFill>
                    <a:srgbClr val="0362C0"/>
                  </a:solidFill>
                </a:uFill>
                <a:latin typeface="Times New Roman"/>
                <a:ea typeface="Times New Roman"/>
              </a:rPr>
              <a:t>ly-the-</a:t>
            </a:r>
            <a:r>
              <a:rPr lang="en-US" altLang="zh-CN" sz="1200" dirty="0">
                <a:solidFill>
                  <a:srgbClr val="0362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u="sng" spc="15" dirty="0">
                <a:solidFill>
                  <a:srgbClr val="0362C0"/>
                </a:solidFill>
                <a:uFill>
                  <a:solidFill>
                    <a:srgbClr val="0362C0"/>
                  </a:solidFill>
                </a:uFill>
                <a:latin typeface="Times New Roman"/>
                <a:ea typeface="Times New Roman"/>
              </a:rPr>
              <a:t>wor</a:t>
            </a:r>
            <a:r>
              <a:rPr lang="en-US" altLang="zh-CN" sz="1200" u="sng" spc="5" dirty="0">
                <a:solidFill>
                  <a:srgbClr val="0362C0"/>
                </a:solidFill>
                <a:uFill>
                  <a:solidFill>
                    <a:srgbClr val="0362C0"/>
                  </a:solidFill>
                </a:uFill>
                <a:latin typeface="Times New Roman"/>
                <a:ea typeface="Times New Roman"/>
              </a:rPr>
              <a:t>ld/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695701" y="5322058"/>
            <a:ext cx="1855083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spc="35" dirty="0">
                <a:solidFill>
                  <a:srgbClr val="000000"/>
                </a:solidFill>
                <a:latin typeface="Times New Roman"/>
                <a:ea typeface="Times New Roman"/>
              </a:rPr>
              <a:t>http://www</a:t>
            </a:r>
            <a:r>
              <a:rPr lang="en-US" altLang="zh-CN" sz="1200" spc="30" dirty="0">
                <a:solidFill>
                  <a:srgbClr val="000000"/>
                </a:solidFill>
                <a:latin typeface="Times New Roman"/>
                <a:ea typeface="Times New Roman"/>
              </a:rPr>
              <a:t>.image-net.org/</a:t>
            </a:r>
          </a:p>
        </p:txBody>
      </p:sp>
      <p:sp>
        <p:nvSpPr>
          <p:cNvPr id="52" name="Date Placeholder 51">
            <a:extLst>
              <a:ext uri="{FF2B5EF4-FFF2-40B4-BE49-F238E27FC236}">
                <a16:creationId xmlns:a16="http://schemas.microsoft.com/office/drawing/2014/main" id="{8DD009D2-C6BA-4122-AF37-75A3F0FE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9B662261-4ED2-407F-B6DB-38301088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953AEF1E-6D55-4A1D-85FD-408A283E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12</a:t>
            </a:fld>
            <a:endParaRPr lang="en-US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659B7002-D079-54E3-33DC-6CE9214AA0DB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" y="1497330"/>
            <a:ext cx="6050280" cy="4099560"/>
          </a:xfrm>
          <a:prstGeom prst="rect">
            <a:avLst/>
          </a:prstGeom>
        </p:spPr>
      </p:pic>
      <p:sp>
        <p:nvSpPr>
          <p:cNvPr id="2" name="TextBox 38"/>
          <p:cNvSpPr txBox="1"/>
          <p:nvPr/>
        </p:nvSpPr>
        <p:spPr>
          <a:xfrm>
            <a:off x="381001" y="1003210"/>
            <a:ext cx="4948633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Detect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and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Segment</a:t>
            </a:r>
            <a:r>
              <a:rPr lang="en-US" altLang="zh-CN" sz="2800" b="1" spc="-15" dirty="0">
                <a:solidFill>
                  <a:srgbClr val="4B4C4A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Objects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59020" y="5749536"/>
            <a:ext cx="5754141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999"/>
              </a:lnSpc>
              <a:tabLst>
                <a:tab pos="2755900" algn="l"/>
              </a:tabLst>
            </a:pPr>
            <a:r>
              <a:rPr lang="en-US" altLang="zh-CN" sz="1300" dirty="0">
                <a:solidFill>
                  <a:srgbClr val="464644"/>
                </a:solidFill>
                <a:latin typeface="Arial"/>
                <a:ea typeface="Arial"/>
              </a:rPr>
              <a:t>	</a:t>
            </a:r>
            <a:r>
              <a:rPr lang="en-US" altLang="zh-CN" sz="1200" u="sng" spc="34" dirty="0">
                <a:solidFill>
                  <a:srgbClr val="0362C0"/>
                </a:solidFill>
                <a:uFill>
                  <a:solidFill>
                    <a:srgbClr val="0362C0"/>
                  </a:solidFill>
                </a:uFill>
                <a:latin typeface="Times New Roman"/>
                <a:ea typeface="Times New Roman"/>
              </a:rPr>
              <a:t>https://github.com/matterport/Mask_RCNN</a:t>
            </a:r>
          </a:p>
        </p:txBody>
      </p:sp>
      <p:sp>
        <p:nvSpPr>
          <p:cNvPr id="52" name="Date Placeholder 51">
            <a:extLst>
              <a:ext uri="{FF2B5EF4-FFF2-40B4-BE49-F238E27FC236}">
                <a16:creationId xmlns:a16="http://schemas.microsoft.com/office/drawing/2014/main" id="{90E17110-2BE9-4FE8-9231-6BACFDB0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5ED63A8A-1A31-4489-970A-D283ECCE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A844B649-4C1D-4420-BD90-291BEFF0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13</a:t>
            </a:fld>
            <a:endParaRPr lang="en-US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77F0FAD0-409B-EAE8-B02B-5E6708E0DB0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070"/>
            <a:ext cx="9144000" cy="3070860"/>
          </a:xfrm>
          <a:prstGeom prst="rect">
            <a:avLst/>
          </a:prstGeom>
        </p:spPr>
      </p:pic>
      <p:sp>
        <p:nvSpPr>
          <p:cNvPr id="2" name="TextBox 42"/>
          <p:cNvSpPr txBox="1"/>
          <p:nvPr/>
        </p:nvSpPr>
        <p:spPr>
          <a:xfrm>
            <a:off x="680620" y="947419"/>
            <a:ext cx="6367977" cy="4963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2700"/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Style</a:t>
            </a:r>
            <a:r>
              <a:rPr lang="en-US" altLang="zh-CN" sz="2800" b="1" spc="-5" dirty="0">
                <a:solidFill>
                  <a:srgbClr val="4B4C4A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transfer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44"/>
              </a:lnSpc>
            </a:pPr>
            <a:endParaRPr lang="en-US" dirty="0"/>
          </a:p>
          <a:p>
            <a:pPr indent="2006600"/>
            <a:r>
              <a:rPr lang="en-US" altLang="zh-CN" sz="1200" spc="45" dirty="0">
                <a:solidFill>
                  <a:srgbClr val="000000"/>
                </a:solidFill>
                <a:latin typeface="Times New Roman"/>
                <a:ea typeface="Times New Roman"/>
                <a:hlinkClick r:id="rId3"/>
              </a:rPr>
              <a:t>https://github.</a:t>
            </a:r>
            <a:r>
              <a:rPr lang="en-US" altLang="zh-CN" sz="1200" spc="40" dirty="0">
                <a:solidFill>
                  <a:srgbClr val="000000"/>
                </a:solidFill>
                <a:latin typeface="Times New Roman"/>
                <a:ea typeface="Times New Roman"/>
                <a:hlinkClick r:id="" action="ppaction://noaction"/>
              </a:rPr>
              <a:t>com/zhanghang1989/MXNet-Gluon-Style-Transfer/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69"/>
              </a:lnSpc>
            </a:pPr>
            <a:endParaRPr lang="en-US" dirty="0"/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2D0526E8-29B7-4A76-83B6-A2D8C1F1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38E52EE4-370C-4A14-86E8-C05273CF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C9B43F25-3398-488D-BB7C-677B29F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14</a:t>
            </a:fld>
            <a:endParaRPr lang="en-US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69B68A0B-F45F-D30C-956D-9623FC454C7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535430"/>
            <a:ext cx="7223759" cy="4061460"/>
          </a:xfrm>
          <a:prstGeom prst="rect">
            <a:avLst/>
          </a:prstGeom>
        </p:spPr>
      </p:pic>
      <p:sp>
        <p:nvSpPr>
          <p:cNvPr id="2" name="TextBox 45"/>
          <p:cNvSpPr txBox="1"/>
          <p:nvPr/>
        </p:nvSpPr>
        <p:spPr>
          <a:xfrm>
            <a:off x="368300" y="1003210"/>
            <a:ext cx="2990234" cy="5016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2700"/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Synthesize</a:t>
            </a:r>
            <a:r>
              <a:rPr lang="en-US" altLang="zh-CN" sz="2800" b="1" spc="-5" dirty="0">
                <a:solidFill>
                  <a:srgbClr val="4B4C4A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Faces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60"/>
              </a:lnSpc>
            </a:pPr>
            <a:endParaRPr lang="en-US" dirty="0"/>
          </a:p>
        </p:txBody>
      </p:sp>
      <p:sp>
        <p:nvSpPr>
          <p:cNvPr id="46" name="TextBox 46"/>
          <p:cNvSpPr txBox="1"/>
          <p:nvPr/>
        </p:nvSpPr>
        <p:spPr>
          <a:xfrm>
            <a:off x="3771900" y="5715758"/>
            <a:ext cx="1605272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spc="40" dirty="0">
                <a:solidFill>
                  <a:srgbClr val="000000"/>
                </a:solidFill>
                <a:latin typeface="Times New Roman"/>
                <a:ea typeface="Times New Roman"/>
              </a:rPr>
              <a:t>Karras</a:t>
            </a:r>
            <a:r>
              <a:rPr lang="en-US" altLang="zh-CN" sz="12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44" dirty="0">
                <a:solidFill>
                  <a:srgbClr val="000000"/>
                </a:solidFill>
                <a:latin typeface="Times New Roman"/>
                <a:ea typeface="Times New Roman"/>
              </a:rPr>
              <a:t>et</a:t>
            </a:r>
            <a:r>
              <a:rPr lang="en-US" altLang="zh-CN" sz="12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34" dirty="0">
                <a:solidFill>
                  <a:srgbClr val="000000"/>
                </a:solidFill>
                <a:latin typeface="Times New Roman"/>
                <a:ea typeface="Times New Roman"/>
              </a:rPr>
              <a:t>al,</a:t>
            </a:r>
            <a:r>
              <a:rPr lang="en-US" altLang="zh-CN" sz="12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000000"/>
                </a:solidFill>
                <a:latin typeface="Times New Roman"/>
                <a:ea typeface="Times New Roman"/>
              </a:rPr>
              <a:t>ICLR</a:t>
            </a:r>
            <a:r>
              <a:rPr lang="en-US" altLang="zh-CN" sz="12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0" dirty="0">
                <a:solidFill>
                  <a:srgbClr val="000000"/>
                </a:solidFill>
                <a:latin typeface="Times New Roman"/>
                <a:ea typeface="Times New Roman"/>
              </a:rPr>
              <a:t>2018</a:t>
            </a:r>
          </a:p>
        </p:txBody>
      </p:sp>
      <p:sp>
        <p:nvSpPr>
          <p:cNvPr id="52" name="Date Placeholder 51">
            <a:extLst>
              <a:ext uri="{FF2B5EF4-FFF2-40B4-BE49-F238E27FC236}">
                <a16:creationId xmlns:a16="http://schemas.microsoft.com/office/drawing/2014/main" id="{6E23FF70-C1EA-470F-8A99-E466F11F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F98D31E5-6DB0-4343-BE4F-A80A40E5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C4BD86F7-7D83-41D7-9C0D-4B958B55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15</a:t>
            </a:fld>
            <a:endParaRPr lang="en-US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5A5BC400-559B-17ED-921A-D2D6CAB04B7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DDEA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7480"/>
            <a:ext cx="525780" cy="3505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6507480"/>
            <a:ext cx="617220" cy="350520"/>
          </a:xfrm>
          <a:prstGeom prst="rect">
            <a:avLst/>
          </a:prstGeom>
        </p:spPr>
      </p:pic>
      <p:sp>
        <p:nvSpPr>
          <p:cNvPr id="3" name="Freeform 5"/>
          <p:cNvSpPr/>
          <p:nvPr/>
        </p:nvSpPr>
        <p:spPr>
          <a:xfrm>
            <a:off x="0" y="6518148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5822950" y="6750050"/>
            <a:ext cx="2559050" cy="19050"/>
          </a:xfrm>
          <a:custGeom>
            <a:avLst/>
            <a:gdLst>
              <a:gd name="connsiteX0" fmla="*/ 7746 w 2559050"/>
              <a:gd name="connsiteY0" fmla="*/ 17579 h 19050"/>
              <a:gd name="connsiteX1" fmla="*/ 648589 w 2559050"/>
              <a:gd name="connsiteY1" fmla="*/ 17579 h 19050"/>
              <a:gd name="connsiteX2" fmla="*/ 1289431 w 2559050"/>
              <a:gd name="connsiteY2" fmla="*/ 17579 h 19050"/>
              <a:gd name="connsiteX3" fmla="*/ 1930272 w 2559050"/>
              <a:gd name="connsiteY3" fmla="*/ 17579 h 19050"/>
              <a:gd name="connsiteX4" fmla="*/ 2571115 w 2559050"/>
              <a:gd name="connsiteY4" fmla="*/ 17579 h 19050"/>
              <a:gd name="connsiteX5" fmla="*/ 2571115 w 2559050"/>
              <a:gd name="connsiteY5" fmla="*/ 22151 h 19050"/>
              <a:gd name="connsiteX6" fmla="*/ 1930272 w 2559050"/>
              <a:gd name="connsiteY6" fmla="*/ 22151 h 19050"/>
              <a:gd name="connsiteX7" fmla="*/ 1289431 w 2559050"/>
              <a:gd name="connsiteY7" fmla="*/ 22151 h 19050"/>
              <a:gd name="connsiteX8" fmla="*/ 648589 w 2559050"/>
              <a:gd name="connsiteY8" fmla="*/ 22151 h 19050"/>
              <a:gd name="connsiteX9" fmla="*/ 7746 w 2559050"/>
              <a:gd name="connsiteY9" fmla="*/ 22151 h 19050"/>
              <a:gd name="connsiteX10" fmla="*/ 7746 w 2559050"/>
              <a:gd name="connsiteY10" fmla="*/ 175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9050" h="19050">
                <a:moveTo>
                  <a:pt x="7746" y="17579"/>
                </a:moveTo>
                <a:lnTo>
                  <a:pt x="648589" y="17579"/>
                </a:lnTo>
                <a:lnTo>
                  <a:pt x="1289431" y="17579"/>
                </a:lnTo>
                <a:lnTo>
                  <a:pt x="1930272" y="17579"/>
                </a:lnTo>
                <a:lnTo>
                  <a:pt x="2571115" y="17579"/>
                </a:lnTo>
                <a:lnTo>
                  <a:pt x="2571115" y="22151"/>
                </a:lnTo>
                <a:lnTo>
                  <a:pt x="1930272" y="22151"/>
                </a:lnTo>
                <a:lnTo>
                  <a:pt x="1289431" y="22151"/>
                </a:lnTo>
                <a:lnTo>
                  <a:pt x="648589" y="22151"/>
                </a:lnTo>
                <a:lnTo>
                  <a:pt x="7746" y="22151"/>
                </a:lnTo>
                <a:lnTo>
                  <a:pt x="7746" y="17579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250950" y="6788150"/>
            <a:ext cx="1314450" cy="6350"/>
          </a:xfrm>
          <a:custGeom>
            <a:avLst/>
            <a:gdLst>
              <a:gd name="connsiteX0" fmla="*/ 8293 w 1314450"/>
              <a:gd name="connsiteY0" fmla="*/ 10276 h 6350"/>
              <a:gd name="connsiteX1" fmla="*/ 336296 w 1314450"/>
              <a:gd name="connsiteY1" fmla="*/ 10276 h 6350"/>
              <a:gd name="connsiteX2" fmla="*/ 664336 w 1314450"/>
              <a:gd name="connsiteY2" fmla="*/ 10276 h 6350"/>
              <a:gd name="connsiteX3" fmla="*/ 992377 w 1314450"/>
              <a:gd name="connsiteY3" fmla="*/ 10276 h 6350"/>
              <a:gd name="connsiteX4" fmla="*/ 1320419 w 1314450"/>
              <a:gd name="connsiteY4" fmla="*/ 10276 h 6350"/>
              <a:gd name="connsiteX5" fmla="*/ 1320419 w 1314450"/>
              <a:gd name="connsiteY5" fmla="*/ 16371 h 6350"/>
              <a:gd name="connsiteX6" fmla="*/ 992377 w 1314450"/>
              <a:gd name="connsiteY6" fmla="*/ 16371 h 6350"/>
              <a:gd name="connsiteX7" fmla="*/ 664336 w 1314450"/>
              <a:gd name="connsiteY7" fmla="*/ 16371 h 6350"/>
              <a:gd name="connsiteX8" fmla="*/ 336296 w 1314450"/>
              <a:gd name="connsiteY8" fmla="*/ 16371 h 6350"/>
              <a:gd name="connsiteX9" fmla="*/ 8293 w 1314450"/>
              <a:gd name="connsiteY9" fmla="*/ 16371 h 6350"/>
              <a:gd name="connsiteX10" fmla="*/ 8293 w 1314450"/>
              <a:gd name="connsiteY10" fmla="*/ 10276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4450" h="6350">
                <a:moveTo>
                  <a:pt x="8293" y="10276"/>
                </a:moveTo>
                <a:lnTo>
                  <a:pt x="336296" y="10276"/>
                </a:lnTo>
                <a:lnTo>
                  <a:pt x="664336" y="10276"/>
                </a:lnTo>
                <a:lnTo>
                  <a:pt x="992377" y="10276"/>
                </a:lnTo>
                <a:lnTo>
                  <a:pt x="1320419" y="10276"/>
                </a:lnTo>
                <a:lnTo>
                  <a:pt x="1320419" y="16371"/>
                </a:lnTo>
                <a:lnTo>
                  <a:pt x="992377" y="16371"/>
                </a:lnTo>
                <a:lnTo>
                  <a:pt x="664336" y="16371"/>
                </a:lnTo>
                <a:lnTo>
                  <a:pt x="336296" y="16371"/>
                </a:lnTo>
                <a:lnTo>
                  <a:pt x="8293" y="16371"/>
                </a:lnTo>
                <a:lnTo>
                  <a:pt x="8293" y="10276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9074" y="323008"/>
            <a:ext cx="8079771" cy="6153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139748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Deep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Learning: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State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32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Art*</a:t>
            </a:r>
          </a:p>
          <a:p>
            <a:pPr marL="0" marR="0" lvl="0" indent="121460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(Breakthrough</a:t>
            </a:r>
            <a:r>
              <a:rPr kumimoji="0" lang="en-US" altLang="zh-CN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Developments</a:t>
            </a:r>
            <a:r>
              <a:rPr kumimoji="0" lang="en-US" altLang="zh-CN" sz="2400" b="0" i="0" u="none" strike="noStrike" kern="1200" cap="none" spc="-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</a:t>
            </a:r>
            <a:r>
              <a:rPr kumimoji="0" lang="en-US" altLang="zh-CN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2017</a:t>
            </a:r>
            <a:r>
              <a:rPr kumimoji="0" lang="en-US" altLang="zh-CN" sz="2400" b="0" i="0" u="none" strike="noStrike" kern="1200" cap="none" spc="-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&amp;</a:t>
            </a:r>
            <a:r>
              <a:rPr kumimoji="0" lang="en-US" altLang="zh-CN" sz="2400" b="0" i="0" u="none" strike="noStrike" kern="1200" cap="none" spc="-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2018)</a:t>
            </a:r>
          </a:p>
          <a:p>
            <a:pPr marL="0" marR="0" lvl="0" indent="0" algn="l" defTabSz="914400" rtl="0" eaLnBrk="1" fontAlgn="auto" latinLnBrk="0" hangingPunct="1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BERT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Natural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Language</a:t>
            </a:r>
            <a:r>
              <a:rPr kumimoji="0" lang="en-US" altLang="zh-CN" sz="1800" b="0" i="0" u="none" strike="noStrike" kern="1200" cap="none" spc="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Processing</a:t>
            </a:r>
          </a:p>
          <a:p>
            <a:pPr marL="342900" marR="0" lvl="0" indent="-342900" algn="l" defTabSz="914400" rtl="0" eaLnBrk="1" fontAlgn="auto" latinLnBrk="0" hangingPunct="1">
              <a:lnSpc>
                <a:spcPts val="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Tesla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Autopilot</a:t>
            </a:r>
            <a:r>
              <a:rPr kumimoji="0" lang="en-US" altLang="zh-CN" sz="18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Hardware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v2+:</a:t>
            </a:r>
            <a:r>
              <a:rPr kumimoji="0" lang="en-US" altLang="zh-CN" sz="18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Neural</a:t>
            </a:r>
            <a:r>
              <a:rPr kumimoji="0" lang="en-US" altLang="zh-CN" sz="18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Networks</a:t>
            </a:r>
            <a:r>
              <a:rPr kumimoji="0" lang="en-US" altLang="zh-CN" sz="18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at</a:t>
            </a:r>
            <a:r>
              <a:rPr kumimoji="0" lang="en-US" altLang="zh-CN" sz="1800" b="0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Scale</a:t>
            </a:r>
          </a:p>
          <a:p>
            <a:pPr marL="342900" marR="0" lvl="0" indent="-342900" algn="l" defTabSz="914400" rtl="0" eaLnBrk="1" fontAlgn="auto" latinLnBrk="0" hangingPunct="1">
              <a:lnSpc>
                <a:spcPts val="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AdaNet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:</a:t>
            </a:r>
            <a:r>
              <a:rPr kumimoji="0" lang="en-US" altLang="zh-CN" sz="1800" b="0" i="0" u="none" strike="noStrike" kern="1200" cap="none" spc="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AutoML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with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Ensembles</a:t>
            </a:r>
          </a:p>
          <a:p>
            <a:pPr marL="342900" marR="0" lvl="0" indent="-342900" algn="l" defTabSz="914400" rtl="0" eaLnBrk="1" fontAlgn="auto" latinLnBrk="0" hangingPunct="1">
              <a:lnSpc>
                <a:spcPts val="7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AutoAugment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Deep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Data</a:t>
            </a:r>
            <a:r>
              <a:rPr kumimoji="0" lang="en-US" altLang="zh-CN" sz="1800" b="0" i="0" u="none" strike="noStrike" kern="1200" cap="none" spc="10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Augmentation</a:t>
            </a:r>
          </a:p>
          <a:p>
            <a:pPr marL="342900" marR="0" lvl="0" indent="-342900" algn="l" defTabSz="914400" rtl="0" eaLnBrk="1" fontAlgn="auto" latinLnBrk="0" hangingPunct="1">
              <a:lnSpc>
                <a:spcPts val="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Training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Deep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Networks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with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Synthetic</a:t>
            </a:r>
            <a:r>
              <a:rPr kumimoji="0" lang="en-US" altLang="zh-CN" sz="1800" b="0" i="0" u="none" strike="noStrike" kern="1200" cap="none" spc="-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Data</a:t>
            </a:r>
          </a:p>
          <a:p>
            <a:pPr marL="342900" marR="0" lvl="0" indent="-342900" algn="l" defTabSz="914400" rtl="0" eaLnBrk="1" fontAlgn="auto" latinLnBrk="0" hangingPunct="1">
              <a:lnSpc>
                <a:spcPts val="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Segmentation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Annotation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with</a:t>
            </a:r>
            <a:r>
              <a:rPr kumimoji="0" lang="en-US" altLang="zh-CN" sz="18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Polygon-RNN++</a:t>
            </a:r>
          </a:p>
          <a:p>
            <a:pPr marL="342900" marR="0" lvl="0" indent="-342900" algn="l" defTabSz="914400" rtl="0" eaLnBrk="1" fontAlgn="auto" latinLnBrk="0" hangingPunct="1">
              <a:lnSpc>
                <a:spcPts val="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DAWNBench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Training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Fast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and</a:t>
            </a:r>
            <a:r>
              <a:rPr kumimoji="0" lang="en-US" altLang="zh-CN" sz="1800" b="0" i="0" u="none" strike="noStrike" kern="1200" cap="none" spc="-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Cheap</a:t>
            </a:r>
          </a:p>
          <a:p>
            <a:pPr marL="342900" marR="0" lvl="0" indent="-342900" algn="l" defTabSz="914400" rtl="0" eaLnBrk="1" fontAlgn="auto" latinLnBrk="0" hangingPunct="1">
              <a:lnSpc>
                <a:spcPts val="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BigGAN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State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Image</a:t>
            </a:r>
            <a:r>
              <a:rPr kumimoji="0" lang="en-US" altLang="zh-CN" sz="1800" b="0" i="0" u="none" strike="noStrike" kern="1200" cap="none" spc="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Synthesis</a:t>
            </a:r>
          </a:p>
          <a:p>
            <a:pPr marL="342900" marR="0" lvl="0" indent="-342900" algn="l" defTabSz="914400" rtl="0" eaLnBrk="1" fontAlgn="auto" latinLnBrk="0" hangingPunct="1">
              <a:lnSpc>
                <a:spcPts val="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Video-to-Video</a:t>
            </a:r>
            <a:r>
              <a:rPr kumimoji="0" lang="en-US" altLang="zh-CN" sz="18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Synthesis</a:t>
            </a:r>
          </a:p>
          <a:p>
            <a:pPr marL="342900" marR="0" lvl="0" indent="-342900" algn="l" defTabSz="914400" rtl="0" eaLnBrk="1" fontAlgn="auto" latinLnBrk="0" hangingPunct="1">
              <a:lnSpc>
                <a:spcPts val="7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Semantic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Segmentation</a:t>
            </a:r>
          </a:p>
          <a:p>
            <a:pPr marL="342900" marR="0" lvl="0" indent="-342900" algn="l" defTabSz="914400" rtl="0" eaLnBrk="1" fontAlgn="auto" latinLnBrk="0" hangingPunct="1">
              <a:lnSpc>
                <a:spcPts val="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AlphaZero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&amp;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OpenAI</a:t>
            </a:r>
            <a:r>
              <a:rPr kumimoji="0" lang="en-US" altLang="zh-CN" sz="1800" b="0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Five</a:t>
            </a:r>
          </a:p>
          <a:p>
            <a:pPr marL="342900" marR="0" lvl="0" indent="-342900" algn="l" defTabSz="914400" rtl="0" eaLnBrk="1" fontAlgn="auto" latinLnBrk="0" hangingPunct="1">
              <a:lnSpc>
                <a:spcPts val="7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Deep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Learning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Frameworks</a:t>
            </a:r>
          </a:p>
          <a:p>
            <a:pPr marL="0" marR="0" lvl="0" indent="0" algn="l" defTabSz="914400" rtl="0" eaLnBrk="1" fontAlgn="auto" latinLnBrk="0" hangingPunct="1">
              <a:lnSpc>
                <a:spcPts val="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*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This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is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not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list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state-of-the-art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results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on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main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machine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learning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benchmark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datasets.</a:t>
            </a:r>
            <a:r>
              <a:rPr kumimoji="0" lang="en-US" altLang="zh-CN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It’s</a:t>
            </a:r>
            <a:r>
              <a:rPr kumimoji="0" lang="en-US" altLang="zh-CN" sz="16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overview</a:t>
            </a:r>
            <a:r>
              <a:rPr kumimoji="0" lang="en-US" altLang="zh-CN" sz="16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6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exciting</a:t>
            </a:r>
            <a:r>
              <a:rPr kumimoji="0" lang="en-US" altLang="zh-CN" sz="16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recent</a:t>
            </a:r>
            <a:r>
              <a:rPr kumimoji="0" lang="en-US" altLang="zh-CN" sz="1600" b="0" i="0" u="none" strike="noStrike" kern="1200" cap="none" spc="-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developments.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9433" y="6584568"/>
            <a:ext cx="1414390" cy="233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For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full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list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references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visit: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rId4"/>
              </a:rPr>
              <a:t>https:/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" action="ppaction://noaction"/>
              </a:rPr>
              <a:t>/hcai.mit.edu/references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31713" y="6558655"/>
            <a:ext cx="2688856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8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https://deeplearning.mi</a:t>
            </a:r>
            <a:r>
              <a:rPr kumimoji="0" lang="en-US" altLang="zh-CN" sz="1600" b="0" i="0" u="none" strike="noStrike" kern="1200" cap="none" spc="7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t.edu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90788" y="6566275"/>
            <a:ext cx="514382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-4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20</a:t>
            </a:r>
            <a:r>
              <a:rPr kumimoji="0" lang="en-US" altLang="zh-CN" sz="1600" b="0" i="0" u="none" strike="noStrike" kern="1200" cap="none" spc="-3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19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3DA921A-6215-491B-8990-90E5F06C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F7FDD83-34DB-4228-8976-FCDC631A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8DE2004-125B-414E-8188-15878AD0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16</a:t>
            </a:fld>
            <a:endParaRPr lang="en-US"/>
          </a:p>
        </p:txBody>
      </p:sp>
      <p:sp>
        <p:nvSpPr>
          <p:cNvPr id="51" name="PB">
            <a:extLst>
              <a:ext uri="{FF2B5EF4-FFF2-40B4-BE49-F238E27FC236}">
                <a16:creationId xmlns:a16="http://schemas.microsoft.com/office/drawing/2014/main" id="{7227516C-975A-C582-2E2C-B20DFC2A089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7480"/>
            <a:ext cx="525780" cy="350520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6507480"/>
            <a:ext cx="617220" cy="350520"/>
          </a:xfrm>
          <a:prstGeom prst="rect">
            <a:avLst/>
          </a:prstGeom>
        </p:spPr>
      </p:pic>
      <p:sp>
        <p:nvSpPr>
          <p:cNvPr id="2" name="Freeform 68"/>
          <p:cNvSpPr/>
          <p:nvPr/>
        </p:nvSpPr>
        <p:spPr>
          <a:xfrm>
            <a:off x="0" y="6518148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reeform 69"/>
          <p:cNvSpPr/>
          <p:nvPr/>
        </p:nvSpPr>
        <p:spPr>
          <a:xfrm>
            <a:off x="5822950" y="6750050"/>
            <a:ext cx="2559050" cy="19050"/>
          </a:xfrm>
          <a:custGeom>
            <a:avLst/>
            <a:gdLst>
              <a:gd name="connsiteX0" fmla="*/ 7746 w 2559050"/>
              <a:gd name="connsiteY0" fmla="*/ 17579 h 19050"/>
              <a:gd name="connsiteX1" fmla="*/ 648589 w 2559050"/>
              <a:gd name="connsiteY1" fmla="*/ 17579 h 19050"/>
              <a:gd name="connsiteX2" fmla="*/ 1289431 w 2559050"/>
              <a:gd name="connsiteY2" fmla="*/ 17579 h 19050"/>
              <a:gd name="connsiteX3" fmla="*/ 1930272 w 2559050"/>
              <a:gd name="connsiteY3" fmla="*/ 17579 h 19050"/>
              <a:gd name="connsiteX4" fmla="*/ 2571115 w 2559050"/>
              <a:gd name="connsiteY4" fmla="*/ 17579 h 19050"/>
              <a:gd name="connsiteX5" fmla="*/ 2571115 w 2559050"/>
              <a:gd name="connsiteY5" fmla="*/ 22151 h 19050"/>
              <a:gd name="connsiteX6" fmla="*/ 1930272 w 2559050"/>
              <a:gd name="connsiteY6" fmla="*/ 22151 h 19050"/>
              <a:gd name="connsiteX7" fmla="*/ 1289431 w 2559050"/>
              <a:gd name="connsiteY7" fmla="*/ 22151 h 19050"/>
              <a:gd name="connsiteX8" fmla="*/ 648589 w 2559050"/>
              <a:gd name="connsiteY8" fmla="*/ 22151 h 19050"/>
              <a:gd name="connsiteX9" fmla="*/ 7746 w 2559050"/>
              <a:gd name="connsiteY9" fmla="*/ 22151 h 19050"/>
              <a:gd name="connsiteX10" fmla="*/ 7746 w 2559050"/>
              <a:gd name="connsiteY10" fmla="*/ 175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9050" h="19050">
                <a:moveTo>
                  <a:pt x="7746" y="17579"/>
                </a:moveTo>
                <a:lnTo>
                  <a:pt x="648589" y="17579"/>
                </a:lnTo>
                <a:lnTo>
                  <a:pt x="1289431" y="17579"/>
                </a:lnTo>
                <a:lnTo>
                  <a:pt x="1930272" y="17579"/>
                </a:lnTo>
                <a:lnTo>
                  <a:pt x="2571115" y="17579"/>
                </a:lnTo>
                <a:lnTo>
                  <a:pt x="2571115" y="22151"/>
                </a:lnTo>
                <a:lnTo>
                  <a:pt x="1930272" y="22151"/>
                </a:lnTo>
                <a:lnTo>
                  <a:pt x="1289431" y="22151"/>
                </a:lnTo>
                <a:lnTo>
                  <a:pt x="648589" y="22151"/>
                </a:lnTo>
                <a:lnTo>
                  <a:pt x="7746" y="22151"/>
                </a:lnTo>
                <a:lnTo>
                  <a:pt x="7746" y="17579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reeform 70"/>
          <p:cNvSpPr/>
          <p:nvPr/>
        </p:nvSpPr>
        <p:spPr>
          <a:xfrm>
            <a:off x="1250950" y="6788150"/>
            <a:ext cx="1314450" cy="6350"/>
          </a:xfrm>
          <a:custGeom>
            <a:avLst/>
            <a:gdLst>
              <a:gd name="connsiteX0" fmla="*/ 8293 w 1314450"/>
              <a:gd name="connsiteY0" fmla="*/ 10276 h 6350"/>
              <a:gd name="connsiteX1" fmla="*/ 336296 w 1314450"/>
              <a:gd name="connsiteY1" fmla="*/ 10276 h 6350"/>
              <a:gd name="connsiteX2" fmla="*/ 664336 w 1314450"/>
              <a:gd name="connsiteY2" fmla="*/ 10276 h 6350"/>
              <a:gd name="connsiteX3" fmla="*/ 992377 w 1314450"/>
              <a:gd name="connsiteY3" fmla="*/ 10276 h 6350"/>
              <a:gd name="connsiteX4" fmla="*/ 1320419 w 1314450"/>
              <a:gd name="connsiteY4" fmla="*/ 10276 h 6350"/>
              <a:gd name="connsiteX5" fmla="*/ 1320419 w 1314450"/>
              <a:gd name="connsiteY5" fmla="*/ 16371 h 6350"/>
              <a:gd name="connsiteX6" fmla="*/ 992377 w 1314450"/>
              <a:gd name="connsiteY6" fmla="*/ 16371 h 6350"/>
              <a:gd name="connsiteX7" fmla="*/ 664336 w 1314450"/>
              <a:gd name="connsiteY7" fmla="*/ 16371 h 6350"/>
              <a:gd name="connsiteX8" fmla="*/ 336296 w 1314450"/>
              <a:gd name="connsiteY8" fmla="*/ 16371 h 6350"/>
              <a:gd name="connsiteX9" fmla="*/ 8293 w 1314450"/>
              <a:gd name="connsiteY9" fmla="*/ 16371 h 6350"/>
              <a:gd name="connsiteX10" fmla="*/ 8293 w 1314450"/>
              <a:gd name="connsiteY10" fmla="*/ 10276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4450" h="6350">
                <a:moveTo>
                  <a:pt x="8293" y="10276"/>
                </a:moveTo>
                <a:lnTo>
                  <a:pt x="336296" y="10276"/>
                </a:lnTo>
                <a:lnTo>
                  <a:pt x="664336" y="10276"/>
                </a:lnTo>
                <a:lnTo>
                  <a:pt x="992377" y="10276"/>
                </a:lnTo>
                <a:lnTo>
                  <a:pt x="1320419" y="10276"/>
                </a:lnTo>
                <a:lnTo>
                  <a:pt x="1320419" y="16371"/>
                </a:lnTo>
                <a:lnTo>
                  <a:pt x="992377" y="16371"/>
                </a:lnTo>
                <a:lnTo>
                  <a:pt x="664336" y="16371"/>
                </a:lnTo>
                <a:lnTo>
                  <a:pt x="336296" y="16371"/>
                </a:lnTo>
                <a:lnTo>
                  <a:pt x="8293" y="16371"/>
                </a:lnTo>
                <a:lnTo>
                  <a:pt x="8293" y="10276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" y="960119"/>
            <a:ext cx="7719059" cy="3909060"/>
          </a:xfrm>
          <a:prstGeom prst="rect">
            <a:avLst/>
          </a:prstGeom>
        </p:spPr>
      </p:pic>
      <p:sp>
        <p:nvSpPr>
          <p:cNvPr id="3" name="TextBox 72"/>
          <p:cNvSpPr txBox="1"/>
          <p:nvPr/>
        </p:nvSpPr>
        <p:spPr>
          <a:xfrm>
            <a:off x="519074" y="410464"/>
            <a:ext cx="8490518" cy="6142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49072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8.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BigGAN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: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State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Art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Image</a:t>
            </a:r>
            <a:r>
              <a:rPr kumimoji="0" lang="en-US" altLang="zh-CN" sz="32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Synthesis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7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Same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GAN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techniques,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much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larger</a:t>
            </a:r>
            <a:r>
              <a:rPr kumimoji="0" lang="en-US" altLang="zh-CN" sz="24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scale</a:t>
            </a:r>
          </a:p>
          <a:p>
            <a:pPr marL="0" marR="0" lvl="0" indent="0" algn="l" defTabSz="914400" rtl="0" eaLnBrk="1" fontAlgn="auto" latinLnBrk="0" hangingPunct="1">
              <a:lnSpc>
                <a:spcPts val="7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Increase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model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capacity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increase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batch</a:t>
            </a:r>
            <a:r>
              <a:rPr kumimoji="0" lang="en-US" altLang="zh-CN" sz="2400" b="0" i="0" u="none" strike="noStrike" kern="1200" cap="none" spc="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size</a:t>
            </a:r>
          </a:p>
          <a:p>
            <a:pPr marL="0" marR="0" lvl="0" indent="0" algn="l" defTabSz="914400" rtl="0" eaLnBrk="1" fontAlgn="auto" latinLnBrk="0" hangingPunct="1">
              <a:lnSpc>
                <a:spcPts val="1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60927" marR="0" lvl="0" indent="0" algn="l" defTabSz="9144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Brock,</a:t>
            </a:r>
            <a:r>
              <a:rPr kumimoji="0" lang="en-US" altLang="zh-CN" sz="1400" b="0" i="0" u="none" strike="noStrike" kern="1200" cap="none" spc="-4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Andrew,</a:t>
            </a:r>
            <a:r>
              <a:rPr kumimoji="0" lang="en-US" altLang="zh-CN" sz="1400" b="0" i="0" u="none" strike="noStrike" kern="1200" cap="none" spc="-4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Jeff</a:t>
            </a:r>
            <a:r>
              <a:rPr kumimoji="0" lang="en-US" altLang="zh-CN" sz="1400" b="0" i="0" u="none" strike="noStrike" kern="1200" cap="none" spc="-4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Donahue,</a:t>
            </a:r>
            <a:r>
              <a:rPr kumimoji="0" lang="en-US" altLang="zh-CN" sz="1400" b="0" i="0" u="none" strike="noStrike" kern="1200" cap="none" spc="-4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and</a:t>
            </a:r>
            <a:r>
              <a:rPr kumimoji="0" lang="en-US" altLang="zh-CN" sz="1400" b="0" i="0" u="none" strike="noStrike" kern="1200" cap="none" spc="-4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Karen</a:t>
            </a:r>
            <a:r>
              <a:rPr kumimoji="0" lang="en-US" altLang="zh-CN" sz="1400" b="0" i="0" u="none" strike="noStrike" kern="1200" cap="none" spc="-4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Simonyan.</a:t>
            </a:r>
            <a:r>
              <a:rPr kumimoji="0" lang="en-US" altLang="zh-CN" sz="1400" b="0" i="0" u="none" strike="noStrike" kern="1200" cap="none" spc="-4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"Large</a:t>
            </a:r>
            <a:r>
              <a:rPr kumimoji="0" lang="en-US" altLang="zh-CN" sz="1400" b="0" i="0" u="none" strike="noStrike" kern="1200" cap="none" spc="-4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scale</a:t>
            </a:r>
            <a:r>
              <a:rPr kumimoji="0" lang="en-US" altLang="zh-CN" sz="1400" b="0" i="0" u="none" strike="noStrike" kern="1200" cap="none" spc="-45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gan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training</a:t>
            </a:r>
            <a:r>
              <a:rPr kumimoji="0" lang="en-US" altLang="zh-CN" sz="1400" b="0" i="0" u="none" strike="noStrike" kern="1200" cap="none" spc="-1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for</a:t>
            </a:r>
            <a:r>
              <a:rPr kumimoji="0" lang="en-US" altLang="zh-CN" sz="1400" b="0" i="0" u="none" strike="noStrike" kern="1200" cap="none" spc="-15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high</a:t>
            </a:r>
            <a:r>
              <a:rPr kumimoji="0" lang="en-US" altLang="zh-CN" sz="1400" b="0" i="0" u="none" strike="noStrike" kern="1200" cap="none" spc="-15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fidelity</a:t>
            </a:r>
            <a:r>
              <a:rPr kumimoji="0" lang="en-US" altLang="zh-CN" sz="1400" b="0" i="0" u="none" strike="noStrike" kern="1200" cap="none" spc="-15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natural</a:t>
            </a:r>
            <a:r>
              <a:rPr kumimoji="0" lang="en-US" altLang="zh-CN" sz="1400" b="0" i="0" u="none" strike="noStrike" kern="1200" cap="none" spc="-15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image</a:t>
            </a:r>
            <a:r>
              <a:rPr kumimoji="0" lang="en-US" altLang="zh-CN" sz="1400" b="0" i="0" u="none" strike="noStrike" kern="1200" cap="none" spc="-15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synthesis."</a:t>
            </a:r>
            <a:r>
              <a:rPr kumimoji="0" lang="en-US" altLang="zh-CN" sz="1400" b="0" i="0" u="none" strike="noStrike" kern="1200" cap="none" spc="-2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(2018).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259433" y="6584568"/>
            <a:ext cx="1414390" cy="233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For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full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list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references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visit: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rId5"/>
              </a:rPr>
              <a:t>https:/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" action="ppaction://noaction"/>
              </a:rPr>
              <a:t>/hcai.mit.edu/references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2732277" y="6590918"/>
            <a:ext cx="506732" cy="213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5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[3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21]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5831713" y="6558655"/>
            <a:ext cx="2688856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8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https://deeplearning.mi</a:t>
            </a:r>
            <a:r>
              <a:rPr kumimoji="0" lang="en-US" altLang="zh-CN" sz="1600" b="0" i="0" u="none" strike="noStrike" kern="1200" cap="none" spc="7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t.edu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8590788" y="6566275"/>
            <a:ext cx="514382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-4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20</a:t>
            </a:r>
            <a:r>
              <a:rPr kumimoji="0" lang="en-US" altLang="zh-CN" sz="1600" b="0" i="0" u="none" strike="noStrike" kern="1200" cap="none" spc="-3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19</a:t>
            </a:r>
          </a:p>
        </p:txBody>
      </p:sp>
      <p:sp>
        <p:nvSpPr>
          <p:cNvPr id="40" name="PB">
            <a:extLst>
              <a:ext uri="{FF2B5EF4-FFF2-40B4-BE49-F238E27FC236}">
                <a16:creationId xmlns:a16="http://schemas.microsoft.com/office/drawing/2014/main" id="{A221120B-3BEB-9A92-5FB7-0943BADAA53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rgbClr val="7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3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7480"/>
            <a:ext cx="525780" cy="350520"/>
          </a:xfrm>
          <a:prstGeom prst="rect">
            <a:avLst/>
          </a:prstGeom>
        </p:spPr>
      </p:pic>
      <p:pic>
        <p:nvPicPr>
          <p:cNvPr id="333" name="Picture 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6507480"/>
            <a:ext cx="617220" cy="350520"/>
          </a:xfrm>
          <a:prstGeom prst="rect">
            <a:avLst/>
          </a:prstGeom>
        </p:spPr>
      </p:pic>
      <p:sp>
        <p:nvSpPr>
          <p:cNvPr id="2" name="Freeform 333"/>
          <p:cNvSpPr/>
          <p:nvPr/>
        </p:nvSpPr>
        <p:spPr>
          <a:xfrm>
            <a:off x="0" y="6518148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4" name="Freeform 334"/>
          <p:cNvSpPr/>
          <p:nvPr/>
        </p:nvSpPr>
        <p:spPr>
          <a:xfrm>
            <a:off x="5822950" y="6750050"/>
            <a:ext cx="2559050" cy="19050"/>
          </a:xfrm>
          <a:custGeom>
            <a:avLst/>
            <a:gdLst>
              <a:gd name="connsiteX0" fmla="*/ 7746 w 2559050"/>
              <a:gd name="connsiteY0" fmla="*/ 17579 h 19050"/>
              <a:gd name="connsiteX1" fmla="*/ 648589 w 2559050"/>
              <a:gd name="connsiteY1" fmla="*/ 17579 h 19050"/>
              <a:gd name="connsiteX2" fmla="*/ 1289431 w 2559050"/>
              <a:gd name="connsiteY2" fmla="*/ 17579 h 19050"/>
              <a:gd name="connsiteX3" fmla="*/ 1930272 w 2559050"/>
              <a:gd name="connsiteY3" fmla="*/ 17579 h 19050"/>
              <a:gd name="connsiteX4" fmla="*/ 2571115 w 2559050"/>
              <a:gd name="connsiteY4" fmla="*/ 17579 h 19050"/>
              <a:gd name="connsiteX5" fmla="*/ 2571115 w 2559050"/>
              <a:gd name="connsiteY5" fmla="*/ 22151 h 19050"/>
              <a:gd name="connsiteX6" fmla="*/ 1930272 w 2559050"/>
              <a:gd name="connsiteY6" fmla="*/ 22151 h 19050"/>
              <a:gd name="connsiteX7" fmla="*/ 1289431 w 2559050"/>
              <a:gd name="connsiteY7" fmla="*/ 22151 h 19050"/>
              <a:gd name="connsiteX8" fmla="*/ 648589 w 2559050"/>
              <a:gd name="connsiteY8" fmla="*/ 22151 h 19050"/>
              <a:gd name="connsiteX9" fmla="*/ 7746 w 2559050"/>
              <a:gd name="connsiteY9" fmla="*/ 22151 h 19050"/>
              <a:gd name="connsiteX10" fmla="*/ 7746 w 2559050"/>
              <a:gd name="connsiteY10" fmla="*/ 175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9050" h="19050">
                <a:moveTo>
                  <a:pt x="7746" y="17579"/>
                </a:moveTo>
                <a:lnTo>
                  <a:pt x="648589" y="17579"/>
                </a:lnTo>
                <a:lnTo>
                  <a:pt x="1289431" y="17579"/>
                </a:lnTo>
                <a:lnTo>
                  <a:pt x="1930272" y="17579"/>
                </a:lnTo>
                <a:lnTo>
                  <a:pt x="2571115" y="17579"/>
                </a:lnTo>
                <a:lnTo>
                  <a:pt x="2571115" y="22151"/>
                </a:lnTo>
                <a:lnTo>
                  <a:pt x="1930272" y="22151"/>
                </a:lnTo>
                <a:lnTo>
                  <a:pt x="1289431" y="22151"/>
                </a:lnTo>
                <a:lnTo>
                  <a:pt x="648589" y="22151"/>
                </a:lnTo>
                <a:lnTo>
                  <a:pt x="7746" y="22151"/>
                </a:lnTo>
                <a:lnTo>
                  <a:pt x="7746" y="17579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Freeform 335"/>
          <p:cNvSpPr/>
          <p:nvPr/>
        </p:nvSpPr>
        <p:spPr>
          <a:xfrm>
            <a:off x="1276350" y="6788150"/>
            <a:ext cx="1746250" cy="6350"/>
          </a:xfrm>
          <a:custGeom>
            <a:avLst/>
            <a:gdLst>
              <a:gd name="connsiteX0" fmla="*/ 18033 w 1746250"/>
              <a:gd name="connsiteY0" fmla="*/ 10276 h 6350"/>
              <a:gd name="connsiteX1" fmla="*/ 452754 w 1746250"/>
              <a:gd name="connsiteY1" fmla="*/ 10276 h 6350"/>
              <a:gd name="connsiteX2" fmla="*/ 887476 w 1746250"/>
              <a:gd name="connsiteY2" fmla="*/ 10276 h 6350"/>
              <a:gd name="connsiteX3" fmla="*/ 1322197 w 1746250"/>
              <a:gd name="connsiteY3" fmla="*/ 10276 h 6350"/>
              <a:gd name="connsiteX4" fmla="*/ 1756917 w 1746250"/>
              <a:gd name="connsiteY4" fmla="*/ 10276 h 6350"/>
              <a:gd name="connsiteX5" fmla="*/ 1756917 w 1746250"/>
              <a:gd name="connsiteY5" fmla="*/ 16371 h 6350"/>
              <a:gd name="connsiteX6" fmla="*/ 1322197 w 1746250"/>
              <a:gd name="connsiteY6" fmla="*/ 16371 h 6350"/>
              <a:gd name="connsiteX7" fmla="*/ 887476 w 1746250"/>
              <a:gd name="connsiteY7" fmla="*/ 16371 h 6350"/>
              <a:gd name="connsiteX8" fmla="*/ 452754 w 1746250"/>
              <a:gd name="connsiteY8" fmla="*/ 16371 h 6350"/>
              <a:gd name="connsiteX9" fmla="*/ 18033 w 1746250"/>
              <a:gd name="connsiteY9" fmla="*/ 16371 h 6350"/>
              <a:gd name="connsiteX10" fmla="*/ 18033 w 1746250"/>
              <a:gd name="connsiteY10" fmla="*/ 10276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6250" h="6350">
                <a:moveTo>
                  <a:pt x="18033" y="10276"/>
                </a:moveTo>
                <a:lnTo>
                  <a:pt x="452754" y="10276"/>
                </a:lnTo>
                <a:lnTo>
                  <a:pt x="887476" y="10276"/>
                </a:lnTo>
                <a:lnTo>
                  <a:pt x="1322197" y="10276"/>
                </a:lnTo>
                <a:lnTo>
                  <a:pt x="1756917" y="10276"/>
                </a:lnTo>
                <a:lnTo>
                  <a:pt x="1756917" y="16371"/>
                </a:lnTo>
                <a:lnTo>
                  <a:pt x="1322197" y="16371"/>
                </a:lnTo>
                <a:lnTo>
                  <a:pt x="887476" y="16371"/>
                </a:lnTo>
                <a:lnTo>
                  <a:pt x="452754" y="16371"/>
                </a:lnTo>
                <a:lnTo>
                  <a:pt x="18033" y="16371"/>
                </a:lnTo>
                <a:lnTo>
                  <a:pt x="18033" y="10276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7" name="Picture 3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" y="1074419"/>
            <a:ext cx="8633459" cy="1493520"/>
          </a:xfrm>
          <a:prstGeom prst="rect">
            <a:avLst/>
          </a:prstGeom>
        </p:spPr>
      </p:pic>
      <p:pic>
        <p:nvPicPr>
          <p:cNvPr id="338" name="Picture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80" y="2712720"/>
            <a:ext cx="6362700" cy="3642360"/>
          </a:xfrm>
          <a:prstGeom prst="rect">
            <a:avLst/>
          </a:prstGeom>
        </p:spPr>
      </p:pic>
      <p:sp>
        <p:nvSpPr>
          <p:cNvPr id="3" name="TextBox 338"/>
          <p:cNvSpPr txBox="1"/>
          <p:nvPr/>
        </p:nvSpPr>
        <p:spPr>
          <a:xfrm>
            <a:off x="2142108" y="545068"/>
            <a:ext cx="54863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11. AlphaGo</a:t>
            </a:r>
            <a:r>
              <a:rPr kumimoji="0" lang="en-US" altLang="zh-CN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(2016):</a:t>
            </a:r>
            <a:r>
              <a:rPr kumimoji="0" lang="en-US" altLang="zh-CN" sz="2400" b="0" i="0" u="none" strike="noStrike" kern="120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Beat</a:t>
            </a:r>
            <a:r>
              <a:rPr kumimoji="0" lang="en-US" altLang="zh-CN" sz="2400" b="0" i="0" u="none" strike="noStrike" kern="120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Top</a:t>
            </a:r>
            <a:r>
              <a:rPr kumimoji="0" lang="en-US" altLang="zh-CN" sz="2400" b="0" i="0" u="none" strike="noStrike" kern="120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Human</a:t>
            </a:r>
            <a:r>
              <a:rPr kumimoji="0" lang="en-US" altLang="zh-CN" sz="2400" b="0" i="0" u="none" strike="noStrike" kern="120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at</a:t>
            </a:r>
            <a:r>
              <a:rPr kumimoji="0" lang="en-US" altLang="zh-CN" sz="24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Go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1294511" y="6584568"/>
            <a:ext cx="1786165" cy="233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For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full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updated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list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references</a:t>
            </a:r>
            <a:r>
              <a:rPr kumimoji="0" lang="en-US" altLang="zh-CN" sz="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visit: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rId6"/>
              </a:rPr>
              <a:t>https://sel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" action="ppaction://noaction"/>
              </a:rPr>
              <a:t>fdrivingcars.mit.edu/references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3159505" y="6590918"/>
            <a:ext cx="416330" cy="213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5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[8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3]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5831713" y="6558655"/>
            <a:ext cx="2688856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8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https://deeplearning.mi</a:t>
            </a:r>
            <a:r>
              <a:rPr kumimoji="0" lang="en-US" altLang="zh-CN" sz="1600" b="0" i="0" u="none" strike="noStrike" kern="1200" cap="none" spc="7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t.edu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8590788" y="6566275"/>
            <a:ext cx="514382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-4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20</a:t>
            </a:r>
            <a:r>
              <a:rPr kumimoji="0" lang="en-US" altLang="zh-CN" sz="1600" b="0" i="0" u="none" strike="noStrike" kern="1200" cap="none" spc="-3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19</a:t>
            </a:r>
          </a:p>
        </p:txBody>
      </p:sp>
      <p:sp>
        <p:nvSpPr>
          <p:cNvPr id="40" name="PB">
            <a:extLst>
              <a:ext uri="{FF2B5EF4-FFF2-40B4-BE49-F238E27FC236}">
                <a16:creationId xmlns:a16="http://schemas.microsoft.com/office/drawing/2014/main" id="{39B45FCE-F82C-6C66-48C6-42124D4018A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rgbClr val="7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3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7480"/>
            <a:ext cx="525780" cy="350520"/>
          </a:xfrm>
          <a:prstGeom prst="rect">
            <a:avLst/>
          </a:prstGeom>
        </p:spPr>
      </p:pic>
      <p:pic>
        <p:nvPicPr>
          <p:cNvPr id="368" name="Picture 3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6507480"/>
            <a:ext cx="617220" cy="350520"/>
          </a:xfrm>
          <a:prstGeom prst="rect">
            <a:avLst/>
          </a:prstGeom>
        </p:spPr>
      </p:pic>
      <p:sp>
        <p:nvSpPr>
          <p:cNvPr id="2" name="Freeform 368"/>
          <p:cNvSpPr/>
          <p:nvPr/>
        </p:nvSpPr>
        <p:spPr>
          <a:xfrm>
            <a:off x="0" y="6518148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9" name="Freeform 369"/>
          <p:cNvSpPr/>
          <p:nvPr/>
        </p:nvSpPr>
        <p:spPr>
          <a:xfrm>
            <a:off x="5822950" y="6750050"/>
            <a:ext cx="2559050" cy="19050"/>
          </a:xfrm>
          <a:custGeom>
            <a:avLst/>
            <a:gdLst>
              <a:gd name="connsiteX0" fmla="*/ 7746 w 2559050"/>
              <a:gd name="connsiteY0" fmla="*/ 17579 h 19050"/>
              <a:gd name="connsiteX1" fmla="*/ 648589 w 2559050"/>
              <a:gd name="connsiteY1" fmla="*/ 17579 h 19050"/>
              <a:gd name="connsiteX2" fmla="*/ 1289431 w 2559050"/>
              <a:gd name="connsiteY2" fmla="*/ 17579 h 19050"/>
              <a:gd name="connsiteX3" fmla="*/ 1930272 w 2559050"/>
              <a:gd name="connsiteY3" fmla="*/ 17579 h 19050"/>
              <a:gd name="connsiteX4" fmla="*/ 2571115 w 2559050"/>
              <a:gd name="connsiteY4" fmla="*/ 17579 h 19050"/>
              <a:gd name="connsiteX5" fmla="*/ 2571115 w 2559050"/>
              <a:gd name="connsiteY5" fmla="*/ 22151 h 19050"/>
              <a:gd name="connsiteX6" fmla="*/ 1930272 w 2559050"/>
              <a:gd name="connsiteY6" fmla="*/ 22151 h 19050"/>
              <a:gd name="connsiteX7" fmla="*/ 1289431 w 2559050"/>
              <a:gd name="connsiteY7" fmla="*/ 22151 h 19050"/>
              <a:gd name="connsiteX8" fmla="*/ 648589 w 2559050"/>
              <a:gd name="connsiteY8" fmla="*/ 22151 h 19050"/>
              <a:gd name="connsiteX9" fmla="*/ 7746 w 2559050"/>
              <a:gd name="connsiteY9" fmla="*/ 22151 h 19050"/>
              <a:gd name="connsiteX10" fmla="*/ 7746 w 2559050"/>
              <a:gd name="connsiteY10" fmla="*/ 175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9050" h="19050">
                <a:moveTo>
                  <a:pt x="7746" y="17579"/>
                </a:moveTo>
                <a:lnTo>
                  <a:pt x="648589" y="17579"/>
                </a:lnTo>
                <a:lnTo>
                  <a:pt x="1289431" y="17579"/>
                </a:lnTo>
                <a:lnTo>
                  <a:pt x="1930272" y="17579"/>
                </a:lnTo>
                <a:lnTo>
                  <a:pt x="2571115" y="17579"/>
                </a:lnTo>
                <a:lnTo>
                  <a:pt x="2571115" y="22151"/>
                </a:lnTo>
                <a:lnTo>
                  <a:pt x="1930272" y="22151"/>
                </a:lnTo>
                <a:lnTo>
                  <a:pt x="1289431" y="22151"/>
                </a:lnTo>
                <a:lnTo>
                  <a:pt x="648589" y="22151"/>
                </a:lnTo>
                <a:lnTo>
                  <a:pt x="7746" y="22151"/>
                </a:lnTo>
                <a:lnTo>
                  <a:pt x="7746" y="17579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0" name="Freeform 370"/>
          <p:cNvSpPr/>
          <p:nvPr/>
        </p:nvSpPr>
        <p:spPr>
          <a:xfrm>
            <a:off x="1250950" y="6788150"/>
            <a:ext cx="1314450" cy="6350"/>
          </a:xfrm>
          <a:custGeom>
            <a:avLst/>
            <a:gdLst>
              <a:gd name="connsiteX0" fmla="*/ 8293 w 1314450"/>
              <a:gd name="connsiteY0" fmla="*/ 10276 h 6350"/>
              <a:gd name="connsiteX1" fmla="*/ 336296 w 1314450"/>
              <a:gd name="connsiteY1" fmla="*/ 10276 h 6350"/>
              <a:gd name="connsiteX2" fmla="*/ 664336 w 1314450"/>
              <a:gd name="connsiteY2" fmla="*/ 10276 h 6350"/>
              <a:gd name="connsiteX3" fmla="*/ 992377 w 1314450"/>
              <a:gd name="connsiteY3" fmla="*/ 10276 h 6350"/>
              <a:gd name="connsiteX4" fmla="*/ 1320419 w 1314450"/>
              <a:gd name="connsiteY4" fmla="*/ 10276 h 6350"/>
              <a:gd name="connsiteX5" fmla="*/ 1320419 w 1314450"/>
              <a:gd name="connsiteY5" fmla="*/ 16371 h 6350"/>
              <a:gd name="connsiteX6" fmla="*/ 992377 w 1314450"/>
              <a:gd name="connsiteY6" fmla="*/ 16371 h 6350"/>
              <a:gd name="connsiteX7" fmla="*/ 664336 w 1314450"/>
              <a:gd name="connsiteY7" fmla="*/ 16371 h 6350"/>
              <a:gd name="connsiteX8" fmla="*/ 336296 w 1314450"/>
              <a:gd name="connsiteY8" fmla="*/ 16371 h 6350"/>
              <a:gd name="connsiteX9" fmla="*/ 8293 w 1314450"/>
              <a:gd name="connsiteY9" fmla="*/ 16371 h 6350"/>
              <a:gd name="connsiteX10" fmla="*/ 8293 w 1314450"/>
              <a:gd name="connsiteY10" fmla="*/ 10276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4450" h="6350">
                <a:moveTo>
                  <a:pt x="8293" y="10276"/>
                </a:moveTo>
                <a:lnTo>
                  <a:pt x="336296" y="10276"/>
                </a:lnTo>
                <a:lnTo>
                  <a:pt x="664336" y="10276"/>
                </a:lnTo>
                <a:lnTo>
                  <a:pt x="992377" y="10276"/>
                </a:lnTo>
                <a:lnTo>
                  <a:pt x="1320419" y="10276"/>
                </a:lnTo>
                <a:lnTo>
                  <a:pt x="1320419" y="16371"/>
                </a:lnTo>
                <a:lnTo>
                  <a:pt x="992377" y="16371"/>
                </a:lnTo>
                <a:lnTo>
                  <a:pt x="664336" y="16371"/>
                </a:lnTo>
                <a:lnTo>
                  <a:pt x="336296" y="16371"/>
                </a:lnTo>
                <a:lnTo>
                  <a:pt x="8293" y="16371"/>
                </a:lnTo>
                <a:lnTo>
                  <a:pt x="8293" y="10276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2" name="Picture 3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20" y="1935480"/>
            <a:ext cx="3093720" cy="4427220"/>
          </a:xfrm>
          <a:prstGeom prst="rect">
            <a:avLst/>
          </a:prstGeom>
        </p:spPr>
      </p:pic>
      <p:pic>
        <p:nvPicPr>
          <p:cNvPr id="373" name="Picture 3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" y="2278380"/>
            <a:ext cx="4389120" cy="4084320"/>
          </a:xfrm>
          <a:prstGeom prst="rect">
            <a:avLst/>
          </a:prstGeom>
        </p:spPr>
      </p:pic>
      <p:sp>
        <p:nvSpPr>
          <p:cNvPr id="3" name="TextBox 373"/>
          <p:cNvSpPr txBox="1"/>
          <p:nvPr/>
        </p:nvSpPr>
        <p:spPr>
          <a:xfrm>
            <a:off x="491642" y="512362"/>
            <a:ext cx="8097972" cy="1545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268564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OpenAI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&amp;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Dota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Dota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testbed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messiness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continuous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nature</a:t>
            </a:r>
            <a:r>
              <a:rPr kumimoji="0" lang="en-US" altLang="zh-CN" sz="2400" b="0" i="0" u="none" strike="noStrike" kern="1200" cap="none" spc="-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24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real</a:t>
            </a:r>
            <a:r>
              <a:rPr kumimoji="0" lang="en-US" altLang="zh-CN" sz="2400" b="0" i="0" u="none" strike="noStrike" kern="120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world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:</a:t>
            </a:r>
            <a:r>
              <a:rPr kumimoji="0" lang="en-US" altLang="zh-CN" sz="24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teamwork,</a:t>
            </a:r>
            <a:r>
              <a:rPr kumimoji="0" lang="en-US" altLang="zh-CN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long</a:t>
            </a:r>
            <a:r>
              <a:rPr kumimoji="0" lang="en-US" altLang="zh-CN" sz="24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time</a:t>
            </a:r>
            <a:r>
              <a:rPr kumimoji="0" lang="en-US" altLang="zh-CN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horizons,</a:t>
            </a:r>
            <a:r>
              <a:rPr kumimoji="0" lang="en-US" altLang="zh-CN" sz="24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and</a:t>
            </a:r>
            <a:r>
              <a:rPr kumimoji="0" lang="en-US" altLang="zh-CN" sz="2400" b="0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hidden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informa</a:t>
            </a: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tion.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1259433" y="6584568"/>
            <a:ext cx="1414390" cy="233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For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full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list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references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visit: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rId6"/>
              </a:rPr>
              <a:t>https:/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" action="ppaction://noaction"/>
              </a:rPr>
              <a:t>/hcai.mit.edu/references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2732277" y="6590918"/>
            <a:ext cx="506732" cy="213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5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[3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25]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5831713" y="6558655"/>
            <a:ext cx="2688856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8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https://deeplearning.mi</a:t>
            </a:r>
            <a:r>
              <a:rPr kumimoji="0" lang="en-US" altLang="zh-CN" sz="1600" b="0" i="0" u="none" strike="noStrike" kern="1200" cap="none" spc="7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t.edu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8590788" y="6566275"/>
            <a:ext cx="514382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-4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20</a:t>
            </a:r>
            <a:r>
              <a:rPr kumimoji="0" lang="en-US" altLang="zh-CN" sz="1600" b="0" i="0" u="none" strike="noStrike" kern="1200" cap="none" spc="-3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19</a:t>
            </a:r>
          </a:p>
        </p:txBody>
      </p:sp>
      <p:sp>
        <p:nvSpPr>
          <p:cNvPr id="40" name="PB">
            <a:extLst>
              <a:ext uri="{FF2B5EF4-FFF2-40B4-BE49-F238E27FC236}">
                <a16:creationId xmlns:a16="http://schemas.microsoft.com/office/drawing/2014/main" id="{142F5E2E-7669-1440-550D-75B3593C802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rgbClr val="7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2BFAFF-DA98-4063-92BA-65479569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8A8FB0-641B-47BD-BF4D-63292339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8:30-9:30 </a:t>
            </a:r>
            <a:r>
              <a:rPr lang="en-US" dirty="0"/>
              <a:t>Module 1: Introduction</a:t>
            </a:r>
          </a:p>
          <a:p>
            <a:r>
              <a:rPr lang="en-US" dirty="0">
                <a:solidFill>
                  <a:srgbClr val="FF0000"/>
                </a:solidFill>
              </a:rPr>
              <a:t>9:45-10:45 </a:t>
            </a:r>
            <a:r>
              <a:rPr lang="en-US" dirty="0"/>
              <a:t>Module 2: Overview &amp; preparation</a:t>
            </a:r>
          </a:p>
          <a:p>
            <a:r>
              <a:rPr lang="en-US" dirty="0">
                <a:solidFill>
                  <a:srgbClr val="FF0000"/>
                </a:solidFill>
              </a:rPr>
              <a:t>11:00-12:00 </a:t>
            </a:r>
            <a:r>
              <a:rPr lang="en-US" dirty="0"/>
              <a:t>Module 3: Neural networks - basics</a:t>
            </a:r>
          </a:p>
          <a:p>
            <a:r>
              <a:rPr lang="en-US" dirty="0">
                <a:solidFill>
                  <a:srgbClr val="FF0000"/>
                </a:solidFill>
              </a:rPr>
              <a:t>12:00-1:15 </a:t>
            </a:r>
            <a:r>
              <a:rPr lang="en-US" dirty="0"/>
              <a:t>Lunch break</a:t>
            </a:r>
          </a:p>
          <a:p>
            <a:r>
              <a:rPr lang="en-US" dirty="0">
                <a:solidFill>
                  <a:srgbClr val="FF0000"/>
                </a:solidFill>
              </a:rPr>
              <a:t>1:15-2:00 </a:t>
            </a:r>
            <a:r>
              <a:rPr lang="en-US" dirty="0"/>
              <a:t>Module 4: Neural networks - models</a:t>
            </a:r>
          </a:p>
          <a:p>
            <a:r>
              <a:rPr lang="en-US" dirty="0">
                <a:solidFill>
                  <a:srgbClr val="FF0000"/>
                </a:solidFill>
              </a:rPr>
              <a:t>2:15-3:00 </a:t>
            </a:r>
            <a:r>
              <a:rPr lang="en-US" dirty="0"/>
              <a:t>Module 5: Convolutional neural networks</a:t>
            </a:r>
          </a:p>
          <a:p>
            <a:r>
              <a:rPr lang="en-US" dirty="0">
                <a:solidFill>
                  <a:srgbClr val="FF0000"/>
                </a:solidFill>
              </a:rPr>
              <a:t>3:15-4:00 </a:t>
            </a:r>
            <a:r>
              <a:rPr lang="en-US" dirty="0"/>
              <a:t>Module 6: Some examples</a:t>
            </a:r>
          </a:p>
          <a:p>
            <a:r>
              <a:rPr lang="en-US" dirty="0">
                <a:solidFill>
                  <a:srgbClr val="FF0000"/>
                </a:solidFill>
              </a:rPr>
              <a:t>4:00</a:t>
            </a:r>
            <a:r>
              <a:rPr lang="en-US" dirty="0"/>
              <a:t> Adjourn</a:t>
            </a:r>
          </a:p>
          <a:p>
            <a:r>
              <a:rPr lang="en-US" dirty="0"/>
              <a:t>Online </a:t>
            </a:r>
            <a:r>
              <a:rPr lang="en-US" i="1" dirty="0"/>
              <a:t>resources</a:t>
            </a:r>
            <a:r>
              <a:rPr lang="en-US" dirty="0"/>
              <a:t>: https://github.com/xhuo17/CDC_DL_2022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A436-CD86-4135-A68C-635B0000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C16B-8229-4AC7-A9BE-A9702CD2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CDC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52CA-7BF0-442A-9739-45D373D0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2</a:t>
            </a:fld>
            <a:endParaRPr lang="en-US"/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F4849336-ED7F-7A82-BA80-47F8E7117AB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rgbClr val="7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2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(models) in Deep Learning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B4A0A4-BE21-485B-AD2B-3A9F78F9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3" name="PB">
            <a:extLst>
              <a:ext uri="{FF2B5EF4-FFF2-40B4-BE49-F238E27FC236}">
                <a16:creationId xmlns:a16="http://schemas.microsoft.com/office/drawing/2014/main" id="{591DAE44-5519-57B7-C2E5-D915542AC35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445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Perceptron, the basic block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469301" cy="3468400"/>
          </a:xfrm>
          <a:prstGeom prst="rect">
            <a:avLst/>
          </a:prstGeom>
        </p:spPr>
      </p:pic>
      <p:sp>
        <p:nvSpPr>
          <p:cNvPr id="43" name="PB">
            <a:extLst>
              <a:ext uri="{FF2B5EF4-FFF2-40B4-BE49-F238E27FC236}">
                <a16:creationId xmlns:a16="http://schemas.microsoft.com/office/drawing/2014/main" id="{22B74E4F-F418-B0E4-3DEF-92587B86EAA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Multi-layer perceptron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5585176" cy="3688800"/>
          </a:xfrm>
          <a:prstGeom prst="rect">
            <a:avLst/>
          </a:prstGeom>
        </p:spPr>
      </p:pic>
      <p:sp>
        <p:nvSpPr>
          <p:cNvPr id="43" name="PB">
            <a:extLst>
              <a:ext uri="{FF2B5EF4-FFF2-40B4-BE49-F238E27FC236}">
                <a16:creationId xmlns:a16="http://schemas.microsoft.com/office/drawing/2014/main" id="{74554A57-0E07-4E0A-9040-1294384BA18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7468"/>
            <a:ext cx="6902245" cy="627932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4" y="2086300"/>
            <a:ext cx="6813451" cy="2685400"/>
          </a:xfrm>
          <a:prstGeom prst="rect">
            <a:avLst/>
          </a:prstGeom>
        </p:spPr>
      </p:pic>
      <p:sp>
        <p:nvSpPr>
          <p:cNvPr id="43" name="PB">
            <a:extLst>
              <a:ext uri="{FF2B5EF4-FFF2-40B4-BE49-F238E27FC236}">
                <a16:creationId xmlns:a16="http://schemas.microsoft.com/office/drawing/2014/main" id="{DE0B3659-E751-EF15-E6F4-F938B653AF7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7468"/>
            <a:ext cx="6902245" cy="6279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AlexNet</a:t>
            </a:r>
            <a:r>
              <a:rPr lang="en-US" dirty="0"/>
              <a:t> (2012)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75" y="1905000"/>
            <a:ext cx="6616185" cy="4267200"/>
          </a:xfrm>
          <a:prstGeom prst="rect">
            <a:avLst/>
          </a:prstGeom>
        </p:spPr>
      </p:pic>
      <p:sp>
        <p:nvSpPr>
          <p:cNvPr id="43" name="PB">
            <a:extLst>
              <a:ext uri="{FF2B5EF4-FFF2-40B4-BE49-F238E27FC236}">
                <a16:creationId xmlns:a16="http://schemas.microsoft.com/office/drawing/2014/main" id="{1535439A-5DAD-738A-CB5B-AB71168F4870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6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7480"/>
            <a:ext cx="525780" cy="350520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6507480"/>
            <a:ext cx="617220" cy="350520"/>
          </a:xfrm>
          <a:prstGeom prst="rect">
            <a:avLst/>
          </a:prstGeom>
        </p:spPr>
      </p:pic>
      <p:sp>
        <p:nvSpPr>
          <p:cNvPr id="2" name="Freeform 132"/>
          <p:cNvSpPr/>
          <p:nvPr/>
        </p:nvSpPr>
        <p:spPr>
          <a:xfrm>
            <a:off x="0" y="6518148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Freeform 133"/>
          <p:cNvSpPr/>
          <p:nvPr/>
        </p:nvSpPr>
        <p:spPr>
          <a:xfrm>
            <a:off x="5822950" y="6750050"/>
            <a:ext cx="2559050" cy="19050"/>
          </a:xfrm>
          <a:custGeom>
            <a:avLst/>
            <a:gdLst>
              <a:gd name="connsiteX0" fmla="*/ 7746 w 2559050"/>
              <a:gd name="connsiteY0" fmla="*/ 17579 h 19050"/>
              <a:gd name="connsiteX1" fmla="*/ 648589 w 2559050"/>
              <a:gd name="connsiteY1" fmla="*/ 17579 h 19050"/>
              <a:gd name="connsiteX2" fmla="*/ 1289431 w 2559050"/>
              <a:gd name="connsiteY2" fmla="*/ 17579 h 19050"/>
              <a:gd name="connsiteX3" fmla="*/ 1930272 w 2559050"/>
              <a:gd name="connsiteY3" fmla="*/ 17579 h 19050"/>
              <a:gd name="connsiteX4" fmla="*/ 2571115 w 2559050"/>
              <a:gd name="connsiteY4" fmla="*/ 17579 h 19050"/>
              <a:gd name="connsiteX5" fmla="*/ 2571115 w 2559050"/>
              <a:gd name="connsiteY5" fmla="*/ 22151 h 19050"/>
              <a:gd name="connsiteX6" fmla="*/ 1930272 w 2559050"/>
              <a:gd name="connsiteY6" fmla="*/ 22151 h 19050"/>
              <a:gd name="connsiteX7" fmla="*/ 1289431 w 2559050"/>
              <a:gd name="connsiteY7" fmla="*/ 22151 h 19050"/>
              <a:gd name="connsiteX8" fmla="*/ 648589 w 2559050"/>
              <a:gd name="connsiteY8" fmla="*/ 22151 h 19050"/>
              <a:gd name="connsiteX9" fmla="*/ 7746 w 2559050"/>
              <a:gd name="connsiteY9" fmla="*/ 22151 h 19050"/>
              <a:gd name="connsiteX10" fmla="*/ 7746 w 2559050"/>
              <a:gd name="connsiteY10" fmla="*/ 175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9050" h="19050">
                <a:moveTo>
                  <a:pt x="7746" y="17579"/>
                </a:moveTo>
                <a:lnTo>
                  <a:pt x="648589" y="17579"/>
                </a:lnTo>
                <a:lnTo>
                  <a:pt x="1289431" y="17579"/>
                </a:lnTo>
                <a:lnTo>
                  <a:pt x="1930272" y="17579"/>
                </a:lnTo>
                <a:lnTo>
                  <a:pt x="2571115" y="17579"/>
                </a:lnTo>
                <a:lnTo>
                  <a:pt x="2571115" y="22151"/>
                </a:lnTo>
                <a:lnTo>
                  <a:pt x="1930272" y="22151"/>
                </a:lnTo>
                <a:lnTo>
                  <a:pt x="1289431" y="22151"/>
                </a:lnTo>
                <a:lnTo>
                  <a:pt x="648589" y="22151"/>
                </a:lnTo>
                <a:lnTo>
                  <a:pt x="7746" y="22151"/>
                </a:lnTo>
                <a:lnTo>
                  <a:pt x="7746" y="17579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5" name="Picture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" y="1363980"/>
            <a:ext cx="5318760" cy="2819400"/>
          </a:xfrm>
          <a:prstGeom prst="rect">
            <a:avLst/>
          </a:prstGeom>
        </p:spPr>
      </p:pic>
      <p:sp>
        <p:nvSpPr>
          <p:cNvPr id="3" name="Freeform 135"/>
          <p:cNvSpPr/>
          <p:nvPr/>
        </p:nvSpPr>
        <p:spPr>
          <a:xfrm>
            <a:off x="4049839" y="4100639"/>
            <a:ext cx="39560" cy="293560"/>
          </a:xfrm>
          <a:custGeom>
            <a:avLst/>
            <a:gdLst>
              <a:gd name="connsiteX0" fmla="*/ 18668 w 39560"/>
              <a:gd name="connsiteY0" fmla="*/ 7937 h 293560"/>
              <a:gd name="connsiteX1" fmla="*/ 18668 w 39560"/>
              <a:gd name="connsiteY1" fmla="*/ 280098 h 29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60" h="293560">
                <a:moveTo>
                  <a:pt x="18668" y="7937"/>
                </a:moveTo>
                <a:lnTo>
                  <a:pt x="18668" y="280098"/>
                </a:lnTo>
              </a:path>
            </a:pathLst>
          </a:custGeom>
          <a:ln w="2832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TextBox 136"/>
          <p:cNvSpPr txBox="1"/>
          <p:nvPr/>
        </p:nvSpPr>
        <p:spPr>
          <a:xfrm>
            <a:off x="1335658" y="6600062"/>
            <a:ext cx="1184298" cy="213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References: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[90]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3152267" y="4395088"/>
            <a:ext cx="1853895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Human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error</a:t>
            </a:r>
            <a:r>
              <a:rPr kumimoji="0" lang="en-US" altLang="zh-CN" sz="18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(5.1%)</a:t>
            </a:r>
          </a:p>
          <a:p>
            <a:pPr marL="0" marR="0" lvl="0" indent="8407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surpassed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</a:t>
            </a:r>
            <a:r>
              <a:rPr kumimoji="0" lang="en-US" altLang="zh-CN" sz="18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2015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5705602" y="457200"/>
            <a:ext cx="3362198" cy="633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AlexNet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(2012):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First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CNN</a:t>
            </a:r>
            <a:r>
              <a:rPr kumimoji="0" lang="en-US" altLang="zh-CN" sz="1200" b="1" i="0" u="none" strike="noStrike" kern="1200" cap="none" spc="-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(15.4%)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8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layers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4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61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million</a:t>
            </a:r>
            <a:r>
              <a:rPr kumimoji="0" lang="en-US" altLang="zh-CN" sz="1200" b="0" i="0" u="none" strike="noStrike" kern="1200" cap="none" spc="-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parameters</a:t>
            </a:r>
          </a:p>
          <a:p>
            <a:pPr marL="0" marR="0" lvl="0" indent="0" algn="l" defTabSz="914400" rtl="0" eaLnBrk="1" fontAlgn="auto" latinLnBrk="0" hangingPunct="1">
              <a:lnSpc>
                <a:spcPts val="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ZFNet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(2013):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15.4%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</a:t>
            </a:r>
            <a:r>
              <a:rPr kumimoji="0" lang="en-US" altLang="zh-CN" sz="120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11.2%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4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8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layers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4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More</a:t>
            </a:r>
            <a:r>
              <a:rPr kumimoji="0" lang="en-US" altLang="zh-CN" sz="12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filters.</a:t>
            </a:r>
            <a:r>
              <a:rPr kumimoji="0" lang="en-US" altLang="zh-CN" sz="12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Denser</a:t>
            </a:r>
            <a:r>
              <a:rPr kumimoji="0" lang="en-US" altLang="zh-CN" sz="1200" b="0" i="0" u="none" strike="noStrike" kern="1200" cap="none" spc="-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stride.</a:t>
            </a:r>
          </a:p>
          <a:p>
            <a:pPr marL="0" marR="0" lvl="0" indent="0" algn="l" defTabSz="914400" rtl="0" eaLnBrk="1" fontAlgn="auto" latinLnBrk="0" hangingPunct="1">
              <a:lnSpc>
                <a:spcPts val="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VGGNet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(2014):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11.2%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</a:t>
            </a:r>
            <a:r>
              <a:rPr kumimoji="0" lang="en-US" altLang="zh-CN" sz="120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7.3%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Beautifully</a:t>
            </a:r>
            <a:r>
              <a:rPr kumimoji="0" lang="en-US" altLang="zh-CN" sz="1200" b="0" i="0" u="none" strike="noStrike" kern="12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uniform:</a:t>
            </a:r>
          </a:p>
          <a:p>
            <a:pPr marL="0" marR="0" lvl="0" indent="68605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3x3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conv,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stride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1,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pad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1,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2x2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max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pool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16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layers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138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million</a:t>
            </a:r>
            <a:r>
              <a:rPr kumimoji="0" lang="en-US" altLang="zh-CN" sz="1200" b="0" i="0" u="none" strike="noStrike" kern="12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parameters</a:t>
            </a:r>
          </a:p>
          <a:p>
            <a:pPr marL="0" marR="0" lvl="0" indent="0" algn="l" defTabSz="914400" rtl="0" eaLnBrk="1" fontAlgn="auto" latinLnBrk="0" hangingPunct="1">
              <a:lnSpc>
                <a:spcPts val="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GoogLeNet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(2014):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11.2%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</a:t>
            </a:r>
            <a:r>
              <a:rPr kumimoji="0" lang="en-US" altLang="zh-CN" sz="12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6.7%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Inception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modules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4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22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layers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5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million</a:t>
            </a:r>
            <a:r>
              <a:rPr kumimoji="0" lang="en-US" altLang="zh-CN" sz="1200" b="0" i="0" u="none" strike="noStrike" kern="1200" cap="none" spc="-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parameters</a:t>
            </a:r>
          </a:p>
          <a:p>
            <a:pPr marL="0" marR="0" lvl="0" indent="68605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(throw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away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fully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connected</a:t>
            </a:r>
            <a:r>
              <a:rPr kumimoji="0" lang="en-US" altLang="zh-CN" sz="1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layers)</a:t>
            </a:r>
          </a:p>
          <a:p>
            <a:pPr marL="0" marR="0" lvl="0" indent="0" algn="l" defTabSz="914400" rtl="0" eaLnBrk="1" fontAlgn="auto" latinLnBrk="0" hangingPunct="1">
              <a:lnSpc>
                <a:spcPts val="7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ResNet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(2015):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6.7%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</a:t>
            </a:r>
            <a:r>
              <a:rPr kumimoji="0" lang="en-US" altLang="zh-CN" sz="1200" b="1" i="0" u="none" strike="noStrike" kern="1200" cap="none" spc="-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3.57%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More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layers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=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better</a:t>
            </a:r>
            <a:r>
              <a:rPr kumimoji="0" lang="en-US" altLang="zh-CN" sz="1200" b="0" i="0" u="none" strike="noStrike" kern="1200" cap="none" spc="-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performance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152</a:t>
            </a:r>
            <a:r>
              <a:rPr kumimoji="0" lang="en-US" altLang="zh-CN" sz="12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layers</a:t>
            </a:r>
          </a:p>
          <a:p>
            <a:pPr marL="0" marR="0" lvl="0" indent="0" algn="l" defTabSz="914400" rtl="0" eaLnBrk="1" fontAlgn="auto" latinLnBrk="0" hangingPunct="1">
              <a:lnSpc>
                <a:spcPts val="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CUImage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(2016):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3.57%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</a:t>
            </a:r>
            <a:r>
              <a:rPr kumimoji="0" lang="en-US" altLang="zh-CN" sz="12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2.99%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Ensemble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6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models</a:t>
            </a:r>
          </a:p>
          <a:p>
            <a:pPr marL="0" marR="0" lvl="0" indent="0" algn="l" defTabSz="914400" rtl="0" eaLnBrk="1" fontAlgn="auto" latinLnBrk="0" hangingPunct="1">
              <a:lnSpc>
                <a:spcPts val="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SENet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(2017):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2.99%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</a:t>
            </a:r>
            <a:r>
              <a:rPr kumimoji="0" lang="en-US" altLang="zh-CN" sz="1200" b="1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2.251%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Tx/>
              <a:buSzTx/>
              <a:buFontTx/>
              <a:buNone/>
              <a:tabLst>
                <a:tab pos="686053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Squeeze</a:t>
            </a:r>
            <a:r>
              <a:rPr kumimoji="0" lang="en-US" altLang="zh-CN" sz="1200" b="0" i="0" u="none" strike="noStrike" kern="1200" cap="none" spc="-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and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excitation</a:t>
            </a:r>
            <a:r>
              <a:rPr kumimoji="0" lang="en-US" altLang="zh-CN" sz="1200" b="0" i="0" u="none" strike="noStrike" kern="1200" cap="none" spc="-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block: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network</a:t>
            </a:r>
          </a:p>
          <a:p>
            <a:pPr marL="686053" marR="0" lvl="0" indent="0" algn="l" defTabSz="9144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allowed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adaptively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adjust</a:t>
            </a:r>
            <a:r>
              <a:rPr kumimoji="0" lang="en-US" altLang="zh-CN" sz="1200" b="0" i="0" u="none" strike="noStrike" kern="120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weighting</a:t>
            </a:r>
            <a:r>
              <a:rPr kumimoji="0" lang="en-US" altLang="zh-CN" sz="12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2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each</a:t>
            </a:r>
            <a:r>
              <a:rPr kumimoji="0" lang="en-US" altLang="zh-CN" sz="12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feature</a:t>
            </a:r>
            <a:r>
              <a:rPr kumimoji="0" lang="en-US" altLang="zh-CN" sz="12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map</a:t>
            </a:r>
            <a:r>
              <a:rPr kumimoji="0" lang="en-US" altLang="zh-CN" sz="12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</a:t>
            </a:r>
            <a:r>
              <a:rPr kumimoji="0" lang="en-US" altLang="zh-CN" sz="12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convolutional</a:t>
            </a:r>
            <a:r>
              <a:rPr kumimoji="0" lang="en-US" altLang="zh-CN" sz="12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block.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126110" algn="l" defTabSz="914400" rtl="0" eaLnBrk="1" fontAlgn="auto" latinLnBrk="0" hangingPunct="1">
              <a:lnSpc>
                <a:spcPct val="1024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64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https://deeplearning.mit.edu</a:t>
            </a:r>
            <a:r>
              <a:rPr kumimoji="0" lang="en-US" altLang="zh-CN" sz="1600" b="0" i="0" u="none" strike="noStrike" kern="1200" cap="none" spc="4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  </a:t>
            </a:r>
            <a:r>
              <a:rPr kumimoji="0" lang="en-US" altLang="zh-CN" sz="1600" b="0" i="0" u="none" strike="noStrike" kern="1200" cap="none" spc="11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86BC-1383-43A0-994F-D21AC40A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1E53-00D3-4ECB-988D-A8062793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7164-F1D2-48C4-9F5D-CB3FD890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25</a:t>
            </a:fld>
            <a:endParaRPr lang="en-US"/>
          </a:p>
        </p:txBody>
      </p:sp>
      <p:sp>
        <p:nvSpPr>
          <p:cNvPr id="43" name="PB">
            <a:extLst>
              <a:ext uri="{FF2B5EF4-FFF2-40B4-BE49-F238E27FC236}">
                <a16:creationId xmlns:a16="http://schemas.microsoft.com/office/drawing/2014/main" id="{4845B651-46C4-68BE-B6E2-829B77D9F9B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rgbClr val="7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 as function of year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900972"/>
            <a:ext cx="7086600" cy="4469092"/>
          </a:xfrm>
          <a:prstGeom prst="rect">
            <a:avLst/>
          </a:prstGeom>
        </p:spPr>
      </p:pic>
      <p:sp>
        <p:nvSpPr>
          <p:cNvPr id="43" name="PB">
            <a:extLst>
              <a:ext uri="{FF2B5EF4-FFF2-40B4-BE49-F238E27FC236}">
                <a16:creationId xmlns:a16="http://schemas.microsoft.com/office/drawing/2014/main" id="{F9442494-3F0A-7385-B454-3C6F453487E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B4A0A4-BE21-485B-AD2B-3A9F78F9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the common task platforms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PB">
            <a:extLst>
              <a:ext uri="{FF2B5EF4-FFF2-40B4-BE49-F238E27FC236}">
                <a16:creationId xmlns:a16="http://schemas.microsoft.com/office/drawing/2014/main" id="{67CE864B-8212-01BE-E680-065844C947D0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72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7480"/>
            <a:ext cx="525780" cy="350520"/>
          </a:xfrm>
          <a:prstGeom prst="rect">
            <a:avLst/>
          </a:prstGeom>
        </p:spPr>
      </p:pic>
      <p:pic>
        <p:nvPicPr>
          <p:cNvPr id="401" name="Picture 4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6507480"/>
            <a:ext cx="617220" cy="350520"/>
          </a:xfrm>
          <a:prstGeom prst="rect">
            <a:avLst/>
          </a:prstGeom>
        </p:spPr>
      </p:pic>
      <p:sp>
        <p:nvSpPr>
          <p:cNvPr id="2" name="Freeform 401"/>
          <p:cNvSpPr/>
          <p:nvPr/>
        </p:nvSpPr>
        <p:spPr>
          <a:xfrm>
            <a:off x="0" y="6518148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2" name="Freeform 402"/>
          <p:cNvSpPr/>
          <p:nvPr/>
        </p:nvSpPr>
        <p:spPr>
          <a:xfrm>
            <a:off x="5822950" y="6750050"/>
            <a:ext cx="2559050" cy="19050"/>
          </a:xfrm>
          <a:custGeom>
            <a:avLst/>
            <a:gdLst>
              <a:gd name="connsiteX0" fmla="*/ 7746 w 2559050"/>
              <a:gd name="connsiteY0" fmla="*/ 17579 h 19050"/>
              <a:gd name="connsiteX1" fmla="*/ 648589 w 2559050"/>
              <a:gd name="connsiteY1" fmla="*/ 17579 h 19050"/>
              <a:gd name="connsiteX2" fmla="*/ 1289431 w 2559050"/>
              <a:gd name="connsiteY2" fmla="*/ 17579 h 19050"/>
              <a:gd name="connsiteX3" fmla="*/ 1930272 w 2559050"/>
              <a:gd name="connsiteY3" fmla="*/ 17579 h 19050"/>
              <a:gd name="connsiteX4" fmla="*/ 2571115 w 2559050"/>
              <a:gd name="connsiteY4" fmla="*/ 17579 h 19050"/>
              <a:gd name="connsiteX5" fmla="*/ 2571115 w 2559050"/>
              <a:gd name="connsiteY5" fmla="*/ 22151 h 19050"/>
              <a:gd name="connsiteX6" fmla="*/ 1930272 w 2559050"/>
              <a:gd name="connsiteY6" fmla="*/ 22151 h 19050"/>
              <a:gd name="connsiteX7" fmla="*/ 1289431 w 2559050"/>
              <a:gd name="connsiteY7" fmla="*/ 22151 h 19050"/>
              <a:gd name="connsiteX8" fmla="*/ 648589 w 2559050"/>
              <a:gd name="connsiteY8" fmla="*/ 22151 h 19050"/>
              <a:gd name="connsiteX9" fmla="*/ 7746 w 2559050"/>
              <a:gd name="connsiteY9" fmla="*/ 22151 h 19050"/>
              <a:gd name="connsiteX10" fmla="*/ 7746 w 2559050"/>
              <a:gd name="connsiteY10" fmla="*/ 175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9050" h="19050">
                <a:moveTo>
                  <a:pt x="7746" y="17579"/>
                </a:moveTo>
                <a:lnTo>
                  <a:pt x="648589" y="17579"/>
                </a:lnTo>
                <a:lnTo>
                  <a:pt x="1289431" y="17579"/>
                </a:lnTo>
                <a:lnTo>
                  <a:pt x="1930272" y="17579"/>
                </a:lnTo>
                <a:lnTo>
                  <a:pt x="2571115" y="17579"/>
                </a:lnTo>
                <a:lnTo>
                  <a:pt x="2571115" y="22151"/>
                </a:lnTo>
                <a:lnTo>
                  <a:pt x="1930272" y="22151"/>
                </a:lnTo>
                <a:lnTo>
                  <a:pt x="1289431" y="22151"/>
                </a:lnTo>
                <a:lnTo>
                  <a:pt x="648589" y="22151"/>
                </a:lnTo>
                <a:lnTo>
                  <a:pt x="7746" y="22151"/>
                </a:lnTo>
                <a:lnTo>
                  <a:pt x="7746" y="17579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3" name="Freeform 403"/>
          <p:cNvSpPr/>
          <p:nvPr/>
        </p:nvSpPr>
        <p:spPr>
          <a:xfrm>
            <a:off x="1250950" y="6788150"/>
            <a:ext cx="1314450" cy="6350"/>
          </a:xfrm>
          <a:custGeom>
            <a:avLst/>
            <a:gdLst>
              <a:gd name="connsiteX0" fmla="*/ 8293 w 1314450"/>
              <a:gd name="connsiteY0" fmla="*/ 10276 h 6350"/>
              <a:gd name="connsiteX1" fmla="*/ 336296 w 1314450"/>
              <a:gd name="connsiteY1" fmla="*/ 10276 h 6350"/>
              <a:gd name="connsiteX2" fmla="*/ 664336 w 1314450"/>
              <a:gd name="connsiteY2" fmla="*/ 10276 h 6350"/>
              <a:gd name="connsiteX3" fmla="*/ 992377 w 1314450"/>
              <a:gd name="connsiteY3" fmla="*/ 10276 h 6350"/>
              <a:gd name="connsiteX4" fmla="*/ 1320419 w 1314450"/>
              <a:gd name="connsiteY4" fmla="*/ 10276 h 6350"/>
              <a:gd name="connsiteX5" fmla="*/ 1320419 w 1314450"/>
              <a:gd name="connsiteY5" fmla="*/ 16371 h 6350"/>
              <a:gd name="connsiteX6" fmla="*/ 992377 w 1314450"/>
              <a:gd name="connsiteY6" fmla="*/ 16371 h 6350"/>
              <a:gd name="connsiteX7" fmla="*/ 664336 w 1314450"/>
              <a:gd name="connsiteY7" fmla="*/ 16371 h 6350"/>
              <a:gd name="connsiteX8" fmla="*/ 336296 w 1314450"/>
              <a:gd name="connsiteY8" fmla="*/ 16371 h 6350"/>
              <a:gd name="connsiteX9" fmla="*/ 8293 w 1314450"/>
              <a:gd name="connsiteY9" fmla="*/ 16371 h 6350"/>
              <a:gd name="connsiteX10" fmla="*/ 8293 w 1314450"/>
              <a:gd name="connsiteY10" fmla="*/ 10276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4450" h="6350">
                <a:moveTo>
                  <a:pt x="8293" y="10276"/>
                </a:moveTo>
                <a:lnTo>
                  <a:pt x="336296" y="10276"/>
                </a:lnTo>
                <a:lnTo>
                  <a:pt x="664336" y="10276"/>
                </a:lnTo>
                <a:lnTo>
                  <a:pt x="992377" y="10276"/>
                </a:lnTo>
                <a:lnTo>
                  <a:pt x="1320419" y="10276"/>
                </a:lnTo>
                <a:lnTo>
                  <a:pt x="1320419" y="16371"/>
                </a:lnTo>
                <a:lnTo>
                  <a:pt x="992377" y="16371"/>
                </a:lnTo>
                <a:lnTo>
                  <a:pt x="664336" y="16371"/>
                </a:lnTo>
                <a:lnTo>
                  <a:pt x="336296" y="16371"/>
                </a:lnTo>
                <a:lnTo>
                  <a:pt x="8293" y="16371"/>
                </a:lnTo>
                <a:lnTo>
                  <a:pt x="8293" y="10276"/>
                </a:lnTo>
                <a:close/>
              </a:path>
            </a:pathLst>
          </a:custGeom>
          <a:solidFill>
            <a:srgbClr val="00A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6" name="Picture 4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19" y="982980"/>
            <a:ext cx="5843839" cy="3400362"/>
          </a:xfrm>
          <a:prstGeom prst="rect">
            <a:avLst/>
          </a:prstGeom>
        </p:spPr>
      </p:pic>
      <p:sp>
        <p:nvSpPr>
          <p:cNvPr id="3" name="TextBox 409"/>
          <p:cNvSpPr txBox="1"/>
          <p:nvPr/>
        </p:nvSpPr>
        <p:spPr>
          <a:xfrm>
            <a:off x="842772" y="460852"/>
            <a:ext cx="4516404" cy="14441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Deep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Learning</a:t>
            </a:r>
            <a:r>
              <a:rPr kumimoji="0" lang="en-US" altLang="zh-CN" sz="32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Frameworks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90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963291" marR="0" lvl="0" indent="0" algn="l" defTabSz="9144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Deep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Learning</a:t>
            </a:r>
            <a:r>
              <a:rPr kumimoji="0" lang="en-US" altLang="zh-CN" sz="105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Framework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Power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Scores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(by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Jeff</a:t>
            </a:r>
            <a:r>
              <a:rPr kumimoji="0" lang="en-US" altLang="zh-CN" sz="105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Hale)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050" b="0" i="0" u="none" strike="noStrike" kern="1200" cap="none" spc="-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ht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tp://bit.ly/2GBa3tU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644347" y="4238498"/>
            <a:ext cx="4032570" cy="19840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Factors</a:t>
            </a:r>
            <a:r>
              <a:rPr kumimoji="0" lang="en-US" altLang="zh-CN" sz="1600" b="1" i="0" u="none" strike="noStrike" kern="1200" cap="none" spc="-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</a:t>
            </a:r>
            <a:r>
              <a:rPr kumimoji="0" lang="en-US" altLang="zh-CN" sz="1600" b="1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consider: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1600" b="0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Learning</a:t>
            </a:r>
            <a:r>
              <a:rPr kumimoji="0" lang="en-US" altLang="zh-CN" sz="1600" b="0" i="0" u="none" strike="noStrike" kern="1200" cap="none" spc="9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curve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1600" b="0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Speed</a:t>
            </a:r>
            <a:r>
              <a:rPr kumimoji="0" lang="en-US" altLang="zh-CN" sz="1600" b="0" i="0" u="none" strike="noStrike" kern="1200" cap="none" spc="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6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16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Size</a:t>
            </a:r>
            <a:r>
              <a:rPr kumimoji="0" lang="en-US" altLang="zh-CN" sz="16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and</a:t>
            </a:r>
            <a:r>
              <a:rPr kumimoji="0" lang="en-US" altLang="zh-CN" sz="16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passion</a:t>
            </a:r>
            <a:r>
              <a:rPr kumimoji="0" lang="en-US" altLang="zh-CN" sz="16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6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community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16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Number</a:t>
            </a:r>
            <a:r>
              <a:rPr kumimoji="0" lang="en-US" altLang="zh-CN" sz="16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600" b="0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papers</a:t>
            </a:r>
            <a:r>
              <a:rPr kumimoji="0" lang="en-US" altLang="zh-CN" sz="16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implemented</a:t>
            </a:r>
            <a:r>
              <a:rPr kumimoji="0" lang="en-US" altLang="zh-CN" sz="16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in</a:t>
            </a:r>
            <a:r>
              <a:rPr kumimoji="0" lang="en-US" altLang="zh-CN" sz="16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framework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1600" b="0" i="0" u="none" strike="noStrike" kern="1200" cap="none" spc="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Likelihood</a:t>
            </a:r>
            <a:r>
              <a:rPr kumimoji="0" lang="en-US" altLang="zh-CN" sz="16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6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long-term</a:t>
            </a:r>
            <a:r>
              <a:rPr kumimoji="0" lang="en-US" altLang="zh-CN" sz="16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growth</a:t>
            </a:r>
            <a:r>
              <a:rPr kumimoji="0" lang="en-US" altLang="zh-CN" sz="16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and</a:t>
            </a:r>
            <a:r>
              <a:rPr kumimoji="0" lang="en-US" altLang="zh-CN" sz="16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stability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16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Ecosystem</a:t>
            </a:r>
            <a:r>
              <a:rPr kumimoji="0" lang="en-US" altLang="zh-CN" sz="16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16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tooling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CD551-A7F7-48DC-A752-C7FF9D1D5E99}"/>
              </a:ext>
            </a:extLst>
          </p:cNvPr>
          <p:cNvGrpSpPr/>
          <p:nvPr/>
        </p:nvGrpSpPr>
        <p:grpSpPr>
          <a:xfrm>
            <a:off x="6161532" y="228600"/>
            <a:ext cx="2327148" cy="6040203"/>
            <a:chOff x="6067678" y="-86592"/>
            <a:chExt cx="2421002" cy="6350232"/>
          </a:xfrm>
        </p:grpSpPr>
        <p:pic>
          <p:nvPicPr>
            <p:cNvPr id="405" name="Picture 40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1760" y="5875020"/>
              <a:ext cx="1112519" cy="388620"/>
            </a:xfrm>
            <a:prstGeom prst="rect">
              <a:avLst/>
            </a:prstGeom>
          </p:spPr>
        </p:pic>
        <p:pic>
          <p:nvPicPr>
            <p:cNvPr id="407" name="Picture 40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4620" y="182880"/>
              <a:ext cx="2004060" cy="403860"/>
            </a:xfrm>
            <a:prstGeom prst="rect">
              <a:avLst/>
            </a:prstGeom>
          </p:spPr>
        </p:pic>
        <p:pic>
          <p:nvPicPr>
            <p:cNvPr id="408" name="Picture 40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980" y="716280"/>
              <a:ext cx="1927860" cy="3200400"/>
            </a:xfrm>
            <a:prstGeom prst="rect">
              <a:avLst/>
            </a:prstGeom>
          </p:spPr>
        </p:pic>
        <p:pic>
          <p:nvPicPr>
            <p:cNvPr id="409" name="Picture 40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8420" y="4069079"/>
              <a:ext cx="1874520" cy="1676400"/>
            </a:xfrm>
            <a:prstGeom prst="rect">
              <a:avLst/>
            </a:prstGeom>
          </p:spPr>
        </p:pic>
        <p:sp>
          <p:nvSpPr>
            <p:cNvPr id="410" name="TextBox 410"/>
            <p:cNvSpPr txBox="1"/>
            <p:nvPr/>
          </p:nvSpPr>
          <p:spPr>
            <a:xfrm>
              <a:off x="6141465" y="-86592"/>
              <a:ext cx="237912" cy="39162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87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-3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1.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Calibri"/>
                </a:rPr>
                <a:t> </a:t>
              </a:r>
              <a:r>
                <a:rPr kumimoji="0" lang="en-US" altLang="zh-CN" sz="1800" b="0" i="0" u="none" strike="noStrike" kern="1200" cap="none" spc="-3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2.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Calibri"/>
                </a:rPr>
                <a:t> </a:t>
              </a:r>
              <a:r>
                <a:rPr kumimoji="0" lang="en-US" altLang="zh-CN" sz="1800" b="0" i="0" u="none" strike="noStrike" kern="1200" cap="none" spc="-3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3.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Calibri"/>
                </a:rPr>
                <a:t> </a:t>
              </a:r>
              <a:r>
                <a:rPr kumimoji="0" lang="en-US" altLang="zh-CN" sz="18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4.</a:t>
              </a:r>
            </a:p>
            <a:p>
              <a:pPr marL="0" marR="0" lvl="0" indent="0" algn="l" defTabSz="914400" rtl="0" eaLnBrk="1" fontAlgn="auto" latinLnBrk="0" hangingPunct="0">
                <a:lnSpc>
                  <a:spcPct val="221666"/>
                </a:lnSpc>
                <a:spcBef>
                  <a:spcPts val="27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-3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5.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Calibri"/>
                </a:rPr>
                <a:t> </a:t>
              </a:r>
              <a:r>
                <a:rPr kumimoji="0" lang="en-US" altLang="zh-CN" sz="1800" b="0" i="0" u="none" strike="noStrike" kern="1200" cap="none" spc="-3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6.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Calibri"/>
                </a:rPr>
                <a:t> </a:t>
              </a:r>
              <a:r>
                <a:rPr kumimoji="0" lang="en-US" altLang="zh-CN" sz="18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7.</a:t>
              </a:r>
            </a:p>
          </p:txBody>
        </p:sp>
        <p:sp>
          <p:nvSpPr>
            <p:cNvPr id="412" name="TextBox 412"/>
            <p:cNvSpPr txBox="1"/>
            <p:nvPr/>
          </p:nvSpPr>
          <p:spPr>
            <a:xfrm>
              <a:off x="6067678" y="4079189"/>
              <a:ext cx="353736" cy="21586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73786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8.</a:t>
              </a:r>
            </a:p>
            <a:p>
              <a:pPr marL="0" marR="0" lvl="0" indent="0" algn="l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10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73786" algn="l" defTabSz="914400" rtl="0" eaLnBrk="1" fontAlgn="auto" latinLnBrk="0" hangingPunct="0">
                <a:lnSpc>
                  <a:spcPct val="197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9.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Calibri"/>
                </a:rPr>
                <a:t> </a:t>
              </a:r>
              <a:r>
                <a:rPr kumimoji="0" lang="en-US" altLang="zh-CN" sz="1800" b="0" i="0" u="none" strike="noStrike" kern="1200" cap="none" spc="-2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10.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Calibri"/>
                </a:rPr>
                <a:t> </a:t>
              </a:r>
              <a:r>
                <a:rPr kumimoji="0" lang="en-US" altLang="zh-CN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+mn-cs"/>
                </a:rPr>
                <a:t>11.</a:t>
              </a:r>
            </a:p>
          </p:txBody>
        </p:sp>
      </p:grpSp>
      <p:sp>
        <p:nvSpPr>
          <p:cNvPr id="413" name="TextBox 413"/>
          <p:cNvSpPr txBox="1"/>
          <p:nvPr/>
        </p:nvSpPr>
        <p:spPr>
          <a:xfrm>
            <a:off x="1259433" y="6584568"/>
            <a:ext cx="1414390" cy="233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For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the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full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list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of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references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Calibri"/>
                <a:cs typeface="+mn-cs"/>
              </a:rPr>
              <a:t>visit: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rId9"/>
              </a:rPr>
              <a:t>https:/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Calibri"/>
                <a:ea typeface="Calibri"/>
                <a:cs typeface="+mn-cs"/>
                <a:hlinkClick r:id="" action="ppaction://noaction"/>
              </a:rPr>
              <a:t>/hcai.mit.edu/references</a:t>
            </a:r>
          </a:p>
        </p:txBody>
      </p:sp>
      <p:sp>
        <p:nvSpPr>
          <p:cNvPr id="415" name="TextBox 415"/>
          <p:cNvSpPr txBox="1"/>
          <p:nvPr/>
        </p:nvSpPr>
        <p:spPr>
          <a:xfrm>
            <a:off x="5831713" y="6558655"/>
            <a:ext cx="2688856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80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https://deeplearning.mi</a:t>
            </a:r>
            <a:r>
              <a:rPr kumimoji="0" lang="en-US" altLang="zh-CN" sz="1600" b="0" i="0" u="none" strike="noStrike" kern="1200" cap="none" spc="75" normalizeH="0" baseline="0" noProof="0" dirty="0">
                <a:ln>
                  <a:noFill/>
                </a:ln>
                <a:solidFill>
                  <a:srgbClr val="00AEEE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t.edu</a:t>
            </a:r>
          </a:p>
        </p:txBody>
      </p:sp>
      <p:sp>
        <p:nvSpPr>
          <p:cNvPr id="416" name="TextBox 416"/>
          <p:cNvSpPr txBox="1"/>
          <p:nvPr/>
        </p:nvSpPr>
        <p:spPr>
          <a:xfrm>
            <a:off x="8590788" y="6566275"/>
            <a:ext cx="514382" cy="243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-4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20</a:t>
            </a:r>
            <a:r>
              <a:rPr kumimoji="0" lang="en-US" altLang="zh-CN" sz="1600" b="0" i="0" u="none" strike="noStrike" kern="1200" cap="none" spc="-34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19</a:t>
            </a:r>
          </a:p>
        </p:txBody>
      </p:sp>
      <p:sp>
        <p:nvSpPr>
          <p:cNvPr id="41" name="PB">
            <a:extLst>
              <a:ext uri="{FF2B5EF4-FFF2-40B4-BE49-F238E27FC236}">
                <a16:creationId xmlns:a16="http://schemas.microsoft.com/office/drawing/2014/main" id="{96EE6978-5918-88D6-6ECE-BFF454E525F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rgbClr val="7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891F13-71C2-4F43-AFEB-6E145C2D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Source Software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8093-5644-4288-8C53-61E0519D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6595-6715-4BDA-8ED6-F621082D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699C-7185-4BD8-91C7-3B22660F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29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926961-0FFE-43B9-B77E-960A696153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1600"/>
            <a:ext cx="7886700" cy="4052888"/>
          </a:xfrm>
        </p:spPr>
        <p:txBody>
          <a:bodyPr/>
          <a:lstStyle/>
          <a:p>
            <a:r>
              <a:rPr lang="en-US" dirty="0"/>
              <a:t>Rating (&gt;10) based on GitHub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58E8-3550-441D-BC33-2CE99E4E0A87}"/>
              </a:ext>
            </a:extLst>
          </p:cNvPr>
          <p:cNvSpPr txBox="1"/>
          <p:nvPr/>
        </p:nvSpPr>
        <p:spPr>
          <a:xfrm>
            <a:off x="228600" y="6019800"/>
            <a:ext cx="352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ArXiv:1803.04818v2 Zacharias et al.</a:t>
            </a:r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0C611CF-660C-41BB-AD08-40F59AEF8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732404"/>
              </p:ext>
            </p:extLst>
          </p:nvPr>
        </p:nvGraphicFramePr>
        <p:xfrm>
          <a:off x="42863" y="2219325"/>
          <a:ext cx="9058275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058351" imgH="3343429" progId="Excel.Sheet.12">
                  <p:embed/>
                </p:oleObj>
              </mc:Choice>
              <mc:Fallback>
                <p:oleObj name="Worksheet" r:id="rId2" imgW="9058351" imgH="33434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63" y="2219325"/>
                        <a:ext cx="9058275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PB">
            <a:extLst>
              <a:ext uri="{FF2B5EF4-FFF2-40B4-BE49-F238E27FC236}">
                <a16:creationId xmlns:a16="http://schemas.microsoft.com/office/drawing/2014/main" id="{2F0B2562-3A62-B2F4-AAF7-07F9D313AB6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Artificial Intelligence, Machine Learning, and Deep Learning?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B4A0A4-BE21-485B-AD2B-3A9F78F9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PB">
            <a:extLst>
              <a:ext uri="{FF2B5EF4-FFF2-40B4-BE49-F238E27FC236}">
                <a16:creationId xmlns:a16="http://schemas.microsoft.com/office/drawing/2014/main" id="{181B3AF7-E38B-8430-4D68-CF956DA3CC1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982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Benefits for Deep Learning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B4A0A4-BE21-485B-AD2B-3A9F78F9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PB">
            <a:extLst>
              <a:ext uri="{FF2B5EF4-FFF2-40B4-BE49-F238E27FC236}">
                <a16:creationId xmlns:a16="http://schemas.microsoft.com/office/drawing/2014/main" id="{181B3AF7-E38B-8430-4D68-CF956DA3CC1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369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Deep/Representation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(Usually) Better Performance</a:t>
            </a:r>
          </a:p>
          <a:p>
            <a:pPr lvl="1"/>
            <a:r>
              <a:rPr lang="en-US" dirty="0"/>
              <a:t>Caveats: given enough data, similar train-test distributions, non-adversarial evaluation, etc., etc. </a:t>
            </a:r>
          </a:p>
          <a:p>
            <a:endParaRPr lang="en-US" dirty="0"/>
          </a:p>
          <a:p>
            <a:r>
              <a:rPr lang="en-US" dirty="0"/>
              <a:t>New domains without “experts”</a:t>
            </a:r>
          </a:p>
          <a:p>
            <a:pPr lvl="1"/>
            <a:r>
              <a:rPr lang="en-US" dirty="0"/>
              <a:t>RGBD/Lidar</a:t>
            </a:r>
          </a:p>
          <a:p>
            <a:pPr lvl="1"/>
            <a:r>
              <a:rPr lang="en-US" dirty="0"/>
              <a:t>Multi-spectral data</a:t>
            </a:r>
          </a:p>
          <a:p>
            <a:pPr lvl="1"/>
            <a:r>
              <a:rPr lang="en-US" dirty="0"/>
              <a:t>Gene-expression data</a:t>
            </a:r>
          </a:p>
          <a:p>
            <a:pPr lvl="1"/>
            <a:r>
              <a:rPr lang="en-US" dirty="0"/>
              <a:t>Unclear how to hand-engineer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1A22-E8FF-CF36-CBEF-2D38CB5F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EC27-50B7-B233-5471-49CEB0D0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7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r>
              <a:rPr lang="en-US" dirty="0"/>
              <a:t>“Expert” intuitions can be misleading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“Every time I fire a linguist, the performance of our speech recognition system goes up”</a:t>
            </a:r>
            <a:endParaRPr lang="en-US" dirty="0"/>
          </a:p>
          <a:p>
            <a:pPr lvl="1"/>
            <a:r>
              <a:rPr lang="en-US" dirty="0"/>
              <a:t>Fred </a:t>
            </a:r>
            <a:r>
              <a:rPr lang="en-US" dirty="0" err="1"/>
              <a:t>Jelinik</a:t>
            </a:r>
            <a:r>
              <a:rPr lang="en-US" dirty="0"/>
              <a:t>, IBM </a:t>
            </a:r>
            <a:r>
              <a:rPr lang="fr-FR" dirty="0"/>
              <a:t>’</a:t>
            </a:r>
            <a:r>
              <a:rPr lang="en-US" dirty="0"/>
              <a:t>98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“Because gradient descent is better than you”</a:t>
            </a:r>
          </a:p>
          <a:p>
            <a:pPr lvl="1"/>
            <a:r>
              <a:rPr lang="en-US" i="1" dirty="0"/>
              <a:t>Yann </a:t>
            </a:r>
            <a:r>
              <a:rPr lang="en-US" i="1" dirty="0" err="1"/>
              <a:t>LeCun</a:t>
            </a:r>
            <a:r>
              <a:rPr lang="en-US" i="1" dirty="0"/>
              <a:t>, </a:t>
            </a:r>
            <a:r>
              <a:rPr lang="en-US" dirty="0"/>
              <a:t>CVPR ‘13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14600"/>
            <a:ext cx="1158240" cy="1447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E350-871A-8337-A75F-2CE8A392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61C8BF-2F8A-978E-BA51-6A870936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3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Deep/Representation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Modularity! </a:t>
            </a:r>
          </a:p>
          <a:p>
            <a:r>
              <a:rPr lang="en-US" dirty="0"/>
              <a:t>Plug and play architectures!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35D4-86E4-B0FA-6B6C-9A532E7B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F5D1-CD31-55B3-A21E-B28D9CE9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4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1658880" y="3648287"/>
            <a:ext cx="1244160" cy="829527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748320" y="3452426"/>
            <a:ext cx="1244160" cy="829527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736000" y="4986187"/>
            <a:ext cx="1244160" cy="829527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312640" y="2308946"/>
            <a:ext cx="1244160" cy="829527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160800" y="1231713"/>
            <a:ext cx="1244160" cy="829527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V="1">
            <a:off x="3362401" y="5796993"/>
            <a:ext cx="1440" cy="83240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H="1" flipV="1">
            <a:off x="2279521" y="4476374"/>
            <a:ext cx="1084320" cy="625026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13" name="Freeform 9"/>
          <p:cNvSpPr>
            <a:spLocks/>
          </p:cNvSpPr>
          <p:nvPr/>
        </p:nvSpPr>
        <p:spPr bwMode="auto">
          <a:xfrm>
            <a:off x="67681" y="3102469"/>
            <a:ext cx="3250080" cy="3318108"/>
          </a:xfrm>
          <a:custGeom>
            <a:avLst/>
            <a:gdLst>
              <a:gd name="T0" fmla="*/ 9953 w 9954"/>
              <a:gd name="T1" fmla="*/ 10161 h 10162"/>
              <a:gd name="T2" fmla="*/ 1698 w 9954"/>
              <a:gd name="T3" fmla="*/ 5715 h 10162"/>
              <a:gd name="T4" fmla="*/ 8683 w 9954"/>
              <a:gd name="T5" fmla="*/ 0 h 10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54" h="10162">
                <a:moveTo>
                  <a:pt x="9953" y="10161"/>
                </a:moveTo>
                <a:cubicBezTo>
                  <a:pt x="7715" y="9152"/>
                  <a:pt x="2264" y="6965"/>
                  <a:pt x="1698" y="5715"/>
                </a:cubicBezTo>
                <a:cubicBezTo>
                  <a:pt x="0" y="1965"/>
                  <a:pt x="8826" y="579"/>
                  <a:pt x="8683" y="0"/>
                </a:cubicBezTo>
              </a:path>
            </a:pathLst>
          </a:cu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14" name="Freeform 10"/>
          <p:cNvSpPr>
            <a:spLocks/>
          </p:cNvSpPr>
          <p:nvPr/>
        </p:nvSpPr>
        <p:spPr bwMode="auto">
          <a:xfrm>
            <a:off x="3661921" y="2065560"/>
            <a:ext cx="3250080" cy="2903345"/>
          </a:xfrm>
          <a:custGeom>
            <a:avLst/>
            <a:gdLst>
              <a:gd name="T0" fmla="*/ 0 w 9954"/>
              <a:gd name="T1" fmla="*/ 8890 h 8891"/>
              <a:gd name="T2" fmla="*/ 6350 w 9954"/>
              <a:gd name="T3" fmla="*/ 6667 h 8891"/>
              <a:gd name="T4" fmla="*/ 8255 w 9954"/>
              <a:gd name="T5" fmla="*/ 5001 h 8891"/>
              <a:gd name="T6" fmla="*/ 1270 w 9954"/>
              <a:gd name="T7" fmla="*/ 0 h 8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54" h="8891">
                <a:moveTo>
                  <a:pt x="0" y="8890"/>
                </a:moveTo>
                <a:cubicBezTo>
                  <a:pt x="1517" y="8295"/>
                  <a:pt x="4418" y="7572"/>
                  <a:pt x="6350" y="6667"/>
                </a:cubicBezTo>
                <a:cubicBezTo>
                  <a:pt x="7510" y="6125"/>
                  <a:pt x="8160" y="5368"/>
                  <a:pt x="8255" y="5001"/>
                </a:cubicBezTo>
                <a:cubicBezTo>
                  <a:pt x="9953" y="1719"/>
                  <a:pt x="1127" y="507"/>
                  <a:pt x="1270" y="0"/>
                </a:cubicBezTo>
              </a:path>
            </a:pathLst>
          </a:cu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 flipH="1" flipV="1">
            <a:off x="3938401" y="2064121"/>
            <a:ext cx="624960" cy="1454553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 flipV="1">
            <a:off x="2903040" y="2064121"/>
            <a:ext cx="829440" cy="417644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3317760" y="4268992"/>
            <a:ext cx="1036800" cy="1039789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4354560" y="5025328"/>
            <a:ext cx="4789440" cy="79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eeSans" charset="0"/>
                <a:ea typeface="ＭＳ Ｐゴシック" charset="0"/>
              </a:rPr>
              <a:t>Any DAG of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eeSans" charset="0"/>
                <a:ea typeface="ＭＳ Ｐゴシック" charset="0"/>
              </a:rPr>
              <a:t>differentialble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eeSans" charset="0"/>
                <a:ea typeface="ＭＳ Ｐゴシック" charset="0"/>
              </a:rPr>
              <a:t> modules is allowed!</a:t>
            </a:r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 flipV="1">
            <a:off x="2073600" y="3101030"/>
            <a:ext cx="1036800" cy="83240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228600"/>
            <a:ext cx="91440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Differentiable Computation Graph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6992" y="6578469"/>
            <a:ext cx="253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itchFamily="-97" charset="0"/>
                <a:ea typeface="ＭＳ Ｐゴシック" pitchFamily="-97" charset="-128"/>
              </a:rPr>
              <a:t>Slide Credit: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itchFamily="-97" charset="0"/>
                <a:ea typeface="ＭＳ Ｐゴシック" pitchFamily="-97" charset="-128"/>
              </a:rPr>
              <a:t>Marc'Aurelio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itchFamily="-97" charset="0"/>
                <a:ea typeface="ＭＳ Ｐゴシック" pitchFamily="-97" charset="-128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itchFamily="-97" charset="0"/>
                <a:ea typeface="ＭＳ Ｐゴシック" pitchFamily="-97" charset="-128"/>
              </a:rPr>
              <a:t>Ranzato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itchFamily="-97" charset="0"/>
              <a:ea typeface="ＭＳ Ｐゴシック" pitchFamily="-97" charset="-128"/>
            </a:endParaRP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1550E6-1DFF-B84C-BFE3-E4371400DA8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F6D28-2797-C432-14C7-90BAAE5B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4AF1E-A489-ED46-158A-59C533E8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</a:p>
        </p:txBody>
      </p:sp>
    </p:spTree>
    <p:extLst>
      <p:ext uri="{BB962C8B-B14F-4D97-AF65-F5344CB8AC3E}">
        <p14:creationId xmlns:p14="http://schemas.microsoft.com/office/powerpoint/2010/main" val="1197539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Coverage of this One-Day Short Course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B4A0A4-BE21-485B-AD2B-3A9F78F9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PB">
            <a:extLst>
              <a:ext uri="{FF2B5EF4-FFF2-40B4-BE49-F238E27FC236}">
                <a16:creationId xmlns:a16="http://schemas.microsoft.com/office/drawing/2014/main" id="{181B3AF7-E38B-8430-4D68-CF956DA3CC1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318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Deep Learning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After finishing this class, you should be ready to get started on your first DL research project. </a:t>
            </a:r>
          </a:p>
          <a:p>
            <a:pPr lvl="2"/>
            <a:r>
              <a:rPr lang="en-US" dirty="0"/>
              <a:t>NNs</a:t>
            </a:r>
          </a:p>
          <a:p>
            <a:pPr lvl="2"/>
            <a:r>
              <a:rPr lang="en-US" dirty="0"/>
              <a:t>CNNs</a:t>
            </a:r>
          </a:p>
          <a:p>
            <a:r>
              <a:rPr lang="en-US" dirty="0"/>
              <a:t>Target Audience: </a:t>
            </a:r>
          </a:p>
          <a:p>
            <a:pPr lvl="1"/>
            <a:r>
              <a:rPr lang="en-US" dirty="0"/>
              <a:t>Who wants to know what Deep Learning is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B116-AFFE-3245-04C1-786B8D12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8662-B6D9-DCE1-CB88-8E0E43A4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class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the target audience: </a:t>
            </a:r>
          </a:p>
          <a:p>
            <a:pPr lvl="1"/>
            <a:r>
              <a:rPr lang="en-US" dirty="0"/>
              <a:t>People looking to understand latest and greatest cutting-edge research (e.g., GANs, AlphaGo,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NOT the goal: </a:t>
            </a:r>
          </a:p>
          <a:p>
            <a:pPr lvl="1"/>
            <a:r>
              <a:rPr lang="en-US" dirty="0"/>
              <a:t>Teaching a toolkit. “Intro to TensorFlow/</a:t>
            </a:r>
            <a:r>
              <a:rPr lang="en-US" dirty="0" err="1"/>
              <a:t>PyTorch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Intro to Machine Learning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D76E-EC1E-A812-F7C1-5C56B781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942F3-1DCC-C987-8ED0-61B8DAEF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59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 of this Short Course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B4A0A4-BE21-485B-AD2B-3A9F78F9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PB">
            <a:extLst>
              <a:ext uri="{FF2B5EF4-FFF2-40B4-BE49-F238E27FC236}">
                <a16:creationId xmlns:a16="http://schemas.microsoft.com/office/drawing/2014/main" id="{181B3AF7-E38B-8430-4D68-CF956DA3CC1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735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Intro Machine Learning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Classifiers, regressors, loss functions, MLE, MAP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Linear Algebra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Matrix multiplication, eigenvalues, positive semi-definiteness…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Calculus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Multi-variate gradients, hessians, </a:t>
            </a:r>
            <a:r>
              <a:rPr lang="en-US" sz="1600" dirty="0" err="1"/>
              <a:t>jacobians</a:t>
            </a:r>
            <a:r>
              <a:rPr lang="en-US" sz="1600" dirty="0"/>
              <a:t>…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Programming!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will use Python!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Anaconda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Jupyter Notebook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Libraries/Frameworks: </a:t>
            </a:r>
            <a:r>
              <a:rPr lang="en-US" sz="1800" dirty="0" err="1"/>
              <a:t>PyTorch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368C-0165-FC82-A8A1-943717CA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98F88-DACD-32CF-B7F9-398B8069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here to discuss?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Some of the most exciting developments in </a:t>
            </a:r>
            <a:br>
              <a:rPr lang="en-US" sz="4000" b="1" dirty="0"/>
            </a:b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Machine Learning, </a:t>
            </a:r>
            <a:br>
              <a:rPr lang="en-US" sz="4000" b="1" dirty="0"/>
            </a:br>
            <a:r>
              <a:rPr lang="en-US" sz="4000" b="1" dirty="0"/>
              <a:t>Vision, NLP, Speech, Robotics </a:t>
            </a:r>
            <a:br>
              <a:rPr lang="en-US" sz="4000" b="1" dirty="0"/>
            </a:br>
            <a:r>
              <a:rPr lang="en-US" sz="4000" b="1" dirty="0"/>
              <a:t>&amp; AI in general</a:t>
            </a:r>
            <a:br>
              <a:rPr lang="en-US" sz="4000" b="1" dirty="0"/>
            </a:b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in the last decade!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2FB9-EBD2-238A-745C-8548EE93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13FA0-5F45-1BAE-B9D5-B7401FF0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</p:spTree>
    <p:extLst>
      <p:ext uri="{BB962C8B-B14F-4D97-AF65-F5344CB8AC3E}">
        <p14:creationId xmlns:p14="http://schemas.microsoft.com/office/powerpoint/2010/main" val="28227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74F-CA07-C448-94F7-1C18D39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0C89-23A7-5C4A-B379-27C5A757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F90E3-766D-3F4E-A00E-FF79841E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34B8B0-64F8-BF43-B832-943F1B64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45692"/>
            <a:ext cx="6096000" cy="47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60332-8072-4E4C-8C5A-6EE762711426}"/>
              </a:ext>
            </a:extLst>
          </p:cNvPr>
          <p:cNvSpPr txBox="1"/>
          <p:nvPr/>
        </p:nvSpPr>
        <p:spPr>
          <a:xfrm>
            <a:off x="1822990" y="6578469"/>
            <a:ext cx="5579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itchFamily="-97" charset="0"/>
                <a:ea typeface="ＭＳ Ｐゴシック" pitchFamily="-97" charset="-128"/>
              </a:rPr>
              <a:t>Image Credit: https://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itchFamily="-97" charset="0"/>
                <a:ea typeface="ＭＳ Ｐゴシック" pitchFamily="-97" charset="-128"/>
              </a:rPr>
              <a:t>www.sumologic.com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itchFamily="-97" charset="0"/>
                <a:ea typeface="ＭＳ Ｐゴシック" pitchFamily="-97" charset="-128"/>
              </a:rPr>
              <a:t>/blog/machine-learning-deep-learning/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9DD4-7323-2018-BA01-CFFCB067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72A0-D497-A49E-5C38-E66CD426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</p:spTree>
    <p:extLst>
      <p:ext uri="{BB962C8B-B14F-4D97-AF65-F5344CB8AC3E}">
        <p14:creationId xmlns:p14="http://schemas.microsoft.com/office/powerpoint/2010/main" val="126357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66D1-4B35-A848-BB4C-DA0EB91E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(general) intelligence?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AD12-BB25-7147-9BEB-BD5947EF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Boring textbook answer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The ability to acquire and apply knowledge and skills</a:t>
            </a:r>
          </a:p>
          <a:p>
            <a:pPr lvl="1"/>
            <a:r>
              <a:rPr lang="en-US" dirty="0"/>
              <a:t>Dictionary</a:t>
            </a:r>
          </a:p>
          <a:p>
            <a:endParaRPr lang="en-US" i="1" dirty="0"/>
          </a:p>
          <a:p>
            <a:r>
              <a:rPr lang="en-US" dirty="0"/>
              <a:t>My favorite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 The ability to navigate in problem space</a:t>
            </a:r>
          </a:p>
          <a:p>
            <a:pPr lvl="1"/>
            <a:r>
              <a:rPr lang="en-US" dirty="0"/>
              <a:t>Siddhartha Mukherjee, Columbia</a:t>
            </a:r>
          </a:p>
          <a:p>
            <a:pPr lvl="1"/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38820-0029-5449-971C-F11B8063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9F6D-1B87-5996-E787-911E6879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BD6C0-6EFD-784A-F5DD-0C23FEA4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66D1-4B35-A848-BB4C-DA0EB91E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artificial intelligence?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AD12-BB25-7147-9BEB-BD5947EF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Boring textbook answer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Intelligence demonstrated by machines</a:t>
            </a:r>
          </a:p>
          <a:p>
            <a:pPr lvl="1"/>
            <a:r>
              <a:rPr lang="en-US" dirty="0"/>
              <a:t>Wikipedia</a:t>
            </a:r>
          </a:p>
          <a:p>
            <a:endParaRPr lang="en-US" i="1" dirty="0"/>
          </a:p>
          <a:p>
            <a:r>
              <a:rPr lang="en-US" dirty="0"/>
              <a:t>My favorite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 The science and engineering of making computers</a:t>
            </a:r>
            <a:br>
              <a:rPr lang="en-US" i="1" dirty="0"/>
            </a:br>
            <a:r>
              <a:rPr lang="en-US" i="1" dirty="0"/>
              <a:t>  behave in ways that, until recently, we thought</a:t>
            </a:r>
            <a:br>
              <a:rPr lang="en-US" i="1" dirty="0"/>
            </a:br>
            <a:r>
              <a:rPr lang="en-US" i="1" dirty="0"/>
              <a:t>  required human intelligence.</a:t>
            </a:r>
          </a:p>
          <a:p>
            <a:pPr lvl="1"/>
            <a:r>
              <a:rPr lang="en-US" dirty="0"/>
              <a:t>Andrew Moore, CMU</a:t>
            </a:r>
          </a:p>
          <a:p>
            <a:pPr lvl="1"/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38820-0029-5449-971C-F11B8063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10B3-4BF7-20E8-1D9D-28C54C3E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E2AE6-4970-76AC-BFDD-12C08F9E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0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66D1-4B35-A848-BB4C-DA0EB91E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AD12-BB25-7147-9BEB-BD5947EF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favorite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Study of algorithms that </a:t>
            </a:r>
          </a:p>
          <a:p>
            <a:pPr marL="0" indent="0">
              <a:buNone/>
            </a:pPr>
            <a:r>
              <a:rPr lang="en-US" i="1" dirty="0"/>
              <a:t>  improve their performance (P)</a:t>
            </a:r>
          </a:p>
          <a:p>
            <a:pPr marL="0" indent="0">
              <a:buNone/>
            </a:pPr>
            <a:r>
              <a:rPr lang="en-US" i="1" dirty="0"/>
              <a:t>  at some task (T)</a:t>
            </a:r>
          </a:p>
          <a:p>
            <a:pPr marL="0" indent="0">
              <a:buNone/>
            </a:pPr>
            <a:r>
              <a:rPr lang="en-US" i="1" dirty="0"/>
              <a:t>  with experience (E)</a:t>
            </a:r>
          </a:p>
          <a:p>
            <a:pPr lvl="1"/>
            <a:r>
              <a:rPr lang="en-US" dirty="0"/>
              <a:t>Tom Mitchell, CMU</a:t>
            </a:r>
          </a:p>
          <a:p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38820-0029-5449-971C-F11B8063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4F-5A3C-F724-5343-710A994D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B847E-9D2F-01FB-67A1-FFB454D0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r>
              <a:rPr lang="en-US" dirty="0"/>
              <a:t>So what </a:t>
            </a:r>
            <a:r>
              <a:rPr lang="en-US" i="1" dirty="0"/>
              <a:t>is</a:t>
            </a:r>
            <a:r>
              <a:rPr lang="en-US" dirty="0"/>
              <a:t> Deep (Machine)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Learning</a:t>
            </a:r>
          </a:p>
          <a:p>
            <a:endParaRPr lang="en-US" dirty="0"/>
          </a:p>
          <a:p>
            <a:r>
              <a:rPr lang="en-US" dirty="0"/>
              <a:t>Neural Networks</a:t>
            </a:r>
          </a:p>
          <a:p>
            <a:endParaRPr lang="en-US" dirty="0"/>
          </a:p>
          <a:p>
            <a:r>
              <a:rPr lang="en-US" dirty="0"/>
              <a:t>Deep Unsupervised/Reinforcement/Structured/</a:t>
            </a:r>
            <a:br>
              <a:rPr lang="en-US" dirty="0"/>
            </a:br>
            <a:r>
              <a:rPr lang="en-US" dirty="0"/>
              <a:t>&lt;insert-qualifier-here&gt; </a:t>
            </a:r>
            <a:br>
              <a:rPr lang="en-US" dirty="0"/>
            </a:br>
            <a:r>
              <a:rPr lang="en-US" dirty="0"/>
              <a:t>Learning</a:t>
            </a:r>
          </a:p>
          <a:p>
            <a:endParaRPr lang="en-US" dirty="0"/>
          </a:p>
          <a:p>
            <a:r>
              <a:rPr lang="en-US" dirty="0"/>
              <a:t>Simply: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4A590-6033-DE48-865B-A0558AEFCB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-112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-11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3A8F-E685-FBC7-F06C-B952C62D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 Huo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34B40-4A22-0A3C-BF88-85DE22BC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CDC short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16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50 50 5 12 7.8 8 0:128:128 186:223:226 0:128:128 186:223:226 ar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application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application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formulati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open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application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application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application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1869</TotalTime>
  <Words>1529</Words>
  <Application>Microsoft Office PowerPoint</Application>
  <PresentationFormat>On-screen Show (4:3)</PresentationFormat>
  <Paragraphs>442</Paragraphs>
  <Slides>39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FreeSans</vt:lpstr>
      <vt:lpstr>Garamond</vt:lpstr>
      <vt:lpstr>Times New Roman</vt:lpstr>
      <vt:lpstr>Office Theme</vt:lpstr>
      <vt:lpstr>1_Office Theme</vt:lpstr>
      <vt:lpstr>Blank Presentation</vt:lpstr>
      <vt:lpstr>Worksheet</vt:lpstr>
      <vt:lpstr>Introduction to Deep Learning: Algorithms and Their Applications</vt:lpstr>
      <vt:lpstr>Schedule</vt:lpstr>
      <vt:lpstr>What are Artificial Intelligence, Machine Learning, and Deep Learning?</vt:lpstr>
      <vt:lpstr>What are we here to discuss?</vt:lpstr>
      <vt:lpstr>Concepts</vt:lpstr>
      <vt:lpstr>What is (general) intelligence? </vt:lpstr>
      <vt:lpstr>What is artificial intelligence? </vt:lpstr>
      <vt:lpstr>What is machine learning?</vt:lpstr>
      <vt:lpstr>So what is Deep (Machine) Learning?</vt:lpstr>
      <vt:lpstr>Deep Learning  Applications and Popularity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Architecture (models) in Deep Learning</vt:lpstr>
      <vt:lpstr>Perceptron, the basic block</vt:lpstr>
      <vt:lpstr>Multi-layer perceptron</vt:lpstr>
      <vt:lpstr>Convolutional Neural Network (CNN)</vt:lpstr>
      <vt:lpstr>AlexNet (2012)</vt:lpstr>
      <vt:lpstr>PowerPoint Presentation</vt:lpstr>
      <vt:lpstr>Depth as function of year</vt:lpstr>
      <vt:lpstr>Open Source Software</vt:lpstr>
      <vt:lpstr>PowerPoint Presentation</vt:lpstr>
      <vt:lpstr>Open Source Software Overview</vt:lpstr>
      <vt:lpstr>Potential Benefits for Deep Learning</vt:lpstr>
      <vt:lpstr>Benefits of Deep/Representation Learning</vt:lpstr>
      <vt:lpstr>“Expert” intuitions can be misleading</vt:lpstr>
      <vt:lpstr>Benefits of Deep/Representation Learning</vt:lpstr>
      <vt:lpstr>PowerPoint Presentation</vt:lpstr>
      <vt:lpstr>Coverage of this One-Day Short Course</vt:lpstr>
      <vt:lpstr>What is this class about?</vt:lpstr>
      <vt:lpstr>What this class is NOT</vt:lpstr>
      <vt:lpstr>Prerequisites of this Short Course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[Paper ID] (e.g. SRC01) [Paper Title]</dc:title>
  <dc:creator>huo@gatech.edu</dc:creator>
  <cp:lastModifiedBy>Huo, Xiaoming</cp:lastModifiedBy>
  <cp:revision>144</cp:revision>
  <cp:lastPrinted>2016-12-17T17:53:58Z</cp:lastPrinted>
  <dcterms:created xsi:type="dcterms:W3CDTF">2006-08-16T00:00:00Z</dcterms:created>
  <dcterms:modified xsi:type="dcterms:W3CDTF">2022-07-06T20:12:41Z</dcterms:modified>
</cp:coreProperties>
</file>