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  <p:sldMasterId id="2147483720" r:id="rId2"/>
    <p:sldMasterId id="2147483733" r:id="rId3"/>
    <p:sldMasterId id="2147483745" r:id="rId4"/>
    <p:sldMasterId id="2147483757" r:id="rId5"/>
  </p:sldMasterIdLst>
  <p:notesMasterIdLst>
    <p:notesMasterId r:id="rId59"/>
  </p:notesMasterIdLst>
  <p:handoutMasterIdLst>
    <p:handoutMasterId r:id="rId60"/>
  </p:handoutMasterIdLst>
  <p:sldIdLst>
    <p:sldId id="415" r:id="rId6"/>
    <p:sldId id="504" r:id="rId7"/>
    <p:sldId id="221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6" r:id="rId36"/>
    <p:sldId id="2218" r:id="rId37"/>
    <p:sldId id="2219" r:id="rId38"/>
    <p:sldId id="2221" r:id="rId39"/>
    <p:sldId id="2222" r:id="rId40"/>
    <p:sldId id="287" r:id="rId41"/>
    <p:sldId id="289" r:id="rId42"/>
    <p:sldId id="290" r:id="rId43"/>
    <p:sldId id="293" r:id="rId44"/>
    <p:sldId id="294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505" r:id="rId56"/>
    <p:sldId id="2228" r:id="rId57"/>
    <p:sldId id="2229" r:id="rId58"/>
  </p:sldIdLst>
  <p:sldSz cx="9144000" cy="6858000" type="screen4x3"/>
  <p:notesSz cx="9236075" cy="7010400"/>
  <p:custDataLst>
    <p:tags r:id="rId6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25" autoAdjust="0"/>
    <p:restoredTop sz="96149" autoAdjust="0"/>
  </p:normalViewPr>
  <p:slideViewPr>
    <p:cSldViewPr>
      <p:cViewPr varScale="1">
        <p:scale>
          <a:sx n="145" d="100"/>
          <a:sy n="145" d="100"/>
        </p:scale>
        <p:origin x="69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02299" cy="351737"/>
          </a:xfrm>
          <a:prstGeom prst="rect">
            <a:avLst/>
          </a:prstGeom>
        </p:spPr>
        <p:txBody>
          <a:bodyPr vert="horz" lIns="92824" tIns="46412" rIns="92824" bIns="4641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1638" y="1"/>
            <a:ext cx="4002299" cy="351737"/>
          </a:xfrm>
          <a:prstGeom prst="rect">
            <a:avLst/>
          </a:prstGeom>
        </p:spPr>
        <p:txBody>
          <a:bodyPr vert="horz" lIns="92824" tIns="46412" rIns="92824" bIns="46412" rtlCol="0"/>
          <a:lstStyle>
            <a:lvl1pPr algn="r">
              <a:defRPr sz="1200"/>
            </a:lvl1pPr>
          </a:lstStyle>
          <a:p>
            <a:fld id="{FA7FA449-3C3B-4101-866E-1BE10201A3C8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02299" cy="351736"/>
          </a:xfrm>
          <a:prstGeom prst="rect">
            <a:avLst/>
          </a:prstGeom>
        </p:spPr>
        <p:txBody>
          <a:bodyPr vert="horz" lIns="92824" tIns="46412" rIns="92824" bIns="46412" rtlCol="0" anchor="b"/>
          <a:lstStyle>
            <a:lvl1pPr algn="l">
              <a:defRPr sz="1200"/>
            </a:lvl1pPr>
          </a:lstStyle>
          <a:p>
            <a:r>
              <a:rPr lang="en-US"/>
              <a:t>Lect.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1638" y="6658664"/>
            <a:ext cx="4002299" cy="351736"/>
          </a:xfrm>
          <a:prstGeom prst="rect">
            <a:avLst/>
          </a:prstGeom>
        </p:spPr>
        <p:txBody>
          <a:bodyPr vert="horz" lIns="92824" tIns="46412" rIns="92824" bIns="46412" rtlCol="0" anchor="b"/>
          <a:lstStyle>
            <a:lvl1pPr algn="r">
              <a:defRPr sz="1200"/>
            </a:lvl1pPr>
          </a:lstStyle>
          <a:p>
            <a:fld id="{57985D66-0E5D-4924-801D-F108F324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1000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2299" cy="350520"/>
          </a:xfrm>
          <a:prstGeom prst="rect">
            <a:avLst/>
          </a:prstGeom>
        </p:spPr>
        <p:txBody>
          <a:bodyPr vert="horz" lIns="92824" tIns="46412" rIns="92824" bIns="46412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1638" y="0"/>
            <a:ext cx="4002299" cy="350520"/>
          </a:xfrm>
          <a:prstGeom prst="rect">
            <a:avLst/>
          </a:prstGeom>
        </p:spPr>
        <p:txBody>
          <a:bodyPr vert="horz" lIns="92824" tIns="46412" rIns="92824" bIns="46412" rtlCol="0"/>
          <a:lstStyle>
            <a:lvl1pPr algn="r">
              <a:defRPr sz="1200"/>
            </a:lvl1pPr>
          </a:lstStyle>
          <a:p>
            <a:fld id="{7E510B02-3BBF-4046-B355-3A398DF581CB}" type="datetimeFigureOut">
              <a:rPr lang="zh-HK" altLang="en-US" smtClean="0"/>
              <a:t>6/7/2022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27050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24" tIns="46412" rIns="92824" bIns="46412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608" y="3329940"/>
            <a:ext cx="7388860" cy="3154680"/>
          </a:xfrm>
          <a:prstGeom prst="rect">
            <a:avLst/>
          </a:prstGeom>
        </p:spPr>
        <p:txBody>
          <a:bodyPr vert="horz" lIns="92824" tIns="46412" rIns="92824" bIns="46412" rtlCol="0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02299" cy="350520"/>
          </a:xfrm>
          <a:prstGeom prst="rect">
            <a:avLst/>
          </a:prstGeom>
        </p:spPr>
        <p:txBody>
          <a:bodyPr vert="horz" lIns="92824" tIns="46412" rIns="92824" bIns="46412" rtlCol="0" anchor="b"/>
          <a:lstStyle>
            <a:lvl1pPr algn="l">
              <a:defRPr sz="1200"/>
            </a:lvl1pPr>
          </a:lstStyle>
          <a:p>
            <a:r>
              <a:rPr lang="en-US" altLang="zh-HK"/>
              <a:t>Lect. 3</a:t>
            </a:r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1638" y="6658664"/>
            <a:ext cx="4002299" cy="350520"/>
          </a:xfrm>
          <a:prstGeom prst="rect">
            <a:avLst/>
          </a:prstGeom>
        </p:spPr>
        <p:txBody>
          <a:bodyPr vert="horz" lIns="92824" tIns="46412" rIns="92824" bIns="46412" rtlCol="0" anchor="b"/>
          <a:lstStyle>
            <a:lvl1pPr algn="r">
              <a:defRPr sz="1200"/>
            </a:lvl1pPr>
          </a:lstStyle>
          <a:p>
            <a:fld id="{F080DC9D-4582-44E3-85B6-5F6E1027C4F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4902206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309177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13666"/>
            <a:ext cx="2057400" cy="365125"/>
          </a:xfrm>
        </p:spPr>
        <p:txBody>
          <a:bodyPr/>
          <a:lstStyle/>
          <a:p>
            <a:fld id="{55DC4DD9-7B51-4E85-AFFB-919BEC253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7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4DD9-7B51-4E85-AFFB-919BEC253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13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4DD9-7B51-4E85-AFFB-919BEC253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40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39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48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66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35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56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507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2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3615"/>
            <a:ext cx="6597445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23767"/>
            <a:ext cx="7886700" cy="40531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13668"/>
            <a:ext cx="2057400" cy="365125"/>
          </a:xfrm>
        </p:spPr>
        <p:txBody>
          <a:bodyPr/>
          <a:lstStyle/>
          <a:p>
            <a:fld id="{55DC4DD9-7B51-4E85-AFFB-919BEC253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614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338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232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472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F133270D-C857-48EC-AC61-433712625D26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DC4DD9-7B51-4E85-AFFB-919BEC253975}" type="slidenum">
              <a:rPr lang="en-US" sz="900" smtClean="0"/>
              <a:pPr/>
              <a:t>‹#›</a:t>
            </a:fld>
            <a:endParaRPr lang="en-US" sz="9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5B644C-1273-4BBC-A523-3D5694A6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93E78-3CF3-45DC-AF6E-0B0E1608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4D2A21-12E2-4676-BAFD-50705BD7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4DD9-7B51-4E85-AFFB-919BEC2539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210F032-9856-4A58-A34A-C385790DC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6822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309177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13666"/>
            <a:ext cx="2057400" cy="365125"/>
          </a:xfrm>
        </p:spPr>
        <p:txBody>
          <a:bodyPr/>
          <a:lstStyle/>
          <a:p>
            <a:fld id="{55DC4DD9-7B51-4E85-AFFB-919BEC253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394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3615"/>
            <a:ext cx="6597445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23767"/>
            <a:ext cx="7886700" cy="40531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13668"/>
            <a:ext cx="2057400" cy="365125"/>
          </a:xfrm>
        </p:spPr>
        <p:txBody>
          <a:bodyPr/>
          <a:lstStyle/>
          <a:p>
            <a:fld id="{55DC4DD9-7B51-4E85-AFFB-919BEC253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057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4DD9-7B51-4E85-AFFB-919BEC253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683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533333"/>
            <a:ext cx="2057400" cy="365125"/>
          </a:xfrm>
        </p:spPr>
        <p:txBody>
          <a:bodyPr/>
          <a:lstStyle/>
          <a:p>
            <a:fld id="{55DC4DD9-7B51-4E85-AFFB-919BEC253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309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4DD9-7B51-4E85-AFFB-919BEC253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666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5630"/>
            <a:ext cx="6902245" cy="6279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523499"/>
            <a:ext cx="2057400" cy="365125"/>
          </a:xfrm>
        </p:spPr>
        <p:txBody>
          <a:bodyPr/>
          <a:lstStyle/>
          <a:p>
            <a:fld id="{55DC4DD9-7B51-4E85-AFFB-919BEC253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4DD9-7B51-4E85-AFFB-919BEC253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23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543165"/>
            <a:ext cx="2057400" cy="365125"/>
          </a:xfrm>
        </p:spPr>
        <p:txBody>
          <a:bodyPr/>
          <a:lstStyle/>
          <a:p>
            <a:fld id="{55DC4DD9-7B51-4E85-AFFB-919BEC253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987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4DD9-7B51-4E85-AFFB-919BEC253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02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4DD9-7B51-4E85-AFFB-919BEC253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686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4DD9-7B51-4E85-AFFB-919BEC253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233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4DD9-7B51-4E85-AFFB-919BEC253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867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309177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13666"/>
            <a:ext cx="2057400" cy="365125"/>
          </a:xfrm>
        </p:spPr>
        <p:txBody>
          <a:bodyPr/>
          <a:lstStyle/>
          <a:p>
            <a:fld id="{55DC4DD9-7B51-4E85-AFFB-919BEC253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25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3615"/>
            <a:ext cx="6597445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23767"/>
            <a:ext cx="7886700" cy="40531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13668"/>
            <a:ext cx="2057400" cy="365125"/>
          </a:xfrm>
        </p:spPr>
        <p:txBody>
          <a:bodyPr/>
          <a:lstStyle/>
          <a:p>
            <a:fld id="{55DC4DD9-7B51-4E85-AFFB-919BEC253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44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4DD9-7B51-4E85-AFFB-919BEC253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680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533333"/>
            <a:ext cx="2057400" cy="365125"/>
          </a:xfrm>
        </p:spPr>
        <p:txBody>
          <a:bodyPr/>
          <a:lstStyle/>
          <a:p>
            <a:fld id="{55DC4DD9-7B51-4E85-AFFB-919BEC253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070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4DD9-7B51-4E85-AFFB-919BEC253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8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533333"/>
            <a:ext cx="2057400" cy="365125"/>
          </a:xfrm>
        </p:spPr>
        <p:txBody>
          <a:bodyPr/>
          <a:lstStyle/>
          <a:p>
            <a:fld id="{55DC4DD9-7B51-4E85-AFFB-919BEC253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167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5630"/>
            <a:ext cx="6902245" cy="6279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523499"/>
            <a:ext cx="2057400" cy="365125"/>
          </a:xfrm>
        </p:spPr>
        <p:txBody>
          <a:bodyPr/>
          <a:lstStyle/>
          <a:p>
            <a:fld id="{55DC4DD9-7B51-4E85-AFFB-919BEC253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105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543165"/>
            <a:ext cx="2057400" cy="365125"/>
          </a:xfrm>
        </p:spPr>
        <p:txBody>
          <a:bodyPr/>
          <a:lstStyle/>
          <a:p>
            <a:fld id="{55DC4DD9-7B51-4E85-AFFB-919BEC253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084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4DD9-7B51-4E85-AFFB-919BEC253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189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4DD9-7B51-4E85-AFFB-919BEC253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088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4DD9-7B51-4E85-AFFB-919BEC253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096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4DD9-7B51-4E85-AFFB-919BEC253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65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056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083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375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8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4DD9-7B51-4E85-AFFB-919BEC253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645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9606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3285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6565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6849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489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1518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5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5630"/>
            <a:ext cx="6902245" cy="6279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523499"/>
            <a:ext cx="2057400" cy="365125"/>
          </a:xfrm>
        </p:spPr>
        <p:txBody>
          <a:bodyPr/>
          <a:lstStyle/>
          <a:p>
            <a:fld id="{55DC4DD9-7B51-4E85-AFFB-919BEC253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6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543165"/>
            <a:ext cx="2057400" cy="365125"/>
          </a:xfrm>
        </p:spPr>
        <p:txBody>
          <a:bodyPr/>
          <a:lstStyle/>
          <a:p>
            <a:fld id="{55DC4DD9-7B51-4E85-AFFB-919BEC253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5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4DD9-7B51-4E85-AFFB-919BEC253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19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4DD9-7B51-4E85-AFFB-919BEC253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9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X Huo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CDC short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C4DD9-7B51-4E85-AFFB-919BEC253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1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X Huo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CDC short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6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X Huo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CDC short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C4DD9-7B51-4E85-AFFB-919BEC253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1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X Huo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CDC short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C4DD9-7B51-4E85-AFFB-919BEC253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5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X Huo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CDC short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7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47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5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54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3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emf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24" y="2628900"/>
            <a:ext cx="7143750" cy="1943098"/>
          </a:xfrm>
        </p:spPr>
        <p:txBody>
          <a:bodyPr>
            <a:noAutofit/>
          </a:bodyPr>
          <a:lstStyle/>
          <a:p>
            <a:r>
              <a:rPr lang="en-US" sz="5400" b="1" dirty="0"/>
              <a:t>Introduction to Deep Learning: Algorithms and Their Applications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382" y="4629150"/>
            <a:ext cx="5539237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CDC Short Course</a:t>
            </a:r>
            <a:endParaRPr lang="zh-CN" altLang="en-US" dirty="0"/>
          </a:p>
          <a:p>
            <a:r>
              <a:rPr lang="en-US" sz="3000" dirty="0"/>
              <a:t>Xiaoming Huo, Georgia Tech</a:t>
            </a:r>
          </a:p>
        </p:txBody>
      </p:sp>
      <p:sp>
        <p:nvSpPr>
          <p:cNvPr id="5" name="PB"/>
          <p:cNvSpPr/>
          <p:nvPr/>
        </p:nvSpPr>
        <p:spPr>
          <a:xfrm>
            <a:off x="1143000" y="857250"/>
            <a:ext cx="0" cy="0"/>
          </a:xfrm>
          <a:prstGeom prst="rect">
            <a:avLst/>
          </a:prstGeom>
          <a:solidFill>
            <a:srgbClr val="7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72033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720" y="1223011"/>
            <a:ext cx="4480560" cy="4411979"/>
          </a:xfrm>
          <a:prstGeom prst="rect">
            <a:avLst/>
          </a:prstGeom>
        </p:spPr>
      </p:pic>
      <p:sp>
        <p:nvSpPr>
          <p:cNvPr id="2" name="TextBox 64"/>
          <p:cNvSpPr txBox="1"/>
          <p:nvPr/>
        </p:nvSpPr>
        <p:spPr>
          <a:xfrm>
            <a:off x="368301" y="5628704"/>
            <a:ext cx="7506187" cy="3018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416"/>
              </a:lnSpc>
              <a:tabLst>
                <a:tab pos="5842000" algn="l"/>
              </a:tabLst>
            </a:pPr>
            <a:r>
              <a:rPr lang="en-US" altLang="zh-CN" sz="1300" dirty="0">
                <a:solidFill>
                  <a:srgbClr val="464644"/>
                </a:solidFill>
                <a:latin typeface="Arial"/>
                <a:ea typeface="Arial"/>
              </a:rPr>
              <a:t> 	</a:t>
            </a:r>
            <a:r>
              <a:rPr lang="en-US" altLang="zh-CN" dirty="0">
                <a:solidFill>
                  <a:srgbClr val="464644"/>
                </a:solidFill>
                <a:latin typeface="Arial"/>
                <a:ea typeface="Arial"/>
              </a:rPr>
              <a:t>From</a:t>
            </a:r>
            <a:r>
              <a:rPr lang="en-US" altLang="zh-CN" spc="-40" dirty="0">
                <a:solidFill>
                  <a:srgbClr val="464644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rgbClr val="464644"/>
                </a:solidFill>
                <a:latin typeface="Arial"/>
                <a:ea typeface="Arial"/>
              </a:rPr>
              <a:t>wikipedia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720" y="1383030"/>
            <a:ext cx="4480560" cy="4099560"/>
          </a:xfrm>
          <a:prstGeom prst="rect">
            <a:avLst/>
          </a:prstGeom>
        </p:spPr>
      </p:pic>
      <p:sp>
        <p:nvSpPr>
          <p:cNvPr id="2" name="TextBox 67"/>
          <p:cNvSpPr txBox="1"/>
          <p:nvPr/>
        </p:nvSpPr>
        <p:spPr>
          <a:xfrm>
            <a:off x="368301" y="5628704"/>
            <a:ext cx="7506187" cy="3018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416"/>
              </a:lnSpc>
              <a:tabLst>
                <a:tab pos="5842000" algn="l"/>
              </a:tabLst>
            </a:pPr>
            <a:r>
              <a:rPr lang="en-US" altLang="zh-CN" sz="1300" dirty="0">
                <a:solidFill>
                  <a:srgbClr val="464644"/>
                </a:solidFill>
                <a:latin typeface="Arial"/>
                <a:ea typeface="Arial"/>
              </a:rPr>
              <a:t> 	</a:t>
            </a:r>
            <a:r>
              <a:rPr lang="en-US" altLang="zh-CN" dirty="0">
                <a:solidFill>
                  <a:srgbClr val="464644"/>
                </a:solidFill>
                <a:latin typeface="Arial"/>
                <a:ea typeface="Arial"/>
              </a:rPr>
              <a:t>From</a:t>
            </a:r>
            <a:r>
              <a:rPr lang="en-US" altLang="zh-CN" spc="-40" dirty="0">
                <a:solidFill>
                  <a:srgbClr val="464644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rgbClr val="464644"/>
                </a:solidFill>
                <a:latin typeface="Arial"/>
                <a:ea typeface="Arial"/>
              </a:rPr>
              <a:t>wikipedia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720" y="1169670"/>
            <a:ext cx="4480560" cy="4518660"/>
          </a:xfrm>
          <a:prstGeom prst="rect">
            <a:avLst/>
          </a:prstGeom>
        </p:spPr>
      </p:pic>
      <p:sp>
        <p:nvSpPr>
          <p:cNvPr id="2" name="TextBox 70"/>
          <p:cNvSpPr txBox="1"/>
          <p:nvPr/>
        </p:nvSpPr>
        <p:spPr>
          <a:xfrm>
            <a:off x="368301" y="5628704"/>
            <a:ext cx="7506187" cy="3018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416"/>
              </a:lnSpc>
              <a:tabLst>
                <a:tab pos="5842000" algn="l"/>
              </a:tabLst>
            </a:pPr>
            <a:r>
              <a:rPr lang="en-US" altLang="zh-CN" sz="1300" dirty="0">
                <a:solidFill>
                  <a:srgbClr val="464644"/>
                </a:solidFill>
                <a:latin typeface="Arial"/>
                <a:ea typeface="Arial"/>
              </a:rPr>
              <a:t> 	</a:t>
            </a:r>
            <a:r>
              <a:rPr lang="en-US" altLang="zh-CN" dirty="0">
                <a:solidFill>
                  <a:srgbClr val="464644"/>
                </a:solidFill>
                <a:latin typeface="Arial"/>
                <a:ea typeface="Arial"/>
              </a:rPr>
              <a:t>From</a:t>
            </a:r>
            <a:r>
              <a:rPr lang="en-US" altLang="zh-CN" spc="-40" dirty="0">
                <a:solidFill>
                  <a:srgbClr val="464644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rgbClr val="464644"/>
                </a:solidFill>
                <a:latin typeface="Arial"/>
                <a:ea typeface="Arial"/>
              </a:rPr>
              <a:t>wikipedia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2"/>
          <p:cNvSpPr txBox="1"/>
          <p:nvPr/>
        </p:nvSpPr>
        <p:spPr>
          <a:xfrm>
            <a:off x="368301" y="1003211"/>
            <a:ext cx="3960617" cy="12647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Convergence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Theorem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714"/>
              </a:lnSpc>
            </a:pPr>
            <a:endParaRPr lang="en-US" dirty="0"/>
          </a:p>
          <a:p>
            <a:pPr indent="12700"/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altLang="zh-CN" sz="2400" spc="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Radius</a:t>
            </a:r>
            <a:r>
              <a:rPr lang="en-US" altLang="zh-CN" sz="2400" spc="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altLang="zh-CN" sz="2400" spc="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enclosing</a:t>
            </a:r>
            <a:r>
              <a:rPr lang="en-US" altLang="zh-CN" sz="2400" spc="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2400" spc="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data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381001" y="2268042"/>
            <a:ext cx="4586975" cy="387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166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Margin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i="1" dirty="0">
                <a:solidFill>
                  <a:srgbClr val="464644"/>
                </a:solidFill>
                <a:latin typeface="Times New Roman"/>
                <a:ea typeface="Times New Roman"/>
              </a:rPr>
              <a:t>ρ</a:t>
            </a:r>
            <a:r>
              <a:rPr lang="en-US" altLang="zh-CN" sz="2400" i="1" dirty="0">
                <a:solidFill>
                  <a:srgbClr val="464644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separating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2400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classes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622300" y="3400802"/>
            <a:ext cx="368404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spc="-5" dirty="0">
                <a:solidFill>
                  <a:srgbClr val="000000"/>
                </a:solidFill>
                <a:latin typeface="Arial"/>
                <a:ea typeface="Arial"/>
              </a:rPr>
              <a:t>for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381000" y="3832602"/>
            <a:ext cx="450692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altLang="zh-CN" sz="2400" spc="9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Guaranteed</a:t>
            </a:r>
            <a:r>
              <a:rPr lang="en-US" altLang="zh-CN" sz="2400" spc="9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that</a:t>
            </a:r>
            <a:r>
              <a:rPr lang="en-US" altLang="zh-CN" sz="2400" spc="9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perceptron</a:t>
            </a:r>
            <a:r>
              <a:rPr lang="en-US" altLang="zh-CN" sz="2400" spc="9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will</a:t>
            </a:r>
          </a:p>
          <a:p>
            <a:pPr indent="241300"/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converge</a:t>
            </a:r>
            <a:r>
              <a:rPr lang="en-US" altLang="zh-CN" sz="240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after</a:t>
            </a:r>
          </a:p>
        </p:txBody>
      </p:sp>
      <p:sp>
        <p:nvSpPr>
          <p:cNvPr id="78" name="TextBox 78"/>
          <p:cNvSpPr txBox="1"/>
          <p:nvPr/>
        </p:nvSpPr>
        <p:spPr>
          <a:xfrm>
            <a:off x="2976487" y="4867492"/>
            <a:ext cx="741232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spc="-5" dirty="0">
                <a:solidFill>
                  <a:srgbClr val="464644"/>
                </a:solidFill>
                <a:latin typeface="Arial"/>
                <a:ea typeface="Arial"/>
              </a:rPr>
              <a:t>st</a:t>
            </a:r>
            <a:r>
              <a:rPr lang="en-US" altLang="zh-CN" sz="2400" dirty="0">
                <a:solidFill>
                  <a:srgbClr val="464644"/>
                </a:solidFill>
                <a:latin typeface="Arial"/>
                <a:ea typeface="Arial"/>
              </a:rPr>
              <a:t>eps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ADF7FE-30FC-4FFA-B6DC-16622C5F7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283" y="1674304"/>
            <a:ext cx="3541340" cy="33760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27CACB-4BC2-48D3-8BB6-05E7D4D07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761" y="2721358"/>
            <a:ext cx="3461448" cy="11950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5DD2D4-FA88-4102-8484-A9498E675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2003" y="4659929"/>
            <a:ext cx="855434" cy="78088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" y="1687830"/>
            <a:ext cx="8473440" cy="3474720"/>
          </a:xfrm>
          <a:prstGeom prst="rect">
            <a:avLst/>
          </a:prstGeom>
        </p:spPr>
      </p:pic>
      <p:sp>
        <p:nvSpPr>
          <p:cNvPr id="2" name="TextBox 82"/>
          <p:cNvSpPr txBox="1"/>
          <p:nvPr/>
        </p:nvSpPr>
        <p:spPr>
          <a:xfrm>
            <a:off x="368300" y="1003211"/>
            <a:ext cx="3807398" cy="36786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b="1" spc="-5" dirty="0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onsequences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754"/>
              </a:lnSpc>
            </a:pPr>
            <a:endParaRPr lang="en-US" dirty="0"/>
          </a:p>
          <a:p>
            <a:pPr marL="254000" indent="-241300" hangingPunct="0">
              <a:lnSpc>
                <a:spcPct val="97083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altLang="zh-CN" sz="2400" spc="6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Only</a:t>
            </a:r>
            <a:r>
              <a:rPr lang="en-US" altLang="zh-CN" sz="2400" spc="6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need</a:t>
            </a:r>
            <a:r>
              <a:rPr lang="en-US" altLang="zh-CN" sz="2400" spc="6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  <a:r>
              <a:rPr lang="en-US" altLang="zh-CN" sz="2400" spc="6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store</a:t>
            </a:r>
            <a:r>
              <a:rPr lang="en-US" altLang="zh-CN" sz="2400" spc="6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errors.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This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gives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240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compression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bound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for</a:t>
            </a:r>
            <a:r>
              <a:rPr lang="en-US" altLang="zh-CN" sz="24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perceptron.</a:t>
            </a:r>
          </a:p>
          <a:p>
            <a:pPr>
              <a:lnSpc>
                <a:spcPts val="569"/>
              </a:lnSpc>
            </a:pPr>
            <a:endParaRPr lang="en-US" dirty="0"/>
          </a:p>
          <a:p>
            <a:pPr indent="12700"/>
            <a:r>
              <a:rPr lang="en-US" altLang="zh-CN" sz="2400" dirty="0">
                <a:solidFill>
                  <a:srgbClr val="FE2500"/>
                </a:solidFill>
                <a:latin typeface="Arial"/>
                <a:ea typeface="Arial"/>
              </a:rPr>
              <a:t>•</a:t>
            </a:r>
            <a:r>
              <a:rPr lang="en-US" altLang="zh-CN" sz="2400" spc="94" dirty="0">
                <a:solidFill>
                  <a:srgbClr val="FE25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FE2500"/>
                </a:solidFill>
                <a:latin typeface="Arial"/>
                <a:ea typeface="Arial"/>
              </a:rPr>
              <a:t>Fails</a:t>
            </a:r>
            <a:r>
              <a:rPr lang="en-US" altLang="zh-CN" sz="2400" spc="94" dirty="0">
                <a:solidFill>
                  <a:srgbClr val="FE25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FE2500"/>
                </a:solidFill>
                <a:latin typeface="Arial"/>
                <a:ea typeface="Arial"/>
              </a:rPr>
              <a:t>with</a:t>
            </a:r>
            <a:r>
              <a:rPr lang="en-US" altLang="zh-CN" sz="2400" spc="94" dirty="0">
                <a:solidFill>
                  <a:srgbClr val="FE25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FE2500"/>
                </a:solidFill>
                <a:latin typeface="Arial"/>
                <a:ea typeface="Arial"/>
              </a:rPr>
              <a:t>noisy</a:t>
            </a:r>
            <a:r>
              <a:rPr lang="en-US" altLang="zh-CN" sz="2400" spc="94" dirty="0">
                <a:solidFill>
                  <a:srgbClr val="FE25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FE2500"/>
                </a:solidFill>
                <a:latin typeface="Arial"/>
                <a:ea typeface="Arial"/>
              </a:rPr>
              <a:t>data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5"/>
              </a:lnSpc>
            </a:pPr>
            <a:endParaRPr lang="en-US" dirty="0"/>
          </a:p>
          <a:p>
            <a:pPr marL="431800" indent="330200" hangingPunct="0">
              <a:lnSpc>
                <a:spcPct val="113333"/>
              </a:lnSpc>
            </a:pPr>
            <a:r>
              <a:rPr lang="en-US" altLang="zh-CN" sz="2200" spc="135" dirty="0">
                <a:solidFill>
                  <a:srgbClr val="FEFEFE"/>
                </a:solidFill>
                <a:latin typeface="Times New Roman"/>
                <a:ea typeface="Times New Roman"/>
              </a:rPr>
              <a:t>do</a:t>
            </a:r>
            <a:r>
              <a:rPr lang="en-US" altLang="zh-CN" sz="2200" spc="69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00" spc="189" dirty="0">
                <a:solidFill>
                  <a:srgbClr val="FEFEFE"/>
                </a:solidFill>
                <a:latin typeface="Times New Roman"/>
                <a:ea typeface="Times New Roman"/>
              </a:rPr>
              <a:t>NOT</a:t>
            </a:r>
            <a:r>
              <a:rPr lang="en-US" altLang="zh-CN" sz="2200" spc="69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00" spc="100" dirty="0">
                <a:solidFill>
                  <a:srgbClr val="FEFEFE"/>
                </a:solidFill>
                <a:latin typeface="Times New Roman"/>
                <a:ea typeface="Times New Roman"/>
              </a:rPr>
              <a:t>train</a:t>
            </a:r>
            <a:r>
              <a:rPr lang="en-US" altLang="zh-CN" sz="2200" spc="69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00" spc="129" dirty="0">
                <a:solidFill>
                  <a:srgbClr val="FEFEFE"/>
                </a:solidFill>
                <a:latin typeface="Times New Roman"/>
                <a:ea typeface="Times New Roman"/>
              </a:rPr>
              <a:t>your</a:t>
            </a:r>
            <a:r>
              <a:rPr lang="en-US" altLang="zh-CN" sz="220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00" spc="129" dirty="0">
                <a:solidFill>
                  <a:srgbClr val="FEFEFE"/>
                </a:solidFill>
                <a:latin typeface="Times New Roman"/>
                <a:ea typeface="Times New Roman"/>
              </a:rPr>
              <a:t>avatar</a:t>
            </a:r>
            <a:r>
              <a:rPr lang="en-US" altLang="zh-CN" sz="2200" spc="8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00" spc="139" dirty="0">
                <a:solidFill>
                  <a:srgbClr val="FEFEFE"/>
                </a:solidFill>
                <a:latin typeface="Times New Roman"/>
                <a:ea typeface="Times New Roman"/>
              </a:rPr>
              <a:t>with</a:t>
            </a:r>
            <a:r>
              <a:rPr lang="en-US" altLang="zh-CN" sz="2200" spc="89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00" spc="135" dirty="0">
                <a:solidFill>
                  <a:srgbClr val="FEFEFE"/>
                </a:solidFill>
                <a:latin typeface="Times New Roman"/>
                <a:ea typeface="Times New Roman"/>
              </a:rPr>
              <a:t>perceptrons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5207000" y="4581252"/>
            <a:ext cx="1659076" cy="3093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7916"/>
              </a:lnSpc>
            </a:pPr>
            <a:r>
              <a:rPr lang="en-US" altLang="zh-CN" sz="2000" spc="64" dirty="0">
                <a:solidFill>
                  <a:srgbClr val="000000"/>
                </a:solidFill>
                <a:latin typeface="Times New Roman"/>
                <a:ea typeface="Times New Roman"/>
              </a:rPr>
              <a:t>Black</a:t>
            </a:r>
            <a:r>
              <a:rPr lang="en-US" altLang="zh-CN" sz="200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spc="104" dirty="0">
                <a:solidFill>
                  <a:srgbClr val="A9A9A9"/>
                </a:solidFill>
                <a:latin typeface="Times New Roman"/>
                <a:ea typeface="Times New Roman"/>
              </a:rPr>
              <a:t>&amp;</a:t>
            </a:r>
            <a:r>
              <a:rPr lang="en-US" altLang="zh-CN" sz="2000" spc="44" dirty="0">
                <a:solidFill>
                  <a:srgbClr val="A9A9A9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spc="64" dirty="0">
                <a:solidFill>
                  <a:srgbClr val="FEFEFE"/>
                </a:solidFill>
                <a:latin typeface="Times New Roman"/>
                <a:ea typeface="Times New Roman"/>
              </a:rPr>
              <a:t>White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86"/>
          <p:cNvSpPr/>
          <p:nvPr/>
        </p:nvSpPr>
        <p:spPr>
          <a:xfrm>
            <a:off x="3308350" y="2921000"/>
            <a:ext cx="1809750" cy="2165350"/>
          </a:xfrm>
          <a:custGeom>
            <a:avLst/>
            <a:gdLst>
              <a:gd name="connsiteX0" fmla="*/ 22823 w 1809750"/>
              <a:gd name="connsiteY0" fmla="*/ 2173943 h 2165350"/>
              <a:gd name="connsiteX1" fmla="*/ 1816674 w 1809750"/>
              <a:gd name="connsiteY1" fmla="*/ 30388 h 216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09750" h="2165350">
                <a:moveTo>
                  <a:pt x="22823" y="2173943"/>
                </a:moveTo>
                <a:lnTo>
                  <a:pt x="1816674" y="30388"/>
                </a:lnTo>
              </a:path>
            </a:pathLst>
          </a:custGeom>
          <a:ln w="38100">
            <a:solidFill>
              <a:srgbClr val="0A66A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7"/>
          <p:cNvSpPr/>
          <p:nvPr/>
        </p:nvSpPr>
        <p:spPr>
          <a:xfrm>
            <a:off x="3232150" y="3581400"/>
            <a:ext cx="2190750" cy="1784350"/>
          </a:xfrm>
          <a:custGeom>
            <a:avLst/>
            <a:gdLst>
              <a:gd name="connsiteX0" fmla="*/ 2196922 w 2190750"/>
              <a:gd name="connsiteY0" fmla="*/ 1784680 h 1784350"/>
              <a:gd name="connsiteX1" fmla="*/ 24994 w 2190750"/>
              <a:gd name="connsiteY1" fmla="*/ 27908 h 178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0750" h="1784350">
                <a:moveTo>
                  <a:pt x="2196922" y="1784680"/>
                </a:moveTo>
                <a:lnTo>
                  <a:pt x="24994" y="27908"/>
                </a:lnTo>
              </a:path>
            </a:pathLst>
          </a:custGeom>
          <a:ln w="38099">
            <a:solidFill>
              <a:srgbClr val="0A66A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8"/>
          <p:cNvSpPr/>
          <p:nvPr/>
        </p:nvSpPr>
        <p:spPr>
          <a:xfrm>
            <a:off x="3727450" y="3530600"/>
            <a:ext cx="234950" cy="247650"/>
          </a:xfrm>
          <a:custGeom>
            <a:avLst/>
            <a:gdLst>
              <a:gd name="connsiteX0" fmla="*/ 242496 w 234950"/>
              <a:gd name="connsiteY0" fmla="*/ 30408 h 247650"/>
              <a:gd name="connsiteX1" fmla="*/ 242496 w 234950"/>
              <a:gd name="connsiteY1" fmla="*/ 251517 h 247650"/>
              <a:gd name="connsiteX2" fmla="*/ 21388 w 234950"/>
              <a:gd name="connsiteY2" fmla="*/ 251517 h 247650"/>
              <a:gd name="connsiteX3" fmla="*/ 21388 w 234950"/>
              <a:gd name="connsiteY3" fmla="*/ 30408 h 247650"/>
              <a:gd name="connsiteX4" fmla="*/ 242496 w 234950"/>
              <a:gd name="connsiteY4" fmla="*/ 30408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950" h="247650">
                <a:moveTo>
                  <a:pt x="242496" y="30408"/>
                </a:moveTo>
                <a:cubicBezTo>
                  <a:pt x="303553" y="91466"/>
                  <a:pt x="303553" y="190459"/>
                  <a:pt x="242496" y="251517"/>
                </a:cubicBezTo>
                <a:cubicBezTo>
                  <a:pt x="181439" y="312575"/>
                  <a:pt x="82445" y="312575"/>
                  <a:pt x="21388" y="251517"/>
                </a:cubicBezTo>
                <a:cubicBezTo>
                  <a:pt x="-39668" y="190459"/>
                  <a:pt x="-39668" y="91466"/>
                  <a:pt x="21388" y="30408"/>
                </a:cubicBezTo>
                <a:cubicBezTo>
                  <a:pt x="82445" y="-30648"/>
                  <a:pt x="181439" y="-30648"/>
                  <a:pt x="242496" y="30408"/>
                </a:cubicBezTo>
                <a:close/>
              </a:path>
            </a:pathLst>
          </a:custGeom>
          <a:solidFill>
            <a:srgbClr val="4D8E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9"/>
          <p:cNvSpPr/>
          <p:nvPr/>
        </p:nvSpPr>
        <p:spPr>
          <a:xfrm>
            <a:off x="5149850" y="3530600"/>
            <a:ext cx="234950" cy="247650"/>
          </a:xfrm>
          <a:custGeom>
            <a:avLst/>
            <a:gdLst>
              <a:gd name="connsiteX0" fmla="*/ 245311 w 234950"/>
              <a:gd name="connsiteY0" fmla="*/ 30408 h 247650"/>
              <a:gd name="connsiteX1" fmla="*/ 245311 w 234950"/>
              <a:gd name="connsiteY1" fmla="*/ 251517 h 247650"/>
              <a:gd name="connsiteX2" fmla="*/ 24203 w 234950"/>
              <a:gd name="connsiteY2" fmla="*/ 251517 h 247650"/>
              <a:gd name="connsiteX3" fmla="*/ 24203 w 234950"/>
              <a:gd name="connsiteY3" fmla="*/ 30408 h 247650"/>
              <a:gd name="connsiteX4" fmla="*/ 245311 w 234950"/>
              <a:gd name="connsiteY4" fmla="*/ 30408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950" h="247650">
                <a:moveTo>
                  <a:pt x="245311" y="30408"/>
                </a:moveTo>
                <a:cubicBezTo>
                  <a:pt x="306368" y="91466"/>
                  <a:pt x="306368" y="190459"/>
                  <a:pt x="245311" y="251517"/>
                </a:cubicBezTo>
                <a:cubicBezTo>
                  <a:pt x="184254" y="312575"/>
                  <a:pt x="85260" y="312575"/>
                  <a:pt x="24203" y="251517"/>
                </a:cubicBezTo>
                <a:cubicBezTo>
                  <a:pt x="-36853" y="190459"/>
                  <a:pt x="-36853" y="91466"/>
                  <a:pt x="24203" y="30408"/>
                </a:cubicBezTo>
                <a:cubicBezTo>
                  <a:pt x="85260" y="-30648"/>
                  <a:pt x="184254" y="-30648"/>
                  <a:pt x="245311" y="30408"/>
                </a:cubicBezTo>
                <a:close/>
              </a:path>
            </a:pathLst>
          </a:custGeom>
          <a:solidFill>
            <a:srgbClr val="FE2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90"/>
          <p:cNvSpPr/>
          <p:nvPr/>
        </p:nvSpPr>
        <p:spPr>
          <a:xfrm>
            <a:off x="5149850" y="4762500"/>
            <a:ext cx="234950" cy="247650"/>
          </a:xfrm>
          <a:custGeom>
            <a:avLst/>
            <a:gdLst>
              <a:gd name="connsiteX0" fmla="*/ 245311 w 234950"/>
              <a:gd name="connsiteY0" fmla="*/ 27150 h 247650"/>
              <a:gd name="connsiteX1" fmla="*/ 245311 w 234950"/>
              <a:gd name="connsiteY1" fmla="*/ 248258 h 247650"/>
              <a:gd name="connsiteX2" fmla="*/ 24203 w 234950"/>
              <a:gd name="connsiteY2" fmla="*/ 248258 h 247650"/>
              <a:gd name="connsiteX3" fmla="*/ 24203 w 234950"/>
              <a:gd name="connsiteY3" fmla="*/ 27150 h 247650"/>
              <a:gd name="connsiteX4" fmla="*/ 245311 w 234950"/>
              <a:gd name="connsiteY4" fmla="*/ 271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950" h="247650">
                <a:moveTo>
                  <a:pt x="245311" y="27150"/>
                </a:moveTo>
                <a:cubicBezTo>
                  <a:pt x="306368" y="88207"/>
                  <a:pt x="306368" y="187201"/>
                  <a:pt x="245311" y="248258"/>
                </a:cubicBezTo>
                <a:cubicBezTo>
                  <a:pt x="184254" y="309316"/>
                  <a:pt x="85260" y="309316"/>
                  <a:pt x="24203" y="248258"/>
                </a:cubicBezTo>
                <a:cubicBezTo>
                  <a:pt x="-36853" y="187201"/>
                  <a:pt x="-36853" y="88207"/>
                  <a:pt x="24203" y="27150"/>
                </a:cubicBezTo>
                <a:cubicBezTo>
                  <a:pt x="85260" y="-33906"/>
                  <a:pt x="184254" y="-33906"/>
                  <a:pt x="245311" y="27150"/>
                </a:cubicBezTo>
                <a:close/>
              </a:path>
            </a:pathLst>
          </a:custGeom>
          <a:solidFill>
            <a:srgbClr val="4D8E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1"/>
          <p:cNvSpPr/>
          <p:nvPr/>
        </p:nvSpPr>
        <p:spPr>
          <a:xfrm>
            <a:off x="3727450" y="4762500"/>
            <a:ext cx="234950" cy="247650"/>
          </a:xfrm>
          <a:custGeom>
            <a:avLst/>
            <a:gdLst>
              <a:gd name="connsiteX0" fmla="*/ 242496 w 234950"/>
              <a:gd name="connsiteY0" fmla="*/ 27150 h 247650"/>
              <a:gd name="connsiteX1" fmla="*/ 242496 w 234950"/>
              <a:gd name="connsiteY1" fmla="*/ 248258 h 247650"/>
              <a:gd name="connsiteX2" fmla="*/ 21388 w 234950"/>
              <a:gd name="connsiteY2" fmla="*/ 248258 h 247650"/>
              <a:gd name="connsiteX3" fmla="*/ 21388 w 234950"/>
              <a:gd name="connsiteY3" fmla="*/ 27150 h 247650"/>
              <a:gd name="connsiteX4" fmla="*/ 242496 w 234950"/>
              <a:gd name="connsiteY4" fmla="*/ 271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950" h="247650">
                <a:moveTo>
                  <a:pt x="242496" y="27150"/>
                </a:moveTo>
                <a:cubicBezTo>
                  <a:pt x="303553" y="88207"/>
                  <a:pt x="303553" y="187201"/>
                  <a:pt x="242496" y="248258"/>
                </a:cubicBezTo>
                <a:cubicBezTo>
                  <a:pt x="181439" y="309316"/>
                  <a:pt x="82445" y="309316"/>
                  <a:pt x="21388" y="248258"/>
                </a:cubicBezTo>
                <a:cubicBezTo>
                  <a:pt x="-39668" y="187201"/>
                  <a:pt x="-39668" y="88207"/>
                  <a:pt x="21388" y="27150"/>
                </a:cubicBezTo>
                <a:cubicBezTo>
                  <a:pt x="82445" y="-33906"/>
                  <a:pt x="181439" y="-33906"/>
                  <a:pt x="242496" y="27150"/>
                </a:cubicBezTo>
                <a:close/>
              </a:path>
            </a:pathLst>
          </a:custGeom>
          <a:solidFill>
            <a:srgbClr val="FE2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2"/>
          <p:cNvSpPr txBox="1"/>
          <p:nvPr/>
        </p:nvSpPr>
        <p:spPr>
          <a:xfrm>
            <a:off x="368301" y="1003211"/>
            <a:ext cx="6395865" cy="48131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XOR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Problem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(Minsky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&amp;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Papert,</a:t>
            </a:r>
            <a:r>
              <a:rPr lang="en-US" altLang="zh-CN" sz="2800" b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1969)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795"/>
              </a:lnSpc>
            </a:pPr>
            <a:endParaRPr lang="en-US" dirty="0"/>
          </a:p>
          <a:p>
            <a:pPr marL="12700" hangingPunct="0">
              <a:lnSpc>
                <a:spcPct val="95416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perceptron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cannot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learn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an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XOR</a:t>
            </a:r>
            <a:r>
              <a:rPr lang="en-US" altLang="zh-CN" sz="24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function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(neurons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can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only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generate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linear</a:t>
            </a:r>
            <a:r>
              <a:rPr lang="en-US" altLang="zh-CN" sz="24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separators)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864"/>
              </a:lnSpc>
            </a:pPr>
            <a:r>
              <a:rPr lang="en-US" dirty="0"/>
              <a:t> </a:t>
            </a:r>
            <a:endParaRPr lang="en-US" altLang="zh-CN" sz="1300" dirty="0">
              <a:solidFill>
                <a:srgbClr val="464644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179" y="1626870"/>
            <a:ext cx="5036820" cy="3604260"/>
          </a:xfrm>
          <a:prstGeom prst="rect">
            <a:avLst/>
          </a:prstGeom>
        </p:spPr>
      </p:pic>
      <p:sp>
        <p:nvSpPr>
          <p:cNvPr id="2" name="TextBox 95"/>
          <p:cNvSpPr txBox="1"/>
          <p:nvPr/>
        </p:nvSpPr>
        <p:spPr>
          <a:xfrm>
            <a:off x="368301" y="2819103"/>
            <a:ext cx="3062955" cy="27970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368300"/>
            <a:r>
              <a:rPr lang="en-US" altLang="zh-CN" sz="4000" b="1" spc="-5" dirty="0">
                <a:solidFill>
                  <a:srgbClr val="000000"/>
                </a:solidFill>
                <a:latin typeface="Arial"/>
                <a:ea typeface="Arial"/>
              </a:rPr>
              <a:t>Mul</a:t>
            </a:r>
            <a:r>
              <a:rPr lang="en-US" altLang="zh-CN" sz="4000" b="1" dirty="0">
                <a:solidFill>
                  <a:srgbClr val="000000"/>
                </a:solidFill>
                <a:latin typeface="Arial"/>
                <a:ea typeface="Arial"/>
              </a:rPr>
              <a:t>tilayer</a:t>
            </a:r>
          </a:p>
          <a:p>
            <a:pPr indent="368300"/>
            <a:r>
              <a:rPr lang="en-US" altLang="zh-CN" sz="4000" b="1" spc="-5" dirty="0">
                <a:solidFill>
                  <a:srgbClr val="000000"/>
                </a:solidFill>
                <a:latin typeface="Arial"/>
                <a:ea typeface="Arial"/>
              </a:rPr>
              <a:t>Pe</a:t>
            </a:r>
            <a:r>
              <a:rPr lang="en-US" altLang="zh-CN" sz="4000" b="1" dirty="0">
                <a:solidFill>
                  <a:srgbClr val="000000"/>
                </a:solidFill>
                <a:latin typeface="Arial"/>
                <a:ea typeface="Arial"/>
              </a:rPr>
              <a:t>rceptron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r>
              <a:rPr lang="en-US" dirty="0"/>
              <a:t> </a:t>
            </a:r>
            <a:endParaRPr lang="en-US" altLang="zh-CN" sz="1300" dirty="0">
              <a:solidFill>
                <a:srgbClr val="464644"/>
              </a:solidFill>
              <a:latin typeface="Arial"/>
              <a:ea typeface="Arial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7"/>
          <p:cNvSpPr/>
          <p:nvPr/>
        </p:nvSpPr>
        <p:spPr>
          <a:xfrm>
            <a:off x="1911350" y="2438400"/>
            <a:ext cx="57150" cy="2343150"/>
          </a:xfrm>
          <a:custGeom>
            <a:avLst/>
            <a:gdLst>
              <a:gd name="connsiteX0" fmla="*/ 25458 w 57150"/>
              <a:gd name="connsiteY0" fmla="*/ 2354584 h 2343150"/>
              <a:gd name="connsiteX1" fmla="*/ 25458 w 57150"/>
              <a:gd name="connsiteY1" fmla="*/ 28066 h 234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2343150">
                <a:moveTo>
                  <a:pt x="25458" y="2354584"/>
                </a:moveTo>
                <a:lnTo>
                  <a:pt x="25458" y="28066"/>
                </a:lnTo>
              </a:path>
            </a:pathLst>
          </a:custGeom>
          <a:ln w="38100">
            <a:solidFill>
              <a:srgbClr val="0A66A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8"/>
          <p:cNvSpPr/>
          <p:nvPr/>
        </p:nvSpPr>
        <p:spPr>
          <a:xfrm>
            <a:off x="450850" y="3606800"/>
            <a:ext cx="2940050" cy="57150"/>
          </a:xfrm>
          <a:custGeom>
            <a:avLst/>
            <a:gdLst>
              <a:gd name="connsiteX0" fmla="*/ 2941179 w 2940050"/>
              <a:gd name="connsiteY0" fmla="*/ 22926 h 57150"/>
              <a:gd name="connsiteX1" fmla="*/ 30737 w 2940050"/>
              <a:gd name="connsiteY1" fmla="*/ 2292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40050" h="57150">
                <a:moveTo>
                  <a:pt x="2941179" y="22926"/>
                </a:moveTo>
                <a:lnTo>
                  <a:pt x="30737" y="22926"/>
                </a:lnTo>
              </a:path>
            </a:pathLst>
          </a:custGeom>
          <a:ln w="38100">
            <a:solidFill>
              <a:srgbClr val="F69F27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9"/>
          <p:cNvSpPr/>
          <p:nvPr/>
        </p:nvSpPr>
        <p:spPr>
          <a:xfrm>
            <a:off x="1085850" y="2882900"/>
            <a:ext cx="247650" cy="234950"/>
          </a:xfrm>
          <a:custGeom>
            <a:avLst/>
            <a:gdLst>
              <a:gd name="connsiteX0" fmla="*/ 248904 w 247650"/>
              <a:gd name="connsiteY0" fmla="*/ 21950 h 234950"/>
              <a:gd name="connsiteX1" fmla="*/ 248904 w 247650"/>
              <a:gd name="connsiteY1" fmla="*/ 243059 h 234950"/>
              <a:gd name="connsiteX2" fmla="*/ 27796 w 247650"/>
              <a:gd name="connsiteY2" fmla="*/ 243059 h 234950"/>
              <a:gd name="connsiteX3" fmla="*/ 27796 w 247650"/>
              <a:gd name="connsiteY3" fmla="*/ 21950 h 234950"/>
              <a:gd name="connsiteX4" fmla="*/ 248904 w 247650"/>
              <a:gd name="connsiteY4" fmla="*/ 21950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34950">
                <a:moveTo>
                  <a:pt x="248904" y="21950"/>
                </a:moveTo>
                <a:cubicBezTo>
                  <a:pt x="309962" y="83008"/>
                  <a:pt x="309962" y="182002"/>
                  <a:pt x="248904" y="243059"/>
                </a:cubicBezTo>
                <a:cubicBezTo>
                  <a:pt x="187846" y="304116"/>
                  <a:pt x="88854" y="304116"/>
                  <a:pt x="27796" y="243059"/>
                </a:cubicBezTo>
                <a:cubicBezTo>
                  <a:pt x="-33260" y="182002"/>
                  <a:pt x="-33260" y="83008"/>
                  <a:pt x="27796" y="21950"/>
                </a:cubicBezTo>
                <a:cubicBezTo>
                  <a:pt x="88854" y="-39105"/>
                  <a:pt x="187846" y="-39105"/>
                  <a:pt x="248904" y="21950"/>
                </a:cubicBezTo>
                <a:close/>
              </a:path>
            </a:pathLst>
          </a:custGeom>
          <a:solidFill>
            <a:srgbClr val="4D8E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100"/>
          <p:cNvSpPr/>
          <p:nvPr/>
        </p:nvSpPr>
        <p:spPr>
          <a:xfrm>
            <a:off x="2508250" y="2882900"/>
            <a:ext cx="247650" cy="234950"/>
          </a:xfrm>
          <a:custGeom>
            <a:avLst/>
            <a:gdLst>
              <a:gd name="connsiteX0" fmla="*/ 251720 w 247650"/>
              <a:gd name="connsiteY0" fmla="*/ 21950 h 234950"/>
              <a:gd name="connsiteX1" fmla="*/ 251720 w 247650"/>
              <a:gd name="connsiteY1" fmla="*/ 243059 h 234950"/>
              <a:gd name="connsiteX2" fmla="*/ 30612 w 247650"/>
              <a:gd name="connsiteY2" fmla="*/ 243059 h 234950"/>
              <a:gd name="connsiteX3" fmla="*/ 30612 w 247650"/>
              <a:gd name="connsiteY3" fmla="*/ 21950 h 234950"/>
              <a:gd name="connsiteX4" fmla="*/ 251720 w 247650"/>
              <a:gd name="connsiteY4" fmla="*/ 21950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34950">
                <a:moveTo>
                  <a:pt x="251720" y="21950"/>
                </a:moveTo>
                <a:cubicBezTo>
                  <a:pt x="312776" y="83008"/>
                  <a:pt x="312776" y="182002"/>
                  <a:pt x="251720" y="243059"/>
                </a:cubicBezTo>
                <a:cubicBezTo>
                  <a:pt x="190662" y="304116"/>
                  <a:pt x="91668" y="304116"/>
                  <a:pt x="30612" y="243059"/>
                </a:cubicBezTo>
                <a:cubicBezTo>
                  <a:pt x="-30445" y="182002"/>
                  <a:pt x="-30445" y="83008"/>
                  <a:pt x="30612" y="21950"/>
                </a:cubicBezTo>
                <a:cubicBezTo>
                  <a:pt x="91668" y="-39105"/>
                  <a:pt x="190662" y="-39105"/>
                  <a:pt x="251720" y="21950"/>
                </a:cubicBezTo>
                <a:close/>
              </a:path>
            </a:pathLst>
          </a:custGeom>
          <a:solidFill>
            <a:srgbClr val="FE2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1"/>
          <p:cNvSpPr/>
          <p:nvPr/>
        </p:nvSpPr>
        <p:spPr>
          <a:xfrm>
            <a:off x="2508250" y="4102100"/>
            <a:ext cx="247650" cy="247650"/>
          </a:xfrm>
          <a:custGeom>
            <a:avLst/>
            <a:gdLst>
              <a:gd name="connsiteX0" fmla="*/ 251720 w 247650"/>
              <a:gd name="connsiteY0" fmla="*/ 31393 h 247650"/>
              <a:gd name="connsiteX1" fmla="*/ 251720 w 247650"/>
              <a:gd name="connsiteY1" fmla="*/ 252501 h 247650"/>
              <a:gd name="connsiteX2" fmla="*/ 30612 w 247650"/>
              <a:gd name="connsiteY2" fmla="*/ 252501 h 247650"/>
              <a:gd name="connsiteX3" fmla="*/ 30612 w 247650"/>
              <a:gd name="connsiteY3" fmla="*/ 31393 h 247650"/>
              <a:gd name="connsiteX4" fmla="*/ 251720 w 247650"/>
              <a:gd name="connsiteY4" fmla="*/ 31393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51720" y="31393"/>
                </a:moveTo>
                <a:cubicBezTo>
                  <a:pt x="312776" y="92449"/>
                  <a:pt x="312776" y="191443"/>
                  <a:pt x="251720" y="252501"/>
                </a:cubicBezTo>
                <a:cubicBezTo>
                  <a:pt x="190662" y="313557"/>
                  <a:pt x="91668" y="313557"/>
                  <a:pt x="30612" y="252501"/>
                </a:cubicBezTo>
                <a:cubicBezTo>
                  <a:pt x="-30445" y="191443"/>
                  <a:pt x="-30445" y="92449"/>
                  <a:pt x="30612" y="31393"/>
                </a:cubicBezTo>
                <a:cubicBezTo>
                  <a:pt x="91668" y="-29664"/>
                  <a:pt x="190662" y="-29664"/>
                  <a:pt x="251720" y="31393"/>
                </a:cubicBezTo>
                <a:close/>
              </a:path>
            </a:pathLst>
          </a:custGeom>
          <a:solidFill>
            <a:srgbClr val="4D8E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2"/>
          <p:cNvSpPr/>
          <p:nvPr/>
        </p:nvSpPr>
        <p:spPr>
          <a:xfrm>
            <a:off x="1085850" y="4102100"/>
            <a:ext cx="247650" cy="247650"/>
          </a:xfrm>
          <a:custGeom>
            <a:avLst/>
            <a:gdLst>
              <a:gd name="connsiteX0" fmla="*/ 248904 w 247650"/>
              <a:gd name="connsiteY0" fmla="*/ 31393 h 247650"/>
              <a:gd name="connsiteX1" fmla="*/ 248904 w 247650"/>
              <a:gd name="connsiteY1" fmla="*/ 252501 h 247650"/>
              <a:gd name="connsiteX2" fmla="*/ 27796 w 247650"/>
              <a:gd name="connsiteY2" fmla="*/ 252501 h 247650"/>
              <a:gd name="connsiteX3" fmla="*/ 27796 w 247650"/>
              <a:gd name="connsiteY3" fmla="*/ 31393 h 247650"/>
              <a:gd name="connsiteX4" fmla="*/ 248904 w 247650"/>
              <a:gd name="connsiteY4" fmla="*/ 31393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8904" y="31393"/>
                </a:moveTo>
                <a:cubicBezTo>
                  <a:pt x="309962" y="92449"/>
                  <a:pt x="309962" y="191443"/>
                  <a:pt x="248904" y="252501"/>
                </a:cubicBezTo>
                <a:cubicBezTo>
                  <a:pt x="187846" y="313557"/>
                  <a:pt x="88854" y="313557"/>
                  <a:pt x="27796" y="252501"/>
                </a:cubicBezTo>
                <a:cubicBezTo>
                  <a:pt x="-33260" y="191443"/>
                  <a:pt x="-33260" y="92449"/>
                  <a:pt x="27796" y="31393"/>
                </a:cubicBezTo>
                <a:cubicBezTo>
                  <a:pt x="88854" y="-29664"/>
                  <a:pt x="187846" y="-29664"/>
                  <a:pt x="248904" y="31393"/>
                </a:cubicBezTo>
                <a:close/>
              </a:path>
            </a:pathLst>
          </a:custGeom>
          <a:solidFill>
            <a:srgbClr val="FE2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3"/>
          <p:cNvSpPr txBox="1"/>
          <p:nvPr/>
        </p:nvSpPr>
        <p:spPr>
          <a:xfrm>
            <a:off x="419100" y="1015910"/>
            <a:ext cx="2497916" cy="426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Learning</a:t>
            </a:r>
            <a:r>
              <a:rPr lang="en-US" altLang="zh-CN" sz="2800" b="1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b="1" spc="-5" dirty="0">
                <a:solidFill>
                  <a:srgbClr val="000000"/>
                </a:solidFill>
                <a:latin typeface="Arial"/>
                <a:ea typeface="Arial"/>
              </a:rPr>
              <a:t>XOR</a:t>
            </a:r>
          </a:p>
        </p:txBody>
      </p:sp>
      <p:sp>
        <p:nvSpPr>
          <p:cNvPr id="104" name="TextBox 104"/>
          <p:cNvSpPr txBox="1"/>
          <p:nvPr/>
        </p:nvSpPr>
        <p:spPr>
          <a:xfrm>
            <a:off x="1181101" y="2921545"/>
            <a:ext cx="1643459" cy="1856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8333"/>
              </a:lnSpc>
              <a:tabLst>
                <a:tab pos="1422400" algn="l"/>
              </a:tabLst>
            </a:pPr>
            <a:r>
              <a:rPr lang="en-US" altLang="zh-CN" sz="1200" i="1" spc="139" dirty="0">
                <a:solidFill>
                  <a:srgbClr val="FEFEFE"/>
                </a:solidFill>
                <a:latin typeface="Times New Roman"/>
                <a:ea typeface="Times New Roman"/>
              </a:rPr>
              <a:t>1	</a:t>
            </a:r>
            <a:r>
              <a:rPr lang="en-US" altLang="zh-CN" sz="1200" i="1" spc="100" dirty="0">
                <a:solidFill>
                  <a:srgbClr val="FEFEFE"/>
                </a:solidFill>
                <a:latin typeface="Times New Roman"/>
                <a:ea typeface="Times New Roman"/>
              </a:rPr>
              <a:t>2</a:t>
            </a:r>
          </a:p>
        </p:txBody>
      </p:sp>
      <p:sp>
        <p:nvSpPr>
          <p:cNvPr id="105" name="TextBox 105"/>
          <p:cNvSpPr txBox="1"/>
          <p:nvPr/>
        </p:nvSpPr>
        <p:spPr>
          <a:xfrm>
            <a:off x="1181101" y="4140745"/>
            <a:ext cx="1643459" cy="1856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8333"/>
              </a:lnSpc>
              <a:tabLst>
                <a:tab pos="1422400" algn="l"/>
              </a:tabLst>
            </a:pPr>
            <a:r>
              <a:rPr lang="en-US" altLang="zh-CN" sz="1200" i="1" spc="139" dirty="0">
                <a:solidFill>
                  <a:srgbClr val="FEFEFE"/>
                </a:solidFill>
                <a:latin typeface="Times New Roman"/>
                <a:ea typeface="Times New Roman"/>
              </a:rPr>
              <a:t>3	</a:t>
            </a:r>
            <a:r>
              <a:rPr lang="en-US" altLang="zh-CN" sz="1200" i="1" spc="100" dirty="0">
                <a:solidFill>
                  <a:srgbClr val="FEFEFE"/>
                </a:solidFill>
                <a:latin typeface="Times New Roman"/>
                <a:ea typeface="Times New Roman"/>
              </a:rPr>
              <a:t>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08"/>
          <p:cNvSpPr/>
          <p:nvPr/>
        </p:nvSpPr>
        <p:spPr>
          <a:xfrm>
            <a:off x="1911350" y="2438400"/>
            <a:ext cx="57150" cy="2343150"/>
          </a:xfrm>
          <a:custGeom>
            <a:avLst/>
            <a:gdLst>
              <a:gd name="connsiteX0" fmla="*/ 25458 w 57150"/>
              <a:gd name="connsiteY0" fmla="*/ 2354584 h 2343150"/>
              <a:gd name="connsiteX1" fmla="*/ 25458 w 57150"/>
              <a:gd name="connsiteY1" fmla="*/ 28066 h 234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2343150">
                <a:moveTo>
                  <a:pt x="25458" y="2354584"/>
                </a:moveTo>
                <a:lnTo>
                  <a:pt x="25458" y="28066"/>
                </a:lnTo>
              </a:path>
            </a:pathLst>
          </a:custGeom>
          <a:ln w="38100">
            <a:solidFill>
              <a:srgbClr val="0A66A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 109"/>
          <p:cNvSpPr/>
          <p:nvPr/>
        </p:nvSpPr>
        <p:spPr>
          <a:xfrm>
            <a:off x="450850" y="3606800"/>
            <a:ext cx="2940050" cy="57150"/>
          </a:xfrm>
          <a:custGeom>
            <a:avLst/>
            <a:gdLst>
              <a:gd name="connsiteX0" fmla="*/ 2941179 w 2940050"/>
              <a:gd name="connsiteY0" fmla="*/ 22926 h 57150"/>
              <a:gd name="connsiteX1" fmla="*/ 30737 w 2940050"/>
              <a:gd name="connsiteY1" fmla="*/ 2292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40050" h="57150">
                <a:moveTo>
                  <a:pt x="2941179" y="22926"/>
                </a:moveTo>
                <a:lnTo>
                  <a:pt x="30737" y="22926"/>
                </a:lnTo>
              </a:path>
            </a:pathLst>
          </a:custGeom>
          <a:ln w="38100">
            <a:solidFill>
              <a:srgbClr val="F69F27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10"/>
          <p:cNvSpPr/>
          <p:nvPr/>
        </p:nvSpPr>
        <p:spPr>
          <a:xfrm>
            <a:off x="1085850" y="2882900"/>
            <a:ext cx="247650" cy="234950"/>
          </a:xfrm>
          <a:custGeom>
            <a:avLst/>
            <a:gdLst>
              <a:gd name="connsiteX0" fmla="*/ 248904 w 247650"/>
              <a:gd name="connsiteY0" fmla="*/ 21950 h 234950"/>
              <a:gd name="connsiteX1" fmla="*/ 248904 w 247650"/>
              <a:gd name="connsiteY1" fmla="*/ 243059 h 234950"/>
              <a:gd name="connsiteX2" fmla="*/ 27796 w 247650"/>
              <a:gd name="connsiteY2" fmla="*/ 243059 h 234950"/>
              <a:gd name="connsiteX3" fmla="*/ 27796 w 247650"/>
              <a:gd name="connsiteY3" fmla="*/ 21950 h 234950"/>
              <a:gd name="connsiteX4" fmla="*/ 248904 w 247650"/>
              <a:gd name="connsiteY4" fmla="*/ 21950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34950">
                <a:moveTo>
                  <a:pt x="248904" y="21950"/>
                </a:moveTo>
                <a:cubicBezTo>
                  <a:pt x="309962" y="83008"/>
                  <a:pt x="309962" y="182002"/>
                  <a:pt x="248904" y="243059"/>
                </a:cubicBezTo>
                <a:cubicBezTo>
                  <a:pt x="187846" y="304116"/>
                  <a:pt x="88854" y="304116"/>
                  <a:pt x="27796" y="243059"/>
                </a:cubicBezTo>
                <a:cubicBezTo>
                  <a:pt x="-33260" y="182002"/>
                  <a:pt x="-33260" y="83008"/>
                  <a:pt x="27796" y="21950"/>
                </a:cubicBezTo>
                <a:cubicBezTo>
                  <a:pt x="88854" y="-39105"/>
                  <a:pt x="187846" y="-39105"/>
                  <a:pt x="248904" y="21950"/>
                </a:cubicBezTo>
                <a:close/>
              </a:path>
            </a:pathLst>
          </a:custGeom>
          <a:solidFill>
            <a:srgbClr val="4D8E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111"/>
          <p:cNvSpPr/>
          <p:nvPr/>
        </p:nvSpPr>
        <p:spPr>
          <a:xfrm>
            <a:off x="2508250" y="2882900"/>
            <a:ext cx="247650" cy="234950"/>
          </a:xfrm>
          <a:custGeom>
            <a:avLst/>
            <a:gdLst>
              <a:gd name="connsiteX0" fmla="*/ 251720 w 247650"/>
              <a:gd name="connsiteY0" fmla="*/ 21950 h 234950"/>
              <a:gd name="connsiteX1" fmla="*/ 251720 w 247650"/>
              <a:gd name="connsiteY1" fmla="*/ 243059 h 234950"/>
              <a:gd name="connsiteX2" fmla="*/ 30612 w 247650"/>
              <a:gd name="connsiteY2" fmla="*/ 243059 h 234950"/>
              <a:gd name="connsiteX3" fmla="*/ 30612 w 247650"/>
              <a:gd name="connsiteY3" fmla="*/ 21950 h 234950"/>
              <a:gd name="connsiteX4" fmla="*/ 251720 w 247650"/>
              <a:gd name="connsiteY4" fmla="*/ 21950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34950">
                <a:moveTo>
                  <a:pt x="251720" y="21950"/>
                </a:moveTo>
                <a:cubicBezTo>
                  <a:pt x="312776" y="83008"/>
                  <a:pt x="312776" y="182002"/>
                  <a:pt x="251720" y="243059"/>
                </a:cubicBezTo>
                <a:cubicBezTo>
                  <a:pt x="190662" y="304116"/>
                  <a:pt x="91668" y="304116"/>
                  <a:pt x="30612" y="243059"/>
                </a:cubicBezTo>
                <a:cubicBezTo>
                  <a:pt x="-30445" y="182002"/>
                  <a:pt x="-30445" y="83008"/>
                  <a:pt x="30612" y="21950"/>
                </a:cubicBezTo>
                <a:cubicBezTo>
                  <a:pt x="91668" y="-39105"/>
                  <a:pt x="190662" y="-39105"/>
                  <a:pt x="251720" y="21950"/>
                </a:cubicBezTo>
                <a:close/>
              </a:path>
            </a:pathLst>
          </a:custGeom>
          <a:solidFill>
            <a:srgbClr val="FE2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112"/>
          <p:cNvSpPr/>
          <p:nvPr/>
        </p:nvSpPr>
        <p:spPr>
          <a:xfrm>
            <a:off x="2508250" y="4102100"/>
            <a:ext cx="247650" cy="247650"/>
          </a:xfrm>
          <a:custGeom>
            <a:avLst/>
            <a:gdLst>
              <a:gd name="connsiteX0" fmla="*/ 251720 w 247650"/>
              <a:gd name="connsiteY0" fmla="*/ 31393 h 247650"/>
              <a:gd name="connsiteX1" fmla="*/ 251720 w 247650"/>
              <a:gd name="connsiteY1" fmla="*/ 252501 h 247650"/>
              <a:gd name="connsiteX2" fmla="*/ 30612 w 247650"/>
              <a:gd name="connsiteY2" fmla="*/ 252501 h 247650"/>
              <a:gd name="connsiteX3" fmla="*/ 30612 w 247650"/>
              <a:gd name="connsiteY3" fmla="*/ 31393 h 247650"/>
              <a:gd name="connsiteX4" fmla="*/ 251720 w 247650"/>
              <a:gd name="connsiteY4" fmla="*/ 31393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51720" y="31393"/>
                </a:moveTo>
                <a:cubicBezTo>
                  <a:pt x="312776" y="92449"/>
                  <a:pt x="312776" y="191443"/>
                  <a:pt x="251720" y="252501"/>
                </a:cubicBezTo>
                <a:cubicBezTo>
                  <a:pt x="190662" y="313557"/>
                  <a:pt x="91668" y="313557"/>
                  <a:pt x="30612" y="252501"/>
                </a:cubicBezTo>
                <a:cubicBezTo>
                  <a:pt x="-30445" y="191443"/>
                  <a:pt x="-30445" y="92449"/>
                  <a:pt x="30612" y="31393"/>
                </a:cubicBezTo>
                <a:cubicBezTo>
                  <a:pt x="91668" y="-29664"/>
                  <a:pt x="190662" y="-29664"/>
                  <a:pt x="251720" y="31393"/>
                </a:cubicBezTo>
                <a:close/>
              </a:path>
            </a:pathLst>
          </a:custGeom>
          <a:solidFill>
            <a:srgbClr val="4D8E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3"/>
          <p:cNvSpPr/>
          <p:nvPr/>
        </p:nvSpPr>
        <p:spPr>
          <a:xfrm>
            <a:off x="1085850" y="4102100"/>
            <a:ext cx="247650" cy="247650"/>
          </a:xfrm>
          <a:custGeom>
            <a:avLst/>
            <a:gdLst>
              <a:gd name="connsiteX0" fmla="*/ 248904 w 247650"/>
              <a:gd name="connsiteY0" fmla="*/ 31393 h 247650"/>
              <a:gd name="connsiteX1" fmla="*/ 248904 w 247650"/>
              <a:gd name="connsiteY1" fmla="*/ 252501 h 247650"/>
              <a:gd name="connsiteX2" fmla="*/ 27796 w 247650"/>
              <a:gd name="connsiteY2" fmla="*/ 252501 h 247650"/>
              <a:gd name="connsiteX3" fmla="*/ 27796 w 247650"/>
              <a:gd name="connsiteY3" fmla="*/ 31393 h 247650"/>
              <a:gd name="connsiteX4" fmla="*/ 248904 w 247650"/>
              <a:gd name="connsiteY4" fmla="*/ 31393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8904" y="31393"/>
                </a:moveTo>
                <a:cubicBezTo>
                  <a:pt x="309962" y="92449"/>
                  <a:pt x="309962" y="191443"/>
                  <a:pt x="248904" y="252501"/>
                </a:cubicBezTo>
                <a:cubicBezTo>
                  <a:pt x="187846" y="313557"/>
                  <a:pt x="88854" y="313557"/>
                  <a:pt x="27796" y="252501"/>
                </a:cubicBezTo>
                <a:cubicBezTo>
                  <a:pt x="-33260" y="191443"/>
                  <a:pt x="-33260" y="92449"/>
                  <a:pt x="27796" y="31393"/>
                </a:cubicBezTo>
                <a:cubicBezTo>
                  <a:pt x="88854" y="-29664"/>
                  <a:pt x="187846" y="-29664"/>
                  <a:pt x="248904" y="31393"/>
                </a:cubicBezTo>
                <a:close/>
              </a:path>
            </a:pathLst>
          </a:custGeom>
          <a:solidFill>
            <a:srgbClr val="FE2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 114"/>
          <p:cNvSpPr/>
          <p:nvPr/>
        </p:nvSpPr>
        <p:spPr>
          <a:xfrm>
            <a:off x="4540250" y="1524000"/>
            <a:ext cx="908050" cy="400050"/>
          </a:xfrm>
          <a:custGeom>
            <a:avLst/>
            <a:gdLst>
              <a:gd name="connsiteX0" fmla="*/ 30637 w 908050"/>
              <a:gd name="connsiteY0" fmla="*/ 403859 h 400050"/>
              <a:gd name="connsiteX1" fmla="*/ 918524 w 908050"/>
              <a:gd name="connsiteY1" fmla="*/ 403859 h 400050"/>
              <a:gd name="connsiteX2" fmla="*/ 918524 w 908050"/>
              <a:gd name="connsiteY2" fmla="*/ 19050 h 400050"/>
              <a:gd name="connsiteX3" fmla="*/ 30637 w 908050"/>
              <a:gd name="connsiteY3" fmla="*/ 19050 h 400050"/>
              <a:gd name="connsiteX4" fmla="*/ 30637 w 908050"/>
              <a:gd name="connsiteY4" fmla="*/ 403859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50" h="400050">
                <a:moveTo>
                  <a:pt x="30637" y="403859"/>
                </a:moveTo>
                <a:lnTo>
                  <a:pt x="918524" y="403859"/>
                </a:lnTo>
                <a:lnTo>
                  <a:pt x="918524" y="19050"/>
                </a:lnTo>
                <a:lnTo>
                  <a:pt x="30637" y="19050"/>
                </a:lnTo>
                <a:lnTo>
                  <a:pt x="30637" y="403859"/>
                </a:lnTo>
                <a:close/>
              </a:path>
            </a:pathLst>
          </a:custGeom>
          <a:solidFill>
            <a:srgbClr val="619A2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5"/>
          <p:cNvSpPr/>
          <p:nvPr/>
        </p:nvSpPr>
        <p:spPr>
          <a:xfrm>
            <a:off x="5429250" y="1524000"/>
            <a:ext cx="908050" cy="400050"/>
          </a:xfrm>
          <a:custGeom>
            <a:avLst/>
            <a:gdLst>
              <a:gd name="connsiteX0" fmla="*/ 29523 w 908050"/>
              <a:gd name="connsiteY0" fmla="*/ 403859 h 400050"/>
              <a:gd name="connsiteX1" fmla="*/ 917410 w 908050"/>
              <a:gd name="connsiteY1" fmla="*/ 403859 h 400050"/>
              <a:gd name="connsiteX2" fmla="*/ 917410 w 908050"/>
              <a:gd name="connsiteY2" fmla="*/ 19050 h 400050"/>
              <a:gd name="connsiteX3" fmla="*/ 29523 w 908050"/>
              <a:gd name="connsiteY3" fmla="*/ 19050 h 400050"/>
              <a:gd name="connsiteX4" fmla="*/ 29523 w 908050"/>
              <a:gd name="connsiteY4" fmla="*/ 403859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50" h="400050">
                <a:moveTo>
                  <a:pt x="29523" y="403859"/>
                </a:moveTo>
                <a:lnTo>
                  <a:pt x="917410" y="403859"/>
                </a:lnTo>
                <a:lnTo>
                  <a:pt x="917410" y="19050"/>
                </a:lnTo>
                <a:lnTo>
                  <a:pt x="29523" y="19050"/>
                </a:lnTo>
                <a:lnTo>
                  <a:pt x="29523" y="403859"/>
                </a:lnTo>
                <a:close/>
              </a:path>
            </a:pathLst>
          </a:custGeom>
          <a:solidFill>
            <a:srgbClr val="FE2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6"/>
          <p:cNvSpPr/>
          <p:nvPr/>
        </p:nvSpPr>
        <p:spPr>
          <a:xfrm>
            <a:off x="6318250" y="1524000"/>
            <a:ext cx="908050" cy="400050"/>
          </a:xfrm>
          <a:custGeom>
            <a:avLst/>
            <a:gdLst>
              <a:gd name="connsiteX0" fmla="*/ 28411 w 908050"/>
              <a:gd name="connsiteY0" fmla="*/ 403859 h 400050"/>
              <a:gd name="connsiteX1" fmla="*/ 916298 w 908050"/>
              <a:gd name="connsiteY1" fmla="*/ 403859 h 400050"/>
              <a:gd name="connsiteX2" fmla="*/ 916298 w 908050"/>
              <a:gd name="connsiteY2" fmla="*/ 19050 h 400050"/>
              <a:gd name="connsiteX3" fmla="*/ 28411 w 908050"/>
              <a:gd name="connsiteY3" fmla="*/ 19050 h 400050"/>
              <a:gd name="connsiteX4" fmla="*/ 28411 w 908050"/>
              <a:gd name="connsiteY4" fmla="*/ 403859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50" h="400050">
                <a:moveTo>
                  <a:pt x="28411" y="403859"/>
                </a:moveTo>
                <a:lnTo>
                  <a:pt x="916298" y="403859"/>
                </a:lnTo>
                <a:lnTo>
                  <a:pt x="916298" y="19050"/>
                </a:lnTo>
                <a:lnTo>
                  <a:pt x="28411" y="19050"/>
                </a:lnTo>
                <a:lnTo>
                  <a:pt x="28411" y="403859"/>
                </a:lnTo>
                <a:close/>
              </a:path>
            </a:pathLst>
          </a:custGeom>
          <a:solidFill>
            <a:srgbClr val="FE2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117"/>
          <p:cNvSpPr/>
          <p:nvPr/>
        </p:nvSpPr>
        <p:spPr>
          <a:xfrm>
            <a:off x="7207250" y="1524000"/>
            <a:ext cx="908050" cy="400050"/>
          </a:xfrm>
          <a:custGeom>
            <a:avLst/>
            <a:gdLst>
              <a:gd name="connsiteX0" fmla="*/ 27298 w 908050"/>
              <a:gd name="connsiteY0" fmla="*/ 403859 h 400050"/>
              <a:gd name="connsiteX1" fmla="*/ 915185 w 908050"/>
              <a:gd name="connsiteY1" fmla="*/ 403859 h 400050"/>
              <a:gd name="connsiteX2" fmla="*/ 915185 w 908050"/>
              <a:gd name="connsiteY2" fmla="*/ 19050 h 400050"/>
              <a:gd name="connsiteX3" fmla="*/ 27298 w 908050"/>
              <a:gd name="connsiteY3" fmla="*/ 19050 h 400050"/>
              <a:gd name="connsiteX4" fmla="*/ 27298 w 908050"/>
              <a:gd name="connsiteY4" fmla="*/ 403859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50" h="400050">
                <a:moveTo>
                  <a:pt x="27298" y="403859"/>
                </a:moveTo>
                <a:lnTo>
                  <a:pt x="915185" y="403859"/>
                </a:lnTo>
                <a:lnTo>
                  <a:pt x="915185" y="19050"/>
                </a:lnTo>
                <a:lnTo>
                  <a:pt x="27298" y="19050"/>
                </a:lnTo>
                <a:lnTo>
                  <a:pt x="27298" y="403859"/>
                </a:lnTo>
                <a:close/>
              </a:path>
            </a:pathLst>
          </a:custGeom>
          <a:solidFill>
            <a:srgbClr val="619A2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 118"/>
          <p:cNvSpPr/>
          <p:nvPr/>
        </p:nvSpPr>
        <p:spPr>
          <a:xfrm>
            <a:off x="3663950" y="1905000"/>
            <a:ext cx="895350" cy="400050"/>
          </a:xfrm>
          <a:custGeom>
            <a:avLst/>
            <a:gdLst>
              <a:gd name="connsiteX0" fmla="*/ 19050 w 895350"/>
              <a:gd name="connsiteY0" fmla="*/ 407670 h 400050"/>
              <a:gd name="connsiteX1" fmla="*/ 906936 w 895350"/>
              <a:gd name="connsiteY1" fmla="*/ 407670 h 400050"/>
              <a:gd name="connsiteX2" fmla="*/ 906936 w 895350"/>
              <a:gd name="connsiteY2" fmla="*/ 22860 h 400050"/>
              <a:gd name="connsiteX3" fmla="*/ 19050 w 895350"/>
              <a:gd name="connsiteY3" fmla="*/ 22860 h 400050"/>
              <a:gd name="connsiteX4" fmla="*/ 19050 w 895350"/>
              <a:gd name="connsiteY4" fmla="*/ 40767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5350" h="400050">
                <a:moveTo>
                  <a:pt x="19050" y="407670"/>
                </a:moveTo>
                <a:lnTo>
                  <a:pt x="906936" y="407670"/>
                </a:lnTo>
                <a:lnTo>
                  <a:pt x="906936" y="22860"/>
                </a:lnTo>
                <a:lnTo>
                  <a:pt x="19050" y="22860"/>
                </a:lnTo>
                <a:lnTo>
                  <a:pt x="19050" y="407670"/>
                </a:lnTo>
                <a:close/>
              </a:path>
            </a:pathLst>
          </a:custGeom>
          <a:solidFill>
            <a:srgbClr val="0A66A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9"/>
          <p:cNvSpPr/>
          <p:nvPr/>
        </p:nvSpPr>
        <p:spPr>
          <a:xfrm>
            <a:off x="4540250" y="1905000"/>
            <a:ext cx="908050" cy="400050"/>
          </a:xfrm>
          <a:custGeom>
            <a:avLst/>
            <a:gdLst>
              <a:gd name="connsiteX0" fmla="*/ 30637 w 908050"/>
              <a:gd name="connsiteY0" fmla="*/ 407670 h 400050"/>
              <a:gd name="connsiteX1" fmla="*/ 918524 w 908050"/>
              <a:gd name="connsiteY1" fmla="*/ 407670 h 400050"/>
              <a:gd name="connsiteX2" fmla="*/ 918524 w 908050"/>
              <a:gd name="connsiteY2" fmla="*/ 22860 h 400050"/>
              <a:gd name="connsiteX3" fmla="*/ 30637 w 908050"/>
              <a:gd name="connsiteY3" fmla="*/ 22860 h 400050"/>
              <a:gd name="connsiteX4" fmla="*/ 30637 w 908050"/>
              <a:gd name="connsiteY4" fmla="*/ 40767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50" h="400050">
                <a:moveTo>
                  <a:pt x="30637" y="407670"/>
                </a:moveTo>
                <a:lnTo>
                  <a:pt x="918524" y="407670"/>
                </a:lnTo>
                <a:lnTo>
                  <a:pt x="918524" y="22860"/>
                </a:lnTo>
                <a:lnTo>
                  <a:pt x="30637" y="22860"/>
                </a:lnTo>
                <a:lnTo>
                  <a:pt x="30637" y="407670"/>
                </a:lnTo>
                <a:close/>
              </a:path>
            </a:pathLst>
          </a:custGeom>
          <a:solidFill>
            <a:srgbClr val="84B2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 120"/>
          <p:cNvSpPr/>
          <p:nvPr/>
        </p:nvSpPr>
        <p:spPr>
          <a:xfrm>
            <a:off x="5429250" y="1905000"/>
            <a:ext cx="908050" cy="400050"/>
          </a:xfrm>
          <a:custGeom>
            <a:avLst/>
            <a:gdLst>
              <a:gd name="connsiteX0" fmla="*/ 29523 w 908050"/>
              <a:gd name="connsiteY0" fmla="*/ 407670 h 400050"/>
              <a:gd name="connsiteX1" fmla="*/ 917410 w 908050"/>
              <a:gd name="connsiteY1" fmla="*/ 407670 h 400050"/>
              <a:gd name="connsiteX2" fmla="*/ 917410 w 908050"/>
              <a:gd name="connsiteY2" fmla="*/ 22860 h 400050"/>
              <a:gd name="connsiteX3" fmla="*/ 29523 w 908050"/>
              <a:gd name="connsiteY3" fmla="*/ 22860 h 400050"/>
              <a:gd name="connsiteX4" fmla="*/ 29523 w 908050"/>
              <a:gd name="connsiteY4" fmla="*/ 40767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50" h="400050">
                <a:moveTo>
                  <a:pt x="29523" y="407670"/>
                </a:moveTo>
                <a:lnTo>
                  <a:pt x="917410" y="407670"/>
                </a:lnTo>
                <a:lnTo>
                  <a:pt x="917410" y="22860"/>
                </a:lnTo>
                <a:lnTo>
                  <a:pt x="29523" y="22860"/>
                </a:lnTo>
                <a:lnTo>
                  <a:pt x="29523" y="407670"/>
                </a:lnTo>
                <a:close/>
              </a:path>
            </a:pathLst>
          </a:custGeom>
          <a:solidFill>
            <a:srgbClr val="84B2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 121"/>
          <p:cNvSpPr/>
          <p:nvPr/>
        </p:nvSpPr>
        <p:spPr>
          <a:xfrm>
            <a:off x="6318250" y="1905000"/>
            <a:ext cx="908050" cy="400050"/>
          </a:xfrm>
          <a:custGeom>
            <a:avLst/>
            <a:gdLst>
              <a:gd name="connsiteX0" fmla="*/ 28411 w 908050"/>
              <a:gd name="connsiteY0" fmla="*/ 407670 h 400050"/>
              <a:gd name="connsiteX1" fmla="*/ 916298 w 908050"/>
              <a:gd name="connsiteY1" fmla="*/ 407670 h 400050"/>
              <a:gd name="connsiteX2" fmla="*/ 916298 w 908050"/>
              <a:gd name="connsiteY2" fmla="*/ 22860 h 400050"/>
              <a:gd name="connsiteX3" fmla="*/ 28411 w 908050"/>
              <a:gd name="connsiteY3" fmla="*/ 22860 h 400050"/>
              <a:gd name="connsiteX4" fmla="*/ 28411 w 908050"/>
              <a:gd name="connsiteY4" fmla="*/ 40767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50" h="400050">
                <a:moveTo>
                  <a:pt x="28411" y="407670"/>
                </a:moveTo>
                <a:lnTo>
                  <a:pt x="916298" y="407670"/>
                </a:lnTo>
                <a:lnTo>
                  <a:pt x="916298" y="22860"/>
                </a:lnTo>
                <a:lnTo>
                  <a:pt x="28411" y="22860"/>
                </a:lnTo>
                <a:lnTo>
                  <a:pt x="28411" y="407670"/>
                </a:lnTo>
                <a:close/>
              </a:path>
            </a:pathLst>
          </a:custGeom>
          <a:solidFill>
            <a:srgbClr val="84B2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2"/>
          <p:cNvSpPr/>
          <p:nvPr/>
        </p:nvSpPr>
        <p:spPr>
          <a:xfrm>
            <a:off x="7207250" y="1905000"/>
            <a:ext cx="908050" cy="400050"/>
          </a:xfrm>
          <a:custGeom>
            <a:avLst/>
            <a:gdLst>
              <a:gd name="connsiteX0" fmla="*/ 27298 w 908050"/>
              <a:gd name="connsiteY0" fmla="*/ 407670 h 400050"/>
              <a:gd name="connsiteX1" fmla="*/ 915185 w 908050"/>
              <a:gd name="connsiteY1" fmla="*/ 407670 h 400050"/>
              <a:gd name="connsiteX2" fmla="*/ 915185 w 908050"/>
              <a:gd name="connsiteY2" fmla="*/ 22860 h 400050"/>
              <a:gd name="connsiteX3" fmla="*/ 27298 w 908050"/>
              <a:gd name="connsiteY3" fmla="*/ 22860 h 400050"/>
              <a:gd name="connsiteX4" fmla="*/ 27298 w 908050"/>
              <a:gd name="connsiteY4" fmla="*/ 40767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50" h="400050">
                <a:moveTo>
                  <a:pt x="27298" y="407670"/>
                </a:moveTo>
                <a:lnTo>
                  <a:pt x="915185" y="407670"/>
                </a:lnTo>
                <a:lnTo>
                  <a:pt x="915185" y="22860"/>
                </a:lnTo>
                <a:lnTo>
                  <a:pt x="27298" y="22860"/>
                </a:lnTo>
                <a:lnTo>
                  <a:pt x="27298" y="407670"/>
                </a:lnTo>
                <a:close/>
              </a:path>
            </a:pathLst>
          </a:custGeom>
          <a:solidFill>
            <a:srgbClr val="84B2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3"/>
          <p:cNvSpPr/>
          <p:nvPr/>
        </p:nvSpPr>
        <p:spPr>
          <a:xfrm>
            <a:off x="3663950" y="2286000"/>
            <a:ext cx="895350" cy="400050"/>
          </a:xfrm>
          <a:custGeom>
            <a:avLst/>
            <a:gdLst>
              <a:gd name="connsiteX0" fmla="*/ 19050 w 895350"/>
              <a:gd name="connsiteY0" fmla="*/ 411480 h 400050"/>
              <a:gd name="connsiteX1" fmla="*/ 906936 w 895350"/>
              <a:gd name="connsiteY1" fmla="*/ 411480 h 400050"/>
              <a:gd name="connsiteX2" fmla="*/ 906936 w 895350"/>
              <a:gd name="connsiteY2" fmla="*/ 26670 h 400050"/>
              <a:gd name="connsiteX3" fmla="*/ 19050 w 895350"/>
              <a:gd name="connsiteY3" fmla="*/ 26670 h 400050"/>
              <a:gd name="connsiteX4" fmla="*/ 19050 w 895350"/>
              <a:gd name="connsiteY4" fmla="*/ 41148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5350" h="400050">
                <a:moveTo>
                  <a:pt x="19050" y="411480"/>
                </a:moveTo>
                <a:lnTo>
                  <a:pt x="906936" y="411480"/>
                </a:lnTo>
                <a:lnTo>
                  <a:pt x="906936" y="26670"/>
                </a:lnTo>
                <a:lnTo>
                  <a:pt x="19050" y="26670"/>
                </a:lnTo>
                <a:lnTo>
                  <a:pt x="19050" y="411480"/>
                </a:lnTo>
                <a:close/>
              </a:path>
            </a:pathLst>
          </a:custGeom>
          <a:solidFill>
            <a:srgbClr val="FBB54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4"/>
          <p:cNvSpPr/>
          <p:nvPr/>
        </p:nvSpPr>
        <p:spPr>
          <a:xfrm>
            <a:off x="4540250" y="2286000"/>
            <a:ext cx="908050" cy="400050"/>
          </a:xfrm>
          <a:custGeom>
            <a:avLst/>
            <a:gdLst>
              <a:gd name="connsiteX0" fmla="*/ 30637 w 908050"/>
              <a:gd name="connsiteY0" fmla="*/ 411480 h 400050"/>
              <a:gd name="connsiteX1" fmla="*/ 918524 w 908050"/>
              <a:gd name="connsiteY1" fmla="*/ 411480 h 400050"/>
              <a:gd name="connsiteX2" fmla="*/ 918524 w 908050"/>
              <a:gd name="connsiteY2" fmla="*/ 26670 h 400050"/>
              <a:gd name="connsiteX3" fmla="*/ 30637 w 908050"/>
              <a:gd name="connsiteY3" fmla="*/ 26670 h 400050"/>
              <a:gd name="connsiteX4" fmla="*/ 30637 w 908050"/>
              <a:gd name="connsiteY4" fmla="*/ 41148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50" h="400050">
                <a:moveTo>
                  <a:pt x="30637" y="411480"/>
                </a:moveTo>
                <a:lnTo>
                  <a:pt x="918524" y="411480"/>
                </a:lnTo>
                <a:lnTo>
                  <a:pt x="918524" y="26670"/>
                </a:lnTo>
                <a:lnTo>
                  <a:pt x="30637" y="26670"/>
                </a:lnTo>
                <a:lnTo>
                  <a:pt x="30637" y="411480"/>
                </a:lnTo>
                <a:close/>
              </a:path>
            </a:pathLst>
          </a:custGeom>
          <a:solidFill>
            <a:srgbClr val="FDF1E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5"/>
          <p:cNvSpPr/>
          <p:nvPr/>
        </p:nvSpPr>
        <p:spPr>
          <a:xfrm>
            <a:off x="5429250" y="2286000"/>
            <a:ext cx="908050" cy="400050"/>
          </a:xfrm>
          <a:custGeom>
            <a:avLst/>
            <a:gdLst>
              <a:gd name="connsiteX0" fmla="*/ 29523 w 908050"/>
              <a:gd name="connsiteY0" fmla="*/ 411480 h 400050"/>
              <a:gd name="connsiteX1" fmla="*/ 917410 w 908050"/>
              <a:gd name="connsiteY1" fmla="*/ 411480 h 400050"/>
              <a:gd name="connsiteX2" fmla="*/ 917410 w 908050"/>
              <a:gd name="connsiteY2" fmla="*/ 26670 h 400050"/>
              <a:gd name="connsiteX3" fmla="*/ 29523 w 908050"/>
              <a:gd name="connsiteY3" fmla="*/ 26670 h 400050"/>
              <a:gd name="connsiteX4" fmla="*/ 29523 w 908050"/>
              <a:gd name="connsiteY4" fmla="*/ 41148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50" h="400050">
                <a:moveTo>
                  <a:pt x="29523" y="411480"/>
                </a:moveTo>
                <a:lnTo>
                  <a:pt x="917410" y="411480"/>
                </a:lnTo>
                <a:lnTo>
                  <a:pt x="917410" y="26670"/>
                </a:lnTo>
                <a:lnTo>
                  <a:pt x="29523" y="26670"/>
                </a:lnTo>
                <a:lnTo>
                  <a:pt x="29523" y="411480"/>
                </a:lnTo>
                <a:close/>
              </a:path>
            </a:pathLst>
          </a:custGeom>
          <a:solidFill>
            <a:srgbClr val="FDF1E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6"/>
          <p:cNvSpPr/>
          <p:nvPr/>
        </p:nvSpPr>
        <p:spPr>
          <a:xfrm>
            <a:off x="6318250" y="2286000"/>
            <a:ext cx="908050" cy="400050"/>
          </a:xfrm>
          <a:custGeom>
            <a:avLst/>
            <a:gdLst>
              <a:gd name="connsiteX0" fmla="*/ 28411 w 908050"/>
              <a:gd name="connsiteY0" fmla="*/ 411480 h 400050"/>
              <a:gd name="connsiteX1" fmla="*/ 916298 w 908050"/>
              <a:gd name="connsiteY1" fmla="*/ 411480 h 400050"/>
              <a:gd name="connsiteX2" fmla="*/ 916298 w 908050"/>
              <a:gd name="connsiteY2" fmla="*/ 26670 h 400050"/>
              <a:gd name="connsiteX3" fmla="*/ 28411 w 908050"/>
              <a:gd name="connsiteY3" fmla="*/ 26670 h 400050"/>
              <a:gd name="connsiteX4" fmla="*/ 28411 w 908050"/>
              <a:gd name="connsiteY4" fmla="*/ 41148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50" h="400050">
                <a:moveTo>
                  <a:pt x="28411" y="411480"/>
                </a:moveTo>
                <a:lnTo>
                  <a:pt x="916298" y="411480"/>
                </a:lnTo>
                <a:lnTo>
                  <a:pt x="916298" y="26670"/>
                </a:lnTo>
                <a:lnTo>
                  <a:pt x="28411" y="26670"/>
                </a:lnTo>
                <a:lnTo>
                  <a:pt x="28411" y="411480"/>
                </a:lnTo>
                <a:close/>
              </a:path>
            </a:pathLst>
          </a:custGeom>
          <a:solidFill>
            <a:srgbClr val="FDF1E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7"/>
          <p:cNvSpPr/>
          <p:nvPr/>
        </p:nvSpPr>
        <p:spPr>
          <a:xfrm>
            <a:off x="7207250" y="2286000"/>
            <a:ext cx="908050" cy="400050"/>
          </a:xfrm>
          <a:custGeom>
            <a:avLst/>
            <a:gdLst>
              <a:gd name="connsiteX0" fmla="*/ 27298 w 908050"/>
              <a:gd name="connsiteY0" fmla="*/ 411480 h 400050"/>
              <a:gd name="connsiteX1" fmla="*/ 915185 w 908050"/>
              <a:gd name="connsiteY1" fmla="*/ 411480 h 400050"/>
              <a:gd name="connsiteX2" fmla="*/ 915185 w 908050"/>
              <a:gd name="connsiteY2" fmla="*/ 26670 h 400050"/>
              <a:gd name="connsiteX3" fmla="*/ 27298 w 908050"/>
              <a:gd name="connsiteY3" fmla="*/ 26670 h 400050"/>
              <a:gd name="connsiteX4" fmla="*/ 27298 w 908050"/>
              <a:gd name="connsiteY4" fmla="*/ 41148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50" h="400050">
                <a:moveTo>
                  <a:pt x="27298" y="411480"/>
                </a:moveTo>
                <a:lnTo>
                  <a:pt x="915185" y="411480"/>
                </a:lnTo>
                <a:lnTo>
                  <a:pt x="915185" y="26670"/>
                </a:lnTo>
                <a:lnTo>
                  <a:pt x="27298" y="26670"/>
                </a:lnTo>
                <a:lnTo>
                  <a:pt x="27298" y="411480"/>
                </a:lnTo>
                <a:close/>
              </a:path>
            </a:pathLst>
          </a:custGeom>
          <a:solidFill>
            <a:srgbClr val="FDF1E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8"/>
          <p:cNvSpPr/>
          <p:nvPr/>
        </p:nvSpPr>
        <p:spPr>
          <a:xfrm>
            <a:off x="3663950" y="2667000"/>
            <a:ext cx="895350" cy="412750"/>
          </a:xfrm>
          <a:custGeom>
            <a:avLst/>
            <a:gdLst>
              <a:gd name="connsiteX0" fmla="*/ 19050 w 895350"/>
              <a:gd name="connsiteY0" fmla="*/ 415290 h 412750"/>
              <a:gd name="connsiteX1" fmla="*/ 906936 w 895350"/>
              <a:gd name="connsiteY1" fmla="*/ 415290 h 412750"/>
              <a:gd name="connsiteX2" fmla="*/ 906936 w 895350"/>
              <a:gd name="connsiteY2" fmla="*/ 30480 h 412750"/>
              <a:gd name="connsiteX3" fmla="*/ 19050 w 895350"/>
              <a:gd name="connsiteY3" fmla="*/ 30480 h 412750"/>
              <a:gd name="connsiteX4" fmla="*/ 19050 w 895350"/>
              <a:gd name="connsiteY4" fmla="*/ 415290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5350" h="412750">
                <a:moveTo>
                  <a:pt x="19050" y="415290"/>
                </a:moveTo>
                <a:lnTo>
                  <a:pt x="906936" y="415290"/>
                </a:lnTo>
                <a:lnTo>
                  <a:pt x="906936" y="30480"/>
                </a:lnTo>
                <a:lnTo>
                  <a:pt x="19050" y="30480"/>
                </a:lnTo>
                <a:lnTo>
                  <a:pt x="19050" y="415290"/>
                </a:lnTo>
                <a:close/>
              </a:path>
            </a:pathLst>
          </a:custGeom>
          <a:solidFill>
            <a:srgbClr val="A6A6A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9"/>
          <p:cNvSpPr/>
          <p:nvPr/>
        </p:nvSpPr>
        <p:spPr>
          <a:xfrm>
            <a:off x="4540250" y="2667000"/>
            <a:ext cx="908050" cy="412750"/>
          </a:xfrm>
          <a:custGeom>
            <a:avLst/>
            <a:gdLst>
              <a:gd name="connsiteX0" fmla="*/ 30637 w 908050"/>
              <a:gd name="connsiteY0" fmla="*/ 415290 h 412750"/>
              <a:gd name="connsiteX1" fmla="*/ 918524 w 908050"/>
              <a:gd name="connsiteY1" fmla="*/ 415290 h 412750"/>
              <a:gd name="connsiteX2" fmla="*/ 918524 w 908050"/>
              <a:gd name="connsiteY2" fmla="*/ 30480 h 412750"/>
              <a:gd name="connsiteX3" fmla="*/ 30637 w 908050"/>
              <a:gd name="connsiteY3" fmla="*/ 30480 h 412750"/>
              <a:gd name="connsiteX4" fmla="*/ 30637 w 908050"/>
              <a:gd name="connsiteY4" fmla="*/ 415290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50" h="412750">
                <a:moveTo>
                  <a:pt x="30637" y="415290"/>
                </a:moveTo>
                <a:lnTo>
                  <a:pt x="918524" y="415290"/>
                </a:lnTo>
                <a:lnTo>
                  <a:pt x="918524" y="30480"/>
                </a:lnTo>
                <a:lnTo>
                  <a:pt x="30637" y="30480"/>
                </a:lnTo>
                <a:lnTo>
                  <a:pt x="30637" y="415290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30"/>
          <p:cNvSpPr/>
          <p:nvPr/>
        </p:nvSpPr>
        <p:spPr>
          <a:xfrm>
            <a:off x="5429250" y="2667000"/>
            <a:ext cx="908050" cy="412750"/>
          </a:xfrm>
          <a:custGeom>
            <a:avLst/>
            <a:gdLst>
              <a:gd name="connsiteX0" fmla="*/ 29523 w 908050"/>
              <a:gd name="connsiteY0" fmla="*/ 415290 h 412750"/>
              <a:gd name="connsiteX1" fmla="*/ 917410 w 908050"/>
              <a:gd name="connsiteY1" fmla="*/ 415290 h 412750"/>
              <a:gd name="connsiteX2" fmla="*/ 917410 w 908050"/>
              <a:gd name="connsiteY2" fmla="*/ 30480 h 412750"/>
              <a:gd name="connsiteX3" fmla="*/ 29523 w 908050"/>
              <a:gd name="connsiteY3" fmla="*/ 30480 h 412750"/>
              <a:gd name="connsiteX4" fmla="*/ 29523 w 908050"/>
              <a:gd name="connsiteY4" fmla="*/ 415290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50" h="412750">
                <a:moveTo>
                  <a:pt x="29523" y="415290"/>
                </a:moveTo>
                <a:lnTo>
                  <a:pt x="917410" y="415290"/>
                </a:lnTo>
                <a:lnTo>
                  <a:pt x="917410" y="30480"/>
                </a:lnTo>
                <a:lnTo>
                  <a:pt x="29523" y="30480"/>
                </a:lnTo>
                <a:lnTo>
                  <a:pt x="29523" y="415290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1"/>
          <p:cNvSpPr/>
          <p:nvPr/>
        </p:nvSpPr>
        <p:spPr>
          <a:xfrm>
            <a:off x="6318250" y="2667000"/>
            <a:ext cx="908050" cy="412750"/>
          </a:xfrm>
          <a:custGeom>
            <a:avLst/>
            <a:gdLst>
              <a:gd name="connsiteX0" fmla="*/ 28411 w 908050"/>
              <a:gd name="connsiteY0" fmla="*/ 415290 h 412750"/>
              <a:gd name="connsiteX1" fmla="*/ 916298 w 908050"/>
              <a:gd name="connsiteY1" fmla="*/ 415290 h 412750"/>
              <a:gd name="connsiteX2" fmla="*/ 916298 w 908050"/>
              <a:gd name="connsiteY2" fmla="*/ 30480 h 412750"/>
              <a:gd name="connsiteX3" fmla="*/ 28411 w 908050"/>
              <a:gd name="connsiteY3" fmla="*/ 30480 h 412750"/>
              <a:gd name="connsiteX4" fmla="*/ 28411 w 908050"/>
              <a:gd name="connsiteY4" fmla="*/ 415290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50" h="412750">
                <a:moveTo>
                  <a:pt x="28411" y="415290"/>
                </a:moveTo>
                <a:lnTo>
                  <a:pt x="916298" y="415290"/>
                </a:lnTo>
                <a:lnTo>
                  <a:pt x="916298" y="30480"/>
                </a:lnTo>
                <a:lnTo>
                  <a:pt x="28411" y="30480"/>
                </a:lnTo>
                <a:lnTo>
                  <a:pt x="28411" y="415290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2"/>
          <p:cNvSpPr/>
          <p:nvPr/>
        </p:nvSpPr>
        <p:spPr>
          <a:xfrm>
            <a:off x="7207250" y="2667000"/>
            <a:ext cx="908050" cy="412750"/>
          </a:xfrm>
          <a:custGeom>
            <a:avLst/>
            <a:gdLst>
              <a:gd name="connsiteX0" fmla="*/ 27298 w 908050"/>
              <a:gd name="connsiteY0" fmla="*/ 415290 h 412750"/>
              <a:gd name="connsiteX1" fmla="*/ 915185 w 908050"/>
              <a:gd name="connsiteY1" fmla="*/ 415290 h 412750"/>
              <a:gd name="connsiteX2" fmla="*/ 915185 w 908050"/>
              <a:gd name="connsiteY2" fmla="*/ 30480 h 412750"/>
              <a:gd name="connsiteX3" fmla="*/ 27298 w 908050"/>
              <a:gd name="connsiteY3" fmla="*/ 30480 h 412750"/>
              <a:gd name="connsiteX4" fmla="*/ 27298 w 908050"/>
              <a:gd name="connsiteY4" fmla="*/ 415290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50" h="412750">
                <a:moveTo>
                  <a:pt x="27298" y="415290"/>
                </a:moveTo>
                <a:lnTo>
                  <a:pt x="915185" y="415290"/>
                </a:lnTo>
                <a:lnTo>
                  <a:pt x="915185" y="30480"/>
                </a:lnTo>
                <a:lnTo>
                  <a:pt x="27298" y="30480"/>
                </a:lnTo>
                <a:lnTo>
                  <a:pt x="27298" y="415290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33"/>
          <p:cNvSpPr/>
          <p:nvPr/>
        </p:nvSpPr>
        <p:spPr>
          <a:xfrm>
            <a:off x="5429250" y="1511300"/>
            <a:ext cx="31750" cy="412750"/>
          </a:xfrm>
          <a:custGeom>
            <a:avLst/>
            <a:gdLst>
              <a:gd name="connsiteX0" fmla="*/ 29523 w 31750"/>
              <a:gd name="connsiteY0" fmla="*/ 25400 h 412750"/>
              <a:gd name="connsiteX1" fmla="*/ 29523 w 31750"/>
              <a:gd name="connsiteY1" fmla="*/ 416560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0" h="412750">
                <a:moveTo>
                  <a:pt x="29523" y="25400"/>
                </a:moveTo>
                <a:lnTo>
                  <a:pt x="29523" y="416560"/>
                </a:lnTo>
              </a:path>
            </a:pathLst>
          </a:custGeom>
          <a:ln w="12700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134"/>
          <p:cNvSpPr/>
          <p:nvPr/>
        </p:nvSpPr>
        <p:spPr>
          <a:xfrm>
            <a:off x="5429250" y="1905000"/>
            <a:ext cx="31750" cy="1174750"/>
          </a:xfrm>
          <a:custGeom>
            <a:avLst/>
            <a:gdLst>
              <a:gd name="connsiteX0" fmla="*/ 29523 w 31750"/>
              <a:gd name="connsiteY0" fmla="*/ 22860 h 1174750"/>
              <a:gd name="connsiteX1" fmla="*/ 29523 w 31750"/>
              <a:gd name="connsiteY1" fmla="*/ 1183639 h 11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0" h="1174750">
                <a:moveTo>
                  <a:pt x="29523" y="22860"/>
                </a:moveTo>
                <a:lnTo>
                  <a:pt x="29523" y="1183639"/>
                </a:lnTo>
              </a:path>
            </a:pathLst>
          </a:custGeom>
          <a:ln w="12700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 135"/>
          <p:cNvSpPr/>
          <p:nvPr/>
        </p:nvSpPr>
        <p:spPr>
          <a:xfrm>
            <a:off x="6318250" y="1511300"/>
            <a:ext cx="31750" cy="412750"/>
          </a:xfrm>
          <a:custGeom>
            <a:avLst/>
            <a:gdLst>
              <a:gd name="connsiteX0" fmla="*/ 28411 w 31750"/>
              <a:gd name="connsiteY0" fmla="*/ 25400 h 412750"/>
              <a:gd name="connsiteX1" fmla="*/ 28411 w 31750"/>
              <a:gd name="connsiteY1" fmla="*/ 416560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0" h="412750">
                <a:moveTo>
                  <a:pt x="28411" y="25400"/>
                </a:moveTo>
                <a:lnTo>
                  <a:pt x="28411" y="416560"/>
                </a:lnTo>
              </a:path>
            </a:pathLst>
          </a:custGeom>
          <a:ln w="12700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6"/>
          <p:cNvSpPr/>
          <p:nvPr/>
        </p:nvSpPr>
        <p:spPr>
          <a:xfrm>
            <a:off x="6318250" y="1905000"/>
            <a:ext cx="31750" cy="1174750"/>
          </a:xfrm>
          <a:custGeom>
            <a:avLst/>
            <a:gdLst>
              <a:gd name="connsiteX0" fmla="*/ 28411 w 31750"/>
              <a:gd name="connsiteY0" fmla="*/ 22860 h 1174750"/>
              <a:gd name="connsiteX1" fmla="*/ 28411 w 31750"/>
              <a:gd name="connsiteY1" fmla="*/ 1183639 h 11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0" h="1174750">
                <a:moveTo>
                  <a:pt x="28411" y="22860"/>
                </a:moveTo>
                <a:lnTo>
                  <a:pt x="28411" y="1183639"/>
                </a:lnTo>
              </a:path>
            </a:pathLst>
          </a:custGeom>
          <a:ln w="12700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37"/>
          <p:cNvSpPr/>
          <p:nvPr/>
        </p:nvSpPr>
        <p:spPr>
          <a:xfrm>
            <a:off x="7207250" y="1511300"/>
            <a:ext cx="31750" cy="412750"/>
          </a:xfrm>
          <a:custGeom>
            <a:avLst/>
            <a:gdLst>
              <a:gd name="connsiteX0" fmla="*/ 27299 w 31750"/>
              <a:gd name="connsiteY0" fmla="*/ 25400 h 412750"/>
              <a:gd name="connsiteX1" fmla="*/ 27299 w 31750"/>
              <a:gd name="connsiteY1" fmla="*/ 416560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0" h="412750">
                <a:moveTo>
                  <a:pt x="27299" y="25400"/>
                </a:moveTo>
                <a:lnTo>
                  <a:pt x="27299" y="416560"/>
                </a:lnTo>
              </a:path>
            </a:pathLst>
          </a:custGeom>
          <a:ln w="12700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38"/>
          <p:cNvSpPr/>
          <p:nvPr/>
        </p:nvSpPr>
        <p:spPr>
          <a:xfrm>
            <a:off x="7207250" y="1905000"/>
            <a:ext cx="31750" cy="1174750"/>
          </a:xfrm>
          <a:custGeom>
            <a:avLst/>
            <a:gdLst>
              <a:gd name="connsiteX0" fmla="*/ 27299 w 31750"/>
              <a:gd name="connsiteY0" fmla="*/ 22860 h 1174750"/>
              <a:gd name="connsiteX1" fmla="*/ 27299 w 31750"/>
              <a:gd name="connsiteY1" fmla="*/ 1183639 h 11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0" h="1174750">
                <a:moveTo>
                  <a:pt x="27299" y="22860"/>
                </a:moveTo>
                <a:lnTo>
                  <a:pt x="27299" y="1183639"/>
                </a:lnTo>
              </a:path>
            </a:pathLst>
          </a:custGeom>
          <a:ln w="12700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139"/>
          <p:cNvSpPr/>
          <p:nvPr/>
        </p:nvSpPr>
        <p:spPr>
          <a:xfrm>
            <a:off x="3651250" y="2286000"/>
            <a:ext cx="908050" cy="31750"/>
          </a:xfrm>
          <a:custGeom>
            <a:avLst/>
            <a:gdLst>
              <a:gd name="connsiteX0" fmla="*/ 25400 w 908050"/>
              <a:gd name="connsiteY0" fmla="*/ 26669 h 31750"/>
              <a:gd name="connsiteX1" fmla="*/ 919637 w 908050"/>
              <a:gd name="connsiteY1" fmla="*/ 26669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8050" h="31750">
                <a:moveTo>
                  <a:pt x="25400" y="26669"/>
                </a:moveTo>
                <a:lnTo>
                  <a:pt x="919637" y="26669"/>
                </a:lnTo>
              </a:path>
            </a:pathLst>
          </a:custGeom>
          <a:ln w="12700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 140"/>
          <p:cNvSpPr/>
          <p:nvPr/>
        </p:nvSpPr>
        <p:spPr>
          <a:xfrm>
            <a:off x="4540250" y="2286000"/>
            <a:ext cx="3587750" cy="31750"/>
          </a:xfrm>
          <a:custGeom>
            <a:avLst/>
            <a:gdLst>
              <a:gd name="connsiteX0" fmla="*/ 30637 w 3587750"/>
              <a:gd name="connsiteY0" fmla="*/ 26669 h 31750"/>
              <a:gd name="connsiteX1" fmla="*/ 3588535 w 3587750"/>
              <a:gd name="connsiteY1" fmla="*/ 26669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87750" h="31750">
                <a:moveTo>
                  <a:pt x="30637" y="26669"/>
                </a:moveTo>
                <a:lnTo>
                  <a:pt x="3588535" y="26669"/>
                </a:lnTo>
              </a:path>
            </a:pathLst>
          </a:custGeom>
          <a:ln w="12700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1"/>
          <p:cNvSpPr/>
          <p:nvPr/>
        </p:nvSpPr>
        <p:spPr>
          <a:xfrm>
            <a:off x="3651250" y="2667000"/>
            <a:ext cx="908050" cy="31750"/>
          </a:xfrm>
          <a:custGeom>
            <a:avLst/>
            <a:gdLst>
              <a:gd name="connsiteX0" fmla="*/ 25400 w 908050"/>
              <a:gd name="connsiteY0" fmla="*/ 30480 h 31750"/>
              <a:gd name="connsiteX1" fmla="*/ 919637 w 908050"/>
              <a:gd name="connsiteY1" fmla="*/ 30480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8050" h="31750">
                <a:moveTo>
                  <a:pt x="25400" y="30480"/>
                </a:moveTo>
                <a:lnTo>
                  <a:pt x="919637" y="30480"/>
                </a:lnTo>
              </a:path>
            </a:pathLst>
          </a:custGeom>
          <a:ln w="12700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 142"/>
          <p:cNvSpPr/>
          <p:nvPr/>
        </p:nvSpPr>
        <p:spPr>
          <a:xfrm>
            <a:off x="4540250" y="2667000"/>
            <a:ext cx="3587750" cy="31750"/>
          </a:xfrm>
          <a:custGeom>
            <a:avLst/>
            <a:gdLst>
              <a:gd name="connsiteX0" fmla="*/ 30637 w 3587750"/>
              <a:gd name="connsiteY0" fmla="*/ 30480 h 31750"/>
              <a:gd name="connsiteX1" fmla="*/ 3588535 w 3587750"/>
              <a:gd name="connsiteY1" fmla="*/ 30480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87750" h="31750">
                <a:moveTo>
                  <a:pt x="30637" y="30480"/>
                </a:moveTo>
                <a:lnTo>
                  <a:pt x="3588535" y="30480"/>
                </a:lnTo>
              </a:path>
            </a:pathLst>
          </a:custGeom>
          <a:ln w="12700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3"/>
          <p:cNvSpPr/>
          <p:nvPr/>
        </p:nvSpPr>
        <p:spPr>
          <a:xfrm>
            <a:off x="4540250" y="1511300"/>
            <a:ext cx="31750" cy="412750"/>
          </a:xfrm>
          <a:custGeom>
            <a:avLst/>
            <a:gdLst>
              <a:gd name="connsiteX0" fmla="*/ 30637 w 31750"/>
              <a:gd name="connsiteY0" fmla="*/ 25400 h 412750"/>
              <a:gd name="connsiteX1" fmla="*/ 30637 w 31750"/>
              <a:gd name="connsiteY1" fmla="*/ 416560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0" h="412750">
                <a:moveTo>
                  <a:pt x="30637" y="25400"/>
                </a:moveTo>
                <a:lnTo>
                  <a:pt x="30637" y="416560"/>
                </a:lnTo>
              </a:path>
            </a:pathLst>
          </a:custGeom>
          <a:ln w="12700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4"/>
          <p:cNvSpPr/>
          <p:nvPr/>
        </p:nvSpPr>
        <p:spPr>
          <a:xfrm>
            <a:off x="4540250" y="1905000"/>
            <a:ext cx="31750" cy="1174750"/>
          </a:xfrm>
          <a:custGeom>
            <a:avLst/>
            <a:gdLst>
              <a:gd name="connsiteX0" fmla="*/ 30637 w 31750"/>
              <a:gd name="connsiteY0" fmla="*/ 22860 h 1174750"/>
              <a:gd name="connsiteX1" fmla="*/ 30637 w 31750"/>
              <a:gd name="connsiteY1" fmla="*/ 1183639 h 11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0" h="1174750">
                <a:moveTo>
                  <a:pt x="30637" y="22860"/>
                </a:moveTo>
                <a:lnTo>
                  <a:pt x="30637" y="1183639"/>
                </a:lnTo>
              </a:path>
            </a:pathLst>
          </a:custGeom>
          <a:ln w="12700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 145"/>
          <p:cNvSpPr/>
          <p:nvPr/>
        </p:nvSpPr>
        <p:spPr>
          <a:xfrm>
            <a:off x="3651250" y="1905000"/>
            <a:ext cx="4476750" cy="57150"/>
          </a:xfrm>
          <a:custGeom>
            <a:avLst/>
            <a:gdLst>
              <a:gd name="connsiteX0" fmla="*/ 25400 w 4476750"/>
              <a:gd name="connsiteY0" fmla="*/ 22860 h 57150"/>
              <a:gd name="connsiteX1" fmla="*/ 4477535 w 4476750"/>
              <a:gd name="connsiteY1" fmla="*/ 2286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76750" h="57150">
                <a:moveTo>
                  <a:pt x="25400" y="22860"/>
                </a:moveTo>
                <a:lnTo>
                  <a:pt x="4477535" y="22860"/>
                </a:lnTo>
              </a:path>
            </a:pathLst>
          </a:custGeom>
          <a:ln w="38100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reeform 146"/>
          <p:cNvSpPr/>
          <p:nvPr/>
        </p:nvSpPr>
        <p:spPr>
          <a:xfrm>
            <a:off x="3663950" y="1511300"/>
            <a:ext cx="31750" cy="412750"/>
          </a:xfrm>
          <a:custGeom>
            <a:avLst/>
            <a:gdLst>
              <a:gd name="connsiteX0" fmla="*/ 19050 w 31750"/>
              <a:gd name="connsiteY0" fmla="*/ 25400 h 412750"/>
              <a:gd name="connsiteX1" fmla="*/ 19050 w 31750"/>
              <a:gd name="connsiteY1" fmla="*/ 416560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0" h="412750">
                <a:moveTo>
                  <a:pt x="19050" y="25400"/>
                </a:moveTo>
                <a:lnTo>
                  <a:pt x="19050" y="416560"/>
                </a:lnTo>
              </a:path>
            </a:pathLst>
          </a:custGeom>
          <a:ln w="12700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147"/>
          <p:cNvSpPr/>
          <p:nvPr/>
        </p:nvSpPr>
        <p:spPr>
          <a:xfrm>
            <a:off x="3663950" y="1905000"/>
            <a:ext cx="31750" cy="1174750"/>
          </a:xfrm>
          <a:custGeom>
            <a:avLst/>
            <a:gdLst>
              <a:gd name="connsiteX0" fmla="*/ 19050 w 31750"/>
              <a:gd name="connsiteY0" fmla="*/ 22860 h 1174750"/>
              <a:gd name="connsiteX1" fmla="*/ 19050 w 31750"/>
              <a:gd name="connsiteY1" fmla="*/ 1183639 h 11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0" h="1174750">
                <a:moveTo>
                  <a:pt x="19050" y="22860"/>
                </a:moveTo>
                <a:lnTo>
                  <a:pt x="19050" y="1183639"/>
                </a:lnTo>
              </a:path>
            </a:pathLst>
          </a:custGeom>
          <a:ln w="12700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reeform 148"/>
          <p:cNvSpPr/>
          <p:nvPr/>
        </p:nvSpPr>
        <p:spPr>
          <a:xfrm>
            <a:off x="8096250" y="1511300"/>
            <a:ext cx="31750" cy="412750"/>
          </a:xfrm>
          <a:custGeom>
            <a:avLst/>
            <a:gdLst>
              <a:gd name="connsiteX0" fmla="*/ 26185 w 31750"/>
              <a:gd name="connsiteY0" fmla="*/ 25400 h 412750"/>
              <a:gd name="connsiteX1" fmla="*/ 26185 w 31750"/>
              <a:gd name="connsiteY1" fmla="*/ 416560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0" h="412750">
                <a:moveTo>
                  <a:pt x="26185" y="25400"/>
                </a:moveTo>
                <a:lnTo>
                  <a:pt x="26185" y="416560"/>
                </a:lnTo>
              </a:path>
            </a:pathLst>
          </a:custGeom>
          <a:ln w="12700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eeform 149"/>
          <p:cNvSpPr/>
          <p:nvPr/>
        </p:nvSpPr>
        <p:spPr>
          <a:xfrm>
            <a:off x="8096250" y="1905000"/>
            <a:ext cx="31750" cy="1174750"/>
          </a:xfrm>
          <a:custGeom>
            <a:avLst/>
            <a:gdLst>
              <a:gd name="connsiteX0" fmla="*/ 26185 w 31750"/>
              <a:gd name="connsiteY0" fmla="*/ 22860 h 1174750"/>
              <a:gd name="connsiteX1" fmla="*/ 26185 w 31750"/>
              <a:gd name="connsiteY1" fmla="*/ 1183639 h 11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0" h="1174750">
                <a:moveTo>
                  <a:pt x="26185" y="22860"/>
                </a:moveTo>
                <a:lnTo>
                  <a:pt x="26185" y="1183639"/>
                </a:lnTo>
              </a:path>
            </a:pathLst>
          </a:custGeom>
          <a:ln w="12700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150"/>
          <p:cNvSpPr/>
          <p:nvPr/>
        </p:nvSpPr>
        <p:spPr>
          <a:xfrm>
            <a:off x="3651250" y="1524000"/>
            <a:ext cx="4476750" cy="31750"/>
          </a:xfrm>
          <a:custGeom>
            <a:avLst/>
            <a:gdLst>
              <a:gd name="connsiteX0" fmla="*/ 25400 w 4476750"/>
              <a:gd name="connsiteY0" fmla="*/ 19050 h 31750"/>
              <a:gd name="connsiteX1" fmla="*/ 4477535 w 4476750"/>
              <a:gd name="connsiteY1" fmla="*/ 19050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76750" h="31750">
                <a:moveTo>
                  <a:pt x="25400" y="19050"/>
                </a:moveTo>
                <a:lnTo>
                  <a:pt x="4477535" y="19050"/>
                </a:lnTo>
              </a:path>
            </a:pathLst>
          </a:custGeom>
          <a:ln w="12700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1"/>
          <p:cNvSpPr/>
          <p:nvPr/>
        </p:nvSpPr>
        <p:spPr>
          <a:xfrm>
            <a:off x="3651250" y="3060700"/>
            <a:ext cx="908050" cy="31750"/>
          </a:xfrm>
          <a:custGeom>
            <a:avLst/>
            <a:gdLst>
              <a:gd name="connsiteX0" fmla="*/ 25400 w 908050"/>
              <a:gd name="connsiteY0" fmla="*/ 21589 h 31750"/>
              <a:gd name="connsiteX1" fmla="*/ 919637 w 908050"/>
              <a:gd name="connsiteY1" fmla="*/ 21589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8050" h="31750">
                <a:moveTo>
                  <a:pt x="25400" y="21589"/>
                </a:moveTo>
                <a:lnTo>
                  <a:pt x="919637" y="21589"/>
                </a:lnTo>
              </a:path>
            </a:pathLst>
          </a:custGeom>
          <a:ln w="12700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 152"/>
          <p:cNvSpPr/>
          <p:nvPr/>
        </p:nvSpPr>
        <p:spPr>
          <a:xfrm>
            <a:off x="4540250" y="3060700"/>
            <a:ext cx="3587750" cy="31750"/>
          </a:xfrm>
          <a:custGeom>
            <a:avLst/>
            <a:gdLst>
              <a:gd name="connsiteX0" fmla="*/ 30637 w 3587750"/>
              <a:gd name="connsiteY0" fmla="*/ 21589 h 31750"/>
              <a:gd name="connsiteX1" fmla="*/ 3588535 w 3587750"/>
              <a:gd name="connsiteY1" fmla="*/ 21589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87750" h="31750">
                <a:moveTo>
                  <a:pt x="30637" y="21589"/>
                </a:moveTo>
                <a:lnTo>
                  <a:pt x="3588535" y="21589"/>
                </a:lnTo>
              </a:path>
            </a:pathLst>
          </a:custGeom>
          <a:ln w="12700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3"/>
          <p:cNvSpPr txBox="1"/>
          <p:nvPr/>
        </p:nvSpPr>
        <p:spPr>
          <a:xfrm>
            <a:off x="419100" y="1015910"/>
            <a:ext cx="2497916" cy="426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Learning</a:t>
            </a:r>
            <a:r>
              <a:rPr lang="en-US" altLang="zh-CN" sz="2800" b="1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b="1" spc="-5" dirty="0">
                <a:solidFill>
                  <a:srgbClr val="000000"/>
                </a:solidFill>
                <a:latin typeface="Arial"/>
                <a:ea typeface="Arial"/>
              </a:rPr>
              <a:t>XOR</a:t>
            </a:r>
          </a:p>
        </p:txBody>
      </p:sp>
      <p:sp>
        <p:nvSpPr>
          <p:cNvPr id="154" name="TextBox 154"/>
          <p:cNvSpPr txBox="1"/>
          <p:nvPr/>
        </p:nvSpPr>
        <p:spPr>
          <a:xfrm>
            <a:off x="4953000" y="1593339"/>
            <a:ext cx="292113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889000" algn="l"/>
                <a:tab pos="1778000" algn="l"/>
                <a:tab pos="2667000" algn="l"/>
              </a:tabLst>
            </a:pPr>
            <a:r>
              <a:rPr lang="en-US" altLang="zh-CN" b="1" dirty="0">
                <a:solidFill>
                  <a:srgbClr val="FEFEFE"/>
                </a:solidFill>
                <a:latin typeface="Arial"/>
                <a:ea typeface="Arial"/>
              </a:rPr>
              <a:t>1	2	3	</a:t>
            </a:r>
            <a:r>
              <a:rPr lang="en-US" altLang="zh-CN" b="1" spc="-40" dirty="0">
                <a:solidFill>
                  <a:srgbClr val="FEFEFE"/>
                </a:solidFill>
                <a:latin typeface="Arial"/>
                <a:ea typeface="Arial"/>
              </a:rPr>
              <a:t>4</a:t>
            </a:r>
          </a:p>
        </p:txBody>
      </p:sp>
      <p:sp>
        <p:nvSpPr>
          <p:cNvPr id="155" name="TextBox 155"/>
          <p:cNvSpPr txBox="1"/>
          <p:nvPr/>
        </p:nvSpPr>
        <p:spPr>
          <a:xfrm>
            <a:off x="4953001" y="1987038"/>
            <a:ext cx="2895525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765300" algn="l"/>
                <a:tab pos="2692400" algn="l"/>
              </a:tabLst>
            </a:pPr>
            <a:r>
              <a:rPr lang="en-US" altLang="zh-CN" dirty="0">
                <a:solidFill>
                  <a:srgbClr val="464644"/>
                </a:solidFill>
                <a:latin typeface="Arial"/>
                <a:ea typeface="Arial"/>
              </a:rPr>
              <a:t>+	-	+	</a:t>
            </a:r>
            <a:r>
              <a:rPr lang="en-US" altLang="zh-CN" spc="-40" dirty="0">
                <a:solidFill>
                  <a:srgbClr val="464644"/>
                </a:solidFill>
                <a:latin typeface="Arial"/>
                <a:ea typeface="Arial"/>
              </a:rPr>
              <a:t>-</a:t>
            </a:r>
          </a:p>
        </p:txBody>
      </p:sp>
      <p:sp>
        <p:nvSpPr>
          <p:cNvPr id="156" name="TextBox 156"/>
          <p:cNvSpPr txBox="1"/>
          <p:nvPr/>
        </p:nvSpPr>
        <p:spPr>
          <a:xfrm>
            <a:off x="1181101" y="2921546"/>
            <a:ext cx="106759" cy="1417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8333"/>
              </a:lnSpc>
            </a:pPr>
            <a:r>
              <a:rPr lang="en-US" altLang="zh-CN" sz="1200" i="1" spc="129" dirty="0">
                <a:solidFill>
                  <a:srgbClr val="FEFEFE"/>
                </a:solidFill>
                <a:latin typeface="Times New Roman"/>
                <a:ea typeface="Times New Roman"/>
              </a:rPr>
              <a:t>1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35"/>
              </a:lnSpc>
            </a:pPr>
            <a:endParaRPr lang="en-US" dirty="0"/>
          </a:p>
          <a:p>
            <a:pPr>
              <a:lnSpc>
                <a:spcPct val="108333"/>
              </a:lnSpc>
            </a:pPr>
            <a:r>
              <a:rPr lang="en-US" altLang="zh-CN" sz="1200" i="1" spc="129" dirty="0">
                <a:solidFill>
                  <a:srgbClr val="FEFEFE"/>
                </a:solidFill>
                <a:latin typeface="Times New Roman"/>
                <a:ea typeface="Times New Roman"/>
              </a:rPr>
              <a:t>3</a:t>
            </a:r>
          </a:p>
        </p:txBody>
      </p:sp>
      <p:sp>
        <p:nvSpPr>
          <p:cNvPr id="157" name="TextBox 157"/>
          <p:cNvSpPr txBox="1"/>
          <p:nvPr/>
        </p:nvSpPr>
        <p:spPr>
          <a:xfrm>
            <a:off x="2603501" y="2921546"/>
            <a:ext cx="106759" cy="1417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8333"/>
              </a:lnSpc>
            </a:pPr>
            <a:r>
              <a:rPr lang="en-US" altLang="zh-CN" sz="1200" i="1" spc="129" dirty="0">
                <a:solidFill>
                  <a:srgbClr val="FEFEFE"/>
                </a:solidFill>
                <a:latin typeface="Times New Roman"/>
                <a:ea typeface="Times New Roman"/>
              </a:rPr>
              <a:t>2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35"/>
              </a:lnSpc>
            </a:pPr>
            <a:endParaRPr lang="en-US" dirty="0"/>
          </a:p>
          <a:p>
            <a:pPr>
              <a:lnSpc>
                <a:spcPct val="108333"/>
              </a:lnSpc>
            </a:pPr>
            <a:r>
              <a:rPr lang="en-US" altLang="zh-CN" sz="1200" i="1" spc="129" dirty="0">
                <a:solidFill>
                  <a:srgbClr val="FEFEFE"/>
                </a:solidFill>
                <a:latin typeface="Times New Roman"/>
                <a:ea typeface="Times New Roman"/>
              </a:rPr>
              <a:t>4</a:t>
            </a:r>
          </a:p>
        </p:txBody>
      </p:sp>
      <p:sp>
        <p:nvSpPr>
          <p:cNvPr id="158" name="TextBox 158"/>
          <p:cNvSpPr txBox="1"/>
          <p:nvPr/>
        </p:nvSpPr>
        <p:spPr>
          <a:xfrm>
            <a:off x="3746500" y="2760384"/>
            <a:ext cx="768768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spc="-5" dirty="0">
                <a:solidFill>
                  <a:srgbClr val="FEFEFE"/>
                </a:solidFill>
                <a:latin typeface="Arial"/>
                <a:ea typeface="Arial"/>
              </a:rPr>
              <a:t>pro</a:t>
            </a:r>
            <a:r>
              <a:rPr lang="en-US" altLang="zh-CN" sz="1600" b="1" dirty="0">
                <a:solidFill>
                  <a:srgbClr val="FEFEFE"/>
                </a:solidFill>
                <a:latin typeface="Arial"/>
                <a:ea typeface="Arial"/>
              </a:rPr>
              <a:t>duct</a:t>
            </a:r>
          </a:p>
        </p:txBody>
      </p:sp>
      <p:sp>
        <p:nvSpPr>
          <p:cNvPr id="159" name="TextBox 159"/>
          <p:cNvSpPr txBox="1"/>
          <p:nvPr/>
        </p:nvSpPr>
        <p:spPr>
          <a:xfrm>
            <a:off x="4953000" y="2368039"/>
            <a:ext cx="146198" cy="655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pc="-10" dirty="0">
                <a:solidFill>
                  <a:srgbClr val="464644"/>
                </a:solidFill>
                <a:latin typeface="Arial"/>
                <a:ea typeface="Arial"/>
              </a:rPr>
              <a:t>+</a:t>
            </a:r>
          </a:p>
          <a:p>
            <a:pPr>
              <a:lnSpc>
                <a:spcPts val="835"/>
              </a:lnSpc>
            </a:pPr>
            <a:endParaRPr lang="en-US" dirty="0"/>
          </a:p>
          <a:p>
            <a:r>
              <a:rPr lang="en-US" altLang="zh-CN" spc="-10" dirty="0">
                <a:solidFill>
                  <a:srgbClr val="464644"/>
                </a:solidFill>
                <a:latin typeface="Arial"/>
                <a:ea typeface="Arial"/>
              </a:rPr>
              <a:t>+</a:t>
            </a:r>
          </a:p>
        </p:txBody>
      </p:sp>
      <p:sp>
        <p:nvSpPr>
          <p:cNvPr id="160" name="TextBox 160"/>
          <p:cNvSpPr txBox="1"/>
          <p:nvPr/>
        </p:nvSpPr>
        <p:spPr>
          <a:xfrm>
            <a:off x="5842000" y="2368039"/>
            <a:ext cx="146198" cy="655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pc="-10" dirty="0">
                <a:solidFill>
                  <a:srgbClr val="464644"/>
                </a:solidFill>
                <a:latin typeface="Arial"/>
                <a:ea typeface="Arial"/>
              </a:rPr>
              <a:t>+</a:t>
            </a:r>
          </a:p>
          <a:p>
            <a:pPr>
              <a:lnSpc>
                <a:spcPts val="835"/>
              </a:lnSpc>
            </a:pPr>
            <a:endParaRPr lang="en-US" dirty="0"/>
          </a:p>
          <a:p>
            <a:pPr indent="25400"/>
            <a:r>
              <a:rPr lang="en-US" altLang="zh-CN" spc="-10" dirty="0">
                <a:solidFill>
                  <a:srgbClr val="464644"/>
                </a:solidFill>
                <a:latin typeface="Arial"/>
                <a:ea typeface="Arial"/>
              </a:rPr>
              <a:t>-</a:t>
            </a:r>
          </a:p>
        </p:txBody>
      </p:sp>
      <p:sp>
        <p:nvSpPr>
          <p:cNvPr id="161" name="TextBox 161"/>
          <p:cNvSpPr txBox="1"/>
          <p:nvPr/>
        </p:nvSpPr>
        <p:spPr>
          <a:xfrm>
            <a:off x="6756401" y="2368039"/>
            <a:ext cx="88825" cy="655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pc="-10" dirty="0">
                <a:solidFill>
                  <a:srgbClr val="464644"/>
                </a:solidFill>
                <a:latin typeface="Arial"/>
                <a:ea typeface="Arial"/>
              </a:rPr>
              <a:t>-</a:t>
            </a:r>
          </a:p>
          <a:p>
            <a:pPr>
              <a:lnSpc>
                <a:spcPts val="835"/>
              </a:lnSpc>
            </a:pPr>
            <a:endParaRPr lang="en-US" dirty="0"/>
          </a:p>
          <a:p>
            <a:r>
              <a:rPr lang="en-US" altLang="zh-CN" spc="-10" dirty="0">
                <a:solidFill>
                  <a:srgbClr val="464644"/>
                </a:solidFill>
                <a:latin typeface="Arial"/>
                <a:ea typeface="Arial"/>
              </a:rPr>
              <a:t>-</a:t>
            </a:r>
          </a:p>
        </p:txBody>
      </p:sp>
      <p:sp>
        <p:nvSpPr>
          <p:cNvPr id="162" name="TextBox 162"/>
          <p:cNvSpPr txBox="1"/>
          <p:nvPr/>
        </p:nvSpPr>
        <p:spPr>
          <a:xfrm>
            <a:off x="7607300" y="2368039"/>
            <a:ext cx="146198" cy="655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38100"/>
            <a:r>
              <a:rPr lang="en-US" altLang="zh-CN" spc="-10" dirty="0">
                <a:solidFill>
                  <a:srgbClr val="464644"/>
                </a:solidFill>
                <a:latin typeface="Arial"/>
                <a:ea typeface="Arial"/>
              </a:rPr>
              <a:t>-</a:t>
            </a:r>
          </a:p>
          <a:p>
            <a:pPr>
              <a:lnSpc>
                <a:spcPts val="835"/>
              </a:lnSpc>
            </a:pPr>
            <a:endParaRPr lang="en-US" dirty="0"/>
          </a:p>
          <a:p>
            <a:r>
              <a:rPr lang="en-US" altLang="zh-CN" spc="-10" dirty="0">
                <a:solidFill>
                  <a:srgbClr val="464644"/>
                </a:solidFill>
                <a:latin typeface="Arial"/>
                <a:ea typeface="Arial"/>
              </a:rPr>
              <a:t>+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65"/>
          <p:cNvSpPr/>
          <p:nvPr/>
        </p:nvSpPr>
        <p:spPr>
          <a:xfrm>
            <a:off x="1911350" y="2438400"/>
            <a:ext cx="57150" cy="2343150"/>
          </a:xfrm>
          <a:custGeom>
            <a:avLst/>
            <a:gdLst>
              <a:gd name="connsiteX0" fmla="*/ 25458 w 57150"/>
              <a:gd name="connsiteY0" fmla="*/ 2354584 h 2343150"/>
              <a:gd name="connsiteX1" fmla="*/ 25458 w 57150"/>
              <a:gd name="connsiteY1" fmla="*/ 28066 h 234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2343150">
                <a:moveTo>
                  <a:pt x="25458" y="2354584"/>
                </a:moveTo>
                <a:lnTo>
                  <a:pt x="25458" y="28066"/>
                </a:lnTo>
              </a:path>
            </a:pathLst>
          </a:custGeom>
          <a:ln w="38100">
            <a:solidFill>
              <a:srgbClr val="0A66A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reeform 166"/>
          <p:cNvSpPr/>
          <p:nvPr/>
        </p:nvSpPr>
        <p:spPr>
          <a:xfrm>
            <a:off x="450850" y="3606800"/>
            <a:ext cx="2940050" cy="57150"/>
          </a:xfrm>
          <a:custGeom>
            <a:avLst/>
            <a:gdLst>
              <a:gd name="connsiteX0" fmla="*/ 2941179 w 2940050"/>
              <a:gd name="connsiteY0" fmla="*/ 22926 h 57150"/>
              <a:gd name="connsiteX1" fmla="*/ 30737 w 2940050"/>
              <a:gd name="connsiteY1" fmla="*/ 2292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40050" h="57150">
                <a:moveTo>
                  <a:pt x="2941179" y="22926"/>
                </a:moveTo>
                <a:lnTo>
                  <a:pt x="30737" y="22926"/>
                </a:lnTo>
              </a:path>
            </a:pathLst>
          </a:custGeom>
          <a:ln w="38100">
            <a:solidFill>
              <a:srgbClr val="F69F27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 167"/>
          <p:cNvSpPr/>
          <p:nvPr/>
        </p:nvSpPr>
        <p:spPr>
          <a:xfrm>
            <a:off x="1085850" y="2882900"/>
            <a:ext cx="247650" cy="234950"/>
          </a:xfrm>
          <a:custGeom>
            <a:avLst/>
            <a:gdLst>
              <a:gd name="connsiteX0" fmla="*/ 248904 w 247650"/>
              <a:gd name="connsiteY0" fmla="*/ 21950 h 234950"/>
              <a:gd name="connsiteX1" fmla="*/ 248904 w 247650"/>
              <a:gd name="connsiteY1" fmla="*/ 243059 h 234950"/>
              <a:gd name="connsiteX2" fmla="*/ 27796 w 247650"/>
              <a:gd name="connsiteY2" fmla="*/ 243059 h 234950"/>
              <a:gd name="connsiteX3" fmla="*/ 27796 w 247650"/>
              <a:gd name="connsiteY3" fmla="*/ 21950 h 234950"/>
              <a:gd name="connsiteX4" fmla="*/ 248904 w 247650"/>
              <a:gd name="connsiteY4" fmla="*/ 21950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34950">
                <a:moveTo>
                  <a:pt x="248904" y="21950"/>
                </a:moveTo>
                <a:cubicBezTo>
                  <a:pt x="309962" y="83008"/>
                  <a:pt x="309962" y="182002"/>
                  <a:pt x="248904" y="243059"/>
                </a:cubicBezTo>
                <a:cubicBezTo>
                  <a:pt x="187846" y="304116"/>
                  <a:pt x="88854" y="304116"/>
                  <a:pt x="27796" y="243059"/>
                </a:cubicBezTo>
                <a:cubicBezTo>
                  <a:pt x="-33260" y="182002"/>
                  <a:pt x="-33260" y="83008"/>
                  <a:pt x="27796" y="21950"/>
                </a:cubicBezTo>
                <a:cubicBezTo>
                  <a:pt x="88854" y="-39105"/>
                  <a:pt x="187846" y="-39105"/>
                  <a:pt x="248904" y="21950"/>
                </a:cubicBezTo>
                <a:close/>
              </a:path>
            </a:pathLst>
          </a:custGeom>
          <a:solidFill>
            <a:srgbClr val="4D8E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 168"/>
          <p:cNvSpPr/>
          <p:nvPr/>
        </p:nvSpPr>
        <p:spPr>
          <a:xfrm>
            <a:off x="2508250" y="2882900"/>
            <a:ext cx="247650" cy="234950"/>
          </a:xfrm>
          <a:custGeom>
            <a:avLst/>
            <a:gdLst>
              <a:gd name="connsiteX0" fmla="*/ 251720 w 247650"/>
              <a:gd name="connsiteY0" fmla="*/ 21950 h 234950"/>
              <a:gd name="connsiteX1" fmla="*/ 251720 w 247650"/>
              <a:gd name="connsiteY1" fmla="*/ 243059 h 234950"/>
              <a:gd name="connsiteX2" fmla="*/ 30612 w 247650"/>
              <a:gd name="connsiteY2" fmla="*/ 243059 h 234950"/>
              <a:gd name="connsiteX3" fmla="*/ 30612 w 247650"/>
              <a:gd name="connsiteY3" fmla="*/ 21950 h 234950"/>
              <a:gd name="connsiteX4" fmla="*/ 251720 w 247650"/>
              <a:gd name="connsiteY4" fmla="*/ 21950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34950">
                <a:moveTo>
                  <a:pt x="251720" y="21950"/>
                </a:moveTo>
                <a:cubicBezTo>
                  <a:pt x="312776" y="83008"/>
                  <a:pt x="312776" y="182002"/>
                  <a:pt x="251720" y="243059"/>
                </a:cubicBezTo>
                <a:cubicBezTo>
                  <a:pt x="190662" y="304116"/>
                  <a:pt x="91668" y="304116"/>
                  <a:pt x="30612" y="243059"/>
                </a:cubicBezTo>
                <a:cubicBezTo>
                  <a:pt x="-30445" y="182002"/>
                  <a:pt x="-30445" y="83008"/>
                  <a:pt x="30612" y="21950"/>
                </a:cubicBezTo>
                <a:cubicBezTo>
                  <a:pt x="91668" y="-39105"/>
                  <a:pt x="190662" y="-39105"/>
                  <a:pt x="251720" y="21950"/>
                </a:cubicBezTo>
                <a:close/>
              </a:path>
            </a:pathLst>
          </a:custGeom>
          <a:solidFill>
            <a:srgbClr val="FE2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reeform 169"/>
          <p:cNvSpPr/>
          <p:nvPr/>
        </p:nvSpPr>
        <p:spPr>
          <a:xfrm>
            <a:off x="2508250" y="4102100"/>
            <a:ext cx="247650" cy="247650"/>
          </a:xfrm>
          <a:custGeom>
            <a:avLst/>
            <a:gdLst>
              <a:gd name="connsiteX0" fmla="*/ 251720 w 247650"/>
              <a:gd name="connsiteY0" fmla="*/ 31393 h 247650"/>
              <a:gd name="connsiteX1" fmla="*/ 251720 w 247650"/>
              <a:gd name="connsiteY1" fmla="*/ 252501 h 247650"/>
              <a:gd name="connsiteX2" fmla="*/ 30612 w 247650"/>
              <a:gd name="connsiteY2" fmla="*/ 252501 h 247650"/>
              <a:gd name="connsiteX3" fmla="*/ 30612 w 247650"/>
              <a:gd name="connsiteY3" fmla="*/ 31393 h 247650"/>
              <a:gd name="connsiteX4" fmla="*/ 251720 w 247650"/>
              <a:gd name="connsiteY4" fmla="*/ 31393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51720" y="31393"/>
                </a:moveTo>
                <a:cubicBezTo>
                  <a:pt x="312776" y="92449"/>
                  <a:pt x="312776" y="191443"/>
                  <a:pt x="251720" y="252501"/>
                </a:cubicBezTo>
                <a:cubicBezTo>
                  <a:pt x="190662" y="313557"/>
                  <a:pt x="91668" y="313557"/>
                  <a:pt x="30612" y="252501"/>
                </a:cubicBezTo>
                <a:cubicBezTo>
                  <a:pt x="-30445" y="191443"/>
                  <a:pt x="-30445" y="92449"/>
                  <a:pt x="30612" y="31393"/>
                </a:cubicBezTo>
                <a:cubicBezTo>
                  <a:pt x="91668" y="-29664"/>
                  <a:pt x="190662" y="-29664"/>
                  <a:pt x="251720" y="31393"/>
                </a:cubicBezTo>
                <a:close/>
              </a:path>
            </a:pathLst>
          </a:custGeom>
          <a:solidFill>
            <a:srgbClr val="4D8E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eform 170"/>
          <p:cNvSpPr/>
          <p:nvPr/>
        </p:nvSpPr>
        <p:spPr>
          <a:xfrm>
            <a:off x="1085850" y="4102100"/>
            <a:ext cx="247650" cy="247650"/>
          </a:xfrm>
          <a:custGeom>
            <a:avLst/>
            <a:gdLst>
              <a:gd name="connsiteX0" fmla="*/ 248904 w 247650"/>
              <a:gd name="connsiteY0" fmla="*/ 31393 h 247650"/>
              <a:gd name="connsiteX1" fmla="*/ 248904 w 247650"/>
              <a:gd name="connsiteY1" fmla="*/ 252501 h 247650"/>
              <a:gd name="connsiteX2" fmla="*/ 27796 w 247650"/>
              <a:gd name="connsiteY2" fmla="*/ 252501 h 247650"/>
              <a:gd name="connsiteX3" fmla="*/ 27796 w 247650"/>
              <a:gd name="connsiteY3" fmla="*/ 31393 h 247650"/>
              <a:gd name="connsiteX4" fmla="*/ 248904 w 247650"/>
              <a:gd name="connsiteY4" fmla="*/ 31393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8904" y="31393"/>
                </a:moveTo>
                <a:cubicBezTo>
                  <a:pt x="309962" y="92449"/>
                  <a:pt x="309962" y="191443"/>
                  <a:pt x="248904" y="252501"/>
                </a:cubicBezTo>
                <a:cubicBezTo>
                  <a:pt x="187846" y="313557"/>
                  <a:pt x="88854" y="313557"/>
                  <a:pt x="27796" y="252501"/>
                </a:cubicBezTo>
                <a:cubicBezTo>
                  <a:pt x="-33260" y="191443"/>
                  <a:pt x="-33260" y="92449"/>
                  <a:pt x="27796" y="31393"/>
                </a:cubicBezTo>
                <a:cubicBezTo>
                  <a:pt x="88854" y="-29664"/>
                  <a:pt x="187846" y="-29664"/>
                  <a:pt x="248904" y="31393"/>
                </a:cubicBezTo>
                <a:close/>
              </a:path>
            </a:pathLst>
          </a:custGeom>
          <a:solidFill>
            <a:srgbClr val="FE2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Freeform 171"/>
          <p:cNvSpPr/>
          <p:nvPr/>
        </p:nvSpPr>
        <p:spPr>
          <a:xfrm>
            <a:off x="4540250" y="1524000"/>
            <a:ext cx="908050" cy="400050"/>
          </a:xfrm>
          <a:custGeom>
            <a:avLst/>
            <a:gdLst>
              <a:gd name="connsiteX0" fmla="*/ 30637 w 908050"/>
              <a:gd name="connsiteY0" fmla="*/ 403859 h 400050"/>
              <a:gd name="connsiteX1" fmla="*/ 918524 w 908050"/>
              <a:gd name="connsiteY1" fmla="*/ 403859 h 400050"/>
              <a:gd name="connsiteX2" fmla="*/ 918524 w 908050"/>
              <a:gd name="connsiteY2" fmla="*/ 19050 h 400050"/>
              <a:gd name="connsiteX3" fmla="*/ 30637 w 908050"/>
              <a:gd name="connsiteY3" fmla="*/ 19050 h 400050"/>
              <a:gd name="connsiteX4" fmla="*/ 30637 w 908050"/>
              <a:gd name="connsiteY4" fmla="*/ 403859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50" h="400050">
                <a:moveTo>
                  <a:pt x="30637" y="403859"/>
                </a:moveTo>
                <a:lnTo>
                  <a:pt x="918524" y="403859"/>
                </a:lnTo>
                <a:lnTo>
                  <a:pt x="918524" y="19050"/>
                </a:lnTo>
                <a:lnTo>
                  <a:pt x="30637" y="19050"/>
                </a:lnTo>
                <a:lnTo>
                  <a:pt x="30637" y="403859"/>
                </a:lnTo>
                <a:close/>
              </a:path>
            </a:pathLst>
          </a:custGeom>
          <a:solidFill>
            <a:srgbClr val="619A2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 172"/>
          <p:cNvSpPr/>
          <p:nvPr/>
        </p:nvSpPr>
        <p:spPr>
          <a:xfrm>
            <a:off x="5429250" y="1524000"/>
            <a:ext cx="908050" cy="400050"/>
          </a:xfrm>
          <a:custGeom>
            <a:avLst/>
            <a:gdLst>
              <a:gd name="connsiteX0" fmla="*/ 29523 w 908050"/>
              <a:gd name="connsiteY0" fmla="*/ 403859 h 400050"/>
              <a:gd name="connsiteX1" fmla="*/ 917410 w 908050"/>
              <a:gd name="connsiteY1" fmla="*/ 403859 h 400050"/>
              <a:gd name="connsiteX2" fmla="*/ 917410 w 908050"/>
              <a:gd name="connsiteY2" fmla="*/ 19050 h 400050"/>
              <a:gd name="connsiteX3" fmla="*/ 29523 w 908050"/>
              <a:gd name="connsiteY3" fmla="*/ 19050 h 400050"/>
              <a:gd name="connsiteX4" fmla="*/ 29523 w 908050"/>
              <a:gd name="connsiteY4" fmla="*/ 403859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50" h="400050">
                <a:moveTo>
                  <a:pt x="29523" y="403859"/>
                </a:moveTo>
                <a:lnTo>
                  <a:pt x="917410" y="403859"/>
                </a:lnTo>
                <a:lnTo>
                  <a:pt x="917410" y="19050"/>
                </a:lnTo>
                <a:lnTo>
                  <a:pt x="29523" y="19050"/>
                </a:lnTo>
                <a:lnTo>
                  <a:pt x="29523" y="403859"/>
                </a:lnTo>
                <a:close/>
              </a:path>
            </a:pathLst>
          </a:custGeom>
          <a:solidFill>
            <a:srgbClr val="FE2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reeform 173"/>
          <p:cNvSpPr/>
          <p:nvPr/>
        </p:nvSpPr>
        <p:spPr>
          <a:xfrm>
            <a:off x="6318250" y="1524000"/>
            <a:ext cx="908050" cy="400050"/>
          </a:xfrm>
          <a:custGeom>
            <a:avLst/>
            <a:gdLst>
              <a:gd name="connsiteX0" fmla="*/ 28411 w 908050"/>
              <a:gd name="connsiteY0" fmla="*/ 403859 h 400050"/>
              <a:gd name="connsiteX1" fmla="*/ 916298 w 908050"/>
              <a:gd name="connsiteY1" fmla="*/ 403859 h 400050"/>
              <a:gd name="connsiteX2" fmla="*/ 916298 w 908050"/>
              <a:gd name="connsiteY2" fmla="*/ 19050 h 400050"/>
              <a:gd name="connsiteX3" fmla="*/ 28411 w 908050"/>
              <a:gd name="connsiteY3" fmla="*/ 19050 h 400050"/>
              <a:gd name="connsiteX4" fmla="*/ 28411 w 908050"/>
              <a:gd name="connsiteY4" fmla="*/ 403859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50" h="400050">
                <a:moveTo>
                  <a:pt x="28411" y="403859"/>
                </a:moveTo>
                <a:lnTo>
                  <a:pt x="916298" y="403859"/>
                </a:lnTo>
                <a:lnTo>
                  <a:pt x="916298" y="19050"/>
                </a:lnTo>
                <a:lnTo>
                  <a:pt x="28411" y="19050"/>
                </a:lnTo>
                <a:lnTo>
                  <a:pt x="28411" y="403859"/>
                </a:lnTo>
                <a:close/>
              </a:path>
            </a:pathLst>
          </a:custGeom>
          <a:solidFill>
            <a:srgbClr val="FE2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reeform 174"/>
          <p:cNvSpPr/>
          <p:nvPr/>
        </p:nvSpPr>
        <p:spPr>
          <a:xfrm>
            <a:off x="7207250" y="1524000"/>
            <a:ext cx="908050" cy="400050"/>
          </a:xfrm>
          <a:custGeom>
            <a:avLst/>
            <a:gdLst>
              <a:gd name="connsiteX0" fmla="*/ 27298 w 908050"/>
              <a:gd name="connsiteY0" fmla="*/ 403859 h 400050"/>
              <a:gd name="connsiteX1" fmla="*/ 915185 w 908050"/>
              <a:gd name="connsiteY1" fmla="*/ 403859 h 400050"/>
              <a:gd name="connsiteX2" fmla="*/ 915185 w 908050"/>
              <a:gd name="connsiteY2" fmla="*/ 19050 h 400050"/>
              <a:gd name="connsiteX3" fmla="*/ 27298 w 908050"/>
              <a:gd name="connsiteY3" fmla="*/ 19050 h 400050"/>
              <a:gd name="connsiteX4" fmla="*/ 27298 w 908050"/>
              <a:gd name="connsiteY4" fmla="*/ 403859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50" h="400050">
                <a:moveTo>
                  <a:pt x="27298" y="403859"/>
                </a:moveTo>
                <a:lnTo>
                  <a:pt x="915185" y="403859"/>
                </a:lnTo>
                <a:lnTo>
                  <a:pt x="915185" y="19050"/>
                </a:lnTo>
                <a:lnTo>
                  <a:pt x="27298" y="19050"/>
                </a:lnTo>
                <a:lnTo>
                  <a:pt x="27298" y="403859"/>
                </a:lnTo>
                <a:close/>
              </a:path>
            </a:pathLst>
          </a:custGeom>
          <a:solidFill>
            <a:srgbClr val="619A2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Freeform 175"/>
          <p:cNvSpPr/>
          <p:nvPr/>
        </p:nvSpPr>
        <p:spPr>
          <a:xfrm>
            <a:off x="3663950" y="1905000"/>
            <a:ext cx="895350" cy="400050"/>
          </a:xfrm>
          <a:custGeom>
            <a:avLst/>
            <a:gdLst>
              <a:gd name="connsiteX0" fmla="*/ 19050 w 895350"/>
              <a:gd name="connsiteY0" fmla="*/ 407670 h 400050"/>
              <a:gd name="connsiteX1" fmla="*/ 906936 w 895350"/>
              <a:gd name="connsiteY1" fmla="*/ 407670 h 400050"/>
              <a:gd name="connsiteX2" fmla="*/ 906936 w 895350"/>
              <a:gd name="connsiteY2" fmla="*/ 22860 h 400050"/>
              <a:gd name="connsiteX3" fmla="*/ 19050 w 895350"/>
              <a:gd name="connsiteY3" fmla="*/ 22860 h 400050"/>
              <a:gd name="connsiteX4" fmla="*/ 19050 w 895350"/>
              <a:gd name="connsiteY4" fmla="*/ 40767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5350" h="400050">
                <a:moveTo>
                  <a:pt x="19050" y="407670"/>
                </a:moveTo>
                <a:lnTo>
                  <a:pt x="906936" y="407670"/>
                </a:lnTo>
                <a:lnTo>
                  <a:pt x="906936" y="22860"/>
                </a:lnTo>
                <a:lnTo>
                  <a:pt x="19050" y="22860"/>
                </a:lnTo>
                <a:lnTo>
                  <a:pt x="19050" y="407670"/>
                </a:lnTo>
                <a:close/>
              </a:path>
            </a:pathLst>
          </a:custGeom>
          <a:solidFill>
            <a:srgbClr val="0A66A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Freeform 176"/>
          <p:cNvSpPr/>
          <p:nvPr/>
        </p:nvSpPr>
        <p:spPr>
          <a:xfrm>
            <a:off x="4540250" y="1905000"/>
            <a:ext cx="908050" cy="400050"/>
          </a:xfrm>
          <a:custGeom>
            <a:avLst/>
            <a:gdLst>
              <a:gd name="connsiteX0" fmla="*/ 30637 w 908050"/>
              <a:gd name="connsiteY0" fmla="*/ 407670 h 400050"/>
              <a:gd name="connsiteX1" fmla="*/ 918524 w 908050"/>
              <a:gd name="connsiteY1" fmla="*/ 407670 h 400050"/>
              <a:gd name="connsiteX2" fmla="*/ 918524 w 908050"/>
              <a:gd name="connsiteY2" fmla="*/ 22860 h 400050"/>
              <a:gd name="connsiteX3" fmla="*/ 30637 w 908050"/>
              <a:gd name="connsiteY3" fmla="*/ 22860 h 400050"/>
              <a:gd name="connsiteX4" fmla="*/ 30637 w 908050"/>
              <a:gd name="connsiteY4" fmla="*/ 40767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50" h="400050">
                <a:moveTo>
                  <a:pt x="30637" y="407670"/>
                </a:moveTo>
                <a:lnTo>
                  <a:pt x="918524" y="407670"/>
                </a:lnTo>
                <a:lnTo>
                  <a:pt x="918524" y="22860"/>
                </a:lnTo>
                <a:lnTo>
                  <a:pt x="30637" y="22860"/>
                </a:lnTo>
                <a:lnTo>
                  <a:pt x="30637" y="407670"/>
                </a:lnTo>
                <a:close/>
              </a:path>
            </a:pathLst>
          </a:custGeom>
          <a:solidFill>
            <a:srgbClr val="84B2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Freeform 177"/>
          <p:cNvSpPr/>
          <p:nvPr/>
        </p:nvSpPr>
        <p:spPr>
          <a:xfrm>
            <a:off x="5429250" y="1905000"/>
            <a:ext cx="908050" cy="400050"/>
          </a:xfrm>
          <a:custGeom>
            <a:avLst/>
            <a:gdLst>
              <a:gd name="connsiteX0" fmla="*/ 29523 w 908050"/>
              <a:gd name="connsiteY0" fmla="*/ 407670 h 400050"/>
              <a:gd name="connsiteX1" fmla="*/ 917410 w 908050"/>
              <a:gd name="connsiteY1" fmla="*/ 407670 h 400050"/>
              <a:gd name="connsiteX2" fmla="*/ 917410 w 908050"/>
              <a:gd name="connsiteY2" fmla="*/ 22860 h 400050"/>
              <a:gd name="connsiteX3" fmla="*/ 29523 w 908050"/>
              <a:gd name="connsiteY3" fmla="*/ 22860 h 400050"/>
              <a:gd name="connsiteX4" fmla="*/ 29523 w 908050"/>
              <a:gd name="connsiteY4" fmla="*/ 40767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50" h="400050">
                <a:moveTo>
                  <a:pt x="29523" y="407670"/>
                </a:moveTo>
                <a:lnTo>
                  <a:pt x="917410" y="407670"/>
                </a:lnTo>
                <a:lnTo>
                  <a:pt x="917410" y="22860"/>
                </a:lnTo>
                <a:lnTo>
                  <a:pt x="29523" y="22860"/>
                </a:lnTo>
                <a:lnTo>
                  <a:pt x="29523" y="407670"/>
                </a:lnTo>
                <a:close/>
              </a:path>
            </a:pathLst>
          </a:custGeom>
          <a:solidFill>
            <a:srgbClr val="84B2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Freeform 178"/>
          <p:cNvSpPr/>
          <p:nvPr/>
        </p:nvSpPr>
        <p:spPr>
          <a:xfrm>
            <a:off x="6318250" y="1905000"/>
            <a:ext cx="908050" cy="400050"/>
          </a:xfrm>
          <a:custGeom>
            <a:avLst/>
            <a:gdLst>
              <a:gd name="connsiteX0" fmla="*/ 28411 w 908050"/>
              <a:gd name="connsiteY0" fmla="*/ 407670 h 400050"/>
              <a:gd name="connsiteX1" fmla="*/ 916298 w 908050"/>
              <a:gd name="connsiteY1" fmla="*/ 407670 h 400050"/>
              <a:gd name="connsiteX2" fmla="*/ 916298 w 908050"/>
              <a:gd name="connsiteY2" fmla="*/ 22860 h 400050"/>
              <a:gd name="connsiteX3" fmla="*/ 28411 w 908050"/>
              <a:gd name="connsiteY3" fmla="*/ 22860 h 400050"/>
              <a:gd name="connsiteX4" fmla="*/ 28411 w 908050"/>
              <a:gd name="connsiteY4" fmla="*/ 40767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50" h="400050">
                <a:moveTo>
                  <a:pt x="28411" y="407670"/>
                </a:moveTo>
                <a:lnTo>
                  <a:pt x="916298" y="407670"/>
                </a:lnTo>
                <a:lnTo>
                  <a:pt x="916298" y="22860"/>
                </a:lnTo>
                <a:lnTo>
                  <a:pt x="28411" y="22860"/>
                </a:lnTo>
                <a:lnTo>
                  <a:pt x="28411" y="407670"/>
                </a:lnTo>
                <a:close/>
              </a:path>
            </a:pathLst>
          </a:custGeom>
          <a:solidFill>
            <a:srgbClr val="84B2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Freeform 179"/>
          <p:cNvSpPr/>
          <p:nvPr/>
        </p:nvSpPr>
        <p:spPr>
          <a:xfrm>
            <a:off x="7207250" y="1905000"/>
            <a:ext cx="908050" cy="400050"/>
          </a:xfrm>
          <a:custGeom>
            <a:avLst/>
            <a:gdLst>
              <a:gd name="connsiteX0" fmla="*/ 27298 w 908050"/>
              <a:gd name="connsiteY0" fmla="*/ 407670 h 400050"/>
              <a:gd name="connsiteX1" fmla="*/ 915185 w 908050"/>
              <a:gd name="connsiteY1" fmla="*/ 407670 h 400050"/>
              <a:gd name="connsiteX2" fmla="*/ 915185 w 908050"/>
              <a:gd name="connsiteY2" fmla="*/ 22860 h 400050"/>
              <a:gd name="connsiteX3" fmla="*/ 27298 w 908050"/>
              <a:gd name="connsiteY3" fmla="*/ 22860 h 400050"/>
              <a:gd name="connsiteX4" fmla="*/ 27298 w 908050"/>
              <a:gd name="connsiteY4" fmla="*/ 40767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50" h="400050">
                <a:moveTo>
                  <a:pt x="27298" y="407670"/>
                </a:moveTo>
                <a:lnTo>
                  <a:pt x="915185" y="407670"/>
                </a:lnTo>
                <a:lnTo>
                  <a:pt x="915185" y="22860"/>
                </a:lnTo>
                <a:lnTo>
                  <a:pt x="27298" y="22860"/>
                </a:lnTo>
                <a:lnTo>
                  <a:pt x="27298" y="407670"/>
                </a:lnTo>
                <a:close/>
              </a:path>
            </a:pathLst>
          </a:custGeom>
          <a:solidFill>
            <a:srgbClr val="84B2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reeform 180"/>
          <p:cNvSpPr/>
          <p:nvPr/>
        </p:nvSpPr>
        <p:spPr>
          <a:xfrm>
            <a:off x="3663950" y="2286000"/>
            <a:ext cx="895350" cy="400050"/>
          </a:xfrm>
          <a:custGeom>
            <a:avLst/>
            <a:gdLst>
              <a:gd name="connsiteX0" fmla="*/ 19050 w 895350"/>
              <a:gd name="connsiteY0" fmla="*/ 411480 h 400050"/>
              <a:gd name="connsiteX1" fmla="*/ 906936 w 895350"/>
              <a:gd name="connsiteY1" fmla="*/ 411480 h 400050"/>
              <a:gd name="connsiteX2" fmla="*/ 906936 w 895350"/>
              <a:gd name="connsiteY2" fmla="*/ 26670 h 400050"/>
              <a:gd name="connsiteX3" fmla="*/ 19050 w 895350"/>
              <a:gd name="connsiteY3" fmla="*/ 26670 h 400050"/>
              <a:gd name="connsiteX4" fmla="*/ 19050 w 895350"/>
              <a:gd name="connsiteY4" fmla="*/ 41148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5350" h="400050">
                <a:moveTo>
                  <a:pt x="19050" y="411480"/>
                </a:moveTo>
                <a:lnTo>
                  <a:pt x="906936" y="411480"/>
                </a:lnTo>
                <a:lnTo>
                  <a:pt x="906936" y="26670"/>
                </a:lnTo>
                <a:lnTo>
                  <a:pt x="19050" y="26670"/>
                </a:lnTo>
                <a:lnTo>
                  <a:pt x="19050" y="411480"/>
                </a:lnTo>
                <a:close/>
              </a:path>
            </a:pathLst>
          </a:custGeom>
          <a:solidFill>
            <a:srgbClr val="FBB54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Freeform 181"/>
          <p:cNvSpPr/>
          <p:nvPr/>
        </p:nvSpPr>
        <p:spPr>
          <a:xfrm>
            <a:off x="4540250" y="2286000"/>
            <a:ext cx="908050" cy="400050"/>
          </a:xfrm>
          <a:custGeom>
            <a:avLst/>
            <a:gdLst>
              <a:gd name="connsiteX0" fmla="*/ 30637 w 908050"/>
              <a:gd name="connsiteY0" fmla="*/ 411480 h 400050"/>
              <a:gd name="connsiteX1" fmla="*/ 918524 w 908050"/>
              <a:gd name="connsiteY1" fmla="*/ 411480 h 400050"/>
              <a:gd name="connsiteX2" fmla="*/ 918524 w 908050"/>
              <a:gd name="connsiteY2" fmla="*/ 26670 h 400050"/>
              <a:gd name="connsiteX3" fmla="*/ 30637 w 908050"/>
              <a:gd name="connsiteY3" fmla="*/ 26670 h 400050"/>
              <a:gd name="connsiteX4" fmla="*/ 30637 w 908050"/>
              <a:gd name="connsiteY4" fmla="*/ 41148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50" h="400050">
                <a:moveTo>
                  <a:pt x="30637" y="411480"/>
                </a:moveTo>
                <a:lnTo>
                  <a:pt x="918524" y="411480"/>
                </a:lnTo>
                <a:lnTo>
                  <a:pt x="918524" y="26670"/>
                </a:lnTo>
                <a:lnTo>
                  <a:pt x="30637" y="26670"/>
                </a:lnTo>
                <a:lnTo>
                  <a:pt x="30637" y="411480"/>
                </a:lnTo>
                <a:close/>
              </a:path>
            </a:pathLst>
          </a:custGeom>
          <a:solidFill>
            <a:srgbClr val="FDF1E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Freeform 182"/>
          <p:cNvSpPr/>
          <p:nvPr/>
        </p:nvSpPr>
        <p:spPr>
          <a:xfrm>
            <a:off x="5429250" y="2286000"/>
            <a:ext cx="908050" cy="400050"/>
          </a:xfrm>
          <a:custGeom>
            <a:avLst/>
            <a:gdLst>
              <a:gd name="connsiteX0" fmla="*/ 29523 w 908050"/>
              <a:gd name="connsiteY0" fmla="*/ 411480 h 400050"/>
              <a:gd name="connsiteX1" fmla="*/ 917410 w 908050"/>
              <a:gd name="connsiteY1" fmla="*/ 411480 h 400050"/>
              <a:gd name="connsiteX2" fmla="*/ 917410 w 908050"/>
              <a:gd name="connsiteY2" fmla="*/ 26670 h 400050"/>
              <a:gd name="connsiteX3" fmla="*/ 29523 w 908050"/>
              <a:gd name="connsiteY3" fmla="*/ 26670 h 400050"/>
              <a:gd name="connsiteX4" fmla="*/ 29523 w 908050"/>
              <a:gd name="connsiteY4" fmla="*/ 41148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50" h="400050">
                <a:moveTo>
                  <a:pt x="29523" y="411480"/>
                </a:moveTo>
                <a:lnTo>
                  <a:pt x="917410" y="411480"/>
                </a:lnTo>
                <a:lnTo>
                  <a:pt x="917410" y="26670"/>
                </a:lnTo>
                <a:lnTo>
                  <a:pt x="29523" y="26670"/>
                </a:lnTo>
                <a:lnTo>
                  <a:pt x="29523" y="411480"/>
                </a:lnTo>
                <a:close/>
              </a:path>
            </a:pathLst>
          </a:custGeom>
          <a:solidFill>
            <a:srgbClr val="FDF1E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reeform 183"/>
          <p:cNvSpPr/>
          <p:nvPr/>
        </p:nvSpPr>
        <p:spPr>
          <a:xfrm>
            <a:off x="6318250" y="2286000"/>
            <a:ext cx="908050" cy="400050"/>
          </a:xfrm>
          <a:custGeom>
            <a:avLst/>
            <a:gdLst>
              <a:gd name="connsiteX0" fmla="*/ 28411 w 908050"/>
              <a:gd name="connsiteY0" fmla="*/ 411480 h 400050"/>
              <a:gd name="connsiteX1" fmla="*/ 916298 w 908050"/>
              <a:gd name="connsiteY1" fmla="*/ 411480 h 400050"/>
              <a:gd name="connsiteX2" fmla="*/ 916298 w 908050"/>
              <a:gd name="connsiteY2" fmla="*/ 26670 h 400050"/>
              <a:gd name="connsiteX3" fmla="*/ 28411 w 908050"/>
              <a:gd name="connsiteY3" fmla="*/ 26670 h 400050"/>
              <a:gd name="connsiteX4" fmla="*/ 28411 w 908050"/>
              <a:gd name="connsiteY4" fmla="*/ 41148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50" h="400050">
                <a:moveTo>
                  <a:pt x="28411" y="411480"/>
                </a:moveTo>
                <a:lnTo>
                  <a:pt x="916298" y="411480"/>
                </a:lnTo>
                <a:lnTo>
                  <a:pt x="916298" y="26670"/>
                </a:lnTo>
                <a:lnTo>
                  <a:pt x="28411" y="26670"/>
                </a:lnTo>
                <a:lnTo>
                  <a:pt x="28411" y="411480"/>
                </a:lnTo>
                <a:close/>
              </a:path>
            </a:pathLst>
          </a:custGeom>
          <a:solidFill>
            <a:srgbClr val="FDF1E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Freeform 184"/>
          <p:cNvSpPr/>
          <p:nvPr/>
        </p:nvSpPr>
        <p:spPr>
          <a:xfrm>
            <a:off x="7207250" y="2286000"/>
            <a:ext cx="908050" cy="400050"/>
          </a:xfrm>
          <a:custGeom>
            <a:avLst/>
            <a:gdLst>
              <a:gd name="connsiteX0" fmla="*/ 27298 w 908050"/>
              <a:gd name="connsiteY0" fmla="*/ 411480 h 400050"/>
              <a:gd name="connsiteX1" fmla="*/ 915185 w 908050"/>
              <a:gd name="connsiteY1" fmla="*/ 411480 h 400050"/>
              <a:gd name="connsiteX2" fmla="*/ 915185 w 908050"/>
              <a:gd name="connsiteY2" fmla="*/ 26670 h 400050"/>
              <a:gd name="connsiteX3" fmla="*/ 27298 w 908050"/>
              <a:gd name="connsiteY3" fmla="*/ 26670 h 400050"/>
              <a:gd name="connsiteX4" fmla="*/ 27298 w 908050"/>
              <a:gd name="connsiteY4" fmla="*/ 41148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50" h="400050">
                <a:moveTo>
                  <a:pt x="27298" y="411480"/>
                </a:moveTo>
                <a:lnTo>
                  <a:pt x="915185" y="411480"/>
                </a:lnTo>
                <a:lnTo>
                  <a:pt x="915185" y="26670"/>
                </a:lnTo>
                <a:lnTo>
                  <a:pt x="27298" y="26670"/>
                </a:lnTo>
                <a:lnTo>
                  <a:pt x="27298" y="411480"/>
                </a:lnTo>
                <a:close/>
              </a:path>
            </a:pathLst>
          </a:custGeom>
          <a:solidFill>
            <a:srgbClr val="FDF1E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Freeform 185"/>
          <p:cNvSpPr/>
          <p:nvPr/>
        </p:nvSpPr>
        <p:spPr>
          <a:xfrm>
            <a:off x="3663950" y="2667000"/>
            <a:ext cx="895350" cy="412750"/>
          </a:xfrm>
          <a:custGeom>
            <a:avLst/>
            <a:gdLst>
              <a:gd name="connsiteX0" fmla="*/ 19050 w 895350"/>
              <a:gd name="connsiteY0" fmla="*/ 415290 h 412750"/>
              <a:gd name="connsiteX1" fmla="*/ 906936 w 895350"/>
              <a:gd name="connsiteY1" fmla="*/ 415290 h 412750"/>
              <a:gd name="connsiteX2" fmla="*/ 906936 w 895350"/>
              <a:gd name="connsiteY2" fmla="*/ 30480 h 412750"/>
              <a:gd name="connsiteX3" fmla="*/ 19050 w 895350"/>
              <a:gd name="connsiteY3" fmla="*/ 30480 h 412750"/>
              <a:gd name="connsiteX4" fmla="*/ 19050 w 895350"/>
              <a:gd name="connsiteY4" fmla="*/ 415290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5350" h="412750">
                <a:moveTo>
                  <a:pt x="19050" y="415290"/>
                </a:moveTo>
                <a:lnTo>
                  <a:pt x="906936" y="415290"/>
                </a:lnTo>
                <a:lnTo>
                  <a:pt x="906936" y="30480"/>
                </a:lnTo>
                <a:lnTo>
                  <a:pt x="19050" y="30480"/>
                </a:lnTo>
                <a:lnTo>
                  <a:pt x="19050" y="415290"/>
                </a:lnTo>
                <a:close/>
              </a:path>
            </a:pathLst>
          </a:custGeom>
          <a:solidFill>
            <a:srgbClr val="A6A6A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Freeform 186"/>
          <p:cNvSpPr/>
          <p:nvPr/>
        </p:nvSpPr>
        <p:spPr>
          <a:xfrm>
            <a:off x="4540250" y="2667000"/>
            <a:ext cx="908050" cy="412750"/>
          </a:xfrm>
          <a:custGeom>
            <a:avLst/>
            <a:gdLst>
              <a:gd name="connsiteX0" fmla="*/ 30637 w 908050"/>
              <a:gd name="connsiteY0" fmla="*/ 415290 h 412750"/>
              <a:gd name="connsiteX1" fmla="*/ 918524 w 908050"/>
              <a:gd name="connsiteY1" fmla="*/ 415290 h 412750"/>
              <a:gd name="connsiteX2" fmla="*/ 918524 w 908050"/>
              <a:gd name="connsiteY2" fmla="*/ 30480 h 412750"/>
              <a:gd name="connsiteX3" fmla="*/ 30637 w 908050"/>
              <a:gd name="connsiteY3" fmla="*/ 30480 h 412750"/>
              <a:gd name="connsiteX4" fmla="*/ 30637 w 908050"/>
              <a:gd name="connsiteY4" fmla="*/ 415290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50" h="412750">
                <a:moveTo>
                  <a:pt x="30637" y="415290"/>
                </a:moveTo>
                <a:lnTo>
                  <a:pt x="918524" y="415290"/>
                </a:lnTo>
                <a:lnTo>
                  <a:pt x="918524" y="30480"/>
                </a:lnTo>
                <a:lnTo>
                  <a:pt x="30637" y="30480"/>
                </a:lnTo>
                <a:lnTo>
                  <a:pt x="30637" y="415290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Freeform 187"/>
          <p:cNvSpPr/>
          <p:nvPr/>
        </p:nvSpPr>
        <p:spPr>
          <a:xfrm>
            <a:off x="5429250" y="2667000"/>
            <a:ext cx="908050" cy="412750"/>
          </a:xfrm>
          <a:custGeom>
            <a:avLst/>
            <a:gdLst>
              <a:gd name="connsiteX0" fmla="*/ 29523 w 908050"/>
              <a:gd name="connsiteY0" fmla="*/ 415290 h 412750"/>
              <a:gd name="connsiteX1" fmla="*/ 917410 w 908050"/>
              <a:gd name="connsiteY1" fmla="*/ 415290 h 412750"/>
              <a:gd name="connsiteX2" fmla="*/ 917410 w 908050"/>
              <a:gd name="connsiteY2" fmla="*/ 30480 h 412750"/>
              <a:gd name="connsiteX3" fmla="*/ 29523 w 908050"/>
              <a:gd name="connsiteY3" fmla="*/ 30480 h 412750"/>
              <a:gd name="connsiteX4" fmla="*/ 29523 w 908050"/>
              <a:gd name="connsiteY4" fmla="*/ 415290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50" h="412750">
                <a:moveTo>
                  <a:pt x="29523" y="415290"/>
                </a:moveTo>
                <a:lnTo>
                  <a:pt x="917410" y="415290"/>
                </a:lnTo>
                <a:lnTo>
                  <a:pt x="917410" y="30480"/>
                </a:lnTo>
                <a:lnTo>
                  <a:pt x="29523" y="30480"/>
                </a:lnTo>
                <a:lnTo>
                  <a:pt x="29523" y="415290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reeform 188"/>
          <p:cNvSpPr/>
          <p:nvPr/>
        </p:nvSpPr>
        <p:spPr>
          <a:xfrm>
            <a:off x="6318250" y="2667000"/>
            <a:ext cx="908050" cy="412750"/>
          </a:xfrm>
          <a:custGeom>
            <a:avLst/>
            <a:gdLst>
              <a:gd name="connsiteX0" fmla="*/ 28411 w 908050"/>
              <a:gd name="connsiteY0" fmla="*/ 415290 h 412750"/>
              <a:gd name="connsiteX1" fmla="*/ 916298 w 908050"/>
              <a:gd name="connsiteY1" fmla="*/ 415290 h 412750"/>
              <a:gd name="connsiteX2" fmla="*/ 916298 w 908050"/>
              <a:gd name="connsiteY2" fmla="*/ 30480 h 412750"/>
              <a:gd name="connsiteX3" fmla="*/ 28411 w 908050"/>
              <a:gd name="connsiteY3" fmla="*/ 30480 h 412750"/>
              <a:gd name="connsiteX4" fmla="*/ 28411 w 908050"/>
              <a:gd name="connsiteY4" fmla="*/ 415290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50" h="412750">
                <a:moveTo>
                  <a:pt x="28411" y="415290"/>
                </a:moveTo>
                <a:lnTo>
                  <a:pt x="916298" y="415290"/>
                </a:lnTo>
                <a:lnTo>
                  <a:pt x="916298" y="30480"/>
                </a:lnTo>
                <a:lnTo>
                  <a:pt x="28411" y="30480"/>
                </a:lnTo>
                <a:lnTo>
                  <a:pt x="28411" y="415290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Freeform 189"/>
          <p:cNvSpPr/>
          <p:nvPr/>
        </p:nvSpPr>
        <p:spPr>
          <a:xfrm>
            <a:off x="7207250" y="2667000"/>
            <a:ext cx="908050" cy="412750"/>
          </a:xfrm>
          <a:custGeom>
            <a:avLst/>
            <a:gdLst>
              <a:gd name="connsiteX0" fmla="*/ 27298 w 908050"/>
              <a:gd name="connsiteY0" fmla="*/ 415290 h 412750"/>
              <a:gd name="connsiteX1" fmla="*/ 915185 w 908050"/>
              <a:gd name="connsiteY1" fmla="*/ 415290 h 412750"/>
              <a:gd name="connsiteX2" fmla="*/ 915185 w 908050"/>
              <a:gd name="connsiteY2" fmla="*/ 30480 h 412750"/>
              <a:gd name="connsiteX3" fmla="*/ 27298 w 908050"/>
              <a:gd name="connsiteY3" fmla="*/ 30480 h 412750"/>
              <a:gd name="connsiteX4" fmla="*/ 27298 w 908050"/>
              <a:gd name="connsiteY4" fmla="*/ 415290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50" h="412750">
                <a:moveTo>
                  <a:pt x="27298" y="415290"/>
                </a:moveTo>
                <a:lnTo>
                  <a:pt x="915185" y="415290"/>
                </a:lnTo>
                <a:lnTo>
                  <a:pt x="915185" y="30480"/>
                </a:lnTo>
                <a:lnTo>
                  <a:pt x="27298" y="30480"/>
                </a:lnTo>
                <a:lnTo>
                  <a:pt x="27298" y="415290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Freeform 190"/>
          <p:cNvSpPr/>
          <p:nvPr/>
        </p:nvSpPr>
        <p:spPr>
          <a:xfrm>
            <a:off x="5429250" y="1511300"/>
            <a:ext cx="31750" cy="412750"/>
          </a:xfrm>
          <a:custGeom>
            <a:avLst/>
            <a:gdLst>
              <a:gd name="connsiteX0" fmla="*/ 29523 w 31750"/>
              <a:gd name="connsiteY0" fmla="*/ 25400 h 412750"/>
              <a:gd name="connsiteX1" fmla="*/ 29523 w 31750"/>
              <a:gd name="connsiteY1" fmla="*/ 416560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0" h="412750">
                <a:moveTo>
                  <a:pt x="29523" y="25400"/>
                </a:moveTo>
                <a:lnTo>
                  <a:pt x="29523" y="416560"/>
                </a:lnTo>
              </a:path>
            </a:pathLst>
          </a:custGeom>
          <a:ln w="12700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Freeform 191"/>
          <p:cNvSpPr/>
          <p:nvPr/>
        </p:nvSpPr>
        <p:spPr>
          <a:xfrm>
            <a:off x="5429250" y="1905000"/>
            <a:ext cx="31750" cy="1174750"/>
          </a:xfrm>
          <a:custGeom>
            <a:avLst/>
            <a:gdLst>
              <a:gd name="connsiteX0" fmla="*/ 29523 w 31750"/>
              <a:gd name="connsiteY0" fmla="*/ 22860 h 1174750"/>
              <a:gd name="connsiteX1" fmla="*/ 29523 w 31750"/>
              <a:gd name="connsiteY1" fmla="*/ 1183639 h 11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0" h="1174750">
                <a:moveTo>
                  <a:pt x="29523" y="22860"/>
                </a:moveTo>
                <a:lnTo>
                  <a:pt x="29523" y="1183639"/>
                </a:lnTo>
              </a:path>
            </a:pathLst>
          </a:custGeom>
          <a:ln w="12700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Freeform 192"/>
          <p:cNvSpPr/>
          <p:nvPr/>
        </p:nvSpPr>
        <p:spPr>
          <a:xfrm>
            <a:off x="6318250" y="1511300"/>
            <a:ext cx="31750" cy="412750"/>
          </a:xfrm>
          <a:custGeom>
            <a:avLst/>
            <a:gdLst>
              <a:gd name="connsiteX0" fmla="*/ 28411 w 31750"/>
              <a:gd name="connsiteY0" fmla="*/ 25400 h 412750"/>
              <a:gd name="connsiteX1" fmla="*/ 28411 w 31750"/>
              <a:gd name="connsiteY1" fmla="*/ 416560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0" h="412750">
                <a:moveTo>
                  <a:pt x="28411" y="25400"/>
                </a:moveTo>
                <a:lnTo>
                  <a:pt x="28411" y="416560"/>
                </a:lnTo>
              </a:path>
            </a:pathLst>
          </a:custGeom>
          <a:ln w="12700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Freeform 193"/>
          <p:cNvSpPr/>
          <p:nvPr/>
        </p:nvSpPr>
        <p:spPr>
          <a:xfrm>
            <a:off x="6318250" y="1905000"/>
            <a:ext cx="31750" cy="1174750"/>
          </a:xfrm>
          <a:custGeom>
            <a:avLst/>
            <a:gdLst>
              <a:gd name="connsiteX0" fmla="*/ 28411 w 31750"/>
              <a:gd name="connsiteY0" fmla="*/ 22860 h 1174750"/>
              <a:gd name="connsiteX1" fmla="*/ 28411 w 31750"/>
              <a:gd name="connsiteY1" fmla="*/ 1183639 h 11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0" h="1174750">
                <a:moveTo>
                  <a:pt x="28411" y="22860"/>
                </a:moveTo>
                <a:lnTo>
                  <a:pt x="28411" y="1183639"/>
                </a:lnTo>
              </a:path>
            </a:pathLst>
          </a:custGeom>
          <a:ln w="12700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Freeform 194"/>
          <p:cNvSpPr/>
          <p:nvPr/>
        </p:nvSpPr>
        <p:spPr>
          <a:xfrm>
            <a:off x="7207250" y="1511300"/>
            <a:ext cx="31750" cy="412750"/>
          </a:xfrm>
          <a:custGeom>
            <a:avLst/>
            <a:gdLst>
              <a:gd name="connsiteX0" fmla="*/ 27299 w 31750"/>
              <a:gd name="connsiteY0" fmla="*/ 25400 h 412750"/>
              <a:gd name="connsiteX1" fmla="*/ 27299 w 31750"/>
              <a:gd name="connsiteY1" fmla="*/ 416560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0" h="412750">
                <a:moveTo>
                  <a:pt x="27299" y="25400"/>
                </a:moveTo>
                <a:lnTo>
                  <a:pt x="27299" y="416560"/>
                </a:lnTo>
              </a:path>
            </a:pathLst>
          </a:custGeom>
          <a:ln w="12700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Freeform 195"/>
          <p:cNvSpPr/>
          <p:nvPr/>
        </p:nvSpPr>
        <p:spPr>
          <a:xfrm>
            <a:off x="7207250" y="1905000"/>
            <a:ext cx="31750" cy="1174750"/>
          </a:xfrm>
          <a:custGeom>
            <a:avLst/>
            <a:gdLst>
              <a:gd name="connsiteX0" fmla="*/ 27299 w 31750"/>
              <a:gd name="connsiteY0" fmla="*/ 22860 h 1174750"/>
              <a:gd name="connsiteX1" fmla="*/ 27299 w 31750"/>
              <a:gd name="connsiteY1" fmla="*/ 1183639 h 11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0" h="1174750">
                <a:moveTo>
                  <a:pt x="27299" y="22860"/>
                </a:moveTo>
                <a:lnTo>
                  <a:pt x="27299" y="1183639"/>
                </a:lnTo>
              </a:path>
            </a:pathLst>
          </a:custGeom>
          <a:ln w="12700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 196"/>
          <p:cNvSpPr/>
          <p:nvPr/>
        </p:nvSpPr>
        <p:spPr>
          <a:xfrm>
            <a:off x="3651250" y="2286000"/>
            <a:ext cx="908050" cy="31750"/>
          </a:xfrm>
          <a:custGeom>
            <a:avLst/>
            <a:gdLst>
              <a:gd name="connsiteX0" fmla="*/ 25400 w 908050"/>
              <a:gd name="connsiteY0" fmla="*/ 26669 h 31750"/>
              <a:gd name="connsiteX1" fmla="*/ 919637 w 908050"/>
              <a:gd name="connsiteY1" fmla="*/ 26669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8050" h="31750">
                <a:moveTo>
                  <a:pt x="25400" y="26669"/>
                </a:moveTo>
                <a:lnTo>
                  <a:pt x="919637" y="26669"/>
                </a:lnTo>
              </a:path>
            </a:pathLst>
          </a:custGeom>
          <a:ln w="12700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Freeform 197"/>
          <p:cNvSpPr/>
          <p:nvPr/>
        </p:nvSpPr>
        <p:spPr>
          <a:xfrm>
            <a:off x="4540250" y="2286000"/>
            <a:ext cx="3587750" cy="31750"/>
          </a:xfrm>
          <a:custGeom>
            <a:avLst/>
            <a:gdLst>
              <a:gd name="connsiteX0" fmla="*/ 30637 w 3587750"/>
              <a:gd name="connsiteY0" fmla="*/ 26669 h 31750"/>
              <a:gd name="connsiteX1" fmla="*/ 3588535 w 3587750"/>
              <a:gd name="connsiteY1" fmla="*/ 26669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87750" h="31750">
                <a:moveTo>
                  <a:pt x="30637" y="26669"/>
                </a:moveTo>
                <a:lnTo>
                  <a:pt x="3588535" y="26669"/>
                </a:lnTo>
              </a:path>
            </a:pathLst>
          </a:custGeom>
          <a:ln w="12700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reeform 198"/>
          <p:cNvSpPr/>
          <p:nvPr/>
        </p:nvSpPr>
        <p:spPr>
          <a:xfrm>
            <a:off x="3651250" y="2667000"/>
            <a:ext cx="908050" cy="31750"/>
          </a:xfrm>
          <a:custGeom>
            <a:avLst/>
            <a:gdLst>
              <a:gd name="connsiteX0" fmla="*/ 25400 w 908050"/>
              <a:gd name="connsiteY0" fmla="*/ 30480 h 31750"/>
              <a:gd name="connsiteX1" fmla="*/ 919637 w 908050"/>
              <a:gd name="connsiteY1" fmla="*/ 30480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8050" h="31750">
                <a:moveTo>
                  <a:pt x="25400" y="30480"/>
                </a:moveTo>
                <a:lnTo>
                  <a:pt x="919637" y="30480"/>
                </a:lnTo>
              </a:path>
            </a:pathLst>
          </a:custGeom>
          <a:ln w="12700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Freeform 199"/>
          <p:cNvSpPr/>
          <p:nvPr/>
        </p:nvSpPr>
        <p:spPr>
          <a:xfrm>
            <a:off x="4540250" y="2667000"/>
            <a:ext cx="3587750" cy="31750"/>
          </a:xfrm>
          <a:custGeom>
            <a:avLst/>
            <a:gdLst>
              <a:gd name="connsiteX0" fmla="*/ 30637 w 3587750"/>
              <a:gd name="connsiteY0" fmla="*/ 30480 h 31750"/>
              <a:gd name="connsiteX1" fmla="*/ 3588535 w 3587750"/>
              <a:gd name="connsiteY1" fmla="*/ 30480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87750" h="31750">
                <a:moveTo>
                  <a:pt x="30637" y="30480"/>
                </a:moveTo>
                <a:lnTo>
                  <a:pt x="3588535" y="30480"/>
                </a:lnTo>
              </a:path>
            </a:pathLst>
          </a:custGeom>
          <a:ln w="12700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reeform 200"/>
          <p:cNvSpPr/>
          <p:nvPr/>
        </p:nvSpPr>
        <p:spPr>
          <a:xfrm>
            <a:off x="4540250" y="1511300"/>
            <a:ext cx="31750" cy="412750"/>
          </a:xfrm>
          <a:custGeom>
            <a:avLst/>
            <a:gdLst>
              <a:gd name="connsiteX0" fmla="*/ 30637 w 31750"/>
              <a:gd name="connsiteY0" fmla="*/ 25400 h 412750"/>
              <a:gd name="connsiteX1" fmla="*/ 30637 w 31750"/>
              <a:gd name="connsiteY1" fmla="*/ 416560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0" h="412750">
                <a:moveTo>
                  <a:pt x="30637" y="25400"/>
                </a:moveTo>
                <a:lnTo>
                  <a:pt x="30637" y="416560"/>
                </a:lnTo>
              </a:path>
            </a:pathLst>
          </a:custGeom>
          <a:ln w="12700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reeform 201"/>
          <p:cNvSpPr/>
          <p:nvPr/>
        </p:nvSpPr>
        <p:spPr>
          <a:xfrm>
            <a:off x="4540250" y="1905000"/>
            <a:ext cx="31750" cy="1174750"/>
          </a:xfrm>
          <a:custGeom>
            <a:avLst/>
            <a:gdLst>
              <a:gd name="connsiteX0" fmla="*/ 30637 w 31750"/>
              <a:gd name="connsiteY0" fmla="*/ 22860 h 1174750"/>
              <a:gd name="connsiteX1" fmla="*/ 30637 w 31750"/>
              <a:gd name="connsiteY1" fmla="*/ 1183639 h 11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0" h="1174750">
                <a:moveTo>
                  <a:pt x="30637" y="22860"/>
                </a:moveTo>
                <a:lnTo>
                  <a:pt x="30637" y="1183639"/>
                </a:lnTo>
              </a:path>
            </a:pathLst>
          </a:custGeom>
          <a:ln w="12700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Freeform 202"/>
          <p:cNvSpPr/>
          <p:nvPr/>
        </p:nvSpPr>
        <p:spPr>
          <a:xfrm>
            <a:off x="3651250" y="1905000"/>
            <a:ext cx="4476750" cy="57150"/>
          </a:xfrm>
          <a:custGeom>
            <a:avLst/>
            <a:gdLst>
              <a:gd name="connsiteX0" fmla="*/ 25400 w 4476750"/>
              <a:gd name="connsiteY0" fmla="*/ 22860 h 57150"/>
              <a:gd name="connsiteX1" fmla="*/ 4477535 w 4476750"/>
              <a:gd name="connsiteY1" fmla="*/ 2286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76750" h="57150">
                <a:moveTo>
                  <a:pt x="25400" y="22860"/>
                </a:moveTo>
                <a:lnTo>
                  <a:pt x="4477535" y="22860"/>
                </a:lnTo>
              </a:path>
            </a:pathLst>
          </a:custGeom>
          <a:ln w="38100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Freeform 203"/>
          <p:cNvSpPr/>
          <p:nvPr/>
        </p:nvSpPr>
        <p:spPr>
          <a:xfrm>
            <a:off x="3663950" y="1511300"/>
            <a:ext cx="31750" cy="412750"/>
          </a:xfrm>
          <a:custGeom>
            <a:avLst/>
            <a:gdLst>
              <a:gd name="connsiteX0" fmla="*/ 19050 w 31750"/>
              <a:gd name="connsiteY0" fmla="*/ 25400 h 412750"/>
              <a:gd name="connsiteX1" fmla="*/ 19050 w 31750"/>
              <a:gd name="connsiteY1" fmla="*/ 416560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0" h="412750">
                <a:moveTo>
                  <a:pt x="19050" y="25400"/>
                </a:moveTo>
                <a:lnTo>
                  <a:pt x="19050" y="416560"/>
                </a:lnTo>
              </a:path>
            </a:pathLst>
          </a:custGeom>
          <a:ln w="12700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reeform 204"/>
          <p:cNvSpPr/>
          <p:nvPr/>
        </p:nvSpPr>
        <p:spPr>
          <a:xfrm>
            <a:off x="3663950" y="1905000"/>
            <a:ext cx="31750" cy="1174750"/>
          </a:xfrm>
          <a:custGeom>
            <a:avLst/>
            <a:gdLst>
              <a:gd name="connsiteX0" fmla="*/ 19050 w 31750"/>
              <a:gd name="connsiteY0" fmla="*/ 22860 h 1174750"/>
              <a:gd name="connsiteX1" fmla="*/ 19050 w 31750"/>
              <a:gd name="connsiteY1" fmla="*/ 1183639 h 11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0" h="1174750">
                <a:moveTo>
                  <a:pt x="19050" y="22860"/>
                </a:moveTo>
                <a:lnTo>
                  <a:pt x="19050" y="1183639"/>
                </a:lnTo>
              </a:path>
            </a:pathLst>
          </a:custGeom>
          <a:ln w="12700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Freeform 205"/>
          <p:cNvSpPr/>
          <p:nvPr/>
        </p:nvSpPr>
        <p:spPr>
          <a:xfrm>
            <a:off x="8096250" y="1511300"/>
            <a:ext cx="31750" cy="412750"/>
          </a:xfrm>
          <a:custGeom>
            <a:avLst/>
            <a:gdLst>
              <a:gd name="connsiteX0" fmla="*/ 26185 w 31750"/>
              <a:gd name="connsiteY0" fmla="*/ 25400 h 412750"/>
              <a:gd name="connsiteX1" fmla="*/ 26185 w 31750"/>
              <a:gd name="connsiteY1" fmla="*/ 416560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0" h="412750">
                <a:moveTo>
                  <a:pt x="26185" y="25400"/>
                </a:moveTo>
                <a:lnTo>
                  <a:pt x="26185" y="416560"/>
                </a:lnTo>
              </a:path>
            </a:pathLst>
          </a:custGeom>
          <a:ln w="12700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reeform 206"/>
          <p:cNvSpPr/>
          <p:nvPr/>
        </p:nvSpPr>
        <p:spPr>
          <a:xfrm>
            <a:off x="8096250" y="1905000"/>
            <a:ext cx="31750" cy="1174750"/>
          </a:xfrm>
          <a:custGeom>
            <a:avLst/>
            <a:gdLst>
              <a:gd name="connsiteX0" fmla="*/ 26185 w 31750"/>
              <a:gd name="connsiteY0" fmla="*/ 22860 h 1174750"/>
              <a:gd name="connsiteX1" fmla="*/ 26185 w 31750"/>
              <a:gd name="connsiteY1" fmla="*/ 1183639 h 11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0" h="1174750">
                <a:moveTo>
                  <a:pt x="26185" y="22860"/>
                </a:moveTo>
                <a:lnTo>
                  <a:pt x="26185" y="1183639"/>
                </a:lnTo>
              </a:path>
            </a:pathLst>
          </a:custGeom>
          <a:ln w="12700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Freeform 207"/>
          <p:cNvSpPr/>
          <p:nvPr/>
        </p:nvSpPr>
        <p:spPr>
          <a:xfrm>
            <a:off x="3651250" y="1524000"/>
            <a:ext cx="4476750" cy="31750"/>
          </a:xfrm>
          <a:custGeom>
            <a:avLst/>
            <a:gdLst>
              <a:gd name="connsiteX0" fmla="*/ 25400 w 4476750"/>
              <a:gd name="connsiteY0" fmla="*/ 19050 h 31750"/>
              <a:gd name="connsiteX1" fmla="*/ 4477535 w 4476750"/>
              <a:gd name="connsiteY1" fmla="*/ 19050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76750" h="31750">
                <a:moveTo>
                  <a:pt x="25400" y="19050"/>
                </a:moveTo>
                <a:lnTo>
                  <a:pt x="4477535" y="19050"/>
                </a:lnTo>
              </a:path>
            </a:pathLst>
          </a:custGeom>
          <a:ln w="12700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Freeform 208"/>
          <p:cNvSpPr/>
          <p:nvPr/>
        </p:nvSpPr>
        <p:spPr>
          <a:xfrm>
            <a:off x="3651250" y="3060700"/>
            <a:ext cx="908050" cy="31750"/>
          </a:xfrm>
          <a:custGeom>
            <a:avLst/>
            <a:gdLst>
              <a:gd name="connsiteX0" fmla="*/ 25400 w 908050"/>
              <a:gd name="connsiteY0" fmla="*/ 21589 h 31750"/>
              <a:gd name="connsiteX1" fmla="*/ 919637 w 908050"/>
              <a:gd name="connsiteY1" fmla="*/ 21589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8050" h="31750">
                <a:moveTo>
                  <a:pt x="25400" y="21589"/>
                </a:moveTo>
                <a:lnTo>
                  <a:pt x="919637" y="21589"/>
                </a:lnTo>
              </a:path>
            </a:pathLst>
          </a:custGeom>
          <a:ln w="12700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Freeform 209"/>
          <p:cNvSpPr/>
          <p:nvPr/>
        </p:nvSpPr>
        <p:spPr>
          <a:xfrm>
            <a:off x="4540250" y="3060700"/>
            <a:ext cx="3587750" cy="31750"/>
          </a:xfrm>
          <a:custGeom>
            <a:avLst/>
            <a:gdLst>
              <a:gd name="connsiteX0" fmla="*/ 30637 w 3587750"/>
              <a:gd name="connsiteY0" fmla="*/ 21589 h 31750"/>
              <a:gd name="connsiteX1" fmla="*/ 3588535 w 3587750"/>
              <a:gd name="connsiteY1" fmla="*/ 21589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87750" h="31750">
                <a:moveTo>
                  <a:pt x="30637" y="21589"/>
                </a:moveTo>
                <a:lnTo>
                  <a:pt x="3588535" y="21589"/>
                </a:lnTo>
              </a:path>
            </a:pathLst>
          </a:custGeom>
          <a:ln w="12700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1" name="Picture 2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920" y="5383529"/>
            <a:ext cx="403860" cy="403860"/>
          </a:xfrm>
          <a:prstGeom prst="rect">
            <a:avLst/>
          </a:prstGeom>
        </p:spPr>
      </p:pic>
      <p:pic>
        <p:nvPicPr>
          <p:cNvPr id="212" name="Picture 2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980" y="5383529"/>
            <a:ext cx="403860" cy="403860"/>
          </a:xfrm>
          <a:prstGeom prst="rect">
            <a:avLst/>
          </a:prstGeom>
        </p:spPr>
      </p:pic>
      <p:pic>
        <p:nvPicPr>
          <p:cNvPr id="213" name="Picture 2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920" y="4240529"/>
            <a:ext cx="403860" cy="403860"/>
          </a:xfrm>
          <a:prstGeom prst="rect">
            <a:avLst/>
          </a:prstGeom>
        </p:spPr>
      </p:pic>
      <p:sp>
        <p:nvSpPr>
          <p:cNvPr id="3" name="Freeform 213"/>
          <p:cNvSpPr/>
          <p:nvPr/>
        </p:nvSpPr>
        <p:spPr>
          <a:xfrm>
            <a:off x="5251450" y="4724400"/>
            <a:ext cx="19050" cy="654050"/>
          </a:xfrm>
          <a:custGeom>
            <a:avLst/>
            <a:gdLst>
              <a:gd name="connsiteX0" fmla="*/ 31074 w 19050"/>
              <a:gd name="connsiteY0" fmla="*/ 659974 h 654050"/>
              <a:gd name="connsiteX1" fmla="*/ 31074 w 19050"/>
              <a:gd name="connsiteY1" fmla="*/ 42833 h 654050"/>
              <a:gd name="connsiteX2" fmla="*/ 31074 w 19050"/>
              <a:gd name="connsiteY2" fmla="*/ 30133 h 65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" h="654050">
                <a:moveTo>
                  <a:pt x="31074" y="659974"/>
                </a:moveTo>
                <a:cubicBezTo>
                  <a:pt x="31074" y="454260"/>
                  <a:pt x="31074" y="248546"/>
                  <a:pt x="31074" y="42833"/>
                </a:cubicBezTo>
                <a:lnTo>
                  <a:pt x="31074" y="30133"/>
                </a:lnTo>
              </a:path>
            </a:pathLst>
          </a:custGeom>
          <a:ln w="25400">
            <a:solidFill>
              <a:srgbClr val="08518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Freeform 214"/>
          <p:cNvSpPr/>
          <p:nvPr/>
        </p:nvSpPr>
        <p:spPr>
          <a:xfrm>
            <a:off x="5200650" y="4635500"/>
            <a:ext cx="133350" cy="120650"/>
          </a:xfrm>
          <a:custGeom>
            <a:avLst/>
            <a:gdLst>
              <a:gd name="connsiteX0" fmla="*/ 142834 w 133350"/>
              <a:gd name="connsiteY0" fmla="*/ 131733 h 120650"/>
              <a:gd name="connsiteX1" fmla="*/ 81874 w 133350"/>
              <a:gd name="connsiteY1" fmla="*/ 30133 h 120650"/>
              <a:gd name="connsiteX2" fmla="*/ 20914 w 133350"/>
              <a:gd name="connsiteY2" fmla="*/ 131733 h 12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" h="120650">
                <a:moveTo>
                  <a:pt x="142834" y="131733"/>
                </a:moveTo>
                <a:lnTo>
                  <a:pt x="81874" y="30133"/>
                </a:lnTo>
                <a:lnTo>
                  <a:pt x="20914" y="131733"/>
                </a:lnTo>
              </a:path>
            </a:pathLst>
          </a:custGeom>
          <a:ln w="25400">
            <a:solidFill>
              <a:srgbClr val="08518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Freeform 215"/>
          <p:cNvSpPr/>
          <p:nvPr/>
        </p:nvSpPr>
        <p:spPr>
          <a:xfrm>
            <a:off x="5251450" y="4635500"/>
            <a:ext cx="19050" cy="120650"/>
          </a:xfrm>
          <a:custGeom>
            <a:avLst/>
            <a:gdLst>
              <a:gd name="connsiteX0" fmla="*/ 31074 w 19050"/>
              <a:gd name="connsiteY0" fmla="*/ 131733 h 120650"/>
              <a:gd name="connsiteX1" fmla="*/ 31074 w 19050"/>
              <a:gd name="connsiteY1" fmla="*/ 30133 h 12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20650">
                <a:moveTo>
                  <a:pt x="31074" y="131733"/>
                </a:moveTo>
                <a:lnTo>
                  <a:pt x="31074" y="30133"/>
                </a:lnTo>
              </a:path>
            </a:pathLst>
          </a:custGeom>
          <a:ln w="25400">
            <a:solidFill>
              <a:srgbClr val="08518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Freeform 216"/>
          <p:cNvSpPr/>
          <p:nvPr/>
        </p:nvSpPr>
        <p:spPr>
          <a:xfrm>
            <a:off x="5480050" y="4622800"/>
            <a:ext cx="895350" cy="819150"/>
          </a:xfrm>
          <a:custGeom>
            <a:avLst/>
            <a:gdLst>
              <a:gd name="connsiteX0" fmla="*/ 900689 w 895350"/>
              <a:gd name="connsiteY0" fmla="*/ 828057 h 819150"/>
              <a:gd name="connsiteX1" fmla="*/ 39346 w 895350"/>
              <a:gd name="connsiteY1" fmla="*/ 39989 h 819150"/>
              <a:gd name="connsiteX2" fmla="*/ 29974 w 895350"/>
              <a:gd name="connsiteY2" fmla="*/ 31415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5350" h="819150">
                <a:moveTo>
                  <a:pt x="900689" y="828057"/>
                </a:moveTo>
                <a:lnTo>
                  <a:pt x="39346" y="39989"/>
                </a:lnTo>
                <a:lnTo>
                  <a:pt x="29974" y="31415"/>
                </a:lnTo>
              </a:path>
            </a:pathLst>
          </a:custGeom>
          <a:ln w="25400">
            <a:solidFill>
              <a:srgbClr val="08518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Freeform 217"/>
          <p:cNvSpPr/>
          <p:nvPr/>
        </p:nvSpPr>
        <p:spPr>
          <a:xfrm>
            <a:off x="5416550" y="4572000"/>
            <a:ext cx="133350" cy="133350"/>
          </a:xfrm>
          <a:custGeom>
            <a:avLst/>
            <a:gdLst>
              <a:gd name="connsiteX0" fmla="*/ 143993 w 133350"/>
              <a:gd name="connsiteY0" fmla="*/ 45811 h 133350"/>
              <a:gd name="connsiteX1" fmla="*/ 27884 w 133350"/>
              <a:gd name="connsiteY1" fmla="*/ 22204 h 133350"/>
              <a:gd name="connsiteX2" fmla="*/ 61694 w 133350"/>
              <a:gd name="connsiteY2" fmla="*/ 135763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" h="133350">
                <a:moveTo>
                  <a:pt x="143993" y="45811"/>
                </a:moveTo>
                <a:lnTo>
                  <a:pt x="27884" y="22204"/>
                </a:lnTo>
                <a:lnTo>
                  <a:pt x="61694" y="135763"/>
                </a:lnTo>
              </a:path>
            </a:pathLst>
          </a:custGeom>
          <a:ln w="25399">
            <a:solidFill>
              <a:srgbClr val="08518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Freeform 218"/>
          <p:cNvSpPr/>
          <p:nvPr/>
        </p:nvSpPr>
        <p:spPr>
          <a:xfrm>
            <a:off x="5416550" y="4572000"/>
            <a:ext cx="95250" cy="82550"/>
          </a:xfrm>
          <a:custGeom>
            <a:avLst/>
            <a:gdLst>
              <a:gd name="connsiteX0" fmla="*/ 102844 w 95250"/>
              <a:gd name="connsiteY0" fmla="*/ 90787 h 82550"/>
              <a:gd name="connsiteX1" fmla="*/ 27884 w 95250"/>
              <a:gd name="connsiteY1" fmla="*/ 22204 h 8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82550">
                <a:moveTo>
                  <a:pt x="102844" y="90787"/>
                </a:moveTo>
                <a:lnTo>
                  <a:pt x="27884" y="22204"/>
                </a:lnTo>
              </a:path>
            </a:pathLst>
          </a:custGeom>
          <a:ln w="25399">
            <a:solidFill>
              <a:srgbClr val="08518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Freeform 219"/>
          <p:cNvSpPr/>
          <p:nvPr/>
        </p:nvSpPr>
        <p:spPr>
          <a:xfrm>
            <a:off x="5403850" y="4622800"/>
            <a:ext cx="895350" cy="819150"/>
          </a:xfrm>
          <a:custGeom>
            <a:avLst/>
            <a:gdLst>
              <a:gd name="connsiteX0" fmla="*/ 29407 w 895350"/>
              <a:gd name="connsiteY0" fmla="*/ 828121 h 819150"/>
              <a:gd name="connsiteX1" fmla="*/ 890750 w 895350"/>
              <a:gd name="connsiteY1" fmla="*/ 40053 h 819150"/>
              <a:gd name="connsiteX2" fmla="*/ 900122 w 895350"/>
              <a:gd name="connsiteY2" fmla="*/ 31479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5350" h="819150">
                <a:moveTo>
                  <a:pt x="29407" y="828121"/>
                </a:moveTo>
                <a:lnTo>
                  <a:pt x="890750" y="40053"/>
                </a:lnTo>
                <a:lnTo>
                  <a:pt x="900122" y="31479"/>
                </a:lnTo>
              </a:path>
            </a:pathLst>
          </a:custGeom>
          <a:ln w="25400">
            <a:solidFill>
              <a:srgbClr val="F69F27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Freeform 220"/>
          <p:cNvSpPr/>
          <p:nvPr/>
        </p:nvSpPr>
        <p:spPr>
          <a:xfrm>
            <a:off x="6229350" y="4572000"/>
            <a:ext cx="133350" cy="133350"/>
          </a:xfrm>
          <a:custGeom>
            <a:avLst/>
            <a:gdLst>
              <a:gd name="connsiteX0" fmla="*/ 106402 w 133350"/>
              <a:gd name="connsiteY0" fmla="*/ 135828 h 133350"/>
              <a:gd name="connsiteX1" fmla="*/ 140212 w 133350"/>
              <a:gd name="connsiteY1" fmla="*/ 22270 h 133350"/>
              <a:gd name="connsiteX2" fmla="*/ 24102 w 133350"/>
              <a:gd name="connsiteY2" fmla="*/ 45877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" h="133350">
                <a:moveTo>
                  <a:pt x="106402" y="135828"/>
                </a:moveTo>
                <a:lnTo>
                  <a:pt x="140212" y="22270"/>
                </a:lnTo>
                <a:lnTo>
                  <a:pt x="24102" y="45877"/>
                </a:lnTo>
              </a:path>
            </a:pathLst>
          </a:custGeom>
          <a:ln w="25399">
            <a:solidFill>
              <a:srgbClr val="F69F27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Freeform 221"/>
          <p:cNvSpPr/>
          <p:nvPr/>
        </p:nvSpPr>
        <p:spPr>
          <a:xfrm>
            <a:off x="6267450" y="4572000"/>
            <a:ext cx="95250" cy="82550"/>
          </a:xfrm>
          <a:custGeom>
            <a:avLst/>
            <a:gdLst>
              <a:gd name="connsiteX0" fmla="*/ 27152 w 95250"/>
              <a:gd name="connsiteY0" fmla="*/ 90853 h 82550"/>
              <a:gd name="connsiteX1" fmla="*/ 102112 w 95250"/>
              <a:gd name="connsiteY1" fmla="*/ 22270 h 8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82550">
                <a:moveTo>
                  <a:pt x="27152" y="90853"/>
                </a:moveTo>
                <a:lnTo>
                  <a:pt x="102112" y="22270"/>
                </a:lnTo>
              </a:path>
            </a:pathLst>
          </a:custGeom>
          <a:ln w="25399">
            <a:solidFill>
              <a:srgbClr val="F69F27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3" name="Picture 2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6980" y="4240529"/>
            <a:ext cx="403860" cy="403860"/>
          </a:xfrm>
          <a:prstGeom prst="rect">
            <a:avLst/>
          </a:prstGeom>
        </p:spPr>
      </p:pic>
      <p:sp>
        <p:nvSpPr>
          <p:cNvPr id="4" name="Freeform 223"/>
          <p:cNvSpPr/>
          <p:nvPr/>
        </p:nvSpPr>
        <p:spPr>
          <a:xfrm>
            <a:off x="6508750" y="4724400"/>
            <a:ext cx="19050" cy="654050"/>
          </a:xfrm>
          <a:custGeom>
            <a:avLst/>
            <a:gdLst>
              <a:gd name="connsiteX0" fmla="*/ 22792 w 19050"/>
              <a:gd name="connsiteY0" fmla="*/ 659974 h 654050"/>
              <a:gd name="connsiteX1" fmla="*/ 22792 w 19050"/>
              <a:gd name="connsiteY1" fmla="*/ 42833 h 654050"/>
              <a:gd name="connsiteX2" fmla="*/ 22792 w 19050"/>
              <a:gd name="connsiteY2" fmla="*/ 30133 h 65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" h="654050">
                <a:moveTo>
                  <a:pt x="22792" y="659974"/>
                </a:moveTo>
                <a:cubicBezTo>
                  <a:pt x="22792" y="454260"/>
                  <a:pt x="22792" y="248546"/>
                  <a:pt x="22792" y="42833"/>
                </a:cubicBezTo>
                <a:lnTo>
                  <a:pt x="22792" y="30133"/>
                </a:lnTo>
              </a:path>
            </a:pathLst>
          </a:custGeom>
          <a:ln w="25400">
            <a:solidFill>
              <a:srgbClr val="F69F27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Freeform 224"/>
          <p:cNvSpPr/>
          <p:nvPr/>
        </p:nvSpPr>
        <p:spPr>
          <a:xfrm>
            <a:off x="6445250" y="4635500"/>
            <a:ext cx="146050" cy="120650"/>
          </a:xfrm>
          <a:custGeom>
            <a:avLst/>
            <a:gdLst>
              <a:gd name="connsiteX0" fmla="*/ 147253 w 146050"/>
              <a:gd name="connsiteY0" fmla="*/ 131733 h 120650"/>
              <a:gd name="connsiteX1" fmla="*/ 86293 w 146050"/>
              <a:gd name="connsiteY1" fmla="*/ 30133 h 120650"/>
              <a:gd name="connsiteX2" fmla="*/ 25332 w 146050"/>
              <a:gd name="connsiteY2" fmla="*/ 131733 h 12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050" h="120650">
                <a:moveTo>
                  <a:pt x="147253" y="131733"/>
                </a:moveTo>
                <a:lnTo>
                  <a:pt x="86293" y="30133"/>
                </a:lnTo>
                <a:lnTo>
                  <a:pt x="25332" y="131733"/>
                </a:lnTo>
              </a:path>
            </a:pathLst>
          </a:custGeom>
          <a:ln w="25400">
            <a:solidFill>
              <a:srgbClr val="F69F27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Freeform 225"/>
          <p:cNvSpPr/>
          <p:nvPr/>
        </p:nvSpPr>
        <p:spPr>
          <a:xfrm>
            <a:off x="6508750" y="4635500"/>
            <a:ext cx="19050" cy="120650"/>
          </a:xfrm>
          <a:custGeom>
            <a:avLst/>
            <a:gdLst>
              <a:gd name="connsiteX0" fmla="*/ 22793 w 19050"/>
              <a:gd name="connsiteY0" fmla="*/ 131733 h 120650"/>
              <a:gd name="connsiteX1" fmla="*/ 22793 w 19050"/>
              <a:gd name="connsiteY1" fmla="*/ 30133 h 12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20650">
                <a:moveTo>
                  <a:pt x="22793" y="131733"/>
                </a:moveTo>
                <a:lnTo>
                  <a:pt x="22793" y="30133"/>
                </a:lnTo>
              </a:path>
            </a:pathLst>
          </a:custGeom>
          <a:ln w="25400">
            <a:solidFill>
              <a:srgbClr val="F69F27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Freeform 226"/>
          <p:cNvSpPr/>
          <p:nvPr/>
        </p:nvSpPr>
        <p:spPr>
          <a:xfrm>
            <a:off x="5378450" y="3835400"/>
            <a:ext cx="361950" cy="438150"/>
          </a:xfrm>
          <a:custGeom>
            <a:avLst/>
            <a:gdLst>
              <a:gd name="connsiteX0" fmla="*/ 29671 w 361950"/>
              <a:gd name="connsiteY0" fmla="*/ 449488 h 438150"/>
              <a:gd name="connsiteX1" fmla="*/ 354561 w 361950"/>
              <a:gd name="connsiteY1" fmla="*/ 32549 h 438150"/>
              <a:gd name="connsiteX2" fmla="*/ 362375 w 361950"/>
              <a:gd name="connsiteY2" fmla="*/ 22522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950" h="438150">
                <a:moveTo>
                  <a:pt x="29671" y="449488"/>
                </a:moveTo>
                <a:lnTo>
                  <a:pt x="354561" y="32549"/>
                </a:lnTo>
                <a:lnTo>
                  <a:pt x="362375" y="22522"/>
                </a:lnTo>
              </a:path>
            </a:pathLst>
          </a:custGeom>
          <a:ln w="25400">
            <a:solidFill>
              <a:srgbClr val="989997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Freeform 227"/>
          <p:cNvSpPr/>
          <p:nvPr/>
        </p:nvSpPr>
        <p:spPr>
          <a:xfrm>
            <a:off x="5657850" y="3759200"/>
            <a:ext cx="133350" cy="146050"/>
          </a:xfrm>
          <a:custGeom>
            <a:avLst/>
            <a:gdLst>
              <a:gd name="connsiteX0" fmla="*/ 123254 w 133350"/>
              <a:gd name="connsiteY0" fmla="*/ 146208 h 146050"/>
              <a:gd name="connsiteX1" fmla="*/ 137618 w 133350"/>
              <a:gd name="connsiteY1" fmla="*/ 28597 h 146050"/>
              <a:gd name="connsiteX2" fmla="*/ 27084 w 133350"/>
              <a:gd name="connsiteY2" fmla="*/ 71270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" h="146050">
                <a:moveTo>
                  <a:pt x="123254" y="146208"/>
                </a:moveTo>
                <a:lnTo>
                  <a:pt x="137618" y="28597"/>
                </a:lnTo>
                <a:lnTo>
                  <a:pt x="27084" y="71270"/>
                </a:lnTo>
              </a:path>
            </a:pathLst>
          </a:custGeom>
          <a:ln w="25399">
            <a:solidFill>
              <a:srgbClr val="989997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Freeform 228"/>
          <p:cNvSpPr/>
          <p:nvPr/>
        </p:nvSpPr>
        <p:spPr>
          <a:xfrm>
            <a:off x="5708650" y="3759200"/>
            <a:ext cx="82550" cy="107950"/>
          </a:xfrm>
          <a:custGeom>
            <a:avLst/>
            <a:gdLst>
              <a:gd name="connsiteX0" fmla="*/ 24369 w 82550"/>
              <a:gd name="connsiteY0" fmla="*/ 108739 h 107950"/>
              <a:gd name="connsiteX1" fmla="*/ 86818 w 82550"/>
              <a:gd name="connsiteY1" fmla="*/ 28597 h 10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550" h="107950">
                <a:moveTo>
                  <a:pt x="24369" y="108739"/>
                </a:moveTo>
                <a:lnTo>
                  <a:pt x="86818" y="28597"/>
                </a:lnTo>
              </a:path>
            </a:pathLst>
          </a:custGeom>
          <a:ln w="25399">
            <a:solidFill>
              <a:srgbClr val="989997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Freeform 229"/>
          <p:cNvSpPr/>
          <p:nvPr/>
        </p:nvSpPr>
        <p:spPr>
          <a:xfrm>
            <a:off x="6089650" y="3835400"/>
            <a:ext cx="311150" cy="438150"/>
          </a:xfrm>
          <a:custGeom>
            <a:avLst/>
            <a:gdLst>
              <a:gd name="connsiteX0" fmla="*/ 322119 w 311150"/>
              <a:gd name="connsiteY0" fmla="*/ 445001 h 438150"/>
              <a:gd name="connsiteX1" fmla="*/ 28900 w 311150"/>
              <a:gd name="connsiteY1" fmla="*/ 39431 h 438150"/>
              <a:gd name="connsiteX2" fmla="*/ 21449 w 311150"/>
              <a:gd name="connsiteY2" fmla="*/ 29126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150" h="438150">
                <a:moveTo>
                  <a:pt x="322119" y="445001"/>
                </a:moveTo>
                <a:lnTo>
                  <a:pt x="28900" y="39431"/>
                </a:lnTo>
                <a:lnTo>
                  <a:pt x="21449" y="29126"/>
                </a:lnTo>
              </a:path>
            </a:pathLst>
          </a:custGeom>
          <a:ln w="25400">
            <a:solidFill>
              <a:srgbClr val="989997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Freeform 230"/>
          <p:cNvSpPr/>
          <p:nvPr/>
        </p:nvSpPr>
        <p:spPr>
          <a:xfrm>
            <a:off x="6038850" y="3771900"/>
            <a:ext cx="120650" cy="133350"/>
          </a:xfrm>
          <a:custGeom>
            <a:avLst/>
            <a:gdLst>
              <a:gd name="connsiteX0" fmla="*/ 129090 w 120650"/>
              <a:gd name="connsiteY0" fmla="*/ 67202 h 133350"/>
              <a:gd name="connsiteX1" fmla="*/ 20162 w 120650"/>
              <a:gd name="connsiteY1" fmla="*/ 20582 h 133350"/>
              <a:gd name="connsiteX2" fmla="*/ 30287 w 120650"/>
              <a:gd name="connsiteY2" fmla="*/ 138633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650" h="133350">
                <a:moveTo>
                  <a:pt x="129090" y="67202"/>
                </a:moveTo>
                <a:lnTo>
                  <a:pt x="20162" y="20582"/>
                </a:lnTo>
                <a:lnTo>
                  <a:pt x="30287" y="138633"/>
                </a:lnTo>
              </a:path>
            </a:pathLst>
          </a:custGeom>
          <a:ln w="25399">
            <a:solidFill>
              <a:srgbClr val="989997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Freeform 231"/>
          <p:cNvSpPr/>
          <p:nvPr/>
        </p:nvSpPr>
        <p:spPr>
          <a:xfrm>
            <a:off x="6038850" y="3771900"/>
            <a:ext cx="69850" cy="95250"/>
          </a:xfrm>
          <a:custGeom>
            <a:avLst/>
            <a:gdLst>
              <a:gd name="connsiteX0" fmla="*/ 79689 w 69850"/>
              <a:gd name="connsiteY0" fmla="*/ 102917 h 95250"/>
              <a:gd name="connsiteX1" fmla="*/ 20162 w 69850"/>
              <a:gd name="connsiteY1" fmla="*/ 20582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95250">
                <a:moveTo>
                  <a:pt x="79689" y="102917"/>
                </a:moveTo>
                <a:lnTo>
                  <a:pt x="20162" y="20582"/>
                </a:lnTo>
              </a:path>
            </a:pathLst>
          </a:custGeom>
          <a:ln w="25399">
            <a:solidFill>
              <a:srgbClr val="989997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3" name="Picture 2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2620" y="3402330"/>
            <a:ext cx="403860" cy="403860"/>
          </a:xfrm>
          <a:prstGeom prst="rect">
            <a:avLst/>
          </a:prstGeom>
        </p:spPr>
      </p:pic>
      <p:sp>
        <p:nvSpPr>
          <p:cNvPr id="5" name="TextBox 233"/>
          <p:cNvSpPr txBox="1"/>
          <p:nvPr/>
        </p:nvSpPr>
        <p:spPr>
          <a:xfrm>
            <a:off x="419100" y="1015910"/>
            <a:ext cx="2497916" cy="426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Learning</a:t>
            </a:r>
            <a:r>
              <a:rPr lang="en-US" altLang="zh-CN" sz="2800" b="1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b="1" spc="-5" dirty="0">
                <a:solidFill>
                  <a:srgbClr val="000000"/>
                </a:solidFill>
                <a:latin typeface="Arial"/>
                <a:ea typeface="Arial"/>
              </a:rPr>
              <a:t>XOR</a:t>
            </a:r>
          </a:p>
        </p:txBody>
      </p:sp>
      <p:sp>
        <p:nvSpPr>
          <p:cNvPr id="234" name="TextBox 234"/>
          <p:cNvSpPr txBox="1"/>
          <p:nvPr/>
        </p:nvSpPr>
        <p:spPr>
          <a:xfrm>
            <a:off x="4953000" y="1593339"/>
            <a:ext cx="292113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889000" algn="l"/>
                <a:tab pos="1778000" algn="l"/>
                <a:tab pos="2667000" algn="l"/>
              </a:tabLst>
            </a:pPr>
            <a:r>
              <a:rPr lang="en-US" altLang="zh-CN" b="1" dirty="0">
                <a:solidFill>
                  <a:srgbClr val="FEFEFE"/>
                </a:solidFill>
                <a:latin typeface="Arial"/>
                <a:ea typeface="Arial"/>
              </a:rPr>
              <a:t>1	2	3	</a:t>
            </a:r>
            <a:r>
              <a:rPr lang="en-US" altLang="zh-CN" b="1" spc="-40" dirty="0">
                <a:solidFill>
                  <a:srgbClr val="FEFEFE"/>
                </a:solidFill>
                <a:latin typeface="Arial"/>
                <a:ea typeface="Arial"/>
              </a:rPr>
              <a:t>4</a:t>
            </a:r>
          </a:p>
        </p:txBody>
      </p:sp>
      <p:sp>
        <p:nvSpPr>
          <p:cNvPr id="235" name="TextBox 235"/>
          <p:cNvSpPr txBox="1"/>
          <p:nvPr/>
        </p:nvSpPr>
        <p:spPr>
          <a:xfrm>
            <a:off x="4953001" y="1987038"/>
            <a:ext cx="2895525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765300" algn="l"/>
                <a:tab pos="2692400" algn="l"/>
              </a:tabLst>
            </a:pPr>
            <a:r>
              <a:rPr lang="en-US" altLang="zh-CN" dirty="0">
                <a:solidFill>
                  <a:srgbClr val="464644"/>
                </a:solidFill>
                <a:latin typeface="Arial"/>
                <a:ea typeface="Arial"/>
              </a:rPr>
              <a:t>+	-	+	</a:t>
            </a:r>
            <a:r>
              <a:rPr lang="en-US" altLang="zh-CN" spc="-40" dirty="0">
                <a:solidFill>
                  <a:srgbClr val="464644"/>
                </a:solidFill>
                <a:latin typeface="Arial"/>
                <a:ea typeface="Arial"/>
              </a:rPr>
              <a:t>-</a:t>
            </a:r>
          </a:p>
        </p:txBody>
      </p:sp>
      <p:sp>
        <p:nvSpPr>
          <p:cNvPr id="236" name="TextBox 236"/>
          <p:cNvSpPr txBox="1"/>
          <p:nvPr/>
        </p:nvSpPr>
        <p:spPr>
          <a:xfrm>
            <a:off x="1181101" y="2921546"/>
            <a:ext cx="106759" cy="1417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8333"/>
              </a:lnSpc>
            </a:pPr>
            <a:r>
              <a:rPr lang="en-US" altLang="zh-CN" sz="1200" i="1" spc="129" dirty="0">
                <a:solidFill>
                  <a:srgbClr val="FEFEFE"/>
                </a:solidFill>
                <a:latin typeface="Times New Roman"/>
                <a:ea typeface="Times New Roman"/>
              </a:rPr>
              <a:t>1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35"/>
              </a:lnSpc>
            </a:pPr>
            <a:endParaRPr lang="en-US" dirty="0"/>
          </a:p>
          <a:p>
            <a:pPr>
              <a:lnSpc>
                <a:spcPct val="108333"/>
              </a:lnSpc>
            </a:pPr>
            <a:r>
              <a:rPr lang="en-US" altLang="zh-CN" sz="1200" i="1" spc="129" dirty="0">
                <a:solidFill>
                  <a:srgbClr val="FEFEFE"/>
                </a:solidFill>
                <a:latin typeface="Times New Roman"/>
                <a:ea typeface="Times New Roman"/>
              </a:rPr>
              <a:t>3</a:t>
            </a:r>
          </a:p>
        </p:txBody>
      </p:sp>
      <p:sp>
        <p:nvSpPr>
          <p:cNvPr id="237" name="TextBox 237"/>
          <p:cNvSpPr txBox="1"/>
          <p:nvPr/>
        </p:nvSpPr>
        <p:spPr>
          <a:xfrm>
            <a:off x="2603501" y="2921546"/>
            <a:ext cx="106759" cy="1417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8333"/>
              </a:lnSpc>
            </a:pPr>
            <a:r>
              <a:rPr lang="en-US" altLang="zh-CN" sz="1200" i="1" spc="129" dirty="0">
                <a:solidFill>
                  <a:srgbClr val="FEFEFE"/>
                </a:solidFill>
                <a:latin typeface="Times New Roman"/>
                <a:ea typeface="Times New Roman"/>
              </a:rPr>
              <a:t>2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35"/>
              </a:lnSpc>
            </a:pPr>
            <a:endParaRPr lang="en-US" dirty="0"/>
          </a:p>
          <a:p>
            <a:pPr>
              <a:lnSpc>
                <a:spcPct val="108333"/>
              </a:lnSpc>
            </a:pPr>
            <a:r>
              <a:rPr lang="en-US" altLang="zh-CN" sz="1200" i="1" spc="129" dirty="0">
                <a:solidFill>
                  <a:srgbClr val="FEFEFE"/>
                </a:solidFill>
                <a:latin typeface="Times New Roman"/>
                <a:ea typeface="Times New Roman"/>
              </a:rPr>
              <a:t>4</a:t>
            </a:r>
          </a:p>
        </p:txBody>
      </p:sp>
      <p:sp>
        <p:nvSpPr>
          <p:cNvPr id="238" name="TextBox 238"/>
          <p:cNvSpPr txBox="1"/>
          <p:nvPr/>
        </p:nvSpPr>
        <p:spPr>
          <a:xfrm>
            <a:off x="3746500" y="2760384"/>
            <a:ext cx="768768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spc="-5" dirty="0">
                <a:solidFill>
                  <a:srgbClr val="FEFEFE"/>
                </a:solidFill>
                <a:latin typeface="Arial"/>
                <a:ea typeface="Arial"/>
              </a:rPr>
              <a:t>pro</a:t>
            </a:r>
            <a:r>
              <a:rPr lang="en-US" altLang="zh-CN" sz="1600" b="1" dirty="0">
                <a:solidFill>
                  <a:srgbClr val="FEFEFE"/>
                </a:solidFill>
                <a:latin typeface="Arial"/>
                <a:ea typeface="Arial"/>
              </a:rPr>
              <a:t>duct</a:t>
            </a:r>
          </a:p>
        </p:txBody>
      </p:sp>
      <p:sp>
        <p:nvSpPr>
          <p:cNvPr id="239" name="TextBox 239"/>
          <p:cNvSpPr txBox="1"/>
          <p:nvPr/>
        </p:nvSpPr>
        <p:spPr>
          <a:xfrm>
            <a:off x="4953000" y="2368039"/>
            <a:ext cx="146198" cy="655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pc="-10" dirty="0">
                <a:solidFill>
                  <a:srgbClr val="464644"/>
                </a:solidFill>
                <a:latin typeface="Arial"/>
                <a:ea typeface="Arial"/>
              </a:rPr>
              <a:t>+</a:t>
            </a:r>
          </a:p>
          <a:p>
            <a:pPr>
              <a:lnSpc>
                <a:spcPts val="835"/>
              </a:lnSpc>
            </a:pPr>
            <a:endParaRPr lang="en-US" dirty="0"/>
          </a:p>
          <a:p>
            <a:r>
              <a:rPr lang="en-US" altLang="zh-CN" spc="-10" dirty="0">
                <a:solidFill>
                  <a:srgbClr val="464644"/>
                </a:solidFill>
                <a:latin typeface="Arial"/>
                <a:ea typeface="Arial"/>
              </a:rPr>
              <a:t>+</a:t>
            </a:r>
          </a:p>
        </p:txBody>
      </p:sp>
      <p:sp>
        <p:nvSpPr>
          <p:cNvPr id="240" name="TextBox 240"/>
          <p:cNvSpPr txBox="1"/>
          <p:nvPr/>
        </p:nvSpPr>
        <p:spPr>
          <a:xfrm>
            <a:off x="5842000" y="2368039"/>
            <a:ext cx="146198" cy="655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pc="-10" dirty="0">
                <a:solidFill>
                  <a:srgbClr val="464644"/>
                </a:solidFill>
                <a:latin typeface="Arial"/>
                <a:ea typeface="Arial"/>
              </a:rPr>
              <a:t>+</a:t>
            </a:r>
          </a:p>
          <a:p>
            <a:pPr>
              <a:lnSpc>
                <a:spcPts val="835"/>
              </a:lnSpc>
            </a:pPr>
            <a:endParaRPr lang="en-US" dirty="0"/>
          </a:p>
          <a:p>
            <a:pPr indent="25400"/>
            <a:r>
              <a:rPr lang="en-US" altLang="zh-CN" spc="-10" dirty="0">
                <a:solidFill>
                  <a:srgbClr val="464644"/>
                </a:solidFill>
                <a:latin typeface="Arial"/>
                <a:ea typeface="Arial"/>
              </a:rPr>
              <a:t>-</a:t>
            </a:r>
          </a:p>
        </p:txBody>
      </p:sp>
      <p:sp>
        <p:nvSpPr>
          <p:cNvPr id="241" name="TextBox 241"/>
          <p:cNvSpPr txBox="1"/>
          <p:nvPr/>
        </p:nvSpPr>
        <p:spPr>
          <a:xfrm>
            <a:off x="6756401" y="2368039"/>
            <a:ext cx="88825" cy="655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pc="-10" dirty="0">
                <a:solidFill>
                  <a:srgbClr val="464644"/>
                </a:solidFill>
                <a:latin typeface="Arial"/>
                <a:ea typeface="Arial"/>
              </a:rPr>
              <a:t>-</a:t>
            </a:r>
          </a:p>
          <a:p>
            <a:pPr>
              <a:lnSpc>
                <a:spcPts val="835"/>
              </a:lnSpc>
            </a:pPr>
            <a:endParaRPr lang="en-US" dirty="0"/>
          </a:p>
          <a:p>
            <a:r>
              <a:rPr lang="en-US" altLang="zh-CN" spc="-10" dirty="0">
                <a:solidFill>
                  <a:srgbClr val="464644"/>
                </a:solidFill>
                <a:latin typeface="Arial"/>
                <a:ea typeface="Arial"/>
              </a:rPr>
              <a:t>-</a:t>
            </a:r>
          </a:p>
        </p:txBody>
      </p:sp>
      <p:sp>
        <p:nvSpPr>
          <p:cNvPr id="242" name="TextBox 242"/>
          <p:cNvSpPr txBox="1"/>
          <p:nvPr/>
        </p:nvSpPr>
        <p:spPr>
          <a:xfrm>
            <a:off x="7607300" y="2368039"/>
            <a:ext cx="146198" cy="655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38100"/>
            <a:r>
              <a:rPr lang="en-US" altLang="zh-CN" spc="-10" dirty="0">
                <a:solidFill>
                  <a:srgbClr val="464644"/>
                </a:solidFill>
                <a:latin typeface="Arial"/>
                <a:ea typeface="Arial"/>
              </a:rPr>
              <a:t>-</a:t>
            </a:r>
          </a:p>
          <a:p>
            <a:pPr>
              <a:lnSpc>
                <a:spcPts val="835"/>
              </a:lnSpc>
            </a:pPr>
            <a:endParaRPr lang="en-US" dirty="0"/>
          </a:p>
          <a:p>
            <a:r>
              <a:rPr lang="en-US" altLang="zh-CN" spc="-10" dirty="0">
                <a:solidFill>
                  <a:srgbClr val="464644"/>
                </a:solidFill>
                <a:latin typeface="Arial"/>
                <a:ea typeface="Arial"/>
              </a:rPr>
              <a:t>+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72BFAFF-DA98-4063-92BA-65479569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8A8FB0-641B-47BD-BF4D-632923390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8:30-9:30 </a:t>
            </a:r>
            <a:r>
              <a:rPr lang="en-US" dirty="0"/>
              <a:t>Module 1: Introduction</a:t>
            </a:r>
          </a:p>
          <a:p>
            <a:r>
              <a:rPr lang="en-US" dirty="0">
                <a:solidFill>
                  <a:srgbClr val="FF0000"/>
                </a:solidFill>
              </a:rPr>
              <a:t>9:45-10:45 </a:t>
            </a:r>
            <a:r>
              <a:rPr lang="en-US" dirty="0"/>
              <a:t>Module 2: Overview &amp; preparation</a:t>
            </a:r>
          </a:p>
          <a:p>
            <a:r>
              <a:rPr lang="en-US" dirty="0">
                <a:solidFill>
                  <a:srgbClr val="FF0000"/>
                </a:solidFill>
              </a:rPr>
              <a:t>11:00-12:00 </a:t>
            </a:r>
            <a:r>
              <a:rPr lang="en-US" dirty="0"/>
              <a:t>Module 3: Neural networks - basics</a:t>
            </a:r>
          </a:p>
          <a:p>
            <a:r>
              <a:rPr lang="en-US" dirty="0">
                <a:solidFill>
                  <a:srgbClr val="FF0000"/>
                </a:solidFill>
              </a:rPr>
              <a:t>12:00-1:15 </a:t>
            </a:r>
            <a:r>
              <a:rPr lang="en-US" dirty="0"/>
              <a:t>Lunch break</a:t>
            </a:r>
          </a:p>
          <a:p>
            <a:r>
              <a:rPr lang="en-US" dirty="0">
                <a:solidFill>
                  <a:srgbClr val="FF0000"/>
                </a:solidFill>
              </a:rPr>
              <a:t>1:15-2:00 </a:t>
            </a:r>
            <a:r>
              <a:rPr lang="en-US" dirty="0"/>
              <a:t>Module 4: Neural networks - models</a:t>
            </a:r>
          </a:p>
          <a:p>
            <a:r>
              <a:rPr lang="en-US" dirty="0">
                <a:solidFill>
                  <a:srgbClr val="FF0000"/>
                </a:solidFill>
              </a:rPr>
              <a:t>2:15-3:00 </a:t>
            </a:r>
            <a:r>
              <a:rPr lang="en-US" dirty="0"/>
              <a:t>Module 5: Convolutional neural networks</a:t>
            </a:r>
          </a:p>
          <a:p>
            <a:r>
              <a:rPr lang="en-US" dirty="0">
                <a:solidFill>
                  <a:srgbClr val="FF0000"/>
                </a:solidFill>
              </a:rPr>
              <a:t>3:15-4:00 </a:t>
            </a:r>
            <a:r>
              <a:rPr lang="en-US" dirty="0"/>
              <a:t>Module 6: Some examples</a:t>
            </a:r>
          </a:p>
          <a:p>
            <a:r>
              <a:rPr lang="en-US" dirty="0">
                <a:solidFill>
                  <a:srgbClr val="FF0000"/>
                </a:solidFill>
              </a:rPr>
              <a:t>4:00</a:t>
            </a:r>
            <a:r>
              <a:rPr lang="en-US" dirty="0"/>
              <a:t> Adjourn</a:t>
            </a:r>
          </a:p>
          <a:p>
            <a:r>
              <a:rPr lang="en-US" dirty="0"/>
              <a:t>Online </a:t>
            </a:r>
            <a:r>
              <a:rPr lang="en-US" i="1" dirty="0"/>
              <a:t>resources</a:t>
            </a:r>
            <a:r>
              <a:rPr lang="en-US" dirty="0"/>
              <a:t>: https://github.com/xhuo17/CDC_DL_2022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AA436-CD86-4135-A68C-635B00004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 Huo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AC16B-8229-4AC7-A9BE-A9702CD2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CDC short course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652CA-7BF0-442A-9739-45D373D0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DC4DD9-7B51-4E85-AFFB-919BEC2539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PB">
            <a:extLst>
              <a:ext uri="{FF2B5EF4-FFF2-40B4-BE49-F238E27FC236}">
                <a16:creationId xmlns:a16="http://schemas.microsoft.com/office/drawing/2014/main" id="{F4849336-ED7F-7A82-BA80-47F8E7117AB8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gradFill flip="none" rotWithShape="1">
            <a:gsLst>
              <a:gs pos="0">
                <a:srgbClr val="7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1612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Picture 2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3394710"/>
            <a:ext cx="4693920" cy="1516380"/>
          </a:xfrm>
          <a:prstGeom prst="rect">
            <a:avLst/>
          </a:prstGeom>
        </p:spPr>
      </p:pic>
      <p:sp>
        <p:nvSpPr>
          <p:cNvPr id="2" name="TextBox 246"/>
          <p:cNvSpPr txBox="1"/>
          <p:nvPr/>
        </p:nvSpPr>
        <p:spPr>
          <a:xfrm>
            <a:off x="368300" y="1003210"/>
            <a:ext cx="3431140" cy="46898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Single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Hidden</a:t>
            </a:r>
            <a:r>
              <a:rPr lang="en-US" altLang="zh-CN" sz="2800" b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Layer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r>
              <a:rPr lang="en-US" dirty="0"/>
              <a:t> </a:t>
            </a:r>
            <a:endParaRPr lang="en-US" altLang="zh-CN" sz="1300" dirty="0">
              <a:solidFill>
                <a:srgbClr val="464644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icture 2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2335530"/>
            <a:ext cx="4709160" cy="2575560"/>
          </a:xfrm>
          <a:prstGeom prst="rect">
            <a:avLst/>
          </a:prstGeom>
        </p:spPr>
      </p:pic>
      <p:sp>
        <p:nvSpPr>
          <p:cNvPr id="2" name="TextBox 249"/>
          <p:cNvSpPr txBox="1"/>
          <p:nvPr/>
        </p:nvSpPr>
        <p:spPr>
          <a:xfrm>
            <a:off x="368301" y="1003210"/>
            <a:ext cx="6770945" cy="49631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Single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Hidden</a:t>
            </a:r>
            <a:r>
              <a:rPr lang="en-US" altLang="zh-CN" sz="2800" b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Layer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685"/>
              </a:lnSpc>
            </a:pPr>
            <a:endParaRPr lang="en-US" dirty="0"/>
          </a:p>
          <a:p>
            <a:pPr indent="2679700"/>
            <a:r>
              <a:rPr lang="en-US" altLang="zh-CN" dirty="0">
                <a:solidFill>
                  <a:srgbClr val="464644"/>
                </a:solidFill>
                <a:latin typeface="Arial"/>
                <a:ea typeface="Arial"/>
              </a:rPr>
              <a:t>Hyperparameter</a:t>
            </a:r>
            <a:r>
              <a:rPr lang="en-US" altLang="zh-CN" dirty="0">
                <a:solidFill>
                  <a:srgbClr val="464644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rgbClr val="464644"/>
                </a:solidFill>
                <a:latin typeface="Arial"/>
                <a:ea typeface="Arial"/>
              </a:rPr>
              <a:t>-</a:t>
            </a:r>
            <a:r>
              <a:rPr lang="en-US" altLang="zh-CN" dirty="0">
                <a:solidFill>
                  <a:srgbClr val="464644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rgbClr val="464644"/>
                </a:solidFill>
                <a:latin typeface="Arial"/>
                <a:ea typeface="Arial"/>
              </a:rPr>
              <a:t>size</a:t>
            </a:r>
            <a:r>
              <a:rPr lang="en-US" altLang="zh-CN" dirty="0">
                <a:solidFill>
                  <a:srgbClr val="464644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rgbClr val="464644"/>
                </a:solidFill>
                <a:latin typeface="Arial"/>
                <a:ea typeface="Arial"/>
              </a:rPr>
              <a:t>m</a:t>
            </a:r>
            <a:r>
              <a:rPr lang="en-US" altLang="zh-CN" dirty="0">
                <a:solidFill>
                  <a:srgbClr val="464644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rgbClr val="464644"/>
                </a:solidFill>
                <a:latin typeface="Arial"/>
                <a:ea typeface="Arial"/>
              </a:rPr>
              <a:t>of</a:t>
            </a:r>
            <a:r>
              <a:rPr lang="en-US" altLang="zh-CN" dirty="0">
                <a:solidFill>
                  <a:srgbClr val="464644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rgbClr val="464644"/>
                </a:solidFill>
                <a:latin typeface="Arial"/>
                <a:ea typeface="Arial"/>
              </a:rPr>
              <a:t>hidden</a:t>
            </a:r>
            <a:r>
              <a:rPr lang="en-US" altLang="zh-CN" spc="-15" dirty="0">
                <a:solidFill>
                  <a:srgbClr val="464644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rgbClr val="464644"/>
                </a:solidFill>
                <a:latin typeface="Arial"/>
                <a:ea typeface="Arial"/>
              </a:rPr>
              <a:t>layer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310"/>
              </a:lnSpc>
            </a:pPr>
            <a:r>
              <a:rPr lang="en-US" dirty="0"/>
              <a:t> </a:t>
            </a:r>
            <a:endParaRPr lang="en-US" altLang="zh-CN" sz="1300" dirty="0">
              <a:solidFill>
                <a:srgbClr val="464644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Picture 2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620" y="2274570"/>
            <a:ext cx="4693920" cy="2560320"/>
          </a:xfrm>
          <a:prstGeom prst="rect">
            <a:avLst/>
          </a:prstGeom>
        </p:spPr>
      </p:pic>
      <p:sp>
        <p:nvSpPr>
          <p:cNvPr id="2" name="TextBox 252"/>
          <p:cNvSpPr txBox="1"/>
          <p:nvPr/>
        </p:nvSpPr>
        <p:spPr>
          <a:xfrm>
            <a:off x="368300" y="1003210"/>
            <a:ext cx="3545440" cy="426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Single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Hidden</a:t>
            </a:r>
            <a:r>
              <a:rPr lang="en-US" altLang="zh-CN" sz="2800" b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Layer</a:t>
            </a:r>
          </a:p>
        </p:txBody>
      </p:sp>
      <p:sp>
        <p:nvSpPr>
          <p:cNvPr id="257" name="TextBox 257"/>
          <p:cNvSpPr txBox="1"/>
          <p:nvPr/>
        </p:nvSpPr>
        <p:spPr>
          <a:xfrm>
            <a:off x="1184763" y="4588843"/>
            <a:ext cx="278781" cy="3768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416"/>
              </a:lnSpc>
            </a:pPr>
            <a:r>
              <a:rPr lang="en-US" altLang="zh-CN" sz="2400" i="1" dirty="0">
                <a:solidFill>
                  <a:srgbClr val="000000"/>
                </a:solidFill>
                <a:latin typeface="Times New Roman"/>
                <a:ea typeface="Times New Roman"/>
              </a:rPr>
              <a:t>σ</a:t>
            </a:r>
          </a:p>
        </p:txBody>
      </p:sp>
      <p:sp>
        <p:nvSpPr>
          <p:cNvPr id="258" name="TextBox 258"/>
          <p:cNvSpPr txBox="1"/>
          <p:nvPr/>
        </p:nvSpPr>
        <p:spPr>
          <a:xfrm>
            <a:off x="1549400" y="4630161"/>
            <a:ext cx="2621600" cy="7091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>
              <a:lnSpc>
                <a:spcPct val="95833"/>
              </a:lnSpc>
            </a:pPr>
            <a:r>
              <a:rPr lang="en-US" altLang="zh-CN" sz="2400" dirty="0">
                <a:solidFill>
                  <a:srgbClr val="464644"/>
                </a:solidFill>
                <a:latin typeface="Arial"/>
                <a:ea typeface="Arial"/>
              </a:rPr>
              <a:t>is</a:t>
            </a:r>
            <a:r>
              <a:rPr lang="en-US" altLang="zh-CN" sz="2400" dirty="0">
                <a:solidFill>
                  <a:srgbClr val="464644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464644"/>
                </a:solidFill>
                <a:latin typeface="Arial"/>
                <a:ea typeface="Arial"/>
              </a:rPr>
              <a:t>an</a:t>
            </a:r>
            <a:r>
              <a:rPr lang="en-US" altLang="zh-CN" sz="2400" spc="-55" dirty="0">
                <a:solidFill>
                  <a:srgbClr val="464644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464644"/>
                </a:solidFill>
                <a:latin typeface="Arial"/>
                <a:ea typeface="Arial"/>
              </a:rPr>
              <a:t>element-wise</a:t>
            </a:r>
            <a:r>
              <a:rPr lang="en-US" altLang="zh-CN" sz="2400" dirty="0">
                <a:solidFill>
                  <a:srgbClr val="464644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464644"/>
                </a:solidFill>
                <a:latin typeface="Arial"/>
                <a:ea typeface="Arial"/>
              </a:rPr>
              <a:t>activation</a:t>
            </a:r>
            <a:r>
              <a:rPr lang="en-US" altLang="zh-CN" sz="2400" spc="-5" dirty="0">
                <a:solidFill>
                  <a:srgbClr val="464644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464644"/>
                </a:solidFill>
                <a:latin typeface="Arial"/>
                <a:ea typeface="Arial"/>
              </a:rPr>
              <a:t>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2D3008-3052-4527-B161-9AAB86C46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1" y="1839820"/>
            <a:ext cx="3867137" cy="276095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Picture 2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" y="1992630"/>
            <a:ext cx="8351520" cy="2842260"/>
          </a:xfrm>
          <a:prstGeom prst="rect">
            <a:avLst/>
          </a:prstGeom>
        </p:spPr>
      </p:pic>
      <p:sp>
        <p:nvSpPr>
          <p:cNvPr id="2" name="TextBox 262"/>
          <p:cNvSpPr txBox="1"/>
          <p:nvPr/>
        </p:nvSpPr>
        <p:spPr>
          <a:xfrm>
            <a:off x="368300" y="1003211"/>
            <a:ext cx="3431140" cy="29575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Single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Hidden</a:t>
            </a:r>
            <a:r>
              <a:rPr lang="en-US" altLang="zh-CN" sz="2800" b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Layer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5"/>
              </a:lnSpc>
            </a:pPr>
            <a:endParaRPr lang="en-US" dirty="0"/>
          </a:p>
          <a:p>
            <a:pPr indent="381000">
              <a:lnSpc>
                <a:spcPct val="107916"/>
              </a:lnSpc>
            </a:pPr>
            <a:r>
              <a:rPr lang="en-US" altLang="zh-CN" sz="2200" spc="254" dirty="0">
                <a:solidFill>
                  <a:srgbClr val="FEFEFE"/>
                </a:solidFill>
                <a:latin typeface="Times New Roman"/>
                <a:ea typeface="Times New Roman"/>
              </a:rPr>
              <a:t>Why</a:t>
            </a:r>
            <a:r>
              <a:rPr lang="en-US" altLang="zh-CN" sz="2200" spc="94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00" spc="200" dirty="0">
                <a:solidFill>
                  <a:srgbClr val="FEFEFE"/>
                </a:solidFill>
                <a:latin typeface="Times New Roman"/>
                <a:ea typeface="Times New Roman"/>
              </a:rPr>
              <a:t>do</a:t>
            </a:r>
            <a:r>
              <a:rPr lang="en-US" altLang="zh-CN" sz="2200" spc="10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00" spc="229" dirty="0">
                <a:solidFill>
                  <a:srgbClr val="FEFEFE"/>
                </a:solidFill>
                <a:latin typeface="Times New Roman"/>
                <a:ea typeface="Times New Roman"/>
              </a:rPr>
              <a:t>we</a:t>
            </a:r>
            <a:r>
              <a:rPr lang="en-US" altLang="zh-CN" sz="2200" spc="10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00" spc="185" dirty="0">
                <a:solidFill>
                  <a:srgbClr val="FEFEFE"/>
                </a:solidFill>
                <a:latin typeface="Times New Roman"/>
                <a:ea typeface="Times New Roman"/>
              </a:rPr>
              <a:t>need</a:t>
            </a:r>
            <a:r>
              <a:rPr lang="en-US" altLang="zh-CN" sz="2200" spc="10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00" spc="189" dirty="0">
                <a:solidFill>
                  <a:srgbClr val="FEFEFE"/>
                </a:solidFill>
                <a:latin typeface="Times New Roman"/>
                <a:ea typeface="Times New Roman"/>
              </a:rPr>
              <a:t>an</a:t>
            </a:r>
            <a:r>
              <a:rPr lang="en-US" altLang="zh-CN" sz="2200" spc="10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00" spc="179" dirty="0">
                <a:solidFill>
                  <a:srgbClr val="FEFEFE"/>
                </a:solidFill>
                <a:latin typeface="Times New Roman"/>
                <a:ea typeface="Times New Roman"/>
              </a:rPr>
              <a:t>a</a:t>
            </a:r>
          </a:p>
          <a:p>
            <a:pPr indent="482600">
              <a:lnSpc>
                <a:spcPct val="107916"/>
              </a:lnSpc>
              <a:spcBef>
                <a:spcPts val="150"/>
              </a:spcBef>
            </a:pPr>
            <a:r>
              <a:rPr lang="en-US" altLang="zh-CN" sz="2200" spc="104" dirty="0">
                <a:solidFill>
                  <a:srgbClr val="FEFEFE"/>
                </a:solidFill>
                <a:latin typeface="Times New Roman"/>
                <a:ea typeface="Times New Roman"/>
              </a:rPr>
              <a:t>nonlinear</a:t>
            </a:r>
            <a:r>
              <a:rPr lang="en-US" altLang="zh-CN" sz="2200" spc="164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00" spc="100" dirty="0">
                <a:solidFill>
                  <a:srgbClr val="FEFEFE"/>
                </a:solidFill>
                <a:latin typeface="Times New Roman"/>
                <a:ea typeface="Times New Roman"/>
              </a:rPr>
              <a:t>activation?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75"/>
              </a:lnSpc>
            </a:pPr>
            <a:endParaRPr lang="en-US" dirty="0"/>
          </a:p>
          <a:p>
            <a:pPr marL="815552" indent="-17068" hangingPunct="0">
              <a:lnSpc>
                <a:spcPct val="136249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altLang="zh-CN" sz="1700" dirty="0">
              <a:solidFill>
                <a:srgbClr val="000000"/>
              </a:solidFill>
              <a:latin typeface="Times New Roman"/>
              <a:ea typeface="Times New Roman"/>
            </a:endParaRPr>
          </a:p>
        </p:txBody>
      </p:sp>
      <p:sp>
        <p:nvSpPr>
          <p:cNvPr id="263" name="TextBox 263"/>
          <p:cNvSpPr txBox="1"/>
          <p:nvPr/>
        </p:nvSpPr>
        <p:spPr>
          <a:xfrm>
            <a:off x="1184763" y="4588843"/>
            <a:ext cx="278781" cy="3768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416"/>
              </a:lnSpc>
            </a:pPr>
            <a:r>
              <a:rPr lang="en-US" altLang="zh-CN" sz="2400" i="1" dirty="0">
                <a:solidFill>
                  <a:srgbClr val="000000"/>
                </a:solidFill>
                <a:latin typeface="Times New Roman"/>
                <a:ea typeface="Times New Roman"/>
              </a:rPr>
              <a:t>σ</a:t>
            </a:r>
          </a:p>
        </p:txBody>
      </p:sp>
      <p:sp>
        <p:nvSpPr>
          <p:cNvPr id="264" name="TextBox 264"/>
          <p:cNvSpPr txBox="1"/>
          <p:nvPr/>
        </p:nvSpPr>
        <p:spPr>
          <a:xfrm>
            <a:off x="1549400" y="4630161"/>
            <a:ext cx="2621600" cy="7091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>
              <a:lnSpc>
                <a:spcPct val="95833"/>
              </a:lnSpc>
            </a:pPr>
            <a:r>
              <a:rPr lang="en-US" altLang="zh-CN" sz="2400" dirty="0">
                <a:solidFill>
                  <a:srgbClr val="464644"/>
                </a:solidFill>
                <a:latin typeface="Arial"/>
                <a:ea typeface="Arial"/>
              </a:rPr>
              <a:t>is</a:t>
            </a:r>
            <a:r>
              <a:rPr lang="en-US" altLang="zh-CN" sz="2400" dirty="0">
                <a:solidFill>
                  <a:srgbClr val="464644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464644"/>
                </a:solidFill>
                <a:latin typeface="Arial"/>
                <a:ea typeface="Arial"/>
              </a:rPr>
              <a:t>an</a:t>
            </a:r>
            <a:r>
              <a:rPr lang="en-US" altLang="zh-CN" sz="2400" spc="-55" dirty="0">
                <a:solidFill>
                  <a:srgbClr val="464644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464644"/>
                </a:solidFill>
                <a:latin typeface="Arial"/>
                <a:ea typeface="Arial"/>
              </a:rPr>
              <a:t>element-wise</a:t>
            </a:r>
            <a:r>
              <a:rPr lang="en-US" altLang="zh-CN" sz="2400" dirty="0">
                <a:solidFill>
                  <a:srgbClr val="464644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464644"/>
                </a:solidFill>
                <a:latin typeface="Arial"/>
                <a:ea typeface="Arial"/>
              </a:rPr>
              <a:t>activation</a:t>
            </a:r>
            <a:r>
              <a:rPr lang="en-US" altLang="zh-CN" sz="2400" spc="-5" dirty="0">
                <a:solidFill>
                  <a:srgbClr val="464644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464644"/>
                </a:solidFill>
                <a:latin typeface="Arial"/>
                <a:ea typeface="Arial"/>
              </a:rPr>
              <a:t>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5685A6-84FA-49F1-BB8C-00DEF88A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62" y="3269230"/>
            <a:ext cx="2510274" cy="107992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Picture 2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81200"/>
            <a:ext cx="8595359" cy="3985260"/>
          </a:xfrm>
          <a:prstGeom prst="rect">
            <a:avLst/>
          </a:prstGeom>
        </p:spPr>
      </p:pic>
      <p:sp>
        <p:nvSpPr>
          <p:cNvPr id="2" name="TextBox 267"/>
          <p:cNvSpPr txBox="1"/>
          <p:nvPr/>
        </p:nvSpPr>
        <p:spPr>
          <a:xfrm>
            <a:off x="368301" y="1003211"/>
            <a:ext cx="4412609" cy="31839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Single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Hidden</a:t>
            </a:r>
            <a:r>
              <a:rPr lang="en-US" altLang="zh-CN" sz="2800" b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Layer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5"/>
              </a:lnSpc>
            </a:pPr>
            <a:endParaRPr lang="en-US" dirty="0"/>
          </a:p>
          <a:p>
            <a:pPr indent="381000">
              <a:lnSpc>
                <a:spcPct val="107916"/>
              </a:lnSpc>
            </a:pPr>
            <a:r>
              <a:rPr lang="en-US" altLang="zh-CN" sz="2200" spc="254" dirty="0">
                <a:solidFill>
                  <a:srgbClr val="FEFEFE"/>
                </a:solidFill>
                <a:latin typeface="Times New Roman"/>
                <a:ea typeface="Times New Roman"/>
              </a:rPr>
              <a:t>Why</a:t>
            </a:r>
            <a:r>
              <a:rPr lang="en-US" altLang="zh-CN" sz="2200" spc="94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00" spc="200" dirty="0">
                <a:solidFill>
                  <a:srgbClr val="FEFEFE"/>
                </a:solidFill>
                <a:latin typeface="Times New Roman"/>
                <a:ea typeface="Times New Roman"/>
              </a:rPr>
              <a:t>do</a:t>
            </a:r>
            <a:r>
              <a:rPr lang="en-US" altLang="zh-CN" sz="2200" spc="10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00" spc="229" dirty="0">
                <a:solidFill>
                  <a:srgbClr val="FEFEFE"/>
                </a:solidFill>
                <a:latin typeface="Times New Roman"/>
                <a:ea typeface="Times New Roman"/>
              </a:rPr>
              <a:t>we</a:t>
            </a:r>
            <a:r>
              <a:rPr lang="en-US" altLang="zh-CN" sz="2200" spc="10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00" spc="185" dirty="0">
                <a:solidFill>
                  <a:srgbClr val="FEFEFE"/>
                </a:solidFill>
                <a:latin typeface="Times New Roman"/>
                <a:ea typeface="Times New Roman"/>
              </a:rPr>
              <a:t>need</a:t>
            </a:r>
            <a:r>
              <a:rPr lang="en-US" altLang="zh-CN" sz="2200" spc="10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00" spc="189" dirty="0">
                <a:solidFill>
                  <a:srgbClr val="FEFEFE"/>
                </a:solidFill>
                <a:latin typeface="Times New Roman"/>
                <a:ea typeface="Times New Roman"/>
              </a:rPr>
              <a:t>an</a:t>
            </a:r>
            <a:r>
              <a:rPr lang="en-US" altLang="zh-CN" sz="2200" spc="10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00" spc="179" dirty="0">
                <a:solidFill>
                  <a:srgbClr val="FEFEFE"/>
                </a:solidFill>
                <a:latin typeface="Times New Roman"/>
                <a:ea typeface="Times New Roman"/>
              </a:rPr>
              <a:t>a</a:t>
            </a:r>
          </a:p>
          <a:p>
            <a:pPr indent="482600">
              <a:lnSpc>
                <a:spcPct val="107916"/>
              </a:lnSpc>
              <a:spcBef>
                <a:spcPts val="150"/>
              </a:spcBef>
            </a:pPr>
            <a:r>
              <a:rPr lang="en-US" altLang="zh-CN" sz="2200" spc="104" dirty="0">
                <a:solidFill>
                  <a:srgbClr val="FEFEFE"/>
                </a:solidFill>
                <a:latin typeface="Times New Roman"/>
                <a:ea typeface="Times New Roman"/>
              </a:rPr>
              <a:t>nonlinear</a:t>
            </a:r>
            <a:r>
              <a:rPr lang="en-US" altLang="zh-CN" sz="2200" spc="164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00" spc="100" dirty="0">
                <a:solidFill>
                  <a:srgbClr val="FEFEFE"/>
                </a:solidFill>
                <a:latin typeface="Times New Roman"/>
                <a:ea typeface="Times New Roman"/>
              </a:rPr>
              <a:t>activation?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385"/>
              </a:lnSpc>
            </a:pPr>
            <a:endParaRPr lang="en-US" dirty="0"/>
          </a:p>
          <a:p>
            <a:pPr indent="1500781"/>
            <a:r>
              <a:rPr lang="en-US" altLang="zh-CN" sz="24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altLang="zh-CN" sz="2400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80"/>
              </a:lnSpc>
            </a:pPr>
            <a:r>
              <a:rPr lang="en-US" dirty="0"/>
              <a:t> </a:t>
            </a:r>
            <a:endParaRPr lang="en-US" altLang="zh-CN" sz="1300" dirty="0">
              <a:solidFill>
                <a:srgbClr val="464644"/>
              </a:solidFill>
              <a:latin typeface="Arial"/>
              <a:ea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C3ECE4-A654-4CA7-9F25-9D17DD334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05" y="3266161"/>
            <a:ext cx="3375302" cy="151784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995A03C-C720-4292-9582-9BA0857BA255}"/>
              </a:ext>
            </a:extLst>
          </p:cNvPr>
          <p:cNvSpPr txBox="1"/>
          <p:nvPr/>
        </p:nvSpPr>
        <p:spPr>
          <a:xfrm>
            <a:off x="3429000" y="5100935"/>
            <a:ext cx="1324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Linear …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69"/>
          <p:cNvSpPr/>
          <p:nvPr/>
        </p:nvSpPr>
        <p:spPr>
          <a:xfrm>
            <a:off x="4473741" y="2740191"/>
            <a:ext cx="1431759" cy="22059"/>
          </a:xfrm>
          <a:custGeom>
            <a:avLst/>
            <a:gdLst>
              <a:gd name="connsiteX0" fmla="*/ 2299 w 1431759"/>
              <a:gd name="connsiteY0" fmla="*/ 12240 h 22059"/>
              <a:gd name="connsiteX1" fmla="*/ 1428077 w 1431759"/>
              <a:gd name="connsiteY1" fmla="*/ 12240 h 2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1759" h="22059">
                <a:moveTo>
                  <a:pt x="2299" y="12240"/>
                </a:moveTo>
                <a:lnTo>
                  <a:pt x="1428077" y="12240"/>
                </a:lnTo>
              </a:path>
            </a:pathLst>
          </a:custGeom>
          <a:ln w="1871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1" name="Picture 2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620" y="3326130"/>
            <a:ext cx="5021580" cy="2667000"/>
          </a:xfrm>
          <a:prstGeom prst="rect">
            <a:avLst/>
          </a:prstGeom>
        </p:spPr>
      </p:pic>
      <p:sp>
        <p:nvSpPr>
          <p:cNvPr id="3" name="TextBox 271"/>
          <p:cNvSpPr txBox="1"/>
          <p:nvPr/>
        </p:nvSpPr>
        <p:spPr>
          <a:xfrm>
            <a:off x="368301" y="1003210"/>
            <a:ext cx="7943337" cy="49631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Sigmoid</a:t>
            </a:r>
            <a:r>
              <a:rPr lang="en-US" altLang="zh-CN" sz="2800" b="1" spc="-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Activation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904"/>
              </a:lnSpc>
            </a:pPr>
            <a:endParaRPr lang="en-US" dirty="0"/>
          </a:p>
          <a:p>
            <a:pPr indent="12700"/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Map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input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into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(0,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1),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soft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version</a:t>
            </a:r>
            <a:r>
              <a:rPr lang="en-US" altLang="zh-CN" sz="24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of</a:t>
            </a:r>
          </a:p>
          <a:p>
            <a:pPr indent="6734819">
              <a:lnSpc>
                <a:spcPct val="68333"/>
              </a:lnSpc>
            </a:pPr>
            <a:r>
              <a:rPr lang="en-US" altLang="zh-CN" sz="2200" spc="-5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altLang="zh-CN" sz="2200" dirty="0">
              <a:solidFill>
                <a:srgbClr val="000000"/>
              </a:solidFill>
              <a:latin typeface="Arial"/>
              <a:ea typeface="Arial"/>
            </a:endParaRPr>
          </a:p>
          <a:p>
            <a:pPr indent="4750779">
              <a:lnSpc>
                <a:spcPct val="68333"/>
              </a:lnSpc>
            </a:pPr>
            <a:r>
              <a:rPr lang="en-US" altLang="zh-CN" sz="2200" spc="-15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</a:p>
          <a:p>
            <a:pPr indent="2550488">
              <a:lnSpc>
                <a:spcPct val="68333"/>
              </a:lnSpc>
            </a:pPr>
            <a:r>
              <a:rPr lang="en-US" altLang="zh-CN" sz="2200" spc="20" dirty="0">
                <a:solidFill>
                  <a:srgbClr val="000000"/>
                </a:solidFill>
                <a:latin typeface="Times New Roman"/>
                <a:ea typeface="Times New Roman"/>
              </a:rPr>
              <a:t>sigmoid</a:t>
            </a:r>
            <a:r>
              <a:rPr lang="en-US" altLang="zh-CN" sz="2200" spc="44" dirty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en-US" altLang="zh-CN" sz="2200" i="1" spc="25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  <a:r>
              <a:rPr lang="en-US" altLang="zh-CN" sz="2200" spc="15" dirty="0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  <a:r>
              <a:rPr lang="en-US" altLang="zh-CN" sz="2200"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00" spc="30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</a:p>
          <a:p>
            <a:pPr indent="4135680"/>
            <a:r>
              <a:rPr lang="en-US" altLang="zh-CN" sz="2200" spc="50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lang="en-US" altLang="zh-CN" sz="22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00" spc="55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22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00" spc="50" dirty="0">
                <a:solidFill>
                  <a:srgbClr val="000000"/>
                </a:solidFill>
                <a:latin typeface="Times New Roman"/>
                <a:ea typeface="Times New Roman"/>
              </a:rPr>
              <a:t>exp</a:t>
            </a:r>
            <a:r>
              <a:rPr lang="en-US" altLang="zh-CN" sz="2200" spc="30" dirty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en-US" altLang="zh-CN" sz="2200" spc="60" dirty="0">
                <a:solidFill>
                  <a:srgbClr val="000000"/>
                </a:solidFill>
                <a:latin typeface="Times New Roman"/>
                <a:ea typeface="Times New Roman"/>
              </a:rPr>
              <a:t>−</a:t>
            </a:r>
            <a:r>
              <a:rPr lang="en-US" altLang="zh-CN" sz="2200" i="1" spc="44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  <a:r>
              <a:rPr lang="en-US" altLang="zh-CN" sz="2200" spc="34" dirty="0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319"/>
              </a:lnSpc>
            </a:pPr>
            <a:r>
              <a:rPr lang="en-US" dirty="0"/>
              <a:t> </a:t>
            </a:r>
            <a:endParaRPr lang="en-US" altLang="zh-CN" sz="1300" dirty="0">
              <a:solidFill>
                <a:srgbClr val="464644"/>
              </a:solidFill>
              <a:latin typeface="Arial"/>
              <a:ea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B6AA7E-38A2-4860-9C63-D85F290B0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647" y="1491185"/>
            <a:ext cx="3127053" cy="104757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Picture 2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660" y="3303270"/>
            <a:ext cx="5189220" cy="2689860"/>
          </a:xfrm>
          <a:prstGeom prst="rect">
            <a:avLst/>
          </a:prstGeom>
        </p:spPr>
      </p:pic>
      <p:sp>
        <p:nvSpPr>
          <p:cNvPr id="2" name="TextBox 275"/>
          <p:cNvSpPr txBox="1"/>
          <p:nvPr/>
        </p:nvSpPr>
        <p:spPr>
          <a:xfrm>
            <a:off x="368301" y="1003210"/>
            <a:ext cx="5662741" cy="49631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b="1" spc="-20" dirty="0">
                <a:solidFill>
                  <a:srgbClr val="000000"/>
                </a:solidFill>
                <a:latin typeface="Arial"/>
                <a:ea typeface="Arial"/>
              </a:rPr>
              <a:t>Tanh</a:t>
            </a:r>
            <a:r>
              <a:rPr lang="en-US" altLang="zh-CN" sz="2800" b="1" spc="-9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b="1" spc="-15" dirty="0">
                <a:solidFill>
                  <a:srgbClr val="000000"/>
                </a:solidFill>
                <a:latin typeface="Arial"/>
                <a:ea typeface="Arial"/>
              </a:rPr>
              <a:t>Activation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714"/>
              </a:lnSpc>
            </a:pPr>
            <a:endParaRPr lang="en-US" dirty="0"/>
          </a:p>
          <a:p>
            <a:pPr indent="12700"/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Map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inputs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into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(-1,</a:t>
            </a:r>
            <a:r>
              <a:rPr lang="en-US" altLang="zh-CN" sz="24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35"/>
              </a:lnSpc>
            </a:pPr>
            <a:endParaRPr lang="en-US" dirty="0"/>
          </a:p>
          <a:p>
            <a:pPr indent="2905131"/>
            <a:r>
              <a:rPr lang="en-US" altLang="zh-CN" sz="2200" spc="55" dirty="0">
                <a:solidFill>
                  <a:srgbClr val="000000"/>
                </a:solidFill>
                <a:latin typeface="Arial"/>
                <a:ea typeface="Arial"/>
              </a:rPr>
              <a:t>tanh</a:t>
            </a:r>
            <a:r>
              <a:rPr lang="en-US" altLang="zh-CN" sz="2200" spc="55" dirty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en-US" altLang="zh-CN" sz="2200" i="1" spc="55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  <a:r>
              <a:rPr lang="en-US" altLang="zh-CN" sz="2200" spc="40" dirty="0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  <a:r>
              <a:rPr lang="en-US" altLang="zh-CN" sz="220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00" spc="69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220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00" u="sng" spc="6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1</a:t>
            </a:r>
            <a:r>
              <a:rPr lang="en-US" altLang="zh-CN" sz="2200" u="sng" spc="3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altLang="zh-CN" sz="2200" u="sng" spc="69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−</a:t>
            </a:r>
            <a:r>
              <a:rPr lang="en-US" altLang="zh-CN" sz="2200" u="sng" spc="3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altLang="zh-CN" sz="2200" u="sng" spc="6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exp</a:t>
            </a:r>
            <a:r>
              <a:rPr lang="en-US" altLang="zh-CN" sz="2200" u="sng" spc="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(</a:t>
            </a:r>
            <a:r>
              <a:rPr lang="en-US" altLang="zh-CN" sz="2200" u="sng" spc="69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−</a:t>
            </a:r>
            <a:r>
              <a:rPr lang="en-US" altLang="zh-CN" sz="2200" u="sng" spc="6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2</a:t>
            </a:r>
            <a:r>
              <a:rPr lang="en-US" altLang="zh-CN" sz="2200" i="1" spc="55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  <a:r>
              <a:rPr lang="en-US" altLang="zh-CN" sz="2200" u="sng" spc="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)</a:t>
            </a:r>
          </a:p>
          <a:p>
            <a:pPr indent="4133609"/>
            <a:r>
              <a:rPr lang="en-US" altLang="zh-CN" sz="2200" spc="50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lang="en-US" altLang="zh-CN" sz="22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00" spc="55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220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00" spc="50" dirty="0">
                <a:solidFill>
                  <a:srgbClr val="000000"/>
                </a:solidFill>
                <a:latin typeface="Times New Roman"/>
                <a:ea typeface="Times New Roman"/>
              </a:rPr>
              <a:t>exp</a:t>
            </a:r>
            <a:r>
              <a:rPr lang="en-US" altLang="zh-CN" sz="2200" spc="34" dirty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en-US" altLang="zh-CN" sz="2200" spc="55" dirty="0">
                <a:solidFill>
                  <a:srgbClr val="000000"/>
                </a:solidFill>
                <a:latin typeface="Times New Roman"/>
                <a:ea typeface="Times New Roman"/>
              </a:rPr>
              <a:t>−2</a:t>
            </a:r>
            <a:r>
              <a:rPr lang="en-US" altLang="zh-CN" sz="2200" i="1" spc="44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  <a:r>
              <a:rPr lang="en-US" altLang="zh-CN" sz="2200" spc="30" dirty="0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44"/>
              </a:lnSpc>
            </a:pPr>
            <a:r>
              <a:rPr lang="en-US" dirty="0"/>
              <a:t> </a:t>
            </a:r>
            <a:endParaRPr lang="en-US" altLang="zh-CN" sz="1300" dirty="0">
              <a:solidFill>
                <a:srgbClr val="464644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Picture 2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380" y="3021330"/>
            <a:ext cx="5280660" cy="2941320"/>
          </a:xfrm>
          <a:prstGeom prst="rect">
            <a:avLst/>
          </a:prstGeom>
        </p:spPr>
      </p:pic>
      <p:sp>
        <p:nvSpPr>
          <p:cNvPr id="2" name="TextBox 278"/>
          <p:cNvSpPr txBox="1"/>
          <p:nvPr/>
        </p:nvSpPr>
        <p:spPr>
          <a:xfrm>
            <a:off x="368301" y="1003210"/>
            <a:ext cx="5386349" cy="5016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ReLU</a:t>
            </a:r>
            <a:r>
              <a:rPr lang="en-US" altLang="zh-CN" sz="2800" b="1" spc="-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Activation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714"/>
              </a:lnSpc>
            </a:pPr>
            <a:endParaRPr lang="en-US" dirty="0"/>
          </a:p>
          <a:p>
            <a:pPr indent="12700"/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ReLU: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rectified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linear</a:t>
            </a:r>
            <a:r>
              <a:rPr lang="en-US" altLang="zh-CN" sz="24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unit</a:t>
            </a:r>
          </a:p>
          <a:p>
            <a:pPr>
              <a:lnSpc>
                <a:spcPts val="1355"/>
              </a:lnSpc>
            </a:pPr>
            <a:endParaRPr lang="en-US" dirty="0"/>
          </a:p>
          <a:p>
            <a:pPr indent="3042125">
              <a:lnSpc>
                <a:spcPct val="122083"/>
              </a:lnSpc>
            </a:pPr>
            <a:r>
              <a:rPr lang="en-US" altLang="zh-CN" sz="2200" dirty="0">
                <a:solidFill>
                  <a:srgbClr val="000000"/>
                </a:solidFill>
                <a:latin typeface="Times New Roman"/>
                <a:ea typeface="Times New Roman"/>
              </a:rPr>
              <a:t>ReLU(</a:t>
            </a:r>
            <a:r>
              <a:rPr lang="en-US" altLang="zh-CN" sz="2200" i="1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  <a:r>
              <a:rPr lang="en-US" altLang="zh-CN" sz="2200" dirty="0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  <a:r>
              <a:rPr lang="en-US" altLang="zh-CN" sz="2200" spc="1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2200" spc="1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/>
                <a:ea typeface="Times New Roman"/>
              </a:rPr>
              <a:t>max(</a:t>
            </a:r>
            <a:r>
              <a:rPr lang="en-US" altLang="zh-CN" sz="2200" i="1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  <a:r>
              <a:rPr lang="en-US" altLang="zh-CN" sz="2200" dirty="0">
                <a:solidFill>
                  <a:srgbClr val="000000"/>
                </a:solidFill>
                <a:latin typeface="Times New Roman"/>
                <a:ea typeface="Times New Roman"/>
              </a:rPr>
              <a:t>,0)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979"/>
              </a:lnSpc>
            </a:pPr>
            <a:endParaRPr lang="en-US" dirty="0"/>
          </a:p>
          <a:p>
            <a:r>
              <a:rPr lang="en-US" altLang="zh-CN" sz="1300" spc="-5" dirty="0">
                <a:solidFill>
                  <a:srgbClr val="464644"/>
                </a:solidFill>
                <a:latin typeface="Arial"/>
                <a:ea typeface="Arial"/>
              </a:rPr>
              <a:t> </a:t>
            </a:r>
            <a:endParaRPr lang="en-US" altLang="zh-CN" sz="1300" dirty="0">
              <a:solidFill>
                <a:srgbClr val="464644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Picture 2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420" y="2335530"/>
            <a:ext cx="4709160" cy="2575560"/>
          </a:xfrm>
          <a:prstGeom prst="rect">
            <a:avLst/>
          </a:prstGeom>
        </p:spPr>
      </p:pic>
      <p:sp>
        <p:nvSpPr>
          <p:cNvPr id="2" name="TextBox 281"/>
          <p:cNvSpPr txBox="1"/>
          <p:nvPr/>
        </p:nvSpPr>
        <p:spPr>
          <a:xfrm>
            <a:off x="368301" y="1003210"/>
            <a:ext cx="4142937" cy="4561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Multiclass</a:t>
            </a:r>
            <a:r>
              <a:rPr lang="en-US" altLang="zh-CN" sz="2800" b="1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Classification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r>
              <a:rPr lang="en-US" dirty="0"/>
              <a:t> </a:t>
            </a:r>
            <a:endParaRPr lang="en-US" altLang="zh-CN" sz="1300" dirty="0">
              <a:solidFill>
                <a:srgbClr val="464644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Picture 2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420" y="2335530"/>
            <a:ext cx="4709160" cy="2575560"/>
          </a:xfrm>
          <a:prstGeom prst="rect">
            <a:avLst/>
          </a:prstGeom>
        </p:spPr>
      </p:pic>
      <p:sp>
        <p:nvSpPr>
          <p:cNvPr id="2" name="TextBox 284"/>
          <p:cNvSpPr txBox="1"/>
          <p:nvPr/>
        </p:nvSpPr>
        <p:spPr>
          <a:xfrm>
            <a:off x="368300" y="1003210"/>
            <a:ext cx="6286238" cy="4191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Multiclass</a:t>
            </a:r>
            <a:r>
              <a:rPr lang="en-US" altLang="zh-CN" sz="2800" b="1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Classification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8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CD12E5-4D58-4AA0-B091-89B18D29B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438" y="1737535"/>
            <a:ext cx="5444959" cy="418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Component in Neural Networks: Perceptron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62B4A0A4-BE21-485B-AD2B-3A9F78F9B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 Huo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CDC short course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PB">
            <a:extLst>
              <a:ext uri="{FF2B5EF4-FFF2-40B4-BE49-F238E27FC236}">
                <a16:creationId xmlns:a16="http://schemas.microsoft.com/office/drawing/2014/main" id="{181B3AF7-E38B-8430-4D68-CF956DA3CC15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7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16747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Picture 2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79" y="1985010"/>
            <a:ext cx="4709160" cy="2560320"/>
          </a:xfrm>
          <a:prstGeom prst="rect">
            <a:avLst/>
          </a:prstGeom>
        </p:spPr>
      </p:pic>
      <p:sp>
        <p:nvSpPr>
          <p:cNvPr id="2" name="TextBox 287"/>
          <p:cNvSpPr txBox="1"/>
          <p:nvPr/>
        </p:nvSpPr>
        <p:spPr>
          <a:xfrm>
            <a:off x="368301" y="1003210"/>
            <a:ext cx="4257237" cy="426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Multiclass</a:t>
            </a:r>
            <a:r>
              <a:rPr lang="en-US" altLang="zh-CN" sz="2800" b="1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Classification</a:t>
            </a:r>
          </a:p>
        </p:txBody>
      </p:sp>
      <p:sp>
        <p:nvSpPr>
          <p:cNvPr id="289" name="TextBox 289"/>
          <p:cNvSpPr txBox="1"/>
          <p:nvPr/>
        </p:nvSpPr>
        <p:spPr>
          <a:xfrm>
            <a:off x="368301" y="2295902"/>
            <a:ext cx="1219957" cy="7975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altLang="zh-CN" sz="2400" spc="37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Hidden</a:t>
            </a:r>
          </a:p>
          <a:p>
            <a:pPr>
              <a:lnSpc>
                <a:spcPts val="519"/>
              </a:lnSpc>
            </a:pPr>
            <a:endParaRPr lang="en-US" dirty="0"/>
          </a:p>
          <a:p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altLang="zh-CN" sz="2400" spc="37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52CA63-3455-43C5-B884-BF87CCFFB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29" y="1762684"/>
            <a:ext cx="2485450" cy="5027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AB2360-D790-4246-824F-81834302F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916" y="2373880"/>
            <a:ext cx="2661823" cy="7195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B2CFDD-50C1-4A7C-8E46-CF9E13F1B2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194" y="3611896"/>
            <a:ext cx="2403627" cy="154297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Picture 3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020" y="1108711"/>
            <a:ext cx="4785360" cy="4869179"/>
          </a:xfrm>
          <a:prstGeom prst="rect">
            <a:avLst/>
          </a:prstGeom>
        </p:spPr>
      </p:pic>
      <p:sp>
        <p:nvSpPr>
          <p:cNvPr id="2" name="TextBox 300"/>
          <p:cNvSpPr txBox="1"/>
          <p:nvPr/>
        </p:nvSpPr>
        <p:spPr>
          <a:xfrm>
            <a:off x="368300" y="1003211"/>
            <a:ext cx="3905152" cy="48601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Multiple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Hidden</a:t>
            </a:r>
            <a:r>
              <a:rPr lang="en-US" altLang="zh-CN" sz="2800" b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Layers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789"/>
              </a:lnSpc>
            </a:pPr>
            <a:endParaRPr lang="en-US" dirty="0"/>
          </a:p>
          <a:p>
            <a:pPr marL="465388" hangingPunct="0">
              <a:lnSpc>
                <a:spcPct val="120000"/>
              </a:lnSpc>
            </a:pPr>
            <a:endParaRPr lang="en-US" altLang="zh-CN" sz="2400" b="1" spc="69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>
              <a:lnSpc>
                <a:spcPts val="1000"/>
              </a:lnSpc>
            </a:pPr>
            <a:endParaRPr lang="en-US" sz="2400" b="1" spc="69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sz="2400" b="1" spc="69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sz="2400" b="1" spc="69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sz="2400" b="1" spc="69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sz="2400" b="1" spc="69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sz="2400" b="1" spc="69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sz="2400" b="1" spc="69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sz="2400" b="1" spc="69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sz="2400" b="1" spc="69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sz="2400" b="1" spc="69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60"/>
              </a:lnSpc>
            </a:pPr>
            <a:endParaRPr lang="en-US" dirty="0"/>
          </a:p>
          <a:p>
            <a:pPr indent="139700"/>
            <a:r>
              <a:rPr lang="en-US" altLang="zh-CN" sz="2400" spc="-5" dirty="0">
                <a:solidFill>
                  <a:srgbClr val="464644"/>
                </a:solidFill>
                <a:latin typeface="Arial"/>
                <a:ea typeface="Arial"/>
              </a:rPr>
              <a:t>Hy</a:t>
            </a:r>
            <a:r>
              <a:rPr lang="en-US" altLang="zh-CN" sz="2400" dirty="0">
                <a:solidFill>
                  <a:srgbClr val="464644"/>
                </a:solidFill>
                <a:latin typeface="Arial"/>
                <a:ea typeface="Arial"/>
              </a:rPr>
              <a:t>per-parameters</a:t>
            </a:r>
          </a:p>
          <a:p>
            <a:pPr indent="139700">
              <a:lnSpc>
                <a:spcPct val="97500"/>
              </a:lnSpc>
            </a:pPr>
            <a:r>
              <a:rPr lang="en-US" altLang="zh-CN" sz="2400" dirty="0">
                <a:solidFill>
                  <a:srgbClr val="464644"/>
                </a:solidFill>
                <a:latin typeface="Arial"/>
                <a:ea typeface="Arial"/>
              </a:rPr>
              <a:t>•</a:t>
            </a:r>
            <a:r>
              <a:rPr lang="en-US" altLang="zh-CN" sz="2400" dirty="0">
                <a:solidFill>
                  <a:srgbClr val="464644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464644"/>
                </a:solidFill>
                <a:latin typeface="Arial"/>
                <a:ea typeface="Arial"/>
              </a:rPr>
              <a:t>#</a:t>
            </a:r>
            <a:r>
              <a:rPr lang="en-US" altLang="zh-CN" sz="2400" dirty="0">
                <a:solidFill>
                  <a:srgbClr val="464644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464644"/>
                </a:solidFill>
                <a:latin typeface="Arial"/>
                <a:ea typeface="Arial"/>
              </a:rPr>
              <a:t>of</a:t>
            </a:r>
            <a:r>
              <a:rPr lang="en-US" altLang="zh-CN" sz="2400" dirty="0">
                <a:solidFill>
                  <a:srgbClr val="464644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464644"/>
                </a:solidFill>
                <a:latin typeface="Arial"/>
                <a:ea typeface="Arial"/>
              </a:rPr>
              <a:t>hidden</a:t>
            </a:r>
            <a:r>
              <a:rPr lang="en-US" altLang="zh-CN" sz="2400" spc="-125" dirty="0">
                <a:solidFill>
                  <a:srgbClr val="464644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464644"/>
                </a:solidFill>
                <a:latin typeface="Arial"/>
                <a:ea typeface="Arial"/>
              </a:rPr>
              <a:t>layers</a:t>
            </a:r>
          </a:p>
          <a:p>
            <a:pPr indent="139700"/>
            <a:r>
              <a:rPr lang="en-US" altLang="zh-CN" sz="2400" dirty="0">
                <a:solidFill>
                  <a:srgbClr val="464644"/>
                </a:solidFill>
                <a:latin typeface="Arial"/>
                <a:ea typeface="Arial"/>
              </a:rPr>
              <a:t>•</a:t>
            </a:r>
            <a:r>
              <a:rPr lang="en-US" altLang="zh-CN" sz="2400" dirty="0">
                <a:solidFill>
                  <a:srgbClr val="464644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464644"/>
                </a:solidFill>
                <a:latin typeface="Arial"/>
                <a:ea typeface="Arial"/>
              </a:rPr>
              <a:t>Hidden</a:t>
            </a:r>
            <a:r>
              <a:rPr lang="en-US" altLang="zh-CN" sz="2400" dirty="0">
                <a:solidFill>
                  <a:srgbClr val="464644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464644"/>
                </a:solidFill>
                <a:latin typeface="Arial"/>
                <a:ea typeface="Arial"/>
              </a:rPr>
              <a:t>size</a:t>
            </a:r>
            <a:r>
              <a:rPr lang="en-US" altLang="zh-CN" sz="2400" dirty="0">
                <a:solidFill>
                  <a:srgbClr val="464644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464644"/>
                </a:solidFill>
                <a:latin typeface="Arial"/>
                <a:ea typeface="Arial"/>
              </a:rPr>
              <a:t>for</a:t>
            </a:r>
            <a:r>
              <a:rPr lang="en-US" altLang="zh-CN" sz="2400" dirty="0">
                <a:solidFill>
                  <a:srgbClr val="464644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464644"/>
                </a:solidFill>
                <a:latin typeface="Arial"/>
                <a:ea typeface="Arial"/>
              </a:rPr>
              <a:t>each</a:t>
            </a:r>
            <a:r>
              <a:rPr lang="en-US" altLang="zh-CN" sz="2400" spc="-125" dirty="0">
                <a:solidFill>
                  <a:srgbClr val="464644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464644"/>
                </a:solidFill>
                <a:latin typeface="Arial"/>
                <a:ea typeface="Arial"/>
              </a:rPr>
              <a:t>layer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469"/>
              </a:lnSpc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8F3692-D8E5-4A5A-AE83-3027A9A70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15" y="2072611"/>
            <a:ext cx="2710199" cy="184696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480" y="2480310"/>
            <a:ext cx="2651760" cy="1706880"/>
          </a:xfrm>
          <a:prstGeom prst="rect">
            <a:avLst/>
          </a:prstGeom>
        </p:spPr>
      </p:pic>
      <p:sp>
        <p:nvSpPr>
          <p:cNvPr id="2" name="TextBox 210"/>
          <p:cNvSpPr txBox="1"/>
          <p:nvPr/>
        </p:nvSpPr>
        <p:spPr>
          <a:xfrm>
            <a:off x="469900" y="2833786"/>
            <a:ext cx="3542406" cy="1168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9541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10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Hardware</a:t>
            </a:r>
            <a:r>
              <a:rPr kumimoji="0" lang="en-US" altLang="zh-CN" sz="4000" b="1" i="0" u="none" strike="noStrike" kern="1200" cap="none" spc="-54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4000" b="1" i="0" u="none" strike="noStrike" kern="1200" cap="none" spc="8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for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4000" b="1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Deep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4000" b="1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Learning</a:t>
            </a:r>
          </a:p>
        </p:txBody>
      </p:sp>
      <p:sp>
        <p:nvSpPr>
          <p:cNvPr id="211" name="TextBox 211"/>
          <p:cNvSpPr txBox="1"/>
          <p:nvPr/>
        </p:nvSpPr>
        <p:spPr>
          <a:xfrm>
            <a:off x="6197601" y="4421375"/>
            <a:ext cx="1550019" cy="182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(</a:t>
            </a:r>
            <a:r>
              <a:rPr kumimoji="0" lang="en-US" altLang="zh-CN" sz="1200" b="0" i="0" u="sng" strike="noStrike" kern="1200" cap="none" spc="0" normalizeH="0" baseline="0" noProof="0" dirty="0">
                <a:ln>
                  <a:noFill/>
                </a:ln>
                <a:solidFill>
                  <a:srgbClr val="666AE9"/>
                </a:solidFill>
                <a:effectLst/>
                <a:uLnTx/>
                <a:uFill>
                  <a:solidFill>
                    <a:srgbClr val="666AE9"/>
                  </a:solidFill>
                </a:uFill>
                <a:latin typeface="Arial"/>
                <a:ea typeface="Arial"/>
                <a:cs typeface="+mn-cs"/>
              </a:rPr>
              <a:t>articleshub360.com</a:t>
            </a:r>
            <a:r>
              <a:rPr kumimoji="0" lang="en-US" altLang="zh-CN" sz="1200" b="0" i="0" u="none" strike="noStrike" kern="1200" cap="none" spc="-15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)</a:t>
            </a: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Picture 2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920" y="1916430"/>
            <a:ext cx="1135380" cy="1181100"/>
          </a:xfrm>
          <a:prstGeom prst="rect">
            <a:avLst/>
          </a:prstGeom>
        </p:spPr>
      </p:pic>
      <p:pic>
        <p:nvPicPr>
          <p:cNvPr id="216" name="Picture 2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979" y="2030730"/>
            <a:ext cx="1493520" cy="952500"/>
          </a:xfrm>
          <a:prstGeom prst="rect">
            <a:avLst/>
          </a:prstGeom>
        </p:spPr>
      </p:pic>
      <p:pic>
        <p:nvPicPr>
          <p:cNvPr id="217" name="Picture 2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720" y="4194810"/>
            <a:ext cx="2042160" cy="1158240"/>
          </a:xfrm>
          <a:prstGeom prst="rect">
            <a:avLst/>
          </a:prstGeom>
        </p:spPr>
      </p:pic>
      <p:sp>
        <p:nvSpPr>
          <p:cNvPr id="2" name="Freeform 217"/>
          <p:cNvSpPr/>
          <p:nvPr/>
        </p:nvSpPr>
        <p:spPr>
          <a:xfrm>
            <a:off x="3416300" y="2317750"/>
            <a:ext cx="1104900" cy="342900"/>
          </a:xfrm>
          <a:custGeom>
            <a:avLst/>
            <a:gdLst>
              <a:gd name="connsiteX0" fmla="*/ 325522 w 1104900"/>
              <a:gd name="connsiteY0" fmla="*/ 269615 h 342900"/>
              <a:gd name="connsiteX1" fmla="*/ 325522 w 1104900"/>
              <a:gd name="connsiteY1" fmla="*/ 355277 h 342900"/>
              <a:gd name="connsiteX2" fmla="*/ 21009 w 1104900"/>
              <a:gd name="connsiteY2" fmla="*/ 185475 h 342900"/>
              <a:gd name="connsiteX3" fmla="*/ 325522 w 1104900"/>
              <a:gd name="connsiteY3" fmla="*/ 15674 h 342900"/>
              <a:gd name="connsiteX4" fmla="*/ 325522 w 1104900"/>
              <a:gd name="connsiteY4" fmla="*/ 101336 h 342900"/>
              <a:gd name="connsiteX5" fmla="*/ 805594 w 1104900"/>
              <a:gd name="connsiteY5" fmla="*/ 101336 h 342900"/>
              <a:gd name="connsiteX6" fmla="*/ 805594 w 1104900"/>
              <a:gd name="connsiteY6" fmla="*/ 15674 h 342900"/>
              <a:gd name="connsiteX7" fmla="*/ 1110107 w 1104900"/>
              <a:gd name="connsiteY7" fmla="*/ 185475 h 342900"/>
              <a:gd name="connsiteX8" fmla="*/ 805594 w 1104900"/>
              <a:gd name="connsiteY8" fmla="*/ 355277 h 342900"/>
              <a:gd name="connsiteX9" fmla="*/ 805594 w 1104900"/>
              <a:gd name="connsiteY9" fmla="*/ 269615 h 342900"/>
              <a:gd name="connsiteX10" fmla="*/ 325522 w 1104900"/>
              <a:gd name="connsiteY10" fmla="*/ 269615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4900" h="342900">
                <a:moveTo>
                  <a:pt x="325522" y="269615"/>
                </a:moveTo>
                <a:lnTo>
                  <a:pt x="325522" y="355277"/>
                </a:lnTo>
                <a:lnTo>
                  <a:pt x="21009" y="185475"/>
                </a:lnTo>
                <a:lnTo>
                  <a:pt x="325522" y="15674"/>
                </a:lnTo>
                <a:lnTo>
                  <a:pt x="325522" y="101336"/>
                </a:lnTo>
                <a:lnTo>
                  <a:pt x="805594" y="101336"/>
                </a:lnTo>
                <a:lnTo>
                  <a:pt x="805594" y="15674"/>
                </a:lnTo>
                <a:lnTo>
                  <a:pt x="1110107" y="185475"/>
                </a:lnTo>
                <a:lnTo>
                  <a:pt x="805594" y="355277"/>
                </a:lnTo>
                <a:lnTo>
                  <a:pt x="805594" y="269615"/>
                </a:lnTo>
                <a:lnTo>
                  <a:pt x="325522" y="26961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8" name="Freeform 218"/>
          <p:cNvSpPr/>
          <p:nvPr/>
        </p:nvSpPr>
        <p:spPr>
          <a:xfrm>
            <a:off x="2400300" y="3206750"/>
            <a:ext cx="355600" cy="850900"/>
          </a:xfrm>
          <a:custGeom>
            <a:avLst/>
            <a:gdLst>
              <a:gd name="connsiteX0" fmla="*/ 277051 w 355600"/>
              <a:gd name="connsiteY0" fmla="*/ 548990 h 850900"/>
              <a:gd name="connsiteX1" fmla="*/ 362713 w 355600"/>
              <a:gd name="connsiteY1" fmla="*/ 548990 h 850900"/>
              <a:gd name="connsiteX2" fmla="*/ 192911 w 355600"/>
              <a:gd name="connsiteY2" fmla="*/ 853503 h 850900"/>
              <a:gd name="connsiteX3" fmla="*/ 23110 w 355600"/>
              <a:gd name="connsiteY3" fmla="*/ 548990 h 850900"/>
              <a:gd name="connsiteX4" fmla="*/ 108772 w 355600"/>
              <a:gd name="connsiteY4" fmla="*/ 548990 h 850900"/>
              <a:gd name="connsiteX5" fmla="*/ 108772 w 355600"/>
              <a:gd name="connsiteY5" fmla="*/ 319833 h 850900"/>
              <a:gd name="connsiteX6" fmla="*/ 23110 w 355600"/>
              <a:gd name="connsiteY6" fmla="*/ 319833 h 850900"/>
              <a:gd name="connsiteX7" fmla="*/ 192911 w 355600"/>
              <a:gd name="connsiteY7" fmla="*/ 15320 h 850900"/>
              <a:gd name="connsiteX8" fmla="*/ 362713 w 355600"/>
              <a:gd name="connsiteY8" fmla="*/ 319833 h 850900"/>
              <a:gd name="connsiteX9" fmla="*/ 277051 w 355600"/>
              <a:gd name="connsiteY9" fmla="*/ 319833 h 850900"/>
              <a:gd name="connsiteX10" fmla="*/ 277051 w 355600"/>
              <a:gd name="connsiteY10" fmla="*/ 548990 h 85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5600" h="850900">
                <a:moveTo>
                  <a:pt x="277051" y="548990"/>
                </a:moveTo>
                <a:lnTo>
                  <a:pt x="362713" y="548990"/>
                </a:lnTo>
                <a:lnTo>
                  <a:pt x="192911" y="853503"/>
                </a:lnTo>
                <a:lnTo>
                  <a:pt x="23110" y="548990"/>
                </a:lnTo>
                <a:lnTo>
                  <a:pt x="108772" y="548990"/>
                </a:lnTo>
                <a:lnTo>
                  <a:pt x="108772" y="319833"/>
                </a:lnTo>
                <a:lnTo>
                  <a:pt x="23110" y="319833"/>
                </a:lnTo>
                <a:lnTo>
                  <a:pt x="192911" y="15320"/>
                </a:lnTo>
                <a:lnTo>
                  <a:pt x="362713" y="319833"/>
                </a:lnTo>
                <a:lnTo>
                  <a:pt x="277051" y="319833"/>
                </a:lnTo>
                <a:lnTo>
                  <a:pt x="277051" y="54899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9" name="TextBox 219"/>
          <p:cNvSpPr txBox="1"/>
          <p:nvPr/>
        </p:nvSpPr>
        <p:spPr>
          <a:xfrm>
            <a:off x="368301" y="1003210"/>
            <a:ext cx="3557957" cy="426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Your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GPU</a:t>
            </a:r>
            <a:r>
              <a:rPr kumimoji="0" lang="en-US" altLang="zh-CN" sz="2800" b="1" i="0" u="none" strike="noStrike" kern="1200" cap="none" spc="-2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Computer</a:t>
            </a:r>
          </a:p>
        </p:txBody>
      </p:sp>
      <p:sp>
        <p:nvSpPr>
          <p:cNvPr id="220" name="TextBox 220"/>
          <p:cNvSpPr txBox="1"/>
          <p:nvPr/>
        </p:nvSpPr>
        <p:spPr>
          <a:xfrm>
            <a:off x="495300" y="2228338"/>
            <a:ext cx="1406198" cy="548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Intel</a:t>
            </a:r>
            <a:r>
              <a:rPr kumimoji="0" lang="en-US" altLang="zh-CN" sz="1800" b="1" i="0" u="none" strike="noStrike" kern="1200" cap="none" spc="-5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1" i="0" u="none" strike="noStrike" kern="1200" cap="none" spc="-5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i7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0.15</a:t>
            </a:r>
            <a:r>
              <a:rPr kumimoji="0" lang="en-US" altLang="zh-CN" sz="1800" b="0" i="0" u="none" strike="noStrike" kern="1200" cap="none" spc="-45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TFLOPS</a:t>
            </a:r>
          </a:p>
        </p:txBody>
      </p:sp>
      <p:sp>
        <p:nvSpPr>
          <p:cNvPr id="221" name="TextBox 221"/>
          <p:cNvSpPr txBox="1"/>
          <p:nvPr/>
        </p:nvSpPr>
        <p:spPr>
          <a:xfrm>
            <a:off x="6591301" y="2228338"/>
            <a:ext cx="660961" cy="548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-5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DD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R4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32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-5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GB</a:t>
            </a:r>
          </a:p>
        </p:txBody>
      </p:sp>
      <p:sp>
        <p:nvSpPr>
          <p:cNvPr id="222" name="TextBox 222"/>
          <p:cNvSpPr txBox="1"/>
          <p:nvPr/>
        </p:nvSpPr>
        <p:spPr>
          <a:xfrm>
            <a:off x="3784600" y="4374639"/>
            <a:ext cx="1520132" cy="8254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Nvidia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Titan</a:t>
            </a:r>
            <a:r>
              <a:rPr kumimoji="0" lang="en-US" altLang="zh-CN" sz="1800" b="1" i="0" u="none" strike="noStrike" kern="1200" cap="none" spc="-5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X</a:t>
            </a:r>
          </a:p>
          <a:p>
            <a:pPr marL="0" marR="0" lvl="0" indent="0" algn="l" defTabSz="457200" rtl="0" eaLnBrk="1" fontAlgn="auto" latinLnBrk="0" hangingPunct="1">
              <a:lnSpc>
                <a:spcPct val="97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12</a:t>
            </a:r>
            <a:r>
              <a:rPr kumimoji="0" lang="en-US" altLang="zh-CN" sz="1800" b="0" i="0" u="none" strike="noStrike" kern="1200" cap="none" spc="-45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TFLOPS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16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-5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GB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0"/>
          <p:cNvSpPr txBox="1"/>
          <p:nvPr/>
        </p:nvSpPr>
        <p:spPr>
          <a:xfrm>
            <a:off x="368301" y="1003210"/>
            <a:ext cx="8111789" cy="49631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Improve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CPU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Utilization</a:t>
            </a:r>
            <a:r>
              <a:rPr kumimoji="0" lang="en-US" altLang="zh-CN" sz="280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I</a:t>
            </a: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71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127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</a:t>
            </a:r>
            <a:r>
              <a:rPr kumimoji="0" lang="en-US" altLang="zh-CN" sz="2400" b="0" i="0" u="none" strike="noStrike" kern="1200" cap="none" spc="3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Before</a:t>
            </a:r>
            <a:r>
              <a:rPr kumimoji="0" lang="en-US" altLang="zh-CN" sz="2400" b="0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computing</a:t>
            </a:r>
            <a:r>
              <a:rPr kumimoji="0" lang="en-US" altLang="zh-CN" sz="2400" b="0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a</a:t>
            </a:r>
            <a:r>
              <a:rPr kumimoji="0" lang="en-US" altLang="zh-CN" sz="2400" b="0" i="1" u="none" strike="noStrike" kern="1200" cap="none" spc="3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+</a:t>
            </a:r>
            <a:r>
              <a:rPr kumimoji="0" lang="en-US" altLang="zh-CN" sz="2400" b="0" i="1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b,</a:t>
            </a:r>
            <a:r>
              <a:rPr kumimoji="0" lang="en-US" altLang="zh-CN" sz="2400" b="0" i="1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need</a:t>
            </a:r>
            <a:r>
              <a:rPr kumimoji="0" lang="en-US" altLang="zh-CN" sz="2400" b="0" i="0" u="none" strike="noStrike" kern="1200" cap="none" spc="3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to</a:t>
            </a:r>
            <a:r>
              <a:rPr kumimoji="0" lang="en-US" altLang="zh-CN" sz="2400" b="0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prepare</a:t>
            </a:r>
            <a:r>
              <a:rPr kumimoji="0" lang="en-US" altLang="zh-CN" sz="2400" b="0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data</a:t>
            </a:r>
            <a:r>
              <a:rPr kumimoji="0" lang="en-US" altLang="zh-CN" sz="2400" b="0" i="0" u="none" strike="noStrike" kern="1200" cap="none" spc="3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first</a:t>
            </a:r>
          </a:p>
          <a:p>
            <a:pPr marL="0" marR="0" lvl="0" indent="0" algn="l" defTabSz="457200" rtl="0" eaLnBrk="1" fontAlgn="auto" latinLnBrk="0" hangingPunct="1">
              <a:lnSpc>
                <a:spcPts val="51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469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</a:t>
            </a:r>
            <a:r>
              <a:rPr kumimoji="0" lang="en-US" altLang="zh-CN" sz="2400" b="0" i="0" u="none" strike="noStrike" kern="1200" cap="none" spc="4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Main</a:t>
            </a:r>
            <a:r>
              <a:rPr kumimoji="0" lang="en-US" altLang="zh-CN" sz="2400" b="0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memory</a:t>
            </a:r>
            <a:r>
              <a:rPr kumimoji="0" lang="en-US" altLang="zh-CN" sz="2400" b="0" i="0" u="none" strike="noStrike" kern="1200" cap="none" spc="4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-&gt;</a:t>
            </a:r>
            <a:r>
              <a:rPr kumimoji="0" lang="en-US" altLang="zh-CN" sz="2400" b="0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L3</a:t>
            </a:r>
            <a:r>
              <a:rPr kumimoji="0" lang="en-US" altLang="zh-CN" sz="2400" b="0" i="0" u="none" strike="noStrike" kern="1200" cap="none" spc="4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-&gt;</a:t>
            </a:r>
            <a:r>
              <a:rPr kumimoji="0" lang="en-US" altLang="zh-CN" sz="2400" b="0" i="0" u="none" strike="noStrike" kern="1200" cap="none" spc="4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L2</a:t>
            </a:r>
            <a:r>
              <a:rPr kumimoji="0" lang="en-US" altLang="zh-CN" sz="2400" b="0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-&gt;</a:t>
            </a:r>
            <a:r>
              <a:rPr kumimoji="0" lang="en-US" altLang="zh-CN" sz="2400" b="0" i="0" u="none" strike="noStrike" kern="1200" cap="none" spc="4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L1</a:t>
            </a:r>
            <a:r>
              <a:rPr kumimoji="0" lang="en-US" altLang="zh-CN" sz="2400" b="0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-&gt;</a:t>
            </a:r>
            <a:r>
              <a:rPr kumimoji="0" lang="en-US" altLang="zh-CN" sz="2400" b="0" i="0" u="none" strike="noStrike" kern="1200" cap="none" spc="4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registers</a:t>
            </a:r>
          </a:p>
          <a:p>
            <a:pPr marL="0" marR="0" lvl="0" indent="0" algn="l" defTabSz="457200" rtl="0" eaLnBrk="1" fontAlgn="auto" latinLnBrk="0" hangingPunct="1">
              <a:lnSpc>
                <a:spcPts val="5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9271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</a:t>
            </a:r>
            <a:r>
              <a:rPr kumimoji="0" lang="en-US" altLang="zh-CN" sz="2400" b="0" i="0" u="none" strike="noStrike" kern="1200" cap="none" spc="6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L1</a:t>
            </a:r>
            <a:r>
              <a:rPr kumimoji="0" lang="en-US" altLang="zh-CN" sz="2400" b="0" i="0" u="none" strike="noStrike" kern="1200" cap="none" spc="8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cache</a:t>
            </a:r>
            <a:r>
              <a:rPr kumimoji="0" lang="en-US" altLang="zh-CN" sz="2400" b="0" i="0" u="none" strike="noStrike" kern="1200" cap="none" spc="7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reference</a:t>
            </a:r>
            <a:r>
              <a:rPr kumimoji="0" lang="en-US" altLang="zh-CN" sz="2400" b="0" i="0" u="none" strike="noStrike" kern="1200" cap="none" spc="6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time:</a:t>
            </a:r>
            <a:r>
              <a:rPr kumimoji="0" lang="en-US" altLang="zh-CN" sz="2400" b="0" i="0" u="none" strike="noStrike" kern="1200" cap="none" spc="7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0.5</a:t>
            </a:r>
            <a:r>
              <a:rPr kumimoji="0" lang="en-US" altLang="zh-CN" sz="2400" b="0" i="0" u="none" strike="noStrike" kern="1200" cap="none" spc="7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ns</a:t>
            </a:r>
          </a:p>
          <a:p>
            <a:pPr marL="0" marR="0" lvl="0" indent="0" algn="l" defTabSz="457200" rtl="0" eaLnBrk="1" fontAlgn="auto" latinLnBrk="0" hangingPunct="1">
              <a:lnSpc>
                <a:spcPts val="41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9271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</a:t>
            </a:r>
            <a:r>
              <a:rPr kumimoji="0" lang="en-US" altLang="zh-CN" sz="2400" b="0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L2</a:t>
            </a:r>
            <a:r>
              <a:rPr kumimoji="0" lang="en-US" altLang="zh-CN" sz="2400" b="0" i="0" u="none" strike="noStrike" kern="1200" cap="none" spc="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cache</a:t>
            </a:r>
            <a:r>
              <a:rPr kumimoji="0" lang="en-US" altLang="zh-CN" sz="2400" b="0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reference</a:t>
            </a:r>
            <a:r>
              <a:rPr kumimoji="0" lang="en-US" altLang="zh-CN" sz="2400" b="0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time</a:t>
            </a:r>
            <a:r>
              <a:rPr kumimoji="0" lang="en-US" altLang="zh-CN" sz="2400" b="0" i="0" u="none" strike="noStrike" kern="1200" cap="none" spc="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7</a:t>
            </a:r>
            <a:r>
              <a:rPr kumimoji="0" lang="en-US" altLang="zh-CN" sz="2400" b="0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ns</a:t>
            </a:r>
            <a:r>
              <a:rPr kumimoji="0" lang="en-US" altLang="zh-CN" sz="2400" b="0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(14</a:t>
            </a:r>
            <a:r>
              <a:rPr kumimoji="0" lang="en-US" altLang="zh-CN" sz="2400" b="0" i="0" u="none" strike="noStrike" kern="1200" cap="none" spc="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x</a:t>
            </a:r>
            <a:r>
              <a:rPr kumimoji="0" lang="en-US" altLang="zh-CN" sz="2400" b="0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L1)</a:t>
            </a:r>
          </a:p>
          <a:p>
            <a:pPr marL="0" marR="0" lvl="0" indent="0" algn="l" defTabSz="457200" rtl="0" eaLnBrk="1" fontAlgn="auto" latinLnBrk="0" hangingPunct="1">
              <a:lnSpc>
                <a:spcPts val="51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9271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</a:t>
            </a:r>
            <a:r>
              <a:rPr kumimoji="0" lang="en-US" altLang="zh-CN" sz="2400" b="0" i="0" u="none" strike="noStrike" kern="1200" cap="none" spc="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Main</a:t>
            </a:r>
            <a:r>
              <a:rPr kumimoji="0" lang="en-US" altLang="zh-CN" sz="2400" b="0" i="0" u="none" strike="noStrike" kern="1200" cap="none" spc="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memory</a:t>
            </a:r>
            <a:r>
              <a:rPr kumimoji="0" lang="en-US" altLang="zh-CN" sz="2400" b="0" i="0" u="none" strike="noStrike" kern="1200" cap="none" spc="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reference</a:t>
            </a:r>
            <a:r>
              <a:rPr kumimoji="0" lang="en-US" altLang="zh-CN" sz="2400" b="0" i="0" u="none" strike="noStrike" kern="1200" cap="none" spc="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time</a:t>
            </a:r>
            <a:r>
              <a:rPr kumimoji="0" lang="en-US" altLang="zh-CN" sz="2400" b="0" i="0" u="none" strike="noStrike" kern="1200" cap="none" spc="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100ns</a:t>
            </a:r>
            <a:r>
              <a:rPr kumimoji="0" lang="en-US" altLang="zh-CN" sz="2400" b="0" i="0" u="none" strike="noStrike" kern="1200" cap="none" spc="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(200</a:t>
            </a:r>
            <a:r>
              <a:rPr kumimoji="0" lang="en-US" altLang="zh-CN" sz="2400" b="0" i="0" u="none" strike="noStrike" kern="1200" cap="none" spc="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x</a:t>
            </a:r>
            <a:r>
              <a:rPr kumimoji="0" lang="en-US" altLang="zh-CN" sz="2400" b="0" i="0" u="none" strike="noStrike" kern="1200" cap="none" spc="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L1)</a:t>
            </a:r>
          </a:p>
          <a:p>
            <a:pPr marL="0" marR="0" lvl="0" indent="0" algn="l" defTabSz="457200" rtl="0" eaLnBrk="1" fontAlgn="auto" latinLnBrk="0" hangingPunct="1">
              <a:lnSpc>
                <a:spcPts val="51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127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</a:t>
            </a:r>
            <a:r>
              <a:rPr kumimoji="0" lang="en-US" altLang="zh-CN" sz="2400" b="0" i="0" u="none" strike="noStrike" kern="1200" cap="none" spc="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Improve</a:t>
            </a:r>
            <a:r>
              <a:rPr kumimoji="0" lang="en-US" altLang="zh-CN" sz="2400" b="0" i="0" u="none" strike="noStrike" kern="1200" cap="none" spc="6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temporal</a:t>
            </a:r>
            <a:r>
              <a:rPr kumimoji="0" lang="en-US" altLang="zh-CN" sz="2400" b="0" i="0" u="none" strike="noStrike" kern="1200" cap="none" spc="6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and</a:t>
            </a:r>
            <a:r>
              <a:rPr kumimoji="0" lang="en-US" altLang="zh-CN" sz="2400" b="0" i="0" u="none" strike="noStrike" kern="1200" cap="none" spc="6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spatial</a:t>
            </a:r>
            <a:r>
              <a:rPr kumimoji="0" lang="en-US" altLang="zh-CN" sz="2400" b="0" i="0" u="none" strike="noStrike" kern="1200" cap="none" spc="6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memory</a:t>
            </a:r>
            <a:r>
              <a:rPr kumimoji="0" lang="en-US" altLang="zh-CN" sz="2400" b="0" i="0" u="none" strike="noStrike" kern="1200" cap="none" spc="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locality</a:t>
            </a:r>
          </a:p>
          <a:p>
            <a:pPr marL="0" marR="0" lvl="0" indent="0" algn="l" defTabSz="457200" rtl="0" eaLnBrk="1" fontAlgn="auto" latinLnBrk="0" hangingPunct="1">
              <a:lnSpc>
                <a:spcPts val="5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469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</a:t>
            </a:r>
            <a:r>
              <a:rPr kumimoji="0" lang="en-US" altLang="zh-CN" sz="2400" b="0" i="0" u="none" strike="noStrike" kern="1200" cap="none" spc="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Temporal:</a:t>
            </a:r>
            <a:r>
              <a:rPr kumimoji="0" lang="en-US" altLang="zh-CN" sz="2400" b="0" i="0" u="none" strike="noStrike" kern="1200" cap="none" spc="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reuse</a:t>
            </a:r>
            <a:r>
              <a:rPr kumimoji="0" lang="en-US" altLang="zh-CN" sz="2400" b="0" i="0" u="none" strike="noStrike" kern="1200" cap="none" spc="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data</a:t>
            </a:r>
            <a:r>
              <a:rPr kumimoji="0" lang="en-US" altLang="zh-CN" sz="2400" b="0" i="0" u="none" strike="noStrike" kern="1200" cap="none" spc="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so</a:t>
            </a:r>
            <a:r>
              <a:rPr kumimoji="0" lang="en-US" altLang="zh-CN" sz="2400" b="0" i="0" u="none" strike="noStrike" kern="1200" cap="none" spc="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we</a:t>
            </a:r>
            <a:r>
              <a:rPr kumimoji="0" lang="en-US" altLang="zh-CN" sz="2400" b="0" i="0" u="none" strike="noStrike" kern="1200" cap="none" spc="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keep</a:t>
            </a:r>
            <a:r>
              <a:rPr kumimoji="0" lang="en-US" altLang="zh-CN" sz="2400" b="0" i="0" u="none" strike="noStrike" kern="1200" cap="none" spc="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them</a:t>
            </a:r>
            <a:r>
              <a:rPr kumimoji="0" lang="en-US" altLang="zh-CN" sz="2400" b="0" i="0" u="none" strike="noStrike" kern="1200" cap="none" spc="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on</a:t>
            </a:r>
            <a:r>
              <a:rPr kumimoji="0" lang="en-US" altLang="zh-CN" sz="2400" b="0" i="0" u="none" strike="noStrike" kern="1200" cap="none" spc="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cache</a:t>
            </a:r>
          </a:p>
          <a:p>
            <a:pPr marL="0" marR="0" lvl="0" indent="0" algn="l" defTabSz="457200" rtl="0" eaLnBrk="1" fontAlgn="auto" latinLnBrk="0" hangingPunct="1">
              <a:lnSpc>
                <a:spcPts val="5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469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</a:t>
            </a:r>
            <a:r>
              <a:rPr kumimoji="0" lang="en-US" altLang="zh-CN" sz="2400" b="0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Spatial:</a:t>
            </a:r>
            <a:r>
              <a:rPr kumimoji="0" lang="en-US" altLang="zh-CN" sz="2400" b="0" i="0" u="none" strike="noStrike" kern="1200" cap="none" spc="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read</a:t>
            </a:r>
            <a:r>
              <a:rPr kumimoji="0" lang="en-US" altLang="zh-CN" sz="2400" b="0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data</a:t>
            </a:r>
            <a:r>
              <a:rPr kumimoji="0" lang="en-US" altLang="zh-CN" sz="2400" b="0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sequential</a:t>
            </a:r>
            <a:r>
              <a:rPr kumimoji="0" lang="en-US" altLang="zh-CN" sz="2400" b="0" i="0" u="none" strike="noStrike" kern="1200" cap="none" spc="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so</a:t>
            </a:r>
            <a:r>
              <a:rPr kumimoji="0" lang="en-US" altLang="zh-CN" sz="2400" b="0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we</a:t>
            </a:r>
            <a:r>
              <a:rPr kumimoji="0" lang="en-US" altLang="zh-CN" sz="2400" b="0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can</a:t>
            </a:r>
            <a:r>
              <a:rPr kumimoji="0" lang="en-US" altLang="zh-CN" sz="2400" b="0" i="0" u="none" strike="noStrike" kern="1200" cap="none" spc="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pre-fetch</a:t>
            </a:r>
            <a:r>
              <a:rPr kumimoji="0" lang="en-US" altLang="zh-CN" sz="2400" b="0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data</a:t>
            </a: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8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altLang="zh-CN" sz="1300" b="0" i="0" u="none" strike="noStrike" kern="1200" cap="none" spc="0" normalizeH="0" baseline="0" noProof="0" dirty="0">
              <a:ln>
                <a:noFill/>
              </a:ln>
              <a:solidFill>
                <a:srgbClr val="464644"/>
              </a:solidFill>
              <a:effectLst/>
              <a:uLnTx/>
              <a:uFillTx/>
              <a:latin typeface="Arial"/>
              <a:ea typeface="Arial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32"/>
          <p:cNvSpPr/>
          <p:nvPr/>
        </p:nvSpPr>
        <p:spPr>
          <a:xfrm>
            <a:off x="1155700" y="4083050"/>
            <a:ext cx="241300" cy="241300"/>
          </a:xfrm>
          <a:custGeom>
            <a:avLst/>
            <a:gdLst>
              <a:gd name="connsiteX0" fmla="*/ 13850 w 241300"/>
              <a:gd name="connsiteY0" fmla="*/ 19359 h 241300"/>
              <a:gd name="connsiteX1" fmla="*/ 249613 w 241300"/>
              <a:gd name="connsiteY1" fmla="*/ 19359 h 241300"/>
              <a:gd name="connsiteX2" fmla="*/ 249613 w 241300"/>
              <a:gd name="connsiteY2" fmla="*/ 248045 h 241300"/>
              <a:gd name="connsiteX3" fmla="*/ 13850 w 241300"/>
              <a:gd name="connsiteY3" fmla="*/ 248045 h 241300"/>
              <a:gd name="connsiteX4" fmla="*/ 13850 w 241300"/>
              <a:gd name="connsiteY4" fmla="*/ 19359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00" h="241300">
                <a:moveTo>
                  <a:pt x="13850" y="19359"/>
                </a:moveTo>
                <a:lnTo>
                  <a:pt x="249613" y="19359"/>
                </a:lnTo>
                <a:lnTo>
                  <a:pt x="249613" y="248045"/>
                </a:lnTo>
                <a:lnTo>
                  <a:pt x="13850" y="248045"/>
                </a:lnTo>
                <a:lnTo>
                  <a:pt x="13850" y="19359"/>
                </a:lnTo>
                <a:close/>
              </a:path>
            </a:pathLst>
          </a:custGeom>
          <a:solidFill>
            <a:srgbClr val="0000CC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3" name="Freeform 233"/>
          <p:cNvSpPr/>
          <p:nvPr/>
        </p:nvSpPr>
        <p:spPr>
          <a:xfrm>
            <a:off x="1384300" y="4083050"/>
            <a:ext cx="254000" cy="241300"/>
          </a:xfrm>
          <a:custGeom>
            <a:avLst/>
            <a:gdLst>
              <a:gd name="connsiteX0" fmla="*/ 21362 w 254000"/>
              <a:gd name="connsiteY0" fmla="*/ 19359 h 241300"/>
              <a:gd name="connsiteX1" fmla="*/ 257125 w 254000"/>
              <a:gd name="connsiteY1" fmla="*/ 19359 h 241300"/>
              <a:gd name="connsiteX2" fmla="*/ 257125 w 254000"/>
              <a:gd name="connsiteY2" fmla="*/ 248045 h 241300"/>
              <a:gd name="connsiteX3" fmla="*/ 21362 w 254000"/>
              <a:gd name="connsiteY3" fmla="*/ 248045 h 241300"/>
              <a:gd name="connsiteX4" fmla="*/ 21362 w 254000"/>
              <a:gd name="connsiteY4" fmla="*/ 19359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0" h="241300">
                <a:moveTo>
                  <a:pt x="21362" y="19359"/>
                </a:moveTo>
                <a:lnTo>
                  <a:pt x="257125" y="19359"/>
                </a:lnTo>
                <a:lnTo>
                  <a:pt x="257125" y="248045"/>
                </a:lnTo>
                <a:lnTo>
                  <a:pt x="21362" y="248045"/>
                </a:lnTo>
                <a:lnTo>
                  <a:pt x="21362" y="19359"/>
                </a:lnTo>
                <a:close/>
              </a:path>
            </a:pathLst>
          </a:custGeom>
          <a:solidFill>
            <a:srgbClr val="0000FE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4" name="Freeform 234"/>
          <p:cNvSpPr/>
          <p:nvPr/>
        </p:nvSpPr>
        <p:spPr>
          <a:xfrm>
            <a:off x="1625600" y="4083050"/>
            <a:ext cx="241300" cy="241300"/>
          </a:xfrm>
          <a:custGeom>
            <a:avLst/>
            <a:gdLst>
              <a:gd name="connsiteX0" fmla="*/ 16174 w 241300"/>
              <a:gd name="connsiteY0" fmla="*/ 19359 h 241300"/>
              <a:gd name="connsiteX1" fmla="*/ 251937 w 241300"/>
              <a:gd name="connsiteY1" fmla="*/ 19359 h 241300"/>
              <a:gd name="connsiteX2" fmla="*/ 251937 w 241300"/>
              <a:gd name="connsiteY2" fmla="*/ 248045 h 241300"/>
              <a:gd name="connsiteX3" fmla="*/ 16174 w 241300"/>
              <a:gd name="connsiteY3" fmla="*/ 248045 h 241300"/>
              <a:gd name="connsiteX4" fmla="*/ 16174 w 241300"/>
              <a:gd name="connsiteY4" fmla="*/ 19359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00" h="241300">
                <a:moveTo>
                  <a:pt x="16174" y="19359"/>
                </a:moveTo>
                <a:lnTo>
                  <a:pt x="251937" y="19359"/>
                </a:lnTo>
                <a:lnTo>
                  <a:pt x="251937" y="248045"/>
                </a:lnTo>
                <a:lnTo>
                  <a:pt x="16174" y="248045"/>
                </a:lnTo>
                <a:lnTo>
                  <a:pt x="16174" y="19359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" name="Freeform 235"/>
          <p:cNvSpPr/>
          <p:nvPr/>
        </p:nvSpPr>
        <p:spPr>
          <a:xfrm>
            <a:off x="1854200" y="4083050"/>
            <a:ext cx="254000" cy="241300"/>
          </a:xfrm>
          <a:custGeom>
            <a:avLst/>
            <a:gdLst>
              <a:gd name="connsiteX0" fmla="*/ 23686 w 254000"/>
              <a:gd name="connsiteY0" fmla="*/ 19359 h 241300"/>
              <a:gd name="connsiteX1" fmla="*/ 259449 w 254000"/>
              <a:gd name="connsiteY1" fmla="*/ 19359 h 241300"/>
              <a:gd name="connsiteX2" fmla="*/ 259449 w 254000"/>
              <a:gd name="connsiteY2" fmla="*/ 248045 h 241300"/>
              <a:gd name="connsiteX3" fmla="*/ 23686 w 254000"/>
              <a:gd name="connsiteY3" fmla="*/ 248045 h 241300"/>
              <a:gd name="connsiteX4" fmla="*/ 23686 w 254000"/>
              <a:gd name="connsiteY4" fmla="*/ 19359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0" h="241300">
                <a:moveTo>
                  <a:pt x="23686" y="19359"/>
                </a:moveTo>
                <a:lnTo>
                  <a:pt x="259449" y="19359"/>
                </a:lnTo>
                <a:lnTo>
                  <a:pt x="259449" y="248045"/>
                </a:lnTo>
                <a:lnTo>
                  <a:pt x="23686" y="248045"/>
                </a:lnTo>
                <a:lnTo>
                  <a:pt x="23686" y="19359"/>
                </a:lnTo>
                <a:close/>
              </a:path>
            </a:pathLst>
          </a:custGeom>
          <a:solidFill>
            <a:srgbClr val="0000FE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Freeform 236"/>
          <p:cNvSpPr/>
          <p:nvPr/>
        </p:nvSpPr>
        <p:spPr>
          <a:xfrm>
            <a:off x="2095500" y="4083050"/>
            <a:ext cx="241300" cy="241300"/>
          </a:xfrm>
          <a:custGeom>
            <a:avLst/>
            <a:gdLst>
              <a:gd name="connsiteX0" fmla="*/ 13694 w 241300"/>
              <a:gd name="connsiteY0" fmla="*/ 19359 h 241300"/>
              <a:gd name="connsiteX1" fmla="*/ 249457 w 241300"/>
              <a:gd name="connsiteY1" fmla="*/ 19359 h 241300"/>
              <a:gd name="connsiteX2" fmla="*/ 249457 w 241300"/>
              <a:gd name="connsiteY2" fmla="*/ 248045 h 241300"/>
              <a:gd name="connsiteX3" fmla="*/ 13694 w 241300"/>
              <a:gd name="connsiteY3" fmla="*/ 248045 h 241300"/>
              <a:gd name="connsiteX4" fmla="*/ 13694 w 241300"/>
              <a:gd name="connsiteY4" fmla="*/ 19359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00" h="241300">
                <a:moveTo>
                  <a:pt x="13694" y="19359"/>
                </a:moveTo>
                <a:lnTo>
                  <a:pt x="249457" y="19359"/>
                </a:lnTo>
                <a:lnTo>
                  <a:pt x="249457" y="248045"/>
                </a:lnTo>
                <a:lnTo>
                  <a:pt x="13694" y="248045"/>
                </a:lnTo>
                <a:lnTo>
                  <a:pt x="13694" y="19359"/>
                </a:lnTo>
                <a:close/>
              </a:path>
            </a:pathLst>
          </a:custGeom>
          <a:solidFill>
            <a:srgbClr val="0000D2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Freeform 237"/>
          <p:cNvSpPr/>
          <p:nvPr/>
        </p:nvSpPr>
        <p:spPr>
          <a:xfrm>
            <a:off x="2324100" y="4083050"/>
            <a:ext cx="254000" cy="241300"/>
          </a:xfrm>
          <a:custGeom>
            <a:avLst/>
            <a:gdLst>
              <a:gd name="connsiteX0" fmla="*/ 21206 w 254000"/>
              <a:gd name="connsiteY0" fmla="*/ 19359 h 241300"/>
              <a:gd name="connsiteX1" fmla="*/ 256969 w 254000"/>
              <a:gd name="connsiteY1" fmla="*/ 19359 h 241300"/>
              <a:gd name="connsiteX2" fmla="*/ 256969 w 254000"/>
              <a:gd name="connsiteY2" fmla="*/ 248045 h 241300"/>
              <a:gd name="connsiteX3" fmla="*/ 21206 w 254000"/>
              <a:gd name="connsiteY3" fmla="*/ 248045 h 241300"/>
              <a:gd name="connsiteX4" fmla="*/ 21206 w 254000"/>
              <a:gd name="connsiteY4" fmla="*/ 19359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0" h="241300">
                <a:moveTo>
                  <a:pt x="21206" y="19359"/>
                </a:moveTo>
                <a:lnTo>
                  <a:pt x="256969" y="19359"/>
                </a:lnTo>
                <a:lnTo>
                  <a:pt x="256969" y="248045"/>
                </a:lnTo>
                <a:lnTo>
                  <a:pt x="21206" y="248045"/>
                </a:lnTo>
                <a:lnTo>
                  <a:pt x="21206" y="19359"/>
                </a:lnTo>
                <a:close/>
              </a:path>
            </a:pathLst>
          </a:custGeom>
          <a:solidFill>
            <a:srgbClr val="0000FE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8" name="Freeform 238"/>
          <p:cNvSpPr/>
          <p:nvPr/>
        </p:nvSpPr>
        <p:spPr>
          <a:xfrm>
            <a:off x="2565400" y="4083050"/>
            <a:ext cx="241300" cy="241300"/>
          </a:xfrm>
          <a:custGeom>
            <a:avLst/>
            <a:gdLst>
              <a:gd name="connsiteX0" fmla="*/ 16018 w 241300"/>
              <a:gd name="connsiteY0" fmla="*/ 19359 h 241300"/>
              <a:gd name="connsiteX1" fmla="*/ 251781 w 241300"/>
              <a:gd name="connsiteY1" fmla="*/ 19359 h 241300"/>
              <a:gd name="connsiteX2" fmla="*/ 251781 w 241300"/>
              <a:gd name="connsiteY2" fmla="*/ 248045 h 241300"/>
              <a:gd name="connsiteX3" fmla="*/ 16018 w 241300"/>
              <a:gd name="connsiteY3" fmla="*/ 248045 h 241300"/>
              <a:gd name="connsiteX4" fmla="*/ 16018 w 241300"/>
              <a:gd name="connsiteY4" fmla="*/ 19359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00" h="241300">
                <a:moveTo>
                  <a:pt x="16018" y="19359"/>
                </a:moveTo>
                <a:lnTo>
                  <a:pt x="251781" y="19359"/>
                </a:lnTo>
                <a:lnTo>
                  <a:pt x="251781" y="248045"/>
                </a:lnTo>
                <a:lnTo>
                  <a:pt x="16018" y="248045"/>
                </a:lnTo>
                <a:lnTo>
                  <a:pt x="16018" y="193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Freeform 239"/>
          <p:cNvSpPr/>
          <p:nvPr/>
        </p:nvSpPr>
        <p:spPr>
          <a:xfrm>
            <a:off x="2794000" y="4083050"/>
            <a:ext cx="254000" cy="241300"/>
          </a:xfrm>
          <a:custGeom>
            <a:avLst/>
            <a:gdLst>
              <a:gd name="connsiteX0" fmla="*/ 23530 w 254000"/>
              <a:gd name="connsiteY0" fmla="*/ 19359 h 241300"/>
              <a:gd name="connsiteX1" fmla="*/ 259293 w 254000"/>
              <a:gd name="connsiteY1" fmla="*/ 19359 h 241300"/>
              <a:gd name="connsiteX2" fmla="*/ 259293 w 254000"/>
              <a:gd name="connsiteY2" fmla="*/ 248045 h 241300"/>
              <a:gd name="connsiteX3" fmla="*/ 23530 w 254000"/>
              <a:gd name="connsiteY3" fmla="*/ 248045 h 241300"/>
              <a:gd name="connsiteX4" fmla="*/ 23530 w 254000"/>
              <a:gd name="connsiteY4" fmla="*/ 19359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0" h="241300">
                <a:moveTo>
                  <a:pt x="23530" y="19359"/>
                </a:moveTo>
                <a:lnTo>
                  <a:pt x="259293" y="19359"/>
                </a:lnTo>
                <a:lnTo>
                  <a:pt x="259293" y="248045"/>
                </a:lnTo>
                <a:lnTo>
                  <a:pt x="23530" y="248045"/>
                </a:lnTo>
                <a:lnTo>
                  <a:pt x="23530" y="193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1" name="Picture 2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19" y="4461510"/>
            <a:ext cx="1927860" cy="274320"/>
          </a:xfrm>
          <a:prstGeom prst="rect">
            <a:avLst/>
          </a:prstGeom>
        </p:spPr>
      </p:pic>
      <p:sp>
        <p:nvSpPr>
          <p:cNvPr id="3" name="Freeform 241"/>
          <p:cNvSpPr/>
          <p:nvPr/>
        </p:nvSpPr>
        <p:spPr>
          <a:xfrm>
            <a:off x="1155700" y="4845050"/>
            <a:ext cx="241300" cy="241300"/>
          </a:xfrm>
          <a:custGeom>
            <a:avLst/>
            <a:gdLst>
              <a:gd name="connsiteX0" fmla="*/ 13850 w 241300"/>
              <a:gd name="connsiteY0" fmla="*/ 19359 h 241300"/>
              <a:gd name="connsiteX1" fmla="*/ 249613 w 241300"/>
              <a:gd name="connsiteY1" fmla="*/ 19359 h 241300"/>
              <a:gd name="connsiteX2" fmla="*/ 249613 w 241300"/>
              <a:gd name="connsiteY2" fmla="*/ 248044 h 241300"/>
              <a:gd name="connsiteX3" fmla="*/ 13850 w 241300"/>
              <a:gd name="connsiteY3" fmla="*/ 248044 h 241300"/>
              <a:gd name="connsiteX4" fmla="*/ 13850 w 241300"/>
              <a:gd name="connsiteY4" fmla="*/ 19359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00" h="241300">
                <a:moveTo>
                  <a:pt x="13850" y="19359"/>
                </a:moveTo>
                <a:lnTo>
                  <a:pt x="249613" y="19359"/>
                </a:lnTo>
                <a:lnTo>
                  <a:pt x="249613" y="248044"/>
                </a:lnTo>
                <a:lnTo>
                  <a:pt x="13850" y="248044"/>
                </a:lnTo>
                <a:lnTo>
                  <a:pt x="13850" y="193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2" name="Freeform 242"/>
          <p:cNvSpPr/>
          <p:nvPr/>
        </p:nvSpPr>
        <p:spPr>
          <a:xfrm>
            <a:off x="1384300" y="4845050"/>
            <a:ext cx="254000" cy="241300"/>
          </a:xfrm>
          <a:custGeom>
            <a:avLst/>
            <a:gdLst>
              <a:gd name="connsiteX0" fmla="*/ 21362 w 254000"/>
              <a:gd name="connsiteY0" fmla="*/ 19359 h 241300"/>
              <a:gd name="connsiteX1" fmla="*/ 257125 w 254000"/>
              <a:gd name="connsiteY1" fmla="*/ 19359 h 241300"/>
              <a:gd name="connsiteX2" fmla="*/ 257125 w 254000"/>
              <a:gd name="connsiteY2" fmla="*/ 248045 h 241300"/>
              <a:gd name="connsiteX3" fmla="*/ 21362 w 254000"/>
              <a:gd name="connsiteY3" fmla="*/ 248045 h 241300"/>
              <a:gd name="connsiteX4" fmla="*/ 21362 w 254000"/>
              <a:gd name="connsiteY4" fmla="*/ 19359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0" h="241300">
                <a:moveTo>
                  <a:pt x="21362" y="19359"/>
                </a:moveTo>
                <a:lnTo>
                  <a:pt x="257125" y="19359"/>
                </a:lnTo>
                <a:lnTo>
                  <a:pt x="257125" y="248045"/>
                </a:lnTo>
                <a:lnTo>
                  <a:pt x="21362" y="248045"/>
                </a:lnTo>
                <a:lnTo>
                  <a:pt x="21362" y="193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3" name="Freeform 243"/>
          <p:cNvSpPr/>
          <p:nvPr/>
        </p:nvSpPr>
        <p:spPr>
          <a:xfrm>
            <a:off x="1625600" y="4845050"/>
            <a:ext cx="241300" cy="241300"/>
          </a:xfrm>
          <a:custGeom>
            <a:avLst/>
            <a:gdLst>
              <a:gd name="connsiteX0" fmla="*/ 16174 w 241300"/>
              <a:gd name="connsiteY0" fmla="*/ 19359 h 241300"/>
              <a:gd name="connsiteX1" fmla="*/ 251937 w 241300"/>
              <a:gd name="connsiteY1" fmla="*/ 19359 h 241300"/>
              <a:gd name="connsiteX2" fmla="*/ 251937 w 241300"/>
              <a:gd name="connsiteY2" fmla="*/ 248045 h 241300"/>
              <a:gd name="connsiteX3" fmla="*/ 16174 w 241300"/>
              <a:gd name="connsiteY3" fmla="*/ 248045 h 241300"/>
              <a:gd name="connsiteX4" fmla="*/ 16174 w 241300"/>
              <a:gd name="connsiteY4" fmla="*/ 19359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00" h="241300">
                <a:moveTo>
                  <a:pt x="16174" y="19359"/>
                </a:moveTo>
                <a:lnTo>
                  <a:pt x="251937" y="19359"/>
                </a:lnTo>
                <a:lnTo>
                  <a:pt x="251937" y="248045"/>
                </a:lnTo>
                <a:lnTo>
                  <a:pt x="16174" y="248045"/>
                </a:lnTo>
                <a:lnTo>
                  <a:pt x="16174" y="193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4" name="Freeform 244"/>
          <p:cNvSpPr/>
          <p:nvPr/>
        </p:nvSpPr>
        <p:spPr>
          <a:xfrm>
            <a:off x="1854200" y="4845050"/>
            <a:ext cx="254000" cy="241300"/>
          </a:xfrm>
          <a:custGeom>
            <a:avLst/>
            <a:gdLst>
              <a:gd name="connsiteX0" fmla="*/ 23686 w 254000"/>
              <a:gd name="connsiteY0" fmla="*/ 19359 h 241300"/>
              <a:gd name="connsiteX1" fmla="*/ 259449 w 254000"/>
              <a:gd name="connsiteY1" fmla="*/ 19359 h 241300"/>
              <a:gd name="connsiteX2" fmla="*/ 259449 w 254000"/>
              <a:gd name="connsiteY2" fmla="*/ 248045 h 241300"/>
              <a:gd name="connsiteX3" fmla="*/ 23686 w 254000"/>
              <a:gd name="connsiteY3" fmla="*/ 248045 h 241300"/>
              <a:gd name="connsiteX4" fmla="*/ 23686 w 254000"/>
              <a:gd name="connsiteY4" fmla="*/ 19359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0" h="241300">
                <a:moveTo>
                  <a:pt x="23686" y="19359"/>
                </a:moveTo>
                <a:lnTo>
                  <a:pt x="259449" y="19359"/>
                </a:lnTo>
                <a:lnTo>
                  <a:pt x="259449" y="248045"/>
                </a:lnTo>
                <a:lnTo>
                  <a:pt x="23686" y="248045"/>
                </a:lnTo>
                <a:lnTo>
                  <a:pt x="23686" y="193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" name="Freeform 245"/>
          <p:cNvSpPr/>
          <p:nvPr/>
        </p:nvSpPr>
        <p:spPr>
          <a:xfrm>
            <a:off x="2095500" y="4845050"/>
            <a:ext cx="241300" cy="241300"/>
          </a:xfrm>
          <a:custGeom>
            <a:avLst/>
            <a:gdLst>
              <a:gd name="connsiteX0" fmla="*/ 13694 w 241300"/>
              <a:gd name="connsiteY0" fmla="*/ 19359 h 241300"/>
              <a:gd name="connsiteX1" fmla="*/ 249457 w 241300"/>
              <a:gd name="connsiteY1" fmla="*/ 19359 h 241300"/>
              <a:gd name="connsiteX2" fmla="*/ 249457 w 241300"/>
              <a:gd name="connsiteY2" fmla="*/ 248044 h 241300"/>
              <a:gd name="connsiteX3" fmla="*/ 13694 w 241300"/>
              <a:gd name="connsiteY3" fmla="*/ 248044 h 241300"/>
              <a:gd name="connsiteX4" fmla="*/ 13694 w 241300"/>
              <a:gd name="connsiteY4" fmla="*/ 19359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00" h="241300">
                <a:moveTo>
                  <a:pt x="13694" y="19359"/>
                </a:moveTo>
                <a:lnTo>
                  <a:pt x="249457" y="19359"/>
                </a:lnTo>
                <a:lnTo>
                  <a:pt x="249457" y="248044"/>
                </a:lnTo>
                <a:lnTo>
                  <a:pt x="13694" y="248044"/>
                </a:lnTo>
                <a:lnTo>
                  <a:pt x="13694" y="193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6" name="Freeform 246"/>
          <p:cNvSpPr/>
          <p:nvPr/>
        </p:nvSpPr>
        <p:spPr>
          <a:xfrm>
            <a:off x="2324100" y="4845050"/>
            <a:ext cx="254000" cy="241300"/>
          </a:xfrm>
          <a:custGeom>
            <a:avLst/>
            <a:gdLst>
              <a:gd name="connsiteX0" fmla="*/ 21206 w 254000"/>
              <a:gd name="connsiteY0" fmla="*/ 19359 h 241300"/>
              <a:gd name="connsiteX1" fmla="*/ 256969 w 254000"/>
              <a:gd name="connsiteY1" fmla="*/ 19359 h 241300"/>
              <a:gd name="connsiteX2" fmla="*/ 256969 w 254000"/>
              <a:gd name="connsiteY2" fmla="*/ 248045 h 241300"/>
              <a:gd name="connsiteX3" fmla="*/ 21206 w 254000"/>
              <a:gd name="connsiteY3" fmla="*/ 248045 h 241300"/>
              <a:gd name="connsiteX4" fmla="*/ 21206 w 254000"/>
              <a:gd name="connsiteY4" fmla="*/ 19359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0" h="241300">
                <a:moveTo>
                  <a:pt x="21206" y="19359"/>
                </a:moveTo>
                <a:lnTo>
                  <a:pt x="256969" y="19359"/>
                </a:lnTo>
                <a:lnTo>
                  <a:pt x="256969" y="248045"/>
                </a:lnTo>
                <a:lnTo>
                  <a:pt x="21206" y="248045"/>
                </a:lnTo>
                <a:lnTo>
                  <a:pt x="21206" y="193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7" name="Freeform 247"/>
          <p:cNvSpPr/>
          <p:nvPr/>
        </p:nvSpPr>
        <p:spPr>
          <a:xfrm>
            <a:off x="2565400" y="4845050"/>
            <a:ext cx="241300" cy="241300"/>
          </a:xfrm>
          <a:custGeom>
            <a:avLst/>
            <a:gdLst>
              <a:gd name="connsiteX0" fmla="*/ 16018 w 241300"/>
              <a:gd name="connsiteY0" fmla="*/ 19359 h 241300"/>
              <a:gd name="connsiteX1" fmla="*/ 251781 w 241300"/>
              <a:gd name="connsiteY1" fmla="*/ 19359 h 241300"/>
              <a:gd name="connsiteX2" fmla="*/ 251781 w 241300"/>
              <a:gd name="connsiteY2" fmla="*/ 248045 h 241300"/>
              <a:gd name="connsiteX3" fmla="*/ 16018 w 241300"/>
              <a:gd name="connsiteY3" fmla="*/ 248045 h 241300"/>
              <a:gd name="connsiteX4" fmla="*/ 16018 w 241300"/>
              <a:gd name="connsiteY4" fmla="*/ 19359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00" h="241300">
                <a:moveTo>
                  <a:pt x="16018" y="19359"/>
                </a:moveTo>
                <a:lnTo>
                  <a:pt x="251781" y="19359"/>
                </a:lnTo>
                <a:lnTo>
                  <a:pt x="251781" y="248045"/>
                </a:lnTo>
                <a:lnTo>
                  <a:pt x="16018" y="248045"/>
                </a:lnTo>
                <a:lnTo>
                  <a:pt x="16018" y="193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8" name="Freeform 248"/>
          <p:cNvSpPr/>
          <p:nvPr/>
        </p:nvSpPr>
        <p:spPr>
          <a:xfrm>
            <a:off x="2794000" y="4845050"/>
            <a:ext cx="254000" cy="241300"/>
          </a:xfrm>
          <a:custGeom>
            <a:avLst/>
            <a:gdLst>
              <a:gd name="connsiteX0" fmla="*/ 23530 w 254000"/>
              <a:gd name="connsiteY0" fmla="*/ 19359 h 241300"/>
              <a:gd name="connsiteX1" fmla="*/ 259293 w 254000"/>
              <a:gd name="connsiteY1" fmla="*/ 19359 h 241300"/>
              <a:gd name="connsiteX2" fmla="*/ 259293 w 254000"/>
              <a:gd name="connsiteY2" fmla="*/ 248045 h 241300"/>
              <a:gd name="connsiteX3" fmla="*/ 23530 w 254000"/>
              <a:gd name="connsiteY3" fmla="*/ 248045 h 241300"/>
              <a:gd name="connsiteX4" fmla="*/ 23530 w 254000"/>
              <a:gd name="connsiteY4" fmla="*/ 19359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0" h="241300">
                <a:moveTo>
                  <a:pt x="23530" y="19359"/>
                </a:moveTo>
                <a:lnTo>
                  <a:pt x="259293" y="19359"/>
                </a:lnTo>
                <a:lnTo>
                  <a:pt x="259293" y="248045"/>
                </a:lnTo>
                <a:lnTo>
                  <a:pt x="23530" y="248045"/>
                </a:lnTo>
                <a:lnTo>
                  <a:pt x="23530" y="193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9" name="Freeform 249"/>
          <p:cNvSpPr/>
          <p:nvPr/>
        </p:nvSpPr>
        <p:spPr>
          <a:xfrm>
            <a:off x="1155700" y="5226050"/>
            <a:ext cx="241300" cy="241300"/>
          </a:xfrm>
          <a:custGeom>
            <a:avLst/>
            <a:gdLst>
              <a:gd name="connsiteX0" fmla="*/ 13850 w 241300"/>
              <a:gd name="connsiteY0" fmla="*/ 19359 h 241300"/>
              <a:gd name="connsiteX1" fmla="*/ 249613 w 241300"/>
              <a:gd name="connsiteY1" fmla="*/ 19359 h 241300"/>
              <a:gd name="connsiteX2" fmla="*/ 249613 w 241300"/>
              <a:gd name="connsiteY2" fmla="*/ 248044 h 241300"/>
              <a:gd name="connsiteX3" fmla="*/ 13850 w 241300"/>
              <a:gd name="connsiteY3" fmla="*/ 248044 h 241300"/>
              <a:gd name="connsiteX4" fmla="*/ 13850 w 241300"/>
              <a:gd name="connsiteY4" fmla="*/ 19359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00" h="241300">
                <a:moveTo>
                  <a:pt x="13850" y="19359"/>
                </a:moveTo>
                <a:lnTo>
                  <a:pt x="249613" y="19359"/>
                </a:lnTo>
                <a:lnTo>
                  <a:pt x="249613" y="248044"/>
                </a:lnTo>
                <a:lnTo>
                  <a:pt x="13850" y="248044"/>
                </a:lnTo>
                <a:lnTo>
                  <a:pt x="13850" y="193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0" name="Freeform 250"/>
          <p:cNvSpPr/>
          <p:nvPr/>
        </p:nvSpPr>
        <p:spPr>
          <a:xfrm>
            <a:off x="1384300" y="5226050"/>
            <a:ext cx="254000" cy="241300"/>
          </a:xfrm>
          <a:custGeom>
            <a:avLst/>
            <a:gdLst>
              <a:gd name="connsiteX0" fmla="*/ 21362 w 254000"/>
              <a:gd name="connsiteY0" fmla="*/ 19359 h 241300"/>
              <a:gd name="connsiteX1" fmla="*/ 257125 w 254000"/>
              <a:gd name="connsiteY1" fmla="*/ 19359 h 241300"/>
              <a:gd name="connsiteX2" fmla="*/ 257125 w 254000"/>
              <a:gd name="connsiteY2" fmla="*/ 248045 h 241300"/>
              <a:gd name="connsiteX3" fmla="*/ 21362 w 254000"/>
              <a:gd name="connsiteY3" fmla="*/ 248045 h 241300"/>
              <a:gd name="connsiteX4" fmla="*/ 21362 w 254000"/>
              <a:gd name="connsiteY4" fmla="*/ 19359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0" h="241300">
                <a:moveTo>
                  <a:pt x="21362" y="19359"/>
                </a:moveTo>
                <a:lnTo>
                  <a:pt x="257125" y="19359"/>
                </a:lnTo>
                <a:lnTo>
                  <a:pt x="257125" y="248045"/>
                </a:lnTo>
                <a:lnTo>
                  <a:pt x="21362" y="248045"/>
                </a:lnTo>
                <a:lnTo>
                  <a:pt x="21362" y="193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1" name="Freeform 251"/>
          <p:cNvSpPr/>
          <p:nvPr/>
        </p:nvSpPr>
        <p:spPr>
          <a:xfrm>
            <a:off x="1625600" y="5226050"/>
            <a:ext cx="241300" cy="241300"/>
          </a:xfrm>
          <a:custGeom>
            <a:avLst/>
            <a:gdLst>
              <a:gd name="connsiteX0" fmla="*/ 16174 w 241300"/>
              <a:gd name="connsiteY0" fmla="*/ 19359 h 241300"/>
              <a:gd name="connsiteX1" fmla="*/ 251937 w 241300"/>
              <a:gd name="connsiteY1" fmla="*/ 19359 h 241300"/>
              <a:gd name="connsiteX2" fmla="*/ 251937 w 241300"/>
              <a:gd name="connsiteY2" fmla="*/ 248045 h 241300"/>
              <a:gd name="connsiteX3" fmla="*/ 16174 w 241300"/>
              <a:gd name="connsiteY3" fmla="*/ 248045 h 241300"/>
              <a:gd name="connsiteX4" fmla="*/ 16174 w 241300"/>
              <a:gd name="connsiteY4" fmla="*/ 19359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00" h="241300">
                <a:moveTo>
                  <a:pt x="16174" y="19359"/>
                </a:moveTo>
                <a:lnTo>
                  <a:pt x="251937" y="19359"/>
                </a:lnTo>
                <a:lnTo>
                  <a:pt x="251937" y="248045"/>
                </a:lnTo>
                <a:lnTo>
                  <a:pt x="16174" y="248045"/>
                </a:lnTo>
                <a:lnTo>
                  <a:pt x="16174" y="193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2" name="Freeform 252"/>
          <p:cNvSpPr/>
          <p:nvPr/>
        </p:nvSpPr>
        <p:spPr>
          <a:xfrm>
            <a:off x="1854200" y="5226050"/>
            <a:ext cx="254000" cy="241300"/>
          </a:xfrm>
          <a:custGeom>
            <a:avLst/>
            <a:gdLst>
              <a:gd name="connsiteX0" fmla="*/ 23686 w 254000"/>
              <a:gd name="connsiteY0" fmla="*/ 19359 h 241300"/>
              <a:gd name="connsiteX1" fmla="*/ 259449 w 254000"/>
              <a:gd name="connsiteY1" fmla="*/ 19359 h 241300"/>
              <a:gd name="connsiteX2" fmla="*/ 259449 w 254000"/>
              <a:gd name="connsiteY2" fmla="*/ 248045 h 241300"/>
              <a:gd name="connsiteX3" fmla="*/ 23686 w 254000"/>
              <a:gd name="connsiteY3" fmla="*/ 248045 h 241300"/>
              <a:gd name="connsiteX4" fmla="*/ 23686 w 254000"/>
              <a:gd name="connsiteY4" fmla="*/ 19359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0" h="241300">
                <a:moveTo>
                  <a:pt x="23686" y="19359"/>
                </a:moveTo>
                <a:lnTo>
                  <a:pt x="259449" y="19359"/>
                </a:lnTo>
                <a:lnTo>
                  <a:pt x="259449" y="248045"/>
                </a:lnTo>
                <a:lnTo>
                  <a:pt x="23686" y="248045"/>
                </a:lnTo>
                <a:lnTo>
                  <a:pt x="23686" y="19359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3" name="Freeform 253"/>
          <p:cNvSpPr/>
          <p:nvPr/>
        </p:nvSpPr>
        <p:spPr>
          <a:xfrm>
            <a:off x="2095500" y="5226050"/>
            <a:ext cx="241300" cy="241300"/>
          </a:xfrm>
          <a:custGeom>
            <a:avLst/>
            <a:gdLst>
              <a:gd name="connsiteX0" fmla="*/ 13694 w 241300"/>
              <a:gd name="connsiteY0" fmla="*/ 19359 h 241300"/>
              <a:gd name="connsiteX1" fmla="*/ 249457 w 241300"/>
              <a:gd name="connsiteY1" fmla="*/ 19359 h 241300"/>
              <a:gd name="connsiteX2" fmla="*/ 249457 w 241300"/>
              <a:gd name="connsiteY2" fmla="*/ 248044 h 241300"/>
              <a:gd name="connsiteX3" fmla="*/ 13694 w 241300"/>
              <a:gd name="connsiteY3" fmla="*/ 248044 h 241300"/>
              <a:gd name="connsiteX4" fmla="*/ 13694 w 241300"/>
              <a:gd name="connsiteY4" fmla="*/ 19359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00" h="241300">
                <a:moveTo>
                  <a:pt x="13694" y="19359"/>
                </a:moveTo>
                <a:lnTo>
                  <a:pt x="249457" y="19359"/>
                </a:lnTo>
                <a:lnTo>
                  <a:pt x="249457" y="248044"/>
                </a:lnTo>
                <a:lnTo>
                  <a:pt x="13694" y="248044"/>
                </a:lnTo>
                <a:lnTo>
                  <a:pt x="13694" y="193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Freeform 254"/>
          <p:cNvSpPr/>
          <p:nvPr/>
        </p:nvSpPr>
        <p:spPr>
          <a:xfrm>
            <a:off x="2324100" y="5226050"/>
            <a:ext cx="254000" cy="241300"/>
          </a:xfrm>
          <a:custGeom>
            <a:avLst/>
            <a:gdLst>
              <a:gd name="connsiteX0" fmla="*/ 21206 w 254000"/>
              <a:gd name="connsiteY0" fmla="*/ 19359 h 241300"/>
              <a:gd name="connsiteX1" fmla="*/ 256969 w 254000"/>
              <a:gd name="connsiteY1" fmla="*/ 19359 h 241300"/>
              <a:gd name="connsiteX2" fmla="*/ 256969 w 254000"/>
              <a:gd name="connsiteY2" fmla="*/ 248045 h 241300"/>
              <a:gd name="connsiteX3" fmla="*/ 21206 w 254000"/>
              <a:gd name="connsiteY3" fmla="*/ 248045 h 241300"/>
              <a:gd name="connsiteX4" fmla="*/ 21206 w 254000"/>
              <a:gd name="connsiteY4" fmla="*/ 19359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0" h="241300">
                <a:moveTo>
                  <a:pt x="21206" y="19359"/>
                </a:moveTo>
                <a:lnTo>
                  <a:pt x="256969" y="19359"/>
                </a:lnTo>
                <a:lnTo>
                  <a:pt x="256969" y="248045"/>
                </a:lnTo>
                <a:lnTo>
                  <a:pt x="21206" y="248045"/>
                </a:lnTo>
                <a:lnTo>
                  <a:pt x="21206" y="193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5" name="Freeform 255"/>
          <p:cNvSpPr/>
          <p:nvPr/>
        </p:nvSpPr>
        <p:spPr>
          <a:xfrm>
            <a:off x="2565400" y="5226050"/>
            <a:ext cx="241300" cy="241300"/>
          </a:xfrm>
          <a:custGeom>
            <a:avLst/>
            <a:gdLst>
              <a:gd name="connsiteX0" fmla="*/ 16018 w 241300"/>
              <a:gd name="connsiteY0" fmla="*/ 19359 h 241300"/>
              <a:gd name="connsiteX1" fmla="*/ 251781 w 241300"/>
              <a:gd name="connsiteY1" fmla="*/ 19359 h 241300"/>
              <a:gd name="connsiteX2" fmla="*/ 251781 w 241300"/>
              <a:gd name="connsiteY2" fmla="*/ 248045 h 241300"/>
              <a:gd name="connsiteX3" fmla="*/ 16018 w 241300"/>
              <a:gd name="connsiteY3" fmla="*/ 248045 h 241300"/>
              <a:gd name="connsiteX4" fmla="*/ 16018 w 241300"/>
              <a:gd name="connsiteY4" fmla="*/ 19359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00" h="241300">
                <a:moveTo>
                  <a:pt x="16018" y="19359"/>
                </a:moveTo>
                <a:lnTo>
                  <a:pt x="251781" y="19359"/>
                </a:lnTo>
                <a:lnTo>
                  <a:pt x="251781" y="248045"/>
                </a:lnTo>
                <a:lnTo>
                  <a:pt x="16018" y="248045"/>
                </a:lnTo>
                <a:lnTo>
                  <a:pt x="16018" y="193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Freeform 256"/>
          <p:cNvSpPr/>
          <p:nvPr/>
        </p:nvSpPr>
        <p:spPr>
          <a:xfrm>
            <a:off x="2794000" y="5226050"/>
            <a:ext cx="254000" cy="241300"/>
          </a:xfrm>
          <a:custGeom>
            <a:avLst/>
            <a:gdLst>
              <a:gd name="connsiteX0" fmla="*/ 23530 w 254000"/>
              <a:gd name="connsiteY0" fmla="*/ 19359 h 241300"/>
              <a:gd name="connsiteX1" fmla="*/ 259293 w 254000"/>
              <a:gd name="connsiteY1" fmla="*/ 19359 h 241300"/>
              <a:gd name="connsiteX2" fmla="*/ 259293 w 254000"/>
              <a:gd name="connsiteY2" fmla="*/ 248045 h 241300"/>
              <a:gd name="connsiteX3" fmla="*/ 23530 w 254000"/>
              <a:gd name="connsiteY3" fmla="*/ 248045 h 241300"/>
              <a:gd name="connsiteX4" fmla="*/ 23530 w 254000"/>
              <a:gd name="connsiteY4" fmla="*/ 19359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0" h="241300">
                <a:moveTo>
                  <a:pt x="23530" y="19359"/>
                </a:moveTo>
                <a:lnTo>
                  <a:pt x="259293" y="19359"/>
                </a:lnTo>
                <a:lnTo>
                  <a:pt x="259293" y="248045"/>
                </a:lnTo>
                <a:lnTo>
                  <a:pt x="23530" y="248045"/>
                </a:lnTo>
                <a:lnTo>
                  <a:pt x="23530" y="193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7" name="Freeform 257"/>
          <p:cNvSpPr/>
          <p:nvPr/>
        </p:nvSpPr>
        <p:spPr>
          <a:xfrm>
            <a:off x="3505200" y="4083050"/>
            <a:ext cx="254000" cy="241300"/>
          </a:xfrm>
          <a:custGeom>
            <a:avLst/>
            <a:gdLst>
              <a:gd name="connsiteX0" fmla="*/ 20668 w 254000"/>
              <a:gd name="connsiteY0" fmla="*/ 19359 h 241300"/>
              <a:gd name="connsiteX1" fmla="*/ 256431 w 254000"/>
              <a:gd name="connsiteY1" fmla="*/ 19359 h 241300"/>
              <a:gd name="connsiteX2" fmla="*/ 256431 w 254000"/>
              <a:gd name="connsiteY2" fmla="*/ 248045 h 241300"/>
              <a:gd name="connsiteX3" fmla="*/ 20668 w 254000"/>
              <a:gd name="connsiteY3" fmla="*/ 248045 h 241300"/>
              <a:gd name="connsiteX4" fmla="*/ 20668 w 254000"/>
              <a:gd name="connsiteY4" fmla="*/ 19359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0" h="241300">
                <a:moveTo>
                  <a:pt x="20668" y="19359"/>
                </a:moveTo>
                <a:lnTo>
                  <a:pt x="256431" y="19359"/>
                </a:lnTo>
                <a:lnTo>
                  <a:pt x="256431" y="248045"/>
                </a:lnTo>
                <a:lnTo>
                  <a:pt x="20668" y="248045"/>
                </a:lnTo>
                <a:lnTo>
                  <a:pt x="20668" y="193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8" name="Freeform 258"/>
          <p:cNvSpPr/>
          <p:nvPr/>
        </p:nvSpPr>
        <p:spPr>
          <a:xfrm>
            <a:off x="3746500" y="4083050"/>
            <a:ext cx="241300" cy="241300"/>
          </a:xfrm>
          <a:custGeom>
            <a:avLst/>
            <a:gdLst>
              <a:gd name="connsiteX0" fmla="*/ 15480 w 241300"/>
              <a:gd name="connsiteY0" fmla="*/ 19359 h 241300"/>
              <a:gd name="connsiteX1" fmla="*/ 251243 w 241300"/>
              <a:gd name="connsiteY1" fmla="*/ 19359 h 241300"/>
              <a:gd name="connsiteX2" fmla="*/ 251243 w 241300"/>
              <a:gd name="connsiteY2" fmla="*/ 248045 h 241300"/>
              <a:gd name="connsiteX3" fmla="*/ 15480 w 241300"/>
              <a:gd name="connsiteY3" fmla="*/ 248045 h 241300"/>
              <a:gd name="connsiteX4" fmla="*/ 15480 w 241300"/>
              <a:gd name="connsiteY4" fmla="*/ 19359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00" h="241300">
                <a:moveTo>
                  <a:pt x="15480" y="19359"/>
                </a:moveTo>
                <a:lnTo>
                  <a:pt x="251243" y="19359"/>
                </a:lnTo>
                <a:lnTo>
                  <a:pt x="251243" y="248045"/>
                </a:lnTo>
                <a:lnTo>
                  <a:pt x="15480" y="248045"/>
                </a:lnTo>
                <a:lnTo>
                  <a:pt x="15480" y="193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9" name="Freeform 259"/>
          <p:cNvSpPr/>
          <p:nvPr/>
        </p:nvSpPr>
        <p:spPr>
          <a:xfrm>
            <a:off x="3975100" y="4083050"/>
            <a:ext cx="254000" cy="241300"/>
          </a:xfrm>
          <a:custGeom>
            <a:avLst/>
            <a:gdLst>
              <a:gd name="connsiteX0" fmla="*/ 22992 w 254000"/>
              <a:gd name="connsiteY0" fmla="*/ 19360 h 241300"/>
              <a:gd name="connsiteX1" fmla="*/ 258754 w 254000"/>
              <a:gd name="connsiteY1" fmla="*/ 19360 h 241300"/>
              <a:gd name="connsiteX2" fmla="*/ 258754 w 254000"/>
              <a:gd name="connsiteY2" fmla="*/ 248044 h 241300"/>
              <a:gd name="connsiteX3" fmla="*/ 22992 w 254000"/>
              <a:gd name="connsiteY3" fmla="*/ 248044 h 241300"/>
              <a:gd name="connsiteX4" fmla="*/ 22992 w 254000"/>
              <a:gd name="connsiteY4" fmla="*/ 19360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0" h="241300">
                <a:moveTo>
                  <a:pt x="22992" y="19360"/>
                </a:moveTo>
                <a:lnTo>
                  <a:pt x="258754" y="19360"/>
                </a:lnTo>
                <a:lnTo>
                  <a:pt x="258754" y="248044"/>
                </a:lnTo>
                <a:lnTo>
                  <a:pt x="22992" y="248044"/>
                </a:lnTo>
                <a:lnTo>
                  <a:pt x="22992" y="19360"/>
                </a:lnTo>
                <a:close/>
              </a:path>
            </a:pathLst>
          </a:custGeom>
          <a:solidFill>
            <a:srgbClr val="F8B65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0" name="Freeform 260"/>
          <p:cNvSpPr/>
          <p:nvPr/>
        </p:nvSpPr>
        <p:spPr>
          <a:xfrm>
            <a:off x="3975100" y="4083050"/>
            <a:ext cx="254000" cy="241300"/>
          </a:xfrm>
          <a:custGeom>
            <a:avLst/>
            <a:gdLst>
              <a:gd name="connsiteX0" fmla="*/ 22992 w 254000"/>
              <a:gd name="connsiteY0" fmla="*/ 19359 h 241300"/>
              <a:gd name="connsiteX1" fmla="*/ 258755 w 254000"/>
              <a:gd name="connsiteY1" fmla="*/ 19359 h 241300"/>
              <a:gd name="connsiteX2" fmla="*/ 258755 w 254000"/>
              <a:gd name="connsiteY2" fmla="*/ 248045 h 241300"/>
              <a:gd name="connsiteX3" fmla="*/ 22992 w 254000"/>
              <a:gd name="connsiteY3" fmla="*/ 248045 h 241300"/>
              <a:gd name="connsiteX4" fmla="*/ 22992 w 254000"/>
              <a:gd name="connsiteY4" fmla="*/ 19359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0" h="241300">
                <a:moveTo>
                  <a:pt x="22992" y="19359"/>
                </a:moveTo>
                <a:lnTo>
                  <a:pt x="258755" y="19359"/>
                </a:lnTo>
                <a:lnTo>
                  <a:pt x="258755" y="248045"/>
                </a:lnTo>
                <a:lnTo>
                  <a:pt x="22992" y="248045"/>
                </a:lnTo>
                <a:lnTo>
                  <a:pt x="22992" y="193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1" name="Freeform 261"/>
          <p:cNvSpPr/>
          <p:nvPr/>
        </p:nvSpPr>
        <p:spPr>
          <a:xfrm>
            <a:off x="4216400" y="4083050"/>
            <a:ext cx="241300" cy="241300"/>
          </a:xfrm>
          <a:custGeom>
            <a:avLst/>
            <a:gdLst>
              <a:gd name="connsiteX0" fmla="*/ 17803 w 241300"/>
              <a:gd name="connsiteY0" fmla="*/ 19359 h 241300"/>
              <a:gd name="connsiteX1" fmla="*/ 253567 w 241300"/>
              <a:gd name="connsiteY1" fmla="*/ 19359 h 241300"/>
              <a:gd name="connsiteX2" fmla="*/ 253567 w 241300"/>
              <a:gd name="connsiteY2" fmla="*/ 248045 h 241300"/>
              <a:gd name="connsiteX3" fmla="*/ 17803 w 241300"/>
              <a:gd name="connsiteY3" fmla="*/ 248045 h 241300"/>
              <a:gd name="connsiteX4" fmla="*/ 17803 w 241300"/>
              <a:gd name="connsiteY4" fmla="*/ 19359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00" h="241300">
                <a:moveTo>
                  <a:pt x="17803" y="19359"/>
                </a:moveTo>
                <a:lnTo>
                  <a:pt x="253567" y="19359"/>
                </a:lnTo>
                <a:lnTo>
                  <a:pt x="253567" y="248045"/>
                </a:lnTo>
                <a:lnTo>
                  <a:pt x="17803" y="248045"/>
                </a:lnTo>
                <a:lnTo>
                  <a:pt x="17803" y="193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2" name="Freeform 262"/>
          <p:cNvSpPr/>
          <p:nvPr/>
        </p:nvSpPr>
        <p:spPr>
          <a:xfrm>
            <a:off x="4445000" y="4083050"/>
            <a:ext cx="254000" cy="241300"/>
          </a:xfrm>
          <a:custGeom>
            <a:avLst/>
            <a:gdLst>
              <a:gd name="connsiteX0" fmla="*/ 20511 w 254000"/>
              <a:gd name="connsiteY0" fmla="*/ 19359 h 241300"/>
              <a:gd name="connsiteX1" fmla="*/ 256274 w 254000"/>
              <a:gd name="connsiteY1" fmla="*/ 19359 h 241300"/>
              <a:gd name="connsiteX2" fmla="*/ 256274 w 254000"/>
              <a:gd name="connsiteY2" fmla="*/ 248045 h 241300"/>
              <a:gd name="connsiteX3" fmla="*/ 20511 w 254000"/>
              <a:gd name="connsiteY3" fmla="*/ 248045 h 241300"/>
              <a:gd name="connsiteX4" fmla="*/ 20511 w 254000"/>
              <a:gd name="connsiteY4" fmla="*/ 19359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0" h="241300">
                <a:moveTo>
                  <a:pt x="20511" y="19359"/>
                </a:moveTo>
                <a:lnTo>
                  <a:pt x="256274" y="19359"/>
                </a:lnTo>
                <a:lnTo>
                  <a:pt x="256274" y="248045"/>
                </a:lnTo>
                <a:lnTo>
                  <a:pt x="20511" y="248045"/>
                </a:lnTo>
                <a:lnTo>
                  <a:pt x="20511" y="193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3" name="Freeform 263"/>
          <p:cNvSpPr/>
          <p:nvPr/>
        </p:nvSpPr>
        <p:spPr>
          <a:xfrm>
            <a:off x="4686300" y="4083050"/>
            <a:ext cx="241300" cy="241300"/>
          </a:xfrm>
          <a:custGeom>
            <a:avLst/>
            <a:gdLst>
              <a:gd name="connsiteX0" fmla="*/ 15323 w 241300"/>
              <a:gd name="connsiteY0" fmla="*/ 19359 h 241300"/>
              <a:gd name="connsiteX1" fmla="*/ 251086 w 241300"/>
              <a:gd name="connsiteY1" fmla="*/ 19359 h 241300"/>
              <a:gd name="connsiteX2" fmla="*/ 251086 w 241300"/>
              <a:gd name="connsiteY2" fmla="*/ 248045 h 241300"/>
              <a:gd name="connsiteX3" fmla="*/ 15323 w 241300"/>
              <a:gd name="connsiteY3" fmla="*/ 248045 h 241300"/>
              <a:gd name="connsiteX4" fmla="*/ 15323 w 241300"/>
              <a:gd name="connsiteY4" fmla="*/ 19359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00" h="241300">
                <a:moveTo>
                  <a:pt x="15323" y="19359"/>
                </a:moveTo>
                <a:lnTo>
                  <a:pt x="251086" y="19359"/>
                </a:lnTo>
                <a:lnTo>
                  <a:pt x="251086" y="248045"/>
                </a:lnTo>
                <a:lnTo>
                  <a:pt x="15323" y="248045"/>
                </a:lnTo>
                <a:lnTo>
                  <a:pt x="15323" y="193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4" name="Freeform 264"/>
          <p:cNvSpPr/>
          <p:nvPr/>
        </p:nvSpPr>
        <p:spPr>
          <a:xfrm>
            <a:off x="4914900" y="4083050"/>
            <a:ext cx="254000" cy="241300"/>
          </a:xfrm>
          <a:custGeom>
            <a:avLst/>
            <a:gdLst>
              <a:gd name="connsiteX0" fmla="*/ 22836 w 254000"/>
              <a:gd name="connsiteY0" fmla="*/ 19359 h 241300"/>
              <a:gd name="connsiteX1" fmla="*/ 258598 w 254000"/>
              <a:gd name="connsiteY1" fmla="*/ 19359 h 241300"/>
              <a:gd name="connsiteX2" fmla="*/ 258598 w 254000"/>
              <a:gd name="connsiteY2" fmla="*/ 248045 h 241300"/>
              <a:gd name="connsiteX3" fmla="*/ 22836 w 254000"/>
              <a:gd name="connsiteY3" fmla="*/ 248045 h 241300"/>
              <a:gd name="connsiteX4" fmla="*/ 22836 w 254000"/>
              <a:gd name="connsiteY4" fmla="*/ 19359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0" h="241300">
                <a:moveTo>
                  <a:pt x="22836" y="19359"/>
                </a:moveTo>
                <a:lnTo>
                  <a:pt x="258598" y="19359"/>
                </a:lnTo>
                <a:lnTo>
                  <a:pt x="258598" y="248045"/>
                </a:lnTo>
                <a:lnTo>
                  <a:pt x="22836" y="248045"/>
                </a:lnTo>
                <a:lnTo>
                  <a:pt x="22836" y="193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5" name="Freeform 265"/>
          <p:cNvSpPr/>
          <p:nvPr/>
        </p:nvSpPr>
        <p:spPr>
          <a:xfrm>
            <a:off x="5156200" y="4083050"/>
            <a:ext cx="241300" cy="241300"/>
          </a:xfrm>
          <a:custGeom>
            <a:avLst/>
            <a:gdLst>
              <a:gd name="connsiteX0" fmla="*/ 17647 w 241300"/>
              <a:gd name="connsiteY0" fmla="*/ 19359 h 241300"/>
              <a:gd name="connsiteX1" fmla="*/ 253410 w 241300"/>
              <a:gd name="connsiteY1" fmla="*/ 19359 h 241300"/>
              <a:gd name="connsiteX2" fmla="*/ 253410 w 241300"/>
              <a:gd name="connsiteY2" fmla="*/ 248045 h 241300"/>
              <a:gd name="connsiteX3" fmla="*/ 17647 w 241300"/>
              <a:gd name="connsiteY3" fmla="*/ 248045 h 241300"/>
              <a:gd name="connsiteX4" fmla="*/ 17647 w 241300"/>
              <a:gd name="connsiteY4" fmla="*/ 19359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00" h="241300">
                <a:moveTo>
                  <a:pt x="17647" y="19359"/>
                </a:moveTo>
                <a:lnTo>
                  <a:pt x="253410" y="19359"/>
                </a:lnTo>
                <a:lnTo>
                  <a:pt x="253410" y="248045"/>
                </a:lnTo>
                <a:lnTo>
                  <a:pt x="17647" y="248045"/>
                </a:lnTo>
                <a:lnTo>
                  <a:pt x="17647" y="193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6" name="Freeform 266"/>
          <p:cNvSpPr/>
          <p:nvPr/>
        </p:nvSpPr>
        <p:spPr>
          <a:xfrm>
            <a:off x="3505200" y="4464050"/>
            <a:ext cx="254000" cy="241300"/>
          </a:xfrm>
          <a:custGeom>
            <a:avLst/>
            <a:gdLst>
              <a:gd name="connsiteX0" fmla="*/ 20668 w 254000"/>
              <a:gd name="connsiteY0" fmla="*/ 19360 h 241300"/>
              <a:gd name="connsiteX1" fmla="*/ 256431 w 254000"/>
              <a:gd name="connsiteY1" fmla="*/ 19360 h 241300"/>
              <a:gd name="connsiteX2" fmla="*/ 256431 w 254000"/>
              <a:gd name="connsiteY2" fmla="*/ 248045 h 241300"/>
              <a:gd name="connsiteX3" fmla="*/ 20668 w 254000"/>
              <a:gd name="connsiteY3" fmla="*/ 248045 h 241300"/>
              <a:gd name="connsiteX4" fmla="*/ 20668 w 254000"/>
              <a:gd name="connsiteY4" fmla="*/ 19360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0" h="241300">
                <a:moveTo>
                  <a:pt x="20668" y="19360"/>
                </a:moveTo>
                <a:lnTo>
                  <a:pt x="256431" y="19360"/>
                </a:lnTo>
                <a:lnTo>
                  <a:pt x="256431" y="248045"/>
                </a:lnTo>
                <a:lnTo>
                  <a:pt x="20668" y="248045"/>
                </a:lnTo>
                <a:lnTo>
                  <a:pt x="20668" y="1936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7" name="Freeform 267"/>
          <p:cNvSpPr/>
          <p:nvPr/>
        </p:nvSpPr>
        <p:spPr>
          <a:xfrm>
            <a:off x="3746500" y="4464050"/>
            <a:ext cx="241300" cy="241300"/>
          </a:xfrm>
          <a:custGeom>
            <a:avLst/>
            <a:gdLst>
              <a:gd name="connsiteX0" fmla="*/ 15480 w 241300"/>
              <a:gd name="connsiteY0" fmla="*/ 19360 h 241300"/>
              <a:gd name="connsiteX1" fmla="*/ 251243 w 241300"/>
              <a:gd name="connsiteY1" fmla="*/ 19360 h 241300"/>
              <a:gd name="connsiteX2" fmla="*/ 251243 w 241300"/>
              <a:gd name="connsiteY2" fmla="*/ 248045 h 241300"/>
              <a:gd name="connsiteX3" fmla="*/ 15480 w 241300"/>
              <a:gd name="connsiteY3" fmla="*/ 248045 h 241300"/>
              <a:gd name="connsiteX4" fmla="*/ 15480 w 241300"/>
              <a:gd name="connsiteY4" fmla="*/ 19360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00" h="241300">
                <a:moveTo>
                  <a:pt x="15480" y="19360"/>
                </a:moveTo>
                <a:lnTo>
                  <a:pt x="251243" y="19360"/>
                </a:lnTo>
                <a:lnTo>
                  <a:pt x="251243" y="248045"/>
                </a:lnTo>
                <a:lnTo>
                  <a:pt x="15480" y="248045"/>
                </a:lnTo>
                <a:lnTo>
                  <a:pt x="15480" y="1936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8" name="Freeform 268"/>
          <p:cNvSpPr/>
          <p:nvPr/>
        </p:nvSpPr>
        <p:spPr>
          <a:xfrm>
            <a:off x="3975100" y="4464050"/>
            <a:ext cx="254000" cy="241300"/>
          </a:xfrm>
          <a:custGeom>
            <a:avLst/>
            <a:gdLst>
              <a:gd name="connsiteX0" fmla="*/ 22992 w 254000"/>
              <a:gd name="connsiteY0" fmla="*/ 19360 h 241300"/>
              <a:gd name="connsiteX1" fmla="*/ 258754 w 254000"/>
              <a:gd name="connsiteY1" fmla="*/ 19360 h 241300"/>
              <a:gd name="connsiteX2" fmla="*/ 258754 w 254000"/>
              <a:gd name="connsiteY2" fmla="*/ 248044 h 241300"/>
              <a:gd name="connsiteX3" fmla="*/ 22992 w 254000"/>
              <a:gd name="connsiteY3" fmla="*/ 248044 h 241300"/>
              <a:gd name="connsiteX4" fmla="*/ 22992 w 254000"/>
              <a:gd name="connsiteY4" fmla="*/ 19360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0" h="241300">
                <a:moveTo>
                  <a:pt x="22992" y="19360"/>
                </a:moveTo>
                <a:lnTo>
                  <a:pt x="258754" y="19360"/>
                </a:lnTo>
                <a:lnTo>
                  <a:pt x="258754" y="248044"/>
                </a:lnTo>
                <a:lnTo>
                  <a:pt x="22992" y="248044"/>
                </a:lnTo>
                <a:lnTo>
                  <a:pt x="22992" y="19360"/>
                </a:lnTo>
                <a:close/>
              </a:path>
            </a:pathLst>
          </a:custGeom>
          <a:solidFill>
            <a:srgbClr val="F8B65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9" name="Freeform 269"/>
          <p:cNvSpPr/>
          <p:nvPr/>
        </p:nvSpPr>
        <p:spPr>
          <a:xfrm>
            <a:off x="3975100" y="4464050"/>
            <a:ext cx="254000" cy="241300"/>
          </a:xfrm>
          <a:custGeom>
            <a:avLst/>
            <a:gdLst>
              <a:gd name="connsiteX0" fmla="*/ 22992 w 254000"/>
              <a:gd name="connsiteY0" fmla="*/ 19360 h 241300"/>
              <a:gd name="connsiteX1" fmla="*/ 258755 w 254000"/>
              <a:gd name="connsiteY1" fmla="*/ 19360 h 241300"/>
              <a:gd name="connsiteX2" fmla="*/ 258755 w 254000"/>
              <a:gd name="connsiteY2" fmla="*/ 248045 h 241300"/>
              <a:gd name="connsiteX3" fmla="*/ 22992 w 254000"/>
              <a:gd name="connsiteY3" fmla="*/ 248045 h 241300"/>
              <a:gd name="connsiteX4" fmla="*/ 22992 w 254000"/>
              <a:gd name="connsiteY4" fmla="*/ 19360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0" h="241300">
                <a:moveTo>
                  <a:pt x="22992" y="19360"/>
                </a:moveTo>
                <a:lnTo>
                  <a:pt x="258755" y="19360"/>
                </a:lnTo>
                <a:lnTo>
                  <a:pt x="258755" y="248045"/>
                </a:lnTo>
                <a:lnTo>
                  <a:pt x="22992" y="248045"/>
                </a:lnTo>
                <a:lnTo>
                  <a:pt x="22992" y="1936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0" name="Freeform 270"/>
          <p:cNvSpPr/>
          <p:nvPr/>
        </p:nvSpPr>
        <p:spPr>
          <a:xfrm>
            <a:off x="4216400" y="4464050"/>
            <a:ext cx="241300" cy="241300"/>
          </a:xfrm>
          <a:custGeom>
            <a:avLst/>
            <a:gdLst>
              <a:gd name="connsiteX0" fmla="*/ 17803 w 241300"/>
              <a:gd name="connsiteY0" fmla="*/ 19360 h 241300"/>
              <a:gd name="connsiteX1" fmla="*/ 253567 w 241300"/>
              <a:gd name="connsiteY1" fmla="*/ 19360 h 241300"/>
              <a:gd name="connsiteX2" fmla="*/ 253567 w 241300"/>
              <a:gd name="connsiteY2" fmla="*/ 248045 h 241300"/>
              <a:gd name="connsiteX3" fmla="*/ 17803 w 241300"/>
              <a:gd name="connsiteY3" fmla="*/ 248045 h 241300"/>
              <a:gd name="connsiteX4" fmla="*/ 17803 w 241300"/>
              <a:gd name="connsiteY4" fmla="*/ 19360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00" h="241300">
                <a:moveTo>
                  <a:pt x="17803" y="19360"/>
                </a:moveTo>
                <a:lnTo>
                  <a:pt x="253567" y="19360"/>
                </a:lnTo>
                <a:lnTo>
                  <a:pt x="253567" y="248045"/>
                </a:lnTo>
                <a:lnTo>
                  <a:pt x="17803" y="248045"/>
                </a:lnTo>
                <a:lnTo>
                  <a:pt x="17803" y="1936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1" name="Freeform 271"/>
          <p:cNvSpPr/>
          <p:nvPr/>
        </p:nvSpPr>
        <p:spPr>
          <a:xfrm>
            <a:off x="4445000" y="4464050"/>
            <a:ext cx="254000" cy="241300"/>
          </a:xfrm>
          <a:custGeom>
            <a:avLst/>
            <a:gdLst>
              <a:gd name="connsiteX0" fmla="*/ 20511 w 254000"/>
              <a:gd name="connsiteY0" fmla="*/ 19360 h 241300"/>
              <a:gd name="connsiteX1" fmla="*/ 256274 w 254000"/>
              <a:gd name="connsiteY1" fmla="*/ 19360 h 241300"/>
              <a:gd name="connsiteX2" fmla="*/ 256274 w 254000"/>
              <a:gd name="connsiteY2" fmla="*/ 248045 h 241300"/>
              <a:gd name="connsiteX3" fmla="*/ 20511 w 254000"/>
              <a:gd name="connsiteY3" fmla="*/ 248045 h 241300"/>
              <a:gd name="connsiteX4" fmla="*/ 20511 w 254000"/>
              <a:gd name="connsiteY4" fmla="*/ 19360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0" h="241300">
                <a:moveTo>
                  <a:pt x="20511" y="19360"/>
                </a:moveTo>
                <a:lnTo>
                  <a:pt x="256274" y="19360"/>
                </a:lnTo>
                <a:lnTo>
                  <a:pt x="256274" y="248045"/>
                </a:lnTo>
                <a:lnTo>
                  <a:pt x="20511" y="248045"/>
                </a:lnTo>
                <a:lnTo>
                  <a:pt x="20511" y="1936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2" name="Freeform 272"/>
          <p:cNvSpPr/>
          <p:nvPr/>
        </p:nvSpPr>
        <p:spPr>
          <a:xfrm>
            <a:off x="4686300" y="4464050"/>
            <a:ext cx="241300" cy="241300"/>
          </a:xfrm>
          <a:custGeom>
            <a:avLst/>
            <a:gdLst>
              <a:gd name="connsiteX0" fmla="*/ 15323 w 241300"/>
              <a:gd name="connsiteY0" fmla="*/ 19360 h 241300"/>
              <a:gd name="connsiteX1" fmla="*/ 251086 w 241300"/>
              <a:gd name="connsiteY1" fmla="*/ 19360 h 241300"/>
              <a:gd name="connsiteX2" fmla="*/ 251086 w 241300"/>
              <a:gd name="connsiteY2" fmla="*/ 248045 h 241300"/>
              <a:gd name="connsiteX3" fmla="*/ 15323 w 241300"/>
              <a:gd name="connsiteY3" fmla="*/ 248045 h 241300"/>
              <a:gd name="connsiteX4" fmla="*/ 15323 w 241300"/>
              <a:gd name="connsiteY4" fmla="*/ 19360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00" h="241300">
                <a:moveTo>
                  <a:pt x="15323" y="19360"/>
                </a:moveTo>
                <a:lnTo>
                  <a:pt x="251086" y="19360"/>
                </a:lnTo>
                <a:lnTo>
                  <a:pt x="251086" y="248045"/>
                </a:lnTo>
                <a:lnTo>
                  <a:pt x="15323" y="248045"/>
                </a:lnTo>
                <a:lnTo>
                  <a:pt x="15323" y="1936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3" name="Freeform 273"/>
          <p:cNvSpPr/>
          <p:nvPr/>
        </p:nvSpPr>
        <p:spPr>
          <a:xfrm>
            <a:off x="4914900" y="4464050"/>
            <a:ext cx="254000" cy="241300"/>
          </a:xfrm>
          <a:custGeom>
            <a:avLst/>
            <a:gdLst>
              <a:gd name="connsiteX0" fmla="*/ 22836 w 254000"/>
              <a:gd name="connsiteY0" fmla="*/ 19360 h 241300"/>
              <a:gd name="connsiteX1" fmla="*/ 258598 w 254000"/>
              <a:gd name="connsiteY1" fmla="*/ 19360 h 241300"/>
              <a:gd name="connsiteX2" fmla="*/ 258598 w 254000"/>
              <a:gd name="connsiteY2" fmla="*/ 248045 h 241300"/>
              <a:gd name="connsiteX3" fmla="*/ 22836 w 254000"/>
              <a:gd name="connsiteY3" fmla="*/ 248045 h 241300"/>
              <a:gd name="connsiteX4" fmla="*/ 22836 w 254000"/>
              <a:gd name="connsiteY4" fmla="*/ 19360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0" h="241300">
                <a:moveTo>
                  <a:pt x="22836" y="19360"/>
                </a:moveTo>
                <a:lnTo>
                  <a:pt x="258598" y="19360"/>
                </a:lnTo>
                <a:lnTo>
                  <a:pt x="258598" y="248045"/>
                </a:lnTo>
                <a:lnTo>
                  <a:pt x="22836" y="248045"/>
                </a:lnTo>
                <a:lnTo>
                  <a:pt x="22836" y="1936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4" name="Freeform 274"/>
          <p:cNvSpPr/>
          <p:nvPr/>
        </p:nvSpPr>
        <p:spPr>
          <a:xfrm>
            <a:off x="5156200" y="4464050"/>
            <a:ext cx="241300" cy="241300"/>
          </a:xfrm>
          <a:custGeom>
            <a:avLst/>
            <a:gdLst>
              <a:gd name="connsiteX0" fmla="*/ 17647 w 241300"/>
              <a:gd name="connsiteY0" fmla="*/ 19360 h 241300"/>
              <a:gd name="connsiteX1" fmla="*/ 253410 w 241300"/>
              <a:gd name="connsiteY1" fmla="*/ 19360 h 241300"/>
              <a:gd name="connsiteX2" fmla="*/ 253410 w 241300"/>
              <a:gd name="connsiteY2" fmla="*/ 248045 h 241300"/>
              <a:gd name="connsiteX3" fmla="*/ 17647 w 241300"/>
              <a:gd name="connsiteY3" fmla="*/ 248045 h 241300"/>
              <a:gd name="connsiteX4" fmla="*/ 17647 w 241300"/>
              <a:gd name="connsiteY4" fmla="*/ 19360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00" h="241300">
                <a:moveTo>
                  <a:pt x="17647" y="19360"/>
                </a:moveTo>
                <a:lnTo>
                  <a:pt x="253410" y="19360"/>
                </a:lnTo>
                <a:lnTo>
                  <a:pt x="253410" y="248045"/>
                </a:lnTo>
                <a:lnTo>
                  <a:pt x="17647" y="248045"/>
                </a:lnTo>
                <a:lnTo>
                  <a:pt x="17647" y="1936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5" name="Freeform 275"/>
          <p:cNvSpPr/>
          <p:nvPr/>
        </p:nvSpPr>
        <p:spPr>
          <a:xfrm>
            <a:off x="3505200" y="4845050"/>
            <a:ext cx="254000" cy="241300"/>
          </a:xfrm>
          <a:custGeom>
            <a:avLst/>
            <a:gdLst>
              <a:gd name="connsiteX0" fmla="*/ 20668 w 254000"/>
              <a:gd name="connsiteY0" fmla="*/ 19359 h 241300"/>
              <a:gd name="connsiteX1" fmla="*/ 256431 w 254000"/>
              <a:gd name="connsiteY1" fmla="*/ 19359 h 241300"/>
              <a:gd name="connsiteX2" fmla="*/ 256431 w 254000"/>
              <a:gd name="connsiteY2" fmla="*/ 248044 h 241300"/>
              <a:gd name="connsiteX3" fmla="*/ 20668 w 254000"/>
              <a:gd name="connsiteY3" fmla="*/ 248044 h 241300"/>
              <a:gd name="connsiteX4" fmla="*/ 20668 w 254000"/>
              <a:gd name="connsiteY4" fmla="*/ 19359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0" h="241300">
                <a:moveTo>
                  <a:pt x="20668" y="19359"/>
                </a:moveTo>
                <a:lnTo>
                  <a:pt x="256431" y="19359"/>
                </a:lnTo>
                <a:lnTo>
                  <a:pt x="256431" y="248044"/>
                </a:lnTo>
                <a:lnTo>
                  <a:pt x="20668" y="248044"/>
                </a:lnTo>
                <a:lnTo>
                  <a:pt x="20668" y="193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6" name="Freeform 276"/>
          <p:cNvSpPr/>
          <p:nvPr/>
        </p:nvSpPr>
        <p:spPr>
          <a:xfrm>
            <a:off x="3746500" y="4845050"/>
            <a:ext cx="241300" cy="241300"/>
          </a:xfrm>
          <a:custGeom>
            <a:avLst/>
            <a:gdLst>
              <a:gd name="connsiteX0" fmla="*/ 15480 w 241300"/>
              <a:gd name="connsiteY0" fmla="*/ 19359 h 241300"/>
              <a:gd name="connsiteX1" fmla="*/ 251243 w 241300"/>
              <a:gd name="connsiteY1" fmla="*/ 19359 h 241300"/>
              <a:gd name="connsiteX2" fmla="*/ 251243 w 241300"/>
              <a:gd name="connsiteY2" fmla="*/ 248045 h 241300"/>
              <a:gd name="connsiteX3" fmla="*/ 15480 w 241300"/>
              <a:gd name="connsiteY3" fmla="*/ 248045 h 241300"/>
              <a:gd name="connsiteX4" fmla="*/ 15480 w 241300"/>
              <a:gd name="connsiteY4" fmla="*/ 19359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00" h="241300">
                <a:moveTo>
                  <a:pt x="15480" y="19359"/>
                </a:moveTo>
                <a:lnTo>
                  <a:pt x="251243" y="19359"/>
                </a:lnTo>
                <a:lnTo>
                  <a:pt x="251243" y="248045"/>
                </a:lnTo>
                <a:lnTo>
                  <a:pt x="15480" y="248045"/>
                </a:lnTo>
                <a:lnTo>
                  <a:pt x="15480" y="193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7" name="Freeform 277"/>
          <p:cNvSpPr/>
          <p:nvPr/>
        </p:nvSpPr>
        <p:spPr>
          <a:xfrm>
            <a:off x="3975100" y="4845050"/>
            <a:ext cx="254000" cy="241300"/>
          </a:xfrm>
          <a:custGeom>
            <a:avLst/>
            <a:gdLst>
              <a:gd name="connsiteX0" fmla="*/ 22992 w 254000"/>
              <a:gd name="connsiteY0" fmla="*/ 19359 h 241300"/>
              <a:gd name="connsiteX1" fmla="*/ 258754 w 254000"/>
              <a:gd name="connsiteY1" fmla="*/ 19359 h 241300"/>
              <a:gd name="connsiteX2" fmla="*/ 258754 w 254000"/>
              <a:gd name="connsiteY2" fmla="*/ 248045 h 241300"/>
              <a:gd name="connsiteX3" fmla="*/ 22992 w 254000"/>
              <a:gd name="connsiteY3" fmla="*/ 248045 h 241300"/>
              <a:gd name="connsiteX4" fmla="*/ 22992 w 254000"/>
              <a:gd name="connsiteY4" fmla="*/ 19359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0" h="241300">
                <a:moveTo>
                  <a:pt x="22992" y="19359"/>
                </a:moveTo>
                <a:lnTo>
                  <a:pt x="258754" y="19359"/>
                </a:lnTo>
                <a:lnTo>
                  <a:pt x="258754" y="248045"/>
                </a:lnTo>
                <a:lnTo>
                  <a:pt x="22992" y="248045"/>
                </a:lnTo>
                <a:lnTo>
                  <a:pt x="22992" y="19359"/>
                </a:lnTo>
                <a:close/>
              </a:path>
            </a:pathLst>
          </a:custGeom>
          <a:solidFill>
            <a:srgbClr val="F8B65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8" name="Freeform 278"/>
          <p:cNvSpPr/>
          <p:nvPr/>
        </p:nvSpPr>
        <p:spPr>
          <a:xfrm>
            <a:off x="3975100" y="4845050"/>
            <a:ext cx="254000" cy="241300"/>
          </a:xfrm>
          <a:custGeom>
            <a:avLst/>
            <a:gdLst>
              <a:gd name="connsiteX0" fmla="*/ 22992 w 254000"/>
              <a:gd name="connsiteY0" fmla="*/ 19359 h 241300"/>
              <a:gd name="connsiteX1" fmla="*/ 258755 w 254000"/>
              <a:gd name="connsiteY1" fmla="*/ 19359 h 241300"/>
              <a:gd name="connsiteX2" fmla="*/ 258755 w 254000"/>
              <a:gd name="connsiteY2" fmla="*/ 248045 h 241300"/>
              <a:gd name="connsiteX3" fmla="*/ 22992 w 254000"/>
              <a:gd name="connsiteY3" fmla="*/ 248045 h 241300"/>
              <a:gd name="connsiteX4" fmla="*/ 22992 w 254000"/>
              <a:gd name="connsiteY4" fmla="*/ 19359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0" h="241300">
                <a:moveTo>
                  <a:pt x="22992" y="19359"/>
                </a:moveTo>
                <a:lnTo>
                  <a:pt x="258755" y="19359"/>
                </a:lnTo>
                <a:lnTo>
                  <a:pt x="258755" y="248045"/>
                </a:lnTo>
                <a:lnTo>
                  <a:pt x="22992" y="248045"/>
                </a:lnTo>
                <a:lnTo>
                  <a:pt x="22992" y="193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9" name="Freeform 279"/>
          <p:cNvSpPr/>
          <p:nvPr/>
        </p:nvSpPr>
        <p:spPr>
          <a:xfrm>
            <a:off x="4216400" y="4845050"/>
            <a:ext cx="241300" cy="241300"/>
          </a:xfrm>
          <a:custGeom>
            <a:avLst/>
            <a:gdLst>
              <a:gd name="connsiteX0" fmla="*/ 17803 w 241300"/>
              <a:gd name="connsiteY0" fmla="*/ 19359 h 241300"/>
              <a:gd name="connsiteX1" fmla="*/ 253567 w 241300"/>
              <a:gd name="connsiteY1" fmla="*/ 19359 h 241300"/>
              <a:gd name="connsiteX2" fmla="*/ 253567 w 241300"/>
              <a:gd name="connsiteY2" fmla="*/ 248045 h 241300"/>
              <a:gd name="connsiteX3" fmla="*/ 17803 w 241300"/>
              <a:gd name="connsiteY3" fmla="*/ 248045 h 241300"/>
              <a:gd name="connsiteX4" fmla="*/ 17803 w 241300"/>
              <a:gd name="connsiteY4" fmla="*/ 19359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00" h="241300">
                <a:moveTo>
                  <a:pt x="17803" y="19359"/>
                </a:moveTo>
                <a:lnTo>
                  <a:pt x="253567" y="19359"/>
                </a:lnTo>
                <a:lnTo>
                  <a:pt x="253567" y="248045"/>
                </a:lnTo>
                <a:lnTo>
                  <a:pt x="17803" y="248045"/>
                </a:lnTo>
                <a:lnTo>
                  <a:pt x="17803" y="193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0" name="Freeform 280"/>
          <p:cNvSpPr/>
          <p:nvPr/>
        </p:nvSpPr>
        <p:spPr>
          <a:xfrm>
            <a:off x="4445000" y="4845050"/>
            <a:ext cx="254000" cy="241300"/>
          </a:xfrm>
          <a:custGeom>
            <a:avLst/>
            <a:gdLst>
              <a:gd name="connsiteX0" fmla="*/ 20511 w 254000"/>
              <a:gd name="connsiteY0" fmla="*/ 19359 h 241300"/>
              <a:gd name="connsiteX1" fmla="*/ 256274 w 254000"/>
              <a:gd name="connsiteY1" fmla="*/ 19359 h 241300"/>
              <a:gd name="connsiteX2" fmla="*/ 256274 w 254000"/>
              <a:gd name="connsiteY2" fmla="*/ 248044 h 241300"/>
              <a:gd name="connsiteX3" fmla="*/ 20511 w 254000"/>
              <a:gd name="connsiteY3" fmla="*/ 248044 h 241300"/>
              <a:gd name="connsiteX4" fmla="*/ 20511 w 254000"/>
              <a:gd name="connsiteY4" fmla="*/ 19359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0" h="241300">
                <a:moveTo>
                  <a:pt x="20511" y="19359"/>
                </a:moveTo>
                <a:lnTo>
                  <a:pt x="256274" y="19359"/>
                </a:lnTo>
                <a:lnTo>
                  <a:pt x="256274" y="248044"/>
                </a:lnTo>
                <a:lnTo>
                  <a:pt x="20511" y="248044"/>
                </a:lnTo>
                <a:lnTo>
                  <a:pt x="20511" y="193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1" name="Freeform 281"/>
          <p:cNvSpPr/>
          <p:nvPr/>
        </p:nvSpPr>
        <p:spPr>
          <a:xfrm>
            <a:off x="4686300" y="4845050"/>
            <a:ext cx="241300" cy="241300"/>
          </a:xfrm>
          <a:custGeom>
            <a:avLst/>
            <a:gdLst>
              <a:gd name="connsiteX0" fmla="*/ 15323 w 241300"/>
              <a:gd name="connsiteY0" fmla="*/ 19359 h 241300"/>
              <a:gd name="connsiteX1" fmla="*/ 251086 w 241300"/>
              <a:gd name="connsiteY1" fmla="*/ 19359 h 241300"/>
              <a:gd name="connsiteX2" fmla="*/ 251086 w 241300"/>
              <a:gd name="connsiteY2" fmla="*/ 248045 h 241300"/>
              <a:gd name="connsiteX3" fmla="*/ 15323 w 241300"/>
              <a:gd name="connsiteY3" fmla="*/ 248045 h 241300"/>
              <a:gd name="connsiteX4" fmla="*/ 15323 w 241300"/>
              <a:gd name="connsiteY4" fmla="*/ 19359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00" h="241300">
                <a:moveTo>
                  <a:pt x="15323" y="19359"/>
                </a:moveTo>
                <a:lnTo>
                  <a:pt x="251086" y="19359"/>
                </a:lnTo>
                <a:lnTo>
                  <a:pt x="251086" y="248045"/>
                </a:lnTo>
                <a:lnTo>
                  <a:pt x="15323" y="248045"/>
                </a:lnTo>
                <a:lnTo>
                  <a:pt x="15323" y="193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2" name="Freeform 282"/>
          <p:cNvSpPr/>
          <p:nvPr/>
        </p:nvSpPr>
        <p:spPr>
          <a:xfrm>
            <a:off x="4914900" y="4845050"/>
            <a:ext cx="254000" cy="241300"/>
          </a:xfrm>
          <a:custGeom>
            <a:avLst/>
            <a:gdLst>
              <a:gd name="connsiteX0" fmla="*/ 22836 w 254000"/>
              <a:gd name="connsiteY0" fmla="*/ 19359 h 241300"/>
              <a:gd name="connsiteX1" fmla="*/ 258598 w 254000"/>
              <a:gd name="connsiteY1" fmla="*/ 19359 h 241300"/>
              <a:gd name="connsiteX2" fmla="*/ 258598 w 254000"/>
              <a:gd name="connsiteY2" fmla="*/ 248045 h 241300"/>
              <a:gd name="connsiteX3" fmla="*/ 22836 w 254000"/>
              <a:gd name="connsiteY3" fmla="*/ 248045 h 241300"/>
              <a:gd name="connsiteX4" fmla="*/ 22836 w 254000"/>
              <a:gd name="connsiteY4" fmla="*/ 19359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0" h="241300">
                <a:moveTo>
                  <a:pt x="22836" y="19359"/>
                </a:moveTo>
                <a:lnTo>
                  <a:pt x="258598" y="19359"/>
                </a:lnTo>
                <a:lnTo>
                  <a:pt x="258598" y="248045"/>
                </a:lnTo>
                <a:lnTo>
                  <a:pt x="22836" y="248045"/>
                </a:lnTo>
                <a:lnTo>
                  <a:pt x="22836" y="193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3" name="Freeform 283"/>
          <p:cNvSpPr/>
          <p:nvPr/>
        </p:nvSpPr>
        <p:spPr>
          <a:xfrm>
            <a:off x="5156200" y="4845050"/>
            <a:ext cx="241300" cy="241300"/>
          </a:xfrm>
          <a:custGeom>
            <a:avLst/>
            <a:gdLst>
              <a:gd name="connsiteX0" fmla="*/ 17647 w 241300"/>
              <a:gd name="connsiteY0" fmla="*/ 19359 h 241300"/>
              <a:gd name="connsiteX1" fmla="*/ 253410 w 241300"/>
              <a:gd name="connsiteY1" fmla="*/ 19359 h 241300"/>
              <a:gd name="connsiteX2" fmla="*/ 253410 w 241300"/>
              <a:gd name="connsiteY2" fmla="*/ 248045 h 241300"/>
              <a:gd name="connsiteX3" fmla="*/ 17647 w 241300"/>
              <a:gd name="connsiteY3" fmla="*/ 248045 h 241300"/>
              <a:gd name="connsiteX4" fmla="*/ 17647 w 241300"/>
              <a:gd name="connsiteY4" fmla="*/ 19359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00" h="241300">
                <a:moveTo>
                  <a:pt x="17647" y="19359"/>
                </a:moveTo>
                <a:lnTo>
                  <a:pt x="253410" y="19359"/>
                </a:lnTo>
                <a:lnTo>
                  <a:pt x="253410" y="248045"/>
                </a:lnTo>
                <a:lnTo>
                  <a:pt x="17647" y="248045"/>
                </a:lnTo>
                <a:lnTo>
                  <a:pt x="17647" y="193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4" name="Freeform 284"/>
          <p:cNvSpPr/>
          <p:nvPr/>
        </p:nvSpPr>
        <p:spPr>
          <a:xfrm>
            <a:off x="3505200" y="5226050"/>
            <a:ext cx="254000" cy="241300"/>
          </a:xfrm>
          <a:custGeom>
            <a:avLst/>
            <a:gdLst>
              <a:gd name="connsiteX0" fmla="*/ 20668 w 254000"/>
              <a:gd name="connsiteY0" fmla="*/ 19359 h 241300"/>
              <a:gd name="connsiteX1" fmla="*/ 256431 w 254000"/>
              <a:gd name="connsiteY1" fmla="*/ 19359 h 241300"/>
              <a:gd name="connsiteX2" fmla="*/ 256431 w 254000"/>
              <a:gd name="connsiteY2" fmla="*/ 248044 h 241300"/>
              <a:gd name="connsiteX3" fmla="*/ 20668 w 254000"/>
              <a:gd name="connsiteY3" fmla="*/ 248044 h 241300"/>
              <a:gd name="connsiteX4" fmla="*/ 20668 w 254000"/>
              <a:gd name="connsiteY4" fmla="*/ 19359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0" h="241300">
                <a:moveTo>
                  <a:pt x="20668" y="19359"/>
                </a:moveTo>
                <a:lnTo>
                  <a:pt x="256431" y="19359"/>
                </a:lnTo>
                <a:lnTo>
                  <a:pt x="256431" y="248044"/>
                </a:lnTo>
                <a:lnTo>
                  <a:pt x="20668" y="248044"/>
                </a:lnTo>
                <a:lnTo>
                  <a:pt x="20668" y="193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5" name="Freeform 285"/>
          <p:cNvSpPr/>
          <p:nvPr/>
        </p:nvSpPr>
        <p:spPr>
          <a:xfrm>
            <a:off x="3746500" y="5226050"/>
            <a:ext cx="241300" cy="241300"/>
          </a:xfrm>
          <a:custGeom>
            <a:avLst/>
            <a:gdLst>
              <a:gd name="connsiteX0" fmla="*/ 15480 w 241300"/>
              <a:gd name="connsiteY0" fmla="*/ 19359 h 241300"/>
              <a:gd name="connsiteX1" fmla="*/ 251243 w 241300"/>
              <a:gd name="connsiteY1" fmla="*/ 19359 h 241300"/>
              <a:gd name="connsiteX2" fmla="*/ 251243 w 241300"/>
              <a:gd name="connsiteY2" fmla="*/ 248045 h 241300"/>
              <a:gd name="connsiteX3" fmla="*/ 15480 w 241300"/>
              <a:gd name="connsiteY3" fmla="*/ 248045 h 241300"/>
              <a:gd name="connsiteX4" fmla="*/ 15480 w 241300"/>
              <a:gd name="connsiteY4" fmla="*/ 19359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00" h="241300">
                <a:moveTo>
                  <a:pt x="15480" y="19359"/>
                </a:moveTo>
                <a:lnTo>
                  <a:pt x="251243" y="19359"/>
                </a:lnTo>
                <a:lnTo>
                  <a:pt x="251243" y="248045"/>
                </a:lnTo>
                <a:lnTo>
                  <a:pt x="15480" y="248045"/>
                </a:lnTo>
                <a:lnTo>
                  <a:pt x="15480" y="193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6" name="Freeform 286"/>
          <p:cNvSpPr/>
          <p:nvPr/>
        </p:nvSpPr>
        <p:spPr>
          <a:xfrm>
            <a:off x="3975100" y="5226050"/>
            <a:ext cx="254000" cy="241300"/>
          </a:xfrm>
          <a:custGeom>
            <a:avLst/>
            <a:gdLst>
              <a:gd name="connsiteX0" fmla="*/ 22992 w 254000"/>
              <a:gd name="connsiteY0" fmla="*/ 19359 h 241300"/>
              <a:gd name="connsiteX1" fmla="*/ 258754 w 254000"/>
              <a:gd name="connsiteY1" fmla="*/ 19359 h 241300"/>
              <a:gd name="connsiteX2" fmla="*/ 258754 w 254000"/>
              <a:gd name="connsiteY2" fmla="*/ 248045 h 241300"/>
              <a:gd name="connsiteX3" fmla="*/ 22992 w 254000"/>
              <a:gd name="connsiteY3" fmla="*/ 248045 h 241300"/>
              <a:gd name="connsiteX4" fmla="*/ 22992 w 254000"/>
              <a:gd name="connsiteY4" fmla="*/ 19359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0" h="241300">
                <a:moveTo>
                  <a:pt x="22992" y="19359"/>
                </a:moveTo>
                <a:lnTo>
                  <a:pt x="258754" y="19359"/>
                </a:lnTo>
                <a:lnTo>
                  <a:pt x="258754" y="248045"/>
                </a:lnTo>
                <a:lnTo>
                  <a:pt x="22992" y="248045"/>
                </a:lnTo>
                <a:lnTo>
                  <a:pt x="22992" y="19359"/>
                </a:lnTo>
                <a:close/>
              </a:path>
            </a:pathLst>
          </a:custGeom>
          <a:solidFill>
            <a:srgbClr val="F8B65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7" name="Freeform 287"/>
          <p:cNvSpPr/>
          <p:nvPr/>
        </p:nvSpPr>
        <p:spPr>
          <a:xfrm>
            <a:off x="3975100" y="5226050"/>
            <a:ext cx="254000" cy="241300"/>
          </a:xfrm>
          <a:custGeom>
            <a:avLst/>
            <a:gdLst>
              <a:gd name="connsiteX0" fmla="*/ 22992 w 254000"/>
              <a:gd name="connsiteY0" fmla="*/ 19359 h 241300"/>
              <a:gd name="connsiteX1" fmla="*/ 258755 w 254000"/>
              <a:gd name="connsiteY1" fmla="*/ 19359 h 241300"/>
              <a:gd name="connsiteX2" fmla="*/ 258755 w 254000"/>
              <a:gd name="connsiteY2" fmla="*/ 248045 h 241300"/>
              <a:gd name="connsiteX3" fmla="*/ 22992 w 254000"/>
              <a:gd name="connsiteY3" fmla="*/ 248045 h 241300"/>
              <a:gd name="connsiteX4" fmla="*/ 22992 w 254000"/>
              <a:gd name="connsiteY4" fmla="*/ 19359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0" h="241300">
                <a:moveTo>
                  <a:pt x="22992" y="19359"/>
                </a:moveTo>
                <a:lnTo>
                  <a:pt x="258755" y="19359"/>
                </a:lnTo>
                <a:lnTo>
                  <a:pt x="258755" y="248045"/>
                </a:lnTo>
                <a:lnTo>
                  <a:pt x="22992" y="248045"/>
                </a:lnTo>
                <a:lnTo>
                  <a:pt x="22992" y="19359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8" name="Freeform 288"/>
          <p:cNvSpPr/>
          <p:nvPr/>
        </p:nvSpPr>
        <p:spPr>
          <a:xfrm>
            <a:off x="4216400" y="5226050"/>
            <a:ext cx="241300" cy="241300"/>
          </a:xfrm>
          <a:custGeom>
            <a:avLst/>
            <a:gdLst>
              <a:gd name="connsiteX0" fmla="*/ 17803 w 241300"/>
              <a:gd name="connsiteY0" fmla="*/ 19359 h 241300"/>
              <a:gd name="connsiteX1" fmla="*/ 253567 w 241300"/>
              <a:gd name="connsiteY1" fmla="*/ 19359 h 241300"/>
              <a:gd name="connsiteX2" fmla="*/ 253567 w 241300"/>
              <a:gd name="connsiteY2" fmla="*/ 248045 h 241300"/>
              <a:gd name="connsiteX3" fmla="*/ 17803 w 241300"/>
              <a:gd name="connsiteY3" fmla="*/ 248045 h 241300"/>
              <a:gd name="connsiteX4" fmla="*/ 17803 w 241300"/>
              <a:gd name="connsiteY4" fmla="*/ 19359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00" h="241300">
                <a:moveTo>
                  <a:pt x="17803" y="19359"/>
                </a:moveTo>
                <a:lnTo>
                  <a:pt x="253567" y="19359"/>
                </a:lnTo>
                <a:lnTo>
                  <a:pt x="253567" y="248045"/>
                </a:lnTo>
                <a:lnTo>
                  <a:pt x="17803" y="248045"/>
                </a:lnTo>
                <a:lnTo>
                  <a:pt x="17803" y="193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9" name="Freeform 289"/>
          <p:cNvSpPr/>
          <p:nvPr/>
        </p:nvSpPr>
        <p:spPr>
          <a:xfrm>
            <a:off x="4445000" y="5226050"/>
            <a:ext cx="254000" cy="241300"/>
          </a:xfrm>
          <a:custGeom>
            <a:avLst/>
            <a:gdLst>
              <a:gd name="connsiteX0" fmla="*/ 20511 w 254000"/>
              <a:gd name="connsiteY0" fmla="*/ 19359 h 241300"/>
              <a:gd name="connsiteX1" fmla="*/ 256274 w 254000"/>
              <a:gd name="connsiteY1" fmla="*/ 19359 h 241300"/>
              <a:gd name="connsiteX2" fmla="*/ 256274 w 254000"/>
              <a:gd name="connsiteY2" fmla="*/ 248044 h 241300"/>
              <a:gd name="connsiteX3" fmla="*/ 20511 w 254000"/>
              <a:gd name="connsiteY3" fmla="*/ 248044 h 241300"/>
              <a:gd name="connsiteX4" fmla="*/ 20511 w 254000"/>
              <a:gd name="connsiteY4" fmla="*/ 19359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0" h="241300">
                <a:moveTo>
                  <a:pt x="20511" y="19359"/>
                </a:moveTo>
                <a:lnTo>
                  <a:pt x="256274" y="19359"/>
                </a:lnTo>
                <a:lnTo>
                  <a:pt x="256274" y="248044"/>
                </a:lnTo>
                <a:lnTo>
                  <a:pt x="20511" y="248044"/>
                </a:lnTo>
                <a:lnTo>
                  <a:pt x="20511" y="193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0" name="Freeform 290"/>
          <p:cNvSpPr/>
          <p:nvPr/>
        </p:nvSpPr>
        <p:spPr>
          <a:xfrm>
            <a:off x="4686300" y="5226050"/>
            <a:ext cx="241300" cy="241300"/>
          </a:xfrm>
          <a:custGeom>
            <a:avLst/>
            <a:gdLst>
              <a:gd name="connsiteX0" fmla="*/ 15323 w 241300"/>
              <a:gd name="connsiteY0" fmla="*/ 19359 h 241300"/>
              <a:gd name="connsiteX1" fmla="*/ 251086 w 241300"/>
              <a:gd name="connsiteY1" fmla="*/ 19359 h 241300"/>
              <a:gd name="connsiteX2" fmla="*/ 251086 w 241300"/>
              <a:gd name="connsiteY2" fmla="*/ 248045 h 241300"/>
              <a:gd name="connsiteX3" fmla="*/ 15323 w 241300"/>
              <a:gd name="connsiteY3" fmla="*/ 248045 h 241300"/>
              <a:gd name="connsiteX4" fmla="*/ 15323 w 241300"/>
              <a:gd name="connsiteY4" fmla="*/ 19359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00" h="241300">
                <a:moveTo>
                  <a:pt x="15323" y="19359"/>
                </a:moveTo>
                <a:lnTo>
                  <a:pt x="251086" y="19359"/>
                </a:lnTo>
                <a:lnTo>
                  <a:pt x="251086" y="248045"/>
                </a:lnTo>
                <a:lnTo>
                  <a:pt x="15323" y="248045"/>
                </a:lnTo>
                <a:lnTo>
                  <a:pt x="15323" y="193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1" name="Freeform 291"/>
          <p:cNvSpPr/>
          <p:nvPr/>
        </p:nvSpPr>
        <p:spPr>
          <a:xfrm>
            <a:off x="4914900" y="5226050"/>
            <a:ext cx="254000" cy="241300"/>
          </a:xfrm>
          <a:custGeom>
            <a:avLst/>
            <a:gdLst>
              <a:gd name="connsiteX0" fmla="*/ 22836 w 254000"/>
              <a:gd name="connsiteY0" fmla="*/ 19359 h 241300"/>
              <a:gd name="connsiteX1" fmla="*/ 258598 w 254000"/>
              <a:gd name="connsiteY1" fmla="*/ 19359 h 241300"/>
              <a:gd name="connsiteX2" fmla="*/ 258598 w 254000"/>
              <a:gd name="connsiteY2" fmla="*/ 248045 h 241300"/>
              <a:gd name="connsiteX3" fmla="*/ 22836 w 254000"/>
              <a:gd name="connsiteY3" fmla="*/ 248045 h 241300"/>
              <a:gd name="connsiteX4" fmla="*/ 22836 w 254000"/>
              <a:gd name="connsiteY4" fmla="*/ 19359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0" h="241300">
                <a:moveTo>
                  <a:pt x="22836" y="19359"/>
                </a:moveTo>
                <a:lnTo>
                  <a:pt x="258598" y="19359"/>
                </a:lnTo>
                <a:lnTo>
                  <a:pt x="258598" y="248045"/>
                </a:lnTo>
                <a:lnTo>
                  <a:pt x="22836" y="248045"/>
                </a:lnTo>
                <a:lnTo>
                  <a:pt x="22836" y="193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2" name="Freeform 292"/>
          <p:cNvSpPr/>
          <p:nvPr/>
        </p:nvSpPr>
        <p:spPr>
          <a:xfrm>
            <a:off x="5156200" y="5226050"/>
            <a:ext cx="241300" cy="241300"/>
          </a:xfrm>
          <a:custGeom>
            <a:avLst/>
            <a:gdLst>
              <a:gd name="connsiteX0" fmla="*/ 17647 w 241300"/>
              <a:gd name="connsiteY0" fmla="*/ 19359 h 241300"/>
              <a:gd name="connsiteX1" fmla="*/ 253410 w 241300"/>
              <a:gd name="connsiteY1" fmla="*/ 19359 h 241300"/>
              <a:gd name="connsiteX2" fmla="*/ 253410 w 241300"/>
              <a:gd name="connsiteY2" fmla="*/ 248045 h 241300"/>
              <a:gd name="connsiteX3" fmla="*/ 17647 w 241300"/>
              <a:gd name="connsiteY3" fmla="*/ 248045 h 241300"/>
              <a:gd name="connsiteX4" fmla="*/ 17647 w 241300"/>
              <a:gd name="connsiteY4" fmla="*/ 19359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00" h="241300">
                <a:moveTo>
                  <a:pt x="17647" y="19359"/>
                </a:moveTo>
                <a:lnTo>
                  <a:pt x="253410" y="19359"/>
                </a:lnTo>
                <a:lnTo>
                  <a:pt x="253410" y="248045"/>
                </a:lnTo>
                <a:lnTo>
                  <a:pt x="17647" y="248045"/>
                </a:lnTo>
                <a:lnTo>
                  <a:pt x="17647" y="193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3" name="TextBox 293"/>
          <p:cNvSpPr txBox="1"/>
          <p:nvPr/>
        </p:nvSpPr>
        <p:spPr>
          <a:xfrm>
            <a:off x="368300" y="1003210"/>
            <a:ext cx="7958170" cy="49631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Case</a:t>
            </a:r>
            <a:r>
              <a:rPr kumimoji="0" lang="en-US" altLang="zh-CN" sz="2800" b="1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Study</a:t>
            </a: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71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127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</a:t>
            </a:r>
            <a:r>
              <a:rPr kumimoji="0" lang="en-US" altLang="zh-CN" sz="2400" b="0" i="0" u="none" strike="noStrike" kern="1200" cap="none" spc="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For</a:t>
            </a:r>
            <a:r>
              <a:rPr kumimoji="0" lang="en-US" altLang="zh-CN" sz="2400" b="0" i="0" u="none" strike="noStrike" kern="1200" cap="none" spc="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a</a:t>
            </a:r>
            <a:r>
              <a:rPr kumimoji="0" lang="en-US" altLang="zh-CN" sz="2400" b="0" i="0" u="none" strike="noStrike" kern="1200" cap="none" spc="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matrix</a:t>
            </a:r>
            <a:r>
              <a:rPr kumimoji="0" lang="en-US" altLang="zh-CN" sz="2400" b="0" i="0" u="none" strike="noStrike" kern="1200" cap="none" spc="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stored</a:t>
            </a:r>
            <a:r>
              <a:rPr kumimoji="0" lang="en-US" altLang="zh-CN" sz="2400" b="0" i="0" u="none" strike="noStrike" kern="1200" cap="none" spc="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in</a:t>
            </a:r>
            <a:r>
              <a:rPr kumimoji="0" lang="en-US" altLang="zh-CN" sz="2400" b="0" i="0" u="none" strike="noStrike" kern="1200" cap="none" spc="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raw-major,</a:t>
            </a:r>
            <a:r>
              <a:rPr kumimoji="0" lang="en-US" altLang="zh-CN" sz="2400" b="0" i="0" u="none" strike="noStrike" kern="1200" cap="none" spc="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accessing</a:t>
            </a:r>
            <a:r>
              <a:rPr kumimoji="0" lang="en-US" altLang="zh-CN" sz="2400" b="0" i="0" u="none" strike="noStrike" kern="1200" cap="none" spc="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a</a:t>
            </a:r>
            <a:r>
              <a:rPr kumimoji="0" lang="en-US" altLang="zh-CN" sz="2400" b="0" i="0" u="none" strike="noStrike" kern="1200" cap="none" spc="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column</a:t>
            </a:r>
            <a:r>
              <a:rPr kumimoji="0" lang="en-US" altLang="zh-CN" sz="2400" b="0" i="0" u="none" strike="noStrike" kern="1200" cap="none" spc="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is</a:t>
            </a:r>
          </a:p>
          <a:p>
            <a:pPr marL="0" marR="0" lvl="0" indent="2540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slower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than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accessing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a</a:t>
            </a:r>
            <a:r>
              <a:rPr kumimoji="0" lang="en-US" altLang="zh-CN" sz="2400" b="0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row</a:t>
            </a:r>
          </a:p>
          <a:p>
            <a:pPr marL="0" marR="0" lvl="0" indent="0" algn="l" defTabSz="457200" rtl="0" eaLnBrk="1" fontAlgn="auto" latinLnBrk="0" hangingPunct="1">
              <a:lnSpc>
                <a:spcPts val="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469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</a:t>
            </a:r>
            <a:r>
              <a:rPr kumimoji="0" lang="en-US" altLang="zh-CN" sz="2400" b="0" i="0" u="none" strike="noStrike" kern="1200" cap="none" spc="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CPU</a:t>
            </a:r>
            <a:r>
              <a:rPr kumimoji="0" lang="en-US" altLang="zh-CN" sz="2400" b="0" i="0" u="none" strike="noStrike" kern="1200" cap="none" spc="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reads</a:t>
            </a:r>
            <a:r>
              <a:rPr kumimoji="0" lang="en-US" altLang="zh-CN" sz="2400" b="0" i="0" u="none" strike="noStrike" kern="1200" cap="none" spc="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64</a:t>
            </a:r>
            <a:r>
              <a:rPr kumimoji="0" lang="en-US" altLang="zh-CN" sz="2400" b="0" i="0" u="none" strike="noStrike" kern="1200" cap="none" spc="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bytes</a:t>
            </a:r>
            <a:r>
              <a:rPr kumimoji="0" lang="en-US" altLang="zh-CN" sz="2400" b="0" i="0" u="none" strike="noStrike" kern="1200" cap="none" spc="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(cache</a:t>
            </a:r>
            <a:r>
              <a:rPr kumimoji="0" lang="en-US" altLang="zh-CN" sz="2400" b="0" i="0" u="none" strike="noStrike" kern="1200" cap="none" spc="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line)</a:t>
            </a:r>
            <a:r>
              <a:rPr kumimoji="0" lang="en-US" altLang="zh-CN" sz="2400" b="0" i="0" u="none" strike="noStrike" kern="1200" cap="none" spc="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each</a:t>
            </a:r>
            <a:r>
              <a:rPr kumimoji="0" lang="en-US" altLang="zh-CN" sz="2400" b="0" i="0" u="none" strike="noStrike" kern="1200" cap="none" spc="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time</a:t>
            </a:r>
          </a:p>
          <a:p>
            <a:pPr marL="0" marR="0" lvl="0" indent="0" algn="l" defTabSz="457200" rtl="0" eaLnBrk="1" fontAlgn="auto" latinLnBrk="0" hangingPunct="1">
              <a:lnSpc>
                <a:spcPts val="51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469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</a:t>
            </a:r>
            <a:r>
              <a:rPr kumimoji="0" lang="en-US" altLang="zh-CN" sz="2400" b="0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CPU</a:t>
            </a:r>
            <a:r>
              <a:rPr kumimoji="0" lang="en-US" altLang="zh-CN" sz="2400" b="0" i="0" u="none" strike="noStrike" kern="1200" cap="none" spc="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“smartly”</a:t>
            </a:r>
            <a:r>
              <a:rPr kumimoji="0" lang="en-US" altLang="zh-CN" sz="2400" b="0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reads</a:t>
            </a:r>
            <a:r>
              <a:rPr kumimoji="0" lang="en-US" altLang="zh-CN" sz="2400" b="0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the</a:t>
            </a:r>
            <a:r>
              <a:rPr kumimoji="0" lang="en-US" altLang="zh-CN" sz="2400" b="0" i="0" u="none" strike="noStrike" kern="1200" cap="none" spc="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next</a:t>
            </a:r>
            <a:r>
              <a:rPr kumimoji="0" lang="en-US" altLang="zh-CN" sz="2400" b="0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cache</a:t>
            </a:r>
            <a:r>
              <a:rPr kumimoji="0" lang="en-US" altLang="zh-CN" sz="2400" b="0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line</a:t>
            </a:r>
            <a:r>
              <a:rPr kumimoji="0" lang="en-US" altLang="zh-CN" sz="2400" b="0" i="0" u="none" strike="noStrike" kern="1200" cap="none" spc="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ahead</a:t>
            </a:r>
            <a:r>
              <a:rPr kumimoji="0" lang="en-US" altLang="zh-CN" sz="2400" b="0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when</a:t>
            </a:r>
          </a:p>
          <a:p>
            <a:pPr marL="0" marR="0" lvl="0" indent="812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it’s</a:t>
            </a:r>
            <a:r>
              <a:rPr kumimoji="0" lang="en-US" altLang="zh-CN" sz="24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needed</a:t>
            </a: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00" b="0" i="0" u="none" strike="noStrike" kern="1200" cap="none" spc="-5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 </a:t>
            </a:r>
            <a:endParaRPr kumimoji="0" lang="en-US" altLang="zh-CN" sz="1300" b="0" i="0" u="none" strike="noStrike" kern="1200" cap="none" spc="0" normalizeH="0" baseline="0" noProof="0" dirty="0">
              <a:ln>
                <a:noFill/>
              </a:ln>
              <a:solidFill>
                <a:srgbClr val="464644"/>
              </a:solidFill>
              <a:effectLst/>
              <a:uLnTx/>
              <a:uFillTx/>
              <a:latin typeface="Arial"/>
              <a:ea typeface="Arial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14"/>
          <p:cNvSpPr txBox="1"/>
          <p:nvPr/>
        </p:nvSpPr>
        <p:spPr>
          <a:xfrm>
            <a:off x="368301" y="1003210"/>
            <a:ext cx="7246461" cy="45308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Improve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GPU</a:t>
            </a:r>
            <a:r>
              <a:rPr kumimoji="0" lang="en-US" altLang="zh-CN" sz="2800" b="1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Utilization</a:t>
            </a: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71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127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</a:t>
            </a:r>
            <a:r>
              <a:rPr kumimoji="0" lang="en-US" altLang="zh-CN" sz="2400" b="0" i="0" u="none" strike="noStrike" kern="1200" cap="none" spc="37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Parallelization</a:t>
            </a:r>
          </a:p>
          <a:p>
            <a:pPr marL="0" marR="0" lvl="0" indent="0" algn="l" defTabSz="457200" rtl="0" eaLnBrk="1" fontAlgn="auto" latinLnBrk="0" hangingPunct="1">
              <a:lnSpc>
                <a:spcPts val="51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469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</a:t>
            </a:r>
            <a:r>
              <a:rPr kumimoji="0" lang="en-US" altLang="zh-CN" sz="2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Uses</a:t>
            </a:r>
            <a:r>
              <a:rPr kumimoji="0" lang="en-US" altLang="zh-CN" sz="2400" b="0" i="0" u="none" strike="noStrike" kern="1200" cap="none" spc="1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thousands</a:t>
            </a:r>
            <a:r>
              <a:rPr kumimoji="0" lang="en-US" altLang="zh-CN" sz="2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of</a:t>
            </a:r>
            <a:r>
              <a:rPr kumimoji="0" lang="en-US" altLang="zh-CN" sz="2400" b="0" i="0" u="none" strike="noStrike" kern="1200" cap="none" spc="10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threads</a:t>
            </a:r>
          </a:p>
          <a:p>
            <a:pPr marL="0" marR="0" lvl="0" indent="0" algn="l" defTabSz="457200" rtl="0" eaLnBrk="1" fontAlgn="auto" latinLnBrk="0" hangingPunct="1">
              <a:lnSpc>
                <a:spcPts val="5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127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</a:t>
            </a:r>
            <a:r>
              <a:rPr kumimoji="0" lang="en-US" altLang="zh-CN" sz="2400" b="0" i="0" u="none" strike="noStrike" kern="1200" cap="none" spc="18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Memory</a:t>
            </a:r>
            <a:r>
              <a:rPr kumimoji="0" lang="en-US" altLang="zh-CN" sz="2400" b="0" i="0" u="none" strike="noStrike" kern="1200" cap="none" spc="18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locality</a:t>
            </a:r>
          </a:p>
          <a:p>
            <a:pPr marL="0" marR="0" lvl="0" indent="0" algn="l" defTabSz="457200" rtl="0" eaLnBrk="1" fontAlgn="auto" latinLnBrk="0" hangingPunct="1">
              <a:lnSpc>
                <a:spcPts val="41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469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</a:t>
            </a:r>
            <a:r>
              <a:rPr kumimoji="0" lang="en-US" altLang="zh-CN" sz="2400" b="0" i="0" u="none" strike="noStrike" kern="1200" cap="none" spc="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Simple</a:t>
            </a:r>
            <a:r>
              <a:rPr kumimoji="0" lang="en-US" altLang="zh-CN" sz="2400" b="0" i="0" u="none" strike="noStrike" kern="1200" cap="none" spc="6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cache</a:t>
            </a:r>
            <a:r>
              <a:rPr kumimoji="0" lang="en-US" altLang="zh-CN" sz="2400" b="0" i="0" u="none" strike="noStrike" kern="1200" cap="none" spc="6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architecture</a:t>
            </a:r>
            <a:r>
              <a:rPr kumimoji="0" lang="en-US" altLang="zh-CN" sz="2400" b="0" i="0" u="none" strike="noStrike" kern="1200" cap="none" spc="6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and</a:t>
            </a:r>
            <a:r>
              <a:rPr kumimoji="0" lang="en-US" altLang="zh-CN" sz="2400" b="0" i="0" u="none" strike="noStrike" kern="1200" cap="none" spc="6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small</a:t>
            </a:r>
            <a:r>
              <a:rPr kumimoji="0" lang="en-US" altLang="zh-CN" sz="2400" b="0" i="0" u="none" strike="noStrike" kern="1200" cap="none" spc="6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cache</a:t>
            </a:r>
            <a:r>
              <a:rPr kumimoji="0" lang="en-US" altLang="zh-CN" sz="2400" b="0" i="0" u="none" strike="noStrike" kern="1200" cap="none" spc="6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size</a:t>
            </a:r>
          </a:p>
          <a:p>
            <a:pPr marL="0" marR="0" lvl="0" indent="0" algn="l" defTabSz="457200" rtl="0" eaLnBrk="1" fontAlgn="auto" latinLnBrk="0" hangingPunct="1">
              <a:lnSpc>
                <a:spcPts val="51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127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</a:t>
            </a:r>
            <a:r>
              <a:rPr kumimoji="0" lang="en-US" altLang="zh-CN" sz="2400" b="0" i="0" u="none" strike="noStrike" kern="1200" cap="none" spc="1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Simple</a:t>
            </a:r>
            <a:r>
              <a:rPr kumimoji="0" lang="en-US" altLang="zh-CN" sz="2400" b="0" i="0" u="none" strike="noStrike" kern="1200" cap="none" spc="12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control</a:t>
            </a:r>
            <a:r>
              <a:rPr kumimoji="0" lang="en-US" altLang="zh-CN" sz="2400" b="0" i="0" u="none" strike="noStrike" kern="1200" cap="none" spc="1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flows</a:t>
            </a:r>
          </a:p>
          <a:p>
            <a:pPr marL="0" marR="0" lvl="0" indent="0" algn="l" defTabSz="457200" rtl="0" eaLnBrk="1" fontAlgn="auto" latinLnBrk="0" hangingPunct="1">
              <a:lnSpc>
                <a:spcPts val="51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469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</a:t>
            </a:r>
            <a:r>
              <a:rPr kumimoji="0" lang="en-US" altLang="zh-CN" sz="2400" b="0" i="0" u="none" strike="noStrike" kern="1200" cap="none" spc="9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Very</a:t>
            </a:r>
            <a:r>
              <a:rPr kumimoji="0" lang="en-US" altLang="zh-CN" sz="2400" b="0" i="0" u="none" strike="noStrike" kern="1200" cap="none" spc="9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limited</a:t>
            </a:r>
            <a:r>
              <a:rPr kumimoji="0" lang="en-US" altLang="zh-CN" sz="2400" b="0" i="0" u="none" strike="noStrike" kern="1200" cap="none" spc="9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support</a:t>
            </a:r>
          </a:p>
          <a:p>
            <a:pPr marL="0" marR="0" lvl="0" indent="0" algn="l" defTabSz="457200" rtl="0" eaLnBrk="1" fontAlgn="auto" latinLnBrk="0" hangingPunct="1">
              <a:lnSpc>
                <a:spcPts val="5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469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</a:t>
            </a:r>
            <a:r>
              <a:rPr kumimoji="0" lang="en-US" altLang="zh-CN" sz="2400" b="0" i="0" u="none" strike="noStrike" kern="1200" cap="none" spc="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Large</a:t>
            </a:r>
            <a:r>
              <a:rPr kumimoji="0" lang="en-US" altLang="zh-CN" sz="2400" b="0" i="0" u="none" strike="noStrike" kern="1200" cap="none" spc="17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synchronization</a:t>
            </a: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altLang="zh-CN" sz="1300" b="0" i="0" u="none" strike="noStrike" kern="1200" cap="none" spc="0" normalizeH="0" baseline="0" noProof="0" dirty="0">
              <a:ln>
                <a:noFill/>
              </a:ln>
              <a:solidFill>
                <a:srgbClr val="464644"/>
              </a:solidFill>
              <a:effectLst/>
              <a:uLnTx/>
              <a:uFillTx/>
              <a:latin typeface="Arial"/>
              <a:ea typeface="Arial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Picture 3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721" y="1908810"/>
            <a:ext cx="960119" cy="601980"/>
          </a:xfrm>
          <a:prstGeom prst="rect">
            <a:avLst/>
          </a:prstGeom>
        </p:spPr>
      </p:pic>
      <p:sp>
        <p:nvSpPr>
          <p:cNvPr id="2" name="Freeform 322"/>
          <p:cNvSpPr/>
          <p:nvPr/>
        </p:nvSpPr>
        <p:spPr>
          <a:xfrm>
            <a:off x="781050" y="2882900"/>
            <a:ext cx="1835150" cy="400050"/>
          </a:xfrm>
          <a:custGeom>
            <a:avLst/>
            <a:gdLst>
              <a:gd name="connsiteX0" fmla="*/ 6350 w 1835150"/>
              <a:gd name="connsiteY0" fmla="*/ 411103 h 400050"/>
              <a:gd name="connsiteX1" fmla="*/ 1844675 w 1835150"/>
              <a:gd name="connsiteY1" fmla="*/ 411103 h 400050"/>
              <a:gd name="connsiteX2" fmla="*/ 1844675 w 1835150"/>
              <a:gd name="connsiteY2" fmla="*/ 6350 h 400050"/>
              <a:gd name="connsiteX3" fmla="*/ 6350 w 1835150"/>
              <a:gd name="connsiteY3" fmla="*/ 6350 h 400050"/>
              <a:gd name="connsiteX4" fmla="*/ 6350 w 1835150"/>
              <a:gd name="connsiteY4" fmla="*/ 411103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5150" h="400050">
                <a:moveTo>
                  <a:pt x="6350" y="411103"/>
                </a:moveTo>
                <a:lnTo>
                  <a:pt x="1844675" y="411103"/>
                </a:lnTo>
                <a:lnTo>
                  <a:pt x="1844675" y="6350"/>
                </a:lnTo>
                <a:lnTo>
                  <a:pt x="6350" y="6350"/>
                </a:lnTo>
                <a:lnTo>
                  <a:pt x="6350" y="411103"/>
                </a:lnTo>
                <a:close/>
              </a:path>
            </a:pathLst>
          </a:custGeom>
          <a:solidFill>
            <a:srgbClr val="FCE4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3" name="Freeform 323"/>
          <p:cNvSpPr/>
          <p:nvPr/>
        </p:nvSpPr>
        <p:spPr>
          <a:xfrm>
            <a:off x="2609850" y="2882900"/>
            <a:ext cx="2063750" cy="400050"/>
          </a:xfrm>
          <a:custGeom>
            <a:avLst/>
            <a:gdLst>
              <a:gd name="connsiteX0" fmla="*/ 15875 w 2063750"/>
              <a:gd name="connsiteY0" fmla="*/ 411103 h 400050"/>
              <a:gd name="connsiteX1" fmla="*/ 2075531 w 2063750"/>
              <a:gd name="connsiteY1" fmla="*/ 411103 h 400050"/>
              <a:gd name="connsiteX2" fmla="*/ 2075531 w 2063750"/>
              <a:gd name="connsiteY2" fmla="*/ 6350 h 400050"/>
              <a:gd name="connsiteX3" fmla="*/ 15875 w 2063750"/>
              <a:gd name="connsiteY3" fmla="*/ 6350 h 400050"/>
              <a:gd name="connsiteX4" fmla="*/ 15875 w 2063750"/>
              <a:gd name="connsiteY4" fmla="*/ 411103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3750" h="400050">
                <a:moveTo>
                  <a:pt x="15875" y="411103"/>
                </a:moveTo>
                <a:lnTo>
                  <a:pt x="2075531" y="411103"/>
                </a:lnTo>
                <a:lnTo>
                  <a:pt x="2075531" y="6350"/>
                </a:lnTo>
                <a:lnTo>
                  <a:pt x="15875" y="6350"/>
                </a:lnTo>
                <a:lnTo>
                  <a:pt x="15875" y="411103"/>
                </a:lnTo>
                <a:close/>
              </a:path>
            </a:pathLst>
          </a:custGeom>
          <a:solidFill>
            <a:srgbClr val="FCE4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4" name="Freeform 324"/>
          <p:cNvSpPr/>
          <p:nvPr/>
        </p:nvSpPr>
        <p:spPr>
          <a:xfrm>
            <a:off x="4667250" y="2882900"/>
            <a:ext cx="2152650" cy="400050"/>
          </a:xfrm>
          <a:custGeom>
            <a:avLst/>
            <a:gdLst>
              <a:gd name="connsiteX0" fmla="*/ 18131 w 2152650"/>
              <a:gd name="connsiteY0" fmla="*/ 411103 h 400050"/>
              <a:gd name="connsiteX1" fmla="*/ 2164184 w 2152650"/>
              <a:gd name="connsiteY1" fmla="*/ 411103 h 400050"/>
              <a:gd name="connsiteX2" fmla="*/ 2164184 w 2152650"/>
              <a:gd name="connsiteY2" fmla="*/ 6350 h 400050"/>
              <a:gd name="connsiteX3" fmla="*/ 18131 w 2152650"/>
              <a:gd name="connsiteY3" fmla="*/ 6350 h 400050"/>
              <a:gd name="connsiteX4" fmla="*/ 18131 w 2152650"/>
              <a:gd name="connsiteY4" fmla="*/ 411103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650" h="400050">
                <a:moveTo>
                  <a:pt x="18131" y="411103"/>
                </a:moveTo>
                <a:lnTo>
                  <a:pt x="2164184" y="411103"/>
                </a:lnTo>
                <a:lnTo>
                  <a:pt x="2164184" y="6350"/>
                </a:lnTo>
                <a:lnTo>
                  <a:pt x="18131" y="6350"/>
                </a:lnTo>
                <a:lnTo>
                  <a:pt x="18131" y="411103"/>
                </a:lnTo>
                <a:close/>
              </a:path>
            </a:pathLst>
          </a:custGeom>
          <a:solidFill>
            <a:srgbClr val="FCE4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5" name="Freeform 325"/>
          <p:cNvSpPr/>
          <p:nvPr/>
        </p:nvSpPr>
        <p:spPr>
          <a:xfrm>
            <a:off x="781050" y="3276600"/>
            <a:ext cx="1835150" cy="412750"/>
          </a:xfrm>
          <a:custGeom>
            <a:avLst/>
            <a:gdLst>
              <a:gd name="connsiteX0" fmla="*/ 6350 w 1835150"/>
              <a:gd name="connsiteY0" fmla="*/ 422155 h 412750"/>
              <a:gd name="connsiteX1" fmla="*/ 1844675 w 1835150"/>
              <a:gd name="connsiteY1" fmla="*/ 422155 h 412750"/>
              <a:gd name="connsiteX2" fmla="*/ 1844675 w 1835150"/>
              <a:gd name="connsiteY2" fmla="*/ 17402 h 412750"/>
              <a:gd name="connsiteX3" fmla="*/ 6350 w 1835150"/>
              <a:gd name="connsiteY3" fmla="*/ 17402 h 412750"/>
              <a:gd name="connsiteX4" fmla="*/ 6350 w 1835150"/>
              <a:gd name="connsiteY4" fmla="*/ 422155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5150" h="412750">
                <a:moveTo>
                  <a:pt x="6350" y="422155"/>
                </a:moveTo>
                <a:lnTo>
                  <a:pt x="1844675" y="422155"/>
                </a:lnTo>
                <a:lnTo>
                  <a:pt x="1844675" y="17402"/>
                </a:lnTo>
                <a:lnTo>
                  <a:pt x="6350" y="17402"/>
                </a:lnTo>
                <a:lnTo>
                  <a:pt x="6350" y="422155"/>
                </a:lnTo>
                <a:close/>
              </a:path>
            </a:pathLst>
          </a:custGeom>
          <a:solidFill>
            <a:srgbClr val="FDF1E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6" name="Freeform 326"/>
          <p:cNvSpPr/>
          <p:nvPr/>
        </p:nvSpPr>
        <p:spPr>
          <a:xfrm>
            <a:off x="2609850" y="3276600"/>
            <a:ext cx="2063750" cy="412750"/>
          </a:xfrm>
          <a:custGeom>
            <a:avLst/>
            <a:gdLst>
              <a:gd name="connsiteX0" fmla="*/ 15875 w 2063750"/>
              <a:gd name="connsiteY0" fmla="*/ 422155 h 412750"/>
              <a:gd name="connsiteX1" fmla="*/ 2075531 w 2063750"/>
              <a:gd name="connsiteY1" fmla="*/ 422155 h 412750"/>
              <a:gd name="connsiteX2" fmla="*/ 2075531 w 2063750"/>
              <a:gd name="connsiteY2" fmla="*/ 17402 h 412750"/>
              <a:gd name="connsiteX3" fmla="*/ 15875 w 2063750"/>
              <a:gd name="connsiteY3" fmla="*/ 17402 h 412750"/>
              <a:gd name="connsiteX4" fmla="*/ 15875 w 2063750"/>
              <a:gd name="connsiteY4" fmla="*/ 422155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3750" h="412750">
                <a:moveTo>
                  <a:pt x="15875" y="422155"/>
                </a:moveTo>
                <a:lnTo>
                  <a:pt x="2075531" y="422155"/>
                </a:lnTo>
                <a:lnTo>
                  <a:pt x="2075531" y="17402"/>
                </a:lnTo>
                <a:lnTo>
                  <a:pt x="15875" y="17402"/>
                </a:lnTo>
                <a:lnTo>
                  <a:pt x="15875" y="422155"/>
                </a:lnTo>
                <a:close/>
              </a:path>
            </a:pathLst>
          </a:custGeom>
          <a:solidFill>
            <a:srgbClr val="FDF1E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7" name="Freeform 327"/>
          <p:cNvSpPr/>
          <p:nvPr/>
        </p:nvSpPr>
        <p:spPr>
          <a:xfrm>
            <a:off x="4667250" y="3276600"/>
            <a:ext cx="2152650" cy="412750"/>
          </a:xfrm>
          <a:custGeom>
            <a:avLst/>
            <a:gdLst>
              <a:gd name="connsiteX0" fmla="*/ 18131 w 2152650"/>
              <a:gd name="connsiteY0" fmla="*/ 422155 h 412750"/>
              <a:gd name="connsiteX1" fmla="*/ 2164184 w 2152650"/>
              <a:gd name="connsiteY1" fmla="*/ 422155 h 412750"/>
              <a:gd name="connsiteX2" fmla="*/ 2164184 w 2152650"/>
              <a:gd name="connsiteY2" fmla="*/ 17402 h 412750"/>
              <a:gd name="connsiteX3" fmla="*/ 18131 w 2152650"/>
              <a:gd name="connsiteY3" fmla="*/ 17402 h 412750"/>
              <a:gd name="connsiteX4" fmla="*/ 18131 w 2152650"/>
              <a:gd name="connsiteY4" fmla="*/ 422155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650" h="412750">
                <a:moveTo>
                  <a:pt x="18131" y="422155"/>
                </a:moveTo>
                <a:lnTo>
                  <a:pt x="2164184" y="422155"/>
                </a:lnTo>
                <a:lnTo>
                  <a:pt x="2164184" y="17402"/>
                </a:lnTo>
                <a:lnTo>
                  <a:pt x="18131" y="17402"/>
                </a:lnTo>
                <a:lnTo>
                  <a:pt x="18131" y="422155"/>
                </a:lnTo>
                <a:close/>
              </a:path>
            </a:pathLst>
          </a:custGeom>
          <a:solidFill>
            <a:srgbClr val="FDF1E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8" name="Freeform 328"/>
          <p:cNvSpPr/>
          <p:nvPr/>
        </p:nvSpPr>
        <p:spPr>
          <a:xfrm>
            <a:off x="781050" y="3683000"/>
            <a:ext cx="1835150" cy="438150"/>
          </a:xfrm>
          <a:custGeom>
            <a:avLst/>
            <a:gdLst>
              <a:gd name="connsiteX0" fmla="*/ 6350 w 1835150"/>
              <a:gd name="connsiteY0" fmla="*/ 448463 h 438150"/>
              <a:gd name="connsiteX1" fmla="*/ 1844675 w 1835150"/>
              <a:gd name="connsiteY1" fmla="*/ 448463 h 438150"/>
              <a:gd name="connsiteX2" fmla="*/ 1844675 w 1835150"/>
              <a:gd name="connsiteY2" fmla="*/ 15756 h 438150"/>
              <a:gd name="connsiteX3" fmla="*/ 6350 w 1835150"/>
              <a:gd name="connsiteY3" fmla="*/ 15756 h 438150"/>
              <a:gd name="connsiteX4" fmla="*/ 6350 w 1835150"/>
              <a:gd name="connsiteY4" fmla="*/ 448463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5150" h="438150">
                <a:moveTo>
                  <a:pt x="6350" y="448463"/>
                </a:moveTo>
                <a:lnTo>
                  <a:pt x="1844675" y="448463"/>
                </a:lnTo>
                <a:lnTo>
                  <a:pt x="1844675" y="15756"/>
                </a:lnTo>
                <a:lnTo>
                  <a:pt x="6350" y="15756"/>
                </a:lnTo>
                <a:lnTo>
                  <a:pt x="6350" y="448463"/>
                </a:lnTo>
                <a:close/>
              </a:path>
            </a:pathLst>
          </a:custGeom>
          <a:solidFill>
            <a:srgbClr val="FCE4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9" name="Freeform 329"/>
          <p:cNvSpPr/>
          <p:nvPr/>
        </p:nvSpPr>
        <p:spPr>
          <a:xfrm>
            <a:off x="2609850" y="3683000"/>
            <a:ext cx="2063750" cy="438150"/>
          </a:xfrm>
          <a:custGeom>
            <a:avLst/>
            <a:gdLst>
              <a:gd name="connsiteX0" fmla="*/ 15875 w 2063750"/>
              <a:gd name="connsiteY0" fmla="*/ 448463 h 438150"/>
              <a:gd name="connsiteX1" fmla="*/ 2075531 w 2063750"/>
              <a:gd name="connsiteY1" fmla="*/ 448463 h 438150"/>
              <a:gd name="connsiteX2" fmla="*/ 2075531 w 2063750"/>
              <a:gd name="connsiteY2" fmla="*/ 15756 h 438150"/>
              <a:gd name="connsiteX3" fmla="*/ 15875 w 2063750"/>
              <a:gd name="connsiteY3" fmla="*/ 15756 h 438150"/>
              <a:gd name="connsiteX4" fmla="*/ 15875 w 2063750"/>
              <a:gd name="connsiteY4" fmla="*/ 448463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3750" h="438150">
                <a:moveTo>
                  <a:pt x="15875" y="448463"/>
                </a:moveTo>
                <a:lnTo>
                  <a:pt x="2075531" y="448463"/>
                </a:lnTo>
                <a:lnTo>
                  <a:pt x="2075531" y="15756"/>
                </a:lnTo>
                <a:lnTo>
                  <a:pt x="15875" y="15756"/>
                </a:lnTo>
                <a:lnTo>
                  <a:pt x="15875" y="448463"/>
                </a:lnTo>
                <a:close/>
              </a:path>
            </a:pathLst>
          </a:custGeom>
          <a:solidFill>
            <a:srgbClr val="FCE4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0" name="Freeform 330"/>
          <p:cNvSpPr/>
          <p:nvPr/>
        </p:nvSpPr>
        <p:spPr>
          <a:xfrm>
            <a:off x="4667250" y="3683000"/>
            <a:ext cx="2152650" cy="438150"/>
          </a:xfrm>
          <a:custGeom>
            <a:avLst/>
            <a:gdLst>
              <a:gd name="connsiteX0" fmla="*/ 18131 w 2152650"/>
              <a:gd name="connsiteY0" fmla="*/ 448463 h 438150"/>
              <a:gd name="connsiteX1" fmla="*/ 2164184 w 2152650"/>
              <a:gd name="connsiteY1" fmla="*/ 448463 h 438150"/>
              <a:gd name="connsiteX2" fmla="*/ 2164184 w 2152650"/>
              <a:gd name="connsiteY2" fmla="*/ 15756 h 438150"/>
              <a:gd name="connsiteX3" fmla="*/ 18131 w 2152650"/>
              <a:gd name="connsiteY3" fmla="*/ 15756 h 438150"/>
              <a:gd name="connsiteX4" fmla="*/ 18131 w 2152650"/>
              <a:gd name="connsiteY4" fmla="*/ 448463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650" h="438150">
                <a:moveTo>
                  <a:pt x="18131" y="448463"/>
                </a:moveTo>
                <a:lnTo>
                  <a:pt x="2164184" y="448463"/>
                </a:lnTo>
                <a:lnTo>
                  <a:pt x="2164184" y="15756"/>
                </a:lnTo>
                <a:lnTo>
                  <a:pt x="18131" y="15756"/>
                </a:lnTo>
                <a:lnTo>
                  <a:pt x="18131" y="448463"/>
                </a:lnTo>
                <a:close/>
              </a:path>
            </a:pathLst>
          </a:custGeom>
          <a:solidFill>
            <a:srgbClr val="FCE4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1" name="Freeform 331"/>
          <p:cNvSpPr/>
          <p:nvPr/>
        </p:nvSpPr>
        <p:spPr>
          <a:xfrm>
            <a:off x="781050" y="4114800"/>
            <a:ext cx="1835150" cy="615950"/>
          </a:xfrm>
          <a:custGeom>
            <a:avLst/>
            <a:gdLst>
              <a:gd name="connsiteX0" fmla="*/ 6350 w 1835150"/>
              <a:gd name="connsiteY0" fmla="*/ 625733 h 615950"/>
              <a:gd name="connsiteX1" fmla="*/ 1844675 w 1835150"/>
              <a:gd name="connsiteY1" fmla="*/ 625733 h 615950"/>
              <a:gd name="connsiteX2" fmla="*/ 1844675 w 1835150"/>
              <a:gd name="connsiteY2" fmla="*/ 16663 h 615950"/>
              <a:gd name="connsiteX3" fmla="*/ 6350 w 1835150"/>
              <a:gd name="connsiteY3" fmla="*/ 16663 h 615950"/>
              <a:gd name="connsiteX4" fmla="*/ 6350 w 1835150"/>
              <a:gd name="connsiteY4" fmla="*/ 625733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5150" h="615950">
                <a:moveTo>
                  <a:pt x="6350" y="625733"/>
                </a:moveTo>
                <a:lnTo>
                  <a:pt x="1844675" y="625733"/>
                </a:lnTo>
                <a:lnTo>
                  <a:pt x="1844675" y="16663"/>
                </a:lnTo>
                <a:lnTo>
                  <a:pt x="6350" y="16663"/>
                </a:lnTo>
                <a:lnTo>
                  <a:pt x="6350" y="625733"/>
                </a:lnTo>
                <a:close/>
              </a:path>
            </a:pathLst>
          </a:custGeom>
          <a:solidFill>
            <a:srgbClr val="FDF1E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2" name="Freeform 332"/>
          <p:cNvSpPr/>
          <p:nvPr/>
        </p:nvSpPr>
        <p:spPr>
          <a:xfrm>
            <a:off x="2609850" y="4114800"/>
            <a:ext cx="2063750" cy="615950"/>
          </a:xfrm>
          <a:custGeom>
            <a:avLst/>
            <a:gdLst>
              <a:gd name="connsiteX0" fmla="*/ 15875 w 2063750"/>
              <a:gd name="connsiteY0" fmla="*/ 625733 h 615950"/>
              <a:gd name="connsiteX1" fmla="*/ 2075531 w 2063750"/>
              <a:gd name="connsiteY1" fmla="*/ 625733 h 615950"/>
              <a:gd name="connsiteX2" fmla="*/ 2075531 w 2063750"/>
              <a:gd name="connsiteY2" fmla="*/ 16663 h 615950"/>
              <a:gd name="connsiteX3" fmla="*/ 15875 w 2063750"/>
              <a:gd name="connsiteY3" fmla="*/ 16663 h 615950"/>
              <a:gd name="connsiteX4" fmla="*/ 15875 w 2063750"/>
              <a:gd name="connsiteY4" fmla="*/ 625733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3750" h="615950">
                <a:moveTo>
                  <a:pt x="15875" y="625733"/>
                </a:moveTo>
                <a:lnTo>
                  <a:pt x="2075531" y="625733"/>
                </a:lnTo>
                <a:lnTo>
                  <a:pt x="2075531" y="16663"/>
                </a:lnTo>
                <a:lnTo>
                  <a:pt x="15875" y="16663"/>
                </a:lnTo>
                <a:lnTo>
                  <a:pt x="15875" y="625733"/>
                </a:lnTo>
                <a:close/>
              </a:path>
            </a:pathLst>
          </a:custGeom>
          <a:solidFill>
            <a:srgbClr val="FDF1E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3" name="Freeform 333"/>
          <p:cNvSpPr/>
          <p:nvPr/>
        </p:nvSpPr>
        <p:spPr>
          <a:xfrm>
            <a:off x="4667250" y="4114800"/>
            <a:ext cx="2152650" cy="615950"/>
          </a:xfrm>
          <a:custGeom>
            <a:avLst/>
            <a:gdLst>
              <a:gd name="connsiteX0" fmla="*/ 18131 w 2152650"/>
              <a:gd name="connsiteY0" fmla="*/ 625733 h 615950"/>
              <a:gd name="connsiteX1" fmla="*/ 2164184 w 2152650"/>
              <a:gd name="connsiteY1" fmla="*/ 625733 h 615950"/>
              <a:gd name="connsiteX2" fmla="*/ 2164184 w 2152650"/>
              <a:gd name="connsiteY2" fmla="*/ 16663 h 615950"/>
              <a:gd name="connsiteX3" fmla="*/ 18131 w 2152650"/>
              <a:gd name="connsiteY3" fmla="*/ 16663 h 615950"/>
              <a:gd name="connsiteX4" fmla="*/ 18131 w 2152650"/>
              <a:gd name="connsiteY4" fmla="*/ 625733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650" h="615950">
                <a:moveTo>
                  <a:pt x="18131" y="625733"/>
                </a:moveTo>
                <a:lnTo>
                  <a:pt x="2164184" y="625733"/>
                </a:lnTo>
                <a:lnTo>
                  <a:pt x="2164184" y="16663"/>
                </a:lnTo>
                <a:lnTo>
                  <a:pt x="18131" y="16663"/>
                </a:lnTo>
                <a:lnTo>
                  <a:pt x="18131" y="625733"/>
                </a:lnTo>
                <a:close/>
              </a:path>
            </a:pathLst>
          </a:custGeom>
          <a:solidFill>
            <a:srgbClr val="FDF1E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4" name="Freeform 334"/>
          <p:cNvSpPr/>
          <p:nvPr/>
        </p:nvSpPr>
        <p:spPr>
          <a:xfrm>
            <a:off x="781050" y="4724400"/>
            <a:ext cx="1835150" cy="400050"/>
          </a:xfrm>
          <a:custGeom>
            <a:avLst/>
            <a:gdLst>
              <a:gd name="connsiteX0" fmla="*/ 6350 w 1835150"/>
              <a:gd name="connsiteY0" fmla="*/ 403150 h 400050"/>
              <a:gd name="connsiteX1" fmla="*/ 1844675 w 1835150"/>
              <a:gd name="connsiteY1" fmla="*/ 403150 h 400050"/>
              <a:gd name="connsiteX2" fmla="*/ 1844675 w 1835150"/>
              <a:gd name="connsiteY2" fmla="*/ 16133 h 400050"/>
              <a:gd name="connsiteX3" fmla="*/ 6350 w 1835150"/>
              <a:gd name="connsiteY3" fmla="*/ 16133 h 400050"/>
              <a:gd name="connsiteX4" fmla="*/ 6350 w 1835150"/>
              <a:gd name="connsiteY4" fmla="*/ 4031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5150" h="400050">
                <a:moveTo>
                  <a:pt x="6350" y="403150"/>
                </a:moveTo>
                <a:lnTo>
                  <a:pt x="1844675" y="403150"/>
                </a:lnTo>
                <a:lnTo>
                  <a:pt x="1844675" y="16133"/>
                </a:lnTo>
                <a:lnTo>
                  <a:pt x="6350" y="16133"/>
                </a:lnTo>
                <a:lnTo>
                  <a:pt x="6350" y="403150"/>
                </a:lnTo>
                <a:close/>
              </a:path>
            </a:pathLst>
          </a:custGeom>
          <a:solidFill>
            <a:srgbClr val="FCE4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5" name="Freeform 335"/>
          <p:cNvSpPr/>
          <p:nvPr/>
        </p:nvSpPr>
        <p:spPr>
          <a:xfrm>
            <a:off x="2609850" y="4724400"/>
            <a:ext cx="2063750" cy="400050"/>
          </a:xfrm>
          <a:custGeom>
            <a:avLst/>
            <a:gdLst>
              <a:gd name="connsiteX0" fmla="*/ 15875 w 2063750"/>
              <a:gd name="connsiteY0" fmla="*/ 403150 h 400050"/>
              <a:gd name="connsiteX1" fmla="*/ 2075531 w 2063750"/>
              <a:gd name="connsiteY1" fmla="*/ 403150 h 400050"/>
              <a:gd name="connsiteX2" fmla="*/ 2075531 w 2063750"/>
              <a:gd name="connsiteY2" fmla="*/ 16133 h 400050"/>
              <a:gd name="connsiteX3" fmla="*/ 15875 w 2063750"/>
              <a:gd name="connsiteY3" fmla="*/ 16133 h 400050"/>
              <a:gd name="connsiteX4" fmla="*/ 15875 w 2063750"/>
              <a:gd name="connsiteY4" fmla="*/ 4031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3750" h="400050">
                <a:moveTo>
                  <a:pt x="15875" y="403150"/>
                </a:moveTo>
                <a:lnTo>
                  <a:pt x="2075531" y="403150"/>
                </a:lnTo>
                <a:lnTo>
                  <a:pt x="2075531" y="16133"/>
                </a:lnTo>
                <a:lnTo>
                  <a:pt x="15875" y="16133"/>
                </a:lnTo>
                <a:lnTo>
                  <a:pt x="15875" y="403150"/>
                </a:lnTo>
                <a:close/>
              </a:path>
            </a:pathLst>
          </a:custGeom>
          <a:solidFill>
            <a:srgbClr val="FCE4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6" name="Freeform 336"/>
          <p:cNvSpPr/>
          <p:nvPr/>
        </p:nvSpPr>
        <p:spPr>
          <a:xfrm>
            <a:off x="4667250" y="4724400"/>
            <a:ext cx="2152650" cy="400050"/>
          </a:xfrm>
          <a:custGeom>
            <a:avLst/>
            <a:gdLst>
              <a:gd name="connsiteX0" fmla="*/ 18131 w 2152650"/>
              <a:gd name="connsiteY0" fmla="*/ 403150 h 400050"/>
              <a:gd name="connsiteX1" fmla="*/ 2164184 w 2152650"/>
              <a:gd name="connsiteY1" fmla="*/ 403150 h 400050"/>
              <a:gd name="connsiteX2" fmla="*/ 2164184 w 2152650"/>
              <a:gd name="connsiteY2" fmla="*/ 16133 h 400050"/>
              <a:gd name="connsiteX3" fmla="*/ 18131 w 2152650"/>
              <a:gd name="connsiteY3" fmla="*/ 16133 h 400050"/>
              <a:gd name="connsiteX4" fmla="*/ 18131 w 2152650"/>
              <a:gd name="connsiteY4" fmla="*/ 4031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650" h="400050">
                <a:moveTo>
                  <a:pt x="18131" y="403150"/>
                </a:moveTo>
                <a:lnTo>
                  <a:pt x="2164184" y="403150"/>
                </a:lnTo>
                <a:lnTo>
                  <a:pt x="2164184" y="16133"/>
                </a:lnTo>
                <a:lnTo>
                  <a:pt x="18131" y="16133"/>
                </a:lnTo>
                <a:lnTo>
                  <a:pt x="18131" y="403150"/>
                </a:lnTo>
                <a:close/>
              </a:path>
            </a:pathLst>
          </a:custGeom>
          <a:solidFill>
            <a:srgbClr val="FCE4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7" name="Freeform 337"/>
          <p:cNvSpPr/>
          <p:nvPr/>
        </p:nvSpPr>
        <p:spPr>
          <a:xfrm>
            <a:off x="2609850" y="2870200"/>
            <a:ext cx="19050" cy="2254250"/>
          </a:xfrm>
          <a:custGeom>
            <a:avLst/>
            <a:gdLst>
              <a:gd name="connsiteX0" fmla="*/ 15875 w 19050"/>
              <a:gd name="connsiteY0" fmla="*/ 12700 h 2254250"/>
              <a:gd name="connsiteX1" fmla="*/ 15875 w 19050"/>
              <a:gd name="connsiteY1" fmla="*/ 2263699 h 225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254250">
                <a:moveTo>
                  <a:pt x="15875" y="12700"/>
                </a:moveTo>
                <a:lnTo>
                  <a:pt x="15875" y="2263699"/>
                </a:lnTo>
              </a:path>
            </a:pathLst>
          </a:custGeom>
          <a:ln w="12700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8" name="Freeform 338"/>
          <p:cNvSpPr/>
          <p:nvPr/>
        </p:nvSpPr>
        <p:spPr>
          <a:xfrm>
            <a:off x="4667250" y="2870200"/>
            <a:ext cx="19050" cy="2254250"/>
          </a:xfrm>
          <a:custGeom>
            <a:avLst/>
            <a:gdLst>
              <a:gd name="connsiteX0" fmla="*/ 18131 w 19050"/>
              <a:gd name="connsiteY0" fmla="*/ 12700 h 2254250"/>
              <a:gd name="connsiteX1" fmla="*/ 18131 w 19050"/>
              <a:gd name="connsiteY1" fmla="*/ 2263699 h 225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254250">
                <a:moveTo>
                  <a:pt x="18131" y="12700"/>
                </a:moveTo>
                <a:lnTo>
                  <a:pt x="18131" y="2263699"/>
                </a:lnTo>
              </a:path>
            </a:pathLst>
          </a:custGeom>
          <a:ln w="12700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9" name="Freeform 339"/>
          <p:cNvSpPr/>
          <p:nvPr/>
        </p:nvSpPr>
        <p:spPr>
          <a:xfrm>
            <a:off x="768350" y="3276600"/>
            <a:ext cx="6064250" cy="19050"/>
          </a:xfrm>
          <a:custGeom>
            <a:avLst/>
            <a:gdLst>
              <a:gd name="connsiteX0" fmla="*/ 12700 w 6064250"/>
              <a:gd name="connsiteY0" fmla="*/ 17402 h 19050"/>
              <a:gd name="connsiteX1" fmla="*/ 6069434 w 6064250"/>
              <a:gd name="connsiteY1" fmla="*/ 1740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64250" h="19050">
                <a:moveTo>
                  <a:pt x="12700" y="17402"/>
                </a:moveTo>
                <a:lnTo>
                  <a:pt x="6069434" y="17402"/>
                </a:lnTo>
              </a:path>
            </a:pathLst>
          </a:custGeom>
          <a:ln w="12700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0" name="Freeform 340"/>
          <p:cNvSpPr/>
          <p:nvPr/>
        </p:nvSpPr>
        <p:spPr>
          <a:xfrm>
            <a:off x="768350" y="3683000"/>
            <a:ext cx="6064250" cy="19050"/>
          </a:xfrm>
          <a:custGeom>
            <a:avLst/>
            <a:gdLst>
              <a:gd name="connsiteX0" fmla="*/ 12700 w 6064250"/>
              <a:gd name="connsiteY0" fmla="*/ 15755 h 19050"/>
              <a:gd name="connsiteX1" fmla="*/ 6069434 w 6064250"/>
              <a:gd name="connsiteY1" fmla="*/ 1575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64250" h="19050">
                <a:moveTo>
                  <a:pt x="12700" y="15755"/>
                </a:moveTo>
                <a:lnTo>
                  <a:pt x="6069434" y="15755"/>
                </a:lnTo>
              </a:path>
            </a:pathLst>
          </a:custGeom>
          <a:ln w="12700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1" name="Freeform 341"/>
          <p:cNvSpPr/>
          <p:nvPr/>
        </p:nvSpPr>
        <p:spPr>
          <a:xfrm>
            <a:off x="768350" y="4114800"/>
            <a:ext cx="6064250" cy="19050"/>
          </a:xfrm>
          <a:custGeom>
            <a:avLst/>
            <a:gdLst>
              <a:gd name="connsiteX0" fmla="*/ 12700 w 6064250"/>
              <a:gd name="connsiteY0" fmla="*/ 16663 h 19050"/>
              <a:gd name="connsiteX1" fmla="*/ 6069434 w 6064250"/>
              <a:gd name="connsiteY1" fmla="*/ 1666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64250" h="19050">
                <a:moveTo>
                  <a:pt x="12700" y="16663"/>
                </a:moveTo>
                <a:lnTo>
                  <a:pt x="6069434" y="16663"/>
                </a:lnTo>
              </a:path>
            </a:pathLst>
          </a:custGeom>
          <a:ln w="12700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2" name="Freeform 342"/>
          <p:cNvSpPr/>
          <p:nvPr/>
        </p:nvSpPr>
        <p:spPr>
          <a:xfrm>
            <a:off x="768350" y="4724400"/>
            <a:ext cx="6064250" cy="19050"/>
          </a:xfrm>
          <a:custGeom>
            <a:avLst/>
            <a:gdLst>
              <a:gd name="connsiteX0" fmla="*/ 12700 w 6064250"/>
              <a:gd name="connsiteY0" fmla="*/ 16132 h 19050"/>
              <a:gd name="connsiteX1" fmla="*/ 6069434 w 6064250"/>
              <a:gd name="connsiteY1" fmla="*/ 161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64250" h="19050">
                <a:moveTo>
                  <a:pt x="12700" y="16132"/>
                </a:moveTo>
                <a:lnTo>
                  <a:pt x="6069434" y="16132"/>
                </a:lnTo>
              </a:path>
            </a:pathLst>
          </a:custGeom>
          <a:ln w="12700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3" name="Freeform 343"/>
          <p:cNvSpPr/>
          <p:nvPr/>
        </p:nvSpPr>
        <p:spPr>
          <a:xfrm>
            <a:off x="781050" y="2870200"/>
            <a:ext cx="19050" cy="2254250"/>
          </a:xfrm>
          <a:custGeom>
            <a:avLst/>
            <a:gdLst>
              <a:gd name="connsiteX0" fmla="*/ 6350 w 19050"/>
              <a:gd name="connsiteY0" fmla="*/ 12700 h 2254250"/>
              <a:gd name="connsiteX1" fmla="*/ 6350 w 19050"/>
              <a:gd name="connsiteY1" fmla="*/ 2263699 h 225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254250">
                <a:moveTo>
                  <a:pt x="6350" y="12700"/>
                </a:moveTo>
                <a:lnTo>
                  <a:pt x="6350" y="2263699"/>
                </a:lnTo>
              </a:path>
            </a:pathLst>
          </a:custGeom>
          <a:ln w="12700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4" name="Freeform 344"/>
          <p:cNvSpPr/>
          <p:nvPr/>
        </p:nvSpPr>
        <p:spPr>
          <a:xfrm>
            <a:off x="6813550" y="2870200"/>
            <a:ext cx="19050" cy="2254250"/>
          </a:xfrm>
          <a:custGeom>
            <a:avLst/>
            <a:gdLst>
              <a:gd name="connsiteX0" fmla="*/ 17884 w 19050"/>
              <a:gd name="connsiteY0" fmla="*/ 12700 h 2254250"/>
              <a:gd name="connsiteX1" fmla="*/ 17884 w 19050"/>
              <a:gd name="connsiteY1" fmla="*/ 2263699 h 225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254250">
                <a:moveTo>
                  <a:pt x="17884" y="12700"/>
                </a:moveTo>
                <a:lnTo>
                  <a:pt x="17884" y="2263699"/>
                </a:lnTo>
              </a:path>
            </a:pathLst>
          </a:custGeom>
          <a:ln w="12700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5" name="Freeform 345"/>
          <p:cNvSpPr/>
          <p:nvPr/>
        </p:nvSpPr>
        <p:spPr>
          <a:xfrm>
            <a:off x="768350" y="2882900"/>
            <a:ext cx="6064250" cy="19050"/>
          </a:xfrm>
          <a:custGeom>
            <a:avLst/>
            <a:gdLst>
              <a:gd name="connsiteX0" fmla="*/ 12700 w 6064250"/>
              <a:gd name="connsiteY0" fmla="*/ 6350 h 19050"/>
              <a:gd name="connsiteX1" fmla="*/ 6069434 w 6064250"/>
              <a:gd name="connsiteY1" fmla="*/ 63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64250" h="19050">
                <a:moveTo>
                  <a:pt x="12700" y="6350"/>
                </a:moveTo>
                <a:lnTo>
                  <a:pt x="6069434" y="6350"/>
                </a:lnTo>
              </a:path>
            </a:pathLst>
          </a:custGeom>
          <a:ln w="12700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6" name="Freeform 346"/>
          <p:cNvSpPr/>
          <p:nvPr/>
        </p:nvSpPr>
        <p:spPr>
          <a:xfrm>
            <a:off x="768350" y="5118100"/>
            <a:ext cx="6064250" cy="19050"/>
          </a:xfrm>
          <a:custGeom>
            <a:avLst/>
            <a:gdLst>
              <a:gd name="connsiteX0" fmla="*/ 12700 w 6064250"/>
              <a:gd name="connsiteY0" fmla="*/ 9449 h 19050"/>
              <a:gd name="connsiteX1" fmla="*/ 6069434 w 6064250"/>
              <a:gd name="connsiteY1" fmla="*/ 944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64250" h="19050">
                <a:moveTo>
                  <a:pt x="12700" y="9449"/>
                </a:moveTo>
                <a:lnTo>
                  <a:pt x="6069434" y="9449"/>
                </a:lnTo>
              </a:path>
            </a:pathLst>
          </a:custGeom>
          <a:ln w="12700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48" name="Picture 3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620" y="1840230"/>
            <a:ext cx="731520" cy="762000"/>
          </a:xfrm>
          <a:prstGeom prst="rect">
            <a:avLst/>
          </a:prstGeom>
        </p:spPr>
      </p:pic>
      <p:pic>
        <p:nvPicPr>
          <p:cNvPr id="349" name="Picture 3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620" y="1741170"/>
            <a:ext cx="1668780" cy="960119"/>
          </a:xfrm>
          <a:prstGeom prst="rect">
            <a:avLst/>
          </a:prstGeom>
        </p:spPr>
      </p:pic>
      <p:sp>
        <p:nvSpPr>
          <p:cNvPr id="3" name="TextBox 349"/>
          <p:cNvSpPr txBox="1"/>
          <p:nvPr/>
        </p:nvSpPr>
        <p:spPr>
          <a:xfrm>
            <a:off x="368300" y="1003211"/>
            <a:ext cx="2127228" cy="21826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CPU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vs</a:t>
            </a:r>
            <a:r>
              <a:rPr kumimoji="0" lang="en-US" altLang="zh-CN" sz="2800" b="1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GPU</a:t>
            </a: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4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4445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#</a:t>
            </a:r>
            <a:r>
              <a:rPr kumimoji="0" lang="en-US" altLang="zh-CN" sz="1800" b="0" i="0" u="none" strike="noStrike" kern="1200" cap="none" spc="-5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Cores</a:t>
            </a:r>
          </a:p>
        </p:txBody>
      </p:sp>
      <p:sp>
        <p:nvSpPr>
          <p:cNvPr id="350" name="TextBox 350"/>
          <p:cNvSpPr txBox="1"/>
          <p:nvPr/>
        </p:nvSpPr>
        <p:spPr>
          <a:xfrm>
            <a:off x="3365500" y="2888738"/>
            <a:ext cx="584920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6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/</a:t>
            </a:r>
            <a:r>
              <a:rPr kumimoji="0" lang="en-US" altLang="zh-CN" sz="1800" b="0" i="0" u="none" strike="noStrike" kern="1200" cap="none" spc="-15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64</a:t>
            </a:r>
          </a:p>
        </p:txBody>
      </p:sp>
      <p:sp>
        <p:nvSpPr>
          <p:cNvPr id="351" name="TextBox 351"/>
          <p:cNvSpPr txBox="1"/>
          <p:nvPr/>
        </p:nvSpPr>
        <p:spPr>
          <a:xfrm>
            <a:off x="5384800" y="2888738"/>
            <a:ext cx="762460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2K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/</a:t>
            </a:r>
            <a:r>
              <a:rPr kumimoji="0" lang="en-US" altLang="zh-CN" sz="1800" b="0" i="0" u="none" strike="noStrike" kern="1200" cap="none" spc="-15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4K</a:t>
            </a:r>
          </a:p>
        </p:txBody>
      </p:sp>
      <p:sp>
        <p:nvSpPr>
          <p:cNvPr id="352" name="TextBox 352"/>
          <p:cNvSpPr txBox="1"/>
          <p:nvPr/>
        </p:nvSpPr>
        <p:spPr>
          <a:xfrm>
            <a:off x="812801" y="3295138"/>
            <a:ext cx="5487415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27300" algn="l"/>
                <a:tab pos="4533900" algn="l"/>
              </a:tabLst>
              <a:defRPr/>
            </a:pPr>
            <a:r>
              <a:rPr kumimoji="0" lang="en-US" altLang="zh-CN" sz="1800" b="0" i="0" u="none" strike="noStrike" kern="1200" cap="none" spc="-5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TFLOPS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0.2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/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1	10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/</a:t>
            </a:r>
            <a:r>
              <a:rPr kumimoji="0" lang="en-US" altLang="zh-CN" sz="1800" b="0" i="0" u="none" strike="noStrike" kern="1200" cap="none" spc="-4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100</a:t>
            </a:r>
          </a:p>
        </p:txBody>
      </p:sp>
      <p:sp>
        <p:nvSpPr>
          <p:cNvPr id="353" name="TextBox 353"/>
          <p:cNvSpPr txBox="1"/>
          <p:nvPr/>
        </p:nvSpPr>
        <p:spPr>
          <a:xfrm>
            <a:off x="812801" y="3701538"/>
            <a:ext cx="5817375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184400" algn="l"/>
                <a:tab pos="42037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Memory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size	32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GB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/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1</a:t>
            </a:r>
            <a:r>
              <a:rPr kumimoji="0" lang="en-US" altLang="zh-CN" sz="1800" b="0" i="0" u="none" strike="noStrike" kern="1200" cap="none" spc="-34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TB	16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GB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/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32</a:t>
            </a:r>
            <a:r>
              <a:rPr kumimoji="0" lang="en-US" altLang="zh-CN" sz="1800" b="0" i="0" u="none" strike="noStrike" kern="1200" cap="none" spc="-44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GB</a:t>
            </a:r>
          </a:p>
        </p:txBody>
      </p:sp>
      <p:sp>
        <p:nvSpPr>
          <p:cNvPr id="354" name="TextBox 354"/>
          <p:cNvSpPr txBox="1"/>
          <p:nvPr/>
        </p:nvSpPr>
        <p:spPr>
          <a:xfrm>
            <a:off x="812801" y="4133339"/>
            <a:ext cx="1055059" cy="548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-5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Me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mory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-5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ba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ndwidth</a:t>
            </a:r>
          </a:p>
        </p:txBody>
      </p:sp>
      <p:sp>
        <p:nvSpPr>
          <p:cNvPr id="355" name="TextBox 355"/>
          <p:cNvSpPr txBox="1"/>
          <p:nvPr/>
        </p:nvSpPr>
        <p:spPr>
          <a:xfrm>
            <a:off x="2667000" y="4133339"/>
            <a:ext cx="412409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30</a:t>
            </a:r>
            <a:r>
              <a:rPr kumimoji="0" lang="en-US" altLang="zh-CN" sz="1800" b="0" i="0" u="none" strike="noStrike" kern="1200" cap="none" spc="2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GB/s</a:t>
            </a:r>
            <a:r>
              <a:rPr kumimoji="0" lang="en-US" altLang="zh-CN" sz="1800" b="0" i="0" u="none" strike="noStrike" kern="1200" cap="none" spc="25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/</a:t>
            </a:r>
            <a:r>
              <a:rPr kumimoji="0" lang="en-US" altLang="zh-CN" sz="1800" b="0" i="0" u="none" strike="noStrike" kern="1200" cap="none" spc="2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100</a:t>
            </a:r>
            <a:r>
              <a:rPr kumimoji="0" lang="en-US" altLang="zh-CN" sz="1800" b="0" i="0" u="none" strike="noStrike" kern="1200" cap="none" spc="25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GB/s</a:t>
            </a:r>
            <a:r>
              <a:rPr kumimoji="0" lang="en-US" altLang="zh-CN" sz="1800" b="0" i="0" u="none" strike="noStrike" kern="1200" cap="none" spc="2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400</a:t>
            </a:r>
            <a:r>
              <a:rPr kumimoji="0" lang="en-US" altLang="zh-CN" sz="1800" b="0" i="0" u="none" strike="noStrike" kern="1200" cap="none" spc="3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GB/s</a:t>
            </a:r>
            <a:r>
              <a:rPr kumimoji="0" lang="en-US" altLang="zh-CN" sz="1800" b="0" i="0" u="none" strike="noStrike" kern="1200" cap="none" spc="2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/</a:t>
            </a:r>
            <a:r>
              <a:rPr kumimoji="0" lang="en-US" altLang="zh-CN" sz="1800" b="0" i="0" u="none" strike="noStrike" kern="1200" cap="none" spc="25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1</a:t>
            </a:r>
            <a:r>
              <a:rPr kumimoji="0" lang="en-US" altLang="zh-CN" sz="1800" b="0" i="0" u="none" strike="noStrike" kern="1200" cap="none" spc="2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TB/s</a:t>
            </a:r>
          </a:p>
        </p:txBody>
      </p:sp>
      <p:sp>
        <p:nvSpPr>
          <p:cNvPr id="356" name="TextBox 356"/>
          <p:cNvSpPr txBox="1"/>
          <p:nvPr/>
        </p:nvSpPr>
        <p:spPr>
          <a:xfrm>
            <a:off x="812801" y="4742939"/>
            <a:ext cx="5367949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01900" algn="l"/>
                <a:tab pos="46609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Control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flow	Strong	</a:t>
            </a:r>
            <a:r>
              <a:rPr kumimoji="0" lang="en-US" altLang="zh-CN" sz="1800" b="0" i="0" u="none" strike="noStrike" kern="1200" cap="none" spc="-2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Weak</a:t>
            </a:r>
          </a:p>
        </p:txBody>
      </p:sp>
      <p:sp>
        <p:nvSpPr>
          <p:cNvPr id="357" name="TextBox 357"/>
          <p:cNvSpPr txBox="1"/>
          <p:nvPr/>
        </p:nvSpPr>
        <p:spPr>
          <a:xfrm>
            <a:off x="3378200" y="5428739"/>
            <a:ext cx="1969482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Typical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/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High</a:t>
            </a:r>
            <a:r>
              <a:rPr kumimoji="0" lang="en-US" altLang="zh-CN" sz="1800" b="0" i="0" u="none" strike="noStrike" kern="1200" cap="none" spc="-114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End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Picture 3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" y="1817369"/>
            <a:ext cx="1143000" cy="1173480"/>
          </a:xfrm>
          <a:prstGeom prst="rect">
            <a:avLst/>
          </a:prstGeom>
        </p:spPr>
      </p:pic>
      <p:pic>
        <p:nvPicPr>
          <p:cNvPr id="362" name="Picture 3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460" y="1931669"/>
            <a:ext cx="1493520" cy="944880"/>
          </a:xfrm>
          <a:prstGeom prst="rect">
            <a:avLst/>
          </a:prstGeom>
        </p:spPr>
      </p:pic>
      <p:pic>
        <p:nvPicPr>
          <p:cNvPr id="363" name="Picture 3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" y="4103370"/>
            <a:ext cx="2057400" cy="1165860"/>
          </a:xfrm>
          <a:prstGeom prst="rect">
            <a:avLst/>
          </a:prstGeom>
        </p:spPr>
      </p:pic>
      <p:sp>
        <p:nvSpPr>
          <p:cNvPr id="2" name="Freeform 363"/>
          <p:cNvSpPr/>
          <p:nvPr/>
        </p:nvSpPr>
        <p:spPr>
          <a:xfrm>
            <a:off x="1917700" y="2216150"/>
            <a:ext cx="1104900" cy="355600"/>
          </a:xfrm>
          <a:custGeom>
            <a:avLst/>
            <a:gdLst>
              <a:gd name="connsiteX0" fmla="*/ 325522 w 1104900"/>
              <a:gd name="connsiteY0" fmla="*/ 275965 h 355600"/>
              <a:gd name="connsiteX1" fmla="*/ 325522 w 1104900"/>
              <a:gd name="connsiteY1" fmla="*/ 361627 h 355600"/>
              <a:gd name="connsiteX2" fmla="*/ 21009 w 1104900"/>
              <a:gd name="connsiteY2" fmla="*/ 191825 h 355600"/>
              <a:gd name="connsiteX3" fmla="*/ 325522 w 1104900"/>
              <a:gd name="connsiteY3" fmla="*/ 22024 h 355600"/>
              <a:gd name="connsiteX4" fmla="*/ 325522 w 1104900"/>
              <a:gd name="connsiteY4" fmla="*/ 107686 h 355600"/>
              <a:gd name="connsiteX5" fmla="*/ 805594 w 1104900"/>
              <a:gd name="connsiteY5" fmla="*/ 107686 h 355600"/>
              <a:gd name="connsiteX6" fmla="*/ 805594 w 1104900"/>
              <a:gd name="connsiteY6" fmla="*/ 22024 h 355600"/>
              <a:gd name="connsiteX7" fmla="*/ 1110107 w 1104900"/>
              <a:gd name="connsiteY7" fmla="*/ 191825 h 355600"/>
              <a:gd name="connsiteX8" fmla="*/ 805594 w 1104900"/>
              <a:gd name="connsiteY8" fmla="*/ 361627 h 355600"/>
              <a:gd name="connsiteX9" fmla="*/ 805594 w 1104900"/>
              <a:gd name="connsiteY9" fmla="*/ 275965 h 355600"/>
              <a:gd name="connsiteX10" fmla="*/ 325522 w 1104900"/>
              <a:gd name="connsiteY10" fmla="*/ 275965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4900" h="355600">
                <a:moveTo>
                  <a:pt x="325522" y="275965"/>
                </a:moveTo>
                <a:lnTo>
                  <a:pt x="325522" y="361627"/>
                </a:lnTo>
                <a:lnTo>
                  <a:pt x="21009" y="191825"/>
                </a:lnTo>
                <a:lnTo>
                  <a:pt x="325522" y="22024"/>
                </a:lnTo>
                <a:lnTo>
                  <a:pt x="325522" y="107686"/>
                </a:lnTo>
                <a:lnTo>
                  <a:pt x="805594" y="107686"/>
                </a:lnTo>
                <a:lnTo>
                  <a:pt x="805594" y="22024"/>
                </a:lnTo>
                <a:lnTo>
                  <a:pt x="1110107" y="191825"/>
                </a:lnTo>
                <a:lnTo>
                  <a:pt x="805594" y="361627"/>
                </a:lnTo>
                <a:lnTo>
                  <a:pt x="805594" y="275965"/>
                </a:lnTo>
                <a:lnTo>
                  <a:pt x="325522" y="275965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4" name="Freeform 364"/>
          <p:cNvSpPr/>
          <p:nvPr/>
        </p:nvSpPr>
        <p:spPr>
          <a:xfrm>
            <a:off x="901700" y="3105150"/>
            <a:ext cx="355600" cy="850900"/>
          </a:xfrm>
          <a:custGeom>
            <a:avLst/>
            <a:gdLst>
              <a:gd name="connsiteX0" fmla="*/ 277051 w 355600"/>
              <a:gd name="connsiteY0" fmla="*/ 555340 h 850900"/>
              <a:gd name="connsiteX1" fmla="*/ 362713 w 355600"/>
              <a:gd name="connsiteY1" fmla="*/ 555340 h 850900"/>
              <a:gd name="connsiteX2" fmla="*/ 192912 w 355600"/>
              <a:gd name="connsiteY2" fmla="*/ 859853 h 850900"/>
              <a:gd name="connsiteX3" fmla="*/ 23110 w 355600"/>
              <a:gd name="connsiteY3" fmla="*/ 555340 h 850900"/>
              <a:gd name="connsiteX4" fmla="*/ 108772 w 355600"/>
              <a:gd name="connsiteY4" fmla="*/ 555340 h 850900"/>
              <a:gd name="connsiteX5" fmla="*/ 108772 w 355600"/>
              <a:gd name="connsiteY5" fmla="*/ 326183 h 850900"/>
              <a:gd name="connsiteX6" fmla="*/ 23110 w 355600"/>
              <a:gd name="connsiteY6" fmla="*/ 326183 h 850900"/>
              <a:gd name="connsiteX7" fmla="*/ 192912 w 355600"/>
              <a:gd name="connsiteY7" fmla="*/ 21670 h 850900"/>
              <a:gd name="connsiteX8" fmla="*/ 362713 w 355600"/>
              <a:gd name="connsiteY8" fmla="*/ 326183 h 850900"/>
              <a:gd name="connsiteX9" fmla="*/ 277051 w 355600"/>
              <a:gd name="connsiteY9" fmla="*/ 326183 h 850900"/>
              <a:gd name="connsiteX10" fmla="*/ 277051 w 355600"/>
              <a:gd name="connsiteY10" fmla="*/ 555340 h 85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5600" h="850900">
                <a:moveTo>
                  <a:pt x="277051" y="555340"/>
                </a:moveTo>
                <a:lnTo>
                  <a:pt x="362713" y="555340"/>
                </a:lnTo>
                <a:lnTo>
                  <a:pt x="192912" y="859853"/>
                </a:lnTo>
                <a:lnTo>
                  <a:pt x="23110" y="555340"/>
                </a:lnTo>
                <a:lnTo>
                  <a:pt x="108772" y="555340"/>
                </a:lnTo>
                <a:lnTo>
                  <a:pt x="108772" y="326183"/>
                </a:lnTo>
                <a:lnTo>
                  <a:pt x="23110" y="326183"/>
                </a:lnTo>
                <a:lnTo>
                  <a:pt x="192912" y="21670"/>
                </a:lnTo>
                <a:lnTo>
                  <a:pt x="362713" y="326183"/>
                </a:lnTo>
                <a:lnTo>
                  <a:pt x="277051" y="326183"/>
                </a:lnTo>
                <a:lnTo>
                  <a:pt x="277051" y="555340"/>
                </a:lnTo>
                <a:close/>
              </a:path>
            </a:pathLst>
          </a:custGeom>
          <a:solidFill>
            <a:srgbClr val="0000CE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5" name="TextBox 365"/>
          <p:cNvSpPr txBox="1"/>
          <p:nvPr/>
        </p:nvSpPr>
        <p:spPr>
          <a:xfrm>
            <a:off x="368300" y="1003210"/>
            <a:ext cx="3548872" cy="3683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CPU/GPU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Bandwidth</a:t>
            </a: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9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1701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30</a:t>
            </a:r>
            <a:r>
              <a:rPr kumimoji="0" lang="en-US" altLang="zh-CN" sz="1800" b="0" i="0" u="none" strike="noStrike" kern="1200" cap="none" spc="1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-5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GB/s</a:t>
            </a: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4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1117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PCIe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3.0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16x: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16</a:t>
            </a:r>
            <a:r>
              <a:rPr kumimoji="0" lang="en-US" altLang="zh-CN" sz="1800" b="0" i="0" u="none" strike="noStrike" kern="1200" cap="none" spc="-15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GB/s</a:t>
            </a: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7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18415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480</a:t>
            </a:r>
            <a:r>
              <a:rPr kumimoji="0" lang="en-US" altLang="zh-CN" sz="1800" b="0" i="0" u="none" strike="noStrike" kern="1200" cap="none" spc="-5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GB/s</a:t>
            </a:r>
          </a:p>
        </p:txBody>
      </p:sp>
      <p:sp>
        <p:nvSpPr>
          <p:cNvPr id="366" name="TextBox 366"/>
          <p:cNvSpPr txBox="1"/>
          <p:nvPr/>
        </p:nvSpPr>
        <p:spPr>
          <a:xfrm>
            <a:off x="5270500" y="1818382"/>
            <a:ext cx="3557788" cy="26441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41300" marR="0" lvl="0" indent="-241300" algn="l" defTabSz="457200" rtl="0" eaLnBrk="1" fontAlgn="auto" latinLnBrk="0" hangingPunct="0">
              <a:lnSpc>
                <a:spcPct val="9708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</a:t>
            </a:r>
            <a:r>
              <a:rPr kumimoji="0" lang="en-US" altLang="zh-CN" sz="2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Do</a:t>
            </a:r>
            <a:r>
              <a:rPr kumimoji="0" lang="en-US" altLang="zh-CN" sz="2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not</a:t>
            </a:r>
            <a:r>
              <a:rPr kumimoji="0" lang="en-US" altLang="zh-CN" sz="2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copy</a:t>
            </a:r>
            <a:r>
              <a:rPr kumimoji="0" lang="en-US" altLang="zh-CN" sz="2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data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between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GPU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and</a:t>
            </a:r>
            <a:r>
              <a:rPr kumimoji="0" lang="en-US" altLang="zh-CN" sz="2400" b="0" i="0" u="none" strike="noStrike" kern="1200" cap="none" spc="-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CPU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fr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equently</a:t>
            </a:r>
          </a:p>
          <a:p>
            <a:pPr marL="0" marR="0" lvl="0" indent="0" algn="l" defTabSz="457200" rtl="0" eaLnBrk="1" fontAlgn="auto" latinLnBrk="0" hangingPunct="1">
              <a:lnSpc>
                <a:spcPts val="46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</a:t>
            </a:r>
            <a:r>
              <a:rPr kumimoji="0" lang="en-US" altLang="zh-CN" sz="2400" b="0" i="0" u="none" strike="noStrike" kern="1200" cap="none" spc="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Limited</a:t>
            </a:r>
            <a:r>
              <a:rPr kumimoji="0" lang="en-US" altLang="zh-CN" sz="2400" b="0" i="0" u="none" strike="noStrike" kern="1200" cap="none" spc="17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PCIe</a:t>
            </a:r>
          </a:p>
          <a:p>
            <a:pPr marL="0" marR="0" lvl="0" indent="8001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ba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ndwidth</a:t>
            </a:r>
          </a:p>
          <a:p>
            <a:pPr marL="0" marR="0" lvl="0" indent="0" algn="l" defTabSz="457200" rtl="0" eaLnBrk="1" fontAlgn="auto" latinLnBrk="0" hangingPunct="1">
              <a:lnSpc>
                <a:spcPts val="43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</a:t>
            </a:r>
            <a:r>
              <a:rPr kumimoji="0" lang="en-US" altLang="zh-CN" sz="2400" b="0" i="0" u="none" strike="noStrike" kern="1200" cap="none" spc="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 </a:t>
            </a:r>
            <a:r>
              <a:rPr kumimoji="0" lang="en-US" altLang="zh-CN" sz="2400" b="0" i="0" u="none" strike="noStrike" kern="1200" cap="none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Synchronization</a:t>
            </a:r>
          </a:p>
          <a:p>
            <a:pPr marL="0" marR="0" lvl="0" indent="8001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ov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erhead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ED149C-03E0-4A65-86C1-F2F32FA327BC}"/>
              </a:ext>
            </a:extLst>
          </p:cNvPr>
          <p:cNvSpPr txBox="1"/>
          <p:nvPr/>
        </p:nvSpPr>
        <p:spPr>
          <a:xfrm>
            <a:off x="635492" y="5502487"/>
            <a:ext cx="484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PCIe: Peripheral Component Interconnect Express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Picture 3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920" y="2564130"/>
            <a:ext cx="3116580" cy="1737360"/>
          </a:xfrm>
          <a:prstGeom prst="rect">
            <a:avLst/>
          </a:prstGeom>
        </p:spPr>
      </p:pic>
      <p:sp>
        <p:nvSpPr>
          <p:cNvPr id="2" name="TextBox 376"/>
          <p:cNvSpPr txBox="1"/>
          <p:nvPr/>
        </p:nvSpPr>
        <p:spPr>
          <a:xfrm>
            <a:off x="368301" y="2548036"/>
            <a:ext cx="2701275" cy="30637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63500" marR="0" lvl="0" indent="0" algn="l" defTabSz="457200" rtl="0" eaLnBrk="1" fontAlgn="auto" latinLnBrk="0" hangingPunct="0">
              <a:lnSpc>
                <a:spcPct val="9541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Mo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re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4000" b="1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Pr</a:t>
            </a:r>
            <a:r>
              <a:rPr kumimoji="0" lang="en-US" altLang="zh-CN" sz="4000" b="1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omising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4000" b="1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Ha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rdware</a:t>
            </a: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altLang="zh-CN" sz="1300" b="0" i="0" u="none" strike="noStrike" kern="1200" cap="none" spc="0" normalizeH="0" baseline="0" noProof="0" dirty="0">
              <a:ln>
                <a:noFill/>
              </a:ln>
              <a:solidFill>
                <a:srgbClr val="464644"/>
              </a:solidFill>
              <a:effectLst/>
              <a:uLnTx/>
              <a:uFillTx/>
              <a:latin typeface="Arial"/>
              <a:ea typeface="Arial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380" y="857250"/>
            <a:ext cx="4198620" cy="5143500"/>
          </a:xfrm>
          <a:prstGeom prst="rect">
            <a:avLst/>
          </a:prstGeom>
        </p:spPr>
      </p:pic>
      <p:sp>
        <p:nvSpPr>
          <p:cNvPr id="2" name="TextBox 5"/>
          <p:cNvSpPr txBox="1"/>
          <p:nvPr/>
        </p:nvSpPr>
        <p:spPr>
          <a:xfrm>
            <a:off x="368301" y="3119536"/>
            <a:ext cx="3062955" cy="242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368300"/>
            <a:r>
              <a:rPr lang="en-US" altLang="zh-CN" sz="4000" b="1" spc="-5" dirty="0">
                <a:solidFill>
                  <a:srgbClr val="000000"/>
                </a:solidFill>
                <a:latin typeface="Arial"/>
                <a:ea typeface="Arial"/>
              </a:rPr>
              <a:t>Pe</a:t>
            </a:r>
            <a:r>
              <a:rPr lang="en-US" altLang="zh-CN" sz="4000" b="1" dirty="0">
                <a:solidFill>
                  <a:srgbClr val="000000"/>
                </a:solidFill>
                <a:latin typeface="Arial"/>
                <a:ea typeface="Arial"/>
              </a:rPr>
              <a:t>rceptron</a:t>
            </a:r>
          </a:p>
          <a:p>
            <a:pPr>
              <a:lnSpc>
                <a:spcPts val="839"/>
              </a:lnSpc>
            </a:pPr>
            <a:endParaRPr lang="en-US" dirty="0"/>
          </a:p>
          <a:p>
            <a:pPr marL="393700" hangingPunct="0">
              <a:lnSpc>
                <a:spcPct val="95416"/>
              </a:lnSpc>
            </a:pPr>
            <a:r>
              <a:rPr lang="en-US" altLang="zh-CN" dirty="0">
                <a:solidFill>
                  <a:srgbClr val="464644"/>
                </a:solidFill>
                <a:latin typeface="Arial"/>
                <a:ea typeface="Arial"/>
              </a:rPr>
              <a:t>Mark</a:t>
            </a:r>
            <a:r>
              <a:rPr lang="en-US" altLang="zh-CN" dirty="0">
                <a:solidFill>
                  <a:srgbClr val="464644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rgbClr val="464644"/>
                </a:solidFill>
                <a:latin typeface="Arial"/>
                <a:ea typeface="Arial"/>
              </a:rPr>
              <a:t>I</a:t>
            </a:r>
            <a:r>
              <a:rPr lang="en-US" altLang="zh-CN" dirty="0">
                <a:solidFill>
                  <a:srgbClr val="464644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rgbClr val="464644"/>
                </a:solidFill>
                <a:latin typeface="Arial"/>
                <a:ea typeface="Arial"/>
              </a:rPr>
              <a:t>Perceptron,</a:t>
            </a:r>
            <a:r>
              <a:rPr lang="en-US" altLang="zh-CN" spc="-55" dirty="0">
                <a:solidFill>
                  <a:srgbClr val="464644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rgbClr val="464644"/>
                </a:solidFill>
                <a:latin typeface="Arial"/>
                <a:ea typeface="Arial"/>
              </a:rPr>
              <a:t>1960</a:t>
            </a:r>
            <a:r>
              <a:rPr lang="en-US" altLang="zh-CN" dirty="0">
                <a:solidFill>
                  <a:srgbClr val="464644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rgbClr val="464644"/>
                </a:solidFill>
                <a:latin typeface="Arial"/>
                <a:ea typeface="Arial"/>
              </a:rPr>
              <a:t>(</a:t>
            </a:r>
            <a:r>
              <a:rPr lang="en-US" altLang="zh-CN" u="sng" dirty="0">
                <a:solidFill>
                  <a:srgbClr val="666AE9"/>
                </a:solidFill>
                <a:uFill>
                  <a:solidFill>
                    <a:srgbClr val="666AE9"/>
                  </a:solidFill>
                </a:uFill>
                <a:latin typeface="Arial"/>
                <a:ea typeface="Arial"/>
              </a:rPr>
              <a:t>wikipedia.org</a:t>
            </a:r>
            <a:r>
              <a:rPr lang="en-US" altLang="zh-CN" spc="-10" dirty="0">
                <a:solidFill>
                  <a:srgbClr val="464644"/>
                </a:solidFill>
                <a:latin typeface="Arial"/>
                <a:ea typeface="Arial"/>
              </a:rPr>
              <a:t>)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r>
              <a:rPr lang="en-US" dirty="0"/>
              <a:t> </a:t>
            </a:r>
            <a:endParaRPr lang="en-US" altLang="zh-CN" sz="1300" dirty="0">
              <a:solidFill>
                <a:srgbClr val="464644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Picture 3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" y="857250"/>
            <a:ext cx="9113520" cy="5143500"/>
          </a:xfrm>
          <a:prstGeom prst="rect">
            <a:avLst/>
          </a:prstGeom>
        </p:spPr>
      </p:pic>
      <p:sp>
        <p:nvSpPr>
          <p:cNvPr id="2" name="TextBox 378"/>
          <p:cNvSpPr txBox="1"/>
          <p:nvPr/>
        </p:nvSpPr>
        <p:spPr>
          <a:xfrm>
            <a:off x="3073401" y="1250439"/>
            <a:ext cx="2986409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Qualcomm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Snapdragon</a:t>
            </a:r>
            <a:r>
              <a:rPr kumimoji="0" lang="en-US" altLang="zh-CN" sz="1800" b="0" i="0" u="none" strike="noStrike" kern="1200" cap="none" spc="-15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845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87"/>
          <p:cNvSpPr/>
          <p:nvPr/>
        </p:nvSpPr>
        <p:spPr>
          <a:xfrm>
            <a:off x="3048000" y="3219450"/>
            <a:ext cx="469900" cy="469900"/>
          </a:xfrm>
          <a:custGeom>
            <a:avLst/>
            <a:gdLst>
              <a:gd name="connsiteX0" fmla="*/ 19050 w 469900"/>
              <a:gd name="connsiteY0" fmla="*/ 19050 h 469900"/>
              <a:gd name="connsiteX1" fmla="*/ 480231 w 469900"/>
              <a:gd name="connsiteY1" fmla="*/ 19050 h 469900"/>
              <a:gd name="connsiteX2" fmla="*/ 480231 w 469900"/>
              <a:gd name="connsiteY2" fmla="*/ 480231 h 469900"/>
              <a:gd name="connsiteX3" fmla="*/ 19050 w 469900"/>
              <a:gd name="connsiteY3" fmla="*/ 480231 h 469900"/>
              <a:gd name="connsiteX4" fmla="*/ 19050 w 469900"/>
              <a:gd name="connsiteY4" fmla="*/ 19050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9900" h="469900">
                <a:moveTo>
                  <a:pt x="19050" y="19050"/>
                </a:moveTo>
                <a:lnTo>
                  <a:pt x="480231" y="19050"/>
                </a:lnTo>
                <a:lnTo>
                  <a:pt x="480231" y="480231"/>
                </a:lnTo>
                <a:lnTo>
                  <a:pt x="19050" y="480231"/>
                </a:lnTo>
                <a:lnTo>
                  <a:pt x="19050" y="19050"/>
                </a:lnTo>
                <a:close/>
              </a:path>
            </a:pathLst>
          </a:custGeom>
          <a:solidFill>
            <a:srgbClr val="0000CD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8" name="Freeform 388"/>
          <p:cNvSpPr/>
          <p:nvPr/>
        </p:nvSpPr>
        <p:spPr>
          <a:xfrm>
            <a:off x="3048000" y="3956050"/>
            <a:ext cx="469900" cy="469900"/>
          </a:xfrm>
          <a:custGeom>
            <a:avLst/>
            <a:gdLst>
              <a:gd name="connsiteX0" fmla="*/ 19050 w 469900"/>
              <a:gd name="connsiteY0" fmla="*/ 16715 h 469900"/>
              <a:gd name="connsiteX1" fmla="*/ 480231 w 469900"/>
              <a:gd name="connsiteY1" fmla="*/ 16715 h 469900"/>
              <a:gd name="connsiteX2" fmla="*/ 480231 w 469900"/>
              <a:gd name="connsiteY2" fmla="*/ 477896 h 469900"/>
              <a:gd name="connsiteX3" fmla="*/ 19050 w 469900"/>
              <a:gd name="connsiteY3" fmla="*/ 477896 h 469900"/>
              <a:gd name="connsiteX4" fmla="*/ 19050 w 469900"/>
              <a:gd name="connsiteY4" fmla="*/ 16715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9900" h="469900">
                <a:moveTo>
                  <a:pt x="19050" y="16715"/>
                </a:moveTo>
                <a:lnTo>
                  <a:pt x="480231" y="16715"/>
                </a:lnTo>
                <a:lnTo>
                  <a:pt x="480231" y="477896"/>
                </a:lnTo>
                <a:lnTo>
                  <a:pt x="19050" y="477896"/>
                </a:lnTo>
                <a:lnTo>
                  <a:pt x="19050" y="16715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9" name="Freeform 389"/>
          <p:cNvSpPr/>
          <p:nvPr/>
        </p:nvSpPr>
        <p:spPr>
          <a:xfrm>
            <a:off x="3048000" y="4692650"/>
            <a:ext cx="469900" cy="469900"/>
          </a:xfrm>
          <a:custGeom>
            <a:avLst/>
            <a:gdLst>
              <a:gd name="connsiteX0" fmla="*/ 19050 w 469900"/>
              <a:gd name="connsiteY0" fmla="*/ 14381 h 469900"/>
              <a:gd name="connsiteX1" fmla="*/ 480231 w 469900"/>
              <a:gd name="connsiteY1" fmla="*/ 14381 h 469900"/>
              <a:gd name="connsiteX2" fmla="*/ 480231 w 469900"/>
              <a:gd name="connsiteY2" fmla="*/ 475562 h 469900"/>
              <a:gd name="connsiteX3" fmla="*/ 19050 w 469900"/>
              <a:gd name="connsiteY3" fmla="*/ 475562 h 469900"/>
              <a:gd name="connsiteX4" fmla="*/ 19050 w 469900"/>
              <a:gd name="connsiteY4" fmla="*/ 14381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9900" h="469900">
                <a:moveTo>
                  <a:pt x="19050" y="14381"/>
                </a:moveTo>
                <a:lnTo>
                  <a:pt x="480231" y="14381"/>
                </a:lnTo>
                <a:lnTo>
                  <a:pt x="480231" y="475562"/>
                </a:lnTo>
                <a:lnTo>
                  <a:pt x="19050" y="475562"/>
                </a:lnTo>
                <a:lnTo>
                  <a:pt x="19050" y="14381"/>
                </a:lnTo>
                <a:close/>
              </a:path>
            </a:pathLst>
          </a:custGeom>
          <a:solidFill>
            <a:srgbClr val="0000FE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0" name="Freeform 390"/>
          <p:cNvSpPr/>
          <p:nvPr/>
        </p:nvSpPr>
        <p:spPr>
          <a:xfrm>
            <a:off x="3276600" y="3689350"/>
            <a:ext cx="12700" cy="165100"/>
          </a:xfrm>
          <a:custGeom>
            <a:avLst/>
            <a:gdLst>
              <a:gd name="connsiteX0" fmla="*/ 21040 w 12700"/>
              <a:gd name="connsiteY0" fmla="*/ 23018 h 165100"/>
              <a:gd name="connsiteX1" fmla="*/ 21040 w 12700"/>
              <a:gd name="connsiteY1" fmla="*/ 153875 h 165100"/>
              <a:gd name="connsiteX2" fmla="*/ 21040 w 12700"/>
              <a:gd name="connsiteY2" fmla="*/ 166575 h 16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" h="165100">
                <a:moveTo>
                  <a:pt x="21040" y="23018"/>
                </a:moveTo>
                <a:cubicBezTo>
                  <a:pt x="21040" y="66637"/>
                  <a:pt x="21040" y="110256"/>
                  <a:pt x="21040" y="153875"/>
                </a:cubicBezTo>
                <a:lnTo>
                  <a:pt x="21040" y="16657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1" name="Freeform 391"/>
          <p:cNvSpPr/>
          <p:nvPr/>
        </p:nvSpPr>
        <p:spPr>
          <a:xfrm>
            <a:off x="3213100" y="3829050"/>
            <a:ext cx="139700" cy="114300"/>
          </a:xfrm>
          <a:custGeom>
            <a:avLst/>
            <a:gdLst>
              <a:gd name="connsiteX0" fmla="*/ 23580 w 139700"/>
              <a:gd name="connsiteY0" fmla="*/ 14175 h 114300"/>
              <a:gd name="connsiteX1" fmla="*/ 84540 w 139700"/>
              <a:gd name="connsiteY1" fmla="*/ 115775 h 114300"/>
              <a:gd name="connsiteX2" fmla="*/ 145500 w 139700"/>
              <a:gd name="connsiteY2" fmla="*/ 14175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" h="114300">
                <a:moveTo>
                  <a:pt x="23580" y="14175"/>
                </a:moveTo>
                <a:lnTo>
                  <a:pt x="84540" y="115775"/>
                </a:lnTo>
                <a:lnTo>
                  <a:pt x="145500" y="1417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2" name="Freeform 392"/>
          <p:cNvSpPr/>
          <p:nvPr/>
        </p:nvSpPr>
        <p:spPr>
          <a:xfrm>
            <a:off x="3276600" y="3829050"/>
            <a:ext cx="12700" cy="114300"/>
          </a:xfrm>
          <a:custGeom>
            <a:avLst/>
            <a:gdLst>
              <a:gd name="connsiteX0" fmla="*/ 21040 w 12700"/>
              <a:gd name="connsiteY0" fmla="*/ 14175 h 114300"/>
              <a:gd name="connsiteX1" fmla="*/ 21040 w 12700"/>
              <a:gd name="connsiteY1" fmla="*/ 115775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14300">
                <a:moveTo>
                  <a:pt x="21040" y="14175"/>
                </a:moveTo>
                <a:lnTo>
                  <a:pt x="21040" y="11577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3" name="Freeform 393"/>
          <p:cNvSpPr/>
          <p:nvPr/>
        </p:nvSpPr>
        <p:spPr>
          <a:xfrm>
            <a:off x="3276600" y="4425950"/>
            <a:ext cx="12700" cy="152400"/>
          </a:xfrm>
          <a:custGeom>
            <a:avLst/>
            <a:gdLst>
              <a:gd name="connsiteX0" fmla="*/ 21040 w 12700"/>
              <a:gd name="connsiteY0" fmla="*/ 20684 h 152400"/>
              <a:gd name="connsiteX1" fmla="*/ 21040 w 12700"/>
              <a:gd name="connsiteY1" fmla="*/ 151541 h 152400"/>
              <a:gd name="connsiteX2" fmla="*/ 21040 w 12700"/>
              <a:gd name="connsiteY2" fmla="*/ 164241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" h="152400">
                <a:moveTo>
                  <a:pt x="21040" y="20684"/>
                </a:moveTo>
                <a:cubicBezTo>
                  <a:pt x="21040" y="64303"/>
                  <a:pt x="21040" y="107922"/>
                  <a:pt x="21040" y="151541"/>
                </a:cubicBezTo>
                <a:lnTo>
                  <a:pt x="21040" y="164241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4" name="Freeform 394"/>
          <p:cNvSpPr/>
          <p:nvPr/>
        </p:nvSpPr>
        <p:spPr>
          <a:xfrm>
            <a:off x="3213100" y="4552950"/>
            <a:ext cx="139700" cy="114300"/>
          </a:xfrm>
          <a:custGeom>
            <a:avLst/>
            <a:gdLst>
              <a:gd name="connsiteX0" fmla="*/ 23580 w 139700"/>
              <a:gd name="connsiteY0" fmla="*/ 24541 h 114300"/>
              <a:gd name="connsiteX1" fmla="*/ 84540 w 139700"/>
              <a:gd name="connsiteY1" fmla="*/ 126141 h 114300"/>
              <a:gd name="connsiteX2" fmla="*/ 145500 w 139700"/>
              <a:gd name="connsiteY2" fmla="*/ 24541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" h="114300">
                <a:moveTo>
                  <a:pt x="23580" y="24541"/>
                </a:moveTo>
                <a:lnTo>
                  <a:pt x="84540" y="126141"/>
                </a:lnTo>
                <a:lnTo>
                  <a:pt x="145500" y="24541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5" name="Freeform 395"/>
          <p:cNvSpPr/>
          <p:nvPr/>
        </p:nvSpPr>
        <p:spPr>
          <a:xfrm>
            <a:off x="3276600" y="4552950"/>
            <a:ext cx="12700" cy="114300"/>
          </a:xfrm>
          <a:custGeom>
            <a:avLst/>
            <a:gdLst>
              <a:gd name="connsiteX0" fmla="*/ 21040 w 12700"/>
              <a:gd name="connsiteY0" fmla="*/ 24541 h 114300"/>
              <a:gd name="connsiteX1" fmla="*/ 21040 w 12700"/>
              <a:gd name="connsiteY1" fmla="*/ 126141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14300">
                <a:moveTo>
                  <a:pt x="21040" y="24541"/>
                </a:moveTo>
                <a:lnTo>
                  <a:pt x="21040" y="126141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6" name="Freeform 396"/>
          <p:cNvSpPr/>
          <p:nvPr/>
        </p:nvSpPr>
        <p:spPr>
          <a:xfrm>
            <a:off x="3517900" y="3448050"/>
            <a:ext cx="228600" cy="12700"/>
          </a:xfrm>
          <a:custGeom>
            <a:avLst/>
            <a:gdLst>
              <a:gd name="connsiteX0" fmla="*/ 23018 w 228600"/>
              <a:gd name="connsiteY0" fmla="*/ 21039 h 12700"/>
              <a:gd name="connsiteX1" fmla="*/ 219710 w 228600"/>
              <a:gd name="connsiteY1" fmla="*/ 21039 h 12700"/>
              <a:gd name="connsiteX2" fmla="*/ 232410 w 228600"/>
              <a:gd name="connsiteY2" fmla="*/ 21039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12700">
                <a:moveTo>
                  <a:pt x="23018" y="21039"/>
                </a:moveTo>
                <a:cubicBezTo>
                  <a:pt x="88582" y="21039"/>
                  <a:pt x="154146" y="21039"/>
                  <a:pt x="219710" y="21039"/>
                </a:cubicBezTo>
                <a:lnTo>
                  <a:pt x="232410" y="21039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7" name="Freeform 397"/>
          <p:cNvSpPr/>
          <p:nvPr/>
        </p:nvSpPr>
        <p:spPr>
          <a:xfrm>
            <a:off x="3721100" y="3384550"/>
            <a:ext cx="114300" cy="139700"/>
          </a:xfrm>
          <a:custGeom>
            <a:avLst/>
            <a:gdLst>
              <a:gd name="connsiteX0" fmla="*/ 16509 w 114300"/>
              <a:gd name="connsiteY0" fmla="*/ 145500 h 139700"/>
              <a:gd name="connsiteX1" fmla="*/ 118109 w 114300"/>
              <a:gd name="connsiteY1" fmla="*/ 84539 h 139700"/>
              <a:gd name="connsiteX2" fmla="*/ 16509 w 114300"/>
              <a:gd name="connsiteY2" fmla="*/ 23579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39700">
                <a:moveTo>
                  <a:pt x="16509" y="145500"/>
                </a:moveTo>
                <a:lnTo>
                  <a:pt x="118109" y="84539"/>
                </a:lnTo>
                <a:lnTo>
                  <a:pt x="16509" y="23579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8" name="Freeform 398"/>
          <p:cNvSpPr/>
          <p:nvPr/>
        </p:nvSpPr>
        <p:spPr>
          <a:xfrm>
            <a:off x="3721100" y="3448050"/>
            <a:ext cx="114300" cy="12700"/>
          </a:xfrm>
          <a:custGeom>
            <a:avLst/>
            <a:gdLst>
              <a:gd name="connsiteX0" fmla="*/ 16509 w 114300"/>
              <a:gd name="connsiteY0" fmla="*/ 21039 h 12700"/>
              <a:gd name="connsiteX1" fmla="*/ 118109 w 114300"/>
              <a:gd name="connsiteY1" fmla="*/ 21039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12700">
                <a:moveTo>
                  <a:pt x="16509" y="21039"/>
                </a:moveTo>
                <a:lnTo>
                  <a:pt x="118109" y="21039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9" name="Freeform 399"/>
          <p:cNvSpPr/>
          <p:nvPr/>
        </p:nvSpPr>
        <p:spPr>
          <a:xfrm>
            <a:off x="3517900" y="4184650"/>
            <a:ext cx="228600" cy="12700"/>
          </a:xfrm>
          <a:custGeom>
            <a:avLst/>
            <a:gdLst>
              <a:gd name="connsiteX0" fmla="*/ 23018 w 228600"/>
              <a:gd name="connsiteY0" fmla="*/ 18705 h 12700"/>
              <a:gd name="connsiteX1" fmla="*/ 219710 w 228600"/>
              <a:gd name="connsiteY1" fmla="*/ 18705 h 12700"/>
              <a:gd name="connsiteX2" fmla="*/ 232410 w 228600"/>
              <a:gd name="connsiteY2" fmla="*/ 18705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12700">
                <a:moveTo>
                  <a:pt x="23018" y="18705"/>
                </a:moveTo>
                <a:cubicBezTo>
                  <a:pt x="88582" y="18705"/>
                  <a:pt x="154146" y="18705"/>
                  <a:pt x="219710" y="18705"/>
                </a:cubicBezTo>
                <a:lnTo>
                  <a:pt x="232410" y="1870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0" name="Freeform 400"/>
          <p:cNvSpPr/>
          <p:nvPr/>
        </p:nvSpPr>
        <p:spPr>
          <a:xfrm>
            <a:off x="3721100" y="4121150"/>
            <a:ext cx="114300" cy="139700"/>
          </a:xfrm>
          <a:custGeom>
            <a:avLst/>
            <a:gdLst>
              <a:gd name="connsiteX0" fmla="*/ 16509 w 114300"/>
              <a:gd name="connsiteY0" fmla="*/ 143165 h 139700"/>
              <a:gd name="connsiteX1" fmla="*/ 118109 w 114300"/>
              <a:gd name="connsiteY1" fmla="*/ 82205 h 139700"/>
              <a:gd name="connsiteX2" fmla="*/ 16509 w 114300"/>
              <a:gd name="connsiteY2" fmla="*/ 21245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39700">
                <a:moveTo>
                  <a:pt x="16509" y="143165"/>
                </a:moveTo>
                <a:lnTo>
                  <a:pt x="118109" y="82205"/>
                </a:lnTo>
                <a:lnTo>
                  <a:pt x="16509" y="2124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1" name="Freeform 401"/>
          <p:cNvSpPr/>
          <p:nvPr/>
        </p:nvSpPr>
        <p:spPr>
          <a:xfrm>
            <a:off x="3721100" y="4184650"/>
            <a:ext cx="114300" cy="12700"/>
          </a:xfrm>
          <a:custGeom>
            <a:avLst/>
            <a:gdLst>
              <a:gd name="connsiteX0" fmla="*/ 16509 w 114300"/>
              <a:gd name="connsiteY0" fmla="*/ 18705 h 12700"/>
              <a:gd name="connsiteX1" fmla="*/ 118109 w 114300"/>
              <a:gd name="connsiteY1" fmla="*/ 18705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12700">
                <a:moveTo>
                  <a:pt x="16509" y="18705"/>
                </a:moveTo>
                <a:lnTo>
                  <a:pt x="118109" y="1870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2" name="Freeform 402"/>
          <p:cNvSpPr/>
          <p:nvPr/>
        </p:nvSpPr>
        <p:spPr>
          <a:xfrm>
            <a:off x="3517900" y="4921250"/>
            <a:ext cx="228600" cy="12700"/>
          </a:xfrm>
          <a:custGeom>
            <a:avLst/>
            <a:gdLst>
              <a:gd name="connsiteX0" fmla="*/ 23018 w 228600"/>
              <a:gd name="connsiteY0" fmla="*/ 16371 h 12700"/>
              <a:gd name="connsiteX1" fmla="*/ 219710 w 228600"/>
              <a:gd name="connsiteY1" fmla="*/ 16371 h 12700"/>
              <a:gd name="connsiteX2" fmla="*/ 232410 w 228600"/>
              <a:gd name="connsiteY2" fmla="*/ 16371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12700">
                <a:moveTo>
                  <a:pt x="23018" y="16371"/>
                </a:moveTo>
                <a:cubicBezTo>
                  <a:pt x="88582" y="16371"/>
                  <a:pt x="154146" y="16371"/>
                  <a:pt x="219710" y="16371"/>
                </a:cubicBezTo>
                <a:lnTo>
                  <a:pt x="232410" y="16371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3" name="Freeform 403"/>
          <p:cNvSpPr/>
          <p:nvPr/>
        </p:nvSpPr>
        <p:spPr>
          <a:xfrm>
            <a:off x="3721100" y="4857750"/>
            <a:ext cx="114300" cy="139700"/>
          </a:xfrm>
          <a:custGeom>
            <a:avLst/>
            <a:gdLst>
              <a:gd name="connsiteX0" fmla="*/ 16509 w 114300"/>
              <a:gd name="connsiteY0" fmla="*/ 140831 h 139700"/>
              <a:gd name="connsiteX1" fmla="*/ 118109 w 114300"/>
              <a:gd name="connsiteY1" fmla="*/ 79871 h 139700"/>
              <a:gd name="connsiteX2" fmla="*/ 16509 w 114300"/>
              <a:gd name="connsiteY2" fmla="*/ 18911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39700">
                <a:moveTo>
                  <a:pt x="16509" y="140831"/>
                </a:moveTo>
                <a:lnTo>
                  <a:pt x="118109" y="79871"/>
                </a:lnTo>
                <a:lnTo>
                  <a:pt x="16509" y="18911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4" name="Freeform 404"/>
          <p:cNvSpPr/>
          <p:nvPr/>
        </p:nvSpPr>
        <p:spPr>
          <a:xfrm>
            <a:off x="3721100" y="4921250"/>
            <a:ext cx="114300" cy="12700"/>
          </a:xfrm>
          <a:custGeom>
            <a:avLst/>
            <a:gdLst>
              <a:gd name="connsiteX0" fmla="*/ 16509 w 114300"/>
              <a:gd name="connsiteY0" fmla="*/ 16371 h 12700"/>
              <a:gd name="connsiteX1" fmla="*/ 118109 w 114300"/>
              <a:gd name="connsiteY1" fmla="*/ 16371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12700">
                <a:moveTo>
                  <a:pt x="16509" y="16371"/>
                </a:moveTo>
                <a:lnTo>
                  <a:pt x="118109" y="16371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5" name="Freeform 405"/>
          <p:cNvSpPr/>
          <p:nvPr/>
        </p:nvSpPr>
        <p:spPr>
          <a:xfrm>
            <a:off x="3848100" y="3219450"/>
            <a:ext cx="469900" cy="469900"/>
          </a:xfrm>
          <a:custGeom>
            <a:avLst/>
            <a:gdLst>
              <a:gd name="connsiteX0" fmla="*/ 19050 w 469900"/>
              <a:gd name="connsiteY0" fmla="*/ 19050 h 469900"/>
              <a:gd name="connsiteX1" fmla="*/ 480231 w 469900"/>
              <a:gd name="connsiteY1" fmla="*/ 19050 h 469900"/>
              <a:gd name="connsiteX2" fmla="*/ 480231 w 469900"/>
              <a:gd name="connsiteY2" fmla="*/ 480231 h 469900"/>
              <a:gd name="connsiteX3" fmla="*/ 19050 w 469900"/>
              <a:gd name="connsiteY3" fmla="*/ 480231 h 469900"/>
              <a:gd name="connsiteX4" fmla="*/ 19050 w 469900"/>
              <a:gd name="connsiteY4" fmla="*/ 19050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9900" h="469900">
                <a:moveTo>
                  <a:pt x="19050" y="19050"/>
                </a:moveTo>
                <a:lnTo>
                  <a:pt x="480231" y="19050"/>
                </a:lnTo>
                <a:lnTo>
                  <a:pt x="480231" y="480231"/>
                </a:lnTo>
                <a:lnTo>
                  <a:pt x="19050" y="480231"/>
                </a:lnTo>
                <a:lnTo>
                  <a:pt x="19050" y="1905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6" name="Freeform 406"/>
          <p:cNvSpPr/>
          <p:nvPr/>
        </p:nvSpPr>
        <p:spPr>
          <a:xfrm>
            <a:off x="3848100" y="3956050"/>
            <a:ext cx="469900" cy="469900"/>
          </a:xfrm>
          <a:custGeom>
            <a:avLst/>
            <a:gdLst>
              <a:gd name="connsiteX0" fmla="*/ 19050 w 469900"/>
              <a:gd name="connsiteY0" fmla="*/ 16715 h 469900"/>
              <a:gd name="connsiteX1" fmla="*/ 480231 w 469900"/>
              <a:gd name="connsiteY1" fmla="*/ 16715 h 469900"/>
              <a:gd name="connsiteX2" fmla="*/ 480231 w 469900"/>
              <a:gd name="connsiteY2" fmla="*/ 477896 h 469900"/>
              <a:gd name="connsiteX3" fmla="*/ 19050 w 469900"/>
              <a:gd name="connsiteY3" fmla="*/ 477896 h 469900"/>
              <a:gd name="connsiteX4" fmla="*/ 19050 w 469900"/>
              <a:gd name="connsiteY4" fmla="*/ 16715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9900" h="469900">
                <a:moveTo>
                  <a:pt x="19050" y="16715"/>
                </a:moveTo>
                <a:lnTo>
                  <a:pt x="480231" y="16715"/>
                </a:lnTo>
                <a:lnTo>
                  <a:pt x="480231" y="477896"/>
                </a:lnTo>
                <a:lnTo>
                  <a:pt x="19050" y="477896"/>
                </a:lnTo>
                <a:lnTo>
                  <a:pt x="19050" y="1671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7" name="Freeform 407"/>
          <p:cNvSpPr/>
          <p:nvPr/>
        </p:nvSpPr>
        <p:spPr>
          <a:xfrm>
            <a:off x="3848100" y="4692650"/>
            <a:ext cx="469900" cy="469900"/>
          </a:xfrm>
          <a:custGeom>
            <a:avLst/>
            <a:gdLst>
              <a:gd name="connsiteX0" fmla="*/ 19050 w 469900"/>
              <a:gd name="connsiteY0" fmla="*/ 14381 h 469900"/>
              <a:gd name="connsiteX1" fmla="*/ 480231 w 469900"/>
              <a:gd name="connsiteY1" fmla="*/ 14381 h 469900"/>
              <a:gd name="connsiteX2" fmla="*/ 480231 w 469900"/>
              <a:gd name="connsiteY2" fmla="*/ 475562 h 469900"/>
              <a:gd name="connsiteX3" fmla="*/ 19050 w 469900"/>
              <a:gd name="connsiteY3" fmla="*/ 475562 h 469900"/>
              <a:gd name="connsiteX4" fmla="*/ 19050 w 469900"/>
              <a:gd name="connsiteY4" fmla="*/ 14381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9900" h="469900">
                <a:moveTo>
                  <a:pt x="19050" y="14381"/>
                </a:moveTo>
                <a:lnTo>
                  <a:pt x="480231" y="14381"/>
                </a:lnTo>
                <a:lnTo>
                  <a:pt x="480231" y="475562"/>
                </a:lnTo>
                <a:lnTo>
                  <a:pt x="19050" y="475562"/>
                </a:lnTo>
                <a:lnTo>
                  <a:pt x="19050" y="1438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8" name="Freeform 408"/>
          <p:cNvSpPr/>
          <p:nvPr/>
        </p:nvSpPr>
        <p:spPr>
          <a:xfrm>
            <a:off x="4076700" y="3689350"/>
            <a:ext cx="12700" cy="165100"/>
          </a:xfrm>
          <a:custGeom>
            <a:avLst/>
            <a:gdLst>
              <a:gd name="connsiteX0" fmla="*/ 21040 w 12700"/>
              <a:gd name="connsiteY0" fmla="*/ 23018 h 165100"/>
              <a:gd name="connsiteX1" fmla="*/ 21040 w 12700"/>
              <a:gd name="connsiteY1" fmla="*/ 153875 h 165100"/>
              <a:gd name="connsiteX2" fmla="*/ 21040 w 12700"/>
              <a:gd name="connsiteY2" fmla="*/ 166575 h 16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" h="165100">
                <a:moveTo>
                  <a:pt x="21040" y="23018"/>
                </a:moveTo>
                <a:cubicBezTo>
                  <a:pt x="21040" y="66637"/>
                  <a:pt x="21040" y="110256"/>
                  <a:pt x="21040" y="153875"/>
                </a:cubicBezTo>
                <a:lnTo>
                  <a:pt x="21040" y="16657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9" name="Freeform 409"/>
          <p:cNvSpPr/>
          <p:nvPr/>
        </p:nvSpPr>
        <p:spPr>
          <a:xfrm>
            <a:off x="4013200" y="3829050"/>
            <a:ext cx="139700" cy="114300"/>
          </a:xfrm>
          <a:custGeom>
            <a:avLst/>
            <a:gdLst>
              <a:gd name="connsiteX0" fmla="*/ 23579 w 139700"/>
              <a:gd name="connsiteY0" fmla="*/ 14175 h 114300"/>
              <a:gd name="connsiteX1" fmla="*/ 84539 w 139700"/>
              <a:gd name="connsiteY1" fmla="*/ 115775 h 114300"/>
              <a:gd name="connsiteX2" fmla="*/ 145499 w 139700"/>
              <a:gd name="connsiteY2" fmla="*/ 14175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" h="114300">
                <a:moveTo>
                  <a:pt x="23579" y="14175"/>
                </a:moveTo>
                <a:lnTo>
                  <a:pt x="84539" y="115775"/>
                </a:lnTo>
                <a:lnTo>
                  <a:pt x="145499" y="1417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" name="Freeform 410"/>
          <p:cNvSpPr/>
          <p:nvPr/>
        </p:nvSpPr>
        <p:spPr>
          <a:xfrm>
            <a:off x="4076700" y="3829050"/>
            <a:ext cx="12700" cy="114300"/>
          </a:xfrm>
          <a:custGeom>
            <a:avLst/>
            <a:gdLst>
              <a:gd name="connsiteX0" fmla="*/ 21039 w 12700"/>
              <a:gd name="connsiteY0" fmla="*/ 14175 h 114300"/>
              <a:gd name="connsiteX1" fmla="*/ 21039 w 12700"/>
              <a:gd name="connsiteY1" fmla="*/ 115775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14300">
                <a:moveTo>
                  <a:pt x="21039" y="14175"/>
                </a:moveTo>
                <a:lnTo>
                  <a:pt x="21039" y="11577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1" name="Freeform 411"/>
          <p:cNvSpPr/>
          <p:nvPr/>
        </p:nvSpPr>
        <p:spPr>
          <a:xfrm>
            <a:off x="4076700" y="4425950"/>
            <a:ext cx="12700" cy="152400"/>
          </a:xfrm>
          <a:custGeom>
            <a:avLst/>
            <a:gdLst>
              <a:gd name="connsiteX0" fmla="*/ 21040 w 12700"/>
              <a:gd name="connsiteY0" fmla="*/ 20684 h 152400"/>
              <a:gd name="connsiteX1" fmla="*/ 21040 w 12700"/>
              <a:gd name="connsiteY1" fmla="*/ 151541 h 152400"/>
              <a:gd name="connsiteX2" fmla="*/ 21040 w 12700"/>
              <a:gd name="connsiteY2" fmla="*/ 164241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" h="152400">
                <a:moveTo>
                  <a:pt x="21040" y="20684"/>
                </a:moveTo>
                <a:cubicBezTo>
                  <a:pt x="21040" y="64303"/>
                  <a:pt x="21040" y="107922"/>
                  <a:pt x="21040" y="151541"/>
                </a:cubicBezTo>
                <a:lnTo>
                  <a:pt x="21040" y="164241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2" name="Freeform 412"/>
          <p:cNvSpPr/>
          <p:nvPr/>
        </p:nvSpPr>
        <p:spPr>
          <a:xfrm>
            <a:off x="4076700" y="4552950"/>
            <a:ext cx="12700" cy="114300"/>
          </a:xfrm>
          <a:custGeom>
            <a:avLst/>
            <a:gdLst>
              <a:gd name="connsiteX0" fmla="*/ 21039 w 12700"/>
              <a:gd name="connsiteY0" fmla="*/ 24541 h 114300"/>
              <a:gd name="connsiteX1" fmla="*/ 21039 w 12700"/>
              <a:gd name="connsiteY1" fmla="*/ 126141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14300">
                <a:moveTo>
                  <a:pt x="21039" y="24541"/>
                </a:moveTo>
                <a:lnTo>
                  <a:pt x="21039" y="126141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3" name="Freeform 413"/>
          <p:cNvSpPr/>
          <p:nvPr/>
        </p:nvSpPr>
        <p:spPr>
          <a:xfrm>
            <a:off x="4013200" y="4552950"/>
            <a:ext cx="139700" cy="114300"/>
          </a:xfrm>
          <a:custGeom>
            <a:avLst/>
            <a:gdLst>
              <a:gd name="connsiteX0" fmla="*/ 23579 w 139700"/>
              <a:gd name="connsiteY0" fmla="*/ 24541 h 114300"/>
              <a:gd name="connsiteX1" fmla="*/ 84539 w 139700"/>
              <a:gd name="connsiteY1" fmla="*/ 126141 h 114300"/>
              <a:gd name="connsiteX2" fmla="*/ 145499 w 139700"/>
              <a:gd name="connsiteY2" fmla="*/ 24541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" h="114300">
                <a:moveTo>
                  <a:pt x="23579" y="24541"/>
                </a:moveTo>
                <a:lnTo>
                  <a:pt x="84539" y="126141"/>
                </a:lnTo>
                <a:lnTo>
                  <a:pt x="145499" y="24541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4" name="Freeform 414"/>
          <p:cNvSpPr/>
          <p:nvPr/>
        </p:nvSpPr>
        <p:spPr>
          <a:xfrm>
            <a:off x="4318000" y="3448050"/>
            <a:ext cx="228600" cy="12700"/>
          </a:xfrm>
          <a:custGeom>
            <a:avLst/>
            <a:gdLst>
              <a:gd name="connsiteX0" fmla="*/ 23018 w 228600"/>
              <a:gd name="connsiteY0" fmla="*/ 21039 h 12700"/>
              <a:gd name="connsiteX1" fmla="*/ 219710 w 228600"/>
              <a:gd name="connsiteY1" fmla="*/ 21039 h 12700"/>
              <a:gd name="connsiteX2" fmla="*/ 232410 w 228600"/>
              <a:gd name="connsiteY2" fmla="*/ 21039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12700">
                <a:moveTo>
                  <a:pt x="23018" y="21039"/>
                </a:moveTo>
                <a:cubicBezTo>
                  <a:pt x="88582" y="21039"/>
                  <a:pt x="154146" y="21039"/>
                  <a:pt x="219710" y="21039"/>
                </a:cubicBezTo>
                <a:lnTo>
                  <a:pt x="232410" y="21039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5" name="Freeform 415"/>
          <p:cNvSpPr/>
          <p:nvPr/>
        </p:nvSpPr>
        <p:spPr>
          <a:xfrm>
            <a:off x="4521200" y="3384550"/>
            <a:ext cx="114300" cy="139700"/>
          </a:xfrm>
          <a:custGeom>
            <a:avLst/>
            <a:gdLst>
              <a:gd name="connsiteX0" fmla="*/ 16509 w 114300"/>
              <a:gd name="connsiteY0" fmla="*/ 145500 h 139700"/>
              <a:gd name="connsiteX1" fmla="*/ 118109 w 114300"/>
              <a:gd name="connsiteY1" fmla="*/ 84539 h 139700"/>
              <a:gd name="connsiteX2" fmla="*/ 16509 w 114300"/>
              <a:gd name="connsiteY2" fmla="*/ 23579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39700">
                <a:moveTo>
                  <a:pt x="16509" y="145500"/>
                </a:moveTo>
                <a:lnTo>
                  <a:pt x="118109" y="84539"/>
                </a:lnTo>
                <a:lnTo>
                  <a:pt x="16509" y="23579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6" name="Freeform 416"/>
          <p:cNvSpPr/>
          <p:nvPr/>
        </p:nvSpPr>
        <p:spPr>
          <a:xfrm>
            <a:off x="4521200" y="3448050"/>
            <a:ext cx="114300" cy="12700"/>
          </a:xfrm>
          <a:custGeom>
            <a:avLst/>
            <a:gdLst>
              <a:gd name="connsiteX0" fmla="*/ 16509 w 114300"/>
              <a:gd name="connsiteY0" fmla="*/ 21039 h 12700"/>
              <a:gd name="connsiteX1" fmla="*/ 118109 w 114300"/>
              <a:gd name="connsiteY1" fmla="*/ 21039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12700">
                <a:moveTo>
                  <a:pt x="16509" y="21039"/>
                </a:moveTo>
                <a:lnTo>
                  <a:pt x="118109" y="21039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7" name="Freeform 417"/>
          <p:cNvSpPr/>
          <p:nvPr/>
        </p:nvSpPr>
        <p:spPr>
          <a:xfrm>
            <a:off x="4318000" y="4184650"/>
            <a:ext cx="228600" cy="12700"/>
          </a:xfrm>
          <a:custGeom>
            <a:avLst/>
            <a:gdLst>
              <a:gd name="connsiteX0" fmla="*/ 23018 w 228600"/>
              <a:gd name="connsiteY0" fmla="*/ 18705 h 12700"/>
              <a:gd name="connsiteX1" fmla="*/ 219710 w 228600"/>
              <a:gd name="connsiteY1" fmla="*/ 18705 h 12700"/>
              <a:gd name="connsiteX2" fmla="*/ 232410 w 228600"/>
              <a:gd name="connsiteY2" fmla="*/ 18705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12700">
                <a:moveTo>
                  <a:pt x="23018" y="18705"/>
                </a:moveTo>
                <a:cubicBezTo>
                  <a:pt x="88582" y="18705"/>
                  <a:pt x="154146" y="18705"/>
                  <a:pt x="219710" y="18705"/>
                </a:cubicBezTo>
                <a:lnTo>
                  <a:pt x="232410" y="1870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8" name="Freeform 418"/>
          <p:cNvSpPr/>
          <p:nvPr/>
        </p:nvSpPr>
        <p:spPr>
          <a:xfrm>
            <a:off x="4521200" y="4121150"/>
            <a:ext cx="114300" cy="139700"/>
          </a:xfrm>
          <a:custGeom>
            <a:avLst/>
            <a:gdLst>
              <a:gd name="connsiteX0" fmla="*/ 16509 w 114300"/>
              <a:gd name="connsiteY0" fmla="*/ 143165 h 139700"/>
              <a:gd name="connsiteX1" fmla="*/ 118109 w 114300"/>
              <a:gd name="connsiteY1" fmla="*/ 82205 h 139700"/>
              <a:gd name="connsiteX2" fmla="*/ 16509 w 114300"/>
              <a:gd name="connsiteY2" fmla="*/ 21245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39700">
                <a:moveTo>
                  <a:pt x="16509" y="143165"/>
                </a:moveTo>
                <a:lnTo>
                  <a:pt x="118109" y="82205"/>
                </a:lnTo>
                <a:lnTo>
                  <a:pt x="16509" y="2124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9" name="Freeform 419"/>
          <p:cNvSpPr/>
          <p:nvPr/>
        </p:nvSpPr>
        <p:spPr>
          <a:xfrm>
            <a:off x="4521200" y="4184650"/>
            <a:ext cx="114300" cy="12700"/>
          </a:xfrm>
          <a:custGeom>
            <a:avLst/>
            <a:gdLst>
              <a:gd name="connsiteX0" fmla="*/ 16509 w 114300"/>
              <a:gd name="connsiteY0" fmla="*/ 18705 h 12700"/>
              <a:gd name="connsiteX1" fmla="*/ 118109 w 114300"/>
              <a:gd name="connsiteY1" fmla="*/ 18705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12700">
                <a:moveTo>
                  <a:pt x="16509" y="18705"/>
                </a:moveTo>
                <a:lnTo>
                  <a:pt x="118109" y="1870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0" name="Freeform 420"/>
          <p:cNvSpPr/>
          <p:nvPr/>
        </p:nvSpPr>
        <p:spPr>
          <a:xfrm>
            <a:off x="4318000" y="4921250"/>
            <a:ext cx="228600" cy="12700"/>
          </a:xfrm>
          <a:custGeom>
            <a:avLst/>
            <a:gdLst>
              <a:gd name="connsiteX0" fmla="*/ 23018 w 228600"/>
              <a:gd name="connsiteY0" fmla="*/ 16371 h 12700"/>
              <a:gd name="connsiteX1" fmla="*/ 219710 w 228600"/>
              <a:gd name="connsiteY1" fmla="*/ 16371 h 12700"/>
              <a:gd name="connsiteX2" fmla="*/ 232410 w 228600"/>
              <a:gd name="connsiteY2" fmla="*/ 16371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12700">
                <a:moveTo>
                  <a:pt x="23018" y="16371"/>
                </a:moveTo>
                <a:cubicBezTo>
                  <a:pt x="88582" y="16371"/>
                  <a:pt x="154146" y="16371"/>
                  <a:pt x="219710" y="16371"/>
                </a:cubicBezTo>
                <a:lnTo>
                  <a:pt x="232410" y="16371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1" name="Freeform 421"/>
          <p:cNvSpPr/>
          <p:nvPr/>
        </p:nvSpPr>
        <p:spPr>
          <a:xfrm>
            <a:off x="4521200" y="4857750"/>
            <a:ext cx="114300" cy="139700"/>
          </a:xfrm>
          <a:custGeom>
            <a:avLst/>
            <a:gdLst>
              <a:gd name="connsiteX0" fmla="*/ 16509 w 114300"/>
              <a:gd name="connsiteY0" fmla="*/ 140831 h 139700"/>
              <a:gd name="connsiteX1" fmla="*/ 118109 w 114300"/>
              <a:gd name="connsiteY1" fmla="*/ 79871 h 139700"/>
              <a:gd name="connsiteX2" fmla="*/ 16509 w 114300"/>
              <a:gd name="connsiteY2" fmla="*/ 18911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39700">
                <a:moveTo>
                  <a:pt x="16509" y="140831"/>
                </a:moveTo>
                <a:lnTo>
                  <a:pt x="118109" y="79871"/>
                </a:lnTo>
                <a:lnTo>
                  <a:pt x="16509" y="18911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2" name="Freeform 422"/>
          <p:cNvSpPr/>
          <p:nvPr/>
        </p:nvSpPr>
        <p:spPr>
          <a:xfrm>
            <a:off x="4521200" y="4921250"/>
            <a:ext cx="114300" cy="12700"/>
          </a:xfrm>
          <a:custGeom>
            <a:avLst/>
            <a:gdLst>
              <a:gd name="connsiteX0" fmla="*/ 16509 w 114300"/>
              <a:gd name="connsiteY0" fmla="*/ 16371 h 12700"/>
              <a:gd name="connsiteX1" fmla="*/ 118109 w 114300"/>
              <a:gd name="connsiteY1" fmla="*/ 16371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12700">
                <a:moveTo>
                  <a:pt x="16509" y="16371"/>
                </a:moveTo>
                <a:lnTo>
                  <a:pt x="118109" y="16371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3" name="Freeform 423"/>
          <p:cNvSpPr/>
          <p:nvPr/>
        </p:nvSpPr>
        <p:spPr>
          <a:xfrm>
            <a:off x="4648200" y="3219450"/>
            <a:ext cx="469900" cy="469900"/>
          </a:xfrm>
          <a:custGeom>
            <a:avLst/>
            <a:gdLst>
              <a:gd name="connsiteX0" fmla="*/ 19050 w 469900"/>
              <a:gd name="connsiteY0" fmla="*/ 19050 h 469900"/>
              <a:gd name="connsiteX1" fmla="*/ 480231 w 469900"/>
              <a:gd name="connsiteY1" fmla="*/ 19050 h 469900"/>
              <a:gd name="connsiteX2" fmla="*/ 480231 w 469900"/>
              <a:gd name="connsiteY2" fmla="*/ 480231 h 469900"/>
              <a:gd name="connsiteX3" fmla="*/ 19050 w 469900"/>
              <a:gd name="connsiteY3" fmla="*/ 480231 h 469900"/>
              <a:gd name="connsiteX4" fmla="*/ 19050 w 469900"/>
              <a:gd name="connsiteY4" fmla="*/ 19050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9900" h="469900">
                <a:moveTo>
                  <a:pt x="19050" y="19050"/>
                </a:moveTo>
                <a:lnTo>
                  <a:pt x="480231" y="19050"/>
                </a:lnTo>
                <a:lnTo>
                  <a:pt x="480231" y="480231"/>
                </a:lnTo>
                <a:lnTo>
                  <a:pt x="19050" y="480231"/>
                </a:lnTo>
                <a:lnTo>
                  <a:pt x="19050" y="1905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4" name="Freeform 424"/>
          <p:cNvSpPr/>
          <p:nvPr/>
        </p:nvSpPr>
        <p:spPr>
          <a:xfrm>
            <a:off x="4648200" y="3956050"/>
            <a:ext cx="469900" cy="469900"/>
          </a:xfrm>
          <a:custGeom>
            <a:avLst/>
            <a:gdLst>
              <a:gd name="connsiteX0" fmla="*/ 19050 w 469900"/>
              <a:gd name="connsiteY0" fmla="*/ 16715 h 469900"/>
              <a:gd name="connsiteX1" fmla="*/ 480231 w 469900"/>
              <a:gd name="connsiteY1" fmla="*/ 16715 h 469900"/>
              <a:gd name="connsiteX2" fmla="*/ 480231 w 469900"/>
              <a:gd name="connsiteY2" fmla="*/ 477896 h 469900"/>
              <a:gd name="connsiteX3" fmla="*/ 19050 w 469900"/>
              <a:gd name="connsiteY3" fmla="*/ 477896 h 469900"/>
              <a:gd name="connsiteX4" fmla="*/ 19050 w 469900"/>
              <a:gd name="connsiteY4" fmla="*/ 16715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9900" h="469900">
                <a:moveTo>
                  <a:pt x="19050" y="16715"/>
                </a:moveTo>
                <a:lnTo>
                  <a:pt x="480231" y="16715"/>
                </a:lnTo>
                <a:lnTo>
                  <a:pt x="480231" y="477896"/>
                </a:lnTo>
                <a:lnTo>
                  <a:pt x="19050" y="477896"/>
                </a:lnTo>
                <a:lnTo>
                  <a:pt x="19050" y="1671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5" name="Freeform 425"/>
          <p:cNvSpPr/>
          <p:nvPr/>
        </p:nvSpPr>
        <p:spPr>
          <a:xfrm>
            <a:off x="4648200" y="4692650"/>
            <a:ext cx="469900" cy="469900"/>
          </a:xfrm>
          <a:custGeom>
            <a:avLst/>
            <a:gdLst>
              <a:gd name="connsiteX0" fmla="*/ 19050 w 469900"/>
              <a:gd name="connsiteY0" fmla="*/ 14381 h 469900"/>
              <a:gd name="connsiteX1" fmla="*/ 480231 w 469900"/>
              <a:gd name="connsiteY1" fmla="*/ 14381 h 469900"/>
              <a:gd name="connsiteX2" fmla="*/ 480231 w 469900"/>
              <a:gd name="connsiteY2" fmla="*/ 475562 h 469900"/>
              <a:gd name="connsiteX3" fmla="*/ 19050 w 469900"/>
              <a:gd name="connsiteY3" fmla="*/ 475562 h 469900"/>
              <a:gd name="connsiteX4" fmla="*/ 19050 w 469900"/>
              <a:gd name="connsiteY4" fmla="*/ 14381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9900" h="469900">
                <a:moveTo>
                  <a:pt x="19050" y="14381"/>
                </a:moveTo>
                <a:lnTo>
                  <a:pt x="480231" y="14381"/>
                </a:lnTo>
                <a:lnTo>
                  <a:pt x="480231" y="475562"/>
                </a:lnTo>
                <a:lnTo>
                  <a:pt x="19050" y="475562"/>
                </a:lnTo>
                <a:lnTo>
                  <a:pt x="19050" y="1438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6" name="Freeform 426"/>
          <p:cNvSpPr/>
          <p:nvPr/>
        </p:nvSpPr>
        <p:spPr>
          <a:xfrm>
            <a:off x="4876800" y="3689350"/>
            <a:ext cx="12700" cy="165100"/>
          </a:xfrm>
          <a:custGeom>
            <a:avLst/>
            <a:gdLst>
              <a:gd name="connsiteX0" fmla="*/ 21040 w 12700"/>
              <a:gd name="connsiteY0" fmla="*/ 23018 h 165100"/>
              <a:gd name="connsiteX1" fmla="*/ 21040 w 12700"/>
              <a:gd name="connsiteY1" fmla="*/ 153875 h 165100"/>
              <a:gd name="connsiteX2" fmla="*/ 21040 w 12700"/>
              <a:gd name="connsiteY2" fmla="*/ 166575 h 16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" h="165100">
                <a:moveTo>
                  <a:pt x="21040" y="23018"/>
                </a:moveTo>
                <a:cubicBezTo>
                  <a:pt x="21040" y="66637"/>
                  <a:pt x="21040" y="110256"/>
                  <a:pt x="21040" y="153875"/>
                </a:cubicBezTo>
                <a:lnTo>
                  <a:pt x="21040" y="16657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7" name="Freeform 427"/>
          <p:cNvSpPr/>
          <p:nvPr/>
        </p:nvSpPr>
        <p:spPr>
          <a:xfrm>
            <a:off x="4813300" y="3829050"/>
            <a:ext cx="139700" cy="114300"/>
          </a:xfrm>
          <a:custGeom>
            <a:avLst/>
            <a:gdLst>
              <a:gd name="connsiteX0" fmla="*/ 23579 w 139700"/>
              <a:gd name="connsiteY0" fmla="*/ 14175 h 114300"/>
              <a:gd name="connsiteX1" fmla="*/ 84539 w 139700"/>
              <a:gd name="connsiteY1" fmla="*/ 115775 h 114300"/>
              <a:gd name="connsiteX2" fmla="*/ 145500 w 139700"/>
              <a:gd name="connsiteY2" fmla="*/ 14175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" h="114300">
                <a:moveTo>
                  <a:pt x="23579" y="14175"/>
                </a:moveTo>
                <a:lnTo>
                  <a:pt x="84539" y="115775"/>
                </a:lnTo>
                <a:lnTo>
                  <a:pt x="145500" y="1417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8" name="Freeform 428"/>
          <p:cNvSpPr/>
          <p:nvPr/>
        </p:nvSpPr>
        <p:spPr>
          <a:xfrm>
            <a:off x="4876800" y="3829050"/>
            <a:ext cx="12700" cy="114300"/>
          </a:xfrm>
          <a:custGeom>
            <a:avLst/>
            <a:gdLst>
              <a:gd name="connsiteX0" fmla="*/ 21039 w 12700"/>
              <a:gd name="connsiteY0" fmla="*/ 14175 h 114300"/>
              <a:gd name="connsiteX1" fmla="*/ 21039 w 12700"/>
              <a:gd name="connsiteY1" fmla="*/ 115775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14300">
                <a:moveTo>
                  <a:pt x="21039" y="14175"/>
                </a:moveTo>
                <a:lnTo>
                  <a:pt x="21039" y="11577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9" name="Freeform 429"/>
          <p:cNvSpPr/>
          <p:nvPr/>
        </p:nvSpPr>
        <p:spPr>
          <a:xfrm>
            <a:off x="4876800" y="4425950"/>
            <a:ext cx="12700" cy="152400"/>
          </a:xfrm>
          <a:custGeom>
            <a:avLst/>
            <a:gdLst>
              <a:gd name="connsiteX0" fmla="*/ 21040 w 12700"/>
              <a:gd name="connsiteY0" fmla="*/ 20684 h 152400"/>
              <a:gd name="connsiteX1" fmla="*/ 21040 w 12700"/>
              <a:gd name="connsiteY1" fmla="*/ 151541 h 152400"/>
              <a:gd name="connsiteX2" fmla="*/ 21040 w 12700"/>
              <a:gd name="connsiteY2" fmla="*/ 164241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" h="152400">
                <a:moveTo>
                  <a:pt x="21040" y="20684"/>
                </a:moveTo>
                <a:cubicBezTo>
                  <a:pt x="21040" y="64303"/>
                  <a:pt x="21040" y="107922"/>
                  <a:pt x="21040" y="151541"/>
                </a:cubicBezTo>
                <a:lnTo>
                  <a:pt x="21040" y="164241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0" name="Freeform 430"/>
          <p:cNvSpPr/>
          <p:nvPr/>
        </p:nvSpPr>
        <p:spPr>
          <a:xfrm>
            <a:off x="4813300" y="4552950"/>
            <a:ext cx="139700" cy="114300"/>
          </a:xfrm>
          <a:custGeom>
            <a:avLst/>
            <a:gdLst>
              <a:gd name="connsiteX0" fmla="*/ 23579 w 139700"/>
              <a:gd name="connsiteY0" fmla="*/ 24541 h 114300"/>
              <a:gd name="connsiteX1" fmla="*/ 84539 w 139700"/>
              <a:gd name="connsiteY1" fmla="*/ 126141 h 114300"/>
              <a:gd name="connsiteX2" fmla="*/ 145500 w 139700"/>
              <a:gd name="connsiteY2" fmla="*/ 24541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" h="114300">
                <a:moveTo>
                  <a:pt x="23579" y="24541"/>
                </a:moveTo>
                <a:lnTo>
                  <a:pt x="84539" y="126141"/>
                </a:lnTo>
                <a:lnTo>
                  <a:pt x="145500" y="24541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1" name="Freeform 431"/>
          <p:cNvSpPr/>
          <p:nvPr/>
        </p:nvSpPr>
        <p:spPr>
          <a:xfrm>
            <a:off x="4876800" y="4552950"/>
            <a:ext cx="12700" cy="114300"/>
          </a:xfrm>
          <a:custGeom>
            <a:avLst/>
            <a:gdLst>
              <a:gd name="connsiteX0" fmla="*/ 21039 w 12700"/>
              <a:gd name="connsiteY0" fmla="*/ 24541 h 114300"/>
              <a:gd name="connsiteX1" fmla="*/ 21039 w 12700"/>
              <a:gd name="connsiteY1" fmla="*/ 126141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14300">
                <a:moveTo>
                  <a:pt x="21039" y="24541"/>
                </a:moveTo>
                <a:lnTo>
                  <a:pt x="21039" y="126141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2" name="Freeform 432"/>
          <p:cNvSpPr/>
          <p:nvPr/>
        </p:nvSpPr>
        <p:spPr>
          <a:xfrm>
            <a:off x="2006600" y="3194050"/>
            <a:ext cx="711200" cy="1993900"/>
          </a:xfrm>
          <a:custGeom>
            <a:avLst/>
            <a:gdLst>
              <a:gd name="connsiteX0" fmla="*/ 22633 w 711200"/>
              <a:gd name="connsiteY0" fmla="*/ 21112 h 1993900"/>
              <a:gd name="connsiteX1" fmla="*/ 721530 w 711200"/>
              <a:gd name="connsiteY1" fmla="*/ 21112 h 1993900"/>
              <a:gd name="connsiteX2" fmla="*/ 721530 w 711200"/>
              <a:gd name="connsiteY2" fmla="*/ 1997500 h 1993900"/>
              <a:gd name="connsiteX3" fmla="*/ 22633 w 711200"/>
              <a:gd name="connsiteY3" fmla="*/ 1997500 h 1993900"/>
              <a:gd name="connsiteX4" fmla="*/ 22633 w 711200"/>
              <a:gd name="connsiteY4" fmla="*/ 21112 h 199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200" h="1993900">
                <a:moveTo>
                  <a:pt x="22633" y="21112"/>
                </a:moveTo>
                <a:lnTo>
                  <a:pt x="721530" y="21112"/>
                </a:lnTo>
                <a:lnTo>
                  <a:pt x="721530" y="1997500"/>
                </a:lnTo>
                <a:lnTo>
                  <a:pt x="22633" y="1997500"/>
                </a:lnTo>
                <a:lnTo>
                  <a:pt x="22633" y="2111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3" name="Freeform 433"/>
          <p:cNvSpPr/>
          <p:nvPr/>
        </p:nvSpPr>
        <p:spPr>
          <a:xfrm>
            <a:off x="3060700" y="5327650"/>
            <a:ext cx="2057400" cy="546100"/>
          </a:xfrm>
          <a:custGeom>
            <a:avLst/>
            <a:gdLst>
              <a:gd name="connsiteX0" fmla="*/ 16283 w 2057400"/>
              <a:gd name="connsiteY0" fmla="*/ 17889 h 546100"/>
              <a:gd name="connsiteX1" fmla="*/ 2057796 w 2057400"/>
              <a:gd name="connsiteY1" fmla="*/ 17889 h 546100"/>
              <a:gd name="connsiteX2" fmla="*/ 2057796 w 2057400"/>
              <a:gd name="connsiteY2" fmla="*/ 557474 h 546100"/>
              <a:gd name="connsiteX3" fmla="*/ 16283 w 2057400"/>
              <a:gd name="connsiteY3" fmla="*/ 557474 h 546100"/>
              <a:gd name="connsiteX4" fmla="*/ 16283 w 2057400"/>
              <a:gd name="connsiteY4" fmla="*/ 17889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7400" h="546100">
                <a:moveTo>
                  <a:pt x="16283" y="17889"/>
                </a:moveTo>
                <a:lnTo>
                  <a:pt x="2057796" y="17889"/>
                </a:lnTo>
                <a:lnTo>
                  <a:pt x="2057796" y="557474"/>
                </a:lnTo>
                <a:lnTo>
                  <a:pt x="16283" y="557474"/>
                </a:lnTo>
                <a:lnTo>
                  <a:pt x="16283" y="1788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4" name="TextBox 434"/>
          <p:cNvSpPr txBox="1"/>
          <p:nvPr/>
        </p:nvSpPr>
        <p:spPr>
          <a:xfrm>
            <a:off x="368301" y="1003211"/>
            <a:ext cx="5611915" cy="1914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Systolic</a:t>
            </a:r>
            <a:r>
              <a:rPr kumimoji="0" lang="en-US" altLang="zh-CN" sz="2800" b="1" i="0" u="none" strike="noStrike" kern="1200" cap="none" spc="-11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Array</a:t>
            </a: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127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</a:t>
            </a:r>
            <a:r>
              <a:rPr kumimoji="0" lang="en-US" altLang="zh-CN" sz="2050" b="0" i="0" u="none" strike="noStrike" kern="1200" cap="none" spc="3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An</a:t>
            </a:r>
            <a:r>
              <a:rPr kumimoji="0" lang="en-US" altLang="zh-CN" sz="2050" b="0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array</a:t>
            </a:r>
            <a:r>
              <a:rPr kumimoji="0" lang="en-US" altLang="zh-CN" sz="2050" b="0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of</a:t>
            </a:r>
            <a:r>
              <a:rPr kumimoji="0" lang="en-US" altLang="zh-CN" sz="2050" b="0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processing</a:t>
            </a:r>
            <a:r>
              <a:rPr kumimoji="0" lang="en-US" altLang="zh-CN" sz="2050" b="0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elements</a:t>
            </a:r>
            <a:r>
              <a:rPr kumimoji="0" lang="en-US" altLang="zh-CN" sz="2050" b="0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(PE)</a:t>
            </a:r>
          </a:p>
          <a:p>
            <a:pPr marL="0" marR="0" lvl="0" indent="12700" algn="l" defTabSz="457200" rtl="0" eaLnBrk="1" fontAlgn="auto" latinLnBrk="0" hangingPunct="1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</a:t>
            </a:r>
            <a:r>
              <a:rPr kumimoji="0" lang="en-US" altLang="zh-CN" sz="2050" b="0" i="0" u="none" strike="noStrike" kern="1200" cap="none" spc="3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Good</a:t>
            </a:r>
            <a:r>
              <a:rPr kumimoji="0" lang="en-US" altLang="zh-CN" sz="2050" b="0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at</a:t>
            </a:r>
            <a:r>
              <a:rPr kumimoji="0" lang="en-US" altLang="zh-CN" sz="2050" b="0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performing</a:t>
            </a:r>
            <a:r>
              <a:rPr kumimoji="0" lang="en-US" altLang="zh-CN" sz="2050" b="0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matrix-matrix</a:t>
            </a:r>
            <a:r>
              <a:rPr kumimoji="0" lang="en-US" altLang="zh-CN" sz="2050" b="0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multiplication</a:t>
            </a:r>
          </a:p>
          <a:p>
            <a:pPr marL="0" marR="0" lvl="0" indent="12700" algn="l" defTabSz="457200" rtl="0" eaLnBrk="1" fontAlgn="auto" latinLnBrk="0" hangingPunct="1">
              <a:lnSpc>
                <a:spcPct val="100000"/>
              </a:lnSpc>
              <a:spcBef>
                <a:spcPts val="33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</a:t>
            </a:r>
            <a:r>
              <a:rPr kumimoji="0" lang="en-US" altLang="zh-CN" sz="2050" b="0" i="0" u="none" strike="noStrike" kern="1200" cap="none" spc="6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Relative</a:t>
            </a:r>
            <a:r>
              <a:rPr kumimoji="0" lang="en-US" altLang="zh-CN" sz="2050" b="0" i="0" u="none" strike="noStrike" kern="1200" cap="none" spc="6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easy/cheaper</a:t>
            </a:r>
            <a:r>
              <a:rPr kumimoji="0" lang="en-US" altLang="zh-CN" sz="2050" b="0" i="0" u="none" strike="noStrike" kern="1200" cap="none" spc="6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to</a:t>
            </a:r>
            <a:r>
              <a:rPr kumimoji="0" lang="en-US" altLang="zh-CN" sz="2050" b="0" i="0" u="none" strike="noStrike" kern="1200" cap="none" spc="6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build</a:t>
            </a:r>
          </a:p>
        </p:txBody>
      </p:sp>
      <p:sp>
        <p:nvSpPr>
          <p:cNvPr id="435" name="TextBox 435"/>
          <p:cNvSpPr txBox="1"/>
          <p:nvPr/>
        </p:nvSpPr>
        <p:spPr>
          <a:xfrm>
            <a:off x="2082800" y="4045793"/>
            <a:ext cx="577350" cy="3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Inp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ut</a:t>
            </a:r>
          </a:p>
        </p:txBody>
      </p:sp>
      <p:sp>
        <p:nvSpPr>
          <p:cNvPr id="436" name="TextBox 436"/>
          <p:cNvSpPr txBox="1"/>
          <p:nvPr/>
        </p:nvSpPr>
        <p:spPr>
          <a:xfrm>
            <a:off x="3162300" y="3098204"/>
            <a:ext cx="340222" cy="2091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3016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PE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600" b="0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PE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6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PE</a:t>
            </a:r>
          </a:p>
        </p:txBody>
      </p:sp>
      <p:sp>
        <p:nvSpPr>
          <p:cNvPr id="437" name="TextBox 437"/>
          <p:cNvSpPr txBox="1"/>
          <p:nvPr/>
        </p:nvSpPr>
        <p:spPr>
          <a:xfrm>
            <a:off x="3962400" y="3098204"/>
            <a:ext cx="340222" cy="2091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3016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PE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600" b="0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PE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6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PE</a:t>
            </a:r>
          </a:p>
        </p:txBody>
      </p:sp>
      <p:sp>
        <p:nvSpPr>
          <p:cNvPr id="438" name="TextBox 438"/>
          <p:cNvSpPr txBox="1"/>
          <p:nvPr/>
        </p:nvSpPr>
        <p:spPr>
          <a:xfrm>
            <a:off x="4762500" y="3098204"/>
            <a:ext cx="340222" cy="2091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3016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PE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600" b="0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PE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6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PE</a:t>
            </a:r>
          </a:p>
        </p:txBody>
      </p:sp>
      <p:sp>
        <p:nvSpPr>
          <p:cNvPr id="439" name="TextBox 439"/>
          <p:cNvSpPr txBox="1"/>
          <p:nvPr/>
        </p:nvSpPr>
        <p:spPr>
          <a:xfrm>
            <a:off x="3721101" y="5455493"/>
            <a:ext cx="889211" cy="3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Out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put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42"/>
          <p:cNvSpPr/>
          <p:nvPr/>
        </p:nvSpPr>
        <p:spPr>
          <a:xfrm>
            <a:off x="3035300" y="2025650"/>
            <a:ext cx="558800" cy="571500"/>
          </a:xfrm>
          <a:custGeom>
            <a:avLst/>
            <a:gdLst>
              <a:gd name="connsiteX0" fmla="*/ 19050 w 558800"/>
              <a:gd name="connsiteY0" fmla="*/ 22296 h 571500"/>
              <a:gd name="connsiteX1" fmla="*/ 565885 w 558800"/>
              <a:gd name="connsiteY1" fmla="*/ 22296 h 571500"/>
              <a:gd name="connsiteX2" fmla="*/ 565885 w 558800"/>
              <a:gd name="connsiteY2" fmla="*/ 572853 h 571500"/>
              <a:gd name="connsiteX3" fmla="*/ 19050 w 558800"/>
              <a:gd name="connsiteY3" fmla="*/ 572853 h 571500"/>
              <a:gd name="connsiteX4" fmla="*/ 19050 w 558800"/>
              <a:gd name="connsiteY4" fmla="*/ 2229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19050" y="22296"/>
                </a:moveTo>
                <a:lnTo>
                  <a:pt x="565885" y="22296"/>
                </a:lnTo>
                <a:lnTo>
                  <a:pt x="565885" y="572853"/>
                </a:lnTo>
                <a:lnTo>
                  <a:pt x="19050" y="572853"/>
                </a:lnTo>
                <a:lnTo>
                  <a:pt x="19050" y="2229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3" name="Freeform 443"/>
          <p:cNvSpPr/>
          <p:nvPr/>
        </p:nvSpPr>
        <p:spPr>
          <a:xfrm>
            <a:off x="3035300" y="2901950"/>
            <a:ext cx="558800" cy="571500"/>
          </a:xfrm>
          <a:custGeom>
            <a:avLst/>
            <a:gdLst>
              <a:gd name="connsiteX0" fmla="*/ 19050 w 558800"/>
              <a:gd name="connsiteY0" fmla="*/ 22561 h 571500"/>
              <a:gd name="connsiteX1" fmla="*/ 565885 w 558800"/>
              <a:gd name="connsiteY1" fmla="*/ 22561 h 571500"/>
              <a:gd name="connsiteX2" fmla="*/ 565885 w 558800"/>
              <a:gd name="connsiteY2" fmla="*/ 573119 h 571500"/>
              <a:gd name="connsiteX3" fmla="*/ 19050 w 558800"/>
              <a:gd name="connsiteY3" fmla="*/ 573119 h 571500"/>
              <a:gd name="connsiteX4" fmla="*/ 19050 w 558800"/>
              <a:gd name="connsiteY4" fmla="*/ 2256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19050" y="22561"/>
                </a:moveTo>
                <a:lnTo>
                  <a:pt x="565885" y="22561"/>
                </a:lnTo>
                <a:lnTo>
                  <a:pt x="565885" y="573119"/>
                </a:lnTo>
                <a:lnTo>
                  <a:pt x="19050" y="573119"/>
                </a:lnTo>
                <a:lnTo>
                  <a:pt x="19050" y="2256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4" name="Freeform 444"/>
          <p:cNvSpPr/>
          <p:nvPr/>
        </p:nvSpPr>
        <p:spPr>
          <a:xfrm>
            <a:off x="3035300" y="3778250"/>
            <a:ext cx="558800" cy="571500"/>
          </a:xfrm>
          <a:custGeom>
            <a:avLst/>
            <a:gdLst>
              <a:gd name="connsiteX0" fmla="*/ 19050 w 558800"/>
              <a:gd name="connsiteY0" fmla="*/ 22826 h 571500"/>
              <a:gd name="connsiteX1" fmla="*/ 565885 w 558800"/>
              <a:gd name="connsiteY1" fmla="*/ 22826 h 571500"/>
              <a:gd name="connsiteX2" fmla="*/ 565885 w 558800"/>
              <a:gd name="connsiteY2" fmla="*/ 573384 h 571500"/>
              <a:gd name="connsiteX3" fmla="*/ 19050 w 558800"/>
              <a:gd name="connsiteY3" fmla="*/ 573384 h 571500"/>
              <a:gd name="connsiteX4" fmla="*/ 19050 w 558800"/>
              <a:gd name="connsiteY4" fmla="*/ 2282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19050" y="22826"/>
                </a:moveTo>
                <a:lnTo>
                  <a:pt x="565885" y="22826"/>
                </a:lnTo>
                <a:lnTo>
                  <a:pt x="565885" y="573384"/>
                </a:lnTo>
                <a:lnTo>
                  <a:pt x="19050" y="573384"/>
                </a:lnTo>
                <a:lnTo>
                  <a:pt x="19050" y="2282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5" name="Freeform 445"/>
          <p:cNvSpPr/>
          <p:nvPr/>
        </p:nvSpPr>
        <p:spPr>
          <a:xfrm>
            <a:off x="3314700" y="2597150"/>
            <a:ext cx="12700" cy="203200"/>
          </a:xfrm>
          <a:custGeom>
            <a:avLst/>
            <a:gdLst>
              <a:gd name="connsiteX0" fmla="*/ 13068 w 12700"/>
              <a:gd name="connsiteY0" fmla="*/ 13961 h 203200"/>
              <a:gd name="connsiteX1" fmla="*/ 13068 w 12700"/>
              <a:gd name="connsiteY1" fmla="*/ 197820 h 203200"/>
              <a:gd name="connsiteX2" fmla="*/ 13068 w 12700"/>
              <a:gd name="connsiteY2" fmla="*/ 21052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" h="203200">
                <a:moveTo>
                  <a:pt x="13068" y="13961"/>
                </a:moveTo>
                <a:cubicBezTo>
                  <a:pt x="13068" y="75247"/>
                  <a:pt x="13068" y="136534"/>
                  <a:pt x="13068" y="197820"/>
                </a:cubicBezTo>
                <a:lnTo>
                  <a:pt x="13068" y="21052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6" name="Freeform 446"/>
          <p:cNvSpPr/>
          <p:nvPr/>
        </p:nvSpPr>
        <p:spPr>
          <a:xfrm>
            <a:off x="3251200" y="2774950"/>
            <a:ext cx="127000" cy="114300"/>
          </a:xfrm>
          <a:custGeom>
            <a:avLst/>
            <a:gdLst>
              <a:gd name="connsiteX0" fmla="*/ 15608 w 127000"/>
              <a:gd name="connsiteY0" fmla="*/ 20021 h 114300"/>
              <a:gd name="connsiteX1" fmla="*/ 76568 w 127000"/>
              <a:gd name="connsiteY1" fmla="*/ 121621 h 114300"/>
              <a:gd name="connsiteX2" fmla="*/ 137528 w 127000"/>
              <a:gd name="connsiteY2" fmla="*/ 20021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" h="114300">
                <a:moveTo>
                  <a:pt x="15608" y="20021"/>
                </a:moveTo>
                <a:lnTo>
                  <a:pt x="76568" y="121621"/>
                </a:lnTo>
                <a:lnTo>
                  <a:pt x="137528" y="20021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7" name="Freeform 447"/>
          <p:cNvSpPr/>
          <p:nvPr/>
        </p:nvSpPr>
        <p:spPr>
          <a:xfrm>
            <a:off x="3314700" y="2774950"/>
            <a:ext cx="12700" cy="114300"/>
          </a:xfrm>
          <a:custGeom>
            <a:avLst/>
            <a:gdLst>
              <a:gd name="connsiteX0" fmla="*/ 13068 w 12700"/>
              <a:gd name="connsiteY0" fmla="*/ 20021 h 114300"/>
              <a:gd name="connsiteX1" fmla="*/ 13068 w 12700"/>
              <a:gd name="connsiteY1" fmla="*/ 121621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14300">
                <a:moveTo>
                  <a:pt x="13068" y="20021"/>
                </a:moveTo>
                <a:lnTo>
                  <a:pt x="13068" y="121621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8" name="Freeform 448"/>
          <p:cNvSpPr/>
          <p:nvPr/>
        </p:nvSpPr>
        <p:spPr>
          <a:xfrm>
            <a:off x="3314700" y="3473450"/>
            <a:ext cx="12700" cy="203200"/>
          </a:xfrm>
          <a:custGeom>
            <a:avLst/>
            <a:gdLst>
              <a:gd name="connsiteX0" fmla="*/ 13068 w 12700"/>
              <a:gd name="connsiteY0" fmla="*/ 14226 h 203200"/>
              <a:gd name="connsiteX1" fmla="*/ 13068 w 12700"/>
              <a:gd name="connsiteY1" fmla="*/ 198086 h 203200"/>
              <a:gd name="connsiteX2" fmla="*/ 13068 w 12700"/>
              <a:gd name="connsiteY2" fmla="*/ 210786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" h="203200">
                <a:moveTo>
                  <a:pt x="13068" y="14226"/>
                </a:moveTo>
                <a:cubicBezTo>
                  <a:pt x="13068" y="75513"/>
                  <a:pt x="13068" y="136799"/>
                  <a:pt x="13068" y="198086"/>
                </a:cubicBezTo>
                <a:lnTo>
                  <a:pt x="13068" y="2107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9" name="Freeform 449"/>
          <p:cNvSpPr/>
          <p:nvPr/>
        </p:nvSpPr>
        <p:spPr>
          <a:xfrm>
            <a:off x="3251200" y="3651250"/>
            <a:ext cx="127000" cy="114300"/>
          </a:xfrm>
          <a:custGeom>
            <a:avLst/>
            <a:gdLst>
              <a:gd name="connsiteX0" fmla="*/ 15608 w 127000"/>
              <a:gd name="connsiteY0" fmla="*/ 20286 h 114300"/>
              <a:gd name="connsiteX1" fmla="*/ 76568 w 127000"/>
              <a:gd name="connsiteY1" fmla="*/ 121886 h 114300"/>
              <a:gd name="connsiteX2" fmla="*/ 137528 w 127000"/>
              <a:gd name="connsiteY2" fmla="*/ 2028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" h="114300">
                <a:moveTo>
                  <a:pt x="15608" y="20286"/>
                </a:moveTo>
                <a:lnTo>
                  <a:pt x="76568" y="121886"/>
                </a:lnTo>
                <a:lnTo>
                  <a:pt x="137528" y="202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0" name="Freeform 450"/>
          <p:cNvSpPr/>
          <p:nvPr/>
        </p:nvSpPr>
        <p:spPr>
          <a:xfrm>
            <a:off x="3314700" y="3651250"/>
            <a:ext cx="12700" cy="114300"/>
          </a:xfrm>
          <a:custGeom>
            <a:avLst/>
            <a:gdLst>
              <a:gd name="connsiteX0" fmla="*/ 13068 w 12700"/>
              <a:gd name="connsiteY0" fmla="*/ 20286 h 114300"/>
              <a:gd name="connsiteX1" fmla="*/ 13068 w 12700"/>
              <a:gd name="connsiteY1" fmla="*/ 12188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14300">
                <a:moveTo>
                  <a:pt x="13068" y="20286"/>
                </a:moveTo>
                <a:lnTo>
                  <a:pt x="13068" y="1218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" name="Freeform 451"/>
          <p:cNvSpPr/>
          <p:nvPr/>
        </p:nvSpPr>
        <p:spPr>
          <a:xfrm>
            <a:off x="3594100" y="2305050"/>
            <a:ext cx="292100" cy="12700"/>
          </a:xfrm>
          <a:custGeom>
            <a:avLst/>
            <a:gdLst>
              <a:gd name="connsiteX0" fmla="*/ 19843 w 292100"/>
              <a:gd name="connsiteY0" fmla="*/ 18174 h 12700"/>
              <a:gd name="connsiteX1" fmla="*/ 279411 w 292100"/>
              <a:gd name="connsiteY1" fmla="*/ 18174 h 12700"/>
              <a:gd name="connsiteX2" fmla="*/ 292111 w 292100"/>
              <a:gd name="connsiteY2" fmla="*/ 18174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100" h="12700">
                <a:moveTo>
                  <a:pt x="19843" y="18174"/>
                </a:moveTo>
                <a:cubicBezTo>
                  <a:pt x="106366" y="18174"/>
                  <a:pt x="192889" y="18174"/>
                  <a:pt x="279411" y="18174"/>
                </a:cubicBezTo>
                <a:lnTo>
                  <a:pt x="292111" y="18174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2" name="Freeform 452"/>
          <p:cNvSpPr/>
          <p:nvPr/>
        </p:nvSpPr>
        <p:spPr>
          <a:xfrm>
            <a:off x="3860800" y="2241550"/>
            <a:ext cx="114300" cy="139700"/>
          </a:xfrm>
          <a:custGeom>
            <a:avLst/>
            <a:gdLst>
              <a:gd name="connsiteX0" fmla="*/ 12711 w 114300"/>
              <a:gd name="connsiteY0" fmla="*/ 142635 h 139700"/>
              <a:gd name="connsiteX1" fmla="*/ 114311 w 114300"/>
              <a:gd name="connsiteY1" fmla="*/ 81675 h 139700"/>
              <a:gd name="connsiteX2" fmla="*/ 12711 w 114300"/>
              <a:gd name="connsiteY2" fmla="*/ 20715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39700">
                <a:moveTo>
                  <a:pt x="12711" y="142635"/>
                </a:moveTo>
                <a:lnTo>
                  <a:pt x="114311" y="81675"/>
                </a:lnTo>
                <a:lnTo>
                  <a:pt x="12711" y="2071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3" name="Freeform 453"/>
          <p:cNvSpPr/>
          <p:nvPr/>
        </p:nvSpPr>
        <p:spPr>
          <a:xfrm>
            <a:off x="3860800" y="2305050"/>
            <a:ext cx="114300" cy="12700"/>
          </a:xfrm>
          <a:custGeom>
            <a:avLst/>
            <a:gdLst>
              <a:gd name="connsiteX0" fmla="*/ 12711 w 114300"/>
              <a:gd name="connsiteY0" fmla="*/ 18175 h 12700"/>
              <a:gd name="connsiteX1" fmla="*/ 114311 w 114300"/>
              <a:gd name="connsiteY1" fmla="*/ 18175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12700">
                <a:moveTo>
                  <a:pt x="12711" y="18175"/>
                </a:moveTo>
                <a:lnTo>
                  <a:pt x="114311" y="1817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" name="Freeform 454"/>
          <p:cNvSpPr/>
          <p:nvPr/>
        </p:nvSpPr>
        <p:spPr>
          <a:xfrm>
            <a:off x="3594100" y="3181350"/>
            <a:ext cx="292100" cy="12700"/>
          </a:xfrm>
          <a:custGeom>
            <a:avLst/>
            <a:gdLst>
              <a:gd name="connsiteX0" fmla="*/ 19843 w 292100"/>
              <a:gd name="connsiteY0" fmla="*/ 18440 h 12700"/>
              <a:gd name="connsiteX1" fmla="*/ 279411 w 292100"/>
              <a:gd name="connsiteY1" fmla="*/ 18440 h 12700"/>
              <a:gd name="connsiteX2" fmla="*/ 292111 w 292100"/>
              <a:gd name="connsiteY2" fmla="*/ 1844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100" h="12700">
                <a:moveTo>
                  <a:pt x="19843" y="18440"/>
                </a:moveTo>
                <a:cubicBezTo>
                  <a:pt x="106366" y="18440"/>
                  <a:pt x="192889" y="18440"/>
                  <a:pt x="279411" y="18440"/>
                </a:cubicBezTo>
                <a:lnTo>
                  <a:pt x="292111" y="1844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" name="Freeform 455"/>
          <p:cNvSpPr/>
          <p:nvPr/>
        </p:nvSpPr>
        <p:spPr>
          <a:xfrm>
            <a:off x="3860800" y="3117850"/>
            <a:ext cx="114300" cy="139700"/>
          </a:xfrm>
          <a:custGeom>
            <a:avLst/>
            <a:gdLst>
              <a:gd name="connsiteX0" fmla="*/ 12711 w 114300"/>
              <a:gd name="connsiteY0" fmla="*/ 142900 h 139700"/>
              <a:gd name="connsiteX1" fmla="*/ 114311 w 114300"/>
              <a:gd name="connsiteY1" fmla="*/ 81940 h 139700"/>
              <a:gd name="connsiteX2" fmla="*/ 12711 w 114300"/>
              <a:gd name="connsiteY2" fmla="*/ 20980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39700">
                <a:moveTo>
                  <a:pt x="12711" y="142900"/>
                </a:moveTo>
                <a:lnTo>
                  <a:pt x="114311" y="81940"/>
                </a:lnTo>
                <a:lnTo>
                  <a:pt x="12711" y="2098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6" name="Freeform 456"/>
          <p:cNvSpPr/>
          <p:nvPr/>
        </p:nvSpPr>
        <p:spPr>
          <a:xfrm>
            <a:off x="3860800" y="3181350"/>
            <a:ext cx="114300" cy="12700"/>
          </a:xfrm>
          <a:custGeom>
            <a:avLst/>
            <a:gdLst>
              <a:gd name="connsiteX0" fmla="*/ 12711 w 114300"/>
              <a:gd name="connsiteY0" fmla="*/ 18440 h 12700"/>
              <a:gd name="connsiteX1" fmla="*/ 114311 w 114300"/>
              <a:gd name="connsiteY1" fmla="*/ 1844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12700">
                <a:moveTo>
                  <a:pt x="12711" y="18440"/>
                </a:moveTo>
                <a:lnTo>
                  <a:pt x="114311" y="1844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7" name="Freeform 457"/>
          <p:cNvSpPr/>
          <p:nvPr/>
        </p:nvSpPr>
        <p:spPr>
          <a:xfrm>
            <a:off x="3594100" y="4057650"/>
            <a:ext cx="292100" cy="12700"/>
          </a:xfrm>
          <a:custGeom>
            <a:avLst/>
            <a:gdLst>
              <a:gd name="connsiteX0" fmla="*/ 19843 w 292100"/>
              <a:gd name="connsiteY0" fmla="*/ 18706 h 12700"/>
              <a:gd name="connsiteX1" fmla="*/ 279411 w 292100"/>
              <a:gd name="connsiteY1" fmla="*/ 18706 h 12700"/>
              <a:gd name="connsiteX2" fmla="*/ 292111 w 292100"/>
              <a:gd name="connsiteY2" fmla="*/ 18706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100" h="12700">
                <a:moveTo>
                  <a:pt x="19843" y="18706"/>
                </a:moveTo>
                <a:cubicBezTo>
                  <a:pt x="106366" y="18706"/>
                  <a:pt x="192889" y="18706"/>
                  <a:pt x="279411" y="18706"/>
                </a:cubicBezTo>
                <a:lnTo>
                  <a:pt x="292111" y="1870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8" name="Freeform 458"/>
          <p:cNvSpPr/>
          <p:nvPr/>
        </p:nvSpPr>
        <p:spPr>
          <a:xfrm>
            <a:off x="3860800" y="3994150"/>
            <a:ext cx="114300" cy="139700"/>
          </a:xfrm>
          <a:custGeom>
            <a:avLst/>
            <a:gdLst>
              <a:gd name="connsiteX0" fmla="*/ 12711 w 114300"/>
              <a:gd name="connsiteY0" fmla="*/ 143165 h 139700"/>
              <a:gd name="connsiteX1" fmla="*/ 114311 w 114300"/>
              <a:gd name="connsiteY1" fmla="*/ 82205 h 139700"/>
              <a:gd name="connsiteX2" fmla="*/ 12711 w 114300"/>
              <a:gd name="connsiteY2" fmla="*/ 21245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39700">
                <a:moveTo>
                  <a:pt x="12711" y="143165"/>
                </a:moveTo>
                <a:lnTo>
                  <a:pt x="114311" y="82205"/>
                </a:lnTo>
                <a:lnTo>
                  <a:pt x="12711" y="2124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9" name="Freeform 459"/>
          <p:cNvSpPr/>
          <p:nvPr/>
        </p:nvSpPr>
        <p:spPr>
          <a:xfrm>
            <a:off x="3860800" y="4057650"/>
            <a:ext cx="114300" cy="12700"/>
          </a:xfrm>
          <a:custGeom>
            <a:avLst/>
            <a:gdLst>
              <a:gd name="connsiteX0" fmla="*/ 12711 w 114300"/>
              <a:gd name="connsiteY0" fmla="*/ 18705 h 12700"/>
              <a:gd name="connsiteX1" fmla="*/ 114311 w 114300"/>
              <a:gd name="connsiteY1" fmla="*/ 18705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12700">
                <a:moveTo>
                  <a:pt x="12711" y="18705"/>
                </a:moveTo>
                <a:lnTo>
                  <a:pt x="114311" y="1870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0" name="Freeform 460"/>
          <p:cNvSpPr/>
          <p:nvPr/>
        </p:nvSpPr>
        <p:spPr>
          <a:xfrm>
            <a:off x="3987800" y="2025650"/>
            <a:ext cx="558800" cy="571500"/>
          </a:xfrm>
          <a:custGeom>
            <a:avLst/>
            <a:gdLst>
              <a:gd name="connsiteX0" fmla="*/ 15251 w 558800"/>
              <a:gd name="connsiteY0" fmla="*/ 22296 h 571500"/>
              <a:gd name="connsiteX1" fmla="*/ 562087 w 558800"/>
              <a:gd name="connsiteY1" fmla="*/ 22296 h 571500"/>
              <a:gd name="connsiteX2" fmla="*/ 562087 w 558800"/>
              <a:gd name="connsiteY2" fmla="*/ 572853 h 571500"/>
              <a:gd name="connsiteX3" fmla="*/ 15251 w 558800"/>
              <a:gd name="connsiteY3" fmla="*/ 572853 h 571500"/>
              <a:gd name="connsiteX4" fmla="*/ 15251 w 558800"/>
              <a:gd name="connsiteY4" fmla="*/ 2229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15251" y="22296"/>
                </a:moveTo>
                <a:lnTo>
                  <a:pt x="562087" y="22296"/>
                </a:lnTo>
                <a:lnTo>
                  <a:pt x="562087" y="572853"/>
                </a:lnTo>
                <a:lnTo>
                  <a:pt x="15251" y="572853"/>
                </a:lnTo>
                <a:lnTo>
                  <a:pt x="15251" y="2229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1" name="Freeform 461"/>
          <p:cNvSpPr/>
          <p:nvPr/>
        </p:nvSpPr>
        <p:spPr>
          <a:xfrm>
            <a:off x="3987800" y="2901950"/>
            <a:ext cx="558800" cy="571500"/>
          </a:xfrm>
          <a:custGeom>
            <a:avLst/>
            <a:gdLst>
              <a:gd name="connsiteX0" fmla="*/ 15251 w 558800"/>
              <a:gd name="connsiteY0" fmla="*/ 22561 h 571500"/>
              <a:gd name="connsiteX1" fmla="*/ 562087 w 558800"/>
              <a:gd name="connsiteY1" fmla="*/ 22561 h 571500"/>
              <a:gd name="connsiteX2" fmla="*/ 562087 w 558800"/>
              <a:gd name="connsiteY2" fmla="*/ 573119 h 571500"/>
              <a:gd name="connsiteX3" fmla="*/ 15251 w 558800"/>
              <a:gd name="connsiteY3" fmla="*/ 573119 h 571500"/>
              <a:gd name="connsiteX4" fmla="*/ 15251 w 558800"/>
              <a:gd name="connsiteY4" fmla="*/ 2256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15251" y="22561"/>
                </a:moveTo>
                <a:lnTo>
                  <a:pt x="562087" y="22561"/>
                </a:lnTo>
                <a:lnTo>
                  <a:pt x="562087" y="573119"/>
                </a:lnTo>
                <a:lnTo>
                  <a:pt x="15251" y="573119"/>
                </a:lnTo>
                <a:lnTo>
                  <a:pt x="15251" y="2256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2" name="Freeform 462"/>
          <p:cNvSpPr/>
          <p:nvPr/>
        </p:nvSpPr>
        <p:spPr>
          <a:xfrm>
            <a:off x="3987800" y="3778250"/>
            <a:ext cx="558800" cy="571500"/>
          </a:xfrm>
          <a:custGeom>
            <a:avLst/>
            <a:gdLst>
              <a:gd name="connsiteX0" fmla="*/ 15251 w 558800"/>
              <a:gd name="connsiteY0" fmla="*/ 22826 h 571500"/>
              <a:gd name="connsiteX1" fmla="*/ 562087 w 558800"/>
              <a:gd name="connsiteY1" fmla="*/ 22826 h 571500"/>
              <a:gd name="connsiteX2" fmla="*/ 562087 w 558800"/>
              <a:gd name="connsiteY2" fmla="*/ 573384 h 571500"/>
              <a:gd name="connsiteX3" fmla="*/ 15251 w 558800"/>
              <a:gd name="connsiteY3" fmla="*/ 573384 h 571500"/>
              <a:gd name="connsiteX4" fmla="*/ 15251 w 558800"/>
              <a:gd name="connsiteY4" fmla="*/ 2282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15251" y="22826"/>
                </a:moveTo>
                <a:lnTo>
                  <a:pt x="562087" y="22826"/>
                </a:lnTo>
                <a:lnTo>
                  <a:pt x="562087" y="573384"/>
                </a:lnTo>
                <a:lnTo>
                  <a:pt x="15251" y="573384"/>
                </a:lnTo>
                <a:lnTo>
                  <a:pt x="15251" y="2282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3" name="Freeform 463"/>
          <p:cNvSpPr/>
          <p:nvPr/>
        </p:nvSpPr>
        <p:spPr>
          <a:xfrm>
            <a:off x="4254500" y="2597150"/>
            <a:ext cx="12700" cy="203200"/>
          </a:xfrm>
          <a:custGeom>
            <a:avLst/>
            <a:gdLst>
              <a:gd name="connsiteX0" fmla="*/ 21969 w 12700"/>
              <a:gd name="connsiteY0" fmla="*/ 13961 h 203200"/>
              <a:gd name="connsiteX1" fmla="*/ 21969 w 12700"/>
              <a:gd name="connsiteY1" fmla="*/ 197820 h 203200"/>
              <a:gd name="connsiteX2" fmla="*/ 21969 w 12700"/>
              <a:gd name="connsiteY2" fmla="*/ 21052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" h="203200">
                <a:moveTo>
                  <a:pt x="21969" y="13961"/>
                </a:moveTo>
                <a:cubicBezTo>
                  <a:pt x="21969" y="75247"/>
                  <a:pt x="21969" y="136534"/>
                  <a:pt x="21969" y="197820"/>
                </a:cubicBezTo>
                <a:lnTo>
                  <a:pt x="21969" y="21052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4" name="Freeform 464"/>
          <p:cNvSpPr/>
          <p:nvPr/>
        </p:nvSpPr>
        <p:spPr>
          <a:xfrm>
            <a:off x="4254500" y="2774950"/>
            <a:ext cx="12700" cy="114300"/>
          </a:xfrm>
          <a:custGeom>
            <a:avLst/>
            <a:gdLst>
              <a:gd name="connsiteX0" fmla="*/ 21969 w 12700"/>
              <a:gd name="connsiteY0" fmla="*/ 20021 h 114300"/>
              <a:gd name="connsiteX1" fmla="*/ 21969 w 12700"/>
              <a:gd name="connsiteY1" fmla="*/ 121621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14300">
                <a:moveTo>
                  <a:pt x="21969" y="20021"/>
                </a:moveTo>
                <a:lnTo>
                  <a:pt x="21969" y="121621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5" name="Freeform 465"/>
          <p:cNvSpPr/>
          <p:nvPr/>
        </p:nvSpPr>
        <p:spPr>
          <a:xfrm>
            <a:off x="4191000" y="2774950"/>
            <a:ext cx="139700" cy="114300"/>
          </a:xfrm>
          <a:custGeom>
            <a:avLst/>
            <a:gdLst>
              <a:gd name="connsiteX0" fmla="*/ 24509 w 139700"/>
              <a:gd name="connsiteY0" fmla="*/ 20021 h 114300"/>
              <a:gd name="connsiteX1" fmla="*/ 85469 w 139700"/>
              <a:gd name="connsiteY1" fmla="*/ 121621 h 114300"/>
              <a:gd name="connsiteX2" fmla="*/ 146429 w 139700"/>
              <a:gd name="connsiteY2" fmla="*/ 20021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" h="114300">
                <a:moveTo>
                  <a:pt x="24509" y="20021"/>
                </a:moveTo>
                <a:lnTo>
                  <a:pt x="85469" y="121621"/>
                </a:lnTo>
                <a:lnTo>
                  <a:pt x="146429" y="20021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6" name="Freeform 466"/>
          <p:cNvSpPr/>
          <p:nvPr/>
        </p:nvSpPr>
        <p:spPr>
          <a:xfrm>
            <a:off x="4254500" y="3473450"/>
            <a:ext cx="12700" cy="203200"/>
          </a:xfrm>
          <a:custGeom>
            <a:avLst/>
            <a:gdLst>
              <a:gd name="connsiteX0" fmla="*/ 21969 w 12700"/>
              <a:gd name="connsiteY0" fmla="*/ 14226 h 203200"/>
              <a:gd name="connsiteX1" fmla="*/ 21969 w 12700"/>
              <a:gd name="connsiteY1" fmla="*/ 198086 h 203200"/>
              <a:gd name="connsiteX2" fmla="*/ 21969 w 12700"/>
              <a:gd name="connsiteY2" fmla="*/ 210786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" h="203200">
                <a:moveTo>
                  <a:pt x="21969" y="14226"/>
                </a:moveTo>
                <a:cubicBezTo>
                  <a:pt x="21969" y="75513"/>
                  <a:pt x="21969" y="136799"/>
                  <a:pt x="21969" y="198086"/>
                </a:cubicBezTo>
                <a:lnTo>
                  <a:pt x="21969" y="2107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7" name="Freeform 467"/>
          <p:cNvSpPr/>
          <p:nvPr/>
        </p:nvSpPr>
        <p:spPr>
          <a:xfrm>
            <a:off x="4191000" y="3651250"/>
            <a:ext cx="139700" cy="114300"/>
          </a:xfrm>
          <a:custGeom>
            <a:avLst/>
            <a:gdLst>
              <a:gd name="connsiteX0" fmla="*/ 24509 w 139700"/>
              <a:gd name="connsiteY0" fmla="*/ 20286 h 114300"/>
              <a:gd name="connsiteX1" fmla="*/ 85469 w 139700"/>
              <a:gd name="connsiteY1" fmla="*/ 121886 h 114300"/>
              <a:gd name="connsiteX2" fmla="*/ 146429 w 139700"/>
              <a:gd name="connsiteY2" fmla="*/ 2028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" h="114300">
                <a:moveTo>
                  <a:pt x="24509" y="20286"/>
                </a:moveTo>
                <a:lnTo>
                  <a:pt x="85469" y="121886"/>
                </a:lnTo>
                <a:lnTo>
                  <a:pt x="146429" y="202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8" name="Freeform 468"/>
          <p:cNvSpPr/>
          <p:nvPr/>
        </p:nvSpPr>
        <p:spPr>
          <a:xfrm>
            <a:off x="4254500" y="3651250"/>
            <a:ext cx="12700" cy="114300"/>
          </a:xfrm>
          <a:custGeom>
            <a:avLst/>
            <a:gdLst>
              <a:gd name="connsiteX0" fmla="*/ 21969 w 12700"/>
              <a:gd name="connsiteY0" fmla="*/ 20286 h 114300"/>
              <a:gd name="connsiteX1" fmla="*/ 21969 w 12700"/>
              <a:gd name="connsiteY1" fmla="*/ 12188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14300">
                <a:moveTo>
                  <a:pt x="21969" y="20286"/>
                </a:moveTo>
                <a:lnTo>
                  <a:pt x="21969" y="1218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9" name="Freeform 469"/>
          <p:cNvSpPr/>
          <p:nvPr/>
        </p:nvSpPr>
        <p:spPr>
          <a:xfrm>
            <a:off x="4546600" y="2305050"/>
            <a:ext cx="279400" cy="12700"/>
          </a:xfrm>
          <a:custGeom>
            <a:avLst/>
            <a:gdLst>
              <a:gd name="connsiteX0" fmla="*/ 16045 w 279400"/>
              <a:gd name="connsiteY0" fmla="*/ 18174 h 12700"/>
              <a:gd name="connsiteX1" fmla="*/ 275613 w 279400"/>
              <a:gd name="connsiteY1" fmla="*/ 18174 h 12700"/>
              <a:gd name="connsiteX2" fmla="*/ 288313 w 279400"/>
              <a:gd name="connsiteY2" fmla="*/ 18174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00" h="12700">
                <a:moveTo>
                  <a:pt x="16045" y="18174"/>
                </a:moveTo>
                <a:cubicBezTo>
                  <a:pt x="102568" y="18174"/>
                  <a:pt x="189090" y="18174"/>
                  <a:pt x="275613" y="18174"/>
                </a:cubicBezTo>
                <a:lnTo>
                  <a:pt x="288313" y="18174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0" name="Freeform 470"/>
          <p:cNvSpPr/>
          <p:nvPr/>
        </p:nvSpPr>
        <p:spPr>
          <a:xfrm>
            <a:off x="4800600" y="2241550"/>
            <a:ext cx="114300" cy="139700"/>
          </a:xfrm>
          <a:custGeom>
            <a:avLst/>
            <a:gdLst>
              <a:gd name="connsiteX0" fmla="*/ 21613 w 114300"/>
              <a:gd name="connsiteY0" fmla="*/ 142635 h 139700"/>
              <a:gd name="connsiteX1" fmla="*/ 123213 w 114300"/>
              <a:gd name="connsiteY1" fmla="*/ 81675 h 139700"/>
              <a:gd name="connsiteX2" fmla="*/ 21613 w 114300"/>
              <a:gd name="connsiteY2" fmla="*/ 20715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39700">
                <a:moveTo>
                  <a:pt x="21613" y="142635"/>
                </a:moveTo>
                <a:lnTo>
                  <a:pt x="123213" y="81675"/>
                </a:lnTo>
                <a:lnTo>
                  <a:pt x="21613" y="2071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1" name="Freeform 471"/>
          <p:cNvSpPr/>
          <p:nvPr/>
        </p:nvSpPr>
        <p:spPr>
          <a:xfrm>
            <a:off x="4800600" y="2305050"/>
            <a:ext cx="114300" cy="12700"/>
          </a:xfrm>
          <a:custGeom>
            <a:avLst/>
            <a:gdLst>
              <a:gd name="connsiteX0" fmla="*/ 21613 w 114300"/>
              <a:gd name="connsiteY0" fmla="*/ 18175 h 12700"/>
              <a:gd name="connsiteX1" fmla="*/ 123213 w 114300"/>
              <a:gd name="connsiteY1" fmla="*/ 18175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12700">
                <a:moveTo>
                  <a:pt x="21613" y="18175"/>
                </a:moveTo>
                <a:lnTo>
                  <a:pt x="123213" y="1817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2" name="Freeform 472"/>
          <p:cNvSpPr/>
          <p:nvPr/>
        </p:nvSpPr>
        <p:spPr>
          <a:xfrm>
            <a:off x="4546600" y="3181350"/>
            <a:ext cx="279400" cy="12700"/>
          </a:xfrm>
          <a:custGeom>
            <a:avLst/>
            <a:gdLst>
              <a:gd name="connsiteX0" fmla="*/ 16045 w 279400"/>
              <a:gd name="connsiteY0" fmla="*/ 18440 h 12700"/>
              <a:gd name="connsiteX1" fmla="*/ 275613 w 279400"/>
              <a:gd name="connsiteY1" fmla="*/ 18440 h 12700"/>
              <a:gd name="connsiteX2" fmla="*/ 288313 w 279400"/>
              <a:gd name="connsiteY2" fmla="*/ 1844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00" h="12700">
                <a:moveTo>
                  <a:pt x="16045" y="18440"/>
                </a:moveTo>
                <a:cubicBezTo>
                  <a:pt x="102568" y="18440"/>
                  <a:pt x="189090" y="18440"/>
                  <a:pt x="275613" y="18440"/>
                </a:cubicBezTo>
                <a:lnTo>
                  <a:pt x="288313" y="1844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3" name="Freeform 473"/>
          <p:cNvSpPr/>
          <p:nvPr/>
        </p:nvSpPr>
        <p:spPr>
          <a:xfrm>
            <a:off x="4800600" y="3117850"/>
            <a:ext cx="114300" cy="139700"/>
          </a:xfrm>
          <a:custGeom>
            <a:avLst/>
            <a:gdLst>
              <a:gd name="connsiteX0" fmla="*/ 21613 w 114300"/>
              <a:gd name="connsiteY0" fmla="*/ 142900 h 139700"/>
              <a:gd name="connsiteX1" fmla="*/ 123213 w 114300"/>
              <a:gd name="connsiteY1" fmla="*/ 81940 h 139700"/>
              <a:gd name="connsiteX2" fmla="*/ 21613 w 114300"/>
              <a:gd name="connsiteY2" fmla="*/ 20980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39700">
                <a:moveTo>
                  <a:pt x="21613" y="142900"/>
                </a:moveTo>
                <a:lnTo>
                  <a:pt x="123213" y="81940"/>
                </a:lnTo>
                <a:lnTo>
                  <a:pt x="21613" y="2098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4" name="Freeform 474"/>
          <p:cNvSpPr/>
          <p:nvPr/>
        </p:nvSpPr>
        <p:spPr>
          <a:xfrm>
            <a:off x="4800600" y="3181350"/>
            <a:ext cx="114300" cy="12700"/>
          </a:xfrm>
          <a:custGeom>
            <a:avLst/>
            <a:gdLst>
              <a:gd name="connsiteX0" fmla="*/ 21613 w 114300"/>
              <a:gd name="connsiteY0" fmla="*/ 18440 h 12700"/>
              <a:gd name="connsiteX1" fmla="*/ 123213 w 114300"/>
              <a:gd name="connsiteY1" fmla="*/ 1844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12700">
                <a:moveTo>
                  <a:pt x="21613" y="18440"/>
                </a:moveTo>
                <a:lnTo>
                  <a:pt x="123213" y="1844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5" name="Freeform 475"/>
          <p:cNvSpPr/>
          <p:nvPr/>
        </p:nvSpPr>
        <p:spPr>
          <a:xfrm>
            <a:off x="4546600" y="4057650"/>
            <a:ext cx="279400" cy="12700"/>
          </a:xfrm>
          <a:custGeom>
            <a:avLst/>
            <a:gdLst>
              <a:gd name="connsiteX0" fmla="*/ 16045 w 279400"/>
              <a:gd name="connsiteY0" fmla="*/ 18706 h 12700"/>
              <a:gd name="connsiteX1" fmla="*/ 275613 w 279400"/>
              <a:gd name="connsiteY1" fmla="*/ 18706 h 12700"/>
              <a:gd name="connsiteX2" fmla="*/ 288313 w 279400"/>
              <a:gd name="connsiteY2" fmla="*/ 18706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00" h="12700">
                <a:moveTo>
                  <a:pt x="16045" y="18706"/>
                </a:moveTo>
                <a:cubicBezTo>
                  <a:pt x="102568" y="18706"/>
                  <a:pt x="189090" y="18706"/>
                  <a:pt x="275613" y="18706"/>
                </a:cubicBezTo>
                <a:lnTo>
                  <a:pt x="288313" y="1870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6" name="Freeform 476"/>
          <p:cNvSpPr/>
          <p:nvPr/>
        </p:nvSpPr>
        <p:spPr>
          <a:xfrm>
            <a:off x="4800600" y="3994150"/>
            <a:ext cx="114300" cy="139700"/>
          </a:xfrm>
          <a:custGeom>
            <a:avLst/>
            <a:gdLst>
              <a:gd name="connsiteX0" fmla="*/ 21613 w 114300"/>
              <a:gd name="connsiteY0" fmla="*/ 143165 h 139700"/>
              <a:gd name="connsiteX1" fmla="*/ 123213 w 114300"/>
              <a:gd name="connsiteY1" fmla="*/ 82205 h 139700"/>
              <a:gd name="connsiteX2" fmla="*/ 21613 w 114300"/>
              <a:gd name="connsiteY2" fmla="*/ 21245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39700">
                <a:moveTo>
                  <a:pt x="21613" y="143165"/>
                </a:moveTo>
                <a:lnTo>
                  <a:pt x="123213" y="82205"/>
                </a:lnTo>
                <a:lnTo>
                  <a:pt x="21613" y="2124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7" name="Freeform 477"/>
          <p:cNvSpPr/>
          <p:nvPr/>
        </p:nvSpPr>
        <p:spPr>
          <a:xfrm>
            <a:off x="4800600" y="4057650"/>
            <a:ext cx="114300" cy="12700"/>
          </a:xfrm>
          <a:custGeom>
            <a:avLst/>
            <a:gdLst>
              <a:gd name="connsiteX0" fmla="*/ 21613 w 114300"/>
              <a:gd name="connsiteY0" fmla="*/ 18705 h 12700"/>
              <a:gd name="connsiteX1" fmla="*/ 123213 w 114300"/>
              <a:gd name="connsiteY1" fmla="*/ 18705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12700">
                <a:moveTo>
                  <a:pt x="21613" y="18705"/>
                </a:moveTo>
                <a:lnTo>
                  <a:pt x="123213" y="1870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8" name="Freeform 478"/>
          <p:cNvSpPr/>
          <p:nvPr/>
        </p:nvSpPr>
        <p:spPr>
          <a:xfrm>
            <a:off x="4927600" y="2025650"/>
            <a:ext cx="558800" cy="571500"/>
          </a:xfrm>
          <a:custGeom>
            <a:avLst/>
            <a:gdLst>
              <a:gd name="connsiteX0" fmla="*/ 24152 w 558800"/>
              <a:gd name="connsiteY0" fmla="*/ 22296 h 571500"/>
              <a:gd name="connsiteX1" fmla="*/ 570988 w 558800"/>
              <a:gd name="connsiteY1" fmla="*/ 22296 h 571500"/>
              <a:gd name="connsiteX2" fmla="*/ 570988 w 558800"/>
              <a:gd name="connsiteY2" fmla="*/ 572853 h 571500"/>
              <a:gd name="connsiteX3" fmla="*/ 24152 w 558800"/>
              <a:gd name="connsiteY3" fmla="*/ 572853 h 571500"/>
              <a:gd name="connsiteX4" fmla="*/ 24152 w 558800"/>
              <a:gd name="connsiteY4" fmla="*/ 2229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24152" y="22296"/>
                </a:moveTo>
                <a:lnTo>
                  <a:pt x="570988" y="22296"/>
                </a:lnTo>
                <a:lnTo>
                  <a:pt x="570988" y="572853"/>
                </a:lnTo>
                <a:lnTo>
                  <a:pt x="24152" y="572853"/>
                </a:lnTo>
                <a:lnTo>
                  <a:pt x="24152" y="2229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9" name="Freeform 479"/>
          <p:cNvSpPr/>
          <p:nvPr/>
        </p:nvSpPr>
        <p:spPr>
          <a:xfrm>
            <a:off x="4927600" y="2901950"/>
            <a:ext cx="558800" cy="571500"/>
          </a:xfrm>
          <a:custGeom>
            <a:avLst/>
            <a:gdLst>
              <a:gd name="connsiteX0" fmla="*/ 24152 w 558800"/>
              <a:gd name="connsiteY0" fmla="*/ 22561 h 571500"/>
              <a:gd name="connsiteX1" fmla="*/ 570988 w 558800"/>
              <a:gd name="connsiteY1" fmla="*/ 22561 h 571500"/>
              <a:gd name="connsiteX2" fmla="*/ 570988 w 558800"/>
              <a:gd name="connsiteY2" fmla="*/ 573119 h 571500"/>
              <a:gd name="connsiteX3" fmla="*/ 24152 w 558800"/>
              <a:gd name="connsiteY3" fmla="*/ 573119 h 571500"/>
              <a:gd name="connsiteX4" fmla="*/ 24152 w 558800"/>
              <a:gd name="connsiteY4" fmla="*/ 2256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24152" y="22561"/>
                </a:moveTo>
                <a:lnTo>
                  <a:pt x="570988" y="22561"/>
                </a:lnTo>
                <a:lnTo>
                  <a:pt x="570988" y="573119"/>
                </a:lnTo>
                <a:lnTo>
                  <a:pt x="24152" y="573119"/>
                </a:lnTo>
                <a:lnTo>
                  <a:pt x="24152" y="2256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0" name="Freeform 480"/>
          <p:cNvSpPr/>
          <p:nvPr/>
        </p:nvSpPr>
        <p:spPr>
          <a:xfrm>
            <a:off x="4927600" y="3778250"/>
            <a:ext cx="558800" cy="571500"/>
          </a:xfrm>
          <a:custGeom>
            <a:avLst/>
            <a:gdLst>
              <a:gd name="connsiteX0" fmla="*/ 24152 w 558800"/>
              <a:gd name="connsiteY0" fmla="*/ 22826 h 571500"/>
              <a:gd name="connsiteX1" fmla="*/ 570988 w 558800"/>
              <a:gd name="connsiteY1" fmla="*/ 22826 h 571500"/>
              <a:gd name="connsiteX2" fmla="*/ 570988 w 558800"/>
              <a:gd name="connsiteY2" fmla="*/ 573384 h 571500"/>
              <a:gd name="connsiteX3" fmla="*/ 24152 w 558800"/>
              <a:gd name="connsiteY3" fmla="*/ 573384 h 571500"/>
              <a:gd name="connsiteX4" fmla="*/ 24152 w 558800"/>
              <a:gd name="connsiteY4" fmla="*/ 2282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24152" y="22826"/>
                </a:moveTo>
                <a:lnTo>
                  <a:pt x="570988" y="22826"/>
                </a:lnTo>
                <a:lnTo>
                  <a:pt x="570988" y="573384"/>
                </a:lnTo>
                <a:lnTo>
                  <a:pt x="24152" y="573384"/>
                </a:lnTo>
                <a:lnTo>
                  <a:pt x="24152" y="2282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1" name="Freeform 481"/>
          <p:cNvSpPr/>
          <p:nvPr/>
        </p:nvSpPr>
        <p:spPr>
          <a:xfrm>
            <a:off x="5207000" y="2597150"/>
            <a:ext cx="12700" cy="203200"/>
          </a:xfrm>
          <a:custGeom>
            <a:avLst/>
            <a:gdLst>
              <a:gd name="connsiteX0" fmla="*/ 18170 w 12700"/>
              <a:gd name="connsiteY0" fmla="*/ 13961 h 203200"/>
              <a:gd name="connsiteX1" fmla="*/ 18170 w 12700"/>
              <a:gd name="connsiteY1" fmla="*/ 197820 h 203200"/>
              <a:gd name="connsiteX2" fmla="*/ 18170 w 12700"/>
              <a:gd name="connsiteY2" fmla="*/ 21052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" h="203200">
                <a:moveTo>
                  <a:pt x="18170" y="13961"/>
                </a:moveTo>
                <a:cubicBezTo>
                  <a:pt x="18170" y="75247"/>
                  <a:pt x="18170" y="136534"/>
                  <a:pt x="18170" y="197820"/>
                </a:cubicBezTo>
                <a:lnTo>
                  <a:pt x="18170" y="21052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2" name="Freeform 482"/>
          <p:cNvSpPr/>
          <p:nvPr/>
        </p:nvSpPr>
        <p:spPr>
          <a:xfrm>
            <a:off x="5207000" y="2774950"/>
            <a:ext cx="12700" cy="114300"/>
          </a:xfrm>
          <a:custGeom>
            <a:avLst/>
            <a:gdLst>
              <a:gd name="connsiteX0" fmla="*/ 18170 w 12700"/>
              <a:gd name="connsiteY0" fmla="*/ 20021 h 114300"/>
              <a:gd name="connsiteX1" fmla="*/ 18170 w 12700"/>
              <a:gd name="connsiteY1" fmla="*/ 121621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14300">
                <a:moveTo>
                  <a:pt x="18170" y="20021"/>
                </a:moveTo>
                <a:lnTo>
                  <a:pt x="18170" y="121621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3" name="Freeform 483"/>
          <p:cNvSpPr/>
          <p:nvPr/>
        </p:nvSpPr>
        <p:spPr>
          <a:xfrm>
            <a:off x="5143500" y="2774950"/>
            <a:ext cx="139700" cy="114300"/>
          </a:xfrm>
          <a:custGeom>
            <a:avLst/>
            <a:gdLst>
              <a:gd name="connsiteX0" fmla="*/ 20711 w 139700"/>
              <a:gd name="connsiteY0" fmla="*/ 20021 h 114300"/>
              <a:gd name="connsiteX1" fmla="*/ 81670 w 139700"/>
              <a:gd name="connsiteY1" fmla="*/ 121621 h 114300"/>
              <a:gd name="connsiteX2" fmla="*/ 142631 w 139700"/>
              <a:gd name="connsiteY2" fmla="*/ 20021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" h="114300">
                <a:moveTo>
                  <a:pt x="20711" y="20021"/>
                </a:moveTo>
                <a:lnTo>
                  <a:pt x="81670" y="121621"/>
                </a:lnTo>
                <a:lnTo>
                  <a:pt x="142631" y="20021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4" name="Freeform 484"/>
          <p:cNvSpPr/>
          <p:nvPr/>
        </p:nvSpPr>
        <p:spPr>
          <a:xfrm>
            <a:off x="5207000" y="3473450"/>
            <a:ext cx="12700" cy="203200"/>
          </a:xfrm>
          <a:custGeom>
            <a:avLst/>
            <a:gdLst>
              <a:gd name="connsiteX0" fmla="*/ 18170 w 12700"/>
              <a:gd name="connsiteY0" fmla="*/ 14226 h 203200"/>
              <a:gd name="connsiteX1" fmla="*/ 18170 w 12700"/>
              <a:gd name="connsiteY1" fmla="*/ 198086 h 203200"/>
              <a:gd name="connsiteX2" fmla="*/ 18170 w 12700"/>
              <a:gd name="connsiteY2" fmla="*/ 210786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" h="203200">
                <a:moveTo>
                  <a:pt x="18170" y="14226"/>
                </a:moveTo>
                <a:cubicBezTo>
                  <a:pt x="18170" y="75513"/>
                  <a:pt x="18170" y="136799"/>
                  <a:pt x="18170" y="198086"/>
                </a:cubicBezTo>
                <a:lnTo>
                  <a:pt x="18170" y="2107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5" name="Freeform 485"/>
          <p:cNvSpPr/>
          <p:nvPr/>
        </p:nvSpPr>
        <p:spPr>
          <a:xfrm>
            <a:off x="5143500" y="3651250"/>
            <a:ext cx="139700" cy="114300"/>
          </a:xfrm>
          <a:custGeom>
            <a:avLst/>
            <a:gdLst>
              <a:gd name="connsiteX0" fmla="*/ 20711 w 139700"/>
              <a:gd name="connsiteY0" fmla="*/ 20286 h 114300"/>
              <a:gd name="connsiteX1" fmla="*/ 81670 w 139700"/>
              <a:gd name="connsiteY1" fmla="*/ 121886 h 114300"/>
              <a:gd name="connsiteX2" fmla="*/ 142631 w 139700"/>
              <a:gd name="connsiteY2" fmla="*/ 2028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" h="114300">
                <a:moveTo>
                  <a:pt x="20711" y="20286"/>
                </a:moveTo>
                <a:lnTo>
                  <a:pt x="81670" y="121886"/>
                </a:lnTo>
                <a:lnTo>
                  <a:pt x="142631" y="202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6" name="Freeform 486"/>
          <p:cNvSpPr/>
          <p:nvPr/>
        </p:nvSpPr>
        <p:spPr>
          <a:xfrm>
            <a:off x="5207000" y="3651250"/>
            <a:ext cx="12700" cy="114300"/>
          </a:xfrm>
          <a:custGeom>
            <a:avLst/>
            <a:gdLst>
              <a:gd name="connsiteX0" fmla="*/ 18170 w 12700"/>
              <a:gd name="connsiteY0" fmla="*/ 20286 h 114300"/>
              <a:gd name="connsiteX1" fmla="*/ 18170 w 12700"/>
              <a:gd name="connsiteY1" fmla="*/ 12188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14300">
                <a:moveTo>
                  <a:pt x="18170" y="20286"/>
                </a:moveTo>
                <a:lnTo>
                  <a:pt x="18170" y="1218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7" name="TextBox 487"/>
          <p:cNvSpPr txBox="1"/>
          <p:nvPr/>
        </p:nvSpPr>
        <p:spPr>
          <a:xfrm>
            <a:off x="368300" y="1003210"/>
            <a:ext cx="6851556" cy="426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Matrix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Multiplication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with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Systolic</a:t>
            </a:r>
            <a:r>
              <a:rPr kumimoji="0" lang="en-US" altLang="zh-CN" sz="2800" b="1" i="0" u="none" strike="noStrike" kern="1200" cap="none" spc="-1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Array</a:t>
            </a:r>
          </a:p>
        </p:txBody>
      </p:sp>
      <p:sp>
        <p:nvSpPr>
          <p:cNvPr id="488" name="TextBox 488"/>
          <p:cNvSpPr txBox="1"/>
          <p:nvPr/>
        </p:nvSpPr>
        <p:spPr>
          <a:xfrm>
            <a:off x="1257300" y="1666304"/>
            <a:ext cx="6669376" cy="408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10282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Time</a:t>
            </a:r>
            <a:r>
              <a:rPr kumimoji="0" lang="en-US" altLang="zh-CN" sz="1800" b="0" i="0" u="none" strike="noStrike" kern="1200" cap="none" spc="-6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0	</a:t>
            </a:r>
            <a:r>
              <a:rPr kumimoji="0" lang="en-US" altLang="zh-CN" sz="2200" b="1" i="0" u="none" strike="noStrike" kern="1200" cap="none" spc="7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Y</a:t>
            </a:r>
            <a:r>
              <a:rPr kumimoji="0" lang="en-US" altLang="zh-CN" sz="2200" b="1" i="0" u="none" strike="noStrike" kern="1200" cap="none" spc="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等线" panose="02010600030101010101" pitchFamily="2" charset="-122"/>
                <a:cs typeface="Times New Roman"/>
              </a:rPr>
              <a:t> </a:t>
            </a:r>
            <a:r>
              <a:rPr kumimoji="0" lang="en-US" altLang="zh-CN" sz="2200" b="0" i="0" u="none" strike="noStrike" kern="1200" cap="none" spc="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=</a:t>
            </a:r>
            <a:r>
              <a:rPr kumimoji="0" lang="en-US" altLang="zh-CN" sz="2200" b="0" i="0" u="none" strike="noStrike" kern="1200" cap="none" spc="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等线" panose="02010600030101010101" pitchFamily="2" charset="-122"/>
                <a:cs typeface="Times New Roman"/>
              </a:rPr>
              <a:t> </a:t>
            </a:r>
            <a:r>
              <a:rPr kumimoji="0" lang="en-US" altLang="zh-CN" sz="2200" b="1" i="0" u="none" strike="noStrike" kern="1200" cap="none" spc="10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W</a:t>
            </a:r>
            <a:r>
              <a:rPr kumimoji="0" lang="en-US" altLang="zh-CN" sz="2200" b="1" i="0" u="none" strike="noStrike" kern="1200" cap="none" spc="7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X</a:t>
            </a:r>
          </a:p>
        </p:txBody>
      </p:sp>
      <p:sp>
        <p:nvSpPr>
          <p:cNvPr id="489" name="TextBox 489"/>
          <p:cNvSpPr txBox="1"/>
          <p:nvPr/>
        </p:nvSpPr>
        <p:spPr>
          <a:xfrm>
            <a:off x="2108200" y="2190238"/>
            <a:ext cx="602068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82600" algn="l"/>
                <a:tab pos="1117600" algn="l"/>
                <a:tab pos="2057400" algn="l"/>
                <a:tab pos="3009900" algn="l"/>
                <a:tab pos="4597400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x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12	</a:t>
            </a:r>
            <a:r>
              <a:rPr kumimoji="0" lang="en-US" altLang="zh-CN" sz="1200" b="0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x</a:t>
            </a:r>
            <a:r>
              <a:rPr kumimoji="0" lang="en-US" altLang="zh-CN" sz="800" b="0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11	</a:t>
            </a:r>
            <a:r>
              <a:rPr kumimoji="0" lang="en-US" altLang="zh-CN" sz="1200" b="0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11	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21	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31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3x2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3x3</a:t>
            </a:r>
            <a:r>
              <a:rPr kumimoji="0" lang="en-US" altLang="zh-CN" sz="1800" b="0" i="0" u="none" strike="noStrike" kern="1200" cap="none" spc="-4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3x2</a:t>
            </a:r>
          </a:p>
        </p:txBody>
      </p:sp>
      <p:sp>
        <p:nvSpPr>
          <p:cNvPr id="490" name="TextBox 490"/>
          <p:cNvSpPr txBox="1"/>
          <p:nvPr/>
        </p:nvSpPr>
        <p:spPr>
          <a:xfrm>
            <a:off x="1168401" y="3989576"/>
            <a:ext cx="201915" cy="182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x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32</a:t>
            </a:r>
          </a:p>
        </p:txBody>
      </p:sp>
      <p:sp>
        <p:nvSpPr>
          <p:cNvPr id="491" name="TextBox 491"/>
          <p:cNvSpPr txBox="1"/>
          <p:nvPr/>
        </p:nvSpPr>
        <p:spPr>
          <a:xfrm>
            <a:off x="1689101" y="3113277"/>
            <a:ext cx="201915" cy="10746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x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22</a:t>
            </a: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4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x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31</a:t>
            </a:r>
          </a:p>
        </p:txBody>
      </p:sp>
      <p:sp>
        <p:nvSpPr>
          <p:cNvPr id="492" name="TextBox 492"/>
          <p:cNvSpPr txBox="1"/>
          <p:nvPr/>
        </p:nvSpPr>
        <p:spPr>
          <a:xfrm>
            <a:off x="2108201" y="3113277"/>
            <a:ext cx="201915" cy="10874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x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21</a:t>
            </a: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50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0</a:t>
            </a:r>
          </a:p>
        </p:txBody>
      </p:sp>
      <p:sp>
        <p:nvSpPr>
          <p:cNvPr id="493" name="TextBox 493"/>
          <p:cNvSpPr txBox="1"/>
          <p:nvPr/>
        </p:nvSpPr>
        <p:spPr>
          <a:xfrm>
            <a:off x="2641601" y="3113277"/>
            <a:ext cx="97457" cy="10874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0</a:t>
            </a: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0</a:t>
            </a:r>
          </a:p>
        </p:txBody>
      </p:sp>
      <p:sp>
        <p:nvSpPr>
          <p:cNvPr id="494" name="TextBox 494"/>
          <p:cNvSpPr txBox="1"/>
          <p:nvPr/>
        </p:nvSpPr>
        <p:spPr>
          <a:xfrm>
            <a:off x="3213101" y="3100577"/>
            <a:ext cx="235773" cy="10746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12</a:t>
            </a: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4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13</a:t>
            </a:r>
          </a:p>
        </p:txBody>
      </p:sp>
      <p:sp>
        <p:nvSpPr>
          <p:cNvPr id="495" name="TextBox 495"/>
          <p:cNvSpPr txBox="1"/>
          <p:nvPr/>
        </p:nvSpPr>
        <p:spPr>
          <a:xfrm>
            <a:off x="4165601" y="3100577"/>
            <a:ext cx="235773" cy="10746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22</a:t>
            </a: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4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23</a:t>
            </a:r>
          </a:p>
        </p:txBody>
      </p:sp>
      <p:sp>
        <p:nvSpPr>
          <p:cNvPr id="496" name="TextBox 496"/>
          <p:cNvSpPr txBox="1"/>
          <p:nvPr/>
        </p:nvSpPr>
        <p:spPr>
          <a:xfrm>
            <a:off x="5118101" y="3100577"/>
            <a:ext cx="235773" cy="10746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32</a:t>
            </a: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4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33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99"/>
          <p:cNvSpPr/>
          <p:nvPr/>
        </p:nvSpPr>
        <p:spPr>
          <a:xfrm>
            <a:off x="3035300" y="2025650"/>
            <a:ext cx="558800" cy="571500"/>
          </a:xfrm>
          <a:custGeom>
            <a:avLst/>
            <a:gdLst>
              <a:gd name="connsiteX0" fmla="*/ 19050 w 558800"/>
              <a:gd name="connsiteY0" fmla="*/ 22296 h 571500"/>
              <a:gd name="connsiteX1" fmla="*/ 565885 w 558800"/>
              <a:gd name="connsiteY1" fmla="*/ 22296 h 571500"/>
              <a:gd name="connsiteX2" fmla="*/ 565885 w 558800"/>
              <a:gd name="connsiteY2" fmla="*/ 572853 h 571500"/>
              <a:gd name="connsiteX3" fmla="*/ 19050 w 558800"/>
              <a:gd name="connsiteY3" fmla="*/ 572853 h 571500"/>
              <a:gd name="connsiteX4" fmla="*/ 19050 w 558800"/>
              <a:gd name="connsiteY4" fmla="*/ 2229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19050" y="22296"/>
                </a:moveTo>
                <a:lnTo>
                  <a:pt x="565885" y="22296"/>
                </a:lnTo>
                <a:lnTo>
                  <a:pt x="565885" y="572853"/>
                </a:lnTo>
                <a:lnTo>
                  <a:pt x="19050" y="572853"/>
                </a:lnTo>
                <a:lnTo>
                  <a:pt x="19050" y="2229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0" name="Freeform 500"/>
          <p:cNvSpPr/>
          <p:nvPr/>
        </p:nvSpPr>
        <p:spPr>
          <a:xfrm>
            <a:off x="3035300" y="2901950"/>
            <a:ext cx="558800" cy="571500"/>
          </a:xfrm>
          <a:custGeom>
            <a:avLst/>
            <a:gdLst>
              <a:gd name="connsiteX0" fmla="*/ 19050 w 558800"/>
              <a:gd name="connsiteY0" fmla="*/ 22561 h 571500"/>
              <a:gd name="connsiteX1" fmla="*/ 565885 w 558800"/>
              <a:gd name="connsiteY1" fmla="*/ 22561 h 571500"/>
              <a:gd name="connsiteX2" fmla="*/ 565885 w 558800"/>
              <a:gd name="connsiteY2" fmla="*/ 573119 h 571500"/>
              <a:gd name="connsiteX3" fmla="*/ 19050 w 558800"/>
              <a:gd name="connsiteY3" fmla="*/ 573119 h 571500"/>
              <a:gd name="connsiteX4" fmla="*/ 19050 w 558800"/>
              <a:gd name="connsiteY4" fmla="*/ 2256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19050" y="22561"/>
                </a:moveTo>
                <a:lnTo>
                  <a:pt x="565885" y="22561"/>
                </a:lnTo>
                <a:lnTo>
                  <a:pt x="565885" y="573119"/>
                </a:lnTo>
                <a:lnTo>
                  <a:pt x="19050" y="573119"/>
                </a:lnTo>
                <a:lnTo>
                  <a:pt x="19050" y="2256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1" name="Freeform 501"/>
          <p:cNvSpPr/>
          <p:nvPr/>
        </p:nvSpPr>
        <p:spPr>
          <a:xfrm>
            <a:off x="3035300" y="3778250"/>
            <a:ext cx="558800" cy="571500"/>
          </a:xfrm>
          <a:custGeom>
            <a:avLst/>
            <a:gdLst>
              <a:gd name="connsiteX0" fmla="*/ 19050 w 558800"/>
              <a:gd name="connsiteY0" fmla="*/ 22826 h 571500"/>
              <a:gd name="connsiteX1" fmla="*/ 565885 w 558800"/>
              <a:gd name="connsiteY1" fmla="*/ 22826 h 571500"/>
              <a:gd name="connsiteX2" fmla="*/ 565885 w 558800"/>
              <a:gd name="connsiteY2" fmla="*/ 573384 h 571500"/>
              <a:gd name="connsiteX3" fmla="*/ 19050 w 558800"/>
              <a:gd name="connsiteY3" fmla="*/ 573384 h 571500"/>
              <a:gd name="connsiteX4" fmla="*/ 19050 w 558800"/>
              <a:gd name="connsiteY4" fmla="*/ 2282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19050" y="22826"/>
                </a:moveTo>
                <a:lnTo>
                  <a:pt x="565885" y="22826"/>
                </a:lnTo>
                <a:lnTo>
                  <a:pt x="565885" y="573384"/>
                </a:lnTo>
                <a:lnTo>
                  <a:pt x="19050" y="573384"/>
                </a:lnTo>
                <a:lnTo>
                  <a:pt x="19050" y="2282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2" name="Freeform 502"/>
          <p:cNvSpPr/>
          <p:nvPr/>
        </p:nvSpPr>
        <p:spPr>
          <a:xfrm>
            <a:off x="3314700" y="2597150"/>
            <a:ext cx="12700" cy="203200"/>
          </a:xfrm>
          <a:custGeom>
            <a:avLst/>
            <a:gdLst>
              <a:gd name="connsiteX0" fmla="*/ 13068 w 12700"/>
              <a:gd name="connsiteY0" fmla="*/ 13961 h 203200"/>
              <a:gd name="connsiteX1" fmla="*/ 13068 w 12700"/>
              <a:gd name="connsiteY1" fmla="*/ 197820 h 203200"/>
              <a:gd name="connsiteX2" fmla="*/ 13068 w 12700"/>
              <a:gd name="connsiteY2" fmla="*/ 21052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" h="203200">
                <a:moveTo>
                  <a:pt x="13068" y="13961"/>
                </a:moveTo>
                <a:cubicBezTo>
                  <a:pt x="13068" y="75247"/>
                  <a:pt x="13068" y="136534"/>
                  <a:pt x="13068" y="197820"/>
                </a:cubicBezTo>
                <a:lnTo>
                  <a:pt x="13068" y="21052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3" name="Freeform 503"/>
          <p:cNvSpPr/>
          <p:nvPr/>
        </p:nvSpPr>
        <p:spPr>
          <a:xfrm>
            <a:off x="3251200" y="2774950"/>
            <a:ext cx="127000" cy="114300"/>
          </a:xfrm>
          <a:custGeom>
            <a:avLst/>
            <a:gdLst>
              <a:gd name="connsiteX0" fmla="*/ 15608 w 127000"/>
              <a:gd name="connsiteY0" fmla="*/ 20021 h 114300"/>
              <a:gd name="connsiteX1" fmla="*/ 76568 w 127000"/>
              <a:gd name="connsiteY1" fmla="*/ 121621 h 114300"/>
              <a:gd name="connsiteX2" fmla="*/ 137528 w 127000"/>
              <a:gd name="connsiteY2" fmla="*/ 20021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" h="114300">
                <a:moveTo>
                  <a:pt x="15608" y="20021"/>
                </a:moveTo>
                <a:lnTo>
                  <a:pt x="76568" y="121621"/>
                </a:lnTo>
                <a:lnTo>
                  <a:pt x="137528" y="20021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4" name="Freeform 504"/>
          <p:cNvSpPr/>
          <p:nvPr/>
        </p:nvSpPr>
        <p:spPr>
          <a:xfrm>
            <a:off x="3314700" y="2774950"/>
            <a:ext cx="12700" cy="114300"/>
          </a:xfrm>
          <a:custGeom>
            <a:avLst/>
            <a:gdLst>
              <a:gd name="connsiteX0" fmla="*/ 13068 w 12700"/>
              <a:gd name="connsiteY0" fmla="*/ 20021 h 114300"/>
              <a:gd name="connsiteX1" fmla="*/ 13068 w 12700"/>
              <a:gd name="connsiteY1" fmla="*/ 121621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14300">
                <a:moveTo>
                  <a:pt x="13068" y="20021"/>
                </a:moveTo>
                <a:lnTo>
                  <a:pt x="13068" y="121621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5" name="Freeform 505"/>
          <p:cNvSpPr/>
          <p:nvPr/>
        </p:nvSpPr>
        <p:spPr>
          <a:xfrm>
            <a:off x="3314700" y="3473450"/>
            <a:ext cx="12700" cy="203200"/>
          </a:xfrm>
          <a:custGeom>
            <a:avLst/>
            <a:gdLst>
              <a:gd name="connsiteX0" fmla="*/ 13068 w 12700"/>
              <a:gd name="connsiteY0" fmla="*/ 14226 h 203200"/>
              <a:gd name="connsiteX1" fmla="*/ 13068 w 12700"/>
              <a:gd name="connsiteY1" fmla="*/ 198086 h 203200"/>
              <a:gd name="connsiteX2" fmla="*/ 13068 w 12700"/>
              <a:gd name="connsiteY2" fmla="*/ 210786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" h="203200">
                <a:moveTo>
                  <a:pt x="13068" y="14226"/>
                </a:moveTo>
                <a:cubicBezTo>
                  <a:pt x="13068" y="75513"/>
                  <a:pt x="13068" y="136799"/>
                  <a:pt x="13068" y="198086"/>
                </a:cubicBezTo>
                <a:lnTo>
                  <a:pt x="13068" y="2107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6" name="Freeform 506"/>
          <p:cNvSpPr/>
          <p:nvPr/>
        </p:nvSpPr>
        <p:spPr>
          <a:xfrm>
            <a:off x="3251200" y="3651250"/>
            <a:ext cx="127000" cy="114300"/>
          </a:xfrm>
          <a:custGeom>
            <a:avLst/>
            <a:gdLst>
              <a:gd name="connsiteX0" fmla="*/ 15608 w 127000"/>
              <a:gd name="connsiteY0" fmla="*/ 20286 h 114300"/>
              <a:gd name="connsiteX1" fmla="*/ 76568 w 127000"/>
              <a:gd name="connsiteY1" fmla="*/ 121886 h 114300"/>
              <a:gd name="connsiteX2" fmla="*/ 137528 w 127000"/>
              <a:gd name="connsiteY2" fmla="*/ 2028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" h="114300">
                <a:moveTo>
                  <a:pt x="15608" y="20286"/>
                </a:moveTo>
                <a:lnTo>
                  <a:pt x="76568" y="121886"/>
                </a:lnTo>
                <a:lnTo>
                  <a:pt x="137528" y="202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7" name="Freeform 507"/>
          <p:cNvSpPr/>
          <p:nvPr/>
        </p:nvSpPr>
        <p:spPr>
          <a:xfrm>
            <a:off x="3314700" y="3651250"/>
            <a:ext cx="12700" cy="114300"/>
          </a:xfrm>
          <a:custGeom>
            <a:avLst/>
            <a:gdLst>
              <a:gd name="connsiteX0" fmla="*/ 13068 w 12700"/>
              <a:gd name="connsiteY0" fmla="*/ 20286 h 114300"/>
              <a:gd name="connsiteX1" fmla="*/ 13068 w 12700"/>
              <a:gd name="connsiteY1" fmla="*/ 12188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14300">
                <a:moveTo>
                  <a:pt x="13068" y="20286"/>
                </a:moveTo>
                <a:lnTo>
                  <a:pt x="13068" y="1218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8" name="Freeform 508"/>
          <p:cNvSpPr/>
          <p:nvPr/>
        </p:nvSpPr>
        <p:spPr>
          <a:xfrm>
            <a:off x="3594100" y="2305050"/>
            <a:ext cx="292100" cy="12700"/>
          </a:xfrm>
          <a:custGeom>
            <a:avLst/>
            <a:gdLst>
              <a:gd name="connsiteX0" fmla="*/ 19843 w 292100"/>
              <a:gd name="connsiteY0" fmla="*/ 18174 h 12700"/>
              <a:gd name="connsiteX1" fmla="*/ 279411 w 292100"/>
              <a:gd name="connsiteY1" fmla="*/ 18174 h 12700"/>
              <a:gd name="connsiteX2" fmla="*/ 292111 w 292100"/>
              <a:gd name="connsiteY2" fmla="*/ 18174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100" h="12700">
                <a:moveTo>
                  <a:pt x="19843" y="18174"/>
                </a:moveTo>
                <a:cubicBezTo>
                  <a:pt x="106366" y="18174"/>
                  <a:pt x="192889" y="18174"/>
                  <a:pt x="279411" y="18174"/>
                </a:cubicBezTo>
                <a:lnTo>
                  <a:pt x="292111" y="18174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9" name="Freeform 509"/>
          <p:cNvSpPr/>
          <p:nvPr/>
        </p:nvSpPr>
        <p:spPr>
          <a:xfrm>
            <a:off x="3860800" y="2241550"/>
            <a:ext cx="114300" cy="139700"/>
          </a:xfrm>
          <a:custGeom>
            <a:avLst/>
            <a:gdLst>
              <a:gd name="connsiteX0" fmla="*/ 12711 w 114300"/>
              <a:gd name="connsiteY0" fmla="*/ 142635 h 139700"/>
              <a:gd name="connsiteX1" fmla="*/ 114311 w 114300"/>
              <a:gd name="connsiteY1" fmla="*/ 81675 h 139700"/>
              <a:gd name="connsiteX2" fmla="*/ 12711 w 114300"/>
              <a:gd name="connsiteY2" fmla="*/ 20715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39700">
                <a:moveTo>
                  <a:pt x="12711" y="142635"/>
                </a:moveTo>
                <a:lnTo>
                  <a:pt x="114311" y="81675"/>
                </a:lnTo>
                <a:lnTo>
                  <a:pt x="12711" y="2071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0" name="Freeform 510"/>
          <p:cNvSpPr/>
          <p:nvPr/>
        </p:nvSpPr>
        <p:spPr>
          <a:xfrm>
            <a:off x="3860800" y="2305050"/>
            <a:ext cx="114300" cy="12700"/>
          </a:xfrm>
          <a:custGeom>
            <a:avLst/>
            <a:gdLst>
              <a:gd name="connsiteX0" fmla="*/ 12711 w 114300"/>
              <a:gd name="connsiteY0" fmla="*/ 18175 h 12700"/>
              <a:gd name="connsiteX1" fmla="*/ 114311 w 114300"/>
              <a:gd name="connsiteY1" fmla="*/ 18175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12700">
                <a:moveTo>
                  <a:pt x="12711" y="18175"/>
                </a:moveTo>
                <a:lnTo>
                  <a:pt x="114311" y="1817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1" name="Freeform 511"/>
          <p:cNvSpPr/>
          <p:nvPr/>
        </p:nvSpPr>
        <p:spPr>
          <a:xfrm>
            <a:off x="3594100" y="3181350"/>
            <a:ext cx="292100" cy="12700"/>
          </a:xfrm>
          <a:custGeom>
            <a:avLst/>
            <a:gdLst>
              <a:gd name="connsiteX0" fmla="*/ 19843 w 292100"/>
              <a:gd name="connsiteY0" fmla="*/ 18440 h 12700"/>
              <a:gd name="connsiteX1" fmla="*/ 279411 w 292100"/>
              <a:gd name="connsiteY1" fmla="*/ 18440 h 12700"/>
              <a:gd name="connsiteX2" fmla="*/ 292111 w 292100"/>
              <a:gd name="connsiteY2" fmla="*/ 1844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100" h="12700">
                <a:moveTo>
                  <a:pt x="19843" y="18440"/>
                </a:moveTo>
                <a:cubicBezTo>
                  <a:pt x="106366" y="18440"/>
                  <a:pt x="192889" y="18440"/>
                  <a:pt x="279411" y="18440"/>
                </a:cubicBezTo>
                <a:lnTo>
                  <a:pt x="292111" y="1844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" name="Freeform 512"/>
          <p:cNvSpPr/>
          <p:nvPr/>
        </p:nvSpPr>
        <p:spPr>
          <a:xfrm>
            <a:off x="3860800" y="3117850"/>
            <a:ext cx="114300" cy="139700"/>
          </a:xfrm>
          <a:custGeom>
            <a:avLst/>
            <a:gdLst>
              <a:gd name="connsiteX0" fmla="*/ 12711 w 114300"/>
              <a:gd name="connsiteY0" fmla="*/ 142900 h 139700"/>
              <a:gd name="connsiteX1" fmla="*/ 114311 w 114300"/>
              <a:gd name="connsiteY1" fmla="*/ 81940 h 139700"/>
              <a:gd name="connsiteX2" fmla="*/ 12711 w 114300"/>
              <a:gd name="connsiteY2" fmla="*/ 20980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39700">
                <a:moveTo>
                  <a:pt x="12711" y="142900"/>
                </a:moveTo>
                <a:lnTo>
                  <a:pt x="114311" y="81940"/>
                </a:lnTo>
                <a:lnTo>
                  <a:pt x="12711" y="2098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3" name="Freeform 513"/>
          <p:cNvSpPr/>
          <p:nvPr/>
        </p:nvSpPr>
        <p:spPr>
          <a:xfrm>
            <a:off x="3860800" y="3181350"/>
            <a:ext cx="114300" cy="12700"/>
          </a:xfrm>
          <a:custGeom>
            <a:avLst/>
            <a:gdLst>
              <a:gd name="connsiteX0" fmla="*/ 12711 w 114300"/>
              <a:gd name="connsiteY0" fmla="*/ 18440 h 12700"/>
              <a:gd name="connsiteX1" fmla="*/ 114311 w 114300"/>
              <a:gd name="connsiteY1" fmla="*/ 1844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12700">
                <a:moveTo>
                  <a:pt x="12711" y="18440"/>
                </a:moveTo>
                <a:lnTo>
                  <a:pt x="114311" y="1844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4" name="Freeform 514"/>
          <p:cNvSpPr/>
          <p:nvPr/>
        </p:nvSpPr>
        <p:spPr>
          <a:xfrm>
            <a:off x="3594100" y="4057650"/>
            <a:ext cx="292100" cy="12700"/>
          </a:xfrm>
          <a:custGeom>
            <a:avLst/>
            <a:gdLst>
              <a:gd name="connsiteX0" fmla="*/ 19843 w 292100"/>
              <a:gd name="connsiteY0" fmla="*/ 18706 h 12700"/>
              <a:gd name="connsiteX1" fmla="*/ 279411 w 292100"/>
              <a:gd name="connsiteY1" fmla="*/ 18706 h 12700"/>
              <a:gd name="connsiteX2" fmla="*/ 292111 w 292100"/>
              <a:gd name="connsiteY2" fmla="*/ 18706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100" h="12700">
                <a:moveTo>
                  <a:pt x="19843" y="18706"/>
                </a:moveTo>
                <a:cubicBezTo>
                  <a:pt x="106366" y="18706"/>
                  <a:pt x="192889" y="18706"/>
                  <a:pt x="279411" y="18706"/>
                </a:cubicBezTo>
                <a:lnTo>
                  <a:pt x="292111" y="1870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5" name="Freeform 515"/>
          <p:cNvSpPr/>
          <p:nvPr/>
        </p:nvSpPr>
        <p:spPr>
          <a:xfrm>
            <a:off x="3860800" y="3994150"/>
            <a:ext cx="114300" cy="139700"/>
          </a:xfrm>
          <a:custGeom>
            <a:avLst/>
            <a:gdLst>
              <a:gd name="connsiteX0" fmla="*/ 12711 w 114300"/>
              <a:gd name="connsiteY0" fmla="*/ 143165 h 139700"/>
              <a:gd name="connsiteX1" fmla="*/ 114311 w 114300"/>
              <a:gd name="connsiteY1" fmla="*/ 82205 h 139700"/>
              <a:gd name="connsiteX2" fmla="*/ 12711 w 114300"/>
              <a:gd name="connsiteY2" fmla="*/ 21245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39700">
                <a:moveTo>
                  <a:pt x="12711" y="143165"/>
                </a:moveTo>
                <a:lnTo>
                  <a:pt x="114311" y="82205"/>
                </a:lnTo>
                <a:lnTo>
                  <a:pt x="12711" y="2124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6" name="Freeform 516"/>
          <p:cNvSpPr/>
          <p:nvPr/>
        </p:nvSpPr>
        <p:spPr>
          <a:xfrm>
            <a:off x="3860800" y="4057650"/>
            <a:ext cx="114300" cy="12700"/>
          </a:xfrm>
          <a:custGeom>
            <a:avLst/>
            <a:gdLst>
              <a:gd name="connsiteX0" fmla="*/ 12711 w 114300"/>
              <a:gd name="connsiteY0" fmla="*/ 18705 h 12700"/>
              <a:gd name="connsiteX1" fmla="*/ 114311 w 114300"/>
              <a:gd name="connsiteY1" fmla="*/ 18705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12700">
                <a:moveTo>
                  <a:pt x="12711" y="18705"/>
                </a:moveTo>
                <a:lnTo>
                  <a:pt x="114311" y="1870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7" name="Freeform 517"/>
          <p:cNvSpPr/>
          <p:nvPr/>
        </p:nvSpPr>
        <p:spPr>
          <a:xfrm>
            <a:off x="3987800" y="2025650"/>
            <a:ext cx="558800" cy="571500"/>
          </a:xfrm>
          <a:custGeom>
            <a:avLst/>
            <a:gdLst>
              <a:gd name="connsiteX0" fmla="*/ 15251 w 558800"/>
              <a:gd name="connsiteY0" fmla="*/ 22296 h 571500"/>
              <a:gd name="connsiteX1" fmla="*/ 562087 w 558800"/>
              <a:gd name="connsiteY1" fmla="*/ 22296 h 571500"/>
              <a:gd name="connsiteX2" fmla="*/ 562087 w 558800"/>
              <a:gd name="connsiteY2" fmla="*/ 572853 h 571500"/>
              <a:gd name="connsiteX3" fmla="*/ 15251 w 558800"/>
              <a:gd name="connsiteY3" fmla="*/ 572853 h 571500"/>
              <a:gd name="connsiteX4" fmla="*/ 15251 w 558800"/>
              <a:gd name="connsiteY4" fmla="*/ 2229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15251" y="22296"/>
                </a:moveTo>
                <a:lnTo>
                  <a:pt x="562087" y="22296"/>
                </a:lnTo>
                <a:lnTo>
                  <a:pt x="562087" y="572853"/>
                </a:lnTo>
                <a:lnTo>
                  <a:pt x="15251" y="572853"/>
                </a:lnTo>
                <a:lnTo>
                  <a:pt x="15251" y="2229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8" name="Freeform 518"/>
          <p:cNvSpPr/>
          <p:nvPr/>
        </p:nvSpPr>
        <p:spPr>
          <a:xfrm>
            <a:off x="3987800" y="2901950"/>
            <a:ext cx="558800" cy="571500"/>
          </a:xfrm>
          <a:custGeom>
            <a:avLst/>
            <a:gdLst>
              <a:gd name="connsiteX0" fmla="*/ 15251 w 558800"/>
              <a:gd name="connsiteY0" fmla="*/ 22561 h 571500"/>
              <a:gd name="connsiteX1" fmla="*/ 562087 w 558800"/>
              <a:gd name="connsiteY1" fmla="*/ 22561 h 571500"/>
              <a:gd name="connsiteX2" fmla="*/ 562087 w 558800"/>
              <a:gd name="connsiteY2" fmla="*/ 573119 h 571500"/>
              <a:gd name="connsiteX3" fmla="*/ 15251 w 558800"/>
              <a:gd name="connsiteY3" fmla="*/ 573119 h 571500"/>
              <a:gd name="connsiteX4" fmla="*/ 15251 w 558800"/>
              <a:gd name="connsiteY4" fmla="*/ 2256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15251" y="22561"/>
                </a:moveTo>
                <a:lnTo>
                  <a:pt x="562087" y="22561"/>
                </a:lnTo>
                <a:lnTo>
                  <a:pt x="562087" y="573119"/>
                </a:lnTo>
                <a:lnTo>
                  <a:pt x="15251" y="573119"/>
                </a:lnTo>
                <a:lnTo>
                  <a:pt x="15251" y="2256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9" name="Freeform 519"/>
          <p:cNvSpPr/>
          <p:nvPr/>
        </p:nvSpPr>
        <p:spPr>
          <a:xfrm>
            <a:off x="3987800" y="3778250"/>
            <a:ext cx="558800" cy="571500"/>
          </a:xfrm>
          <a:custGeom>
            <a:avLst/>
            <a:gdLst>
              <a:gd name="connsiteX0" fmla="*/ 15251 w 558800"/>
              <a:gd name="connsiteY0" fmla="*/ 22826 h 571500"/>
              <a:gd name="connsiteX1" fmla="*/ 562087 w 558800"/>
              <a:gd name="connsiteY1" fmla="*/ 22826 h 571500"/>
              <a:gd name="connsiteX2" fmla="*/ 562087 w 558800"/>
              <a:gd name="connsiteY2" fmla="*/ 573384 h 571500"/>
              <a:gd name="connsiteX3" fmla="*/ 15251 w 558800"/>
              <a:gd name="connsiteY3" fmla="*/ 573384 h 571500"/>
              <a:gd name="connsiteX4" fmla="*/ 15251 w 558800"/>
              <a:gd name="connsiteY4" fmla="*/ 2282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15251" y="22826"/>
                </a:moveTo>
                <a:lnTo>
                  <a:pt x="562087" y="22826"/>
                </a:lnTo>
                <a:lnTo>
                  <a:pt x="562087" y="573384"/>
                </a:lnTo>
                <a:lnTo>
                  <a:pt x="15251" y="573384"/>
                </a:lnTo>
                <a:lnTo>
                  <a:pt x="15251" y="2282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0" name="Freeform 520"/>
          <p:cNvSpPr/>
          <p:nvPr/>
        </p:nvSpPr>
        <p:spPr>
          <a:xfrm>
            <a:off x="4254500" y="2597150"/>
            <a:ext cx="12700" cy="203200"/>
          </a:xfrm>
          <a:custGeom>
            <a:avLst/>
            <a:gdLst>
              <a:gd name="connsiteX0" fmla="*/ 21969 w 12700"/>
              <a:gd name="connsiteY0" fmla="*/ 13961 h 203200"/>
              <a:gd name="connsiteX1" fmla="*/ 21969 w 12700"/>
              <a:gd name="connsiteY1" fmla="*/ 197820 h 203200"/>
              <a:gd name="connsiteX2" fmla="*/ 21969 w 12700"/>
              <a:gd name="connsiteY2" fmla="*/ 21052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" h="203200">
                <a:moveTo>
                  <a:pt x="21969" y="13961"/>
                </a:moveTo>
                <a:cubicBezTo>
                  <a:pt x="21969" y="75247"/>
                  <a:pt x="21969" y="136534"/>
                  <a:pt x="21969" y="197820"/>
                </a:cubicBezTo>
                <a:lnTo>
                  <a:pt x="21969" y="21052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1" name="Freeform 521"/>
          <p:cNvSpPr/>
          <p:nvPr/>
        </p:nvSpPr>
        <p:spPr>
          <a:xfrm>
            <a:off x="4254500" y="2774950"/>
            <a:ext cx="12700" cy="114300"/>
          </a:xfrm>
          <a:custGeom>
            <a:avLst/>
            <a:gdLst>
              <a:gd name="connsiteX0" fmla="*/ 21969 w 12700"/>
              <a:gd name="connsiteY0" fmla="*/ 20021 h 114300"/>
              <a:gd name="connsiteX1" fmla="*/ 21969 w 12700"/>
              <a:gd name="connsiteY1" fmla="*/ 121621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14300">
                <a:moveTo>
                  <a:pt x="21969" y="20021"/>
                </a:moveTo>
                <a:lnTo>
                  <a:pt x="21969" y="121621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2" name="Freeform 522"/>
          <p:cNvSpPr/>
          <p:nvPr/>
        </p:nvSpPr>
        <p:spPr>
          <a:xfrm>
            <a:off x="4191000" y="2774950"/>
            <a:ext cx="139700" cy="114300"/>
          </a:xfrm>
          <a:custGeom>
            <a:avLst/>
            <a:gdLst>
              <a:gd name="connsiteX0" fmla="*/ 24509 w 139700"/>
              <a:gd name="connsiteY0" fmla="*/ 20021 h 114300"/>
              <a:gd name="connsiteX1" fmla="*/ 85469 w 139700"/>
              <a:gd name="connsiteY1" fmla="*/ 121621 h 114300"/>
              <a:gd name="connsiteX2" fmla="*/ 146429 w 139700"/>
              <a:gd name="connsiteY2" fmla="*/ 20021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" h="114300">
                <a:moveTo>
                  <a:pt x="24509" y="20021"/>
                </a:moveTo>
                <a:lnTo>
                  <a:pt x="85469" y="121621"/>
                </a:lnTo>
                <a:lnTo>
                  <a:pt x="146429" y="20021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3" name="Freeform 523"/>
          <p:cNvSpPr/>
          <p:nvPr/>
        </p:nvSpPr>
        <p:spPr>
          <a:xfrm>
            <a:off x="4254500" y="3473450"/>
            <a:ext cx="12700" cy="203200"/>
          </a:xfrm>
          <a:custGeom>
            <a:avLst/>
            <a:gdLst>
              <a:gd name="connsiteX0" fmla="*/ 21969 w 12700"/>
              <a:gd name="connsiteY0" fmla="*/ 14226 h 203200"/>
              <a:gd name="connsiteX1" fmla="*/ 21969 w 12700"/>
              <a:gd name="connsiteY1" fmla="*/ 198086 h 203200"/>
              <a:gd name="connsiteX2" fmla="*/ 21969 w 12700"/>
              <a:gd name="connsiteY2" fmla="*/ 210786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" h="203200">
                <a:moveTo>
                  <a:pt x="21969" y="14226"/>
                </a:moveTo>
                <a:cubicBezTo>
                  <a:pt x="21969" y="75513"/>
                  <a:pt x="21969" y="136799"/>
                  <a:pt x="21969" y="198086"/>
                </a:cubicBezTo>
                <a:lnTo>
                  <a:pt x="21969" y="2107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4" name="Freeform 524"/>
          <p:cNvSpPr/>
          <p:nvPr/>
        </p:nvSpPr>
        <p:spPr>
          <a:xfrm>
            <a:off x="4191000" y="3651250"/>
            <a:ext cx="139700" cy="114300"/>
          </a:xfrm>
          <a:custGeom>
            <a:avLst/>
            <a:gdLst>
              <a:gd name="connsiteX0" fmla="*/ 24509 w 139700"/>
              <a:gd name="connsiteY0" fmla="*/ 20286 h 114300"/>
              <a:gd name="connsiteX1" fmla="*/ 85469 w 139700"/>
              <a:gd name="connsiteY1" fmla="*/ 121886 h 114300"/>
              <a:gd name="connsiteX2" fmla="*/ 146429 w 139700"/>
              <a:gd name="connsiteY2" fmla="*/ 2028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" h="114300">
                <a:moveTo>
                  <a:pt x="24509" y="20286"/>
                </a:moveTo>
                <a:lnTo>
                  <a:pt x="85469" y="121886"/>
                </a:lnTo>
                <a:lnTo>
                  <a:pt x="146429" y="202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5" name="Freeform 525"/>
          <p:cNvSpPr/>
          <p:nvPr/>
        </p:nvSpPr>
        <p:spPr>
          <a:xfrm>
            <a:off x="4254500" y="3651250"/>
            <a:ext cx="12700" cy="114300"/>
          </a:xfrm>
          <a:custGeom>
            <a:avLst/>
            <a:gdLst>
              <a:gd name="connsiteX0" fmla="*/ 21969 w 12700"/>
              <a:gd name="connsiteY0" fmla="*/ 20286 h 114300"/>
              <a:gd name="connsiteX1" fmla="*/ 21969 w 12700"/>
              <a:gd name="connsiteY1" fmla="*/ 12188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14300">
                <a:moveTo>
                  <a:pt x="21969" y="20286"/>
                </a:moveTo>
                <a:lnTo>
                  <a:pt x="21969" y="1218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6" name="Freeform 526"/>
          <p:cNvSpPr/>
          <p:nvPr/>
        </p:nvSpPr>
        <p:spPr>
          <a:xfrm>
            <a:off x="4546600" y="2305050"/>
            <a:ext cx="279400" cy="12700"/>
          </a:xfrm>
          <a:custGeom>
            <a:avLst/>
            <a:gdLst>
              <a:gd name="connsiteX0" fmla="*/ 16045 w 279400"/>
              <a:gd name="connsiteY0" fmla="*/ 18174 h 12700"/>
              <a:gd name="connsiteX1" fmla="*/ 275613 w 279400"/>
              <a:gd name="connsiteY1" fmla="*/ 18174 h 12700"/>
              <a:gd name="connsiteX2" fmla="*/ 288313 w 279400"/>
              <a:gd name="connsiteY2" fmla="*/ 18174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00" h="12700">
                <a:moveTo>
                  <a:pt x="16045" y="18174"/>
                </a:moveTo>
                <a:cubicBezTo>
                  <a:pt x="102568" y="18174"/>
                  <a:pt x="189090" y="18174"/>
                  <a:pt x="275613" y="18174"/>
                </a:cubicBezTo>
                <a:lnTo>
                  <a:pt x="288313" y="18174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7" name="Freeform 527"/>
          <p:cNvSpPr/>
          <p:nvPr/>
        </p:nvSpPr>
        <p:spPr>
          <a:xfrm>
            <a:off x="4800600" y="2241550"/>
            <a:ext cx="114300" cy="139700"/>
          </a:xfrm>
          <a:custGeom>
            <a:avLst/>
            <a:gdLst>
              <a:gd name="connsiteX0" fmla="*/ 21613 w 114300"/>
              <a:gd name="connsiteY0" fmla="*/ 142635 h 139700"/>
              <a:gd name="connsiteX1" fmla="*/ 123213 w 114300"/>
              <a:gd name="connsiteY1" fmla="*/ 81675 h 139700"/>
              <a:gd name="connsiteX2" fmla="*/ 21613 w 114300"/>
              <a:gd name="connsiteY2" fmla="*/ 20715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39700">
                <a:moveTo>
                  <a:pt x="21613" y="142635"/>
                </a:moveTo>
                <a:lnTo>
                  <a:pt x="123213" y="81675"/>
                </a:lnTo>
                <a:lnTo>
                  <a:pt x="21613" y="2071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8" name="Freeform 528"/>
          <p:cNvSpPr/>
          <p:nvPr/>
        </p:nvSpPr>
        <p:spPr>
          <a:xfrm>
            <a:off x="4800600" y="2305050"/>
            <a:ext cx="114300" cy="12700"/>
          </a:xfrm>
          <a:custGeom>
            <a:avLst/>
            <a:gdLst>
              <a:gd name="connsiteX0" fmla="*/ 21613 w 114300"/>
              <a:gd name="connsiteY0" fmla="*/ 18175 h 12700"/>
              <a:gd name="connsiteX1" fmla="*/ 123213 w 114300"/>
              <a:gd name="connsiteY1" fmla="*/ 18175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12700">
                <a:moveTo>
                  <a:pt x="21613" y="18175"/>
                </a:moveTo>
                <a:lnTo>
                  <a:pt x="123213" y="1817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9" name="Freeform 529"/>
          <p:cNvSpPr/>
          <p:nvPr/>
        </p:nvSpPr>
        <p:spPr>
          <a:xfrm>
            <a:off x="4546600" y="3181350"/>
            <a:ext cx="279400" cy="12700"/>
          </a:xfrm>
          <a:custGeom>
            <a:avLst/>
            <a:gdLst>
              <a:gd name="connsiteX0" fmla="*/ 16045 w 279400"/>
              <a:gd name="connsiteY0" fmla="*/ 18440 h 12700"/>
              <a:gd name="connsiteX1" fmla="*/ 275613 w 279400"/>
              <a:gd name="connsiteY1" fmla="*/ 18440 h 12700"/>
              <a:gd name="connsiteX2" fmla="*/ 288313 w 279400"/>
              <a:gd name="connsiteY2" fmla="*/ 1844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00" h="12700">
                <a:moveTo>
                  <a:pt x="16045" y="18440"/>
                </a:moveTo>
                <a:cubicBezTo>
                  <a:pt x="102568" y="18440"/>
                  <a:pt x="189090" y="18440"/>
                  <a:pt x="275613" y="18440"/>
                </a:cubicBezTo>
                <a:lnTo>
                  <a:pt x="288313" y="1844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0" name="Freeform 530"/>
          <p:cNvSpPr/>
          <p:nvPr/>
        </p:nvSpPr>
        <p:spPr>
          <a:xfrm>
            <a:off x="4800600" y="3117850"/>
            <a:ext cx="114300" cy="139700"/>
          </a:xfrm>
          <a:custGeom>
            <a:avLst/>
            <a:gdLst>
              <a:gd name="connsiteX0" fmla="*/ 21613 w 114300"/>
              <a:gd name="connsiteY0" fmla="*/ 142900 h 139700"/>
              <a:gd name="connsiteX1" fmla="*/ 123213 w 114300"/>
              <a:gd name="connsiteY1" fmla="*/ 81940 h 139700"/>
              <a:gd name="connsiteX2" fmla="*/ 21613 w 114300"/>
              <a:gd name="connsiteY2" fmla="*/ 20980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39700">
                <a:moveTo>
                  <a:pt x="21613" y="142900"/>
                </a:moveTo>
                <a:lnTo>
                  <a:pt x="123213" y="81940"/>
                </a:lnTo>
                <a:lnTo>
                  <a:pt x="21613" y="2098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1" name="Freeform 531"/>
          <p:cNvSpPr/>
          <p:nvPr/>
        </p:nvSpPr>
        <p:spPr>
          <a:xfrm>
            <a:off x="4800600" y="3181350"/>
            <a:ext cx="114300" cy="12700"/>
          </a:xfrm>
          <a:custGeom>
            <a:avLst/>
            <a:gdLst>
              <a:gd name="connsiteX0" fmla="*/ 21613 w 114300"/>
              <a:gd name="connsiteY0" fmla="*/ 18440 h 12700"/>
              <a:gd name="connsiteX1" fmla="*/ 123213 w 114300"/>
              <a:gd name="connsiteY1" fmla="*/ 1844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12700">
                <a:moveTo>
                  <a:pt x="21613" y="18440"/>
                </a:moveTo>
                <a:lnTo>
                  <a:pt x="123213" y="1844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2" name="Freeform 532"/>
          <p:cNvSpPr/>
          <p:nvPr/>
        </p:nvSpPr>
        <p:spPr>
          <a:xfrm>
            <a:off x="4546600" y="4057650"/>
            <a:ext cx="279400" cy="12700"/>
          </a:xfrm>
          <a:custGeom>
            <a:avLst/>
            <a:gdLst>
              <a:gd name="connsiteX0" fmla="*/ 16045 w 279400"/>
              <a:gd name="connsiteY0" fmla="*/ 18706 h 12700"/>
              <a:gd name="connsiteX1" fmla="*/ 275613 w 279400"/>
              <a:gd name="connsiteY1" fmla="*/ 18706 h 12700"/>
              <a:gd name="connsiteX2" fmla="*/ 288313 w 279400"/>
              <a:gd name="connsiteY2" fmla="*/ 18706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00" h="12700">
                <a:moveTo>
                  <a:pt x="16045" y="18706"/>
                </a:moveTo>
                <a:cubicBezTo>
                  <a:pt x="102568" y="18706"/>
                  <a:pt x="189090" y="18706"/>
                  <a:pt x="275613" y="18706"/>
                </a:cubicBezTo>
                <a:lnTo>
                  <a:pt x="288313" y="1870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3" name="Freeform 533"/>
          <p:cNvSpPr/>
          <p:nvPr/>
        </p:nvSpPr>
        <p:spPr>
          <a:xfrm>
            <a:off x="4800600" y="3994150"/>
            <a:ext cx="114300" cy="139700"/>
          </a:xfrm>
          <a:custGeom>
            <a:avLst/>
            <a:gdLst>
              <a:gd name="connsiteX0" fmla="*/ 21613 w 114300"/>
              <a:gd name="connsiteY0" fmla="*/ 143165 h 139700"/>
              <a:gd name="connsiteX1" fmla="*/ 123213 w 114300"/>
              <a:gd name="connsiteY1" fmla="*/ 82205 h 139700"/>
              <a:gd name="connsiteX2" fmla="*/ 21613 w 114300"/>
              <a:gd name="connsiteY2" fmla="*/ 21245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39700">
                <a:moveTo>
                  <a:pt x="21613" y="143165"/>
                </a:moveTo>
                <a:lnTo>
                  <a:pt x="123213" y="82205"/>
                </a:lnTo>
                <a:lnTo>
                  <a:pt x="21613" y="2124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4" name="Freeform 534"/>
          <p:cNvSpPr/>
          <p:nvPr/>
        </p:nvSpPr>
        <p:spPr>
          <a:xfrm>
            <a:off x="4800600" y="4057650"/>
            <a:ext cx="114300" cy="12700"/>
          </a:xfrm>
          <a:custGeom>
            <a:avLst/>
            <a:gdLst>
              <a:gd name="connsiteX0" fmla="*/ 21613 w 114300"/>
              <a:gd name="connsiteY0" fmla="*/ 18705 h 12700"/>
              <a:gd name="connsiteX1" fmla="*/ 123213 w 114300"/>
              <a:gd name="connsiteY1" fmla="*/ 18705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12700">
                <a:moveTo>
                  <a:pt x="21613" y="18705"/>
                </a:moveTo>
                <a:lnTo>
                  <a:pt x="123213" y="1870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5" name="Freeform 535"/>
          <p:cNvSpPr/>
          <p:nvPr/>
        </p:nvSpPr>
        <p:spPr>
          <a:xfrm>
            <a:off x="4927600" y="2025650"/>
            <a:ext cx="558800" cy="571500"/>
          </a:xfrm>
          <a:custGeom>
            <a:avLst/>
            <a:gdLst>
              <a:gd name="connsiteX0" fmla="*/ 24152 w 558800"/>
              <a:gd name="connsiteY0" fmla="*/ 22296 h 571500"/>
              <a:gd name="connsiteX1" fmla="*/ 570988 w 558800"/>
              <a:gd name="connsiteY1" fmla="*/ 22296 h 571500"/>
              <a:gd name="connsiteX2" fmla="*/ 570988 w 558800"/>
              <a:gd name="connsiteY2" fmla="*/ 572853 h 571500"/>
              <a:gd name="connsiteX3" fmla="*/ 24152 w 558800"/>
              <a:gd name="connsiteY3" fmla="*/ 572853 h 571500"/>
              <a:gd name="connsiteX4" fmla="*/ 24152 w 558800"/>
              <a:gd name="connsiteY4" fmla="*/ 2229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24152" y="22296"/>
                </a:moveTo>
                <a:lnTo>
                  <a:pt x="570988" y="22296"/>
                </a:lnTo>
                <a:lnTo>
                  <a:pt x="570988" y="572853"/>
                </a:lnTo>
                <a:lnTo>
                  <a:pt x="24152" y="572853"/>
                </a:lnTo>
                <a:lnTo>
                  <a:pt x="24152" y="2229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6" name="Freeform 536"/>
          <p:cNvSpPr/>
          <p:nvPr/>
        </p:nvSpPr>
        <p:spPr>
          <a:xfrm>
            <a:off x="4927600" y="2901950"/>
            <a:ext cx="558800" cy="571500"/>
          </a:xfrm>
          <a:custGeom>
            <a:avLst/>
            <a:gdLst>
              <a:gd name="connsiteX0" fmla="*/ 24152 w 558800"/>
              <a:gd name="connsiteY0" fmla="*/ 22561 h 571500"/>
              <a:gd name="connsiteX1" fmla="*/ 570988 w 558800"/>
              <a:gd name="connsiteY1" fmla="*/ 22561 h 571500"/>
              <a:gd name="connsiteX2" fmla="*/ 570988 w 558800"/>
              <a:gd name="connsiteY2" fmla="*/ 573119 h 571500"/>
              <a:gd name="connsiteX3" fmla="*/ 24152 w 558800"/>
              <a:gd name="connsiteY3" fmla="*/ 573119 h 571500"/>
              <a:gd name="connsiteX4" fmla="*/ 24152 w 558800"/>
              <a:gd name="connsiteY4" fmla="*/ 2256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24152" y="22561"/>
                </a:moveTo>
                <a:lnTo>
                  <a:pt x="570988" y="22561"/>
                </a:lnTo>
                <a:lnTo>
                  <a:pt x="570988" y="573119"/>
                </a:lnTo>
                <a:lnTo>
                  <a:pt x="24152" y="573119"/>
                </a:lnTo>
                <a:lnTo>
                  <a:pt x="24152" y="2256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7" name="Freeform 537"/>
          <p:cNvSpPr/>
          <p:nvPr/>
        </p:nvSpPr>
        <p:spPr>
          <a:xfrm>
            <a:off x="4927600" y="3778250"/>
            <a:ext cx="558800" cy="571500"/>
          </a:xfrm>
          <a:custGeom>
            <a:avLst/>
            <a:gdLst>
              <a:gd name="connsiteX0" fmla="*/ 24152 w 558800"/>
              <a:gd name="connsiteY0" fmla="*/ 22826 h 571500"/>
              <a:gd name="connsiteX1" fmla="*/ 570988 w 558800"/>
              <a:gd name="connsiteY1" fmla="*/ 22826 h 571500"/>
              <a:gd name="connsiteX2" fmla="*/ 570988 w 558800"/>
              <a:gd name="connsiteY2" fmla="*/ 573384 h 571500"/>
              <a:gd name="connsiteX3" fmla="*/ 24152 w 558800"/>
              <a:gd name="connsiteY3" fmla="*/ 573384 h 571500"/>
              <a:gd name="connsiteX4" fmla="*/ 24152 w 558800"/>
              <a:gd name="connsiteY4" fmla="*/ 2282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24152" y="22826"/>
                </a:moveTo>
                <a:lnTo>
                  <a:pt x="570988" y="22826"/>
                </a:lnTo>
                <a:lnTo>
                  <a:pt x="570988" y="573384"/>
                </a:lnTo>
                <a:lnTo>
                  <a:pt x="24152" y="573384"/>
                </a:lnTo>
                <a:lnTo>
                  <a:pt x="24152" y="2282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8" name="Freeform 538"/>
          <p:cNvSpPr/>
          <p:nvPr/>
        </p:nvSpPr>
        <p:spPr>
          <a:xfrm>
            <a:off x="5207000" y="2597150"/>
            <a:ext cx="12700" cy="203200"/>
          </a:xfrm>
          <a:custGeom>
            <a:avLst/>
            <a:gdLst>
              <a:gd name="connsiteX0" fmla="*/ 18170 w 12700"/>
              <a:gd name="connsiteY0" fmla="*/ 13961 h 203200"/>
              <a:gd name="connsiteX1" fmla="*/ 18170 w 12700"/>
              <a:gd name="connsiteY1" fmla="*/ 197820 h 203200"/>
              <a:gd name="connsiteX2" fmla="*/ 18170 w 12700"/>
              <a:gd name="connsiteY2" fmla="*/ 21052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" h="203200">
                <a:moveTo>
                  <a:pt x="18170" y="13961"/>
                </a:moveTo>
                <a:cubicBezTo>
                  <a:pt x="18170" y="75247"/>
                  <a:pt x="18170" y="136534"/>
                  <a:pt x="18170" y="197820"/>
                </a:cubicBezTo>
                <a:lnTo>
                  <a:pt x="18170" y="21052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9" name="Freeform 539"/>
          <p:cNvSpPr/>
          <p:nvPr/>
        </p:nvSpPr>
        <p:spPr>
          <a:xfrm>
            <a:off x="5143500" y="2774950"/>
            <a:ext cx="139700" cy="114300"/>
          </a:xfrm>
          <a:custGeom>
            <a:avLst/>
            <a:gdLst>
              <a:gd name="connsiteX0" fmla="*/ 20711 w 139700"/>
              <a:gd name="connsiteY0" fmla="*/ 20021 h 114300"/>
              <a:gd name="connsiteX1" fmla="*/ 81670 w 139700"/>
              <a:gd name="connsiteY1" fmla="*/ 121621 h 114300"/>
              <a:gd name="connsiteX2" fmla="*/ 142631 w 139700"/>
              <a:gd name="connsiteY2" fmla="*/ 20021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" h="114300">
                <a:moveTo>
                  <a:pt x="20711" y="20021"/>
                </a:moveTo>
                <a:lnTo>
                  <a:pt x="81670" y="121621"/>
                </a:lnTo>
                <a:lnTo>
                  <a:pt x="142631" y="20021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0" name="Freeform 540"/>
          <p:cNvSpPr/>
          <p:nvPr/>
        </p:nvSpPr>
        <p:spPr>
          <a:xfrm>
            <a:off x="5207000" y="2774950"/>
            <a:ext cx="12700" cy="114300"/>
          </a:xfrm>
          <a:custGeom>
            <a:avLst/>
            <a:gdLst>
              <a:gd name="connsiteX0" fmla="*/ 18170 w 12700"/>
              <a:gd name="connsiteY0" fmla="*/ 20021 h 114300"/>
              <a:gd name="connsiteX1" fmla="*/ 18170 w 12700"/>
              <a:gd name="connsiteY1" fmla="*/ 121621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14300">
                <a:moveTo>
                  <a:pt x="18170" y="20021"/>
                </a:moveTo>
                <a:lnTo>
                  <a:pt x="18170" y="121621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1" name="Freeform 541"/>
          <p:cNvSpPr/>
          <p:nvPr/>
        </p:nvSpPr>
        <p:spPr>
          <a:xfrm>
            <a:off x="5207000" y="3473450"/>
            <a:ext cx="12700" cy="203200"/>
          </a:xfrm>
          <a:custGeom>
            <a:avLst/>
            <a:gdLst>
              <a:gd name="connsiteX0" fmla="*/ 18170 w 12700"/>
              <a:gd name="connsiteY0" fmla="*/ 14226 h 203200"/>
              <a:gd name="connsiteX1" fmla="*/ 18170 w 12700"/>
              <a:gd name="connsiteY1" fmla="*/ 198086 h 203200"/>
              <a:gd name="connsiteX2" fmla="*/ 18170 w 12700"/>
              <a:gd name="connsiteY2" fmla="*/ 210786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" h="203200">
                <a:moveTo>
                  <a:pt x="18170" y="14226"/>
                </a:moveTo>
                <a:cubicBezTo>
                  <a:pt x="18170" y="75513"/>
                  <a:pt x="18170" y="136799"/>
                  <a:pt x="18170" y="198086"/>
                </a:cubicBezTo>
                <a:lnTo>
                  <a:pt x="18170" y="2107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2" name="Freeform 542"/>
          <p:cNvSpPr/>
          <p:nvPr/>
        </p:nvSpPr>
        <p:spPr>
          <a:xfrm>
            <a:off x="5143500" y="3651250"/>
            <a:ext cx="139700" cy="114300"/>
          </a:xfrm>
          <a:custGeom>
            <a:avLst/>
            <a:gdLst>
              <a:gd name="connsiteX0" fmla="*/ 20711 w 139700"/>
              <a:gd name="connsiteY0" fmla="*/ 20286 h 114300"/>
              <a:gd name="connsiteX1" fmla="*/ 81670 w 139700"/>
              <a:gd name="connsiteY1" fmla="*/ 121886 h 114300"/>
              <a:gd name="connsiteX2" fmla="*/ 142631 w 139700"/>
              <a:gd name="connsiteY2" fmla="*/ 2028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" h="114300">
                <a:moveTo>
                  <a:pt x="20711" y="20286"/>
                </a:moveTo>
                <a:lnTo>
                  <a:pt x="81670" y="121886"/>
                </a:lnTo>
                <a:lnTo>
                  <a:pt x="142631" y="202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3" name="Freeform 543"/>
          <p:cNvSpPr/>
          <p:nvPr/>
        </p:nvSpPr>
        <p:spPr>
          <a:xfrm>
            <a:off x="5207000" y="3651250"/>
            <a:ext cx="12700" cy="114300"/>
          </a:xfrm>
          <a:custGeom>
            <a:avLst/>
            <a:gdLst>
              <a:gd name="connsiteX0" fmla="*/ 18170 w 12700"/>
              <a:gd name="connsiteY0" fmla="*/ 20286 h 114300"/>
              <a:gd name="connsiteX1" fmla="*/ 18170 w 12700"/>
              <a:gd name="connsiteY1" fmla="*/ 12188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14300">
                <a:moveTo>
                  <a:pt x="18170" y="20286"/>
                </a:moveTo>
                <a:lnTo>
                  <a:pt x="18170" y="1218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45" name="Picture 5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79" y="2426970"/>
            <a:ext cx="2857500" cy="1242060"/>
          </a:xfrm>
          <a:prstGeom prst="rect">
            <a:avLst/>
          </a:prstGeom>
        </p:spPr>
      </p:pic>
      <p:sp>
        <p:nvSpPr>
          <p:cNvPr id="3" name="TextBox 545"/>
          <p:cNvSpPr txBox="1"/>
          <p:nvPr/>
        </p:nvSpPr>
        <p:spPr>
          <a:xfrm>
            <a:off x="368300" y="1003210"/>
            <a:ext cx="6851556" cy="426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Matrix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Multiplication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with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Systolic</a:t>
            </a:r>
            <a:r>
              <a:rPr kumimoji="0" lang="en-US" altLang="zh-CN" sz="2800" b="1" i="0" u="none" strike="noStrike" kern="1200" cap="none" spc="-1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Array</a:t>
            </a:r>
          </a:p>
        </p:txBody>
      </p:sp>
      <p:sp>
        <p:nvSpPr>
          <p:cNvPr id="546" name="TextBox 546"/>
          <p:cNvSpPr txBox="1"/>
          <p:nvPr/>
        </p:nvSpPr>
        <p:spPr>
          <a:xfrm>
            <a:off x="1257300" y="1666304"/>
            <a:ext cx="6669376" cy="408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10282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Time</a:t>
            </a:r>
            <a:r>
              <a:rPr kumimoji="0" lang="en-US" altLang="zh-CN" sz="1800" b="0" i="0" u="none" strike="noStrike" kern="1200" cap="none" spc="-6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1	</a:t>
            </a:r>
            <a:r>
              <a:rPr kumimoji="0" lang="en-US" altLang="zh-CN" sz="2200" b="1" i="0" u="none" strike="noStrike" kern="1200" cap="none" spc="7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Y</a:t>
            </a:r>
            <a:r>
              <a:rPr kumimoji="0" lang="en-US" altLang="zh-CN" sz="2200" b="1" i="0" u="none" strike="noStrike" kern="1200" cap="none" spc="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等线" panose="02010600030101010101" pitchFamily="2" charset="-122"/>
                <a:cs typeface="Times New Roman"/>
              </a:rPr>
              <a:t> </a:t>
            </a:r>
            <a:r>
              <a:rPr kumimoji="0" lang="en-US" altLang="zh-CN" sz="2200" b="0" i="0" u="none" strike="noStrike" kern="1200" cap="none" spc="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=</a:t>
            </a:r>
            <a:r>
              <a:rPr kumimoji="0" lang="en-US" altLang="zh-CN" sz="2200" b="0" i="0" u="none" strike="noStrike" kern="1200" cap="none" spc="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等线" panose="02010600030101010101" pitchFamily="2" charset="-122"/>
                <a:cs typeface="Times New Roman"/>
              </a:rPr>
              <a:t> </a:t>
            </a:r>
            <a:r>
              <a:rPr kumimoji="0" lang="en-US" altLang="zh-CN" sz="2200" b="1" i="0" u="none" strike="noStrike" kern="1200" cap="none" spc="10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W</a:t>
            </a:r>
            <a:r>
              <a:rPr kumimoji="0" lang="en-US" altLang="zh-CN" sz="2200" b="1" i="0" u="none" strike="noStrike" kern="1200" cap="none" spc="7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X</a:t>
            </a:r>
          </a:p>
        </p:txBody>
      </p:sp>
      <p:sp>
        <p:nvSpPr>
          <p:cNvPr id="547" name="TextBox 547"/>
          <p:cNvSpPr txBox="1"/>
          <p:nvPr/>
        </p:nvSpPr>
        <p:spPr>
          <a:xfrm>
            <a:off x="2362200" y="2190238"/>
            <a:ext cx="576668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62000" algn="l"/>
                <a:tab pos="1803400" algn="l"/>
                <a:tab pos="2755900" algn="l"/>
                <a:tab pos="4343400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x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12	</a:t>
            </a:r>
            <a:r>
              <a:rPr kumimoji="0" lang="en-US" altLang="zh-CN" sz="1200" b="0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x</a:t>
            </a:r>
            <a:r>
              <a:rPr kumimoji="0" lang="en-US" altLang="zh-CN" sz="800" b="0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11</a:t>
            </a:r>
            <a:r>
              <a:rPr kumimoji="0" lang="en-US" altLang="zh-CN" sz="1200" b="0" i="0" u="none" strike="noStrike" kern="1200" cap="none" spc="-3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11	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21	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31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3x2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3x3</a:t>
            </a:r>
            <a:r>
              <a:rPr kumimoji="0" lang="en-US" altLang="zh-CN" sz="1800" b="0" i="0" u="none" strike="noStrike" kern="1200" cap="none" spc="-4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3x2</a:t>
            </a:r>
          </a:p>
        </p:txBody>
      </p:sp>
      <p:sp>
        <p:nvSpPr>
          <p:cNvPr id="548" name="TextBox 548"/>
          <p:cNvSpPr txBox="1"/>
          <p:nvPr/>
        </p:nvSpPr>
        <p:spPr>
          <a:xfrm>
            <a:off x="317501" y="2972560"/>
            <a:ext cx="1308777" cy="11998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9541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5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Move</a:t>
            </a:r>
            <a:r>
              <a:rPr kumimoji="0" lang="en-US" altLang="zh-CN" sz="1800" b="0" i="0" u="none" strike="noStrike" kern="1200" cap="none" spc="-239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4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inputs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to</a:t>
            </a:r>
            <a:r>
              <a:rPr kumimoji="0" lang="en-US" altLang="zh-CN" sz="1800" b="0" i="0" u="none" strike="noStrike" kern="1200" cap="none" spc="-5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right</a:t>
            </a: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1104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x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32</a:t>
            </a:r>
          </a:p>
        </p:txBody>
      </p:sp>
      <p:sp>
        <p:nvSpPr>
          <p:cNvPr id="549" name="TextBox 549"/>
          <p:cNvSpPr txBox="1"/>
          <p:nvPr/>
        </p:nvSpPr>
        <p:spPr>
          <a:xfrm>
            <a:off x="1943101" y="3113277"/>
            <a:ext cx="201915" cy="10746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x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22</a:t>
            </a: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4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x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31</a:t>
            </a:r>
          </a:p>
        </p:txBody>
      </p:sp>
      <p:sp>
        <p:nvSpPr>
          <p:cNvPr id="550" name="TextBox 550"/>
          <p:cNvSpPr txBox="1"/>
          <p:nvPr/>
        </p:nvSpPr>
        <p:spPr>
          <a:xfrm>
            <a:off x="2362201" y="3113277"/>
            <a:ext cx="201915" cy="10874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x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21</a:t>
            </a: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50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0</a:t>
            </a:r>
          </a:p>
        </p:txBody>
      </p:sp>
      <p:sp>
        <p:nvSpPr>
          <p:cNvPr id="551" name="TextBox 551"/>
          <p:cNvSpPr txBox="1"/>
          <p:nvPr/>
        </p:nvSpPr>
        <p:spPr>
          <a:xfrm>
            <a:off x="3213101" y="3100577"/>
            <a:ext cx="235773" cy="10746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12</a:t>
            </a: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4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13</a:t>
            </a:r>
          </a:p>
        </p:txBody>
      </p:sp>
      <p:sp>
        <p:nvSpPr>
          <p:cNvPr id="552" name="TextBox 552"/>
          <p:cNvSpPr txBox="1"/>
          <p:nvPr/>
        </p:nvSpPr>
        <p:spPr>
          <a:xfrm>
            <a:off x="4165601" y="3100577"/>
            <a:ext cx="235773" cy="10746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22</a:t>
            </a: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4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23</a:t>
            </a:r>
          </a:p>
        </p:txBody>
      </p:sp>
      <p:sp>
        <p:nvSpPr>
          <p:cNvPr id="553" name="TextBox 553"/>
          <p:cNvSpPr txBox="1"/>
          <p:nvPr/>
        </p:nvSpPr>
        <p:spPr>
          <a:xfrm>
            <a:off x="5118101" y="3100577"/>
            <a:ext cx="235773" cy="10746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32</a:t>
            </a: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4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33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56"/>
          <p:cNvSpPr/>
          <p:nvPr/>
        </p:nvSpPr>
        <p:spPr>
          <a:xfrm>
            <a:off x="3035300" y="2025650"/>
            <a:ext cx="558800" cy="571500"/>
          </a:xfrm>
          <a:custGeom>
            <a:avLst/>
            <a:gdLst>
              <a:gd name="connsiteX0" fmla="*/ 19050 w 558800"/>
              <a:gd name="connsiteY0" fmla="*/ 22296 h 571500"/>
              <a:gd name="connsiteX1" fmla="*/ 565885 w 558800"/>
              <a:gd name="connsiteY1" fmla="*/ 22296 h 571500"/>
              <a:gd name="connsiteX2" fmla="*/ 565885 w 558800"/>
              <a:gd name="connsiteY2" fmla="*/ 572853 h 571500"/>
              <a:gd name="connsiteX3" fmla="*/ 19050 w 558800"/>
              <a:gd name="connsiteY3" fmla="*/ 572853 h 571500"/>
              <a:gd name="connsiteX4" fmla="*/ 19050 w 558800"/>
              <a:gd name="connsiteY4" fmla="*/ 2229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19050" y="22296"/>
                </a:moveTo>
                <a:lnTo>
                  <a:pt x="565885" y="22296"/>
                </a:lnTo>
                <a:lnTo>
                  <a:pt x="565885" y="572853"/>
                </a:lnTo>
                <a:lnTo>
                  <a:pt x="19050" y="572853"/>
                </a:lnTo>
                <a:lnTo>
                  <a:pt x="19050" y="2229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7" name="Freeform 557"/>
          <p:cNvSpPr/>
          <p:nvPr/>
        </p:nvSpPr>
        <p:spPr>
          <a:xfrm>
            <a:off x="3035300" y="2901950"/>
            <a:ext cx="558800" cy="571500"/>
          </a:xfrm>
          <a:custGeom>
            <a:avLst/>
            <a:gdLst>
              <a:gd name="connsiteX0" fmla="*/ 19050 w 558800"/>
              <a:gd name="connsiteY0" fmla="*/ 22561 h 571500"/>
              <a:gd name="connsiteX1" fmla="*/ 565885 w 558800"/>
              <a:gd name="connsiteY1" fmla="*/ 22561 h 571500"/>
              <a:gd name="connsiteX2" fmla="*/ 565885 w 558800"/>
              <a:gd name="connsiteY2" fmla="*/ 573119 h 571500"/>
              <a:gd name="connsiteX3" fmla="*/ 19050 w 558800"/>
              <a:gd name="connsiteY3" fmla="*/ 573119 h 571500"/>
              <a:gd name="connsiteX4" fmla="*/ 19050 w 558800"/>
              <a:gd name="connsiteY4" fmla="*/ 2256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19050" y="22561"/>
                </a:moveTo>
                <a:lnTo>
                  <a:pt x="565885" y="22561"/>
                </a:lnTo>
                <a:lnTo>
                  <a:pt x="565885" y="573119"/>
                </a:lnTo>
                <a:lnTo>
                  <a:pt x="19050" y="573119"/>
                </a:lnTo>
                <a:lnTo>
                  <a:pt x="19050" y="2256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8" name="Freeform 558"/>
          <p:cNvSpPr/>
          <p:nvPr/>
        </p:nvSpPr>
        <p:spPr>
          <a:xfrm>
            <a:off x="3035300" y="3778250"/>
            <a:ext cx="558800" cy="571500"/>
          </a:xfrm>
          <a:custGeom>
            <a:avLst/>
            <a:gdLst>
              <a:gd name="connsiteX0" fmla="*/ 19050 w 558800"/>
              <a:gd name="connsiteY0" fmla="*/ 22826 h 571500"/>
              <a:gd name="connsiteX1" fmla="*/ 565885 w 558800"/>
              <a:gd name="connsiteY1" fmla="*/ 22826 h 571500"/>
              <a:gd name="connsiteX2" fmla="*/ 565885 w 558800"/>
              <a:gd name="connsiteY2" fmla="*/ 573384 h 571500"/>
              <a:gd name="connsiteX3" fmla="*/ 19050 w 558800"/>
              <a:gd name="connsiteY3" fmla="*/ 573384 h 571500"/>
              <a:gd name="connsiteX4" fmla="*/ 19050 w 558800"/>
              <a:gd name="connsiteY4" fmla="*/ 2282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19050" y="22826"/>
                </a:moveTo>
                <a:lnTo>
                  <a:pt x="565885" y="22826"/>
                </a:lnTo>
                <a:lnTo>
                  <a:pt x="565885" y="573384"/>
                </a:lnTo>
                <a:lnTo>
                  <a:pt x="19050" y="573384"/>
                </a:lnTo>
                <a:lnTo>
                  <a:pt x="19050" y="2282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9" name="Freeform 559"/>
          <p:cNvSpPr/>
          <p:nvPr/>
        </p:nvSpPr>
        <p:spPr>
          <a:xfrm>
            <a:off x="3314700" y="2597150"/>
            <a:ext cx="12700" cy="203200"/>
          </a:xfrm>
          <a:custGeom>
            <a:avLst/>
            <a:gdLst>
              <a:gd name="connsiteX0" fmla="*/ 13068 w 12700"/>
              <a:gd name="connsiteY0" fmla="*/ 13961 h 203200"/>
              <a:gd name="connsiteX1" fmla="*/ 13068 w 12700"/>
              <a:gd name="connsiteY1" fmla="*/ 197820 h 203200"/>
              <a:gd name="connsiteX2" fmla="*/ 13068 w 12700"/>
              <a:gd name="connsiteY2" fmla="*/ 21052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" h="203200">
                <a:moveTo>
                  <a:pt x="13068" y="13961"/>
                </a:moveTo>
                <a:cubicBezTo>
                  <a:pt x="13068" y="75247"/>
                  <a:pt x="13068" y="136534"/>
                  <a:pt x="13068" y="197820"/>
                </a:cubicBezTo>
                <a:lnTo>
                  <a:pt x="13068" y="21052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0" name="Freeform 560"/>
          <p:cNvSpPr/>
          <p:nvPr/>
        </p:nvSpPr>
        <p:spPr>
          <a:xfrm>
            <a:off x="3251200" y="2774950"/>
            <a:ext cx="127000" cy="114300"/>
          </a:xfrm>
          <a:custGeom>
            <a:avLst/>
            <a:gdLst>
              <a:gd name="connsiteX0" fmla="*/ 15608 w 127000"/>
              <a:gd name="connsiteY0" fmla="*/ 20021 h 114300"/>
              <a:gd name="connsiteX1" fmla="*/ 76568 w 127000"/>
              <a:gd name="connsiteY1" fmla="*/ 121621 h 114300"/>
              <a:gd name="connsiteX2" fmla="*/ 137528 w 127000"/>
              <a:gd name="connsiteY2" fmla="*/ 20021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" h="114300">
                <a:moveTo>
                  <a:pt x="15608" y="20021"/>
                </a:moveTo>
                <a:lnTo>
                  <a:pt x="76568" y="121621"/>
                </a:lnTo>
                <a:lnTo>
                  <a:pt x="137528" y="20021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1" name="Freeform 561"/>
          <p:cNvSpPr/>
          <p:nvPr/>
        </p:nvSpPr>
        <p:spPr>
          <a:xfrm>
            <a:off x="3314700" y="2774950"/>
            <a:ext cx="12700" cy="114300"/>
          </a:xfrm>
          <a:custGeom>
            <a:avLst/>
            <a:gdLst>
              <a:gd name="connsiteX0" fmla="*/ 13068 w 12700"/>
              <a:gd name="connsiteY0" fmla="*/ 20021 h 114300"/>
              <a:gd name="connsiteX1" fmla="*/ 13068 w 12700"/>
              <a:gd name="connsiteY1" fmla="*/ 121621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14300">
                <a:moveTo>
                  <a:pt x="13068" y="20021"/>
                </a:moveTo>
                <a:lnTo>
                  <a:pt x="13068" y="121621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2" name="Freeform 562"/>
          <p:cNvSpPr/>
          <p:nvPr/>
        </p:nvSpPr>
        <p:spPr>
          <a:xfrm>
            <a:off x="3314700" y="3473450"/>
            <a:ext cx="12700" cy="203200"/>
          </a:xfrm>
          <a:custGeom>
            <a:avLst/>
            <a:gdLst>
              <a:gd name="connsiteX0" fmla="*/ 13068 w 12700"/>
              <a:gd name="connsiteY0" fmla="*/ 14226 h 203200"/>
              <a:gd name="connsiteX1" fmla="*/ 13068 w 12700"/>
              <a:gd name="connsiteY1" fmla="*/ 198086 h 203200"/>
              <a:gd name="connsiteX2" fmla="*/ 13068 w 12700"/>
              <a:gd name="connsiteY2" fmla="*/ 210786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" h="203200">
                <a:moveTo>
                  <a:pt x="13068" y="14226"/>
                </a:moveTo>
                <a:cubicBezTo>
                  <a:pt x="13068" y="75513"/>
                  <a:pt x="13068" y="136799"/>
                  <a:pt x="13068" y="198086"/>
                </a:cubicBezTo>
                <a:lnTo>
                  <a:pt x="13068" y="2107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" name="Freeform 563"/>
          <p:cNvSpPr/>
          <p:nvPr/>
        </p:nvSpPr>
        <p:spPr>
          <a:xfrm>
            <a:off x="3251200" y="3651250"/>
            <a:ext cx="127000" cy="114300"/>
          </a:xfrm>
          <a:custGeom>
            <a:avLst/>
            <a:gdLst>
              <a:gd name="connsiteX0" fmla="*/ 15608 w 127000"/>
              <a:gd name="connsiteY0" fmla="*/ 20286 h 114300"/>
              <a:gd name="connsiteX1" fmla="*/ 76568 w 127000"/>
              <a:gd name="connsiteY1" fmla="*/ 121886 h 114300"/>
              <a:gd name="connsiteX2" fmla="*/ 137528 w 127000"/>
              <a:gd name="connsiteY2" fmla="*/ 2028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" h="114300">
                <a:moveTo>
                  <a:pt x="15608" y="20286"/>
                </a:moveTo>
                <a:lnTo>
                  <a:pt x="76568" y="121886"/>
                </a:lnTo>
                <a:lnTo>
                  <a:pt x="137528" y="202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4" name="Freeform 564"/>
          <p:cNvSpPr/>
          <p:nvPr/>
        </p:nvSpPr>
        <p:spPr>
          <a:xfrm>
            <a:off x="3314700" y="3651250"/>
            <a:ext cx="12700" cy="114300"/>
          </a:xfrm>
          <a:custGeom>
            <a:avLst/>
            <a:gdLst>
              <a:gd name="connsiteX0" fmla="*/ 13068 w 12700"/>
              <a:gd name="connsiteY0" fmla="*/ 20286 h 114300"/>
              <a:gd name="connsiteX1" fmla="*/ 13068 w 12700"/>
              <a:gd name="connsiteY1" fmla="*/ 12188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14300">
                <a:moveTo>
                  <a:pt x="13068" y="20286"/>
                </a:moveTo>
                <a:lnTo>
                  <a:pt x="13068" y="1218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5" name="Freeform 565"/>
          <p:cNvSpPr/>
          <p:nvPr/>
        </p:nvSpPr>
        <p:spPr>
          <a:xfrm>
            <a:off x="3594100" y="2305050"/>
            <a:ext cx="292100" cy="12700"/>
          </a:xfrm>
          <a:custGeom>
            <a:avLst/>
            <a:gdLst>
              <a:gd name="connsiteX0" fmla="*/ 19843 w 292100"/>
              <a:gd name="connsiteY0" fmla="*/ 18174 h 12700"/>
              <a:gd name="connsiteX1" fmla="*/ 279411 w 292100"/>
              <a:gd name="connsiteY1" fmla="*/ 18174 h 12700"/>
              <a:gd name="connsiteX2" fmla="*/ 292111 w 292100"/>
              <a:gd name="connsiteY2" fmla="*/ 18174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100" h="12700">
                <a:moveTo>
                  <a:pt x="19843" y="18174"/>
                </a:moveTo>
                <a:cubicBezTo>
                  <a:pt x="106366" y="18174"/>
                  <a:pt x="192889" y="18174"/>
                  <a:pt x="279411" y="18174"/>
                </a:cubicBezTo>
                <a:lnTo>
                  <a:pt x="292111" y="18174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6" name="Freeform 566"/>
          <p:cNvSpPr/>
          <p:nvPr/>
        </p:nvSpPr>
        <p:spPr>
          <a:xfrm>
            <a:off x="3860800" y="2241550"/>
            <a:ext cx="114300" cy="139700"/>
          </a:xfrm>
          <a:custGeom>
            <a:avLst/>
            <a:gdLst>
              <a:gd name="connsiteX0" fmla="*/ 12711 w 114300"/>
              <a:gd name="connsiteY0" fmla="*/ 142635 h 139700"/>
              <a:gd name="connsiteX1" fmla="*/ 114311 w 114300"/>
              <a:gd name="connsiteY1" fmla="*/ 81675 h 139700"/>
              <a:gd name="connsiteX2" fmla="*/ 12711 w 114300"/>
              <a:gd name="connsiteY2" fmla="*/ 20715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39700">
                <a:moveTo>
                  <a:pt x="12711" y="142635"/>
                </a:moveTo>
                <a:lnTo>
                  <a:pt x="114311" y="81675"/>
                </a:lnTo>
                <a:lnTo>
                  <a:pt x="12711" y="2071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7" name="Freeform 567"/>
          <p:cNvSpPr/>
          <p:nvPr/>
        </p:nvSpPr>
        <p:spPr>
          <a:xfrm>
            <a:off x="3860800" y="2305050"/>
            <a:ext cx="114300" cy="12700"/>
          </a:xfrm>
          <a:custGeom>
            <a:avLst/>
            <a:gdLst>
              <a:gd name="connsiteX0" fmla="*/ 12711 w 114300"/>
              <a:gd name="connsiteY0" fmla="*/ 18175 h 12700"/>
              <a:gd name="connsiteX1" fmla="*/ 114311 w 114300"/>
              <a:gd name="connsiteY1" fmla="*/ 18175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12700">
                <a:moveTo>
                  <a:pt x="12711" y="18175"/>
                </a:moveTo>
                <a:lnTo>
                  <a:pt x="114311" y="1817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8" name="Freeform 568"/>
          <p:cNvSpPr/>
          <p:nvPr/>
        </p:nvSpPr>
        <p:spPr>
          <a:xfrm>
            <a:off x="3594100" y="3181350"/>
            <a:ext cx="292100" cy="12700"/>
          </a:xfrm>
          <a:custGeom>
            <a:avLst/>
            <a:gdLst>
              <a:gd name="connsiteX0" fmla="*/ 19843 w 292100"/>
              <a:gd name="connsiteY0" fmla="*/ 18440 h 12700"/>
              <a:gd name="connsiteX1" fmla="*/ 279411 w 292100"/>
              <a:gd name="connsiteY1" fmla="*/ 18440 h 12700"/>
              <a:gd name="connsiteX2" fmla="*/ 292111 w 292100"/>
              <a:gd name="connsiteY2" fmla="*/ 1844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100" h="12700">
                <a:moveTo>
                  <a:pt x="19843" y="18440"/>
                </a:moveTo>
                <a:cubicBezTo>
                  <a:pt x="106366" y="18440"/>
                  <a:pt x="192889" y="18440"/>
                  <a:pt x="279411" y="18440"/>
                </a:cubicBezTo>
                <a:lnTo>
                  <a:pt x="292111" y="1844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9" name="Freeform 569"/>
          <p:cNvSpPr/>
          <p:nvPr/>
        </p:nvSpPr>
        <p:spPr>
          <a:xfrm>
            <a:off x="3860800" y="3117850"/>
            <a:ext cx="114300" cy="139700"/>
          </a:xfrm>
          <a:custGeom>
            <a:avLst/>
            <a:gdLst>
              <a:gd name="connsiteX0" fmla="*/ 12711 w 114300"/>
              <a:gd name="connsiteY0" fmla="*/ 142900 h 139700"/>
              <a:gd name="connsiteX1" fmla="*/ 114311 w 114300"/>
              <a:gd name="connsiteY1" fmla="*/ 81940 h 139700"/>
              <a:gd name="connsiteX2" fmla="*/ 12711 w 114300"/>
              <a:gd name="connsiteY2" fmla="*/ 20980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39700">
                <a:moveTo>
                  <a:pt x="12711" y="142900"/>
                </a:moveTo>
                <a:lnTo>
                  <a:pt x="114311" y="81940"/>
                </a:lnTo>
                <a:lnTo>
                  <a:pt x="12711" y="2098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0" name="Freeform 570"/>
          <p:cNvSpPr/>
          <p:nvPr/>
        </p:nvSpPr>
        <p:spPr>
          <a:xfrm>
            <a:off x="3860800" y="3181350"/>
            <a:ext cx="114300" cy="12700"/>
          </a:xfrm>
          <a:custGeom>
            <a:avLst/>
            <a:gdLst>
              <a:gd name="connsiteX0" fmla="*/ 12711 w 114300"/>
              <a:gd name="connsiteY0" fmla="*/ 18440 h 12700"/>
              <a:gd name="connsiteX1" fmla="*/ 114311 w 114300"/>
              <a:gd name="connsiteY1" fmla="*/ 1844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12700">
                <a:moveTo>
                  <a:pt x="12711" y="18440"/>
                </a:moveTo>
                <a:lnTo>
                  <a:pt x="114311" y="1844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Freeform 571"/>
          <p:cNvSpPr/>
          <p:nvPr/>
        </p:nvSpPr>
        <p:spPr>
          <a:xfrm>
            <a:off x="3594100" y="4057650"/>
            <a:ext cx="292100" cy="12700"/>
          </a:xfrm>
          <a:custGeom>
            <a:avLst/>
            <a:gdLst>
              <a:gd name="connsiteX0" fmla="*/ 19843 w 292100"/>
              <a:gd name="connsiteY0" fmla="*/ 18706 h 12700"/>
              <a:gd name="connsiteX1" fmla="*/ 279411 w 292100"/>
              <a:gd name="connsiteY1" fmla="*/ 18706 h 12700"/>
              <a:gd name="connsiteX2" fmla="*/ 292111 w 292100"/>
              <a:gd name="connsiteY2" fmla="*/ 18706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100" h="12700">
                <a:moveTo>
                  <a:pt x="19843" y="18706"/>
                </a:moveTo>
                <a:cubicBezTo>
                  <a:pt x="106366" y="18706"/>
                  <a:pt x="192889" y="18706"/>
                  <a:pt x="279411" y="18706"/>
                </a:cubicBezTo>
                <a:lnTo>
                  <a:pt x="292111" y="1870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2" name="Freeform 572"/>
          <p:cNvSpPr/>
          <p:nvPr/>
        </p:nvSpPr>
        <p:spPr>
          <a:xfrm>
            <a:off x="3860800" y="3994150"/>
            <a:ext cx="114300" cy="139700"/>
          </a:xfrm>
          <a:custGeom>
            <a:avLst/>
            <a:gdLst>
              <a:gd name="connsiteX0" fmla="*/ 12711 w 114300"/>
              <a:gd name="connsiteY0" fmla="*/ 143165 h 139700"/>
              <a:gd name="connsiteX1" fmla="*/ 114311 w 114300"/>
              <a:gd name="connsiteY1" fmla="*/ 82205 h 139700"/>
              <a:gd name="connsiteX2" fmla="*/ 12711 w 114300"/>
              <a:gd name="connsiteY2" fmla="*/ 21245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39700">
                <a:moveTo>
                  <a:pt x="12711" y="143165"/>
                </a:moveTo>
                <a:lnTo>
                  <a:pt x="114311" y="82205"/>
                </a:lnTo>
                <a:lnTo>
                  <a:pt x="12711" y="2124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3" name="Freeform 573"/>
          <p:cNvSpPr/>
          <p:nvPr/>
        </p:nvSpPr>
        <p:spPr>
          <a:xfrm>
            <a:off x="3860800" y="4057650"/>
            <a:ext cx="114300" cy="12700"/>
          </a:xfrm>
          <a:custGeom>
            <a:avLst/>
            <a:gdLst>
              <a:gd name="connsiteX0" fmla="*/ 12711 w 114300"/>
              <a:gd name="connsiteY0" fmla="*/ 18705 h 12700"/>
              <a:gd name="connsiteX1" fmla="*/ 114311 w 114300"/>
              <a:gd name="connsiteY1" fmla="*/ 18705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12700">
                <a:moveTo>
                  <a:pt x="12711" y="18705"/>
                </a:moveTo>
                <a:lnTo>
                  <a:pt x="114311" y="1870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4" name="Freeform 574"/>
          <p:cNvSpPr/>
          <p:nvPr/>
        </p:nvSpPr>
        <p:spPr>
          <a:xfrm>
            <a:off x="3987800" y="2025650"/>
            <a:ext cx="558800" cy="571500"/>
          </a:xfrm>
          <a:custGeom>
            <a:avLst/>
            <a:gdLst>
              <a:gd name="connsiteX0" fmla="*/ 15251 w 558800"/>
              <a:gd name="connsiteY0" fmla="*/ 22296 h 571500"/>
              <a:gd name="connsiteX1" fmla="*/ 562087 w 558800"/>
              <a:gd name="connsiteY1" fmla="*/ 22296 h 571500"/>
              <a:gd name="connsiteX2" fmla="*/ 562087 w 558800"/>
              <a:gd name="connsiteY2" fmla="*/ 572853 h 571500"/>
              <a:gd name="connsiteX3" fmla="*/ 15251 w 558800"/>
              <a:gd name="connsiteY3" fmla="*/ 572853 h 571500"/>
              <a:gd name="connsiteX4" fmla="*/ 15251 w 558800"/>
              <a:gd name="connsiteY4" fmla="*/ 2229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15251" y="22296"/>
                </a:moveTo>
                <a:lnTo>
                  <a:pt x="562087" y="22296"/>
                </a:lnTo>
                <a:lnTo>
                  <a:pt x="562087" y="572853"/>
                </a:lnTo>
                <a:lnTo>
                  <a:pt x="15251" y="572853"/>
                </a:lnTo>
                <a:lnTo>
                  <a:pt x="15251" y="2229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5" name="Freeform 575"/>
          <p:cNvSpPr/>
          <p:nvPr/>
        </p:nvSpPr>
        <p:spPr>
          <a:xfrm>
            <a:off x="3987800" y="2901950"/>
            <a:ext cx="558800" cy="571500"/>
          </a:xfrm>
          <a:custGeom>
            <a:avLst/>
            <a:gdLst>
              <a:gd name="connsiteX0" fmla="*/ 15251 w 558800"/>
              <a:gd name="connsiteY0" fmla="*/ 22561 h 571500"/>
              <a:gd name="connsiteX1" fmla="*/ 562087 w 558800"/>
              <a:gd name="connsiteY1" fmla="*/ 22561 h 571500"/>
              <a:gd name="connsiteX2" fmla="*/ 562087 w 558800"/>
              <a:gd name="connsiteY2" fmla="*/ 573119 h 571500"/>
              <a:gd name="connsiteX3" fmla="*/ 15251 w 558800"/>
              <a:gd name="connsiteY3" fmla="*/ 573119 h 571500"/>
              <a:gd name="connsiteX4" fmla="*/ 15251 w 558800"/>
              <a:gd name="connsiteY4" fmla="*/ 2256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15251" y="22561"/>
                </a:moveTo>
                <a:lnTo>
                  <a:pt x="562087" y="22561"/>
                </a:lnTo>
                <a:lnTo>
                  <a:pt x="562087" y="573119"/>
                </a:lnTo>
                <a:lnTo>
                  <a:pt x="15251" y="573119"/>
                </a:lnTo>
                <a:lnTo>
                  <a:pt x="15251" y="2256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6" name="Freeform 576"/>
          <p:cNvSpPr/>
          <p:nvPr/>
        </p:nvSpPr>
        <p:spPr>
          <a:xfrm>
            <a:off x="3987800" y="3778250"/>
            <a:ext cx="558800" cy="571500"/>
          </a:xfrm>
          <a:custGeom>
            <a:avLst/>
            <a:gdLst>
              <a:gd name="connsiteX0" fmla="*/ 15251 w 558800"/>
              <a:gd name="connsiteY0" fmla="*/ 22826 h 571500"/>
              <a:gd name="connsiteX1" fmla="*/ 562087 w 558800"/>
              <a:gd name="connsiteY1" fmla="*/ 22826 h 571500"/>
              <a:gd name="connsiteX2" fmla="*/ 562087 w 558800"/>
              <a:gd name="connsiteY2" fmla="*/ 573384 h 571500"/>
              <a:gd name="connsiteX3" fmla="*/ 15251 w 558800"/>
              <a:gd name="connsiteY3" fmla="*/ 573384 h 571500"/>
              <a:gd name="connsiteX4" fmla="*/ 15251 w 558800"/>
              <a:gd name="connsiteY4" fmla="*/ 2282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15251" y="22826"/>
                </a:moveTo>
                <a:lnTo>
                  <a:pt x="562087" y="22826"/>
                </a:lnTo>
                <a:lnTo>
                  <a:pt x="562087" y="573384"/>
                </a:lnTo>
                <a:lnTo>
                  <a:pt x="15251" y="573384"/>
                </a:lnTo>
                <a:lnTo>
                  <a:pt x="15251" y="2282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7" name="Freeform 577"/>
          <p:cNvSpPr/>
          <p:nvPr/>
        </p:nvSpPr>
        <p:spPr>
          <a:xfrm>
            <a:off x="4191000" y="2774950"/>
            <a:ext cx="139700" cy="114300"/>
          </a:xfrm>
          <a:custGeom>
            <a:avLst/>
            <a:gdLst>
              <a:gd name="connsiteX0" fmla="*/ 24509 w 139700"/>
              <a:gd name="connsiteY0" fmla="*/ 20021 h 114300"/>
              <a:gd name="connsiteX1" fmla="*/ 85469 w 139700"/>
              <a:gd name="connsiteY1" fmla="*/ 121621 h 114300"/>
              <a:gd name="connsiteX2" fmla="*/ 146429 w 139700"/>
              <a:gd name="connsiteY2" fmla="*/ 20021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" h="114300">
                <a:moveTo>
                  <a:pt x="24509" y="20021"/>
                </a:moveTo>
                <a:lnTo>
                  <a:pt x="85469" y="121621"/>
                </a:lnTo>
                <a:lnTo>
                  <a:pt x="146429" y="20021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8" name="Freeform 578"/>
          <p:cNvSpPr/>
          <p:nvPr/>
        </p:nvSpPr>
        <p:spPr>
          <a:xfrm>
            <a:off x="4254500" y="3473450"/>
            <a:ext cx="12700" cy="203200"/>
          </a:xfrm>
          <a:custGeom>
            <a:avLst/>
            <a:gdLst>
              <a:gd name="connsiteX0" fmla="*/ 21969 w 12700"/>
              <a:gd name="connsiteY0" fmla="*/ 14226 h 203200"/>
              <a:gd name="connsiteX1" fmla="*/ 21969 w 12700"/>
              <a:gd name="connsiteY1" fmla="*/ 198086 h 203200"/>
              <a:gd name="connsiteX2" fmla="*/ 21969 w 12700"/>
              <a:gd name="connsiteY2" fmla="*/ 210786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" h="203200">
                <a:moveTo>
                  <a:pt x="21969" y="14226"/>
                </a:moveTo>
                <a:cubicBezTo>
                  <a:pt x="21969" y="75513"/>
                  <a:pt x="21969" y="136799"/>
                  <a:pt x="21969" y="198086"/>
                </a:cubicBezTo>
                <a:lnTo>
                  <a:pt x="21969" y="2107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9" name="Freeform 579"/>
          <p:cNvSpPr/>
          <p:nvPr/>
        </p:nvSpPr>
        <p:spPr>
          <a:xfrm>
            <a:off x="4191000" y="3651250"/>
            <a:ext cx="139700" cy="114300"/>
          </a:xfrm>
          <a:custGeom>
            <a:avLst/>
            <a:gdLst>
              <a:gd name="connsiteX0" fmla="*/ 24509 w 139700"/>
              <a:gd name="connsiteY0" fmla="*/ 20286 h 114300"/>
              <a:gd name="connsiteX1" fmla="*/ 85469 w 139700"/>
              <a:gd name="connsiteY1" fmla="*/ 121886 h 114300"/>
              <a:gd name="connsiteX2" fmla="*/ 146429 w 139700"/>
              <a:gd name="connsiteY2" fmla="*/ 2028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" h="114300">
                <a:moveTo>
                  <a:pt x="24509" y="20286"/>
                </a:moveTo>
                <a:lnTo>
                  <a:pt x="85469" y="121886"/>
                </a:lnTo>
                <a:lnTo>
                  <a:pt x="146429" y="202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0" name="Freeform 580"/>
          <p:cNvSpPr/>
          <p:nvPr/>
        </p:nvSpPr>
        <p:spPr>
          <a:xfrm>
            <a:off x="4254500" y="3651250"/>
            <a:ext cx="12700" cy="114300"/>
          </a:xfrm>
          <a:custGeom>
            <a:avLst/>
            <a:gdLst>
              <a:gd name="connsiteX0" fmla="*/ 21969 w 12700"/>
              <a:gd name="connsiteY0" fmla="*/ 20286 h 114300"/>
              <a:gd name="connsiteX1" fmla="*/ 21969 w 12700"/>
              <a:gd name="connsiteY1" fmla="*/ 12188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14300">
                <a:moveTo>
                  <a:pt x="21969" y="20286"/>
                </a:moveTo>
                <a:lnTo>
                  <a:pt x="21969" y="1218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1" name="Freeform 581"/>
          <p:cNvSpPr/>
          <p:nvPr/>
        </p:nvSpPr>
        <p:spPr>
          <a:xfrm>
            <a:off x="4546600" y="2305050"/>
            <a:ext cx="279400" cy="12700"/>
          </a:xfrm>
          <a:custGeom>
            <a:avLst/>
            <a:gdLst>
              <a:gd name="connsiteX0" fmla="*/ 16045 w 279400"/>
              <a:gd name="connsiteY0" fmla="*/ 18174 h 12700"/>
              <a:gd name="connsiteX1" fmla="*/ 275613 w 279400"/>
              <a:gd name="connsiteY1" fmla="*/ 18174 h 12700"/>
              <a:gd name="connsiteX2" fmla="*/ 288313 w 279400"/>
              <a:gd name="connsiteY2" fmla="*/ 18174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00" h="12700">
                <a:moveTo>
                  <a:pt x="16045" y="18174"/>
                </a:moveTo>
                <a:cubicBezTo>
                  <a:pt x="102568" y="18174"/>
                  <a:pt x="189090" y="18174"/>
                  <a:pt x="275613" y="18174"/>
                </a:cubicBezTo>
                <a:lnTo>
                  <a:pt x="288313" y="18174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2" name="Freeform 582"/>
          <p:cNvSpPr/>
          <p:nvPr/>
        </p:nvSpPr>
        <p:spPr>
          <a:xfrm>
            <a:off x="4800600" y="2241550"/>
            <a:ext cx="114300" cy="139700"/>
          </a:xfrm>
          <a:custGeom>
            <a:avLst/>
            <a:gdLst>
              <a:gd name="connsiteX0" fmla="*/ 21613 w 114300"/>
              <a:gd name="connsiteY0" fmla="*/ 142635 h 139700"/>
              <a:gd name="connsiteX1" fmla="*/ 123213 w 114300"/>
              <a:gd name="connsiteY1" fmla="*/ 81675 h 139700"/>
              <a:gd name="connsiteX2" fmla="*/ 21613 w 114300"/>
              <a:gd name="connsiteY2" fmla="*/ 20715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39700">
                <a:moveTo>
                  <a:pt x="21613" y="142635"/>
                </a:moveTo>
                <a:lnTo>
                  <a:pt x="123213" y="81675"/>
                </a:lnTo>
                <a:lnTo>
                  <a:pt x="21613" y="2071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3" name="Freeform 583"/>
          <p:cNvSpPr/>
          <p:nvPr/>
        </p:nvSpPr>
        <p:spPr>
          <a:xfrm>
            <a:off x="4800600" y="2305050"/>
            <a:ext cx="114300" cy="12700"/>
          </a:xfrm>
          <a:custGeom>
            <a:avLst/>
            <a:gdLst>
              <a:gd name="connsiteX0" fmla="*/ 21613 w 114300"/>
              <a:gd name="connsiteY0" fmla="*/ 18175 h 12700"/>
              <a:gd name="connsiteX1" fmla="*/ 123213 w 114300"/>
              <a:gd name="connsiteY1" fmla="*/ 18175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12700">
                <a:moveTo>
                  <a:pt x="21613" y="18175"/>
                </a:moveTo>
                <a:lnTo>
                  <a:pt x="123213" y="1817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4" name="Freeform 584"/>
          <p:cNvSpPr/>
          <p:nvPr/>
        </p:nvSpPr>
        <p:spPr>
          <a:xfrm>
            <a:off x="4546600" y="4057650"/>
            <a:ext cx="279400" cy="12700"/>
          </a:xfrm>
          <a:custGeom>
            <a:avLst/>
            <a:gdLst>
              <a:gd name="connsiteX0" fmla="*/ 16045 w 279400"/>
              <a:gd name="connsiteY0" fmla="*/ 18706 h 12700"/>
              <a:gd name="connsiteX1" fmla="*/ 275613 w 279400"/>
              <a:gd name="connsiteY1" fmla="*/ 18706 h 12700"/>
              <a:gd name="connsiteX2" fmla="*/ 288313 w 279400"/>
              <a:gd name="connsiteY2" fmla="*/ 18706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00" h="12700">
                <a:moveTo>
                  <a:pt x="16045" y="18706"/>
                </a:moveTo>
                <a:cubicBezTo>
                  <a:pt x="102568" y="18706"/>
                  <a:pt x="189090" y="18706"/>
                  <a:pt x="275613" y="18706"/>
                </a:cubicBezTo>
                <a:lnTo>
                  <a:pt x="288313" y="1870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5" name="Freeform 585"/>
          <p:cNvSpPr/>
          <p:nvPr/>
        </p:nvSpPr>
        <p:spPr>
          <a:xfrm>
            <a:off x="4800600" y="3994150"/>
            <a:ext cx="114300" cy="139700"/>
          </a:xfrm>
          <a:custGeom>
            <a:avLst/>
            <a:gdLst>
              <a:gd name="connsiteX0" fmla="*/ 21613 w 114300"/>
              <a:gd name="connsiteY0" fmla="*/ 143165 h 139700"/>
              <a:gd name="connsiteX1" fmla="*/ 123213 w 114300"/>
              <a:gd name="connsiteY1" fmla="*/ 82205 h 139700"/>
              <a:gd name="connsiteX2" fmla="*/ 21613 w 114300"/>
              <a:gd name="connsiteY2" fmla="*/ 21245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39700">
                <a:moveTo>
                  <a:pt x="21613" y="143165"/>
                </a:moveTo>
                <a:lnTo>
                  <a:pt x="123213" y="82205"/>
                </a:lnTo>
                <a:lnTo>
                  <a:pt x="21613" y="2124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6" name="Freeform 586"/>
          <p:cNvSpPr/>
          <p:nvPr/>
        </p:nvSpPr>
        <p:spPr>
          <a:xfrm>
            <a:off x="4800600" y="4057650"/>
            <a:ext cx="114300" cy="12700"/>
          </a:xfrm>
          <a:custGeom>
            <a:avLst/>
            <a:gdLst>
              <a:gd name="connsiteX0" fmla="*/ 21613 w 114300"/>
              <a:gd name="connsiteY0" fmla="*/ 18705 h 12700"/>
              <a:gd name="connsiteX1" fmla="*/ 123213 w 114300"/>
              <a:gd name="connsiteY1" fmla="*/ 18705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12700">
                <a:moveTo>
                  <a:pt x="21613" y="18705"/>
                </a:moveTo>
                <a:lnTo>
                  <a:pt x="123213" y="1870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7" name="Freeform 587"/>
          <p:cNvSpPr/>
          <p:nvPr/>
        </p:nvSpPr>
        <p:spPr>
          <a:xfrm>
            <a:off x="4927600" y="2025650"/>
            <a:ext cx="558800" cy="571500"/>
          </a:xfrm>
          <a:custGeom>
            <a:avLst/>
            <a:gdLst>
              <a:gd name="connsiteX0" fmla="*/ 24152 w 558800"/>
              <a:gd name="connsiteY0" fmla="*/ 22296 h 571500"/>
              <a:gd name="connsiteX1" fmla="*/ 570988 w 558800"/>
              <a:gd name="connsiteY1" fmla="*/ 22296 h 571500"/>
              <a:gd name="connsiteX2" fmla="*/ 570988 w 558800"/>
              <a:gd name="connsiteY2" fmla="*/ 572853 h 571500"/>
              <a:gd name="connsiteX3" fmla="*/ 24152 w 558800"/>
              <a:gd name="connsiteY3" fmla="*/ 572853 h 571500"/>
              <a:gd name="connsiteX4" fmla="*/ 24152 w 558800"/>
              <a:gd name="connsiteY4" fmla="*/ 2229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24152" y="22296"/>
                </a:moveTo>
                <a:lnTo>
                  <a:pt x="570988" y="22296"/>
                </a:lnTo>
                <a:lnTo>
                  <a:pt x="570988" y="572853"/>
                </a:lnTo>
                <a:lnTo>
                  <a:pt x="24152" y="572853"/>
                </a:lnTo>
                <a:lnTo>
                  <a:pt x="24152" y="2229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8" name="Freeform 588"/>
          <p:cNvSpPr/>
          <p:nvPr/>
        </p:nvSpPr>
        <p:spPr>
          <a:xfrm>
            <a:off x="4927600" y="3778250"/>
            <a:ext cx="558800" cy="571500"/>
          </a:xfrm>
          <a:custGeom>
            <a:avLst/>
            <a:gdLst>
              <a:gd name="connsiteX0" fmla="*/ 24152 w 558800"/>
              <a:gd name="connsiteY0" fmla="*/ 22826 h 571500"/>
              <a:gd name="connsiteX1" fmla="*/ 570988 w 558800"/>
              <a:gd name="connsiteY1" fmla="*/ 22826 h 571500"/>
              <a:gd name="connsiteX2" fmla="*/ 570988 w 558800"/>
              <a:gd name="connsiteY2" fmla="*/ 573384 h 571500"/>
              <a:gd name="connsiteX3" fmla="*/ 24152 w 558800"/>
              <a:gd name="connsiteY3" fmla="*/ 573384 h 571500"/>
              <a:gd name="connsiteX4" fmla="*/ 24152 w 558800"/>
              <a:gd name="connsiteY4" fmla="*/ 2282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24152" y="22826"/>
                </a:moveTo>
                <a:lnTo>
                  <a:pt x="570988" y="22826"/>
                </a:lnTo>
                <a:lnTo>
                  <a:pt x="570988" y="573384"/>
                </a:lnTo>
                <a:lnTo>
                  <a:pt x="24152" y="573384"/>
                </a:lnTo>
                <a:lnTo>
                  <a:pt x="24152" y="2282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9" name="Freeform 589"/>
          <p:cNvSpPr/>
          <p:nvPr/>
        </p:nvSpPr>
        <p:spPr>
          <a:xfrm>
            <a:off x="5207000" y="3473450"/>
            <a:ext cx="12700" cy="203200"/>
          </a:xfrm>
          <a:custGeom>
            <a:avLst/>
            <a:gdLst>
              <a:gd name="connsiteX0" fmla="*/ 18170 w 12700"/>
              <a:gd name="connsiteY0" fmla="*/ 14226 h 203200"/>
              <a:gd name="connsiteX1" fmla="*/ 18170 w 12700"/>
              <a:gd name="connsiteY1" fmla="*/ 198086 h 203200"/>
              <a:gd name="connsiteX2" fmla="*/ 18170 w 12700"/>
              <a:gd name="connsiteY2" fmla="*/ 210786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" h="203200">
                <a:moveTo>
                  <a:pt x="18170" y="14226"/>
                </a:moveTo>
                <a:cubicBezTo>
                  <a:pt x="18170" y="75513"/>
                  <a:pt x="18170" y="136799"/>
                  <a:pt x="18170" y="198086"/>
                </a:cubicBezTo>
                <a:lnTo>
                  <a:pt x="18170" y="2107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0" name="Freeform 590"/>
          <p:cNvSpPr/>
          <p:nvPr/>
        </p:nvSpPr>
        <p:spPr>
          <a:xfrm>
            <a:off x="5143500" y="3651250"/>
            <a:ext cx="139700" cy="114300"/>
          </a:xfrm>
          <a:custGeom>
            <a:avLst/>
            <a:gdLst>
              <a:gd name="connsiteX0" fmla="*/ 20711 w 139700"/>
              <a:gd name="connsiteY0" fmla="*/ 20286 h 114300"/>
              <a:gd name="connsiteX1" fmla="*/ 81670 w 139700"/>
              <a:gd name="connsiteY1" fmla="*/ 121886 h 114300"/>
              <a:gd name="connsiteX2" fmla="*/ 142631 w 139700"/>
              <a:gd name="connsiteY2" fmla="*/ 2028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" h="114300">
                <a:moveTo>
                  <a:pt x="20711" y="20286"/>
                </a:moveTo>
                <a:lnTo>
                  <a:pt x="81670" y="121886"/>
                </a:lnTo>
                <a:lnTo>
                  <a:pt x="142631" y="202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1" name="Freeform 591"/>
          <p:cNvSpPr/>
          <p:nvPr/>
        </p:nvSpPr>
        <p:spPr>
          <a:xfrm>
            <a:off x="5207000" y="3651250"/>
            <a:ext cx="12700" cy="114300"/>
          </a:xfrm>
          <a:custGeom>
            <a:avLst/>
            <a:gdLst>
              <a:gd name="connsiteX0" fmla="*/ 18170 w 12700"/>
              <a:gd name="connsiteY0" fmla="*/ 20286 h 114300"/>
              <a:gd name="connsiteX1" fmla="*/ 18170 w 12700"/>
              <a:gd name="connsiteY1" fmla="*/ 12188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14300">
                <a:moveTo>
                  <a:pt x="18170" y="20286"/>
                </a:moveTo>
                <a:lnTo>
                  <a:pt x="18170" y="1218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93" name="Picture 5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860" y="2465070"/>
            <a:ext cx="3139440" cy="1021080"/>
          </a:xfrm>
          <a:prstGeom prst="rect">
            <a:avLst/>
          </a:prstGeom>
        </p:spPr>
      </p:pic>
      <p:pic>
        <p:nvPicPr>
          <p:cNvPr id="594" name="Picture 5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19" y="2175510"/>
            <a:ext cx="1988820" cy="944880"/>
          </a:xfrm>
          <a:prstGeom prst="rect">
            <a:avLst/>
          </a:prstGeom>
        </p:spPr>
      </p:pic>
      <p:sp>
        <p:nvSpPr>
          <p:cNvPr id="3" name="TextBox 594"/>
          <p:cNvSpPr txBox="1"/>
          <p:nvPr/>
        </p:nvSpPr>
        <p:spPr>
          <a:xfrm>
            <a:off x="368300" y="1003210"/>
            <a:ext cx="6851556" cy="426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Matrix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Multiplication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with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Systolic</a:t>
            </a:r>
            <a:r>
              <a:rPr kumimoji="0" lang="en-US" altLang="zh-CN" sz="2800" b="1" i="0" u="none" strike="noStrike" kern="1200" cap="none" spc="-1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Array</a:t>
            </a:r>
          </a:p>
        </p:txBody>
      </p:sp>
      <p:sp>
        <p:nvSpPr>
          <p:cNvPr id="595" name="TextBox 595"/>
          <p:cNvSpPr txBox="1"/>
          <p:nvPr/>
        </p:nvSpPr>
        <p:spPr>
          <a:xfrm>
            <a:off x="1168400" y="1656840"/>
            <a:ext cx="1308542" cy="9474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88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Time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2</a:t>
            </a: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Move</a:t>
            </a:r>
            <a:r>
              <a:rPr kumimoji="0" lang="en-US" altLang="zh-CN" sz="1800" b="0" i="0" u="none" strike="noStrike" kern="1200" cap="none" spc="-5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results</a:t>
            </a:r>
          </a:p>
        </p:txBody>
      </p:sp>
      <p:sp>
        <p:nvSpPr>
          <p:cNvPr id="596" name="TextBox 596"/>
          <p:cNvSpPr txBox="1"/>
          <p:nvPr/>
        </p:nvSpPr>
        <p:spPr>
          <a:xfrm>
            <a:off x="3124200" y="2224276"/>
            <a:ext cx="417434" cy="182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x</a:t>
            </a:r>
            <a:r>
              <a:rPr kumimoji="0" lang="en-US" altLang="zh-CN" sz="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12</a:t>
            </a:r>
            <a:r>
              <a:rPr kumimoji="0" lang="en-US" altLang="zh-CN" sz="1200" b="0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11</a:t>
            </a:r>
          </a:p>
        </p:txBody>
      </p:sp>
      <p:sp>
        <p:nvSpPr>
          <p:cNvPr id="597" name="TextBox 597"/>
          <p:cNvSpPr txBox="1"/>
          <p:nvPr/>
        </p:nvSpPr>
        <p:spPr>
          <a:xfrm>
            <a:off x="4076700" y="2224276"/>
            <a:ext cx="417442" cy="182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x</a:t>
            </a:r>
            <a:r>
              <a:rPr kumimoji="0" lang="en-US" altLang="zh-CN" sz="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11</a:t>
            </a:r>
            <a:r>
              <a:rPr kumimoji="0" lang="en-US" altLang="zh-CN" sz="1200" b="0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21</a:t>
            </a:r>
          </a:p>
        </p:txBody>
      </p:sp>
      <p:sp>
        <p:nvSpPr>
          <p:cNvPr id="598" name="TextBox 598"/>
          <p:cNvSpPr txBox="1"/>
          <p:nvPr/>
        </p:nvSpPr>
        <p:spPr>
          <a:xfrm>
            <a:off x="5118101" y="2224276"/>
            <a:ext cx="235773" cy="182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31</a:t>
            </a:r>
          </a:p>
        </p:txBody>
      </p:sp>
      <p:sp>
        <p:nvSpPr>
          <p:cNvPr id="599" name="TextBox 599"/>
          <p:cNvSpPr txBox="1"/>
          <p:nvPr/>
        </p:nvSpPr>
        <p:spPr>
          <a:xfrm>
            <a:off x="6705600" y="1698421"/>
            <a:ext cx="1308988" cy="7771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61982" algn="l" defTabSz="457200" rtl="0" eaLnBrk="1" fontAlgn="auto" latinLnBrk="0" hangingPunct="1">
              <a:lnSpc>
                <a:spcPct val="12541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8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Y</a:t>
            </a:r>
            <a:r>
              <a:rPr kumimoji="0" lang="en-US" altLang="zh-CN" sz="2200" b="1" i="0" u="none" strike="noStrike" kern="1200" cap="none" spc="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等线" panose="02010600030101010101" pitchFamily="2" charset="-122"/>
                <a:cs typeface="Times New Roman"/>
              </a:rPr>
              <a:t> </a:t>
            </a:r>
            <a:r>
              <a:rPr kumimoji="0" lang="en-US" altLang="zh-CN" sz="2200" b="0" i="0" u="none" strike="noStrike" kern="1200" cap="none" spc="6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=</a:t>
            </a:r>
            <a:r>
              <a:rPr kumimoji="0" lang="en-US" altLang="zh-CN" sz="2200" b="0" i="0" u="none" strike="noStrike" kern="1200" cap="none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等线" panose="02010600030101010101" pitchFamily="2" charset="-122"/>
                <a:cs typeface="Times New Roman"/>
              </a:rPr>
              <a:t> </a:t>
            </a:r>
            <a:r>
              <a:rPr kumimoji="0" lang="en-US" altLang="zh-CN" sz="2200" b="1" i="0" u="none" strike="noStrike" kern="1200" cap="none" spc="1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W</a:t>
            </a:r>
            <a:r>
              <a:rPr kumimoji="0" lang="en-US" altLang="zh-CN" sz="2200" b="1" i="0" u="none" strike="noStrike" kern="1200" cap="none" spc="8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X</a:t>
            </a:r>
          </a:p>
          <a:p>
            <a:pPr marL="0" marR="0" lvl="0" indent="0" algn="l" defTabSz="457200" rtl="0" eaLnBrk="1" fontAlgn="auto" latinLnBrk="0" hangingPunct="1">
              <a:lnSpc>
                <a:spcPts val="5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44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3x2</a:t>
            </a:r>
            <a:r>
              <a:rPr kumimoji="0" lang="en-US" altLang="zh-CN" sz="1800" b="0" i="0" u="none" strike="noStrike" kern="1200" cap="none" spc="25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5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3x3</a:t>
            </a:r>
            <a:r>
              <a:rPr kumimoji="0" lang="en-US" altLang="zh-CN" sz="1800" b="0" i="0" u="none" strike="noStrike" kern="1200" cap="none" spc="3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5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3x2</a:t>
            </a:r>
          </a:p>
        </p:txBody>
      </p:sp>
      <p:sp>
        <p:nvSpPr>
          <p:cNvPr id="600" name="TextBox 600"/>
          <p:cNvSpPr txBox="1"/>
          <p:nvPr/>
        </p:nvSpPr>
        <p:spPr>
          <a:xfrm>
            <a:off x="1168401" y="2604260"/>
            <a:ext cx="965369" cy="15681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to</a:t>
            </a:r>
            <a:r>
              <a:rPr kumimoji="0" lang="en-US" altLang="zh-CN" sz="1800" b="0" i="0" u="none" strike="noStrike" kern="1200" cap="none" spc="-15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bottom</a:t>
            </a: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7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6350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x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32</a:t>
            </a:r>
          </a:p>
        </p:txBody>
      </p:sp>
      <p:sp>
        <p:nvSpPr>
          <p:cNvPr id="601" name="TextBox 601"/>
          <p:cNvSpPr txBox="1"/>
          <p:nvPr/>
        </p:nvSpPr>
        <p:spPr>
          <a:xfrm>
            <a:off x="2324101" y="3113277"/>
            <a:ext cx="201915" cy="10746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x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22</a:t>
            </a: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4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x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31</a:t>
            </a:r>
          </a:p>
        </p:txBody>
      </p:sp>
      <p:sp>
        <p:nvSpPr>
          <p:cNvPr id="602" name="TextBox 602"/>
          <p:cNvSpPr txBox="1"/>
          <p:nvPr/>
        </p:nvSpPr>
        <p:spPr>
          <a:xfrm>
            <a:off x="3098801" y="3029456"/>
            <a:ext cx="497459" cy="11419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5400" marR="0" lvl="0" indent="-25400" algn="l" defTabSz="457200" rtl="0" eaLnBrk="1" fontAlgn="auto" latinLnBrk="0" hangingPunct="0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x</a:t>
            </a:r>
            <a:r>
              <a:rPr kumimoji="0" lang="en-US" altLang="zh-CN" sz="800" b="0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11</a:t>
            </a:r>
            <a:r>
              <a:rPr kumimoji="0" lang="en-US" altLang="zh-CN" sz="1200" b="0" i="0" u="none" strike="noStrike" kern="120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11+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x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21</a:t>
            </a:r>
            <a:r>
              <a:rPr kumimoji="0" lang="en-US" altLang="zh-CN" sz="12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12</a:t>
            </a: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1143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13</a:t>
            </a:r>
          </a:p>
        </p:txBody>
      </p:sp>
      <p:sp>
        <p:nvSpPr>
          <p:cNvPr id="603" name="TextBox 603"/>
          <p:cNvSpPr txBox="1"/>
          <p:nvPr/>
        </p:nvSpPr>
        <p:spPr>
          <a:xfrm>
            <a:off x="4165601" y="3100577"/>
            <a:ext cx="235773" cy="10746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22</a:t>
            </a: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4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23</a:t>
            </a:r>
          </a:p>
        </p:txBody>
      </p:sp>
      <p:sp>
        <p:nvSpPr>
          <p:cNvPr id="604" name="TextBox 604"/>
          <p:cNvSpPr txBox="1"/>
          <p:nvPr/>
        </p:nvSpPr>
        <p:spPr>
          <a:xfrm>
            <a:off x="5118101" y="3100577"/>
            <a:ext cx="235773" cy="10746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32</a:t>
            </a: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4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33</a:t>
            </a:r>
          </a:p>
        </p:txBody>
      </p:sp>
      <p:sp>
        <p:nvSpPr>
          <p:cNvPr id="605" name="TextBox 605"/>
          <p:cNvSpPr txBox="1"/>
          <p:nvPr/>
        </p:nvSpPr>
        <p:spPr>
          <a:xfrm>
            <a:off x="5803900" y="2807460"/>
            <a:ext cx="1562924" cy="5257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9541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Move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inputs</a:t>
            </a:r>
            <a:r>
              <a:rPr kumimoji="0" lang="en-US" altLang="zh-CN" sz="1800" b="0" i="0" u="none" strike="noStrike" kern="1200" cap="none" spc="-55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to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-5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ri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ght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08"/>
          <p:cNvSpPr/>
          <p:nvPr/>
        </p:nvSpPr>
        <p:spPr>
          <a:xfrm>
            <a:off x="3035300" y="2025650"/>
            <a:ext cx="558800" cy="571500"/>
          </a:xfrm>
          <a:custGeom>
            <a:avLst/>
            <a:gdLst>
              <a:gd name="connsiteX0" fmla="*/ 19050 w 558800"/>
              <a:gd name="connsiteY0" fmla="*/ 22296 h 571500"/>
              <a:gd name="connsiteX1" fmla="*/ 565885 w 558800"/>
              <a:gd name="connsiteY1" fmla="*/ 22296 h 571500"/>
              <a:gd name="connsiteX2" fmla="*/ 565885 w 558800"/>
              <a:gd name="connsiteY2" fmla="*/ 572853 h 571500"/>
              <a:gd name="connsiteX3" fmla="*/ 19050 w 558800"/>
              <a:gd name="connsiteY3" fmla="*/ 572853 h 571500"/>
              <a:gd name="connsiteX4" fmla="*/ 19050 w 558800"/>
              <a:gd name="connsiteY4" fmla="*/ 2229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19050" y="22296"/>
                </a:moveTo>
                <a:lnTo>
                  <a:pt x="565885" y="22296"/>
                </a:lnTo>
                <a:lnTo>
                  <a:pt x="565885" y="572853"/>
                </a:lnTo>
                <a:lnTo>
                  <a:pt x="19050" y="572853"/>
                </a:lnTo>
                <a:lnTo>
                  <a:pt x="19050" y="2229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9" name="Freeform 609"/>
          <p:cNvSpPr/>
          <p:nvPr/>
        </p:nvSpPr>
        <p:spPr>
          <a:xfrm>
            <a:off x="3035300" y="2901950"/>
            <a:ext cx="558800" cy="571500"/>
          </a:xfrm>
          <a:custGeom>
            <a:avLst/>
            <a:gdLst>
              <a:gd name="connsiteX0" fmla="*/ 19050 w 558800"/>
              <a:gd name="connsiteY0" fmla="*/ 22561 h 571500"/>
              <a:gd name="connsiteX1" fmla="*/ 565885 w 558800"/>
              <a:gd name="connsiteY1" fmla="*/ 22561 h 571500"/>
              <a:gd name="connsiteX2" fmla="*/ 565885 w 558800"/>
              <a:gd name="connsiteY2" fmla="*/ 573119 h 571500"/>
              <a:gd name="connsiteX3" fmla="*/ 19050 w 558800"/>
              <a:gd name="connsiteY3" fmla="*/ 573119 h 571500"/>
              <a:gd name="connsiteX4" fmla="*/ 19050 w 558800"/>
              <a:gd name="connsiteY4" fmla="*/ 2256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19050" y="22561"/>
                </a:moveTo>
                <a:lnTo>
                  <a:pt x="565885" y="22561"/>
                </a:lnTo>
                <a:lnTo>
                  <a:pt x="565885" y="573119"/>
                </a:lnTo>
                <a:lnTo>
                  <a:pt x="19050" y="573119"/>
                </a:lnTo>
                <a:lnTo>
                  <a:pt x="19050" y="2256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0" name="Freeform 610"/>
          <p:cNvSpPr/>
          <p:nvPr/>
        </p:nvSpPr>
        <p:spPr>
          <a:xfrm>
            <a:off x="3035300" y="3778250"/>
            <a:ext cx="558800" cy="571500"/>
          </a:xfrm>
          <a:custGeom>
            <a:avLst/>
            <a:gdLst>
              <a:gd name="connsiteX0" fmla="*/ 19050 w 558800"/>
              <a:gd name="connsiteY0" fmla="*/ 22826 h 571500"/>
              <a:gd name="connsiteX1" fmla="*/ 565885 w 558800"/>
              <a:gd name="connsiteY1" fmla="*/ 22826 h 571500"/>
              <a:gd name="connsiteX2" fmla="*/ 565885 w 558800"/>
              <a:gd name="connsiteY2" fmla="*/ 573384 h 571500"/>
              <a:gd name="connsiteX3" fmla="*/ 19050 w 558800"/>
              <a:gd name="connsiteY3" fmla="*/ 573384 h 571500"/>
              <a:gd name="connsiteX4" fmla="*/ 19050 w 558800"/>
              <a:gd name="connsiteY4" fmla="*/ 2282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19050" y="22826"/>
                </a:moveTo>
                <a:lnTo>
                  <a:pt x="565885" y="22826"/>
                </a:lnTo>
                <a:lnTo>
                  <a:pt x="565885" y="573384"/>
                </a:lnTo>
                <a:lnTo>
                  <a:pt x="19050" y="573384"/>
                </a:lnTo>
                <a:lnTo>
                  <a:pt x="19050" y="2282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1" name="Freeform 611"/>
          <p:cNvSpPr/>
          <p:nvPr/>
        </p:nvSpPr>
        <p:spPr>
          <a:xfrm>
            <a:off x="3314700" y="2597150"/>
            <a:ext cx="12700" cy="203200"/>
          </a:xfrm>
          <a:custGeom>
            <a:avLst/>
            <a:gdLst>
              <a:gd name="connsiteX0" fmla="*/ 13068 w 12700"/>
              <a:gd name="connsiteY0" fmla="*/ 13961 h 203200"/>
              <a:gd name="connsiteX1" fmla="*/ 13068 w 12700"/>
              <a:gd name="connsiteY1" fmla="*/ 197820 h 203200"/>
              <a:gd name="connsiteX2" fmla="*/ 13068 w 12700"/>
              <a:gd name="connsiteY2" fmla="*/ 21052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" h="203200">
                <a:moveTo>
                  <a:pt x="13068" y="13961"/>
                </a:moveTo>
                <a:cubicBezTo>
                  <a:pt x="13068" y="75247"/>
                  <a:pt x="13068" y="136534"/>
                  <a:pt x="13068" y="197820"/>
                </a:cubicBezTo>
                <a:lnTo>
                  <a:pt x="13068" y="21052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2" name="Freeform 612"/>
          <p:cNvSpPr/>
          <p:nvPr/>
        </p:nvSpPr>
        <p:spPr>
          <a:xfrm>
            <a:off x="3251200" y="2774950"/>
            <a:ext cx="127000" cy="114300"/>
          </a:xfrm>
          <a:custGeom>
            <a:avLst/>
            <a:gdLst>
              <a:gd name="connsiteX0" fmla="*/ 15608 w 127000"/>
              <a:gd name="connsiteY0" fmla="*/ 20021 h 114300"/>
              <a:gd name="connsiteX1" fmla="*/ 76568 w 127000"/>
              <a:gd name="connsiteY1" fmla="*/ 121621 h 114300"/>
              <a:gd name="connsiteX2" fmla="*/ 137528 w 127000"/>
              <a:gd name="connsiteY2" fmla="*/ 20021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" h="114300">
                <a:moveTo>
                  <a:pt x="15608" y="20021"/>
                </a:moveTo>
                <a:lnTo>
                  <a:pt x="76568" y="121621"/>
                </a:lnTo>
                <a:lnTo>
                  <a:pt x="137528" y="20021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3" name="Freeform 613"/>
          <p:cNvSpPr/>
          <p:nvPr/>
        </p:nvSpPr>
        <p:spPr>
          <a:xfrm>
            <a:off x="3314700" y="2774950"/>
            <a:ext cx="12700" cy="114300"/>
          </a:xfrm>
          <a:custGeom>
            <a:avLst/>
            <a:gdLst>
              <a:gd name="connsiteX0" fmla="*/ 13068 w 12700"/>
              <a:gd name="connsiteY0" fmla="*/ 20021 h 114300"/>
              <a:gd name="connsiteX1" fmla="*/ 13068 w 12700"/>
              <a:gd name="connsiteY1" fmla="*/ 121621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14300">
                <a:moveTo>
                  <a:pt x="13068" y="20021"/>
                </a:moveTo>
                <a:lnTo>
                  <a:pt x="13068" y="121621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4" name="Freeform 614"/>
          <p:cNvSpPr/>
          <p:nvPr/>
        </p:nvSpPr>
        <p:spPr>
          <a:xfrm>
            <a:off x="3314700" y="3473450"/>
            <a:ext cx="12700" cy="203200"/>
          </a:xfrm>
          <a:custGeom>
            <a:avLst/>
            <a:gdLst>
              <a:gd name="connsiteX0" fmla="*/ 13068 w 12700"/>
              <a:gd name="connsiteY0" fmla="*/ 14226 h 203200"/>
              <a:gd name="connsiteX1" fmla="*/ 13068 w 12700"/>
              <a:gd name="connsiteY1" fmla="*/ 198086 h 203200"/>
              <a:gd name="connsiteX2" fmla="*/ 13068 w 12700"/>
              <a:gd name="connsiteY2" fmla="*/ 210786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" h="203200">
                <a:moveTo>
                  <a:pt x="13068" y="14226"/>
                </a:moveTo>
                <a:cubicBezTo>
                  <a:pt x="13068" y="75513"/>
                  <a:pt x="13068" y="136799"/>
                  <a:pt x="13068" y="198086"/>
                </a:cubicBezTo>
                <a:lnTo>
                  <a:pt x="13068" y="2107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5" name="Freeform 615"/>
          <p:cNvSpPr/>
          <p:nvPr/>
        </p:nvSpPr>
        <p:spPr>
          <a:xfrm>
            <a:off x="3251200" y="3651250"/>
            <a:ext cx="127000" cy="114300"/>
          </a:xfrm>
          <a:custGeom>
            <a:avLst/>
            <a:gdLst>
              <a:gd name="connsiteX0" fmla="*/ 15608 w 127000"/>
              <a:gd name="connsiteY0" fmla="*/ 20286 h 114300"/>
              <a:gd name="connsiteX1" fmla="*/ 76568 w 127000"/>
              <a:gd name="connsiteY1" fmla="*/ 121886 h 114300"/>
              <a:gd name="connsiteX2" fmla="*/ 137528 w 127000"/>
              <a:gd name="connsiteY2" fmla="*/ 2028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" h="114300">
                <a:moveTo>
                  <a:pt x="15608" y="20286"/>
                </a:moveTo>
                <a:lnTo>
                  <a:pt x="76568" y="121886"/>
                </a:lnTo>
                <a:lnTo>
                  <a:pt x="137528" y="202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6" name="Freeform 616"/>
          <p:cNvSpPr/>
          <p:nvPr/>
        </p:nvSpPr>
        <p:spPr>
          <a:xfrm>
            <a:off x="3314700" y="3651250"/>
            <a:ext cx="12700" cy="114300"/>
          </a:xfrm>
          <a:custGeom>
            <a:avLst/>
            <a:gdLst>
              <a:gd name="connsiteX0" fmla="*/ 13068 w 12700"/>
              <a:gd name="connsiteY0" fmla="*/ 20286 h 114300"/>
              <a:gd name="connsiteX1" fmla="*/ 13068 w 12700"/>
              <a:gd name="connsiteY1" fmla="*/ 12188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14300">
                <a:moveTo>
                  <a:pt x="13068" y="20286"/>
                </a:moveTo>
                <a:lnTo>
                  <a:pt x="13068" y="1218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7" name="Freeform 617"/>
          <p:cNvSpPr/>
          <p:nvPr/>
        </p:nvSpPr>
        <p:spPr>
          <a:xfrm>
            <a:off x="3594100" y="2305050"/>
            <a:ext cx="292100" cy="12700"/>
          </a:xfrm>
          <a:custGeom>
            <a:avLst/>
            <a:gdLst>
              <a:gd name="connsiteX0" fmla="*/ 19843 w 292100"/>
              <a:gd name="connsiteY0" fmla="*/ 18174 h 12700"/>
              <a:gd name="connsiteX1" fmla="*/ 279411 w 292100"/>
              <a:gd name="connsiteY1" fmla="*/ 18174 h 12700"/>
              <a:gd name="connsiteX2" fmla="*/ 292111 w 292100"/>
              <a:gd name="connsiteY2" fmla="*/ 18174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100" h="12700">
                <a:moveTo>
                  <a:pt x="19843" y="18174"/>
                </a:moveTo>
                <a:cubicBezTo>
                  <a:pt x="106366" y="18174"/>
                  <a:pt x="192889" y="18174"/>
                  <a:pt x="279411" y="18174"/>
                </a:cubicBezTo>
                <a:lnTo>
                  <a:pt x="292111" y="18174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8" name="Freeform 618"/>
          <p:cNvSpPr/>
          <p:nvPr/>
        </p:nvSpPr>
        <p:spPr>
          <a:xfrm>
            <a:off x="3860800" y="2241550"/>
            <a:ext cx="114300" cy="139700"/>
          </a:xfrm>
          <a:custGeom>
            <a:avLst/>
            <a:gdLst>
              <a:gd name="connsiteX0" fmla="*/ 12711 w 114300"/>
              <a:gd name="connsiteY0" fmla="*/ 142635 h 139700"/>
              <a:gd name="connsiteX1" fmla="*/ 114311 w 114300"/>
              <a:gd name="connsiteY1" fmla="*/ 81675 h 139700"/>
              <a:gd name="connsiteX2" fmla="*/ 12711 w 114300"/>
              <a:gd name="connsiteY2" fmla="*/ 20715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39700">
                <a:moveTo>
                  <a:pt x="12711" y="142635"/>
                </a:moveTo>
                <a:lnTo>
                  <a:pt x="114311" y="81675"/>
                </a:lnTo>
                <a:lnTo>
                  <a:pt x="12711" y="2071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9" name="Freeform 619"/>
          <p:cNvSpPr/>
          <p:nvPr/>
        </p:nvSpPr>
        <p:spPr>
          <a:xfrm>
            <a:off x="3860800" y="2305050"/>
            <a:ext cx="114300" cy="12700"/>
          </a:xfrm>
          <a:custGeom>
            <a:avLst/>
            <a:gdLst>
              <a:gd name="connsiteX0" fmla="*/ 12711 w 114300"/>
              <a:gd name="connsiteY0" fmla="*/ 18175 h 12700"/>
              <a:gd name="connsiteX1" fmla="*/ 114311 w 114300"/>
              <a:gd name="connsiteY1" fmla="*/ 18175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12700">
                <a:moveTo>
                  <a:pt x="12711" y="18175"/>
                </a:moveTo>
                <a:lnTo>
                  <a:pt x="114311" y="1817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0" name="Freeform 620"/>
          <p:cNvSpPr/>
          <p:nvPr/>
        </p:nvSpPr>
        <p:spPr>
          <a:xfrm>
            <a:off x="3594100" y="3181350"/>
            <a:ext cx="292100" cy="12700"/>
          </a:xfrm>
          <a:custGeom>
            <a:avLst/>
            <a:gdLst>
              <a:gd name="connsiteX0" fmla="*/ 19843 w 292100"/>
              <a:gd name="connsiteY0" fmla="*/ 18440 h 12700"/>
              <a:gd name="connsiteX1" fmla="*/ 279411 w 292100"/>
              <a:gd name="connsiteY1" fmla="*/ 18440 h 12700"/>
              <a:gd name="connsiteX2" fmla="*/ 292111 w 292100"/>
              <a:gd name="connsiteY2" fmla="*/ 1844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100" h="12700">
                <a:moveTo>
                  <a:pt x="19843" y="18440"/>
                </a:moveTo>
                <a:cubicBezTo>
                  <a:pt x="106366" y="18440"/>
                  <a:pt x="192889" y="18440"/>
                  <a:pt x="279411" y="18440"/>
                </a:cubicBezTo>
                <a:lnTo>
                  <a:pt x="292111" y="1844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1" name="Freeform 621"/>
          <p:cNvSpPr/>
          <p:nvPr/>
        </p:nvSpPr>
        <p:spPr>
          <a:xfrm>
            <a:off x="3860800" y="3117850"/>
            <a:ext cx="114300" cy="139700"/>
          </a:xfrm>
          <a:custGeom>
            <a:avLst/>
            <a:gdLst>
              <a:gd name="connsiteX0" fmla="*/ 12711 w 114300"/>
              <a:gd name="connsiteY0" fmla="*/ 142900 h 139700"/>
              <a:gd name="connsiteX1" fmla="*/ 114311 w 114300"/>
              <a:gd name="connsiteY1" fmla="*/ 81940 h 139700"/>
              <a:gd name="connsiteX2" fmla="*/ 12711 w 114300"/>
              <a:gd name="connsiteY2" fmla="*/ 20980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39700">
                <a:moveTo>
                  <a:pt x="12711" y="142900"/>
                </a:moveTo>
                <a:lnTo>
                  <a:pt x="114311" y="81940"/>
                </a:lnTo>
                <a:lnTo>
                  <a:pt x="12711" y="2098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2" name="Freeform 622"/>
          <p:cNvSpPr/>
          <p:nvPr/>
        </p:nvSpPr>
        <p:spPr>
          <a:xfrm>
            <a:off x="3860800" y="3181350"/>
            <a:ext cx="114300" cy="12700"/>
          </a:xfrm>
          <a:custGeom>
            <a:avLst/>
            <a:gdLst>
              <a:gd name="connsiteX0" fmla="*/ 12711 w 114300"/>
              <a:gd name="connsiteY0" fmla="*/ 18440 h 12700"/>
              <a:gd name="connsiteX1" fmla="*/ 114311 w 114300"/>
              <a:gd name="connsiteY1" fmla="*/ 1844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12700">
                <a:moveTo>
                  <a:pt x="12711" y="18440"/>
                </a:moveTo>
                <a:lnTo>
                  <a:pt x="114311" y="1844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3" name="Freeform 623"/>
          <p:cNvSpPr/>
          <p:nvPr/>
        </p:nvSpPr>
        <p:spPr>
          <a:xfrm>
            <a:off x="3594100" y="4057650"/>
            <a:ext cx="292100" cy="12700"/>
          </a:xfrm>
          <a:custGeom>
            <a:avLst/>
            <a:gdLst>
              <a:gd name="connsiteX0" fmla="*/ 19843 w 292100"/>
              <a:gd name="connsiteY0" fmla="*/ 18706 h 12700"/>
              <a:gd name="connsiteX1" fmla="*/ 279411 w 292100"/>
              <a:gd name="connsiteY1" fmla="*/ 18706 h 12700"/>
              <a:gd name="connsiteX2" fmla="*/ 292111 w 292100"/>
              <a:gd name="connsiteY2" fmla="*/ 18706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100" h="12700">
                <a:moveTo>
                  <a:pt x="19843" y="18706"/>
                </a:moveTo>
                <a:cubicBezTo>
                  <a:pt x="106366" y="18706"/>
                  <a:pt x="192889" y="18706"/>
                  <a:pt x="279411" y="18706"/>
                </a:cubicBezTo>
                <a:lnTo>
                  <a:pt x="292111" y="1870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4" name="Freeform 624"/>
          <p:cNvSpPr/>
          <p:nvPr/>
        </p:nvSpPr>
        <p:spPr>
          <a:xfrm>
            <a:off x="3860800" y="3994150"/>
            <a:ext cx="114300" cy="139700"/>
          </a:xfrm>
          <a:custGeom>
            <a:avLst/>
            <a:gdLst>
              <a:gd name="connsiteX0" fmla="*/ 12711 w 114300"/>
              <a:gd name="connsiteY0" fmla="*/ 143165 h 139700"/>
              <a:gd name="connsiteX1" fmla="*/ 114311 w 114300"/>
              <a:gd name="connsiteY1" fmla="*/ 82205 h 139700"/>
              <a:gd name="connsiteX2" fmla="*/ 12711 w 114300"/>
              <a:gd name="connsiteY2" fmla="*/ 21245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39700">
                <a:moveTo>
                  <a:pt x="12711" y="143165"/>
                </a:moveTo>
                <a:lnTo>
                  <a:pt x="114311" y="82205"/>
                </a:lnTo>
                <a:lnTo>
                  <a:pt x="12711" y="2124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5" name="Freeform 625"/>
          <p:cNvSpPr/>
          <p:nvPr/>
        </p:nvSpPr>
        <p:spPr>
          <a:xfrm>
            <a:off x="3860800" y="4057650"/>
            <a:ext cx="114300" cy="12700"/>
          </a:xfrm>
          <a:custGeom>
            <a:avLst/>
            <a:gdLst>
              <a:gd name="connsiteX0" fmla="*/ 12711 w 114300"/>
              <a:gd name="connsiteY0" fmla="*/ 18705 h 12700"/>
              <a:gd name="connsiteX1" fmla="*/ 114311 w 114300"/>
              <a:gd name="connsiteY1" fmla="*/ 18705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12700">
                <a:moveTo>
                  <a:pt x="12711" y="18705"/>
                </a:moveTo>
                <a:lnTo>
                  <a:pt x="114311" y="1870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6" name="Freeform 626"/>
          <p:cNvSpPr/>
          <p:nvPr/>
        </p:nvSpPr>
        <p:spPr>
          <a:xfrm>
            <a:off x="3987800" y="2025650"/>
            <a:ext cx="558800" cy="571500"/>
          </a:xfrm>
          <a:custGeom>
            <a:avLst/>
            <a:gdLst>
              <a:gd name="connsiteX0" fmla="*/ 15251 w 558800"/>
              <a:gd name="connsiteY0" fmla="*/ 22296 h 571500"/>
              <a:gd name="connsiteX1" fmla="*/ 562087 w 558800"/>
              <a:gd name="connsiteY1" fmla="*/ 22296 h 571500"/>
              <a:gd name="connsiteX2" fmla="*/ 562087 w 558800"/>
              <a:gd name="connsiteY2" fmla="*/ 572853 h 571500"/>
              <a:gd name="connsiteX3" fmla="*/ 15251 w 558800"/>
              <a:gd name="connsiteY3" fmla="*/ 572853 h 571500"/>
              <a:gd name="connsiteX4" fmla="*/ 15251 w 558800"/>
              <a:gd name="connsiteY4" fmla="*/ 2229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15251" y="22296"/>
                </a:moveTo>
                <a:lnTo>
                  <a:pt x="562087" y="22296"/>
                </a:lnTo>
                <a:lnTo>
                  <a:pt x="562087" y="572853"/>
                </a:lnTo>
                <a:lnTo>
                  <a:pt x="15251" y="572853"/>
                </a:lnTo>
                <a:lnTo>
                  <a:pt x="15251" y="2229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7" name="Freeform 627"/>
          <p:cNvSpPr/>
          <p:nvPr/>
        </p:nvSpPr>
        <p:spPr>
          <a:xfrm>
            <a:off x="3987800" y="2901950"/>
            <a:ext cx="558800" cy="571500"/>
          </a:xfrm>
          <a:custGeom>
            <a:avLst/>
            <a:gdLst>
              <a:gd name="connsiteX0" fmla="*/ 15251 w 558800"/>
              <a:gd name="connsiteY0" fmla="*/ 22561 h 571500"/>
              <a:gd name="connsiteX1" fmla="*/ 562087 w 558800"/>
              <a:gd name="connsiteY1" fmla="*/ 22561 h 571500"/>
              <a:gd name="connsiteX2" fmla="*/ 562087 w 558800"/>
              <a:gd name="connsiteY2" fmla="*/ 573119 h 571500"/>
              <a:gd name="connsiteX3" fmla="*/ 15251 w 558800"/>
              <a:gd name="connsiteY3" fmla="*/ 573119 h 571500"/>
              <a:gd name="connsiteX4" fmla="*/ 15251 w 558800"/>
              <a:gd name="connsiteY4" fmla="*/ 2256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15251" y="22561"/>
                </a:moveTo>
                <a:lnTo>
                  <a:pt x="562087" y="22561"/>
                </a:lnTo>
                <a:lnTo>
                  <a:pt x="562087" y="573119"/>
                </a:lnTo>
                <a:lnTo>
                  <a:pt x="15251" y="573119"/>
                </a:lnTo>
                <a:lnTo>
                  <a:pt x="15251" y="2256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8" name="Freeform 628"/>
          <p:cNvSpPr/>
          <p:nvPr/>
        </p:nvSpPr>
        <p:spPr>
          <a:xfrm>
            <a:off x="3987800" y="3778250"/>
            <a:ext cx="558800" cy="571500"/>
          </a:xfrm>
          <a:custGeom>
            <a:avLst/>
            <a:gdLst>
              <a:gd name="connsiteX0" fmla="*/ 15251 w 558800"/>
              <a:gd name="connsiteY0" fmla="*/ 22826 h 571500"/>
              <a:gd name="connsiteX1" fmla="*/ 562087 w 558800"/>
              <a:gd name="connsiteY1" fmla="*/ 22826 h 571500"/>
              <a:gd name="connsiteX2" fmla="*/ 562087 w 558800"/>
              <a:gd name="connsiteY2" fmla="*/ 573384 h 571500"/>
              <a:gd name="connsiteX3" fmla="*/ 15251 w 558800"/>
              <a:gd name="connsiteY3" fmla="*/ 573384 h 571500"/>
              <a:gd name="connsiteX4" fmla="*/ 15251 w 558800"/>
              <a:gd name="connsiteY4" fmla="*/ 2282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15251" y="22826"/>
                </a:moveTo>
                <a:lnTo>
                  <a:pt x="562087" y="22826"/>
                </a:lnTo>
                <a:lnTo>
                  <a:pt x="562087" y="573384"/>
                </a:lnTo>
                <a:lnTo>
                  <a:pt x="15251" y="573384"/>
                </a:lnTo>
                <a:lnTo>
                  <a:pt x="15251" y="2282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9" name="Freeform 629"/>
          <p:cNvSpPr/>
          <p:nvPr/>
        </p:nvSpPr>
        <p:spPr>
          <a:xfrm>
            <a:off x="4254500" y="2597150"/>
            <a:ext cx="12700" cy="203200"/>
          </a:xfrm>
          <a:custGeom>
            <a:avLst/>
            <a:gdLst>
              <a:gd name="connsiteX0" fmla="*/ 21969 w 12700"/>
              <a:gd name="connsiteY0" fmla="*/ 13961 h 203200"/>
              <a:gd name="connsiteX1" fmla="*/ 21969 w 12700"/>
              <a:gd name="connsiteY1" fmla="*/ 197820 h 203200"/>
              <a:gd name="connsiteX2" fmla="*/ 21969 w 12700"/>
              <a:gd name="connsiteY2" fmla="*/ 21052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" h="203200">
                <a:moveTo>
                  <a:pt x="21969" y="13961"/>
                </a:moveTo>
                <a:cubicBezTo>
                  <a:pt x="21969" y="75247"/>
                  <a:pt x="21969" y="136534"/>
                  <a:pt x="21969" y="197820"/>
                </a:cubicBezTo>
                <a:lnTo>
                  <a:pt x="21969" y="21052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0" name="Freeform 630"/>
          <p:cNvSpPr/>
          <p:nvPr/>
        </p:nvSpPr>
        <p:spPr>
          <a:xfrm>
            <a:off x="4254500" y="2774950"/>
            <a:ext cx="12700" cy="114300"/>
          </a:xfrm>
          <a:custGeom>
            <a:avLst/>
            <a:gdLst>
              <a:gd name="connsiteX0" fmla="*/ 21969 w 12700"/>
              <a:gd name="connsiteY0" fmla="*/ 20021 h 114300"/>
              <a:gd name="connsiteX1" fmla="*/ 21969 w 12700"/>
              <a:gd name="connsiteY1" fmla="*/ 121621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14300">
                <a:moveTo>
                  <a:pt x="21969" y="20021"/>
                </a:moveTo>
                <a:lnTo>
                  <a:pt x="21969" y="121621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1" name="Freeform 631"/>
          <p:cNvSpPr/>
          <p:nvPr/>
        </p:nvSpPr>
        <p:spPr>
          <a:xfrm>
            <a:off x="4191000" y="2774950"/>
            <a:ext cx="139700" cy="114300"/>
          </a:xfrm>
          <a:custGeom>
            <a:avLst/>
            <a:gdLst>
              <a:gd name="connsiteX0" fmla="*/ 24509 w 139700"/>
              <a:gd name="connsiteY0" fmla="*/ 20021 h 114300"/>
              <a:gd name="connsiteX1" fmla="*/ 85469 w 139700"/>
              <a:gd name="connsiteY1" fmla="*/ 121621 h 114300"/>
              <a:gd name="connsiteX2" fmla="*/ 146429 w 139700"/>
              <a:gd name="connsiteY2" fmla="*/ 20021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" h="114300">
                <a:moveTo>
                  <a:pt x="24509" y="20021"/>
                </a:moveTo>
                <a:lnTo>
                  <a:pt x="85469" y="121621"/>
                </a:lnTo>
                <a:lnTo>
                  <a:pt x="146429" y="20021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2" name="Freeform 632"/>
          <p:cNvSpPr/>
          <p:nvPr/>
        </p:nvSpPr>
        <p:spPr>
          <a:xfrm>
            <a:off x="4254500" y="3473450"/>
            <a:ext cx="12700" cy="203200"/>
          </a:xfrm>
          <a:custGeom>
            <a:avLst/>
            <a:gdLst>
              <a:gd name="connsiteX0" fmla="*/ 21969 w 12700"/>
              <a:gd name="connsiteY0" fmla="*/ 14226 h 203200"/>
              <a:gd name="connsiteX1" fmla="*/ 21969 w 12700"/>
              <a:gd name="connsiteY1" fmla="*/ 198086 h 203200"/>
              <a:gd name="connsiteX2" fmla="*/ 21969 w 12700"/>
              <a:gd name="connsiteY2" fmla="*/ 210786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" h="203200">
                <a:moveTo>
                  <a:pt x="21969" y="14226"/>
                </a:moveTo>
                <a:cubicBezTo>
                  <a:pt x="21969" y="75513"/>
                  <a:pt x="21969" y="136799"/>
                  <a:pt x="21969" y="198086"/>
                </a:cubicBezTo>
                <a:lnTo>
                  <a:pt x="21969" y="2107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3" name="Freeform 633"/>
          <p:cNvSpPr/>
          <p:nvPr/>
        </p:nvSpPr>
        <p:spPr>
          <a:xfrm>
            <a:off x="4191000" y="3651250"/>
            <a:ext cx="139700" cy="114300"/>
          </a:xfrm>
          <a:custGeom>
            <a:avLst/>
            <a:gdLst>
              <a:gd name="connsiteX0" fmla="*/ 24509 w 139700"/>
              <a:gd name="connsiteY0" fmla="*/ 20286 h 114300"/>
              <a:gd name="connsiteX1" fmla="*/ 85469 w 139700"/>
              <a:gd name="connsiteY1" fmla="*/ 121886 h 114300"/>
              <a:gd name="connsiteX2" fmla="*/ 146429 w 139700"/>
              <a:gd name="connsiteY2" fmla="*/ 2028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" h="114300">
                <a:moveTo>
                  <a:pt x="24509" y="20286"/>
                </a:moveTo>
                <a:lnTo>
                  <a:pt x="85469" y="121886"/>
                </a:lnTo>
                <a:lnTo>
                  <a:pt x="146429" y="202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4" name="Freeform 634"/>
          <p:cNvSpPr/>
          <p:nvPr/>
        </p:nvSpPr>
        <p:spPr>
          <a:xfrm>
            <a:off x="4254500" y="3651250"/>
            <a:ext cx="12700" cy="114300"/>
          </a:xfrm>
          <a:custGeom>
            <a:avLst/>
            <a:gdLst>
              <a:gd name="connsiteX0" fmla="*/ 21969 w 12700"/>
              <a:gd name="connsiteY0" fmla="*/ 20286 h 114300"/>
              <a:gd name="connsiteX1" fmla="*/ 21969 w 12700"/>
              <a:gd name="connsiteY1" fmla="*/ 12188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14300">
                <a:moveTo>
                  <a:pt x="21969" y="20286"/>
                </a:moveTo>
                <a:lnTo>
                  <a:pt x="21969" y="1218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5" name="Freeform 635"/>
          <p:cNvSpPr/>
          <p:nvPr/>
        </p:nvSpPr>
        <p:spPr>
          <a:xfrm>
            <a:off x="4546600" y="2305050"/>
            <a:ext cx="279400" cy="12700"/>
          </a:xfrm>
          <a:custGeom>
            <a:avLst/>
            <a:gdLst>
              <a:gd name="connsiteX0" fmla="*/ 16045 w 279400"/>
              <a:gd name="connsiteY0" fmla="*/ 18174 h 12700"/>
              <a:gd name="connsiteX1" fmla="*/ 275613 w 279400"/>
              <a:gd name="connsiteY1" fmla="*/ 18174 h 12700"/>
              <a:gd name="connsiteX2" fmla="*/ 288313 w 279400"/>
              <a:gd name="connsiteY2" fmla="*/ 18174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00" h="12700">
                <a:moveTo>
                  <a:pt x="16045" y="18174"/>
                </a:moveTo>
                <a:cubicBezTo>
                  <a:pt x="102568" y="18174"/>
                  <a:pt x="189090" y="18174"/>
                  <a:pt x="275613" y="18174"/>
                </a:cubicBezTo>
                <a:lnTo>
                  <a:pt x="288313" y="18174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6" name="Freeform 636"/>
          <p:cNvSpPr/>
          <p:nvPr/>
        </p:nvSpPr>
        <p:spPr>
          <a:xfrm>
            <a:off x="4800600" y="2241550"/>
            <a:ext cx="114300" cy="139700"/>
          </a:xfrm>
          <a:custGeom>
            <a:avLst/>
            <a:gdLst>
              <a:gd name="connsiteX0" fmla="*/ 21613 w 114300"/>
              <a:gd name="connsiteY0" fmla="*/ 142635 h 139700"/>
              <a:gd name="connsiteX1" fmla="*/ 123213 w 114300"/>
              <a:gd name="connsiteY1" fmla="*/ 81675 h 139700"/>
              <a:gd name="connsiteX2" fmla="*/ 21613 w 114300"/>
              <a:gd name="connsiteY2" fmla="*/ 20715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39700">
                <a:moveTo>
                  <a:pt x="21613" y="142635"/>
                </a:moveTo>
                <a:lnTo>
                  <a:pt x="123213" y="81675"/>
                </a:lnTo>
                <a:lnTo>
                  <a:pt x="21613" y="2071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7" name="Freeform 637"/>
          <p:cNvSpPr/>
          <p:nvPr/>
        </p:nvSpPr>
        <p:spPr>
          <a:xfrm>
            <a:off x="4800600" y="2305050"/>
            <a:ext cx="114300" cy="12700"/>
          </a:xfrm>
          <a:custGeom>
            <a:avLst/>
            <a:gdLst>
              <a:gd name="connsiteX0" fmla="*/ 21613 w 114300"/>
              <a:gd name="connsiteY0" fmla="*/ 18175 h 12700"/>
              <a:gd name="connsiteX1" fmla="*/ 123213 w 114300"/>
              <a:gd name="connsiteY1" fmla="*/ 18175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12700">
                <a:moveTo>
                  <a:pt x="21613" y="18175"/>
                </a:moveTo>
                <a:lnTo>
                  <a:pt x="123213" y="1817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8" name="Freeform 638"/>
          <p:cNvSpPr/>
          <p:nvPr/>
        </p:nvSpPr>
        <p:spPr>
          <a:xfrm>
            <a:off x="4546600" y="3181350"/>
            <a:ext cx="279400" cy="12700"/>
          </a:xfrm>
          <a:custGeom>
            <a:avLst/>
            <a:gdLst>
              <a:gd name="connsiteX0" fmla="*/ 16045 w 279400"/>
              <a:gd name="connsiteY0" fmla="*/ 18440 h 12700"/>
              <a:gd name="connsiteX1" fmla="*/ 275613 w 279400"/>
              <a:gd name="connsiteY1" fmla="*/ 18440 h 12700"/>
              <a:gd name="connsiteX2" fmla="*/ 288313 w 279400"/>
              <a:gd name="connsiteY2" fmla="*/ 1844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00" h="12700">
                <a:moveTo>
                  <a:pt x="16045" y="18440"/>
                </a:moveTo>
                <a:cubicBezTo>
                  <a:pt x="102568" y="18440"/>
                  <a:pt x="189090" y="18440"/>
                  <a:pt x="275613" y="18440"/>
                </a:cubicBezTo>
                <a:lnTo>
                  <a:pt x="288313" y="1844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9" name="Freeform 639"/>
          <p:cNvSpPr/>
          <p:nvPr/>
        </p:nvSpPr>
        <p:spPr>
          <a:xfrm>
            <a:off x="4800600" y="3117850"/>
            <a:ext cx="114300" cy="139700"/>
          </a:xfrm>
          <a:custGeom>
            <a:avLst/>
            <a:gdLst>
              <a:gd name="connsiteX0" fmla="*/ 21613 w 114300"/>
              <a:gd name="connsiteY0" fmla="*/ 142900 h 139700"/>
              <a:gd name="connsiteX1" fmla="*/ 123213 w 114300"/>
              <a:gd name="connsiteY1" fmla="*/ 81940 h 139700"/>
              <a:gd name="connsiteX2" fmla="*/ 21613 w 114300"/>
              <a:gd name="connsiteY2" fmla="*/ 20980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39700">
                <a:moveTo>
                  <a:pt x="21613" y="142900"/>
                </a:moveTo>
                <a:lnTo>
                  <a:pt x="123213" y="81940"/>
                </a:lnTo>
                <a:lnTo>
                  <a:pt x="21613" y="2098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0" name="Freeform 640"/>
          <p:cNvSpPr/>
          <p:nvPr/>
        </p:nvSpPr>
        <p:spPr>
          <a:xfrm>
            <a:off x="4800600" y="3181350"/>
            <a:ext cx="114300" cy="12700"/>
          </a:xfrm>
          <a:custGeom>
            <a:avLst/>
            <a:gdLst>
              <a:gd name="connsiteX0" fmla="*/ 21613 w 114300"/>
              <a:gd name="connsiteY0" fmla="*/ 18440 h 12700"/>
              <a:gd name="connsiteX1" fmla="*/ 123213 w 114300"/>
              <a:gd name="connsiteY1" fmla="*/ 1844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12700">
                <a:moveTo>
                  <a:pt x="21613" y="18440"/>
                </a:moveTo>
                <a:lnTo>
                  <a:pt x="123213" y="1844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1" name="Freeform 641"/>
          <p:cNvSpPr/>
          <p:nvPr/>
        </p:nvSpPr>
        <p:spPr>
          <a:xfrm>
            <a:off x="4546600" y="4057650"/>
            <a:ext cx="279400" cy="12700"/>
          </a:xfrm>
          <a:custGeom>
            <a:avLst/>
            <a:gdLst>
              <a:gd name="connsiteX0" fmla="*/ 16045 w 279400"/>
              <a:gd name="connsiteY0" fmla="*/ 18706 h 12700"/>
              <a:gd name="connsiteX1" fmla="*/ 275613 w 279400"/>
              <a:gd name="connsiteY1" fmla="*/ 18706 h 12700"/>
              <a:gd name="connsiteX2" fmla="*/ 288313 w 279400"/>
              <a:gd name="connsiteY2" fmla="*/ 18706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00" h="12700">
                <a:moveTo>
                  <a:pt x="16045" y="18706"/>
                </a:moveTo>
                <a:cubicBezTo>
                  <a:pt x="102568" y="18706"/>
                  <a:pt x="189090" y="18706"/>
                  <a:pt x="275613" y="18706"/>
                </a:cubicBezTo>
                <a:lnTo>
                  <a:pt x="288313" y="1870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2" name="Freeform 642"/>
          <p:cNvSpPr/>
          <p:nvPr/>
        </p:nvSpPr>
        <p:spPr>
          <a:xfrm>
            <a:off x="4800600" y="3994150"/>
            <a:ext cx="114300" cy="139700"/>
          </a:xfrm>
          <a:custGeom>
            <a:avLst/>
            <a:gdLst>
              <a:gd name="connsiteX0" fmla="*/ 21613 w 114300"/>
              <a:gd name="connsiteY0" fmla="*/ 143165 h 139700"/>
              <a:gd name="connsiteX1" fmla="*/ 123213 w 114300"/>
              <a:gd name="connsiteY1" fmla="*/ 82205 h 139700"/>
              <a:gd name="connsiteX2" fmla="*/ 21613 w 114300"/>
              <a:gd name="connsiteY2" fmla="*/ 21245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39700">
                <a:moveTo>
                  <a:pt x="21613" y="143165"/>
                </a:moveTo>
                <a:lnTo>
                  <a:pt x="123213" y="82205"/>
                </a:lnTo>
                <a:lnTo>
                  <a:pt x="21613" y="2124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3" name="Freeform 643"/>
          <p:cNvSpPr/>
          <p:nvPr/>
        </p:nvSpPr>
        <p:spPr>
          <a:xfrm>
            <a:off x="4800600" y="4057650"/>
            <a:ext cx="114300" cy="12700"/>
          </a:xfrm>
          <a:custGeom>
            <a:avLst/>
            <a:gdLst>
              <a:gd name="connsiteX0" fmla="*/ 21613 w 114300"/>
              <a:gd name="connsiteY0" fmla="*/ 18705 h 12700"/>
              <a:gd name="connsiteX1" fmla="*/ 123213 w 114300"/>
              <a:gd name="connsiteY1" fmla="*/ 18705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12700">
                <a:moveTo>
                  <a:pt x="21613" y="18705"/>
                </a:moveTo>
                <a:lnTo>
                  <a:pt x="123213" y="1870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4" name="Freeform 644"/>
          <p:cNvSpPr/>
          <p:nvPr/>
        </p:nvSpPr>
        <p:spPr>
          <a:xfrm>
            <a:off x="4927600" y="2025650"/>
            <a:ext cx="558800" cy="571500"/>
          </a:xfrm>
          <a:custGeom>
            <a:avLst/>
            <a:gdLst>
              <a:gd name="connsiteX0" fmla="*/ 24152 w 558800"/>
              <a:gd name="connsiteY0" fmla="*/ 22296 h 571500"/>
              <a:gd name="connsiteX1" fmla="*/ 570988 w 558800"/>
              <a:gd name="connsiteY1" fmla="*/ 22296 h 571500"/>
              <a:gd name="connsiteX2" fmla="*/ 570988 w 558800"/>
              <a:gd name="connsiteY2" fmla="*/ 572853 h 571500"/>
              <a:gd name="connsiteX3" fmla="*/ 24152 w 558800"/>
              <a:gd name="connsiteY3" fmla="*/ 572853 h 571500"/>
              <a:gd name="connsiteX4" fmla="*/ 24152 w 558800"/>
              <a:gd name="connsiteY4" fmla="*/ 2229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24152" y="22296"/>
                </a:moveTo>
                <a:lnTo>
                  <a:pt x="570988" y="22296"/>
                </a:lnTo>
                <a:lnTo>
                  <a:pt x="570988" y="572853"/>
                </a:lnTo>
                <a:lnTo>
                  <a:pt x="24152" y="572853"/>
                </a:lnTo>
                <a:lnTo>
                  <a:pt x="24152" y="2229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5" name="Freeform 645"/>
          <p:cNvSpPr/>
          <p:nvPr/>
        </p:nvSpPr>
        <p:spPr>
          <a:xfrm>
            <a:off x="4927600" y="2901950"/>
            <a:ext cx="558800" cy="571500"/>
          </a:xfrm>
          <a:custGeom>
            <a:avLst/>
            <a:gdLst>
              <a:gd name="connsiteX0" fmla="*/ 24152 w 558800"/>
              <a:gd name="connsiteY0" fmla="*/ 22561 h 571500"/>
              <a:gd name="connsiteX1" fmla="*/ 570988 w 558800"/>
              <a:gd name="connsiteY1" fmla="*/ 22561 h 571500"/>
              <a:gd name="connsiteX2" fmla="*/ 570988 w 558800"/>
              <a:gd name="connsiteY2" fmla="*/ 573119 h 571500"/>
              <a:gd name="connsiteX3" fmla="*/ 24152 w 558800"/>
              <a:gd name="connsiteY3" fmla="*/ 573119 h 571500"/>
              <a:gd name="connsiteX4" fmla="*/ 24152 w 558800"/>
              <a:gd name="connsiteY4" fmla="*/ 2256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24152" y="22561"/>
                </a:moveTo>
                <a:lnTo>
                  <a:pt x="570988" y="22561"/>
                </a:lnTo>
                <a:lnTo>
                  <a:pt x="570988" y="573119"/>
                </a:lnTo>
                <a:lnTo>
                  <a:pt x="24152" y="573119"/>
                </a:lnTo>
                <a:lnTo>
                  <a:pt x="24152" y="2256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6" name="Freeform 646"/>
          <p:cNvSpPr/>
          <p:nvPr/>
        </p:nvSpPr>
        <p:spPr>
          <a:xfrm>
            <a:off x="4927600" y="3778250"/>
            <a:ext cx="558800" cy="571500"/>
          </a:xfrm>
          <a:custGeom>
            <a:avLst/>
            <a:gdLst>
              <a:gd name="connsiteX0" fmla="*/ 24152 w 558800"/>
              <a:gd name="connsiteY0" fmla="*/ 22826 h 571500"/>
              <a:gd name="connsiteX1" fmla="*/ 570988 w 558800"/>
              <a:gd name="connsiteY1" fmla="*/ 22826 h 571500"/>
              <a:gd name="connsiteX2" fmla="*/ 570988 w 558800"/>
              <a:gd name="connsiteY2" fmla="*/ 573384 h 571500"/>
              <a:gd name="connsiteX3" fmla="*/ 24152 w 558800"/>
              <a:gd name="connsiteY3" fmla="*/ 573384 h 571500"/>
              <a:gd name="connsiteX4" fmla="*/ 24152 w 558800"/>
              <a:gd name="connsiteY4" fmla="*/ 2282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24152" y="22826"/>
                </a:moveTo>
                <a:lnTo>
                  <a:pt x="570988" y="22826"/>
                </a:lnTo>
                <a:lnTo>
                  <a:pt x="570988" y="573384"/>
                </a:lnTo>
                <a:lnTo>
                  <a:pt x="24152" y="573384"/>
                </a:lnTo>
                <a:lnTo>
                  <a:pt x="24152" y="2282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7" name="Freeform 647"/>
          <p:cNvSpPr/>
          <p:nvPr/>
        </p:nvSpPr>
        <p:spPr>
          <a:xfrm>
            <a:off x="5143500" y="2774950"/>
            <a:ext cx="139700" cy="114300"/>
          </a:xfrm>
          <a:custGeom>
            <a:avLst/>
            <a:gdLst>
              <a:gd name="connsiteX0" fmla="*/ 20711 w 139700"/>
              <a:gd name="connsiteY0" fmla="*/ 20021 h 114300"/>
              <a:gd name="connsiteX1" fmla="*/ 81670 w 139700"/>
              <a:gd name="connsiteY1" fmla="*/ 121621 h 114300"/>
              <a:gd name="connsiteX2" fmla="*/ 142631 w 139700"/>
              <a:gd name="connsiteY2" fmla="*/ 20021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" h="114300">
                <a:moveTo>
                  <a:pt x="20711" y="20021"/>
                </a:moveTo>
                <a:lnTo>
                  <a:pt x="81670" y="121621"/>
                </a:lnTo>
                <a:lnTo>
                  <a:pt x="142631" y="20021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8" name="Freeform 648"/>
          <p:cNvSpPr/>
          <p:nvPr/>
        </p:nvSpPr>
        <p:spPr>
          <a:xfrm>
            <a:off x="5207000" y="3473450"/>
            <a:ext cx="12700" cy="203200"/>
          </a:xfrm>
          <a:custGeom>
            <a:avLst/>
            <a:gdLst>
              <a:gd name="connsiteX0" fmla="*/ 18170 w 12700"/>
              <a:gd name="connsiteY0" fmla="*/ 14226 h 203200"/>
              <a:gd name="connsiteX1" fmla="*/ 18170 w 12700"/>
              <a:gd name="connsiteY1" fmla="*/ 198086 h 203200"/>
              <a:gd name="connsiteX2" fmla="*/ 18170 w 12700"/>
              <a:gd name="connsiteY2" fmla="*/ 210786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" h="203200">
                <a:moveTo>
                  <a:pt x="18170" y="14226"/>
                </a:moveTo>
                <a:cubicBezTo>
                  <a:pt x="18170" y="75513"/>
                  <a:pt x="18170" y="136799"/>
                  <a:pt x="18170" y="198086"/>
                </a:cubicBezTo>
                <a:lnTo>
                  <a:pt x="18170" y="2107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9" name="Freeform 649"/>
          <p:cNvSpPr/>
          <p:nvPr/>
        </p:nvSpPr>
        <p:spPr>
          <a:xfrm>
            <a:off x="5143500" y="3651250"/>
            <a:ext cx="139700" cy="114300"/>
          </a:xfrm>
          <a:custGeom>
            <a:avLst/>
            <a:gdLst>
              <a:gd name="connsiteX0" fmla="*/ 20711 w 139700"/>
              <a:gd name="connsiteY0" fmla="*/ 20286 h 114300"/>
              <a:gd name="connsiteX1" fmla="*/ 81670 w 139700"/>
              <a:gd name="connsiteY1" fmla="*/ 121886 h 114300"/>
              <a:gd name="connsiteX2" fmla="*/ 142631 w 139700"/>
              <a:gd name="connsiteY2" fmla="*/ 2028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" h="114300">
                <a:moveTo>
                  <a:pt x="20711" y="20286"/>
                </a:moveTo>
                <a:lnTo>
                  <a:pt x="81670" y="121886"/>
                </a:lnTo>
                <a:lnTo>
                  <a:pt x="142631" y="202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0" name="Freeform 650"/>
          <p:cNvSpPr/>
          <p:nvPr/>
        </p:nvSpPr>
        <p:spPr>
          <a:xfrm>
            <a:off x="5207000" y="3651250"/>
            <a:ext cx="12700" cy="114300"/>
          </a:xfrm>
          <a:custGeom>
            <a:avLst/>
            <a:gdLst>
              <a:gd name="connsiteX0" fmla="*/ 18170 w 12700"/>
              <a:gd name="connsiteY0" fmla="*/ 20286 h 114300"/>
              <a:gd name="connsiteX1" fmla="*/ 18170 w 12700"/>
              <a:gd name="connsiteY1" fmla="*/ 12188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14300">
                <a:moveTo>
                  <a:pt x="18170" y="20286"/>
                </a:moveTo>
                <a:lnTo>
                  <a:pt x="18170" y="1218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52" name="Picture 6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19" y="4331970"/>
            <a:ext cx="1927860" cy="1013460"/>
          </a:xfrm>
          <a:prstGeom prst="rect">
            <a:avLst/>
          </a:prstGeom>
        </p:spPr>
      </p:pic>
      <p:pic>
        <p:nvPicPr>
          <p:cNvPr id="653" name="Picture 6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461" y="2442210"/>
            <a:ext cx="2339339" cy="1043940"/>
          </a:xfrm>
          <a:prstGeom prst="rect">
            <a:avLst/>
          </a:prstGeom>
        </p:spPr>
      </p:pic>
      <p:sp>
        <p:nvSpPr>
          <p:cNvPr id="3" name="TextBox 653"/>
          <p:cNvSpPr txBox="1"/>
          <p:nvPr/>
        </p:nvSpPr>
        <p:spPr>
          <a:xfrm>
            <a:off x="368300" y="1003210"/>
            <a:ext cx="6851556" cy="426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Matrix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Multiplication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with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Systolic</a:t>
            </a:r>
            <a:r>
              <a:rPr kumimoji="0" lang="en-US" altLang="zh-CN" sz="2800" b="1" i="0" u="none" strike="noStrike" kern="1200" cap="none" spc="-1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Array</a:t>
            </a:r>
          </a:p>
        </p:txBody>
      </p:sp>
      <p:sp>
        <p:nvSpPr>
          <p:cNvPr id="654" name="TextBox 654"/>
          <p:cNvSpPr txBox="1"/>
          <p:nvPr/>
        </p:nvSpPr>
        <p:spPr>
          <a:xfrm>
            <a:off x="1257300" y="1666304"/>
            <a:ext cx="6669376" cy="408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10282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Time</a:t>
            </a:r>
            <a:r>
              <a:rPr kumimoji="0" lang="en-US" altLang="zh-CN" sz="1800" b="0" i="0" u="none" strike="noStrike" kern="1200" cap="none" spc="-6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	</a:t>
            </a:r>
            <a:r>
              <a:rPr kumimoji="0" lang="en-US" altLang="zh-CN" sz="2200" b="1" i="0" u="none" strike="noStrike" kern="1200" cap="none" spc="7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Y</a:t>
            </a:r>
            <a:r>
              <a:rPr kumimoji="0" lang="en-US" altLang="zh-CN" sz="2200" b="1" i="0" u="none" strike="noStrike" kern="1200" cap="none" spc="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等线" panose="02010600030101010101" pitchFamily="2" charset="-122"/>
                <a:cs typeface="Times New Roman"/>
              </a:rPr>
              <a:t> </a:t>
            </a:r>
            <a:r>
              <a:rPr kumimoji="0" lang="en-US" altLang="zh-CN" sz="2200" b="0" i="0" u="none" strike="noStrike" kern="1200" cap="none" spc="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=</a:t>
            </a:r>
            <a:r>
              <a:rPr kumimoji="0" lang="en-US" altLang="zh-CN" sz="2200" b="0" i="0" u="none" strike="noStrike" kern="1200" cap="none" spc="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等线" panose="02010600030101010101" pitchFamily="2" charset="-122"/>
                <a:cs typeface="Times New Roman"/>
              </a:rPr>
              <a:t> </a:t>
            </a:r>
            <a:r>
              <a:rPr kumimoji="0" lang="en-US" altLang="zh-CN" sz="2200" b="1" i="0" u="none" strike="noStrike" kern="1200" cap="none" spc="10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W</a:t>
            </a:r>
            <a:r>
              <a:rPr kumimoji="0" lang="en-US" altLang="zh-CN" sz="2200" b="1" i="0" u="none" strike="noStrike" kern="1200" cap="none" spc="7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X</a:t>
            </a:r>
          </a:p>
        </p:txBody>
      </p:sp>
      <p:sp>
        <p:nvSpPr>
          <p:cNvPr id="655" name="TextBox 655"/>
          <p:cNvSpPr txBox="1"/>
          <p:nvPr/>
        </p:nvSpPr>
        <p:spPr>
          <a:xfrm>
            <a:off x="3086100" y="3029456"/>
            <a:ext cx="512548" cy="96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8100" marR="0" lvl="0" indent="-38100" algn="l" defTabSz="457200" rtl="0" eaLnBrk="1" fontAlgn="auto" latinLnBrk="0" hangingPunct="0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x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22</a:t>
            </a:r>
            <a:r>
              <a:rPr kumimoji="0" lang="en-US" altLang="zh-CN" sz="1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12+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200" b="0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x</a:t>
            </a:r>
            <a:r>
              <a:rPr kumimoji="0" lang="en-US" altLang="zh-CN" sz="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12</a:t>
            </a:r>
            <a:r>
              <a:rPr kumimoji="0" lang="en-US" altLang="zh-CN" sz="1200" b="0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11</a:t>
            </a: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x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31</a:t>
            </a:r>
            <a:r>
              <a:rPr kumimoji="0" lang="en-US" altLang="zh-CN" sz="12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13+</a:t>
            </a:r>
          </a:p>
        </p:txBody>
      </p:sp>
      <p:sp>
        <p:nvSpPr>
          <p:cNvPr id="656" name="TextBox 656"/>
          <p:cNvSpPr txBox="1"/>
          <p:nvPr/>
        </p:nvSpPr>
        <p:spPr>
          <a:xfrm>
            <a:off x="4038600" y="2224277"/>
            <a:ext cx="512548" cy="11676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25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x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12</a:t>
            </a:r>
            <a:r>
              <a:rPr kumimoji="0" lang="en-US" altLang="zh-CN" sz="12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21</a:t>
            </a: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89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8100" marR="0" lvl="0" indent="-38100" algn="l" defTabSz="457200" rtl="0" eaLnBrk="1" fontAlgn="auto" latinLnBrk="0" hangingPunct="0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x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21</a:t>
            </a:r>
            <a:r>
              <a:rPr kumimoji="0" lang="en-US" altLang="zh-CN" sz="1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22+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200" b="0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x</a:t>
            </a:r>
            <a:r>
              <a:rPr kumimoji="0" lang="en-US" altLang="zh-CN" sz="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11</a:t>
            </a:r>
            <a:r>
              <a:rPr kumimoji="0" lang="en-US" altLang="zh-CN" sz="1200" b="0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21</a:t>
            </a:r>
          </a:p>
        </p:txBody>
      </p:sp>
      <p:sp>
        <p:nvSpPr>
          <p:cNvPr id="657" name="TextBox 657"/>
          <p:cNvSpPr txBox="1"/>
          <p:nvPr/>
        </p:nvSpPr>
        <p:spPr>
          <a:xfrm>
            <a:off x="5016500" y="2224277"/>
            <a:ext cx="417442" cy="10746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x</a:t>
            </a:r>
            <a:r>
              <a:rPr kumimoji="0" lang="en-US" altLang="zh-CN" sz="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11</a:t>
            </a:r>
            <a:r>
              <a:rPr kumimoji="0" lang="en-US" altLang="zh-CN" sz="1200" b="0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31</a:t>
            </a: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45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101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32</a:t>
            </a:r>
          </a:p>
        </p:txBody>
      </p:sp>
      <p:sp>
        <p:nvSpPr>
          <p:cNvPr id="658" name="TextBox 658"/>
          <p:cNvSpPr txBox="1"/>
          <p:nvPr/>
        </p:nvSpPr>
        <p:spPr>
          <a:xfrm>
            <a:off x="6146800" y="2190238"/>
            <a:ext cx="1867788" cy="1143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558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44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3x2</a:t>
            </a:r>
            <a:r>
              <a:rPr kumimoji="0" lang="en-US" altLang="zh-CN" sz="1800" b="0" i="0" u="none" strike="noStrike" kern="1200" cap="none" spc="25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5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3x3</a:t>
            </a:r>
            <a:r>
              <a:rPr kumimoji="0" lang="en-US" altLang="zh-CN" sz="1800" b="0" i="0" u="none" strike="noStrike" kern="1200" cap="none" spc="3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5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3x2</a:t>
            </a: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0">
              <a:lnSpc>
                <a:spcPct val="9541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5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Move</a:t>
            </a:r>
            <a:r>
              <a:rPr kumimoji="0" lang="en-US" altLang="zh-CN" sz="1800" b="0" i="0" u="none" strike="noStrike" kern="1200" cap="none" spc="-239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4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inputs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br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to</a:t>
            </a:r>
            <a:r>
              <a:rPr kumimoji="0" lang="en-US" altLang="zh-CN" sz="1800" b="0" i="0" u="none" strike="noStrike" kern="1200" cap="none" spc="-5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right</a:t>
            </a:r>
          </a:p>
        </p:txBody>
      </p:sp>
      <p:sp>
        <p:nvSpPr>
          <p:cNvPr id="659" name="TextBox 659"/>
          <p:cNvSpPr txBox="1"/>
          <p:nvPr/>
        </p:nvSpPr>
        <p:spPr>
          <a:xfrm>
            <a:off x="2438401" y="3989576"/>
            <a:ext cx="316215" cy="182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x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32</a:t>
            </a:r>
          </a:p>
        </p:txBody>
      </p:sp>
      <p:sp>
        <p:nvSpPr>
          <p:cNvPr id="660" name="TextBox 660"/>
          <p:cNvSpPr txBox="1"/>
          <p:nvPr/>
        </p:nvSpPr>
        <p:spPr>
          <a:xfrm>
            <a:off x="3086100" y="3981955"/>
            <a:ext cx="512548" cy="3545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8100" marR="0" lvl="0" indent="-38100" algn="l" defTabSz="457200" rtl="0" eaLnBrk="1" fontAlgn="auto" latinLnBrk="0" hangingPunct="0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x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21</a:t>
            </a:r>
            <a:r>
              <a:rPr kumimoji="0" lang="en-US" altLang="zh-CN" sz="1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12+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200" b="0" i="0" u="none" strike="noStrike" kern="1200" cap="none" spc="-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x</a:t>
            </a:r>
            <a:r>
              <a:rPr kumimoji="0" lang="en-US" altLang="zh-CN" sz="800" b="0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11</a:t>
            </a:r>
            <a:r>
              <a:rPr kumimoji="0" lang="en-US" altLang="zh-CN" sz="1200" b="0" i="0" u="none" strike="noStrike" kern="120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11</a:t>
            </a:r>
          </a:p>
        </p:txBody>
      </p:sp>
      <p:sp>
        <p:nvSpPr>
          <p:cNvPr id="661" name="TextBox 661"/>
          <p:cNvSpPr txBox="1"/>
          <p:nvPr/>
        </p:nvSpPr>
        <p:spPr>
          <a:xfrm>
            <a:off x="4165601" y="3981955"/>
            <a:ext cx="350073" cy="182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23</a:t>
            </a:r>
          </a:p>
        </p:txBody>
      </p:sp>
      <p:sp>
        <p:nvSpPr>
          <p:cNvPr id="662" name="TextBox 662"/>
          <p:cNvSpPr txBox="1"/>
          <p:nvPr/>
        </p:nvSpPr>
        <p:spPr>
          <a:xfrm>
            <a:off x="5118101" y="3981955"/>
            <a:ext cx="350073" cy="182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33</a:t>
            </a:r>
          </a:p>
        </p:txBody>
      </p:sp>
      <p:sp>
        <p:nvSpPr>
          <p:cNvPr id="663" name="TextBox 663"/>
          <p:cNvSpPr txBox="1"/>
          <p:nvPr/>
        </p:nvSpPr>
        <p:spPr>
          <a:xfrm>
            <a:off x="368301" y="4661658"/>
            <a:ext cx="2352885" cy="11295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12800" marR="0" lvl="0" indent="0" algn="l" defTabSz="457200" rtl="0" eaLnBrk="1" fontAlgn="auto" latinLnBrk="0" hangingPunct="0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5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Move</a:t>
            </a:r>
            <a:r>
              <a:rPr kumimoji="0" lang="en-US" altLang="zh-CN" sz="1800" b="0" i="0" u="none" strike="noStrike" kern="1200" cap="none" spc="-245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34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results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b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to</a:t>
            </a:r>
            <a:r>
              <a:rPr kumimoji="0" lang="en-US" altLang="zh-CN" sz="1800" b="0" i="0" u="none" strike="noStrike" kern="1200" cap="none" spc="-15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bottom</a:t>
            </a: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56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altLang="zh-CN" sz="1300" b="0" i="0" u="none" strike="noStrike" kern="1200" cap="none" spc="0" normalizeH="0" baseline="0" noProof="0" dirty="0">
              <a:ln>
                <a:noFill/>
              </a:ln>
              <a:solidFill>
                <a:srgbClr val="464644"/>
              </a:solidFill>
              <a:effectLst/>
              <a:uLnTx/>
              <a:uFillTx/>
              <a:latin typeface="Arial"/>
              <a:ea typeface="Arial"/>
              <a:cs typeface="+mn-c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65"/>
          <p:cNvSpPr/>
          <p:nvPr/>
        </p:nvSpPr>
        <p:spPr>
          <a:xfrm>
            <a:off x="3035300" y="2025650"/>
            <a:ext cx="558800" cy="571500"/>
          </a:xfrm>
          <a:custGeom>
            <a:avLst/>
            <a:gdLst>
              <a:gd name="connsiteX0" fmla="*/ 19050 w 558800"/>
              <a:gd name="connsiteY0" fmla="*/ 22296 h 571500"/>
              <a:gd name="connsiteX1" fmla="*/ 565885 w 558800"/>
              <a:gd name="connsiteY1" fmla="*/ 22296 h 571500"/>
              <a:gd name="connsiteX2" fmla="*/ 565885 w 558800"/>
              <a:gd name="connsiteY2" fmla="*/ 572853 h 571500"/>
              <a:gd name="connsiteX3" fmla="*/ 19050 w 558800"/>
              <a:gd name="connsiteY3" fmla="*/ 572853 h 571500"/>
              <a:gd name="connsiteX4" fmla="*/ 19050 w 558800"/>
              <a:gd name="connsiteY4" fmla="*/ 2229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19050" y="22296"/>
                </a:moveTo>
                <a:lnTo>
                  <a:pt x="565885" y="22296"/>
                </a:lnTo>
                <a:lnTo>
                  <a:pt x="565885" y="572853"/>
                </a:lnTo>
                <a:lnTo>
                  <a:pt x="19050" y="572853"/>
                </a:lnTo>
                <a:lnTo>
                  <a:pt x="19050" y="2229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6" name="Freeform 666"/>
          <p:cNvSpPr/>
          <p:nvPr/>
        </p:nvSpPr>
        <p:spPr>
          <a:xfrm>
            <a:off x="3035300" y="2901950"/>
            <a:ext cx="558800" cy="571500"/>
          </a:xfrm>
          <a:custGeom>
            <a:avLst/>
            <a:gdLst>
              <a:gd name="connsiteX0" fmla="*/ 19050 w 558800"/>
              <a:gd name="connsiteY0" fmla="*/ 22561 h 571500"/>
              <a:gd name="connsiteX1" fmla="*/ 565885 w 558800"/>
              <a:gd name="connsiteY1" fmla="*/ 22561 h 571500"/>
              <a:gd name="connsiteX2" fmla="*/ 565885 w 558800"/>
              <a:gd name="connsiteY2" fmla="*/ 573119 h 571500"/>
              <a:gd name="connsiteX3" fmla="*/ 19050 w 558800"/>
              <a:gd name="connsiteY3" fmla="*/ 573119 h 571500"/>
              <a:gd name="connsiteX4" fmla="*/ 19050 w 558800"/>
              <a:gd name="connsiteY4" fmla="*/ 2256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19050" y="22561"/>
                </a:moveTo>
                <a:lnTo>
                  <a:pt x="565885" y="22561"/>
                </a:lnTo>
                <a:lnTo>
                  <a:pt x="565885" y="573119"/>
                </a:lnTo>
                <a:lnTo>
                  <a:pt x="19050" y="573119"/>
                </a:lnTo>
                <a:lnTo>
                  <a:pt x="19050" y="2256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7" name="Freeform 667"/>
          <p:cNvSpPr/>
          <p:nvPr/>
        </p:nvSpPr>
        <p:spPr>
          <a:xfrm>
            <a:off x="3035300" y="3778250"/>
            <a:ext cx="558800" cy="571500"/>
          </a:xfrm>
          <a:custGeom>
            <a:avLst/>
            <a:gdLst>
              <a:gd name="connsiteX0" fmla="*/ 19050 w 558800"/>
              <a:gd name="connsiteY0" fmla="*/ 22826 h 571500"/>
              <a:gd name="connsiteX1" fmla="*/ 565885 w 558800"/>
              <a:gd name="connsiteY1" fmla="*/ 22826 h 571500"/>
              <a:gd name="connsiteX2" fmla="*/ 565885 w 558800"/>
              <a:gd name="connsiteY2" fmla="*/ 573384 h 571500"/>
              <a:gd name="connsiteX3" fmla="*/ 19050 w 558800"/>
              <a:gd name="connsiteY3" fmla="*/ 573384 h 571500"/>
              <a:gd name="connsiteX4" fmla="*/ 19050 w 558800"/>
              <a:gd name="connsiteY4" fmla="*/ 2282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19050" y="22826"/>
                </a:moveTo>
                <a:lnTo>
                  <a:pt x="565885" y="22826"/>
                </a:lnTo>
                <a:lnTo>
                  <a:pt x="565885" y="573384"/>
                </a:lnTo>
                <a:lnTo>
                  <a:pt x="19050" y="573384"/>
                </a:lnTo>
                <a:lnTo>
                  <a:pt x="19050" y="2282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8" name="Freeform 668"/>
          <p:cNvSpPr/>
          <p:nvPr/>
        </p:nvSpPr>
        <p:spPr>
          <a:xfrm>
            <a:off x="3314700" y="2597150"/>
            <a:ext cx="12700" cy="203200"/>
          </a:xfrm>
          <a:custGeom>
            <a:avLst/>
            <a:gdLst>
              <a:gd name="connsiteX0" fmla="*/ 13068 w 12700"/>
              <a:gd name="connsiteY0" fmla="*/ 13961 h 203200"/>
              <a:gd name="connsiteX1" fmla="*/ 13068 w 12700"/>
              <a:gd name="connsiteY1" fmla="*/ 197820 h 203200"/>
              <a:gd name="connsiteX2" fmla="*/ 13068 w 12700"/>
              <a:gd name="connsiteY2" fmla="*/ 21052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" h="203200">
                <a:moveTo>
                  <a:pt x="13068" y="13961"/>
                </a:moveTo>
                <a:cubicBezTo>
                  <a:pt x="13068" y="75247"/>
                  <a:pt x="13068" y="136534"/>
                  <a:pt x="13068" y="197820"/>
                </a:cubicBezTo>
                <a:lnTo>
                  <a:pt x="13068" y="21052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9" name="Freeform 669"/>
          <p:cNvSpPr/>
          <p:nvPr/>
        </p:nvSpPr>
        <p:spPr>
          <a:xfrm>
            <a:off x="3251200" y="2774950"/>
            <a:ext cx="127000" cy="114300"/>
          </a:xfrm>
          <a:custGeom>
            <a:avLst/>
            <a:gdLst>
              <a:gd name="connsiteX0" fmla="*/ 15608 w 127000"/>
              <a:gd name="connsiteY0" fmla="*/ 20021 h 114300"/>
              <a:gd name="connsiteX1" fmla="*/ 76568 w 127000"/>
              <a:gd name="connsiteY1" fmla="*/ 121621 h 114300"/>
              <a:gd name="connsiteX2" fmla="*/ 137528 w 127000"/>
              <a:gd name="connsiteY2" fmla="*/ 20021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" h="114300">
                <a:moveTo>
                  <a:pt x="15608" y="20021"/>
                </a:moveTo>
                <a:lnTo>
                  <a:pt x="76568" y="121621"/>
                </a:lnTo>
                <a:lnTo>
                  <a:pt x="137528" y="20021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0" name="Freeform 670"/>
          <p:cNvSpPr/>
          <p:nvPr/>
        </p:nvSpPr>
        <p:spPr>
          <a:xfrm>
            <a:off x="3314700" y="2774950"/>
            <a:ext cx="12700" cy="114300"/>
          </a:xfrm>
          <a:custGeom>
            <a:avLst/>
            <a:gdLst>
              <a:gd name="connsiteX0" fmla="*/ 13068 w 12700"/>
              <a:gd name="connsiteY0" fmla="*/ 20021 h 114300"/>
              <a:gd name="connsiteX1" fmla="*/ 13068 w 12700"/>
              <a:gd name="connsiteY1" fmla="*/ 121621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14300">
                <a:moveTo>
                  <a:pt x="13068" y="20021"/>
                </a:moveTo>
                <a:lnTo>
                  <a:pt x="13068" y="121621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1" name="Freeform 671"/>
          <p:cNvSpPr/>
          <p:nvPr/>
        </p:nvSpPr>
        <p:spPr>
          <a:xfrm>
            <a:off x="3314700" y="3473450"/>
            <a:ext cx="12700" cy="203200"/>
          </a:xfrm>
          <a:custGeom>
            <a:avLst/>
            <a:gdLst>
              <a:gd name="connsiteX0" fmla="*/ 13068 w 12700"/>
              <a:gd name="connsiteY0" fmla="*/ 14226 h 203200"/>
              <a:gd name="connsiteX1" fmla="*/ 13068 w 12700"/>
              <a:gd name="connsiteY1" fmla="*/ 198086 h 203200"/>
              <a:gd name="connsiteX2" fmla="*/ 13068 w 12700"/>
              <a:gd name="connsiteY2" fmla="*/ 210786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" h="203200">
                <a:moveTo>
                  <a:pt x="13068" y="14226"/>
                </a:moveTo>
                <a:cubicBezTo>
                  <a:pt x="13068" y="75513"/>
                  <a:pt x="13068" y="136799"/>
                  <a:pt x="13068" y="198086"/>
                </a:cubicBezTo>
                <a:lnTo>
                  <a:pt x="13068" y="2107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2" name="Freeform 672"/>
          <p:cNvSpPr/>
          <p:nvPr/>
        </p:nvSpPr>
        <p:spPr>
          <a:xfrm>
            <a:off x="3251200" y="3651250"/>
            <a:ext cx="127000" cy="114300"/>
          </a:xfrm>
          <a:custGeom>
            <a:avLst/>
            <a:gdLst>
              <a:gd name="connsiteX0" fmla="*/ 15608 w 127000"/>
              <a:gd name="connsiteY0" fmla="*/ 20286 h 114300"/>
              <a:gd name="connsiteX1" fmla="*/ 76568 w 127000"/>
              <a:gd name="connsiteY1" fmla="*/ 121886 h 114300"/>
              <a:gd name="connsiteX2" fmla="*/ 137528 w 127000"/>
              <a:gd name="connsiteY2" fmla="*/ 2028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" h="114300">
                <a:moveTo>
                  <a:pt x="15608" y="20286"/>
                </a:moveTo>
                <a:lnTo>
                  <a:pt x="76568" y="121886"/>
                </a:lnTo>
                <a:lnTo>
                  <a:pt x="137528" y="202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3" name="Freeform 673"/>
          <p:cNvSpPr/>
          <p:nvPr/>
        </p:nvSpPr>
        <p:spPr>
          <a:xfrm>
            <a:off x="3314700" y="3651250"/>
            <a:ext cx="12700" cy="114300"/>
          </a:xfrm>
          <a:custGeom>
            <a:avLst/>
            <a:gdLst>
              <a:gd name="connsiteX0" fmla="*/ 13068 w 12700"/>
              <a:gd name="connsiteY0" fmla="*/ 20286 h 114300"/>
              <a:gd name="connsiteX1" fmla="*/ 13068 w 12700"/>
              <a:gd name="connsiteY1" fmla="*/ 12188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14300">
                <a:moveTo>
                  <a:pt x="13068" y="20286"/>
                </a:moveTo>
                <a:lnTo>
                  <a:pt x="13068" y="1218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4" name="Freeform 674"/>
          <p:cNvSpPr/>
          <p:nvPr/>
        </p:nvSpPr>
        <p:spPr>
          <a:xfrm>
            <a:off x="3594100" y="2305050"/>
            <a:ext cx="292100" cy="12700"/>
          </a:xfrm>
          <a:custGeom>
            <a:avLst/>
            <a:gdLst>
              <a:gd name="connsiteX0" fmla="*/ 19843 w 292100"/>
              <a:gd name="connsiteY0" fmla="*/ 18174 h 12700"/>
              <a:gd name="connsiteX1" fmla="*/ 279411 w 292100"/>
              <a:gd name="connsiteY1" fmla="*/ 18174 h 12700"/>
              <a:gd name="connsiteX2" fmla="*/ 292111 w 292100"/>
              <a:gd name="connsiteY2" fmla="*/ 18174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100" h="12700">
                <a:moveTo>
                  <a:pt x="19843" y="18174"/>
                </a:moveTo>
                <a:cubicBezTo>
                  <a:pt x="106366" y="18174"/>
                  <a:pt x="192889" y="18174"/>
                  <a:pt x="279411" y="18174"/>
                </a:cubicBezTo>
                <a:lnTo>
                  <a:pt x="292111" y="18174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5" name="Freeform 675"/>
          <p:cNvSpPr/>
          <p:nvPr/>
        </p:nvSpPr>
        <p:spPr>
          <a:xfrm>
            <a:off x="3860800" y="2241550"/>
            <a:ext cx="114300" cy="139700"/>
          </a:xfrm>
          <a:custGeom>
            <a:avLst/>
            <a:gdLst>
              <a:gd name="connsiteX0" fmla="*/ 12711 w 114300"/>
              <a:gd name="connsiteY0" fmla="*/ 142635 h 139700"/>
              <a:gd name="connsiteX1" fmla="*/ 114311 w 114300"/>
              <a:gd name="connsiteY1" fmla="*/ 81675 h 139700"/>
              <a:gd name="connsiteX2" fmla="*/ 12711 w 114300"/>
              <a:gd name="connsiteY2" fmla="*/ 20715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39700">
                <a:moveTo>
                  <a:pt x="12711" y="142635"/>
                </a:moveTo>
                <a:lnTo>
                  <a:pt x="114311" y="81675"/>
                </a:lnTo>
                <a:lnTo>
                  <a:pt x="12711" y="2071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6" name="Freeform 676"/>
          <p:cNvSpPr/>
          <p:nvPr/>
        </p:nvSpPr>
        <p:spPr>
          <a:xfrm>
            <a:off x="3860800" y="2305050"/>
            <a:ext cx="114300" cy="12700"/>
          </a:xfrm>
          <a:custGeom>
            <a:avLst/>
            <a:gdLst>
              <a:gd name="connsiteX0" fmla="*/ 12711 w 114300"/>
              <a:gd name="connsiteY0" fmla="*/ 18175 h 12700"/>
              <a:gd name="connsiteX1" fmla="*/ 114311 w 114300"/>
              <a:gd name="connsiteY1" fmla="*/ 18175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12700">
                <a:moveTo>
                  <a:pt x="12711" y="18175"/>
                </a:moveTo>
                <a:lnTo>
                  <a:pt x="114311" y="1817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7" name="Freeform 677"/>
          <p:cNvSpPr/>
          <p:nvPr/>
        </p:nvSpPr>
        <p:spPr>
          <a:xfrm>
            <a:off x="3594100" y="3181350"/>
            <a:ext cx="292100" cy="12700"/>
          </a:xfrm>
          <a:custGeom>
            <a:avLst/>
            <a:gdLst>
              <a:gd name="connsiteX0" fmla="*/ 19843 w 292100"/>
              <a:gd name="connsiteY0" fmla="*/ 18440 h 12700"/>
              <a:gd name="connsiteX1" fmla="*/ 279411 w 292100"/>
              <a:gd name="connsiteY1" fmla="*/ 18440 h 12700"/>
              <a:gd name="connsiteX2" fmla="*/ 292111 w 292100"/>
              <a:gd name="connsiteY2" fmla="*/ 1844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100" h="12700">
                <a:moveTo>
                  <a:pt x="19843" y="18440"/>
                </a:moveTo>
                <a:cubicBezTo>
                  <a:pt x="106366" y="18440"/>
                  <a:pt x="192889" y="18440"/>
                  <a:pt x="279411" y="18440"/>
                </a:cubicBezTo>
                <a:lnTo>
                  <a:pt x="292111" y="1844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8" name="Freeform 678"/>
          <p:cNvSpPr/>
          <p:nvPr/>
        </p:nvSpPr>
        <p:spPr>
          <a:xfrm>
            <a:off x="3860800" y="3117850"/>
            <a:ext cx="114300" cy="139700"/>
          </a:xfrm>
          <a:custGeom>
            <a:avLst/>
            <a:gdLst>
              <a:gd name="connsiteX0" fmla="*/ 12711 w 114300"/>
              <a:gd name="connsiteY0" fmla="*/ 142900 h 139700"/>
              <a:gd name="connsiteX1" fmla="*/ 114311 w 114300"/>
              <a:gd name="connsiteY1" fmla="*/ 81940 h 139700"/>
              <a:gd name="connsiteX2" fmla="*/ 12711 w 114300"/>
              <a:gd name="connsiteY2" fmla="*/ 20980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39700">
                <a:moveTo>
                  <a:pt x="12711" y="142900"/>
                </a:moveTo>
                <a:lnTo>
                  <a:pt x="114311" y="81940"/>
                </a:lnTo>
                <a:lnTo>
                  <a:pt x="12711" y="2098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9" name="Freeform 679"/>
          <p:cNvSpPr/>
          <p:nvPr/>
        </p:nvSpPr>
        <p:spPr>
          <a:xfrm>
            <a:off x="3860800" y="3181350"/>
            <a:ext cx="114300" cy="12700"/>
          </a:xfrm>
          <a:custGeom>
            <a:avLst/>
            <a:gdLst>
              <a:gd name="connsiteX0" fmla="*/ 12711 w 114300"/>
              <a:gd name="connsiteY0" fmla="*/ 18440 h 12700"/>
              <a:gd name="connsiteX1" fmla="*/ 114311 w 114300"/>
              <a:gd name="connsiteY1" fmla="*/ 1844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12700">
                <a:moveTo>
                  <a:pt x="12711" y="18440"/>
                </a:moveTo>
                <a:lnTo>
                  <a:pt x="114311" y="1844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0" name="Freeform 680"/>
          <p:cNvSpPr/>
          <p:nvPr/>
        </p:nvSpPr>
        <p:spPr>
          <a:xfrm>
            <a:off x="3594100" y="4057650"/>
            <a:ext cx="292100" cy="12700"/>
          </a:xfrm>
          <a:custGeom>
            <a:avLst/>
            <a:gdLst>
              <a:gd name="connsiteX0" fmla="*/ 19843 w 292100"/>
              <a:gd name="connsiteY0" fmla="*/ 18706 h 12700"/>
              <a:gd name="connsiteX1" fmla="*/ 279411 w 292100"/>
              <a:gd name="connsiteY1" fmla="*/ 18706 h 12700"/>
              <a:gd name="connsiteX2" fmla="*/ 292111 w 292100"/>
              <a:gd name="connsiteY2" fmla="*/ 18706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100" h="12700">
                <a:moveTo>
                  <a:pt x="19843" y="18706"/>
                </a:moveTo>
                <a:cubicBezTo>
                  <a:pt x="106366" y="18706"/>
                  <a:pt x="192889" y="18706"/>
                  <a:pt x="279411" y="18706"/>
                </a:cubicBezTo>
                <a:lnTo>
                  <a:pt x="292111" y="1870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1" name="Freeform 681"/>
          <p:cNvSpPr/>
          <p:nvPr/>
        </p:nvSpPr>
        <p:spPr>
          <a:xfrm>
            <a:off x="3860800" y="3994150"/>
            <a:ext cx="114300" cy="139700"/>
          </a:xfrm>
          <a:custGeom>
            <a:avLst/>
            <a:gdLst>
              <a:gd name="connsiteX0" fmla="*/ 12711 w 114300"/>
              <a:gd name="connsiteY0" fmla="*/ 143165 h 139700"/>
              <a:gd name="connsiteX1" fmla="*/ 114311 w 114300"/>
              <a:gd name="connsiteY1" fmla="*/ 82205 h 139700"/>
              <a:gd name="connsiteX2" fmla="*/ 12711 w 114300"/>
              <a:gd name="connsiteY2" fmla="*/ 21245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39700">
                <a:moveTo>
                  <a:pt x="12711" y="143165"/>
                </a:moveTo>
                <a:lnTo>
                  <a:pt x="114311" y="82205"/>
                </a:lnTo>
                <a:lnTo>
                  <a:pt x="12711" y="2124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2" name="Freeform 682"/>
          <p:cNvSpPr/>
          <p:nvPr/>
        </p:nvSpPr>
        <p:spPr>
          <a:xfrm>
            <a:off x="3860800" y="4057650"/>
            <a:ext cx="114300" cy="12700"/>
          </a:xfrm>
          <a:custGeom>
            <a:avLst/>
            <a:gdLst>
              <a:gd name="connsiteX0" fmla="*/ 12711 w 114300"/>
              <a:gd name="connsiteY0" fmla="*/ 18705 h 12700"/>
              <a:gd name="connsiteX1" fmla="*/ 114311 w 114300"/>
              <a:gd name="connsiteY1" fmla="*/ 18705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12700">
                <a:moveTo>
                  <a:pt x="12711" y="18705"/>
                </a:moveTo>
                <a:lnTo>
                  <a:pt x="114311" y="1870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3" name="Freeform 683"/>
          <p:cNvSpPr/>
          <p:nvPr/>
        </p:nvSpPr>
        <p:spPr>
          <a:xfrm>
            <a:off x="3987800" y="2025650"/>
            <a:ext cx="558800" cy="571500"/>
          </a:xfrm>
          <a:custGeom>
            <a:avLst/>
            <a:gdLst>
              <a:gd name="connsiteX0" fmla="*/ 15251 w 558800"/>
              <a:gd name="connsiteY0" fmla="*/ 22296 h 571500"/>
              <a:gd name="connsiteX1" fmla="*/ 562087 w 558800"/>
              <a:gd name="connsiteY1" fmla="*/ 22296 h 571500"/>
              <a:gd name="connsiteX2" fmla="*/ 562087 w 558800"/>
              <a:gd name="connsiteY2" fmla="*/ 572853 h 571500"/>
              <a:gd name="connsiteX3" fmla="*/ 15251 w 558800"/>
              <a:gd name="connsiteY3" fmla="*/ 572853 h 571500"/>
              <a:gd name="connsiteX4" fmla="*/ 15251 w 558800"/>
              <a:gd name="connsiteY4" fmla="*/ 2229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15251" y="22296"/>
                </a:moveTo>
                <a:lnTo>
                  <a:pt x="562087" y="22296"/>
                </a:lnTo>
                <a:lnTo>
                  <a:pt x="562087" y="572853"/>
                </a:lnTo>
                <a:lnTo>
                  <a:pt x="15251" y="572853"/>
                </a:lnTo>
                <a:lnTo>
                  <a:pt x="15251" y="2229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4" name="Freeform 684"/>
          <p:cNvSpPr/>
          <p:nvPr/>
        </p:nvSpPr>
        <p:spPr>
          <a:xfrm>
            <a:off x="3987800" y="2901950"/>
            <a:ext cx="558800" cy="571500"/>
          </a:xfrm>
          <a:custGeom>
            <a:avLst/>
            <a:gdLst>
              <a:gd name="connsiteX0" fmla="*/ 15251 w 558800"/>
              <a:gd name="connsiteY0" fmla="*/ 22561 h 571500"/>
              <a:gd name="connsiteX1" fmla="*/ 562087 w 558800"/>
              <a:gd name="connsiteY1" fmla="*/ 22561 h 571500"/>
              <a:gd name="connsiteX2" fmla="*/ 562087 w 558800"/>
              <a:gd name="connsiteY2" fmla="*/ 573119 h 571500"/>
              <a:gd name="connsiteX3" fmla="*/ 15251 w 558800"/>
              <a:gd name="connsiteY3" fmla="*/ 573119 h 571500"/>
              <a:gd name="connsiteX4" fmla="*/ 15251 w 558800"/>
              <a:gd name="connsiteY4" fmla="*/ 2256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15251" y="22561"/>
                </a:moveTo>
                <a:lnTo>
                  <a:pt x="562087" y="22561"/>
                </a:lnTo>
                <a:lnTo>
                  <a:pt x="562087" y="573119"/>
                </a:lnTo>
                <a:lnTo>
                  <a:pt x="15251" y="573119"/>
                </a:lnTo>
                <a:lnTo>
                  <a:pt x="15251" y="2256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5" name="Freeform 685"/>
          <p:cNvSpPr/>
          <p:nvPr/>
        </p:nvSpPr>
        <p:spPr>
          <a:xfrm>
            <a:off x="3987800" y="3778250"/>
            <a:ext cx="558800" cy="571500"/>
          </a:xfrm>
          <a:custGeom>
            <a:avLst/>
            <a:gdLst>
              <a:gd name="connsiteX0" fmla="*/ 15251 w 558800"/>
              <a:gd name="connsiteY0" fmla="*/ 22826 h 571500"/>
              <a:gd name="connsiteX1" fmla="*/ 562087 w 558800"/>
              <a:gd name="connsiteY1" fmla="*/ 22826 h 571500"/>
              <a:gd name="connsiteX2" fmla="*/ 562087 w 558800"/>
              <a:gd name="connsiteY2" fmla="*/ 573384 h 571500"/>
              <a:gd name="connsiteX3" fmla="*/ 15251 w 558800"/>
              <a:gd name="connsiteY3" fmla="*/ 573384 h 571500"/>
              <a:gd name="connsiteX4" fmla="*/ 15251 w 558800"/>
              <a:gd name="connsiteY4" fmla="*/ 2282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15251" y="22826"/>
                </a:moveTo>
                <a:lnTo>
                  <a:pt x="562087" y="22826"/>
                </a:lnTo>
                <a:lnTo>
                  <a:pt x="562087" y="573384"/>
                </a:lnTo>
                <a:lnTo>
                  <a:pt x="15251" y="573384"/>
                </a:lnTo>
                <a:lnTo>
                  <a:pt x="15251" y="2282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6" name="Freeform 686"/>
          <p:cNvSpPr/>
          <p:nvPr/>
        </p:nvSpPr>
        <p:spPr>
          <a:xfrm>
            <a:off x="4254500" y="2597150"/>
            <a:ext cx="12700" cy="203200"/>
          </a:xfrm>
          <a:custGeom>
            <a:avLst/>
            <a:gdLst>
              <a:gd name="connsiteX0" fmla="*/ 21969 w 12700"/>
              <a:gd name="connsiteY0" fmla="*/ 13961 h 203200"/>
              <a:gd name="connsiteX1" fmla="*/ 21969 w 12700"/>
              <a:gd name="connsiteY1" fmla="*/ 197820 h 203200"/>
              <a:gd name="connsiteX2" fmla="*/ 21969 w 12700"/>
              <a:gd name="connsiteY2" fmla="*/ 21052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" h="203200">
                <a:moveTo>
                  <a:pt x="21969" y="13961"/>
                </a:moveTo>
                <a:cubicBezTo>
                  <a:pt x="21969" y="75247"/>
                  <a:pt x="21969" y="136534"/>
                  <a:pt x="21969" y="197820"/>
                </a:cubicBezTo>
                <a:lnTo>
                  <a:pt x="21969" y="21052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7" name="Freeform 687"/>
          <p:cNvSpPr/>
          <p:nvPr/>
        </p:nvSpPr>
        <p:spPr>
          <a:xfrm>
            <a:off x="4254500" y="2774950"/>
            <a:ext cx="12700" cy="114300"/>
          </a:xfrm>
          <a:custGeom>
            <a:avLst/>
            <a:gdLst>
              <a:gd name="connsiteX0" fmla="*/ 21969 w 12700"/>
              <a:gd name="connsiteY0" fmla="*/ 20021 h 114300"/>
              <a:gd name="connsiteX1" fmla="*/ 21969 w 12700"/>
              <a:gd name="connsiteY1" fmla="*/ 121621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14300">
                <a:moveTo>
                  <a:pt x="21969" y="20021"/>
                </a:moveTo>
                <a:lnTo>
                  <a:pt x="21969" y="121621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8" name="Freeform 688"/>
          <p:cNvSpPr/>
          <p:nvPr/>
        </p:nvSpPr>
        <p:spPr>
          <a:xfrm>
            <a:off x="4191000" y="2774950"/>
            <a:ext cx="139700" cy="114300"/>
          </a:xfrm>
          <a:custGeom>
            <a:avLst/>
            <a:gdLst>
              <a:gd name="connsiteX0" fmla="*/ 24509 w 139700"/>
              <a:gd name="connsiteY0" fmla="*/ 20021 h 114300"/>
              <a:gd name="connsiteX1" fmla="*/ 85469 w 139700"/>
              <a:gd name="connsiteY1" fmla="*/ 121621 h 114300"/>
              <a:gd name="connsiteX2" fmla="*/ 146429 w 139700"/>
              <a:gd name="connsiteY2" fmla="*/ 20021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" h="114300">
                <a:moveTo>
                  <a:pt x="24509" y="20021"/>
                </a:moveTo>
                <a:lnTo>
                  <a:pt x="85469" y="121621"/>
                </a:lnTo>
                <a:lnTo>
                  <a:pt x="146429" y="20021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9" name="Freeform 689"/>
          <p:cNvSpPr/>
          <p:nvPr/>
        </p:nvSpPr>
        <p:spPr>
          <a:xfrm>
            <a:off x="4254500" y="3473450"/>
            <a:ext cx="12700" cy="203200"/>
          </a:xfrm>
          <a:custGeom>
            <a:avLst/>
            <a:gdLst>
              <a:gd name="connsiteX0" fmla="*/ 21969 w 12700"/>
              <a:gd name="connsiteY0" fmla="*/ 14226 h 203200"/>
              <a:gd name="connsiteX1" fmla="*/ 21969 w 12700"/>
              <a:gd name="connsiteY1" fmla="*/ 198086 h 203200"/>
              <a:gd name="connsiteX2" fmla="*/ 21969 w 12700"/>
              <a:gd name="connsiteY2" fmla="*/ 210786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" h="203200">
                <a:moveTo>
                  <a:pt x="21969" y="14226"/>
                </a:moveTo>
                <a:cubicBezTo>
                  <a:pt x="21969" y="75513"/>
                  <a:pt x="21969" y="136799"/>
                  <a:pt x="21969" y="198086"/>
                </a:cubicBezTo>
                <a:lnTo>
                  <a:pt x="21969" y="2107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0" name="Freeform 690"/>
          <p:cNvSpPr/>
          <p:nvPr/>
        </p:nvSpPr>
        <p:spPr>
          <a:xfrm>
            <a:off x="4191000" y="3651250"/>
            <a:ext cx="139700" cy="114300"/>
          </a:xfrm>
          <a:custGeom>
            <a:avLst/>
            <a:gdLst>
              <a:gd name="connsiteX0" fmla="*/ 24509 w 139700"/>
              <a:gd name="connsiteY0" fmla="*/ 20286 h 114300"/>
              <a:gd name="connsiteX1" fmla="*/ 85469 w 139700"/>
              <a:gd name="connsiteY1" fmla="*/ 121886 h 114300"/>
              <a:gd name="connsiteX2" fmla="*/ 146429 w 139700"/>
              <a:gd name="connsiteY2" fmla="*/ 2028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" h="114300">
                <a:moveTo>
                  <a:pt x="24509" y="20286"/>
                </a:moveTo>
                <a:lnTo>
                  <a:pt x="85469" y="121886"/>
                </a:lnTo>
                <a:lnTo>
                  <a:pt x="146429" y="202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1" name="Freeform 691"/>
          <p:cNvSpPr/>
          <p:nvPr/>
        </p:nvSpPr>
        <p:spPr>
          <a:xfrm>
            <a:off x="4254500" y="3651250"/>
            <a:ext cx="12700" cy="114300"/>
          </a:xfrm>
          <a:custGeom>
            <a:avLst/>
            <a:gdLst>
              <a:gd name="connsiteX0" fmla="*/ 21969 w 12700"/>
              <a:gd name="connsiteY0" fmla="*/ 20286 h 114300"/>
              <a:gd name="connsiteX1" fmla="*/ 21969 w 12700"/>
              <a:gd name="connsiteY1" fmla="*/ 12188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14300">
                <a:moveTo>
                  <a:pt x="21969" y="20286"/>
                </a:moveTo>
                <a:lnTo>
                  <a:pt x="21969" y="1218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2" name="Freeform 692"/>
          <p:cNvSpPr/>
          <p:nvPr/>
        </p:nvSpPr>
        <p:spPr>
          <a:xfrm>
            <a:off x="4546600" y="2305050"/>
            <a:ext cx="279400" cy="12700"/>
          </a:xfrm>
          <a:custGeom>
            <a:avLst/>
            <a:gdLst>
              <a:gd name="connsiteX0" fmla="*/ 16045 w 279400"/>
              <a:gd name="connsiteY0" fmla="*/ 18174 h 12700"/>
              <a:gd name="connsiteX1" fmla="*/ 275613 w 279400"/>
              <a:gd name="connsiteY1" fmla="*/ 18174 h 12700"/>
              <a:gd name="connsiteX2" fmla="*/ 288313 w 279400"/>
              <a:gd name="connsiteY2" fmla="*/ 18174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00" h="12700">
                <a:moveTo>
                  <a:pt x="16045" y="18174"/>
                </a:moveTo>
                <a:cubicBezTo>
                  <a:pt x="102568" y="18174"/>
                  <a:pt x="189090" y="18174"/>
                  <a:pt x="275613" y="18174"/>
                </a:cubicBezTo>
                <a:lnTo>
                  <a:pt x="288313" y="18174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3" name="Freeform 693"/>
          <p:cNvSpPr/>
          <p:nvPr/>
        </p:nvSpPr>
        <p:spPr>
          <a:xfrm>
            <a:off x="4800600" y="2241550"/>
            <a:ext cx="114300" cy="139700"/>
          </a:xfrm>
          <a:custGeom>
            <a:avLst/>
            <a:gdLst>
              <a:gd name="connsiteX0" fmla="*/ 21613 w 114300"/>
              <a:gd name="connsiteY0" fmla="*/ 142635 h 139700"/>
              <a:gd name="connsiteX1" fmla="*/ 123213 w 114300"/>
              <a:gd name="connsiteY1" fmla="*/ 81675 h 139700"/>
              <a:gd name="connsiteX2" fmla="*/ 21613 w 114300"/>
              <a:gd name="connsiteY2" fmla="*/ 20715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39700">
                <a:moveTo>
                  <a:pt x="21613" y="142635"/>
                </a:moveTo>
                <a:lnTo>
                  <a:pt x="123213" y="81675"/>
                </a:lnTo>
                <a:lnTo>
                  <a:pt x="21613" y="2071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4" name="Freeform 694"/>
          <p:cNvSpPr/>
          <p:nvPr/>
        </p:nvSpPr>
        <p:spPr>
          <a:xfrm>
            <a:off x="4800600" y="2305050"/>
            <a:ext cx="114300" cy="12700"/>
          </a:xfrm>
          <a:custGeom>
            <a:avLst/>
            <a:gdLst>
              <a:gd name="connsiteX0" fmla="*/ 21613 w 114300"/>
              <a:gd name="connsiteY0" fmla="*/ 18175 h 12700"/>
              <a:gd name="connsiteX1" fmla="*/ 123213 w 114300"/>
              <a:gd name="connsiteY1" fmla="*/ 18175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12700">
                <a:moveTo>
                  <a:pt x="21613" y="18175"/>
                </a:moveTo>
                <a:lnTo>
                  <a:pt x="123213" y="1817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5" name="Freeform 695"/>
          <p:cNvSpPr/>
          <p:nvPr/>
        </p:nvSpPr>
        <p:spPr>
          <a:xfrm>
            <a:off x="4546600" y="3181350"/>
            <a:ext cx="279400" cy="12700"/>
          </a:xfrm>
          <a:custGeom>
            <a:avLst/>
            <a:gdLst>
              <a:gd name="connsiteX0" fmla="*/ 16045 w 279400"/>
              <a:gd name="connsiteY0" fmla="*/ 18440 h 12700"/>
              <a:gd name="connsiteX1" fmla="*/ 275613 w 279400"/>
              <a:gd name="connsiteY1" fmla="*/ 18440 h 12700"/>
              <a:gd name="connsiteX2" fmla="*/ 288313 w 279400"/>
              <a:gd name="connsiteY2" fmla="*/ 1844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00" h="12700">
                <a:moveTo>
                  <a:pt x="16045" y="18440"/>
                </a:moveTo>
                <a:cubicBezTo>
                  <a:pt x="102568" y="18440"/>
                  <a:pt x="189090" y="18440"/>
                  <a:pt x="275613" y="18440"/>
                </a:cubicBezTo>
                <a:lnTo>
                  <a:pt x="288313" y="1844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6" name="Freeform 696"/>
          <p:cNvSpPr/>
          <p:nvPr/>
        </p:nvSpPr>
        <p:spPr>
          <a:xfrm>
            <a:off x="4800600" y="3117850"/>
            <a:ext cx="114300" cy="139700"/>
          </a:xfrm>
          <a:custGeom>
            <a:avLst/>
            <a:gdLst>
              <a:gd name="connsiteX0" fmla="*/ 21613 w 114300"/>
              <a:gd name="connsiteY0" fmla="*/ 142900 h 139700"/>
              <a:gd name="connsiteX1" fmla="*/ 123213 w 114300"/>
              <a:gd name="connsiteY1" fmla="*/ 81940 h 139700"/>
              <a:gd name="connsiteX2" fmla="*/ 21613 w 114300"/>
              <a:gd name="connsiteY2" fmla="*/ 20980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39700">
                <a:moveTo>
                  <a:pt x="21613" y="142900"/>
                </a:moveTo>
                <a:lnTo>
                  <a:pt x="123213" y="81940"/>
                </a:lnTo>
                <a:lnTo>
                  <a:pt x="21613" y="2098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7" name="Freeform 697"/>
          <p:cNvSpPr/>
          <p:nvPr/>
        </p:nvSpPr>
        <p:spPr>
          <a:xfrm>
            <a:off x="4800600" y="3181350"/>
            <a:ext cx="114300" cy="12700"/>
          </a:xfrm>
          <a:custGeom>
            <a:avLst/>
            <a:gdLst>
              <a:gd name="connsiteX0" fmla="*/ 21613 w 114300"/>
              <a:gd name="connsiteY0" fmla="*/ 18440 h 12700"/>
              <a:gd name="connsiteX1" fmla="*/ 123213 w 114300"/>
              <a:gd name="connsiteY1" fmla="*/ 1844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12700">
                <a:moveTo>
                  <a:pt x="21613" y="18440"/>
                </a:moveTo>
                <a:lnTo>
                  <a:pt x="123213" y="1844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8" name="Freeform 698"/>
          <p:cNvSpPr/>
          <p:nvPr/>
        </p:nvSpPr>
        <p:spPr>
          <a:xfrm>
            <a:off x="4546600" y="4057650"/>
            <a:ext cx="279400" cy="12700"/>
          </a:xfrm>
          <a:custGeom>
            <a:avLst/>
            <a:gdLst>
              <a:gd name="connsiteX0" fmla="*/ 16045 w 279400"/>
              <a:gd name="connsiteY0" fmla="*/ 18706 h 12700"/>
              <a:gd name="connsiteX1" fmla="*/ 275613 w 279400"/>
              <a:gd name="connsiteY1" fmla="*/ 18706 h 12700"/>
              <a:gd name="connsiteX2" fmla="*/ 288313 w 279400"/>
              <a:gd name="connsiteY2" fmla="*/ 18706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00" h="12700">
                <a:moveTo>
                  <a:pt x="16045" y="18706"/>
                </a:moveTo>
                <a:cubicBezTo>
                  <a:pt x="102568" y="18706"/>
                  <a:pt x="189090" y="18706"/>
                  <a:pt x="275613" y="18706"/>
                </a:cubicBezTo>
                <a:lnTo>
                  <a:pt x="288313" y="1870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9" name="Freeform 699"/>
          <p:cNvSpPr/>
          <p:nvPr/>
        </p:nvSpPr>
        <p:spPr>
          <a:xfrm>
            <a:off x="4800600" y="3994150"/>
            <a:ext cx="114300" cy="139700"/>
          </a:xfrm>
          <a:custGeom>
            <a:avLst/>
            <a:gdLst>
              <a:gd name="connsiteX0" fmla="*/ 21613 w 114300"/>
              <a:gd name="connsiteY0" fmla="*/ 143165 h 139700"/>
              <a:gd name="connsiteX1" fmla="*/ 123213 w 114300"/>
              <a:gd name="connsiteY1" fmla="*/ 82205 h 139700"/>
              <a:gd name="connsiteX2" fmla="*/ 21613 w 114300"/>
              <a:gd name="connsiteY2" fmla="*/ 21245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39700">
                <a:moveTo>
                  <a:pt x="21613" y="143165"/>
                </a:moveTo>
                <a:lnTo>
                  <a:pt x="123213" y="82205"/>
                </a:lnTo>
                <a:lnTo>
                  <a:pt x="21613" y="2124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0" name="Freeform 700"/>
          <p:cNvSpPr/>
          <p:nvPr/>
        </p:nvSpPr>
        <p:spPr>
          <a:xfrm>
            <a:off x="4800600" y="4057650"/>
            <a:ext cx="114300" cy="12700"/>
          </a:xfrm>
          <a:custGeom>
            <a:avLst/>
            <a:gdLst>
              <a:gd name="connsiteX0" fmla="*/ 21613 w 114300"/>
              <a:gd name="connsiteY0" fmla="*/ 18705 h 12700"/>
              <a:gd name="connsiteX1" fmla="*/ 123213 w 114300"/>
              <a:gd name="connsiteY1" fmla="*/ 18705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12700">
                <a:moveTo>
                  <a:pt x="21613" y="18705"/>
                </a:moveTo>
                <a:lnTo>
                  <a:pt x="123213" y="1870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1" name="Freeform 701"/>
          <p:cNvSpPr/>
          <p:nvPr/>
        </p:nvSpPr>
        <p:spPr>
          <a:xfrm>
            <a:off x="4927600" y="2025650"/>
            <a:ext cx="558800" cy="571500"/>
          </a:xfrm>
          <a:custGeom>
            <a:avLst/>
            <a:gdLst>
              <a:gd name="connsiteX0" fmla="*/ 24152 w 558800"/>
              <a:gd name="connsiteY0" fmla="*/ 22296 h 571500"/>
              <a:gd name="connsiteX1" fmla="*/ 570988 w 558800"/>
              <a:gd name="connsiteY1" fmla="*/ 22296 h 571500"/>
              <a:gd name="connsiteX2" fmla="*/ 570988 w 558800"/>
              <a:gd name="connsiteY2" fmla="*/ 572853 h 571500"/>
              <a:gd name="connsiteX3" fmla="*/ 24152 w 558800"/>
              <a:gd name="connsiteY3" fmla="*/ 572853 h 571500"/>
              <a:gd name="connsiteX4" fmla="*/ 24152 w 558800"/>
              <a:gd name="connsiteY4" fmla="*/ 2229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24152" y="22296"/>
                </a:moveTo>
                <a:lnTo>
                  <a:pt x="570988" y="22296"/>
                </a:lnTo>
                <a:lnTo>
                  <a:pt x="570988" y="572853"/>
                </a:lnTo>
                <a:lnTo>
                  <a:pt x="24152" y="572853"/>
                </a:lnTo>
                <a:lnTo>
                  <a:pt x="24152" y="2229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2" name="Freeform 702"/>
          <p:cNvSpPr/>
          <p:nvPr/>
        </p:nvSpPr>
        <p:spPr>
          <a:xfrm>
            <a:off x="4927600" y="2901950"/>
            <a:ext cx="558800" cy="571500"/>
          </a:xfrm>
          <a:custGeom>
            <a:avLst/>
            <a:gdLst>
              <a:gd name="connsiteX0" fmla="*/ 24152 w 558800"/>
              <a:gd name="connsiteY0" fmla="*/ 22561 h 571500"/>
              <a:gd name="connsiteX1" fmla="*/ 570988 w 558800"/>
              <a:gd name="connsiteY1" fmla="*/ 22561 h 571500"/>
              <a:gd name="connsiteX2" fmla="*/ 570988 w 558800"/>
              <a:gd name="connsiteY2" fmla="*/ 573119 h 571500"/>
              <a:gd name="connsiteX3" fmla="*/ 24152 w 558800"/>
              <a:gd name="connsiteY3" fmla="*/ 573119 h 571500"/>
              <a:gd name="connsiteX4" fmla="*/ 24152 w 558800"/>
              <a:gd name="connsiteY4" fmla="*/ 2256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24152" y="22561"/>
                </a:moveTo>
                <a:lnTo>
                  <a:pt x="570988" y="22561"/>
                </a:lnTo>
                <a:lnTo>
                  <a:pt x="570988" y="573119"/>
                </a:lnTo>
                <a:lnTo>
                  <a:pt x="24152" y="573119"/>
                </a:lnTo>
                <a:lnTo>
                  <a:pt x="24152" y="2256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3" name="Freeform 703"/>
          <p:cNvSpPr/>
          <p:nvPr/>
        </p:nvSpPr>
        <p:spPr>
          <a:xfrm>
            <a:off x="4927600" y="3778250"/>
            <a:ext cx="558800" cy="571500"/>
          </a:xfrm>
          <a:custGeom>
            <a:avLst/>
            <a:gdLst>
              <a:gd name="connsiteX0" fmla="*/ 24152 w 558800"/>
              <a:gd name="connsiteY0" fmla="*/ 22826 h 571500"/>
              <a:gd name="connsiteX1" fmla="*/ 570988 w 558800"/>
              <a:gd name="connsiteY1" fmla="*/ 22826 h 571500"/>
              <a:gd name="connsiteX2" fmla="*/ 570988 w 558800"/>
              <a:gd name="connsiteY2" fmla="*/ 573384 h 571500"/>
              <a:gd name="connsiteX3" fmla="*/ 24152 w 558800"/>
              <a:gd name="connsiteY3" fmla="*/ 573384 h 571500"/>
              <a:gd name="connsiteX4" fmla="*/ 24152 w 558800"/>
              <a:gd name="connsiteY4" fmla="*/ 2282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24152" y="22826"/>
                </a:moveTo>
                <a:lnTo>
                  <a:pt x="570988" y="22826"/>
                </a:lnTo>
                <a:lnTo>
                  <a:pt x="570988" y="573384"/>
                </a:lnTo>
                <a:lnTo>
                  <a:pt x="24152" y="573384"/>
                </a:lnTo>
                <a:lnTo>
                  <a:pt x="24152" y="2282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4" name="Freeform 704"/>
          <p:cNvSpPr/>
          <p:nvPr/>
        </p:nvSpPr>
        <p:spPr>
          <a:xfrm>
            <a:off x="5207000" y="2597150"/>
            <a:ext cx="12700" cy="203200"/>
          </a:xfrm>
          <a:custGeom>
            <a:avLst/>
            <a:gdLst>
              <a:gd name="connsiteX0" fmla="*/ 18170 w 12700"/>
              <a:gd name="connsiteY0" fmla="*/ 13961 h 203200"/>
              <a:gd name="connsiteX1" fmla="*/ 18170 w 12700"/>
              <a:gd name="connsiteY1" fmla="*/ 197820 h 203200"/>
              <a:gd name="connsiteX2" fmla="*/ 18170 w 12700"/>
              <a:gd name="connsiteY2" fmla="*/ 21052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" h="203200">
                <a:moveTo>
                  <a:pt x="18170" y="13961"/>
                </a:moveTo>
                <a:cubicBezTo>
                  <a:pt x="18170" y="75247"/>
                  <a:pt x="18170" y="136534"/>
                  <a:pt x="18170" y="197820"/>
                </a:cubicBezTo>
                <a:lnTo>
                  <a:pt x="18170" y="21052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5" name="Freeform 705"/>
          <p:cNvSpPr/>
          <p:nvPr/>
        </p:nvSpPr>
        <p:spPr>
          <a:xfrm>
            <a:off x="5207000" y="2774950"/>
            <a:ext cx="12700" cy="114300"/>
          </a:xfrm>
          <a:custGeom>
            <a:avLst/>
            <a:gdLst>
              <a:gd name="connsiteX0" fmla="*/ 18170 w 12700"/>
              <a:gd name="connsiteY0" fmla="*/ 20021 h 114300"/>
              <a:gd name="connsiteX1" fmla="*/ 18170 w 12700"/>
              <a:gd name="connsiteY1" fmla="*/ 121621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14300">
                <a:moveTo>
                  <a:pt x="18170" y="20021"/>
                </a:moveTo>
                <a:lnTo>
                  <a:pt x="18170" y="121621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6" name="Freeform 706"/>
          <p:cNvSpPr/>
          <p:nvPr/>
        </p:nvSpPr>
        <p:spPr>
          <a:xfrm>
            <a:off x="5143500" y="2774950"/>
            <a:ext cx="139700" cy="114300"/>
          </a:xfrm>
          <a:custGeom>
            <a:avLst/>
            <a:gdLst>
              <a:gd name="connsiteX0" fmla="*/ 20711 w 139700"/>
              <a:gd name="connsiteY0" fmla="*/ 20021 h 114300"/>
              <a:gd name="connsiteX1" fmla="*/ 81670 w 139700"/>
              <a:gd name="connsiteY1" fmla="*/ 121621 h 114300"/>
              <a:gd name="connsiteX2" fmla="*/ 142631 w 139700"/>
              <a:gd name="connsiteY2" fmla="*/ 20021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" h="114300">
                <a:moveTo>
                  <a:pt x="20711" y="20021"/>
                </a:moveTo>
                <a:lnTo>
                  <a:pt x="81670" y="121621"/>
                </a:lnTo>
                <a:lnTo>
                  <a:pt x="142631" y="20021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7" name="Freeform 707"/>
          <p:cNvSpPr/>
          <p:nvPr/>
        </p:nvSpPr>
        <p:spPr>
          <a:xfrm>
            <a:off x="5207000" y="3473450"/>
            <a:ext cx="12700" cy="203200"/>
          </a:xfrm>
          <a:custGeom>
            <a:avLst/>
            <a:gdLst>
              <a:gd name="connsiteX0" fmla="*/ 18170 w 12700"/>
              <a:gd name="connsiteY0" fmla="*/ 14226 h 203200"/>
              <a:gd name="connsiteX1" fmla="*/ 18170 w 12700"/>
              <a:gd name="connsiteY1" fmla="*/ 198086 h 203200"/>
              <a:gd name="connsiteX2" fmla="*/ 18170 w 12700"/>
              <a:gd name="connsiteY2" fmla="*/ 210786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" h="203200">
                <a:moveTo>
                  <a:pt x="18170" y="14226"/>
                </a:moveTo>
                <a:cubicBezTo>
                  <a:pt x="18170" y="75513"/>
                  <a:pt x="18170" y="136799"/>
                  <a:pt x="18170" y="198086"/>
                </a:cubicBezTo>
                <a:lnTo>
                  <a:pt x="18170" y="2107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8" name="Freeform 708"/>
          <p:cNvSpPr/>
          <p:nvPr/>
        </p:nvSpPr>
        <p:spPr>
          <a:xfrm>
            <a:off x="5143500" y="3651250"/>
            <a:ext cx="139700" cy="114300"/>
          </a:xfrm>
          <a:custGeom>
            <a:avLst/>
            <a:gdLst>
              <a:gd name="connsiteX0" fmla="*/ 20711 w 139700"/>
              <a:gd name="connsiteY0" fmla="*/ 20286 h 114300"/>
              <a:gd name="connsiteX1" fmla="*/ 81670 w 139700"/>
              <a:gd name="connsiteY1" fmla="*/ 121886 h 114300"/>
              <a:gd name="connsiteX2" fmla="*/ 142631 w 139700"/>
              <a:gd name="connsiteY2" fmla="*/ 2028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" h="114300">
                <a:moveTo>
                  <a:pt x="20711" y="20286"/>
                </a:moveTo>
                <a:lnTo>
                  <a:pt x="81670" y="121886"/>
                </a:lnTo>
                <a:lnTo>
                  <a:pt x="142631" y="202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9" name="Freeform 709"/>
          <p:cNvSpPr/>
          <p:nvPr/>
        </p:nvSpPr>
        <p:spPr>
          <a:xfrm>
            <a:off x="5207000" y="3651250"/>
            <a:ext cx="12700" cy="114300"/>
          </a:xfrm>
          <a:custGeom>
            <a:avLst/>
            <a:gdLst>
              <a:gd name="connsiteX0" fmla="*/ 18170 w 12700"/>
              <a:gd name="connsiteY0" fmla="*/ 20286 h 114300"/>
              <a:gd name="connsiteX1" fmla="*/ 18170 w 12700"/>
              <a:gd name="connsiteY1" fmla="*/ 12188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14300">
                <a:moveTo>
                  <a:pt x="18170" y="20286"/>
                </a:moveTo>
                <a:lnTo>
                  <a:pt x="18170" y="1218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0" name="TextBox 710"/>
          <p:cNvSpPr txBox="1"/>
          <p:nvPr/>
        </p:nvSpPr>
        <p:spPr>
          <a:xfrm>
            <a:off x="368300" y="1003210"/>
            <a:ext cx="6851556" cy="426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Matrix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Multiplication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with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Systolic</a:t>
            </a:r>
            <a:r>
              <a:rPr kumimoji="0" lang="en-US" altLang="zh-CN" sz="2800" b="1" i="0" u="none" strike="noStrike" kern="1200" cap="none" spc="-1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Array</a:t>
            </a:r>
          </a:p>
        </p:txBody>
      </p:sp>
      <p:sp>
        <p:nvSpPr>
          <p:cNvPr id="711" name="TextBox 711"/>
          <p:cNvSpPr txBox="1"/>
          <p:nvPr/>
        </p:nvSpPr>
        <p:spPr>
          <a:xfrm>
            <a:off x="1257300" y="1666304"/>
            <a:ext cx="6669376" cy="408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10282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Time</a:t>
            </a:r>
            <a:r>
              <a:rPr kumimoji="0" lang="en-US" altLang="zh-CN" sz="1800" b="0" i="0" u="none" strike="noStrike" kern="1200" cap="none" spc="-6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4	</a:t>
            </a:r>
            <a:r>
              <a:rPr kumimoji="0" lang="en-US" altLang="zh-CN" sz="2200" b="1" i="0" u="none" strike="noStrike" kern="1200" cap="none" spc="7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Y</a:t>
            </a:r>
            <a:r>
              <a:rPr kumimoji="0" lang="en-US" altLang="zh-CN" sz="2200" b="1" i="0" u="none" strike="noStrike" kern="1200" cap="none" spc="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等线" panose="02010600030101010101" pitchFamily="2" charset="-122"/>
                <a:cs typeface="Times New Roman"/>
              </a:rPr>
              <a:t> </a:t>
            </a:r>
            <a:r>
              <a:rPr kumimoji="0" lang="en-US" altLang="zh-CN" sz="2200" b="0" i="0" u="none" strike="noStrike" kern="1200" cap="none" spc="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=</a:t>
            </a:r>
            <a:r>
              <a:rPr kumimoji="0" lang="en-US" altLang="zh-CN" sz="2200" b="0" i="0" u="none" strike="noStrike" kern="1200" cap="none" spc="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等线" panose="02010600030101010101" pitchFamily="2" charset="-122"/>
                <a:cs typeface="Times New Roman"/>
              </a:rPr>
              <a:t> </a:t>
            </a:r>
            <a:r>
              <a:rPr kumimoji="0" lang="en-US" altLang="zh-CN" sz="2200" b="1" i="0" u="none" strike="noStrike" kern="1200" cap="none" spc="10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W</a:t>
            </a:r>
            <a:r>
              <a:rPr kumimoji="0" lang="en-US" altLang="zh-CN" sz="2200" b="1" i="0" u="none" strike="noStrike" kern="1200" cap="none" spc="7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X</a:t>
            </a:r>
          </a:p>
        </p:txBody>
      </p:sp>
      <p:sp>
        <p:nvSpPr>
          <p:cNvPr id="712" name="TextBox 712"/>
          <p:cNvSpPr txBox="1"/>
          <p:nvPr/>
        </p:nvSpPr>
        <p:spPr>
          <a:xfrm>
            <a:off x="5016500" y="2190238"/>
            <a:ext cx="311238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689100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x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12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31	</a:t>
            </a:r>
            <a:r>
              <a:rPr kumimoji="0" lang="en-US" altLang="zh-CN" sz="1800" b="0" i="0" u="none" strike="noStrike" kern="1200" cap="none" spc="44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3x2</a:t>
            </a:r>
            <a:r>
              <a:rPr kumimoji="0" lang="en-US" altLang="zh-CN" sz="1800" b="0" i="0" u="none" strike="noStrike" kern="1200" cap="none" spc="25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44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3x3</a:t>
            </a:r>
            <a:r>
              <a:rPr kumimoji="0" lang="en-US" altLang="zh-CN" sz="1800" b="0" i="0" u="none" strike="noStrike" kern="1200" cap="none" spc="3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44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3x2</a:t>
            </a:r>
          </a:p>
        </p:txBody>
      </p:sp>
      <p:sp>
        <p:nvSpPr>
          <p:cNvPr id="713" name="TextBox 713"/>
          <p:cNvSpPr txBox="1"/>
          <p:nvPr/>
        </p:nvSpPr>
        <p:spPr>
          <a:xfrm>
            <a:off x="4038600" y="3029455"/>
            <a:ext cx="512548" cy="3545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5400" marR="0" lvl="0" indent="-25400" algn="l" defTabSz="457200" rtl="0" eaLnBrk="1" fontAlgn="auto" latinLnBrk="0" hangingPunct="0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x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22</a:t>
            </a:r>
            <a:r>
              <a:rPr kumimoji="0" lang="en-US" altLang="zh-CN" sz="1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22+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x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12</a:t>
            </a:r>
            <a:r>
              <a:rPr kumimoji="0" lang="en-US" altLang="zh-CN" sz="12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21</a:t>
            </a:r>
          </a:p>
        </p:txBody>
      </p:sp>
      <p:sp>
        <p:nvSpPr>
          <p:cNvPr id="714" name="TextBox 714"/>
          <p:cNvSpPr txBox="1"/>
          <p:nvPr/>
        </p:nvSpPr>
        <p:spPr>
          <a:xfrm>
            <a:off x="4991100" y="3029455"/>
            <a:ext cx="512548" cy="3545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5400" marR="0" lvl="0" indent="-25400" algn="l" defTabSz="457200" rtl="0" eaLnBrk="1" fontAlgn="auto" latinLnBrk="0" hangingPunct="0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x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21</a:t>
            </a:r>
            <a:r>
              <a:rPr kumimoji="0" lang="en-US" altLang="zh-CN" sz="1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22+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200" b="0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x</a:t>
            </a:r>
            <a:r>
              <a:rPr kumimoji="0" lang="en-US" altLang="zh-CN" sz="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11</a:t>
            </a:r>
            <a:r>
              <a:rPr kumimoji="0" lang="en-US" altLang="zh-CN" sz="1200" b="0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31</a:t>
            </a:r>
          </a:p>
        </p:txBody>
      </p:sp>
      <p:sp>
        <p:nvSpPr>
          <p:cNvPr id="715" name="TextBox 715"/>
          <p:cNvSpPr txBox="1"/>
          <p:nvPr/>
        </p:nvSpPr>
        <p:spPr>
          <a:xfrm>
            <a:off x="3086100" y="3801617"/>
            <a:ext cx="512548" cy="10940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9708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x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32</a:t>
            </a:r>
            <a:r>
              <a:rPr kumimoji="0" lang="en-US" altLang="zh-CN" sz="1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13+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x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22</a:t>
            </a:r>
            <a:r>
              <a:rPr kumimoji="0" lang="en-US" altLang="zh-CN" sz="1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12+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200" b="0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x</a:t>
            </a:r>
            <a:r>
              <a:rPr kumimoji="0" lang="en-US" altLang="zh-CN" sz="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12</a:t>
            </a:r>
            <a:r>
              <a:rPr kumimoji="0" lang="en-US" altLang="zh-CN" sz="1200" b="0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11</a:t>
            </a: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152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y</a:t>
            </a:r>
            <a:r>
              <a:rPr kumimoji="0" lang="en-US" altLang="zh-CN" sz="800" b="0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11</a:t>
            </a:r>
          </a:p>
        </p:txBody>
      </p:sp>
      <p:sp>
        <p:nvSpPr>
          <p:cNvPr id="716" name="TextBox 716"/>
          <p:cNvSpPr txBox="1"/>
          <p:nvPr/>
        </p:nvSpPr>
        <p:spPr>
          <a:xfrm>
            <a:off x="4038600" y="3814316"/>
            <a:ext cx="512548" cy="533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9708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x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31</a:t>
            </a:r>
            <a:r>
              <a:rPr kumimoji="0" lang="en-US" altLang="zh-CN" sz="1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23+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x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21</a:t>
            </a:r>
            <a:r>
              <a:rPr kumimoji="0" lang="en-US" altLang="zh-CN" sz="1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22+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200" b="0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x</a:t>
            </a:r>
            <a:r>
              <a:rPr kumimoji="0" lang="en-US" altLang="zh-CN" sz="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11</a:t>
            </a:r>
            <a:r>
              <a:rPr kumimoji="0" lang="en-US" altLang="zh-CN" sz="1200" b="0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21</a:t>
            </a:r>
          </a:p>
        </p:txBody>
      </p:sp>
      <p:sp>
        <p:nvSpPr>
          <p:cNvPr id="717" name="TextBox 717"/>
          <p:cNvSpPr txBox="1"/>
          <p:nvPr/>
        </p:nvSpPr>
        <p:spPr>
          <a:xfrm>
            <a:off x="5118101" y="3976876"/>
            <a:ext cx="235773" cy="182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33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20"/>
          <p:cNvSpPr/>
          <p:nvPr/>
        </p:nvSpPr>
        <p:spPr>
          <a:xfrm>
            <a:off x="3035300" y="2025650"/>
            <a:ext cx="558800" cy="571500"/>
          </a:xfrm>
          <a:custGeom>
            <a:avLst/>
            <a:gdLst>
              <a:gd name="connsiteX0" fmla="*/ 19050 w 558800"/>
              <a:gd name="connsiteY0" fmla="*/ 22296 h 571500"/>
              <a:gd name="connsiteX1" fmla="*/ 565885 w 558800"/>
              <a:gd name="connsiteY1" fmla="*/ 22296 h 571500"/>
              <a:gd name="connsiteX2" fmla="*/ 565885 w 558800"/>
              <a:gd name="connsiteY2" fmla="*/ 572853 h 571500"/>
              <a:gd name="connsiteX3" fmla="*/ 19050 w 558800"/>
              <a:gd name="connsiteY3" fmla="*/ 572853 h 571500"/>
              <a:gd name="connsiteX4" fmla="*/ 19050 w 558800"/>
              <a:gd name="connsiteY4" fmla="*/ 2229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19050" y="22296"/>
                </a:moveTo>
                <a:lnTo>
                  <a:pt x="565885" y="22296"/>
                </a:lnTo>
                <a:lnTo>
                  <a:pt x="565885" y="572853"/>
                </a:lnTo>
                <a:lnTo>
                  <a:pt x="19050" y="572853"/>
                </a:lnTo>
                <a:lnTo>
                  <a:pt x="19050" y="2229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1" name="Freeform 721"/>
          <p:cNvSpPr/>
          <p:nvPr/>
        </p:nvSpPr>
        <p:spPr>
          <a:xfrm>
            <a:off x="3035300" y="2901950"/>
            <a:ext cx="558800" cy="571500"/>
          </a:xfrm>
          <a:custGeom>
            <a:avLst/>
            <a:gdLst>
              <a:gd name="connsiteX0" fmla="*/ 19050 w 558800"/>
              <a:gd name="connsiteY0" fmla="*/ 22561 h 571500"/>
              <a:gd name="connsiteX1" fmla="*/ 565885 w 558800"/>
              <a:gd name="connsiteY1" fmla="*/ 22561 h 571500"/>
              <a:gd name="connsiteX2" fmla="*/ 565885 w 558800"/>
              <a:gd name="connsiteY2" fmla="*/ 573119 h 571500"/>
              <a:gd name="connsiteX3" fmla="*/ 19050 w 558800"/>
              <a:gd name="connsiteY3" fmla="*/ 573119 h 571500"/>
              <a:gd name="connsiteX4" fmla="*/ 19050 w 558800"/>
              <a:gd name="connsiteY4" fmla="*/ 2256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19050" y="22561"/>
                </a:moveTo>
                <a:lnTo>
                  <a:pt x="565885" y="22561"/>
                </a:lnTo>
                <a:lnTo>
                  <a:pt x="565885" y="573119"/>
                </a:lnTo>
                <a:lnTo>
                  <a:pt x="19050" y="573119"/>
                </a:lnTo>
                <a:lnTo>
                  <a:pt x="19050" y="2256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2" name="Freeform 722"/>
          <p:cNvSpPr/>
          <p:nvPr/>
        </p:nvSpPr>
        <p:spPr>
          <a:xfrm>
            <a:off x="3035300" y="3778250"/>
            <a:ext cx="558800" cy="571500"/>
          </a:xfrm>
          <a:custGeom>
            <a:avLst/>
            <a:gdLst>
              <a:gd name="connsiteX0" fmla="*/ 19050 w 558800"/>
              <a:gd name="connsiteY0" fmla="*/ 22826 h 571500"/>
              <a:gd name="connsiteX1" fmla="*/ 565885 w 558800"/>
              <a:gd name="connsiteY1" fmla="*/ 22826 h 571500"/>
              <a:gd name="connsiteX2" fmla="*/ 565885 w 558800"/>
              <a:gd name="connsiteY2" fmla="*/ 573384 h 571500"/>
              <a:gd name="connsiteX3" fmla="*/ 19050 w 558800"/>
              <a:gd name="connsiteY3" fmla="*/ 573384 h 571500"/>
              <a:gd name="connsiteX4" fmla="*/ 19050 w 558800"/>
              <a:gd name="connsiteY4" fmla="*/ 2282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19050" y="22826"/>
                </a:moveTo>
                <a:lnTo>
                  <a:pt x="565885" y="22826"/>
                </a:lnTo>
                <a:lnTo>
                  <a:pt x="565885" y="573384"/>
                </a:lnTo>
                <a:lnTo>
                  <a:pt x="19050" y="573384"/>
                </a:lnTo>
                <a:lnTo>
                  <a:pt x="19050" y="2282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3" name="Freeform 723"/>
          <p:cNvSpPr/>
          <p:nvPr/>
        </p:nvSpPr>
        <p:spPr>
          <a:xfrm>
            <a:off x="3314700" y="2597150"/>
            <a:ext cx="12700" cy="203200"/>
          </a:xfrm>
          <a:custGeom>
            <a:avLst/>
            <a:gdLst>
              <a:gd name="connsiteX0" fmla="*/ 13068 w 12700"/>
              <a:gd name="connsiteY0" fmla="*/ 13961 h 203200"/>
              <a:gd name="connsiteX1" fmla="*/ 13068 w 12700"/>
              <a:gd name="connsiteY1" fmla="*/ 197820 h 203200"/>
              <a:gd name="connsiteX2" fmla="*/ 13068 w 12700"/>
              <a:gd name="connsiteY2" fmla="*/ 21052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" h="203200">
                <a:moveTo>
                  <a:pt x="13068" y="13961"/>
                </a:moveTo>
                <a:cubicBezTo>
                  <a:pt x="13068" y="75247"/>
                  <a:pt x="13068" y="136534"/>
                  <a:pt x="13068" y="197820"/>
                </a:cubicBezTo>
                <a:lnTo>
                  <a:pt x="13068" y="21052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4" name="Freeform 724"/>
          <p:cNvSpPr/>
          <p:nvPr/>
        </p:nvSpPr>
        <p:spPr>
          <a:xfrm>
            <a:off x="3251200" y="2774950"/>
            <a:ext cx="127000" cy="114300"/>
          </a:xfrm>
          <a:custGeom>
            <a:avLst/>
            <a:gdLst>
              <a:gd name="connsiteX0" fmla="*/ 15608 w 127000"/>
              <a:gd name="connsiteY0" fmla="*/ 20021 h 114300"/>
              <a:gd name="connsiteX1" fmla="*/ 76568 w 127000"/>
              <a:gd name="connsiteY1" fmla="*/ 121621 h 114300"/>
              <a:gd name="connsiteX2" fmla="*/ 137528 w 127000"/>
              <a:gd name="connsiteY2" fmla="*/ 20021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" h="114300">
                <a:moveTo>
                  <a:pt x="15608" y="20021"/>
                </a:moveTo>
                <a:lnTo>
                  <a:pt x="76568" y="121621"/>
                </a:lnTo>
                <a:lnTo>
                  <a:pt x="137528" y="20021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5" name="Freeform 725"/>
          <p:cNvSpPr/>
          <p:nvPr/>
        </p:nvSpPr>
        <p:spPr>
          <a:xfrm>
            <a:off x="3314700" y="2774950"/>
            <a:ext cx="12700" cy="114300"/>
          </a:xfrm>
          <a:custGeom>
            <a:avLst/>
            <a:gdLst>
              <a:gd name="connsiteX0" fmla="*/ 13068 w 12700"/>
              <a:gd name="connsiteY0" fmla="*/ 20021 h 114300"/>
              <a:gd name="connsiteX1" fmla="*/ 13068 w 12700"/>
              <a:gd name="connsiteY1" fmla="*/ 121621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14300">
                <a:moveTo>
                  <a:pt x="13068" y="20021"/>
                </a:moveTo>
                <a:lnTo>
                  <a:pt x="13068" y="121621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6" name="Freeform 726"/>
          <p:cNvSpPr/>
          <p:nvPr/>
        </p:nvSpPr>
        <p:spPr>
          <a:xfrm>
            <a:off x="3314700" y="3473450"/>
            <a:ext cx="12700" cy="203200"/>
          </a:xfrm>
          <a:custGeom>
            <a:avLst/>
            <a:gdLst>
              <a:gd name="connsiteX0" fmla="*/ 13068 w 12700"/>
              <a:gd name="connsiteY0" fmla="*/ 14226 h 203200"/>
              <a:gd name="connsiteX1" fmla="*/ 13068 w 12700"/>
              <a:gd name="connsiteY1" fmla="*/ 198086 h 203200"/>
              <a:gd name="connsiteX2" fmla="*/ 13068 w 12700"/>
              <a:gd name="connsiteY2" fmla="*/ 210786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" h="203200">
                <a:moveTo>
                  <a:pt x="13068" y="14226"/>
                </a:moveTo>
                <a:cubicBezTo>
                  <a:pt x="13068" y="75513"/>
                  <a:pt x="13068" y="136799"/>
                  <a:pt x="13068" y="198086"/>
                </a:cubicBezTo>
                <a:lnTo>
                  <a:pt x="13068" y="2107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7" name="Freeform 727"/>
          <p:cNvSpPr/>
          <p:nvPr/>
        </p:nvSpPr>
        <p:spPr>
          <a:xfrm>
            <a:off x="3251200" y="3651250"/>
            <a:ext cx="127000" cy="114300"/>
          </a:xfrm>
          <a:custGeom>
            <a:avLst/>
            <a:gdLst>
              <a:gd name="connsiteX0" fmla="*/ 15608 w 127000"/>
              <a:gd name="connsiteY0" fmla="*/ 20286 h 114300"/>
              <a:gd name="connsiteX1" fmla="*/ 76568 w 127000"/>
              <a:gd name="connsiteY1" fmla="*/ 121886 h 114300"/>
              <a:gd name="connsiteX2" fmla="*/ 137528 w 127000"/>
              <a:gd name="connsiteY2" fmla="*/ 2028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" h="114300">
                <a:moveTo>
                  <a:pt x="15608" y="20286"/>
                </a:moveTo>
                <a:lnTo>
                  <a:pt x="76568" y="121886"/>
                </a:lnTo>
                <a:lnTo>
                  <a:pt x="137528" y="202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8" name="Freeform 728"/>
          <p:cNvSpPr/>
          <p:nvPr/>
        </p:nvSpPr>
        <p:spPr>
          <a:xfrm>
            <a:off x="3314700" y="3651250"/>
            <a:ext cx="12700" cy="114300"/>
          </a:xfrm>
          <a:custGeom>
            <a:avLst/>
            <a:gdLst>
              <a:gd name="connsiteX0" fmla="*/ 13068 w 12700"/>
              <a:gd name="connsiteY0" fmla="*/ 20286 h 114300"/>
              <a:gd name="connsiteX1" fmla="*/ 13068 w 12700"/>
              <a:gd name="connsiteY1" fmla="*/ 12188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14300">
                <a:moveTo>
                  <a:pt x="13068" y="20286"/>
                </a:moveTo>
                <a:lnTo>
                  <a:pt x="13068" y="1218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9" name="Freeform 729"/>
          <p:cNvSpPr/>
          <p:nvPr/>
        </p:nvSpPr>
        <p:spPr>
          <a:xfrm>
            <a:off x="3594100" y="2305050"/>
            <a:ext cx="292100" cy="12700"/>
          </a:xfrm>
          <a:custGeom>
            <a:avLst/>
            <a:gdLst>
              <a:gd name="connsiteX0" fmla="*/ 19843 w 292100"/>
              <a:gd name="connsiteY0" fmla="*/ 18174 h 12700"/>
              <a:gd name="connsiteX1" fmla="*/ 279411 w 292100"/>
              <a:gd name="connsiteY1" fmla="*/ 18174 h 12700"/>
              <a:gd name="connsiteX2" fmla="*/ 292111 w 292100"/>
              <a:gd name="connsiteY2" fmla="*/ 18174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100" h="12700">
                <a:moveTo>
                  <a:pt x="19843" y="18174"/>
                </a:moveTo>
                <a:cubicBezTo>
                  <a:pt x="106366" y="18174"/>
                  <a:pt x="192889" y="18174"/>
                  <a:pt x="279411" y="18174"/>
                </a:cubicBezTo>
                <a:lnTo>
                  <a:pt x="292111" y="18174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0" name="Freeform 730"/>
          <p:cNvSpPr/>
          <p:nvPr/>
        </p:nvSpPr>
        <p:spPr>
          <a:xfrm>
            <a:off x="3860800" y="2241550"/>
            <a:ext cx="114300" cy="139700"/>
          </a:xfrm>
          <a:custGeom>
            <a:avLst/>
            <a:gdLst>
              <a:gd name="connsiteX0" fmla="*/ 12711 w 114300"/>
              <a:gd name="connsiteY0" fmla="*/ 142635 h 139700"/>
              <a:gd name="connsiteX1" fmla="*/ 114311 w 114300"/>
              <a:gd name="connsiteY1" fmla="*/ 81675 h 139700"/>
              <a:gd name="connsiteX2" fmla="*/ 12711 w 114300"/>
              <a:gd name="connsiteY2" fmla="*/ 20715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39700">
                <a:moveTo>
                  <a:pt x="12711" y="142635"/>
                </a:moveTo>
                <a:lnTo>
                  <a:pt x="114311" y="81675"/>
                </a:lnTo>
                <a:lnTo>
                  <a:pt x="12711" y="2071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1" name="Freeform 731"/>
          <p:cNvSpPr/>
          <p:nvPr/>
        </p:nvSpPr>
        <p:spPr>
          <a:xfrm>
            <a:off x="3860800" y="2305050"/>
            <a:ext cx="114300" cy="12700"/>
          </a:xfrm>
          <a:custGeom>
            <a:avLst/>
            <a:gdLst>
              <a:gd name="connsiteX0" fmla="*/ 12711 w 114300"/>
              <a:gd name="connsiteY0" fmla="*/ 18175 h 12700"/>
              <a:gd name="connsiteX1" fmla="*/ 114311 w 114300"/>
              <a:gd name="connsiteY1" fmla="*/ 18175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12700">
                <a:moveTo>
                  <a:pt x="12711" y="18175"/>
                </a:moveTo>
                <a:lnTo>
                  <a:pt x="114311" y="1817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2" name="Freeform 732"/>
          <p:cNvSpPr/>
          <p:nvPr/>
        </p:nvSpPr>
        <p:spPr>
          <a:xfrm>
            <a:off x="3594100" y="3181350"/>
            <a:ext cx="292100" cy="12700"/>
          </a:xfrm>
          <a:custGeom>
            <a:avLst/>
            <a:gdLst>
              <a:gd name="connsiteX0" fmla="*/ 19843 w 292100"/>
              <a:gd name="connsiteY0" fmla="*/ 18440 h 12700"/>
              <a:gd name="connsiteX1" fmla="*/ 279411 w 292100"/>
              <a:gd name="connsiteY1" fmla="*/ 18440 h 12700"/>
              <a:gd name="connsiteX2" fmla="*/ 292111 w 292100"/>
              <a:gd name="connsiteY2" fmla="*/ 1844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100" h="12700">
                <a:moveTo>
                  <a:pt x="19843" y="18440"/>
                </a:moveTo>
                <a:cubicBezTo>
                  <a:pt x="106366" y="18440"/>
                  <a:pt x="192889" y="18440"/>
                  <a:pt x="279411" y="18440"/>
                </a:cubicBezTo>
                <a:lnTo>
                  <a:pt x="292111" y="1844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3" name="Freeform 733"/>
          <p:cNvSpPr/>
          <p:nvPr/>
        </p:nvSpPr>
        <p:spPr>
          <a:xfrm>
            <a:off x="3860800" y="3117850"/>
            <a:ext cx="114300" cy="139700"/>
          </a:xfrm>
          <a:custGeom>
            <a:avLst/>
            <a:gdLst>
              <a:gd name="connsiteX0" fmla="*/ 12711 w 114300"/>
              <a:gd name="connsiteY0" fmla="*/ 142900 h 139700"/>
              <a:gd name="connsiteX1" fmla="*/ 114311 w 114300"/>
              <a:gd name="connsiteY1" fmla="*/ 81940 h 139700"/>
              <a:gd name="connsiteX2" fmla="*/ 12711 w 114300"/>
              <a:gd name="connsiteY2" fmla="*/ 20980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39700">
                <a:moveTo>
                  <a:pt x="12711" y="142900"/>
                </a:moveTo>
                <a:lnTo>
                  <a:pt x="114311" y="81940"/>
                </a:lnTo>
                <a:lnTo>
                  <a:pt x="12711" y="2098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4" name="Freeform 734"/>
          <p:cNvSpPr/>
          <p:nvPr/>
        </p:nvSpPr>
        <p:spPr>
          <a:xfrm>
            <a:off x="3860800" y="3181350"/>
            <a:ext cx="114300" cy="12700"/>
          </a:xfrm>
          <a:custGeom>
            <a:avLst/>
            <a:gdLst>
              <a:gd name="connsiteX0" fmla="*/ 12711 w 114300"/>
              <a:gd name="connsiteY0" fmla="*/ 18440 h 12700"/>
              <a:gd name="connsiteX1" fmla="*/ 114311 w 114300"/>
              <a:gd name="connsiteY1" fmla="*/ 1844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12700">
                <a:moveTo>
                  <a:pt x="12711" y="18440"/>
                </a:moveTo>
                <a:lnTo>
                  <a:pt x="114311" y="1844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5" name="Freeform 735"/>
          <p:cNvSpPr/>
          <p:nvPr/>
        </p:nvSpPr>
        <p:spPr>
          <a:xfrm>
            <a:off x="3594100" y="4057650"/>
            <a:ext cx="292100" cy="12700"/>
          </a:xfrm>
          <a:custGeom>
            <a:avLst/>
            <a:gdLst>
              <a:gd name="connsiteX0" fmla="*/ 19843 w 292100"/>
              <a:gd name="connsiteY0" fmla="*/ 18706 h 12700"/>
              <a:gd name="connsiteX1" fmla="*/ 279411 w 292100"/>
              <a:gd name="connsiteY1" fmla="*/ 18706 h 12700"/>
              <a:gd name="connsiteX2" fmla="*/ 292111 w 292100"/>
              <a:gd name="connsiteY2" fmla="*/ 18706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100" h="12700">
                <a:moveTo>
                  <a:pt x="19843" y="18706"/>
                </a:moveTo>
                <a:cubicBezTo>
                  <a:pt x="106366" y="18706"/>
                  <a:pt x="192889" y="18706"/>
                  <a:pt x="279411" y="18706"/>
                </a:cubicBezTo>
                <a:lnTo>
                  <a:pt x="292111" y="1870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6" name="Freeform 736"/>
          <p:cNvSpPr/>
          <p:nvPr/>
        </p:nvSpPr>
        <p:spPr>
          <a:xfrm>
            <a:off x="3860800" y="3994150"/>
            <a:ext cx="114300" cy="139700"/>
          </a:xfrm>
          <a:custGeom>
            <a:avLst/>
            <a:gdLst>
              <a:gd name="connsiteX0" fmla="*/ 12711 w 114300"/>
              <a:gd name="connsiteY0" fmla="*/ 143165 h 139700"/>
              <a:gd name="connsiteX1" fmla="*/ 114311 w 114300"/>
              <a:gd name="connsiteY1" fmla="*/ 82205 h 139700"/>
              <a:gd name="connsiteX2" fmla="*/ 12711 w 114300"/>
              <a:gd name="connsiteY2" fmla="*/ 21245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39700">
                <a:moveTo>
                  <a:pt x="12711" y="143165"/>
                </a:moveTo>
                <a:lnTo>
                  <a:pt x="114311" y="82205"/>
                </a:lnTo>
                <a:lnTo>
                  <a:pt x="12711" y="2124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7" name="Freeform 737"/>
          <p:cNvSpPr/>
          <p:nvPr/>
        </p:nvSpPr>
        <p:spPr>
          <a:xfrm>
            <a:off x="3860800" y="4057650"/>
            <a:ext cx="114300" cy="12700"/>
          </a:xfrm>
          <a:custGeom>
            <a:avLst/>
            <a:gdLst>
              <a:gd name="connsiteX0" fmla="*/ 12711 w 114300"/>
              <a:gd name="connsiteY0" fmla="*/ 18705 h 12700"/>
              <a:gd name="connsiteX1" fmla="*/ 114311 w 114300"/>
              <a:gd name="connsiteY1" fmla="*/ 18705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12700">
                <a:moveTo>
                  <a:pt x="12711" y="18705"/>
                </a:moveTo>
                <a:lnTo>
                  <a:pt x="114311" y="1870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8" name="Freeform 738"/>
          <p:cNvSpPr/>
          <p:nvPr/>
        </p:nvSpPr>
        <p:spPr>
          <a:xfrm>
            <a:off x="3987800" y="2025650"/>
            <a:ext cx="558800" cy="571500"/>
          </a:xfrm>
          <a:custGeom>
            <a:avLst/>
            <a:gdLst>
              <a:gd name="connsiteX0" fmla="*/ 15251 w 558800"/>
              <a:gd name="connsiteY0" fmla="*/ 22296 h 571500"/>
              <a:gd name="connsiteX1" fmla="*/ 562087 w 558800"/>
              <a:gd name="connsiteY1" fmla="*/ 22296 h 571500"/>
              <a:gd name="connsiteX2" fmla="*/ 562087 w 558800"/>
              <a:gd name="connsiteY2" fmla="*/ 572853 h 571500"/>
              <a:gd name="connsiteX3" fmla="*/ 15251 w 558800"/>
              <a:gd name="connsiteY3" fmla="*/ 572853 h 571500"/>
              <a:gd name="connsiteX4" fmla="*/ 15251 w 558800"/>
              <a:gd name="connsiteY4" fmla="*/ 2229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15251" y="22296"/>
                </a:moveTo>
                <a:lnTo>
                  <a:pt x="562087" y="22296"/>
                </a:lnTo>
                <a:lnTo>
                  <a:pt x="562087" y="572853"/>
                </a:lnTo>
                <a:lnTo>
                  <a:pt x="15251" y="572853"/>
                </a:lnTo>
                <a:lnTo>
                  <a:pt x="15251" y="2229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9" name="Freeform 739"/>
          <p:cNvSpPr/>
          <p:nvPr/>
        </p:nvSpPr>
        <p:spPr>
          <a:xfrm>
            <a:off x="3987800" y="2901950"/>
            <a:ext cx="558800" cy="571500"/>
          </a:xfrm>
          <a:custGeom>
            <a:avLst/>
            <a:gdLst>
              <a:gd name="connsiteX0" fmla="*/ 15251 w 558800"/>
              <a:gd name="connsiteY0" fmla="*/ 22561 h 571500"/>
              <a:gd name="connsiteX1" fmla="*/ 562087 w 558800"/>
              <a:gd name="connsiteY1" fmla="*/ 22561 h 571500"/>
              <a:gd name="connsiteX2" fmla="*/ 562087 w 558800"/>
              <a:gd name="connsiteY2" fmla="*/ 573119 h 571500"/>
              <a:gd name="connsiteX3" fmla="*/ 15251 w 558800"/>
              <a:gd name="connsiteY3" fmla="*/ 573119 h 571500"/>
              <a:gd name="connsiteX4" fmla="*/ 15251 w 558800"/>
              <a:gd name="connsiteY4" fmla="*/ 2256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15251" y="22561"/>
                </a:moveTo>
                <a:lnTo>
                  <a:pt x="562087" y="22561"/>
                </a:lnTo>
                <a:lnTo>
                  <a:pt x="562087" y="573119"/>
                </a:lnTo>
                <a:lnTo>
                  <a:pt x="15251" y="573119"/>
                </a:lnTo>
                <a:lnTo>
                  <a:pt x="15251" y="2256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0" name="Freeform 740"/>
          <p:cNvSpPr/>
          <p:nvPr/>
        </p:nvSpPr>
        <p:spPr>
          <a:xfrm>
            <a:off x="3987800" y="3778250"/>
            <a:ext cx="558800" cy="571500"/>
          </a:xfrm>
          <a:custGeom>
            <a:avLst/>
            <a:gdLst>
              <a:gd name="connsiteX0" fmla="*/ 15251 w 558800"/>
              <a:gd name="connsiteY0" fmla="*/ 22826 h 571500"/>
              <a:gd name="connsiteX1" fmla="*/ 562087 w 558800"/>
              <a:gd name="connsiteY1" fmla="*/ 22826 h 571500"/>
              <a:gd name="connsiteX2" fmla="*/ 562087 w 558800"/>
              <a:gd name="connsiteY2" fmla="*/ 573384 h 571500"/>
              <a:gd name="connsiteX3" fmla="*/ 15251 w 558800"/>
              <a:gd name="connsiteY3" fmla="*/ 573384 h 571500"/>
              <a:gd name="connsiteX4" fmla="*/ 15251 w 558800"/>
              <a:gd name="connsiteY4" fmla="*/ 2282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15251" y="22826"/>
                </a:moveTo>
                <a:lnTo>
                  <a:pt x="562087" y="22826"/>
                </a:lnTo>
                <a:lnTo>
                  <a:pt x="562087" y="573384"/>
                </a:lnTo>
                <a:lnTo>
                  <a:pt x="15251" y="573384"/>
                </a:lnTo>
                <a:lnTo>
                  <a:pt x="15251" y="2282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1" name="Freeform 741"/>
          <p:cNvSpPr/>
          <p:nvPr/>
        </p:nvSpPr>
        <p:spPr>
          <a:xfrm>
            <a:off x="4254500" y="2597150"/>
            <a:ext cx="12700" cy="203200"/>
          </a:xfrm>
          <a:custGeom>
            <a:avLst/>
            <a:gdLst>
              <a:gd name="connsiteX0" fmla="*/ 21969 w 12700"/>
              <a:gd name="connsiteY0" fmla="*/ 13961 h 203200"/>
              <a:gd name="connsiteX1" fmla="*/ 21969 w 12700"/>
              <a:gd name="connsiteY1" fmla="*/ 197820 h 203200"/>
              <a:gd name="connsiteX2" fmla="*/ 21969 w 12700"/>
              <a:gd name="connsiteY2" fmla="*/ 21052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" h="203200">
                <a:moveTo>
                  <a:pt x="21969" y="13961"/>
                </a:moveTo>
                <a:cubicBezTo>
                  <a:pt x="21969" y="75247"/>
                  <a:pt x="21969" y="136534"/>
                  <a:pt x="21969" y="197820"/>
                </a:cubicBezTo>
                <a:lnTo>
                  <a:pt x="21969" y="21052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2" name="Freeform 742"/>
          <p:cNvSpPr/>
          <p:nvPr/>
        </p:nvSpPr>
        <p:spPr>
          <a:xfrm>
            <a:off x="4254500" y="2774950"/>
            <a:ext cx="12700" cy="114300"/>
          </a:xfrm>
          <a:custGeom>
            <a:avLst/>
            <a:gdLst>
              <a:gd name="connsiteX0" fmla="*/ 21969 w 12700"/>
              <a:gd name="connsiteY0" fmla="*/ 20021 h 114300"/>
              <a:gd name="connsiteX1" fmla="*/ 21969 w 12700"/>
              <a:gd name="connsiteY1" fmla="*/ 121621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14300">
                <a:moveTo>
                  <a:pt x="21969" y="20021"/>
                </a:moveTo>
                <a:lnTo>
                  <a:pt x="21969" y="121621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3" name="Freeform 743"/>
          <p:cNvSpPr/>
          <p:nvPr/>
        </p:nvSpPr>
        <p:spPr>
          <a:xfrm>
            <a:off x="4191000" y="2774950"/>
            <a:ext cx="139700" cy="114300"/>
          </a:xfrm>
          <a:custGeom>
            <a:avLst/>
            <a:gdLst>
              <a:gd name="connsiteX0" fmla="*/ 24509 w 139700"/>
              <a:gd name="connsiteY0" fmla="*/ 20021 h 114300"/>
              <a:gd name="connsiteX1" fmla="*/ 85469 w 139700"/>
              <a:gd name="connsiteY1" fmla="*/ 121621 h 114300"/>
              <a:gd name="connsiteX2" fmla="*/ 146429 w 139700"/>
              <a:gd name="connsiteY2" fmla="*/ 20021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" h="114300">
                <a:moveTo>
                  <a:pt x="24509" y="20021"/>
                </a:moveTo>
                <a:lnTo>
                  <a:pt x="85469" y="121621"/>
                </a:lnTo>
                <a:lnTo>
                  <a:pt x="146429" y="20021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4" name="Freeform 744"/>
          <p:cNvSpPr/>
          <p:nvPr/>
        </p:nvSpPr>
        <p:spPr>
          <a:xfrm>
            <a:off x="4254500" y="3473450"/>
            <a:ext cx="12700" cy="203200"/>
          </a:xfrm>
          <a:custGeom>
            <a:avLst/>
            <a:gdLst>
              <a:gd name="connsiteX0" fmla="*/ 21969 w 12700"/>
              <a:gd name="connsiteY0" fmla="*/ 14226 h 203200"/>
              <a:gd name="connsiteX1" fmla="*/ 21969 w 12700"/>
              <a:gd name="connsiteY1" fmla="*/ 198086 h 203200"/>
              <a:gd name="connsiteX2" fmla="*/ 21969 w 12700"/>
              <a:gd name="connsiteY2" fmla="*/ 210786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" h="203200">
                <a:moveTo>
                  <a:pt x="21969" y="14226"/>
                </a:moveTo>
                <a:cubicBezTo>
                  <a:pt x="21969" y="75513"/>
                  <a:pt x="21969" y="136799"/>
                  <a:pt x="21969" y="198086"/>
                </a:cubicBezTo>
                <a:lnTo>
                  <a:pt x="21969" y="2107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5" name="Freeform 745"/>
          <p:cNvSpPr/>
          <p:nvPr/>
        </p:nvSpPr>
        <p:spPr>
          <a:xfrm>
            <a:off x="4191000" y="3651250"/>
            <a:ext cx="139700" cy="114300"/>
          </a:xfrm>
          <a:custGeom>
            <a:avLst/>
            <a:gdLst>
              <a:gd name="connsiteX0" fmla="*/ 24509 w 139700"/>
              <a:gd name="connsiteY0" fmla="*/ 20286 h 114300"/>
              <a:gd name="connsiteX1" fmla="*/ 85469 w 139700"/>
              <a:gd name="connsiteY1" fmla="*/ 121886 h 114300"/>
              <a:gd name="connsiteX2" fmla="*/ 146429 w 139700"/>
              <a:gd name="connsiteY2" fmla="*/ 2028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" h="114300">
                <a:moveTo>
                  <a:pt x="24509" y="20286"/>
                </a:moveTo>
                <a:lnTo>
                  <a:pt x="85469" y="121886"/>
                </a:lnTo>
                <a:lnTo>
                  <a:pt x="146429" y="202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6" name="Freeform 746"/>
          <p:cNvSpPr/>
          <p:nvPr/>
        </p:nvSpPr>
        <p:spPr>
          <a:xfrm>
            <a:off x="4254500" y="3651250"/>
            <a:ext cx="12700" cy="114300"/>
          </a:xfrm>
          <a:custGeom>
            <a:avLst/>
            <a:gdLst>
              <a:gd name="connsiteX0" fmla="*/ 21969 w 12700"/>
              <a:gd name="connsiteY0" fmla="*/ 20286 h 114300"/>
              <a:gd name="connsiteX1" fmla="*/ 21969 w 12700"/>
              <a:gd name="connsiteY1" fmla="*/ 12188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14300">
                <a:moveTo>
                  <a:pt x="21969" y="20286"/>
                </a:moveTo>
                <a:lnTo>
                  <a:pt x="21969" y="1218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7" name="Freeform 747"/>
          <p:cNvSpPr/>
          <p:nvPr/>
        </p:nvSpPr>
        <p:spPr>
          <a:xfrm>
            <a:off x="4546600" y="2305050"/>
            <a:ext cx="279400" cy="12700"/>
          </a:xfrm>
          <a:custGeom>
            <a:avLst/>
            <a:gdLst>
              <a:gd name="connsiteX0" fmla="*/ 16045 w 279400"/>
              <a:gd name="connsiteY0" fmla="*/ 18174 h 12700"/>
              <a:gd name="connsiteX1" fmla="*/ 275613 w 279400"/>
              <a:gd name="connsiteY1" fmla="*/ 18174 h 12700"/>
              <a:gd name="connsiteX2" fmla="*/ 288313 w 279400"/>
              <a:gd name="connsiteY2" fmla="*/ 18174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00" h="12700">
                <a:moveTo>
                  <a:pt x="16045" y="18174"/>
                </a:moveTo>
                <a:cubicBezTo>
                  <a:pt x="102568" y="18174"/>
                  <a:pt x="189090" y="18174"/>
                  <a:pt x="275613" y="18174"/>
                </a:cubicBezTo>
                <a:lnTo>
                  <a:pt x="288313" y="18174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8" name="Freeform 748"/>
          <p:cNvSpPr/>
          <p:nvPr/>
        </p:nvSpPr>
        <p:spPr>
          <a:xfrm>
            <a:off x="4800600" y="2241550"/>
            <a:ext cx="114300" cy="139700"/>
          </a:xfrm>
          <a:custGeom>
            <a:avLst/>
            <a:gdLst>
              <a:gd name="connsiteX0" fmla="*/ 21613 w 114300"/>
              <a:gd name="connsiteY0" fmla="*/ 142635 h 139700"/>
              <a:gd name="connsiteX1" fmla="*/ 123213 w 114300"/>
              <a:gd name="connsiteY1" fmla="*/ 81675 h 139700"/>
              <a:gd name="connsiteX2" fmla="*/ 21613 w 114300"/>
              <a:gd name="connsiteY2" fmla="*/ 20715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39700">
                <a:moveTo>
                  <a:pt x="21613" y="142635"/>
                </a:moveTo>
                <a:lnTo>
                  <a:pt x="123213" y="81675"/>
                </a:lnTo>
                <a:lnTo>
                  <a:pt x="21613" y="2071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9" name="Freeform 749"/>
          <p:cNvSpPr/>
          <p:nvPr/>
        </p:nvSpPr>
        <p:spPr>
          <a:xfrm>
            <a:off x="4800600" y="2305050"/>
            <a:ext cx="114300" cy="12700"/>
          </a:xfrm>
          <a:custGeom>
            <a:avLst/>
            <a:gdLst>
              <a:gd name="connsiteX0" fmla="*/ 21613 w 114300"/>
              <a:gd name="connsiteY0" fmla="*/ 18175 h 12700"/>
              <a:gd name="connsiteX1" fmla="*/ 123213 w 114300"/>
              <a:gd name="connsiteY1" fmla="*/ 18175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12700">
                <a:moveTo>
                  <a:pt x="21613" y="18175"/>
                </a:moveTo>
                <a:lnTo>
                  <a:pt x="123213" y="1817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0" name="Freeform 750"/>
          <p:cNvSpPr/>
          <p:nvPr/>
        </p:nvSpPr>
        <p:spPr>
          <a:xfrm>
            <a:off x="4546600" y="3181350"/>
            <a:ext cx="279400" cy="12700"/>
          </a:xfrm>
          <a:custGeom>
            <a:avLst/>
            <a:gdLst>
              <a:gd name="connsiteX0" fmla="*/ 16045 w 279400"/>
              <a:gd name="connsiteY0" fmla="*/ 18440 h 12700"/>
              <a:gd name="connsiteX1" fmla="*/ 275613 w 279400"/>
              <a:gd name="connsiteY1" fmla="*/ 18440 h 12700"/>
              <a:gd name="connsiteX2" fmla="*/ 288313 w 279400"/>
              <a:gd name="connsiteY2" fmla="*/ 1844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00" h="12700">
                <a:moveTo>
                  <a:pt x="16045" y="18440"/>
                </a:moveTo>
                <a:cubicBezTo>
                  <a:pt x="102568" y="18440"/>
                  <a:pt x="189090" y="18440"/>
                  <a:pt x="275613" y="18440"/>
                </a:cubicBezTo>
                <a:lnTo>
                  <a:pt x="288313" y="1844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1" name="Freeform 751"/>
          <p:cNvSpPr/>
          <p:nvPr/>
        </p:nvSpPr>
        <p:spPr>
          <a:xfrm>
            <a:off x="4800600" y="3117850"/>
            <a:ext cx="114300" cy="139700"/>
          </a:xfrm>
          <a:custGeom>
            <a:avLst/>
            <a:gdLst>
              <a:gd name="connsiteX0" fmla="*/ 21613 w 114300"/>
              <a:gd name="connsiteY0" fmla="*/ 142900 h 139700"/>
              <a:gd name="connsiteX1" fmla="*/ 123213 w 114300"/>
              <a:gd name="connsiteY1" fmla="*/ 81940 h 139700"/>
              <a:gd name="connsiteX2" fmla="*/ 21613 w 114300"/>
              <a:gd name="connsiteY2" fmla="*/ 20980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39700">
                <a:moveTo>
                  <a:pt x="21613" y="142900"/>
                </a:moveTo>
                <a:lnTo>
                  <a:pt x="123213" y="81940"/>
                </a:lnTo>
                <a:lnTo>
                  <a:pt x="21613" y="2098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2" name="Freeform 752"/>
          <p:cNvSpPr/>
          <p:nvPr/>
        </p:nvSpPr>
        <p:spPr>
          <a:xfrm>
            <a:off x="4800600" y="3181350"/>
            <a:ext cx="114300" cy="12700"/>
          </a:xfrm>
          <a:custGeom>
            <a:avLst/>
            <a:gdLst>
              <a:gd name="connsiteX0" fmla="*/ 21613 w 114300"/>
              <a:gd name="connsiteY0" fmla="*/ 18440 h 12700"/>
              <a:gd name="connsiteX1" fmla="*/ 123213 w 114300"/>
              <a:gd name="connsiteY1" fmla="*/ 1844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12700">
                <a:moveTo>
                  <a:pt x="21613" y="18440"/>
                </a:moveTo>
                <a:lnTo>
                  <a:pt x="123213" y="1844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3" name="Freeform 753"/>
          <p:cNvSpPr/>
          <p:nvPr/>
        </p:nvSpPr>
        <p:spPr>
          <a:xfrm>
            <a:off x="4546600" y="4057650"/>
            <a:ext cx="279400" cy="12700"/>
          </a:xfrm>
          <a:custGeom>
            <a:avLst/>
            <a:gdLst>
              <a:gd name="connsiteX0" fmla="*/ 16045 w 279400"/>
              <a:gd name="connsiteY0" fmla="*/ 18706 h 12700"/>
              <a:gd name="connsiteX1" fmla="*/ 275613 w 279400"/>
              <a:gd name="connsiteY1" fmla="*/ 18706 h 12700"/>
              <a:gd name="connsiteX2" fmla="*/ 288313 w 279400"/>
              <a:gd name="connsiteY2" fmla="*/ 18706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00" h="12700">
                <a:moveTo>
                  <a:pt x="16045" y="18706"/>
                </a:moveTo>
                <a:cubicBezTo>
                  <a:pt x="102568" y="18706"/>
                  <a:pt x="189090" y="18706"/>
                  <a:pt x="275613" y="18706"/>
                </a:cubicBezTo>
                <a:lnTo>
                  <a:pt x="288313" y="1870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4" name="Freeform 754"/>
          <p:cNvSpPr/>
          <p:nvPr/>
        </p:nvSpPr>
        <p:spPr>
          <a:xfrm>
            <a:off x="4800600" y="3994150"/>
            <a:ext cx="114300" cy="139700"/>
          </a:xfrm>
          <a:custGeom>
            <a:avLst/>
            <a:gdLst>
              <a:gd name="connsiteX0" fmla="*/ 21613 w 114300"/>
              <a:gd name="connsiteY0" fmla="*/ 143165 h 139700"/>
              <a:gd name="connsiteX1" fmla="*/ 123213 w 114300"/>
              <a:gd name="connsiteY1" fmla="*/ 82205 h 139700"/>
              <a:gd name="connsiteX2" fmla="*/ 21613 w 114300"/>
              <a:gd name="connsiteY2" fmla="*/ 21245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39700">
                <a:moveTo>
                  <a:pt x="21613" y="143165"/>
                </a:moveTo>
                <a:lnTo>
                  <a:pt x="123213" y="82205"/>
                </a:lnTo>
                <a:lnTo>
                  <a:pt x="21613" y="2124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5" name="Freeform 755"/>
          <p:cNvSpPr/>
          <p:nvPr/>
        </p:nvSpPr>
        <p:spPr>
          <a:xfrm>
            <a:off x="4800600" y="4057650"/>
            <a:ext cx="114300" cy="12700"/>
          </a:xfrm>
          <a:custGeom>
            <a:avLst/>
            <a:gdLst>
              <a:gd name="connsiteX0" fmla="*/ 21613 w 114300"/>
              <a:gd name="connsiteY0" fmla="*/ 18705 h 12700"/>
              <a:gd name="connsiteX1" fmla="*/ 123213 w 114300"/>
              <a:gd name="connsiteY1" fmla="*/ 18705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12700">
                <a:moveTo>
                  <a:pt x="21613" y="18705"/>
                </a:moveTo>
                <a:lnTo>
                  <a:pt x="123213" y="1870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6" name="Freeform 756"/>
          <p:cNvSpPr/>
          <p:nvPr/>
        </p:nvSpPr>
        <p:spPr>
          <a:xfrm>
            <a:off x="4927600" y="2025650"/>
            <a:ext cx="558800" cy="571500"/>
          </a:xfrm>
          <a:custGeom>
            <a:avLst/>
            <a:gdLst>
              <a:gd name="connsiteX0" fmla="*/ 24152 w 558800"/>
              <a:gd name="connsiteY0" fmla="*/ 22296 h 571500"/>
              <a:gd name="connsiteX1" fmla="*/ 570988 w 558800"/>
              <a:gd name="connsiteY1" fmla="*/ 22296 h 571500"/>
              <a:gd name="connsiteX2" fmla="*/ 570988 w 558800"/>
              <a:gd name="connsiteY2" fmla="*/ 572853 h 571500"/>
              <a:gd name="connsiteX3" fmla="*/ 24152 w 558800"/>
              <a:gd name="connsiteY3" fmla="*/ 572853 h 571500"/>
              <a:gd name="connsiteX4" fmla="*/ 24152 w 558800"/>
              <a:gd name="connsiteY4" fmla="*/ 2229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24152" y="22296"/>
                </a:moveTo>
                <a:lnTo>
                  <a:pt x="570988" y="22296"/>
                </a:lnTo>
                <a:lnTo>
                  <a:pt x="570988" y="572853"/>
                </a:lnTo>
                <a:lnTo>
                  <a:pt x="24152" y="572853"/>
                </a:lnTo>
                <a:lnTo>
                  <a:pt x="24152" y="2229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7" name="Freeform 757"/>
          <p:cNvSpPr/>
          <p:nvPr/>
        </p:nvSpPr>
        <p:spPr>
          <a:xfrm>
            <a:off x="4927600" y="2901950"/>
            <a:ext cx="558800" cy="571500"/>
          </a:xfrm>
          <a:custGeom>
            <a:avLst/>
            <a:gdLst>
              <a:gd name="connsiteX0" fmla="*/ 24152 w 558800"/>
              <a:gd name="connsiteY0" fmla="*/ 22561 h 571500"/>
              <a:gd name="connsiteX1" fmla="*/ 570988 w 558800"/>
              <a:gd name="connsiteY1" fmla="*/ 22561 h 571500"/>
              <a:gd name="connsiteX2" fmla="*/ 570988 w 558800"/>
              <a:gd name="connsiteY2" fmla="*/ 573119 h 571500"/>
              <a:gd name="connsiteX3" fmla="*/ 24152 w 558800"/>
              <a:gd name="connsiteY3" fmla="*/ 573119 h 571500"/>
              <a:gd name="connsiteX4" fmla="*/ 24152 w 558800"/>
              <a:gd name="connsiteY4" fmla="*/ 2256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24152" y="22561"/>
                </a:moveTo>
                <a:lnTo>
                  <a:pt x="570988" y="22561"/>
                </a:lnTo>
                <a:lnTo>
                  <a:pt x="570988" y="573119"/>
                </a:lnTo>
                <a:lnTo>
                  <a:pt x="24152" y="573119"/>
                </a:lnTo>
                <a:lnTo>
                  <a:pt x="24152" y="2256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8" name="Freeform 758"/>
          <p:cNvSpPr/>
          <p:nvPr/>
        </p:nvSpPr>
        <p:spPr>
          <a:xfrm>
            <a:off x="4927600" y="3778250"/>
            <a:ext cx="558800" cy="571500"/>
          </a:xfrm>
          <a:custGeom>
            <a:avLst/>
            <a:gdLst>
              <a:gd name="connsiteX0" fmla="*/ 24152 w 558800"/>
              <a:gd name="connsiteY0" fmla="*/ 22826 h 571500"/>
              <a:gd name="connsiteX1" fmla="*/ 570988 w 558800"/>
              <a:gd name="connsiteY1" fmla="*/ 22826 h 571500"/>
              <a:gd name="connsiteX2" fmla="*/ 570988 w 558800"/>
              <a:gd name="connsiteY2" fmla="*/ 573384 h 571500"/>
              <a:gd name="connsiteX3" fmla="*/ 24152 w 558800"/>
              <a:gd name="connsiteY3" fmla="*/ 573384 h 571500"/>
              <a:gd name="connsiteX4" fmla="*/ 24152 w 558800"/>
              <a:gd name="connsiteY4" fmla="*/ 2282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24152" y="22826"/>
                </a:moveTo>
                <a:lnTo>
                  <a:pt x="570988" y="22826"/>
                </a:lnTo>
                <a:lnTo>
                  <a:pt x="570988" y="573384"/>
                </a:lnTo>
                <a:lnTo>
                  <a:pt x="24152" y="573384"/>
                </a:lnTo>
                <a:lnTo>
                  <a:pt x="24152" y="2282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9" name="Freeform 759"/>
          <p:cNvSpPr/>
          <p:nvPr/>
        </p:nvSpPr>
        <p:spPr>
          <a:xfrm>
            <a:off x="5207000" y="2597150"/>
            <a:ext cx="12700" cy="203200"/>
          </a:xfrm>
          <a:custGeom>
            <a:avLst/>
            <a:gdLst>
              <a:gd name="connsiteX0" fmla="*/ 18170 w 12700"/>
              <a:gd name="connsiteY0" fmla="*/ 13961 h 203200"/>
              <a:gd name="connsiteX1" fmla="*/ 18170 w 12700"/>
              <a:gd name="connsiteY1" fmla="*/ 197820 h 203200"/>
              <a:gd name="connsiteX2" fmla="*/ 18170 w 12700"/>
              <a:gd name="connsiteY2" fmla="*/ 21052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" h="203200">
                <a:moveTo>
                  <a:pt x="18170" y="13961"/>
                </a:moveTo>
                <a:cubicBezTo>
                  <a:pt x="18170" y="75247"/>
                  <a:pt x="18170" y="136534"/>
                  <a:pt x="18170" y="197820"/>
                </a:cubicBezTo>
                <a:lnTo>
                  <a:pt x="18170" y="21052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0" name="Freeform 760"/>
          <p:cNvSpPr/>
          <p:nvPr/>
        </p:nvSpPr>
        <p:spPr>
          <a:xfrm>
            <a:off x="5207000" y="2774950"/>
            <a:ext cx="12700" cy="114300"/>
          </a:xfrm>
          <a:custGeom>
            <a:avLst/>
            <a:gdLst>
              <a:gd name="connsiteX0" fmla="*/ 18170 w 12700"/>
              <a:gd name="connsiteY0" fmla="*/ 20021 h 114300"/>
              <a:gd name="connsiteX1" fmla="*/ 18170 w 12700"/>
              <a:gd name="connsiteY1" fmla="*/ 121621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14300">
                <a:moveTo>
                  <a:pt x="18170" y="20021"/>
                </a:moveTo>
                <a:lnTo>
                  <a:pt x="18170" y="121621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1" name="Freeform 761"/>
          <p:cNvSpPr/>
          <p:nvPr/>
        </p:nvSpPr>
        <p:spPr>
          <a:xfrm>
            <a:off x="5143500" y="2774950"/>
            <a:ext cx="139700" cy="114300"/>
          </a:xfrm>
          <a:custGeom>
            <a:avLst/>
            <a:gdLst>
              <a:gd name="connsiteX0" fmla="*/ 20711 w 139700"/>
              <a:gd name="connsiteY0" fmla="*/ 20021 h 114300"/>
              <a:gd name="connsiteX1" fmla="*/ 81670 w 139700"/>
              <a:gd name="connsiteY1" fmla="*/ 121621 h 114300"/>
              <a:gd name="connsiteX2" fmla="*/ 142631 w 139700"/>
              <a:gd name="connsiteY2" fmla="*/ 20021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" h="114300">
                <a:moveTo>
                  <a:pt x="20711" y="20021"/>
                </a:moveTo>
                <a:lnTo>
                  <a:pt x="81670" y="121621"/>
                </a:lnTo>
                <a:lnTo>
                  <a:pt x="142631" y="20021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2" name="Freeform 762"/>
          <p:cNvSpPr/>
          <p:nvPr/>
        </p:nvSpPr>
        <p:spPr>
          <a:xfrm>
            <a:off x="5207000" y="3473450"/>
            <a:ext cx="12700" cy="203200"/>
          </a:xfrm>
          <a:custGeom>
            <a:avLst/>
            <a:gdLst>
              <a:gd name="connsiteX0" fmla="*/ 18170 w 12700"/>
              <a:gd name="connsiteY0" fmla="*/ 14226 h 203200"/>
              <a:gd name="connsiteX1" fmla="*/ 18170 w 12700"/>
              <a:gd name="connsiteY1" fmla="*/ 198086 h 203200"/>
              <a:gd name="connsiteX2" fmla="*/ 18170 w 12700"/>
              <a:gd name="connsiteY2" fmla="*/ 210786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" h="203200">
                <a:moveTo>
                  <a:pt x="18170" y="14226"/>
                </a:moveTo>
                <a:cubicBezTo>
                  <a:pt x="18170" y="75513"/>
                  <a:pt x="18170" y="136799"/>
                  <a:pt x="18170" y="198086"/>
                </a:cubicBezTo>
                <a:lnTo>
                  <a:pt x="18170" y="2107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3" name="Freeform 763"/>
          <p:cNvSpPr/>
          <p:nvPr/>
        </p:nvSpPr>
        <p:spPr>
          <a:xfrm>
            <a:off x="5143500" y="3651250"/>
            <a:ext cx="139700" cy="114300"/>
          </a:xfrm>
          <a:custGeom>
            <a:avLst/>
            <a:gdLst>
              <a:gd name="connsiteX0" fmla="*/ 20711 w 139700"/>
              <a:gd name="connsiteY0" fmla="*/ 20286 h 114300"/>
              <a:gd name="connsiteX1" fmla="*/ 81670 w 139700"/>
              <a:gd name="connsiteY1" fmla="*/ 121886 h 114300"/>
              <a:gd name="connsiteX2" fmla="*/ 142631 w 139700"/>
              <a:gd name="connsiteY2" fmla="*/ 2028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" h="114300">
                <a:moveTo>
                  <a:pt x="20711" y="20286"/>
                </a:moveTo>
                <a:lnTo>
                  <a:pt x="81670" y="121886"/>
                </a:lnTo>
                <a:lnTo>
                  <a:pt x="142631" y="202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4" name="Freeform 764"/>
          <p:cNvSpPr/>
          <p:nvPr/>
        </p:nvSpPr>
        <p:spPr>
          <a:xfrm>
            <a:off x="5207000" y="3651250"/>
            <a:ext cx="12700" cy="114300"/>
          </a:xfrm>
          <a:custGeom>
            <a:avLst/>
            <a:gdLst>
              <a:gd name="connsiteX0" fmla="*/ 18170 w 12700"/>
              <a:gd name="connsiteY0" fmla="*/ 20286 h 114300"/>
              <a:gd name="connsiteX1" fmla="*/ 18170 w 12700"/>
              <a:gd name="connsiteY1" fmla="*/ 12188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14300">
                <a:moveTo>
                  <a:pt x="18170" y="20286"/>
                </a:moveTo>
                <a:lnTo>
                  <a:pt x="18170" y="1218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5" name="TextBox 765"/>
          <p:cNvSpPr txBox="1"/>
          <p:nvPr/>
        </p:nvSpPr>
        <p:spPr>
          <a:xfrm>
            <a:off x="368300" y="1003210"/>
            <a:ext cx="6851556" cy="426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Matrix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Multiplication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with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Systolic</a:t>
            </a:r>
            <a:r>
              <a:rPr kumimoji="0" lang="en-US" altLang="zh-CN" sz="2800" b="1" i="0" u="none" strike="noStrike" kern="1200" cap="none" spc="-1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Array</a:t>
            </a:r>
          </a:p>
        </p:txBody>
      </p:sp>
      <p:sp>
        <p:nvSpPr>
          <p:cNvPr id="766" name="TextBox 766"/>
          <p:cNvSpPr txBox="1"/>
          <p:nvPr/>
        </p:nvSpPr>
        <p:spPr>
          <a:xfrm>
            <a:off x="1257301" y="1656839"/>
            <a:ext cx="817155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Time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5</a:t>
            </a:r>
          </a:p>
        </p:txBody>
      </p:sp>
      <p:sp>
        <p:nvSpPr>
          <p:cNvPr id="767" name="TextBox 767"/>
          <p:cNvSpPr txBox="1"/>
          <p:nvPr/>
        </p:nvSpPr>
        <p:spPr>
          <a:xfrm>
            <a:off x="6705600" y="1698421"/>
            <a:ext cx="1308988" cy="7771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61982" algn="l" defTabSz="457200" rtl="0" eaLnBrk="1" fontAlgn="auto" latinLnBrk="0" hangingPunct="1">
              <a:lnSpc>
                <a:spcPct val="12541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8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Y</a:t>
            </a:r>
            <a:r>
              <a:rPr kumimoji="0" lang="en-US" altLang="zh-CN" sz="2200" b="1" i="0" u="none" strike="noStrike" kern="1200" cap="none" spc="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等线" panose="02010600030101010101" pitchFamily="2" charset="-122"/>
                <a:cs typeface="Times New Roman"/>
              </a:rPr>
              <a:t> </a:t>
            </a:r>
            <a:r>
              <a:rPr kumimoji="0" lang="en-US" altLang="zh-CN" sz="2200" b="0" i="0" u="none" strike="noStrike" kern="1200" cap="none" spc="6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=</a:t>
            </a:r>
            <a:r>
              <a:rPr kumimoji="0" lang="en-US" altLang="zh-CN" sz="2200" b="0" i="0" u="none" strike="noStrike" kern="1200" cap="none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等线" panose="02010600030101010101" pitchFamily="2" charset="-122"/>
                <a:cs typeface="Times New Roman"/>
              </a:rPr>
              <a:t> </a:t>
            </a:r>
            <a:r>
              <a:rPr kumimoji="0" lang="en-US" altLang="zh-CN" sz="2200" b="1" i="0" u="none" strike="noStrike" kern="1200" cap="none" spc="1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W</a:t>
            </a:r>
            <a:r>
              <a:rPr kumimoji="0" lang="en-US" altLang="zh-CN" sz="2200" b="1" i="0" u="none" strike="noStrike" kern="1200" cap="none" spc="8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X</a:t>
            </a:r>
          </a:p>
          <a:p>
            <a:pPr marL="0" marR="0" lvl="0" indent="0" algn="l" defTabSz="457200" rtl="0" eaLnBrk="1" fontAlgn="auto" latinLnBrk="0" hangingPunct="1">
              <a:lnSpc>
                <a:spcPts val="5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44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3x2</a:t>
            </a:r>
            <a:r>
              <a:rPr kumimoji="0" lang="en-US" altLang="zh-CN" sz="1800" b="0" i="0" u="none" strike="noStrike" kern="1200" cap="none" spc="25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5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3x3</a:t>
            </a:r>
            <a:r>
              <a:rPr kumimoji="0" lang="en-US" altLang="zh-CN" sz="1800" b="0" i="0" u="none" strike="noStrike" kern="1200" cap="none" spc="3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5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3x2</a:t>
            </a:r>
          </a:p>
        </p:txBody>
      </p:sp>
      <p:sp>
        <p:nvSpPr>
          <p:cNvPr id="768" name="TextBox 768"/>
          <p:cNvSpPr txBox="1"/>
          <p:nvPr/>
        </p:nvSpPr>
        <p:spPr>
          <a:xfrm>
            <a:off x="4038600" y="3814316"/>
            <a:ext cx="512548" cy="533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9708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x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32</a:t>
            </a:r>
            <a:r>
              <a:rPr kumimoji="0" lang="en-US" altLang="zh-CN" sz="1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23+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x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22</a:t>
            </a:r>
            <a:r>
              <a:rPr kumimoji="0" lang="en-US" altLang="zh-CN" sz="1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22+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x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12</a:t>
            </a:r>
            <a:r>
              <a:rPr kumimoji="0" lang="en-US" altLang="zh-CN" sz="12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21</a:t>
            </a:r>
          </a:p>
        </p:txBody>
      </p:sp>
      <p:sp>
        <p:nvSpPr>
          <p:cNvPr id="769" name="TextBox 769"/>
          <p:cNvSpPr txBox="1"/>
          <p:nvPr/>
        </p:nvSpPr>
        <p:spPr>
          <a:xfrm>
            <a:off x="4991100" y="3029455"/>
            <a:ext cx="512548" cy="13309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5400" marR="0" lvl="0" indent="-25400" algn="l" defTabSz="457200" rtl="0" eaLnBrk="1" fontAlgn="auto" latinLnBrk="0" hangingPunct="0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x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22</a:t>
            </a:r>
            <a:r>
              <a:rPr kumimoji="0" lang="en-US" altLang="zh-CN" sz="1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22+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x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12</a:t>
            </a:r>
            <a:r>
              <a:rPr kumimoji="0" lang="en-US" altLang="zh-CN" sz="12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31</a:t>
            </a: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51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0">
              <a:lnSpc>
                <a:spcPct val="9708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x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31</a:t>
            </a:r>
            <a:r>
              <a:rPr kumimoji="0" lang="en-US" altLang="zh-CN" sz="1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23+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x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21</a:t>
            </a:r>
            <a:r>
              <a:rPr kumimoji="0" lang="en-US" altLang="zh-CN" sz="1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22+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200" b="0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x</a:t>
            </a:r>
            <a:r>
              <a:rPr kumimoji="0" lang="en-US" altLang="zh-CN" sz="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11</a:t>
            </a:r>
            <a:r>
              <a:rPr kumimoji="0" lang="en-US" altLang="zh-CN" sz="1200" b="0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21</a:t>
            </a:r>
          </a:p>
        </p:txBody>
      </p:sp>
      <p:sp>
        <p:nvSpPr>
          <p:cNvPr id="770" name="TextBox 770"/>
          <p:cNvSpPr txBox="1"/>
          <p:nvPr/>
        </p:nvSpPr>
        <p:spPr>
          <a:xfrm>
            <a:off x="3238500" y="4589016"/>
            <a:ext cx="230142" cy="7525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22208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y</a:t>
            </a:r>
            <a:r>
              <a:rPr kumimoji="0" lang="en-US" altLang="zh-CN" sz="800" b="0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12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200" b="0" i="0" u="none" strike="noStrike" kern="120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y</a:t>
            </a:r>
            <a:r>
              <a:rPr kumimoji="0" lang="en-US" altLang="zh-CN" sz="800" b="0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11</a:t>
            </a:r>
          </a:p>
        </p:txBody>
      </p:sp>
      <p:sp>
        <p:nvSpPr>
          <p:cNvPr id="771" name="TextBox 771"/>
          <p:cNvSpPr txBox="1"/>
          <p:nvPr/>
        </p:nvSpPr>
        <p:spPr>
          <a:xfrm>
            <a:off x="4178300" y="4700775"/>
            <a:ext cx="201914" cy="182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y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21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74"/>
          <p:cNvSpPr/>
          <p:nvPr/>
        </p:nvSpPr>
        <p:spPr>
          <a:xfrm>
            <a:off x="3035300" y="2025650"/>
            <a:ext cx="558800" cy="571500"/>
          </a:xfrm>
          <a:custGeom>
            <a:avLst/>
            <a:gdLst>
              <a:gd name="connsiteX0" fmla="*/ 19050 w 558800"/>
              <a:gd name="connsiteY0" fmla="*/ 22296 h 571500"/>
              <a:gd name="connsiteX1" fmla="*/ 565885 w 558800"/>
              <a:gd name="connsiteY1" fmla="*/ 22296 h 571500"/>
              <a:gd name="connsiteX2" fmla="*/ 565885 w 558800"/>
              <a:gd name="connsiteY2" fmla="*/ 572853 h 571500"/>
              <a:gd name="connsiteX3" fmla="*/ 19050 w 558800"/>
              <a:gd name="connsiteY3" fmla="*/ 572853 h 571500"/>
              <a:gd name="connsiteX4" fmla="*/ 19050 w 558800"/>
              <a:gd name="connsiteY4" fmla="*/ 2229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19050" y="22296"/>
                </a:moveTo>
                <a:lnTo>
                  <a:pt x="565885" y="22296"/>
                </a:lnTo>
                <a:lnTo>
                  <a:pt x="565885" y="572853"/>
                </a:lnTo>
                <a:lnTo>
                  <a:pt x="19050" y="572853"/>
                </a:lnTo>
                <a:lnTo>
                  <a:pt x="19050" y="2229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5" name="Freeform 775"/>
          <p:cNvSpPr/>
          <p:nvPr/>
        </p:nvSpPr>
        <p:spPr>
          <a:xfrm>
            <a:off x="3035300" y="2901950"/>
            <a:ext cx="558800" cy="571500"/>
          </a:xfrm>
          <a:custGeom>
            <a:avLst/>
            <a:gdLst>
              <a:gd name="connsiteX0" fmla="*/ 19050 w 558800"/>
              <a:gd name="connsiteY0" fmla="*/ 22561 h 571500"/>
              <a:gd name="connsiteX1" fmla="*/ 565885 w 558800"/>
              <a:gd name="connsiteY1" fmla="*/ 22561 h 571500"/>
              <a:gd name="connsiteX2" fmla="*/ 565885 w 558800"/>
              <a:gd name="connsiteY2" fmla="*/ 573119 h 571500"/>
              <a:gd name="connsiteX3" fmla="*/ 19050 w 558800"/>
              <a:gd name="connsiteY3" fmla="*/ 573119 h 571500"/>
              <a:gd name="connsiteX4" fmla="*/ 19050 w 558800"/>
              <a:gd name="connsiteY4" fmla="*/ 2256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19050" y="22561"/>
                </a:moveTo>
                <a:lnTo>
                  <a:pt x="565885" y="22561"/>
                </a:lnTo>
                <a:lnTo>
                  <a:pt x="565885" y="573119"/>
                </a:lnTo>
                <a:lnTo>
                  <a:pt x="19050" y="573119"/>
                </a:lnTo>
                <a:lnTo>
                  <a:pt x="19050" y="2256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6" name="Freeform 776"/>
          <p:cNvSpPr/>
          <p:nvPr/>
        </p:nvSpPr>
        <p:spPr>
          <a:xfrm>
            <a:off x="3035300" y="3778250"/>
            <a:ext cx="558800" cy="571500"/>
          </a:xfrm>
          <a:custGeom>
            <a:avLst/>
            <a:gdLst>
              <a:gd name="connsiteX0" fmla="*/ 19050 w 558800"/>
              <a:gd name="connsiteY0" fmla="*/ 22826 h 571500"/>
              <a:gd name="connsiteX1" fmla="*/ 565885 w 558800"/>
              <a:gd name="connsiteY1" fmla="*/ 22826 h 571500"/>
              <a:gd name="connsiteX2" fmla="*/ 565885 w 558800"/>
              <a:gd name="connsiteY2" fmla="*/ 573384 h 571500"/>
              <a:gd name="connsiteX3" fmla="*/ 19050 w 558800"/>
              <a:gd name="connsiteY3" fmla="*/ 573384 h 571500"/>
              <a:gd name="connsiteX4" fmla="*/ 19050 w 558800"/>
              <a:gd name="connsiteY4" fmla="*/ 2282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19050" y="22826"/>
                </a:moveTo>
                <a:lnTo>
                  <a:pt x="565885" y="22826"/>
                </a:lnTo>
                <a:lnTo>
                  <a:pt x="565885" y="573384"/>
                </a:lnTo>
                <a:lnTo>
                  <a:pt x="19050" y="573384"/>
                </a:lnTo>
                <a:lnTo>
                  <a:pt x="19050" y="2282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7" name="Freeform 777"/>
          <p:cNvSpPr/>
          <p:nvPr/>
        </p:nvSpPr>
        <p:spPr>
          <a:xfrm>
            <a:off x="3314700" y="2597150"/>
            <a:ext cx="12700" cy="203200"/>
          </a:xfrm>
          <a:custGeom>
            <a:avLst/>
            <a:gdLst>
              <a:gd name="connsiteX0" fmla="*/ 13068 w 12700"/>
              <a:gd name="connsiteY0" fmla="*/ 13961 h 203200"/>
              <a:gd name="connsiteX1" fmla="*/ 13068 w 12700"/>
              <a:gd name="connsiteY1" fmla="*/ 197820 h 203200"/>
              <a:gd name="connsiteX2" fmla="*/ 13068 w 12700"/>
              <a:gd name="connsiteY2" fmla="*/ 21052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" h="203200">
                <a:moveTo>
                  <a:pt x="13068" y="13961"/>
                </a:moveTo>
                <a:cubicBezTo>
                  <a:pt x="13068" y="75247"/>
                  <a:pt x="13068" y="136534"/>
                  <a:pt x="13068" y="197820"/>
                </a:cubicBezTo>
                <a:lnTo>
                  <a:pt x="13068" y="21052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8" name="Freeform 778"/>
          <p:cNvSpPr/>
          <p:nvPr/>
        </p:nvSpPr>
        <p:spPr>
          <a:xfrm>
            <a:off x="3251200" y="2774950"/>
            <a:ext cx="127000" cy="114300"/>
          </a:xfrm>
          <a:custGeom>
            <a:avLst/>
            <a:gdLst>
              <a:gd name="connsiteX0" fmla="*/ 15608 w 127000"/>
              <a:gd name="connsiteY0" fmla="*/ 20021 h 114300"/>
              <a:gd name="connsiteX1" fmla="*/ 76568 w 127000"/>
              <a:gd name="connsiteY1" fmla="*/ 121621 h 114300"/>
              <a:gd name="connsiteX2" fmla="*/ 137528 w 127000"/>
              <a:gd name="connsiteY2" fmla="*/ 20021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" h="114300">
                <a:moveTo>
                  <a:pt x="15608" y="20021"/>
                </a:moveTo>
                <a:lnTo>
                  <a:pt x="76568" y="121621"/>
                </a:lnTo>
                <a:lnTo>
                  <a:pt x="137528" y="20021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9" name="Freeform 779"/>
          <p:cNvSpPr/>
          <p:nvPr/>
        </p:nvSpPr>
        <p:spPr>
          <a:xfrm>
            <a:off x="3314700" y="2774950"/>
            <a:ext cx="12700" cy="114300"/>
          </a:xfrm>
          <a:custGeom>
            <a:avLst/>
            <a:gdLst>
              <a:gd name="connsiteX0" fmla="*/ 13068 w 12700"/>
              <a:gd name="connsiteY0" fmla="*/ 20021 h 114300"/>
              <a:gd name="connsiteX1" fmla="*/ 13068 w 12700"/>
              <a:gd name="connsiteY1" fmla="*/ 121621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14300">
                <a:moveTo>
                  <a:pt x="13068" y="20021"/>
                </a:moveTo>
                <a:lnTo>
                  <a:pt x="13068" y="121621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0" name="Freeform 780"/>
          <p:cNvSpPr/>
          <p:nvPr/>
        </p:nvSpPr>
        <p:spPr>
          <a:xfrm>
            <a:off x="3314700" y="3473450"/>
            <a:ext cx="12700" cy="203200"/>
          </a:xfrm>
          <a:custGeom>
            <a:avLst/>
            <a:gdLst>
              <a:gd name="connsiteX0" fmla="*/ 13068 w 12700"/>
              <a:gd name="connsiteY0" fmla="*/ 14226 h 203200"/>
              <a:gd name="connsiteX1" fmla="*/ 13068 w 12700"/>
              <a:gd name="connsiteY1" fmla="*/ 198086 h 203200"/>
              <a:gd name="connsiteX2" fmla="*/ 13068 w 12700"/>
              <a:gd name="connsiteY2" fmla="*/ 210786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" h="203200">
                <a:moveTo>
                  <a:pt x="13068" y="14226"/>
                </a:moveTo>
                <a:cubicBezTo>
                  <a:pt x="13068" y="75513"/>
                  <a:pt x="13068" y="136799"/>
                  <a:pt x="13068" y="198086"/>
                </a:cubicBezTo>
                <a:lnTo>
                  <a:pt x="13068" y="2107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1" name="Freeform 781"/>
          <p:cNvSpPr/>
          <p:nvPr/>
        </p:nvSpPr>
        <p:spPr>
          <a:xfrm>
            <a:off x="3251200" y="3651250"/>
            <a:ext cx="127000" cy="114300"/>
          </a:xfrm>
          <a:custGeom>
            <a:avLst/>
            <a:gdLst>
              <a:gd name="connsiteX0" fmla="*/ 15608 w 127000"/>
              <a:gd name="connsiteY0" fmla="*/ 20286 h 114300"/>
              <a:gd name="connsiteX1" fmla="*/ 76568 w 127000"/>
              <a:gd name="connsiteY1" fmla="*/ 121886 h 114300"/>
              <a:gd name="connsiteX2" fmla="*/ 137528 w 127000"/>
              <a:gd name="connsiteY2" fmla="*/ 2028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" h="114300">
                <a:moveTo>
                  <a:pt x="15608" y="20286"/>
                </a:moveTo>
                <a:lnTo>
                  <a:pt x="76568" y="121886"/>
                </a:lnTo>
                <a:lnTo>
                  <a:pt x="137528" y="202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2" name="Freeform 782"/>
          <p:cNvSpPr/>
          <p:nvPr/>
        </p:nvSpPr>
        <p:spPr>
          <a:xfrm>
            <a:off x="3314700" y="3651250"/>
            <a:ext cx="12700" cy="114300"/>
          </a:xfrm>
          <a:custGeom>
            <a:avLst/>
            <a:gdLst>
              <a:gd name="connsiteX0" fmla="*/ 13068 w 12700"/>
              <a:gd name="connsiteY0" fmla="*/ 20286 h 114300"/>
              <a:gd name="connsiteX1" fmla="*/ 13068 w 12700"/>
              <a:gd name="connsiteY1" fmla="*/ 12188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14300">
                <a:moveTo>
                  <a:pt x="13068" y="20286"/>
                </a:moveTo>
                <a:lnTo>
                  <a:pt x="13068" y="1218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3" name="Freeform 783"/>
          <p:cNvSpPr/>
          <p:nvPr/>
        </p:nvSpPr>
        <p:spPr>
          <a:xfrm>
            <a:off x="3594100" y="2305050"/>
            <a:ext cx="292100" cy="12700"/>
          </a:xfrm>
          <a:custGeom>
            <a:avLst/>
            <a:gdLst>
              <a:gd name="connsiteX0" fmla="*/ 19843 w 292100"/>
              <a:gd name="connsiteY0" fmla="*/ 18174 h 12700"/>
              <a:gd name="connsiteX1" fmla="*/ 279411 w 292100"/>
              <a:gd name="connsiteY1" fmla="*/ 18174 h 12700"/>
              <a:gd name="connsiteX2" fmla="*/ 292111 w 292100"/>
              <a:gd name="connsiteY2" fmla="*/ 18174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100" h="12700">
                <a:moveTo>
                  <a:pt x="19843" y="18174"/>
                </a:moveTo>
                <a:cubicBezTo>
                  <a:pt x="106366" y="18174"/>
                  <a:pt x="192889" y="18174"/>
                  <a:pt x="279411" y="18174"/>
                </a:cubicBezTo>
                <a:lnTo>
                  <a:pt x="292111" y="18174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4" name="Freeform 784"/>
          <p:cNvSpPr/>
          <p:nvPr/>
        </p:nvSpPr>
        <p:spPr>
          <a:xfrm>
            <a:off x="3860800" y="2241550"/>
            <a:ext cx="114300" cy="139700"/>
          </a:xfrm>
          <a:custGeom>
            <a:avLst/>
            <a:gdLst>
              <a:gd name="connsiteX0" fmla="*/ 12711 w 114300"/>
              <a:gd name="connsiteY0" fmla="*/ 142635 h 139700"/>
              <a:gd name="connsiteX1" fmla="*/ 114311 w 114300"/>
              <a:gd name="connsiteY1" fmla="*/ 81675 h 139700"/>
              <a:gd name="connsiteX2" fmla="*/ 12711 w 114300"/>
              <a:gd name="connsiteY2" fmla="*/ 20715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39700">
                <a:moveTo>
                  <a:pt x="12711" y="142635"/>
                </a:moveTo>
                <a:lnTo>
                  <a:pt x="114311" y="81675"/>
                </a:lnTo>
                <a:lnTo>
                  <a:pt x="12711" y="2071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5" name="Freeform 785"/>
          <p:cNvSpPr/>
          <p:nvPr/>
        </p:nvSpPr>
        <p:spPr>
          <a:xfrm>
            <a:off x="3860800" y="2305050"/>
            <a:ext cx="114300" cy="12700"/>
          </a:xfrm>
          <a:custGeom>
            <a:avLst/>
            <a:gdLst>
              <a:gd name="connsiteX0" fmla="*/ 12711 w 114300"/>
              <a:gd name="connsiteY0" fmla="*/ 18175 h 12700"/>
              <a:gd name="connsiteX1" fmla="*/ 114311 w 114300"/>
              <a:gd name="connsiteY1" fmla="*/ 18175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12700">
                <a:moveTo>
                  <a:pt x="12711" y="18175"/>
                </a:moveTo>
                <a:lnTo>
                  <a:pt x="114311" y="1817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6" name="Freeform 786"/>
          <p:cNvSpPr/>
          <p:nvPr/>
        </p:nvSpPr>
        <p:spPr>
          <a:xfrm>
            <a:off x="3594100" y="3181350"/>
            <a:ext cx="292100" cy="12700"/>
          </a:xfrm>
          <a:custGeom>
            <a:avLst/>
            <a:gdLst>
              <a:gd name="connsiteX0" fmla="*/ 19843 w 292100"/>
              <a:gd name="connsiteY0" fmla="*/ 18440 h 12700"/>
              <a:gd name="connsiteX1" fmla="*/ 279411 w 292100"/>
              <a:gd name="connsiteY1" fmla="*/ 18440 h 12700"/>
              <a:gd name="connsiteX2" fmla="*/ 292111 w 292100"/>
              <a:gd name="connsiteY2" fmla="*/ 1844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100" h="12700">
                <a:moveTo>
                  <a:pt x="19843" y="18440"/>
                </a:moveTo>
                <a:cubicBezTo>
                  <a:pt x="106366" y="18440"/>
                  <a:pt x="192889" y="18440"/>
                  <a:pt x="279411" y="18440"/>
                </a:cubicBezTo>
                <a:lnTo>
                  <a:pt x="292111" y="1844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7" name="Freeform 787"/>
          <p:cNvSpPr/>
          <p:nvPr/>
        </p:nvSpPr>
        <p:spPr>
          <a:xfrm>
            <a:off x="3860800" y="3117850"/>
            <a:ext cx="114300" cy="139700"/>
          </a:xfrm>
          <a:custGeom>
            <a:avLst/>
            <a:gdLst>
              <a:gd name="connsiteX0" fmla="*/ 12711 w 114300"/>
              <a:gd name="connsiteY0" fmla="*/ 142900 h 139700"/>
              <a:gd name="connsiteX1" fmla="*/ 114311 w 114300"/>
              <a:gd name="connsiteY1" fmla="*/ 81940 h 139700"/>
              <a:gd name="connsiteX2" fmla="*/ 12711 w 114300"/>
              <a:gd name="connsiteY2" fmla="*/ 20980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39700">
                <a:moveTo>
                  <a:pt x="12711" y="142900"/>
                </a:moveTo>
                <a:lnTo>
                  <a:pt x="114311" y="81940"/>
                </a:lnTo>
                <a:lnTo>
                  <a:pt x="12711" y="2098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8" name="Freeform 788"/>
          <p:cNvSpPr/>
          <p:nvPr/>
        </p:nvSpPr>
        <p:spPr>
          <a:xfrm>
            <a:off x="3860800" y="3181350"/>
            <a:ext cx="114300" cy="12700"/>
          </a:xfrm>
          <a:custGeom>
            <a:avLst/>
            <a:gdLst>
              <a:gd name="connsiteX0" fmla="*/ 12711 w 114300"/>
              <a:gd name="connsiteY0" fmla="*/ 18440 h 12700"/>
              <a:gd name="connsiteX1" fmla="*/ 114311 w 114300"/>
              <a:gd name="connsiteY1" fmla="*/ 1844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12700">
                <a:moveTo>
                  <a:pt x="12711" y="18440"/>
                </a:moveTo>
                <a:lnTo>
                  <a:pt x="114311" y="1844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9" name="Freeform 789"/>
          <p:cNvSpPr/>
          <p:nvPr/>
        </p:nvSpPr>
        <p:spPr>
          <a:xfrm>
            <a:off x="3594100" y="4057650"/>
            <a:ext cx="292100" cy="12700"/>
          </a:xfrm>
          <a:custGeom>
            <a:avLst/>
            <a:gdLst>
              <a:gd name="connsiteX0" fmla="*/ 19843 w 292100"/>
              <a:gd name="connsiteY0" fmla="*/ 18706 h 12700"/>
              <a:gd name="connsiteX1" fmla="*/ 279411 w 292100"/>
              <a:gd name="connsiteY1" fmla="*/ 18706 h 12700"/>
              <a:gd name="connsiteX2" fmla="*/ 292111 w 292100"/>
              <a:gd name="connsiteY2" fmla="*/ 18706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100" h="12700">
                <a:moveTo>
                  <a:pt x="19843" y="18706"/>
                </a:moveTo>
                <a:cubicBezTo>
                  <a:pt x="106366" y="18706"/>
                  <a:pt x="192889" y="18706"/>
                  <a:pt x="279411" y="18706"/>
                </a:cubicBezTo>
                <a:lnTo>
                  <a:pt x="292111" y="1870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0" name="Freeform 790"/>
          <p:cNvSpPr/>
          <p:nvPr/>
        </p:nvSpPr>
        <p:spPr>
          <a:xfrm>
            <a:off x="3860800" y="3994150"/>
            <a:ext cx="114300" cy="139700"/>
          </a:xfrm>
          <a:custGeom>
            <a:avLst/>
            <a:gdLst>
              <a:gd name="connsiteX0" fmla="*/ 12711 w 114300"/>
              <a:gd name="connsiteY0" fmla="*/ 143165 h 139700"/>
              <a:gd name="connsiteX1" fmla="*/ 114311 w 114300"/>
              <a:gd name="connsiteY1" fmla="*/ 82205 h 139700"/>
              <a:gd name="connsiteX2" fmla="*/ 12711 w 114300"/>
              <a:gd name="connsiteY2" fmla="*/ 21245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39700">
                <a:moveTo>
                  <a:pt x="12711" y="143165"/>
                </a:moveTo>
                <a:lnTo>
                  <a:pt x="114311" y="82205"/>
                </a:lnTo>
                <a:lnTo>
                  <a:pt x="12711" y="2124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1" name="Freeform 791"/>
          <p:cNvSpPr/>
          <p:nvPr/>
        </p:nvSpPr>
        <p:spPr>
          <a:xfrm>
            <a:off x="3860800" y="4057650"/>
            <a:ext cx="114300" cy="12700"/>
          </a:xfrm>
          <a:custGeom>
            <a:avLst/>
            <a:gdLst>
              <a:gd name="connsiteX0" fmla="*/ 12711 w 114300"/>
              <a:gd name="connsiteY0" fmla="*/ 18705 h 12700"/>
              <a:gd name="connsiteX1" fmla="*/ 114311 w 114300"/>
              <a:gd name="connsiteY1" fmla="*/ 18705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12700">
                <a:moveTo>
                  <a:pt x="12711" y="18705"/>
                </a:moveTo>
                <a:lnTo>
                  <a:pt x="114311" y="1870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2" name="Freeform 792"/>
          <p:cNvSpPr/>
          <p:nvPr/>
        </p:nvSpPr>
        <p:spPr>
          <a:xfrm>
            <a:off x="3987800" y="2025650"/>
            <a:ext cx="558800" cy="571500"/>
          </a:xfrm>
          <a:custGeom>
            <a:avLst/>
            <a:gdLst>
              <a:gd name="connsiteX0" fmla="*/ 15251 w 558800"/>
              <a:gd name="connsiteY0" fmla="*/ 22296 h 571500"/>
              <a:gd name="connsiteX1" fmla="*/ 562087 w 558800"/>
              <a:gd name="connsiteY1" fmla="*/ 22296 h 571500"/>
              <a:gd name="connsiteX2" fmla="*/ 562087 w 558800"/>
              <a:gd name="connsiteY2" fmla="*/ 572853 h 571500"/>
              <a:gd name="connsiteX3" fmla="*/ 15251 w 558800"/>
              <a:gd name="connsiteY3" fmla="*/ 572853 h 571500"/>
              <a:gd name="connsiteX4" fmla="*/ 15251 w 558800"/>
              <a:gd name="connsiteY4" fmla="*/ 2229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15251" y="22296"/>
                </a:moveTo>
                <a:lnTo>
                  <a:pt x="562087" y="22296"/>
                </a:lnTo>
                <a:lnTo>
                  <a:pt x="562087" y="572853"/>
                </a:lnTo>
                <a:lnTo>
                  <a:pt x="15251" y="572853"/>
                </a:lnTo>
                <a:lnTo>
                  <a:pt x="15251" y="2229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3" name="Freeform 793"/>
          <p:cNvSpPr/>
          <p:nvPr/>
        </p:nvSpPr>
        <p:spPr>
          <a:xfrm>
            <a:off x="3987800" y="2901950"/>
            <a:ext cx="558800" cy="571500"/>
          </a:xfrm>
          <a:custGeom>
            <a:avLst/>
            <a:gdLst>
              <a:gd name="connsiteX0" fmla="*/ 15251 w 558800"/>
              <a:gd name="connsiteY0" fmla="*/ 22561 h 571500"/>
              <a:gd name="connsiteX1" fmla="*/ 562087 w 558800"/>
              <a:gd name="connsiteY1" fmla="*/ 22561 h 571500"/>
              <a:gd name="connsiteX2" fmla="*/ 562087 w 558800"/>
              <a:gd name="connsiteY2" fmla="*/ 573119 h 571500"/>
              <a:gd name="connsiteX3" fmla="*/ 15251 w 558800"/>
              <a:gd name="connsiteY3" fmla="*/ 573119 h 571500"/>
              <a:gd name="connsiteX4" fmla="*/ 15251 w 558800"/>
              <a:gd name="connsiteY4" fmla="*/ 2256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15251" y="22561"/>
                </a:moveTo>
                <a:lnTo>
                  <a:pt x="562087" y="22561"/>
                </a:lnTo>
                <a:lnTo>
                  <a:pt x="562087" y="573119"/>
                </a:lnTo>
                <a:lnTo>
                  <a:pt x="15251" y="573119"/>
                </a:lnTo>
                <a:lnTo>
                  <a:pt x="15251" y="2256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4" name="Freeform 794"/>
          <p:cNvSpPr/>
          <p:nvPr/>
        </p:nvSpPr>
        <p:spPr>
          <a:xfrm>
            <a:off x="3987800" y="3778250"/>
            <a:ext cx="558800" cy="571500"/>
          </a:xfrm>
          <a:custGeom>
            <a:avLst/>
            <a:gdLst>
              <a:gd name="connsiteX0" fmla="*/ 15251 w 558800"/>
              <a:gd name="connsiteY0" fmla="*/ 22826 h 571500"/>
              <a:gd name="connsiteX1" fmla="*/ 562087 w 558800"/>
              <a:gd name="connsiteY1" fmla="*/ 22826 h 571500"/>
              <a:gd name="connsiteX2" fmla="*/ 562087 w 558800"/>
              <a:gd name="connsiteY2" fmla="*/ 573384 h 571500"/>
              <a:gd name="connsiteX3" fmla="*/ 15251 w 558800"/>
              <a:gd name="connsiteY3" fmla="*/ 573384 h 571500"/>
              <a:gd name="connsiteX4" fmla="*/ 15251 w 558800"/>
              <a:gd name="connsiteY4" fmla="*/ 2282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15251" y="22826"/>
                </a:moveTo>
                <a:lnTo>
                  <a:pt x="562087" y="22826"/>
                </a:lnTo>
                <a:lnTo>
                  <a:pt x="562087" y="573384"/>
                </a:lnTo>
                <a:lnTo>
                  <a:pt x="15251" y="573384"/>
                </a:lnTo>
                <a:lnTo>
                  <a:pt x="15251" y="2282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5" name="Freeform 795"/>
          <p:cNvSpPr/>
          <p:nvPr/>
        </p:nvSpPr>
        <p:spPr>
          <a:xfrm>
            <a:off x="4254500" y="2597150"/>
            <a:ext cx="12700" cy="203200"/>
          </a:xfrm>
          <a:custGeom>
            <a:avLst/>
            <a:gdLst>
              <a:gd name="connsiteX0" fmla="*/ 21969 w 12700"/>
              <a:gd name="connsiteY0" fmla="*/ 13961 h 203200"/>
              <a:gd name="connsiteX1" fmla="*/ 21969 w 12700"/>
              <a:gd name="connsiteY1" fmla="*/ 197820 h 203200"/>
              <a:gd name="connsiteX2" fmla="*/ 21969 w 12700"/>
              <a:gd name="connsiteY2" fmla="*/ 21052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" h="203200">
                <a:moveTo>
                  <a:pt x="21969" y="13961"/>
                </a:moveTo>
                <a:cubicBezTo>
                  <a:pt x="21969" y="75247"/>
                  <a:pt x="21969" y="136534"/>
                  <a:pt x="21969" y="197820"/>
                </a:cubicBezTo>
                <a:lnTo>
                  <a:pt x="21969" y="21052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6" name="Freeform 796"/>
          <p:cNvSpPr/>
          <p:nvPr/>
        </p:nvSpPr>
        <p:spPr>
          <a:xfrm>
            <a:off x="4254500" y="2774950"/>
            <a:ext cx="12700" cy="114300"/>
          </a:xfrm>
          <a:custGeom>
            <a:avLst/>
            <a:gdLst>
              <a:gd name="connsiteX0" fmla="*/ 21969 w 12700"/>
              <a:gd name="connsiteY0" fmla="*/ 20021 h 114300"/>
              <a:gd name="connsiteX1" fmla="*/ 21969 w 12700"/>
              <a:gd name="connsiteY1" fmla="*/ 121621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14300">
                <a:moveTo>
                  <a:pt x="21969" y="20021"/>
                </a:moveTo>
                <a:lnTo>
                  <a:pt x="21969" y="121621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7" name="Freeform 797"/>
          <p:cNvSpPr/>
          <p:nvPr/>
        </p:nvSpPr>
        <p:spPr>
          <a:xfrm>
            <a:off x="4191000" y="2774950"/>
            <a:ext cx="139700" cy="114300"/>
          </a:xfrm>
          <a:custGeom>
            <a:avLst/>
            <a:gdLst>
              <a:gd name="connsiteX0" fmla="*/ 24509 w 139700"/>
              <a:gd name="connsiteY0" fmla="*/ 20021 h 114300"/>
              <a:gd name="connsiteX1" fmla="*/ 85469 w 139700"/>
              <a:gd name="connsiteY1" fmla="*/ 121621 h 114300"/>
              <a:gd name="connsiteX2" fmla="*/ 146429 w 139700"/>
              <a:gd name="connsiteY2" fmla="*/ 20021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" h="114300">
                <a:moveTo>
                  <a:pt x="24509" y="20021"/>
                </a:moveTo>
                <a:lnTo>
                  <a:pt x="85469" y="121621"/>
                </a:lnTo>
                <a:lnTo>
                  <a:pt x="146429" y="20021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8" name="Freeform 798"/>
          <p:cNvSpPr/>
          <p:nvPr/>
        </p:nvSpPr>
        <p:spPr>
          <a:xfrm>
            <a:off x="4254500" y="3473450"/>
            <a:ext cx="12700" cy="203200"/>
          </a:xfrm>
          <a:custGeom>
            <a:avLst/>
            <a:gdLst>
              <a:gd name="connsiteX0" fmla="*/ 21969 w 12700"/>
              <a:gd name="connsiteY0" fmla="*/ 14226 h 203200"/>
              <a:gd name="connsiteX1" fmla="*/ 21969 w 12700"/>
              <a:gd name="connsiteY1" fmla="*/ 198086 h 203200"/>
              <a:gd name="connsiteX2" fmla="*/ 21969 w 12700"/>
              <a:gd name="connsiteY2" fmla="*/ 210786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" h="203200">
                <a:moveTo>
                  <a:pt x="21969" y="14226"/>
                </a:moveTo>
                <a:cubicBezTo>
                  <a:pt x="21969" y="75513"/>
                  <a:pt x="21969" y="136799"/>
                  <a:pt x="21969" y="198086"/>
                </a:cubicBezTo>
                <a:lnTo>
                  <a:pt x="21969" y="2107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9" name="Freeform 799"/>
          <p:cNvSpPr/>
          <p:nvPr/>
        </p:nvSpPr>
        <p:spPr>
          <a:xfrm>
            <a:off x="4191000" y="3651250"/>
            <a:ext cx="139700" cy="114300"/>
          </a:xfrm>
          <a:custGeom>
            <a:avLst/>
            <a:gdLst>
              <a:gd name="connsiteX0" fmla="*/ 24509 w 139700"/>
              <a:gd name="connsiteY0" fmla="*/ 20286 h 114300"/>
              <a:gd name="connsiteX1" fmla="*/ 85469 w 139700"/>
              <a:gd name="connsiteY1" fmla="*/ 121886 h 114300"/>
              <a:gd name="connsiteX2" fmla="*/ 146429 w 139700"/>
              <a:gd name="connsiteY2" fmla="*/ 2028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" h="114300">
                <a:moveTo>
                  <a:pt x="24509" y="20286"/>
                </a:moveTo>
                <a:lnTo>
                  <a:pt x="85469" y="121886"/>
                </a:lnTo>
                <a:lnTo>
                  <a:pt x="146429" y="202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0" name="Freeform 800"/>
          <p:cNvSpPr/>
          <p:nvPr/>
        </p:nvSpPr>
        <p:spPr>
          <a:xfrm>
            <a:off x="4254500" y="3651250"/>
            <a:ext cx="12700" cy="114300"/>
          </a:xfrm>
          <a:custGeom>
            <a:avLst/>
            <a:gdLst>
              <a:gd name="connsiteX0" fmla="*/ 21969 w 12700"/>
              <a:gd name="connsiteY0" fmla="*/ 20286 h 114300"/>
              <a:gd name="connsiteX1" fmla="*/ 21969 w 12700"/>
              <a:gd name="connsiteY1" fmla="*/ 12188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14300">
                <a:moveTo>
                  <a:pt x="21969" y="20286"/>
                </a:moveTo>
                <a:lnTo>
                  <a:pt x="21969" y="1218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1" name="Freeform 801"/>
          <p:cNvSpPr/>
          <p:nvPr/>
        </p:nvSpPr>
        <p:spPr>
          <a:xfrm>
            <a:off x="4546600" y="2305050"/>
            <a:ext cx="279400" cy="12700"/>
          </a:xfrm>
          <a:custGeom>
            <a:avLst/>
            <a:gdLst>
              <a:gd name="connsiteX0" fmla="*/ 16045 w 279400"/>
              <a:gd name="connsiteY0" fmla="*/ 18174 h 12700"/>
              <a:gd name="connsiteX1" fmla="*/ 275613 w 279400"/>
              <a:gd name="connsiteY1" fmla="*/ 18174 h 12700"/>
              <a:gd name="connsiteX2" fmla="*/ 288313 w 279400"/>
              <a:gd name="connsiteY2" fmla="*/ 18174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00" h="12700">
                <a:moveTo>
                  <a:pt x="16045" y="18174"/>
                </a:moveTo>
                <a:cubicBezTo>
                  <a:pt x="102568" y="18174"/>
                  <a:pt x="189090" y="18174"/>
                  <a:pt x="275613" y="18174"/>
                </a:cubicBezTo>
                <a:lnTo>
                  <a:pt x="288313" y="18174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2" name="Freeform 802"/>
          <p:cNvSpPr/>
          <p:nvPr/>
        </p:nvSpPr>
        <p:spPr>
          <a:xfrm>
            <a:off x="4800600" y="2241550"/>
            <a:ext cx="114300" cy="139700"/>
          </a:xfrm>
          <a:custGeom>
            <a:avLst/>
            <a:gdLst>
              <a:gd name="connsiteX0" fmla="*/ 21613 w 114300"/>
              <a:gd name="connsiteY0" fmla="*/ 142635 h 139700"/>
              <a:gd name="connsiteX1" fmla="*/ 123213 w 114300"/>
              <a:gd name="connsiteY1" fmla="*/ 81675 h 139700"/>
              <a:gd name="connsiteX2" fmla="*/ 21613 w 114300"/>
              <a:gd name="connsiteY2" fmla="*/ 20715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39700">
                <a:moveTo>
                  <a:pt x="21613" y="142635"/>
                </a:moveTo>
                <a:lnTo>
                  <a:pt x="123213" y="81675"/>
                </a:lnTo>
                <a:lnTo>
                  <a:pt x="21613" y="2071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3" name="Freeform 803"/>
          <p:cNvSpPr/>
          <p:nvPr/>
        </p:nvSpPr>
        <p:spPr>
          <a:xfrm>
            <a:off x="4800600" y="2305050"/>
            <a:ext cx="114300" cy="12700"/>
          </a:xfrm>
          <a:custGeom>
            <a:avLst/>
            <a:gdLst>
              <a:gd name="connsiteX0" fmla="*/ 21613 w 114300"/>
              <a:gd name="connsiteY0" fmla="*/ 18175 h 12700"/>
              <a:gd name="connsiteX1" fmla="*/ 123213 w 114300"/>
              <a:gd name="connsiteY1" fmla="*/ 18175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12700">
                <a:moveTo>
                  <a:pt x="21613" y="18175"/>
                </a:moveTo>
                <a:lnTo>
                  <a:pt x="123213" y="1817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4" name="Freeform 804"/>
          <p:cNvSpPr/>
          <p:nvPr/>
        </p:nvSpPr>
        <p:spPr>
          <a:xfrm>
            <a:off x="4546600" y="3181350"/>
            <a:ext cx="279400" cy="12700"/>
          </a:xfrm>
          <a:custGeom>
            <a:avLst/>
            <a:gdLst>
              <a:gd name="connsiteX0" fmla="*/ 16045 w 279400"/>
              <a:gd name="connsiteY0" fmla="*/ 18440 h 12700"/>
              <a:gd name="connsiteX1" fmla="*/ 275613 w 279400"/>
              <a:gd name="connsiteY1" fmla="*/ 18440 h 12700"/>
              <a:gd name="connsiteX2" fmla="*/ 288313 w 279400"/>
              <a:gd name="connsiteY2" fmla="*/ 1844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00" h="12700">
                <a:moveTo>
                  <a:pt x="16045" y="18440"/>
                </a:moveTo>
                <a:cubicBezTo>
                  <a:pt x="102568" y="18440"/>
                  <a:pt x="189090" y="18440"/>
                  <a:pt x="275613" y="18440"/>
                </a:cubicBezTo>
                <a:lnTo>
                  <a:pt x="288313" y="1844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5" name="Freeform 805"/>
          <p:cNvSpPr/>
          <p:nvPr/>
        </p:nvSpPr>
        <p:spPr>
          <a:xfrm>
            <a:off x="4800600" y="3117850"/>
            <a:ext cx="114300" cy="139700"/>
          </a:xfrm>
          <a:custGeom>
            <a:avLst/>
            <a:gdLst>
              <a:gd name="connsiteX0" fmla="*/ 21613 w 114300"/>
              <a:gd name="connsiteY0" fmla="*/ 142900 h 139700"/>
              <a:gd name="connsiteX1" fmla="*/ 123213 w 114300"/>
              <a:gd name="connsiteY1" fmla="*/ 81940 h 139700"/>
              <a:gd name="connsiteX2" fmla="*/ 21613 w 114300"/>
              <a:gd name="connsiteY2" fmla="*/ 20980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39700">
                <a:moveTo>
                  <a:pt x="21613" y="142900"/>
                </a:moveTo>
                <a:lnTo>
                  <a:pt x="123213" y="81940"/>
                </a:lnTo>
                <a:lnTo>
                  <a:pt x="21613" y="2098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6" name="Freeform 806"/>
          <p:cNvSpPr/>
          <p:nvPr/>
        </p:nvSpPr>
        <p:spPr>
          <a:xfrm>
            <a:off x="4800600" y="3181350"/>
            <a:ext cx="114300" cy="12700"/>
          </a:xfrm>
          <a:custGeom>
            <a:avLst/>
            <a:gdLst>
              <a:gd name="connsiteX0" fmla="*/ 21613 w 114300"/>
              <a:gd name="connsiteY0" fmla="*/ 18440 h 12700"/>
              <a:gd name="connsiteX1" fmla="*/ 123213 w 114300"/>
              <a:gd name="connsiteY1" fmla="*/ 1844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12700">
                <a:moveTo>
                  <a:pt x="21613" y="18440"/>
                </a:moveTo>
                <a:lnTo>
                  <a:pt x="123213" y="1844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7" name="Freeform 807"/>
          <p:cNvSpPr/>
          <p:nvPr/>
        </p:nvSpPr>
        <p:spPr>
          <a:xfrm>
            <a:off x="4546600" y="4057650"/>
            <a:ext cx="279400" cy="12700"/>
          </a:xfrm>
          <a:custGeom>
            <a:avLst/>
            <a:gdLst>
              <a:gd name="connsiteX0" fmla="*/ 16045 w 279400"/>
              <a:gd name="connsiteY0" fmla="*/ 18706 h 12700"/>
              <a:gd name="connsiteX1" fmla="*/ 275613 w 279400"/>
              <a:gd name="connsiteY1" fmla="*/ 18706 h 12700"/>
              <a:gd name="connsiteX2" fmla="*/ 288313 w 279400"/>
              <a:gd name="connsiteY2" fmla="*/ 18706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00" h="12700">
                <a:moveTo>
                  <a:pt x="16045" y="18706"/>
                </a:moveTo>
                <a:cubicBezTo>
                  <a:pt x="102568" y="18706"/>
                  <a:pt x="189090" y="18706"/>
                  <a:pt x="275613" y="18706"/>
                </a:cubicBezTo>
                <a:lnTo>
                  <a:pt x="288313" y="1870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8" name="Freeform 808"/>
          <p:cNvSpPr/>
          <p:nvPr/>
        </p:nvSpPr>
        <p:spPr>
          <a:xfrm>
            <a:off x="4800600" y="3994150"/>
            <a:ext cx="114300" cy="139700"/>
          </a:xfrm>
          <a:custGeom>
            <a:avLst/>
            <a:gdLst>
              <a:gd name="connsiteX0" fmla="*/ 21613 w 114300"/>
              <a:gd name="connsiteY0" fmla="*/ 143165 h 139700"/>
              <a:gd name="connsiteX1" fmla="*/ 123213 w 114300"/>
              <a:gd name="connsiteY1" fmla="*/ 82205 h 139700"/>
              <a:gd name="connsiteX2" fmla="*/ 21613 w 114300"/>
              <a:gd name="connsiteY2" fmla="*/ 21245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39700">
                <a:moveTo>
                  <a:pt x="21613" y="143165"/>
                </a:moveTo>
                <a:lnTo>
                  <a:pt x="123213" y="82205"/>
                </a:lnTo>
                <a:lnTo>
                  <a:pt x="21613" y="2124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9" name="Freeform 809"/>
          <p:cNvSpPr/>
          <p:nvPr/>
        </p:nvSpPr>
        <p:spPr>
          <a:xfrm>
            <a:off x="4800600" y="4057650"/>
            <a:ext cx="114300" cy="12700"/>
          </a:xfrm>
          <a:custGeom>
            <a:avLst/>
            <a:gdLst>
              <a:gd name="connsiteX0" fmla="*/ 21613 w 114300"/>
              <a:gd name="connsiteY0" fmla="*/ 18705 h 12700"/>
              <a:gd name="connsiteX1" fmla="*/ 123213 w 114300"/>
              <a:gd name="connsiteY1" fmla="*/ 18705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12700">
                <a:moveTo>
                  <a:pt x="21613" y="18705"/>
                </a:moveTo>
                <a:lnTo>
                  <a:pt x="123213" y="1870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0" name="Freeform 810"/>
          <p:cNvSpPr/>
          <p:nvPr/>
        </p:nvSpPr>
        <p:spPr>
          <a:xfrm>
            <a:off x="4927600" y="2025650"/>
            <a:ext cx="558800" cy="571500"/>
          </a:xfrm>
          <a:custGeom>
            <a:avLst/>
            <a:gdLst>
              <a:gd name="connsiteX0" fmla="*/ 24152 w 558800"/>
              <a:gd name="connsiteY0" fmla="*/ 22296 h 571500"/>
              <a:gd name="connsiteX1" fmla="*/ 570988 w 558800"/>
              <a:gd name="connsiteY1" fmla="*/ 22296 h 571500"/>
              <a:gd name="connsiteX2" fmla="*/ 570988 w 558800"/>
              <a:gd name="connsiteY2" fmla="*/ 572853 h 571500"/>
              <a:gd name="connsiteX3" fmla="*/ 24152 w 558800"/>
              <a:gd name="connsiteY3" fmla="*/ 572853 h 571500"/>
              <a:gd name="connsiteX4" fmla="*/ 24152 w 558800"/>
              <a:gd name="connsiteY4" fmla="*/ 2229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24152" y="22296"/>
                </a:moveTo>
                <a:lnTo>
                  <a:pt x="570988" y="22296"/>
                </a:lnTo>
                <a:lnTo>
                  <a:pt x="570988" y="572853"/>
                </a:lnTo>
                <a:lnTo>
                  <a:pt x="24152" y="572853"/>
                </a:lnTo>
                <a:lnTo>
                  <a:pt x="24152" y="2229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1" name="Freeform 811"/>
          <p:cNvSpPr/>
          <p:nvPr/>
        </p:nvSpPr>
        <p:spPr>
          <a:xfrm>
            <a:off x="4927600" y="2901950"/>
            <a:ext cx="558800" cy="571500"/>
          </a:xfrm>
          <a:custGeom>
            <a:avLst/>
            <a:gdLst>
              <a:gd name="connsiteX0" fmla="*/ 24152 w 558800"/>
              <a:gd name="connsiteY0" fmla="*/ 22561 h 571500"/>
              <a:gd name="connsiteX1" fmla="*/ 570988 w 558800"/>
              <a:gd name="connsiteY1" fmla="*/ 22561 h 571500"/>
              <a:gd name="connsiteX2" fmla="*/ 570988 w 558800"/>
              <a:gd name="connsiteY2" fmla="*/ 573119 h 571500"/>
              <a:gd name="connsiteX3" fmla="*/ 24152 w 558800"/>
              <a:gd name="connsiteY3" fmla="*/ 573119 h 571500"/>
              <a:gd name="connsiteX4" fmla="*/ 24152 w 558800"/>
              <a:gd name="connsiteY4" fmla="*/ 2256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24152" y="22561"/>
                </a:moveTo>
                <a:lnTo>
                  <a:pt x="570988" y="22561"/>
                </a:lnTo>
                <a:lnTo>
                  <a:pt x="570988" y="573119"/>
                </a:lnTo>
                <a:lnTo>
                  <a:pt x="24152" y="573119"/>
                </a:lnTo>
                <a:lnTo>
                  <a:pt x="24152" y="2256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2" name="Freeform 812"/>
          <p:cNvSpPr/>
          <p:nvPr/>
        </p:nvSpPr>
        <p:spPr>
          <a:xfrm>
            <a:off x="4927600" y="3778250"/>
            <a:ext cx="558800" cy="571500"/>
          </a:xfrm>
          <a:custGeom>
            <a:avLst/>
            <a:gdLst>
              <a:gd name="connsiteX0" fmla="*/ 24152 w 558800"/>
              <a:gd name="connsiteY0" fmla="*/ 22826 h 571500"/>
              <a:gd name="connsiteX1" fmla="*/ 570988 w 558800"/>
              <a:gd name="connsiteY1" fmla="*/ 22826 h 571500"/>
              <a:gd name="connsiteX2" fmla="*/ 570988 w 558800"/>
              <a:gd name="connsiteY2" fmla="*/ 573384 h 571500"/>
              <a:gd name="connsiteX3" fmla="*/ 24152 w 558800"/>
              <a:gd name="connsiteY3" fmla="*/ 573384 h 571500"/>
              <a:gd name="connsiteX4" fmla="*/ 24152 w 558800"/>
              <a:gd name="connsiteY4" fmla="*/ 2282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24152" y="22826"/>
                </a:moveTo>
                <a:lnTo>
                  <a:pt x="570988" y="22826"/>
                </a:lnTo>
                <a:lnTo>
                  <a:pt x="570988" y="573384"/>
                </a:lnTo>
                <a:lnTo>
                  <a:pt x="24152" y="573384"/>
                </a:lnTo>
                <a:lnTo>
                  <a:pt x="24152" y="2282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3" name="Freeform 813"/>
          <p:cNvSpPr/>
          <p:nvPr/>
        </p:nvSpPr>
        <p:spPr>
          <a:xfrm>
            <a:off x="5207000" y="2597150"/>
            <a:ext cx="12700" cy="203200"/>
          </a:xfrm>
          <a:custGeom>
            <a:avLst/>
            <a:gdLst>
              <a:gd name="connsiteX0" fmla="*/ 18170 w 12700"/>
              <a:gd name="connsiteY0" fmla="*/ 13961 h 203200"/>
              <a:gd name="connsiteX1" fmla="*/ 18170 w 12700"/>
              <a:gd name="connsiteY1" fmla="*/ 197820 h 203200"/>
              <a:gd name="connsiteX2" fmla="*/ 18170 w 12700"/>
              <a:gd name="connsiteY2" fmla="*/ 21052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" h="203200">
                <a:moveTo>
                  <a:pt x="18170" y="13961"/>
                </a:moveTo>
                <a:cubicBezTo>
                  <a:pt x="18170" y="75247"/>
                  <a:pt x="18170" y="136534"/>
                  <a:pt x="18170" y="197820"/>
                </a:cubicBezTo>
                <a:lnTo>
                  <a:pt x="18170" y="21052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4" name="Freeform 814"/>
          <p:cNvSpPr/>
          <p:nvPr/>
        </p:nvSpPr>
        <p:spPr>
          <a:xfrm>
            <a:off x="5207000" y="2774950"/>
            <a:ext cx="12700" cy="114300"/>
          </a:xfrm>
          <a:custGeom>
            <a:avLst/>
            <a:gdLst>
              <a:gd name="connsiteX0" fmla="*/ 18170 w 12700"/>
              <a:gd name="connsiteY0" fmla="*/ 20021 h 114300"/>
              <a:gd name="connsiteX1" fmla="*/ 18170 w 12700"/>
              <a:gd name="connsiteY1" fmla="*/ 121621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14300">
                <a:moveTo>
                  <a:pt x="18170" y="20021"/>
                </a:moveTo>
                <a:lnTo>
                  <a:pt x="18170" y="121621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5" name="Freeform 815"/>
          <p:cNvSpPr/>
          <p:nvPr/>
        </p:nvSpPr>
        <p:spPr>
          <a:xfrm>
            <a:off x="5143500" y="2774950"/>
            <a:ext cx="139700" cy="114300"/>
          </a:xfrm>
          <a:custGeom>
            <a:avLst/>
            <a:gdLst>
              <a:gd name="connsiteX0" fmla="*/ 20711 w 139700"/>
              <a:gd name="connsiteY0" fmla="*/ 20021 h 114300"/>
              <a:gd name="connsiteX1" fmla="*/ 81670 w 139700"/>
              <a:gd name="connsiteY1" fmla="*/ 121621 h 114300"/>
              <a:gd name="connsiteX2" fmla="*/ 142631 w 139700"/>
              <a:gd name="connsiteY2" fmla="*/ 20021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" h="114300">
                <a:moveTo>
                  <a:pt x="20711" y="20021"/>
                </a:moveTo>
                <a:lnTo>
                  <a:pt x="81670" y="121621"/>
                </a:lnTo>
                <a:lnTo>
                  <a:pt x="142631" y="20021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6" name="Freeform 816"/>
          <p:cNvSpPr/>
          <p:nvPr/>
        </p:nvSpPr>
        <p:spPr>
          <a:xfrm>
            <a:off x="5207000" y="3473450"/>
            <a:ext cx="12700" cy="203200"/>
          </a:xfrm>
          <a:custGeom>
            <a:avLst/>
            <a:gdLst>
              <a:gd name="connsiteX0" fmla="*/ 18170 w 12700"/>
              <a:gd name="connsiteY0" fmla="*/ 14226 h 203200"/>
              <a:gd name="connsiteX1" fmla="*/ 18170 w 12700"/>
              <a:gd name="connsiteY1" fmla="*/ 198086 h 203200"/>
              <a:gd name="connsiteX2" fmla="*/ 18170 w 12700"/>
              <a:gd name="connsiteY2" fmla="*/ 210786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" h="203200">
                <a:moveTo>
                  <a:pt x="18170" y="14226"/>
                </a:moveTo>
                <a:cubicBezTo>
                  <a:pt x="18170" y="75513"/>
                  <a:pt x="18170" y="136799"/>
                  <a:pt x="18170" y="198086"/>
                </a:cubicBezTo>
                <a:lnTo>
                  <a:pt x="18170" y="2107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7" name="Freeform 817"/>
          <p:cNvSpPr/>
          <p:nvPr/>
        </p:nvSpPr>
        <p:spPr>
          <a:xfrm>
            <a:off x="5143500" y="3651250"/>
            <a:ext cx="139700" cy="114300"/>
          </a:xfrm>
          <a:custGeom>
            <a:avLst/>
            <a:gdLst>
              <a:gd name="connsiteX0" fmla="*/ 20711 w 139700"/>
              <a:gd name="connsiteY0" fmla="*/ 20286 h 114300"/>
              <a:gd name="connsiteX1" fmla="*/ 81670 w 139700"/>
              <a:gd name="connsiteY1" fmla="*/ 121886 h 114300"/>
              <a:gd name="connsiteX2" fmla="*/ 142631 w 139700"/>
              <a:gd name="connsiteY2" fmla="*/ 2028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" h="114300">
                <a:moveTo>
                  <a:pt x="20711" y="20286"/>
                </a:moveTo>
                <a:lnTo>
                  <a:pt x="81670" y="121886"/>
                </a:lnTo>
                <a:lnTo>
                  <a:pt x="142631" y="202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8" name="Freeform 818"/>
          <p:cNvSpPr/>
          <p:nvPr/>
        </p:nvSpPr>
        <p:spPr>
          <a:xfrm>
            <a:off x="5207000" y="3651250"/>
            <a:ext cx="12700" cy="114300"/>
          </a:xfrm>
          <a:custGeom>
            <a:avLst/>
            <a:gdLst>
              <a:gd name="connsiteX0" fmla="*/ 18170 w 12700"/>
              <a:gd name="connsiteY0" fmla="*/ 20286 h 114300"/>
              <a:gd name="connsiteX1" fmla="*/ 18170 w 12700"/>
              <a:gd name="connsiteY1" fmla="*/ 12188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14300">
                <a:moveTo>
                  <a:pt x="18170" y="20286"/>
                </a:moveTo>
                <a:lnTo>
                  <a:pt x="18170" y="1218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9" name="TextBox 819"/>
          <p:cNvSpPr txBox="1"/>
          <p:nvPr/>
        </p:nvSpPr>
        <p:spPr>
          <a:xfrm>
            <a:off x="368300" y="1003210"/>
            <a:ext cx="6851556" cy="426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Matrix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Multiplication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with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Systolic</a:t>
            </a:r>
            <a:r>
              <a:rPr kumimoji="0" lang="en-US" altLang="zh-CN" sz="2800" b="1" i="0" u="none" strike="noStrike" kern="1200" cap="none" spc="-1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Array</a:t>
            </a:r>
          </a:p>
        </p:txBody>
      </p:sp>
      <p:sp>
        <p:nvSpPr>
          <p:cNvPr id="820" name="TextBox 820"/>
          <p:cNvSpPr txBox="1"/>
          <p:nvPr/>
        </p:nvSpPr>
        <p:spPr>
          <a:xfrm>
            <a:off x="1257301" y="1656839"/>
            <a:ext cx="817155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Time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6</a:t>
            </a:r>
          </a:p>
        </p:txBody>
      </p:sp>
      <p:sp>
        <p:nvSpPr>
          <p:cNvPr id="821" name="TextBox 821"/>
          <p:cNvSpPr txBox="1"/>
          <p:nvPr/>
        </p:nvSpPr>
        <p:spPr>
          <a:xfrm>
            <a:off x="6705600" y="1698421"/>
            <a:ext cx="1308988" cy="7771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61982" algn="l" defTabSz="457200" rtl="0" eaLnBrk="1" fontAlgn="auto" latinLnBrk="0" hangingPunct="1">
              <a:lnSpc>
                <a:spcPct val="12541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8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Y</a:t>
            </a:r>
            <a:r>
              <a:rPr kumimoji="0" lang="en-US" altLang="zh-CN" sz="2200" b="1" i="0" u="none" strike="noStrike" kern="1200" cap="none" spc="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等线" panose="02010600030101010101" pitchFamily="2" charset="-122"/>
                <a:cs typeface="Times New Roman"/>
              </a:rPr>
              <a:t> </a:t>
            </a:r>
            <a:r>
              <a:rPr kumimoji="0" lang="en-US" altLang="zh-CN" sz="2200" b="0" i="0" u="none" strike="noStrike" kern="1200" cap="none" spc="6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=</a:t>
            </a:r>
            <a:r>
              <a:rPr kumimoji="0" lang="en-US" altLang="zh-CN" sz="2200" b="0" i="0" u="none" strike="noStrike" kern="1200" cap="none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等线" panose="02010600030101010101" pitchFamily="2" charset="-122"/>
                <a:cs typeface="Times New Roman"/>
              </a:rPr>
              <a:t> </a:t>
            </a:r>
            <a:r>
              <a:rPr kumimoji="0" lang="en-US" altLang="zh-CN" sz="2200" b="1" i="0" u="none" strike="noStrike" kern="1200" cap="none" spc="1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W</a:t>
            </a:r>
            <a:r>
              <a:rPr kumimoji="0" lang="en-US" altLang="zh-CN" sz="2200" b="1" i="0" u="none" strike="noStrike" kern="1200" cap="none" spc="8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X</a:t>
            </a:r>
          </a:p>
          <a:p>
            <a:pPr marL="0" marR="0" lvl="0" indent="0" algn="l" defTabSz="457200" rtl="0" eaLnBrk="1" fontAlgn="auto" latinLnBrk="0" hangingPunct="1">
              <a:lnSpc>
                <a:spcPts val="5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44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3x2</a:t>
            </a:r>
            <a:r>
              <a:rPr kumimoji="0" lang="en-US" altLang="zh-CN" sz="1800" b="0" i="0" u="none" strike="noStrike" kern="1200" cap="none" spc="25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5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3x3</a:t>
            </a:r>
            <a:r>
              <a:rPr kumimoji="0" lang="en-US" altLang="zh-CN" sz="1800" b="0" i="0" u="none" strike="noStrike" kern="1200" cap="none" spc="3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5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3x2</a:t>
            </a:r>
          </a:p>
        </p:txBody>
      </p:sp>
      <p:sp>
        <p:nvSpPr>
          <p:cNvPr id="822" name="TextBox 822"/>
          <p:cNvSpPr txBox="1"/>
          <p:nvPr/>
        </p:nvSpPr>
        <p:spPr>
          <a:xfrm>
            <a:off x="4991100" y="3827016"/>
            <a:ext cx="512548" cy="533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9708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x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33</a:t>
            </a:r>
            <a:r>
              <a:rPr kumimoji="0" lang="en-US" altLang="zh-CN" sz="1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23+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x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23</a:t>
            </a:r>
            <a:r>
              <a:rPr kumimoji="0" lang="en-US" altLang="zh-CN" sz="1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22+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x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13</a:t>
            </a:r>
            <a:r>
              <a:rPr kumimoji="0" lang="en-US" altLang="zh-CN" sz="12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21</a:t>
            </a:r>
          </a:p>
        </p:txBody>
      </p:sp>
      <p:sp>
        <p:nvSpPr>
          <p:cNvPr id="823" name="TextBox 823"/>
          <p:cNvSpPr txBox="1"/>
          <p:nvPr/>
        </p:nvSpPr>
        <p:spPr>
          <a:xfrm>
            <a:off x="4140200" y="4637275"/>
            <a:ext cx="1306814" cy="182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90600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y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22	</a:t>
            </a:r>
            <a:r>
              <a:rPr kumimoji="0" lang="en-US" altLang="zh-CN" sz="1200" b="0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y</a:t>
            </a:r>
            <a:r>
              <a:rPr kumimoji="0" lang="en-US" altLang="zh-CN" sz="800" b="0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22</a:t>
            </a:r>
          </a:p>
        </p:txBody>
      </p:sp>
      <p:sp>
        <p:nvSpPr>
          <p:cNvPr id="824" name="TextBox 824"/>
          <p:cNvSpPr txBox="1"/>
          <p:nvPr/>
        </p:nvSpPr>
        <p:spPr>
          <a:xfrm>
            <a:off x="3187700" y="5043675"/>
            <a:ext cx="207066" cy="6129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y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12</a:t>
            </a:r>
          </a:p>
          <a:p>
            <a:pPr marL="0" marR="0" lvl="0" indent="0" algn="l" defTabSz="457200" rtl="0" eaLnBrk="1" fontAlgn="auto" latinLnBrk="0" hangingPunct="1">
              <a:lnSpc>
                <a:spcPts val="18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127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y</a:t>
            </a:r>
            <a:r>
              <a:rPr kumimoji="0" lang="en-US" altLang="zh-CN" sz="800" b="0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11</a:t>
            </a:r>
          </a:p>
        </p:txBody>
      </p:sp>
      <p:sp>
        <p:nvSpPr>
          <p:cNvPr id="825" name="TextBox 825"/>
          <p:cNvSpPr txBox="1"/>
          <p:nvPr/>
        </p:nvSpPr>
        <p:spPr>
          <a:xfrm>
            <a:off x="4140200" y="5043675"/>
            <a:ext cx="316214" cy="182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y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21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828"/>
          <p:cNvSpPr/>
          <p:nvPr/>
        </p:nvSpPr>
        <p:spPr>
          <a:xfrm>
            <a:off x="3035300" y="2025650"/>
            <a:ext cx="558800" cy="571500"/>
          </a:xfrm>
          <a:custGeom>
            <a:avLst/>
            <a:gdLst>
              <a:gd name="connsiteX0" fmla="*/ 19050 w 558800"/>
              <a:gd name="connsiteY0" fmla="*/ 22296 h 571500"/>
              <a:gd name="connsiteX1" fmla="*/ 565885 w 558800"/>
              <a:gd name="connsiteY1" fmla="*/ 22296 h 571500"/>
              <a:gd name="connsiteX2" fmla="*/ 565885 w 558800"/>
              <a:gd name="connsiteY2" fmla="*/ 572853 h 571500"/>
              <a:gd name="connsiteX3" fmla="*/ 19050 w 558800"/>
              <a:gd name="connsiteY3" fmla="*/ 572853 h 571500"/>
              <a:gd name="connsiteX4" fmla="*/ 19050 w 558800"/>
              <a:gd name="connsiteY4" fmla="*/ 2229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19050" y="22296"/>
                </a:moveTo>
                <a:lnTo>
                  <a:pt x="565885" y="22296"/>
                </a:lnTo>
                <a:lnTo>
                  <a:pt x="565885" y="572853"/>
                </a:lnTo>
                <a:lnTo>
                  <a:pt x="19050" y="572853"/>
                </a:lnTo>
                <a:lnTo>
                  <a:pt x="19050" y="2229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9" name="Freeform 829"/>
          <p:cNvSpPr/>
          <p:nvPr/>
        </p:nvSpPr>
        <p:spPr>
          <a:xfrm>
            <a:off x="3035300" y="2901950"/>
            <a:ext cx="558800" cy="571500"/>
          </a:xfrm>
          <a:custGeom>
            <a:avLst/>
            <a:gdLst>
              <a:gd name="connsiteX0" fmla="*/ 19050 w 558800"/>
              <a:gd name="connsiteY0" fmla="*/ 22561 h 571500"/>
              <a:gd name="connsiteX1" fmla="*/ 565885 w 558800"/>
              <a:gd name="connsiteY1" fmla="*/ 22561 h 571500"/>
              <a:gd name="connsiteX2" fmla="*/ 565885 w 558800"/>
              <a:gd name="connsiteY2" fmla="*/ 573119 h 571500"/>
              <a:gd name="connsiteX3" fmla="*/ 19050 w 558800"/>
              <a:gd name="connsiteY3" fmla="*/ 573119 h 571500"/>
              <a:gd name="connsiteX4" fmla="*/ 19050 w 558800"/>
              <a:gd name="connsiteY4" fmla="*/ 2256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19050" y="22561"/>
                </a:moveTo>
                <a:lnTo>
                  <a:pt x="565885" y="22561"/>
                </a:lnTo>
                <a:lnTo>
                  <a:pt x="565885" y="573119"/>
                </a:lnTo>
                <a:lnTo>
                  <a:pt x="19050" y="573119"/>
                </a:lnTo>
                <a:lnTo>
                  <a:pt x="19050" y="2256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0" name="Freeform 830"/>
          <p:cNvSpPr/>
          <p:nvPr/>
        </p:nvSpPr>
        <p:spPr>
          <a:xfrm>
            <a:off x="3035300" y="3778250"/>
            <a:ext cx="558800" cy="571500"/>
          </a:xfrm>
          <a:custGeom>
            <a:avLst/>
            <a:gdLst>
              <a:gd name="connsiteX0" fmla="*/ 19050 w 558800"/>
              <a:gd name="connsiteY0" fmla="*/ 22826 h 571500"/>
              <a:gd name="connsiteX1" fmla="*/ 565885 w 558800"/>
              <a:gd name="connsiteY1" fmla="*/ 22826 h 571500"/>
              <a:gd name="connsiteX2" fmla="*/ 565885 w 558800"/>
              <a:gd name="connsiteY2" fmla="*/ 573384 h 571500"/>
              <a:gd name="connsiteX3" fmla="*/ 19050 w 558800"/>
              <a:gd name="connsiteY3" fmla="*/ 573384 h 571500"/>
              <a:gd name="connsiteX4" fmla="*/ 19050 w 558800"/>
              <a:gd name="connsiteY4" fmla="*/ 2282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19050" y="22826"/>
                </a:moveTo>
                <a:lnTo>
                  <a:pt x="565885" y="22826"/>
                </a:lnTo>
                <a:lnTo>
                  <a:pt x="565885" y="573384"/>
                </a:lnTo>
                <a:lnTo>
                  <a:pt x="19050" y="573384"/>
                </a:lnTo>
                <a:lnTo>
                  <a:pt x="19050" y="2282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1" name="Freeform 831"/>
          <p:cNvSpPr/>
          <p:nvPr/>
        </p:nvSpPr>
        <p:spPr>
          <a:xfrm>
            <a:off x="3314700" y="2597150"/>
            <a:ext cx="12700" cy="203200"/>
          </a:xfrm>
          <a:custGeom>
            <a:avLst/>
            <a:gdLst>
              <a:gd name="connsiteX0" fmla="*/ 13068 w 12700"/>
              <a:gd name="connsiteY0" fmla="*/ 13961 h 203200"/>
              <a:gd name="connsiteX1" fmla="*/ 13068 w 12700"/>
              <a:gd name="connsiteY1" fmla="*/ 197820 h 203200"/>
              <a:gd name="connsiteX2" fmla="*/ 13068 w 12700"/>
              <a:gd name="connsiteY2" fmla="*/ 21052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" h="203200">
                <a:moveTo>
                  <a:pt x="13068" y="13961"/>
                </a:moveTo>
                <a:cubicBezTo>
                  <a:pt x="13068" y="75247"/>
                  <a:pt x="13068" y="136534"/>
                  <a:pt x="13068" y="197820"/>
                </a:cubicBezTo>
                <a:lnTo>
                  <a:pt x="13068" y="21052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2" name="Freeform 832"/>
          <p:cNvSpPr/>
          <p:nvPr/>
        </p:nvSpPr>
        <p:spPr>
          <a:xfrm>
            <a:off x="3251200" y="2774950"/>
            <a:ext cx="127000" cy="114300"/>
          </a:xfrm>
          <a:custGeom>
            <a:avLst/>
            <a:gdLst>
              <a:gd name="connsiteX0" fmla="*/ 15608 w 127000"/>
              <a:gd name="connsiteY0" fmla="*/ 20021 h 114300"/>
              <a:gd name="connsiteX1" fmla="*/ 76568 w 127000"/>
              <a:gd name="connsiteY1" fmla="*/ 121621 h 114300"/>
              <a:gd name="connsiteX2" fmla="*/ 137528 w 127000"/>
              <a:gd name="connsiteY2" fmla="*/ 20021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" h="114300">
                <a:moveTo>
                  <a:pt x="15608" y="20021"/>
                </a:moveTo>
                <a:lnTo>
                  <a:pt x="76568" y="121621"/>
                </a:lnTo>
                <a:lnTo>
                  <a:pt x="137528" y="20021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3" name="Freeform 833"/>
          <p:cNvSpPr/>
          <p:nvPr/>
        </p:nvSpPr>
        <p:spPr>
          <a:xfrm>
            <a:off x="3314700" y="2774950"/>
            <a:ext cx="12700" cy="114300"/>
          </a:xfrm>
          <a:custGeom>
            <a:avLst/>
            <a:gdLst>
              <a:gd name="connsiteX0" fmla="*/ 13068 w 12700"/>
              <a:gd name="connsiteY0" fmla="*/ 20021 h 114300"/>
              <a:gd name="connsiteX1" fmla="*/ 13068 w 12700"/>
              <a:gd name="connsiteY1" fmla="*/ 121621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14300">
                <a:moveTo>
                  <a:pt x="13068" y="20021"/>
                </a:moveTo>
                <a:lnTo>
                  <a:pt x="13068" y="121621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4" name="Freeform 834"/>
          <p:cNvSpPr/>
          <p:nvPr/>
        </p:nvSpPr>
        <p:spPr>
          <a:xfrm>
            <a:off x="3314700" y="3473450"/>
            <a:ext cx="12700" cy="203200"/>
          </a:xfrm>
          <a:custGeom>
            <a:avLst/>
            <a:gdLst>
              <a:gd name="connsiteX0" fmla="*/ 13068 w 12700"/>
              <a:gd name="connsiteY0" fmla="*/ 14226 h 203200"/>
              <a:gd name="connsiteX1" fmla="*/ 13068 w 12700"/>
              <a:gd name="connsiteY1" fmla="*/ 198086 h 203200"/>
              <a:gd name="connsiteX2" fmla="*/ 13068 w 12700"/>
              <a:gd name="connsiteY2" fmla="*/ 210786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" h="203200">
                <a:moveTo>
                  <a:pt x="13068" y="14226"/>
                </a:moveTo>
                <a:cubicBezTo>
                  <a:pt x="13068" y="75513"/>
                  <a:pt x="13068" y="136799"/>
                  <a:pt x="13068" y="198086"/>
                </a:cubicBezTo>
                <a:lnTo>
                  <a:pt x="13068" y="2107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5" name="Freeform 835"/>
          <p:cNvSpPr/>
          <p:nvPr/>
        </p:nvSpPr>
        <p:spPr>
          <a:xfrm>
            <a:off x="3251200" y="3651250"/>
            <a:ext cx="127000" cy="114300"/>
          </a:xfrm>
          <a:custGeom>
            <a:avLst/>
            <a:gdLst>
              <a:gd name="connsiteX0" fmla="*/ 15608 w 127000"/>
              <a:gd name="connsiteY0" fmla="*/ 20286 h 114300"/>
              <a:gd name="connsiteX1" fmla="*/ 76568 w 127000"/>
              <a:gd name="connsiteY1" fmla="*/ 121886 h 114300"/>
              <a:gd name="connsiteX2" fmla="*/ 137528 w 127000"/>
              <a:gd name="connsiteY2" fmla="*/ 2028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" h="114300">
                <a:moveTo>
                  <a:pt x="15608" y="20286"/>
                </a:moveTo>
                <a:lnTo>
                  <a:pt x="76568" y="121886"/>
                </a:lnTo>
                <a:lnTo>
                  <a:pt x="137528" y="202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6" name="Freeform 836"/>
          <p:cNvSpPr/>
          <p:nvPr/>
        </p:nvSpPr>
        <p:spPr>
          <a:xfrm>
            <a:off x="3314700" y="3651250"/>
            <a:ext cx="12700" cy="114300"/>
          </a:xfrm>
          <a:custGeom>
            <a:avLst/>
            <a:gdLst>
              <a:gd name="connsiteX0" fmla="*/ 13068 w 12700"/>
              <a:gd name="connsiteY0" fmla="*/ 20286 h 114300"/>
              <a:gd name="connsiteX1" fmla="*/ 13068 w 12700"/>
              <a:gd name="connsiteY1" fmla="*/ 12188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14300">
                <a:moveTo>
                  <a:pt x="13068" y="20286"/>
                </a:moveTo>
                <a:lnTo>
                  <a:pt x="13068" y="1218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7" name="Freeform 837"/>
          <p:cNvSpPr/>
          <p:nvPr/>
        </p:nvSpPr>
        <p:spPr>
          <a:xfrm>
            <a:off x="3594100" y="2305050"/>
            <a:ext cx="292100" cy="12700"/>
          </a:xfrm>
          <a:custGeom>
            <a:avLst/>
            <a:gdLst>
              <a:gd name="connsiteX0" fmla="*/ 19843 w 292100"/>
              <a:gd name="connsiteY0" fmla="*/ 18174 h 12700"/>
              <a:gd name="connsiteX1" fmla="*/ 279411 w 292100"/>
              <a:gd name="connsiteY1" fmla="*/ 18174 h 12700"/>
              <a:gd name="connsiteX2" fmla="*/ 292111 w 292100"/>
              <a:gd name="connsiteY2" fmla="*/ 18174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100" h="12700">
                <a:moveTo>
                  <a:pt x="19843" y="18174"/>
                </a:moveTo>
                <a:cubicBezTo>
                  <a:pt x="106366" y="18174"/>
                  <a:pt x="192889" y="18174"/>
                  <a:pt x="279411" y="18174"/>
                </a:cubicBezTo>
                <a:lnTo>
                  <a:pt x="292111" y="18174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8" name="Freeform 838"/>
          <p:cNvSpPr/>
          <p:nvPr/>
        </p:nvSpPr>
        <p:spPr>
          <a:xfrm>
            <a:off x="3860800" y="2241550"/>
            <a:ext cx="114300" cy="139700"/>
          </a:xfrm>
          <a:custGeom>
            <a:avLst/>
            <a:gdLst>
              <a:gd name="connsiteX0" fmla="*/ 12711 w 114300"/>
              <a:gd name="connsiteY0" fmla="*/ 142635 h 139700"/>
              <a:gd name="connsiteX1" fmla="*/ 114311 w 114300"/>
              <a:gd name="connsiteY1" fmla="*/ 81675 h 139700"/>
              <a:gd name="connsiteX2" fmla="*/ 12711 w 114300"/>
              <a:gd name="connsiteY2" fmla="*/ 20715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39700">
                <a:moveTo>
                  <a:pt x="12711" y="142635"/>
                </a:moveTo>
                <a:lnTo>
                  <a:pt x="114311" y="81675"/>
                </a:lnTo>
                <a:lnTo>
                  <a:pt x="12711" y="2071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9" name="Freeform 839"/>
          <p:cNvSpPr/>
          <p:nvPr/>
        </p:nvSpPr>
        <p:spPr>
          <a:xfrm>
            <a:off x="3860800" y="2305050"/>
            <a:ext cx="114300" cy="12700"/>
          </a:xfrm>
          <a:custGeom>
            <a:avLst/>
            <a:gdLst>
              <a:gd name="connsiteX0" fmla="*/ 12711 w 114300"/>
              <a:gd name="connsiteY0" fmla="*/ 18175 h 12700"/>
              <a:gd name="connsiteX1" fmla="*/ 114311 w 114300"/>
              <a:gd name="connsiteY1" fmla="*/ 18175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12700">
                <a:moveTo>
                  <a:pt x="12711" y="18175"/>
                </a:moveTo>
                <a:lnTo>
                  <a:pt x="114311" y="1817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0" name="Freeform 840"/>
          <p:cNvSpPr/>
          <p:nvPr/>
        </p:nvSpPr>
        <p:spPr>
          <a:xfrm>
            <a:off x="3594100" y="3181350"/>
            <a:ext cx="292100" cy="12700"/>
          </a:xfrm>
          <a:custGeom>
            <a:avLst/>
            <a:gdLst>
              <a:gd name="connsiteX0" fmla="*/ 19843 w 292100"/>
              <a:gd name="connsiteY0" fmla="*/ 18440 h 12700"/>
              <a:gd name="connsiteX1" fmla="*/ 279411 w 292100"/>
              <a:gd name="connsiteY1" fmla="*/ 18440 h 12700"/>
              <a:gd name="connsiteX2" fmla="*/ 292111 w 292100"/>
              <a:gd name="connsiteY2" fmla="*/ 1844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100" h="12700">
                <a:moveTo>
                  <a:pt x="19843" y="18440"/>
                </a:moveTo>
                <a:cubicBezTo>
                  <a:pt x="106366" y="18440"/>
                  <a:pt x="192889" y="18440"/>
                  <a:pt x="279411" y="18440"/>
                </a:cubicBezTo>
                <a:lnTo>
                  <a:pt x="292111" y="1844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1" name="Freeform 841"/>
          <p:cNvSpPr/>
          <p:nvPr/>
        </p:nvSpPr>
        <p:spPr>
          <a:xfrm>
            <a:off x="3860800" y="3117850"/>
            <a:ext cx="114300" cy="139700"/>
          </a:xfrm>
          <a:custGeom>
            <a:avLst/>
            <a:gdLst>
              <a:gd name="connsiteX0" fmla="*/ 12711 w 114300"/>
              <a:gd name="connsiteY0" fmla="*/ 142900 h 139700"/>
              <a:gd name="connsiteX1" fmla="*/ 114311 w 114300"/>
              <a:gd name="connsiteY1" fmla="*/ 81940 h 139700"/>
              <a:gd name="connsiteX2" fmla="*/ 12711 w 114300"/>
              <a:gd name="connsiteY2" fmla="*/ 20980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39700">
                <a:moveTo>
                  <a:pt x="12711" y="142900"/>
                </a:moveTo>
                <a:lnTo>
                  <a:pt x="114311" y="81940"/>
                </a:lnTo>
                <a:lnTo>
                  <a:pt x="12711" y="2098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2" name="Freeform 842"/>
          <p:cNvSpPr/>
          <p:nvPr/>
        </p:nvSpPr>
        <p:spPr>
          <a:xfrm>
            <a:off x="3860800" y="3181350"/>
            <a:ext cx="114300" cy="12700"/>
          </a:xfrm>
          <a:custGeom>
            <a:avLst/>
            <a:gdLst>
              <a:gd name="connsiteX0" fmla="*/ 12711 w 114300"/>
              <a:gd name="connsiteY0" fmla="*/ 18440 h 12700"/>
              <a:gd name="connsiteX1" fmla="*/ 114311 w 114300"/>
              <a:gd name="connsiteY1" fmla="*/ 1844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12700">
                <a:moveTo>
                  <a:pt x="12711" y="18440"/>
                </a:moveTo>
                <a:lnTo>
                  <a:pt x="114311" y="1844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3" name="Freeform 843"/>
          <p:cNvSpPr/>
          <p:nvPr/>
        </p:nvSpPr>
        <p:spPr>
          <a:xfrm>
            <a:off x="3594100" y="4057650"/>
            <a:ext cx="292100" cy="12700"/>
          </a:xfrm>
          <a:custGeom>
            <a:avLst/>
            <a:gdLst>
              <a:gd name="connsiteX0" fmla="*/ 19843 w 292100"/>
              <a:gd name="connsiteY0" fmla="*/ 18706 h 12700"/>
              <a:gd name="connsiteX1" fmla="*/ 279411 w 292100"/>
              <a:gd name="connsiteY1" fmla="*/ 18706 h 12700"/>
              <a:gd name="connsiteX2" fmla="*/ 292111 w 292100"/>
              <a:gd name="connsiteY2" fmla="*/ 18706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100" h="12700">
                <a:moveTo>
                  <a:pt x="19843" y="18706"/>
                </a:moveTo>
                <a:cubicBezTo>
                  <a:pt x="106366" y="18706"/>
                  <a:pt x="192889" y="18706"/>
                  <a:pt x="279411" y="18706"/>
                </a:cubicBezTo>
                <a:lnTo>
                  <a:pt x="292111" y="1870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4" name="Freeform 844"/>
          <p:cNvSpPr/>
          <p:nvPr/>
        </p:nvSpPr>
        <p:spPr>
          <a:xfrm>
            <a:off x="3860800" y="3994150"/>
            <a:ext cx="114300" cy="139700"/>
          </a:xfrm>
          <a:custGeom>
            <a:avLst/>
            <a:gdLst>
              <a:gd name="connsiteX0" fmla="*/ 12711 w 114300"/>
              <a:gd name="connsiteY0" fmla="*/ 143165 h 139700"/>
              <a:gd name="connsiteX1" fmla="*/ 114311 w 114300"/>
              <a:gd name="connsiteY1" fmla="*/ 82205 h 139700"/>
              <a:gd name="connsiteX2" fmla="*/ 12711 w 114300"/>
              <a:gd name="connsiteY2" fmla="*/ 21245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39700">
                <a:moveTo>
                  <a:pt x="12711" y="143165"/>
                </a:moveTo>
                <a:lnTo>
                  <a:pt x="114311" y="82205"/>
                </a:lnTo>
                <a:lnTo>
                  <a:pt x="12711" y="2124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5" name="Freeform 845"/>
          <p:cNvSpPr/>
          <p:nvPr/>
        </p:nvSpPr>
        <p:spPr>
          <a:xfrm>
            <a:off x="3860800" y="4057650"/>
            <a:ext cx="114300" cy="12700"/>
          </a:xfrm>
          <a:custGeom>
            <a:avLst/>
            <a:gdLst>
              <a:gd name="connsiteX0" fmla="*/ 12711 w 114300"/>
              <a:gd name="connsiteY0" fmla="*/ 18705 h 12700"/>
              <a:gd name="connsiteX1" fmla="*/ 114311 w 114300"/>
              <a:gd name="connsiteY1" fmla="*/ 18705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12700">
                <a:moveTo>
                  <a:pt x="12711" y="18705"/>
                </a:moveTo>
                <a:lnTo>
                  <a:pt x="114311" y="1870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6" name="Freeform 846"/>
          <p:cNvSpPr/>
          <p:nvPr/>
        </p:nvSpPr>
        <p:spPr>
          <a:xfrm>
            <a:off x="3987800" y="2025650"/>
            <a:ext cx="558800" cy="571500"/>
          </a:xfrm>
          <a:custGeom>
            <a:avLst/>
            <a:gdLst>
              <a:gd name="connsiteX0" fmla="*/ 15251 w 558800"/>
              <a:gd name="connsiteY0" fmla="*/ 22296 h 571500"/>
              <a:gd name="connsiteX1" fmla="*/ 562087 w 558800"/>
              <a:gd name="connsiteY1" fmla="*/ 22296 h 571500"/>
              <a:gd name="connsiteX2" fmla="*/ 562087 w 558800"/>
              <a:gd name="connsiteY2" fmla="*/ 572853 h 571500"/>
              <a:gd name="connsiteX3" fmla="*/ 15251 w 558800"/>
              <a:gd name="connsiteY3" fmla="*/ 572853 h 571500"/>
              <a:gd name="connsiteX4" fmla="*/ 15251 w 558800"/>
              <a:gd name="connsiteY4" fmla="*/ 2229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15251" y="22296"/>
                </a:moveTo>
                <a:lnTo>
                  <a:pt x="562087" y="22296"/>
                </a:lnTo>
                <a:lnTo>
                  <a:pt x="562087" y="572853"/>
                </a:lnTo>
                <a:lnTo>
                  <a:pt x="15251" y="572853"/>
                </a:lnTo>
                <a:lnTo>
                  <a:pt x="15251" y="2229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7" name="Freeform 847"/>
          <p:cNvSpPr/>
          <p:nvPr/>
        </p:nvSpPr>
        <p:spPr>
          <a:xfrm>
            <a:off x="3987800" y="2901950"/>
            <a:ext cx="558800" cy="571500"/>
          </a:xfrm>
          <a:custGeom>
            <a:avLst/>
            <a:gdLst>
              <a:gd name="connsiteX0" fmla="*/ 15251 w 558800"/>
              <a:gd name="connsiteY0" fmla="*/ 22561 h 571500"/>
              <a:gd name="connsiteX1" fmla="*/ 562087 w 558800"/>
              <a:gd name="connsiteY1" fmla="*/ 22561 h 571500"/>
              <a:gd name="connsiteX2" fmla="*/ 562087 w 558800"/>
              <a:gd name="connsiteY2" fmla="*/ 573119 h 571500"/>
              <a:gd name="connsiteX3" fmla="*/ 15251 w 558800"/>
              <a:gd name="connsiteY3" fmla="*/ 573119 h 571500"/>
              <a:gd name="connsiteX4" fmla="*/ 15251 w 558800"/>
              <a:gd name="connsiteY4" fmla="*/ 2256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15251" y="22561"/>
                </a:moveTo>
                <a:lnTo>
                  <a:pt x="562087" y="22561"/>
                </a:lnTo>
                <a:lnTo>
                  <a:pt x="562087" y="573119"/>
                </a:lnTo>
                <a:lnTo>
                  <a:pt x="15251" y="573119"/>
                </a:lnTo>
                <a:lnTo>
                  <a:pt x="15251" y="2256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8" name="Freeform 848"/>
          <p:cNvSpPr/>
          <p:nvPr/>
        </p:nvSpPr>
        <p:spPr>
          <a:xfrm>
            <a:off x="3987800" y="3778250"/>
            <a:ext cx="558800" cy="571500"/>
          </a:xfrm>
          <a:custGeom>
            <a:avLst/>
            <a:gdLst>
              <a:gd name="connsiteX0" fmla="*/ 15251 w 558800"/>
              <a:gd name="connsiteY0" fmla="*/ 22826 h 571500"/>
              <a:gd name="connsiteX1" fmla="*/ 562087 w 558800"/>
              <a:gd name="connsiteY1" fmla="*/ 22826 h 571500"/>
              <a:gd name="connsiteX2" fmla="*/ 562087 w 558800"/>
              <a:gd name="connsiteY2" fmla="*/ 573384 h 571500"/>
              <a:gd name="connsiteX3" fmla="*/ 15251 w 558800"/>
              <a:gd name="connsiteY3" fmla="*/ 573384 h 571500"/>
              <a:gd name="connsiteX4" fmla="*/ 15251 w 558800"/>
              <a:gd name="connsiteY4" fmla="*/ 2282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15251" y="22826"/>
                </a:moveTo>
                <a:lnTo>
                  <a:pt x="562087" y="22826"/>
                </a:lnTo>
                <a:lnTo>
                  <a:pt x="562087" y="573384"/>
                </a:lnTo>
                <a:lnTo>
                  <a:pt x="15251" y="573384"/>
                </a:lnTo>
                <a:lnTo>
                  <a:pt x="15251" y="2282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9" name="Freeform 849"/>
          <p:cNvSpPr/>
          <p:nvPr/>
        </p:nvSpPr>
        <p:spPr>
          <a:xfrm>
            <a:off x="4254500" y="2597150"/>
            <a:ext cx="12700" cy="203200"/>
          </a:xfrm>
          <a:custGeom>
            <a:avLst/>
            <a:gdLst>
              <a:gd name="connsiteX0" fmla="*/ 21969 w 12700"/>
              <a:gd name="connsiteY0" fmla="*/ 13961 h 203200"/>
              <a:gd name="connsiteX1" fmla="*/ 21969 w 12700"/>
              <a:gd name="connsiteY1" fmla="*/ 197820 h 203200"/>
              <a:gd name="connsiteX2" fmla="*/ 21969 w 12700"/>
              <a:gd name="connsiteY2" fmla="*/ 21052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" h="203200">
                <a:moveTo>
                  <a:pt x="21969" y="13961"/>
                </a:moveTo>
                <a:cubicBezTo>
                  <a:pt x="21969" y="75247"/>
                  <a:pt x="21969" y="136534"/>
                  <a:pt x="21969" y="197820"/>
                </a:cubicBezTo>
                <a:lnTo>
                  <a:pt x="21969" y="21052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0" name="Freeform 850"/>
          <p:cNvSpPr/>
          <p:nvPr/>
        </p:nvSpPr>
        <p:spPr>
          <a:xfrm>
            <a:off x="4254500" y="2774950"/>
            <a:ext cx="12700" cy="114300"/>
          </a:xfrm>
          <a:custGeom>
            <a:avLst/>
            <a:gdLst>
              <a:gd name="connsiteX0" fmla="*/ 21969 w 12700"/>
              <a:gd name="connsiteY0" fmla="*/ 20021 h 114300"/>
              <a:gd name="connsiteX1" fmla="*/ 21969 w 12700"/>
              <a:gd name="connsiteY1" fmla="*/ 121621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14300">
                <a:moveTo>
                  <a:pt x="21969" y="20021"/>
                </a:moveTo>
                <a:lnTo>
                  <a:pt x="21969" y="121621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1" name="Freeform 851"/>
          <p:cNvSpPr/>
          <p:nvPr/>
        </p:nvSpPr>
        <p:spPr>
          <a:xfrm>
            <a:off x="4191000" y="2774950"/>
            <a:ext cx="139700" cy="114300"/>
          </a:xfrm>
          <a:custGeom>
            <a:avLst/>
            <a:gdLst>
              <a:gd name="connsiteX0" fmla="*/ 24509 w 139700"/>
              <a:gd name="connsiteY0" fmla="*/ 20021 h 114300"/>
              <a:gd name="connsiteX1" fmla="*/ 85469 w 139700"/>
              <a:gd name="connsiteY1" fmla="*/ 121621 h 114300"/>
              <a:gd name="connsiteX2" fmla="*/ 146429 w 139700"/>
              <a:gd name="connsiteY2" fmla="*/ 20021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" h="114300">
                <a:moveTo>
                  <a:pt x="24509" y="20021"/>
                </a:moveTo>
                <a:lnTo>
                  <a:pt x="85469" y="121621"/>
                </a:lnTo>
                <a:lnTo>
                  <a:pt x="146429" y="20021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2" name="Freeform 852"/>
          <p:cNvSpPr/>
          <p:nvPr/>
        </p:nvSpPr>
        <p:spPr>
          <a:xfrm>
            <a:off x="4254500" y="3473450"/>
            <a:ext cx="12700" cy="203200"/>
          </a:xfrm>
          <a:custGeom>
            <a:avLst/>
            <a:gdLst>
              <a:gd name="connsiteX0" fmla="*/ 21969 w 12700"/>
              <a:gd name="connsiteY0" fmla="*/ 14226 h 203200"/>
              <a:gd name="connsiteX1" fmla="*/ 21969 w 12700"/>
              <a:gd name="connsiteY1" fmla="*/ 198086 h 203200"/>
              <a:gd name="connsiteX2" fmla="*/ 21969 w 12700"/>
              <a:gd name="connsiteY2" fmla="*/ 210786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" h="203200">
                <a:moveTo>
                  <a:pt x="21969" y="14226"/>
                </a:moveTo>
                <a:cubicBezTo>
                  <a:pt x="21969" y="75513"/>
                  <a:pt x="21969" y="136799"/>
                  <a:pt x="21969" y="198086"/>
                </a:cubicBezTo>
                <a:lnTo>
                  <a:pt x="21969" y="2107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3" name="Freeform 853"/>
          <p:cNvSpPr/>
          <p:nvPr/>
        </p:nvSpPr>
        <p:spPr>
          <a:xfrm>
            <a:off x="4191000" y="3651250"/>
            <a:ext cx="139700" cy="114300"/>
          </a:xfrm>
          <a:custGeom>
            <a:avLst/>
            <a:gdLst>
              <a:gd name="connsiteX0" fmla="*/ 24509 w 139700"/>
              <a:gd name="connsiteY0" fmla="*/ 20286 h 114300"/>
              <a:gd name="connsiteX1" fmla="*/ 85469 w 139700"/>
              <a:gd name="connsiteY1" fmla="*/ 121886 h 114300"/>
              <a:gd name="connsiteX2" fmla="*/ 146429 w 139700"/>
              <a:gd name="connsiteY2" fmla="*/ 2028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" h="114300">
                <a:moveTo>
                  <a:pt x="24509" y="20286"/>
                </a:moveTo>
                <a:lnTo>
                  <a:pt x="85469" y="121886"/>
                </a:lnTo>
                <a:lnTo>
                  <a:pt x="146429" y="202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4" name="Freeform 854"/>
          <p:cNvSpPr/>
          <p:nvPr/>
        </p:nvSpPr>
        <p:spPr>
          <a:xfrm>
            <a:off x="4254500" y="3651250"/>
            <a:ext cx="12700" cy="114300"/>
          </a:xfrm>
          <a:custGeom>
            <a:avLst/>
            <a:gdLst>
              <a:gd name="connsiteX0" fmla="*/ 21969 w 12700"/>
              <a:gd name="connsiteY0" fmla="*/ 20286 h 114300"/>
              <a:gd name="connsiteX1" fmla="*/ 21969 w 12700"/>
              <a:gd name="connsiteY1" fmla="*/ 12188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14300">
                <a:moveTo>
                  <a:pt x="21969" y="20286"/>
                </a:moveTo>
                <a:lnTo>
                  <a:pt x="21969" y="1218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5" name="Freeform 855"/>
          <p:cNvSpPr/>
          <p:nvPr/>
        </p:nvSpPr>
        <p:spPr>
          <a:xfrm>
            <a:off x="4546600" y="2305050"/>
            <a:ext cx="279400" cy="12700"/>
          </a:xfrm>
          <a:custGeom>
            <a:avLst/>
            <a:gdLst>
              <a:gd name="connsiteX0" fmla="*/ 16045 w 279400"/>
              <a:gd name="connsiteY0" fmla="*/ 18174 h 12700"/>
              <a:gd name="connsiteX1" fmla="*/ 275613 w 279400"/>
              <a:gd name="connsiteY1" fmla="*/ 18174 h 12700"/>
              <a:gd name="connsiteX2" fmla="*/ 288313 w 279400"/>
              <a:gd name="connsiteY2" fmla="*/ 18174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00" h="12700">
                <a:moveTo>
                  <a:pt x="16045" y="18174"/>
                </a:moveTo>
                <a:cubicBezTo>
                  <a:pt x="102568" y="18174"/>
                  <a:pt x="189090" y="18174"/>
                  <a:pt x="275613" y="18174"/>
                </a:cubicBezTo>
                <a:lnTo>
                  <a:pt x="288313" y="18174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6" name="Freeform 856"/>
          <p:cNvSpPr/>
          <p:nvPr/>
        </p:nvSpPr>
        <p:spPr>
          <a:xfrm>
            <a:off x="4800600" y="2241550"/>
            <a:ext cx="114300" cy="139700"/>
          </a:xfrm>
          <a:custGeom>
            <a:avLst/>
            <a:gdLst>
              <a:gd name="connsiteX0" fmla="*/ 21613 w 114300"/>
              <a:gd name="connsiteY0" fmla="*/ 142635 h 139700"/>
              <a:gd name="connsiteX1" fmla="*/ 123213 w 114300"/>
              <a:gd name="connsiteY1" fmla="*/ 81675 h 139700"/>
              <a:gd name="connsiteX2" fmla="*/ 21613 w 114300"/>
              <a:gd name="connsiteY2" fmla="*/ 20715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39700">
                <a:moveTo>
                  <a:pt x="21613" y="142635"/>
                </a:moveTo>
                <a:lnTo>
                  <a:pt x="123213" y="81675"/>
                </a:lnTo>
                <a:lnTo>
                  <a:pt x="21613" y="2071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7" name="Freeform 857"/>
          <p:cNvSpPr/>
          <p:nvPr/>
        </p:nvSpPr>
        <p:spPr>
          <a:xfrm>
            <a:off x="4800600" y="2305050"/>
            <a:ext cx="114300" cy="12700"/>
          </a:xfrm>
          <a:custGeom>
            <a:avLst/>
            <a:gdLst>
              <a:gd name="connsiteX0" fmla="*/ 21613 w 114300"/>
              <a:gd name="connsiteY0" fmla="*/ 18175 h 12700"/>
              <a:gd name="connsiteX1" fmla="*/ 123213 w 114300"/>
              <a:gd name="connsiteY1" fmla="*/ 18175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12700">
                <a:moveTo>
                  <a:pt x="21613" y="18175"/>
                </a:moveTo>
                <a:lnTo>
                  <a:pt x="123213" y="1817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8" name="Freeform 858"/>
          <p:cNvSpPr/>
          <p:nvPr/>
        </p:nvSpPr>
        <p:spPr>
          <a:xfrm>
            <a:off x="4546600" y="3181350"/>
            <a:ext cx="279400" cy="12700"/>
          </a:xfrm>
          <a:custGeom>
            <a:avLst/>
            <a:gdLst>
              <a:gd name="connsiteX0" fmla="*/ 16045 w 279400"/>
              <a:gd name="connsiteY0" fmla="*/ 18440 h 12700"/>
              <a:gd name="connsiteX1" fmla="*/ 275613 w 279400"/>
              <a:gd name="connsiteY1" fmla="*/ 18440 h 12700"/>
              <a:gd name="connsiteX2" fmla="*/ 288313 w 279400"/>
              <a:gd name="connsiteY2" fmla="*/ 1844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00" h="12700">
                <a:moveTo>
                  <a:pt x="16045" y="18440"/>
                </a:moveTo>
                <a:cubicBezTo>
                  <a:pt x="102568" y="18440"/>
                  <a:pt x="189090" y="18440"/>
                  <a:pt x="275613" y="18440"/>
                </a:cubicBezTo>
                <a:lnTo>
                  <a:pt x="288313" y="1844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9" name="Freeform 859"/>
          <p:cNvSpPr/>
          <p:nvPr/>
        </p:nvSpPr>
        <p:spPr>
          <a:xfrm>
            <a:off x="4800600" y="3117850"/>
            <a:ext cx="114300" cy="139700"/>
          </a:xfrm>
          <a:custGeom>
            <a:avLst/>
            <a:gdLst>
              <a:gd name="connsiteX0" fmla="*/ 21613 w 114300"/>
              <a:gd name="connsiteY0" fmla="*/ 142900 h 139700"/>
              <a:gd name="connsiteX1" fmla="*/ 123213 w 114300"/>
              <a:gd name="connsiteY1" fmla="*/ 81940 h 139700"/>
              <a:gd name="connsiteX2" fmla="*/ 21613 w 114300"/>
              <a:gd name="connsiteY2" fmla="*/ 20980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39700">
                <a:moveTo>
                  <a:pt x="21613" y="142900"/>
                </a:moveTo>
                <a:lnTo>
                  <a:pt x="123213" y="81940"/>
                </a:lnTo>
                <a:lnTo>
                  <a:pt x="21613" y="2098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0" name="Freeform 860"/>
          <p:cNvSpPr/>
          <p:nvPr/>
        </p:nvSpPr>
        <p:spPr>
          <a:xfrm>
            <a:off x="4800600" y="3181350"/>
            <a:ext cx="114300" cy="12700"/>
          </a:xfrm>
          <a:custGeom>
            <a:avLst/>
            <a:gdLst>
              <a:gd name="connsiteX0" fmla="*/ 21613 w 114300"/>
              <a:gd name="connsiteY0" fmla="*/ 18440 h 12700"/>
              <a:gd name="connsiteX1" fmla="*/ 123213 w 114300"/>
              <a:gd name="connsiteY1" fmla="*/ 1844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12700">
                <a:moveTo>
                  <a:pt x="21613" y="18440"/>
                </a:moveTo>
                <a:lnTo>
                  <a:pt x="123213" y="1844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1" name="Freeform 861"/>
          <p:cNvSpPr/>
          <p:nvPr/>
        </p:nvSpPr>
        <p:spPr>
          <a:xfrm>
            <a:off x="4546600" y="4057650"/>
            <a:ext cx="279400" cy="12700"/>
          </a:xfrm>
          <a:custGeom>
            <a:avLst/>
            <a:gdLst>
              <a:gd name="connsiteX0" fmla="*/ 16045 w 279400"/>
              <a:gd name="connsiteY0" fmla="*/ 18706 h 12700"/>
              <a:gd name="connsiteX1" fmla="*/ 275613 w 279400"/>
              <a:gd name="connsiteY1" fmla="*/ 18706 h 12700"/>
              <a:gd name="connsiteX2" fmla="*/ 288313 w 279400"/>
              <a:gd name="connsiteY2" fmla="*/ 18706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00" h="12700">
                <a:moveTo>
                  <a:pt x="16045" y="18706"/>
                </a:moveTo>
                <a:cubicBezTo>
                  <a:pt x="102568" y="18706"/>
                  <a:pt x="189090" y="18706"/>
                  <a:pt x="275613" y="18706"/>
                </a:cubicBezTo>
                <a:lnTo>
                  <a:pt x="288313" y="1870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2" name="Freeform 862"/>
          <p:cNvSpPr/>
          <p:nvPr/>
        </p:nvSpPr>
        <p:spPr>
          <a:xfrm>
            <a:off x="4800600" y="3994150"/>
            <a:ext cx="114300" cy="139700"/>
          </a:xfrm>
          <a:custGeom>
            <a:avLst/>
            <a:gdLst>
              <a:gd name="connsiteX0" fmla="*/ 21613 w 114300"/>
              <a:gd name="connsiteY0" fmla="*/ 143165 h 139700"/>
              <a:gd name="connsiteX1" fmla="*/ 123213 w 114300"/>
              <a:gd name="connsiteY1" fmla="*/ 82205 h 139700"/>
              <a:gd name="connsiteX2" fmla="*/ 21613 w 114300"/>
              <a:gd name="connsiteY2" fmla="*/ 21245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39700">
                <a:moveTo>
                  <a:pt x="21613" y="143165"/>
                </a:moveTo>
                <a:lnTo>
                  <a:pt x="123213" y="82205"/>
                </a:lnTo>
                <a:lnTo>
                  <a:pt x="21613" y="2124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3" name="Freeform 863"/>
          <p:cNvSpPr/>
          <p:nvPr/>
        </p:nvSpPr>
        <p:spPr>
          <a:xfrm>
            <a:off x="4800600" y="4057650"/>
            <a:ext cx="114300" cy="12700"/>
          </a:xfrm>
          <a:custGeom>
            <a:avLst/>
            <a:gdLst>
              <a:gd name="connsiteX0" fmla="*/ 21613 w 114300"/>
              <a:gd name="connsiteY0" fmla="*/ 18705 h 12700"/>
              <a:gd name="connsiteX1" fmla="*/ 123213 w 114300"/>
              <a:gd name="connsiteY1" fmla="*/ 18705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12700">
                <a:moveTo>
                  <a:pt x="21613" y="18705"/>
                </a:moveTo>
                <a:lnTo>
                  <a:pt x="123213" y="18705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4" name="Freeform 864"/>
          <p:cNvSpPr/>
          <p:nvPr/>
        </p:nvSpPr>
        <p:spPr>
          <a:xfrm>
            <a:off x="4927600" y="2025650"/>
            <a:ext cx="558800" cy="571500"/>
          </a:xfrm>
          <a:custGeom>
            <a:avLst/>
            <a:gdLst>
              <a:gd name="connsiteX0" fmla="*/ 24152 w 558800"/>
              <a:gd name="connsiteY0" fmla="*/ 22296 h 571500"/>
              <a:gd name="connsiteX1" fmla="*/ 570988 w 558800"/>
              <a:gd name="connsiteY1" fmla="*/ 22296 h 571500"/>
              <a:gd name="connsiteX2" fmla="*/ 570988 w 558800"/>
              <a:gd name="connsiteY2" fmla="*/ 572853 h 571500"/>
              <a:gd name="connsiteX3" fmla="*/ 24152 w 558800"/>
              <a:gd name="connsiteY3" fmla="*/ 572853 h 571500"/>
              <a:gd name="connsiteX4" fmla="*/ 24152 w 558800"/>
              <a:gd name="connsiteY4" fmla="*/ 2229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24152" y="22296"/>
                </a:moveTo>
                <a:lnTo>
                  <a:pt x="570988" y="22296"/>
                </a:lnTo>
                <a:lnTo>
                  <a:pt x="570988" y="572853"/>
                </a:lnTo>
                <a:lnTo>
                  <a:pt x="24152" y="572853"/>
                </a:lnTo>
                <a:lnTo>
                  <a:pt x="24152" y="2229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5" name="Freeform 865"/>
          <p:cNvSpPr/>
          <p:nvPr/>
        </p:nvSpPr>
        <p:spPr>
          <a:xfrm>
            <a:off x="4927600" y="2901950"/>
            <a:ext cx="558800" cy="571500"/>
          </a:xfrm>
          <a:custGeom>
            <a:avLst/>
            <a:gdLst>
              <a:gd name="connsiteX0" fmla="*/ 24152 w 558800"/>
              <a:gd name="connsiteY0" fmla="*/ 22561 h 571500"/>
              <a:gd name="connsiteX1" fmla="*/ 570988 w 558800"/>
              <a:gd name="connsiteY1" fmla="*/ 22561 h 571500"/>
              <a:gd name="connsiteX2" fmla="*/ 570988 w 558800"/>
              <a:gd name="connsiteY2" fmla="*/ 573119 h 571500"/>
              <a:gd name="connsiteX3" fmla="*/ 24152 w 558800"/>
              <a:gd name="connsiteY3" fmla="*/ 573119 h 571500"/>
              <a:gd name="connsiteX4" fmla="*/ 24152 w 558800"/>
              <a:gd name="connsiteY4" fmla="*/ 2256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24152" y="22561"/>
                </a:moveTo>
                <a:lnTo>
                  <a:pt x="570988" y="22561"/>
                </a:lnTo>
                <a:lnTo>
                  <a:pt x="570988" y="573119"/>
                </a:lnTo>
                <a:lnTo>
                  <a:pt x="24152" y="573119"/>
                </a:lnTo>
                <a:lnTo>
                  <a:pt x="24152" y="2256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6" name="Freeform 866"/>
          <p:cNvSpPr/>
          <p:nvPr/>
        </p:nvSpPr>
        <p:spPr>
          <a:xfrm>
            <a:off x="4927600" y="3778250"/>
            <a:ext cx="558800" cy="571500"/>
          </a:xfrm>
          <a:custGeom>
            <a:avLst/>
            <a:gdLst>
              <a:gd name="connsiteX0" fmla="*/ 24152 w 558800"/>
              <a:gd name="connsiteY0" fmla="*/ 22826 h 571500"/>
              <a:gd name="connsiteX1" fmla="*/ 570988 w 558800"/>
              <a:gd name="connsiteY1" fmla="*/ 22826 h 571500"/>
              <a:gd name="connsiteX2" fmla="*/ 570988 w 558800"/>
              <a:gd name="connsiteY2" fmla="*/ 573384 h 571500"/>
              <a:gd name="connsiteX3" fmla="*/ 24152 w 558800"/>
              <a:gd name="connsiteY3" fmla="*/ 573384 h 571500"/>
              <a:gd name="connsiteX4" fmla="*/ 24152 w 558800"/>
              <a:gd name="connsiteY4" fmla="*/ 2282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" h="571500">
                <a:moveTo>
                  <a:pt x="24152" y="22826"/>
                </a:moveTo>
                <a:lnTo>
                  <a:pt x="570988" y="22826"/>
                </a:lnTo>
                <a:lnTo>
                  <a:pt x="570988" y="573384"/>
                </a:lnTo>
                <a:lnTo>
                  <a:pt x="24152" y="573384"/>
                </a:lnTo>
                <a:lnTo>
                  <a:pt x="24152" y="2282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7" name="Freeform 867"/>
          <p:cNvSpPr/>
          <p:nvPr/>
        </p:nvSpPr>
        <p:spPr>
          <a:xfrm>
            <a:off x="5207000" y="2597150"/>
            <a:ext cx="12700" cy="203200"/>
          </a:xfrm>
          <a:custGeom>
            <a:avLst/>
            <a:gdLst>
              <a:gd name="connsiteX0" fmla="*/ 18170 w 12700"/>
              <a:gd name="connsiteY0" fmla="*/ 13961 h 203200"/>
              <a:gd name="connsiteX1" fmla="*/ 18170 w 12700"/>
              <a:gd name="connsiteY1" fmla="*/ 197820 h 203200"/>
              <a:gd name="connsiteX2" fmla="*/ 18170 w 12700"/>
              <a:gd name="connsiteY2" fmla="*/ 21052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" h="203200">
                <a:moveTo>
                  <a:pt x="18170" y="13961"/>
                </a:moveTo>
                <a:cubicBezTo>
                  <a:pt x="18170" y="75247"/>
                  <a:pt x="18170" y="136534"/>
                  <a:pt x="18170" y="197820"/>
                </a:cubicBezTo>
                <a:lnTo>
                  <a:pt x="18170" y="210520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8" name="Freeform 868"/>
          <p:cNvSpPr/>
          <p:nvPr/>
        </p:nvSpPr>
        <p:spPr>
          <a:xfrm>
            <a:off x="5207000" y="2774950"/>
            <a:ext cx="12700" cy="114300"/>
          </a:xfrm>
          <a:custGeom>
            <a:avLst/>
            <a:gdLst>
              <a:gd name="connsiteX0" fmla="*/ 18170 w 12700"/>
              <a:gd name="connsiteY0" fmla="*/ 20021 h 114300"/>
              <a:gd name="connsiteX1" fmla="*/ 18170 w 12700"/>
              <a:gd name="connsiteY1" fmla="*/ 121621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14300">
                <a:moveTo>
                  <a:pt x="18170" y="20021"/>
                </a:moveTo>
                <a:lnTo>
                  <a:pt x="18170" y="121621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9" name="Freeform 869"/>
          <p:cNvSpPr/>
          <p:nvPr/>
        </p:nvSpPr>
        <p:spPr>
          <a:xfrm>
            <a:off x="5143500" y="2774950"/>
            <a:ext cx="139700" cy="114300"/>
          </a:xfrm>
          <a:custGeom>
            <a:avLst/>
            <a:gdLst>
              <a:gd name="connsiteX0" fmla="*/ 20711 w 139700"/>
              <a:gd name="connsiteY0" fmla="*/ 20021 h 114300"/>
              <a:gd name="connsiteX1" fmla="*/ 81670 w 139700"/>
              <a:gd name="connsiteY1" fmla="*/ 121621 h 114300"/>
              <a:gd name="connsiteX2" fmla="*/ 142631 w 139700"/>
              <a:gd name="connsiteY2" fmla="*/ 20021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" h="114300">
                <a:moveTo>
                  <a:pt x="20711" y="20021"/>
                </a:moveTo>
                <a:lnTo>
                  <a:pt x="81670" y="121621"/>
                </a:lnTo>
                <a:lnTo>
                  <a:pt x="142631" y="20021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0" name="Freeform 870"/>
          <p:cNvSpPr/>
          <p:nvPr/>
        </p:nvSpPr>
        <p:spPr>
          <a:xfrm>
            <a:off x="5207000" y="3473450"/>
            <a:ext cx="12700" cy="203200"/>
          </a:xfrm>
          <a:custGeom>
            <a:avLst/>
            <a:gdLst>
              <a:gd name="connsiteX0" fmla="*/ 18170 w 12700"/>
              <a:gd name="connsiteY0" fmla="*/ 14226 h 203200"/>
              <a:gd name="connsiteX1" fmla="*/ 18170 w 12700"/>
              <a:gd name="connsiteY1" fmla="*/ 198086 h 203200"/>
              <a:gd name="connsiteX2" fmla="*/ 18170 w 12700"/>
              <a:gd name="connsiteY2" fmla="*/ 210786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" h="203200">
                <a:moveTo>
                  <a:pt x="18170" y="14226"/>
                </a:moveTo>
                <a:cubicBezTo>
                  <a:pt x="18170" y="75513"/>
                  <a:pt x="18170" y="136799"/>
                  <a:pt x="18170" y="198086"/>
                </a:cubicBezTo>
                <a:lnTo>
                  <a:pt x="18170" y="2107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1" name="Freeform 871"/>
          <p:cNvSpPr/>
          <p:nvPr/>
        </p:nvSpPr>
        <p:spPr>
          <a:xfrm>
            <a:off x="5143500" y="3651250"/>
            <a:ext cx="139700" cy="114300"/>
          </a:xfrm>
          <a:custGeom>
            <a:avLst/>
            <a:gdLst>
              <a:gd name="connsiteX0" fmla="*/ 20711 w 139700"/>
              <a:gd name="connsiteY0" fmla="*/ 20286 h 114300"/>
              <a:gd name="connsiteX1" fmla="*/ 81670 w 139700"/>
              <a:gd name="connsiteY1" fmla="*/ 121886 h 114300"/>
              <a:gd name="connsiteX2" fmla="*/ 142631 w 139700"/>
              <a:gd name="connsiteY2" fmla="*/ 2028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" h="114300">
                <a:moveTo>
                  <a:pt x="20711" y="20286"/>
                </a:moveTo>
                <a:lnTo>
                  <a:pt x="81670" y="121886"/>
                </a:lnTo>
                <a:lnTo>
                  <a:pt x="142631" y="202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2" name="Freeform 872"/>
          <p:cNvSpPr/>
          <p:nvPr/>
        </p:nvSpPr>
        <p:spPr>
          <a:xfrm>
            <a:off x="5207000" y="3651250"/>
            <a:ext cx="12700" cy="114300"/>
          </a:xfrm>
          <a:custGeom>
            <a:avLst/>
            <a:gdLst>
              <a:gd name="connsiteX0" fmla="*/ 18170 w 12700"/>
              <a:gd name="connsiteY0" fmla="*/ 20286 h 114300"/>
              <a:gd name="connsiteX1" fmla="*/ 18170 w 12700"/>
              <a:gd name="connsiteY1" fmla="*/ 12188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14300">
                <a:moveTo>
                  <a:pt x="18170" y="20286"/>
                </a:moveTo>
                <a:lnTo>
                  <a:pt x="18170" y="121886"/>
                </a:lnTo>
              </a:path>
            </a:pathLst>
          </a:custGeom>
          <a:ln w="25400">
            <a:solidFill>
              <a:srgbClr val="FBB54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3" name="TextBox 873"/>
          <p:cNvSpPr txBox="1"/>
          <p:nvPr/>
        </p:nvSpPr>
        <p:spPr>
          <a:xfrm>
            <a:off x="368300" y="1003210"/>
            <a:ext cx="6851556" cy="426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Matrix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Multiplication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with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Systolic</a:t>
            </a:r>
            <a:r>
              <a:rPr kumimoji="0" lang="en-US" altLang="zh-CN" sz="2800" b="1" i="0" u="none" strike="noStrike" kern="1200" cap="none" spc="-1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Array</a:t>
            </a:r>
          </a:p>
        </p:txBody>
      </p:sp>
      <p:sp>
        <p:nvSpPr>
          <p:cNvPr id="874" name="TextBox 874"/>
          <p:cNvSpPr txBox="1"/>
          <p:nvPr/>
        </p:nvSpPr>
        <p:spPr>
          <a:xfrm>
            <a:off x="1257301" y="1656839"/>
            <a:ext cx="817155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Time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7</a:t>
            </a:r>
          </a:p>
        </p:txBody>
      </p:sp>
      <p:sp>
        <p:nvSpPr>
          <p:cNvPr id="875" name="TextBox 875"/>
          <p:cNvSpPr txBox="1"/>
          <p:nvPr/>
        </p:nvSpPr>
        <p:spPr>
          <a:xfrm>
            <a:off x="6705600" y="1698421"/>
            <a:ext cx="1308988" cy="7771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61982" algn="l" defTabSz="457200" rtl="0" eaLnBrk="1" fontAlgn="auto" latinLnBrk="0" hangingPunct="1">
              <a:lnSpc>
                <a:spcPct val="12541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8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Y</a:t>
            </a:r>
            <a:r>
              <a:rPr kumimoji="0" lang="en-US" altLang="zh-CN" sz="2200" b="1" i="0" u="none" strike="noStrike" kern="1200" cap="none" spc="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等线" panose="02010600030101010101" pitchFamily="2" charset="-122"/>
                <a:cs typeface="Times New Roman"/>
              </a:rPr>
              <a:t> </a:t>
            </a:r>
            <a:r>
              <a:rPr kumimoji="0" lang="en-US" altLang="zh-CN" sz="2200" b="0" i="0" u="none" strike="noStrike" kern="1200" cap="none" spc="6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=</a:t>
            </a:r>
            <a:r>
              <a:rPr kumimoji="0" lang="en-US" altLang="zh-CN" sz="2200" b="0" i="0" u="none" strike="noStrike" kern="1200" cap="none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等线" panose="02010600030101010101" pitchFamily="2" charset="-122"/>
                <a:cs typeface="Times New Roman"/>
              </a:rPr>
              <a:t> </a:t>
            </a:r>
            <a:r>
              <a:rPr kumimoji="0" lang="en-US" altLang="zh-CN" sz="2200" b="1" i="0" u="none" strike="noStrike" kern="1200" cap="none" spc="1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W</a:t>
            </a:r>
            <a:r>
              <a:rPr kumimoji="0" lang="en-US" altLang="zh-CN" sz="2200" b="1" i="0" u="none" strike="noStrike" kern="1200" cap="none" spc="8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X</a:t>
            </a:r>
          </a:p>
          <a:p>
            <a:pPr marL="0" marR="0" lvl="0" indent="0" algn="l" defTabSz="457200" rtl="0" eaLnBrk="1" fontAlgn="auto" latinLnBrk="0" hangingPunct="1">
              <a:lnSpc>
                <a:spcPts val="5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44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3x2</a:t>
            </a:r>
            <a:r>
              <a:rPr kumimoji="0" lang="en-US" altLang="zh-CN" sz="1800" b="0" i="0" u="none" strike="noStrike" kern="1200" cap="none" spc="25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5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3x3</a:t>
            </a:r>
            <a:r>
              <a:rPr kumimoji="0" lang="en-US" altLang="zh-CN" sz="1800" b="0" i="0" u="none" strike="noStrike" kern="1200" cap="none" spc="3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1800" b="0" i="0" u="none" strike="noStrike" kern="1200" cap="none" spc="50" normalizeH="0" baseline="0" noProof="0" dirty="0">
                <a:ln>
                  <a:noFill/>
                </a:ln>
                <a:solidFill>
                  <a:srgbClr val="464644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3x2</a:t>
            </a:r>
          </a:p>
        </p:txBody>
      </p:sp>
      <p:sp>
        <p:nvSpPr>
          <p:cNvPr id="876" name="TextBox 876"/>
          <p:cNvSpPr txBox="1"/>
          <p:nvPr/>
        </p:nvSpPr>
        <p:spPr>
          <a:xfrm>
            <a:off x="5130800" y="4510275"/>
            <a:ext cx="316214" cy="182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y</a:t>
            </a:r>
            <a:r>
              <a:rPr kumimoji="0" lang="en-US" altLang="zh-CN" sz="8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32</a:t>
            </a:r>
          </a:p>
        </p:txBody>
      </p:sp>
      <p:sp>
        <p:nvSpPr>
          <p:cNvPr id="877" name="TextBox 877"/>
          <p:cNvSpPr txBox="1"/>
          <p:nvPr/>
        </p:nvSpPr>
        <p:spPr>
          <a:xfrm>
            <a:off x="4140200" y="4891275"/>
            <a:ext cx="1306814" cy="182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90600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y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22	</a:t>
            </a:r>
            <a:r>
              <a:rPr kumimoji="0" lang="en-US" altLang="zh-CN" sz="1200" b="0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y</a:t>
            </a:r>
            <a:r>
              <a:rPr kumimoji="0" lang="en-US" altLang="zh-CN" sz="800" b="0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31</a:t>
            </a:r>
          </a:p>
        </p:txBody>
      </p:sp>
      <p:sp>
        <p:nvSpPr>
          <p:cNvPr id="878" name="TextBox 878"/>
          <p:cNvSpPr txBox="1"/>
          <p:nvPr/>
        </p:nvSpPr>
        <p:spPr>
          <a:xfrm>
            <a:off x="3187700" y="5297675"/>
            <a:ext cx="1268714" cy="182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52500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y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12	</a:t>
            </a:r>
            <a:r>
              <a:rPr kumimoji="0" lang="en-US" altLang="zh-CN" sz="1200" b="0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y</a:t>
            </a:r>
            <a:r>
              <a:rPr kumimoji="0" lang="en-US" altLang="zh-CN" sz="800" b="0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21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220" y="3166110"/>
            <a:ext cx="4861560" cy="2583180"/>
          </a:xfrm>
          <a:prstGeom prst="rect">
            <a:avLst/>
          </a:prstGeom>
        </p:spPr>
      </p:pic>
      <p:sp>
        <p:nvSpPr>
          <p:cNvPr id="2" name="TextBox 8"/>
          <p:cNvSpPr txBox="1"/>
          <p:nvPr/>
        </p:nvSpPr>
        <p:spPr>
          <a:xfrm>
            <a:off x="368300" y="1003211"/>
            <a:ext cx="1890068" cy="12266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b="1" spc="-5" dirty="0">
                <a:solidFill>
                  <a:srgbClr val="000000"/>
                </a:solidFill>
                <a:latin typeface="Arial"/>
                <a:ea typeface="Arial"/>
              </a:rPr>
              <a:t>Pe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rceptron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414"/>
              </a:lnSpc>
            </a:pPr>
            <a:endParaRPr lang="en-US" dirty="0"/>
          </a:p>
          <a:p>
            <a:pPr indent="12700"/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altLang="zh-CN" sz="2400" spc="18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B783EE5D-25D2-49CE-BF30-91FC7FD0D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66" y="1848071"/>
            <a:ext cx="7442128" cy="131959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D2FBBE-41BF-46FA-BC3D-ECB8902D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65E0F-93C3-4895-A952-4A8EBAA43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1305F-86FC-42DB-96BB-0C396D0D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4DD9-7B51-4E85-AFFB-919BEC253975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81"/>
          <p:cNvSpPr txBox="1"/>
          <p:nvPr/>
        </p:nvSpPr>
        <p:spPr>
          <a:xfrm>
            <a:off x="368300" y="1003210"/>
            <a:ext cx="8076894" cy="49631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Systolic</a:t>
            </a:r>
            <a:r>
              <a:rPr kumimoji="0" lang="en-US" altLang="zh-CN" sz="2800" b="1" i="0" u="none" strike="noStrike" kern="1200" cap="none" spc="-11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Array</a:t>
            </a: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71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127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</a:t>
            </a:r>
            <a:r>
              <a:rPr kumimoji="0" lang="en-US" altLang="zh-CN" sz="2400" b="0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For</a:t>
            </a:r>
            <a:r>
              <a:rPr kumimoji="0" lang="en-US" altLang="zh-CN" sz="2400" b="0" i="0" u="none" strike="noStrike" kern="1200" cap="none" spc="4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general</a:t>
            </a:r>
            <a:r>
              <a:rPr kumimoji="0" lang="en-US" altLang="zh-CN" sz="2400" b="0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size</a:t>
            </a:r>
            <a:r>
              <a:rPr kumimoji="0" lang="en-US" altLang="zh-CN" sz="2400" b="0" i="0" u="none" strike="noStrike" kern="1200" cap="none" spc="4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matrix</a:t>
            </a:r>
            <a:r>
              <a:rPr kumimoji="0" lang="en-US" altLang="zh-CN" sz="2400" b="0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multiplication,</a:t>
            </a:r>
            <a:r>
              <a:rPr kumimoji="0" lang="en-US" altLang="zh-CN" sz="2400" b="0" i="0" u="none" strike="noStrike" kern="1200" cap="none" spc="4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slice</a:t>
            </a:r>
            <a:r>
              <a:rPr kumimoji="0" lang="en-US" altLang="zh-CN" sz="2400" b="0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and</a:t>
            </a:r>
            <a:r>
              <a:rPr kumimoji="0" lang="en-US" altLang="zh-CN" sz="2400" b="0" i="0" u="none" strike="noStrike" kern="1200" cap="none" spc="4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pad</a:t>
            </a:r>
            <a:r>
              <a:rPr kumimoji="0" lang="en-US" altLang="zh-CN" sz="2400" b="0" i="0" u="none" strike="noStrike" kern="1200" cap="none" spc="4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inputs</a:t>
            </a:r>
          </a:p>
          <a:p>
            <a:pPr marL="0" marR="0" lvl="0" indent="2540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to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match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the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SA</a:t>
            </a:r>
            <a:r>
              <a:rPr kumimoji="0" lang="en-US" altLang="zh-CN" sz="2400" b="0" i="0" u="none" strike="noStrike" kern="1200" cap="none" spc="-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size</a:t>
            </a:r>
          </a:p>
          <a:p>
            <a:pPr marL="0" marR="0" lvl="0" indent="0" algn="l" defTabSz="457200" rtl="0" eaLnBrk="1" fontAlgn="auto" latinLnBrk="0" hangingPunct="1">
              <a:lnSpc>
                <a:spcPts val="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127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</a:t>
            </a:r>
            <a:r>
              <a:rPr kumimoji="0" lang="en-US" altLang="zh-CN" sz="2400" b="0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Batch</a:t>
            </a:r>
            <a:r>
              <a:rPr kumimoji="0" lang="en-US" altLang="zh-CN" sz="2400" b="0" i="0" u="none" strike="noStrike" kern="1200" cap="none" spc="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inputs</a:t>
            </a:r>
            <a:r>
              <a:rPr kumimoji="0" lang="en-US" altLang="zh-CN" sz="2400" b="0" i="0" u="none" strike="noStrike" kern="1200" cap="none" spc="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to</a:t>
            </a:r>
            <a:r>
              <a:rPr kumimoji="0" lang="en-US" altLang="zh-CN" sz="2400" b="0" i="0" u="none" strike="noStrike" kern="1200" cap="none" spc="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reduce</a:t>
            </a:r>
            <a:r>
              <a:rPr kumimoji="0" lang="en-US" altLang="zh-CN" sz="2400" b="0" i="0" u="none" strike="noStrike" kern="1200" cap="none" spc="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the</a:t>
            </a:r>
            <a:r>
              <a:rPr kumimoji="0" lang="en-US" altLang="zh-CN" sz="2400" b="0" i="0" u="none" strike="noStrike" kern="1200" cap="none" spc="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latency</a:t>
            </a:r>
            <a:r>
              <a:rPr kumimoji="0" lang="en-US" altLang="zh-CN" sz="2400" b="0" i="0" u="none" strike="noStrike" kern="1200" cap="none" spc="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cost</a:t>
            </a:r>
          </a:p>
          <a:p>
            <a:pPr marL="0" marR="0" lvl="0" indent="0" algn="l" defTabSz="457200" rtl="0" eaLnBrk="1" fontAlgn="auto" latinLnBrk="0" hangingPunct="1">
              <a:lnSpc>
                <a:spcPts val="51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127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</a:t>
            </a:r>
            <a:r>
              <a:rPr kumimoji="0" lang="en-US" altLang="zh-CN" sz="2400" b="0" i="0" u="none" strike="noStrike" kern="1200" cap="none" spc="4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ASIC</a:t>
            </a:r>
            <a:r>
              <a:rPr kumimoji="0" lang="en-US" altLang="zh-CN" sz="2400" b="0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has</a:t>
            </a:r>
            <a:r>
              <a:rPr kumimoji="0" lang="en-US" altLang="zh-CN" sz="2400" b="0" i="0" u="none" strike="noStrike" kern="1200" cap="none" spc="4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other</a:t>
            </a:r>
            <a:r>
              <a:rPr kumimoji="0" lang="en-US" altLang="zh-CN" sz="2400" b="0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dedicated</a:t>
            </a:r>
            <a:r>
              <a:rPr kumimoji="0" lang="en-US" altLang="zh-CN" sz="2400" b="0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components</a:t>
            </a:r>
            <a:r>
              <a:rPr kumimoji="0" lang="en-US" altLang="zh-CN" sz="2400" b="0" i="0" u="none" strike="noStrike" kern="1200" cap="none" spc="4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for</a:t>
            </a:r>
            <a:r>
              <a:rPr kumimoji="0" lang="en-US" altLang="zh-CN" sz="2400" b="0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other</a:t>
            </a:r>
            <a:r>
              <a:rPr kumimoji="0" lang="en-US" altLang="zh-CN" sz="2400" b="0" i="0" u="none" strike="noStrike" kern="1200" cap="none" spc="4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NN</a:t>
            </a:r>
          </a:p>
          <a:p>
            <a:pPr marL="0" marR="0" lvl="0" indent="2540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operations,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such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as</a:t>
            </a:r>
            <a:r>
              <a:rPr kumimoji="0" lang="en-US" altLang="zh-CN" sz="2400" b="0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sigmoid</a:t>
            </a: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altLang="zh-CN" sz="1300" b="0" i="0" u="none" strike="noStrike" kern="1200" cap="none" spc="0" normalizeH="0" baseline="0" noProof="0" dirty="0">
              <a:ln>
                <a:noFill/>
              </a:ln>
              <a:solidFill>
                <a:srgbClr val="464644"/>
              </a:solidFill>
              <a:effectLst/>
              <a:uLnTx/>
              <a:uFillTx/>
              <a:latin typeface="Arial"/>
              <a:ea typeface="Arial"/>
              <a:cs typeface="+mn-c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Picture 3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920" y="2564130"/>
            <a:ext cx="3116580" cy="1737360"/>
          </a:xfrm>
          <a:prstGeom prst="rect">
            <a:avLst/>
          </a:prstGeom>
        </p:spPr>
      </p:pic>
      <p:sp>
        <p:nvSpPr>
          <p:cNvPr id="2" name="TextBox 376"/>
          <p:cNvSpPr txBox="1"/>
          <p:nvPr/>
        </p:nvSpPr>
        <p:spPr>
          <a:xfrm>
            <a:off x="368301" y="2548036"/>
            <a:ext cx="2701275" cy="18942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63500" marR="0" lvl="0" indent="0" algn="l" defTabSz="457200" rtl="0" eaLnBrk="1" fontAlgn="auto" latinLnBrk="0" hangingPunct="0">
              <a:lnSpc>
                <a:spcPct val="9541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Packages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altLang="zh-CN" sz="1300" b="0" i="0" u="none" strike="noStrike" kern="1200" cap="none" spc="0" normalizeH="0" baseline="0" noProof="0" dirty="0">
              <a:ln>
                <a:noFill/>
              </a:ln>
              <a:solidFill>
                <a:srgbClr val="464644"/>
              </a:solidFill>
              <a:effectLst/>
              <a:uLnTx/>
              <a:uFillTx/>
              <a:latin typeface="Arial"/>
              <a:ea typeface="Arial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1508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1" y="2030730"/>
            <a:ext cx="4640579" cy="2804160"/>
          </a:xfrm>
          <a:prstGeom prst="rect">
            <a:avLst/>
          </a:prstGeom>
        </p:spPr>
      </p:pic>
      <p:sp>
        <p:nvSpPr>
          <p:cNvPr id="2" name="TextBox 33"/>
          <p:cNvSpPr txBox="1"/>
          <p:nvPr/>
        </p:nvSpPr>
        <p:spPr>
          <a:xfrm>
            <a:off x="368300" y="1003210"/>
            <a:ext cx="1450984" cy="426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Py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torch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5181601" y="1907283"/>
            <a:ext cx="3016205" cy="2656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41300" marR="0" lvl="0" indent="-241300" algn="l" defTabSz="457200" rtl="0" eaLnBrk="1" fontAlgn="auto" latinLnBrk="0" hangingPunct="0">
              <a:lnSpc>
                <a:spcPct val="9708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Torch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tensors</a:t>
            </a:r>
            <a:r>
              <a:rPr kumimoji="0" lang="en-US" altLang="zh-CN" sz="2400" b="0" i="0" u="none" strike="noStrike" kern="1200" cap="none" spc="7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+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chainer</a:t>
            </a:r>
            <a:r>
              <a:rPr kumimoji="0" lang="en-US" altLang="zh-CN" sz="2400" b="0" i="0" u="none" strike="noStrike" kern="1200" cap="none" spc="-3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neural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ne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tworks</a:t>
            </a:r>
          </a:p>
          <a:p>
            <a:pPr marL="0" marR="0" lvl="0" indent="0" algn="l" defTabSz="457200" rtl="0" eaLnBrk="1" fontAlgn="auto" latinLnBrk="0" hangingPunct="1">
              <a:lnSpc>
                <a:spcPts val="56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19A27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</a:t>
            </a:r>
            <a:r>
              <a:rPr kumimoji="0" lang="en-US" altLang="zh-CN" sz="2400" b="0" i="0" u="none" strike="noStrike" kern="1200" cap="none" spc="94" normalizeH="0" baseline="0" noProof="0" dirty="0">
                <a:ln>
                  <a:noFill/>
                </a:ln>
                <a:solidFill>
                  <a:srgbClr val="619A27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19A27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Easy</a:t>
            </a:r>
            <a:r>
              <a:rPr kumimoji="0" lang="en-US" altLang="zh-CN" sz="2400" b="0" i="0" u="none" strike="noStrike" kern="1200" cap="none" spc="94" normalizeH="0" baseline="0" noProof="0" dirty="0">
                <a:ln>
                  <a:noFill/>
                </a:ln>
                <a:solidFill>
                  <a:srgbClr val="619A27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19A27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to</a:t>
            </a:r>
            <a:r>
              <a:rPr kumimoji="0" lang="en-US" altLang="zh-CN" sz="2400" b="0" i="0" u="none" strike="noStrike" kern="1200" cap="none" spc="94" normalizeH="0" baseline="0" noProof="0" dirty="0">
                <a:ln>
                  <a:noFill/>
                </a:ln>
                <a:solidFill>
                  <a:srgbClr val="619A27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19A27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develop</a:t>
            </a:r>
            <a:r>
              <a:rPr kumimoji="0" lang="en-US" altLang="zh-CN" sz="2400" b="0" i="0" u="none" strike="noStrike" kern="1200" cap="none" spc="94" normalizeH="0" baseline="0" noProof="0" dirty="0">
                <a:ln>
                  <a:noFill/>
                </a:ln>
                <a:solidFill>
                  <a:srgbClr val="619A27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19A27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and</a:t>
            </a:r>
          </a:p>
          <a:p>
            <a:pPr marL="0" marR="0" lvl="0" indent="2413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-5" normalizeH="0" baseline="0" noProof="0" dirty="0">
                <a:ln>
                  <a:noFill/>
                </a:ln>
                <a:solidFill>
                  <a:srgbClr val="619A27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de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19A27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bug</a:t>
            </a:r>
          </a:p>
          <a:p>
            <a:pPr marL="0" marR="0" lvl="0" indent="0" algn="l" defTabSz="457200" rtl="0" eaLnBrk="1" fontAlgn="auto" latinLnBrk="0" hangingPunct="1">
              <a:lnSpc>
                <a:spcPts val="43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8518A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•</a:t>
            </a:r>
            <a:r>
              <a:rPr kumimoji="0" lang="en-US" altLang="zh-CN" sz="2400" b="0" i="0" u="none" strike="noStrike" kern="1200" cap="none" spc="125" normalizeH="0" baseline="0" noProof="0" dirty="0">
                <a:ln>
                  <a:noFill/>
                </a:ln>
                <a:solidFill>
                  <a:srgbClr val="08518A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8518A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Less</a:t>
            </a:r>
            <a:r>
              <a:rPr kumimoji="0" lang="en-US" altLang="zh-CN" sz="2400" b="0" i="0" u="none" strike="noStrike" kern="1200" cap="none" spc="135" normalizeH="0" baseline="0" noProof="0" dirty="0">
                <a:ln>
                  <a:noFill/>
                </a:ln>
                <a:solidFill>
                  <a:srgbClr val="08518A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8518A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convenient</a:t>
            </a:r>
            <a:r>
              <a:rPr kumimoji="0" lang="en-US" altLang="zh-CN" sz="2400" b="0" i="0" u="none" strike="noStrike" kern="1200" cap="none" spc="129" normalizeH="0" baseline="0" noProof="0" dirty="0">
                <a:ln>
                  <a:noFill/>
                </a:ln>
                <a:solidFill>
                  <a:srgbClr val="08518A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Aria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8518A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to</a:t>
            </a:r>
          </a:p>
          <a:p>
            <a:pPr marL="0" marR="0" lvl="0" indent="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-5" normalizeH="0" baseline="0" noProof="0" dirty="0">
                <a:ln>
                  <a:noFill/>
                </a:ln>
                <a:solidFill>
                  <a:srgbClr val="08518A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de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8518A"/>
                </a:solidFill>
                <a:effectLst/>
                <a:uLnTx/>
                <a:uFillTx/>
                <a:latin typeface="Arial"/>
                <a:ea typeface="Arial"/>
                <a:cs typeface="+mn-cs"/>
              </a:rPr>
              <a:t>ploy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A2D56-5F69-AD11-8F26-DE703C13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4AC4C-C98F-CC78-D12A-FB83FE694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1model-construction.ipynb</a:t>
            </a:r>
          </a:p>
          <a:p>
            <a:r>
              <a:rPr lang="en-US" dirty="0"/>
              <a:t>2parameters.ipynb</a:t>
            </a:r>
          </a:p>
          <a:p>
            <a:r>
              <a:rPr lang="en-US" dirty="0"/>
              <a:t>3deferred-init.ipynb</a:t>
            </a:r>
          </a:p>
          <a:p>
            <a:r>
              <a:rPr lang="en-US" dirty="0"/>
              <a:t>4custom-layer.ipynb</a:t>
            </a:r>
          </a:p>
          <a:p>
            <a:r>
              <a:rPr lang="en-US" dirty="0"/>
              <a:t>5read-write.ipynb</a:t>
            </a:r>
          </a:p>
          <a:p>
            <a:r>
              <a:rPr lang="en-US"/>
              <a:t>6use-gpu.ipynb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94E06-678C-AA2A-6D6A-88315CB33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 Huo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A775A-273C-1D2D-1224-4085C6070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CDC short course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10D59-B5FA-985F-BDD5-D24D426C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4DD9-7B51-4E85-AFFB-919BEC25397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09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480" y="3661410"/>
            <a:ext cx="1889760" cy="19812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480" y="4088130"/>
            <a:ext cx="1889760" cy="21336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480" y="4598670"/>
            <a:ext cx="1889760" cy="137160"/>
          </a:xfrm>
          <a:prstGeom prst="rect">
            <a:avLst/>
          </a:prstGeom>
        </p:spPr>
      </p:pic>
      <p:sp>
        <p:nvSpPr>
          <p:cNvPr id="2" name="TextBox 22"/>
          <p:cNvSpPr txBox="1"/>
          <p:nvPr/>
        </p:nvSpPr>
        <p:spPr>
          <a:xfrm>
            <a:off x="368300" y="1003211"/>
            <a:ext cx="1890068" cy="12266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b="1" spc="-5" dirty="0">
                <a:solidFill>
                  <a:srgbClr val="000000"/>
                </a:solidFill>
                <a:latin typeface="Arial"/>
                <a:ea typeface="Arial"/>
              </a:rPr>
              <a:t>Pe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rceptron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414"/>
              </a:lnSpc>
            </a:pPr>
            <a:endParaRPr lang="en-US" dirty="0"/>
          </a:p>
          <a:p>
            <a:pPr indent="12700"/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altLang="zh-CN" sz="2400" spc="18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Given</a:t>
            </a:r>
            <a:r>
              <a:rPr lang="en-US" altLang="zh-CN" sz="2400" spc="18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input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288285" y="1832446"/>
            <a:ext cx="165090" cy="4183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416"/>
              </a:lnSpc>
            </a:pPr>
            <a:r>
              <a:rPr lang="en-US" altLang="zh-CN" sz="2400" b="1" spc="-15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502915" y="1864102"/>
            <a:ext cx="1063172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altLang="zh-CN" sz="240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weight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655209" y="1830313"/>
            <a:ext cx="232751" cy="4183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416"/>
              </a:lnSpc>
            </a:pPr>
            <a:r>
              <a:rPr lang="en-US" altLang="zh-CN" sz="2400" b="1" spc="-15" dirty="0">
                <a:solidFill>
                  <a:srgbClr val="000000"/>
                </a:solidFill>
                <a:latin typeface="Times New Roman"/>
                <a:ea typeface="Times New Roman"/>
              </a:rPr>
              <a:t>w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976746" y="1864102"/>
            <a:ext cx="1165147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and</a:t>
            </a:r>
            <a:r>
              <a:rPr lang="en-US" altLang="zh-CN" sz="240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bias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5273301" y="1836256"/>
            <a:ext cx="165090" cy="3768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416"/>
              </a:lnSpc>
            </a:pPr>
            <a:r>
              <a:rPr lang="en-US" altLang="zh-CN" sz="2400" i="1" spc="-15" dirty="0">
                <a:solidFill>
                  <a:srgbClr val="000000"/>
                </a:solidFill>
                <a:latin typeface="Times New Roman"/>
                <a:ea typeface="Times New Roman"/>
              </a:rPr>
              <a:t>b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5467888" y="1864102"/>
            <a:ext cx="2808517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perceptron</a:t>
            </a:r>
            <a:r>
              <a:rPr lang="en-US" altLang="zh-CN" sz="24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outputs: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68301" y="3578603"/>
            <a:ext cx="5941797" cy="20327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12700"/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altLang="zh-CN" sz="2400" spc="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Binary</a:t>
            </a:r>
            <a:r>
              <a:rPr lang="en-US" altLang="zh-CN" sz="2400" spc="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classification</a:t>
            </a:r>
            <a:r>
              <a:rPr lang="en-US" altLang="zh-CN" sz="2400" spc="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(0</a:t>
            </a:r>
            <a:r>
              <a:rPr lang="en-US" altLang="zh-CN" sz="2400" spc="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or</a:t>
            </a:r>
            <a:r>
              <a:rPr lang="en-US" altLang="zh-CN" sz="2400" spc="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1)</a:t>
            </a:r>
          </a:p>
          <a:p>
            <a:pPr>
              <a:lnSpc>
                <a:spcPts val="515"/>
              </a:lnSpc>
            </a:pPr>
            <a:endParaRPr lang="en-US" dirty="0"/>
          </a:p>
          <a:p>
            <a:pPr indent="469900"/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altLang="zh-CN" sz="2400" spc="69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Vs.</a:t>
            </a:r>
            <a:r>
              <a:rPr lang="en-US" altLang="zh-CN" sz="2400" spc="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scalar</a:t>
            </a:r>
            <a:r>
              <a:rPr lang="en-US" altLang="zh-CN" sz="2400" spc="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real</a:t>
            </a:r>
            <a:r>
              <a:rPr lang="en-US" altLang="zh-CN" sz="2400" spc="6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value</a:t>
            </a:r>
            <a:r>
              <a:rPr lang="en-US" altLang="zh-CN" sz="2400" spc="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for</a:t>
            </a:r>
            <a:r>
              <a:rPr lang="en-US" altLang="zh-CN" sz="2400" spc="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regression</a:t>
            </a:r>
          </a:p>
          <a:p>
            <a:pPr>
              <a:lnSpc>
                <a:spcPts val="519"/>
              </a:lnSpc>
            </a:pPr>
            <a:endParaRPr lang="en-US" dirty="0"/>
          </a:p>
          <a:p>
            <a:pPr indent="469900"/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altLang="zh-CN" sz="2400" spc="85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Vs.</a:t>
            </a:r>
            <a:r>
              <a:rPr lang="en-US" altLang="zh-CN" sz="240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probabilities</a:t>
            </a:r>
            <a:r>
              <a:rPr lang="en-US" altLang="zh-CN" sz="2400" spc="8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for</a:t>
            </a:r>
            <a:r>
              <a:rPr lang="en-US" altLang="zh-CN" sz="240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logistic</a:t>
            </a:r>
            <a:r>
              <a:rPr lang="en-US" altLang="zh-CN" sz="240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regression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r>
              <a:rPr lang="en-US" dirty="0"/>
              <a:t> </a:t>
            </a:r>
            <a:endParaRPr lang="en-US" altLang="zh-CN" sz="1300" dirty="0">
              <a:solidFill>
                <a:srgbClr val="464644"/>
              </a:solidFill>
              <a:latin typeface="Arial"/>
              <a:ea typeface="Arial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7C9CCD1-DB1F-4F34-9318-DE3786C5D4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1872" y="2462143"/>
            <a:ext cx="5342994" cy="955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3"/>
          <p:cNvSpPr/>
          <p:nvPr/>
        </p:nvSpPr>
        <p:spPr>
          <a:xfrm>
            <a:off x="2051050" y="2908300"/>
            <a:ext cx="234950" cy="222250"/>
          </a:xfrm>
          <a:custGeom>
            <a:avLst/>
            <a:gdLst>
              <a:gd name="connsiteX0" fmla="*/ 237879 w 234950"/>
              <a:gd name="connsiteY0" fmla="*/ 10585 h 222250"/>
              <a:gd name="connsiteX1" fmla="*/ 237879 w 234950"/>
              <a:gd name="connsiteY1" fmla="*/ 231693 h 222250"/>
              <a:gd name="connsiteX2" fmla="*/ 16771 w 234950"/>
              <a:gd name="connsiteY2" fmla="*/ 231693 h 222250"/>
              <a:gd name="connsiteX3" fmla="*/ 16771 w 234950"/>
              <a:gd name="connsiteY3" fmla="*/ 10585 h 222250"/>
              <a:gd name="connsiteX4" fmla="*/ 237879 w 234950"/>
              <a:gd name="connsiteY4" fmla="*/ 10585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950" h="222250">
                <a:moveTo>
                  <a:pt x="237879" y="10585"/>
                </a:moveTo>
                <a:cubicBezTo>
                  <a:pt x="298936" y="71643"/>
                  <a:pt x="298936" y="170636"/>
                  <a:pt x="237879" y="231693"/>
                </a:cubicBezTo>
                <a:cubicBezTo>
                  <a:pt x="176822" y="292751"/>
                  <a:pt x="77828" y="292751"/>
                  <a:pt x="16771" y="231693"/>
                </a:cubicBezTo>
                <a:cubicBezTo>
                  <a:pt x="-44286" y="170636"/>
                  <a:pt x="-44286" y="71643"/>
                  <a:pt x="16771" y="10585"/>
                </a:cubicBezTo>
                <a:cubicBezTo>
                  <a:pt x="77828" y="-50472"/>
                  <a:pt x="176822" y="-50472"/>
                  <a:pt x="237879" y="10585"/>
                </a:cubicBezTo>
                <a:close/>
              </a:path>
            </a:pathLst>
          </a:custGeom>
          <a:solidFill>
            <a:srgbClr val="4D8E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4"/>
          <p:cNvSpPr/>
          <p:nvPr/>
        </p:nvSpPr>
        <p:spPr>
          <a:xfrm>
            <a:off x="1162050" y="3302000"/>
            <a:ext cx="234950" cy="222250"/>
          </a:xfrm>
          <a:custGeom>
            <a:avLst/>
            <a:gdLst>
              <a:gd name="connsiteX0" fmla="*/ 235700 w 234950"/>
              <a:gd name="connsiteY0" fmla="*/ 7753 h 222250"/>
              <a:gd name="connsiteX1" fmla="*/ 235700 w 234950"/>
              <a:gd name="connsiteY1" fmla="*/ 228861 h 222250"/>
              <a:gd name="connsiteX2" fmla="*/ 14592 w 234950"/>
              <a:gd name="connsiteY2" fmla="*/ 228861 h 222250"/>
              <a:gd name="connsiteX3" fmla="*/ 14592 w 234950"/>
              <a:gd name="connsiteY3" fmla="*/ 7753 h 222250"/>
              <a:gd name="connsiteX4" fmla="*/ 235700 w 234950"/>
              <a:gd name="connsiteY4" fmla="*/ 7753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950" h="222250">
                <a:moveTo>
                  <a:pt x="235700" y="7753"/>
                </a:moveTo>
                <a:cubicBezTo>
                  <a:pt x="296758" y="68811"/>
                  <a:pt x="296758" y="167804"/>
                  <a:pt x="235700" y="228861"/>
                </a:cubicBezTo>
                <a:cubicBezTo>
                  <a:pt x="174642" y="289919"/>
                  <a:pt x="75649" y="289919"/>
                  <a:pt x="14592" y="228861"/>
                </a:cubicBezTo>
                <a:cubicBezTo>
                  <a:pt x="-46465" y="167804"/>
                  <a:pt x="-46465" y="68811"/>
                  <a:pt x="14592" y="7753"/>
                </a:cubicBezTo>
                <a:cubicBezTo>
                  <a:pt x="75649" y="-53304"/>
                  <a:pt x="174642" y="-53304"/>
                  <a:pt x="235700" y="7753"/>
                </a:cubicBezTo>
                <a:close/>
              </a:path>
            </a:pathLst>
          </a:custGeom>
          <a:solidFill>
            <a:srgbClr val="4D8E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5"/>
          <p:cNvSpPr/>
          <p:nvPr/>
        </p:nvSpPr>
        <p:spPr>
          <a:xfrm>
            <a:off x="2940050" y="2324100"/>
            <a:ext cx="234950" cy="234950"/>
          </a:xfrm>
          <a:custGeom>
            <a:avLst/>
            <a:gdLst>
              <a:gd name="connsiteX0" fmla="*/ 240058 w 234950"/>
              <a:gd name="connsiteY0" fmla="*/ 16300 h 234950"/>
              <a:gd name="connsiteX1" fmla="*/ 240058 w 234950"/>
              <a:gd name="connsiteY1" fmla="*/ 237408 h 234950"/>
              <a:gd name="connsiteX2" fmla="*/ 18949 w 234950"/>
              <a:gd name="connsiteY2" fmla="*/ 237408 h 234950"/>
              <a:gd name="connsiteX3" fmla="*/ 18949 w 234950"/>
              <a:gd name="connsiteY3" fmla="*/ 16300 h 234950"/>
              <a:gd name="connsiteX4" fmla="*/ 240058 w 234950"/>
              <a:gd name="connsiteY4" fmla="*/ 16300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950" h="234950">
                <a:moveTo>
                  <a:pt x="240058" y="16300"/>
                </a:moveTo>
                <a:cubicBezTo>
                  <a:pt x="301115" y="77358"/>
                  <a:pt x="301115" y="176352"/>
                  <a:pt x="240058" y="237408"/>
                </a:cubicBezTo>
                <a:cubicBezTo>
                  <a:pt x="179001" y="298466"/>
                  <a:pt x="80007" y="298466"/>
                  <a:pt x="18949" y="237408"/>
                </a:cubicBezTo>
                <a:cubicBezTo>
                  <a:pt x="-42106" y="176352"/>
                  <a:pt x="-42106" y="77358"/>
                  <a:pt x="18949" y="16300"/>
                </a:cubicBezTo>
                <a:cubicBezTo>
                  <a:pt x="80007" y="-44756"/>
                  <a:pt x="179001" y="-44756"/>
                  <a:pt x="240058" y="16300"/>
                </a:cubicBezTo>
                <a:close/>
              </a:path>
            </a:pathLst>
          </a:custGeom>
          <a:solidFill>
            <a:srgbClr val="4D8E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6"/>
          <p:cNvSpPr/>
          <p:nvPr/>
        </p:nvSpPr>
        <p:spPr>
          <a:xfrm>
            <a:off x="2635250" y="3124200"/>
            <a:ext cx="234950" cy="222250"/>
          </a:xfrm>
          <a:custGeom>
            <a:avLst/>
            <a:gdLst>
              <a:gd name="connsiteX0" fmla="*/ 239981 w 234950"/>
              <a:gd name="connsiteY0" fmla="*/ 13571 h 222250"/>
              <a:gd name="connsiteX1" fmla="*/ 239981 w 234950"/>
              <a:gd name="connsiteY1" fmla="*/ 234679 h 222250"/>
              <a:gd name="connsiteX2" fmla="*/ 18873 w 234950"/>
              <a:gd name="connsiteY2" fmla="*/ 234679 h 222250"/>
              <a:gd name="connsiteX3" fmla="*/ 18873 w 234950"/>
              <a:gd name="connsiteY3" fmla="*/ 13571 h 222250"/>
              <a:gd name="connsiteX4" fmla="*/ 239981 w 234950"/>
              <a:gd name="connsiteY4" fmla="*/ 13571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950" h="222250">
                <a:moveTo>
                  <a:pt x="239981" y="13571"/>
                </a:moveTo>
                <a:cubicBezTo>
                  <a:pt x="301038" y="74629"/>
                  <a:pt x="301038" y="173623"/>
                  <a:pt x="239981" y="234679"/>
                </a:cubicBezTo>
                <a:cubicBezTo>
                  <a:pt x="178923" y="295737"/>
                  <a:pt x="79930" y="295737"/>
                  <a:pt x="18873" y="234679"/>
                </a:cubicBezTo>
                <a:cubicBezTo>
                  <a:pt x="-42184" y="173623"/>
                  <a:pt x="-42184" y="74629"/>
                  <a:pt x="18873" y="13571"/>
                </a:cubicBezTo>
                <a:cubicBezTo>
                  <a:pt x="79930" y="-47485"/>
                  <a:pt x="178923" y="-47485"/>
                  <a:pt x="239981" y="13571"/>
                </a:cubicBezTo>
                <a:close/>
              </a:path>
            </a:pathLst>
          </a:custGeom>
          <a:solidFill>
            <a:srgbClr val="4D8E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7"/>
          <p:cNvSpPr/>
          <p:nvPr/>
        </p:nvSpPr>
        <p:spPr>
          <a:xfrm>
            <a:off x="2241550" y="3644900"/>
            <a:ext cx="234950" cy="222250"/>
          </a:xfrm>
          <a:custGeom>
            <a:avLst/>
            <a:gdLst>
              <a:gd name="connsiteX0" fmla="*/ 234995 w 234950"/>
              <a:gd name="connsiteY0" fmla="*/ 8817 h 222250"/>
              <a:gd name="connsiteX1" fmla="*/ 234995 w 234950"/>
              <a:gd name="connsiteY1" fmla="*/ 229926 h 222250"/>
              <a:gd name="connsiteX2" fmla="*/ 13887 w 234950"/>
              <a:gd name="connsiteY2" fmla="*/ 229926 h 222250"/>
              <a:gd name="connsiteX3" fmla="*/ 13887 w 234950"/>
              <a:gd name="connsiteY3" fmla="*/ 8817 h 222250"/>
              <a:gd name="connsiteX4" fmla="*/ 234995 w 234950"/>
              <a:gd name="connsiteY4" fmla="*/ 8817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950" h="222250">
                <a:moveTo>
                  <a:pt x="234995" y="8817"/>
                </a:moveTo>
                <a:cubicBezTo>
                  <a:pt x="296053" y="69874"/>
                  <a:pt x="296053" y="168868"/>
                  <a:pt x="234995" y="229926"/>
                </a:cubicBezTo>
                <a:cubicBezTo>
                  <a:pt x="173939" y="290982"/>
                  <a:pt x="74945" y="290982"/>
                  <a:pt x="13887" y="229926"/>
                </a:cubicBezTo>
                <a:cubicBezTo>
                  <a:pt x="-47169" y="168868"/>
                  <a:pt x="-47169" y="69874"/>
                  <a:pt x="13887" y="8817"/>
                </a:cubicBezTo>
                <a:cubicBezTo>
                  <a:pt x="74945" y="-52240"/>
                  <a:pt x="173939" y="-52240"/>
                  <a:pt x="234995" y="8817"/>
                </a:cubicBezTo>
                <a:close/>
              </a:path>
            </a:pathLst>
          </a:custGeom>
          <a:solidFill>
            <a:srgbClr val="4D8E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8"/>
          <p:cNvSpPr/>
          <p:nvPr/>
        </p:nvSpPr>
        <p:spPr>
          <a:xfrm>
            <a:off x="1644650" y="3746500"/>
            <a:ext cx="222250" cy="222250"/>
          </a:xfrm>
          <a:custGeom>
            <a:avLst/>
            <a:gdLst>
              <a:gd name="connsiteX0" fmla="*/ 229958 w 222250"/>
              <a:gd name="connsiteY0" fmla="*/ 8843 h 222250"/>
              <a:gd name="connsiteX1" fmla="*/ 229958 w 222250"/>
              <a:gd name="connsiteY1" fmla="*/ 229951 h 222250"/>
              <a:gd name="connsiteX2" fmla="*/ 8850 w 222250"/>
              <a:gd name="connsiteY2" fmla="*/ 229951 h 222250"/>
              <a:gd name="connsiteX3" fmla="*/ 8850 w 222250"/>
              <a:gd name="connsiteY3" fmla="*/ 8843 h 222250"/>
              <a:gd name="connsiteX4" fmla="*/ 229958 w 222250"/>
              <a:gd name="connsiteY4" fmla="*/ 8843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50" h="222250">
                <a:moveTo>
                  <a:pt x="229958" y="8843"/>
                </a:moveTo>
                <a:cubicBezTo>
                  <a:pt x="291016" y="69900"/>
                  <a:pt x="291016" y="168893"/>
                  <a:pt x="229958" y="229951"/>
                </a:cubicBezTo>
                <a:cubicBezTo>
                  <a:pt x="168902" y="291009"/>
                  <a:pt x="69908" y="291009"/>
                  <a:pt x="8850" y="229951"/>
                </a:cubicBezTo>
                <a:cubicBezTo>
                  <a:pt x="-52205" y="168893"/>
                  <a:pt x="-52205" y="69900"/>
                  <a:pt x="8850" y="8843"/>
                </a:cubicBezTo>
                <a:cubicBezTo>
                  <a:pt x="69908" y="-52214"/>
                  <a:pt x="168902" y="-52214"/>
                  <a:pt x="229958" y="8843"/>
                </a:cubicBezTo>
                <a:close/>
              </a:path>
            </a:pathLst>
          </a:custGeom>
          <a:solidFill>
            <a:srgbClr val="4D8E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9"/>
          <p:cNvSpPr/>
          <p:nvPr/>
        </p:nvSpPr>
        <p:spPr>
          <a:xfrm>
            <a:off x="1238250" y="4254500"/>
            <a:ext cx="234950" cy="234950"/>
          </a:xfrm>
          <a:custGeom>
            <a:avLst/>
            <a:gdLst>
              <a:gd name="connsiteX0" fmla="*/ 237674 w 234950"/>
              <a:gd name="connsiteY0" fmla="*/ 16788 h 234950"/>
              <a:gd name="connsiteX1" fmla="*/ 237674 w 234950"/>
              <a:gd name="connsiteY1" fmla="*/ 237896 h 234950"/>
              <a:gd name="connsiteX2" fmla="*/ 16565 w 234950"/>
              <a:gd name="connsiteY2" fmla="*/ 237896 h 234950"/>
              <a:gd name="connsiteX3" fmla="*/ 16565 w 234950"/>
              <a:gd name="connsiteY3" fmla="*/ 16788 h 234950"/>
              <a:gd name="connsiteX4" fmla="*/ 237674 w 234950"/>
              <a:gd name="connsiteY4" fmla="*/ 16788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950" h="234950">
                <a:moveTo>
                  <a:pt x="237674" y="16788"/>
                </a:moveTo>
                <a:cubicBezTo>
                  <a:pt x="298731" y="77846"/>
                  <a:pt x="298731" y="176839"/>
                  <a:pt x="237674" y="237896"/>
                </a:cubicBezTo>
                <a:cubicBezTo>
                  <a:pt x="176616" y="298954"/>
                  <a:pt x="77623" y="298954"/>
                  <a:pt x="16565" y="237896"/>
                </a:cubicBezTo>
                <a:cubicBezTo>
                  <a:pt x="-44491" y="176839"/>
                  <a:pt x="-44491" y="77846"/>
                  <a:pt x="16565" y="16788"/>
                </a:cubicBezTo>
                <a:cubicBezTo>
                  <a:pt x="77623" y="-44268"/>
                  <a:pt x="176616" y="-44268"/>
                  <a:pt x="237674" y="16788"/>
                </a:cubicBezTo>
                <a:close/>
              </a:path>
            </a:pathLst>
          </a:custGeom>
          <a:solidFill>
            <a:srgbClr val="4D8E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40"/>
          <p:cNvSpPr/>
          <p:nvPr/>
        </p:nvSpPr>
        <p:spPr>
          <a:xfrm>
            <a:off x="3219450" y="3721100"/>
            <a:ext cx="222250" cy="234950"/>
          </a:xfrm>
          <a:custGeom>
            <a:avLst/>
            <a:gdLst>
              <a:gd name="connsiteX0" fmla="*/ 234265 w 222250"/>
              <a:gd name="connsiteY0" fmla="*/ 18608 h 234950"/>
              <a:gd name="connsiteX1" fmla="*/ 234265 w 222250"/>
              <a:gd name="connsiteY1" fmla="*/ 239716 h 234950"/>
              <a:gd name="connsiteX2" fmla="*/ 13157 w 222250"/>
              <a:gd name="connsiteY2" fmla="*/ 239716 h 234950"/>
              <a:gd name="connsiteX3" fmla="*/ 13157 w 222250"/>
              <a:gd name="connsiteY3" fmla="*/ 18608 h 234950"/>
              <a:gd name="connsiteX4" fmla="*/ 234265 w 222250"/>
              <a:gd name="connsiteY4" fmla="*/ 18608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50" h="234950">
                <a:moveTo>
                  <a:pt x="234265" y="18608"/>
                </a:moveTo>
                <a:cubicBezTo>
                  <a:pt x="295323" y="79666"/>
                  <a:pt x="295323" y="178658"/>
                  <a:pt x="234265" y="239716"/>
                </a:cubicBezTo>
                <a:cubicBezTo>
                  <a:pt x="173208" y="300774"/>
                  <a:pt x="74214" y="300774"/>
                  <a:pt x="13157" y="239716"/>
                </a:cubicBezTo>
                <a:cubicBezTo>
                  <a:pt x="-47899" y="178658"/>
                  <a:pt x="-47899" y="79666"/>
                  <a:pt x="13157" y="18608"/>
                </a:cubicBezTo>
                <a:cubicBezTo>
                  <a:pt x="74214" y="-42449"/>
                  <a:pt x="173208" y="-42449"/>
                  <a:pt x="234265" y="18608"/>
                </a:cubicBezTo>
                <a:close/>
              </a:path>
            </a:pathLst>
          </a:custGeom>
          <a:solidFill>
            <a:srgbClr val="4D8E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1"/>
          <p:cNvSpPr/>
          <p:nvPr/>
        </p:nvSpPr>
        <p:spPr>
          <a:xfrm>
            <a:off x="3752850" y="2755900"/>
            <a:ext cx="222250" cy="222250"/>
          </a:xfrm>
          <a:custGeom>
            <a:avLst/>
            <a:gdLst>
              <a:gd name="connsiteX0" fmla="*/ 232446 w 222250"/>
              <a:gd name="connsiteY0" fmla="*/ 6638 h 222250"/>
              <a:gd name="connsiteX1" fmla="*/ 232446 w 222250"/>
              <a:gd name="connsiteY1" fmla="*/ 227746 h 222250"/>
              <a:gd name="connsiteX2" fmla="*/ 11338 w 222250"/>
              <a:gd name="connsiteY2" fmla="*/ 227746 h 222250"/>
              <a:gd name="connsiteX3" fmla="*/ 11338 w 222250"/>
              <a:gd name="connsiteY3" fmla="*/ 6638 h 222250"/>
              <a:gd name="connsiteX4" fmla="*/ 232446 w 222250"/>
              <a:gd name="connsiteY4" fmla="*/ 6638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50" h="222250">
                <a:moveTo>
                  <a:pt x="232446" y="6638"/>
                </a:moveTo>
                <a:cubicBezTo>
                  <a:pt x="293503" y="67696"/>
                  <a:pt x="293503" y="166689"/>
                  <a:pt x="232446" y="227746"/>
                </a:cubicBezTo>
                <a:cubicBezTo>
                  <a:pt x="171389" y="288804"/>
                  <a:pt x="72395" y="288804"/>
                  <a:pt x="11338" y="227746"/>
                </a:cubicBezTo>
                <a:cubicBezTo>
                  <a:pt x="-49719" y="166689"/>
                  <a:pt x="-49719" y="67696"/>
                  <a:pt x="11338" y="6638"/>
                </a:cubicBezTo>
                <a:cubicBezTo>
                  <a:pt x="72395" y="-54419"/>
                  <a:pt x="171389" y="-54419"/>
                  <a:pt x="232446" y="6638"/>
                </a:cubicBezTo>
                <a:close/>
              </a:path>
            </a:pathLst>
          </a:custGeom>
          <a:solidFill>
            <a:srgbClr val="4D8E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2"/>
          <p:cNvSpPr/>
          <p:nvPr/>
        </p:nvSpPr>
        <p:spPr>
          <a:xfrm>
            <a:off x="5492750" y="2527300"/>
            <a:ext cx="222250" cy="222250"/>
          </a:xfrm>
          <a:custGeom>
            <a:avLst/>
            <a:gdLst>
              <a:gd name="connsiteX0" fmla="*/ 228000 w 222250"/>
              <a:gd name="connsiteY0" fmla="*/ 8534 h 222250"/>
              <a:gd name="connsiteX1" fmla="*/ 228000 w 222250"/>
              <a:gd name="connsiteY1" fmla="*/ 229642 h 222250"/>
              <a:gd name="connsiteX2" fmla="*/ 6892 w 222250"/>
              <a:gd name="connsiteY2" fmla="*/ 229642 h 222250"/>
              <a:gd name="connsiteX3" fmla="*/ 6892 w 222250"/>
              <a:gd name="connsiteY3" fmla="*/ 8534 h 222250"/>
              <a:gd name="connsiteX4" fmla="*/ 228000 w 222250"/>
              <a:gd name="connsiteY4" fmla="*/ 8534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50" h="222250">
                <a:moveTo>
                  <a:pt x="228000" y="8534"/>
                </a:moveTo>
                <a:cubicBezTo>
                  <a:pt x="289057" y="69592"/>
                  <a:pt x="289057" y="168586"/>
                  <a:pt x="228000" y="229642"/>
                </a:cubicBezTo>
                <a:cubicBezTo>
                  <a:pt x="166942" y="290700"/>
                  <a:pt x="67948" y="290700"/>
                  <a:pt x="6892" y="229642"/>
                </a:cubicBezTo>
                <a:cubicBezTo>
                  <a:pt x="-54165" y="168586"/>
                  <a:pt x="-54165" y="69592"/>
                  <a:pt x="6892" y="8534"/>
                </a:cubicBezTo>
                <a:cubicBezTo>
                  <a:pt x="67948" y="-52521"/>
                  <a:pt x="166942" y="-52521"/>
                  <a:pt x="228000" y="8534"/>
                </a:cubicBezTo>
                <a:close/>
              </a:path>
            </a:pathLst>
          </a:custGeom>
          <a:solidFill>
            <a:srgbClr val="FE2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3"/>
          <p:cNvSpPr/>
          <p:nvPr/>
        </p:nvSpPr>
        <p:spPr>
          <a:xfrm>
            <a:off x="5975350" y="2933700"/>
            <a:ext cx="234950" cy="234950"/>
          </a:xfrm>
          <a:custGeom>
            <a:avLst/>
            <a:gdLst>
              <a:gd name="connsiteX0" fmla="*/ 237894 w 234950"/>
              <a:gd name="connsiteY0" fmla="*/ 16455 h 234950"/>
              <a:gd name="connsiteX1" fmla="*/ 237894 w 234950"/>
              <a:gd name="connsiteY1" fmla="*/ 237563 h 234950"/>
              <a:gd name="connsiteX2" fmla="*/ 16785 w 234950"/>
              <a:gd name="connsiteY2" fmla="*/ 237563 h 234950"/>
              <a:gd name="connsiteX3" fmla="*/ 16785 w 234950"/>
              <a:gd name="connsiteY3" fmla="*/ 16455 h 234950"/>
              <a:gd name="connsiteX4" fmla="*/ 237894 w 234950"/>
              <a:gd name="connsiteY4" fmla="*/ 16455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950" h="234950">
                <a:moveTo>
                  <a:pt x="237894" y="16455"/>
                </a:moveTo>
                <a:cubicBezTo>
                  <a:pt x="298951" y="77512"/>
                  <a:pt x="298951" y="176506"/>
                  <a:pt x="237894" y="237563"/>
                </a:cubicBezTo>
                <a:cubicBezTo>
                  <a:pt x="176836" y="298620"/>
                  <a:pt x="77843" y="298620"/>
                  <a:pt x="16785" y="237563"/>
                </a:cubicBezTo>
                <a:cubicBezTo>
                  <a:pt x="-44272" y="176506"/>
                  <a:pt x="-44272" y="77512"/>
                  <a:pt x="16785" y="16455"/>
                </a:cubicBezTo>
                <a:cubicBezTo>
                  <a:pt x="77843" y="-44602"/>
                  <a:pt x="176836" y="-44602"/>
                  <a:pt x="237894" y="16455"/>
                </a:cubicBezTo>
                <a:close/>
              </a:path>
            </a:pathLst>
          </a:custGeom>
          <a:solidFill>
            <a:srgbClr val="FE2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4"/>
          <p:cNvSpPr/>
          <p:nvPr/>
        </p:nvSpPr>
        <p:spPr>
          <a:xfrm>
            <a:off x="5022850" y="3225800"/>
            <a:ext cx="234950" cy="222250"/>
          </a:xfrm>
          <a:custGeom>
            <a:avLst/>
            <a:gdLst>
              <a:gd name="connsiteX0" fmla="*/ 236675 w 234950"/>
              <a:gd name="connsiteY0" fmla="*/ 13596 h 222250"/>
              <a:gd name="connsiteX1" fmla="*/ 236675 w 234950"/>
              <a:gd name="connsiteY1" fmla="*/ 234705 h 222250"/>
              <a:gd name="connsiteX2" fmla="*/ 15567 w 234950"/>
              <a:gd name="connsiteY2" fmla="*/ 234705 h 222250"/>
              <a:gd name="connsiteX3" fmla="*/ 15567 w 234950"/>
              <a:gd name="connsiteY3" fmla="*/ 13596 h 222250"/>
              <a:gd name="connsiteX4" fmla="*/ 236675 w 234950"/>
              <a:gd name="connsiteY4" fmla="*/ 13596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950" h="222250">
                <a:moveTo>
                  <a:pt x="236675" y="13596"/>
                </a:moveTo>
                <a:cubicBezTo>
                  <a:pt x="297733" y="74654"/>
                  <a:pt x="297733" y="173648"/>
                  <a:pt x="236675" y="234705"/>
                </a:cubicBezTo>
                <a:cubicBezTo>
                  <a:pt x="175617" y="295762"/>
                  <a:pt x="76625" y="295762"/>
                  <a:pt x="15567" y="234705"/>
                </a:cubicBezTo>
                <a:cubicBezTo>
                  <a:pt x="-45490" y="173648"/>
                  <a:pt x="-45490" y="74654"/>
                  <a:pt x="15567" y="13596"/>
                </a:cubicBezTo>
                <a:cubicBezTo>
                  <a:pt x="76625" y="-47459"/>
                  <a:pt x="175617" y="-47459"/>
                  <a:pt x="236675" y="13596"/>
                </a:cubicBezTo>
                <a:close/>
              </a:path>
            </a:pathLst>
          </a:custGeom>
          <a:solidFill>
            <a:srgbClr val="FE2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5"/>
          <p:cNvSpPr/>
          <p:nvPr/>
        </p:nvSpPr>
        <p:spPr>
          <a:xfrm>
            <a:off x="4806950" y="4051300"/>
            <a:ext cx="222250" cy="222250"/>
          </a:xfrm>
          <a:custGeom>
            <a:avLst/>
            <a:gdLst>
              <a:gd name="connsiteX0" fmla="*/ 233689 w 222250"/>
              <a:gd name="connsiteY0" fmla="*/ 8920 h 222250"/>
              <a:gd name="connsiteX1" fmla="*/ 233689 w 222250"/>
              <a:gd name="connsiteY1" fmla="*/ 230028 h 222250"/>
              <a:gd name="connsiteX2" fmla="*/ 12581 w 222250"/>
              <a:gd name="connsiteY2" fmla="*/ 230028 h 222250"/>
              <a:gd name="connsiteX3" fmla="*/ 12581 w 222250"/>
              <a:gd name="connsiteY3" fmla="*/ 8920 h 222250"/>
              <a:gd name="connsiteX4" fmla="*/ 233689 w 222250"/>
              <a:gd name="connsiteY4" fmla="*/ 892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50" h="222250">
                <a:moveTo>
                  <a:pt x="233689" y="8920"/>
                </a:moveTo>
                <a:cubicBezTo>
                  <a:pt x="294746" y="69977"/>
                  <a:pt x="294746" y="168971"/>
                  <a:pt x="233689" y="230028"/>
                </a:cubicBezTo>
                <a:cubicBezTo>
                  <a:pt x="172632" y="291085"/>
                  <a:pt x="73638" y="291085"/>
                  <a:pt x="12581" y="230028"/>
                </a:cubicBezTo>
                <a:cubicBezTo>
                  <a:pt x="-48475" y="168971"/>
                  <a:pt x="-48475" y="69977"/>
                  <a:pt x="12581" y="8920"/>
                </a:cubicBezTo>
                <a:cubicBezTo>
                  <a:pt x="73638" y="-52137"/>
                  <a:pt x="172632" y="-52137"/>
                  <a:pt x="233689" y="8920"/>
                </a:cubicBezTo>
                <a:close/>
              </a:path>
            </a:pathLst>
          </a:custGeom>
          <a:solidFill>
            <a:srgbClr val="FE2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6"/>
          <p:cNvSpPr/>
          <p:nvPr/>
        </p:nvSpPr>
        <p:spPr>
          <a:xfrm>
            <a:off x="6610350" y="2438400"/>
            <a:ext cx="222250" cy="222250"/>
          </a:xfrm>
          <a:custGeom>
            <a:avLst/>
            <a:gdLst>
              <a:gd name="connsiteX0" fmla="*/ 228282 w 222250"/>
              <a:gd name="connsiteY0" fmla="*/ 11444 h 222250"/>
              <a:gd name="connsiteX1" fmla="*/ 228282 w 222250"/>
              <a:gd name="connsiteY1" fmla="*/ 232552 h 222250"/>
              <a:gd name="connsiteX2" fmla="*/ 7173 w 222250"/>
              <a:gd name="connsiteY2" fmla="*/ 232552 h 222250"/>
              <a:gd name="connsiteX3" fmla="*/ 7173 w 222250"/>
              <a:gd name="connsiteY3" fmla="*/ 11444 h 222250"/>
              <a:gd name="connsiteX4" fmla="*/ 228282 w 222250"/>
              <a:gd name="connsiteY4" fmla="*/ 11444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50" h="222250">
                <a:moveTo>
                  <a:pt x="228282" y="11444"/>
                </a:moveTo>
                <a:cubicBezTo>
                  <a:pt x="289340" y="72501"/>
                  <a:pt x="289340" y="171494"/>
                  <a:pt x="228282" y="232552"/>
                </a:cubicBezTo>
                <a:cubicBezTo>
                  <a:pt x="167224" y="293610"/>
                  <a:pt x="68232" y="293610"/>
                  <a:pt x="7173" y="232552"/>
                </a:cubicBezTo>
                <a:cubicBezTo>
                  <a:pt x="-53883" y="171494"/>
                  <a:pt x="-53883" y="72501"/>
                  <a:pt x="7173" y="11444"/>
                </a:cubicBezTo>
                <a:cubicBezTo>
                  <a:pt x="68232" y="-49613"/>
                  <a:pt x="167224" y="-49613"/>
                  <a:pt x="228282" y="11444"/>
                </a:cubicBezTo>
                <a:close/>
              </a:path>
            </a:pathLst>
          </a:custGeom>
          <a:solidFill>
            <a:srgbClr val="FE2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7"/>
          <p:cNvSpPr/>
          <p:nvPr/>
        </p:nvSpPr>
        <p:spPr>
          <a:xfrm>
            <a:off x="6191250" y="3530600"/>
            <a:ext cx="222250" cy="222250"/>
          </a:xfrm>
          <a:custGeom>
            <a:avLst/>
            <a:gdLst>
              <a:gd name="connsiteX0" fmla="*/ 233062 w 222250"/>
              <a:gd name="connsiteY0" fmla="*/ 13674 h 222250"/>
              <a:gd name="connsiteX1" fmla="*/ 233062 w 222250"/>
              <a:gd name="connsiteY1" fmla="*/ 234782 h 222250"/>
              <a:gd name="connsiteX2" fmla="*/ 11954 w 222250"/>
              <a:gd name="connsiteY2" fmla="*/ 234782 h 222250"/>
              <a:gd name="connsiteX3" fmla="*/ 11954 w 222250"/>
              <a:gd name="connsiteY3" fmla="*/ 13674 h 222250"/>
              <a:gd name="connsiteX4" fmla="*/ 233062 w 222250"/>
              <a:gd name="connsiteY4" fmla="*/ 13674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50" h="222250">
                <a:moveTo>
                  <a:pt x="233062" y="13674"/>
                </a:moveTo>
                <a:cubicBezTo>
                  <a:pt x="294119" y="74732"/>
                  <a:pt x="294119" y="173724"/>
                  <a:pt x="233062" y="234782"/>
                </a:cubicBezTo>
                <a:cubicBezTo>
                  <a:pt x="172005" y="295840"/>
                  <a:pt x="73011" y="295840"/>
                  <a:pt x="11954" y="234782"/>
                </a:cubicBezTo>
                <a:cubicBezTo>
                  <a:pt x="-49103" y="173724"/>
                  <a:pt x="-49103" y="74732"/>
                  <a:pt x="11954" y="13674"/>
                </a:cubicBezTo>
                <a:cubicBezTo>
                  <a:pt x="73011" y="-47383"/>
                  <a:pt x="172005" y="-47383"/>
                  <a:pt x="233062" y="13674"/>
                </a:cubicBezTo>
                <a:close/>
              </a:path>
            </a:pathLst>
          </a:custGeom>
          <a:solidFill>
            <a:srgbClr val="FE2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8"/>
          <p:cNvSpPr/>
          <p:nvPr/>
        </p:nvSpPr>
        <p:spPr>
          <a:xfrm>
            <a:off x="7143750" y="3429000"/>
            <a:ext cx="222250" cy="222250"/>
          </a:xfrm>
          <a:custGeom>
            <a:avLst/>
            <a:gdLst>
              <a:gd name="connsiteX0" fmla="*/ 234281 w 222250"/>
              <a:gd name="connsiteY0" fmla="*/ 13648 h 222250"/>
              <a:gd name="connsiteX1" fmla="*/ 234281 w 222250"/>
              <a:gd name="connsiteY1" fmla="*/ 234757 h 222250"/>
              <a:gd name="connsiteX2" fmla="*/ 13172 w 222250"/>
              <a:gd name="connsiteY2" fmla="*/ 234757 h 222250"/>
              <a:gd name="connsiteX3" fmla="*/ 13172 w 222250"/>
              <a:gd name="connsiteY3" fmla="*/ 13648 h 222250"/>
              <a:gd name="connsiteX4" fmla="*/ 234281 w 222250"/>
              <a:gd name="connsiteY4" fmla="*/ 13648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50" h="222250">
                <a:moveTo>
                  <a:pt x="234281" y="13648"/>
                </a:moveTo>
                <a:cubicBezTo>
                  <a:pt x="295337" y="74706"/>
                  <a:pt x="295337" y="173699"/>
                  <a:pt x="234281" y="234757"/>
                </a:cubicBezTo>
                <a:cubicBezTo>
                  <a:pt x="173222" y="295814"/>
                  <a:pt x="74228" y="295814"/>
                  <a:pt x="13172" y="234757"/>
                </a:cubicBezTo>
                <a:cubicBezTo>
                  <a:pt x="-47885" y="173699"/>
                  <a:pt x="-47885" y="74706"/>
                  <a:pt x="13172" y="13648"/>
                </a:cubicBezTo>
                <a:cubicBezTo>
                  <a:pt x="74228" y="-47408"/>
                  <a:pt x="173222" y="-47408"/>
                  <a:pt x="234281" y="13648"/>
                </a:cubicBezTo>
                <a:close/>
              </a:path>
            </a:pathLst>
          </a:custGeom>
          <a:solidFill>
            <a:srgbClr val="FE2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9"/>
          <p:cNvSpPr/>
          <p:nvPr/>
        </p:nvSpPr>
        <p:spPr>
          <a:xfrm>
            <a:off x="6343650" y="4330700"/>
            <a:ext cx="222250" cy="234950"/>
          </a:xfrm>
          <a:custGeom>
            <a:avLst/>
            <a:gdLst>
              <a:gd name="connsiteX0" fmla="*/ 229191 w 222250"/>
              <a:gd name="connsiteY0" fmla="*/ 18761 h 234950"/>
              <a:gd name="connsiteX1" fmla="*/ 229191 w 222250"/>
              <a:gd name="connsiteY1" fmla="*/ 239870 h 234950"/>
              <a:gd name="connsiteX2" fmla="*/ 8083 w 222250"/>
              <a:gd name="connsiteY2" fmla="*/ 239870 h 234950"/>
              <a:gd name="connsiteX3" fmla="*/ 8083 w 222250"/>
              <a:gd name="connsiteY3" fmla="*/ 18761 h 234950"/>
              <a:gd name="connsiteX4" fmla="*/ 229191 w 222250"/>
              <a:gd name="connsiteY4" fmla="*/ 18761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50" h="234950">
                <a:moveTo>
                  <a:pt x="229191" y="18761"/>
                </a:moveTo>
                <a:cubicBezTo>
                  <a:pt x="290249" y="79819"/>
                  <a:pt x="290249" y="178813"/>
                  <a:pt x="229191" y="239870"/>
                </a:cubicBezTo>
                <a:cubicBezTo>
                  <a:pt x="168135" y="300927"/>
                  <a:pt x="69141" y="300927"/>
                  <a:pt x="8083" y="239870"/>
                </a:cubicBezTo>
                <a:cubicBezTo>
                  <a:pt x="-52973" y="178813"/>
                  <a:pt x="-52973" y="79819"/>
                  <a:pt x="8083" y="18761"/>
                </a:cubicBezTo>
                <a:cubicBezTo>
                  <a:pt x="69141" y="-42294"/>
                  <a:pt x="168135" y="-42294"/>
                  <a:pt x="229191" y="18761"/>
                </a:cubicBezTo>
                <a:close/>
              </a:path>
            </a:pathLst>
          </a:custGeom>
          <a:solidFill>
            <a:srgbClr val="FE2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50"/>
          <p:cNvSpPr/>
          <p:nvPr/>
        </p:nvSpPr>
        <p:spPr>
          <a:xfrm>
            <a:off x="3257550" y="1409700"/>
            <a:ext cx="2089150" cy="4108450"/>
          </a:xfrm>
          <a:custGeom>
            <a:avLst/>
            <a:gdLst>
              <a:gd name="connsiteX0" fmla="*/ 2098884 w 2089150"/>
              <a:gd name="connsiteY0" fmla="*/ 30458 h 4108450"/>
              <a:gd name="connsiteX1" fmla="*/ 31051 w 2089150"/>
              <a:gd name="connsiteY1" fmla="*/ 4117059 h 410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89150" h="4108450">
                <a:moveTo>
                  <a:pt x="2098884" y="30458"/>
                </a:moveTo>
                <a:lnTo>
                  <a:pt x="31051" y="4117059"/>
                </a:lnTo>
              </a:path>
            </a:pathLst>
          </a:custGeom>
          <a:ln w="38100">
            <a:solidFill>
              <a:srgbClr val="649B33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1"/>
          <p:cNvSpPr/>
          <p:nvPr/>
        </p:nvSpPr>
        <p:spPr>
          <a:xfrm>
            <a:off x="2978150" y="1460500"/>
            <a:ext cx="3257550" cy="3486150"/>
          </a:xfrm>
          <a:custGeom>
            <a:avLst/>
            <a:gdLst>
              <a:gd name="connsiteX0" fmla="*/ 3268879 w 3257550"/>
              <a:gd name="connsiteY0" fmla="*/ 26080 h 3486150"/>
              <a:gd name="connsiteX1" fmla="*/ 21047 w 3257550"/>
              <a:gd name="connsiteY1" fmla="*/ 3489736 h 348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57550" h="3486150">
                <a:moveTo>
                  <a:pt x="3268879" y="26080"/>
                </a:moveTo>
                <a:lnTo>
                  <a:pt x="21047" y="3489736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2"/>
          <p:cNvSpPr/>
          <p:nvPr/>
        </p:nvSpPr>
        <p:spPr>
          <a:xfrm>
            <a:off x="4591050" y="1181100"/>
            <a:ext cx="133350" cy="4464050"/>
          </a:xfrm>
          <a:custGeom>
            <a:avLst/>
            <a:gdLst>
              <a:gd name="connsiteX0" fmla="*/ 136539 w 133350"/>
              <a:gd name="connsiteY0" fmla="*/ 20450 h 4464050"/>
              <a:gd name="connsiteX1" fmla="*/ 20653 w 133350"/>
              <a:gd name="connsiteY1" fmla="*/ 4475348 h 446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3350" h="4464050">
                <a:moveTo>
                  <a:pt x="136539" y="20450"/>
                </a:moveTo>
                <a:lnTo>
                  <a:pt x="20653" y="4475348"/>
                </a:lnTo>
              </a:path>
            </a:pathLst>
          </a:custGeom>
          <a:ln w="38100">
            <a:solidFill>
              <a:srgbClr val="9728BC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3"/>
          <p:cNvSpPr/>
          <p:nvPr/>
        </p:nvSpPr>
        <p:spPr>
          <a:xfrm>
            <a:off x="3638550" y="1206500"/>
            <a:ext cx="1581150" cy="4438650"/>
          </a:xfrm>
          <a:custGeom>
            <a:avLst/>
            <a:gdLst>
              <a:gd name="connsiteX0" fmla="*/ 21094 w 1581150"/>
              <a:gd name="connsiteY0" fmla="*/ 27807 h 4438650"/>
              <a:gd name="connsiteX1" fmla="*/ 1587783 w 1581150"/>
              <a:gd name="connsiteY1" fmla="*/ 4441502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1150" h="4438650">
                <a:moveTo>
                  <a:pt x="21094" y="27807"/>
                </a:moveTo>
                <a:lnTo>
                  <a:pt x="1587783" y="4441502"/>
                </a:lnTo>
              </a:path>
            </a:pathLst>
          </a:custGeom>
          <a:ln w="38100">
            <a:solidFill>
              <a:srgbClr val="E123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4"/>
          <p:cNvSpPr txBox="1"/>
          <p:nvPr/>
        </p:nvSpPr>
        <p:spPr>
          <a:xfrm>
            <a:off x="381000" y="1003211"/>
            <a:ext cx="1890068" cy="16209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b="1" spc="-5" dirty="0">
                <a:solidFill>
                  <a:srgbClr val="4B4C4A"/>
                </a:solidFill>
                <a:latin typeface="Arial"/>
                <a:ea typeface="Arial"/>
              </a:rPr>
              <a:t>Pe</a:t>
            </a:r>
            <a:r>
              <a:rPr lang="en-US" altLang="zh-CN" sz="2800" b="1" dirty="0">
                <a:solidFill>
                  <a:srgbClr val="4B4C4A"/>
                </a:solidFill>
                <a:latin typeface="Arial"/>
                <a:ea typeface="Arial"/>
              </a:rPr>
              <a:t>rceptron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810"/>
              </a:lnSpc>
            </a:pPr>
            <a:endParaRPr lang="en-US" dirty="0"/>
          </a:p>
          <a:p>
            <a:pPr indent="901700">
              <a:lnSpc>
                <a:spcPct val="107916"/>
              </a:lnSpc>
            </a:pPr>
            <a:r>
              <a:rPr lang="en-US" altLang="zh-CN" sz="2000" spc="114" dirty="0">
                <a:solidFill>
                  <a:srgbClr val="848484"/>
                </a:solidFill>
                <a:latin typeface="Times New Roman"/>
                <a:ea typeface="Times New Roman"/>
              </a:rPr>
              <a:t>Ham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7264400" y="2650852"/>
            <a:ext cx="780596" cy="3093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7916"/>
              </a:lnSpc>
            </a:pPr>
            <a:r>
              <a:rPr lang="en-US" altLang="zh-CN" sz="2000" spc="150" dirty="0">
                <a:solidFill>
                  <a:srgbClr val="848484"/>
                </a:solidFill>
                <a:latin typeface="Times New Roman"/>
                <a:ea typeface="Times New Roman"/>
              </a:rPr>
              <a:t>S</a:t>
            </a:r>
            <a:r>
              <a:rPr lang="en-US" altLang="zh-CN" sz="2000" spc="145" dirty="0">
                <a:solidFill>
                  <a:srgbClr val="848484"/>
                </a:solidFill>
                <a:latin typeface="Times New Roman"/>
                <a:ea typeface="Times New Roman"/>
              </a:rPr>
              <a:t>pam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8"/>
          <p:cNvSpPr txBox="1"/>
          <p:nvPr/>
        </p:nvSpPr>
        <p:spPr>
          <a:xfrm>
            <a:off x="368301" y="1003210"/>
            <a:ext cx="7377855" cy="11798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Training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2800" b="1" spc="-1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Perceptron</a:t>
            </a:r>
          </a:p>
          <a:p>
            <a:pPr>
              <a:lnSpc>
                <a:spcPts val="1995"/>
              </a:lnSpc>
            </a:pPr>
            <a:endParaRPr lang="en-US" dirty="0"/>
          </a:p>
          <a:p>
            <a:r>
              <a:rPr lang="en-US" altLang="zh-CN" sz="3200" spc="179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altLang="zh-CN" sz="1300" dirty="0">
              <a:solidFill>
                <a:srgbClr val="464644"/>
              </a:solidFill>
              <a:latin typeface="Arial"/>
              <a:ea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6235A6-1476-4E41-B02C-F65ED249C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1647853"/>
            <a:ext cx="7404725" cy="40330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720" y="1146811"/>
            <a:ext cx="4480560" cy="4564379"/>
          </a:xfrm>
          <a:prstGeom prst="rect">
            <a:avLst/>
          </a:prstGeom>
        </p:spPr>
      </p:pic>
      <p:sp>
        <p:nvSpPr>
          <p:cNvPr id="2" name="TextBox 61"/>
          <p:cNvSpPr txBox="1"/>
          <p:nvPr/>
        </p:nvSpPr>
        <p:spPr>
          <a:xfrm>
            <a:off x="368301" y="5628704"/>
            <a:ext cx="7506187" cy="3018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416"/>
              </a:lnSpc>
              <a:tabLst>
                <a:tab pos="5842000" algn="l"/>
              </a:tabLst>
            </a:pPr>
            <a:r>
              <a:rPr lang="en-US" altLang="zh-CN" sz="1300" dirty="0">
                <a:solidFill>
                  <a:srgbClr val="464644"/>
                </a:solidFill>
                <a:latin typeface="Arial"/>
                <a:ea typeface="Arial"/>
              </a:rPr>
              <a:t> 	</a:t>
            </a:r>
            <a:r>
              <a:rPr lang="en-US" altLang="zh-CN" dirty="0">
                <a:solidFill>
                  <a:srgbClr val="464644"/>
                </a:solidFill>
                <a:latin typeface="Arial"/>
                <a:ea typeface="Arial"/>
              </a:rPr>
              <a:t>From</a:t>
            </a:r>
            <a:r>
              <a:rPr lang="en-US" altLang="zh-CN" spc="-40" dirty="0">
                <a:solidFill>
                  <a:srgbClr val="464644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rgbClr val="464644"/>
                </a:solidFill>
                <a:latin typeface="Arial"/>
                <a:ea typeface="Arial"/>
              </a:rPr>
              <a:t>wikipedia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-CONFIG__" val="version3 50 50 5 12 7.8 8 0:128:128 186:223:226 0:128:128 186:223:226 aria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DOTS TITLE" val="application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DOTS TITLE" val="multilay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DOTS TITLE" val="hardwar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DOTS TITLE" val="more..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DOTS TITLE" val="packag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1813</TotalTime>
  <Words>1179</Words>
  <Application>Microsoft Office PowerPoint</Application>
  <PresentationFormat>On-screen Show (4:3)</PresentationFormat>
  <Paragraphs>924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Calibri</vt:lpstr>
      <vt:lpstr>Calibri Light</vt:lpstr>
      <vt:lpstr>Times New Roman</vt:lpstr>
      <vt:lpstr>Office Theme</vt:lpstr>
      <vt:lpstr>1_Office Theme</vt:lpstr>
      <vt:lpstr>2_Office Theme</vt:lpstr>
      <vt:lpstr>3_Office Theme</vt:lpstr>
      <vt:lpstr>4_Office Theme</vt:lpstr>
      <vt:lpstr>Introduction to Deep Learning: Algorithms and Their Applications</vt:lpstr>
      <vt:lpstr>Schedule</vt:lpstr>
      <vt:lpstr>Basic Component in Neural Networks: Perceptron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[Paper ID] (e.g. SRC01) [Paper Title]</dc:title>
  <dc:creator>huo@gatech.edu</dc:creator>
  <cp:lastModifiedBy>Huo, Xiaoming</cp:lastModifiedBy>
  <cp:revision>147</cp:revision>
  <cp:lastPrinted>2019-09-18T12:57:35Z</cp:lastPrinted>
  <dcterms:created xsi:type="dcterms:W3CDTF">2006-08-16T00:00:00Z</dcterms:created>
  <dcterms:modified xsi:type="dcterms:W3CDTF">2022-07-06T20:09:39Z</dcterms:modified>
</cp:coreProperties>
</file>