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3" r:id="rId11"/>
    <p:sldId id="264" r:id="rId12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6" y="-38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0412" cy="513661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3356625"/>
            <a:ext cx="10768198" cy="1673739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1829224"/>
            <a:ext cx="10768198" cy="1499963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9521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013A5948-C572-4A45-8388-DE4E873D8B50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7415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8862431" y="0"/>
            <a:ext cx="3352365" cy="685958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1223" y="274705"/>
            <a:ext cx="2539669" cy="5852880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72"/>
            <a:ext cx="8025355" cy="5852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338" y="6378937"/>
            <a:ext cx="5114539" cy="365210"/>
          </a:xfrm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EA087514-DBC3-4F18-B126-1E056A3FAD03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4" y="981303"/>
            <a:ext cx="5176693" cy="5401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7270" y="981303"/>
            <a:ext cx="5178810" cy="54019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6B3EEB90-CB8C-413F-818F-0FDB1445C3FE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7073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3" y="981302"/>
            <a:ext cx="10558676" cy="262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403" y="3758486"/>
            <a:ext cx="10558676" cy="26247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ED612CAB-A7E8-42E7-B19B-FAF31ED16A78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1" y="260410"/>
            <a:ext cx="10579840" cy="647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403" y="981303"/>
            <a:ext cx="10558676" cy="5401926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  <a:fld id="{6479F1E9-65E1-40DC-A5C5-996A70B92A35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prstClr val="black">
                    <a:tint val="95000"/>
                  </a:prst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1909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155484"/>
            <a:ext cx="10971372" cy="125301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74C2F54C-52AD-47FC-B80B-56D32F7F9136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0413" cy="260312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3122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14" y="118900"/>
            <a:ext cx="10682865" cy="1637155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423" y="1829223"/>
            <a:ext cx="10695056" cy="685959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t>-</a:t>
            </a:r>
            <a:fld id="{D6E6B468-02A4-41FE-B3CE-B77921BD89DB}" type="slidenum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774347"/>
            <a:ext cx="5384099" cy="4624887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774347"/>
            <a:ext cx="5384099" cy="4624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313B5030-E818-4E33-B39F-291F5E9F4D7A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99382"/>
            <a:ext cx="5386216" cy="715521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4500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699382"/>
            <a:ext cx="5388332" cy="715521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4500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3606F398-8D4B-4DEB-B16A-FAF288C18440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032872BE-FA2C-46C2-A169-1F30EC6FAD64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DFCFE3A8-A593-4639-BBAE-F87840FCABEA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55" y="152435"/>
            <a:ext cx="3364554" cy="978635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313" y="1743538"/>
            <a:ext cx="7893160" cy="45599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55" y="1730418"/>
            <a:ext cx="3291412" cy="45730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5B838669-9B40-452C-9C7C-05CE661747FF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3807153" y="0"/>
            <a:ext cx="60952" cy="145423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153" y="0"/>
            <a:ext cx="60952" cy="145423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8" y="155484"/>
            <a:ext cx="3366429" cy="97863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237" y="1485152"/>
            <a:ext cx="8328779" cy="537443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27" y="1728616"/>
            <a:ext cx="3291412" cy="45730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27" y="1170703"/>
            <a:ext cx="3364554" cy="201215"/>
          </a:xfrm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7153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153" y="0"/>
            <a:ext cx="60952" cy="685958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217" y="1170703"/>
            <a:ext cx="6924155" cy="201215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7657" y="1170703"/>
            <a:ext cx="978358" cy="201215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DF5EE5D7-DA54-4996-B04D-BEB0C65CB3ED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227"/>
            <a:ext cx="12190413" cy="4573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0412" cy="143406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152435"/>
            <a:ext cx="10971372" cy="12513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75604"/>
            <a:ext cx="10971372" cy="462668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478499"/>
            <a:ext cx="2844430" cy="274384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338" y="6478499"/>
            <a:ext cx="7342669" cy="274384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7771" y="6478499"/>
            <a:ext cx="978358" cy="274384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t>-</a:t>
            </a:r>
            <a:fld id="{84D0465F-A6A2-4704-8971-06036326BA03}" type="slidenum"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Tahoma" pitchFamily="34" charset="0"/>
                <a:ea typeface="宋体" pitchFamily="2" charset="-122"/>
              </a:rPr>
              <a:t>-</a:t>
            </a:r>
            <a:endParaRPr lang="en-US" altLang="zh-CN" b="1">
              <a:solidFill>
                <a:prstClr val="black">
                  <a:tint val="95000"/>
                </a:prstClr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e.szu.edu.cn/pages/user/index?id=1031" TargetMode="External"/><Relationship Id="rId2" Type="http://schemas.openxmlformats.org/officeDocument/2006/relationships/hyperlink" Target="mailto:jiaxiang.liu@sz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err="1" smtClean="0"/>
              <a:t>UML的面向对象系统分析与设计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3358591"/>
            <a:ext cx="10768198" cy="1499963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课程简介</a:t>
            </a:r>
            <a:endParaRPr lang="zh-CN" altLang="en-US" sz="240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340" y="4573068"/>
            <a:ext cx="10768198" cy="1499963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algn="r" defTabSz="914400">
              <a:buClr>
                <a:srgbClr val="F0AD00"/>
              </a:buClr>
              <a:buSzPct val="80000"/>
              <a:buFont typeface="Wingdings 2"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</a:rPr>
              <a:t>深圳大学计算机与软件学院　刘嘉祥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考勤：不要求*</a:t>
            </a:r>
            <a:endParaRPr lang="en-US" altLang="zh-CN" dirty="0" smtClean="0"/>
          </a:p>
          <a:p>
            <a:r>
              <a:rPr lang="zh-CN" altLang="en-US" dirty="0" smtClean="0"/>
              <a:t>平时成绩（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40%</a:t>
            </a:r>
            <a:r>
              <a:rPr lang="zh-CN" altLang="en-US" dirty="0" smtClean="0"/>
              <a:t>）：个人独立完成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次实验</a:t>
            </a:r>
            <a:r>
              <a:rPr lang="zh-CN" altLang="en-US" dirty="0" smtClean="0"/>
              <a:t>报告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次课堂</a:t>
            </a:r>
            <a:r>
              <a:rPr lang="zh-CN" altLang="en-US" dirty="0" smtClean="0"/>
              <a:t>练习）</a:t>
            </a:r>
            <a:endParaRPr lang="en-US" altLang="zh-CN" dirty="0" smtClean="0"/>
          </a:p>
          <a:p>
            <a:r>
              <a:rPr lang="zh-CN" altLang="en-US" dirty="0" smtClean="0"/>
              <a:t>课程大作业（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dirty="0" smtClean="0"/>
              <a:t>）：团队协作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提交的模型、文档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期末汇报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团队互</a:t>
            </a:r>
            <a:r>
              <a:rPr lang="zh-CN" altLang="en-US" dirty="0" smtClean="0"/>
              <a:t>评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抄袭、雷同：双方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分！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问题？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主讲教师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刘嘉祥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研究领域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系统正确性验证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软件、硬件</a:t>
            </a:r>
            <a:r>
              <a:rPr lang="zh-CN" altLang="en-US" dirty="0" smtClean="0"/>
              <a:t>、神经网络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形式化</a:t>
            </a:r>
            <a:r>
              <a:rPr lang="zh-CN" altLang="en-US" dirty="0" smtClean="0"/>
              <a:t>方法：形式语义、</a:t>
            </a:r>
            <a:r>
              <a:rPr lang="en-US" altLang="zh-CN" dirty="0" err="1" smtClean="0"/>
              <a:t>SMT</a:t>
            </a:r>
            <a:r>
              <a:rPr lang="zh-CN" altLang="en-US" dirty="0" smtClean="0"/>
              <a:t>求解、定理证明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办公地点：计算机大楼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830/715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接访时间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联系方式：</a:t>
            </a:r>
            <a:r>
              <a:rPr lang="en-US" altLang="zh-CN" dirty="0" err="1" smtClean="0">
                <a:hlinkClick r:id="rId2"/>
              </a:rPr>
              <a:t>jiaxiang.liu@szu.edu.cn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个人主页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csse.szu.edu.cn/pages/user/index?id=1031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4" cstate="print"/>
          <a:srcRect l="14692" t="36833" r="13949" b="31181"/>
          <a:stretch>
            <a:fillRect/>
          </a:stretch>
        </p:blipFill>
        <p:spPr bwMode="auto">
          <a:xfrm>
            <a:off x="8816344" y="2072472"/>
            <a:ext cx="220808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这门课教什么？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基于</a:t>
            </a:r>
            <a:r>
              <a:rPr lang="en-US" altLang="zh-CN" dirty="0" err="1" smtClean="0">
                <a:solidFill>
                  <a:srgbClr val="00B050"/>
                </a:solidFill>
              </a:rPr>
              <a:t>UML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B0F0"/>
                </a:solidFill>
              </a:rPr>
              <a:t>面向对象</a:t>
            </a:r>
            <a:r>
              <a:rPr lang="zh-CN" altLang="en-US" dirty="0" smtClean="0">
                <a:solidFill>
                  <a:srgbClr val="FF0000"/>
                </a:solidFill>
              </a:rPr>
              <a:t>系统分析与设计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面向对象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2"/>
            <a:r>
              <a:rPr lang="zh-CN" altLang="en-US" dirty="0" smtClean="0"/>
              <a:t>思维方式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系统分析与设计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软件编程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软件工程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程序员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架构师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UML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Unified Modeling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沟通方式，载体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软件工程</a:t>
            </a:r>
            <a:r>
              <a:rPr lang="zh-CN" altLang="en-US" smtClean="0">
                <a:solidFill>
                  <a:srgbClr val="00B0F0"/>
                </a:solidFill>
              </a:rPr>
              <a:t>基础知识与技能</a:t>
            </a:r>
            <a:r>
              <a:rPr lang="zh-CN" altLang="en-US" smtClean="0"/>
              <a:t>、 </a:t>
            </a:r>
            <a:r>
              <a:rPr lang="zh-CN" altLang="en-US" smtClean="0">
                <a:solidFill>
                  <a:srgbClr val="00B0F0"/>
                </a:solidFill>
              </a:rPr>
              <a:t>团队协作能力</a:t>
            </a:r>
            <a:r>
              <a:rPr lang="zh-CN" altLang="en-US" smtClean="0"/>
              <a:t>、 </a:t>
            </a:r>
            <a:r>
              <a:rPr lang="zh-CN" altLang="en-US" smtClean="0">
                <a:solidFill>
                  <a:srgbClr val="00B0F0"/>
                </a:solidFill>
              </a:rPr>
              <a:t>分析与解决问题能力</a:t>
            </a:r>
            <a:r>
              <a:rPr lang="zh-CN" altLang="en-US" smtClean="0"/>
              <a:t>等方面得到良好训练，建立软件开发的系统化与工程化观念和质量意识，为将来从事大型软件系统的开发与维护打下扎实的基础。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100" smtClean="0"/>
              <a:t>分析大型软件开发中出现的问题，了解软件工程基本原理</a:t>
            </a:r>
            <a:endParaRPr lang="en-US" altLang="zh-CN" sz="3100" smtClean="0"/>
          </a:p>
          <a:p>
            <a:r>
              <a:rPr lang="zh-CN" altLang="en-US" sz="3100" smtClean="0"/>
              <a:t>了解软件开发的基本过程：需求分析、设计、实现和测试</a:t>
            </a:r>
            <a:endParaRPr lang="en-US" altLang="zh-CN" sz="3100" smtClean="0"/>
          </a:p>
          <a:p>
            <a:r>
              <a:rPr lang="zh-CN" altLang="en-US" sz="3100" smtClean="0"/>
              <a:t>基于用户需求，利用面向对象技术为一个系统或现有系统的扩展部分开发清晰、简明和正式的需求</a:t>
            </a:r>
            <a:endParaRPr lang="en-US" altLang="zh-CN" sz="3100" smtClean="0"/>
          </a:p>
          <a:p>
            <a:r>
              <a:rPr lang="zh-CN" altLang="en-US" sz="3100" smtClean="0"/>
              <a:t>使用 </a:t>
            </a:r>
            <a:r>
              <a:rPr lang="en-US" altLang="zh-CN" sz="3100" b="1" smtClean="0"/>
              <a:t>UML</a:t>
            </a:r>
            <a:r>
              <a:rPr lang="zh-CN" altLang="en-US" sz="3100" smtClean="0"/>
              <a:t>（类图、顺序图、状态图）进行正确建模</a:t>
            </a:r>
            <a:endParaRPr lang="en-US" altLang="zh-CN" sz="3100" smtClean="0"/>
          </a:p>
          <a:p>
            <a:r>
              <a:rPr lang="zh-CN" altLang="en-US" sz="3100" smtClean="0"/>
              <a:t>建立软件开发的系统化和工程化观念，学会运用软件工程思想、团队开发方法和面向对象技术 </a:t>
            </a:r>
            <a:endParaRPr lang="zh-CN" altLang="en-US" sz="3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面向对象系统开发概述</a:t>
            </a:r>
            <a:endParaRPr lang="en-US" altLang="zh-CN" smtClean="0"/>
          </a:p>
          <a:p>
            <a:r>
              <a:rPr lang="zh-CN" altLang="en-US" smtClean="0"/>
              <a:t>面向对象的系统分析技术</a:t>
            </a:r>
            <a:endParaRPr lang="en-US" altLang="zh-CN" smtClean="0"/>
          </a:p>
          <a:p>
            <a:pPr lvl="1"/>
            <a:r>
              <a:rPr lang="zh-CN" altLang="en-US" smtClean="0"/>
              <a:t>需求获取</a:t>
            </a:r>
            <a:endParaRPr lang="en-US" altLang="zh-CN" smtClean="0"/>
          </a:p>
          <a:p>
            <a:pPr lvl="1"/>
            <a:r>
              <a:rPr lang="zh-CN" altLang="en-US" smtClean="0"/>
              <a:t>需求分析建模</a:t>
            </a:r>
            <a:endParaRPr lang="en-US" altLang="zh-CN" smtClean="0"/>
          </a:p>
          <a:p>
            <a:r>
              <a:rPr lang="zh-CN" altLang="en-US" smtClean="0"/>
              <a:t>面向对象的系统设计技术</a:t>
            </a:r>
            <a:endParaRPr lang="en-US" altLang="zh-CN" smtClean="0"/>
          </a:p>
          <a:p>
            <a:pPr lvl="1"/>
            <a:r>
              <a:rPr lang="zh-CN" altLang="en-US" smtClean="0"/>
              <a:t>设计原则、模式</a:t>
            </a:r>
            <a:endParaRPr lang="en-US" altLang="zh-CN" smtClean="0"/>
          </a:p>
          <a:p>
            <a:pPr lvl="1"/>
            <a:r>
              <a:rPr lang="zh-CN" altLang="en-US" smtClean="0"/>
              <a:t>架构、构件、数据库设计</a:t>
            </a:r>
            <a:endParaRPr lang="en-US" altLang="zh-CN" smtClean="0"/>
          </a:p>
          <a:p>
            <a:r>
              <a:rPr lang="zh-CN" altLang="en-US" smtClean="0"/>
              <a:t>形式化的系统分析验证技术*</a:t>
            </a:r>
            <a:endParaRPr lang="en-US" altLang="zh-CN" smtClean="0"/>
          </a:p>
          <a:p>
            <a:r>
              <a:rPr lang="zh-CN" altLang="en-US" smtClean="0"/>
              <a:t>课程大作业交流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这门课不讲什么？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面向对象编程语言</a:t>
            </a:r>
            <a:endParaRPr lang="en-US" altLang="zh-CN" dirty="0" smtClean="0"/>
          </a:p>
          <a:p>
            <a:r>
              <a:rPr lang="zh-CN" altLang="en-US" dirty="0" smtClean="0"/>
              <a:t>编程技术与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软件工程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课程的区别与联系？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fld id="{74C2F54C-52AD-47FC-B80B-56D32F7F9136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7</a:t>
            </a:fld>
            <a:r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t>-</a:t>
            </a:r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 smtClean="0"/>
              <a:t>课件及</a:t>
            </a:r>
            <a:r>
              <a:rPr lang="en-US" altLang="zh-CN" sz="3300" dirty="0" err="1" smtClean="0"/>
              <a:t>BlackBoard</a:t>
            </a:r>
            <a:r>
              <a:rPr lang="zh-CN" altLang="en-US" sz="3300" dirty="0" smtClean="0"/>
              <a:t>材料</a:t>
            </a:r>
            <a:endParaRPr lang="en-US" altLang="zh-CN" sz="3300" dirty="0" smtClean="0"/>
          </a:p>
          <a:p>
            <a:r>
              <a:rPr lang="zh-CN" altLang="en-US" sz="3300" dirty="0" smtClean="0"/>
              <a:t>推荐教材</a:t>
            </a:r>
            <a:endParaRPr lang="en-US" altLang="zh-CN" sz="3300" dirty="0" smtClean="0"/>
          </a:p>
          <a:p>
            <a:pPr lvl="1"/>
            <a:r>
              <a:rPr lang="en-US" altLang="zh-CN" sz="2900" dirty="0" smtClean="0"/>
              <a:t>《</a:t>
            </a:r>
            <a:r>
              <a:rPr lang="en-US" altLang="zh-CN" sz="2900" dirty="0" err="1" smtClean="0"/>
              <a:t>UML</a:t>
            </a:r>
            <a:r>
              <a:rPr lang="en-US" altLang="zh-CN" sz="29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dirty="0" smtClean="0"/>
              <a:t>面向对象分析与设计（第</a:t>
            </a:r>
            <a:r>
              <a:rPr lang="en-US" altLang="zh-CN" sz="29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900" dirty="0" smtClean="0"/>
              <a:t>版）</a:t>
            </a:r>
            <a:r>
              <a:rPr lang="en-US" altLang="zh-CN" sz="2900" dirty="0" smtClean="0"/>
              <a:t>》</a:t>
            </a:r>
          </a:p>
          <a:p>
            <a:pPr lvl="1">
              <a:buNone/>
            </a:pPr>
            <a:r>
              <a:rPr lang="en-US" altLang="zh-CN" sz="2900" dirty="0" smtClean="0"/>
              <a:t>	</a:t>
            </a:r>
            <a:r>
              <a:rPr lang="zh-CN" altLang="en-US" sz="2900" dirty="0" smtClean="0"/>
              <a:t>谭火彬 编著</a:t>
            </a:r>
            <a:endParaRPr lang="en-US" altLang="zh-CN" sz="2900" dirty="0" smtClean="0"/>
          </a:p>
          <a:p>
            <a:pPr lvl="1">
              <a:buNone/>
            </a:pPr>
            <a:r>
              <a:rPr lang="en-US" altLang="zh-CN" sz="2900" dirty="0" smtClean="0"/>
              <a:t>	</a:t>
            </a:r>
            <a:r>
              <a:rPr lang="zh-CN" altLang="en-US" sz="2900" dirty="0" smtClean="0"/>
              <a:t>清华大学出版社</a:t>
            </a:r>
            <a:endParaRPr lang="en-US" altLang="zh-CN" sz="2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470" y="2072472"/>
            <a:ext cx="3512686" cy="407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任务：</a:t>
            </a:r>
            <a:endParaRPr lang="en-US" altLang="zh-CN" smtClean="0"/>
          </a:p>
          <a:p>
            <a:pPr lvl="1"/>
            <a:r>
              <a:rPr lang="zh-CN" altLang="en-US" smtClean="0"/>
              <a:t>以团队（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3~4</a:t>
            </a:r>
            <a:r>
              <a:rPr lang="zh-CN" altLang="en-US" smtClean="0"/>
              <a:t>人）的方式选定一个软件系统进行分析及设计</a:t>
            </a:r>
            <a:endParaRPr lang="en-US" altLang="zh-CN" smtClean="0"/>
          </a:p>
          <a:p>
            <a:r>
              <a:rPr lang="zh-CN" altLang="en-US" smtClean="0"/>
              <a:t>要求：</a:t>
            </a:r>
            <a:endParaRPr lang="en-US" altLang="zh-CN" smtClean="0"/>
          </a:p>
          <a:p>
            <a:pPr lvl="1"/>
            <a:r>
              <a:rPr lang="zh-CN" altLang="en-US" smtClean="0"/>
              <a:t>应用课程中学到的方法，不同阶段（分析、设计）形成相应的产出（如模型、文档）</a:t>
            </a:r>
            <a:endParaRPr lang="en-US" altLang="zh-CN" smtClean="0"/>
          </a:p>
          <a:p>
            <a:pPr lvl="1"/>
            <a:r>
              <a:rPr lang="zh-CN" altLang="en-US" smtClean="0"/>
              <a:t>期末（暂定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mtClean="0"/>
              <a:t>周）进行项目汇报交流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425</Words>
  <Application>Microsoft Office PowerPoint</Application>
  <PresentationFormat>自定义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1_模块</vt:lpstr>
      <vt:lpstr>基于UML的面向对象系统分析与设计</vt:lpstr>
      <vt:lpstr>主讲教师</vt:lpstr>
      <vt:lpstr>这门课教什么？</vt:lpstr>
      <vt:lpstr>课程目标</vt:lpstr>
      <vt:lpstr>课程目标</vt:lpstr>
      <vt:lpstr>课程内容</vt:lpstr>
      <vt:lpstr>这门课不讲什么？</vt:lpstr>
      <vt:lpstr>课程资料</vt:lpstr>
      <vt:lpstr>课程大作业</vt:lpstr>
      <vt:lpstr>考核方式</vt:lpstr>
      <vt:lpstr>问题？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基于UML的 面向对象系统分析与设计</dc:title>
  <dc:creator>Administrator</dc:creator>
  <cp:lastModifiedBy>Jiaxiang LIU</cp:lastModifiedBy>
  <cp:revision>75</cp:revision>
  <dcterms:created xsi:type="dcterms:W3CDTF">2020-09-14T04:30:19Z</dcterms:created>
  <dcterms:modified xsi:type="dcterms:W3CDTF">2022-09-05T14:20:23Z</dcterms:modified>
</cp:coreProperties>
</file>