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00"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4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5" name="页脚占位符 4"/>
          <p:cNvSpPr>
            <a:spLocks noGrp="1"/>
          </p:cNvSpPr>
          <p:nvPr>
            <p:ph type="ftr" sz="quarter" idx="11"/>
          </p:nvPr>
        </p:nvSpPr>
        <p:spPr>
          <a:xfrm>
            <a:off x="2640597" y="6377459"/>
            <a:ext cx="3836404" cy="365125"/>
          </a:xfrm>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E6FD0DA7-639A-47C7-97F7-FD33C0BBA758}" type="datetimeFigureOut">
              <a:rPr lang="zh-CN" altLang="en-US" smtClean="0"/>
              <a:pPr/>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228C9C-EBD7-4AB1-97B8-88E56DBE2266}" type="slidenum">
              <a:rPr lang="zh-CN" altLang="en-US" smtClean="0"/>
              <a:pPr/>
              <a:t>‹#›</a:t>
            </a:fld>
            <a:endParaRPr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E6FD0DA7-639A-47C7-97F7-FD33C0BBA758}" type="datetimeFigureOut">
              <a:rPr lang="zh-CN" altLang="en-US" smtClean="0"/>
              <a:pPr/>
              <a:t>2022/9/5</a:t>
            </a:fld>
            <a:endParaRPr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7" name="灯片编号占位符 6"/>
          <p:cNvSpPr>
            <a:spLocks noGrp="1"/>
          </p:cNvSpPr>
          <p:nvPr>
            <p:ph type="sldNum" sz="quarter" idx="12"/>
          </p:nvPr>
        </p:nvSpPr>
        <p:spPr>
          <a:xfrm>
            <a:off x="8339328" y="1170432"/>
            <a:ext cx="733864" cy="201168"/>
          </a:xfrm>
        </p:spPr>
        <p:txBody>
          <a:bodyPr/>
          <a:lstStyle/>
          <a:p>
            <a:fld id="{C5228C9C-EBD7-4AB1-97B8-88E56DBE226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6FD0DA7-639A-47C7-97F7-FD33C0BBA758}" type="datetimeFigureOut">
              <a:rPr lang="zh-CN" altLang="en-US" smtClean="0"/>
              <a:pPr/>
              <a:t>2022/9/5</a:t>
            </a:fld>
            <a:endParaRPr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CN" alt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5228C9C-EBD7-4AB1-97B8-88E56DBE22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UML的</a:t>
            </a:r>
            <a:r>
              <a:rPr lang="en-US" altLang="zh-CN" dirty="0" smtClean="0"/>
              <a:t/>
            </a:r>
            <a:br>
              <a:rPr lang="en-US" altLang="zh-CN" dirty="0" smtClean="0"/>
            </a:br>
            <a:r>
              <a:rPr lang="en-US" altLang="zh-CN" dirty="0" err="1" smtClean="0"/>
              <a:t>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714348" y="4572008"/>
            <a:ext cx="80772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软件危机</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软件危机是指在计算机软件的开发和维护过程中遇到的一系列严重问题</a:t>
            </a:r>
            <a:endParaRPr lang="en-US" altLang="zh-CN" sz="2400" dirty="0" smtClean="0"/>
          </a:p>
          <a:p>
            <a:r>
              <a:rPr lang="zh-CN" altLang="en-US" sz="2400" dirty="0" smtClean="0"/>
              <a:t>软件危机出现于</a:t>
            </a:r>
            <a:r>
              <a:rPr lang="en-US" altLang="zh-CN" sz="2400" dirty="0" smtClean="0"/>
              <a:t>20</a:t>
            </a:r>
            <a:r>
              <a:rPr lang="zh-CN" altLang="en-US" sz="2400" dirty="0" smtClean="0"/>
              <a:t>世纪</a:t>
            </a:r>
            <a:r>
              <a:rPr lang="en-US" altLang="zh-CN" sz="2400" dirty="0" smtClean="0"/>
              <a:t>60</a:t>
            </a:r>
            <a:r>
              <a:rPr lang="zh-CN" altLang="en-US" sz="2400" dirty="0" smtClean="0"/>
              <a:t>年代末，具体表现：</a:t>
            </a:r>
            <a:endParaRPr lang="en-US" altLang="zh-CN" sz="2400" dirty="0" smtClean="0"/>
          </a:p>
          <a:p>
            <a:pPr lvl="1"/>
            <a:r>
              <a:rPr lang="zh-CN" altLang="en-US" sz="2000" dirty="0" smtClean="0"/>
              <a:t>软件开发的成本和进度难以准确估计，延迟交付甚至取消项目的现象屡见不鲜</a:t>
            </a:r>
            <a:endParaRPr lang="en-US" altLang="zh-CN" sz="2000" dirty="0" smtClean="0"/>
          </a:p>
          <a:p>
            <a:pPr lvl="1"/>
            <a:r>
              <a:rPr lang="zh-CN" altLang="en-US" sz="2000" dirty="0" smtClean="0"/>
              <a:t>软件存在着错误多、性能低、不可靠、不</a:t>
            </a:r>
            <a:endParaRPr lang="en-US" altLang="zh-CN" sz="2000" dirty="0" smtClean="0"/>
          </a:p>
          <a:p>
            <a:pPr lvl="1">
              <a:buNone/>
            </a:pPr>
            <a:r>
              <a:rPr lang="en-US" altLang="zh-CN" sz="2000" dirty="0" smtClean="0"/>
              <a:t>	</a:t>
            </a:r>
            <a:r>
              <a:rPr lang="zh-CN" altLang="en-US" sz="2000" dirty="0" smtClean="0"/>
              <a:t>安全等质量问题</a:t>
            </a:r>
            <a:endParaRPr lang="en-US" altLang="zh-CN" sz="2000" dirty="0" smtClean="0"/>
          </a:p>
          <a:p>
            <a:pPr lvl="1"/>
            <a:r>
              <a:rPr lang="zh-CN" altLang="en-US" sz="2000" dirty="0" smtClean="0"/>
              <a:t>软件维护十分困难，很难适应不断变化的</a:t>
            </a:r>
            <a:endParaRPr lang="en-US" altLang="zh-CN" sz="2000" dirty="0" smtClean="0"/>
          </a:p>
          <a:p>
            <a:pPr lvl="1">
              <a:buNone/>
            </a:pPr>
            <a:r>
              <a:rPr lang="en-US" altLang="zh-CN" sz="2000" dirty="0" smtClean="0"/>
              <a:t>	</a:t>
            </a:r>
            <a:r>
              <a:rPr lang="zh-CN" altLang="en-US" sz="2000" dirty="0" smtClean="0"/>
              <a:t>用户需求和使用环境</a:t>
            </a:r>
            <a:endParaRPr lang="zh-CN" altLang="en-US" sz="2000" dirty="0"/>
          </a:p>
        </p:txBody>
      </p:sp>
      <p:pic>
        <p:nvPicPr>
          <p:cNvPr id="17411" name="Picture 3"/>
          <p:cNvPicPr>
            <a:picLocks noChangeAspect="1" noChangeArrowheads="1"/>
          </p:cNvPicPr>
          <p:nvPr/>
        </p:nvPicPr>
        <p:blipFill>
          <a:blip r:embed="rId2" cstate="print"/>
          <a:srcRect/>
          <a:stretch>
            <a:fillRect/>
          </a:stretch>
        </p:blipFill>
        <p:spPr bwMode="auto">
          <a:xfrm>
            <a:off x="6215074" y="3500438"/>
            <a:ext cx="2505075"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r>
              <a:rPr lang="en-US" altLang="zh-CN" dirty="0" smtClean="0"/>
              <a:t>Windows Vista</a:t>
            </a:r>
            <a:r>
              <a:rPr lang="zh-CN" altLang="en-US" dirty="0" smtClean="0"/>
              <a:t>系统</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该系统从</a:t>
            </a:r>
            <a:r>
              <a:rPr lang="en-US" altLang="zh-CN" sz="2400" dirty="0" smtClean="0"/>
              <a:t>2001</a:t>
            </a:r>
            <a:r>
              <a:rPr lang="zh-CN" altLang="en-US" sz="2400" dirty="0" smtClean="0"/>
              <a:t>年开始研发，整个过程历</a:t>
            </a:r>
            <a:endParaRPr lang="en-US" altLang="zh-CN" sz="2400" dirty="0" smtClean="0"/>
          </a:p>
          <a:p>
            <a:pPr>
              <a:buNone/>
            </a:pPr>
            <a:r>
              <a:rPr lang="en-US" altLang="zh-CN" sz="2400" dirty="0" smtClean="0"/>
              <a:t>    </a:t>
            </a:r>
            <a:r>
              <a:rPr lang="zh-CN" altLang="en-US" sz="2400" dirty="0" smtClean="0"/>
              <a:t>时</a:t>
            </a:r>
            <a:r>
              <a:rPr lang="en-US" altLang="zh-CN" sz="2400" dirty="0" smtClean="0"/>
              <a:t>5</a:t>
            </a:r>
            <a:r>
              <a:rPr lang="zh-CN" altLang="en-US" sz="2400" dirty="0" smtClean="0"/>
              <a:t>年，先后</a:t>
            </a:r>
            <a:r>
              <a:rPr lang="zh-CN" altLang="en-US" sz="2400" smtClean="0"/>
              <a:t>有</a:t>
            </a:r>
            <a:r>
              <a:rPr lang="en-US" altLang="zh-CN" sz="2400" smtClean="0"/>
              <a:t>9000</a:t>
            </a:r>
            <a:r>
              <a:rPr lang="zh-CN" altLang="en-US" sz="2400" dirty="0" smtClean="0"/>
              <a:t>位</a:t>
            </a:r>
            <a:r>
              <a:rPr lang="zh-CN" altLang="en-US" sz="2400" smtClean="0"/>
              <a:t>开</a:t>
            </a:r>
            <a:r>
              <a:rPr lang="zh-CN" altLang="en-US" sz="2400" dirty="0" smtClean="0"/>
              <a:t>发人员投入其中，</a:t>
            </a:r>
            <a:endParaRPr lang="en-US" altLang="zh-CN" sz="2400" dirty="0" smtClean="0"/>
          </a:p>
          <a:p>
            <a:pPr>
              <a:buNone/>
            </a:pPr>
            <a:r>
              <a:rPr lang="en-US" altLang="zh-CN" sz="2400" dirty="0" smtClean="0"/>
              <a:t>    </a:t>
            </a:r>
            <a:r>
              <a:rPr lang="zh-CN" altLang="en-US" sz="2400" dirty="0" smtClean="0"/>
              <a:t>耗资</a:t>
            </a:r>
            <a:r>
              <a:rPr lang="en-US" altLang="zh-CN" sz="2400" dirty="0" smtClean="0"/>
              <a:t>60</a:t>
            </a:r>
            <a:r>
              <a:rPr lang="zh-CN" altLang="en-US" sz="2400" dirty="0" smtClean="0"/>
              <a:t>亿美元，代码规模超过</a:t>
            </a:r>
            <a:r>
              <a:rPr lang="en-US" altLang="zh-CN" sz="2400" dirty="0" smtClean="0"/>
              <a:t>5000</a:t>
            </a:r>
            <a:r>
              <a:rPr lang="zh-CN" altLang="en-US" sz="2400" dirty="0" smtClean="0"/>
              <a:t>万行。</a:t>
            </a:r>
            <a:endParaRPr lang="en-US" altLang="zh-CN" sz="2400" dirty="0" smtClean="0"/>
          </a:p>
          <a:p>
            <a:r>
              <a:rPr lang="zh-CN" altLang="en-US" sz="2400" dirty="0" smtClean="0"/>
              <a:t>按照微软公司最初的计划，该系统面世</a:t>
            </a:r>
            <a:endParaRPr lang="en-US" altLang="zh-CN" sz="2400" dirty="0" smtClean="0"/>
          </a:p>
          <a:p>
            <a:pPr>
              <a:buNone/>
            </a:pPr>
            <a:r>
              <a:rPr lang="en-US" altLang="zh-CN" sz="2400" dirty="0" smtClean="0"/>
              <a:t>    </a:t>
            </a:r>
            <a:r>
              <a:rPr lang="zh-CN" altLang="en-US" sz="2400" dirty="0" smtClean="0"/>
              <a:t>时间应该在 </a:t>
            </a:r>
            <a:r>
              <a:rPr lang="en-US" altLang="zh-CN" sz="2400" dirty="0" smtClean="0"/>
              <a:t>2003 </a:t>
            </a:r>
            <a:r>
              <a:rPr lang="zh-CN" altLang="en-US" sz="2400" dirty="0" smtClean="0"/>
              <a:t>年，之后推迟到 </a:t>
            </a:r>
            <a:r>
              <a:rPr lang="en-US" altLang="zh-CN" sz="2400" dirty="0" smtClean="0"/>
              <a:t>2004 </a:t>
            </a:r>
          </a:p>
          <a:p>
            <a:pPr>
              <a:buNone/>
            </a:pPr>
            <a:r>
              <a:rPr lang="en-US" altLang="zh-CN" sz="2400" dirty="0" smtClean="0"/>
              <a:t>    </a:t>
            </a:r>
            <a:r>
              <a:rPr lang="zh-CN" altLang="en-US" sz="2400" dirty="0" smtClean="0"/>
              <a:t>年下半年再到 </a:t>
            </a:r>
            <a:r>
              <a:rPr lang="en-US" altLang="zh-CN" sz="2400" dirty="0" smtClean="0"/>
              <a:t>2005 </a:t>
            </a:r>
            <a:r>
              <a:rPr lang="zh-CN" altLang="en-US" sz="2400" dirty="0" smtClean="0"/>
              <a:t>年初，最终在取消一</a:t>
            </a:r>
            <a:endParaRPr lang="en-US" altLang="zh-CN" sz="2400" dirty="0" smtClean="0"/>
          </a:p>
          <a:p>
            <a:pPr>
              <a:buNone/>
            </a:pPr>
            <a:r>
              <a:rPr lang="en-US" altLang="zh-CN" sz="2400" dirty="0" smtClean="0"/>
              <a:t>    </a:t>
            </a:r>
            <a:r>
              <a:rPr lang="zh-CN" altLang="en-US" sz="2400" dirty="0" smtClean="0"/>
              <a:t>些高级功能后于 </a:t>
            </a:r>
            <a:r>
              <a:rPr lang="en-US" altLang="zh-CN" sz="2400" dirty="0" smtClean="0"/>
              <a:t>2006 </a:t>
            </a:r>
            <a:r>
              <a:rPr lang="zh-CN" altLang="en-US" sz="2400" dirty="0" smtClean="0"/>
              <a:t>年 </a:t>
            </a:r>
            <a:r>
              <a:rPr lang="en-US" altLang="zh-CN" sz="2400" dirty="0" smtClean="0"/>
              <a:t>11 </a:t>
            </a:r>
            <a:r>
              <a:rPr lang="zh-CN" altLang="en-US" sz="2400" dirty="0" smtClean="0"/>
              <a:t>月正式发布。</a:t>
            </a:r>
            <a:endParaRPr lang="en-US" altLang="zh-CN" sz="2400" dirty="0" smtClean="0"/>
          </a:p>
          <a:p>
            <a:r>
              <a:rPr lang="en-US" altLang="zh-CN" sz="2400" dirty="0" smtClean="0"/>
              <a:t>Vista Beta 1</a:t>
            </a:r>
            <a:r>
              <a:rPr lang="zh-CN" altLang="en-US" sz="2400" dirty="0" smtClean="0"/>
              <a:t>在公开测试阶段，至少发现</a:t>
            </a:r>
            <a:endParaRPr lang="en-US" altLang="zh-CN" sz="2400" dirty="0" smtClean="0"/>
          </a:p>
          <a:p>
            <a:pPr>
              <a:buNone/>
            </a:pPr>
            <a:r>
              <a:rPr lang="en-US" altLang="zh-CN" sz="2400" dirty="0" smtClean="0"/>
              <a:t>	2</a:t>
            </a:r>
            <a:r>
              <a:rPr lang="zh-CN" altLang="en-US" sz="2400" dirty="0" smtClean="0"/>
              <a:t>万个程序错误，这其中还不包括微软内</a:t>
            </a:r>
            <a:endParaRPr lang="en-US" altLang="zh-CN" sz="2400" dirty="0" smtClean="0"/>
          </a:p>
          <a:p>
            <a:pPr>
              <a:buNone/>
            </a:pPr>
            <a:r>
              <a:rPr lang="en-US" altLang="zh-CN" sz="2400" dirty="0" smtClean="0"/>
              <a:t>	</a:t>
            </a:r>
            <a:r>
              <a:rPr lang="zh-CN" altLang="en-US" sz="2400" dirty="0" smtClean="0"/>
              <a:t>部未公开的一些错误。</a:t>
            </a:r>
            <a:endParaRPr lang="zh-CN" altLang="en-US" sz="2400" dirty="0"/>
          </a:p>
        </p:txBody>
      </p:sp>
      <p:pic>
        <p:nvPicPr>
          <p:cNvPr id="19458" name="Picture 2"/>
          <p:cNvPicPr>
            <a:picLocks noChangeAspect="1" noChangeArrowheads="1"/>
          </p:cNvPicPr>
          <p:nvPr/>
        </p:nvPicPr>
        <p:blipFill>
          <a:blip r:embed="rId2" cstate="print"/>
          <a:srcRect/>
          <a:stretch>
            <a:fillRect/>
          </a:stretch>
        </p:blipFill>
        <p:spPr bwMode="auto">
          <a:xfrm>
            <a:off x="6500826" y="1928802"/>
            <a:ext cx="248602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a:t>
            </a:r>
            <a:r>
              <a:rPr lang="en-US" altLang="zh-CN" dirty="0" smtClean="0"/>
              <a:t>ARIANE 5</a:t>
            </a:r>
            <a:r>
              <a:rPr lang="zh-CN" altLang="en-US" dirty="0" smtClean="0"/>
              <a:t>火箭</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1996 </a:t>
            </a:r>
            <a:r>
              <a:rPr lang="zh-CN" altLang="en-US" sz="2400" dirty="0" smtClean="0"/>
              <a:t>年 </a:t>
            </a:r>
            <a:r>
              <a:rPr lang="en-US" altLang="zh-CN" sz="2400" dirty="0" smtClean="0"/>
              <a:t>6 </a:t>
            </a:r>
            <a:r>
              <a:rPr lang="zh-CN" altLang="en-US" sz="2400" dirty="0" smtClean="0"/>
              <a:t>月 </a:t>
            </a:r>
            <a:r>
              <a:rPr lang="en-US" altLang="zh-CN" sz="2400" dirty="0" smtClean="0"/>
              <a:t>4 </a:t>
            </a:r>
            <a:r>
              <a:rPr lang="zh-CN" altLang="en-US" sz="2400" dirty="0" smtClean="0"/>
              <a:t>日， </a:t>
            </a:r>
            <a:r>
              <a:rPr lang="en-US" altLang="zh-CN" sz="2400" dirty="0" err="1" smtClean="0"/>
              <a:t>Ariane</a:t>
            </a:r>
            <a:r>
              <a:rPr lang="en-US" altLang="zh-CN" sz="2400" dirty="0" smtClean="0"/>
              <a:t> 5</a:t>
            </a:r>
            <a:r>
              <a:rPr lang="zh-CN" altLang="en-US" sz="2400" dirty="0" smtClean="0"/>
              <a:t>火箭在发</a:t>
            </a:r>
            <a:endParaRPr lang="en-US" altLang="zh-CN" sz="2400" dirty="0" smtClean="0"/>
          </a:p>
          <a:p>
            <a:pPr>
              <a:buNone/>
            </a:pPr>
            <a:r>
              <a:rPr lang="en-US" altLang="zh-CN" sz="2400" dirty="0" smtClean="0"/>
              <a:t>	</a:t>
            </a:r>
            <a:r>
              <a:rPr lang="zh-CN" altLang="en-US" sz="2400" dirty="0" smtClean="0"/>
              <a:t>射</a:t>
            </a:r>
            <a:r>
              <a:rPr lang="en-US" altLang="zh-CN" sz="2400" dirty="0" smtClean="0"/>
              <a:t>37 </a:t>
            </a:r>
            <a:r>
              <a:rPr lang="zh-CN" altLang="en-US" sz="2400" dirty="0" smtClean="0"/>
              <a:t>秒之后偏离其飞行路径并突然发</a:t>
            </a:r>
            <a:endParaRPr lang="en-US" altLang="zh-CN" sz="2400" dirty="0" smtClean="0"/>
          </a:p>
          <a:p>
            <a:pPr>
              <a:buNone/>
            </a:pPr>
            <a:r>
              <a:rPr lang="en-US" altLang="zh-CN" sz="2400" dirty="0" smtClean="0"/>
              <a:t>	</a:t>
            </a:r>
            <a:r>
              <a:rPr lang="zh-CN" altLang="en-US" sz="2400" dirty="0" smtClean="0"/>
              <a:t>生爆炸，当时火箭上载有价值 </a:t>
            </a:r>
            <a:r>
              <a:rPr lang="en-US" altLang="zh-CN" sz="2400" dirty="0" smtClean="0"/>
              <a:t>5 </a:t>
            </a:r>
            <a:r>
              <a:rPr lang="zh-CN" altLang="en-US" sz="2400" dirty="0" smtClean="0"/>
              <a:t>亿美</a:t>
            </a:r>
            <a:endParaRPr lang="en-US" altLang="zh-CN" sz="2400" dirty="0" smtClean="0"/>
          </a:p>
          <a:p>
            <a:pPr>
              <a:buNone/>
            </a:pPr>
            <a:r>
              <a:rPr lang="en-US" altLang="zh-CN" sz="2400" dirty="0" smtClean="0"/>
              <a:t>	</a:t>
            </a:r>
            <a:r>
              <a:rPr lang="zh-CN" altLang="en-US" sz="2400" dirty="0" smtClean="0"/>
              <a:t>元的通信卫星。</a:t>
            </a:r>
            <a:endParaRPr lang="en-US" altLang="zh-CN" sz="2400" dirty="0" smtClean="0"/>
          </a:p>
          <a:p>
            <a:r>
              <a:rPr lang="zh-CN" altLang="en-US" sz="2400" dirty="0" smtClean="0"/>
              <a:t>事故原因在于软件的缺陷</a:t>
            </a:r>
            <a:endParaRPr lang="en-US" altLang="zh-CN" sz="2400" dirty="0" smtClean="0"/>
          </a:p>
          <a:p>
            <a:pPr lvl="1"/>
            <a:r>
              <a:rPr lang="zh-CN" altLang="en-US" sz="2000" dirty="0" smtClean="0"/>
              <a:t>程序中试图将</a:t>
            </a:r>
            <a:r>
              <a:rPr lang="en-US" altLang="zh-CN" sz="2000" dirty="0" smtClean="0"/>
              <a:t>64</a:t>
            </a:r>
            <a:r>
              <a:rPr lang="zh-CN" altLang="en-US" sz="2000" dirty="0" smtClean="0"/>
              <a:t>位浮点数转换成</a:t>
            </a:r>
            <a:r>
              <a:rPr lang="en-US" altLang="zh-CN" sz="2000" dirty="0" smtClean="0"/>
              <a:t>16</a:t>
            </a:r>
            <a:r>
              <a:rPr lang="zh-CN" altLang="en-US" sz="2000" dirty="0" smtClean="0"/>
              <a:t>位整数时</a:t>
            </a:r>
            <a:endParaRPr lang="en-US" altLang="zh-CN" sz="2000" dirty="0" smtClean="0"/>
          </a:p>
          <a:p>
            <a:pPr lvl="1">
              <a:buNone/>
            </a:pPr>
            <a:r>
              <a:rPr lang="en-US" altLang="zh-CN" sz="2000" dirty="0" smtClean="0"/>
              <a:t>	</a:t>
            </a:r>
            <a:r>
              <a:rPr lang="zh-CN" altLang="en-US" sz="2000" dirty="0" smtClean="0"/>
              <a:t>产生溢出</a:t>
            </a:r>
            <a:endParaRPr lang="en-US" altLang="zh-CN" sz="2000" dirty="0" smtClean="0"/>
          </a:p>
          <a:p>
            <a:pPr lvl="1"/>
            <a:r>
              <a:rPr lang="zh-CN" altLang="en-US" sz="2000" dirty="0" smtClean="0"/>
              <a:t>缺少错误处理程序对数据溢出进行管理</a:t>
            </a:r>
            <a:endParaRPr lang="en-US" altLang="zh-CN" sz="2000" dirty="0" smtClean="0"/>
          </a:p>
          <a:p>
            <a:pPr lvl="1"/>
            <a:r>
              <a:rPr lang="zh-CN" altLang="en-US" sz="2000" dirty="0" smtClean="0"/>
              <a:t>备份软件通过复制而成</a:t>
            </a:r>
            <a:endParaRPr lang="en-US" altLang="zh-CN" sz="2000" dirty="0" smtClean="0"/>
          </a:p>
        </p:txBody>
      </p:sp>
      <p:pic>
        <p:nvPicPr>
          <p:cNvPr id="20483" name="Picture 3"/>
          <p:cNvPicPr>
            <a:picLocks noChangeAspect="1" noChangeArrowheads="1"/>
          </p:cNvPicPr>
          <p:nvPr/>
        </p:nvPicPr>
        <p:blipFill>
          <a:blip r:embed="rId2" cstate="print"/>
          <a:srcRect/>
          <a:stretch>
            <a:fillRect/>
          </a:stretch>
        </p:blipFill>
        <p:spPr bwMode="auto">
          <a:xfrm>
            <a:off x="6357950" y="2000240"/>
            <a:ext cx="2409825"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a:t>
            </a:r>
            <a:r>
              <a:rPr lang="en-US" altLang="zh-CN" dirty="0" err="1" smtClean="0"/>
              <a:t>Therac</a:t>
            </a:r>
            <a:r>
              <a:rPr lang="en-US" altLang="zh-CN" dirty="0" smtClean="0"/>
              <a:t> 25</a:t>
            </a:r>
            <a:r>
              <a:rPr lang="zh-CN" altLang="en-US" dirty="0" smtClean="0"/>
              <a:t>放射治疗仪</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20</a:t>
            </a:r>
            <a:r>
              <a:rPr lang="zh-CN" altLang="en-US" sz="2400" dirty="0" smtClean="0"/>
              <a:t>世纪</a:t>
            </a:r>
            <a:r>
              <a:rPr lang="en-US" altLang="zh-CN" sz="2400" dirty="0" smtClean="0"/>
              <a:t>80</a:t>
            </a:r>
            <a:r>
              <a:rPr lang="zh-CN" altLang="en-US" sz="2400" dirty="0" smtClean="0"/>
              <a:t>年代中期，</a:t>
            </a:r>
            <a:r>
              <a:rPr lang="en-US" altLang="zh-CN" sz="2400" dirty="0" err="1" smtClean="0"/>
              <a:t>Therac</a:t>
            </a:r>
            <a:r>
              <a:rPr lang="en-US" altLang="zh-CN" sz="2400" dirty="0" smtClean="0"/>
              <a:t> 25</a:t>
            </a:r>
            <a:r>
              <a:rPr lang="zh-CN" altLang="en-US" sz="2400" dirty="0" smtClean="0"/>
              <a:t>放射</a:t>
            </a:r>
            <a:endParaRPr lang="en-US" altLang="zh-CN" sz="2400" dirty="0" smtClean="0"/>
          </a:p>
          <a:p>
            <a:pPr>
              <a:buNone/>
            </a:pPr>
            <a:r>
              <a:rPr lang="en-US" altLang="zh-CN" sz="2400" dirty="0" smtClean="0"/>
              <a:t>	</a:t>
            </a:r>
            <a:r>
              <a:rPr lang="zh-CN" altLang="en-US" sz="2400" dirty="0" smtClean="0"/>
              <a:t>治疗仪在美国和加拿大发生了多次</a:t>
            </a:r>
            <a:endParaRPr lang="en-US" altLang="zh-CN" sz="2400" dirty="0" smtClean="0"/>
          </a:p>
          <a:p>
            <a:pPr>
              <a:buNone/>
            </a:pPr>
            <a:r>
              <a:rPr lang="en-US" altLang="zh-CN" sz="2400" dirty="0" smtClean="0"/>
              <a:t>	</a:t>
            </a:r>
            <a:r>
              <a:rPr lang="zh-CN" altLang="en-US" sz="2400" dirty="0" smtClean="0"/>
              <a:t>医疗事故，</a:t>
            </a:r>
            <a:r>
              <a:rPr lang="en-US" altLang="zh-CN" sz="2400" dirty="0" smtClean="0"/>
              <a:t>5</a:t>
            </a:r>
            <a:r>
              <a:rPr lang="zh-CN" altLang="en-US" sz="2400" dirty="0" smtClean="0"/>
              <a:t>名患者治疗后死亡，</a:t>
            </a:r>
            <a:endParaRPr lang="en-US" altLang="zh-CN" sz="2400" dirty="0" smtClean="0"/>
          </a:p>
          <a:p>
            <a:pPr>
              <a:buNone/>
            </a:pPr>
            <a:r>
              <a:rPr lang="en-US" altLang="zh-CN" sz="2400" dirty="0" smtClean="0"/>
              <a:t>	</a:t>
            </a:r>
            <a:r>
              <a:rPr lang="zh-CN" altLang="en-US" sz="2400" dirty="0" smtClean="0"/>
              <a:t>其余患者则受到了超剂量辐射而严</a:t>
            </a:r>
            <a:endParaRPr lang="en-US" altLang="zh-CN" sz="2400" dirty="0" smtClean="0"/>
          </a:p>
          <a:p>
            <a:pPr>
              <a:buNone/>
            </a:pPr>
            <a:r>
              <a:rPr lang="en-US" altLang="zh-CN" sz="2400" dirty="0" smtClean="0"/>
              <a:t>	</a:t>
            </a:r>
            <a:r>
              <a:rPr lang="zh-CN" altLang="en-US" sz="2400" dirty="0" smtClean="0"/>
              <a:t>重灼伤</a:t>
            </a:r>
            <a:r>
              <a:rPr lang="zh-CN" altLang="en-US" sz="2400" dirty="0" smtClean="0"/>
              <a:t>。</a:t>
            </a:r>
            <a:endParaRPr lang="en-US" altLang="zh-CN" sz="2400" dirty="0" smtClean="0"/>
          </a:p>
          <a:p>
            <a:pPr>
              <a:buNone/>
            </a:pPr>
            <a:endParaRPr lang="en-US" altLang="zh-CN" sz="2400" dirty="0" smtClean="0"/>
          </a:p>
          <a:p>
            <a:r>
              <a:rPr lang="zh-CN" altLang="en-US" sz="2400" dirty="0" smtClean="0"/>
              <a:t>事故原因</a:t>
            </a:r>
            <a:r>
              <a:rPr lang="zh-CN" altLang="en-US" sz="2400" dirty="0" smtClean="0"/>
              <a:t>在于软件的</a:t>
            </a:r>
            <a:r>
              <a:rPr lang="zh-CN" altLang="en-US" sz="2400" dirty="0" smtClean="0"/>
              <a:t>缺陷</a:t>
            </a:r>
            <a:endParaRPr lang="en-US" altLang="zh-CN" sz="1600" dirty="0" smtClean="0"/>
          </a:p>
          <a:p>
            <a:pPr lvl="1"/>
            <a:r>
              <a:rPr lang="zh-CN" altLang="en-US" sz="2000" dirty="0" smtClean="0"/>
              <a:t>当操作员发现输入错误进行纠正时，系</a:t>
            </a:r>
            <a:endParaRPr lang="en-US" altLang="zh-CN" sz="2000" dirty="0" smtClean="0"/>
          </a:p>
          <a:p>
            <a:pPr lvl="1">
              <a:buNone/>
            </a:pPr>
            <a:r>
              <a:rPr lang="en-US" altLang="zh-CN" sz="2000" dirty="0" smtClean="0"/>
              <a:t>	</a:t>
            </a:r>
            <a:r>
              <a:rPr lang="zh-CN" altLang="en-US" sz="2000" dirty="0" smtClean="0"/>
              <a:t>统显示错误信息，操作员不得不重新启动机器。</a:t>
            </a:r>
            <a:endParaRPr lang="en-US" altLang="zh-CN" sz="2000" dirty="0" smtClean="0"/>
          </a:p>
          <a:p>
            <a:pPr lvl="1"/>
            <a:r>
              <a:rPr lang="zh-CN" altLang="en-US" sz="2000" dirty="0" smtClean="0"/>
              <a:t>在重启机器时，计算机控制软件并没有切断</a:t>
            </a:r>
            <a:r>
              <a:rPr lang="en-US" altLang="zh-CN" sz="2000" dirty="0" smtClean="0"/>
              <a:t>X</a:t>
            </a:r>
            <a:r>
              <a:rPr lang="zh-CN" altLang="en-US" sz="2000" dirty="0" smtClean="0"/>
              <a:t>光束，病人一直在治疗台上接受着过量的</a:t>
            </a:r>
            <a:r>
              <a:rPr lang="en-US" altLang="zh-CN" sz="2000" dirty="0" smtClean="0"/>
              <a:t>X</a:t>
            </a:r>
            <a:r>
              <a:rPr lang="zh-CN" altLang="en-US" sz="2000" dirty="0" smtClean="0"/>
              <a:t>光照射。</a:t>
            </a:r>
            <a:endParaRPr lang="en-US" altLang="zh-CN" sz="2000" dirty="0" smtClean="0"/>
          </a:p>
        </p:txBody>
      </p:sp>
      <p:pic>
        <p:nvPicPr>
          <p:cNvPr id="21506" name="Picture 2"/>
          <p:cNvPicPr>
            <a:picLocks noChangeAspect="1" noChangeArrowheads="1"/>
          </p:cNvPicPr>
          <p:nvPr/>
        </p:nvPicPr>
        <p:blipFill>
          <a:blip r:embed="rId2" cstate="print"/>
          <a:srcRect/>
          <a:stretch>
            <a:fillRect/>
          </a:stretch>
        </p:blipFill>
        <p:spPr bwMode="auto">
          <a:xfrm>
            <a:off x="5572132" y="1928802"/>
            <a:ext cx="3286125"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E6016A5A-FE95-8B4B-9B9D-D3ADE1B3FAD9}"/>
              </a:ext>
            </a:extLst>
          </p:cNvPr>
          <p:cNvPicPr>
            <a:picLocks noChangeAspect="1"/>
          </p:cNvPicPr>
          <p:nvPr/>
        </p:nvPicPr>
        <p:blipFill>
          <a:blip r:embed="rId2" cstate="print"/>
          <a:stretch>
            <a:fillRect/>
          </a:stretch>
        </p:blipFill>
        <p:spPr>
          <a:xfrm>
            <a:off x="2928926" y="3000372"/>
            <a:ext cx="1946413" cy="2347145"/>
          </a:xfrm>
          <a:prstGeom prst="rect">
            <a:avLst/>
          </a:prstGeom>
        </p:spPr>
      </p:pic>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2012</a:t>
            </a:r>
            <a:r>
              <a:rPr lang="zh-CN" altLang="en-US" sz="2400" dirty="0" smtClean="0"/>
              <a:t>年，</a:t>
            </a:r>
            <a:r>
              <a:rPr lang="en-US" altLang="zh-CN" sz="2400" dirty="0" err="1" smtClean="0"/>
              <a:t>OpenSSL</a:t>
            </a:r>
            <a:r>
              <a:rPr lang="zh-CN" altLang="en-US" sz="2400" dirty="0" smtClean="0"/>
              <a:t>心脏出血漏洞</a:t>
            </a:r>
            <a:endParaRPr lang="en-US" altLang="zh-CN" sz="2400" dirty="0" smtClean="0"/>
          </a:p>
          <a:p>
            <a:r>
              <a:rPr lang="en-US" altLang="zh-CN" sz="2400" dirty="0" smtClean="0"/>
              <a:t>2018</a:t>
            </a:r>
            <a:r>
              <a:rPr lang="zh-CN" altLang="en-US" sz="2400" dirty="0" smtClean="0"/>
              <a:t>年，</a:t>
            </a:r>
            <a:r>
              <a:rPr lang="en-US" altLang="zh-CN" sz="2400" dirty="0" err="1" smtClean="0"/>
              <a:t>BEC</a:t>
            </a:r>
            <a:r>
              <a:rPr lang="zh-CN" altLang="en-US" sz="2400" dirty="0" smtClean="0"/>
              <a:t>代币被盗</a:t>
            </a:r>
          </a:p>
          <a:p>
            <a:r>
              <a:rPr lang="zh-CN" altLang="en-US" sz="2400" dirty="0" smtClean="0"/>
              <a:t>特斯拉自动驾驶</a:t>
            </a:r>
            <a:r>
              <a:rPr lang="zh-CN" altLang="en-US" sz="2400" dirty="0" smtClean="0"/>
              <a:t>事故</a:t>
            </a:r>
            <a:endParaRPr lang="en-US" altLang="zh-CN" sz="2400" dirty="0" smtClean="0"/>
          </a:p>
          <a:p>
            <a:r>
              <a:rPr lang="en-US" altLang="zh-CN" sz="2400" dirty="0" smtClean="0"/>
              <a:t>……</a:t>
            </a:r>
            <a:endParaRPr lang="zh-CN" altLang="en-US" sz="2400" dirty="0" smtClean="0"/>
          </a:p>
        </p:txBody>
      </p:sp>
      <p:pic>
        <p:nvPicPr>
          <p:cNvPr id="4" name="图片 3">
            <a:extLst>
              <a:ext uri="{FF2B5EF4-FFF2-40B4-BE49-F238E27FC236}">
                <a16:creationId xmlns:a16="http://schemas.microsoft.com/office/drawing/2014/main" xmlns="" id="{CB1FB9B2-140C-2344-98F2-1BB6620175E1}"/>
              </a:ext>
            </a:extLst>
          </p:cNvPr>
          <p:cNvPicPr>
            <a:picLocks noChangeAspect="1"/>
          </p:cNvPicPr>
          <p:nvPr/>
        </p:nvPicPr>
        <p:blipFill>
          <a:blip r:embed="rId3" cstate="print"/>
          <a:stretch>
            <a:fillRect/>
          </a:stretch>
        </p:blipFill>
        <p:spPr>
          <a:xfrm>
            <a:off x="357159" y="4794710"/>
            <a:ext cx="6643734" cy="1888489"/>
          </a:xfrm>
          <a:prstGeom prst="rect">
            <a:avLst/>
          </a:prstGeom>
          <a:ln>
            <a:solidFill>
              <a:srgbClr val="0070C0"/>
            </a:solidFill>
          </a:ln>
        </p:spPr>
      </p:pic>
      <p:pic>
        <p:nvPicPr>
          <p:cNvPr id="5" name="图片 4">
            <a:extLst>
              <a:ext uri="{FF2B5EF4-FFF2-40B4-BE49-F238E27FC236}">
                <a16:creationId xmlns:a16="http://schemas.microsoft.com/office/drawing/2014/main" xmlns="" id="{DE2A85B2-EE00-8A44-818B-1FFFB67E693D}"/>
              </a:ext>
            </a:extLst>
          </p:cNvPr>
          <p:cNvPicPr>
            <a:picLocks noChangeAspect="1"/>
          </p:cNvPicPr>
          <p:nvPr/>
        </p:nvPicPr>
        <p:blipFill>
          <a:blip r:embed="rId4" cstate="print"/>
          <a:stretch>
            <a:fillRect/>
          </a:stretch>
        </p:blipFill>
        <p:spPr>
          <a:xfrm>
            <a:off x="5001003" y="2214554"/>
            <a:ext cx="4142997" cy="37528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一个值得思考的问题</a:t>
            </a:r>
            <a:endParaRPr lang="zh-CN" altLang="en-US" dirty="0"/>
          </a:p>
        </p:txBody>
      </p:sp>
      <p:sp>
        <p:nvSpPr>
          <p:cNvPr id="3" name="内容占位符 2"/>
          <p:cNvSpPr>
            <a:spLocks noGrp="1"/>
          </p:cNvSpPr>
          <p:nvPr>
            <p:ph idx="1"/>
          </p:nvPr>
        </p:nvSpPr>
        <p:spPr/>
        <p:txBody>
          <a:bodyPr/>
          <a:lstStyle/>
          <a:p>
            <a:r>
              <a:rPr lang="zh-CN" altLang="en-US" dirty="0" smtClean="0"/>
              <a:t>为什么一个看似简单的东西，却有可能变成</a:t>
            </a:r>
            <a:r>
              <a:rPr lang="zh-CN" altLang="en-US" smtClean="0"/>
              <a:t>一个进度落后、</a:t>
            </a:r>
            <a:r>
              <a:rPr lang="zh-CN" altLang="en-US" dirty="0" smtClean="0"/>
              <a:t>超出预算、存在大量缺陷的怪物？</a:t>
            </a:r>
            <a:endParaRPr lang="zh-CN" altLang="en-US" dirty="0"/>
          </a:p>
        </p:txBody>
      </p:sp>
      <p:pic>
        <p:nvPicPr>
          <p:cNvPr id="23554" name="Picture 2" descr="https://timgsa.baidu.com/timg?image&amp;quality=80&amp;size=b9999_10000&amp;sec=1600086184274&amp;di=c39b5741bd184bb6d90cb5823a6fcbc5&amp;imgtype=0&amp;src=http%3A%2F%2Fimg1.imgtn.bdimg.com%2Fit%2Fu%3D1642352656%2C1157462876%26fm%3D214%26gp%3D0.jpg"/>
          <p:cNvPicPr>
            <a:picLocks noChangeAspect="1" noChangeArrowheads="1"/>
          </p:cNvPicPr>
          <p:nvPr/>
        </p:nvPicPr>
        <p:blipFill>
          <a:blip r:embed="rId2" cstate="print"/>
          <a:srcRect/>
          <a:stretch>
            <a:fillRect/>
          </a:stretch>
        </p:blipFill>
        <p:spPr bwMode="auto">
          <a:xfrm>
            <a:off x="1785918" y="3571876"/>
            <a:ext cx="5398297" cy="303847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软件是不可见的</a:t>
            </a:r>
            <a:endParaRPr lang="en-US" altLang="zh-CN" sz="2400" dirty="0" smtClean="0"/>
          </a:p>
          <a:p>
            <a:pPr lvl="1"/>
            <a:r>
              <a:rPr lang="zh-CN" altLang="en-US" sz="2000" dirty="0" smtClean="0"/>
              <a:t>它是一种逻辑实体，不具有物理的形体特征</a:t>
            </a:r>
            <a:endParaRPr lang="en-US" altLang="zh-CN" sz="2000" dirty="0" smtClean="0"/>
          </a:p>
          <a:p>
            <a:pPr lvl="1"/>
            <a:r>
              <a:rPr lang="zh-CN" altLang="en-US" sz="2000" dirty="0" smtClean="0"/>
              <a:t>定义“需要做什么”成为软件开发的根本问题</a:t>
            </a:r>
            <a:endParaRPr lang="en-US" altLang="zh-CN" sz="2000" dirty="0" smtClean="0"/>
          </a:p>
          <a:p>
            <a:r>
              <a:rPr lang="zh-CN" altLang="en-US" sz="2400" dirty="0" smtClean="0"/>
              <a:t>建模技术：软件可视化的方法</a:t>
            </a:r>
            <a:endParaRPr lang="en-US" altLang="zh-CN" sz="2400" dirty="0" smtClean="0"/>
          </a:p>
          <a:p>
            <a:pPr lvl="1"/>
            <a:r>
              <a:rPr lang="zh-CN" altLang="en-US" sz="2000" dirty="0" smtClean="0"/>
              <a:t>结构化技术：数据流图、状态转换图、实体关系图</a:t>
            </a:r>
            <a:endParaRPr lang="en-US" altLang="zh-CN" sz="2000" dirty="0" smtClean="0"/>
          </a:p>
          <a:p>
            <a:pPr lvl="1"/>
            <a:r>
              <a:rPr lang="zh-CN" altLang="en-US" sz="2000" dirty="0" smtClean="0"/>
              <a:t>面向对象技术：统一建模语言</a:t>
            </a:r>
            <a:r>
              <a:rPr lang="en-US" altLang="zh-CN" sz="2000" dirty="0" smtClean="0"/>
              <a:t>UML</a:t>
            </a:r>
            <a:endParaRPr lang="zh-CN" altLang="en-US" sz="2000" dirty="0"/>
          </a:p>
        </p:txBody>
      </p:sp>
      <p:pic>
        <p:nvPicPr>
          <p:cNvPr id="29698" name="Picture 2"/>
          <p:cNvPicPr>
            <a:picLocks noChangeAspect="1" noChangeArrowheads="1"/>
          </p:cNvPicPr>
          <p:nvPr/>
        </p:nvPicPr>
        <p:blipFill>
          <a:blip r:embed="rId2" cstate="print"/>
          <a:srcRect/>
          <a:stretch>
            <a:fillRect/>
          </a:stretch>
        </p:blipFill>
        <p:spPr bwMode="auto">
          <a:xfrm>
            <a:off x="571472" y="4286256"/>
            <a:ext cx="8199134"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lstStyle/>
          <a:p>
            <a:r>
              <a:rPr lang="zh-CN" altLang="en-US" dirty="0" smtClean="0"/>
              <a:t>软件是复杂的：大量组合状态、丰富的结构和互相依赖性</a:t>
            </a:r>
            <a:endParaRPr lang="zh-CN" altLang="en-US" dirty="0"/>
          </a:p>
        </p:txBody>
      </p:sp>
      <p:pic>
        <p:nvPicPr>
          <p:cNvPr id="30722" name="Picture 2"/>
          <p:cNvPicPr>
            <a:picLocks noChangeAspect="1" noChangeArrowheads="1"/>
          </p:cNvPicPr>
          <p:nvPr/>
        </p:nvPicPr>
        <p:blipFill>
          <a:blip r:embed="rId2" cstate="print"/>
          <a:srcRect/>
          <a:stretch>
            <a:fillRect/>
          </a:stretch>
        </p:blipFill>
        <p:spPr bwMode="auto">
          <a:xfrm>
            <a:off x="1571604" y="3071810"/>
            <a:ext cx="6065760"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lstStyle/>
          <a:p>
            <a:r>
              <a:rPr lang="zh-CN" altLang="en-US" dirty="0" smtClean="0"/>
              <a:t>抽象和分解：降低复杂性的有效方法</a:t>
            </a:r>
            <a:endParaRPr lang="zh-CN" altLang="en-US" dirty="0"/>
          </a:p>
        </p:txBody>
      </p:sp>
      <p:pic>
        <p:nvPicPr>
          <p:cNvPr id="31746" name="Picture 2"/>
          <p:cNvPicPr>
            <a:picLocks noChangeAspect="1" noChangeArrowheads="1"/>
          </p:cNvPicPr>
          <p:nvPr/>
        </p:nvPicPr>
        <p:blipFill>
          <a:blip r:embed="rId2" cstate="print"/>
          <a:srcRect/>
          <a:stretch>
            <a:fillRect/>
          </a:stretch>
        </p:blipFill>
        <p:spPr bwMode="auto">
          <a:xfrm>
            <a:off x="1142976" y="2571744"/>
            <a:ext cx="6232026"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软件是不断演化的</a:t>
            </a:r>
            <a:endParaRPr lang="en-US" altLang="zh-CN" sz="2400" dirty="0" smtClean="0"/>
          </a:p>
          <a:p>
            <a:pPr lvl="1"/>
            <a:r>
              <a:rPr lang="zh-CN" altLang="en-US" sz="2000" dirty="0" smtClean="0"/>
              <a:t>所有成功的软件都会发生变更</a:t>
            </a:r>
            <a:endParaRPr lang="en-US" altLang="zh-CN" sz="2000" dirty="0" smtClean="0"/>
          </a:p>
          <a:p>
            <a:pPr lvl="1"/>
            <a:r>
              <a:rPr lang="zh-CN" altLang="en-US" sz="2000" dirty="0" smtClean="0"/>
              <a:t>人们总是认为软件是容易修改的，但忽视了修改所带来的副作用</a:t>
            </a:r>
            <a:endParaRPr lang="zh-CN" altLang="en-US" sz="2000" dirty="0"/>
          </a:p>
        </p:txBody>
      </p:sp>
      <p:pic>
        <p:nvPicPr>
          <p:cNvPr id="32770" name="Picture 2"/>
          <p:cNvPicPr>
            <a:picLocks noChangeAspect="1" noChangeArrowheads="1"/>
          </p:cNvPicPr>
          <p:nvPr/>
        </p:nvPicPr>
        <p:blipFill>
          <a:blip r:embed="rId2" cstate="print"/>
          <a:srcRect/>
          <a:stretch>
            <a:fillRect/>
          </a:stretch>
        </p:blipFill>
        <p:spPr bwMode="auto">
          <a:xfrm>
            <a:off x="1571604" y="3286124"/>
            <a:ext cx="5229235" cy="27448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软件工程概述</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smtClean="0"/>
              <a:t>1 </a:t>
            </a:r>
            <a:r>
              <a:rPr lang="zh-CN" altLang="en-US" dirty="0" smtClean="0"/>
              <a:t>部分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设计容易维护的软件</a:t>
            </a:r>
            <a:endParaRPr lang="en-US" altLang="zh-CN" sz="2400" dirty="0" smtClean="0"/>
          </a:p>
          <a:p>
            <a:pPr lvl="1"/>
            <a:r>
              <a:rPr lang="zh-CN" altLang="en-US" sz="2000" dirty="0" smtClean="0"/>
              <a:t>软件体系结构</a:t>
            </a:r>
            <a:endParaRPr lang="en-US" altLang="zh-CN" sz="2000" dirty="0" smtClean="0"/>
          </a:p>
          <a:p>
            <a:pPr lvl="1"/>
            <a:r>
              <a:rPr lang="zh-CN" altLang="en-US" sz="2000" dirty="0" smtClean="0"/>
              <a:t>设计模式</a:t>
            </a:r>
            <a:endParaRPr lang="en-US" altLang="zh-CN" sz="2000" dirty="0" smtClean="0"/>
          </a:p>
          <a:p>
            <a:r>
              <a:rPr lang="zh-CN" altLang="en-US" sz="2400" dirty="0" smtClean="0"/>
              <a:t>管理软件的变化</a:t>
            </a:r>
            <a:endParaRPr lang="en-US" altLang="zh-CN" sz="2400" dirty="0" smtClean="0"/>
          </a:p>
          <a:p>
            <a:pPr lvl="1"/>
            <a:r>
              <a:rPr lang="zh-CN" altLang="en-US" sz="2000" dirty="0" smtClean="0"/>
              <a:t>软件配置管理</a:t>
            </a:r>
            <a:endParaRPr lang="en-US" altLang="zh-CN" sz="2000" dirty="0" smtClean="0"/>
          </a:p>
          <a:p>
            <a:pPr lvl="1"/>
            <a:r>
              <a:rPr lang="zh-CN" altLang="en-US" sz="2000" dirty="0" smtClean="0"/>
              <a:t>需求管理</a:t>
            </a:r>
            <a:endParaRPr lang="en-US" altLang="zh-CN" sz="2000" dirty="0" smtClean="0"/>
          </a:p>
          <a:p>
            <a:r>
              <a:rPr lang="zh-CN" altLang="en-US" sz="2400" dirty="0" smtClean="0"/>
              <a:t>管理软件开发生命周期</a:t>
            </a:r>
            <a:endParaRPr lang="en-US" altLang="zh-CN" sz="2400" dirty="0" smtClean="0"/>
          </a:p>
          <a:p>
            <a:pPr lvl="1"/>
            <a:r>
              <a:rPr lang="zh-CN" altLang="en-US" sz="2000" dirty="0" smtClean="0"/>
              <a:t>模型驱动开发</a:t>
            </a:r>
            <a:endParaRPr lang="en-US" altLang="zh-CN" sz="2000" dirty="0" smtClean="0"/>
          </a:p>
          <a:p>
            <a:pPr lvl="1"/>
            <a:r>
              <a:rPr lang="zh-CN" altLang="en-US" sz="2000" dirty="0" smtClean="0"/>
              <a:t>代码生成</a:t>
            </a:r>
            <a:endParaRPr lang="en-US" altLang="zh-CN" sz="2000" dirty="0" smtClean="0"/>
          </a:p>
          <a:p>
            <a:pPr lvl="1"/>
            <a:r>
              <a:rPr lang="zh-CN" altLang="en-US" sz="2000" dirty="0" smtClean="0"/>
              <a:t>代码综合（</a:t>
            </a:r>
            <a:r>
              <a:rPr lang="en-US" altLang="zh-CN" sz="2000" dirty="0" smtClean="0"/>
              <a:t>synthesis</a:t>
            </a:r>
            <a:r>
              <a:rPr lang="zh-CN" altLang="en-US" sz="2000" dirty="0" smtClean="0"/>
              <a:t>）</a:t>
            </a:r>
            <a:endParaRPr lang="en-US" altLang="zh-CN" sz="2000" dirty="0" smtClean="0"/>
          </a:p>
          <a:p>
            <a:r>
              <a:rPr lang="en-US" altLang="zh-CN" sz="2400" dirty="0" smtClean="0"/>
              <a:t>…</a:t>
            </a:r>
          </a:p>
          <a:p>
            <a:pPr lvl="1"/>
            <a:endParaRPr lang="zh-CN" altLang="en-US" sz="2000" dirty="0"/>
          </a:p>
        </p:txBody>
      </p:sp>
      <p:pic>
        <p:nvPicPr>
          <p:cNvPr id="33795" name="Picture 3"/>
          <p:cNvPicPr>
            <a:picLocks noChangeAspect="1" noChangeArrowheads="1"/>
          </p:cNvPicPr>
          <p:nvPr/>
        </p:nvPicPr>
        <p:blipFill>
          <a:blip r:embed="rId2" cstate="print"/>
          <a:srcRect/>
          <a:stretch>
            <a:fillRect/>
          </a:stretch>
        </p:blipFill>
        <p:spPr bwMode="auto">
          <a:xfrm>
            <a:off x="4929190" y="2143116"/>
            <a:ext cx="3857652" cy="3277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如何评价软件质量？</a:t>
            </a:r>
            <a:endParaRPr lang="zh-CN" altLang="en-US" dirty="0"/>
          </a:p>
        </p:txBody>
      </p:sp>
      <p:sp>
        <p:nvSpPr>
          <p:cNvPr id="3" name="内容占位符 2"/>
          <p:cNvSpPr>
            <a:spLocks noGrp="1"/>
          </p:cNvSpPr>
          <p:nvPr>
            <p:ph idx="1"/>
          </p:nvPr>
        </p:nvSpPr>
        <p:spPr/>
        <p:txBody>
          <a:bodyPr/>
          <a:lstStyle/>
          <a:p>
            <a:endParaRPr lang="zh-CN" altLang="en-US"/>
          </a:p>
        </p:txBody>
      </p:sp>
      <p:pic>
        <p:nvPicPr>
          <p:cNvPr id="34818" name="Picture 2"/>
          <p:cNvPicPr>
            <a:picLocks noChangeAspect="1" noChangeArrowheads="1"/>
          </p:cNvPicPr>
          <p:nvPr/>
        </p:nvPicPr>
        <p:blipFill>
          <a:blip r:embed="rId2" cstate="print"/>
          <a:srcRect/>
          <a:stretch>
            <a:fillRect/>
          </a:stretch>
        </p:blipFill>
        <p:spPr bwMode="auto">
          <a:xfrm>
            <a:off x="785786" y="2000240"/>
            <a:ext cx="7392245" cy="41671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软件</a:t>
            </a:r>
            <a:endParaRPr lang="en-US" altLang="zh-CN" sz="2800" dirty="0" smtClean="0"/>
          </a:p>
          <a:p>
            <a:pPr lvl="1"/>
            <a:r>
              <a:rPr lang="zh-CN" altLang="en-US" sz="2400" dirty="0" smtClean="0"/>
              <a:t>软件与软件危机</a:t>
            </a:r>
            <a:endParaRPr lang="en-US" altLang="zh-CN" sz="2400" dirty="0" smtClean="0"/>
          </a:p>
          <a:p>
            <a:pPr lvl="1"/>
            <a:r>
              <a:rPr lang="zh-CN" altLang="en-US" sz="2400" dirty="0" smtClean="0"/>
              <a:t>软件的本质特性</a:t>
            </a:r>
            <a:endParaRPr lang="en-US" altLang="zh-CN" sz="2400" dirty="0" smtClean="0"/>
          </a:p>
          <a:p>
            <a:r>
              <a:rPr lang="zh-CN" altLang="en-US" sz="2800" dirty="0" smtClean="0">
                <a:solidFill>
                  <a:srgbClr val="0070C0"/>
                </a:solidFill>
              </a:rPr>
              <a:t>软件工程</a:t>
            </a:r>
            <a:endParaRPr lang="en-US" altLang="zh-CN" sz="2800" dirty="0" smtClean="0">
              <a:solidFill>
                <a:srgbClr val="0070C0"/>
              </a:solidFill>
            </a:endParaRPr>
          </a:p>
          <a:p>
            <a:pPr lvl="1"/>
            <a:r>
              <a:rPr lang="zh-CN" altLang="en-US" sz="2400" dirty="0" smtClean="0">
                <a:solidFill>
                  <a:srgbClr val="0070C0"/>
                </a:solidFill>
              </a:rPr>
              <a:t>软件工程概念与特征</a:t>
            </a:r>
            <a:endParaRPr lang="en-US" altLang="zh-CN" sz="2400" dirty="0" smtClean="0">
              <a:solidFill>
                <a:srgbClr val="0070C0"/>
              </a:solidFill>
            </a:endParaRPr>
          </a:p>
          <a:p>
            <a:pPr lvl="1"/>
            <a:r>
              <a:rPr lang="zh-CN" altLang="en-US" sz="2400" dirty="0" smtClean="0">
                <a:solidFill>
                  <a:srgbClr val="0070C0"/>
                </a:solidFill>
              </a:rPr>
              <a:t>软件工程方法学</a:t>
            </a:r>
            <a:endParaRPr lang="en-US" altLang="zh-CN" sz="2400" dirty="0" smtClean="0">
              <a:solidFill>
                <a:srgbClr val="0070C0"/>
              </a:solidFill>
            </a:endParaRPr>
          </a:p>
          <a:p>
            <a:pPr lvl="1"/>
            <a:r>
              <a:rPr lang="zh-CN" altLang="en-US" sz="2400" dirty="0" smtClean="0">
                <a:solidFill>
                  <a:srgbClr val="0070C0"/>
                </a:solidFill>
              </a:rPr>
              <a:t>软件工程工具</a:t>
            </a:r>
            <a:endParaRPr lang="en-US" altLang="zh-CN" sz="2400" dirty="0" smtClean="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什么是软件工程？</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[Bauer, 1972]</a:t>
            </a:r>
          </a:p>
          <a:p>
            <a:pPr lvl="1"/>
            <a:r>
              <a:rPr lang="zh-CN" altLang="en-US" sz="2000" dirty="0" smtClean="0"/>
              <a:t>软件工程是为了经济地获得能够在实际机器上高效运行的可靠软件而建立和使用的一系列好的工程化原则。</a:t>
            </a:r>
            <a:endParaRPr lang="en-US" altLang="zh-CN" sz="2000" dirty="0" smtClean="0"/>
          </a:p>
          <a:p>
            <a:r>
              <a:rPr lang="en-US" altLang="zh-CN" sz="2400" dirty="0" smtClean="0"/>
              <a:t>[CMU, 1990]</a:t>
            </a:r>
          </a:p>
          <a:p>
            <a:pPr lvl="1"/>
            <a:r>
              <a:rPr lang="zh-CN" altLang="en-US" sz="2000" dirty="0" smtClean="0"/>
              <a:t>软件工程是以工程的形式应用计算机科学和数学原理，从而经济有效地解决软件问题。</a:t>
            </a:r>
            <a:endParaRPr lang="en-US" altLang="zh-CN" sz="2000" dirty="0" smtClean="0"/>
          </a:p>
          <a:p>
            <a:r>
              <a:rPr lang="en-US" altLang="zh-CN" sz="2400" dirty="0" smtClean="0"/>
              <a:t>[IEEE, 1993]</a:t>
            </a:r>
          </a:p>
          <a:p>
            <a:pPr lvl="1"/>
            <a:r>
              <a:rPr lang="zh-CN" altLang="en-US" sz="2000" dirty="0" smtClean="0"/>
              <a:t>软件工程是 </a:t>
            </a:r>
            <a:r>
              <a:rPr lang="en-US" altLang="zh-CN" sz="2000" dirty="0" smtClean="0"/>
              <a:t>(1) </a:t>
            </a:r>
            <a:r>
              <a:rPr lang="zh-CN" altLang="en-US" sz="2000" dirty="0" smtClean="0"/>
              <a:t>将系统性的、规范化的、可定量的方法应用于软件的开发、运行和维护，即工程化应用到软件上；</a:t>
            </a:r>
            <a:r>
              <a:rPr lang="en-US" altLang="zh-CN" sz="2000" dirty="0" smtClean="0"/>
              <a:t>(2) </a:t>
            </a:r>
            <a:r>
              <a:rPr lang="zh-CN" altLang="en-US" sz="2000" dirty="0" smtClean="0"/>
              <a:t>对</a:t>
            </a:r>
            <a:r>
              <a:rPr lang="en-US" altLang="zh-CN" sz="2000" dirty="0" smtClean="0"/>
              <a:t>(1)</a:t>
            </a:r>
            <a:r>
              <a:rPr lang="zh-CN" altLang="en-US" sz="2000" dirty="0" smtClean="0"/>
              <a:t>中所述方法的研究。</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软件工程是一个建模的活动</a:t>
            </a:r>
            <a:endParaRPr lang="en-US" altLang="zh-CN" sz="2800" dirty="0" smtClean="0"/>
          </a:p>
          <a:p>
            <a:pPr lvl="1"/>
            <a:r>
              <a:rPr lang="zh-CN" altLang="en-US" sz="2400" dirty="0" smtClean="0"/>
              <a:t>建模是人们认识和理解自然与人类社会的基本科学方法，它也是描述和理解软件系统的科学方法。</a:t>
            </a:r>
            <a:endParaRPr lang="en-US" altLang="zh-CN" sz="2400" dirty="0" smtClean="0"/>
          </a:p>
          <a:p>
            <a:pPr lvl="1"/>
            <a:r>
              <a:rPr lang="zh-CN" altLang="en-US" sz="2400" dirty="0" smtClean="0"/>
              <a:t>模型是一个系统的抽象表示，它通过抽象把精力集中到问题的重要方面而忽略次要方面，来解决系统的复杂性问题。</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软件工程是一个问题求解的活动</a:t>
            </a:r>
            <a:endParaRPr lang="en-US" altLang="zh-CN" sz="2400" dirty="0" smtClean="0"/>
          </a:p>
          <a:p>
            <a:pPr lvl="1"/>
            <a:r>
              <a:rPr lang="zh-CN" altLang="en-US" sz="2000" dirty="0" smtClean="0"/>
              <a:t>软件工程是一个工程活</a:t>
            </a:r>
            <a:r>
              <a:rPr lang="zh-CN" altLang="en-US" sz="2000" smtClean="0"/>
              <a:t>动，针对某个问题，它</a:t>
            </a:r>
            <a:r>
              <a:rPr lang="zh-CN" altLang="en-US" sz="2000" dirty="0" smtClean="0"/>
              <a:t>通常需要反复试验、经验地评估备选方案、使用有限的资源来寻求合适的解决方案。</a:t>
            </a:r>
            <a:endParaRPr lang="zh-CN" altLang="en-US" sz="2000" dirty="0"/>
          </a:p>
        </p:txBody>
      </p:sp>
      <p:pic>
        <p:nvPicPr>
          <p:cNvPr id="35842" name="Picture 2"/>
          <p:cNvPicPr>
            <a:picLocks noChangeAspect="1" noChangeArrowheads="1"/>
          </p:cNvPicPr>
          <p:nvPr/>
        </p:nvPicPr>
        <p:blipFill>
          <a:blip r:embed="rId2" cstate="print"/>
          <a:srcRect/>
          <a:stretch>
            <a:fillRect/>
          </a:stretch>
        </p:blipFill>
        <p:spPr bwMode="auto">
          <a:xfrm>
            <a:off x="1357290" y="3000372"/>
            <a:ext cx="6598934"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软件工程是一个知识获取的活动</a:t>
            </a:r>
            <a:endParaRPr lang="en-US" altLang="zh-CN" sz="2400" dirty="0" smtClean="0"/>
          </a:p>
          <a:p>
            <a:pPr lvl="1"/>
            <a:r>
              <a:rPr lang="zh-CN" altLang="en-US" sz="2000" dirty="0" smtClean="0"/>
              <a:t>软件是业务环境的一部分，其目的是实现高效率或者</a:t>
            </a:r>
            <a:r>
              <a:rPr lang="zh-CN" altLang="en-US" sz="2000" dirty="0" smtClean="0"/>
              <a:t>为</a:t>
            </a:r>
            <a:r>
              <a:rPr lang="zh-CN" altLang="en-US" sz="2000" dirty="0" smtClean="0"/>
              <a:t>使用者</a:t>
            </a:r>
            <a:r>
              <a:rPr lang="zh-CN" altLang="en-US" sz="2000" dirty="0" smtClean="0"/>
              <a:t>提供</a:t>
            </a:r>
            <a:r>
              <a:rPr lang="zh-CN" altLang="en-US" sz="2000" dirty="0" smtClean="0"/>
              <a:t>最大的业务价值，它需要处理和传递数据、信息和知识</a:t>
            </a:r>
            <a:endParaRPr lang="en-US" altLang="zh-CN" sz="2000" dirty="0" smtClean="0"/>
          </a:p>
          <a:p>
            <a:pPr lvl="1"/>
            <a:r>
              <a:rPr lang="zh-CN" altLang="en-US" sz="2000" dirty="0" smtClean="0"/>
              <a:t>知识获取是一个非线性的过程，软件开发是一个迭代演化的过程</a:t>
            </a:r>
            <a:endParaRPr lang="zh-CN" altLang="en-US" sz="2000" dirty="0"/>
          </a:p>
        </p:txBody>
      </p:sp>
      <p:pic>
        <p:nvPicPr>
          <p:cNvPr id="36866" name="Picture 2"/>
          <p:cNvPicPr>
            <a:picLocks noChangeAspect="1" noChangeArrowheads="1"/>
          </p:cNvPicPr>
          <p:nvPr/>
        </p:nvPicPr>
        <p:blipFill>
          <a:blip r:embed="rId2" cstate="print"/>
          <a:srcRect/>
          <a:stretch>
            <a:fillRect/>
          </a:stretch>
        </p:blipFill>
        <p:spPr bwMode="auto">
          <a:xfrm>
            <a:off x="3143240" y="3429000"/>
            <a:ext cx="2676525" cy="301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软件工程是一个协调与控制开发过程的活动</a:t>
            </a:r>
            <a:endParaRPr lang="en-US" altLang="zh-CN" sz="2400" dirty="0" smtClean="0"/>
          </a:p>
          <a:p>
            <a:pPr lvl="1"/>
            <a:r>
              <a:rPr lang="zh-CN" altLang="en-US" sz="2000" b="1" dirty="0" smtClean="0"/>
              <a:t>团队分工协作</a:t>
            </a:r>
            <a:r>
              <a:rPr lang="zh-CN" altLang="en-US" sz="2000" dirty="0" smtClean="0"/>
              <a:t>：注重人员的训练有素，明确相互依赖的角色与共同分享的职责，以团队的形式开展有效协调的工作。</a:t>
            </a:r>
            <a:endParaRPr lang="en-US" altLang="zh-CN" sz="2000" dirty="0" smtClean="0"/>
          </a:p>
          <a:p>
            <a:pPr lvl="1"/>
            <a:r>
              <a:rPr lang="zh-CN" altLang="en-US" sz="2000" b="1" dirty="0" smtClean="0"/>
              <a:t>软件过程管理</a:t>
            </a:r>
            <a:r>
              <a:rPr lang="zh-CN" altLang="en-US" sz="2000" dirty="0" smtClean="0"/>
              <a:t>：定义和实施所使用的软件开发过程，并对过程进行评估、度量和改进。</a:t>
            </a:r>
            <a:endParaRPr lang="en-US" altLang="zh-CN" sz="2000" dirty="0" smtClean="0"/>
          </a:p>
          <a:p>
            <a:pPr lvl="1"/>
            <a:r>
              <a:rPr lang="zh-CN" altLang="en-US" sz="2000" b="1" dirty="0" smtClean="0"/>
              <a:t>软件配置管理</a:t>
            </a:r>
            <a:r>
              <a:rPr lang="zh-CN" altLang="en-US" sz="2000" dirty="0" smtClean="0"/>
              <a:t>：监督和控制目标产品</a:t>
            </a:r>
            <a:endParaRPr lang="en-US" altLang="zh-CN" sz="2000" dirty="0" smtClean="0"/>
          </a:p>
          <a:p>
            <a:pPr lvl="1">
              <a:buNone/>
            </a:pPr>
            <a:r>
              <a:rPr lang="en-US" altLang="zh-CN" sz="2000" dirty="0" smtClean="0"/>
              <a:t>	</a:t>
            </a:r>
            <a:r>
              <a:rPr lang="zh-CN" altLang="en-US" sz="2000" dirty="0" smtClean="0"/>
              <a:t>的变化的过程</a:t>
            </a:r>
            <a:endParaRPr lang="en-US" altLang="zh-CN" sz="2000" dirty="0" smtClean="0"/>
          </a:p>
          <a:p>
            <a:pPr lvl="1"/>
            <a:r>
              <a:rPr lang="zh-CN" altLang="en-US" sz="2000" b="1" dirty="0" smtClean="0"/>
              <a:t>软件项目管理</a:t>
            </a:r>
            <a:r>
              <a:rPr lang="zh-CN" altLang="en-US" sz="2000" dirty="0" smtClean="0"/>
              <a:t>：运用计划、协调、度</a:t>
            </a:r>
            <a:endParaRPr lang="en-US" altLang="zh-CN" sz="2000" dirty="0" smtClean="0"/>
          </a:p>
          <a:p>
            <a:pPr lvl="1">
              <a:buNone/>
            </a:pPr>
            <a:r>
              <a:rPr lang="en-US" altLang="zh-CN" sz="2000" dirty="0" smtClean="0"/>
              <a:t>	</a:t>
            </a:r>
            <a:r>
              <a:rPr lang="zh-CN" altLang="en-US" sz="2000" dirty="0" smtClean="0"/>
              <a:t>量、监控、控制和报告等管理活动，</a:t>
            </a:r>
            <a:endParaRPr lang="en-US" altLang="zh-CN" sz="2000" dirty="0" smtClean="0"/>
          </a:p>
          <a:p>
            <a:pPr lvl="1">
              <a:buNone/>
            </a:pPr>
            <a:r>
              <a:rPr lang="en-US" altLang="zh-CN" sz="2000" dirty="0" smtClean="0"/>
              <a:t>	</a:t>
            </a:r>
            <a:r>
              <a:rPr lang="zh-CN" altLang="en-US" sz="2000" dirty="0" smtClean="0"/>
              <a:t>保证软件项目的成功。</a:t>
            </a:r>
            <a:endParaRPr lang="zh-CN" altLang="en-US" sz="2000" dirty="0"/>
          </a:p>
        </p:txBody>
      </p:sp>
      <p:pic>
        <p:nvPicPr>
          <p:cNvPr id="37890" name="Picture 2"/>
          <p:cNvPicPr>
            <a:picLocks noChangeAspect="1" noChangeArrowheads="1"/>
          </p:cNvPicPr>
          <p:nvPr/>
        </p:nvPicPr>
        <p:blipFill>
          <a:blip r:embed="rId2" cstate="print"/>
          <a:srcRect/>
          <a:stretch>
            <a:fillRect/>
          </a:stretch>
        </p:blipFill>
        <p:spPr bwMode="auto">
          <a:xfrm>
            <a:off x="5429256" y="3571876"/>
            <a:ext cx="3257550" cy="2257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软件工程的发展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软件工程的诞生</a:t>
            </a:r>
            <a:endParaRPr lang="en-US" altLang="zh-CN" sz="2400" dirty="0" smtClean="0"/>
          </a:p>
          <a:p>
            <a:pPr lvl="1"/>
            <a:r>
              <a:rPr lang="en-US" altLang="zh-CN" sz="2000" dirty="0" smtClean="0"/>
              <a:t>1968</a:t>
            </a:r>
            <a:r>
              <a:rPr lang="zh-CN" altLang="en-US" sz="2000" dirty="0" smtClean="0"/>
              <a:t>年</a:t>
            </a:r>
            <a:r>
              <a:rPr lang="en-US" altLang="zh-CN" sz="2000" dirty="0" smtClean="0"/>
              <a:t>10</a:t>
            </a:r>
            <a:r>
              <a:rPr lang="zh-CN" altLang="en-US" sz="2000" dirty="0" smtClean="0"/>
              <a:t>月，</a:t>
            </a:r>
            <a:r>
              <a:rPr lang="en-US" altLang="zh-CN" sz="2000" dirty="0" smtClean="0"/>
              <a:t>NATO</a:t>
            </a:r>
            <a:r>
              <a:rPr lang="zh-CN" altLang="en-US" sz="2000" dirty="0" smtClean="0"/>
              <a:t>科学委员会在德国的加尔密斯举行会议讨论大型软件项目的若干问题</a:t>
            </a:r>
            <a:endParaRPr lang="en-US" altLang="zh-CN" sz="2000" dirty="0" smtClean="0"/>
          </a:p>
          <a:p>
            <a:pPr lvl="1"/>
            <a:r>
              <a:rPr lang="zh-CN" altLang="en-US" sz="2000" dirty="0" smtClean="0"/>
              <a:t>提出了“软件工程”和“软件危机”的术语</a:t>
            </a:r>
            <a:endParaRPr lang="en-US" altLang="zh-CN" sz="2000" dirty="0" smtClean="0"/>
          </a:p>
          <a:p>
            <a:endParaRPr lang="en-US" altLang="zh-CN" sz="2400" dirty="0" smtClean="0"/>
          </a:p>
          <a:p>
            <a:r>
              <a:rPr lang="zh-CN" altLang="en-US" sz="2400" dirty="0" smtClean="0"/>
              <a:t>一本经典的著作“人月神话（</a:t>
            </a:r>
            <a:r>
              <a:rPr lang="en-US" altLang="zh-CN" sz="2400" dirty="0" smtClean="0"/>
              <a:t>Mythical Man Month</a:t>
            </a:r>
            <a:r>
              <a:rPr lang="zh-CN" altLang="en-US" sz="2400" dirty="0" smtClean="0"/>
              <a:t>）”</a:t>
            </a:r>
            <a:endParaRPr lang="en-US" altLang="zh-CN" sz="2400" dirty="0" smtClean="0"/>
          </a:p>
          <a:p>
            <a:pPr lvl="1"/>
            <a:r>
              <a:rPr lang="en-US" altLang="zh-CN" sz="2000" dirty="0" smtClean="0"/>
              <a:t>Fred Brooks, IBM OS360</a:t>
            </a:r>
            <a:r>
              <a:rPr lang="zh-CN" altLang="en-US" sz="2000" dirty="0" smtClean="0"/>
              <a:t>项目经理</a:t>
            </a:r>
            <a:endParaRPr lang="en-US" altLang="zh-CN" sz="2000" dirty="0" smtClean="0"/>
          </a:p>
          <a:p>
            <a:pPr lvl="1"/>
            <a:r>
              <a:rPr lang="en-US" altLang="zh-CN" sz="2000" dirty="0" smtClean="0"/>
              <a:t>1999</a:t>
            </a:r>
            <a:r>
              <a:rPr lang="zh-CN" altLang="en-US" sz="2000" dirty="0" smtClean="0"/>
              <a:t>年图灵奖获得者</a:t>
            </a:r>
            <a:endParaRPr lang="en-US" altLang="zh-CN" sz="2000" dirty="0" smtClean="0"/>
          </a:p>
          <a:p>
            <a:pPr lvl="1"/>
            <a:r>
              <a:rPr lang="zh-CN" altLang="en-US" sz="2000" dirty="0" smtClean="0"/>
              <a:t>该书在</a:t>
            </a:r>
            <a:r>
              <a:rPr lang="en-US" altLang="zh-CN" sz="2000" dirty="0" smtClean="0"/>
              <a:t>1975</a:t>
            </a:r>
            <a:r>
              <a:rPr lang="zh-CN" altLang="en-US" sz="2000" dirty="0" smtClean="0"/>
              <a:t>年出版</a:t>
            </a:r>
            <a:endParaRPr lang="en-US" altLang="zh-CN" sz="2000" dirty="0" smtClean="0"/>
          </a:p>
          <a:p>
            <a:pPr lvl="1"/>
            <a:r>
              <a:rPr lang="zh-CN" altLang="en-US" sz="2000" dirty="0" smtClean="0"/>
              <a:t>描写了大型软件开发中的许多关键问题</a:t>
            </a:r>
            <a:endParaRPr lang="en-US" altLang="zh-CN" sz="2000" dirty="0" smtClean="0"/>
          </a:p>
        </p:txBody>
      </p:sp>
      <p:pic>
        <p:nvPicPr>
          <p:cNvPr id="38915" name="Picture 3"/>
          <p:cNvPicPr>
            <a:picLocks noChangeAspect="1" noChangeArrowheads="1"/>
          </p:cNvPicPr>
          <p:nvPr/>
        </p:nvPicPr>
        <p:blipFill>
          <a:blip r:embed="rId2" cstate="print"/>
          <a:srcRect/>
          <a:stretch>
            <a:fillRect/>
          </a:stretch>
        </p:blipFill>
        <p:spPr bwMode="auto">
          <a:xfrm>
            <a:off x="5715008" y="4000504"/>
            <a:ext cx="2643206" cy="1762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软件工程的发展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控制机器（</a:t>
            </a:r>
            <a:r>
              <a:rPr lang="en-US" altLang="zh-CN" sz="2400" dirty="0" smtClean="0"/>
              <a:t>1956 - 1967</a:t>
            </a:r>
            <a:r>
              <a:rPr lang="zh-CN" altLang="en-US" sz="2400" dirty="0" smtClean="0"/>
              <a:t>）</a:t>
            </a:r>
            <a:endParaRPr lang="en-US" altLang="zh-CN" sz="2400" dirty="0" smtClean="0"/>
          </a:p>
          <a:p>
            <a:pPr lvl="1"/>
            <a:r>
              <a:rPr lang="zh-CN" altLang="en-US" sz="2000" dirty="0" smtClean="0"/>
              <a:t>软件工程的史前时代</a:t>
            </a:r>
            <a:endParaRPr lang="en-US" altLang="zh-CN" sz="2000" dirty="0" smtClean="0"/>
          </a:p>
          <a:p>
            <a:pPr lvl="1"/>
            <a:r>
              <a:rPr lang="zh-CN" altLang="en-US" sz="2000" dirty="0" smtClean="0"/>
              <a:t>批处理系统</a:t>
            </a:r>
            <a:endParaRPr lang="en-US" altLang="zh-CN" sz="2000" dirty="0" smtClean="0"/>
          </a:p>
          <a:p>
            <a:pPr lvl="1"/>
            <a:r>
              <a:rPr lang="zh-CN" altLang="en-US" sz="2000" dirty="0" smtClean="0"/>
              <a:t>汇编语言、</a:t>
            </a:r>
            <a:r>
              <a:rPr lang="en-US" altLang="zh-CN" sz="2000" dirty="0" smtClean="0"/>
              <a:t>FORTRAN</a:t>
            </a:r>
            <a:r>
              <a:rPr lang="zh-CN" altLang="en-US" sz="2000" dirty="0" smtClean="0"/>
              <a:t>语言、</a:t>
            </a:r>
            <a:r>
              <a:rPr lang="en-US" altLang="zh-CN" sz="2000" dirty="0" smtClean="0"/>
              <a:t>COBOL</a:t>
            </a:r>
            <a:r>
              <a:rPr lang="zh-CN" altLang="en-US" sz="2000" dirty="0" smtClean="0"/>
              <a:t>语言</a:t>
            </a:r>
            <a:endParaRPr lang="en-US" altLang="zh-CN" sz="2000" dirty="0" smtClean="0"/>
          </a:p>
          <a:p>
            <a:pPr lvl="1"/>
            <a:r>
              <a:rPr lang="zh-CN" altLang="en-US" sz="2000" dirty="0" smtClean="0"/>
              <a:t>已经认识到软件开发不仅是编码</a:t>
            </a:r>
            <a:endParaRPr lang="en-US" altLang="zh-CN" sz="2000" dirty="0" smtClean="0"/>
          </a:p>
          <a:p>
            <a:r>
              <a:rPr lang="zh-CN" altLang="en-US" sz="2400" dirty="0" smtClean="0"/>
              <a:t>控制过程（</a:t>
            </a:r>
            <a:r>
              <a:rPr lang="en-US" altLang="zh-CN" sz="2400" dirty="0" smtClean="0"/>
              <a:t>1968 - 1982</a:t>
            </a:r>
            <a:r>
              <a:rPr lang="zh-CN" altLang="en-US" sz="2400" dirty="0" smtClean="0"/>
              <a:t>）</a:t>
            </a:r>
            <a:endParaRPr lang="en-US" altLang="zh-CN" sz="2400" dirty="0" smtClean="0"/>
          </a:p>
          <a:p>
            <a:pPr lvl="1"/>
            <a:r>
              <a:rPr lang="zh-CN" altLang="en-US" sz="2000" dirty="0" smtClean="0"/>
              <a:t>软件工程成为一个研究领域</a:t>
            </a:r>
            <a:endParaRPr lang="en-US" altLang="zh-CN" sz="2000" dirty="0" smtClean="0"/>
          </a:p>
          <a:p>
            <a:pPr lvl="1"/>
            <a:r>
              <a:rPr lang="zh-CN" altLang="en-US" sz="2000" dirty="0" smtClean="0"/>
              <a:t>出现软件产品的定价和独立的软件产业</a:t>
            </a:r>
            <a:endParaRPr lang="en-US" altLang="zh-CN" sz="2000" dirty="0" smtClean="0"/>
          </a:p>
          <a:p>
            <a:pPr lvl="1"/>
            <a:r>
              <a:rPr lang="zh-CN" altLang="en-US" sz="2000" dirty="0" smtClean="0"/>
              <a:t>结构化开发技术</a:t>
            </a:r>
            <a:endParaRPr lang="en-US" altLang="zh-CN" sz="2000" dirty="0" smtClean="0"/>
          </a:p>
          <a:p>
            <a:pPr lvl="1"/>
            <a:r>
              <a:rPr lang="en-US" altLang="zh-CN" sz="2000" dirty="0" smtClean="0"/>
              <a:t>Pascal</a:t>
            </a:r>
            <a:r>
              <a:rPr lang="zh-CN" altLang="en-US" sz="2000" dirty="0" smtClean="0"/>
              <a:t>语言、</a:t>
            </a:r>
            <a:r>
              <a:rPr lang="en-US" altLang="zh-CN" sz="2000" dirty="0" smtClean="0"/>
              <a:t>C</a:t>
            </a:r>
            <a:r>
              <a:rPr lang="zh-CN" altLang="en-US" sz="2000" dirty="0" smtClean="0"/>
              <a:t>语言、面向对象编程语言</a:t>
            </a:r>
            <a:endParaRPr lang="en-US" altLang="zh-CN" sz="2000" dirty="0" smtClean="0"/>
          </a:p>
          <a:p>
            <a:pPr lvl="1"/>
            <a:r>
              <a:rPr lang="zh-CN" altLang="en-US" sz="2000" dirty="0" smtClean="0"/>
              <a:t>形成软件生命周期的概念，以瀑布模型为典型</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软件在当今社会中发挥着重要的作用</a:t>
            </a:r>
            <a:endParaRPr lang="en-US" altLang="zh-CN" dirty="0" smtClean="0"/>
          </a:p>
          <a:p>
            <a:pPr lvl="1"/>
            <a:r>
              <a:rPr lang="zh-CN" altLang="en-US" dirty="0" smtClean="0"/>
              <a:t>软件无处不在，整个社会的经济发展依赖于软件</a:t>
            </a:r>
            <a:endParaRPr lang="en-US" altLang="zh-CN" dirty="0" smtClean="0"/>
          </a:p>
          <a:p>
            <a:pPr lvl="1"/>
            <a:r>
              <a:rPr lang="zh-CN" altLang="en-US" dirty="0" smtClean="0"/>
              <a:t>更多的系统需要软件控制，软件质量和成本成为关键因素</a:t>
            </a:r>
            <a:endParaRPr lang="zh-CN" altLang="en-US" dirty="0"/>
          </a:p>
        </p:txBody>
      </p:sp>
      <p:pic>
        <p:nvPicPr>
          <p:cNvPr id="14338" name="Picture 2" descr="https://timgsa.baidu.com/timg?image&amp;quality=80&amp;size=b9999_10000&amp;sec=1600082118486&amp;di=06ca8cbe237ded5fa9d120e7d4b18e29&amp;imgtype=0&amp;src=http%3A%2F%2Fwww.cnr.cn%2Fmilitary%2Fdaotu%2F200706%2FW020070618307878490761.jpg"/>
          <p:cNvPicPr>
            <a:picLocks noChangeAspect="1" noChangeArrowheads="1"/>
          </p:cNvPicPr>
          <p:nvPr/>
        </p:nvPicPr>
        <p:blipFill>
          <a:blip r:embed="rId2" cstate="print"/>
          <a:srcRect/>
          <a:stretch>
            <a:fillRect/>
          </a:stretch>
        </p:blipFill>
        <p:spPr bwMode="auto">
          <a:xfrm>
            <a:off x="428596" y="4357694"/>
            <a:ext cx="2664354" cy="2286016"/>
          </a:xfrm>
          <a:prstGeom prst="rect">
            <a:avLst/>
          </a:prstGeom>
          <a:noFill/>
        </p:spPr>
      </p:pic>
      <p:pic>
        <p:nvPicPr>
          <p:cNvPr id="14340" name="Picture 4" descr="https://ss1.bdstatic.com/70cFvXSh_Q1YnxGkpoWK1HF6hhy/it/u=3398332020,1794716327&amp;fm=26&amp;gp=0.jpg"/>
          <p:cNvPicPr>
            <a:picLocks noChangeAspect="1" noChangeArrowheads="1"/>
          </p:cNvPicPr>
          <p:nvPr/>
        </p:nvPicPr>
        <p:blipFill>
          <a:blip r:embed="rId3" cstate="print"/>
          <a:srcRect l="23750" t="7500" r="23749" b="9999"/>
          <a:stretch>
            <a:fillRect/>
          </a:stretch>
        </p:blipFill>
        <p:spPr bwMode="auto">
          <a:xfrm>
            <a:off x="3071802" y="4357694"/>
            <a:ext cx="2909475" cy="2286016"/>
          </a:xfrm>
          <a:prstGeom prst="rect">
            <a:avLst/>
          </a:prstGeom>
          <a:noFill/>
        </p:spPr>
      </p:pic>
      <p:pic>
        <p:nvPicPr>
          <p:cNvPr id="14342" name="Picture 6" descr="https://timgsa.baidu.com/timg?image&amp;quality=80&amp;size=b9999_10000&amp;sec=1600082596799&amp;di=6d18e4bfc150d9b3da8608cf18982dda&amp;imgtype=0&amp;src=http%3A%2F%2Ffile.elecfans.com%2Fweb1%2FM00%2F4F%2F5D%2FpIYBAFrYam6AQn19AABwsPNOu9s793.jpg"/>
          <p:cNvPicPr>
            <a:picLocks noChangeAspect="1" noChangeArrowheads="1"/>
          </p:cNvPicPr>
          <p:nvPr/>
        </p:nvPicPr>
        <p:blipFill>
          <a:blip r:embed="rId4" cstate="print"/>
          <a:srcRect l="12294"/>
          <a:stretch>
            <a:fillRect/>
          </a:stretch>
        </p:blipFill>
        <p:spPr bwMode="auto">
          <a:xfrm>
            <a:off x="5929322" y="4357694"/>
            <a:ext cx="2912127" cy="228601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软件工程的发展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控制复杂性（</a:t>
            </a:r>
            <a:r>
              <a:rPr lang="en-US" altLang="zh-CN" sz="2400" dirty="0" smtClean="0"/>
              <a:t>1983 - 1995</a:t>
            </a:r>
            <a:r>
              <a:rPr lang="zh-CN" altLang="en-US" sz="2400" dirty="0" smtClean="0"/>
              <a:t>）</a:t>
            </a:r>
            <a:endParaRPr lang="en-US" altLang="zh-CN" sz="2400" dirty="0" smtClean="0"/>
          </a:p>
          <a:p>
            <a:pPr lvl="1"/>
            <a:r>
              <a:rPr lang="en-US" altLang="zh-CN" sz="2000" dirty="0" smtClean="0"/>
              <a:t>PC</a:t>
            </a:r>
            <a:r>
              <a:rPr lang="zh-CN" altLang="en-US" sz="2000" dirty="0" smtClean="0"/>
              <a:t>时代的到来</a:t>
            </a:r>
            <a:endParaRPr lang="en-US" altLang="zh-CN" sz="2000" dirty="0" smtClean="0"/>
          </a:p>
          <a:p>
            <a:pPr lvl="1"/>
            <a:r>
              <a:rPr lang="en-US" altLang="zh-CN" sz="2000" dirty="0" smtClean="0"/>
              <a:t>CASE</a:t>
            </a:r>
            <a:r>
              <a:rPr lang="zh-CN" altLang="en-US" sz="2000" dirty="0" smtClean="0"/>
              <a:t>工具的开发</a:t>
            </a:r>
            <a:endParaRPr lang="en-US" altLang="zh-CN" sz="2000" dirty="0" smtClean="0"/>
          </a:p>
          <a:p>
            <a:pPr lvl="1"/>
            <a:r>
              <a:rPr lang="zh-CN" altLang="en-US" sz="2000" dirty="0" smtClean="0"/>
              <a:t>原型化开发技术，软件过程改进活动</a:t>
            </a:r>
            <a:endParaRPr lang="en-US" altLang="zh-CN" sz="2000" dirty="0" smtClean="0"/>
          </a:p>
          <a:p>
            <a:pPr lvl="1"/>
            <a:r>
              <a:rPr lang="zh-CN" altLang="en-US" sz="2000" dirty="0" smtClean="0"/>
              <a:t>面向对象开发技术</a:t>
            </a:r>
            <a:endParaRPr lang="en-US" altLang="zh-CN" sz="2000" dirty="0" smtClean="0"/>
          </a:p>
          <a:p>
            <a:pPr lvl="1"/>
            <a:r>
              <a:rPr lang="en-US" altLang="zh-CN" sz="2000" dirty="0" smtClean="0"/>
              <a:t>Objective-C</a:t>
            </a:r>
            <a:r>
              <a:rPr lang="zh-CN" altLang="en-US" sz="2000" dirty="0" smtClean="0"/>
              <a:t>、</a:t>
            </a:r>
            <a:r>
              <a:rPr lang="en-US" altLang="zh-CN" sz="2000" dirty="0" smtClean="0"/>
              <a:t>C++</a:t>
            </a:r>
            <a:r>
              <a:rPr lang="zh-CN" altLang="en-US" sz="2000" dirty="0" smtClean="0"/>
              <a:t>、</a:t>
            </a:r>
            <a:r>
              <a:rPr lang="en-US" altLang="zh-CN" sz="2000" dirty="0" smtClean="0"/>
              <a:t>java</a:t>
            </a:r>
            <a:r>
              <a:rPr lang="zh-CN" altLang="en-US" sz="2000" dirty="0" smtClean="0"/>
              <a:t>语言</a:t>
            </a:r>
            <a:endParaRPr lang="en-US" altLang="zh-CN" sz="2000" dirty="0" smtClean="0"/>
          </a:p>
          <a:p>
            <a:r>
              <a:rPr lang="en-US" altLang="zh-CN" sz="2400" dirty="0" smtClean="0"/>
              <a:t>1996</a:t>
            </a:r>
            <a:r>
              <a:rPr lang="zh-CN" altLang="en-US" sz="2400" dirty="0" smtClean="0"/>
              <a:t> </a:t>
            </a:r>
            <a:r>
              <a:rPr lang="en-US" altLang="zh-CN" sz="2400" dirty="0" smtClean="0"/>
              <a:t>– </a:t>
            </a:r>
            <a:r>
              <a:rPr lang="zh-CN" altLang="en-US" sz="2400" dirty="0" smtClean="0"/>
              <a:t>现在</a:t>
            </a:r>
            <a:endParaRPr lang="en-US" altLang="zh-CN" sz="2400" dirty="0" smtClean="0"/>
          </a:p>
          <a:p>
            <a:pPr lvl="1"/>
            <a:r>
              <a:rPr lang="zh-CN" altLang="en-US" sz="2000" dirty="0" smtClean="0"/>
              <a:t>分布式计算与可信计算</a:t>
            </a:r>
            <a:endParaRPr lang="en-US" altLang="zh-CN" sz="2000" dirty="0" smtClean="0"/>
          </a:p>
          <a:p>
            <a:pPr lvl="1"/>
            <a:r>
              <a:rPr lang="zh-CN" altLang="en-US" sz="2000" dirty="0" smtClean="0"/>
              <a:t>应用领域的扩展</a:t>
            </a:r>
            <a:endParaRPr lang="en-US" altLang="zh-CN" sz="2000" dirty="0" smtClean="0"/>
          </a:p>
          <a:p>
            <a:pPr lvl="1"/>
            <a:r>
              <a:rPr lang="zh-CN" altLang="en-US" sz="2000" dirty="0" smtClean="0"/>
              <a:t>基于网络环境、大数据、人工智能的软件工程</a:t>
            </a:r>
            <a:endParaRPr lang="en-US" altLang="zh-CN" sz="2000" dirty="0" smtClean="0"/>
          </a:p>
          <a:p>
            <a:pPr lvl="1"/>
            <a:r>
              <a:rPr lang="zh-CN" altLang="en-US" sz="2000" dirty="0" smtClean="0"/>
              <a:t>面向对象技术的进一步发展（设计模式、组件、中间件）</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软件工程的目标</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软件工程的目标</a:t>
            </a:r>
            <a:endParaRPr lang="en-US" altLang="zh-CN" sz="2400" dirty="0" smtClean="0"/>
          </a:p>
          <a:p>
            <a:pPr lvl="1"/>
            <a:r>
              <a:rPr lang="zh-CN" altLang="en-US" sz="2000" dirty="0" smtClean="0"/>
              <a:t>在规定的时间和规定的预算内开发出高质量的软件</a:t>
            </a:r>
            <a:endParaRPr lang="en-US" altLang="zh-CN" sz="2000" dirty="0" smtClean="0"/>
          </a:p>
          <a:p>
            <a:pPr lvl="1"/>
            <a:r>
              <a:rPr lang="zh-CN" altLang="en-US" sz="2000" dirty="0" smtClean="0"/>
              <a:t>提高软件的质量与生产率，最终实现软件的工业化生产</a:t>
            </a:r>
            <a:endParaRPr lang="en-US" altLang="zh-CN" sz="2000" dirty="0" smtClean="0"/>
          </a:p>
          <a:p>
            <a:r>
              <a:rPr lang="zh-CN" altLang="en-US" sz="2400" dirty="0" smtClean="0"/>
              <a:t>软件工程的基本要素</a:t>
            </a:r>
            <a:endParaRPr lang="en-US" altLang="zh-CN" sz="2400" dirty="0" smtClean="0"/>
          </a:p>
          <a:p>
            <a:pPr lvl="1"/>
            <a:r>
              <a:rPr lang="zh-CN" altLang="en-US" sz="2000" b="1" dirty="0" smtClean="0"/>
              <a:t>过程</a:t>
            </a:r>
            <a:r>
              <a:rPr lang="zh-CN" altLang="en-US" sz="2000" dirty="0" smtClean="0"/>
              <a:t>：支持软件生命周期的所有活动</a:t>
            </a:r>
            <a:endParaRPr lang="en-US" altLang="zh-CN" sz="2000" dirty="0" smtClean="0"/>
          </a:p>
          <a:p>
            <a:pPr lvl="1"/>
            <a:r>
              <a:rPr lang="zh-CN" altLang="en-US" sz="2000" b="1" dirty="0" smtClean="0"/>
              <a:t>方法</a:t>
            </a:r>
            <a:r>
              <a:rPr lang="zh-CN" altLang="en-US" sz="2000" dirty="0" smtClean="0"/>
              <a:t>：为软件开发过程提供“如何</a:t>
            </a:r>
            <a:endParaRPr lang="en-US" altLang="zh-CN" sz="2000" dirty="0" smtClean="0"/>
          </a:p>
          <a:p>
            <a:pPr lvl="1">
              <a:buNone/>
            </a:pPr>
            <a:r>
              <a:rPr lang="en-US" altLang="zh-CN" sz="2000" dirty="0" smtClean="0"/>
              <a:t>	</a:t>
            </a:r>
            <a:r>
              <a:rPr lang="zh-CN" altLang="en-US" sz="2000" dirty="0" smtClean="0"/>
              <a:t>做”的技术</a:t>
            </a:r>
            <a:endParaRPr lang="en-US" altLang="zh-CN" sz="2000" dirty="0" smtClean="0"/>
          </a:p>
          <a:p>
            <a:pPr lvl="1"/>
            <a:r>
              <a:rPr lang="zh-CN" altLang="en-US" sz="2000" b="1" dirty="0" smtClean="0"/>
              <a:t>工具</a:t>
            </a:r>
            <a:r>
              <a:rPr lang="zh-CN" altLang="en-US" sz="2000" dirty="0" smtClean="0"/>
              <a:t>：为软件开发方法提供自动的</a:t>
            </a:r>
            <a:endParaRPr lang="en-US" altLang="zh-CN" sz="2000" dirty="0" smtClean="0"/>
          </a:p>
          <a:p>
            <a:pPr lvl="1">
              <a:buNone/>
            </a:pPr>
            <a:r>
              <a:rPr lang="en-US" altLang="zh-CN" sz="2000" dirty="0" smtClean="0"/>
              <a:t>	</a:t>
            </a:r>
            <a:r>
              <a:rPr lang="zh-CN" altLang="en-US" sz="2000" dirty="0" smtClean="0"/>
              <a:t>或半自动的软件支撑环境</a:t>
            </a:r>
            <a:endParaRPr lang="zh-CN" altLang="en-US" sz="2000" dirty="0"/>
          </a:p>
        </p:txBody>
      </p:sp>
      <p:pic>
        <p:nvPicPr>
          <p:cNvPr id="39938" name="Picture 2"/>
          <p:cNvPicPr>
            <a:picLocks noChangeAspect="1" noChangeArrowheads="1"/>
          </p:cNvPicPr>
          <p:nvPr/>
        </p:nvPicPr>
        <p:blipFill>
          <a:blip r:embed="rId2" cstate="print"/>
          <a:srcRect/>
          <a:stretch>
            <a:fillRect/>
          </a:stretch>
        </p:blipFill>
        <p:spPr bwMode="auto">
          <a:xfrm>
            <a:off x="5357818" y="3071810"/>
            <a:ext cx="3311678" cy="3152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什么是软件过程？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软件过程是指开发软件产品的一组活动及其结果。</a:t>
            </a:r>
            <a:endParaRPr lang="en-US" altLang="zh-CN" sz="2400" dirty="0" smtClean="0"/>
          </a:p>
          <a:p>
            <a:endParaRPr lang="zh-CN" altLang="en-US" sz="2400" dirty="0"/>
          </a:p>
        </p:txBody>
      </p:sp>
      <p:pic>
        <p:nvPicPr>
          <p:cNvPr id="40962" name="Picture 2"/>
          <p:cNvPicPr>
            <a:picLocks noChangeAspect="1" noChangeArrowheads="1"/>
          </p:cNvPicPr>
          <p:nvPr/>
        </p:nvPicPr>
        <p:blipFill>
          <a:blip r:embed="rId2" cstate="print"/>
          <a:srcRect/>
          <a:stretch>
            <a:fillRect/>
          </a:stretch>
        </p:blipFill>
        <p:spPr bwMode="auto">
          <a:xfrm>
            <a:off x="857224" y="2428868"/>
            <a:ext cx="7858148" cy="40231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什么是软件过程模型？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软件过程模型是软件过程的抽象表示</a:t>
            </a:r>
            <a:endParaRPr lang="en-US" altLang="zh-CN" sz="2400" dirty="0" smtClean="0"/>
          </a:p>
          <a:p>
            <a:endParaRPr lang="en-US" altLang="zh-CN" sz="2400" dirty="0" smtClean="0"/>
          </a:p>
          <a:p>
            <a:r>
              <a:rPr lang="zh-CN" altLang="en-US" sz="2400" dirty="0" smtClean="0"/>
              <a:t>常见的软件过程模型</a:t>
            </a:r>
            <a:endParaRPr lang="en-US" altLang="zh-CN" sz="2400" dirty="0" smtClean="0"/>
          </a:p>
          <a:p>
            <a:pPr lvl="1"/>
            <a:r>
              <a:rPr lang="zh-CN" altLang="en-US" sz="2000" dirty="0" smtClean="0"/>
              <a:t>瀑布模型</a:t>
            </a:r>
            <a:endParaRPr lang="en-US" altLang="zh-CN" sz="2000" dirty="0" smtClean="0"/>
          </a:p>
          <a:p>
            <a:pPr lvl="1"/>
            <a:r>
              <a:rPr lang="zh-CN" altLang="en-US" sz="2000" dirty="0" smtClean="0"/>
              <a:t>快速原型模型</a:t>
            </a:r>
            <a:endParaRPr lang="en-US" altLang="zh-CN" sz="2000" dirty="0" smtClean="0"/>
          </a:p>
          <a:p>
            <a:pPr lvl="1"/>
            <a:r>
              <a:rPr lang="zh-CN" altLang="en-US" sz="2000" dirty="0" smtClean="0"/>
              <a:t>增量模型</a:t>
            </a:r>
            <a:endParaRPr lang="en-US" altLang="zh-CN" sz="2000" dirty="0" smtClean="0"/>
          </a:p>
          <a:p>
            <a:pPr lvl="1"/>
            <a:r>
              <a:rPr lang="zh-CN" altLang="en-US" sz="2000" dirty="0" smtClean="0"/>
              <a:t>形式化方法</a:t>
            </a:r>
            <a:r>
              <a:rPr lang="zh-CN" altLang="en-US" sz="2000" dirty="0" smtClean="0"/>
              <a:t>模型</a:t>
            </a:r>
            <a:endParaRPr lang="en-US" altLang="zh-CN"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什么是软件工程方法？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软件工程方法是为开发软件提供技术上的解决方法，通常包括某种语言或图形的模型表示方法、良好的设计实践以及质量保证标准</a:t>
            </a:r>
            <a:r>
              <a:rPr lang="zh-CN" altLang="en-US" sz="2400" dirty="0" smtClean="0"/>
              <a:t>等</a:t>
            </a:r>
            <a:endParaRPr lang="en-US" altLang="zh-CN" sz="2400" dirty="0" smtClean="0"/>
          </a:p>
          <a:p>
            <a:endParaRPr lang="en-US" altLang="zh-CN" sz="2400" dirty="0" smtClean="0"/>
          </a:p>
          <a:p>
            <a:r>
              <a:rPr lang="zh-CN" altLang="en-US" sz="2400" dirty="0" smtClean="0"/>
              <a:t>传统的结构化方法</a:t>
            </a:r>
            <a:endParaRPr lang="en-US" altLang="zh-CN" sz="2400" dirty="0" smtClean="0"/>
          </a:p>
          <a:p>
            <a:pPr lvl="1"/>
            <a:r>
              <a:rPr lang="zh-CN" altLang="en-US" sz="2000" dirty="0" smtClean="0"/>
              <a:t>以算法作为基本构造单元，强调自顶向下的功能分解，将功能和数据进行了一定程度的分离</a:t>
            </a:r>
            <a:endParaRPr lang="en-US" altLang="zh-CN" sz="2000" dirty="0" smtClean="0"/>
          </a:p>
          <a:p>
            <a:r>
              <a:rPr lang="zh-CN" altLang="en-US" sz="2400" dirty="0" smtClean="0"/>
              <a:t>面向对象方法</a:t>
            </a:r>
            <a:endParaRPr lang="en-US" altLang="zh-CN" sz="2400" dirty="0" smtClean="0"/>
          </a:p>
          <a:p>
            <a:pPr lvl="1"/>
            <a:r>
              <a:rPr lang="zh-CN" altLang="en-US" sz="2000" dirty="0" smtClean="0"/>
              <a:t>从现实世界中客观存在的事物（即对象）出发，运用抽象、分类、继承、聚合、封装等方式来构造软件系统。</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结构化方法 </a:t>
            </a:r>
            <a:r>
              <a:rPr lang="en-US" altLang="zh-CN" dirty="0" smtClean="0"/>
              <a:t>vs. </a:t>
            </a:r>
            <a:r>
              <a:rPr lang="zh-CN" altLang="en-US" dirty="0" smtClean="0"/>
              <a:t>面向对象方法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1986" name="Picture 2"/>
          <p:cNvPicPr>
            <a:picLocks noChangeAspect="1" noChangeArrowheads="1"/>
          </p:cNvPicPr>
          <p:nvPr/>
        </p:nvPicPr>
        <p:blipFill>
          <a:blip r:embed="rId2" cstate="print"/>
          <a:srcRect/>
          <a:stretch>
            <a:fillRect/>
          </a:stretch>
        </p:blipFill>
        <p:spPr bwMode="auto">
          <a:xfrm>
            <a:off x="500034" y="1714488"/>
            <a:ext cx="8161838" cy="49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什么是软件工程工具</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软件工程工具为软件工程方法提供了自动的或半自动的软件支撑环境，辅助软件开发任务的完成</a:t>
            </a:r>
            <a:endParaRPr lang="en-US" altLang="zh-CN" sz="2400" dirty="0" smtClean="0"/>
          </a:p>
          <a:p>
            <a:endParaRPr lang="en-US" altLang="zh-CN" sz="2400" dirty="0" smtClean="0"/>
          </a:p>
          <a:p>
            <a:r>
              <a:rPr lang="zh-CN" altLang="en-US" sz="2400" dirty="0" smtClean="0"/>
              <a:t>计算机辅助软件工程（</a:t>
            </a:r>
            <a:r>
              <a:rPr lang="en-US" altLang="zh-CN" sz="2400" dirty="0" smtClean="0"/>
              <a:t>CASE</a:t>
            </a:r>
            <a:r>
              <a:rPr lang="zh-CN" altLang="en-US" sz="2400" dirty="0" smtClean="0"/>
              <a:t>）</a:t>
            </a:r>
            <a:endParaRPr lang="en-US" altLang="zh-CN" sz="2400" dirty="0" smtClean="0"/>
          </a:p>
          <a:p>
            <a:pPr lvl="1"/>
            <a:r>
              <a:rPr lang="en-US" altLang="zh-CN" sz="2000" dirty="0" smtClean="0"/>
              <a:t>CASE</a:t>
            </a:r>
            <a:r>
              <a:rPr lang="zh-CN" altLang="en-US" sz="2000" dirty="0" smtClean="0"/>
              <a:t>是一种集成化的软件工程开发环境，覆盖了从需求分析、系统建模、代码生成、程序调试和软件测试等活动</a:t>
            </a:r>
            <a:endParaRPr lang="en-US" altLang="zh-CN" sz="2000" dirty="0" smtClean="0"/>
          </a:p>
          <a:p>
            <a:pPr lvl="1"/>
            <a:r>
              <a:rPr lang="en-US" altLang="zh-CN" sz="2000" dirty="0" smtClean="0"/>
              <a:t>CASE</a:t>
            </a:r>
            <a:r>
              <a:rPr lang="zh-CN" altLang="en-US" sz="2000" dirty="0" smtClean="0"/>
              <a:t>工具：只支持软件开发的某一方面的软件产品</a:t>
            </a:r>
            <a:endParaRPr lang="en-US" altLang="zh-CN" sz="2000" dirty="0" smtClean="0"/>
          </a:p>
          <a:p>
            <a:pPr lvl="1"/>
            <a:r>
              <a:rPr lang="en-US" altLang="zh-CN" sz="2000" dirty="0" smtClean="0"/>
              <a:t>CASE</a:t>
            </a:r>
            <a:r>
              <a:rPr lang="zh-CN" altLang="en-US" sz="2000" dirty="0" smtClean="0"/>
              <a:t>平台：一些工具的集合，共同支持一个阶段的若干开发活动</a:t>
            </a:r>
            <a:endParaRPr lang="en-US" altLang="zh-CN" sz="2000" dirty="0" smtClean="0"/>
          </a:p>
          <a:p>
            <a:pPr lvl="1"/>
            <a:r>
              <a:rPr lang="en-US" altLang="zh-CN" sz="2000" dirty="0" smtClean="0"/>
              <a:t>CASE</a:t>
            </a:r>
            <a:r>
              <a:rPr lang="zh-CN" altLang="en-US" sz="2000" dirty="0" smtClean="0"/>
              <a:t>环境：支持整个或者大部分的软件开发过程</a:t>
            </a:r>
            <a:endParaRPr lang="zh-CN" alt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的层次</a:t>
            </a:r>
            <a:endParaRPr lang="zh-CN" altLang="en-US" dirty="0"/>
          </a:p>
        </p:txBody>
      </p:sp>
      <p:sp>
        <p:nvSpPr>
          <p:cNvPr id="3" name="内容占位符 2"/>
          <p:cNvSpPr>
            <a:spLocks noGrp="1"/>
          </p:cNvSpPr>
          <p:nvPr>
            <p:ph idx="1"/>
          </p:nvPr>
        </p:nvSpPr>
        <p:spPr/>
        <p:txBody>
          <a:bodyPr/>
          <a:lstStyle/>
          <a:p>
            <a:endParaRPr lang="zh-CN" altLang="en-US"/>
          </a:p>
        </p:txBody>
      </p:sp>
      <p:pic>
        <p:nvPicPr>
          <p:cNvPr id="43010" name="Picture 2"/>
          <p:cNvPicPr>
            <a:picLocks noChangeAspect="1" noChangeArrowheads="1"/>
          </p:cNvPicPr>
          <p:nvPr/>
        </p:nvPicPr>
        <p:blipFill>
          <a:blip r:embed="rId2" cstate="print"/>
          <a:srcRect/>
          <a:stretch>
            <a:fillRect/>
          </a:stretch>
        </p:blipFill>
        <p:spPr bwMode="auto">
          <a:xfrm>
            <a:off x="928662" y="1857364"/>
            <a:ext cx="7268207" cy="45243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工具</a:t>
            </a:r>
            <a:endParaRPr lang="zh-CN" altLang="en-US" dirty="0"/>
          </a:p>
        </p:txBody>
      </p:sp>
      <p:sp>
        <p:nvSpPr>
          <p:cNvPr id="3" name="内容占位符 2"/>
          <p:cNvSpPr>
            <a:spLocks noGrp="1"/>
          </p:cNvSpPr>
          <p:nvPr>
            <p:ph idx="1"/>
          </p:nvPr>
        </p:nvSpPr>
        <p:spPr/>
        <p:txBody>
          <a:bodyPr/>
          <a:lstStyle/>
          <a:p>
            <a:r>
              <a:rPr lang="en-US" altLang="zh-CN" dirty="0" smtClean="0"/>
              <a:t>IBM Rational</a:t>
            </a:r>
            <a:r>
              <a:rPr lang="zh-CN" altLang="en-US" dirty="0" smtClean="0"/>
              <a:t> </a:t>
            </a:r>
            <a:r>
              <a:rPr lang="en-US" altLang="zh-CN" dirty="0" smtClean="0"/>
              <a:t>Rose</a:t>
            </a:r>
          </a:p>
          <a:p>
            <a:r>
              <a:rPr lang="en-US" altLang="zh-CN" dirty="0" smtClean="0"/>
              <a:t>Enterprise Architect</a:t>
            </a:r>
          </a:p>
          <a:p>
            <a:r>
              <a:rPr lang="en-US" altLang="zh-CN" dirty="0" smtClean="0"/>
              <a:t>Microsoft Visual </a:t>
            </a:r>
            <a:r>
              <a:rPr lang="en-US" altLang="zh-CN" dirty="0" smtClean="0"/>
              <a:t>Studio</a:t>
            </a:r>
          </a:p>
          <a:p>
            <a:r>
              <a:rPr lang="en-US" altLang="zh-CN" dirty="0" smtClean="0"/>
              <a:t>VS Code</a:t>
            </a:r>
          </a:p>
          <a:p>
            <a:r>
              <a:rPr lang="en-US" altLang="zh-CN" dirty="0" smtClean="0"/>
              <a:t>Eclipse</a:t>
            </a:r>
          </a:p>
          <a:p>
            <a:r>
              <a:rPr lang="en-US" altLang="zh-CN" dirty="0" err="1" smtClean="0"/>
              <a:t>Git</a:t>
            </a:r>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软件工程面临</a:t>
            </a:r>
            <a:r>
              <a:rPr lang="zh-CN" altLang="en-US" dirty="0" smtClean="0"/>
              <a:t>的一些挑战</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遗留系统的问题</a:t>
            </a:r>
            <a:endParaRPr lang="en-US" altLang="zh-CN" sz="2400" dirty="0" smtClean="0"/>
          </a:p>
          <a:p>
            <a:pPr lvl="1"/>
            <a:r>
              <a:rPr lang="zh-CN" altLang="en-US" sz="2000" dirty="0" smtClean="0"/>
              <a:t>遗留系统是指那些过时或存在问题的计算机系统，通常是许多年以前开发的</a:t>
            </a:r>
            <a:endParaRPr lang="en-US" altLang="zh-CN" sz="2000" dirty="0" smtClean="0"/>
          </a:p>
          <a:p>
            <a:pPr lvl="1"/>
            <a:r>
              <a:rPr lang="zh-CN" altLang="en-US" sz="2000" dirty="0" smtClean="0"/>
              <a:t>挑战：既要以合理的成本维护和更新系统，又要能够继承系统中重要的商业信息和</a:t>
            </a:r>
            <a:r>
              <a:rPr lang="zh-CN" altLang="en-US" sz="2000" dirty="0" smtClean="0"/>
              <a:t>服务</a:t>
            </a:r>
            <a:endParaRPr lang="en-US" altLang="zh-CN" sz="2000" dirty="0" smtClean="0"/>
          </a:p>
          <a:p>
            <a:pPr lvl="1"/>
            <a:endParaRPr lang="en-US" altLang="zh-CN" sz="2000" dirty="0" smtClean="0"/>
          </a:p>
          <a:p>
            <a:r>
              <a:rPr lang="zh-CN" altLang="en-US" sz="2400" dirty="0" smtClean="0"/>
              <a:t>异构系统的问题</a:t>
            </a:r>
            <a:endParaRPr lang="en-US" altLang="zh-CN" sz="2400" dirty="0" smtClean="0"/>
          </a:p>
          <a:p>
            <a:pPr lvl="1"/>
            <a:r>
              <a:rPr lang="zh-CN" altLang="en-US" sz="2000" dirty="0" smtClean="0"/>
              <a:t>网络环境下包含不同的硬件平台和软件系统</a:t>
            </a:r>
            <a:endParaRPr lang="en-US" altLang="zh-CN" sz="2000" dirty="0" smtClean="0"/>
          </a:p>
          <a:p>
            <a:pPr lvl="1"/>
            <a:r>
              <a:rPr lang="zh-CN" altLang="en-US" sz="2000" dirty="0" smtClean="0"/>
              <a:t>挑战：需要提出新的开发技术，能够使所开发的软件系统运行在不同的硬件平台和系统环境下</a:t>
            </a:r>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软件工程致力于解决开发成本效益和软件质量问题</a:t>
            </a:r>
            <a:endParaRPr lang="en-US" altLang="zh-CN" dirty="0" smtClean="0"/>
          </a:p>
          <a:p>
            <a:pPr lvl="1"/>
            <a:r>
              <a:rPr lang="zh-CN" altLang="en-US" dirty="0" smtClean="0"/>
              <a:t>新概念、新技术、新方法不断涌现</a:t>
            </a:r>
            <a:endParaRPr lang="en-US" altLang="zh-CN" dirty="0" smtClean="0"/>
          </a:p>
          <a:p>
            <a:pPr lvl="1"/>
            <a:r>
              <a:rPr lang="zh-CN" altLang="en-US" dirty="0" smtClean="0"/>
              <a:t>目前已成为计算科学中的一个新兴独立学科</a:t>
            </a:r>
            <a:endParaRPr lang="en-US" altLang="zh-CN" dirty="0" smtClean="0"/>
          </a:p>
          <a:p>
            <a:pPr lvl="2"/>
            <a:r>
              <a:rPr lang="en-US" altLang="zh-CN" dirty="0" smtClean="0"/>
              <a:t>CS ==&gt; CS + SE</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软件工程面临</a:t>
            </a:r>
            <a:r>
              <a:rPr lang="zh-CN" altLang="en-US" dirty="0" smtClean="0"/>
              <a:t>的一些挑战</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高可信软件开发的要求</a:t>
            </a:r>
            <a:endParaRPr lang="en-US" altLang="zh-CN" sz="2400" dirty="0" smtClean="0"/>
          </a:p>
          <a:p>
            <a:pPr lvl="1"/>
            <a:r>
              <a:rPr lang="zh-CN" altLang="en-US" sz="2000" dirty="0" smtClean="0"/>
              <a:t>软件的重要作用要求正确性、可靠性、安全性等可信性质</a:t>
            </a:r>
            <a:endParaRPr lang="en-US" altLang="zh-CN" sz="2000" dirty="0" smtClean="0"/>
          </a:p>
          <a:p>
            <a:pPr lvl="1"/>
            <a:r>
              <a:rPr lang="zh-CN" altLang="en-US" sz="2000" dirty="0" smtClean="0"/>
              <a:t>挑战：如何在软件的开发和运行中保证其具有高可信的</a:t>
            </a:r>
            <a:r>
              <a:rPr lang="zh-CN" altLang="en-US" sz="2000" dirty="0" smtClean="0"/>
              <a:t>性质</a:t>
            </a:r>
            <a:endParaRPr lang="en-US" altLang="zh-CN" sz="2000" dirty="0" smtClean="0"/>
          </a:p>
          <a:p>
            <a:pPr lvl="1"/>
            <a:endParaRPr lang="en-US" altLang="zh-CN" sz="2000" dirty="0" smtClean="0"/>
          </a:p>
          <a:p>
            <a:r>
              <a:rPr lang="zh-CN" altLang="en-US" sz="2400" dirty="0" smtClean="0"/>
              <a:t>开源软件的模式</a:t>
            </a:r>
            <a:endParaRPr lang="en-US" altLang="zh-CN" sz="2400" dirty="0" smtClean="0"/>
          </a:p>
          <a:p>
            <a:pPr lvl="1"/>
            <a:r>
              <a:rPr lang="zh-CN" altLang="en-US" sz="2000" dirty="0" smtClean="0"/>
              <a:t>开源软件是将系统程序源代码开放，允许用户自行修改</a:t>
            </a:r>
            <a:endParaRPr lang="en-US" altLang="zh-CN" sz="2000" dirty="0" smtClean="0"/>
          </a:p>
          <a:p>
            <a:pPr lvl="1"/>
            <a:r>
              <a:rPr lang="zh-CN" altLang="en-US" sz="2000" dirty="0" smtClean="0"/>
              <a:t>挑战：开发某种技术使软件的局部修改更加容易和可靠</a:t>
            </a:r>
            <a:endParaRPr lang="zh-CN" alt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1654969" y="1928817"/>
            <a:ext cx="58293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什么是软件？</a:t>
            </a:r>
            <a:endParaRPr lang="en-US" altLang="zh-CN" dirty="0" smtClean="0"/>
          </a:p>
          <a:p>
            <a:r>
              <a:rPr lang="zh-CN" altLang="en-US" dirty="0" smtClean="0"/>
              <a:t>如何评价软件的质量？</a:t>
            </a:r>
            <a:endParaRPr lang="en-US" altLang="zh-CN" dirty="0" smtClean="0"/>
          </a:p>
          <a:p>
            <a:r>
              <a:rPr lang="zh-CN" altLang="en-US" dirty="0" smtClean="0"/>
              <a:t>什么是软件工程？</a:t>
            </a:r>
            <a:endParaRPr lang="en-US" altLang="zh-CN" dirty="0" smtClean="0"/>
          </a:p>
          <a:p>
            <a:r>
              <a:rPr lang="zh-CN" altLang="en-US" dirty="0" smtClean="0"/>
              <a:t>什么是软件过程？</a:t>
            </a:r>
            <a:endParaRPr lang="en-US" altLang="zh-CN" dirty="0" smtClean="0"/>
          </a:p>
          <a:p>
            <a:r>
              <a:rPr lang="zh-CN" altLang="en-US" dirty="0" smtClean="0"/>
              <a:t>什么是软件过程模型？</a:t>
            </a:r>
            <a:endParaRPr lang="en-US" altLang="zh-CN" dirty="0" smtClean="0"/>
          </a:p>
          <a:p>
            <a:r>
              <a:rPr lang="zh-CN" altLang="en-US" dirty="0" smtClean="0"/>
              <a:t>什么是软件工程方法？</a:t>
            </a:r>
            <a:endParaRPr lang="en-US" altLang="zh-CN" dirty="0" smtClean="0"/>
          </a:p>
          <a:p>
            <a:r>
              <a:rPr lang="zh-CN" altLang="en-US" dirty="0" smtClean="0"/>
              <a:t>什么是软件工程工具？</a:t>
            </a:r>
            <a:endParaRPr lang="en-US" altLang="zh-CN" dirty="0" smtClean="0"/>
          </a:p>
          <a:p>
            <a:r>
              <a:rPr lang="zh-CN" altLang="en-US" dirty="0" smtClean="0"/>
              <a:t>当前软件工程面临什么挑</a:t>
            </a:r>
            <a:r>
              <a:rPr lang="zh-CN" altLang="en-US" smtClean="0"/>
              <a:t>战？</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0070C0"/>
                </a:solidFill>
              </a:rPr>
              <a:t>软件</a:t>
            </a:r>
            <a:endParaRPr lang="en-US" altLang="zh-CN" sz="2800" dirty="0" smtClean="0">
              <a:solidFill>
                <a:srgbClr val="0070C0"/>
              </a:solidFill>
            </a:endParaRPr>
          </a:p>
          <a:p>
            <a:pPr lvl="1"/>
            <a:r>
              <a:rPr lang="zh-CN" altLang="en-US" sz="2400" dirty="0" smtClean="0">
                <a:solidFill>
                  <a:srgbClr val="0070C0"/>
                </a:solidFill>
              </a:rPr>
              <a:t>软件与软件危机</a:t>
            </a:r>
            <a:endParaRPr lang="en-US" altLang="zh-CN" sz="2400" dirty="0" smtClean="0">
              <a:solidFill>
                <a:srgbClr val="0070C0"/>
              </a:solidFill>
            </a:endParaRPr>
          </a:p>
          <a:p>
            <a:pPr lvl="1"/>
            <a:r>
              <a:rPr lang="zh-CN" altLang="en-US" sz="2400" dirty="0" smtClean="0">
                <a:solidFill>
                  <a:srgbClr val="0070C0"/>
                </a:solidFill>
              </a:rPr>
              <a:t>软件的本质特性</a:t>
            </a:r>
            <a:endParaRPr lang="en-US" altLang="zh-CN" sz="2400" dirty="0" smtClean="0">
              <a:solidFill>
                <a:srgbClr val="0070C0"/>
              </a:solidFill>
            </a:endParaRPr>
          </a:p>
          <a:p>
            <a:r>
              <a:rPr lang="zh-CN" altLang="en-US" sz="2800" dirty="0" smtClean="0"/>
              <a:t>软件工程</a:t>
            </a:r>
            <a:endParaRPr lang="en-US" altLang="zh-CN" sz="2800" dirty="0" smtClean="0"/>
          </a:p>
          <a:p>
            <a:pPr lvl="1"/>
            <a:r>
              <a:rPr lang="zh-CN" altLang="en-US" sz="2400" dirty="0" smtClean="0"/>
              <a:t>软件工程概念与特征</a:t>
            </a:r>
            <a:endParaRPr lang="en-US" altLang="zh-CN" sz="2400" dirty="0" smtClean="0"/>
          </a:p>
          <a:p>
            <a:pPr lvl="1"/>
            <a:r>
              <a:rPr lang="zh-CN" altLang="en-US" sz="2400" dirty="0" smtClean="0"/>
              <a:t>软件工程方法学</a:t>
            </a:r>
            <a:endParaRPr lang="en-US" altLang="zh-CN" sz="2400" dirty="0" smtClean="0"/>
          </a:p>
          <a:p>
            <a:pPr lvl="1"/>
            <a:r>
              <a:rPr lang="zh-CN" altLang="en-US" sz="2400" dirty="0" smtClean="0"/>
              <a:t>软件工程工具</a:t>
            </a:r>
            <a:endParaRPr lang="en-US" altLang="zh-C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a:t>
            </a:r>
            <a:endParaRPr lang="zh-CN" altLang="en-US" dirty="0"/>
          </a:p>
        </p:txBody>
      </p:sp>
      <p:sp>
        <p:nvSpPr>
          <p:cNvPr id="3" name="内容占位符 2"/>
          <p:cNvSpPr>
            <a:spLocks noGrp="1"/>
          </p:cNvSpPr>
          <p:nvPr>
            <p:ph idx="1"/>
          </p:nvPr>
        </p:nvSpPr>
        <p:spPr/>
        <p:txBody>
          <a:bodyPr/>
          <a:lstStyle/>
          <a:p>
            <a:r>
              <a:rPr lang="zh-CN" altLang="en-US" dirty="0" smtClean="0"/>
              <a:t>软件</a:t>
            </a:r>
            <a:r>
              <a:rPr lang="en-US" altLang="zh-CN" dirty="0" smtClean="0"/>
              <a:t> = </a:t>
            </a:r>
            <a:r>
              <a:rPr lang="zh-CN" altLang="en-US" dirty="0" smtClean="0"/>
              <a:t>程序 </a:t>
            </a:r>
            <a:r>
              <a:rPr lang="zh-CN" altLang="en-US" b="1" dirty="0" smtClean="0">
                <a:solidFill>
                  <a:srgbClr val="FF0000"/>
                </a:solidFill>
              </a:rPr>
              <a:t>？</a:t>
            </a:r>
            <a:endParaRPr lang="en-US" altLang="zh-CN" b="1" dirty="0" smtClean="0">
              <a:solidFill>
                <a:srgbClr val="FF0000"/>
              </a:solidFill>
            </a:endParaRPr>
          </a:p>
          <a:p>
            <a:endParaRPr lang="zh-CN" altLang="en-US" dirty="0"/>
          </a:p>
        </p:txBody>
      </p:sp>
      <p:grpSp>
        <p:nvGrpSpPr>
          <p:cNvPr id="6" name="组合 5"/>
          <p:cNvGrpSpPr/>
          <p:nvPr/>
        </p:nvGrpSpPr>
        <p:grpSpPr>
          <a:xfrm>
            <a:off x="1357290" y="2500306"/>
            <a:ext cx="5843602" cy="4071966"/>
            <a:chOff x="1357290" y="2500306"/>
            <a:chExt cx="5843602" cy="4071966"/>
          </a:xfrm>
        </p:grpSpPr>
        <p:pic>
          <p:nvPicPr>
            <p:cNvPr id="16387" name="Picture 3"/>
            <p:cNvPicPr>
              <a:picLocks noChangeAspect="1" noChangeArrowheads="1"/>
            </p:cNvPicPr>
            <p:nvPr/>
          </p:nvPicPr>
          <p:blipFill>
            <a:blip r:embed="rId2" cstate="print"/>
            <a:srcRect/>
            <a:stretch>
              <a:fillRect/>
            </a:stretch>
          </p:blipFill>
          <p:spPr bwMode="auto">
            <a:xfrm>
              <a:off x="1357290" y="2549651"/>
              <a:ext cx="1857388" cy="4022621"/>
            </a:xfrm>
            <a:prstGeom prst="rect">
              <a:avLst/>
            </a:prstGeom>
            <a:noFill/>
            <a:ln w="9525">
              <a:noFill/>
              <a:miter lim="800000"/>
              <a:headEnd/>
              <a:tailEnd/>
            </a:ln>
            <a:effectLst/>
          </p:spPr>
        </p:pic>
        <p:pic>
          <p:nvPicPr>
            <p:cNvPr id="16388" name="Picture 4"/>
            <p:cNvPicPr>
              <a:picLocks noChangeAspect="1" noChangeArrowheads="1"/>
            </p:cNvPicPr>
            <p:nvPr/>
          </p:nvPicPr>
          <p:blipFill>
            <a:blip r:embed="rId3" cstate="print"/>
            <a:srcRect/>
            <a:stretch>
              <a:fillRect/>
            </a:stretch>
          </p:blipFill>
          <p:spPr bwMode="auto">
            <a:xfrm>
              <a:off x="3428992" y="2500306"/>
              <a:ext cx="3771900" cy="3667125"/>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a:t>
            </a:r>
            <a:endParaRPr lang="zh-CN" altLang="en-US" dirty="0"/>
          </a:p>
        </p:txBody>
      </p:sp>
      <p:sp>
        <p:nvSpPr>
          <p:cNvPr id="3" name="内容占位符 2"/>
          <p:cNvSpPr>
            <a:spLocks noGrp="1"/>
          </p:cNvSpPr>
          <p:nvPr>
            <p:ph idx="1"/>
          </p:nvPr>
        </p:nvSpPr>
        <p:spPr/>
        <p:txBody>
          <a:bodyPr/>
          <a:lstStyle/>
          <a:p>
            <a:r>
              <a:rPr lang="zh-CN" altLang="en-US" dirty="0" smtClean="0"/>
              <a:t>软件的定义</a:t>
            </a:r>
            <a:endParaRPr lang="en-US" altLang="zh-CN" dirty="0" smtClean="0"/>
          </a:p>
          <a:p>
            <a:pPr lvl="1"/>
            <a:r>
              <a:rPr lang="zh-CN" altLang="en-US" dirty="0" smtClean="0"/>
              <a:t>软件是计算机程序以及运行</a:t>
            </a:r>
            <a:r>
              <a:rPr lang="zh-CN" altLang="en-US" dirty="0" smtClean="0"/>
              <a:t>计算机</a:t>
            </a:r>
            <a:r>
              <a:rPr lang="zh-CN" altLang="en-US" dirty="0" smtClean="0"/>
              <a:t>程序</a:t>
            </a:r>
            <a:r>
              <a:rPr lang="zh-CN" altLang="en-US" dirty="0" smtClean="0"/>
              <a:t>可能</a:t>
            </a:r>
            <a:r>
              <a:rPr lang="zh-CN" altLang="en-US" dirty="0" smtClean="0"/>
              <a:t>需要的相关数据和文档</a:t>
            </a:r>
            <a:endParaRPr lang="en-US" altLang="zh-CN" dirty="0" smtClean="0"/>
          </a:p>
          <a:p>
            <a:pPr lvl="2"/>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 </a:t>
            </a:r>
            <a:r>
              <a:rPr lang="en-US" altLang="zh-CN" dirty="0" smtClean="0"/>
              <a:t>+ </a:t>
            </a:r>
            <a:r>
              <a:rPr lang="zh-CN" altLang="en-US" dirty="0" smtClean="0"/>
              <a:t>文档</a:t>
            </a:r>
            <a:endParaRPr lang="en-US" altLang="zh-CN" dirty="0" smtClean="0"/>
          </a:p>
          <a:p>
            <a:r>
              <a:rPr lang="zh-CN" altLang="en-US" dirty="0" smtClean="0"/>
              <a:t>软件的本质</a:t>
            </a:r>
            <a:endParaRPr lang="en-US" altLang="zh-CN" dirty="0" smtClean="0"/>
          </a:p>
          <a:p>
            <a:pPr lvl="1"/>
            <a:r>
              <a:rPr lang="zh-CN" altLang="en-US" dirty="0" smtClean="0"/>
              <a:t>软件是客观世界中联系问题空间与解空间的具体描述，它实质上是客观事物的一种反映，是知识的“提炼”和“固化”。</a:t>
            </a:r>
            <a:endParaRPr lang="en-US" altLang="zh-CN" dirty="0" smtClean="0"/>
          </a:p>
          <a:p>
            <a:pPr lvl="2"/>
            <a:r>
              <a:rPr lang="zh-CN" altLang="en-US" dirty="0" smtClean="0"/>
              <a:t>软件 </a:t>
            </a:r>
            <a:r>
              <a:rPr lang="en-US" altLang="zh-CN" dirty="0" smtClean="0"/>
              <a:t>= </a:t>
            </a:r>
            <a:r>
              <a:rPr lang="zh-CN" altLang="en-US" dirty="0" smtClean="0"/>
              <a:t>知识 </a:t>
            </a:r>
            <a:r>
              <a:rPr lang="en-US" altLang="zh-CN" dirty="0" smtClean="0"/>
              <a:t>+ </a:t>
            </a:r>
            <a:r>
              <a:rPr lang="zh-CN" altLang="en-US" dirty="0" smtClean="0"/>
              <a:t>程序 </a:t>
            </a:r>
            <a:r>
              <a:rPr lang="en-US" altLang="zh-CN" dirty="0" smtClean="0"/>
              <a:t>+ </a:t>
            </a:r>
            <a:r>
              <a:rPr lang="zh-CN" altLang="en-US" dirty="0" smtClean="0"/>
              <a:t>数据 </a:t>
            </a:r>
            <a:r>
              <a:rPr lang="en-US" altLang="zh-CN" dirty="0" smtClean="0"/>
              <a:t>+ </a:t>
            </a:r>
            <a:r>
              <a:rPr lang="zh-CN" altLang="en-US" dirty="0" smtClean="0"/>
              <a:t>文档</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软件的分类</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通用软件（</a:t>
            </a:r>
            <a:r>
              <a:rPr lang="en-US" altLang="zh-CN" sz="2400" dirty="0" smtClean="0"/>
              <a:t>Generic Software</a:t>
            </a:r>
            <a:r>
              <a:rPr lang="zh-CN" altLang="en-US" sz="2400" dirty="0" smtClean="0"/>
              <a:t>）</a:t>
            </a:r>
            <a:endParaRPr lang="en-US" altLang="zh-CN" sz="2400" dirty="0" smtClean="0"/>
          </a:p>
          <a:p>
            <a:pPr lvl="1"/>
            <a:r>
              <a:rPr lang="zh-CN" altLang="en-US" sz="2000" dirty="0" smtClean="0"/>
              <a:t>通用软件是由软件开发组织开发，面向市场用户公开销售的独立运行系统，有时也被称为套装软件。</a:t>
            </a:r>
            <a:endParaRPr lang="en-US" altLang="zh-CN" sz="2000" dirty="0" smtClean="0"/>
          </a:p>
          <a:p>
            <a:pPr lvl="1"/>
            <a:r>
              <a:rPr lang="zh-CN" altLang="en-US" sz="2000" dirty="0" smtClean="0"/>
              <a:t>开发组织根据市场调研自主提出产品需求，并进行设计和开发。</a:t>
            </a:r>
            <a:endParaRPr lang="en-US" altLang="zh-CN" sz="2000" dirty="0" smtClean="0"/>
          </a:p>
          <a:p>
            <a:pPr lvl="1"/>
            <a:r>
              <a:rPr lang="zh-CN" altLang="en-US" sz="2000" dirty="0" smtClean="0"/>
              <a:t>举例：操作系统、数据库系统、微信、淘宝等</a:t>
            </a:r>
            <a:endParaRPr lang="en-US" altLang="zh-CN" sz="2000" dirty="0" smtClean="0"/>
          </a:p>
          <a:p>
            <a:r>
              <a:rPr lang="zh-CN" altLang="en-US" sz="2400" dirty="0" smtClean="0"/>
              <a:t>定制软件（</a:t>
            </a:r>
            <a:r>
              <a:rPr lang="en-US" altLang="zh-CN" sz="2400" dirty="0" smtClean="0"/>
              <a:t>Customized Software</a:t>
            </a:r>
            <a:r>
              <a:rPr lang="zh-CN" altLang="en-US" sz="2400" dirty="0" smtClean="0"/>
              <a:t>）</a:t>
            </a:r>
            <a:endParaRPr lang="en-US" altLang="zh-CN" sz="2400" dirty="0" smtClean="0"/>
          </a:p>
          <a:p>
            <a:pPr lvl="1"/>
            <a:r>
              <a:rPr lang="zh-CN" altLang="en-US" sz="2000" dirty="0" smtClean="0"/>
              <a:t>定制软件是由某个特定客户委托，软件开发组织在合同的约束下开发的软件。</a:t>
            </a:r>
            <a:endParaRPr lang="en-US" altLang="zh-CN" sz="2000" dirty="0" smtClean="0"/>
          </a:p>
          <a:p>
            <a:pPr lvl="1"/>
            <a:r>
              <a:rPr lang="zh-CN" altLang="en-US" sz="2000" dirty="0" smtClean="0"/>
              <a:t>开发组织根据特定客户的个性化要求，以项目方式提交解决方案。</a:t>
            </a:r>
            <a:endParaRPr lang="en-US" altLang="zh-CN" sz="2000" dirty="0" smtClean="0"/>
          </a:p>
          <a:p>
            <a:pPr lvl="1"/>
            <a:r>
              <a:rPr lang="zh-CN" altLang="en-US" sz="2000" dirty="0" smtClean="0"/>
              <a:t>举例：企业</a:t>
            </a:r>
            <a:r>
              <a:rPr lang="en-US" altLang="zh-CN" sz="2000" dirty="0" smtClean="0"/>
              <a:t>ERP</a:t>
            </a:r>
            <a:r>
              <a:rPr lang="zh-CN" altLang="en-US" sz="2000" dirty="0" smtClean="0"/>
              <a:t>系统、卫星控制系统、银行</a:t>
            </a:r>
            <a:r>
              <a:rPr lang="en-US" altLang="zh-CN" sz="2000" dirty="0" smtClean="0"/>
              <a:t>APP</a:t>
            </a:r>
            <a:r>
              <a:rPr lang="zh-CN" altLang="en-US" sz="2000" dirty="0" smtClean="0"/>
              <a:t>等</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Times New Roman"/>
        <a:ea typeface="华文楷体"/>
        <a:cs typeface=""/>
      </a:majorFont>
      <a:minorFont>
        <a:latin typeface="Times New Roman"/>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1433</TotalTime>
  <Words>1805</Words>
  <Application>Microsoft Office PowerPoint</Application>
  <PresentationFormat>全屏显示(4:3)</PresentationFormat>
  <Paragraphs>254</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模块</vt:lpstr>
      <vt:lpstr>基于UML的 面向对象系统分析与设计</vt:lpstr>
      <vt:lpstr>软件工程概述</vt:lpstr>
      <vt:lpstr>引言</vt:lpstr>
      <vt:lpstr>引言</vt:lpstr>
      <vt:lpstr>引言</vt:lpstr>
      <vt:lpstr>内容概要</vt:lpstr>
      <vt:lpstr>什么是软件？</vt:lpstr>
      <vt:lpstr>什么是软件？</vt:lpstr>
      <vt:lpstr>软件的分类</vt:lpstr>
      <vt:lpstr>软件危机</vt:lpstr>
      <vt:lpstr>例1：Windows Vista系统</vt:lpstr>
      <vt:lpstr>例2：ARIANE 5火箭</vt:lpstr>
      <vt:lpstr>例3：Therac 25放射治疗仪</vt:lpstr>
      <vt:lpstr>其它</vt:lpstr>
      <vt:lpstr>一个值得思考的问题</vt:lpstr>
      <vt:lpstr>软件的特性</vt:lpstr>
      <vt:lpstr>软件的特性</vt:lpstr>
      <vt:lpstr>软件的特性</vt:lpstr>
      <vt:lpstr>软件的特性</vt:lpstr>
      <vt:lpstr>软件的特性</vt:lpstr>
      <vt:lpstr>如何评价软件质量？</vt:lpstr>
      <vt:lpstr>内容概要</vt:lpstr>
      <vt:lpstr>什么是软件工程？</vt:lpstr>
      <vt:lpstr>软件工程的特征</vt:lpstr>
      <vt:lpstr>软件工程的特征</vt:lpstr>
      <vt:lpstr>软件工程的特征</vt:lpstr>
      <vt:lpstr>软件工程的特征</vt:lpstr>
      <vt:lpstr>软件工程的发展</vt:lpstr>
      <vt:lpstr>软件工程的发展</vt:lpstr>
      <vt:lpstr>软件工程的发展</vt:lpstr>
      <vt:lpstr>软件工程的目标</vt:lpstr>
      <vt:lpstr>什么是软件过程？</vt:lpstr>
      <vt:lpstr>什么是软件过程模型？</vt:lpstr>
      <vt:lpstr>什么是软件工程方法？</vt:lpstr>
      <vt:lpstr>结构化方法 vs. 面向对象方法</vt:lpstr>
      <vt:lpstr>什么是软件工程工具</vt:lpstr>
      <vt:lpstr>CASE的层次</vt:lpstr>
      <vt:lpstr>CASE工具</vt:lpstr>
      <vt:lpstr>软件工程面临的一些挑战</vt:lpstr>
      <vt:lpstr>软件工程面临的一些挑战</vt:lpstr>
      <vt:lpstr>谢 谢!</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软件工程概述</dc:title>
  <dc:creator>win7</dc:creator>
  <cp:lastModifiedBy>Jiaxiang LIU</cp:lastModifiedBy>
  <cp:revision>66</cp:revision>
  <dcterms:created xsi:type="dcterms:W3CDTF">2020-09-14T07:57:23Z</dcterms:created>
  <dcterms:modified xsi:type="dcterms:W3CDTF">2022-09-05T14:20:00Z</dcterms:modified>
</cp:coreProperties>
</file>