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79"/>
  </p:notesMasterIdLst>
  <p:handoutMasterIdLst>
    <p:handoutMasterId r:id="rId80"/>
  </p:handoutMasterIdLst>
  <p:sldIdLst>
    <p:sldId id="401" r:id="rId2"/>
    <p:sldId id="402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84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306" r:id="rId25"/>
    <p:sldId id="307" r:id="rId26"/>
    <p:sldId id="308" r:id="rId27"/>
    <p:sldId id="391" r:id="rId28"/>
    <p:sldId id="310" r:id="rId29"/>
    <p:sldId id="313" r:id="rId30"/>
    <p:sldId id="314" r:id="rId31"/>
    <p:sldId id="316" r:id="rId32"/>
    <p:sldId id="317" r:id="rId33"/>
    <p:sldId id="318" r:id="rId34"/>
    <p:sldId id="322" r:id="rId35"/>
    <p:sldId id="323" r:id="rId36"/>
    <p:sldId id="324" r:id="rId37"/>
    <p:sldId id="325" r:id="rId38"/>
    <p:sldId id="326" r:id="rId39"/>
    <p:sldId id="328" r:id="rId40"/>
    <p:sldId id="330" r:id="rId41"/>
    <p:sldId id="333" r:id="rId42"/>
    <p:sldId id="334" r:id="rId43"/>
    <p:sldId id="335" r:id="rId44"/>
    <p:sldId id="393" r:id="rId45"/>
    <p:sldId id="337" r:id="rId46"/>
    <p:sldId id="338" r:id="rId47"/>
    <p:sldId id="339" r:id="rId48"/>
    <p:sldId id="340" r:id="rId49"/>
    <p:sldId id="39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95" r:id="rId59"/>
    <p:sldId id="396" r:id="rId60"/>
    <p:sldId id="397" r:id="rId61"/>
    <p:sldId id="398" r:id="rId62"/>
    <p:sldId id="353" r:id="rId63"/>
    <p:sldId id="354" r:id="rId64"/>
    <p:sldId id="360" r:id="rId65"/>
    <p:sldId id="361" r:id="rId66"/>
    <p:sldId id="362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2" r:id="rId75"/>
    <p:sldId id="373" r:id="rId76"/>
    <p:sldId id="374" r:id="rId77"/>
    <p:sldId id="382" r:id="rId78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5176" autoAdjust="0"/>
  </p:normalViewPr>
  <p:slideViewPr>
    <p:cSldViewPr>
      <p:cViewPr varScale="1">
        <p:scale>
          <a:sx n="34" d="100"/>
          <a:sy n="34" d="100"/>
        </p:scale>
        <p:origin x="-72" y="-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955D768-BC4A-4AA0-B384-D5E41ABE0C23}" type="slidenum">
              <a:rPr lang="zh-CN" altLang="en-US" sz="1300" b="0" smtClean="0">
                <a:latin typeface="Arial" charset="0"/>
              </a:rPr>
              <a:pPr eaLnBrk="1" hangingPunct="1"/>
              <a:t>54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LSP</a:t>
            </a:r>
          </a:p>
        </p:txBody>
      </p:sp>
    </p:spTree>
    <p:extLst>
      <p:ext uri="{BB962C8B-B14F-4D97-AF65-F5344CB8AC3E}">
        <p14:creationId xmlns="" xmlns:p14="http://schemas.microsoft.com/office/powerpoint/2010/main" val="167549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60C3B7-B80D-4B7D-8200-AA946581764D}" type="slidenum">
              <a:rPr lang="zh-CN" altLang="en-US" sz="1300" b="0" smtClean="0">
                <a:latin typeface="Arial" charset="0"/>
              </a:rPr>
              <a:pPr eaLnBrk="1" hangingPunct="1"/>
              <a:t>55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559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93827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9151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6AD7CCE-D556-491C-A6B2-D1C4BDC092B7}" type="slidenum">
              <a:rPr lang="zh-CN" altLang="en-US" sz="1300" b="0" smtClean="0">
                <a:latin typeface="Arial" charset="0"/>
              </a:rPr>
              <a:pPr eaLnBrk="1" hangingPunct="1"/>
              <a:t>28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122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80E794F-9AF2-4559-9ED3-96DFEFABF308}" type="slidenum">
              <a:rPr lang="zh-CN" altLang="en-US" sz="1300" b="0" smtClean="0">
                <a:latin typeface="Arial" charset="0"/>
              </a:rPr>
              <a:pPr eaLnBrk="1" hangingPunct="1"/>
              <a:t>29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801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BC9D74-1103-4919-9CE9-E2F59AA63E92}" type="slidenum">
              <a:rPr lang="zh-CN" altLang="en-US" sz="1300" b="0" smtClean="0">
                <a:latin typeface="Arial" charset="0"/>
              </a:rPr>
              <a:pPr eaLnBrk="1" hangingPunct="1"/>
              <a:t>30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公式</a:t>
            </a:r>
          </a:p>
        </p:txBody>
      </p:sp>
    </p:spTree>
    <p:extLst>
      <p:ext uri="{BB962C8B-B14F-4D97-AF65-F5344CB8AC3E}">
        <p14:creationId xmlns="" xmlns:p14="http://schemas.microsoft.com/office/powerpoint/2010/main" val="16561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010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21627D6-3BDD-46FB-925C-AB24B732B746}" type="slidenum">
              <a:rPr lang="zh-CN" altLang="en-US" sz="1300" b="0" smtClean="0">
                <a:latin typeface="Arial" charset="0"/>
              </a:rPr>
              <a:pPr eaLnBrk="1" hangingPunct="1"/>
              <a:t>42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  <p:extLst>
      <p:ext uri="{BB962C8B-B14F-4D97-AF65-F5344CB8AC3E}">
        <p14:creationId xmlns="" xmlns:p14="http://schemas.microsoft.com/office/powerpoint/2010/main" val="113383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答案是不唯一的，在不同的项目背景下有不同的抽象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4791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CF0EB89-CCED-4739-B205-EF5A25D8FB54}" type="slidenum">
              <a:rPr lang="zh-CN" altLang="en-US" sz="1300" b="0" smtClean="0">
                <a:latin typeface="Arial" charset="0"/>
              </a:rPr>
              <a:pPr eaLnBrk="1" hangingPunct="1"/>
              <a:t>50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泛化关系是通过继承机制来实现的</a:t>
            </a:r>
          </a:p>
        </p:txBody>
      </p:sp>
    </p:spTree>
    <p:extLst>
      <p:ext uri="{BB962C8B-B14F-4D97-AF65-F5344CB8AC3E}">
        <p14:creationId xmlns="" xmlns:p14="http://schemas.microsoft.com/office/powerpoint/2010/main" val="139537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376FFB-B674-47D3-9F9A-2E58505A75B6}" type="slidenum">
              <a:rPr lang="zh-CN" altLang="en-US" sz="1300" b="0" smtClean="0">
                <a:latin typeface="Arial" charset="0"/>
              </a:rPr>
              <a:pPr eaLnBrk="1" hangingPunct="1"/>
              <a:t>53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也会继承关系！</a:t>
            </a:r>
          </a:p>
        </p:txBody>
      </p:sp>
    </p:spTree>
    <p:extLst>
      <p:ext uri="{BB962C8B-B14F-4D97-AF65-F5344CB8AC3E}">
        <p14:creationId xmlns="" xmlns:p14="http://schemas.microsoft.com/office/powerpoint/2010/main" val="7991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5" y="981076"/>
            <a:ext cx="517736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8102" y="981076"/>
            <a:ext cx="5179484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B3EEB90-CB8C-413F-818F-0FDB1445C3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47073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981075"/>
            <a:ext cx="10560051" cy="2624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7533" y="3757616"/>
            <a:ext cx="10560051" cy="26241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D612CAB-A7E8-42E7-B19B-FAF31ED16A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48687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07533" y="981076"/>
            <a:ext cx="10560051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79F1E9-65E1-40DC-A5C5-996A70B92A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41909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结构化小结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通过流程图（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结构化建模</a:t>
            </a:r>
            <a:r>
              <a:rPr lang="zh-CN" altLang="en-US"/>
              <a:t>）可以更清楚表达设计思想</a:t>
            </a:r>
          </a:p>
          <a:p>
            <a:pPr eaLnBrk="1" hangingPunct="1">
              <a:defRPr/>
            </a:pPr>
            <a:r>
              <a:rPr lang="zh-CN" altLang="en-US"/>
              <a:t>针对过程的抽象</a:t>
            </a:r>
          </a:p>
          <a:p>
            <a:pPr lvl="1" eaLnBrk="1" hangingPunct="1">
              <a:defRPr/>
            </a:pPr>
            <a:r>
              <a:rPr lang="zh-CN" altLang="en-US"/>
              <a:t>过程（函数）是系统的核心，通过过程实现系统功能</a:t>
            </a:r>
          </a:p>
          <a:p>
            <a:pPr lvl="1" eaLnBrk="1" hangingPunct="1">
              <a:defRPr/>
            </a:pPr>
            <a:r>
              <a:rPr lang="zh-CN" altLang="en-US"/>
              <a:t>数据是静态的，由过程来控制对数据的访问</a:t>
            </a:r>
          </a:p>
          <a:p>
            <a:pPr eaLnBrk="1" hangingPunct="1">
              <a:defRPr/>
            </a:pPr>
            <a:r>
              <a:rPr lang="zh-CN" altLang="en-US"/>
              <a:t>面向对象的方法如何解决呢？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F3D67B-102C-454E-A1EA-77DA8D1A189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Java</a:t>
            </a:r>
            <a:r>
              <a:rPr lang="zh-CN" altLang="en-US"/>
              <a:t>实现</a:t>
            </a:r>
            <a:r>
              <a:rPr lang="en-US" altLang="zh-CN"/>
              <a:t>-</a:t>
            </a:r>
            <a:r>
              <a:rPr lang="zh-CN" altLang="en-US"/>
              <a:t>是对象思维吗？</a:t>
            </a:r>
            <a:endParaRPr lang="en-US" altLang="zh-CN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BD6A10A-E8CA-41A8-9B28-87BE378B572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881026" y="1563971"/>
            <a:ext cx="10501386" cy="50413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import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java.lang.Math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public class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PrimerNumber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public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static void main(String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args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[])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n=50;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sieve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[] = new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[n-1];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iCounter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=2,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iMax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,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for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=0;i&lt;n-1;i++) {sieve[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]=i+2;}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iMax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=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)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Math.sqrt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while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iCounter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&lt;=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iMax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) {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for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=2*iCounter-2;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&lt;n-1;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+=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iCounter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  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]=0;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iCounter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for (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=0;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&lt;n-1;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if (sieve[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]!=0)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System.out.println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(sieve[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}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用对象思维解决问题？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BEF06C-8A1A-451B-97AE-DBC00AE6A1B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173253" y="1571612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&lt; </a:t>
            </a:r>
            <a:r>
              <a:rPr lang="en-US" altLang="zh-CN" sz="2800" dirty="0" err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&lt; n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的整数序列，设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n=50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523968" y="2438384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523968" y="3086084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523968" y="3735372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1523968" y="4310047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1523968" y="4911709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  <p:sp>
        <p:nvSpPr>
          <p:cNvPr id="480265" name="Line 9"/>
          <p:cNvSpPr>
            <a:spLocks noChangeShapeType="1"/>
          </p:cNvSpPr>
          <p:nvPr/>
        </p:nvSpPr>
        <p:spPr bwMode="auto">
          <a:xfrm flipV="1">
            <a:off x="3397215" y="2724137"/>
            <a:ext cx="287338" cy="5762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6" name="Oval 10"/>
          <p:cNvSpPr>
            <a:spLocks noChangeArrowheads="1"/>
          </p:cNvSpPr>
          <p:nvPr/>
        </p:nvSpPr>
        <p:spPr bwMode="auto">
          <a:xfrm>
            <a:off x="3324193" y="2327309"/>
            <a:ext cx="6913563" cy="649188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0267" name="Line 11"/>
          <p:cNvSpPr>
            <a:spLocks noChangeShapeType="1"/>
          </p:cNvSpPr>
          <p:nvPr/>
        </p:nvSpPr>
        <p:spPr bwMode="auto">
          <a:xfrm>
            <a:off x="3684556" y="3011472"/>
            <a:ext cx="604837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8" name="AutoShape 12"/>
          <p:cNvSpPr>
            <a:spLocks/>
          </p:cNvSpPr>
          <p:nvPr/>
        </p:nvSpPr>
        <p:spPr bwMode="auto">
          <a:xfrm>
            <a:off x="6924640" y="3875072"/>
            <a:ext cx="3168650" cy="609600"/>
          </a:xfrm>
          <a:prstGeom prst="borderCallout2">
            <a:avLst>
              <a:gd name="adj1" fmla="val 18750"/>
              <a:gd name="adj2" fmla="val -2403"/>
              <a:gd name="adj3" fmla="val 18750"/>
              <a:gd name="adj4" fmla="val -4708"/>
              <a:gd name="adj5" fmla="val -155731"/>
              <a:gd name="adj6" fmla="val -13625"/>
            </a:avLst>
          </a:prstGeom>
          <a:solidFill>
            <a:srgbClr val="FFFFFF"/>
          </a:solidFill>
          <a:ln w="57150" algn="ctr">
            <a:solidFill>
              <a:srgbClr val="9933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筛子：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存储源数据</a:t>
            </a:r>
          </a:p>
        </p:txBody>
      </p:sp>
      <p:sp>
        <p:nvSpPr>
          <p:cNvPr id="480269" name="AutoShape 13"/>
          <p:cNvSpPr>
            <a:spLocks/>
          </p:cNvSpPr>
          <p:nvPr/>
        </p:nvSpPr>
        <p:spPr bwMode="auto">
          <a:xfrm>
            <a:off x="6924640" y="4524362"/>
            <a:ext cx="3168650" cy="936625"/>
          </a:xfrm>
          <a:prstGeom prst="borderCallout2">
            <a:avLst>
              <a:gd name="adj1" fmla="val 12204"/>
              <a:gd name="adj2" fmla="val -2403"/>
              <a:gd name="adj3" fmla="val 12204"/>
              <a:gd name="adj4" fmla="val -23745"/>
              <a:gd name="adj5" fmla="val -193898"/>
              <a:gd name="adj6" fmla="val -103556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过滤器：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表明当前过滤因子</a:t>
            </a:r>
          </a:p>
        </p:txBody>
      </p:sp>
      <p:sp>
        <p:nvSpPr>
          <p:cNvPr id="480270" name="AutoShape 14"/>
          <p:cNvSpPr>
            <a:spLocks/>
          </p:cNvSpPr>
          <p:nvPr/>
        </p:nvSpPr>
        <p:spPr bwMode="auto">
          <a:xfrm>
            <a:off x="6924640" y="5522900"/>
            <a:ext cx="3168650" cy="935037"/>
          </a:xfrm>
          <a:prstGeom prst="borderCallout2">
            <a:avLst>
              <a:gd name="adj1" fmla="val 12222"/>
              <a:gd name="adj2" fmla="val -2403"/>
              <a:gd name="adj3" fmla="val 12222"/>
              <a:gd name="adj4" fmla="val -16884"/>
              <a:gd name="adj5" fmla="val -269778"/>
              <a:gd name="adj6" fmla="val -71444"/>
            </a:avLst>
          </a:prstGeom>
          <a:solidFill>
            <a:srgbClr val="FFFFFF"/>
          </a:solidFill>
          <a:ln w="57150" algn="ctr">
            <a:solidFill>
              <a:srgbClr val="660066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计数器：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记录当前正在筛选的数据</a:t>
            </a:r>
          </a:p>
        </p:txBody>
      </p:sp>
      <p:sp>
        <p:nvSpPr>
          <p:cNvPr id="480271" name="Rectangle 15"/>
          <p:cNvSpPr>
            <a:spLocks noChangeArrowheads="1"/>
          </p:cNvSpPr>
          <p:nvPr/>
        </p:nvSpPr>
        <p:spPr bwMode="auto">
          <a:xfrm>
            <a:off x="2965415" y="5387959"/>
            <a:ext cx="5844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hlink"/>
                </a:solidFill>
              </a:rPr>
              <a:t>什么是对象？对象在哪？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5" grpId="0" animBg="1"/>
      <p:bldP spid="480265" grpId="1" animBg="1"/>
      <p:bldP spid="480266" grpId="0" animBg="1"/>
      <p:bldP spid="480266" grpId="1" animBg="1"/>
      <p:bldP spid="480267" grpId="0" animBg="1"/>
      <p:bldP spid="480267" grpId="1" animBg="1"/>
      <p:bldP spid="480268" grpId="0" animBg="1"/>
      <p:bldP spid="480268" grpId="1" animBg="1"/>
      <p:bldP spid="480269" grpId="0" animBg="1"/>
      <p:bldP spid="480269" grpId="1" animBg="1"/>
      <p:bldP spid="480270" grpId="0" animBg="1"/>
      <p:bldP spid="480270" grpId="1" animBg="1"/>
      <p:bldP spid="4802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这才是对象思维！</a:t>
            </a:r>
            <a:endParaRPr lang="en-US" altLang="zh-CN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6E57504-3751-4A93-B488-19E35E8CB07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91" y="1741512"/>
            <a:ext cx="6911975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4" name="Oval 4"/>
          <p:cNvSpPr>
            <a:spLocks noChangeArrowheads="1"/>
          </p:cNvSpPr>
          <p:nvPr/>
        </p:nvSpPr>
        <p:spPr bwMode="auto">
          <a:xfrm>
            <a:off x="2449516" y="4013274"/>
            <a:ext cx="2376487" cy="649188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 flipV="1">
            <a:off x="5591175" y="5489602"/>
            <a:ext cx="865188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>
            <a:off x="7391403" y="4192612"/>
            <a:ext cx="158432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7" name="AutoShape 7"/>
          <p:cNvSpPr>
            <a:spLocks/>
          </p:cNvSpPr>
          <p:nvPr/>
        </p:nvSpPr>
        <p:spPr bwMode="auto">
          <a:xfrm>
            <a:off x="7535866" y="2608290"/>
            <a:ext cx="2700337" cy="936625"/>
          </a:xfrm>
          <a:prstGeom prst="borderCallout2">
            <a:avLst>
              <a:gd name="adj1" fmla="val 12204"/>
              <a:gd name="adj2" fmla="val -2824"/>
              <a:gd name="adj3" fmla="val 12204"/>
              <a:gd name="adj4" fmla="val -15227"/>
              <a:gd name="adj5" fmla="val -51523"/>
              <a:gd name="adj6" fmla="val -61847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336699"/>
                </a:solidFill>
                <a:latin typeface="Times New Roman" pitchFamily="18" charset="0"/>
                <a:ea typeface="黑体" pitchFamily="2" charset="-122"/>
              </a:rPr>
              <a:t>抽象基类，为程序提供多态</a:t>
            </a:r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>
            <a:off x="4943478" y="3184549"/>
            <a:ext cx="11525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9" name="Freeform 9"/>
          <p:cNvSpPr>
            <a:spLocks/>
          </p:cNvSpPr>
          <p:nvPr/>
        </p:nvSpPr>
        <p:spPr bwMode="auto">
          <a:xfrm>
            <a:off x="3595691" y="1312890"/>
            <a:ext cx="4759325" cy="4084637"/>
          </a:xfrm>
          <a:custGeom>
            <a:avLst/>
            <a:gdLst>
              <a:gd name="T0" fmla="*/ 2147483647 w 2998"/>
              <a:gd name="T1" fmla="*/ 2147483647 h 2573"/>
              <a:gd name="T2" fmla="*/ 2147483647 w 2998"/>
              <a:gd name="T3" fmla="*/ 2147483647 h 2573"/>
              <a:gd name="T4" fmla="*/ 2147483647 w 2998"/>
              <a:gd name="T5" fmla="*/ 2147483647 h 2573"/>
              <a:gd name="T6" fmla="*/ 2147483647 w 2998"/>
              <a:gd name="T7" fmla="*/ 2147483647 h 2573"/>
              <a:gd name="T8" fmla="*/ 2147483647 w 2998"/>
              <a:gd name="T9" fmla="*/ 2147483647 h 2573"/>
              <a:gd name="T10" fmla="*/ 2147483647 w 2998"/>
              <a:gd name="T11" fmla="*/ 2147483647 h 2573"/>
              <a:gd name="T12" fmla="*/ 2147483647 w 2998"/>
              <a:gd name="T13" fmla="*/ 2147483647 h 2573"/>
              <a:gd name="T14" fmla="*/ 2147483647 w 2998"/>
              <a:gd name="T15" fmla="*/ 2147483647 h 2573"/>
              <a:gd name="T16" fmla="*/ 2147483647 w 2998"/>
              <a:gd name="T17" fmla="*/ 2147483647 h 2573"/>
              <a:gd name="T18" fmla="*/ 2147483647 w 2998"/>
              <a:gd name="T19" fmla="*/ 2147483647 h 2573"/>
              <a:gd name="T20" fmla="*/ 2147483647 w 2998"/>
              <a:gd name="T21" fmla="*/ 2147483647 h 2573"/>
              <a:gd name="T22" fmla="*/ 2147483647 w 2998"/>
              <a:gd name="T23" fmla="*/ 2147483647 h 2573"/>
              <a:gd name="T24" fmla="*/ 2147483647 w 2998"/>
              <a:gd name="T25" fmla="*/ 2147483647 h 2573"/>
              <a:gd name="T26" fmla="*/ 2147483647 w 2998"/>
              <a:gd name="T27" fmla="*/ 2147483647 h 2573"/>
              <a:gd name="T28" fmla="*/ 2147483647 w 2998"/>
              <a:gd name="T29" fmla="*/ 2147483647 h 2573"/>
              <a:gd name="T30" fmla="*/ 2147483647 w 2998"/>
              <a:gd name="T31" fmla="*/ 2147483647 h 2573"/>
              <a:gd name="T32" fmla="*/ 2147483647 w 2998"/>
              <a:gd name="T33" fmla="*/ 2147483647 h 2573"/>
              <a:gd name="T34" fmla="*/ 2147483647 w 2998"/>
              <a:gd name="T35" fmla="*/ 2147483647 h 2573"/>
              <a:gd name="T36" fmla="*/ 2147483647 w 2998"/>
              <a:gd name="T37" fmla="*/ 2147483647 h 2573"/>
              <a:gd name="T38" fmla="*/ 2147483647 w 2998"/>
              <a:gd name="T39" fmla="*/ 2147483647 h 2573"/>
              <a:gd name="T40" fmla="*/ 2147483647 w 2998"/>
              <a:gd name="T41" fmla="*/ 2147483647 h 2573"/>
              <a:gd name="T42" fmla="*/ 2147483647 w 2998"/>
              <a:gd name="T43" fmla="*/ 2147483647 h 2573"/>
              <a:gd name="T44" fmla="*/ 2147483647 w 2998"/>
              <a:gd name="T45" fmla="*/ 2147483647 h 2573"/>
              <a:gd name="T46" fmla="*/ 2147483647 w 2998"/>
              <a:gd name="T47" fmla="*/ 2147483647 h 2573"/>
              <a:gd name="T48" fmla="*/ 2147483647 w 2998"/>
              <a:gd name="T49" fmla="*/ 2147483647 h 2573"/>
              <a:gd name="T50" fmla="*/ 2147483647 w 2998"/>
              <a:gd name="T51" fmla="*/ 2147483647 h 25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98"/>
              <a:gd name="T79" fmla="*/ 0 h 2573"/>
              <a:gd name="T80" fmla="*/ 2998 w 2998"/>
              <a:gd name="T81" fmla="*/ 2573 h 257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98" h="2573">
                <a:moveTo>
                  <a:pt x="231" y="280"/>
                </a:moveTo>
                <a:cubicBezTo>
                  <a:pt x="261" y="843"/>
                  <a:pt x="239" y="640"/>
                  <a:pt x="269" y="894"/>
                </a:cubicBezTo>
                <a:cubicBezTo>
                  <a:pt x="266" y="1003"/>
                  <a:pt x="260" y="1112"/>
                  <a:pt x="260" y="1221"/>
                </a:cubicBezTo>
                <a:cubicBezTo>
                  <a:pt x="260" y="1259"/>
                  <a:pt x="265" y="1298"/>
                  <a:pt x="269" y="1336"/>
                </a:cubicBezTo>
                <a:cubicBezTo>
                  <a:pt x="272" y="1362"/>
                  <a:pt x="254" y="1405"/>
                  <a:pt x="279" y="1413"/>
                </a:cubicBezTo>
                <a:cubicBezTo>
                  <a:pt x="358" y="1439"/>
                  <a:pt x="446" y="1419"/>
                  <a:pt x="529" y="1422"/>
                </a:cubicBezTo>
                <a:cubicBezTo>
                  <a:pt x="615" y="1430"/>
                  <a:pt x="702" y="1432"/>
                  <a:pt x="788" y="1442"/>
                </a:cubicBezTo>
                <a:cubicBezTo>
                  <a:pt x="823" y="1446"/>
                  <a:pt x="893" y="1461"/>
                  <a:pt x="893" y="1461"/>
                </a:cubicBezTo>
                <a:cubicBezTo>
                  <a:pt x="941" y="1484"/>
                  <a:pt x="977" y="1503"/>
                  <a:pt x="1028" y="1518"/>
                </a:cubicBezTo>
                <a:cubicBezTo>
                  <a:pt x="1047" y="1524"/>
                  <a:pt x="1085" y="1538"/>
                  <a:pt x="1085" y="1538"/>
                </a:cubicBezTo>
                <a:cubicBezTo>
                  <a:pt x="1101" y="1554"/>
                  <a:pt x="1117" y="1570"/>
                  <a:pt x="1133" y="1586"/>
                </a:cubicBezTo>
                <a:cubicBezTo>
                  <a:pt x="1140" y="1592"/>
                  <a:pt x="1153" y="1605"/>
                  <a:pt x="1153" y="1605"/>
                </a:cubicBezTo>
                <a:cubicBezTo>
                  <a:pt x="1167" y="1649"/>
                  <a:pt x="1194" y="1686"/>
                  <a:pt x="1210" y="1730"/>
                </a:cubicBezTo>
                <a:cubicBezTo>
                  <a:pt x="1223" y="1765"/>
                  <a:pt x="1221" y="1788"/>
                  <a:pt x="1229" y="1826"/>
                </a:cubicBezTo>
                <a:cubicBezTo>
                  <a:pt x="1237" y="1865"/>
                  <a:pt x="1249" y="1902"/>
                  <a:pt x="1258" y="1941"/>
                </a:cubicBezTo>
                <a:cubicBezTo>
                  <a:pt x="1261" y="2117"/>
                  <a:pt x="1155" y="2334"/>
                  <a:pt x="1268" y="2469"/>
                </a:cubicBezTo>
                <a:cubicBezTo>
                  <a:pt x="1354" y="2573"/>
                  <a:pt x="1732" y="2550"/>
                  <a:pt x="1671" y="2430"/>
                </a:cubicBezTo>
                <a:cubicBezTo>
                  <a:pt x="1667" y="2421"/>
                  <a:pt x="1664" y="2411"/>
                  <a:pt x="1661" y="2402"/>
                </a:cubicBezTo>
                <a:cubicBezTo>
                  <a:pt x="1669" y="2019"/>
                  <a:pt x="1638" y="2025"/>
                  <a:pt x="1709" y="1797"/>
                </a:cubicBezTo>
                <a:cubicBezTo>
                  <a:pt x="1756" y="1253"/>
                  <a:pt x="1814" y="1527"/>
                  <a:pt x="2708" y="1518"/>
                </a:cubicBezTo>
                <a:cubicBezTo>
                  <a:pt x="2728" y="1394"/>
                  <a:pt x="2730" y="1370"/>
                  <a:pt x="2737" y="1202"/>
                </a:cubicBezTo>
                <a:cubicBezTo>
                  <a:pt x="2729" y="533"/>
                  <a:pt x="2998" y="401"/>
                  <a:pt x="2660" y="318"/>
                </a:cubicBezTo>
                <a:cubicBezTo>
                  <a:pt x="2621" y="308"/>
                  <a:pt x="2597" y="302"/>
                  <a:pt x="2564" y="280"/>
                </a:cubicBezTo>
                <a:cubicBezTo>
                  <a:pt x="2500" y="182"/>
                  <a:pt x="2331" y="167"/>
                  <a:pt x="2228" y="165"/>
                </a:cubicBezTo>
                <a:cubicBezTo>
                  <a:pt x="1745" y="156"/>
                  <a:pt x="1261" y="153"/>
                  <a:pt x="778" y="146"/>
                </a:cubicBezTo>
                <a:cubicBezTo>
                  <a:pt x="0" y="159"/>
                  <a:pt x="267" y="0"/>
                  <a:pt x="231" y="28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animBg="1"/>
      <p:bldP spid="481285" grpId="0" animBg="1"/>
      <p:bldP spid="481286" grpId="0" animBg="1"/>
      <p:bldP spid="481287" grpId="0" animBg="1"/>
      <p:bldP spid="481287" grpId="1" animBg="1"/>
      <p:bldP spid="481288" grpId="0" animBg="1"/>
      <p:bldP spid="481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面向对象的编程</a:t>
            </a:r>
            <a:r>
              <a:rPr lang="en-US" altLang="zh-CN"/>
              <a:t>—C++</a:t>
            </a:r>
            <a:r>
              <a:rPr lang="zh-CN" altLang="en-US"/>
              <a:t>语法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0D4F108-8200-4AC5-992C-0F39711B9FE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2208216" y="1847332"/>
            <a:ext cx="6480175" cy="1815049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class </a:t>
            </a: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Item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Item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* source;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Item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(Item* 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 {source=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virtual </a:t>
            </a:r>
            <a:r>
              <a:rPr lang="en-US" altLang="zh-CN" b="0" dirty="0" err="1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out()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{return 0;}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};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206625" y="4185719"/>
            <a:ext cx="6985000" cy="1815049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class </a:t>
            </a: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Counter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value;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out()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{return value++;}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Counter(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v):Item(0){value=v;}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面向对象的编程</a:t>
            </a:r>
            <a:r>
              <a:rPr lang="en-US" altLang="zh-CN"/>
              <a:t>-</a:t>
            </a:r>
            <a:r>
              <a:rPr lang="zh-CN" altLang="en-US"/>
              <a:t>过滤器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F3FF4EB-20EB-4DF7-B074-A38B06132CB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452530" y="2058165"/>
            <a:ext cx="9390098" cy="32685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class </a:t>
            </a:r>
            <a:r>
              <a:rPr lang="en-US" altLang="zh-CN" b="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Filter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:public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rgbClr val="00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factor;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out()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while(1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 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n = source-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   if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(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n%factor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 return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}</a:t>
            </a:r>
            <a:endParaRPr lang="en-US" altLang="zh-CN" b="0" dirty="0">
              <a:solidFill>
                <a:schemeClr val="tx2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}</a:t>
            </a:r>
            <a:endParaRPr lang="en-US" altLang="zh-CN" b="0" dirty="0">
              <a:solidFill>
                <a:schemeClr val="tx2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Filter(Item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*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, int f):Item(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 {factor=f;}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面向对象的编程</a:t>
            </a:r>
            <a:r>
              <a:rPr lang="en-US" altLang="zh-CN"/>
              <a:t>-</a:t>
            </a:r>
            <a:r>
              <a:rPr lang="zh-CN" altLang="en-US"/>
              <a:t>筛子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D8B40CA-CC35-4575-8297-B8395A4E5EB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2208213" y="2156315"/>
            <a:ext cx="7632700" cy="270144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class </a:t>
            </a: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Sieve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rgbClr val="A50021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out()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n = source-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source =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new Filter(source, 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 return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}</a:t>
            </a:r>
            <a:endParaRPr lang="en-US" altLang="zh-CN" b="0" dirty="0">
              <a:solidFill>
                <a:schemeClr val="tx2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Sieve(Item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*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):Item(</a:t>
            </a:r>
            <a:r>
              <a:rPr lang="en-US" altLang="zh-CN" b="0" dirty="0" err="1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src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){}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验证设计方案</a:t>
            </a: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3DF9356-5C33-4169-9B79-E3E0928D429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2206628" y="1912860"/>
            <a:ext cx="7345363" cy="358784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void 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Counter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c(2);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Sieve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s(&amp;c);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next,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cin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&gt;&gt; n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while(1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       </a:t>
            </a:r>
            <a:r>
              <a:rPr lang="en-US" altLang="zh-CN" b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next = </a:t>
            </a:r>
            <a:r>
              <a:rPr lang="en-US" altLang="zh-CN" b="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s.out</a:t>
            </a:r>
            <a:r>
              <a:rPr lang="en-US" altLang="zh-CN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黑体" pitchFamily="2" charset="-122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if (next &gt; n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) break;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 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cout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&lt;&lt; next &lt;&lt; " 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}</a:t>
            </a:r>
            <a:endParaRPr lang="en-US" altLang="zh-CN" b="0" dirty="0">
              <a:solidFill>
                <a:schemeClr val="tx2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cout</a:t>
            </a:r>
            <a:r>
              <a:rPr lang="en-US" altLang="zh-CN" b="0" dirty="0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&lt;&lt; </a:t>
            </a:r>
            <a:r>
              <a:rPr lang="en-US" altLang="zh-CN" b="0" dirty="0" err="1" smtClean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endl</a:t>
            </a: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}</a:t>
            </a:r>
          </a:p>
        </p:txBody>
      </p:sp>
      <p:sp>
        <p:nvSpPr>
          <p:cNvPr id="347140" name="AutoShape 4"/>
          <p:cNvSpPr>
            <a:spLocks/>
          </p:cNvSpPr>
          <p:nvPr/>
        </p:nvSpPr>
        <p:spPr bwMode="auto">
          <a:xfrm>
            <a:off x="6310314" y="2285992"/>
            <a:ext cx="4608512" cy="936625"/>
          </a:xfrm>
          <a:prstGeom prst="borderCallout2">
            <a:avLst>
              <a:gd name="adj1" fmla="val 12204"/>
              <a:gd name="adj2" fmla="val -1653"/>
              <a:gd name="adj3" fmla="val 12204"/>
              <a:gd name="adj4" fmla="val -4032"/>
              <a:gd name="adj5" fmla="val 150171"/>
              <a:gd name="adj6" fmla="val -12954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关键代码只有一行，</a:t>
            </a:r>
            <a:b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</a:b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筛子自己知道如何找出素数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对象方法小结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通过</a:t>
            </a:r>
            <a:r>
              <a:rPr lang="en-US" altLang="zh-CN"/>
              <a:t>UML</a:t>
            </a:r>
            <a:r>
              <a:rPr lang="zh-CN" altLang="en-US"/>
              <a:t>类图（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面向对象建模</a:t>
            </a:r>
            <a:r>
              <a:rPr lang="zh-CN" altLang="en-US"/>
              <a:t>）可以更清楚表达设计思想，并为代码实现提供框架</a:t>
            </a:r>
          </a:p>
          <a:p>
            <a:pPr eaLnBrk="1" hangingPunct="1">
              <a:defRPr/>
            </a:pPr>
            <a:r>
              <a:rPr lang="zh-CN" altLang="en-US"/>
              <a:t>针对数据的抽象：类</a:t>
            </a:r>
          </a:p>
          <a:p>
            <a:pPr lvl="1" eaLnBrk="1" hangingPunct="1">
              <a:defRPr/>
            </a:pPr>
            <a:r>
              <a:rPr lang="zh-CN" altLang="en-US"/>
              <a:t>类拥有自己的数据和行为，能够完成自身的工作职责</a:t>
            </a:r>
            <a:endParaRPr lang="en-US" altLang="zh-CN"/>
          </a:p>
          <a:p>
            <a:pPr lvl="1" eaLnBrk="1" hangingPunct="1">
              <a:defRPr/>
            </a:pPr>
            <a:r>
              <a:rPr lang="zh-CN" altLang="en-US"/>
              <a:t>过程是类的组成部分，为类提供行为</a:t>
            </a:r>
          </a:p>
          <a:p>
            <a:pPr lvl="1" eaLnBrk="1" hangingPunct="1">
              <a:defRPr/>
            </a:pPr>
            <a:r>
              <a:rPr lang="zh-CN" altLang="en-US"/>
              <a:t>通过类的对象之间的</a:t>
            </a:r>
            <a:r>
              <a:rPr lang="zh-CN" altLang="en-US">
                <a:solidFill>
                  <a:schemeClr val="hlink"/>
                </a:solidFill>
              </a:rPr>
              <a:t>协作</a:t>
            </a:r>
            <a:r>
              <a:rPr lang="zh-CN" altLang="en-US"/>
              <a:t>完成系统功能</a:t>
            </a:r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8A22BE7-6FEE-446C-924D-B4739C30658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面向对象技术的思考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对象思维具有更大的灵活性，更好的模块化，可以进行更大规模的设计</a:t>
            </a:r>
          </a:p>
          <a:p>
            <a:pPr eaLnBrk="1" hangingPunct="1">
              <a:defRPr/>
            </a:pPr>
            <a:r>
              <a:rPr lang="zh-CN" altLang="en-US"/>
              <a:t>面向对象设计和开发的难度更大，面临着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对象识别</a:t>
            </a:r>
            <a:r>
              <a:rPr lang="zh-CN" altLang="en-US"/>
              <a:t>、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职责分配</a:t>
            </a:r>
            <a:r>
              <a:rPr lang="zh-CN" altLang="en-US"/>
              <a:t>、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多态抽象</a:t>
            </a:r>
            <a:r>
              <a:rPr lang="zh-CN" altLang="en-US"/>
              <a:t>等一系列问题</a:t>
            </a:r>
          </a:p>
          <a:p>
            <a:pPr lvl="1" eaLnBrk="1" hangingPunct="1">
              <a:defRPr/>
            </a:pPr>
            <a:r>
              <a:rPr lang="zh-CN" altLang="en-US"/>
              <a:t>学习更多知识和技术，并掌握一系列面向对象的设计原则和模式</a:t>
            </a:r>
          </a:p>
          <a:p>
            <a:pPr lvl="1" eaLnBrk="1" hangingPunct="1">
              <a:defRPr/>
            </a:pPr>
            <a:r>
              <a:rPr lang="zh-CN" altLang="en-US"/>
              <a:t>图形化工具（</a:t>
            </a:r>
            <a:r>
              <a:rPr lang="en-US" altLang="zh-CN"/>
              <a:t>UML</a:t>
            </a:r>
            <a:r>
              <a:rPr lang="zh-CN" altLang="en-US"/>
              <a:t>）有助于表达和交流设计思想，并简化实现的过程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E256E69-BE96-4CFC-80F7-7D2659F0B33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2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总结：</a:t>
            </a:r>
            <a:r>
              <a:rPr lang="zh-CN" altLang="en-US" dirty="0" smtClean="0"/>
              <a:t>结构化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面向对象</a:t>
            </a:r>
            <a:endParaRPr lang="en-US" altLang="zh-CN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/>
              <a:t>结构化思维</a:t>
            </a:r>
            <a:r>
              <a:rPr lang="zh-CN" altLang="en-US"/>
              <a:t>用过程刻画数据间关系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对象思维直接用类表达数据间关系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结构化中，数据是死的，全部依赖算法操作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对象思维中，数据是活的，“她”知道自己的信息（属性），并能完成自己的工作（操作）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结构化思维更像是一个人在解决所有问题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对象思维更像是一个团队的分工协作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84CA571-30B8-413D-8F2B-49FF7C23F0C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  <p:bldP spid="35021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结构化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面向对象</a:t>
            </a:r>
            <a:r>
              <a:rPr lang="en-US" altLang="zh-CN" dirty="0" smtClean="0"/>
              <a:t> (1)</a:t>
            </a:r>
            <a:endParaRPr lang="en-US" altLang="zh-CN" dirty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32034" y="4630755"/>
          <a:ext cx="2414588" cy="436563"/>
        </p:xfrm>
        <a:graphic>
          <a:graphicData uri="http://schemas.openxmlformats.org/presentationml/2006/ole">
            <p:oleObj spid="_x0000_s2313" name="Visio" r:id="rId3" imgW="2454981" imgH="444319" progId="">
              <p:embed/>
            </p:oleObj>
          </a:graphicData>
        </a:graphic>
      </p:graphicFrame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E13CE25-F51B-4190-86FA-B3B979B39E3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1063" y="1457349"/>
            <a:ext cx="10872787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扬弃，不是否定</a:t>
            </a:r>
          </a:p>
        </p:txBody>
      </p:sp>
      <p:graphicFrame>
        <p:nvGraphicFramePr>
          <p:cNvPr id="205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66910" y="2360621"/>
          <a:ext cx="2551113" cy="1654175"/>
        </p:xfrm>
        <a:graphic>
          <a:graphicData uri="http://schemas.openxmlformats.org/presentationml/2006/ole">
            <p:oleObj spid="_x0000_s2314" name="Visio" r:id="rId4" imgW="2592507" imgH="1359991" progId="">
              <p:embed/>
            </p:oleObj>
          </a:graphicData>
        </a:graphic>
      </p:graphicFrame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2533668"/>
            <a:ext cx="320992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2" y="4038618"/>
            <a:ext cx="34893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57" name="AutoShape 8"/>
          <p:cNvSpPr>
            <a:spLocks noChangeArrowheads="1"/>
          </p:cNvSpPr>
          <p:nvPr/>
        </p:nvSpPr>
        <p:spPr bwMode="auto">
          <a:xfrm>
            <a:off x="4979987" y="2886096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3300"/>
          </a:solidFill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4948237" y="448947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3300"/>
          </a:solidFill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结构化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面向对象</a:t>
            </a:r>
            <a:r>
              <a:rPr lang="en-US" altLang="zh-CN" dirty="0" smtClean="0"/>
              <a:t> (2)</a:t>
            </a:r>
            <a:endParaRPr lang="en-US" altLang="zh-CN" dirty="0"/>
          </a:p>
        </p:txBody>
      </p:sp>
      <p:graphicFrame>
        <p:nvGraphicFramePr>
          <p:cNvPr id="352260" name="Group 4"/>
          <p:cNvGraphicFramePr>
            <a:graphicFrameLocks noGrp="1"/>
          </p:cNvGraphicFramePr>
          <p:nvPr>
            <p:ph idx="1"/>
          </p:nvPr>
        </p:nvGraphicFramePr>
        <p:xfrm>
          <a:off x="1738282" y="2271730"/>
          <a:ext cx="8064500" cy="3657600"/>
        </p:xfrm>
        <a:graphic>
          <a:graphicData uri="http://schemas.openxmlformats.org/drawingml/2006/table">
            <a:tbl>
              <a:tblPr/>
              <a:tblGrid>
                <a:gridCol w="3863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00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数据结构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算法＝程序设计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以对象为中心组织数据与操作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对象属性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对象的行为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类型与变量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类与对象实例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函数（过程）调用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消息传递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类型与子类型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一般类与特殊类，继承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构造类型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整体－部分结构，聚合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关联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74CC4D3-EA21-461B-97DE-0624F27C25F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5274" y="1457349"/>
            <a:ext cx="10872787" cy="5400675"/>
          </a:xfrm>
        </p:spPr>
        <p:txBody>
          <a:bodyPr/>
          <a:lstStyle/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程序</a:t>
            </a:r>
            <a:r>
              <a:rPr lang="en-US" altLang="zh-CN" dirty="0"/>
              <a:t>)</a:t>
            </a:r>
            <a:r>
              <a:rPr lang="zh-CN" altLang="en-US" dirty="0"/>
              <a:t>实现角度</a:t>
            </a:r>
          </a:p>
        </p:txBody>
      </p:sp>
      <p:sp>
        <p:nvSpPr>
          <p:cNvPr id="27678" name="Rectangle 33"/>
          <p:cNvSpPr>
            <a:spLocks noChangeArrowheads="1"/>
          </p:cNvSpPr>
          <p:nvPr/>
        </p:nvSpPr>
        <p:spPr bwMode="auto">
          <a:xfrm>
            <a:off x="5524496" y="2265380"/>
            <a:ext cx="142875" cy="3663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结构化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面向对象</a:t>
            </a:r>
            <a:r>
              <a:rPr lang="en-US" altLang="zh-CN" dirty="0" smtClean="0"/>
              <a:t> (3)</a:t>
            </a:r>
            <a:endParaRPr lang="en-US" altLang="zh-CN" dirty="0"/>
          </a:p>
        </p:txBody>
      </p:sp>
      <p:graphicFrame>
        <p:nvGraphicFramePr>
          <p:cNvPr id="3543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36831060"/>
              </p:ext>
            </p:extLst>
          </p:nvPr>
        </p:nvGraphicFramePr>
        <p:xfrm>
          <a:off x="809588" y="1672850"/>
          <a:ext cx="10560051" cy="4827984"/>
        </p:xfrm>
        <a:graphic>
          <a:graphicData uri="http://schemas.openxmlformats.org/drawingml/2006/table">
            <a:tbl>
              <a:tblPr/>
              <a:tblGrid>
                <a:gridCol w="1385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96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8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09913" marR="109913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传统结构化方法</a:t>
                      </a:r>
                    </a:p>
                  </a:txBody>
                  <a:tcPr marL="109913" marR="109913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面向对象方法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(UML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109913" marR="109913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43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需求模型</a:t>
                      </a:r>
                    </a:p>
                  </a:txBody>
                  <a:tcPr marL="109913" marR="109913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、处理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、输出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视角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面向功能的文档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用户需求规格说明书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)；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需求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变化，其功能变化，所以系统的基础不稳固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以系统中的对象视角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使用系统抽象出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用例图、活动图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，获取需求；如需求变化，对象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的变化相对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功能稳定，系统基础稳定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72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分析模型</a:t>
                      </a:r>
                    </a:p>
                  </a:txBody>
                  <a:tcPr marL="109913" marR="109913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面向过程的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数据流图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DFD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 实体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关系图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ERD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、数据字典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表示分析模型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功能分解，数据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和功能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过程分开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把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问题归结为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一组相互作用的实体，显式表示实体间的关系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数据模型和功能模型一致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类、对象图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表示分析模型，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状态、顺序、通信、活动图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细化说明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设计模型</a:t>
                      </a:r>
                    </a:p>
                  </a:txBody>
                  <a:tcPr marL="109913" marR="109913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功能模块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SC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图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，模块之间的连接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调用是模块的附属形式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类和对象实现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对象的关联、聚集、继承等连接、连接规范和约束作为显式定义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实现模型</a:t>
                      </a:r>
                    </a:p>
                  </a:txBody>
                  <a:tcPr marL="109913" marR="109913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伪代码、算法等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构件图、部署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图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测试模型</a:t>
                      </a:r>
                    </a:p>
                  </a:txBody>
                  <a:tcPr marL="109913" marR="109913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根据文档进行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单元测试、集成测试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确认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测试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单元测试采用类图，集成测试用实现图和交互图，确认测试采用用例图</a:t>
                      </a:r>
                    </a:p>
                  </a:txBody>
                  <a:tcPr marL="109913" marR="10991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BB5DB48-7466-4A1A-B956-5DE451FD50A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从结构化到面向对象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面向对象技术相关原则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上升到面向对象</a:t>
            </a:r>
            <a:endParaRPr lang="en-US" altLang="zh-CN" dirty="0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C97C59C-2337-4BAD-9E66-48FA8F22BFF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是一种</a:t>
            </a:r>
            <a:r>
              <a:rPr lang="zh-CN" altLang="en-US" dirty="0" smtClean="0"/>
              <a:t>看待软件</a:t>
            </a:r>
            <a:r>
              <a:rPr lang="zh-CN" altLang="en-US" dirty="0"/>
              <a:t>系统的观点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是一种系统分析和设计的思想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是一种编程方法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是一组设计原则和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AB3054B-2D5B-430B-A642-4FA8C3042F3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</a:t>
            </a:r>
            <a:endParaRPr lang="en-US" altLang="zh-CN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面向对象技术是</a:t>
            </a:r>
            <a:r>
              <a:rPr lang="zh-CN" altLang="en-US" dirty="0">
                <a:solidFill>
                  <a:srgbClr val="FF0000"/>
                </a:solidFill>
              </a:rPr>
              <a:t>一系列指导软件构造的原则</a:t>
            </a:r>
            <a:r>
              <a:rPr lang="zh-CN" altLang="en-US" dirty="0"/>
              <a:t>（如抽象、封装、多态等），并通过语言、数据库和其它工具来支持这些原则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从本质上讲，对象技术对一系列相关原则的应用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面向对象技术 </a:t>
            </a:r>
            <a:r>
              <a:rPr lang="en-US" altLang="zh-CN" dirty="0"/>
              <a:t>= </a:t>
            </a:r>
            <a:r>
              <a:rPr lang="zh-CN" altLang="en-US" dirty="0"/>
              <a:t>类</a:t>
            </a:r>
            <a:r>
              <a:rPr lang="en-US" altLang="zh-CN" dirty="0"/>
              <a:t>+</a:t>
            </a:r>
            <a:r>
              <a:rPr lang="zh-CN" altLang="en-US" dirty="0"/>
              <a:t>对象</a:t>
            </a:r>
            <a:r>
              <a:rPr lang="en-US" altLang="zh-CN" dirty="0"/>
              <a:t>+</a:t>
            </a:r>
            <a:r>
              <a:rPr lang="zh-CN" altLang="en-US" dirty="0"/>
              <a:t>抽象</a:t>
            </a:r>
            <a:r>
              <a:rPr lang="en-US" altLang="zh-CN" dirty="0"/>
              <a:t>+</a:t>
            </a:r>
            <a:r>
              <a:rPr lang="zh-CN" altLang="en-US" dirty="0"/>
              <a:t>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</a:t>
            </a:r>
            <a:r>
              <a:rPr lang="en-US" altLang="zh-CN" dirty="0"/>
              <a:t>+</a:t>
            </a:r>
            <a:r>
              <a:rPr lang="zh-CN" altLang="en-US" dirty="0"/>
              <a:t>消息</a:t>
            </a:r>
            <a:r>
              <a:rPr lang="en-US" altLang="zh-CN" dirty="0"/>
              <a:t>…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10AC399-1A4F-4A71-96F9-4B88DFF6BC7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面向对象技术的发展历史</a:t>
            </a: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78B55A1-30AA-468A-A816-DBCBDC1B244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2135188" y="3206750"/>
            <a:ext cx="7848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AutoShape 4"/>
          <p:cNvSpPr>
            <a:spLocks noChangeArrowheads="1"/>
          </p:cNvSpPr>
          <p:nvPr/>
        </p:nvSpPr>
        <p:spPr bwMode="auto">
          <a:xfrm>
            <a:off x="2208213" y="2270128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1774825" y="1550991"/>
            <a:ext cx="1511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Simula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847850" y="274955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1967</a:t>
            </a:r>
          </a:p>
        </p:txBody>
      </p:sp>
      <p:sp>
        <p:nvSpPr>
          <p:cNvPr id="51208" name="AutoShape 7"/>
          <p:cNvSpPr>
            <a:spLocks noChangeArrowheads="1"/>
          </p:cNvSpPr>
          <p:nvPr/>
        </p:nvSpPr>
        <p:spPr bwMode="auto">
          <a:xfrm rot="10800000">
            <a:off x="3432178" y="3711578"/>
            <a:ext cx="576263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3071813" y="327819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1970</a:t>
            </a:r>
            <a:endParaRPr lang="en-US" altLang="zh-CN" sz="20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2855913" y="4262441"/>
            <a:ext cx="16557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Smalltalk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实用化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1" name="AutoShape 10"/>
          <p:cNvSpPr>
            <a:spLocks noChangeArrowheads="1"/>
          </p:cNvSpPr>
          <p:nvPr/>
        </p:nvSpPr>
        <p:spPr bwMode="auto">
          <a:xfrm>
            <a:off x="4945063" y="2270128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4584700" y="1520828"/>
            <a:ext cx="129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商业化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4584700" y="274955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1980s</a:t>
            </a:r>
          </a:p>
        </p:txBody>
      </p:sp>
      <p:sp>
        <p:nvSpPr>
          <p:cNvPr id="51214" name="AutoShape 13"/>
          <p:cNvSpPr>
            <a:spLocks noChangeArrowheads="1"/>
          </p:cNvSpPr>
          <p:nvPr/>
        </p:nvSpPr>
        <p:spPr bwMode="auto">
          <a:xfrm rot="10800000">
            <a:off x="6529388" y="3711578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6169025" y="327819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1995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5664200" y="4262441"/>
            <a:ext cx="2374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编程方法的成熟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7" name="AutoShape 16"/>
          <p:cNvSpPr>
            <a:spLocks noChangeArrowheads="1"/>
          </p:cNvSpPr>
          <p:nvPr/>
        </p:nvSpPr>
        <p:spPr bwMode="auto">
          <a:xfrm>
            <a:off x="7897813" y="2270128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7248528" y="1484316"/>
            <a:ext cx="18716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统一方法学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7537450" y="274955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1997</a:t>
            </a:r>
          </a:p>
        </p:txBody>
      </p:sp>
      <p:sp>
        <p:nvSpPr>
          <p:cNvPr id="51220" name="AutoShape 19"/>
          <p:cNvSpPr>
            <a:spLocks noChangeArrowheads="1"/>
          </p:cNvSpPr>
          <p:nvPr/>
        </p:nvSpPr>
        <p:spPr bwMode="auto">
          <a:xfrm rot="10800000">
            <a:off x="9337678" y="3711578"/>
            <a:ext cx="576263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8977313" y="327819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2010+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8474075" y="4262438"/>
            <a:ext cx="1943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构件</a:t>
            </a:r>
            <a:b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服务</a:t>
            </a:r>
            <a:b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云计算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（纵深发展）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60810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</a:t>
            </a:r>
            <a:r>
              <a:rPr lang="zh-CN" altLang="en-US" dirty="0" smtClean="0"/>
              <a:t>技术优势</a:t>
            </a:r>
            <a:r>
              <a:rPr lang="en-US" altLang="zh-CN" dirty="0" smtClean="0"/>
              <a:t> (1)</a:t>
            </a:r>
            <a:endParaRPr lang="en-US" altLang="zh-CN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沟通</a:t>
            </a:r>
          </a:p>
          <a:p>
            <a:pPr lvl="1" eaLnBrk="1" hangingPunct="1"/>
            <a:r>
              <a:rPr lang="zh-CN" altLang="en-US"/>
              <a:t>顺应人类思维习惯，让软件开发人员在</a:t>
            </a:r>
            <a:r>
              <a:rPr lang="zh-CN" altLang="en-US">
                <a:solidFill>
                  <a:srgbClr val="FF3300"/>
                </a:solidFill>
              </a:rPr>
              <a:t>解空间</a:t>
            </a:r>
            <a:r>
              <a:rPr lang="zh-CN" altLang="en-US"/>
              <a:t>中直接模拟</a:t>
            </a:r>
            <a:r>
              <a:rPr lang="zh-CN" altLang="en-US">
                <a:solidFill>
                  <a:srgbClr val="FF3300"/>
                </a:solidFill>
              </a:rPr>
              <a:t>问题空间</a:t>
            </a:r>
            <a:r>
              <a:rPr lang="zh-CN" altLang="en-US"/>
              <a:t>中的对象及其行为</a:t>
            </a: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028A218-EB81-42FE-8FDC-91F44099F99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6052" name="AutoShape 4"/>
          <p:cNvSpPr>
            <a:spLocks noChangeArrowheads="1"/>
          </p:cNvSpPr>
          <p:nvPr/>
        </p:nvSpPr>
        <p:spPr bwMode="auto">
          <a:xfrm>
            <a:off x="3000378" y="3213103"/>
            <a:ext cx="2881313" cy="1800225"/>
          </a:xfrm>
          <a:prstGeom prst="cloudCallout">
            <a:avLst>
              <a:gd name="adj1" fmla="val -45921"/>
              <a:gd name="adj2" fmla="val 3006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PUSH EBX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EBX,EDX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EDX,EAX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SHR EDX,16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DIV BX</a:t>
            </a:r>
          </a:p>
        </p:txBody>
      </p:sp>
      <p:sp>
        <p:nvSpPr>
          <p:cNvPr id="386053" name="AutoShape 5"/>
          <p:cNvSpPr>
            <a:spLocks noChangeArrowheads="1"/>
          </p:cNvSpPr>
          <p:nvPr/>
        </p:nvSpPr>
        <p:spPr bwMode="auto">
          <a:xfrm>
            <a:off x="6311900" y="3141666"/>
            <a:ext cx="3456508" cy="2160587"/>
          </a:xfrm>
          <a:prstGeom prst="cloudCallout">
            <a:avLst>
              <a:gd name="adj1" fmla="val -46500"/>
              <a:gd name="adj2" fmla="val 30236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AHare.Run;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ALion.Catch(AHare);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ALion.Kill(AHare);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AHare.Dead;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ALion.Eat;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ALion.Happy;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2135191" y="5203828"/>
            <a:ext cx="79216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在计算机中模拟现实世界的事和物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3" grpId="0" animBg="1"/>
      <p:bldP spid="3860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</a:t>
            </a:r>
            <a:r>
              <a:rPr lang="zh-CN" altLang="en-US" dirty="0" smtClean="0"/>
              <a:t>优势 </a:t>
            </a:r>
            <a:r>
              <a:rPr lang="en-US" altLang="zh-CN" dirty="0" smtClean="0"/>
              <a:t>(2)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稳定</a:t>
            </a:r>
          </a:p>
          <a:p>
            <a:pPr lvl="1" eaLnBrk="1" hangingPunct="1"/>
            <a:r>
              <a:rPr lang="zh-CN" altLang="en-US"/>
              <a:t>较小的需求变化不会导致系统结构大的改变</a:t>
            </a:r>
          </a:p>
          <a:p>
            <a:pPr lvl="1" eaLnBrk="1" hangingPunct="1"/>
            <a:r>
              <a:rPr lang="zh-CN" altLang="en-US"/>
              <a:t>当需求变化时</a:t>
            </a:r>
            <a:r>
              <a:rPr lang="en-US" altLang="zh-CN"/>
              <a:t>……</a:t>
            </a: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D7724B5-256F-4461-A9EC-F74E4A00496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4006850" y="3500438"/>
            <a:ext cx="21590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功能：最易变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数据：较易变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对象：较稳定</a:t>
            </a:r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3573463" y="3716338"/>
            <a:ext cx="360362" cy="1223962"/>
          </a:xfrm>
          <a:prstGeom prst="downArrow">
            <a:avLst>
              <a:gd name="adj1" fmla="val 50000"/>
              <a:gd name="adj2" fmla="val 84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2995303" y="3571878"/>
            <a:ext cx="492443" cy="1368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稳定性增加</a:t>
            </a: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5949953" y="3716341"/>
            <a:ext cx="1800225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5949953" y="4292600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5949953" y="3789363"/>
            <a:ext cx="1800225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2135191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用较稳定把不稳定的包起来</a:t>
            </a:r>
          </a:p>
        </p:txBody>
      </p:sp>
      <p:pic>
        <p:nvPicPr>
          <p:cNvPr id="5018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8" y="3500441"/>
            <a:ext cx="16557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/>
      <p:bldP spid="3901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从结构化到面向对象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面向对象技术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对象和类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面向对象技术相关原则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上升到面向对象</a:t>
            </a:r>
            <a:endParaRPr lang="en-US" altLang="zh-CN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C7EE718-862A-4346-885C-43D9632E03E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</a:t>
            </a:r>
            <a:r>
              <a:rPr lang="zh-CN" altLang="en-US" dirty="0" smtClean="0"/>
              <a:t>优势 </a:t>
            </a:r>
            <a:r>
              <a:rPr lang="en-US" altLang="zh-CN" dirty="0" smtClean="0"/>
              <a:t>(3)</a:t>
            </a:r>
            <a:endParaRPr lang="en-US" altLang="zh-CN" dirty="0"/>
          </a:p>
        </p:txBody>
      </p:sp>
      <p:graphicFrame>
        <p:nvGraphicFramePr>
          <p:cNvPr id="39219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298950" y="4954588"/>
          <a:ext cx="3884613" cy="1042987"/>
        </p:xfrm>
        <a:graphic>
          <a:graphicData uri="http://schemas.openxmlformats.org/presentationml/2006/ole">
            <p:oleObj spid="_x0000_s3207" name="公式" r:id="rId4" imgW="1562100" imgH="419100" progId="Equation.3">
              <p:embed/>
            </p:oleObj>
          </a:graphicData>
        </a:graphic>
      </p:graphicFrame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73D0ABC-F176-4F10-80EA-1B1706B6A75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5274" y="1457349"/>
            <a:ext cx="10872787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复用</a:t>
            </a:r>
          </a:p>
          <a:p>
            <a:pPr lvl="1" eaLnBrk="1" hangingPunct="1"/>
            <a:r>
              <a:rPr lang="zh-CN" altLang="en-US" dirty="0"/>
              <a:t>代码重用：类库、框架等重用机制</a:t>
            </a:r>
          </a:p>
          <a:p>
            <a:pPr lvl="1" eaLnBrk="1" hangingPunct="1"/>
            <a:r>
              <a:rPr lang="zh-CN" altLang="en-US" dirty="0"/>
              <a:t>能提高质量，减少</a:t>
            </a:r>
            <a:r>
              <a:rPr lang="zh-CN" altLang="en-US" dirty="0" smtClean="0"/>
              <a:t>由于编写新代码</a:t>
            </a:r>
            <a:r>
              <a:rPr lang="zh-CN" altLang="en-US" dirty="0"/>
              <a:t>而产生的成本</a:t>
            </a:r>
          </a:p>
          <a:p>
            <a:pPr lvl="1" eaLnBrk="1" hangingPunct="1"/>
            <a:r>
              <a:rPr lang="zh-CN" altLang="en-US" dirty="0"/>
              <a:t>通过继承、关联、封装等手段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279650" y="4149725"/>
            <a:ext cx="7848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 dirty="0">
                <a:solidFill>
                  <a:srgbClr val="660066"/>
                </a:solidFill>
                <a:latin typeface="Arial" charset="0"/>
              </a:rPr>
              <a:t>软件开发组越大，组中每个成员的生产率就越低</a:t>
            </a:r>
          </a:p>
          <a:p>
            <a:pPr algn="r"/>
            <a:r>
              <a:rPr kumimoji="0" lang="en-US" altLang="zh-CN" dirty="0" smtClean="0">
                <a:solidFill>
                  <a:srgbClr val="660066"/>
                </a:solidFill>
                <a:latin typeface="Arial" charset="0"/>
              </a:rPr>
              <a:t>-- Philippe </a:t>
            </a:r>
            <a:r>
              <a:rPr kumimoji="0" lang="en-US" altLang="zh-CN" dirty="0">
                <a:solidFill>
                  <a:srgbClr val="660066"/>
                </a:solidFill>
                <a:latin typeface="Arial" charset="0"/>
              </a:rPr>
              <a:t>Kahn, Borland</a:t>
            </a:r>
            <a:r>
              <a:rPr kumimoji="0" lang="zh-CN" altLang="en-US" dirty="0">
                <a:solidFill>
                  <a:srgbClr val="660066"/>
                </a:solidFill>
                <a:latin typeface="Arial" charset="0"/>
              </a:rPr>
              <a:t>公司创始人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2135191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构造大型软件不能靠堆人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/>
      <p:bldP spid="3921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对象</a:t>
            </a:r>
            <a:r>
              <a:rPr lang="zh-CN" altLang="en-US" dirty="0">
                <a:solidFill>
                  <a:srgbClr val="4D4D4D"/>
                </a:solidFill>
              </a:rPr>
              <a:t>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对象技术相关原则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上升到面向对象</a:t>
            </a:r>
            <a:endParaRPr lang="en-US" altLang="zh-CN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9386B0E-1D60-490F-B7B9-09079DDD023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）是一个实体、一件事、一个名词，可以获得的某种东西，可以</a:t>
            </a:r>
            <a:r>
              <a:rPr lang="zh-CN" altLang="en-US" dirty="0" smtClean="0"/>
              <a:t>想象成有</a:t>
            </a:r>
            <a:r>
              <a:rPr lang="zh-CN" altLang="en-US" dirty="0"/>
              <a:t>自己标识的任何事物</a:t>
            </a:r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物理</a:t>
            </a:r>
            <a:r>
              <a:rPr lang="zh-CN" altLang="en-US" dirty="0"/>
              <a:t>实体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概念实体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软件实体</a:t>
            </a:r>
            <a:endParaRPr lang="en-US" altLang="zh-CN" dirty="0"/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FD10F9D-15F1-40C1-B34A-5539E5C841C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4216407" y="3749698"/>
            <a:ext cx="1736726" cy="1679575"/>
            <a:chOff x="3198" y="2011"/>
            <a:chExt cx="1094" cy="1058"/>
          </a:xfrm>
        </p:grpSpPr>
        <p:grpSp>
          <p:nvGrpSpPr>
            <p:cNvPr id="53271" name="Group 5"/>
            <p:cNvGrpSpPr>
              <a:grpSpLocks/>
            </p:cNvGrpSpPr>
            <p:nvPr/>
          </p:nvGrpSpPr>
          <p:grpSpPr bwMode="auto">
            <a:xfrm>
              <a:off x="3198" y="2011"/>
              <a:ext cx="1094" cy="1058"/>
              <a:chOff x="2970" y="1899"/>
              <a:chExt cx="1094" cy="1058"/>
            </a:xfrm>
          </p:grpSpPr>
          <p:pic>
            <p:nvPicPr>
              <p:cNvPr id="53273" name="Picture 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34120" t="16249" r="36819" b="16789"/>
              <a:stretch>
                <a:fillRect/>
              </a:stretch>
            </p:blipFill>
            <p:spPr bwMode="auto">
              <a:xfrm>
                <a:off x="3538" y="2003"/>
                <a:ext cx="453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274" name="Picture 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" y="1899"/>
                <a:ext cx="1094" cy="1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3329" y="2750"/>
              <a:ext cx="730" cy="21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68262" tIns="34925" rIns="68262" bIns="34925">
              <a:spAutoFit/>
            </a:bodyPr>
            <a:lstStyle/>
            <a:p>
              <a:pPr defTabSz="687388" eaLnBrk="0" hangingPunct="0">
                <a:lnSpc>
                  <a:spcPct val="90000"/>
                </a:lnSpc>
                <a:defRPr/>
              </a:pPr>
              <a:r>
                <a:rPr kumimoji="0" lang="zh-CN" altLang="en-US" sz="2000" dirty="0">
                  <a:solidFill>
                    <a:srgbClr val="CC0000"/>
                  </a:solidFill>
                  <a:latin typeface="Arial" charset="0"/>
                  <a:ea typeface="楷体_GB2312" pitchFamily="49" charset="-122"/>
                </a:rPr>
                <a:t>化学过程</a:t>
              </a:r>
            </a:p>
          </p:txBody>
        </p:sp>
      </p:grpSp>
      <p:pic>
        <p:nvPicPr>
          <p:cNvPr id="53254" name="Picture 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00" y="3051200"/>
            <a:ext cx="4457707" cy="159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5" name="Group 10"/>
          <p:cNvGrpSpPr>
            <a:grpSpLocks/>
          </p:cNvGrpSpPr>
          <p:nvPr/>
        </p:nvGrpSpPr>
        <p:grpSpPr bwMode="auto">
          <a:xfrm>
            <a:off x="3424244" y="5283222"/>
            <a:ext cx="3600450" cy="1289050"/>
            <a:chOff x="2699" y="3066"/>
            <a:chExt cx="2268" cy="812"/>
          </a:xfrm>
        </p:grpSpPr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2699" y="3066"/>
              <a:ext cx="2268" cy="812"/>
              <a:chOff x="2592" y="3168"/>
              <a:chExt cx="2268" cy="812"/>
            </a:xfrm>
          </p:grpSpPr>
          <p:sp>
            <p:nvSpPr>
              <p:cNvPr id="53258" name="Line 12"/>
              <p:cNvSpPr>
                <a:spLocks noChangeShapeType="1"/>
              </p:cNvSpPr>
              <p:nvPr/>
            </p:nvSpPr>
            <p:spPr bwMode="auto">
              <a:xfrm>
                <a:off x="4068" y="3383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9" name="Line 13"/>
              <p:cNvSpPr>
                <a:spLocks noChangeShapeType="1"/>
              </p:cNvSpPr>
              <p:nvPr/>
            </p:nvSpPr>
            <p:spPr bwMode="auto">
              <a:xfrm>
                <a:off x="2592" y="3168"/>
                <a:ext cx="174" cy="1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2" name="Rectangle 14"/>
              <p:cNvSpPr>
                <a:spLocks noChangeArrowheads="1"/>
              </p:cNvSpPr>
              <p:nvPr/>
            </p:nvSpPr>
            <p:spPr bwMode="auto">
              <a:xfrm>
                <a:off x="3473" y="3763"/>
                <a:ext cx="760" cy="217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50000">
                    <a:srgbClr val="FFCC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8262" tIns="34925" rIns="68262" bIns="34925">
                <a:spAutoFit/>
              </a:bodyPr>
              <a:lstStyle/>
              <a:p>
                <a:pPr defTabSz="687388" eaLnBrk="0" hangingPunct="0">
                  <a:lnSpc>
                    <a:spcPct val="90000"/>
                  </a:lnSpc>
                  <a:defRPr/>
                </a:pPr>
                <a:r>
                  <a:rPr kumimoji="0" lang="zh-CN" altLang="en-US" sz="2000">
                    <a:solidFill>
                      <a:srgbClr val="CC0000"/>
                    </a:solidFill>
                    <a:latin typeface="Arial" charset="0"/>
                    <a:ea typeface="楷体_GB2312" pitchFamily="49" charset="-122"/>
                  </a:rPr>
                  <a:t>    链表    </a:t>
                </a:r>
              </a:p>
            </p:txBody>
          </p:sp>
          <p:sp>
            <p:nvSpPr>
              <p:cNvPr id="53261" name="Rectangle 15"/>
              <p:cNvSpPr>
                <a:spLocks noChangeArrowheads="1"/>
              </p:cNvSpPr>
              <p:nvPr/>
            </p:nvSpPr>
            <p:spPr bwMode="auto">
              <a:xfrm>
                <a:off x="3638" y="3387"/>
                <a:ext cx="406" cy="2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262" name="Group 16"/>
              <p:cNvGrpSpPr>
                <a:grpSpLocks/>
              </p:cNvGrpSpPr>
              <p:nvPr/>
            </p:nvGrpSpPr>
            <p:grpSpPr bwMode="auto">
              <a:xfrm>
                <a:off x="4392" y="3268"/>
                <a:ext cx="468" cy="391"/>
                <a:chOff x="4232" y="2998"/>
                <a:chExt cx="468" cy="391"/>
              </a:xfrm>
            </p:grpSpPr>
            <p:sp>
              <p:nvSpPr>
                <p:cNvPr id="5326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32" y="3044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9" name="AutoShape 18"/>
                <p:cNvSpPr>
                  <a:spLocks noChangeArrowheads="1"/>
                </p:cNvSpPr>
                <p:nvPr/>
              </p:nvSpPr>
              <p:spPr bwMode="auto">
                <a:xfrm>
                  <a:off x="4294" y="2998"/>
                  <a:ext cx="406" cy="116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70" name="Rectangle 19"/>
                <p:cNvSpPr>
                  <a:spLocks noChangeArrowheads="1"/>
                </p:cNvSpPr>
                <p:nvPr/>
              </p:nvSpPr>
              <p:spPr bwMode="auto">
                <a:xfrm>
                  <a:off x="4294" y="3129"/>
                  <a:ext cx="406" cy="2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63" name="Group 20"/>
              <p:cNvGrpSpPr>
                <a:grpSpLocks/>
              </p:cNvGrpSpPr>
              <p:nvPr/>
            </p:nvGrpSpPr>
            <p:grpSpPr bwMode="auto">
              <a:xfrm>
                <a:off x="2784" y="3264"/>
                <a:ext cx="468" cy="391"/>
                <a:chOff x="2623" y="3021"/>
                <a:chExt cx="468" cy="391"/>
              </a:xfrm>
            </p:grpSpPr>
            <p:sp>
              <p:nvSpPr>
                <p:cNvPr id="5326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3" y="3067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6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5" y="3021"/>
                  <a:ext cx="406" cy="115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685" y="3151"/>
                  <a:ext cx="406" cy="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64" name="Line 24"/>
              <p:cNvSpPr>
                <a:spLocks noChangeShapeType="1"/>
              </p:cNvSpPr>
              <p:nvPr/>
            </p:nvSpPr>
            <p:spPr bwMode="auto">
              <a:xfrm>
                <a:off x="3275" y="3394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7" name="AutoShape 25"/>
            <p:cNvSpPr>
              <a:spLocks noChangeArrowheads="1"/>
            </p:cNvSpPr>
            <p:nvPr/>
          </p:nvSpPr>
          <p:spPr bwMode="auto">
            <a:xfrm>
              <a:off x="3742" y="3158"/>
              <a:ext cx="406" cy="11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正式定义</a:t>
            </a:r>
            <a:endParaRPr lang="en-US" altLang="zh-CN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对象是一个实体，</a:t>
            </a:r>
            <a:r>
              <a:rPr lang="zh-CN" altLang="en-US" dirty="0"/>
              <a:t>这个实体：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具有明确定义的边界和标识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边界意味着对象是一个封装体，通过封装来与其它对象分隔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标识则表明每一个对象都是唯一的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对象封装了状态和行为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对象的状态通过对象的属性（</a:t>
            </a:r>
            <a:r>
              <a:rPr lang="en-US" altLang="zh-CN" dirty="0"/>
              <a:t>attribute</a:t>
            </a:r>
            <a:r>
              <a:rPr lang="zh-CN" altLang="en-US" dirty="0"/>
              <a:t>）和关系（</a:t>
            </a:r>
            <a:r>
              <a:rPr lang="en-US" altLang="zh-CN" dirty="0"/>
              <a:t>relationship</a:t>
            </a:r>
            <a:r>
              <a:rPr lang="zh-CN" altLang="en-US" dirty="0"/>
              <a:t>）来表达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zh-CN" dirty="0"/>
              <a:t>对象的行为通过对象的操作（</a:t>
            </a:r>
            <a:r>
              <a:rPr lang="en-US" altLang="zh-CN" dirty="0"/>
              <a:t>operation</a:t>
            </a:r>
            <a:r>
              <a:rPr lang="zh-CN" altLang="zh-CN" dirty="0"/>
              <a:t>）、方法（</a:t>
            </a:r>
            <a:r>
              <a:rPr lang="en-US" altLang="zh-CN" dirty="0"/>
              <a:t>method</a:t>
            </a:r>
            <a:r>
              <a:rPr lang="zh-CN" altLang="zh-CN" dirty="0"/>
              <a:t>）和状态机（</a:t>
            </a:r>
            <a:r>
              <a:rPr lang="en-US" altLang="zh-CN" dirty="0"/>
              <a:t>state machine</a:t>
            </a:r>
            <a:r>
              <a:rPr lang="zh-CN" altLang="zh-CN" dirty="0"/>
              <a:t>）来表达</a:t>
            </a:r>
            <a:endParaRPr lang="en-US" altLang="zh-CN" dirty="0"/>
          </a:p>
          <a:p>
            <a:pPr lvl="2" eaLnBrk="1" hangingPunct="1">
              <a:defRPr/>
            </a:pPr>
            <a:endParaRPr lang="en-US" altLang="zh-CN" dirty="0"/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F5081DE-0A39-4673-89C0-A841C709EE5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在</a:t>
            </a:r>
            <a:r>
              <a:rPr lang="en-US" altLang="zh-CN" sz="4000" dirty="0"/>
              <a:t>UML</a:t>
            </a:r>
            <a:r>
              <a:rPr lang="zh-CN" altLang="en-US" sz="4000" dirty="0"/>
              <a:t>中表示对象</a:t>
            </a:r>
            <a:endParaRPr lang="en-US" altLang="zh-CN" sz="4000" dirty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在</a:t>
            </a:r>
            <a:r>
              <a:rPr lang="en-US" altLang="zh-CN" dirty="0"/>
              <a:t>UML</a:t>
            </a:r>
            <a:r>
              <a:rPr lang="zh-CN" altLang="zh-CN" dirty="0"/>
              <a:t>中，对象用矩形框来表示，对象的名字写在矩形框内部，并加上下划线来表示</a:t>
            </a:r>
            <a:endParaRPr lang="en-US" altLang="zh-CN" dirty="0"/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CB38EE9-A497-4ABB-A872-DD000FEA1AA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92" y="2925765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7" y="3711577"/>
            <a:ext cx="5461635" cy="65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67811" y="4399160"/>
            <a:ext cx="1983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对象名</a:t>
            </a:r>
            <a:r>
              <a:rPr lang="en-US" altLang="zh-CN" dirty="0"/>
              <a:t>+</a:t>
            </a:r>
            <a:r>
              <a:rPr lang="zh-CN" altLang="en-US" dirty="0"/>
              <a:t>类名</a:t>
            </a:r>
          </a:p>
        </p:txBody>
      </p:sp>
      <p:sp>
        <p:nvSpPr>
          <p:cNvPr id="12" name="矩形 11"/>
          <p:cNvSpPr/>
          <p:nvPr/>
        </p:nvSpPr>
        <p:spPr>
          <a:xfrm>
            <a:off x="6503446" y="4293099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只有类名</a:t>
            </a:r>
            <a:endParaRPr lang="en-US" altLang="zh-CN" dirty="0"/>
          </a:p>
          <a:p>
            <a:pPr algn="ctr"/>
            <a:r>
              <a:rPr lang="zh-CN" altLang="en-US" dirty="0"/>
              <a:t>（匿名对象）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482937" y="447061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只有对象名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类就是一系列对象的抽象描述，这些对象共享相同的属性、操作、关系和语义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一个具体的对象是该类的一个实例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类是一种抽象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将相似的实体抽象成相同的概念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抽象过程强调相关特征而忽略其它的特征</a:t>
            </a:r>
            <a:endParaRPr lang="en-US" altLang="zh-CN" dirty="0"/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C2E685D-A589-4984-AA63-8F193B71154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示例：类</a:t>
            </a:r>
            <a:endParaRPr lang="en-US" altLang="zh-CN" dirty="0"/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985D942-ED24-4342-94F6-6BCCD6E5C57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953000" y="1524819"/>
            <a:ext cx="19177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20000"/>
              </a:lnSpc>
            </a:pPr>
            <a:r>
              <a:rPr kumimoji="0" lang="zh-CN" altLang="en-US" sz="2800" u="sng" dirty="0">
                <a:solidFill>
                  <a:srgbClr val="CC0000"/>
                </a:solidFill>
                <a:latin typeface="Garamond" pitchFamily="18" charset="0"/>
              </a:rPr>
              <a:t>类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20000"/>
              </a:lnSpc>
            </a:pPr>
            <a:r>
              <a:rPr kumimoji="0" lang="en-US" altLang="zh-CN" sz="2800" dirty="0">
                <a:solidFill>
                  <a:srgbClr val="CC0000"/>
                </a:solidFill>
                <a:latin typeface="Garamond" pitchFamily="18" charset="0"/>
              </a:rPr>
              <a:t>Employee</a:t>
            </a:r>
            <a:endParaRPr kumimoji="0" lang="en-US" altLang="zh-CN" sz="2800" dirty="0">
              <a:latin typeface="Garamond" pitchFamily="18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074863" y="2207447"/>
            <a:ext cx="1898650" cy="400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>
                <a:solidFill>
                  <a:srgbClr val="CC0000"/>
                </a:solidFill>
                <a:latin typeface="Garamond" pitchFamily="18" charset="0"/>
              </a:rPr>
              <a:t>属性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Name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Address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Position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Start Date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End Date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7620003" y="2286822"/>
            <a:ext cx="275431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>
                <a:solidFill>
                  <a:srgbClr val="CC0000"/>
                </a:solidFill>
                <a:latin typeface="Garamond" pitchFamily="18" charset="0"/>
              </a:rPr>
              <a:t>操作</a:t>
            </a:r>
            <a:endParaRPr kumimoji="0" lang="en-US" altLang="zh-CN" sz="2800" u="sng" dirty="0">
              <a:solidFill>
                <a:srgbClr val="CC0000"/>
              </a:solidFill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Hire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Fire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Promote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Increase 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Retire</a:t>
            </a:r>
          </a:p>
        </p:txBody>
      </p:sp>
      <p:grpSp>
        <p:nvGrpSpPr>
          <p:cNvPr id="60423" name="Group 6"/>
          <p:cNvGrpSpPr>
            <a:grpSpLocks/>
          </p:cNvGrpSpPr>
          <p:nvPr/>
        </p:nvGrpSpPr>
        <p:grpSpPr bwMode="auto">
          <a:xfrm>
            <a:off x="4038603" y="2744022"/>
            <a:ext cx="3852863" cy="2360613"/>
            <a:chOff x="1667" y="1705"/>
            <a:chExt cx="2427" cy="1487"/>
          </a:xfrm>
        </p:grpSpPr>
        <p:grpSp>
          <p:nvGrpSpPr>
            <p:cNvPr id="60424" name="Group 7"/>
            <p:cNvGrpSpPr>
              <a:grpSpLocks/>
            </p:cNvGrpSpPr>
            <p:nvPr/>
          </p:nvGrpSpPr>
          <p:grpSpPr bwMode="auto">
            <a:xfrm>
              <a:off x="2390" y="1777"/>
              <a:ext cx="291" cy="1285"/>
              <a:chOff x="2390" y="1777"/>
              <a:chExt cx="291" cy="1285"/>
            </a:xfrm>
          </p:grpSpPr>
          <p:grpSp>
            <p:nvGrpSpPr>
              <p:cNvPr id="60626" name="Group 8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60635" name="Freeform 9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6" name="Freeform 10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637" name="Group 11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6063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3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27" name="Freeform 14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628" name="Group 15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60633" name="Freeform 16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4" name="Freeform 17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29" name="Group 18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60631" name="Freeform 19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2" name="Freeform 20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630" name="Freeform 21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5" name="Group 22"/>
            <p:cNvGrpSpPr>
              <a:grpSpLocks/>
            </p:cNvGrpSpPr>
            <p:nvPr/>
          </p:nvGrpSpPr>
          <p:grpSpPr bwMode="auto">
            <a:xfrm>
              <a:off x="2583" y="1747"/>
              <a:ext cx="299" cy="1377"/>
              <a:chOff x="2583" y="1747"/>
              <a:chExt cx="299" cy="1377"/>
            </a:xfrm>
          </p:grpSpPr>
          <p:grpSp>
            <p:nvGrpSpPr>
              <p:cNvPr id="60603" name="Group 23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60623" name="Freeform 24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4" name="Freeform 25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5" name="Freeform 26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4" name="Group 27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60619" name="Group 28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60621" name="Freeform 29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22" name="Freeform 30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620" name="Freeform 31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5" name="Group 32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60617" name="Freeform 33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18" name="Freeform 34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6" name="Group 35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60608" name="Group 36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60613" name="Freeform 37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6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6061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16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0609" name="Group 41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60610" name="Freeform 42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1" name="Freeform 43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2" name="Freeform 44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07" name="Freeform 45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6" name="Group 46"/>
            <p:cNvGrpSpPr>
              <a:grpSpLocks/>
            </p:cNvGrpSpPr>
            <p:nvPr/>
          </p:nvGrpSpPr>
          <p:grpSpPr bwMode="auto">
            <a:xfrm>
              <a:off x="3090" y="1705"/>
              <a:ext cx="420" cy="1315"/>
              <a:chOff x="3090" y="1705"/>
              <a:chExt cx="420" cy="1315"/>
            </a:xfrm>
          </p:grpSpPr>
          <p:grpSp>
            <p:nvGrpSpPr>
              <p:cNvPr id="60586" name="Group 47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60596" name="Freeform 48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97" name="Group 49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60598" name="Freeform 50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9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6060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87" name="Group 55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60588" name="Group 56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60593" name="Freeform 57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4" name="Freeform 58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5" name="Freeform 59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89" name="Group 60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60591" name="Freeform 61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2" name="Freeform 62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90" name="Freeform 63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27" name="Group 64"/>
            <p:cNvGrpSpPr>
              <a:grpSpLocks/>
            </p:cNvGrpSpPr>
            <p:nvPr/>
          </p:nvGrpSpPr>
          <p:grpSpPr bwMode="auto">
            <a:xfrm>
              <a:off x="2807" y="1783"/>
              <a:ext cx="449" cy="1323"/>
              <a:chOff x="2807" y="1783"/>
              <a:chExt cx="449" cy="1323"/>
            </a:xfrm>
          </p:grpSpPr>
          <p:grpSp>
            <p:nvGrpSpPr>
              <p:cNvPr id="60563" name="Group 65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60574" name="Group 66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60584" name="Freeform 67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85" name="Freeform 68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75" name="Group 69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6057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6058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2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7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6057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7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64" name="Group 78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60565" name="Group 79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60567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6056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570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60571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2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3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0568" name="Freeform 86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66" name="Freeform 87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28" name="Freeform 88"/>
            <p:cNvSpPr>
              <a:spLocks/>
            </p:cNvSpPr>
            <p:nvPr/>
          </p:nvSpPr>
          <p:spPr bwMode="auto">
            <a:xfrm>
              <a:off x="3627" y="2534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3413" y="2506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30" name="Group 90"/>
            <p:cNvGrpSpPr>
              <a:grpSpLocks/>
            </p:cNvGrpSpPr>
            <p:nvPr/>
          </p:nvGrpSpPr>
          <p:grpSpPr bwMode="auto">
            <a:xfrm>
              <a:off x="3807" y="1868"/>
              <a:ext cx="287" cy="1294"/>
              <a:chOff x="3807" y="1868"/>
              <a:chExt cx="287" cy="1294"/>
            </a:xfrm>
          </p:grpSpPr>
          <p:sp>
            <p:nvSpPr>
              <p:cNvPr id="60548" name="Freeform 91"/>
              <p:cNvSpPr>
                <a:spLocks/>
              </p:cNvSpPr>
              <p:nvPr/>
            </p:nvSpPr>
            <p:spPr bwMode="auto">
              <a:xfrm>
                <a:off x="3867" y="2751"/>
                <a:ext cx="149" cy="373"/>
              </a:xfrm>
              <a:custGeom>
                <a:avLst/>
                <a:gdLst>
                  <a:gd name="T0" fmla="*/ 32 w 149"/>
                  <a:gd name="T1" fmla="*/ 0 h 373"/>
                  <a:gd name="T2" fmla="*/ 28 w 149"/>
                  <a:gd name="T3" fmla="*/ 44 h 373"/>
                  <a:gd name="T4" fmla="*/ 27 w 149"/>
                  <a:gd name="T5" fmla="*/ 93 h 373"/>
                  <a:gd name="T6" fmla="*/ 27 w 149"/>
                  <a:gd name="T7" fmla="*/ 143 h 373"/>
                  <a:gd name="T8" fmla="*/ 28 w 149"/>
                  <a:gd name="T9" fmla="*/ 189 h 373"/>
                  <a:gd name="T10" fmla="*/ 29 w 149"/>
                  <a:gd name="T11" fmla="*/ 226 h 373"/>
                  <a:gd name="T12" fmla="*/ 29 w 149"/>
                  <a:gd name="T13" fmla="*/ 273 h 373"/>
                  <a:gd name="T14" fmla="*/ 27 w 149"/>
                  <a:gd name="T15" fmla="*/ 293 h 373"/>
                  <a:gd name="T16" fmla="*/ 7 w 149"/>
                  <a:gd name="T17" fmla="*/ 350 h 373"/>
                  <a:gd name="T18" fmla="*/ 0 w 149"/>
                  <a:gd name="T19" fmla="*/ 371 h 373"/>
                  <a:gd name="T20" fmla="*/ 31 w 149"/>
                  <a:gd name="T21" fmla="*/ 372 h 373"/>
                  <a:gd name="T22" fmla="*/ 45 w 149"/>
                  <a:gd name="T23" fmla="*/ 346 h 373"/>
                  <a:gd name="T24" fmla="*/ 54 w 149"/>
                  <a:gd name="T25" fmla="*/ 317 h 373"/>
                  <a:gd name="T26" fmla="*/ 60 w 149"/>
                  <a:gd name="T27" fmla="*/ 270 h 373"/>
                  <a:gd name="T28" fmla="*/ 78 w 149"/>
                  <a:gd name="T29" fmla="*/ 143 h 373"/>
                  <a:gd name="T30" fmla="*/ 85 w 149"/>
                  <a:gd name="T31" fmla="*/ 107 h 373"/>
                  <a:gd name="T32" fmla="*/ 80 w 149"/>
                  <a:gd name="T33" fmla="*/ 176 h 373"/>
                  <a:gd name="T34" fmla="*/ 85 w 149"/>
                  <a:gd name="T35" fmla="*/ 219 h 373"/>
                  <a:gd name="T36" fmla="*/ 87 w 149"/>
                  <a:gd name="T37" fmla="*/ 258 h 373"/>
                  <a:gd name="T38" fmla="*/ 84 w 149"/>
                  <a:gd name="T39" fmla="*/ 294 h 373"/>
                  <a:gd name="T40" fmla="*/ 86 w 149"/>
                  <a:gd name="T41" fmla="*/ 312 h 373"/>
                  <a:gd name="T42" fmla="*/ 107 w 149"/>
                  <a:gd name="T43" fmla="*/ 366 h 373"/>
                  <a:gd name="T44" fmla="*/ 125 w 149"/>
                  <a:gd name="T45" fmla="*/ 366 h 373"/>
                  <a:gd name="T46" fmla="*/ 134 w 149"/>
                  <a:gd name="T47" fmla="*/ 366 h 373"/>
                  <a:gd name="T48" fmla="*/ 145 w 149"/>
                  <a:gd name="T49" fmla="*/ 355 h 373"/>
                  <a:gd name="T50" fmla="*/ 118 w 149"/>
                  <a:gd name="T51" fmla="*/ 294 h 373"/>
                  <a:gd name="T52" fmla="*/ 131 w 149"/>
                  <a:gd name="T53" fmla="*/ 165 h 373"/>
                  <a:gd name="T54" fmla="*/ 137 w 149"/>
                  <a:gd name="T55" fmla="*/ 104 h 373"/>
                  <a:gd name="T56" fmla="*/ 148 w 149"/>
                  <a:gd name="T57" fmla="*/ 3 h 373"/>
                  <a:gd name="T58" fmla="*/ 32 w 149"/>
                  <a:gd name="T59" fmla="*/ 0 h 37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9"/>
                  <a:gd name="T91" fmla="*/ 0 h 373"/>
                  <a:gd name="T92" fmla="*/ 149 w 149"/>
                  <a:gd name="T93" fmla="*/ 373 h 37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9" h="373">
                    <a:moveTo>
                      <a:pt x="32" y="0"/>
                    </a:moveTo>
                    <a:lnTo>
                      <a:pt x="28" y="44"/>
                    </a:lnTo>
                    <a:lnTo>
                      <a:pt x="27" y="93"/>
                    </a:lnTo>
                    <a:lnTo>
                      <a:pt x="27" y="143"/>
                    </a:lnTo>
                    <a:lnTo>
                      <a:pt x="28" y="189"/>
                    </a:lnTo>
                    <a:lnTo>
                      <a:pt x="29" y="226"/>
                    </a:lnTo>
                    <a:lnTo>
                      <a:pt x="29" y="273"/>
                    </a:lnTo>
                    <a:lnTo>
                      <a:pt x="27" y="293"/>
                    </a:lnTo>
                    <a:lnTo>
                      <a:pt x="7" y="350"/>
                    </a:lnTo>
                    <a:lnTo>
                      <a:pt x="0" y="371"/>
                    </a:lnTo>
                    <a:lnTo>
                      <a:pt x="31" y="372"/>
                    </a:lnTo>
                    <a:lnTo>
                      <a:pt x="45" y="346"/>
                    </a:lnTo>
                    <a:lnTo>
                      <a:pt x="54" y="317"/>
                    </a:lnTo>
                    <a:lnTo>
                      <a:pt x="60" y="270"/>
                    </a:lnTo>
                    <a:lnTo>
                      <a:pt x="78" y="143"/>
                    </a:lnTo>
                    <a:lnTo>
                      <a:pt x="85" y="107"/>
                    </a:lnTo>
                    <a:lnTo>
                      <a:pt x="80" y="176"/>
                    </a:lnTo>
                    <a:lnTo>
                      <a:pt x="85" y="219"/>
                    </a:lnTo>
                    <a:lnTo>
                      <a:pt x="87" y="258"/>
                    </a:lnTo>
                    <a:lnTo>
                      <a:pt x="84" y="294"/>
                    </a:lnTo>
                    <a:lnTo>
                      <a:pt x="86" y="312"/>
                    </a:lnTo>
                    <a:lnTo>
                      <a:pt x="107" y="366"/>
                    </a:lnTo>
                    <a:lnTo>
                      <a:pt x="125" y="366"/>
                    </a:lnTo>
                    <a:lnTo>
                      <a:pt x="134" y="366"/>
                    </a:lnTo>
                    <a:lnTo>
                      <a:pt x="145" y="355"/>
                    </a:lnTo>
                    <a:lnTo>
                      <a:pt x="118" y="294"/>
                    </a:lnTo>
                    <a:lnTo>
                      <a:pt x="131" y="165"/>
                    </a:lnTo>
                    <a:lnTo>
                      <a:pt x="137" y="104"/>
                    </a:lnTo>
                    <a:lnTo>
                      <a:pt x="148" y="3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49" name="Group 92"/>
              <p:cNvGrpSpPr>
                <a:grpSpLocks/>
              </p:cNvGrpSpPr>
              <p:nvPr/>
            </p:nvGrpSpPr>
            <p:grpSpPr bwMode="auto">
              <a:xfrm>
                <a:off x="3811" y="2280"/>
                <a:ext cx="276" cy="372"/>
                <a:chOff x="3811" y="2280"/>
                <a:chExt cx="276" cy="372"/>
              </a:xfrm>
            </p:grpSpPr>
            <p:sp>
              <p:nvSpPr>
                <p:cNvPr id="60561" name="Freeform 93"/>
                <p:cNvSpPr>
                  <a:spLocks/>
                </p:cNvSpPr>
                <p:nvPr/>
              </p:nvSpPr>
              <p:spPr bwMode="auto">
                <a:xfrm>
                  <a:off x="3811" y="2290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1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3 h 362"/>
                    <a:gd name="T16" fmla="*/ 71 w 72"/>
                    <a:gd name="T17" fmla="*/ 292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1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3"/>
                      </a:lnTo>
                      <a:lnTo>
                        <a:pt x="71" y="292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2" name="Freeform 94"/>
                <p:cNvSpPr>
                  <a:spLocks/>
                </p:cNvSpPr>
                <p:nvPr/>
              </p:nvSpPr>
              <p:spPr bwMode="auto">
                <a:xfrm>
                  <a:off x="4025" y="2280"/>
                  <a:ext cx="62" cy="338"/>
                </a:xfrm>
                <a:custGeom>
                  <a:avLst/>
                  <a:gdLst>
                    <a:gd name="T0" fmla="*/ 17 w 62"/>
                    <a:gd name="T1" fmla="*/ 9 h 338"/>
                    <a:gd name="T2" fmla="*/ 26 w 62"/>
                    <a:gd name="T3" fmla="*/ 69 h 338"/>
                    <a:gd name="T4" fmla="*/ 25 w 62"/>
                    <a:gd name="T5" fmla="*/ 214 h 338"/>
                    <a:gd name="T6" fmla="*/ 0 w 62"/>
                    <a:gd name="T7" fmla="*/ 275 h 338"/>
                    <a:gd name="T8" fmla="*/ 6 w 62"/>
                    <a:gd name="T9" fmla="*/ 281 h 338"/>
                    <a:gd name="T10" fmla="*/ 0 w 62"/>
                    <a:gd name="T11" fmla="*/ 311 h 338"/>
                    <a:gd name="T12" fmla="*/ 5 w 62"/>
                    <a:gd name="T13" fmla="*/ 337 h 338"/>
                    <a:gd name="T14" fmla="*/ 25 w 62"/>
                    <a:gd name="T15" fmla="*/ 295 h 338"/>
                    <a:gd name="T16" fmla="*/ 44 w 62"/>
                    <a:gd name="T17" fmla="*/ 222 h 338"/>
                    <a:gd name="T18" fmla="*/ 61 w 62"/>
                    <a:gd name="T19" fmla="*/ 55 h 338"/>
                    <a:gd name="T20" fmla="*/ 53 w 62"/>
                    <a:gd name="T21" fmla="*/ 0 h 338"/>
                    <a:gd name="T22" fmla="*/ 17 w 62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8"/>
                    <a:gd name="T38" fmla="*/ 62 w 62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8">
                      <a:moveTo>
                        <a:pt x="17" y="9"/>
                      </a:moveTo>
                      <a:lnTo>
                        <a:pt x="26" y="69"/>
                      </a:lnTo>
                      <a:lnTo>
                        <a:pt x="25" y="214"/>
                      </a:lnTo>
                      <a:lnTo>
                        <a:pt x="0" y="275"/>
                      </a:lnTo>
                      <a:lnTo>
                        <a:pt x="6" y="281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5" y="295"/>
                      </a:lnTo>
                      <a:lnTo>
                        <a:pt x="44" y="222"/>
                      </a:lnTo>
                      <a:lnTo>
                        <a:pt x="61" y="55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0" name="Freeform 95"/>
              <p:cNvSpPr>
                <a:spLocks/>
              </p:cNvSpPr>
              <p:nvPr/>
            </p:nvSpPr>
            <p:spPr bwMode="auto">
              <a:xfrm>
                <a:off x="3913" y="1893"/>
                <a:ext cx="92" cy="169"/>
              </a:xfrm>
              <a:custGeom>
                <a:avLst/>
                <a:gdLst>
                  <a:gd name="T0" fmla="*/ 14 w 92"/>
                  <a:gd name="T1" fmla="*/ 168 h 169"/>
                  <a:gd name="T2" fmla="*/ 14 w 92"/>
                  <a:gd name="T3" fmla="*/ 143 h 169"/>
                  <a:gd name="T4" fmla="*/ 3 w 92"/>
                  <a:gd name="T5" fmla="*/ 113 h 169"/>
                  <a:gd name="T6" fmla="*/ 0 w 92"/>
                  <a:gd name="T7" fmla="*/ 93 h 169"/>
                  <a:gd name="T8" fmla="*/ 0 w 92"/>
                  <a:gd name="T9" fmla="*/ 78 h 169"/>
                  <a:gd name="T10" fmla="*/ 0 w 92"/>
                  <a:gd name="T11" fmla="*/ 56 h 169"/>
                  <a:gd name="T12" fmla="*/ 3 w 92"/>
                  <a:gd name="T13" fmla="*/ 38 h 169"/>
                  <a:gd name="T14" fmla="*/ 7 w 92"/>
                  <a:gd name="T15" fmla="*/ 26 h 169"/>
                  <a:gd name="T16" fmla="*/ 14 w 92"/>
                  <a:gd name="T17" fmla="*/ 15 h 169"/>
                  <a:gd name="T18" fmla="*/ 22 w 92"/>
                  <a:gd name="T19" fmla="*/ 7 h 169"/>
                  <a:gd name="T20" fmla="*/ 34 w 92"/>
                  <a:gd name="T21" fmla="*/ 1 h 169"/>
                  <a:gd name="T22" fmla="*/ 49 w 92"/>
                  <a:gd name="T23" fmla="*/ 0 h 169"/>
                  <a:gd name="T24" fmla="*/ 61 w 92"/>
                  <a:gd name="T25" fmla="*/ 2 h 169"/>
                  <a:gd name="T26" fmla="*/ 72 w 92"/>
                  <a:gd name="T27" fmla="*/ 6 h 169"/>
                  <a:gd name="T28" fmla="*/ 80 w 92"/>
                  <a:gd name="T29" fmla="*/ 15 h 169"/>
                  <a:gd name="T30" fmla="*/ 86 w 92"/>
                  <a:gd name="T31" fmla="*/ 26 h 169"/>
                  <a:gd name="T32" fmla="*/ 91 w 92"/>
                  <a:gd name="T33" fmla="*/ 39 h 169"/>
                  <a:gd name="T34" fmla="*/ 90 w 92"/>
                  <a:gd name="T35" fmla="*/ 68 h 169"/>
                  <a:gd name="T36" fmla="*/ 86 w 92"/>
                  <a:gd name="T37" fmla="*/ 91 h 169"/>
                  <a:gd name="T38" fmla="*/ 83 w 92"/>
                  <a:gd name="T39" fmla="*/ 116 h 169"/>
                  <a:gd name="T40" fmla="*/ 76 w 92"/>
                  <a:gd name="T41" fmla="*/ 129 h 169"/>
                  <a:gd name="T42" fmla="*/ 69 w 92"/>
                  <a:gd name="T43" fmla="*/ 140 h 169"/>
                  <a:gd name="T44" fmla="*/ 66 w 92"/>
                  <a:gd name="T45" fmla="*/ 147 h 169"/>
                  <a:gd name="T46" fmla="*/ 62 w 92"/>
                  <a:gd name="T47" fmla="*/ 168 h 169"/>
                  <a:gd name="T48" fmla="*/ 14 w 92"/>
                  <a:gd name="T49" fmla="*/ 168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2"/>
                  <a:gd name="T76" fmla="*/ 0 h 169"/>
                  <a:gd name="T77" fmla="*/ 92 w 9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2" h="169">
                    <a:moveTo>
                      <a:pt x="14" y="168"/>
                    </a:moveTo>
                    <a:lnTo>
                      <a:pt x="14" y="143"/>
                    </a:lnTo>
                    <a:lnTo>
                      <a:pt x="3" y="113"/>
                    </a:lnTo>
                    <a:lnTo>
                      <a:pt x="0" y="9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7" y="26"/>
                    </a:lnTo>
                    <a:lnTo>
                      <a:pt x="14" y="15"/>
                    </a:lnTo>
                    <a:lnTo>
                      <a:pt x="22" y="7"/>
                    </a:lnTo>
                    <a:lnTo>
                      <a:pt x="34" y="1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72" y="6"/>
                    </a:lnTo>
                    <a:lnTo>
                      <a:pt x="80" y="15"/>
                    </a:lnTo>
                    <a:lnTo>
                      <a:pt x="86" y="26"/>
                    </a:lnTo>
                    <a:lnTo>
                      <a:pt x="91" y="39"/>
                    </a:lnTo>
                    <a:lnTo>
                      <a:pt x="90" y="68"/>
                    </a:lnTo>
                    <a:lnTo>
                      <a:pt x="86" y="91"/>
                    </a:lnTo>
                    <a:lnTo>
                      <a:pt x="83" y="116"/>
                    </a:lnTo>
                    <a:lnTo>
                      <a:pt x="76" y="129"/>
                    </a:lnTo>
                    <a:lnTo>
                      <a:pt x="69" y="140"/>
                    </a:lnTo>
                    <a:lnTo>
                      <a:pt x="66" y="147"/>
                    </a:lnTo>
                    <a:lnTo>
                      <a:pt x="62" y="168"/>
                    </a:lnTo>
                    <a:lnTo>
                      <a:pt x="14" y="168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1" name="Freeform 96"/>
              <p:cNvSpPr>
                <a:spLocks/>
              </p:cNvSpPr>
              <p:nvPr/>
            </p:nvSpPr>
            <p:spPr bwMode="auto">
              <a:xfrm>
                <a:off x="3872" y="1868"/>
                <a:ext cx="171" cy="139"/>
              </a:xfrm>
              <a:custGeom>
                <a:avLst/>
                <a:gdLst>
                  <a:gd name="T0" fmla="*/ 18 w 171"/>
                  <a:gd name="T1" fmla="*/ 135 h 139"/>
                  <a:gd name="T2" fmla="*/ 10 w 171"/>
                  <a:gd name="T3" fmla="*/ 138 h 139"/>
                  <a:gd name="T4" fmla="*/ 0 w 171"/>
                  <a:gd name="T5" fmla="*/ 133 h 139"/>
                  <a:gd name="T6" fmla="*/ 5 w 171"/>
                  <a:gd name="T7" fmla="*/ 111 h 139"/>
                  <a:gd name="T8" fmla="*/ 10 w 171"/>
                  <a:gd name="T9" fmla="*/ 84 h 139"/>
                  <a:gd name="T10" fmla="*/ 21 w 171"/>
                  <a:gd name="T11" fmla="*/ 53 h 139"/>
                  <a:gd name="T12" fmla="*/ 27 w 171"/>
                  <a:gd name="T13" fmla="*/ 36 h 139"/>
                  <a:gd name="T14" fmla="*/ 33 w 171"/>
                  <a:gd name="T15" fmla="*/ 22 h 139"/>
                  <a:gd name="T16" fmla="*/ 48 w 171"/>
                  <a:gd name="T17" fmla="*/ 8 h 139"/>
                  <a:gd name="T18" fmla="*/ 75 w 171"/>
                  <a:gd name="T19" fmla="*/ 3 h 139"/>
                  <a:gd name="T20" fmla="*/ 97 w 171"/>
                  <a:gd name="T21" fmla="*/ 0 h 139"/>
                  <a:gd name="T22" fmla="*/ 130 w 171"/>
                  <a:gd name="T23" fmla="*/ 14 h 139"/>
                  <a:gd name="T24" fmla="*/ 143 w 171"/>
                  <a:gd name="T25" fmla="*/ 29 h 139"/>
                  <a:gd name="T26" fmla="*/ 154 w 171"/>
                  <a:gd name="T27" fmla="*/ 57 h 139"/>
                  <a:gd name="T28" fmla="*/ 165 w 171"/>
                  <a:gd name="T29" fmla="*/ 89 h 139"/>
                  <a:gd name="T30" fmla="*/ 170 w 171"/>
                  <a:gd name="T31" fmla="*/ 117 h 139"/>
                  <a:gd name="T32" fmla="*/ 168 w 171"/>
                  <a:gd name="T33" fmla="*/ 129 h 139"/>
                  <a:gd name="T34" fmla="*/ 152 w 171"/>
                  <a:gd name="T35" fmla="*/ 131 h 139"/>
                  <a:gd name="T36" fmla="*/ 140 w 171"/>
                  <a:gd name="T37" fmla="*/ 133 h 139"/>
                  <a:gd name="T38" fmla="*/ 124 w 171"/>
                  <a:gd name="T39" fmla="*/ 136 h 139"/>
                  <a:gd name="T40" fmla="*/ 128 w 171"/>
                  <a:gd name="T41" fmla="*/ 108 h 139"/>
                  <a:gd name="T42" fmla="*/ 128 w 171"/>
                  <a:gd name="T43" fmla="*/ 92 h 139"/>
                  <a:gd name="T44" fmla="*/ 128 w 171"/>
                  <a:gd name="T45" fmla="*/ 78 h 139"/>
                  <a:gd name="T46" fmla="*/ 128 w 171"/>
                  <a:gd name="T47" fmla="*/ 58 h 139"/>
                  <a:gd name="T48" fmla="*/ 109 w 171"/>
                  <a:gd name="T49" fmla="*/ 50 h 139"/>
                  <a:gd name="T50" fmla="*/ 103 w 171"/>
                  <a:gd name="T51" fmla="*/ 32 h 139"/>
                  <a:gd name="T52" fmla="*/ 87 w 171"/>
                  <a:gd name="T53" fmla="*/ 44 h 139"/>
                  <a:gd name="T54" fmla="*/ 64 w 171"/>
                  <a:gd name="T55" fmla="*/ 66 h 139"/>
                  <a:gd name="T56" fmla="*/ 73 w 171"/>
                  <a:gd name="T57" fmla="*/ 55 h 139"/>
                  <a:gd name="T58" fmla="*/ 54 w 171"/>
                  <a:gd name="T59" fmla="*/ 71 h 139"/>
                  <a:gd name="T60" fmla="*/ 54 w 171"/>
                  <a:gd name="T61" fmla="*/ 97 h 139"/>
                  <a:gd name="T62" fmla="*/ 58 w 171"/>
                  <a:gd name="T63" fmla="*/ 110 h 139"/>
                  <a:gd name="T64" fmla="*/ 64 w 171"/>
                  <a:gd name="T65" fmla="*/ 121 h 139"/>
                  <a:gd name="T66" fmla="*/ 68 w 171"/>
                  <a:gd name="T67" fmla="*/ 137 h 139"/>
                  <a:gd name="T68" fmla="*/ 48 w 171"/>
                  <a:gd name="T69" fmla="*/ 137 h 139"/>
                  <a:gd name="T70" fmla="*/ 57 w 171"/>
                  <a:gd name="T71" fmla="*/ 137 h 139"/>
                  <a:gd name="T72" fmla="*/ 29 w 171"/>
                  <a:gd name="T73" fmla="*/ 133 h 139"/>
                  <a:gd name="T74" fmla="*/ 27 w 171"/>
                  <a:gd name="T75" fmla="*/ 133 h 139"/>
                  <a:gd name="T76" fmla="*/ 18 w 171"/>
                  <a:gd name="T77" fmla="*/ 135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139"/>
                  <a:gd name="T119" fmla="*/ 171 w 171"/>
                  <a:gd name="T120" fmla="*/ 139 h 1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139">
                    <a:moveTo>
                      <a:pt x="18" y="135"/>
                    </a:moveTo>
                    <a:lnTo>
                      <a:pt x="10" y="138"/>
                    </a:lnTo>
                    <a:lnTo>
                      <a:pt x="0" y="133"/>
                    </a:lnTo>
                    <a:lnTo>
                      <a:pt x="5" y="111"/>
                    </a:lnTo>
                    <a:lnTo>
                      <a:pt x="10" y="84"/>
                    </a:lnTo>
                    <a:lnTo>
                      <a:pt x="21" y="53"/>
                    </a:lnTo>
                    <a:lnTo>
                      <a:pt x="27" y="36"/>
                    </a:lnTo>
                    <a:lnTo>
                      <a:pt x="33" y="22"/>
                    </a:lnTo>
                    <a:lnTo>
                      <a:pt x="48" y="8"/>
                    </a:lnTo>
                    <a:lnTo>
                      <a:pt x="75" y="3"/>
                    </a:lnTo>
                    <a:lnTo>
                      <a:pt x="97" y="0"/>
                    </a:lnTo>
                    <a:lnTo>
                      <a:pt x="130" y="14"/>
                    </a:lnTo>
                    <a:lnTo>
                      <a:pt x="143" y="29"/>
                    </a:lnTo>
                    <a:lnTo>
                      <a:pt x="154" y="57"/>
                    </a:lnTo>
                    <a:lnTo>
                      <a:pt x="165" y="89"/>
                    </a:lnTo>
                    <a:lnTo>
                      <a:pt x="170" y="117"/>
                    </a:lnTo>
                    <a:lnTo>
                      <a:pt x="168" y="129"/>
                    </a:lnTo>
                    <a:lnTo>
                      <a:pt x="152" y="131"/>
                    </a:lnTo>
                    <a:lnTo>
                      <a:pt x="140" y="133"/>
                    </a:lnTo>
                    <a:lnTo>
                      <a:pt x="124" y="136"/>
                    </a:lnTo>
                    <a:lnTo>
                      <a:pt x="128" y="108"/>
                    </a:lnTo>
                    <a:lnTo>
                      <a:pt x="128" y="92"/>
                    </a:lnTo>
                    <a:lnTo>
                      <a:pt x="128" y="78"/>
                    </a:lnTo>
                    <a:lnTo>
                      <a:pt x="128" y="58"/>
                    </a:lnTo>
                    <a:lnTo>
                      <a:pt x="109" y="50"/>
                    </a:lnTo>
                    <a:lnTo>
                      <a:pt x="103" y="32"/>
                    </a:lnTo>
                    <a:lnTo>
                      <a:pt x="87" y="44"/>
                    </a:lnTo>
                    <a:lnTo>
                      <a:pt x="64" y="66"/>
                    </a:lnTo>
                    <a:lnTo>
                      <a:pt x="73" y="55"/>
                    </a:lnTo>
                    <a:lnTo>
                      <a:pt x="54" y="71"/>
                    </a:lnTo>
                    <a:lnTo>
                      <a:pt x="54" y="97"/>
                    </a:lnTo>
                    <a:lnTo>
                      <a:pt x="58" y="110"/>
                    </a:lnTo>
                    <a:lnTo>
                      <a:pt x="64" y="121"/>
                    </a:lnTo>
                    <a:lnTo>
                      <a:pt x="68" y="137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29" y="133"/>
                    </a:lnTo>
                    <a:lnTo>
                      <a:pt x="27" y="133"/>
                    </a:lnTo>
                    <a:lnTo>
                      <a:pt x="18" y="1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2" name="Freeform 97"/>
              <p:cNvSpPr>
                <a:spLocks/>
              </p:cNvSpPr>
              <p:nvPr/>
            </p:nvSpPr>
            <p:spPr bwMode="auto">
              <a:xfrm>
                <a:off x="3807" y="2065"/>
                <a:ext cx="287" cy="693"/>
              </a:xfrm>
              <a:custGeom>
                <a:avLst/>
                <a:gdLst>
                  <a:gd name="T0" fmla="*/ 115 w 287"/>
                  <a:gd name="T1" fmla="*/ 0 h 693"/>
                  <a:gd name="T2" fmla="*/ 45 w 287"/>
                  <a:gd name="T3" fmla="*/ 36 h 693"/>
                  <a:gd name="T4" fmla="*/ 37 w 287"/>
                  <a:gd name="T5" fmla="*/ 48 h 693"/>
                  <a:gd name="T6" fmla="*/ 0 w 287"/>
                  <a:gd name="T7" fmla="*/ 225 h 693"/>
                  <a:gd name="T8" fmla="*/ 55 w 287"/>
                  <a:gd name="T9" fmla="*/ 233 h 693"/>
                  <a:gd name="T10" fmla="*/ 62 w 287"/>
                  <a:gd name="T11" fmla="*/ 188 h 693"/>
                  <a:gd name="T12" fmla="*/ 83 w 287"/>
                  <a:gd name="T13" fmla="*/ 281 h 693"/>
                  <a:gd name="T14" fmla="*/ 48 w 287"/>
                  <a:gd name="T15" fmla="*/ 489 h 693"/>
                  <a:gd name="T16" fmla="*/ 66 w 287"/>
                  <a:gd name="T17" fmla="*/ 690 h 693"/>
                  <a:gd name="T18" fmla="*/ 86 w 287"/>
                  <a:gd name="T19" fmla="*/ 692 h 693"/>
                  <a:gd name="T20" fmla="*/ 116 w 287"/>
                  <a:gd name="T21" fmla="*/ 689 h 693"/>
                  <a:gd name="T22" fmla="*/ 159 w 287"/>
                  <a:gd name="T23" fmla="*/ 686 h 693"/>
                  <a:gd name="T24" fmla="*/ 197 w 287"/>
                  <a:gd name="T25" fmla="*/ 686 h 693"/>
                  <a:gd name="T26" fmla="*/ 229 w 287"/>
                  <a:gd name="T27" fmla="*/ 687 h 693"/>
                  <a:gd name="T28" fmla="*/ 241 w 287"/>
                  <a:gd name="T29" fmla="*/ 398 h 693"/>
                  <a:gd name="T30" fmla="*/ 209 w 287"/>
                  <a:gd name="T31" fmla="*/ 271 h 693"/>
                  <a:gd name="T32" fmla="*/ 221 w 287"/>
                  <a:gd name="T33" fmla="*/ 201 h 693"/>
                  <a:gd name="T34" fmla="*/ 229 w 287"/>
                  <a:gd name="T35" fmla="*/ 227 h 693"/>
                  <a:gd name="T36" fmla="*/ 286 w 287"/>
                  <a:gd name="T37" fmla="*/ 212 h 693"/>
                  <a:gd name="T38" fmla="*/ 242 w 287"/>
                  <a:gd name="T39" fmla="*/ 47 h 693"/>
                  <a:gd name="T40" fmla="*/ 169 w 287"/>
                  <a:gd name="T41" fmla="*/ 0 h 693"/>
                  <a:gd name="T42" fmla="*/ 115 w 287"/>
                  <a:gd name="T43" fmla="*/ 0 h 6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693"/>
                  <a:gd name="T68" fmla="*/ 287 w 287"/>
                  <a:gd name="T69" fmla="*/ 693 h 6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693">
                    <a:moveTo>
                      <a:pt x="115" y="0"/>
                    </a:moveTo>
                    <a:lnTo>
                      <a:pt x="45" y="36"/>
                    </a:lnTo>
                    <a:lnTo>
                      <a:pt x="37" y="48"/>
                    </a:lnTo>
                    <a:lnTo>
                      <a:pt x="0" y="225"/>
                    </a:lnTo>
                    <a:lnTo>
                      <a:pt x="55" y="233"/>
                    </a:lnTo>
                    <a:lnTo>
                      <a:pt x="62" y="188"/>
                    </a:lnTo>
                    <a:lnTo>
                      <a:pt x="83" y="281"/>
                    </a:lnTo>
                    <a:lnTo>
                      <a:pt x="48" y="489"/>
                    </a:lnTo>
                    <a:lnTo>
                      <a:pt x="66" y="690"/>
                    </a:lnTo>
                    <a:lnTo>
                      <a:pt x="86" y="692"/>
                    </a:lnTo>
                    <a:lnTo>
                      <a:pt x="116" y="689"/>
                    </a:lnTo>
                    <a:lnTo>
                      <a:pt x="159" y="686"/>
                    </a:lnTo>
                    <a:lnTo>
                      <a:pt x="197" y="686"/>
                    </a:lnTo>
                    <a:lnTo>
                      <a:pt x="229" y="687"/>
                    </a:lnTo>
                    <a:lnTo>
                      <a:pt x="241" y="398"/>
                    </a:lnTo>
                    <a:lnTo>
                      <a:pt x="209" y="271"/>
                    </a:lnTo>
                    <a:lnTo>
                      <a:pt x="221" y="201"/>
                    </a:lnTo>
                    <a:lnTo>
                      <a:pt x="229" y="227"/>
                    </a:lnTo>
                    <a:lnTo>
                      <a:pt x="286" y="212"/>
                    </a:lnTo>
                    <a:lnTo>
                      <a:pt x="242" y="47"/>
                    </a:lnTo>
                    <a:lnTo>
                      <a:pt x="169" y="0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002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53" name="Group 98"/>
              <p:cNvGrpSpPr>
                <a:grpSpLocks/>
              </p:cNvGrpSpPr>
              <p:nvPr/>
            </p:nvGrpSpPr>
            <p:grpSpPr bwMode="auto">
              <a:xfrm>
                <a:off x="3893" y="2067"/>
                <a:ext cx="126" cy="294"/>
                <a:chOff x="3893" y="2067"/>
                <a:chExt cx="126" cy="294"/>
              </a:xfrm>
            </p:grpSpPr>
            <p:sp>
              <p:nvSpPr>
                <p:cNvPr id="60558" name="Freeform 99"/>
                <p:cNvSpPr>
                  <a:spLocks/>
                </p:cNvSpPr>
                <p:nvPr/>
              </p:nvSpPr>
              <p:spPr bwMode="auto">
                <a:xfrm>
                  <a:off x="3921" y="2067"/>
                  <a:ext cx="66" cy="33"/>
                </a:xfrm>
                <a:custGeom>
                  <a:avLst/>
                  <a:gdLst>
                    <a:gd name="T0" fmla="*/ 0 w 66"/>
                    <a:gd name="T1" fmla="*/ 3 h 33"/>
                    <a:gd name="T2" fmla="*/ 14 w 66"/>
                    <a:gd name="T3" fmla="*/ 32 h 33"/>
                    <a:gd name="T4" fmla="*/ 33 w 66"/>
                    <a:gd name="T5" fmla="*/ 0 h 33"/>
                    <a:gd name="T6" fmla="*/ 53 w 66"/>
                    <a:gd name="T7" fmla="*/ 32 h 33"/>
                    <a:gd name="T8" fmla="*/ 65 w 66"/>
                    <a:gd name="T9" fmla="*/ 4 h 33"/>
                    <a:gd name="T10" fmla="*/ 0 w 66"/>
                    <a:gd name="T11" fmla="*/ 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33"/>
                    <a:gd name="T20" fmla="*/ 66 w 66"/>
                    <a:gd name="T21" fmla="*/ 33 h 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33">
                      <a:moveTo>
                        <a:pt x="0" y="3"/>
                      </a:moveTo>
                      <a:lnTo>
                        <a:pt x="14" y="32"/>
                      </a:lnTo>
                      <a:lnTo>
                        <a:pt x="33" y="0"/>
                      </a:lnTo>
                      <a:lnTo>
                        <a:pt x="53" y="32"/>
                      </a:lnTo>
                      <a:lnTo>
                        <a:pt x="65" y="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9" name="Freeform 100"/>
                <p:cNvSpPr>
                  <a:spLocks/>
                </p:cNvSpPr>
                <p:nvPr/>
              </p:nvSpPr>
              <p:spPr bwMode="auto">
                <a:xfrm>
                  <a:off x="3954" y="2075"/>
                  <a:ext cx="17" cy="272"/>
                </a:xfrm>
                <a:custGeom>
                  <a:avLst/>
                  <a:gdLst>
                    <a:gd name="T0" fmla="*/ 0 w 17"/>
                    <a:gd name="T1" fmla="*/ 0 h 272"/>
                    <a:gd name="T2" fmla="*/ 16 w 17"/>
                    <a:gd name="T3" fmla="*/ 112 h 272"/>
                    <a:gd name="T4" fmla="*/ 16 w 17"/>
                    <a:gd name="T5" fmla="*/ 271 h 272"/>
                    <a:gd name="T6" fmla="*/ 0 w 17"/>
                    <a:gd name="T7" fmla="*/ 0 h 2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272"/>
                    <a:gd name="T14" fmla="*/ 17 w 17"/>
                    <a:gd name="T15" fmla="*/ 272 h 2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272">
                      <a:moveTo>
                        <a:pt x="0" y="0"/>
                      </a:moveTo>
                      <a:lnTo>
                        <a:pt x="16" y="112"/>
                      </a:lnTo>
                      <a:lnTo>
                        <a:pt x="16" y="2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0" name="Freeform 101"/>
                <p:cNvSpPr>
                  <a:spLocks/>
                </p:cNvSpPr>
                <p:nvPr/>
              </p:nvSpPr>
              <p:spPr bwMode="auto">
                <a:xfrm>
                  <a:off x="3893" y="2344"/>
                  <a:ext cx="126" cy="17"/>
                </a:xfrm>
                <a:custGeom>
                  <a:avLst/>
                  <a:gdLst>
                    <a:gd name="T0" fmla="*/ 0 w 126"/>
                    <a:gd name="T1" fmla="*/ 16 h 17"/>
                    <a:gd name="T2" fmla="*/ 68 w 126"/>
                    <a:gd name="T3" fmla="*/ 0 h 17"/>
                    <a:gd name="T4" fmla="*/ 125 w 126"/>
                    <a:gd name="T5" fmla="*/ 8 h 17"/>
                    <a:gd name="T6" fmla="*/ 0 w 126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6"/>
                    <a:gd name="T13" fmla="*/ 0 h 17"/>
                    <a:gd name="T14" fmla="*/ 126 w 12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6" h="17">
                      <a:moveTo>
                        <a:pt x="0" y="16"/>
                      </a:moveTo>
                      <a:lnTo>
                        <a:pt x="68" y="0"/>
                      </a:lnTo>
                      <a:lnTo>
                        <a:pt x="125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54" name="Group 102"/>
              <p:cNvGrpSpPr>
                <a:grpSpLocks/>
              </p:cNvGrpSpPr>
              <p:nvPr/>
            </p:nvGrpSpPr>
            <p:grpSpPr bwMode="auto">
              <a:xfrm>
                <a:off x="3859" y="3053"/>
                <a:ext cx="165" cy="109"/>
                <a:chOff x="3859" y="3053"/>
                <a:chExt cx="165" cy="109"/>
              </a:xfrm>
            </p:grpSpPr>
            <p:sp>
              <p:nvSpPr>
                <p:cNvPr id="60556" name="Freeform 103"/>
                <p:cNvSpPr>
                  <a:spLocks/>
                </p:cNvSpPr>
                <p:nvPr/>
              </p:nvSpPr>
              <p:spPr bwMode="auto">
                <a:xfrm>
                  <a:off x="3859" y="3064"/>
                  <a:ext cx="62" cy="98"/>
                </a:xfrm>
                <a:custGeom>
                  <a:avLst/>
                  <a:gdLst>
                    <a:gd name="T0" fmla="*/ 11 w 62"/>
                    <a:gd name="T1" fmla="*/ 48 h 98"/>
                    <a:gd name="T2" fmla="*/ 3 w 62"/>
                    <a:gd name="T3" fmla="*/ 63 h 98"/>
                    <a:gd name="T4" fmla="*/ 0 w 62"/>
                    <a:gd name="T5" fmla="*/ 74 h 98"/>
                    <a:gd name="T6" fmla="*/ 0 w 62"/>
                    <a:gd name="T7" fmla="*/ 83 h 98"/>
                    <a:gd name="T8" fmla="*/ 2 w 62"/>
                    <a:gd name="T9" fmla="*/ 89 h 98"/>
                    <a:gd name="T10" fmla="*/ 6 w 62"/>
                    <a:gd name="T11" fmla="*/ 94 h 98"/>
                    <a:gd name="T12" fmla="*/ 14 w 62"/>
                    <a:gd name="T13" fmla="*/ 97 h 98"/>
                    <a:gd name="T14" fmla="*/ 25 w 62"/>
                    <a:gd name="T15" fmla="*/ 96 h 98"/>
                    <a:gd name="T16" fmla="*/ 34 w 62"/>
                    <a:gd name="T17" fmla="*/ 92 h 98"/>
                    <a:gd name="T18" fmla="*/ 42 w 62"/>
                    <a:gd name="T19" fmla="*/ 82 h 98"/>
                    <a:gd name="T20" fmla="*/ 50 w 62"/>
                    <a:gd name="T21" fmla="*/ 69 h 98"/>
                    <a:gd name="T22" fmla="*/ 54 w 62"/>
                    <a:gd name="T23" fmla="*/ 42 h 98"/>
                    <a:gd name="T24" fmla="*/ 61 w 62"/>
                    <a:gd name="T25" fmla="*/ 16 h 98"/>
                    <a:gd name="T26" fmla="*/ 60 w 62"/>
                    <a:gd name="T27" fmla="*/ 0 h 98"/>
                    <a:gd name="T28" fmla="*/ 48 w 62"/>
                    <a:gd name="T29" fmla="*/ 37 h 98"/>
                    <a:gd name="T30" fmla="*/ 37 w 62"/>
                    <a:gd name="T31" fmla="*/ 61 h 98"/>
                    <a:gd name="T32" fmla="*/ 22 w 62"/>
                    <a:gd name="T33" fmla="*/ 61 h 98"/>
                    <a:gd name="T34" fmla="*/ 9 w 62"/>
                    <a:gd name="T35" fmla="*/ 59 h 98"/>
                    <a:gd name="T36" fmla="*/ 11 w 62"/>
                    <a:gd name="T37" fmla="*/ 48 h 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98"/>
                    <a:gd name="T59" fmla="*/ 62 w 62"/>
                    <a:gd name="T60" fmla="*/ 98 h 9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98">
                      <a:moveTo>
                        <a:pt x="11" y="48"/>
                      </a:moveTo>
                      <a:lnTo>
                        <a:pt x="3" y="63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2" y="89"/>
                      </a:lnTo>
                      <a:lnTo>
                        <a:pt x="6" y="94"/>
                      </a:lnTo>
                      <a:lnTo>
                        <a:pt x="14" y="97"/>
                      </a:lnTo>
                      <a:lnTo>
                        <a:pt x="25" y="96"/>
                      </a:lnTo>
                      <a:lnTo>
                        <a:pt x="34" y="92"/>
                      </a:lnTo>
                      <a:lnTo>
                        <a:pt x="42" y="82"/>
                      </a:lnTo>
                      <a:lnTo>
                        <a:pt x="50" y="69"/>
                      </a:lnTo>
                      <a:lnTo>
                        <a:pt x="54" y="42"/>
                      </a:lnTo>
                      <a:lnTo>
                        <a:pt x="61" y="16"/>
                      </a:lnTo>
                      <a:lnTo>
                        <a:pt x="60" y="0"/>
                      </a:lnTo>
                      <a:lnTo>
                        <a:pt x="48" y="37"/>
                      </a:lnTo>
                      <a:lnTo>
                        <a:pt x="37" y="61"/>
                      </a:lnTo>
                      <a:lnTo>
                        <a:pt x="22" y="61"/>
                      </a:lnTo>
                      <a:lnTo>
                        <a:pt x="9" y="59"/>
                      </a:lnTo>
                      <a:lnTo>
                        <a:pt x="11" y="4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7" name="Freeform 104"/>
                <p:cNvSpPr>
                  <a:spLocks/>
                </p:cNvSpPr>
                <p:nvPr/>
              </p:nvSpPr>
              <p:spPr bwMode="auto">
                <a:xfrm>
                  <a:off x="3953" y="3053"/>
                  <a:ext cx="71" cy="108"/>
                </a:xfrm>
                <a:custGeom>
                  <a:avLst/>
                  <a:gdLst>
                    <a:gd name="T0" fmla="*/ 1 w 71"/>
                    <a:gd name="T1" fmla="*/ 0 h 108"/>
                    <a:gd name="T2" fmla="*/ 0 w 71"/>
                    <a:gd name="T3" fmla="*/ 11 h 108"/>
                    <a:gd name="T4" fmla="*/ 9 w 71"/>
                    <a:gd name="T5" fmla="*/ 37 h 108"/>
                    <a:gd name="T6" fmla="*/ 15 w 71"/>
                    <a:gd name="T7" fmla="*/ 60 h 108"/>
                    <a:gd name="T8" fmla="*/ 22 w 71"/>
                    <a:gd name="T9" fmla="*/ 81 h 108"/>
                    <a:gd name="T10" fmla="*/ 29 w 71"/>
                    <a:gd name="T11" fmla="*/ 93 h 108"/>
                    <a:gd name="T12" fmla="*/ 36 w 71"/>
                    <a:gd name="T13" fmla="*/ 102 h 108"/>
                    <a:gd name="T14" fmla="*/ 46 w 71"/>
                    <a:gd name="T15" fmla="*/ 105 h 108"/>
                    <a:gd name="T16" fmla="*/ 57 w 71"/>
                    <a:gd name="T17" fmla="*/ 107 h 108"/>
                    <a:gd name="T18" fmla="*/ 62 w 71"/>
                    <a:gd name="T19" fmla="*/ 103 h 108"/>
                    <a:gd name="T20" fmla="*/ 67 w 71"/>
                    <a:gd name="T21" fmla="*/ 101 h 108"/>
                    <a:gd name="T22" fmla="*/ 70 w 71"/>
                    <a:gd name="T23" fmla="*/ 90 h 108"/>
                    <a:gd name="T24" fmla="*/ 68 w 71"/>
                    <a:gd name="T25" fmla="*/ 76 h 108"/>
                    <a:gd name="T26" fmla="*/ 62 w 71"/>
                    <a:gd name="T27" fmla="*/ 59 h 108"/>
                    <a:gd name="T28" fmla="*/ 58 w 71"/>
                    <a:gd name="T29" fmla="*/ 50 h 108"/>
                    <a:gd name="T30" fmla="*/ 56 w 71"/>
                    <a:gd name="T31" fmla="*/ 58 h 108"/>
                    <a:gd name="T32" fmla="*/ 53 w 71"/>
                    <a:gd name="T33" fmla="*/ 62 h 108"/>
                    <a:gd name="T34" fmla="*/ 44 w 71"/>
                    <a:gd name="T35" fmla="*/ 64 h 108"/>
                    <a:gd name="T36" fmla="*/ 37 w 71"/>
                    <a:gd name="T37" fmla="*/ 65 h 108"/>
                    <a:gd name="T38" fmla="*/ 23 w 71"/>
                    <a:gd name="T39" fmla="*/ 62 h 108"/>
                    <a:gd name="T40" fmla="*/ 9 w 71"/>
                    <a:gd name="T41" fmla="*/ 21 h 108"/>
                    <a:gd name="T42" fmla="*/ 1 w 71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8"/>
                    <a:gd name="T68" fmla="*/ 71 w 71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8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7"/>
                      </a:lnTo>
                      <a:lnTo>
                        <a:pt x="15" y="60"/>
                      </a:lnTo>
                      <a:lnTo>
                        <a:pt x="22" y="81"/>
                      </a:lnTo>
                      <a:lnTo>
                        <a:pt x="29" y="93"/>
                      </a:lnTo>
                      <a:lnTo>
                        <a:pt x="36" y="102"/>
                      </a:lnTo>
                      <a:lnTo>
                        <a:pt x="46" y="105"/>
                      </a:lnTo>
                      <a:lnTo>
                        <a:pt x="57" y="107"/>
                      </a:lnTo>
                      <a:lnTo>
                        <a:pt x="62" y="103"/>
                      </a:lnTo>
                      <a:lnTo>
                        <a:pt x="67" y="101"/>
                      </a:lnTo>
                      <a:lnTo>
                        <a:pt x="70" y="90"/>
                      </a:lnTo>
                      <a:lnTo>
                        <a:pt x="68" y="76"/>
                      </a:lnTo>
                      <a:lnTo>
                        <a:pt x="62" y="59"/>
                      </a:lnTo>
                      <a:lnTo>
                        <a:pt x="58" y="50"/>
                      </a:lnTo>
                      <a:lnTo>
                        <a:pt x="56" y="58"/>
                      </a:lnTo>
                      <a:lnTo>
                        <a:pt x="53" y="62"/>
                      </a:lnTo>
                      <a:lnTo>
                        <a:pt x="44" y="64"/>
                      </a:lnTo>
                      <a:lnTo>
                        <a:pt x="37" y="65"/>
                      </a:lnTo>
                      <a:lnTo>
                        <a:pt x="23" y="62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5" name="Freeform 105"/>
              <p:cNvSpPr>
                <a:spLocks/>
              </p:cNvSpPr>
              <p:nvPr/>
            </p:nvSpPr>
            <p:spPr bwMode="auto">
              <a:xfrm>
                <a:off x="3952" y="2002"/>
                <a:ext cx="26" cy="17"/>
              </a:xfrm>
              <a:custGeom>
                <a:avLst/>
                <a:gdLst>
                  <a:gd name="T0" fmla="*/ 0 w 26"/>
                  <a:gd name="T1" fmla="*/ 13 h 17"/>
                  <a:gd name="T2" fmla="*/ 8 w 26"/>
                  <a:gd name="T3" fmla="*/ 0 h 17"/>
                  <a:gd name="T4" fmla="*/ 12 w 26"/>
                  <a:gd name="T5" fmla="*/ 8 h 17"/>
                  <a:gd name="T6" fmla="*/ 20 w 26"/>
                  <a:gd name="T7" fmla="*/ 0 h 17"/>
                  <a:gd name="T8" fmla="*/ 25 w 26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"/>
                  <a:gd name="T17" fmla="*/ 26 w 2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">
                    <a:moveTo>
                      <a:pt x="0" y="13"/>
                    </a:moveTo>
                    <a:lnTo>
                      <a:pt x="8" y="0"/>
                    </a:lnTo>
                    <a:lnTo>
                      <a:pt x="12" y="8"/>
                    </a:lnTo>
                    <a:lnTo>
                      <a:pt x="20" y="0"/>
                    </a:lnTo>
                    <a:lnTo>
                      <a:pt x="25" y="16"/>
                    </a:lnTo>
                  </a:path>
                </a:pathLst>
              </a:custGeom>
              <a:noFill/>
              <a:ln w="12700" cap="rnd">
                <a:solidFill>
                  <a:srgbClr val="FF00A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1" name="Group 106"/>
            <p:cNvGrpSpPr>
              <a:grpSpLocks/>
            </p:cNvGrpSpPr>
            <p:nvPr/>
          </p:nvGrpSpPr>
          <p:grpSpPr bwMode="auto">
            <a:xfrm>
              <a:off x="1667" y="1840"/>
              <a:ext cx="291" cy="1283"/>
              <a:chOff x="1667" y="1840"/>
              <a:chExt cx="291" cy="1283"/>
            </a:xfrm>
          </p:grpSpPr>
          <p:grpSp>
            <p:nvGrpSpPr>
              <p:cNvPr id="60529" name="Group 107"/>
              <p:cNvGrpSpPr>
                <a:grpSpLocks/>
              </p:cNvGrpSpPr>
              <p:nvPr/>
            </p:nvGrpSpPr>
            <p:grpSpPr bwMode="auto">
              <a:xfrm>
                <a:off x="1671" y="2241"/>
                <a:ext cx="276" cy="372"/>
                <a:chOff x="1671" y="2241"/>
                <a:chExt cx="276" cy="372"/>
              </a:xfrm>
            </p:grpSpPr>
            <p:sp>
              <p:nvSpPr>
                <p:cNvPr id="60546" name="Freeform 108"/>
                <p:cNvSpPr>
                  <a:spLocks/>
                </p:cNvSpPr>
                <p:nvPr/>
              </p:nvSpPr>
              <p:spPr bwMode="auto">
                <a:xfrm>
                  <a:off x="1671" y="2251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2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4 h 362"/>
                    <a:gd name="T16" fmla="*/ 71 w 72"/>
                    <a:gd name="T17" fmla="*/ 293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47" name="Freeform 109"/>
                <p:cNvSpPr>
                  <a:spLocks/>
                </p:cNvSpPr>
                <p:nvPr/>
              </p:nvSpPr>
              <p:spPr bwMode="auto">
                <a:xfrm>
                  <a:off x="1885" y="2241"/>
                  <a:ext cx="62" cy="337"/>
                </a:xfrm>
                <a:custGeom>
                  <a:avLst/>
                  <a:gdLst>
                    <a:gd name="T0" fmla="*/ 17 w 62"/>
                    <a:gd name="T1" fmla="*/ 9 h 337"/>
                    <a:gd name="T2" fmla="*/ 26 w 62"/>
                    <a:gd name="T3" fmla="*/ 70 h 337"/>
                    <a:gd name="T4" fmla="*/ 25 w 62"/>
                    <a:gd name="T5" fmla="*/ 214 h 337"/>
                    <a:gd name="T6" fmla="*/ 0 w 62"/>
                    <a:gd name="T7" fmla="*/ 274 h 337"/>
                    <a:gd name="T8" fmla="*/ 6 w 62"/>
                    <a:gd name="T9" fmla="*/ 280 h 337"/>
                    <a:gd name="T10" fmla="*/ 0 w 62"/>
                    <a:gd name="T11" fmla="*/ 311 h 337"/>
                    <a:gd name="T12" fmla="*/ 5 w 62"/>
                    <a:gd name="T13" fmla="*/ 336 h 337"/>
                    <a:gd name="T14" fmla="*/ 25 w 62"/>
                    <a:gd name="T15" fmla="*/ 295 h 337"/>
                    <a:gd name="T16" fmla="*/ 44 w 62"/>
                    <a:gd name="T17" fmla="*/ 221 h 337"/>
                    <a:gd name="T18" fmla="*/ 61 w 62"/>
                    <a:gd name="T19" fmla="*/ 56 h 337"/>
                    <a:gd name="T20" fmla="*/ 53 w 62"/>
                    <a:gd name="T21" fmla="*/ 0 h 337"/>
                    <a:gd name="T22" fmla="*/ 17 w 62"/>
                    <a:gd name="T23" fmla="*/ 9 h 3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7"/>
                    <a:gd name="T38" fmla="*/ 62 w 62"/>
                    <a:gd name="T39" fmla="*/ 337 h 3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7">
                      <a:moveTo>
                        <a:pt x="17" y="9"/>
                      </a:moveTo>
                      <a:lnTo>
                        <a:pt x="26" y="70"/>
                      </a:lnTo>
                      <a:lnTo>
                        <a:pt x="25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6"/>
                      </a:lnTo>
                      <a:lnTo>
                        <a:pt x="25" y="295"/>
                      </a:lnTo>
                      <a:lnTo>
                        <a:pt x="44" y="221"/>
                      </a:lnTo>
                      <a:lnTo>
                        <a:pt x="61" y="56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30" name="Freeform 110"/>
              <p:cNvSpPr>
                <a:spLocks/>
              </p:cNvSpPr>
              <p:nvPr/>
            </p:nvSpPr>
            <p:spPr bwMode="auto">
              <a:xfrm>
                <a:off x="1667" y="2026"/>
                <a:ext cx="291" cy="555"/>
              </a:xfrm>
              <a:custGeom>
                <a:avLst/>
                <a:gdLst>
                  <a:gd name="T0" fmla="*/ 118 w 291"/>
                  <a:gd name="T1" fmla="*/ 0 h 555"/>
                  <a:gd name="T2" fmla="*/ 46 w 291"/>
                  <a:gd name="T3" fmla="*/ 37 h 555"/>
                  <a:gd name="T4" fmla="*/ 37 w 291"/>
                  <a:gd name="T5" fmla="*/ 50 h 555"/>
                  <a:gd name="T6" fmla="*/ 0 w 291"/>
                  <a:gd name="T7" fmla="*/ 227 h 555"/>
                  <a:gd name="T8" fmla="*/ 6 w 291"/>
                  <a:gd name="T9" fmla="*/ 415 h 555"/>
                  <a:gd name="T10" fmla="*/ 52 w 291"/>
                  <a:gd name="T11" fmla="*/ 401 h 555"/>
                  <a:gd name="T12" fmla="*/ 56 w 291"/>
                  <a:gd name="T13" fmla="*/ 234 h 555"/>
                  <a:gd name="T14" fmla="*/ 63 w 291"/>
                  <a:gd name="T15" fmla="*/ 189 h 555"/>
                  <a:gd name="T16" fmla="*/ 64 w 291"/>
                  <a:gd name="T17" fmla="*/ 287 h 555"/>
                  <a:gd name="T18" fmla="*/ 52 w 291"/>
                  <a:gd name="T19" fmla="*/ 457 h 555"/>
                  <a:gd name="T20" fmla="*/ 73 w 291"/>
                  <a:gd name="T21" fmla="*/ 457 h 555"/>
                  <a:gd name="T22" fmla="*/ 71 w 291"/>
                  <a:gd name="T23" fmla="*/ 516 h 555"/>
                  <a:gd name="T24" fmla="*/ 73 w 291"/>
                  <a:gd name="T25" fmla="*/ 548 h 555"/>
                  <a:gd name="T26" fmla="*/ 148 w 291"/>
                  <a:gd name="T27" fmla="*/ 554 h 555"/>
                  <a:gd name="T28" fmla="*/ 209 w 291"/>
                  <a:gd name="T29" fmla="*/ 541 h 555"/>
                  <a:gd name="T30" fmla="*/ 244 w 291"/>
                  <a:gd name="T31" fmla="*/ 539 h 555"/>
                  <a:gd name="T32" fmla="*/ 240 w 291"/>
                  <a:gd name="T33" fmla="*/ 446 h 555"/>
                  <a:gd name="T34" fmla="*/ 245 w 291"/>
                  <a:gd name="T35" fmla="*/ 401 h 555"/>
                  <a:gd name="T36" fmla="*/ 227 w 291"/>
                  <a:gd name="T37" fmla="*/ 271 h 555"/>
                  <a:gd name="T38" fmla="*/ 225 w 291"/>
                  <a:gd name="T39" fmla="*/ 202 h 555"/>
                  <a:gd name="T40" fmla="*/ 233 w 291"/>
                  <a:gd name="T41" fmla="*/ 229 h 555"/>
                  <a:gd name="T42" fmla="*/ 240 w 291"/>
                  <a:gd name="T43" fmla="*/ 379 h 555"/>
                  <a:gd name="T44" fmla="*/ 278 w 291"/>
                  <a:gd name="T45" fmla="*/ 387 h 555"/>
                  <a:gd name="T46" fmla="*/ 290 w 291"/>
                  <a:gd name="T47" fmla="*/ 214 h 555"/>
                  <a:gd name="T48" fmla="*/ 246 w 291"/>
                  <a:gd name="T49" fmla="*/ 48 h 555"/>
                  <a:gd name="T50" fmla="*/ 173 w 291"/>
                  <a:gd name="T51" fmla="*/ 0 h 555"/>
                  <a:gd name="T52" fmla="*/ 118 w 291"/>
                  <a:gd name="T53" fmla="*/ 0 h 5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1"/>
                  <a:gd name="T82" fmla="*/ 0 h 555"/>
                  <a:gd name="T83" fmla="*/ 291 w 291"/>
                  <a:gd name="T84" fmla="*/ 555 h 5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1" h="555">
                    <a:moveTo>
                      <a:pt x="118" y="0"/>
                    </a:moveTo>
                    <a:lnTo>
                      <a:pt x="46" y="37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6" y="415"/>
                    </a:lnTo>
                    <a:lnTo>
                      <a:pt x="52" y="401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64" y="287"/>
                    </a:lnTo>
                    <a:lnTo>
                      <a:pt x="52" y="457"/>
                    </a:lnTo>
                    <a:lnTo>
                      <a:pt x="73" y="457"/>
                    </a:lnTo>
                    <a:lnTo>
                      <a:pt x="71" y="516"/>
                    </a:lnTo>
                    <a:lnTo>
                      <a:pt x="73" y="548"/>
                    </a:lnTo>
                    <a:lnTo>
                      <a:pt x="148" y="554"/>
                    </a:lnTo>
                    <a:lnTo>
                      <a:pt x="209" y="541"/>
                    </a:lnTo>
                    <a:lnTo>
                      <a:pt x="244" y="539"/>
                    </a:lnTo>
                    <a:lnTo>
                      <a:pt x="240" y="446"/>
                    </a:lnTo>
                    <a:lnTo>
                      <a:pt x="245" y="401"/>
                    </a:lnTo>
                    <a:lnTo>
                      <a:pt x="227" y="271"/>
                    </a:lnTo>
                    <a:lnTo>
                      <a:pt x="225" y="202"/>
                    </a:lnTo>
                    <a:lnTo>
                      <a:pt x="233" y="229"/>
                    </a:lnTo>
                    <a:lnTo>
                      <a:pt x="240" y="379"/>
                    </a:lnTo>
                    <a:lnTo>
                      <a:pt x="278" y="387"/>
                    </a:lnTo>
                    <a:lnTo>
                      <a:pt x="290" y="214"/>
                    </a:lnTo>
                    <a:lnTo>
                      <a:pt x="246" y="48"/>
                    </a:lnTo>
                    <a:lnTo>
                      <a:pt x="173" y="0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A0C0FF"/>
              </a:solidFill>
              <a:ln w="12700" cap="rnd">
                <a:solidFill>
                  <a:srgbClr val="A0C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31" name="Group 111"/>
              <p:cNvGrpSpPr>
                <a:grpSpLocks/>
              </p:cNvGrpSpPr>
              <p:nvPr/>
            </p:nvGrpSpPr>
            <p:grpSpPr bwMode="auto">
              <a:xfrm>
                <a:off x="1719" y="1840"/>
                <a:ext cx="174" cy="1283"/>
                <a:chOff x="1719" y="1840"/>
                <a:chExt cx="174" cy="1283"/>
              </a:xfrm>
            </p:grpSpPr>
            <p:sp>
              <p:nvSpPr>
                <p:cNvPr id="60532" name="Freeform 112"/>
                <p:cNvSpPr>
                  <a:spLocks/>
                </p:cNvSpPr>
                <p:nvPr/>
              </p:nvSpPr>
              <p:spPr bwMode="auto">
                <a:xfrm>
                  <a:off x="1726" y="2563"/>
                  <a:ext cx="164" cy="521"/>
                </a:xfrm>
                <a:custGeom>
                  <a:avLst/>
                  <a:gdLst>
                    <a:gd name="T0" fmla="*/ 22 w 164"/>
                    <a:gd name="T1" fmla="*/ 8 h 521"/>
                    <a:gd name="T2" fmla="*/ 30 w 164"/>
                    <a:gd name="T3" fmla="*/ 191 h 521"/>
                    <a:gd name="T4" fmla="*/ 27 w 164"/>
                    <a:gd name="T5" fmla="*/ 241 h 521"/>
                    <a:gd name="T6" fmla="*/ 27 w 164"/>
                    <a:gd name="T7" fmla="*/ 290 h 521"/>
                    <a:gd name="T8" fmla="*/ 30 w 164"/>
                    <a:gd name="T9" fmla="*/ 336 h 521"/>
                    <a:gd name="T10" fmla="*/ 31 w 164"/>
                    <a:gd name="T11" fmla="*/ 374 h 521"/>
                    <a:gd name="T12" fmla="*/ 31 w 164"/>
                    <a:gd name="T13" fmla="*/ 421 h 521"/>
                    <a:gd name="T14" fmla="*/ 28 w 164"/>
                    <a:gd name="T15" fmla="*/ 440 h 521"/>
                    <a:gd name="T16" fmla="*/ 7 w 164"/>
                    <a:gd name="T17" fmla="*/ 499 h 521"/>
                    <a:gd name="T18" fmla="*/ 0 w 164"/>
                    <a:gd name="T19" fmla="*/ 519 h 521"/>
                    <a:gd name="T20" fmla="*/ 32 w 164"/>
                    <a:gd name="T21" fmla="*/ 520 h 521"/>
                    <a:gd name="T22" fmla="*/ 46 w 164"/>
                    <a:gd name="T23" fmla="*/ 495 h 521"/>
                    <a:gd name="T24" fmla="*/ 56 w 164"/>
                    <a:gd name="T25" fmla="*/ 465 h 521"/>
                    <a:gd name="T26" fmla="*/ 61 w 164"/>
                    <a:gd name="T27" fmla="*/ 418 h 521"/>
                    <a:gd name="T28" fmla="*/ 80 w 164"/>
                    <a:gd name="T29" fmla="*/ 290 h 521"/>
                    <a:gd name="T30" fmla="*/ 86 w 164"/>
                    <a:gd name="T31" fmla="*/ 255 h 521"/>
                    <a:gd name="T32" fmla="*/ 82 w 164"/>
                    <a:gd name="T33" fmla="*/ 323 h 521"/>
                    <a:gd name="T34" fmla="*/ 87 w 164"/>
                    <a:gd name="T35" fmla="*/ 366 h 521"/>
                    <a:gd name="T36" fmla="*/ 89 w 164"/>
                    <a:gd name="T37" fmla="*/ 406 h 521"/>
                    <a:gd name="T38" fmla="*/ 85 w 164"/>
                    <a:gd name="T39" fmla="*/ 442 h 521"/>
                    <a:gd name="T40" fmla="*/ 88 w 164"/>
                    <a:gd name="T41" fmla="*/ 460 h 521"/>
                    <a:gd name="T42" fmla="*/ 108 w 164"/>
                    <a:gd name="T43" fmla="*/ 514 h 521"/>
                    <a:gd name="T44" fmla="*/ 127 w 164"/>
                    <a:gd name="T45" fmla="*/ 514 h 521"/>
                    <a:gd name="T46" fmla="*/ 135 w 164"/>
                    <a:gd name="T47" fmla="*/ 514 h 521"/>
                    <a:gd name="T48" fmla="*/ 146 w 164"/>
                    <a:gd name="T49" fmla="*/ 503 h 521"/>
                    <a:gd name="T50" fmla="*/ 119 w 164"/>
                    <a:gd name="T51" fmla="*/ 442 h 521"/>
                    <a:gd name="T52" fmla="*/ 132 w 164"/>
                    <a:gd name="T53" fmla="*/ 312 h 521"/>
                    <a:gd name="T54" fmla="*/ 138 w 164"/>
                    <a:gd name="T55" fmla="*/ 252 h 521"/>
                    <a:gd name="T56" fmla="*/ 163 w 164"/>
                    <a:gd name="T57" fmla="*/ 0 h 521"/>
                    <a:gd name="T58" fmla="*/ 22 w 164"/>
                    <a:gd name="T59" fmla="*/ 8 h 5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4"/>
                    <a:gd name="T91" fmla="*/ 0 h 521"/>
                    <a:gd name="T92" fmla="*/ 164 w 164"/>
                    <a:gd name="T93" fmla="*/ 521 h 5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4" h="521">
                      <a:moveTo>
                        <a:pt x="22" y="8"/>
                      </a:moveTo>
                      <a:lnTo>
                        <a:pt x="30" y="191"/>
                      </a:lnTo>
                      <a:lnTo>
                        <a:pt x="27" y="241"/>
                      </a:lnTo>
                      <a:lnTo>
                        <a:pt x="27" y="290"/>
                      </a:lnTo>
                      <a:lnTo>
                        <a:pt x="30" y="336"/>
                      </a:lnTo>
                      <a:lnTo>
                        <a:pt x="31" y="374"/>
                      </a:lnTo>
                      <a:lnTo>
                        <a:pt x="31" y="421"/>
                      </a:lnTo>
                      <a:lnTo>
                        <a:pt x="28" y="440"/>
                      </a:lnTo>
                      <a:lnTo>
                        <a:pt x="7" y="499"/>
                      </a:lnTo>
                      <a:lnTo>
                        <a:pt x="0" y="519"/>
                      </a:lnTo>
                      <a:lnTo>
                        <a:pt x="32" y="520"/>
                      </a:lnTo>
                      <a:lnTo>
                        <a:pt x="46" y="495"/>
                      </a:lnTo>
                      <a:lnTo>
                        <a:pt x="56" y="465"/>
                      </a:lnTo>
                      <a:lnTo>
                        <a:pt x="61" y="418"/>
                      </a:lnTo>
                      <a:lnTo>
                        <a:pt x="80" y="290"/>
                      </a:lnTo>
                      <a:lnTo>
                        <a:pt x="86" y="255"/>
                      </a:lnTo>
                      <a:lnTo>
                        <a:pt x="82" y="323"/>
                      </a:lnTo>
                      <a:lnTo>
                        <a:pt x="87" y="366"/>
                      </a:lnTo>
                      <a:lnTo>
                        <a:pt x="89" y="406"/>
                      </a:lnTo>
                      <a:lnTo>
                        <a:pt x="85" y="442"/>
                      </a:lnTo>
                      <a:lnTo>
                        <a:pt x="88" y="460"/>
                      </a:lnTo>
                      <a:lnTo>
                        <a:pt x="108" y="514"/>
                      </a:lnTo>
                      <a:lnTo>
                        <a:pt x="127" y="514"/>
                      </a:lnTo>
                      <a:lnTo>
                        <a:pt x="135" y="514"/>
                      </a:lnTo>
                      <a:lnTo>
                        <a:pt x="146" y="503"/>
                      </a:lnTo>
                      <a:lnTo>
                        <a:pt x="119" y="442"/>
                      </a:lnTo>
                      <a:lnTo>
                        <a:pt x="132" y="312"/>
                      </a:lnTo>
                      <a:lnTo>
                        <a:pt x="138" y="252"/>
                      </a:lnTo>
                      <a:lnTo>
                        <a:pt x="163" y="0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33" name="Group 113"/>
                <p:cNvGrpSpPr>
                  <a:grpSpLocks/>
                </p:cNvGrpSpPr>
                <p:nvPr/>
              </p:nvGrpSpPr>
              <p:grpSpPr bwMode="auto">
                <a:xfrm>
                  <a:off x="1752" y="2028"/>
                  <a:ext cx="127" cy="294"/>
                  <a:chOff x="1752" y="2028"/>
                  <a:chExt cx="127" cy="294"/>
                </a:xfrm>
              </p:grpSpPr>
              <p:sp>
                <p:nvSpPr>
                  <p:cNvPr id="60543" name="Freeform 114"/>
                  <p:cNvSpPr>
                    <a:spLocks/>
                  </p:cNvSpPr>
                  <p:nvPr/>
                </p:nvSpPr>
                <p:spPr bwMode="auto">
                  <a:xfrm>
                    <a:off x="1781" y="2028"/>
                    <a:ext cx="66" cy="34"/>
                  </a:xfrm>
                  <a:custGeom>
                    <a:avLst/>
                    <a:gdLst>
                      <a:gd name="T0" fmla="*/ 0 w 66"/>
                      <a:gd name="T1" fmla="*/ 3 h 34"/>
                      <a:gd name="T2" fmla="*/ 14 w 66"/>
                      <a:gd name="T3" fmla="*/ 33 h 34"/>
                      <a:gd name="T4" fmla="*/ 33 w 66"/>
                      <a:gd name="T5" fmla="*/ 0 h 34"/>
                      <a:gd name="T6" fmla="*/ 53 w 66"/>
                      <a:gd name="T7" fmla="*/ 33 h 34"/>
                      <a:gd name="T8" fmla="*/ 65 w 66"/>
                      <a:gd name="T9" fmla="*/ 4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4"/>
                      <a:gd name="T17" fmla="*/ 66 w 66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4">
                        <a:moveTo>
                          <a:pt x="0" y="3"/>
                        </a:moveTo>
                        <a:lnTo>
                          <a:pt x="14" y="33"/>
                        </a:lnTo>
                        <a:lnTo>
                          <a:pt x="33" y="0"/>
                        </a:lnTo>
                        <a:lnTo>
                          <a:pt x="53" y="33"/>
                        </a:lnTo>
                        <a:lnTo>
                          <a:pt x="65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4" name="Freeform 115"/>
                  <p:cNvSpPr>
                    <a:spLocks/>
                  </p:cNvSpPr>
                  <p:nvPr/>
                </p:nvSpPr>
                <p:spPr bwMode="auto">
                  <a:xfrm>
                    <a:off x="1815" y="2035"/>
                    <a:ext cx="17" cy="273"/>
                  </a:xfrm>
                  <a:custGeom>
                    <a:avLst/>
                    <a:gdLst>
                      <a:gd name="T0" fmla="*/ 0 w 17"/>
                      <a:gd name="T1" fmla="*/ 0 h 273"/>
                      <a:gd name="T2" fmla="*/ 16 w 17"/>
                      <a:gd name="T3" fmla="*/ 112 h 273"/>
                      <a:gd name="T4" fmla="*/ 16 w 17"/>
                      <a:gd name="T5" fmla="*/ 272 h 273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273"/>
                      <a:gd name="T11" fmla="*/ 17 w 17"/>
                      <a:gd name="T12" fmla="*/ 273 h 2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273">
                        <a:moveTo>
                          <a:pt x="0" y="0"/>
                        </a:moveTo>
                        <a:lnTo>
                          <a:pt x="16" y="112"/>
                        </a:lnTo>
                        <a:lnTo>
                          <a:pt x="16" y="27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5" name="Freeform 116"/>
                  <p:cNvSpPr>
                    <a:spLocks/>
                  </p:cNvSpPr>
                  <p:nvPr/>
                </p:nvSpPr>
                <p:spPr bwMode="auto">
                  <a:xfrm>
                    <a:off x="1752" y="2305"/>
                    <a:ext cx="127" cy="17"/>
                  </a:xfrm>
                  <a:custGeom>
                    <a:avLst/>
                    <a:gdLst>
                      <a:gd name="T0" fmla="*/ 0 w 127"/>
                      <a:gd name="T1" fmla="*/ 16 h 17"/>
                      <a:gd name="T2" fmla="*/ 69 w 127"/>
                      <a:gd name="T3" fmla="*/ 0 h 17"/>
                      <a:gd name="T4" fmla="*/ 126 w 127"/>
                      <a:gd name="T5" fmla="*/ 6 h 17"/>
                      <a:gd name="T6" fmla="*/ 0 60000 65536"/>
                      <a:gd name="T7" fmla="*/ 0 60000 65536"/>
                      <a:gd name="T8" fmla="*/ 0 60000 65536"/>
                      <a:gd name="T9" fmla="*/ 0 w 127"/>
                      <a:gd name="T10" fmla="*/ 0 h 17"/>
                      <a:gd name="T11" fmla="*/ 127 w 127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7" h="17">
                        <a:moveTo>
                          <a:pt x="0" y="16"/>
                        </a:moveTo>
                        <a:lnTo>
                          <a:pt x="69" y="0"/>
                        </a:lnTo>
                        <a:lnTo>
                          <a:pt x="126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4" name="Group 117"/>
                <p:cNvGrpSpPr>
                  <a:grpSpLocks/>
                </p:cNvGrpSpPr>
                <p:nvPr/>
              </p:nvGrpSpPr>
              <p:grpSpPr bwMode="auto">
                <a:xfrm>
                  <a:off x="1719" y="3014"/>
                  <a:ext cx="165" cy="109"/>
                  <a:chOff x="1719" y="3014"/>
                  <a:chExt cx="165" cy="109"/>
                </a:xfrm>
              </p:grpSpPr>
              <p:sp>
                <p:nvSpPr>
                  <p:cNvPr id="60541" name="Freeform 118"/>
                  <p:cNvSpPr>
                    <a:spLocks/>
                  </p:cNvSpPr>
                  <p:nvPr/>
                </p:nvSpPr>
                <p:spPr bwMode="auto">
                  <a:xfrm>
                    <a:off x="1719" y="3024"/>
                    <a:ext cx="62" cy="99"/>
                  </a:xfrm>
                  <a:custGeom>
                    <a:avLst/>
                    <a:gdLst>
                      <a:gd name="T0" fmla="*/ 11 w 62"/>
                      <a:gd name="T1" fmla="*/ 48 h 99"/>
                      <a:gd name="T2" fmla="*/ 3 w 62"/>
                      <a:gd name="T3" fmla="*/ 63 h 99"/>
                      <a:gd name="T4" fmla="*/ 0 w 62"/>
                      <a:gd name="T5" fmla="*/ 75 h 99"/>
                      <a:gd name="T6" fmla="*/ 0 w 62"/>
                      <a:gd name="T7" fmla="*/ 84 h 99"/>
                      <a:gd name="T8" fmla="*/ 2 w 62"/>
                      <a:gd name="T9" fmla="*/ 90 h 99"/>
                      <a:gd name="T10" fmla="*/ 6 w 62"/>
                      <a:gd name="T11" fmla="*/ 95 h 99"/>
                      <a:gd name="T12" fmla="*/ 14 w 62"/>
                      <a:gd name="T13" fmla="*/ 98 h 99"/>
                      <a:gd name="T14" fmla="*/ 24 w 62"/>
                      <a:gd name="T15" fmla="*/ 97 h 99"/>
                      <a:gd name="T16" fmla="*/ 35 w 62"/>
                      <a:gd name="T17" fmla="*/ 93 h 99"/>
                      <a:gd name="T18" fmla="*/ 43 w 62"/>
                      <a:gd name="T19" fmla="*/ 83 h 99"/>
                      <a:gd name="T20" fmla="*/ 50 w 62"/>
                      <a:gd name="T21" fmla="*/ 69 h 99"/>
                      <a:gd name="T22" fmla="*/ 54 w 62"/>
                      <a:gd name="T23" fmla="*/ 43 h 99"/>
                      <a:gd name="T24" fmla="*/ 61 w 62"/>
                      <a:gd name="T25" fmla="*/ 17 h 99"/>
                      <a:gd name="T26" fmla="*/ 60 w 62"/>
                      <a:gd name="T27" fmla="*/ 0 h 99"/>
                      <a:gd name="T28" fmla="*/ 48 w 62"/>
                      <a:gd name="T29" fmla="*/ 38 h 99"/>
                      <a:gd name="T30" fmla="*/ 37 w 62"/>
                      <a:gd name="T31" fmla="*/ 61 h 99"/>
                      <a:gd name="T32" fmla="*/ 22 w 62"/>
                      <a:gd name="T33" fmla="*/ 61 h 99"/>
                      <a:gd name="T34" fmla="*/ 9 w 62"/>
                      <a:gd name="T35" fmla="*/ 60 h 99"/>
                      <a:gd name="T36" fmla="*/ 11 w 62"/>
                      <a:gd name="T37" fmla="*/ 48 h 9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2"/>
                      <a:gd name="T58" fmla="*/ 0 h 99"/>
                      <a:gd name="T59" fmla="*/ 62 w 62"/>
                      <a:gd name="T60" fmla="*/ 99 h 9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2" h="99">
                        <a:moveTo>
                          <a:pt x="11" y="48"/>
                        </a:moveTo>
                        <a:lnTo>
                          <a:pt x="3" y="63"/>
                        </a:lnTo>
                        <a:lnTo>
                          <a:pt x="0" y="75"/>
                        </a:lnTo>
                        <a:lnTo>
                          <a:pt x="0" y="84"/>
                        </a:lnTo>
                        <a:lnTo>
                          <a:pt x="2" y="90"/>
                        </a:lnTo>
                        <a:lnTo>
                          <a:pt x="6" y="95"/>
                        </a:lnTo>
                        <a:lnTo>
                          <a:pt x="14" y="98"/>
                        </a:lnTo>
                        <a:lnTo>
                          <a:pt x="24" y="97"/>
                        </a:lnTo>
                        <a:lnTo>
                          <a:pt x="35" y="93"/>
                        </a:lnTo>
                        <a:lnTo>
                          <a:pt x="43" y="83"/>
                        </a:lnTo>
                        <a:lnTo>
                          <a:pt x="50" y="69"/>
                        </a:lnTo>
                        <a:lnTo>
                          <a:pt x="54" y="43"/>
                        </a:lnTo>
                        <a:lnTo>
                          <a:pt x="61" y="17"/>
                        </a:lnTo>
                        <a:lnTo>
                          <a:pt x="60" y="0"/>
                        </a:lnTo>
                        <a:lnTo>
                          <a:pt x="48" y="38"/>
                        </a:lnTo>
                        <a:lnTo>
                          <a:pt x="37" y="61"/>
                        </a:lnTo>
                        <a:lnTo>
                          <a:pt x="22" y="61"/>
                        </a:lnTo>
                        <a:lnTo>
                          <a:pt x="9" y="60"/>
                        </a:lnTo>
                        <a:lnTo>
                          <a:pt x="11" y="4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2" name="Freeform 119"/>
                  <p:cNvSpPr>
                    <a:spLocks/>
                  </p:cNvSpPr>
                  <p:nvPr/>
                </p:nvSpPr>
                <p:spPr bwMode="auto">
                  <a:xfrm>
                    <a:off x="1814" y="3014"/>
                    <a:ext cx="70" cy="108"/>
                  </a:xfrm>
                  <a:custGeom>
                    <a:avLst/>
                    <a:gdLst>
                      <a:gd name="T0" fmla="*/ 1 w 70"/>
                      <a:gd name="T1" fmla="*/ 0 h 108"/>
                      <a:gd name="T2" fmla="*/ 0 w 70"/>
                      <a:gd name="T3" fmla="*/ 11 h 108"/>
                      <a:gd name="T4" fmla="*/ 9 w 70"/>
                      <a:gd name="T5" fmla="*/ 38 h 108"/>
                      <a:gd name="T6" fmla="*/ 15 w 70"/>
                      <a:gd name="T7" fmla="*/ 60 h 108"/>
                      <a:gd name="T8" fmla="*/ 22 w 70"/>
                      <a:gd name="T9" fmla="*/ 81 h 108"/>
                      <a:gd name="T10" fmla="*/ 29 w 70"/>
                      <a:gd name="T11" fmla="*/ 93 h 108"/>
                      <a:gd name="T12" fmla="*/ 36 w 70"/>
                      <a:gd name="T13" fmla="*/ 102 h 108"/>
                      <a:gd name="T14" fmla="*/ 45 w 70"/>
                      <a:gd name="T15" fmla="*/ 105 h 108"/>
                      <a:gd name="T16" fmla="*/ 56 w 70"/>
                      <a:gd name="T17" fmla="*/ 107 h 108"/>
                      <a:gd name="T18" fmla="*/ 61 w 70"/>
                      <a:gd name="T19" fmla="*/ 103 h 108"/>
                      <a:gd name="T20" fmla="*/ 66 w 70"/>
                      <a:gd name="T21" fmla="*/ 101 h 108"/>
                      <a:gd name="T22" fmla="*/ 69 w 70"/>
                      <a:gd name="T23" fmla="*/ 90 h 108"/>
                      <a:gd name="T24" fmla="*/ 67 w 70"/>
                      <a:gd name="T25" fmla="*/ 76 h 108"/>
                      <a:gd name="T26" fmla="*/ 61 w 70"/>
                      <a:gd name="T27" fmla="*/ 59 h 108"/>
                      <a:gd name="T28" fmla="*/ 57 w 70"/>
                      <a:gd name="T29" fmla="*/ 51 h 108"/>
                      <a:gd name="T30" fmla="*/ 55 w 70"/>
                      <a:gd name="T31" fmla="*/ 58 h 108"/>
                      <a:gd name="T32" fmla="*/ 52 w 70"/>
                      <a:gd name="T33" fmla="*/ 62 h 108"/>
                      <a:gd name="T34" fmla="*/ 44 w 70"/>
                      <a:gd name="T35" fmla="*/ 64 h 108"/>
                      <a:gd name="T36" fmla="*/ 37 w 70"/>
                      <a:gd name="T37" fmla="*/ 65 h 108"/>
                      <a:gd name="T38" fmla="*/ 23 w 70"/>
                      <a:gd name="T39" fmla="*/ 62 h 108"/>
                      <a:gd name="T40" fmla="*/ 9 w 70"/>
                      <a:gd name="T41" fmla="*/ 21 h 108"/>
                      <a:gd name="T42" fmla="*/ 1 w 70"/>
                      <a:gd name="T43" fmla="*/ 0 h 10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0"/>
                      <a:gd name="T67" fmla="*/ 0 h 108"/>
                      <a:gd name="T68" fmla="*/ 70 w 70"/>
                      <a:gd name="T69" fmla="*/ 108 h 10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0" h="108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9" y="38"/>
                        </a:lnTo>
                        <a:lnTo>
                          <a:pt x="15" y="60"/>
                        </a:lnTo>
                        <a:lnTo>
                          <a:pt x="22" y="81"/>
                        </a:lnTo>
                        <a:lnTo>
                          <a:pt x="29" y="93"/>
                        </a:lnTo>
                        <a:lnTo>
                          <a:pt x="36" y="102"/>
                        </a:lnTo>
                        <a:lnTo>
                          <a:pt x="45" y="105"/>
                        </a:lnTo>
                        <a:lnTo>
                          <a:pt x="56" y="107"/>
                        </a:lnTo>
                        <a:lnTo>
                          <a:pt x="61" y="103"/>
                        </a:lnTo>
                        <a:lnTo>
                          <a:pt x="66" y="101"/>
                        </a:lnTo>
                        <a:lnTo>
                          <a:pt x="69" y="90"/>
                        </a:lnTo>
                        <a:lnTo>
                          <a:pt x="67" y="76"/>
                        </a:lnTo>
                        <a:lnTo>
                          <a:pt x="61" y="59"/>
                        </a:lnTo>
                        <a:lnTo>
                          <a:pt x="57" y="51"/>
                        </a:lnTo>
                        <a:lnTo>
                          <a:pt x="55" y="58"/>
                        </a:lnTo>
                        <a:lnTo>
                          <a:pt x="52" y="62"/>
                        </a:lnTo>
                        <a:lnTo>
                          <a:pt x="44" y="64"/>
                        </a:lnTo>
                        <a:lnTo>
                          <a:pt x="37" y="65"/>
                        </a:lnTo>
                        <a:lnTo>
                          <a:pt x="23" y="62"/>
                        </a:lnTo>
                        <a:lnTo>
                          <a:pt x="9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5" name="Group 120"/>
                <p:cNvGrpSpPr>
                  <a:grpSpLocks/>
                </p:cNvGrpSpPr>
                <p:nvPr/>
              </p:nvGrpSpPr>
              <p:grpSpPr bwMode="auto">
                <a:xfrm>
                  <a:off x="1740" y="1840"/>
                  <a:ext cx="153" cy="183"/>
                  <a:chOff x="1740" y="1840"/>
                  <a:chExt cx="153" cy="183"/>
                </a:xfrm>
              </p:grpSpPr>
              <p:sp>
                <p:nvSpPr>
                  <p:cNvPr id="60536" name="Freeform 121"/>
                  <p:cNvSpPr>
                    <a:spLocks/>
                  </p:cNvSpPr>
                  <p:nvPr/>
                </p:nvSpPr>
                <p:spPr bwMode="auto">
                  <a:xfrm>
                    <a:off x="1759" y="1853"/>
                    <a:ext cx="111" cy="170"/>
                  </a:xfrm>
                  <a:custGeom>
                    <a:avLst/>
                    <a:gdLst>
                      <a:gd name="T0" fmla="*/ 27 w 111"/>
                      <a:gd name="T1" fmla="*/ 168 h 170"/>
                      <a:gd name="T2" fmla="*/ 27 w 111"/>
                      <a:gd name="T3" fmla="*/ 143 h 170"/>
                      <a:gd name="T4" fmla="*/ 18 w 111"/>
                      <a:gd name="T5" fmla="*/ 124 h 170"/>
                      <a:gd name="T6" fmla="*/ 9 w 111"/>
                      <a:gd name="T7" fmla="*/ 110 h 170"/>
                      <a:gd name="T8" fmla="*/ 5 w 111"/>
                      <a:gd name="T9" fmla="*/ 88 h 170"/>
                      <a:gd name="T10" fmla="*/ 1 w 111"/>
                      <a:gd name="T11" fmla="*/ 78 h 170"/>
                      <a:gd name="T12" fmla="*/ 0 w 111"/>
                      <a:gd name="T13" fmla="*/ 53 h 170"/>
                      <a:gd name="T14" fmla="*/ 9 w 111"/>
                      <a:gd name="T15" fmla="*/ 24 h 170"/>
                      <a:gd name="T16" fmla="*/ 26 w 111"/>
                      <a:gd name="T17" fmla="*/ 8 h 170"/>
                      <a:gd name="T18" fmla="*/ 45 w 111"/>
                      <a:gd name="T19" fmla="*/ 0 h 170"/>
                      <a:gd name="T20" fmla="*/ 68 w 111"/>
                      <a:gd name="T21" fmla="*/ 0 h 170"/>
                      <a:gd name="T22" fmla="*/ 89 w 111"/>
                      <a:gd name="T23" fmla="*/ 7 h 170"/>
                      <a:gd name="T24" fmla="*/ 104 w 111"/>
                      <a:gd name="T25" fmla="*/ 22 h 170"/>
                      <a:gd name="T26" fmla="*/ 110 w 111"/>
                      <a:gd name="T27" fmla="*/ 43 h 170"/>
                      <a:gd name="T28" fmla="*/ 110 w 111"/>
                      <a:gd name="T29" fmla="*/ 65 h 170"/>
                      <a:gd name="T30" fmla="*/ 107 w 111"/>
                      <a:gd name="T31" fmla="*/ 85 h 170"/>
                      <a:gd name="T32" fmla="*/ 97 w 111"/>
                      <a:gd name="T33" fmla="*/ 111 h 170"/>
                      <a:gd name="T34" fmla="*/ 92 w 111"/>
                      <a:gd name="T35" fmla="*/ 121 h 170"/>
                      <a:gd name="T36" fmla="*/ 87 w 111"/>
                      <a:gd name="T37" fmla="*/ 132 h 170"/>
                      <a:gd name="T38" fmla="*/ 85 w 111"/>
                      <a:gd name="T39" fmla="*/ 144 h 170"/>
                      <a:gd name="T40" fmla="*/ 81 w 111"/>
                      <a:gd name="T41" fmla="*/ 169 h 170"/>
                      <a:gd name="T42" fmla="*/ 27 w 111"/>
                      <a:gd name="T43" fmla="*/ 168 h 17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1"/>
                      <a:gd name="T67" fmla="*/ 0 h 170"/>
                      <a:gd name="T68" fmla="*/ 111 w 111"/>
                      <a:gd name="T69" fmla="*/ 170 h 17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1" h="170">
                        <a:moveTo>
                          <a:pt x="27" y="168"/>
                        </a:moveTo>
                        <a:lnTo>
                          <a:pt x="27" y="143"/>
                        </a:lnTo>
                        <a:lnTo>
                          <a:pt x="18" y="124"/>
                        </a:lnTo>
                        <a:lnTo>
                          <a:pt x="9" y="110"/>
                        </a:lnTo>
                        <a:lnTo>
                          <a:pt x="5" y="88"/>
                        </a:lnTo>
                        <a:lnTo>
                          <a:pt x="1" y="78"/>
                        </a:lnTo>
                        <a:lnTo>
                          <a:pt x="0" y="53"/>
                        </a:lnTo>
                        <a:lnTo>
                          <a:pt x="9" y="24"/>
                        </a:lnTo>
                        <a:lnTo>
                          <a:pt x="26" y="8"/>
                        </a:lnTo>
                        <a:lnTo>
                          <a:pt x="45" y="0"/>
                        </a:lnTo>
                        <a:lnTo>
                          <a:pt x="68" y="0"/>
                        </a:lnTo>
                        <a:lnTo>
                          <a:pt x="89" y="7"/>
                        </a:lnTo>
                        <a:lnTo>
                          <a:pt x="104" y="22"/>
                        </a:lnTo>
                        <a:lnTo>
                          <a:pt x="110" y="43"/>
                        </a:lnTo>
                        <a:lnTo>
                          <a:pt x="110" y="65"/>
                        </a:lnTo>
                        <a:lnTo>
                          <a:pt x="107" y="85"/>
                        </a:lnTo>
                        <a:lnTo>
                          <a:pt x="97" y="111"/>
                        </a:lnTo>
                        <a:lnTo>
                          <a:pt x="92" y="121"/>
                        </a:lnTo>
                        <a:lnTo>
                          <a:pt x="87" y="132"/>
                        </a:lnTo>
                        <a:lnTo>
                          <a:pt x="85" y="144"/>
                        </a:lnTo>
                        <a:lnTo>
                          <a:pt x="81" y="169"/>
                        </a:lnTo>
                        <a:lnTo>
                          <a:pt x="27" y="168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37" name="Freeform 122"/>
                  <p:cNvSpPr>
                    <a:spLocks/>
                  </p:cNvSpPr>
                  <p:nvPr/>
                </p:nvSpPr>
                <p:spPr bwMode="auto">
                  <a:xfrm>
                    <a:off x="1740" y="1840"/>
                    <a:ext cx="153" cy="132"/>
                  </a:xfrm>
                  <a:custGeom>
                    <a:avLst/>
                    <a:gdLst>
                      <a:gd name="T0" fmla="*/ 11 w 153"/>
                      <a:gd name="T1" fmla="*/ 113 h 132"/>
                      <a:gd name="T2" fmla="*/ 2 w 153"/>
                      <a:gd name="T3" fmla="*/ 100 h 132"/>
                      <a:gd name="T4" fmla="*/ 0 w 153"/>
                      <a:gd name="T5" fmla="*/ 86 h 132"/>
                      <a:gd name="T6" fmla="*/ 1 w 153"/>
                      <a:gd name="T7" fmla="*/ 68 h 132"/>
                      <a:gd name="T8" fmla="*/ 6 w 153"/>
                      <a:gd name="T9" fmla="*/ 53 h 132"/>
                      <a:gd name="T10" fmla="*/ 11 w 153"/>
                      <a:gd name="T11" fmla="*/ 37 h 132"/>
                      <a:gd name="T12" fmla="*/ 19 w 153"/>
                      <a:gd name="T13" fmla="*/ 29 h 132"/>
                      <a:gd name="T14" fmla="*/ 26 w 153"/>
                      <a:gd name="T15" fmla="*/ 16 h 132"/>
                      <a:gd name="T16" fmla="*/ 41 w 153"/>
                      <a:gd name="T17" fmla="*/ 5 h 132"/>
                      <a:gd name="T18" fmla="*/ 52 w 153"/>
                      <a:gd name="T19" fmla="*/ 2 h 132"/>
                      <a:gd name="T20" fmla="*/ 76 w 153"/>
                      <a:gd name="T21" fmla="*/ 0 h 132"/>
                      <a:gd name="T22" fmla="*/ 96 w 153"/>
                      <a:gd name="T23" fmla="*/ 1 h 132"/>
                      <a:gd name="T24" fmla="*/ 111 w 153"/>
                      <a:gd name="T25" fmla="*/ 5 h 132"/>
                      <a:gd name="T26" fmla="*/ 122 w 153"/>
                      <a:gd name="T27" fmla="*/ 10 h 132"/>
                      <a:gd name="T28" fmla="*/ 133 w 153"/>
                      <a:gd name="T29" fmla="*/ 22 h 132"/>
                      <a:gd name="T30" fmla="*/ 141 w 153"/>
                      <a:gd name="T31" fmla="*/ 33 h 132"/>
                      <a:gd name="T32" fmla="*/ 148 w 153"/>
                      <a:gd name="T33" fmla="*/ 43 h 132"/>
                      <a:gd name="T34" fmla="*/ 152 w 153"/>
                      <a:gd name="T35" fmla="*/ 57 h 132"/>
                      <a:gd name="T36" fmla="*/ 152 w 153"/>
                      <a:gd name="T37" fmla="*/ 80 h 132"/>
                      <a:gd name="T38" fmla="*/ 152 w 153"/>
                      <a:gd name="T39" fmla="*/ 97 h 132"/>
                      <a:gd name="T40" fmla="*/ 146 w 153"/>
                      <a:gd name="T41" fmla="*/ 104 h 132"/>
                      <a:gd name="T42" fmla="*/ 138 w 153"/>
                      <a:gd name="T43" fmla="*/ 115 h 132"/>
                      <a:gd name="T44" fmla="*/ 133 w 153"/>
                      <a:gd name="T45" fmla="*/ 123 h 132"/>
                      <a:gd name="T46" fmla="*/ 118 w 153"/>
                      <a:gd name="T47" fmla="*/ 127 h 132"/>
                      <a:gd name="T48" fmla="*/ 105 w 153"/>
                      <a:gd name="T49" fmla="*/ 131 h 132"/>
                      <a:gd name="T50" fmla="*/ 116 w 153"/>
                      <a:gd name="T51" fmla="*/ 115 h 132"/>
                      <a:gd name="T52" fmla="*/ 126 w 153"/>
                      <a:gd name="T53" fmla="*/ 87 h 132"/>
                      <a:gd name="T54" fmla="*/ 122 w 153"/>
                      <a:gd name="T55" fmla="*/ 54 h 132"/>
                      <a:gd name="T56" fmla="*/ 99 w 153"/>
                      <a:gd name="T57" fmla="*/ 61 h 132"/>
                      <a:gd name="T58" fmla="*/ 70 w 153"/>
                      <a:gd name="T59" fmla="*/ 61 h 132"/>
                      <a:gd name="T60" fmla="*/ 50 w 153"/>
                      <a:gd name="T61" fmla="*/ 60 h 132"/>
                      <a:gd name="T62" fmla="*/ 34 w 153"/>
                      <a:gd name="T63" fmla="*/ 56 h 132"/>
                      <a:gd name="T64" fmla="*/ 32 w 153"/>
                      <a:gd name="T65" fmla="*/ 65 h 132"/>
                      <a:gd name="T66" fmla="*/ 25 w 153"/>
                      <a:gd name="T67" fmla="*/ 89 h 132"/>
                      <a:gd name="T68" fmla="*/ 36 w 153"/>
                      <a:gd name="T69" fmla="*/ 116 h 132"/>
                      <a:gd name="T70" fmla="*/ 42 w 153"/>
                      <a:gd name="T71" fmla="*/ 131 h 132"/>
                      <a:gd name="T72" fmla="*/ 25 w 153"/>
                      <a:gd name="T73" fmla="*/ 122 h 132"/>
                      <a:gd name="T74" fmla="*/ 11 w 153"/>
                      <a:gd name="T75" fmla="*/ 113 h 1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3"/>
                      <a:gd name="T115" fmla="*/ 0 h 132"/>
                      <a:gd name="T116" fmla="*/ 153 w 153"/>
                      <a:gd name="T117" fmla="*/ 132 h 1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3" h="132">
                        <a:moveTo>
                          <a:pt x="11" y="113"/>
                        </a:moveTo>
                        <a:lnTo>
                          <a:pt x="2" y="100"/>
                        </a:lnTo>
                        <a:lnTo>
                          <a:pt x="0" y="86"/>
                        </a:lnTo>
                        <a:lnTo>
                          <a:pt x="1" y="68"/>
                        </a:lnTo>
                        <a:lnTo>
                          <a:pt x="6" y="53"/>
                        </a:lnTo>
                        <a:lnTo>
                          <a:pt x="11" y="37"/>
                        </a:lnTo>
                        <a:lnTo>
                          <a:pt x="19" y="29"/>
                        </a:lnTo>
                        <a:lnTo>
                          <a:pt x="26" y="16"/>
                        </a:lnTo>
                        <a:lnTo>
                          <a:pt x="41" y="5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6" y="1"/>
                        </a:lnTo>
                        <a:lnTo>
                          <a:pt x="111" y="5"/>
                        </a:lnTo>
                        <a:lnTo>
                          <a:pt x="122" y="10"/>
                        </a:lnTo>
                        <a:lnTo>
                          <a:pt x="133" y="22"/>
                        </a:lnTo>
                        <a:lnTo>
                          <a:pt x="141" y="33"/>
                        </a:lnTo>
                        <a:lnTo>
                          <a:pt x="148" y="43"/>
                        </a:lnTo>
                        <a:lnTo>
                          <a:pt x="152" y="57"/>
                        </a:lnTo>
                        <a:lnTo>
                          <a:pt x="152" y="80"/>
                        </a:lnTo>
                        <a:lnTo>
                          <a:pt x="152" y="97"/>
                        </a:lnTo>
                        <a:lnTo>
                          <a:pt x="146" y="104"/>
                        </a:lnTo>
                        <a:lnTo>
                          <a:pt x="138" y="115"/>
                        </a:lnTo>
                        <a:lnTo>
                          <a:pt x="133" y="123"/>
                        </a:lnTo>
                        <a:lnTo>
                          <a:pt x="118" y="127"/>
                        </a:lnTo>
                        <a:lnTo>
                          <a:pt x="105" y="131"/>
                        </a:lnTo>
                        <a:lnTo>
                          <a:pt x="116" y="115"/>
                        </a:lnTo>
                        <a:lnTo>
                          <a:pt x="126" y="87"/>
                        </a:lnTo>
                        <a:lnTo>
                          <a:pt x="122" y="54"/>
                        </a:lnTo>
                        <a:lnTo>
                          <a:pt x="99" y="61"/>
                        </a:lnTo>
                        <a:lnTo>
                          <a:pt x="70" y="61"/>
                        </a:lnTo>
                        <a:lnTo>
                          <a:pt x="50" y="60"/>
                        </a:lnTo>
                        <a:lnTo>
                          <a:pt x="34" y="56"/>
                        </a:lnTo>
                        <a:lnTo>
                          <a:pt x="32" y="65"/>
                        </a:lnTo>
                        <a:lnTo>
                          <a:pt x="25" y="89"/>
                        </a:lnTo>
                        <a:lnTo>
                          <a:pt x="36" y="116"/>
                        </a:lnTo>
                        <a:lnTo>
                          <a:pt x="42" y="131"/>
                        </a:lnTo>
                        <a:lnTo>
                          <a:pt x="25" y="122"/>
                        </a:lnTo>
                        <a:lnTo>
                          <a:pt x="11" y="11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38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757" y="1938"/>
                    <a:ext cx="125" cy="19"/>
                    <a:chOff x="1757" y="1938"/>
                    <a:chExt cx="125" cy="19"/>
                  </a:xfrm>
                </p:grpSpPr>
                <p:sp>
                  <p:nvSpPr>
                    <p:cNvPr id="60539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1938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40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6" y="1941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60432" name="Group 126"/>
            <p:cNvGrpSpPr>
              <a:grpSpLocks/>
            </p:cNvGrpSpPr>
            <p:nvPr/>
          </p:nvGrpSpPr>
          <p:grpSpPr bwMode="auto">
            <a:xfrm>
              <a:off x="2111" y="1732"/>
              <a:ext cx="349" cy="1427"/>
              <a:chOff x="2111" y="1732"/>
              <a:chExt cx="349" cy="1427"/>
            </a:xfrm>
          </p:grpSpPr>
          <p:grpSp>
            <p:nvGrpSpPr>
              <p:cNvPr id="60507" name="Group 127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60527" name="Freeform 128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28" name="Freeform 129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08" name="Group 130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60516" name="Freeform 131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7" name="Freeform 132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8" name="Freeform 133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9" name="Freeform 134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20" name="Group 135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60521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6052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60525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26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524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2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509" name="Group 142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60510" name="Group 143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60512" name="Freeform 144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3" name="Freeform 145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4" name="Freeform 146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5" name="Freeform 147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11" name="Freeform 148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3" name="Group 149"/>
            <p:cNvGrpSpPr>
              <a:grpSpLocks/>
            </p:cNvGrpSpPr>
            <p:nvPr/>
          </p:nvGrpSpPr>
          <p:grpSpPr bwMode="auto">
            <a:xfrm>
              <a:off x="1906" y="1765"/>
              <a:ext cx="300" cy="1376"/>
              <a:chOff x="1906" y="1765"/>
              <a:chExt cx="300" cy="1376"/>
            </a:xfrm>
          </p:grpSpPr>
          <p:grpSp>
            <p:nvGrpSpPr>
              <p:cNvPr id="60478" name="Group 150"/>
              <p:cNvGrpSpPr>
                <a:grpSpLocks/>
              </p:cNvGrpSpPr>
              <p:nvPr/>
            </p:nvGrpSpPr>
            <p:grpSpPr bwMode="auto">
              <a:xfrm>
                <a:off x="1971" y="1765"/>
                <a:ext cx="156" cy="236"/>
                <a:chOff x="1971" y="1765"/>
                <a:chExt cx="156" cy="236"/>
              </a:xfrm>
            </p:grpSpPr>
            <p:sp>
              <p:nvSpPr>
                <p:cNvPr id="60498" name="Freeform 151"/>
                <p:cNvSpPr>
                  <a:spLocks/>
                </p:cNvSpPr>
                <p:nvPr/>
              </p:nvSpPr>
              <p:spPr bwMode="auto">
                <a:xfrm>
                  <a:off x="1971" y="1765"/>
                  <a:ext cx="156" cy="182"/>
                </a:xfrm>
                <a:custGeom>
                  <a:avLst/>
                  <a:gdLst>
                    <a:gd name="T0" fmla="*/ 59 w 156"/>
                    <a:gd name="T1" fmla="*/ 2 h 182"/>
                    <a:gd name="T2" fmla="*/ 42 w 156"/>
                    <a:gd name="T3" fmla="*/ 11 h 182"/>
                    <a:gd name="T4" fmla="*/ 31 w 156"/>
                    <a:gd name="T5" fmla="*/ 21 h 182"/>
                    <a:gd name="T6" fmla="*/ 23 w 156"/>
                    <a:gd name="T7" fmla="*/ 34 h 182"/>
                    <a:gd name="T8" fmla="*/ 15 w 156"/>
                    <a:gd name="T9" fmla="*/ 59 h 182"/>
                    <a:gd name="T10" fmla="*/ 6 w 156"/>
                    <a:gd name="T11" fmla="*/ 96 h 182"/>
                    <a:gd name="T12" fmla="*/ 0 w 156"/>
                    <a:gd name="T13" fmla="*/ 128 h 182"/>
                    <a:gd name="T14" fmla="*/ 1 w 156"/>
                    <a:gd name="T15" fmla="*/ 143 h 182"/>
                    <a:gd name="T16" fmla="*/ 4 w 156"/>
                    <a:gd name="T17" fmla="*/ 156 h 182"/>
                    <a:gd name="T18" fmla="*/ 6 w 156"/>
                    <a:gd name="T19" fmla="*/ 172 h 182"/>
                    <a:gd name="T20" fmla="*/ 6 w 156"/>
                    <a:gd name="T21" fmla="*/ 178 h 182"/>
                    <a:gd name="T22" fmla="*/ 12 w 156"/>
                    <a:gd name="T23" fmla="*/ 178 h 182"/>
                    <a:gd name="T24" fmla="*/ 21 w 156"/>
                    <a:gd name="T25" fmla="*/ 176 h 182"/>
                    <a:gd name="T26" fmla="*/ 31 w 156"/>
                    <a:gd name="T27" fmla="*/ 176 h 182"/>
                    <a:gd name="T28" fmla="*/ 45 w 156"/>
                    <a:gd name="T29" fmla="*/ 180 h 182"/>
                    <a:gd name="T30" fmla="*/ 54 w 156"/>
                    <a:gd name="T31" fmla="*/ 181 h 182"/>
                    <a:gd name="T32" fmla="*/ 54 w 156"/>
                    <a:gd name="T33" fmla="*/ 169 h 182"/>
                    <a:gd name="T34" fmla="*/ 42 w 156"/>
                    <a:gd name="T35" fmla="*/ 144 h 182"/>
                    <a:gd name="T36" fmla="*/ 40 w 156"/>
                    <a:gd name="T37" fmla="*/ 104 h 182"/>
                    <a:gd name="T38" fmla="*/ 42 w 156"/>
                    <a:gd name="T39" fmla="*/ 67 h 182"/>
                    <a:gd name="T40" fmla="*/ 64 w 156"/>
                    <a:gd name="T41" fmla="*/ 45 h 182"/>
                    <a:gd name="T42" fmla="*/ 101 w 156"/>
                    <a:gd name="T43" fmla="*/ 42 h 182"/>
                    <a:gd name="T44" fmla="*/ 118 w 156"/>
                    <a:gd name="T45" fmla="*/ 64 h 182"/>
                    <a:gd name="T46" fmla="*/ 116 w 156"/>
                    <a:gd name="T47" fmla="*/ 140 h 182"/>
                    <a:gd name="T48" fmla="*/ 101 w 156"/>
                    <a:gd name="T49" fmla="*/ 170 h 182"/>
                    <a:gd name="T50" fmla="*/ 101 w 156"/>
                    <a:gd name="T51" fmla="*/ 180 h 182"/>
                    <a:gd name="T52" fmla="*/ 110 w 156"/>
                    <a:gd name="T53" fmla="*/ 180 h 182"/>
                    <a:gd name="T54" fmla="*/ 121 w 156"/>
                    <a:gd name="T55" fmla="*/ 178 h 182"/>
                    <a:gd name="T56" fmla="*/ 131 w 156"/>
                    <a:gd name="T57" fmla="*/ 177 h 182"/>
                    <a:gd name="T58" fmla="*/ 139 w 156"/>
                    <a:gd name="T59" fmla="*/ 179 h 182"/>
                    <a:gd name="T60" fmla="*/ 144 w 156"/>
                    <a:gd name="T61" fmla="*/ 180 h 182"/>
                    <a:gd name="T62" fmla="*/ 146 w 156"/>
                    <a:gd name="T63" fmla="*/ 168 h 182"/>
                    <a:gd name="T64" fmla="*/ 151 w 156"/>
                    <a:gd name="T65" fmla="*/ 151 h 182"/>
                    <a:gd name="T66" fmla="*/ 154 w 156"/>
                    <a:gd name="T67" fmla="*/ 134 h 182"/>
                    <a:gd name="T68" fmla="*/ 155 w 156"/>
                    <a:gd name="T69" fmla="*/ 120 h 182"/>
                    <a:gd name="T70" fmla="*/ 154 w 156"/>
                    <a:gd name="T71" fmla="*/ 104 h 182"/>
                    <a:gd name="T72" fmla="*/ 151 w 156"/>
                    <a:gd name="T73" fmla="*/ 92 h 182"/>
                    <a:gd name="T74" fmla="*/ 148 w 156"/>
                    <a:gd name="T75" fmla="*/ 79 h 182"/>
                    <a:gd name="T76" fmla="*/ 145 w 156"/>
                    <a:gd name="T77" fmla="*/ 66 h 182"/>
                    <a:gd name="T78" fmla="*/ 145 w 156"/>
                    <a:gd name="T79" fmla="*/ 58 h 182"/>
                    <a:gd name="T80" fmla="*/ 142 w 156"/>
                    <a:gd name="T81" fmla="*/ 45 h 182"/>
                    <a:gd name="T82" fmla="*/ 138 w 156"/>
                    <a:gd name="T83" fmla="*/ 28 h 182"/>
                    <a:gd name="T84" fmla="*/ 127 w 156"/>
                    <a:gd name="T85" fmla="*/ 14 h 182"/>
                    <a:gd name="T86" fmla="*/ 112 w 156"/>
                    <a:gd name="T87" fmla="*/ 4 h 182"/>
                    <a:gd name="T88" fmla="*/ 95 w 156"/>
                    <a:gd name="T89" fmla="*/ 0 h 182"/>
                    <a:gd name="T90" fmla="*/ 80 w 156"/>
                    <a:gd name="T91" fmla="*/ 0 h 182"/>
                    <a:gd name="T92" fmla="*/ 59 w 156"/>
                    <a:gd name="T93" fmla="*/ 2 h 18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6"/>
                    <a:gd name="T142" fmla="*/ 0 h 182"/>
                    <a:gd name="T143" fmla="*/ 156 w 156"/>
                    <a:gd name="T144" fmla="*/ 182 h 18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6" h="182">
                      <a:moveTo>
                        <a:pt x="59" y="2"/>
                      </a:moveTo>
                      <a:lnTo>
                        <a:pt x="42" y="11"/>
                      </a:lnTo>
                      <a:lnTo>
                        <a:pt x="31" y="21"/>
                      </a:lnTo>
                      <a:lnTo>
                        <a:pt x="23" y="34"/>
                      </a:lnTo>
                      <a:lnTo>
                        <a:pt x="15" y="59"/>
                      </a:lnTo>
                      <a:lnTo>
                        <a:pt x="6" y="96"/>
                      </a:lnTo>
                      <a:lnTo>
                        <a:pt x="0" y="128"/>
                      </a:lnTo>
                      <a:lnTo>
                        <a:pt x="1" y="143"/>
                      </a:lnTo>
                      <a:lnTo>
                        <a:pt x="4" y="156"/>
                      </a:lnTo>
                      <a:lnTo>
                        <a:pt x="6" y="172"/>
                      </a:lnTo>
                      <a:lnTo>
                        <a:pt x="6" y="178"/>
                      </a:lnTo>
                      <a:lnTo>
                        <a:pt x="12" y="178"/>
                      </a:lnTo>
                      <a:lnTo>
                        <a:pt x="21" y="176"/>
                      </a:lnTo>
                      <a:lnTo>
                        <a:pt x="31" y="176"/>
                      </a:lnTo>
                      <a:lnTo>
                        <a:pt x="45" y="180"/>
                      </a:lnTo>
                      <a:lnTo>
                        <a:pt x="54" y="181"/>
                      </a:lnTo>
                      <a:lnTo>
                        <a:pt x="54" y="169"/>
                      </a:lnTo>
                      <a:lnTo>
                        <a:pt x="42" y="144"/>
                      </a:lnTo>
                      <a:lnTo>
                        <a:pt x="40" y="104"/>
                      </a:lnTo>
                      <a:lnTo>
                        <a:pt x="42" y="67"/>
                      </a:lnTo>
                      <a:lnTo>
                        <a:pt x="64" y="45"/>
                      </a:lnTo>
                      <a:lnTo>
                        <a:pt x="101" y="42"/>
                      </a:lnTo>
                      <a:lnTo>
                        <a:pt x="118" y="64"/>
                      </a:lnTo>
                      <a:lnTo>
                        <a:pt x="116" y="140"/>
                      </a:lnTo>
                      <a:lnTo>
                        <a:pt x="101" y="170"/>
                      </a:lnTo>
                      <a:lnTo>
                        <a:pt x="101" y="180"/>
                      </a:lnTo>
                      <a:lnTo>
                        <a:pt x="110" y="180"/>
                      </a:lnTo>
                      <a:lnTo>
                        <a:pt x="121" y="178"/>
                      </a:lnTo>
                      <a:lnTo>
                        <a:pt x="131" y="177"/>
                      </a:lnTo>
                      <a:lnTo>
                        <a:pt x="139" y="179"/>
                      </a:lnTo>
                      <a:lnTo>
                        <a:pt x="144" y="180"/>
                      </a:lnTo>
                      <a:lnTo>
                        <a:pt x="146" y="168"/>
                      </a:lnTo>
                      <a:lnTo>
                        <a:pt x="151" y="151"/>
                      </a:lnTo>
                      <a:lnTo>
                        <a:pt x="154" y="134"/>
                      </a:lnTo>
                      <a:lnTo>
                        <a:pt x="155" y="120"/>
                      </a:lnTo>
                      <a:lnTo>
                        <a:pt x="154" y="104"/>
                      </a:lnTo>
                      <a:lnTo>
                        <a:pt x="151" y="92"/>
                      </a:lnTo>
                      <a:lnTo>
                        <a:pt x="148" y="79"/>
                      </a:lnTo>
                      <a:lnTo>
                        <a:pt x="145" y="66"/>
                      </a:lnTo>
                      <a:lnTo>
                        <a:pt x="145" y="58"/>
                      </a:lnTo>
                      <a:lnTo>
                        <a:pt x="142" y="45"/>
                      </a:lnTo>
                      <a:lnTo>
                        <a:pt x="138" y="28"/>
                      </a:lnTo>
                      <a:lnTo>
                        <a:pt x="127" y="14"/>
                      </a:lnTo>
                      <a:lnTo>
                        <a:pt x="112" y="4"/>
                      </a:lnTo>
                      <a:lnTo>
                        <a:pt x="95" y="0"/>
                      </a:lnTo>
                      <a:lnTo>
                        <a:pt x="80" y="0"/>
                      </a:lnTo>
                      <a:lnTo>
                        <a:pt x="59" y="2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99" name="Freeform 152"/>
                <p:cNvSpPr>
                  <a:spLocks/>
                </p:cNvSpPr>
                <p:nvPr/>
              </p:nvSpPr>
              <p:spPr bwMode="auto">
                <a:xfrm>
                  <a:off x="2006" y="1801"/>
                  <a:ext cx="89" cy="200"/>
                </a:xfrm>
                <a:custGeom>
                  <a:avLst/>
                  <a:gdLst>
                    <a:gd name="T0" fmla="*/ 8 w 89"/>
                    <a:gd name="T1" fmla="*/ 21 h 200"/>
                    <a:gd name="T2" fmla="*/ 3 w 89"/>
                    <a:gd name="T3" fmla="*/ 34 h 200"/>
                    <a:gd name="T4" fmla="*/ 1 w 89"/>
                    <a:gd name="T5" fmla="*/ 50 h 200"/>
                    <a:gd name="T6" fmla="*/ 0 w 89"/>
                    <a:gd name="T7" fmla="*/ 68 h 200"/>
                    <a:gd name="T8" fmla="*/ 1 w 89"/>
                    <a:gd name="T9" fmla="*/ 81 h 200"/>
                    <a:gd name="T10" fmla="*/ 3 w 89"/>
                    <a:gd name="T11" fmla="*/ 95 h 200"/>
                    <a:gd name="T12" fmla="*/ 19 w 89"/>
                    <a:gd name="T13" fmla="*/ 136 h 200"/>
                    <a:gd name="T14" fmla="*/ 19 w 89"/>
                    <a:gd name="T15" fmla="*/ 174 h 200"/>
                    <a:gd name="T16" fmla="*/ 45 w 89"/>
                    <a:gd name="T17" fmla="*/ 199 h 200"/>
                    <a:gd name="T18" fmla="*/ 65 w 89"/>
                    <a:gd name="T19" fmla="*/ 171 h 200"/>
                    <a:gd name="T20" fmla="*/ 65 w 89"/>
                    <a:gd name="T21" fmla="*/ 137 h 200"/>
                    <a:gd name="T22" fmla="*/ 83 w 89"/>
                    <a:gd name="T23" fmla="*/ 103 h 200"/>
                    <a:gd name="T24" fmla="*/ 86 w 89"/>
                    <a:gd name="T25" fmla="*/ 83 h 200"/>
                    <a:gd name="T26" fmla="*/ 88 w 89"/>
                    <a:gd name="T27" fmla="*/ 68 h 200"/>
                    <a:gd name="T28" fmla="*/ 87 w 89"/>
                    <a:gd name="T29" fmla="*/ 53 h 200"/>
                    <a:gd name="T30" fmla="*/ 86 w 89"/>
                    <a:gd name="T31" fmla="*/ 41 h 200"/>
                    <a:gd name="T32" fmla="*/ 83 w 89"/>
                    <a:gd name="T33" fmla="*/ 26 h 200"/>
                    <a:gd name="T34" fmla="*/ 77 w 89"/>
                    <a:gd name="T35" fmla="*/ 14 h 200"/>
                    <a:gd name="T36" fmla="*/ 69 w 89"/>
                    <a:gd name="T37" fmla="*/ 6 h 200"/>
                    <a:gd name="T38" fmla="*/ 54 w 89"/>
                    <a:gd name="T39" fmla="*/ 2 h 200"/>
                    <a:gd name="T40" fmla="*/ 40 w 89"/>
                    <a:gd name="T41" fmla="*/ 0 h 200"/>
                    <a:gd name="T42" fmla="*/ 27 w 89"/>
                    <a:gd name="T43" fmla="*/ 3 h 200"/>
                    <a:gd name="T44" fmla="*/ 16 w 89"/>
                    <a:gd name="T45" fmla="*/ 10 h 200"/>
                    <a:gd name="T46" fmla="*/ 8 w 89"/>
                    <a:gd name="T47" fmla="*/ 21 h 2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9"/>
                    <a:gd name="T73" fmla="*/ 0 h 200"/>
                    <a:gd name="T74" fmla="*/ 89 w 89"/>
                    <a:gd name="T75" fmla="*/ 200 h 2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9" h="200">
                      <a:moveTo>
                        <a:pt x="8" y="21"/>
                      </a:moveTo>
                      <a:lnTo>
                        <a:pt x="3" y="34"/>
                      </a:lnTo>
                      <a:lnTo>
                        <a:pt x="1" y="50"/>
                      </a:lnTo>
                      <a:lnTo>
                        <a:pt x="0" y="68"/>
                      </a:lnTo>
                      <a:lnTo>
                        <a:pt x="1" y="81"/>
                      </a:lnTo>
                      <a:lnTo>
                        <a:pt x="3" y="95"/>
                      </a:lnTo>
                      <a:lnTo>
                        <a:pt x="19" y="136"/>
                      </a:lnTo>
                      <a:lnTo>
                        <a:pt x="19" y="174"/>
                      </a:lnTo>
                      <a:lnTo>
                        <a:pt x="45" y="199"/>
                      </a:lnTo>
                      <a:lnTo>
                        <a:pt x="65" y="171"/>
                      </a:lnTo>
                      <a:lnTo>
                        <a:pt x="65" y="137"/>
                      </a:lnTo>
                      <a:lnTo>
                        <a:pt x="83" y="103"/>
                      </a:lnTo>
                      <a:lnTo>
                        <a:pt x="86" y="83"/>
                      </a:lnTo>
                      <a:lnTo>
                        <a:pt x="88" y="68"/>
                      </a:lnTo>
                      <a:lnTo>
                        <a:pt x="87" y="53"/>
                      </a:lnTo>
                      <a:lnTo>
                        <a:pt x="86" y="41"/>
                      </a:lnTo>
                      <a:lnTo>
                        <a:pt x="83" y="26"/>
                      </a:lnTo>
                      <a:lnTo>
                        <a:pt x="77" y="14"/>
                      </a:lnTo>
                      <a:lnTo>
                        <a:pt x="69" y="6"/>
                      </a:lnTo>
                      <a:lnTo>
                        <a:pt x="54" y="2"/>
                      </a:lnTo>
                      <a:lnTo>
                        <a:pt x="40" y="0"/>
                      </a:ln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8" y="21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00" name="Group 153"/>
                <p:cNvGrpSpPr>
                  <a:grpSpLocks/>
                </p:cNvGrpSpPr>
                <p:nvPr/>
              </p:nvGrpSpPr>
              <p:grpSpPr bwMode="auto">
                <a:xfrm>
                  <a:off x="1998" y="1889"/>
                  <a:ext cx="110" cy="22"/>
                  <a:chOff x="1998" y="1889"/>
                  <a:chExt cx="110" cy="22"/>
                </a:xfrm>
              </p:grpSpPr>
              <p:grpSp>
                <p:nvGrpSpPr>
                  <p:cNvPr id="60501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1998" y="1889"/>
                    <a:ext cx="18" cy="22"/>
                    <a:chOff x="1998" y="1889"/>
                    <a:chExt cx="18" cy="22"/>
                  </a:xfrm>
                </p:grpSpPr>
                <p:sp>
                  <p:nvSpPr>
                    <p:cNvPr id="60505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8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6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0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02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2089" y="1889"/>
                    <a:ext cx="19" cy="22"/>
                    <a:chOff x="2089" y="1889"/>
                    <a:chExt cx="19" cy="22"/>
                  </a:xfrm>
                </p:grpSpPr>
                <p:sp>
                  <p:nvSpPr>
                    <p:cNvPr id="60503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4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2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479" name="Group 160"/>
              <p:cNvGrpSpPr>
                <a:grpSpLocks/>
              </p:cNvGrpSpPr>
              <p:nvPr/>
            </p:nvGrpSpPr>
            <p:grpSpPr bwMode="auto">
              <a:xfrm>
                <a:off x="1955" y="2431"/>
                <a:ext cx="245" cy="650"/>
                <a:chOff x="1955" y="2431"/>
                <a:chExt cx="245" cy="650"/>
              </a:xfrm>
            </p:grpSpPr>
            <p:grpSp>
              <p:nvGrpSpPr>
                <p:cNvPr id="60494" name="Group 161"/>
                <p:cNvGrpSpPr>
                  <a:grpSpLocks/>
                </p:cNvGrpSpPr>
                <p:nvPr/>
              </p:nvGrpSpPr>
              <p:grpSpPr bwMode="auto">
                <a:xfrm>
                  <a:off x="1955" y="2431"/>
                  <a:ext cx="245" cy="650"/>
                  <a:chOff x="1955" y="2431"/>
                  <a:chExt cx="245" cy="650"/>
                </a:xfrm>
              </p:grpSpPr>
              <p:sp>
                <p:nvSpPr>
                  <p:cNvPr id="60496" name="Freeform 162"/>
                  <p:cNvSpPr>
                    <a:spLocks/>
                  </p:cNvSpPr>
                  <p:nvPr/>
                </p:nvSpPr>
                <p:spPr bwMode="auto">
                  <a:xfrm>
                    <a:off x="1955" y="2572"/>
                    <a:ext cx="174" cy="509"/>
                  </a:xfrm>
                  <a:custGeom>
                    <a:avLst/>
                    <a:gdLst>
                      <a:gd name="T0" fmla="*/ 31 w 174"/>
                      <a:gd name="T1" fmla="*/ 11 h 509"/>
                      <a:gd name="T2" fmla="*/ 33 w 174"/>
                      <a:gd name="T3" fmla="*/ 158 h 509"/>
                      <a:gd name="T4" fmla="*/ 32 w 174"/>
                      <a:gd name="T5" fmla="*/ 280 h 509"/>
                      <a:gd name="T6" fmla="*/ 40 w 174"/>
                      <a:gd name="T7" fmla="*/ 400 h 509"/>
                      <a:gd name="T8" fmla="*/ 20 w 174"/>
                      <a:gd name="T9" fmla="*/ 452 h 509"/>
                      <a:gd name="T10" fmla="*/ 5 w 174"/>
                      <a:gd name="T11" fmla="*/ 487 h 509"/>
                      <a:gd name="T12" fmla="*/ 0 w 174"/>
                      <a:gd name="T13" fmla="*/ 496 h 509"/>
                      <a:gd name="T14" fmla="*/ 7 w 174"/>
                      <a:gd name="T15" fmla="*/ 508 h 509"/>
                      <a:gd name="T16" fmla="*/ 38 w 174"/>
                      <a:gd name="T17" fmla="*/ 506 h 509"/>
                      <a:gd name="T18" fmla="*/ 66 w 174"/>
                      <a:gd name="T19" fmla="*/ 439 h 509"/>
                      <a:gd name="T20" fmla="*/ 68 w 174"/>
                      <a:gd name="T21" fmla="*/ 397 h 509"/>
                      <a:gd name="T22" fmla="*/ 88 w 174"/>
                      <a:gd name="T23" fmla="*/ 255 h 509"/>
                      <a:gd name="T24" fmla="*/ 91 w 174"/>
                      <a:gd name="T25" fmla="*/ 224 h 509"/>
                      <a:gd name="T26" fmla="*/ 90 w 174"/>
                      <a:gd name="T27" fmla="*/ 289 h 509"/>
                      <a:gd name="T28" fmla="*/ 99 w 174"/>
                      <a:gd name="T29" fmla="*/ 383 h 509"/>
                      <a:gd name="T30" fmla="*/ 96 w 174"/>
                      <a:gd name="T31" fmla="*/ 426 h 509"/>
                      <a:gd name="T32" fmla="*/ 110 w 174"/>
                      <a:gd name="T33" fmla="*/ 470 h 509"/>
                      <a:gd name="T34" fmla="*/ 129 w 174"/>
                      <a:gd name="T35" fmla="*/ 501 h 509"/>
                      <a:gd name="T36" fmla="*/ 156 w 174"/>
                      <a:gd name="T37" fmla="*/ 502 h 509"/>
                      <a:gd name="T38" fmla="*/ 165 w 174"/>
                      <a:gd name="T39" fmla="*/ 492 h 509"/>
                      <a:gd name="T40" fmla="*/ 135 w 174"/>
                      <a:gd name="T41" fmla="*/ 424 h 509"/>
                      <a:gd name="T42" fmla="*/ 132 w 174"/>
                      <a:gd name="T43" fmla="*/ 393 h 509"/>
                      <a:gd name="T44" fmla="*/ 138 w 174"/>
                      <a:gd name="T45" fmla="*/ 325 h 509"/>
                      <a:gd name="T46" fmla="*/ 149 w 174"/>
                      <a:gd name="T47" fmla="*/ 215 h 509"/>
                      <a:gd name="T48" fmla="*/ 173 w 174"/>
                      <a:gd name="T49" fmla="*/ 0 h 509"/>
                      <a:gd name="T50" fmla="*/ 31 w 174"/>
                      <a:gd name="T51" fmla="*/ 11 h 509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9"/>
                      <a:gd name="T80" fmla="*/ 174 w 174"/>
                      <a:gd name="T81" fmla="*/ 509 h 509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9">
                        <a:moveTo>
                          <a:pt x="31" y="11"/>
                        </a:moveTo>
                        <a:lnTo>
                          <a:pt x="33" y="158"/>
                        </a:lnTo>
                        <a:lnTo>
                          <a:pt x="32" y="280"/>
                        </a:lnTo>
                        <a:lnTo>
                          <a:pt x="40" y="400"/>
                        </a:lnTo>
                        <a:lnTo>
                          <a:pt x="20" y="452"/>
                        </a:lnTo>
                        <a:lnTo>
                          <a:pt x="5" y="487"/>
                        </a:lnTo>
                        <a:lnTo>
                          <a:pt x="0" y="496"/>
                        </a:lnTo>
                        <a:lnTo>
                          <a:pt x="7" y="508"/>
                        </a:lnTo>
                        <a:lnTo>
                          <a:pt x="38" y="506"/>
                        </a:lnTo>
                        <a:lnTo>
                          <a:pt x="66" y="439"/>
                        </a:lnTo>
                        <a:lnTo>
                          <a:pt x="68" y="397"/>
                        </a:lnTo>
                        <a:lnTo>
                          <a:pt x="88" y="255"/>
                        </a:lnTo>
                        <a:lnTo>
                          <a:pt x="91" y="224"/>
                        </a:lnTo>
                        <a:lnTo>
                          <a:pt x="90" y="289"/>
                        </a:lnTo>
                        <a:lnTo>
                          <a:pt x="99" y="383"/>
                        </a:lnTo>
                        <a:lnTo>
                          <a:pt x="96" y="426"/>
                        </a:lnTo>
                        <a:lnTo>
                          <a:pt x="110" y="470"/>
                        </a:lnTo>
                        <a:lnTo>
                          <a:pt x="129" y="501"/>
                        </a:lnTo>
                        <a:lnTo>
                          <a:pt x="156" y="502"/>
                        </a:lnTo>
                        <a:lnTo>
                          <a:pt x="165" y="492"/>
                        </a:lnTo>
                        <a:lnTo>
                          <a:pt x="135" y="424"/>
                        </a:lnTo>
                        <a:lnTo>
                          <a:pt x="132" y="393"/>
                        </a:lnTo>
                        <a:lnTo>
                          <a:pt x="138" y="325"/>
                        </a:lnTo>
                        <a:lnTo>
                          <a:pt x="149" y="215"/>
                        </a:lnTo>
                        <a:lnTo>
                          <a:pt x="173" y="0"/>
                        </a:lnTo>
                        <a:lnTo>
                          <a:pt x="31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97" name="Freeform 163"/>
                  <p:cNvSpPr>
                    <a:spLocks/>
                  </p:cNvSpPr>
                  <p:nvPr/>
                </p:nvSpPr>
                <p:spPr bwMode="auto">
                  <a:xfrm>
                    <a:off x="2163" y="2431"/>
                    <a:ext cx="37" cy="60"/>
                  </a:xfrm>
                  <a:custGeom>
                    <a:avLst/>
                    <a:gdLst>
                      <a:gd name="T0" fmla="*/ 36 w 37"/>
                      <a:gd name="T1" fmla="*/ 0 h 60"/>
                      <a:gd name="T2" fmla="*/ 36 w 37"/>
                      <a:gd name="T3" fmla="*/ 31 h 60"/>
                      <a:gd name="T4" fmla="*/ 0 w 37"/>
                      <a:gd name="T5" fmla="*/ 59 h 60"/>
                      <a:gd name="T6" fmla="*/ 16 w 37"/>
                      <a:gd name="T7" fmla="*/ 4 h 60"/>
                      <a:gd name="T8" fmla="*/ 36 w 37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0"/>
                      <a:gd name="T17" fmla="*/ 37 w 37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0">
                        <a:moveTo>
                          <a:pt x="36" y="0"/>
                        </a:moveTo>
                        <a:lnTo>
                          <a:pt x="36" y="31"/>
                        </a:lnTo>
                        <a:lnTo>
                          <a:pt x="0" y="59"/>
                        </a:lnTo>
                        <a:lnTo>
                          <a:pt x="16" y="4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95" name="Freeform 164"/>
                <p:cNvSpPr>
                  <a:spLocks/>
                </p:cNvSpPr>
                <p:nvPr/>
              </p:nvSpPr>
              <p:spPr bwMode="auto">
                <a:xfrm>
                  <a:off x="2048" y="2577"/>
                  <a:ext cx="17" cy="229"/>
                </a:xfrm>
                <a:custGeom>
                  <a:avLst/>
                  <a:gdLst>
                    <a:gd name="T0" fmla="*/ 16 w 17"/>
                    <a:gd name="T1" fmla="*/ 0 h 229"/>
                    <a:gd name="T2" fmla="*/ 16 w 17"/>
                    <a:gd name="T3" fmla="*/ 76 h 229"/>
                    <a:gd name="T4" fmla="*/ 12 w 17"/>
                    <a:gd name="T5" fmla="*/ 121 h 229"/>
                    <a:gd name="T6" fmla="*/ 8 w 17"/>
                    <a:gd name="T7" fmla="*/ 170 h 229"/>
                    <a:gd name="T8" fmla="*/ 0 w 17"/>
                    <a:gd name="T9" fmla="*/ 217 h 229"/>
                    <a:gd name="T10" fmla="*/ 2 w 17"/>
                    <a:gd name="T11" fmla="*/ 228 h 229"/>
                    <a:gd name="T12" fmla="*/ 16 w 17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9"/>
                    <a:gd name="T23" fmla="*/ 17 w 17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9">
                      <a:moveTo>
                        <a:pt x="16" y="0"/>
                      </a:moveTo>
                      <a:lnTo>
                        <a:pt x="16" y="76"/>
                      </a:lnTo>
                      <a:lnTo>
                        <a:pt x="12" y="121"/>
                      </a:lnTo>
                      <a:lnTo>
                        <a:pt x="8" y="170"/>
                      </a:lnTo>
                      <a:lnTo>
                        <a:pt x="0" y="217"/>
                      </a:lnTo>
                      <a:lnTo>
                        <a:pt x="2" y="22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80" name="Group 165"/>
              <p:cNvGrpSpPr>
                <a:grpSpLocks/>
              </p:cNvGrpSpPr>
              <p:nvPr/>
            </p:nvGrpSpPr>
            <p:grpSpPr bwMode="auto">
              <a:xfrm>
                <a:off x="1906" y="1974"/>
                <a:ext cx="300" cy="613"/>
                <a:chOff x="1906" y="1974"/>
                <a:chExt cx="300" cy="613"/>
              </a:xfrm>
            </p:grpSpPr>
            <p:sp>
              <p:nvSpPr>
                <p:cNvPr id="60484" name="Freeform 166"/>
                <p:cNvSpPr>
                  <a:spLocks/>
                </p:cNvSpPr>
                <p:nvPr/>
              </p:nvSpPr>
              <p:spPr bwMode="auto">
                <a:xfrm>
                  <a:off x="1906" y="1974"/>
                  <a:ext cx="300" cy="613"/>
                </a:xfrm>
                <a:custGeom>
                  <a:avLst/>
                  <a:gdLst>
                    <a:gd name="T0" fmla="*/ 118 w 300"/>
                    <a:gd name="T1" fmla="*/ 5 h 613"/>
                    <a:gd name="T2" fmla="*/ 26 w 300"/>
                    <a:gd name="T3" fmla="*/ 62 h 613"/>
                    <a:gd name="T4" fmla="*/ 11 w 300"/>
                    <a:gd name="T5" fmla="*/ 89 h 613"/>
                    <a:gd name="T6" fmla="*/ 0 w 300"/>
                    <a:gd name="T7" fmla="*/ 318 h 613"/>
                    <a:gd name="T8" fmla="*/ 5 w 300"/>
                    <a:gd name="T9" fmla="*/ 372 h 613"/>
                    <a:gd name="T10" fmla="*/ 40 w 300"/>
                    <a:gd name="T11" fmla="*/ 367 h 613"/>
                    <a:gd name="T12" fmla="*/ 39 w 300"/>
                    <a:gd name="T13" fmla="*/ 503 h 613"/>
                    <a:gd name="T14" fmla="*/ 55 w 300"/>
                    <a:gd name="T15" fmla="*/ 503 h 613"/>
                    <a:gd name="T16" fmla="*/ 71 w 300"/>
                    <a:gd name="T17" fmla="*/ 608 h 613"/>
                    <a:gd name="T18" fmla="*/ 134 w 300"/>
                    <a:gd name="T19" fmla="*/ 609 h 613"/>
                    <a:gd name="T20" fmla="*/ 187 w 300"/>
                    <a:gd name="T21" fmla="*/ 604 h 613"/>
                    <a:gd name="T22" fmla="*/ 224 w 300"/>
                    <a:gd name="T23" fmla="*/ 612 h 613"/>
                    <a:gd name="T24" fmla="*/ 275 w 300"/>
                    <a:gd name="T25" fmla="*/ 459 h 613"/>
                    <a:gd name="T26" fmla="*/ 299 w 300"/>
                    <a:gd name="T27" fmla="*/ 457 h 613"/>
                    <a:gd name="T28" fmla="*/ 277 w 300"/>
                    <a:gd name="T29" fmla="*/ 245 h 613"/>
                    <a:gd name="T30" fmla="*/ 276 w 300"/>
                    <a:gd name="T31" fmla="*/ 79 h 613"/>
                    <a:gd name="T32" fmla="*/ 263 w 300"/>
                    <a:gd name="T33" fmla="*/ 60 h 613"/>
                    <a:gd name="T34" fmla="*/ 165 w 300"/>
                    <a:gd name="T35" fmla="*/ 0 h 613"/>
                    <a:gd name="T36" fmla="*/ 146 w 300"/>
                    <a:gd name="T37" fmla="*/ 25 h 613"/>
                    <a:gd name="T38" fmla="*/ 118 w 300"/>
                    <a:gd name="T39" fmla="*/ 5 h 61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00"/>
                    <a:gd name="T61" fmla="*/ 0 h 613"/>
                    <a:gd name="T62" fmla="*/ 300 w 300"/>
                    <a:gd name="T63" fmla="*/ 613 h 61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00" h="613">
                      <a:moveTo>
                        <a:pt x="118" y="5"/>
                      </a:moveTo>
                      <a:lnTo>
                        <a:pt x="26" y="62"/>
                      </a:lnTo>
                      <a:lnTo>
                        <a:pt x="11" y="89"/>
                      </a:lnTo>
                      <a:lnTo>
                        <a:pt x="0" y="318"/>
                      </a:lnTo>
                      <a:lnTo>
                        <a:pt x="5" y="372"/>
                      </a:lnTo>
                      <a:lnTo>
                        <a:pt x="40" y="367"/>
                      </a:lnTo>
                      <a:lnTo>
                        <a:pt x="39" y="503"/>
                      </a:lnTo>
                      <a:lnTo>
                        <a:pt x="55" y="503"/>
                      </a:lnTo>
                      <a:lnTo>
                        <a:pt x="71" y="608"/>
                      </a:lnTo>
                      <a:lnTo>
                        <a:pt x="134" y="609"/>
                      </a:lnTo>
                      <a:lnTo>
                        <a:pt x="187" y="604"/>
                      </a:lnTo>
                      <a:lnTo>
                        <a:pt x="224" y="612"/>
                      </a:lnTo>
                      <a:lnTo>
                        <a:pt x="275" y="459"/>
                      </a:lnTo>
                      <a:lnTo>
                        <a:pt x="299" y="457"/>
                      </a:lnTo>
                      <a:lnTo>
                        <a:pt x="277" y="245"/>
                      </a:lnTo>
                      <a:lnTo>
                        <a:pt x="276" y="79"/>
                      </a:lnTo>
                      <a:lnTo>
                        <a:pt x="263" y="60"/>
                      </a:lnTo>
                      <a:lnTo>
                        <a:pt x="165" y="0"/>
                      </a:lnTo>
                      <a:lnTo>
                        <a:pt x="146" y="25"/>
                      </a:lnTo>
                      <a:lnTo>
                        <a:pt x="118" y="5"/>
                      </a:lnTo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485" name="Group 167"/>
                <p:cNvGrpSpPr>
                  <a:grpSpLocks/>
                </p:cNvGrpSpPr>
                <p:nvPr/>
              </p:nvGrpSpPr>
              <p:grpSpPr bwMode="auto">
                <a:xfrm>
                  <a:off x="1946" y="2097"/>
                  <a:ext cx="183" cy="386"/>
                  <a:chOff x="1946" y="2097"/>
                  <a:chExt cx="183" cy="386"/>
                </a:xfrm>
              </p:grpSpPr>
              <p:grpSp>
                <p:nvGrpSpPr>
                  <p:cNvPr id="60486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952" y="2271"/>
                    <a:ext cx="134" cy="212"/>
                    <a:chOff x="1952" y="2271"/>
                    <a:chExt cx="134" cy="212"/>
                  </a:xfrm>
                </p:grpSpPr>
                <p:sp>
                  <p:nvSpPr>
                    <p:cNvPr id="60492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969" y="2271"/>
                      <a:ext cx="117" cy="212"/>
                    </a:xfrm>
                    <a:custGeom>
                      <a:avLst/>
                      <a:gdLst>
                        <a:gd name="T0" fmla="*/ 0 w 117"/>
                        <a:gd name="T1" fmla="*/ 211 h 212"/>
                        <a:gd name="T2" fmla="*/ 113 w 117"/>
                        <a:gd name="T3" fmla="*/ 200 h 212"/>
                        <a:gd name="T4" fmla="*/ 116 w 117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7"/>
                        <a:gd name="T10" fmla="*/ 0 h 212"/>
                        <a:gd name="T11" fmla="*/ 117 w 117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7" h="212">
                          <a:moveTo>
                            <a:pt x="0" y="211"/>
                          </a:moveTo>
                          <a:lnTo>
                            <a:pt x="113" y="20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93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1952" y="2296"/>
                      <a:ext cx="131" cy="53"/>
                    </a:xfrm>
                    <a:custGeom>
                      <a:avLst/>
                      <a:gdLst>
                        <a:gd name="T0" fmla="*/ 0 w 131"/>
                        <a:gd name="T1" fmla="*/ 52 h 53"/>
                        <a:gd name="T2" fmla="*/ 46 w 131"/>
                        <a:gd name="T3" fmla="*/ 37 h 53"/>
                        <a:gd name="T4" fmla="*/ 130 w 131"/>
                        <a:gd name="T5" fmla="*/ 0 h 53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3"/>
                        <a:gd name="T11" fmla="*/ 131 w 131"/>
                        <a:gd name="T12" fmla="*/ 53 h 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3">
                          <a:moveTo>
                            <a:pt x="0" y="52"/>
                          </a:moveTo>
                          <a:lnTo>
                            <a:pt x="46" y="37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8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946" y="2097"/>
                    <a:ext cx="183" cy="244"/>
                    <a:chOff x="1946" y="2097"/>
                    <a:chExt cx="183" cy="244"/>
                  </a:xfrm>
                </p:grpSpPr>
                <p:sp>
                  <p:nvSpPr>
                    <p:cNvPr id="60488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1960" y="2097"/>
                      <a:ext cx="157" cy="184"/>
                    </a:xfrm>
                    <a:custGeom>
                      <a:avLst/>
                      <a:gdLst>
                        <a:gd name="T0" fmla="*/ 0 w 157"/>
                        <a:gd name="T1" fmla="*/ 65 h 184"/>
                        <a:gd name="T2" fmla="*/ 100 w 157"/>
                        <a:gd name="T3" fmla="*/ 0 h 184"/>
                        <a:gd name="T4" fmla="*/ 156 w 157"/>
                        <a:gd name="T5" fmla="*/ 123 h 184"/>
                        <a:gd name="T6" fmla="*/ 56 w 157"/>
                        <a:gd name="T7" fmla="*/ 183 h 184"/>
                        <a:gd name="T8" fmla="*/ 0 w 157"/>
                        <a:gd name="T9" fmla="*/ 65 h 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184"/>
                        <a:gd name="T17" fmla="*/ 157 w 157"/>
                        <a:gd name="T18" fmla="*/ 184 h 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184">
                          <a:moveTo>
                            <a:pt x="0" y="65"/>
                          </a:moveTo>
                          <a:lnTo>
                            <a:pt x="100" y="0"/>
                          </a:lnTo>
                          <a:lnTo>
                            <a:pt x="156" y="123"/>
                          </a:lnTo>
                          <a:lnTo>
                            <a:pt x="56" y="183"/>
                          </a:ln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489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6" y="2176"/>
                      <a:ext cx="183" cy="165"/>
                      <a:chOff x="1946" y="2176"/>
                      <a:chExt cx="183" cy="165"/>
                    </a:xfrm>
                  </p:grpSpPr>
                  <p:sp>
                    <p:nvSpPr>
                      <p:cNvPr id="60490" name="Freeform 1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4" y="2176"/>
                        <a:ext cx="65" cy="97"/>
                      </a:xfrm>
                      <a:custGeom>
                        <a:avLst/>
                        <a:gdLst>
                          <a:gd name="T0" fmla="*/ 0 w 65"/>
                          <a:gd name="T1" fmla="*/ 59 h 97"/>
                          <a:gd name="T2" fmla="*/ 16 w 65"/>
                          <a:gd name="T3" fmla="*/ 44 h 97"/>
                          <a:gd name="T4" fmla="*/ 25 w 65"/>
                          <a:gd name="T5" fmla="*/ 16 h 97"/>
                          <a:gd name="T6" fmla="*/ 37 w 65"/>
                          <a:gd name="T7" fmla="*/ 7 h 97"/>
                          <a:gd name="T8" fmla="*/ 43 w 65"/>
                          <a:gd name="T9" fmla="*/ 0 h 97"/>
                          <a:gd name="T10" fmla="*/ 47 w 65"/>
                          <a:gd name="T11" fmla="*/ 3 h 97"/>
                          <a:gd name="T12" fmla="*/ 48 w 65"/>
                          <a:gd name="T13" fmla="*/ 10 h 97"/>
                          <a:gd name="T14" fmla="*/ 60 w 65"/>
                          <a:gd name="T15" fmla="*/ 23 h 97"/>
                          <a:gd name="T16" fmla="*/ 64 w 65"/>
                          <a:gd name="T17" fmla="*/ 47 h 97"/>
                          <a:gd name="T18" fmla="*/ 60 w 65"/>
                          <a:gd name="T19" fmla="*/ 64 h 97"/>
                          <a:gd name="T20" fmla="*/ 42 w 65"/>
                          <a:gd name="T21" fmla="*/ 83 h 97"/>
                          <a:gd name="T22" fmla="*/ 6 w 65"/>
                          <a:gd name="T23" fmla="*/ 96 h 97"/>
                          <a:gd name="T24" fmla="*/ 0 w 65"/>
                          <a:gd name="T25" fmla="*/ 59 h 9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5"/>
                          <a:gd name="T40" fmla="*/ 0 h 97"/>
                          <a:gd name="T41" fmla="*/ 65 w 65"/>
                          <a:gd name="T42" fmla="*/ 97 h 9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5" h="97">
                            <a:moveTo>
                              <a:pt x="0" y="59"/>
                            </a:moveTo>
                            <a:lnTo>
                              <a:pt x="16" y="44"/>
                            </a:lnTo>
                            <a:lnTo>
                              <a:pt x="25" y="16"/>
                            </a:lnTo>
                            <a:lnTo>
                              <a:pt x="37" y="7"/>
                            </a:lnTo>
                            <a:lnTo>
                              <a:pt x="43" y="0"/>
                            </a:lnTo>
                            <a:lnTo>
                              <a:pt x="47" y="3"/>
                            </a:lnTo>
                            <a:lnTo>
                              <a:pt x="48" y="10"/>
                            </a:lnTo>
                            <a:lnTo>
                              <a:pt x="60" y="23"/>
                            </a:lnTo>
                            <a:lnTo>
                              <a:pt x="64" y="47"/>
                            </a:lnTo>
                            <a:lnTo>
                              <a:pt x="60" y="64"/>
                            </a:lnTo>
                            <a:lnTo>
                              <a:pt x="42" y="83"/>
                            </a:lnTo>
                            <a:lnTo>
                              <a:pt x="6" y="96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91" name="Freeform 1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2234"/>
                        <a:ext cx="126" cy="107"/>
                      </a:xfrm>
                      <a:custGeom>
                        <a:avLst/>
                        <a:gdLst>
                          <a:gd name="T0" fmla="*/ 0 w 126"/>
                          <a:gd name="T1" fmla="*/ 106 h 107"/>
                          <a:gd name="T2" fmla="*/ 51 w 126"/>
                          <a:gd name="T3" fmla="*/ 87 h 107"/>
                          <a:gd name="T4" fmla="*/ 89 w 126"/>
                          <a:gd name="T5" fmla="*/ 67 h 107"/>
                          <a:gd name="T6" fmla="*/ 125 w 126"/>
                          <a:gd name="T7" fmla="*/ 46 h 107"/>
                          <a:gd name="T8" fmla="*/ 111 w 126"/>
                          <a:gd name="T9" fmla="*/ 0 h 107"/>
                          <a:gd name="T10" fmla="*/ 45 w 126"/>
                          <a:gd name="T11" fmla="*/ 29 h 107"/>
                          <a:gd name="T12" fmla="*/ 6 w 126"/>
                          <a:gd name="T13" fmla="*/ 44 h 107"/>
                          <a:gd name="T14" fmla="*/ 4 w 126"/>
                          <a:gd name="T15" fmla="*/ 36 h 107"/>
                          <a:gd name="T16" fmla="*/ 0 w 126"/>
                          <a:gd name="T17" fmla="*/ 106 h 10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6"/>
                          <a:gd name="T28" fmla="*/ 0 h 107"/>
                          <a:gd name="T29" fmla="*/ 126 w 126"/>
                          <a:gd name="T30" fmla="*/ 107 h 10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6" h="107">
                            <a:moveTo>
                              <a:pt x="0" y="106"/>
                            </a:moveTo>
                            <a:lnTo>
                              <a:pt x="51" y="87"/>
                            </a:lnTo>
                            <a:lnTo>
                              <a:pt x="89" y="67"/>
                            </a:lnTo>
                            <a:lnTo>
                              <a:pt x="125" y="46"/>
                            </a:lnTo>
                            <a:lnTo>
                              <a:pt x="111" y="0"/>
                            </a:lnTo>
                            <a:lnTo>
                              <a:pt x="45" y="29"/>
                            </a:lnTo>
                            <a:lnTo>
                              <a:pt x="6" y="44"/>
                            </a:lnTo>
                            <a:lnTo>
                              <a:pt x="4" y="36"/>
                            </a:lnTo>
                            <a:lnTo>
                              <a:pt x="0" y="106"/>
                            </a:lnTo>
                          </a:path>
                        </a:pathLst>
                      </a:custGeom>
                      <a:solidFill>
                        <a:srgbClr val="600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0481" name="Group 176"/>
              <p:cNvGrpSpPr>
                <a:grpSpLocks/>
              </p:cNvGrpSpPr>
              <p:nvPr/>
            </p:nvGrpSpPr>
            <p:grpSpPr bwMode="auto">
              <a:xfrm>
                <a:off x="1945" y="3002"/>
                <a:ext cx="186" cy="139"/>
                <a:chOff x="1945" y="3002"/>
                <a:chExt cx="186" cy="139"/>
              </a:xfrm>
            </p:grpSpPr>
            <p:sp>
              <p:nvSpPr>
                <p:cNvPr id="60482" name="Freeform 177"/>
                <p:cNvSpPr>
                  <a:spLocks/>
                </p:cNvSpPr>
                <p:nvPr/>
              </p:nvSpPr>
              <p:spPr bwMode="auto">
                <a:xfrm>
                  <a:off x="2049" y="3002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3 h 131"/>
                    <a:gd name="T26" fmla="*/ 52 w 82"/>
                    <a:gd name="T27" fmla="*/ 73 h 131"/>
                    <a:gd name="T28" fmla="*/ 36 w 82"/>
                    <a:gd name="T29" fmla="*/ 71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3"/>
                      </a:lnTo>
                      <a:lnTo>
                        <a:pt x="52" y="73"/>
                      </a:lnTo>
                      <a:lnTo>
                        <a:pt x="36" y="71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83" name="Freeform 178"/>
                <p:cNvSpPr>
                  <a:spLocks/>
                </p:cNvSpPr>
                <p:nvPr/>
              </p:nvSpPr>
              <p:spPr bwMode="auto">
                <a:xfrm>
                  <a:off x="1945" y="3005"/>
                  <a:ext cx="75" cy="136"/>
                </a:xfrm>
                <a:custGeom>
                  <a:avLst/>
                  <a:gdLst>
                    <a:gd name="T0" fmla="*/ 73 w 75"/>
                    <a:gd name="T1" fmla="*/ 0 h 136"/>
                    <a:gd name="T2" fmla="*/ 74 w 75"/>
                    <a:gd name="T3" fmla="*/ 54 h 136"/>
                    <a:gd name="T4" fmla="*/ 70 w 75"/>
                    <a:gd name="T5" fmla="*/ 41 h 136"/>
                    <a:gd name="T6" fmla="*/ 63 w 75"/>
                    <a:gd name="T7" fmla="*/ 58 h 136"/>
                    <a:gd name="T8" fmla="*/ 58 w 75"/>
                    <a:gd name="T9" fmla="*/ 83 h 136"/>
                    <a:gd name="T10" fmla="*/ 52 w 75"/>
                    <a:gd name="T11" fmla="*/ 104 h 136"/>
                    <a:gd name="T12" fmla="*/ 37 w 75"/>
                    <a:gd name="T13" fmla="*/ 122 h 136"/>
                    <a:gd name="T14" fmla="*/ 23 w 75"/>
                    <a:gd name="T15" fmla="*/ 131 h 136"/>
                    <a:gd name="T16" fmla="*/ 10 w 75"/>
                    <a:gd name="T17" fmla="*/ 135 h 136"/>
                    <a:gd name="T18" fmla="*/ 5 w 75"/>
                    <a:gd name="T19" fmla="*/ 129 h 136"/>
                    <a:gd name="T20" fmla="*/ 1 w 75"/>
                    <a:gd name="T21" fmla="*/ 116 h 136"/>
                    <a:gd name="T22" fmla="*/ 0 w 75"/>
                    <a:gd name="T23" fmla="*/ 103 h 136"/>
                    <a:gd name="T24" fmla="*/ 2 w 75"/>
                    <a:gd name="T25" fmla="*/ 89 h 136"/>
                    <a:gd name="T26" fmla="*/ 8 w 75"/>
                    <a:gd name="T27" fmla="*/ 66 h 136"/>
                    <a:gd name="T28" fmla="*/ 19 w 75"/>
                    <a:gd name="T29" fmla="*/ 74 h 136"/>
                    <a:gd name="T30" fmla="*/ 35 w 75"/>
                    <a:gd name="T31" fmla="*/ 74 h 136"/>
                    <a:gd name="T32" fmla="*/ 45 w 75"/>
                    <a:gd name="T33" fmla="*/ 73 h 136"/>
                    <a:gd name="T34" fmla="*/ 65 w 75"/>
                    <a:gd name="T35" fmla="*/ 28 h 136"/>
                    <a:gd name="T36" fmla="*/ 73 w 75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6"/>
                    <a:gd name="T59" fmla="*/ 75 w 75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6">
                      <a:moveTo>
                        <a:pt x="73" y="0"/>
                      </a:moveTo>
                      <a:lnTo>
                        <a:pt x="74" y="54"/>
                      </a:lnTo>
                      <a:lnTo>
                        <a:pt x="70" y="41"/>
                      </a:lnTo>
                      <a:lnTo>
                        <a:pt x="63" y="58"/>
                      </a:lnTo>
                      <a:lnTo>
                        <a:pt x="58" y="83"/>
                      </a:lnTo>
                      <a:lnTo>
                        <a:pt x="52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6"/>
                      </a:lnTo>
                      <a:lnTo>
                        <a:pt x="19" y="74"/>
                      </a:lnTo>
                      <a:lnTo>
                        <a:pt x="35" y="74"/>
                      </a:lnTo>
                      <a:lnTo>
                        <a:pt x="45" y="73"/>
                      </a:lnTo>
                      <a:lnTo>
                        <a:pt x="65" y="28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4" name="Group 179"/>
            <p:cNvGrpSpPr>
              <a:grpSpLocks/>
            </p:cNvGrpSpPr>
            <p:nvPr/>
          </p:nvGrpSpPr>
          <p:grpSpPr bwMode="auto">
            <a:xfrm>
              <a:off x="3367" y="1737"/>
              <a:ext cx="349" cy="1428"/>
              <a:chOff x="3367" y="1737"/>
              <a:chExt cx="349" cy="1428"/>
            </a:xfrm>
          </p:grpSpPr>
          <p:grpSp>
            <p:nvGrpSpPr>
              <p:cNvPr id="60457" name="Group 180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60476" name="Freeform 181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77" name="Freeform 182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58" name="Freeform 183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9" name="Freeform 184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0" name="Freeform 185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1" name="Freeform 186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62" name="Group 187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60470" name="Group 188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60472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60474" name="Line 1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75" name="Line 1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73" name="Freeform 192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71" name="Line 193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3" name="Group 194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60464" name="Group 195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60466" name="Freeform 196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7" name="Freeform 197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8" name="Freeform 198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9" name="Freeform 199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65" name="Freeform 200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5" name="Group 201"/>
            <p:cNvGrpSpPr>
              <a:grpSpLocks/>
            </p:cNvGrpSpPr>
            <p:nvPr/>
          </p:nvGrpSpPr>
          <p:grpSpPr bwMode="auto">
            <a:xfrm>
              <a:off x="3598" y="1816"/>
              <a:ext cx="300" cy="1376"/>
              <a:chOff x="3598" y="1816"/>
              <a:chExt cx="300" cy="1376"/>
            </a:xfrm>
          </p:grpSpPr>
          <p:grpSp>
            <p:nvGrpSpPr>
              <p:cNvPr id="60436" name="Group 202"/>
              <p:cNvGrpSpPr>
                <a:grpSpLocks/>
              </p:cNvGrpSpPr>
              <p:nvPr/>
            </p:nvGrpSpPr>
            <p:grpSpPr bwMode="auto">
              <a:xfrm>
                <a:off x="3677" y="1816"/>
                <a:ext cx="156" cy="326"/>
                <a:chOff x="3677" y="1816"/>
                <a:chExt cx="156" cy="326"/>
              </a:xfrm>
            </p:grpSpPr>
            <p:sp>
              <p:nvSpPr>
                <p:cNvPr id="60455" name="Freeform 203"/>
                <p:cNvSpPr>
                  <a:spLocks/>
                </p:cNvSpPr>
                <p:nvPr/>
              </p:nvSpPr>
              <p:spPr bwMode="auto">
                <a:xfrm>
                  <a:off x="3677" y="1816"/>
                  <a:ext cx="156" cy="183"/>
                </a:xfrm>
                <a:custGeom>
                  <a:avLst/>
                  <a:gdLst>
                    <a:gd name="T0" fmla="*/ 89 w 156"/>
                    <a:gd name="T1" fmla="*/ 4 h 183"/>
                    <a:gd name="T2" fmla="*/ 112 w 156"/>
                    <a:gd name="T3" fmla="*/ 11 h 183"/>
                    <a:gd name="T4" fmla="*/ 124 w 156"/>
                    <a:gd name="T5" fmla="*/ 20 h 183"/>
                    <a:gd name="T6" fmla="*/ 132 w 156"/>
                    <a:gd name="T7" fmla="*/ 33 h 183"/>
                    <a:gd name="T8" fmla="*/ 140 w 156"/>
                    <a:gd name="T9" fmla="*/ 58 h 183"/>
                    <a:gd name="T10" fmla="*/ 149 w 156"/>
                    <a:gd name="T11" fmla="*/ 96 h 183"/>
                    <a:gd name="T12" fmla="*/ 155 w 156"/>
                    <a:gd name="T13" fmla="*/ 128 h 183"/>
                    <a:gd name="T14" fmla="*/ 154 w 156"/>
                    <a:gd name="T15" fmla="*/ 143 h 183"/>
                    <a:gd name="T16" fmla="*/ 151 w 156"/>
                    <a:gd name="T17" fmla="*/ 157 h 183"/>
                    <a:gd name="T18" fmla="*/ 149 w 156"/>
                    <a:gd name="T19" fmla="*/ 179 h 183"/>
                    <a:gd name="T20" fmla="*/ 143 w 156"/>
                    <a:gd name="T21" fmla="*/ 178 h 183"/>
                    <a:gd name="T22" fmla="*/ 134 w 156"/>
                    <a:gd name="T23" fmla="*/ 176 h 183"/>
                    <a:gd name="T24" fmla="*/ 124 w 156"/>
                    <a:gd name="T25" fmla="*/ 177 h 183"/>
                    <a:gd name="T26" fmla="*/ 110 w 156"/>
                    <a:gd name="T27" fmla="*/ 180 h 183"/>
                    <a:gd name="T28" fmla="*/ 101 w 156"/>
                    <a:gd name="T29" fmla="*/ 181 h 183"/>
                    <a:gd name="T30" fmla="*/ 101 w 156"/>
                    <a:gd name="T31" fmla="*/ 169 h 183"/>
                    <a:gd name="T32" fmla="*/ 113 w 156"/>
                    <a:gd name="T33" fmla="*/ 144 h 183"/>
                    <a:gd name="T34" fmla="*/ 115 w 156"/>
                    <a:gd name="T35" fmla="*/ 104 h 183"/>
                    <a:gd name="T36" fmla="*/ 113 w 156"/>
                    <a:gd name="T37" fmla="*/ 67 h 183"/>
                    <a:gd name="T38" fmla="*/ 91 w 156"/>
                    <a:gd name="T39" fmla="*/ 45 h 183"/>
                    <a:gd name="T40" fmla="*/ 54 w 156"/>
                    <a:gd name="T41" fmla="*/ 41 h 183"/>
                    <a:gd name="T42" fmla="*/ 37 w 156"/>
                    <a:gd name="T43" fmla="*/ 64 h 183"/>
                    <a:gd name="T44" fmla="*/ 39 w 156"/>
                    <a:gd name="T45" fmla="*/ 140 h 183"/>
                    <a:gd name="T46" fmla="*/ 54 w 156"/>
                    <a:gd name="T47" fmla="*/ 170 h 183"/>
                    <a:gd name="T48" fmla="*/ 54 w 156"/>
                    <a:gd name="T49" fmla="*/ 180 h 183"/>
                    <a:gd name="T50" fmla="*/ 45 w 156"/>
                    <a:gd name="T51" fmla="*/ 180 h 183"/>
                    <a:gd name="T52" fmla="*/ 34 w 156"/>
                    <a:gd name="T53" fmla="*/ 178 h 183"/>
                    <a:gd name="T54" fmla="*/ 24 w 156"/>
                    <a:gd name="T55" fmla="*/ 177 h 183"/>
                    <a:gd name="T56" fmla="*/ 12 w 156"/>
                    <a:gd name="T57" fmla="*/ 182 h 183"/>
                    <a:gd name="T58" fmla="*/ 10 w 156"/>
                    <a:gd name="T59" fmla="*/ 169 h 183"/>
                    <a:gd name="T60" fmla="*/ 4 w 156"/>
                    <a:gd name="T61" fmla="*/ 151 h 183"/>
                    <a:gd name="T62" fmla="*/ 1 w 156"/>
                    <a:gd name="T63" fmla="*/ 134 h 183"/>
                    <a:gd name="T64" fmla="*/ 0 w 156"/>
                    <a:gd name="T65" fmla="*/ 120 h 183"/>
                    <a:gd name="T66" fmla="*/ 1 w 156"/>
                    <a:gd name="T67" fmla="*/ 104 h 183"/>
                    <a:gd name="T68" fmla="*/ 4 w 156"/>
                    <a:gd name="T69" fmla="*/ 92 h 183"/>
                    <a:gd name="T70" fmla="*/ 7 w 156"/>
                    <a:gd name="T71" fmla="*/ 79 h 183"/>
                    <a:gd name="T72" fmla="*/ 10 w 156"/>
                    <a:gd name="T73" fmla="*/ 66 h 183"/>
                    <a:gd name="T74" fmla="*/ 10 w 156"/>
                    <a:gd name="T75" fmla="*/ 57 h 183"/>
                    <a:gd name="T76" fmla="*/ 13 w 156"/>
                    <a:gd name="T77" fmla="*/ 44 h 183"/>
                    <a:gd name="T78" fmla="*/ 17 w 156"/>
                    <a:gd name="T79" fmla="*/ 27 h 183"/>
                    <a:gd name="T80" fmla="*/ 32 w 156"/>
                    <a:gd name="T81" fmla="*/ 13 h 183"/>
                    <a:gd name="T82" fmla="*/ 43 w 156"/>
                    <a:gd name="T83" fmla="*/ 4 h 183"/>
                    <a:gd name="T84" fmla="*/ 60 w 156"/>
                    <a:gd name="T85" fmla="*/ 0 h 183"/>
                    <a:gd name="T86" fmla="*/ 75 w 156"/>
                    <a:gd name="T87" fmla="*/ 0 h 183"/>
                    <a:gd name="T88" fmla="*/ 89 w 156"/>
                    <a:gd name="T89" fmla="*/ 4 h 18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56"/>
                    <a:gd name="T136" fmla="*/ 0 h 183"/>
                    <a:gd name="T137" fmla="*/ 156 w 156"/>
                    <a:gd name="T138" fmla="*/ 183 h 18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56" h="183">
                      <a:moveTo>
                        <a:pt x="89" y="4"/>
                      </a:moveTo>
                      <a:lnTo>
                        <a:pt x="112" y="11"/>
                      </a:lnTo>
                      <a:lnTo>
                        <a:pt x="124" y="20"/>
                      </a:lnTo>
                      <a:lnTo>
                        <a:pt x="132" y="33"/>
                      </a:lnTo>
                      <a:lnTo>
                        <a:pt x="140" y="58"/>
                      </a:lnTo>
                      <a:lnTo>
                        <a:pt x="149" y="96"/>
                      </a:lnTo>
                      <a:lnTo>
                        <a:pt x="155" y="128"/>
                      </a:lnTo>
                      <a:lnTo>
                        <a:pt x="154" y="143"/>
                      </a:lnTo>
                      <a:lnTo>
                        <a:pt x="151" y="157"/>
                      </a:lnTo>
                      <a:lnTo>
                        <a:pt x="149" y="179"/>
                      </a:lnTo>
                      <a:lnTo>
                        <a:pt x="143" y="178"/>
                      </a:lnTo>
                      <a:lnTo>
                        <a:pt x="134" y="176"/>
                      </a:lnTo>
                      <a:lnTo>
                        <a:pt x="124" y="177"/>
                      </a:lnTo>
                      <a:lnTo>
                        <a:pt x="110" y="180"/>
                      </a:lnTo>
                      <a:lnTo>
                        <a:pt x="101" y="181"/>
                      </a:lnTo>
                      <a:lnTo>
                        <a:pt x="101" y="169"/>
                      </a:lnTo>
                      <a:lnTo>
                        <a:pt x="113" y="144"/>
                      </a:lnTo>
                      <a:lnTo>
                        <a:pt x="115" y="104"/>
                      </a:lnTo>
                      <a:lnTo>
                        <a:pt x="113" y="67"/>
                      </a:lnTo>
                      <a:lnTo>
                        <a:pt x="91" y="45"/>
                      </a:lnTo>
                      <a:lnTo>
                        <a:pt x="54" y="41"/>
                      </a:lnTo>
                      <a:lnTo>
                        <a:pt x="37" y="64"/>
                      </a:lnTo>
                      <a:lnTo>
                        <a:pt x="39" y="140"/>
                      </a:lnTo>
                      <a:lnTo>
                        <a:pt x="54" y="170"/>
                      </a:lnTo>
                      <a:lnTo>
                        <a:pt x="54" y="180"/>
                      </a:lnTo>
                      <a:lnTo>
                        <a:pt x="45" y="180"/>
                      </a:lnTo>
                      <a:lnTo>
                        <a:pt x="34" y="178"/>
                      </a:lnTo>
                      <a:lnTo>
                        <a:pt x="24" y="177"/>
                      </a:lnTo>
                      <a:lnTo>
                        <a:pt x="12" y="182"/>
                      </a:lnTo>
                      <a:lnTo>
                        <a:pt x="10" y="169"/>
                      </a:lnTo>
                      <a:lnTo>
                        <a:pt x="4" y="151"/>
                      </a:lnTo>
                      <a:lnTo>
                        <a:pt x="1" y="134"/>
                      </a:lnTo>
                      <a:lnTo>
                        <a:pt x="0" y="120"/>
                      </a:lnTo>
                      <a:lnTo>
                        <a:pt x="1" y="104"/>
                      </a:lnTo>
                      <a:lnTo>
                        <a:pt x="4" y="92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0" y="57"/>
                      </a:lnTo>
                      <a:lnTo>
                        <a:pt x="13" y="44"/>
                      </a:lnTo>
                      <a:lnTo>
                        <a:pt x="17" y="27"/>
                      </a:lnTo>
                      <a:lnTo>
                        <a:pt x="32" y="13"/>
                      </a:lnTo>
                      <a:lnTo>
                        <a:pt x="43" y="4"/>
                      </a:lnTo>
                      <a:lnTo>
                        <a:pt x="60" y="0"/>
                      </a:lnTo>
                      <a:lnTo>
                        <a:pt x="75" y="0"/>
                      </a:lnTo>
                      <a:lnTo>
                        <a:pt x="8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6" name="Freeform 204"/>
                <p:cNvSpPr>
                  <a:spLocks/>
                </p:cNvSpPr>
                <p:nvPr/>
              </p:nvSpPr>
              <p:spPr bwMode="auto">
                <a:xfrm>
                  <a:off x="3689" y="1850"/>
                  <a:ext cx="127" cy="292"/>
                </a:xfrm>
                <a:custGeom>
                  <a:avLst/>
                  <a:gdLst>
                    <a:gd name="T0" fmla="*/ 78 w 127"/>
                    <a:gd name="T1" fmla="*/ 3 h 292"/>
                    <a:gd name="T2" fmla="*/ 87 w 127"/>
                    <a:gd name="T3" fmla="*/ 7 h 292"/>
                    <a:gd name="T4" fmla="*/ 95 w 127"/>
                    <a:gd name="T5" fmla="*/ 14 h 292"/>
                    <a:gd name="T6" fmla="*/ 101 w 127"/>
                    <a:gd name="T7" fmla="*/ 24 h 292"/>
                    <a:gd name="T8" fmla="*/ 103 w 127"/>
                    <a:gd name="T9" fmla="*/ 35 h 292"/>
                    <a:gd name="T10" fmla="*/ 106 w 127"/>
                    <a:gd name="T11" fmla="*/ 71 h 292"/>
                    <a:gd name="T12" fmla="*/ 106 w 127"/>
                    <a:gd name="T13" fmla="*/ 85 h 292"/>
                    <a:gd name="T14" fmla="*/ 102 w 127"/>
                    <a:gd name="T15" fmla="*/ 109 h 292"/>
                    <a:gd name="T16" fmla="*/ 98 w 127"/>
                    <a:gd name="T17" fmla="*/ 122 h 292"/>
                    <a:gd name="T18" fmla="*/ 89 w 127"/>
                    <a:gd name="T19" fmla="*/ 139 h 292"/>
                    <a:gd name="T20" fmla="*/ 89 w 127"/>
                    <a:gd name="T21" fmla="*/ 183 h 292"/>
                    <a:gd name="T22" fmla="*/ 126 w 127"/>
                    <a:gd name="T23" fmla="*/ 207 h 292"/>
                    <a:gd name="T24" fmla="*/ 60 w 127"/>
                    <a:gd name="T25" fmla="*/ 291 h 292"/>
                    <a:gd name="T26" fmla="*/ 0 w 127"/>
                    <a:gd name="T27" fmla="*/ 201 h 292"/>
                    <a:gd name="T28" fmla="*/ 43 w 127"/>
                    <a:gd name="T29" fmla="*/ 173 h 292"/>
                    <a:gd name="T30" fmla="*/ 43 w 127"/>
                    <a:gd name="T31" fmla="*/ 140 h 292"/>
                    <a:gd name="T32" fmla="*/ 32 w 127"/>
                    <a:gd name="T33" fmla="*/ 122 h 292"/>
                    <a:gd name="T34" fmla="*/ 26 w 127"/>
                    <a:gd name="T35" fmla="*/ 110 h 292"/>
                    <a:gd name="T36" fmla="*/ 24 w 127"/>
                    <a:gd name="T37" fmla="*/ 95 h 292"/>
                    <a:gd name="T38" fmla="*/ 23 w 127"/>
                    <a:gd name="T39" fmla="*/ 78 h 292"/>
                    <a:gd name="T40" fmla="*/ 23 w 127"/>
                    <a:gd name="T41" fmla="*/ 66 h 292"/>
                    <a:gd name="T42" fmla="*/ 23 w 127"/>
                    <a:gd name="T43" fmla="*/ 48 h 292"/>
                    <a:gd name="T44" fmla="*/ 23 w 127"/>
                    <a:gd name="T45" fmla="*/ 36 h 292"/>
                    <a:gd name="T46" fmla="*/ 26 w 127"/>
                    <a:gd name="T47" fmla="*/ 23 h 292"/>
                    <a:gd name="T48" fmla="*/ 33 w 127"/>
                    <a:gd name="T49" fmla="*/ 12 h 292"/>
                    <a:gd name="T50" fmla="*/ 43 w 127"/>
                    <a:gd name="T51" fmla="*/ 5 h 292"/>
                    <a:gd name="T52" fmla="*/ 52 w 127"/>
                    <a:gd name="T53" fmla="*/ 1 h 292"/>
                    <a:gd name="T54" fmla="*/ 64 w 127"/>
                    <a:gd name="T55" fmla="*/ 0 h 292"/>
                    <a:gd name="T56" fmla="*/ 78 w 127"/>
                    <a:gd name="T57" fmla="*/ 3 h 29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27"/>
                    <a:gd name="T88" fmla="*/ 0 h 292"/>
                    <a:gd name="T89" fmla="*/ 127 w 127"/>
                    <a:gd name="T90" fmla="*/ 292 h 29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27" h="292">
                      <a:moveTo>
                        <a:pt x="78" y="3"/>
                      </a:moveTo>
                      <a:lnTo>
                        <a:pt x="87" y="7"/>
                      </a:lnTo>
                      <a:lnTo>
                        <a:pt x="95" y="14"/>
                      </a:lnTo>
                      <a:lnTo>
                        <a:pt x="101" y="24"/>
                      </a:lnTo>
                      <a:lnTo>
                        <a:pt x="103" y="35"/>
                      </a:lnTo>
                      <a:lnTo>
                        <a:pt x="106" y="71"/>
                      </a:lnTo>
                      <a:lnTo>
                        <a:pt x="106" y="85"/>
                      </a:lnTo>
                      <a:lnTo>
                        <a:pt x="102" y="109"/>
                      </a:lnTo>
                      <a:lnTo>
                        <a:pt x="98" y="122"/>
                      </a:lnTo>
                      <a:lnTo>
                        <a:pt x="89" y="139"/>
                      </a:lnTo>
                      <a:lnTo>
                        <a:pt x="89" y="183"/>
                      </a:lnTo>
                      <a:lnTo>
                        <a:pt x="126" y="207"/>
                      </a:lnTo>
                      <a:lnTo>
                        <a:pt x="60" y="291"/>
                      </a:lnTo>
                      <a:lnTo>
                        <a:pt x="0" y="201"/>
                      </a:lnTo>
                      <a:lnTo>
                        <a:pt x="43" y="173"/>
                      </a:lnTo>
                      <a:lnTo>
                        <a:pt x="43" y="140"/>
                      </a:lnTo>
                      <a:lnTo>
                        <a:pt x="32" y="122"/>
                      </a:lnTo>
                      <a:lnTo>
                        <a:pt x="26" y="110"/>
                      </a:lnTo>
                      <a:lnTo>
                        <a:pt x="24" y="95"/>
                      </a:lnTo>
                      <a:lnTo>
                        <a:pt x="23" y="78"/>
                      </a:lnTo>
                      <a:lnTo>
                        <a:pt x="23" y="66"/>
                      </a:lnTo>
                      <a:lnTo>
                        <a:pt x="23" y="48"/>
                      </a:lnTo>
                      <a:lnTo>
                        <a:pt x="23" y="36"/>
                      </a:lnTo>
                      <a:lnTo>
                        <a:pt x="26" y="23"/>
                      </a:lnTo>
                      <a:lnTo>
                        <a:pt x="33" y="12"/>
                      </a:lnTo>
                      <a:lnTo>
                        <a:pt x="43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8" y="3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7" name="Group 205"/>
              <p:cNvGrpSpPr>
                <a:grpSpLocks/>
              </p:cNvGrpSpPr>
              <p:nvPr/>
            </p:nvGrpSpPr>
            <p:grpSpPr bwMode="auto">
              <a:xfrm>
                <a:off x="3604" y="2482"/>
                <a:ext cx="246" cy="649"/>
                <a:chOff x="3604" y="2482"/>
                <a:chExt cx="246" cy="649"/>
              </a:xfrm>
            </p:grpSpPr>
            <p:grpSp>
              <p:nvGrpSpPr>
                <p:cNvPr id="60451" name="Group 206"/>
                <p:cNvGrpSpPr>
                  <a:grpSpLocks/>
                </p:cNvGrpSpPr>
                <p:nvPr/>
              </p:nvGrpSpPr>
              <p:grpSpPr bwMode="auto">
                <a:xfrm>
                  <a:off x="3604" y="2482"/>
                  <a:ext cx="246" cy="649"/>
                  <a:chOff x="3604" y="2482"/>
                  <a:chExt cx="246" cy="649"/>
                </a:xfrm>
              </p:grpSpPr>
              <p:sp>
                <p:nvSpPr>
                  <p:cNvPr id="60453" name="Freeform 207"/>
                  <p:cNvSpPr>
                    <a:spLocks/>
                  </p:cNvSpPr>
                  <p:nvPr/>
                </p:nvSpPr>
                <p:spPr bwMode="auto">
                  <a:xfrm>
                    <a:off x="3675" y="2623"/>
                    <a:ext cx="175" cy="508"/>
                  </a:xfrm>
                  <a:custGeom>
                    <a:avLst/>
                    <a:gdLst>
                      <a:gd name="T0" fmla="*/ 142 w 175"/>
                      <a:gd name="T1" fmla="*/ 11 h 508"/>
                      <a:gd name="T2" fmla="*/ 141 w 175"/>
                      <a:gd name="T3" fmla="*/ 158 h 508"/>
                      <a:gd name="T4" fmla="*/ 141 w 175"/>
                      <a:gd name="T5" fmla="*/ 280 h 508"/>
                      <a:gd name="T6" fmla="*/ 134 w 175"/>
                      <a:gd name="T7" fmla="*/ 399 h 508"/>
                      <a:gd name="T8" fmla="*/ 154 w 175"/>
                      <a:gd name="T9" fmla="*/ 450 h 508"/>
                      <a:gd name="T10" fmla="*/ 169 w 175"/>
                      <a:gd name="T11" fmla="*/ 485 h 508"/>
                      <a:gd name="T12" fmla="*/ 174 w 175"/>
                      <a:gd name="T13" fmla="*/ 495 h 508"/>
                      <a:gd name="T14" fmla="*/ 167 w 175"/>
                      <a:gd name="T15" fmla="*/ 507 h 508"/>
                      <a:gd name="T16" fmla="*/ 136 w 175"/>
                      <a:gd name="T17" fmla="*/ 505 h 508"/>
                      <a:gd name="T18" fmla="*/ 108 w 175"/>
                      <a:gd name="T19" fmla="*/ 438 h 508"/>
                      <a:gd name="T20" fmla="*/ 106 w 175"/>
                      <a:gd name="T21" fmla="*/ 396 h 508"/>
                      <a:gd name="T22" fmla="*/ 86 w 175"/>
                      <a:gd name="T23" fmla="*/ 255 h 508"/>
                      <a:gd name="T24" fmla="*/ 83 w 175"/>
                      <a:gd name="T25" fmla="*/ 222 h 508"/>
                      <a:gd name="T26" fmla="*/ 84 w 175"/>
                      <a:gd name="T27" fmla="*/ 288 h 508"/>
                      <a:gd name="T28" fmla="*/ 74 w 175"/>
                      <a:gd name="T29" fmla="*/ 382 h 508"/>
                      <a:gd name="T30" fmla="*/ 77 w 175"/>
                      <a:gd name="T31" fmla="*/ 425 h 508"/>
                      <a:gd name="T32" fmla="*/ 63 w 175"/>
                      <a:gd name="T33" fmla="*/ 468 h 508"/>
                      <a:gd name="T34" fmla="*/ 45 w 175"/>
                      <a:gd name="T35" fmla="*/ 500 h 508"/>
                      <a:gd name="T36" fmla="*/ 17 w 175"/>
                      <a:gd name="T37" fmla="*/ 501 h 508"/>
                      <a:gd name="T38" fmla="*/ 8 w 175"/>
                      <a:gd name="T39" fmla="*/ 490 h 508"/>
                      <a:gd name="T40" fmla="*/ 38 w 175"/>
                      <a:gd name="T41" fmla="*/ 424 h 508"/>
                      <a:gd name="T42" fmla="*/ 41 w 175"/>
                      <a:gd name="T43" fmla="*/ 392 h 508"/>
                      <a:gd name="T44" fmla="*/ 35 w 175"/>
                      <a:gd name="T45" fmla="*/ 324 h 508"/>
                      <a:gd name="T46" fmla="*/ 24 w 175"/>
                      <a:gd name="T47" fmla="*/ 213 h 508"/>
                      <a:gd name="T48" fmla="*/ 0 w 175"/>
                      <a:gd name="T49" fmla="*/ 0 h 508"/>
                      <a:gd name="T50" fmla="*/ 142 w 175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5"/>
                      <a:gd name="T79" fmla="*/ 0 h 508"/>
                      <a:gd name="T80" fmla="*/ 175 w 175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5" h="508">
                        <a:moveTo>
                          <a:pt x="142" y="11"/>
                        </a:moveTo>
                        <a:lnTo>
                          <a:pt x="141" y="158"/>
                        </a:lnTo>
                        <a:lnTo>
                          <a:pt x="141" y="280"/>
                        </a:lnTo>
                        <a:lnTo>
                          <a:pt x="134" y="399"/>
                        </a:lnTo>
                        <a:lnTo>
                          <a:pt x="154" y="450"/>
                        </a:lnTo>
                        <a:lnTo>
                          <a:pt x="169" y="485"/>
                        </a:lnTo>
                        <a:lnTo>
                          <a:pt x="174" y="495"/>
                        </a:lnTo>
                        <a:lnTo>
                          <a:pt x="167" y="507"/>
                        </a:lnTo>
                        <a:lnTo>
                          <a:pt x="136" y="505"/>
                        </a:lnTo>
                        <a:lnTo>
                          <a:pt x="108" y="438"/>
                        </a:lnTo>
                        <a:lnTo>
                          <a:pt x="106" y="396"/>
                        </a:lnTo>
                        <a:lnTo>
                          <a:pt x="86" y="255"/>
                        </a:lnTo>
                        <a:lnTo>
                          <a:pt x="83" y="222"/>
                        </a:lnTo>
                        <a:lnTo>
                          <a:pt x="84" y="288"/>
                        </a:lnTo>
                        <a:lnTo>
                          <a:pt x="74" y="382"/>
                        </a:lnTo>
                        <a:lnTo>
                          <a:pt x="77" y="425"/>
                        </a:lnTo>
                        <a:lnTo>
                          <a:pt x="63" y="468"/>
                        </a:lnTo>
                        <a:lnTo>
                          <a:pt x="45" y="500"/>
                        </a:lnTo>
                        <a:lnTo>
                          <a:pt x="17" y="501"/>
                        </a:lnTo>
                        <a:lnTo>
                          <a:pt x="8" y="490"/>
                        </a:lnTo>
                        <a:lnTo>
                          <a:pt x="38" y="424"/>
                        </a:lnTo>
                        <a:lnTo>
                          <a:pt x="41" y="392"/>
                        </a:lnTo>
                        <a:lnTo>
                          <a:pt x="35" y="324"/>
                        </a:lnTo>
                        <a:lnTo>
                          <a:pt x="24" y="213"/>
                        </a:lnTo>
                        <a:lnTo>
                          <a:pt x="0" y="0"/>
                        </a:lnTo>
                        <a:lnTo>
                          <a:pt x="142" y="11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4" name="Freeform 208"/>
                  <p:cNvSpPr>
                    <a:spLocks/>
                  </p:cNvSpPr>
                  <p:nvPr/>
                </p:nvSpPr>
                <p:spPr bwMode="auto">
                  <a:xfrm>
                    <a:off x="3604" y="2482"/>
                    <a:ext cx="38" cy="60"/>
                  </a:xfrm>
                  <a:custGeom>
                    <a:avLst/>
                    <a:gdLst>
                      <a:gd name="T0" fmla="*/ 0 w 38"/>
                      <a:gd name="T1" fmla="*/ 0 h 60"/>
                      <a:gd name="T2" fmla="*/ 0 w 38"/>
                      <a:gd name="T3" fmla="*/ 31 h 60"/>
                      <a:gd name="T4" fmla="*/ 37 w 38"/>
                      <a:gd name="T5" fmla="*/ 59 h 60"/>
                      <a:gd name="T6" fmla="*/ 20 w 38"/>
                      <a:gd name="T7" fmla="*/ 4 h 60"/>
                      <a:gd name="T8" fmla="*/ 0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37" y="59"/>
                        </a:lnTo>
                        <a:lnTo>
                          <a:pt x="2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2" name="Freeform 209"/>
                <p:cNvSpPr>
                  <a:spLocks/>
                </p:cNvSpPr>
                <p:nvPr/>
              </p:nvSpPr>
              <p:spPr bwMode="auto">
                <a:xfrm>
                  <a:off x="3748" y="2628"/>
                  <a:ext cx="17" cy="228"/>
                </a:xfrm>
                <a:custGeom>
                  <a:avLst/>
                  <a:gdLst>
                    <a:gd name="T0" fmla="*/ 0 w 17"/>
                    <a:gd name="T1" fmla="*/ 0 h 228"/>
                    <a:gd name="T2" fmla="*/ 0 w 17"/>
                    <a:gd name="T3" fmla="*/ 76 h 228"/>
                    <a:gd name="T4" fmla="*/ 3 w 17"/>
                    <a:gd name="T5" fmla="*/ 121 h 228"/>
                    <a:gd name="T6" fmla="*/ 7 w 17"/>
                    <a:gd name="T7" fmla="*/ 170 h 228"/>
                    <a:gd name="T8" fmla="*/ 16 w 17"/>
                    <a:gd name="T9" fmla="*/ 216 h 228"/>
                    <a:gd name="T10" fmla="*/ 13 w 17"/>
                    <a:gd name="T11" fmla="*/ 227 h 228"/>
                    <a:gd name="T12" fmla="*/ 0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0" y="0"/>
                      </a:moveTo>
                      <a:lnTo>
                        <a:pt x="0" y="76"/>
                      </a:lnTo>
                      <a:lnTo>
                        <a:pt x="3" y="121"/>
                      </a:lnTo>
                      <a:lnTo>
                        <a:pt x="7" y="170"/>
                      </a:lnTo>
                      <a:lnTo>
                        <a:pt x="16" y="216"/>
                      </a:lnTo>
                      <a:lnTo>
                        <a:pt x="13" y="2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8" name="Group 210"/>
              <p:cNvGrpSpPr>
                <a:grpSpLocks/>
              </p:cNvGrpSpPr>
              <p:nvPr/>
            </p:nvGrpSpPr>
            <p:grpSpPr bwMode="auto">
              <a:xfrm>
                <a:off x="3673" y="3052"/>
                <a:ext cx="186" cy="140"/>
                <a:chOff x="3673" y="3052"/>
                <a:chExt cx="186" cy="140"/>
              </a:xfrm>
            </p:grpSpPr>
            <p:sp>
              <p:nvSpPr>
                <p:cNvPr id="60449" name="Freeform 211"/>
                <p:cNvSpPr>
                  <a:spLocks/>
                </p:cNvSpPr>
                <p:nvPr/>
              </p:nvSpPr>
              <p:spPr bwMode="auto">
                <a:xfrm>
                  <a:off x="3673" y="3052"/>
                  <a:ext cx="82" cy="132"/>
                </a:xfrm>
                <a:custGeom>
                  <a:avLst/>
                  <a:gdLst>
                    <a:gd name="T0" fmla="*/ 76 w 82"/>
                    <a:gd name="T1" fmla="*/ 0 h 132"/>
                    <a:gd name="T2" fmla="*/ 81 w 82"/>
                    <a:gd name="T3" fmla="*/ 19 h 132"/>
                    <a:gd name="T4" fmla="*/ 81 w 82"/>
                    <a:gd name="T5" fmla="*/ 58 h 132"/>
                    <a:gd name="T6" fmla="*/ 73 w 82"/>
                    <a:gd name="T7" fmla="*/ 43 h 132"/>
                    <a:gd name="T8" fmla="*/ 64 w 82"/>
                    <a:gd name="T9" fmla="*/ 62 h 132"/>
                    <a:gd name="T10" fmla="*/ 61 w 82"/>
                    <a:gd name="T11" fmla="*/ 89 h 132"/>
                    <a:gd name="T12" fmla="*/ 49 w 82"/>
                    <a:gd name="T13" fmla="*/ 114 h 132"/>
                    <a:gd name="T14" fmla="*/ 29 w 82"/>
                    <a:gd name="T15" fmla="*/ 127 h 132"/>
                    <a:gd name="T16" fmla="*/ 14 w 82"/>
                    <a:gd name="T17" fmla="*/ 131 h 132"/>
                    <a:gd name="T18" fmla="*/ 0 w 82"/>
                    <a:gd name="T19" fmla="*/ 128 h 132"/>
                    <a:gd name="T20" fmla="*/ 0 w 82"/>
                    <a:gd name="T21" fmla="*/ 102 h 132"/>
                    <a:gd name="T22" fmla="*/ 11 w 82"/>
                    <a:gd name="T23" fmla="*/ 63 h 132"/>
                    <a:gd name="T24" fmla="*/ 17 w 82"/>
                    <a:gd name="T25" fmla="*/ 73 h 132"/>
                    <a:gd name="T26" fmla="*/ 29 w 82"/>
                    <a:gd name="T27" fmla="*/ 73 h 132"/>
                    <a:gd name="T28" fmla="*/ 45 w 82"/>
                    <a:gd name="T29" fmla="*/ 71 h 132"/>
                    <a:gd name="T30" fmla="*/ 56 w 82"/>
                    <a:gd name="T31" fmla="*/ 54 h 132"/>
                    <a:gd name="T32" fmla="*/ 66 w 82"/>
                    <a:gd name="T33" fmla="*/ 33 h 132"/>
                    <a:gd name="T34" fmla="*/ 76 w 82"/>
                    <a:gd name="T35" fmla="*/ 0 h 13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2"/>
                    <a:gd name="T56" fmla="*/ 82 w 82"/>
                    <a:gd name="T57" fmla="*/ 132 h 13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2">
                      <a:moveTo>
                        <a:pt x="76" y="0"/>
                      </a:moveTo>
                      <a:lnTo>
                        <a:pt x="81" y="19"/>
                      </a:lnTo>
                      <a:lnTo>
                        <a:pt x="81" y="58"/>
                      </a:lnTo>
                      <a:lnTo>
                        <a:pt x="73" y="43"/>
                      </a:lnTo>
                      <a:lnTo>
                        <a:pt x="64" y="62"/>
                      </a:lnTo>
                      <a:lnTo>
                        <a:pt x="61" y="89"/>
                      </a:lnTo>
                      <a:lnTo>
                        <a:pt x="49" y="114"/>
                      </a:lnTo>
                      <a:lnTo>
                        <a:pt x="29" y="127"/>
                      </a:lnTo>
                      <a:lnTo>
                        <a:pt x="14" y="131"/>
                      </a:lnTo>
                      <a:lnTo>
                        <a:pt x="0" y="128"/>
                      </a:lnTo>
                      <a:lnTo>
                        <a:pt x="0" y="102"/>
                      </a:lnTo>
                      <a:lnTo>
                        <a:pt x="11" y="63"/>
                      </a:lnTo>
                      <a:lnTo>
                        <a:pt x="17" y="73"/>
                      </a:lnTo>
                      <a:lnTo>
                        <a:pt x="29" y="73"/>
                      </a:lnTo>
                      <a:lnTo>
                        <a:pt x="45" y="71"/>
                      </a:lnTo>
                      <a:lnTo>
                        <a:pt x="56" y="54"/>
                      </a:lnTo>
                      <a:lnTo>
                        <a:pt x="66" y="33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0" name="Freeform 212"/>
                <p:cNvSpPr>
                  <a:spLocks/>
                </p:cNvSpPr>
                <p:nvPr/>
              </p:nvSpPr>
              <p:spPr bwMode="auto">
                <a:xfrm>
                  <a:off x="3784" y="3055"/>
                  <a:ext cx="75" cy="137"/>
                </a:xfrm>
                <a:custGeom>
                  <a:avLst/>
                  <a:gdLst>
                    <a:gd name="T0" fmla="*/ 1 w 75"/>
                    <a:gd name="T1" fmla="*/ 0 h 137"/>
                    <a:gd name="T2" fmla="*/ 0 w 75"/>
                    <a:gd name="T3" fmla="*/ 53 h 137"/>
                    <a:gd name="T4" fmla="*/ 4 w 75"/>
                    <a:gd name="T5" fmla="*/ 40 h 137"/>
                    <a:gd name="T6" fmla="*/ 11 w 75"/>
                    <a:gd name="T7" fmla="*/ 57 h 137"/>
                    <a:gd name="T8" fmla="*/ 16 w 75"/>
                    <a:gd name="T9" fmla="*/ 83 h 137"/>
                    <a:gd name="T10" fmla="*/ 22 w 75"/>
                    <a:gd name="T11" fmla="*/ 104 h 137"/>
                    <a:gd name="T12" fmla="*/ 37 w 75"/>
                    <a:gd name="T13" fmla="*/ 122 h 137"/>
                    <a:gd name="T14" fmla="*/ 51 w 75"/>
                    <a:gd name="T15" fmla="*/ 131 h 137"/>
                    <a:gd name="T16" fmla="*/ 64 w 75"/>
                    <a:gd name="T17" fmla="*/ 136 h 137"/>
                    <a:gd name="T18" fmla="*/ 69 w 75"/>
                    <a:gd name="T19" fmla="*/ 129 h 137"/>
                    <a:gd name="T20" fmla="*/ 73 w 75"/>
                    <a:gd name="T21" fmla="*/ 116 h 137"/>
                    <a:gd name="T22" fmla="*/ 74 w 75"/>
                    <a:gd name="T23" fmla="*/ 103 h 137"/>
                    <a:gd name="T24" fmla="*/ 72 w 75"/>
                    <a:gd name="T25" fmla="*/ 89 h 137"/>
                    <a:gd name="T26" fmla="*/ 66 w 75"/>
                    <a:gd name="T27" fmla="*/ 66 h 137"/>
                    <a:gd name="T28" fmla="*/ 55 w 75"/>
                    <a:gd name="T29" fmla="*/ 74 h 137"/>
                    <a:gd name="T30" fmla="*/ 39 w 75"/>
                    <a:gd name="T31" fmla="*/ 74 h 137"/>
                    <a:gd name="T32" fmla="*/ 29 w 75"/>
                    <a:gd name="T33" fmla="*/ 73 h 137"/>
                    <a:gd name="T34" fmla="*/ 9 w 75"/>
                    <a:gd name="T35" fmla="*/ 27 h 137"/>
                    <a:gd name="T36" fmla="*/ 1 w 75"/>
                    <a:gd name="T37" fmla="*/ 0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7"/>
                    <a:gd name="T59" fmla="*/ 75 w 75"/>
                    <a:gd name="T60" fmla="*/ 137 h 1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7">
                      <a:moveTo>
                        <a:pt x="1" y="0"/>
                      </a:moveTo>
                      <a:lnTo>
                        <a:pt x="0" y="53"/>
                      </a:lnTo>
                      <a:lnTo>
                        <a:pt x="4" y="40"/>
                      </a:lnTo>
                      <a:lnTo>
                        <a:pt x="11" y="57"/>
                      </a:lnTo>
                      <a:lnTo>
                        <a:pt x="16" y="83"/>
                      </a:lnTo>
                      <a:lnTo>
                        <a:pt x="22" y="104"/>
                      </a:lnTo>
                      <a:lnTo>
                        <a:pt x="37" y="122"/>
                      </a:lnTo>
                      <a:lnTo>
                        <a:pt x="51" y="131"/>
                      </a:lnTo>
                      <a:lnTo>
                        <a:pt x="64" y="136"/>
                      </a:lnTo>
                      <a:lnTo>
                        <a:pt x="69" y="129"/>
                      </a:lnTo>
                      <a:lnTo>
                        <a:pt x="73" y="116"/>
                      </a:lnTo>
                      <a:lnTo>
                        <a:pt x="74" y="103"/>
                      </a:lnTo>
                      <a:lnTo>
                        <a:pt x="72" y="89"/>
                      </a:lnTo>
                      <a:lnTo>
                        <a:pt x="66" y="66"/>
                      </a:lnTo>
                      <a:lnTo>
                        <a:pt x="55" y="74"/>
                      </a:lnTo>
                      <a:lnTo>
                        <a:pt x="39" y="74"/>
                      </a:lnTo>
                      <a:lnTo>
                        <a:pt x="29" y="73"/>
                      </a:lnTo>
                      <a:lnTo>
                        <a:pt x="9" y="2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39" name="Freeform 213"/>
              <p:cNvSpPr>
                <a:spLocks/>
              </p:cNvSpPr>
              <p:nvPr/>
            </p:nvSpPr>
            <p:spPr bwMode="auto">
              <a:xfrm>
                <a:off x="3598" y="2045"/>
                <a:ext cx="300" cy="997"/>
              </a:xfrm>
              <a:custGeom>
                <a:avLst/>
                <a:gdLst>
                  <a:gd name="T0" fmla="*/ 215 w 300"/>
                  <a:gd name="T1" fmla="*/ 10 h 997"/>
                  <a:gd name="T2" fmla="*/ 274 w 300"/>
                  <a:gd name="T3" fmla="*/ 42 h 997"/>
                  <a:gd name="T4" fmla="*/ 289 w 300"/>
                  <a:gd name="T5" fmla="*/ 69 h 997"/>
                  <a:gd name="T6" fmla="*/ 299 w 300"/>
                  <a:gd name="T7" fmla="*/ 298 h 997"/>
                  <a:gd name="T8" fmla="*/ 294 w 300"/>
                  <a:gd name="T9" fmla="*/ 353 h 997"/>
                  <a:gd name="T10" fmla="*/ 259 w 300"/>
                  <a:gd name="T11" fmla="*/ 348 h 997"/>
                  <a:gd name="T12" fmla="*/ 261 w 300"/>
                  <a:gd name="T13" fmla="*/ 484 h 997"/>
                  <a:gd name="T14" fmla="*/ 244 w 300"/>
                  <a:gd name="T15" fmla="*/ 484 h 997"/>
                  <a:gd name="T16" fmla="*/ 224 w 300"/>
                  <a:gd name="T17" fmla="*/ 767 h 997"/>
                  <a:gd name="T18" fmla="*/ 222 w 300"/>
                  <a:gd name="T19" fmla="*/ 915 h 997"/>
                  <a:gd name="T20" fmla="*/ 219 w 300"/>
                  <a:gd name="T21" fmla="*/ 983 h 997"/>
                  <a:gd name="T22" fmla="*/ 204 w 300"/>
                  <a:gd name="T23" fmla="*/ 996 h 997"/>
                  <a:gd name="T24" fmla="*/ 178 w 300"/>
                  <a:gd name="T25" fmla="*/ 985 h 997"/>
                  <a:gd name="T26" fmla="*/ 164 w 300"/>
                  <a:gd name="T27" fmla="*/ 869 h 997"/>
                  <a:gd name="T28" fmla="*/ 154 w 300"/>
                  <a:gd name="T29" fmla="*/ 989 h 997"/>
                  <a:gd name="T30" fmla="*/ 132 w 300"/>
                  <a:gd name="T31" fmla="*/ 995 h 997"/>
                  <a:gd name="T32" fmla="*/ 112 w 300"/>
                  <a:gd name="T33" fmla="*/ 987 h 997"/>
                  <a:gd name="T34" fmla="*/ 91 w 300"/>
                  <a:gd name="T35" fmla="*/ 760 h 997"/>
                  <a:gd name="T36" fmla="*/ 64 w 300"/>
                  <a:gd name="T37" fmla="*/ 594 h 997"/>
                  <a:gd name="T38" fmla="*/ 24 w 300"/>
                  <a:gd name="T39" fmla="*/ 441 h 997"/>
                  <a:gd name="T40" fmla="*/ 0 w 300"/>
                  <a:gd name="T41" fmla="*/ 438 h 997"/>
                  <a:gd name="T42" fmla="*/ 22 w 300"/>
                  <a:gd name="T43" fmla="*/ 225 h 997"/>
                  <a:gd name="T44" fmla="*/ 23 w 300"/>
                  <a:gd name="T45" fmla="*/ 59 h 997"/>
                  <a:gd name="T46" fmla="*/ 36 w 300"/>
                  <a:gd name="T47" fmla="*/ 40 h 997"/>
                  <a:gd name="T48" fmla="*/ 98 w 300"/>
                  <a:gd name="T49" fmla="*/ 0 h 997"/>
                  <a:gd name="T50" fmla="*/ 151 w 300"/>
                  <a:gd name="T51" fmla="*/ 89 h 997"/>
                  <a:gd name="T52" fmla="*/ 215 w 300"/>
                  <a:gd name="T53" fmla="*/ 10 h 9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00"/>
                  <a:gd name="T82" fmla="*/ 0 h 997"/>
                  <a:gd name="T83" fmla="*/ 300 w 300"/>
                  <a:gd name="T84" fmla="*/ 997 h 9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00" h="997">
                    <a:moveTo>
                      <a:pt x="215" y="10"/>
                    </a:moveTo>
                    <a:lnTo>
                      <a:pt x="274" y="42"/>
                    </a:lnTo>
                    <a:lnTo>
                      <a:pt x="289" y="69"/>
                    </a:lnTo>
                    <a:lnTo>
                      <a:pt x="299" y="298"/>
                    </a:lnTo>
                    <a:lnTo>
                      <a:pt x="294" y="353"/>
                    </a:lnTo>
                    <a:lnTo>
                      <a:pt x="259" y="348"/>
                    </a:lnTo>
                    <a:lnTo>
                      <a:pt x="261" y="484"/>
                    </a:lnTo>
                    <a:lnTo>
                      <a:pt x="244" y="484"/>
                    </a:lnTo>
                    <a:lnTo>
                      <a:pt x="224" y="767"/>
                    </a:lnTo>
                    <a:lnTo>
                      <a:pt x="222" y="915"/>
                    </a:lnTo>
                    <a:lnTo>
                      <a:pt x="219" y="983"/>
                    </a:lnTo>
                    <a:lnTo>
                      <a:pt x="204" y="996"/>
                    </a:lnTo>
                    <a:lnTo>
                      <a:pt x="178" y="985"/>
                    </a:lnTo>
                    <a:lnTo>
                      <a:pt x="164" y="869"/>
                    </a:lnTo>
                    <a:lnTo>
                      <a:pt x="154" y="989"/>
                    </a:lnTo>
                    <a:lnTo>
                      <a:pt x="132" y="995"/>
                    </a:lnTo>
                    <a:lnTo>
                      <a:pt x="112" y="987"/>
                    </a:lnTo>
                    <a:lnTo>
                      <a:pt x="91" y="760"/>
                    </a:lnTo>
                    <a:lnTo>
                      <a:pt x="64" y="594"/>
                    </a:lnTo>
                    <a:lnTo>
                      <a:pt x="24" y="441"/>
                    </a:lnTo>
                    <a:lnTo>
                      <a:pt x="0" y="438"/>
                    </a:lnTo>
                    <a:lnTo>
                      <a:pt x="22" y="225"/>
                    </a:lnTo>
                    <a:lnTo>
                      <a:pt x="23" y="59"/>
                    </a:lnTo>
                    <a:lnTo>
                      <a:pt x="36" y="40"/>
                    </a:lnTo>
                    <a:lnTo>
                      <a:pt x="98" y="0"/>
                    </a:lnTo>
                    <a:lnTo>
                      <a:pt x="151" y="89"/>
                    </a:lnTo>
                    <a:lnTo>
                      <a:pt x="215" y="1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40" name="Group 214"/>
              <p:cNvGrpSpPr>
                <a:grpSpLocks/>
              </p:cNvGrpSpPr>
              <p:nvPr/>
            </p:nvGrpSpPr>
            <p:grpSpPr bwMode="auto">
              <a:xfrm>
                <a:off x="3675" y="2148"/>
                <a:ext cx="183" cy="244"/>
                <a:chOff x="3675" y="2148"/>
                <a:chExt cx="183" cy="244"/>
              </a:xfrm>
            </p:grpSpPr>
            <p:sp>
              <p:nvSpPr>
                <p:cNvPr id="60446" name="Freeform 215"/>
                <p:cNvSpPr>
                  <a:spLocks/>
                </p:cNvSpPr>
                <p:nvPr/>
              </p:nvSpPr>
              <p:spPr bwMode="auto">
                <a:xfrm>
                  <a:off x="3688" y="2148"/>
                  <a:ext cx="156" cy="183"/>
                </a:xfrm>
                <a:custGeom>
                  <a:avLst/>
                  <a:gdLst>
                    <a:gd name="T0" fmla="*/ 155 w 156"/>
                    <a:gd name="T1" fmla="*/ 65 h 183"/>
                    <a:gd name="T2" fmla="*/ 55 w 156"/>
                    <a:gd name="T3" fmla="*/ 0 h 183"/>
                    <a:gd name="T4" fmla="*/ 0 w 156"/>
                    <a:gd name="T5" fmla="*/ 123 h 183"/>
                    <a:gd name="T6" fmla="*/ 100 w 156"/>
                    <a:gd name="T7" fmla="*/ 182 h 183"/>
                    <a:gd name="T8" fmla="*/ 155 w 156"/>
                    <a:gd name="T9" fmla="*/ 65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83"/>
                    <a:gd name="T17" fmla="*/ 156 w 156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83">
                      <a:moveTo>
                        <a:pt x="155" y="65"/>
                      </a:moveTo>
                      <a:lnTo>
                        <a:pt x="55" y="0"/>
                      </a:lnTo>
                      <a:lnTo>
                        <a:pt x="0" y="123"/>
                      </a:lnTo>
                      <a:lnTo>
                        <a:pt x="100" y="182"/>
                      </a:lnTo>
                      <a:lnTo>
                        <a:pt x="155" y="65"/>
                      </a:lnTo>
                    </a:path>
                  </a:pathLst>
                </a:cu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7" name="Freeform 216"/>
                <p:cNvSpPr>
                  <a:spLocks/>
                </p:cNvSpPr>
                <p:nvPr/>
              </p:nvSpPr>
              <p:spPr bwMode="auto">
                <a:xfrm>
                  <a:off x="3675" y="2227"/>
                  <a:ext cx="65" cy="95"/>
                </a:xfrm>
                <a:custGeom>
                  <a:avLst/>
                  <a:gdLst>
                    <a:gd name="T0" fmla="*/ 64 w 65"/>
                    <a:gd name="T1" fmla="*/ 58 h 95"/>
                    <a:gd name="T2" fmla="*/ 48 w 65"/>
                    <a:gd name="T3" fmla="*/ 44 h 95"/>
                    <a:gd name="T4" fmla="*/ 39 w 65"/>
                    <a:gd name="T5" fmla="*/ 16 h 95"/>
                    <a:gd name="T6" fmla="*/ 27 w 65"/>
                    <a:gd name="T7" fmla="*/ 7 h 95"/>
                    <a:gd name="T8" fmla="*/ 21 w 65"/>
                    <a:gd name="T9" fmla="*/ 0 h 95"/>
                    <a:gd name="T10" fmla="*/ 17 w 65"/>
                    <a:gd name="T11" fmla="*/ 3 h 95"/>
                    <a:gd name="T12" fmla="*/ 16 w 65"/>
                    <a:gd name="T13" fmla="*/ 10 h 95"/>
                    <a:gd name="T14" fmla="*/ 4 w 65"/>
                    <a:gd name="T15" fmla="*/ 23 h 95"/>
                    <a:gd name="T16" fmla="*/ 0 w 65"/>
                    <a:gd name="T17" fmla="*/ 47 h 95"/>
                    <a:gd name="T18" fmla="*/ 4 w 65"/>
                    <a:gd name="T19" fmla="*/ 63 h 95"/>
                    <a:gd name="T20" fmla="*/ 22 w 65"/>
                    <a:gd name="T21" fmla="*/ 82 h 95"/>
                    <a:gd name="T22" fmla="*/ 58 w 65"/>
                    <a:gd name="T23" fmla="*/ 94 h 95"/>
                    <a:gd name="T24" fmla="*/ 64 w 65"/>
                    <a:gd name="T25" fmla="*/ 58 h 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95"/>
                    <a:gd name="T41" fmla="*/ 65 w 65"/>
                    <a:gd name="T42" fmla="*/ 95 h 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95">
                      <a:moveTo>
                        <a:pt x="64" y="58"/>
                      </a:moveTo>
                      <a:lnTo>
                        <a:pt x="48" y="44"/>
                      </a:lnTo>
                      <a:lnTo>
                        <a:pt x="39" y="16"/>
                      </a:lnTo>
                      <a:lnTo>
                        <a:pt x="27" y="7"/>
                      </a:lnTo>
                      <a:lnTo>
                        <a:pt x="21" y="0"/>
                      </a:lnTo>
                      <a:lnTo>
                        <a:pt x="17" y="3"/>
                      </a:lnTo>
                      <a:lnTo>
                        <a:pt x="16" y="10"/>
                      </a:lnTo>
                      <a:lnTo>
                        <a:pt x="4" y="23"/>
                      </a:lnTo>
                      <a:lnTo>
                        <a:pt x="0" y="47"/>
                      </a:lnTo>
                      <a:lnTo>
                        <a:pt x="4" y="63"/>
                      </a:lnTo>
                      <a:lnTo>
                        <a:pt x="22" y="82"/>
                      </a:lnTo>
                      <a:lnTo>
                        <a:pt x="58" y="94"/>
                      </a:lnTo>
                      <a:lnTo>
                        <a:pt x="64" y="58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8" name="Freeform 217"/>
                <p:cNvSpPr>
                  <a:spLocks/>
                </p:cNvSpPr>
                <p:nvPr/>
              </p:nvSpPr>
              <p:spPr bwMode="auto">
                <a:xfrm>
                  <a:off x="3733" y="2285"/>
                  <a:ext cx="125" cy="107"/>
                </a:xfrm>
                <a:custGeom>
                  <a:avLst/>
                  <a:gdLst>
                    <a:gd name="T0" fmla="*/ 124 w 125"/>
                    <a:gd name="T1" fmla="*/ 106 h 107"/>
                    <a:gd name="T2" fmla="*/ 74 w 125"/>
                    <a:gd name="T3" fmla="*/ 87 h 107"/>
                    <a:gd name="T4" fmla="*/ 36 w 125"/>
                    <a:gd name="T5" fmla="*/ 66 h 107"/>
                    <a:gd name="T6" fmla="*/ 0 w 125"/>
                    <a:gd name="T7" fmla="*/ 45 h 107"/>
                    <a:gd name="T8" fmla="*/ 14 w 125"/>
                    <a:gd name="T9" fmla="*/ 0 h 107"/>
                    <a:gd name="T10" fmla="*/ 79 w 125"/>
                    <a:gd name="T11" fmla="*/ 29 h 107"/>
                    <a:gd name="T12" fmla="*/ 119 w 125"/>
                    <a:gd name="T13" fmla="*/ 43 h 107"/>
                    <a:gd name="T14" fmla="*/ 120 w 125"/>
                    <a:gd name="T15" fmla="*/ 36 h 107"/>
                    <a:gd name="T16" fmla="*/ 124 w 125"/>
                    <a:gd name="T17" fmla="*/ 106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5"/>
                    <a:gd name="T28" fmla="*/ 0 h 107"/>
                    <a:gd name="T29" fmla="*/ 125 w 125"/>
                    <a:gd name="T30" fmla="*/ 107 h 1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5" h="107">
                      <a:moveTo>
                        <a:pt x="124" y="106"/>
                      </a:moveTo>
                      <a:lnTo>
                        <a:pt x="74" y="87"/>
                      </a:lnTo>
                      <a:lnTo>
                        <a:pt x="36" y="66"/>
                      </a:lnTo>
                      <a:lnTo>
                        <a:pt x="0" y="45"/>
                      </a:lnTo>
                      <a:lnTo>
                        <a:pt x="14" y="0"/>
                      </a:lnTo>
                      <a:lnTo>
                        <a:pt x="79" y="29"/>
                      </a:lnTo>
                      <a:lnTo>
                        <a:pt x="119" y="43"/>
                      </a:lnTo>
                      <a:lnTo>
                        <a:pt x="120" y="36"/>
                      </a:lnTo>
                      <a:lnTo>
                        <a:pt x="124" y="106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41" name="Group 218"/>
              <p:cNvGrpSpPr>
                <a:grpSpLocks/>
              </p:cNvGrpSpPr>
              <p:nvPr/>
            </p:nvGrpSpPr>
            <p:grpSpPr bwMode="auto">
              <a:xfrm>
                <a:off x="3724" y="2321"/>
                <a:ext cx="134" cy="607"/>
                <a:chOff x="3724" y="2321"/>
                <a:chExt cx="134" cy="607"/>
              </a:xfrm>
            </p:grpSpPr>
            <p:grpSp>
              <p:nvGrpSpPr>
                <p:cNvPr id="60442" name="Group 219"/>
                <p:cNvGrpSpPr>
                  <a:grpSpLocks/>
                </p:cNvGrpSpPr>
                <p:nvPr/>
              </p:nvGrpSpPr>
              <p:grpSpPr bwMode="auto">
                <a:xfrm>
                  <a:off x="3724" y="2321"/>
                  <a:ext cx="134" cy="212"/>
                  <a:chOff x="3724" y="2321"/>
                  <a:chExt cx="134" cy="212"/>
                </a:xfrm>
              </p:grpSpPr>
              <p:sp>
                <p:nvSpPr>
                  <p:cNvPr id="60444" name="Freeform 220"/>
                  <p:cNvSpPr>
                    <a:spLocks/>
                  </p:cNvSpPr>
                  <p:nvPr/>
                </p:nvSpPr>
                <p:spPr bwMode="auto">
                  <a:xfrm>
                    <a:off x="3724" y="2321"/>
                    <a:ext cx="117" cy="212"/>
                  </a:xfrm>
                  <a:custGeom>
                    <a:avLst/>
                    <a:gdLst>
                      <a:gd name="T0" fmla="*/ 116 w 117"/>
                      <a:gd name="T1" fmla="*/ 211 h 212"/>
                      <a:gd name="T2" fmla="*/ 3 w 117"/>
                      <a:gd name="T3" fmla="*/ 200 h 212"/>
                      <a:gd name="T4" fmla="*/ 0 w 117"/>
                      <a:gd name="T5" fmla="*/ 0 h 212"/>
                      <a:gd name="T6" fmla="*/ 0 60000 65536"/>
                      <a:gd name="T7" fmla="*/ 0 60000 65536"/>
                      <a:gd name="T8" fmla="*/ 0 60000 65536"/>
                      <a:gd name="T9" fmla="*/ 0 w 117"/>
                      <a:gd name="T10" fmla="*/ 0 h 212"/>
                      <a:gd name="T11" fmla="*/ 117 w 117"/>
                      <a:gd name="T12" fmla="*/ 212 h 2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" h="212">
                        <a:moveTo>
                          <a:pt x="116" y="211"/>
                        </a:moveTo>
                        <a:lnTo>
                          <a:pt x="3" y="2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5" name="Freeform 221"/>
                  <p:cNvSpPr>
                    <a:spLocks/>
                  </p:cNvSpPr>
                  <p:nvPr/>
                </p:nvSpPr>
                <p:spPr bwMode="auto">
                  <a:xfrm>
                    <a:off x="3727" y="2346"/>
                    <a:ext cx="131" cy="54"/>
                  </a:xfrm>
                  <a:custGeom>
                    <a:avLst/>
                    <a:gdLst>
                      <a:gd name="T0" fmla="*/ 130 w 131"/>
                      <a:gd name="T1" fmla="*/ 53 h 54"/>
                      <a:gd name="T2" fmla="*/ 84 w 131"/>
                      <a:gd name="T3" fmla="*/ 38 h 54"/>
                      <a:gd name="T4" fmla="*/ 0 w 131"/>
                      <a:gd name="T5" fmla="*/ 0 h 54"/>
                      <a:gd name="T6" fmla="*/ 0 60000 65536"/>
                      <a:gd name="T7" fmla="*/ 0 60000 65536"/>
                      <a:gd name="T8" fmla="*/ 0 60000 65536"/>
                      <a:gd name="T9" fmla="*/ 0 w 131"/>
                      <a:gd name="T10" fmla="*/ 0 h 54"/>
                      <a:gd name="T11" fmla="*/ 131 w 131"/>
                      <a:gd name="T12" fmla="*/ 54 h 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1" h="54">
                        <a:moveTo>
                          <a:pt x="130" y="53"/>
                        </a:moveTo>
                        <a:lnTo>
                          <a:pt x="84" y="3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43" name="Freeform 222"/>
                <p:cNvSpPr>
                  <a:spLocks/>
                </p:cNvSpPr>
                <p:nvPr/>
              </p:nvSpPr>
              <p:spPr bwMode="auto">
                <a:xfrm>
                  <a:off x="3747" y="2563"/>
                  <a:ext cx="18" cy="365"/>
                </a:xfrm>
                <a:custGeom>
                  <a:avLst/>
                  <a:gdLst>
                    <a:gd name="T0" fmla="*/ 0 w 18"/>
                    <a:gd name="T1" fmla="*/ 0 h 365"/>
                    <a:gd name="T2" fmla="*/ 6 w 18"/>
                    <a:gd name="T3" fmla="*/ 196 h 365"/>
                    <a:gd name="T4" fmla="*/ 17 w 18"/>
                    <a:gd name="T5" fmla="*/ 364 h 365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365"/>
                    <a:gd name="T11" fmla="*/ 18 w 18"/>
                    <a:gd name="T12" fmla="*/ 365 h 3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365">
                      <a:moveTo>
                        <a:pt x="0" y="0"/>
                      </a:moveTo>
                      <a:lnTo>
                        <a:pt x="6" y="196"/>
                      </a:lnTo>
                      <a:lnTo>
                        <a:pt x="17" y="364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UML</a:t>
            </a:r>
            <a:r>
              <a:rPr lang="zh-CN" altLang="en-US" sz="4000" dirty="0"/>
              <a:t>中的类</a:t>
            </a:r>
            <a:endParaRPr lang="en-US" altLang="zh-CN" sz="4000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中，采用矩形框表示类，可以将矩形框划分为三个区域，分别表示类名、属性和操作</a:t>
            </a:r>
            <a:endParaRPr lang="en-US" altLang="zh-CN" dirty="0"/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300D4E4-EAF6-43AB-9C88-06213A9F316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41" y="3062514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AutoShape 6"/>
          <p:cNvSpPr>
            <a:spLocks/>
          </p:cNvSpPr>
          <p:nvPr/>
        </p:nvSpPr>
        <p:spPr bwMode="auto">
          <a:xfrm>
            <a:off x="3192463" y="344296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7"/>
          <p:cNvSpPr>
            <a:spLocks/>
          </p:cNvSpPr>
          <p:nvPr/>
        </p:nvSpPr>
        <p:spPr bwMode="auto">
          <a:xfrm>
            <a:off x="3192466" y="4725144"/>
            <a:ext cx="238125" cy="785292"/>
          </a:xfrm>
          <a:prstGeom prst="leftBrace">
            <a:avLst>
              <a:gd name="adj1" fmla="val 352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2424113" y="3947788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属性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2498728" y="4791301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操作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2" y="3062513"/>
            <a:ext cx="2233421" cy="252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</a:t>
            </a:r>
            <a:r>
              <a:rPr lang="en-US" altLang="zh-CN"/>
              <a:t>(attribute)</a:t>
            </a:r>
            <a:r>
              <a:rPr lang="zh-CN" altLang="en-US"/>
              <a:t>是</a:t>
            </a:r>
            <a:r>
              <a:rPr lang="zh-CN" altLang="en-US">
                <a:solidFill>
                  <a:srgbClr val="FF3300"/>
                </a:solidFill>
              </a:rPr>
              <a:t>类的特征</a:t>
            </a:r>
            <a:r>
              <a:rPr lang="zh-CN" altLang="en-US"/>
              <a:t>或特性</a:t>
            </a:r>
          </a:p>
          <a:p>
            <a:pPr lvl="1" eaLnBrk="1" hangingPunct="1"/>
            <a:r>
              <a:rPr lang="zh-CN" altLang="en-US"/>
              <a:t>属性的值是某一特定对象的</a:t>
            </a:r>
            <a:r>
              <a:rPr lang="zh-CN" altLang="en-US">
                <a:solidFill>
                  <a:srgbClr val="FF3300"/>
                </a:solidFill>
              </a:rPr>
              <a:t>属性值</a:t>
            </a:r>
          </a:p>
          <a:p>
            <a:pPr lvl="1" eaLnBrk="1" hangingPunct="1"/>
            <a:r>
              <a:rPr lang="zh-CN" altLang="en-US"/>
              <a:t>在类中属性名必须是</a:t>
            </a:r>
            <a:r>
              <a:rPr lang="zh-CN" altLang="en-US">
                <a:solidFill>
                  <a:srgbClr val="FF3300"/>
                </a:solidFill>
              </a:rPr>
              <a:t>唯一的</a:t>
            </a:r>
          </a:p>
          <a:p>
            <a:pPr lvl="1" eaLnBrk="1" hangingPunct="1"/>
            <a:r>
              <a:rPr lang="zh-CN" altLang="en-US"/>
              <a:t>每一个类的实例都有为这个类定义的所有属性的值</a:t>
            </a: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62538B6-AA18-4C6A-81B8-A4AE95EFC98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3165146" y="4062370"/>
            <a:ext cx="2330765" cy="20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u="sng" dirty="0">
                <a:latin typeface="Times New Roman" panose="02020603050405020304" pitchFamily="18" charset="0"/>
                <a:ea typeface="微软雅黑" panose="020B0503020204020204" pitchFamily="34" charset="-122"/>
              </a:rPr>
              <a:t>银行帐户类属性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帐号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银行名称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拥有者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金额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5715185" y="4060783"/>
            <a:ext cx="3372718" cy="20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b="0" u="sng">
                <a:latin typeface="Times New Roman" panose="02020603050405020304" pitchFamily="18" charset="0"/>
                <a:ea typeface="微软雅黑" panose="020B0503020204020204" pitchFamily="34" charset="-122"/>
              </a:rPr>
              <a:t>Mary</a:t>
            </a:r>
            <a:r>
              <a:rPr kumimoji="0" lang="zh-CN" altLang="en-US" b="0" u="sng">
                <a:latin typeface="Times New Roman" panose="02020603050405020304" pitchFamily="18" charset="0"/>
                <a:ea typeface="微软雅黑" panose="020B0503020204020204" pitchFamily="34" charset="-122"/>
              </a:rPr>
              <a:t>的银行帐户属性值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zh-CN" b="0">
                <a:latin typeface="Times New Roman" panose="02020603050405020304" pitchFamily="18" charset="0"/>
                <a:ea typeface="微软雅黑" panose="020B0503020204020204" pitchFamily="34" charset="-122"/>
              </a:rPr>
              <a:t>12345678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b="0">
                <a:latin typeface="Times New Roman" panose="02020603050405020304" pitchFamily="18" charset="0"/>
                <a:ea typeface="微软雅黑" panose="020B0503020204020204" pitchFamily="34" charset="-122"/>
              </a:rPr>
              <a:t>First National Bank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b="0">
                <a:latin typeface="Times New Roman" panose="02020603050405020304" pitchFamily="18" charset="0"/>
                <a:ea typeface="微软雅黑" panose="020B0503020204020204" pitchFamily="34" charset="-122"/>
              </a:rPr>
              <a:t>Mary Smith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b="0">
                <a:latin typeface="Times New Roman" panose="02020603050405020304" pitchFamily="18" charset="0"/>
                <a:ea typeface="微软雅黑" panose="020B0503020204020204" pitchFamily="34" charset="-122"/>
              </a:rPr>
              <a:t>$1024.48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</a:t>
            </a:r>
            <a:r>
              <a:rPr lang="en-US" altLang="zh-CN"/>
              <a:t>(operation)</a:t>
            </a:r>
            <a:r>
              <a:rPr lang="zh-CN" altLang="en-US"/>
              <a:t>访问或修改对象的属性值</a:t>
            </a:r>
          </a:p>
          <a:p>
            <a:pPr eaLnBrk="1" hangingPunct="1"/>
            <a:r>
              <a:rPr lang="zh-CN" altLang="en-US"/>
              <a:t>对象的行为是由为此对象定义的一系列操作决定的</a:t>
            </a:r>
          </a:p>
          <a:p>
            <a:pPr eaLnBrk="1" hangingPunct="1"/>
            <a:r>
              <a:rPr lang="zh-CN" altLang="en-US"/>
              <a:t>一个类可能同时存在多个实例，也可能在某一时刻没有实例</a:t>
            </a:r>
          </a:p>
          <a:p>
            <a:pPr eaLnBrk="1" hangingPunct="1"/>
            <a:r>
              <a:rPr lang="zh-CN" altLang="en-US"/>
              <a:t>一个类的所有实例都可以使用在这个类中定义的操作</a:t>
            </a: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1E146B3-70DD-4892-BF43-48799F07472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从结构化到面向对象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面向对象技术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面向对象技术相关原则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上升到面向对象</a:t>
            </a:r>
            <a:endParaRPr lang="en-US" altLang="zh-CN" dirty="0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3AA88AF-4EE5-436C-B323-D55828AEFC6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类和对象</a:t>
            </a: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6F098E0-8BA4-4EA2-9A5A-08445767DE3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3390900" y="2536841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7264400" y="2516207"/>
            <a:ext cx="1143000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实体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390900" y="5280041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6438900" y="5259407"/>
            <a:ext cx="2681288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抽象数据类型</a:t>
            </a:r>
          </a:p>
        </p:txBody>
      </p:sp>
      <p:sp>
        <p:nvSpPr>
          <p:cNvPr id="410631" name="Oval 7"/>
          <p:cNvSpPr>
            <a:spLocks noChangeArrowheads="1"/>
          </p:cNvSpPr>
          <p:nvPr/>
        </p:nvSpPr>
        <p:spPr bwMode="auto">
          <a:xfrm>
            <a:off x="2560638" y="1462107"/>
            <a:ext cx="2736850" cy="475297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CC33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2922588" y="1895491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计算机世界</a:t>
            </a:r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 flipV="1">
            <a:off x="3930650" y="3119454"/>
            <a:ext cx="0" cy="21590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3463925" y="3438541"/>
            <a:ext cx="60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实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化</a:t>
            </a: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 flipH="1">
            <a:off x="4511675" y="2821007"/>
            <a:ext cx="2736850" cy="9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7797800" y="3149616"/>
            <a:ext cx="0" cy="2057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7747000" y="3695719"/>
            <a:ext cx="43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抽   象</a:t>
            </a: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5081588" y="2446354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映  射</a:t>
            </a: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5297488" y="525464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映  射</a:t>
            </a:r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 flipH="1">
            <a:off x="4533900" y="5640404"/>
            <a:ext cx="19050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41" name="Oval 17"/>
          <p:cNvSpPr>
            <a:spLocks noChangeArrowheads="1"/>
          </p:cNvSpPr>
          <p:nvPr/>
        </p:nvSpPr>
        <p:spPr bwMode="auto">
          <a:xfrm>
            <a:off x="6521450" y="1751032"/>
            <a:ext cx="2743200" cy="190182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42" name="Text Box 18"/>
          <p:cNvSpPr txBox="1">
            <a:spLocks noChangeArrowheads="1"/>
          </p:cNvSpPr>
          <p:nvPr/>
        </p:nvSpPr>
        <p:spPr bwMode="auto">
          <a:xfrm>
            <a:off x="7002463" y="1895491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现实世界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/>
      <p:bldP spid="410628" grpId="0" animBg="1"/>
      <p:bldP spid="410629" grpId="0" animBg="1"/>
      <p:bldP spid="410630" grpId="0" animBg="1"/>
      <p:bldP spid="410631" grpId="0" animBg="1"/>
      <p:bldP spid="410632" grpId="0"/>
      <p:bldP spid="410633" grpId="0" animBg="1"/>
      <p:bldP spid="410634" grpId="0"/>
      <p:bldP spid="410635" grpId="0" animBg="1"/>
      <p:bldP spid="410636" grpId="0" animBg="1"/>
      <p:bldP spid="410637" grpId="0"/>
      <p:bldP spid="410638" grpId="0"/>
      <p:bldP spid="410639" grpId="0"/>
      <p:bldP spid="410640" grpId="0" animBg="1"/>
      <p:bldP spid="410641" grpId="0" animBg="1"/>
      <p:bldP spid="4106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内容安排</a:t>
            </a:r>
            <a:endParaRPr lang="en-US" altLang="zh-CN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面向对象</a:t>
            </a:r>
            <a:r>
              <a:rPr lang="zh-CN" altLang="en-US" dirty="0">
                <a:solidFill>
                  <a:srgbClr val="4D4D4D"/>
                </a:solidFill>
              </a:rPr>
              <a:t>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面向对象技术相关原则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上升到面向对象</a:t>
            </a:r>
            <a:endParaRPr lang="en-US" altLang="zh-CN" dirty="0"/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3EB36B3-B4E4-4497-8849-7BD80D1938A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面向对象技术相关原则</a:t>
            </a:r>
            <a:endParaRPr lang="en-US" altLang="zh-CN" dirty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面向对象技术基本原则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抽象（</a:t>
            </a:r>
            <a:r>
              <a:rPr lang="en-US" altLang="zh-CN" dirty="0"/>
              <a:t>Abstraction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封装（</a:t>
            </a:r>
            <a:r>
              <a:rPr lang="en-US" altLang="zh-CN" dirty="0"/>
              <a:t>Encapsulation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kumimoji="0" lang="zh-CN" altLang="en-US" dirty="0"/>
              <a:t>分解（</a:t>
            </a:r>
            <a:r>
              <a:rPr kumimoji="0" lang="en-US" altLang="zh-CN" dirty="0"/>
              <a:t>Decomposition</a:t>
            </a:r>
            <a:r>
              <a:rPr kumimoji="0" lang="zh-CN" altLang="en-US" dirty="0"/>
              <a:t>）</a:t>
            </a:r>
            <a:endParaRPr kumimoji="0" lang="en-US" altLang="zh-CN" dirty="0"/>
          </a:p>
          <a:p>
            <a:pPr lvl="1" eaLnBrk="1" hangingPunct="1"/>
            <a:r>
              <a:rPr kumimoji="0" lang="zh-CN" altLang="en-US" dirty="0"/>
              <a:t>泛化（</a:t>
            </a:r>
            <a:r>
              <a:rPr kumimoji="0" lang="en-US" altLang="zh-CN" dirty="0"/>
              <a:t>Generalization</a:t>
            </a:r>
            <a:r>
              <a:rPr kumimoji="0" lang="zh-CN" altLang="en-US" dirty="0"/>
              <a:t>）</a:t>
            </a:r>
          </a:p>
          <a:p>
            <a:pPr lvl="1" eaLnBrk="1" hangingPunct="1"/>
            <a:r>
              <a:rPr kumimoji="0" lang="zh-CN" altLang="en-US" dirty="0"/>
              <a:t>多态（</a:t>
            </a:r>
            <a:r>
              <a:rPr kumimoji="0" lang="en-US" altLang="zh-CN" dirty="0"/>
              <a:t>Polymorphism</a:t>
            </a:r>
            <a:r>
              <a:rPr kumimoji="0" lang="zh-CN" altLang="en-US" dirty="0"/>
              <a:t>）</a:t>
            </a:r>
          </a:p>
          <a:p>
            <a:pPr lvl="1" eaLnBrk="1" hangingPunct="1"/>
            <a:r>
              <a:rPr kumimoji="0" lang="zh-CN" altLang="en-US" dirty="0"/>
              <a:t>分层（</a:t>
            </a:r>
            <a:r>
              <a:rPr kumimoji="0" lang="en-US" altLang="zh-CN" dirty="0"/>
              <a:t>Hierarchy</a:t>
            </a:r>
            <a:r>
              <a:rPr kumimoji="0" lang="zh-CN" altLang="en-US" dirty="0"/>
              <a:t>）</a:t>
            </a:r>
            <a:endParaRPr kumimoji="0" lang="en-US" altLang="zh-CN" dirty="0"/>
          </a:p>
          <a:p>
            <a:pPr lvl="1" eaLnBrk="1" hangingPunct="1"/>
            <a:r>
              <a:rPr kumimoji="0" lang="zh-CN" altLang="en-US" dirty="0"/>
              <a:t>复用（</a:t>
            </a:r>
            <a:r>
              <a:rPr kumimoji="0" lang="en-US" altLang="zh-CN" dirty="0"/>
              <a:t>Reuse</a:t>
            </a:r>
            <a:r>
              <a:rPr kumimoji="0" lang="zh-CN" altLang="en-US" dirty="0"/>
              <a:t>）</a:t>
            </a:r>
            <a:endParaRPr kumimoji="0" lang="en-US" altLang="zh-CN" dirty="0"/>
          </a:p>
          <a:p>
            <a:pPr lvl="1" eaLnBrk="1" hangingPunct="1"/>
            <a:r>
              <a:rPr kumimoji="0" lang="en-US" altLang="zh-CN" dirty="0"/>
              <a:t>……</a:t>
            </a:r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382F1BD-7161-4690-95F7-84C65A2250D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抽象－</a:t>
            </a:r>
            <a:r>
              <a:rPr lang="en-US" altLang="zh-CN" dirty="0"/>
              <a:t>Abstraction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抽象是</a:t>
            </a:r>
            <a:r>
              <a:rPr lang="zh-CN" altLang="zh-CN" dirty="0"/>
              <a:t>揭示事物区别于其他事物的本质特征的过程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是一个分析和理解问题的过程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抽象的结果</a:t>
            </a:r>
            <a:r>
              <a:rPr lang="zh-CN" altLang="zh-CN" dirty="0"/>
              <a:t>取决于使用者的目的，应该包括使用者所感兴趣的那些职责，而忽略掉其它不相关的部分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对象到类的过程就是抽象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即</a:t>
            </a:r>
            <a:r>
              <a:rPr lang="zh-CN" altLang="zh-CN" dirty="0"/>
              <a:t>将所见到的具体实体抽象成概念，从而在计算机世界中进行描述和各种操作</a:t>
            </a:r>
            <a:endParaRPr lang="en-US" altLang="zh-CN" dirty="0"/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8C2E10A-7ABC-4780-B201-7B2ABF94492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如何进行抽象的？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A8842-1F64-4ABF-BC74-4032CC48D11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1847853" y="2133603"/>
            <a:ext cx="3852863" cy="2360613"/>
            <a:chOff x="1667" y="1705"/>
            <a:chExt cx="2427" cy="1487"/>
          </a:xfrm>
        </p:grpSpPr>
        <p:grpSp>
          <p:nvGrpSpPr>
            <p:cNvPr id="38920" name="Group 4"/>
            <p:cNvGrpSpPr>
              <a:grpSpLocks/>
            </p:cNvGrpSpPr>
            <p:nvPr/>
          </p:nvGrpSpPr>
          <p:grpSpPr bwMode="auto">
            <a:xfrm>
              <a:off x="2390" y="1777"/>
              <a:ext cx="291" cy="1285"/>
              <a:chOff x="2390" y="1777"/>
              <a:chExt cx="291" cy="1285"/>
            </a:xfrm>
          </p:grpSpPr>
          <p:grpSp>
            <p:nvGrpSpPr>
              <p:cNvPr id="39122" name="Group 5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39131" name="Freeform 6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32" name="Freeform 7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133" name="Group 8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3913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3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9123" name="Freeform 11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124" name="Group 12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39129" name="Freeform 13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30" name="Freeform 14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25" name="Group 15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39127" name="Freeform 16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8" name="Freeform 17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126" name="Freeform 18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1" name="Group 19"/>
            <p:cNvGrpSpPr>
              <a:grpSpLocks/>
            </p:cNvGrpSpPr>
            <p:nvPr/>
          </p:nvGrpSpPr>
          <p:grpSpPr bwMode="auto">
            <a:xfrm>
              <a:off x="2583" y="1747"/>
              <a:ext cx="299" cy="1377"/>
              <a:chOff x="2583" y="1747"/>
              <a:chExt cx="299" cy="1377"/>
            </a:xfrm>
          </p:grpSpPr>
          <p:grpSp>
            <p:nvGrpSpPr>
              <p:cNvPr id="39099" name="Group 20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39119" name="Freeform 21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" name="Freeform 22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" name="Freeform 23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0" name="Group 24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39115" name="Group 25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39117" name="Freeform 26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18" name="Freeform 27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116" name="Freeform 28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1" name="Group 29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39113" name="Freeform 30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4" name="Freeform 31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2" name="Group 32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39104" name="Group 33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39109" name="Freeform 34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11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3911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112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105" name="Group 38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39106" name="Freeform 39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07" name="Freeform 40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08" name="Freeform 41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9103" name="Freeform 42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2" name="Group 43"/>
            <p:cNvGrpSpPr>
              <a:grpSpLocks/>
            </p:cNvGrpSpPr>
            <p:nvPr/>
          </p:nvGrpSpPr>
          <p:grpSpPr bwMode="auto">
            <a:xfrm>
              <a:off x="3090" y="1705"/>
              <a:ext cx="420" cy="1315"/>
              <a:chOff x="3090" y="1705"/>
              <a:chExt cx="420" cy="1315"/>
            </a:xfrm>
          </p:grpSpPr>
          <p:grpSp>
            <p:nvGrpSpPr>
              <p:cNvPr id="39082" name="Group 44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39092" name="Freeform 45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93" name="Group 46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39094" name="Freeform 47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09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39096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97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98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9083" name="Group 52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39084" name="Group 53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39089" name="Freeform 54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90" name="Freeform 55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91" name="Freeform 56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85" name="Group 57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39087" name="Freeform 58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88" name="Freeform 59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86" name="Freeform 60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3" name="Group 61"/>
            <p:cNvGrpSpPr>
              <a:grpSpLocks/>
            </p:cNvGrpSpPr>
            <p:nvPr/>
          </p:nvGrpSpPr>
          <p:grpSpPr bwMode="auto">
            <a:xfrm>
              <a:off x="2807" y="1783"/>
              <a:ext cx="449" cy="1323"/>
              <a:chOff x="2807" y="1783"/>
              <a:chExt cx="449" cy="1323"/>
            </a:xfrm>
          </p:grpSpPr>
          <p:grpSp>
            <p:nvGrpSpPr>
              <p:cNvPr id="39059" name="Group 62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39070" name="Group 63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39080" name="Freeform 64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81" name="Freeform 65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71" name="Group 66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3907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3907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9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7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39074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5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6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9060" name="Group 75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39061" name="Group 76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3906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39065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66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39067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68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69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9064" name="Freeform 83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62" name="Freeform 84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24" name="Freeform 85"/>
            <p:cNvSpPr>
              <a:spLocks/>
            </p:cNvSpPr>
            <p:nvPr/>
          </p:nvSpPr>
          <p:spPr bwMode="auto">
            <a:xfrm>
              <a:off x="3627" y="2534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Freeform 86"/>
            <p:cNvSpPr>
              <a:spLocks/>
            </p:cNvSpPr>
            <p:nvPr/>
          </p:nvSpPr>
          <p:spPr bwMode="auto">
            <a:xfrm>
              <a:off x="3413" y="2506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26" name="Group 87"/>
            <p:cNvGrpSpPr>
              <a:grpSpLocks/>
            </p:cNvGrpSpPr>
            <p:nvPr/>
          </p:nvGrpSpPr>
          <p:grpSpPr bwMode="auto">
            <a:xfrm>
              <a:off x="3807" y="1868"/>
              <a:ext cx="287" cy="1294"/>
              <a:chOff x="3807" y="1868"/>
              <a:chExt cx="287" cy="1294"/>
            </a:xfrm>
          </p:grpSpPr>
          <p:sp>
            <p:nvSpPr>
              <p:cNvPr id="39044" name="Freeform 88"/>
              <p:cNvSpPr>
                <a:spLocks/>
              </p:cNvSpPr>
              <p:nvPr/>
            </p:nvSpPr>
            <p:spPr bwMode="auto">
              <a:xfrm>
                <a:off x="3867" y="2751"/>
                <a:ext cx="149" cy="373"/>
              </a:xfrm>
              <a:custGeom>
                <a:avLst/>
                <a:gdLst>
                  <a:gd name="T0" fmla="*/ 32 w 149"/>
                  <a:gd name="T1" fmla="*/ 0 h 373"/>
                  <a:gd name="T2" fmla="*/ 28 w 149"/>
                  <a:gd name="T3" fmla="*/ 44 h 373"/>
                  <a:gd name="T4" fmla="*/ 27 w 149"/>
                  <a:gd name="T5" fmla="*/ 93 h 373"/>
                  <a:gd name="T6" fmla="*/ 27 w 149"/>
                  <a:gd name="T7" fmla="*/ 143 h 373"/>
                  <a:gd name="T8" fmla="*/ 28 w 149"/>
                  <a:gd name="T9" fmla="*/ 189 h 373"/>
                  <a:gd name="T10" fmla="*/ 29 w 149"/>
                  <a:gd name="T11" fmla="*/ 226 h 373"/>
                  <a:gd name="T12" fmla="*/ 29 w 149"/>
                  <a:gd name="T13" fmla="*/ 273 h 373"/>
                  <a:gd name="T14" fmla="*/ 27 w 149"/>
                  <a:gd name="T15" fmla="*/ 293 h 373"/>
                  <a:gd name="T16" fmla="*/ 7 w 149"/>
                  <a:gd name="T17" fmla="*/ 350 h 373"/>
                  <a:gd name="T18" fmla="*/ 0 w 149"/>
                  <a:gd name="T19" fmla="*/ 371 h 373"/>
                  <a:gd name="T20" fmla="*/ 31 w 149"/>
                  <a:gd name="T21" fmla="*/ 372 h 373"/>
                  <a:gd name="T22" fmla="*/ 45 w 149"/>
                  <a:gd name="T23" fmla="*/ 346 h 373"/>
                  <a:gd name="T24" fmla="*/ 54 w 149"/>
                  <a:gd name="T25" fmla="*/ 317 h 373"/>
                  <a:gd name="T26" fmla="*/ 60 w 149"/>
                  <a:gd name="T27" fmla="*/ 270 h 373"/>
                  <a:gd name="T28" fmla="*/ 78 w 149"/>
                  <a:gd name="T29" fmla="*/ 143 h 373"/>
                  <a:gd name="T30" fmla="*/ 85 w 149"/>
                  <a:gd name="T31" fmla="*/ 107 h 373"/>
                  <a:gd name="T32" fmla="*/ 80 w 149"/>
                  <a:gd name="T33" fmla="*/ 176 h 373"/>
                  <a:gd name="T34" fmla="*/ 85 w 149"/>
                  <a:gd name="T35" fmla="*/ 219 h 373"/>
                  <a:gd name="T36" fmla="*/ 87 w 149"/>
                  <a:gd name="T37" fmla="*/ 258 h 373"/>
                  <a:gd name="T38" fmla="*/ 84 w 149"/>
                  <a:gd name="T39" fmla="*/ 294 h 373"/>
                  <a:gd name="T40" fmla="*/ 86 w 149"/>
                  <a:gd name="T41" fmla="*/ 312 h 373"/>
                  <a:gd name="T42" fmla="*/ 107 w 149"/>
                  <a:gd name="T43" fmla="*/ 366 h 373"/>
                  <a:gd name="T44" fmla="*/ 125 w 149"/>
                  <a:gd name="T45" fmla="*/ 366 h 373"/>
                  <a:gd name="T46" fmla="*/ 134 w 149"/>
                  <a:gd name="T47" fmla="*/ 366 h 373"/>
                  <a:gd name="T48" fmla="*/ 145 w 149"/>
                  <a:gd name="T49" fmla="*/ 355 h 373"/>
                  <a:gd name="T50" fmla="*/ 118 w 149"/>
                  <a:gd name="T51" fmla="*/ 294 h 373"/>
                  <a:gd name="T52" fmla="*/ 131 w 149"/>
                  <a:gd name="T53" fmla="*/ 165 h 373"/>
                  <a:gd name="T54" fmla="*/ 137 w 149"/>
                  <a:gd name="T55" fmla="*/ 104 h 373"/>
                  <a:gd name="T56" fmla="*/ 148 w 149"/>
                  <a:gd name="T57" fmla="*/ 3 h 373"/>
                  <a:gd name="T58" fmla="*/ 32 w 149"/>
                  <a:gd name="T59" fmla="*/ 0 h 37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9"/>
                  <a:gd name="T91" fmla="*/ 0 h 373"/>
                  <a:gd name="T92" fmla="*/ 149 w 149"/>
                  <a:gd name="T93" fmla="*/ 373 h 37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9" h="373">
                    <a:moveTo>
                      <a:pt x="32" y="0"/>
                    </a:moveTo>
                    <a:lnTo>
                      <a:pt x="28" y="44"/>
                    </a:lnTo>
                    <a:lnTo>
                      <a:pt x="27" y="93"/>
                    </a:lnTo>
                    <a:lnTo>
                      <a:pt x="27" y="143"/>
                    </a:lnTo>
                    <a:lnTo>
                      <a:pt x="28" y="189"/>
                    </a:lnTo>
                    <a:lnTo>
                      <a:pt x="29" y="226"/>
                    </a:lnTo>
                    <a:lnTo>
                      <a:pt x="29" y="273"/>
                    </a:lnTo>
                    <a:lnTo>
                      <a:pt x="27" y="293"/>
                    </a:lnTo>
                    <a:lnTo>
                      <a:pt x="7" y="350"/>
                    </a:lnTo>
                    <a:lnTo>
                      <a:pt x="0" y="371"/>
                    </a:lnTo>
                    <a:lnTo>
                      <a:pt x="31" y="372"/>
                    </a:lnTo>
                    <a:lnTo>
                      <a:pt x="45" y="346"/>
                    </a:lnTo>
                    <a:lnTo>
                      <a:pt x="54" y="317"/>
                    </a:lnTo>
                    <a:lnTo>
                      <a:pt x="60" y="270"/>
                    </a:lnTo>
                    <a:lnTo>
                      <a:pt x="78" y="143"/>
                    </a:lnTo>
                    <a:lnTo>
                      <a:pt x="85" y="107"/>
                    </a:lnTo>
                    <a:lnTo>
                      <a:pt x="80" y="176"/>
                    </a:lnTo>
                    <a:lnTo>
                      <a:pt x="85" y="219"/>
                    </a:lnTo>
                    <a:lnTo>
                      <a:pt x="87" y="258"/>
                    </a:lnTo>
                    <a:lnTo>
                      <a:pt x="84" y="294"/>
                    </a:lnTo>
                    <a:lnTo>
                      <a:pt x="86" y="312"/>
                    </a:lnTo>
                    <a:lnTo>
                      <a:pt x="107" y="366"/>
                    </a:lnTo>
                    <a:lnTo>
                      <a:pt x="125" y="366"/>
                    </a:lnTo>
                    <a:lnTo>
                      <a:pt x="134" y="366"/>
                    </a:lnTo>
                    <a:lnTo>
                      <a:pt x="145" y="355"/>
                    </a:lnTo>
                    <a:lnTo>
                      <a:pt x="118" y="294"/>
                    </a:lnTo>
                    <a:lnTo>
                      <a:pt x="131" y="165"/>
                    </a:lnTo>
                    <a:lnTo>
                      <a:pt x="137" y="104"/>
                    </a:lnTo>
                    <a:lnTo>
                      <a:pt x="148" y="3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45" name="Group 89"/>
              <p:cNvGrpSpPr>
                <a:grpSpLocks/>
              </p:cNvGrpSpPr>
              <p:nvPr/>
            </p:nvGrpSpPr>
            <p:grpSpPr bwMode="auto">
              <a:xfrm>
                <a:off x="3811" y="2280"/>
                <a:ext cx="276" cy="372"/>
                <a:chOff x="3811" y="2280"/>
                <a:chExt cx="276" cy="372"/>
              </a:xfrm>
            </p:grpSpPr>
            <p:sp>
              <p:nvSpPr>
                <p:cNvPr id="39057" name="Freeform 90"/>
                <p:cNvSpPr>
                  <a:spLocks/>
                </p:cNvSpPr>
                <p:nvPr/>
              </p:nvSpPr>
              <p:spPr bwMode="auto">
                <a:xfrm>
                  <a:off x="3811" y="2290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1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3 h 362"/>
                    <a:gd name="T16" fmla="*/ 71 w 72"/>
                    <a:gd name="T17" fmla="*/ 292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1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3"/>
                      </a:lnTo>
                      <a:lnTo>
                        <a:pt x="71" y="292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8" name="Freeform 91"/>
                <p:cNvSpPr>
                  <a:spLocks/>
                </p:cNvSpPr>
                <p:nvPr/>
              </p:nvSpPr>
              <p:spPr bwMode="auto">
                <a:xfrm>
                  <a:off x="4025" y="2280"/>
                  <a:ext cx="62" cy="338"/>
                </a:xfrm>
                <a:custGeom>
                  <a:avLst/>
                  <a:gdLst>
                    <a:gd name="T0" fmla="*/ 17 w 62"/>
                    <a:gd name="T1" fmla="*/ 9 h 338"/>
                    <a:gd name="T2" fmla="*/ 26 w 62"/>
                    <a:gd name="T3" fmla="*/ 69 h 338"/>
                    <a:gd name="T4" fmla="*/ 25 w 62"/>
                    <a:gd name="T5" fmla="*/ 214 h 338"/>
                    <a:gd name="T6" fmla="*/ 0 w 62"/>
                    <a:gd name="T7" fmla="*/ 275 h 338"/>
                    <a:gd name="T8" fmla="*/ 6 w 62"/>
                    <a:gd name="T9" fmla="*/ 281 h 338"/>
                    <a:gd name="T10" fmla="*/ 0 w 62"/>
                    <a:gd name="T11" fmla="*/ 311 h 338"/>
                    <a:gd name="T12" fmla="*/ 5 w 62"/>
                    <a:gd name="T13" fmla="*/ 337 h 338"/>
                    <a:gd name="T14" fmla="*/ 25 w 62"/>
                    <a:gd name="T15" fmla="*/ 295 h 338"/>
                    <a:gd name="T16" fmla="*/ 44 w 62"/>
                    <a:gd name="T17" fmla="*/ 222 h 338"/>
                    <a:gd name="T18" fmla="*/ 61 w 62"/>
                    <a:gd name="T19" fmla="*/ 55 h 338"/>
                    <a:gd name="T20" fmla="*/ 53 w 62"/>
                    <a:gd name="T21" fmla="*/ 0 h 338"/>
                    <a:gd name="T22" fmla="*/ 17 w 62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8"/>
                    <a:gd name="T38" fmla="*/ 62 w 62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8">
                      <a:moveTo>
                        <a:pt x="17" y="9"/>
                      </a:moveTo>
                      <a:lnTo>
                        <a:pt x="26" y="69"/>
                      </a:lnTo>
                      <a:lnTo>
                        <a:pt x="25" y="214"/>
                      </a:lnTo>
                      <a:lnTo>
                        <a:pt x="0" y="275"/>
                      </a:lnTo>
                      <a:lnTo>
                        <a:pt x="6" y="281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5" y="295"/>
                      </a:lnTo>
                      <a:lnTo>
                        <a:pt x="44" y="222"/>
                      </a:lnTo>
                      <a:lnTo>
                        <a:pt x="61" y="55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46" name="Freeform 92"/>
              <p:cNvSpPr>
                <a:spLocks/>
              </p:cNvSpPr>
              <p:nvPr/>
            </p:nvSpPr>
            <p:spPr bwMode="auto">
              <a:xfrm>
                <a:off x="3913" y="1893"/>
                <a:ext cx="92" cy="169"/>
              </a:xfrm>
              <a:custGeom>
                <a:avLst/>
                <a:gdLst>
                  <a:gd name="T0" fmla="*/ 14 w 92"/>
                  <a:gd name="T1" fmla="*/ 168 h 169"/>
                  <a:gd name="T2" fmla="*/ 14 w 92"/>
                  <a:gd name="T3" fmla="*/ 143 h 169"/>
                  <a:gd name="T4" fmla="*/ 3 w 92"/>
                  <a:gd name="T5" fmla="*/ 113 h 169"/>
                  <a:gd name="T6" fmla="*/ 0 w 92"/>
                  <a:gd name="T7" fmla="*/ 93 h 169"/>
                  <a:gd name="T8" fmla="*/ 0 w 92"/>
                  <a:gd name="T9" fmla="*/ 78 h 169"/>
                  <a:gd name="T10" fmla="*/ 0 w 92"/>
                  <a:gd name="T11" fmla="*/ 56 h 169"/>
                  <a:gd name="T12" fmla="*/ 3 w 92"/>
                  <a:gd name="T13" fmla="*/ 38 h 169"/>
                  <a:gd name="T14" fmla="*/ 7 w 92"/>
                  <a:gd name="T15" fmla="*/ 26 h 169"/>
                  <a:gd name="T16" fmla="*/ 14 w 92"/>
                  <a:gd name="T17" fmla="*/ 15 h 169"/>
                  <a:gd name="T18" fmla="*/ 22 w 92"/>
                  <a:gd name="T19" fmla="*/ 7 h 169"/>
                  <a:gd name="T20" fmla="*/ 34 w 92"/>
                  <a:gd name="T21" fmla="*/ 1 h 169"/>
                  <a:gd name="T22" fmla="*/ 49 w 92"/>
                  <a:gd name="T23" fmla="*/ 0 h 169"/>
                  <a:gd name="T24" fmla="*/ 61 w 92"/>
                  <a:gd name="T25" fmla="*/ 2 h 169"/>
                  <a:gd name="T26" fmla="*/ 72 w 92"/>
                  <a:gd name="T27" fmla="*/ 6 h 169"/>
                  <a:gd name="T28" fmla="*/ 80 w 92"/>
                  <a:gd name="T29" fmla="*/ 15 h 169"/>
                  <a:gd name="T30" fmla="*/ 86 w 92"/>
                  <a:gd name="T31" fmla="*/ 26 h 169"/>
                  <a:gd name="T32" fmla="*/ 91 w 92"/>
                  <a:gd name="T33" fmla="*/ 39 h 169"/>
                  <a:gd name="T34" fmla="*/ 90 w 92"/>
                  <a:gd name="T35" fmla="*/ 68 h 169"/>
                  <a:gd name="T36" fmla="*/ 86 w 92"/>
                  <a:gd name="T37" fmla="*/ 91 h 169"/>
                  <a:gd name="T38" fmla="*/ 83 w 92"/>
                  <a:gd name="T39" fmla="*/ 116 h 169"/>
                  <a:gd name="T40" fmla="*/ 76 w 92"/>
                  <a:gd name="T41" fmla="*/ 129 h 169"/>
                  <a:gd name="T42" fmla="*/ 69 w 92"/>
                  <a:gd name="T43" fmla="*/ 140 h 169"/>
                  <a:gd name="T44" fmla="*/ 66 w 92"/>
                  <a:gd name="T45" fmla="*/ 147 h 169"/>
                  <a:gd name="T46" fmla="*/ 62 w 92"/>
                  <a:gd name="T47" fmla="*/ 168 h 169"/>
                  <a:gd name="T48" fmla="*/ 14 w 92"/>
                  <a:gd name="T49" fmla="*/ 168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2"/>
                  <a:gd name="T76" fmla="*/ 0 h 169"/>
                  <a:gd name="T77" fmla="*/ 92 w 9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2" h="169">
                    <a:moveTo>
                      <a:pt x="14" y="168"/>
                    </a:moveTo>
                    <a:lnTo>
                      <a:pt x="14" y="143"/>
                    </a:lnTo>
                    <a:lnTo>
                      <a:pt x="3" y="113"/>
                    </a:lnTo>
                    <a:lnTo>
                      <a:pt x="0" y="9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7" y="26"/>
                    </a:lnTo>
                    <a:lnTo>
                      <a:pt x="14" y="15"/>
                    </a:lnTo>
                    <a:lnTo>
                      <a:pt x="22" y="7"/>
                    </a:lnTo>
                    <a:lnTo>
                      <a:pt x="34" y="1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72" y="6"/>
                    </a:lnTo>
                    <a:lnTo>
                      <a:pt x="80" y="15"/>
                    </a:lnTo>
                    <a:lnTo>
                      <a:pt x="86" y="26"/>
                    </a:lnTo>
                    <a:lnTo>
                      <a:pt x="91" y="39"/>
                    </a:lnTo>
                    <a:lnTo>
                      <a:pt x="90" y="68"/>
                    </a:lnTo>
                    <a:lnTo>
                      <a:pt x="86" y="91"/>
                    </a:lnTo>
                    <a:lnTo>
                      <a:pt x="83" y="116"/>
                    </a:lnTo>
                    <a:lnTo>
                      <a:pt x="76" y="129"/>
                    </a:lnTo>
                    <a:lnTo>
                      <a:pt x="69" y="140"/>
                    </a:lnTo>
                    <a:lnTo>
                      <a:pt x="66" y="147"/>
                    </a:lnTo>
                    <a:lnTo>
                      <a:pt x="62" y="168"/>
                    </a:lnTo>
                    <a:lnTo>
                      <a:pt x="14" y="168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7" name="Freeform 93"/>
              <p:cNvSpPr>
                <a:spLocks/>
              </p:cNvSpPr>
              <p:nvPr/>
            </p:nvSpPr>
            <p:spPr bwMode="auto">
              <a:xfrm>
                <a:off x="3872" y="1868"/>
                <a:ext cx="171" cy="139"/>
              </a:xfrm>
              <a:custGeom>
                <a:avLst/>
                <a:gdLst>
                  <a:gd name="T0" fmla="*/ 18 w 171"/>
                  <a:gd name="T1" fmla="*/ 135 h 139"/>
                  <a:gd name="T2" fmla="*/ 10 w 171"/>
                  <a:gd name="T3" fmla="*/ 138 h 139"/>
                  <a:gd name="T4" fmla="*/ 0 w 171"/>
                  <a:gd name="T5" fmla="*/ 133 h 139"/>
                  <a:gd name="T6" fmla="*/ 5 w 171"/>
                  <a:gd name="T7" fmla="*/ 111 h 139"/>
                  <a:gd name="T8" fmla="*/ 10 w 171"/>
                  <a:gd name="T9" fmla="*/ 84 h 139"/>
                  <a:gd name="T10" fmla="*/ 21 w 171"/>
                  <a:gd name="T11" fmla="*/ 53 h 139"/>
                  <a:gd name="T12" fmla="*/ 27 w 171"/>
                  <a:gd name="T13" fmla="*/ 36 h 139"/>
                  <a:gd name="T14" fmla="*/ 33 w 171"/>
                  <a:gd name="T15" fmla="*/ 22 h 139"/>
                  <a:gd name="T16" fmla="*/ 48 w 171"/>
                  <a:gd name="T17" fmla="*/ 8 h 139"/>
                  <a:gd name="T18" fmla="*/ 75 w 171"/>
                  <a:gd name="T19" fmla="*/ 3 h 139"/>
                  <a:gd name="T20" fmla="*/ 97 w 171"/>
                  <a:gd name="T21" fmla="*/ 0 h 139"/>
                  <a:gd name="T22" fmla="*/ 130 w 171"/>
                  <a:gd name="T23" fmla="*/ 14 h 139"/>
                  <a:gd name="T24" fmla="*/ 143 w 171"/>
                  <a:gd name="T25" fmla="*/ 29 h 139"/>
                  <a:gd name="T26" fmla="*/ 154 w 171"/>
                  <a:gd name="T27" fmla="*/ 57 h 139"/>
                  <a:gd name="T28" fmla="*/ 165 w 171"/>
                  <a:gd name="T29" fmla="*/ 89 h 139"/>
                  <a:gd name="T30" fmla="*/ 170 w 171"/>
                  <a:gd name="T31" fmla="*/ 117 h 139"/>
                  <a:gd name="T32" fmla="*/ 168 w 171"/>
                  <a:gd name="T33" fmla="*/ 129 h 139"/>
                  <a:gd name="T34" fmla="*/ 152 w 171"/>
                  <a:gd name="T35" fmla="*/ 131 h 139"/>
                  <a:gd name="T36" fmla="*/ 140 w 171"/>
                  <a:gd name="T37" fmla="*/ 133 h 139"/>
                  <a:gd name="T38" fmla="*/ 124 w 171"/>
                  <a:gd name="T39" fmla="*/ 136 h 139"/>
                  <a:gd name="T40" fmla="*/ 128 w 171"/>
                  <a:gd name="T41" fmla="*/ 108 h 139"/>
                  <a:gd name="T42" fmla="*/ 128 w 171"/>
                  <a:gd name="T43" fmla="*/ 92 h 139"/>
                  <a:gd name="T44" fmla="*/ 128 w 171"/>
                  <a:gd name="T45" fmla="*/ 78 h 139"/>
                  <a:gd name="T46" fmla="*/ 128 w 171"/>
                  <a:gd name="T47" fmla="*/ 58 h 139"/>
                  <a:gd name="T48" fmla="*/ 109 w 171"/>
                  <a:gd name="T49" fmla="*/ 50 h 139"/>
                  <a:gd name="T50" fmla="*/ 103 w 171"/>
                  <a:gd name="T51" fmla="*/ 32 h 139"/>
                  <a:gd name="T52" fmla="*/ 87 w 171"/>
                  <a:gd name="T53" fmla="*/ 44 h 139"/>
                  <a:gd name="T54" fmla="*/ 64 w 171"/>
                  <a:gd name="T55" fmla="*/ 66 h 139"/>
                  <a:gd name="T56" fmla="*/ 73 w 171"/>
                  <a:gd name="T57" fmla="*/ 55 h 139"/>
                  <a:gd name="T58" fmla="*/ 54 w 171"/>
                  <a:gd name="T59" fmla="*/ 71 h 139"/>
                  <a:gd name="T60" fmla="*/ 54 w 171"/>
                  <a:gd name="T61" fmla="*/ 97 h 139"/>
                  <a:gd name="T62" fmla="*/ 58 w 171"/>
                  <a:gd name="T63" fmla="*/ 110 h 139"/>
                  <a:gd name="T64" fmla="*/ 64 w 171"/>
                  <a:gd name="T65" fmla="*/ 121 h 139"/>
                  <a:gd name="T66" fmla="*/ 68 w 171"/>
                  <a:gd name="T67" fmla="*/ 137 h 139"/>
                  <a:gd name="T68" fmla="*/ 48 w 171"/>
                  <a:gd name="T69" fmla="*/ 137 h 139"/>
                  <a:gd name="T70" fmla="*/ 57 w 171"/>
                  <a:gd name="T71" fmla="*/ 137 h 139"/>
                  <a:gd name="T72" fmla="*/ 29 w 171"/>
                  <a:gd name="T73" fmla="*/ 133 h 139"/>
                  <a:gd name="T74" fmla="*/ 27 w 171"/>
                  <a:gd name="T75" fmla="*/ 133 h 139"/>
                  <a:gd name="T76" fmla="*/ 18 w 171"/>
                  <a:gd name="T77" fmla="*/ 135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139"/>
                  <a:gd name="T119" fmla="*/ 171 w 171"/>
                  <a:gd name="T120" fmla="*/ 139 h 1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139">
                    <a:moveTo>
                      <a:pt x="18" y="135"/>
                    </a:moveTo>
                    <a:lnTo>
                      <a:pt x="10" y="138"/>
                    </a:lnTo>
                    <a:lnTo>
                      <a:pt x="0" y="133"/>
                    </a:lnTo>
                    <a:lnTo>
                      <a:pt x="5" y="111"/>
                    </a:lnTo>
                    <a:lnTo>
                      <a:pt x="10" y="84"/>
                    </a:lnTo>
                    <a:lnTo>
                      <a:pt x="21" y="53"/>
                    </a:lnTo>
                    <a:lnTo>
                      <a:pt x="27" y="36"/>
                    </a:lnTo>
                    <a:lnTo>
                      <a:pt x="33" y="22"/>
                    </a:lnTo>
                    <a:lnTo>
                      <a:pt x="48" y="8"/>
                    </a:lnTo>
                    <a:lnTo>
                      <a:pt x="75" y="3"/>
                    </a:lnTo>
                    <a:lnTo>
                      <a:pt x="97" y="0"/>
                    </a:lnTo>
                    <a:lnTo>
                      <a:pt x="130" y="14"/>
                    </a:lnTo>
                    <a:lnTo>
                      <a:pt x="143" y="29"/>
                    </a:lnTo>
                    <a:lnTo>
                      <a:pt x="154" y="57"/>
                    </a:lnTo>
                    <a:lnTo>
                      <a:pt x="165" y="89"/>
                    </a:lnTo>
                    <a:lnTo>
                      <a:pt x="170" y="117"/>
                    </a:lnTo>
                    <a:lnTo>
                      <a:pt x="168" y="129"/>
                    </a:lnTo>
                    <a:lnTo>
                      <a:pt x="152" y="131"/>
                    </a:lnTo>
                    <a:lnTo>
                      <a:pt x="140" y="133"/>
                    </a:lnTo>
                    <a:lnTo>
                      <a:pt x="124" y="136"/>
                    </a:lnTo>
                    <a:lnTo>
                      <a:pt x="128" y="108"/>
                    </a:lnTo>
                    <a:lnTo>
                      <a:pt x="128" y="92"/>
                    </a:lnTo>
                    <a:lnTo>
                      <a:pt x="128" y="78"/>
                    </a:lnTo>
                    <a:lnTo>
                      <a:pt x="128" y="58"/>
                    </a:lnTo>
                    <a:lnTo>
                      <a:pt x="109" y="50"/>
                    </a:lnTo>
                    <a:lnTo>
                      <a:pt x="103" y="32"/>
                    </a:lnTo>
                    <a:lnTo>
                      <a:pt x="87" y="44"/>
                    </a:lnTo>
                    <a:lnTo>
                      <a:pt x="64" y="66"/>
                    </a:lnTo>
                    <a:lnTo>
                      <a:pt x="73" y="55"/>
                    </a:lnTo>
                    <a:lnTo>
                      <a:pt x="54" y="71"/>
                    </a:lnTo>
                    <a:lnTo>
                      <a:pt x="54" y="97"/>
                    </a:lnTo>
                    <a:lnTo>
                      <a:pt x="58" y="110"/>
                    </a:lnTo>
                    <a:lnTo>
                      <a:pt x="64" y="121"/>
                    </a:lnTo>
                    <a:lnTo>
                      <a:pt x="68" y="137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29" y="133"/>
                    </a:lnTo>
                    <a:lnTo>
                      <a:pt x="27" y="133"/>
                    </a:lnTo>
                    <a:lnTo>
                      <a:pt x="18" y="1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8" name="Freeform 94"/>
              <p:cNvSpPr>
                <a:spLocks/>
              </p:cNvSpPr>
              <p:nvPr/>
            </p:nvSpPr>
            <p:spPr bwMode="auto">
              <a:xfrm>
                <a:off x="3807" y="2065"/>
                <a:ext cx="287" cy="693"/>
              </a:xfrm>
              <a:custGeom>
                <a:avLst/>
                <a:gdLst>
                  <a:gd name="T0" fmla="*/ 115 w 287"/>
                  <a:gd name="T1" fmla="*/ 0 h 693"/>
                  <a:gd name="T2" fmla="*/ 45 w 287"/>
                  <a:gd name="T3" fmla="*/ 36 h 693"/>
                  <a:gd name="T4" fmla="*/ 37 w 287"/>
                  <a:gd name="T5" fmla="*/ 48 h 693"/>
                  <a:gd name="T6" fmla="*/ 0 w 287"/>
                  <a:gd name="T7" fmla="*/ 225 h 693"/>
                  <a:gd name="T8" fmla="*/ 55 w 287"/>
                  <a:gd name="T9" fmla="*/ 233 h 693"/>
                  <a:gd name="T10" fmla="*/ 62 w 287"/>
                  <a:gd name="T11" fmla="*/ 188 h 693"/>
                  <a:gd name="T12" fmla="*/ 83 w 287"/>
                  <a:gd name="T13" fmla="*/ 281 h 693"/>
                  <a:gd name="T14" fmla="*/ 48 w 287"/>
                  <a:gd name="T15" fmla="*/ 489 h 693"/>
                  <a:gd name="T16" fmla="*/ 66 w 287"/>
                  <a:gd name="T17" fmla="*/ 690 h 693"/>
                  <a:gd name="T18" fmla="*/ 86 w 287"/>
                  <a:gd name="T19" fmla="*/ 692 h 693"/>
                  <a:gd name="T20" fmla="*/ 116 w 287"/>
                  <a:gd name="T21" fmla="*/ 689 h 693"/>
                  <a:gd name="T22" fmla="*/ 159 w 287"/>
                  <a:gd name="T23" fmla="*/ 686 h 693"/>
                  <a:gd name="T24" fmla="*/ 197 w 287"/>
                  <a:gd name="T25" fmla="*/ 686 h 693"/>
                  <a:gd name="T26" fmla="*/ 229 w 287"/>
                  <a:gd name="T27" fmla="*/ 687 h 693"/>
                  <a:gd name="T28" fmla="*/ 241 w 287"/>
                  <a:gd name="T29" fmla="*/ 398 h 693"/>
                  <a:gd name="T30" fmla="*/ 209 w 287"/>
                  <a:gd name="T31" fmla="*/ 271 h 693"/>
                  <a:gd name="T32" fmla="*/ 221 w 287"/>
                  <a:gd name="T33" fmla="*/ 201 h 693"/>
                  <a:gd name="T34" fmla="*/ 229 w 287"/>
                  <a:gd name="T35" fmla="*/ 227 h 693"/>
                  <a:gd name="T36" fmla="*/ 286 w 287"/>
                  <a:gd name="T37" fmla="*/ 212 h 693"/>
                  <a:gd name="T38" fmla="*/ 242 w 287"/>
                  <a:gd name="T39" fmla="*/ 47 h 693"/>
                  <a:gd name="T40" fmla="*/ 169 w 287"/>
                  <a:gd name="T41" fmla="*/ 0 h 693"/>
                  <a:gd name="T42" fmla="*/ 115 w 287"/>
                  <a:gd name="T43" fmla="*/ 0 h 6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693"/>
                  <a:gd name="T68" fmla="*/ 287 w 287"/>
                  <a:gd name="T69" fmla="*/ 693 h 6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693">
                    <a:moveTo>
                      <a:pt x="115" y="0"/>
                    </a:moveTo>
                    <a:lnTo>
                      <a:pt x="45" y="36"/>
                    </a:lnTo>
                    <a:lnTo>
                      <a:pt x="37" y="48"/>
                    </a:lnTo>
                    <a:lnTo>
                      <a:pt x="0" y="225"/>
                    </a:lnTo>
                    <a:lnTo>
                      <a:pt x="55" y="233"/>
                    </a:lnTo>
                    <a:lnTo>
                      <a:pt x="62" y="188"/>
                    </a:lnTo>
                    <a:lnTo>
                      <a:pt x="83" y="281"/>
                    </a:lnTo>
                    <a:lnTo>
                      <a:pt x="48" y="489"/>
                    </a:lnTo>
                    <a:lnTo>
                      <a:pt x="66" y="690"/>
                    </a:lnTo>
                    <a:lnTo>
                      <a:pt x="86" y="692"/>
                    </a:lnTo>
                    <a:lnTo>
                      <a:pt x="116" y="689"/>
                    </a:lnTo>
                    <a:lnTo>
                      <a:pt x="159" y="686"/>
                    </a:lnTo>
                    <a:lnTo>
                      <a:pt x="197" y="686"/>
                    </a:lnTo>
                    <a:lnTo>
                      <a:pt x="229" y="687"/>
                    </a:lnTo>
                    <a:lnTo>
                      <a:pt x="241" y="398"/>
                    </a:lnTo>
                    <a:lnTo>
                      <a:pt x="209" y="271"/>
                    </a:lnTo>
                    <a:lnTo>
                      <a:pt x="221" y="201"/>
                    </a:lnTo>
                    <a:lnTo>
                      <a:pt x="229" y="227"/>
                    </a:lnTo>
                    <a:lnTo>
                      <a:pt x="286" y="212"/>
                    </a:lnTo>
                    <a:lnTo>
                      <a:pt x="242" y="47"/>
                    </a:lnTo>
                    <a:lnTo>
                      <a:pt x="169" y="0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002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49" name="Group 95"/>
              <p:cNvGrpSpPr>
                <a:grpSpLocks/>
              </p:cNvGrpSpPr>
              <p:nvPr/>
            </p:nvGrpSpPr>
            <p:grpSpPr bwMode="auto">
              <a:xfrm>
                <a:off x="3893" y="2067"/>
                <a:ext cx="126" cy="294"/>
                <a:chOff x="3893" y="2067"/>
                <a:chExt cx="126" cy="294"/>
              </a:xfrm>
            </p:grpSpPr>
            <p:sp>
              <p:nvSpPr>
                <p:cNvPr id="39054" name="Freeform 96"/>
                <p:cNvSpPr>
                  <a:spLocks/>
                </p:cNvSpPr>
                <p:nvPr/>
              </p:nvSpPr>
              <p:spPr bwMode="auto">
                <a:xfrm>
                  <a:off x="3921" y="2067"/>
                  <a:ext cx="66" cy="33"/>
                </a:xfrm>
                <a:custGeom>
                  <a:avLst/>
                  <a:gdLst>
                    <a:gd name="T0" fmla="*/ 0 w 66"/>
                    <a:gd name="T1" fmla="*/ 3 h 33"/>
                    <a:gd name="T2" fmla="*/ 14 w 66"/>
                    <a:gd name="T3" fmla="*/ 32 h 33"/>
                    <a:gd name="T4" fmla="*/ 33 w 66"/>
                    <a:gd name="T5" fmla="*/ 0 h 33"/>
                    <a:gd name="T6" fmla="*/ 53 w 66"/>
                    <a:gd name="T7" fmla="*/ 32 h 33"/>
                    <a:gd name="T8" fmla="*/ 65 w 66"/>
                    <a:gd name="T9" fmla="*/ 4 h 33"/>
                    <a:gd name="T10" fmla="*/ 0 w 66"/>
                    <a:gd name="T11" fmla="*/ 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33"/>
                    <a:gd name="T20" fmla="*/ 66 w 66"/>
                    <a:gd name="T21" fmla="*/ 33 h 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33">
                      <a:moveTo>
                        <a:pt x="0" y="3"/>
                      </a:moveTo>
                      <a:lnTo>
                        <a:pt x="14" y="32"/>
                      </a:lnTo>
                      <a:lnTo>
                        <a:pt x="33" y="0"/>
                      </a:lnTo>
                      <a:lnTo>
                        <a:pt x="53" y="32"/>
                      </a:lnTo>
                      <a:lnTo>
                        <a:pt x="65" y="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5" name="Freeform 97"/>
                <p:cNvSpPr>
                  <a:spLocks/>
                </p:cNvSpPr>
                <p:nvPr/>
              </p:nvSpPr>
              <p:spPr bwMode="auto">
                <a:xfrm>
                  <a:off x="3954" y="2075"/>
                  <a:ext cx="17" cy="272"/>
                </a:xfrm>
                <a:custGeom>
                  <a:avLst/>
                  <a:gdLst>
                    <a:gd name="T0" fmla="*/ 0 w 17"/>
                    <a:gd name="T1" fmla="*/ 0 h 272"/>
                    <a:gd name="T2" fmla="*/ 16 w 17"/>
                    <a:gd name="T3" fmla="*/ 112 h 272"/>
                    <a:gd name="T4" fmla="*/ 16 w 17"/>
                    <a:gd name="T5" fmla="*/ 271 h 272"/>
                    <a:gd name="T6" fmla="*/ 0 w 17"/>
                    <a:gd name="T7" fmla="*/ 0 h 2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272"/>
                    <a:gd name="T14" fmla="*/ 17 w 17"/>
                    <a:gd name="T15" fmla="*/ 272 h 2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272">
                      <a:moveTo>
                        <a:pt x="0" y="0"/>
                      </a:moveTo>
                      <a:lnTo>
                        <a:pt x="16" y="112"/>
                      </a:lnTo>
                      <a:lnTo>
                        <a:pt x="16" y="2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6" name="Freeform 98"/>
                <p:cNvSpPr>
                  <a:spLocks/>
                </p:cNvSpPr>
                <p:nvPr/>
              </p:nvSpPr>
              <p:spPr bwMode="auto">
                <a:xfrm>
                  <a:off x="3893" y="2344"/>
                  <a:ext cx="126" cy="17"/>
                </a:xfrm>
                <a:custGeom>
                  <a:avLst/>
                  <a:gdLst>
                    <a:gd name="T0" fmla="*/ 0 w 126"/>
                    <a:gd name="T1" fmla="*/ 16 h 17"/>
                    <a:gd name="T2" fmla="*/ 68 w 126"/>
                    <a:gd name="T3" fmla="*/ 0 h 17"/>
                    <a:gd name="T4" fmla="*/ 125 w 126"/>
                    <a:gd name="T5" fmla="*/ 8 h 17"/>
                    <a:gd name="T6" fmla="*/ 0 w 126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6"/>
                    <a:gd name="T13" fmla="*/ 0 h 17"/>
                    <a:gd name="T14" fmla="*/ 126 w 12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6" h="17">
                      <a:moveTo>
                        <a:pt x="0" y="16"/>
                      </a:moveTo>
                      <a:lnTo>
                        <a:pt x="68" y="0"/>
                      </a:lnTo>
                      <a:lnTo>
                        <a:pt x="125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050" name="Group 99"/>
              <p:cNvGrpSpPr>
                <a:grpSpLocks/>
              </p:cNvGrpSpPr>
              <p:nvPr/>
            </p:nvGrpSpPr>
            <p:grpSpPr bwMode="auto">
              <a:xfrm>
                <a:off x="3859" y="3053"/>
                <a:ext cx="165" cy="109"/>
                <a:chOff x="3859" y="3053"/>
                <a:chExt cx="165" cy="109"/>
              </a:xfrm>
            </p:grpSpPr>
            <p:sp>
              <p:nvSpPr>
                <p:cNvPr id="39052" name="Freeform 100"/>
                <p:cNvSpPr>
                  <a:spLocks/>
                </p:cNvSpPr>
                <p:nvPr/>
              </p:nvSpPr>
              <p:spPr bwMode="auto">
                <a:xfrm>
                  <a:off x="3859" y="3064"/>
                  <a:ext cx="62" cy="98"/>
                </a:xfrm>
                <a:custGeom>
                  <a:avLst/>
                  <a:gdLst>
                    <a:gd name="T0" fmla="*/ 11 w 62"/>
                    <a:gd name="T1" fmla="*/ 48 h 98"/>
                    <a:gd name="T2" fmla="*/ 3 w 62"/>
                    <a:gd name="T3" fmla="*/ 63 h 98"/>
                    <a:gd name="T4" fmla="*/ 0 w 62"/>
                    <a:gd name="T5" fmla="*/ 74 h 98"/>
                    <a:gd name="T6" fmla="*/ 0 w 62"/>
                    <a:gd name="T7" fmla="*/ 83 h 98"/>
                    <a:gd name="T8" fmla="*/ 2 w 62"/>
                    <a:gd name="T9" fmla="*/ 89 h 98"/>
                    <a:gd name="T10" fmla="*/ 6 w 62"/>
                    <a:gd name="T11" fmla="*/ 94 h 98"/>
                    <a:gd name="T12" fmla="*/ 14 w 62"/>
                    <a:gd name="T13" fmla="*/ 97 h 98"/>
                    <a:gd name="T14" fmla="*/ 25 w 62"/>
                    <a:gd name="T15" fmla="*/ 96 h 98"/>
                    <a:gd name="T16" fmla="*/ 34 w 62"/>
                    <a:gd name="T17" fmla="*/ 92 h 98"/>
                    <a:gd name="T18" fmla="*/ 42 w 62"/>
                    <a:gd name="T19" fmla="*/ 82 h 98"/>
                    <a:gd name="T20" fmla="*/ 50 w 62"/>
                    <a:gd name="T21" fmla="*/ 69 h 98"/>
                    <a:gd name="T22" fmla="*/ 54 w 62"/>
                    <a:gd name="T23" fmla="*/ 42 h 98"/>
                    <a:gd name="T24" fmla="*/ 61 w 62"/>
                    <a:gd name="T25" fmla="*/ 16 h 98"/>
                    <a:gd name="T26" fmla="*/ 60 w 62"/>
                    <a:gd name="T27" fmla="*/ 0 h 98"/>
                    <a:gd name="T28" fmla="*/ 48 w 62"/>
                    <a:gd name="T29" fmla="*/ 37 h 98"/>
                    <a:gd name="T30" fmla="*/ 37 w 62"/>
                    <a:gd name="T31" fmla="*/ 61 h 98"/>
                    <a:gd name="T32" fmla="*/ 22 w 62"/>
                    <a:gd name="T33" fmla="*/ 61 h 98"/>
                    <a:gd name="T34" fmla="*/ 9 w 62"/>
                    <a:gd name="T35" fmla="*/ 59 h 98"/>
                    <a:gd name="T36" fmla="*/ 11 w 62"/>
                    <a:gd name="T37" fmla="*/ 48 h 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98"/>
                    <a:gd name="T59" fmla="*/ 62 w 62"/>
                    <a:gd name="T60" fmla="*/ 98 h 9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98">
                      <a:moveTo>
                        <a:pt x="11" y="48"/>
                      </a:moveTo>
                      <a:lnTo>
                        <a:pt x="3" y="63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2" y="89"/>
                      </a:lnTo>
                      <a:lnTo>
                        <a:pt x="6" y="94"/>
                      </a:lnTo>
                      <a:lnTo>
                        <a:pt x="14" y="97"/>
                      </a:lnTo>
                      <a:lnTo>
                        <a:pt x="25" y="96"/>
                      </a:lnTo>
                      <a:lnTo>
                        <a:pt x="34" y="92"/>
                      </a:lnTo>
                      <a:lnTo>
                        <a:pt x="42" y="82"/>
                      </a:lnTo>
                      <a:lnTo>
                        <a:pt x="50" y="69"/>
                      </a:lnTo>
                      <a:lnTo>
                        <a:pt x="54" y="42"/>
                      </a:lnTo>
                      <a:lnTo>
                        <a:pt x="61" y="16"/>
                      </a:lnTo>
                      <a:lnTo>
                        <a:pt x="60" y="0"/>
                      </a:lnTo>
                      <a:lnTo>
                        <a:pt x="48" y="37"/>
                      </a:lnTo>
                      <a:lnTo>
                        <a:pt x="37" y="61"/>
                      </a:lnTo>
                      <a:lnTo>
                        <a:pt x="22" y="61"/>
                      </a:lnTo>
                      <a:lnTo>
                        <a:pt x="9" y="59"/>
                      </a:lnTo>
                      <a:lnTo>
                        <a:pt x="11" y="4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3" name="Freeform 101"/>
                <p:cNvSpPr>
                  <a:spLocks/>
                </p:cNvSpPr>
                <p:nvPr/>
              </p:nvSpPr>
              <p:spPr bwMode="auto">
                <a:xfrm>
                  <a:off x="3953" y="3053"/>
                  <a:ext cx="71" cy="108"/>
                </a:xfrm>
                <a:custGeom>
                  <a:avLst/>
                  <a:gdLst>
                    <a:gd name="T0" fmla="*/ 1 w 71"/>
                    <a:gd name="T1" fmla="*/ 0 h 108"/>
                    <a:gd name="T2" fmla="*/ 0 w 71"/>
                    <a:gd name="T3" fmla="*/ 11 h 108"/>
                    <a:gd name="T4" fmla="*/ 9 w 71"/>
                    <a:gd name="T5" fmla="*/ 37 h 108"/>
                    <a:gd name="T6" fmla="*/ 15 w 71"/>
                    <a:gd name="T7" fmla="*/ 60 h 108"/>
                    <a:gd name="T8" fmla="*/ 22 w 71"/>
                    <a:gd name="T9" fmla="*/ 81 h 108"/>
                    <a:gd name="T10" fmla="*/ 29 w 71"/>
                    <a:gd name="T11" fmla="*/ 93 h 108"/>
                    <a:gd name="T12" fmla="*/ 36 w 71"/>
                    <a:gd name="T13" fmla="*/ 102 h 108"/>
                    <a:gd name="T14" fmla="*/ 46 w 71"/>
                    <a:gd name="T15" fmla="*/ 105 h 108"/>
                    <a:gd name="T16" fmla="*/ 57 w 71"/>
                    <a:gd name="T17" fmla="*/ 107 h 108"/>
                    <a:gd name="T18" fmla="*/ 62 w 71"/>
                    <a:gd name="T19" fmla="*/ 103 h 108"/>
                    <a:gd name="T20" fmla="*/ 67 w 71"/>
                    <a:gd name="T21" fmla="*/ 101 h 108"/>
                    <a:gd name="T22" fmla="*/ 70 w 71"/>
                    <a:gd name="T23" fmla="*/ 90 h 108"/>
                    <a:gd name="T24" fmla="*/ 68 w 71"/>
                    <a:gd name="T25" fmla="*/ 76 h 108"/>
                    <a:gd name="T26" fmla="*/ 62 w 71"/>
                    <a:gd name="T27" fmla="*/ 59 h 108"/>
                    <a:gd name="T28" fmla="*/ 58 w 71"/>
                    <a:gd name="T29" fmla="*/ 50 h 108"/>
                    <a:gd name="T30" fmla="*/ 56 w 71"/>
                    <a:gd name="T31" fmla="*/ 58 h 108"/>
                    <a:gd name="T32" fmla="*/ 53 w 71"/>
                    <a:gd name="T33" fmla="*/ 62 h 108"/>
                    <a:gd name="T34" fmla="*/ 44 w 71"/>
                    <a:gd name="T35" fmla="*/ 64 h 108"/>
                    <a:gd name="T36" fmla="*/ 37 w 71"/>
                    <a:gd name="T37" fmla="*/ 65 h 108"/>
                    <a:gd name="T38" fmla="*/ 23 w 71"/>
                    <a:gd name="T39" fmla="*/ 62 h 108"/>
                    <a:gd name="T40" fmla="*/ 9 w 71"/>
                    <a:gd name="T41" fmla="*/ 21 h 108"/>
                    <a:gd name="T42" fmla="*/ 1 w 71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8"/>
                    <a:gd name="T68" fmla="*/ 71 w 71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8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7"/>
                      </a:lnTo>
                      <a:lnTo>
                        <a:pt x="15" y="60"/>
                      </a:lnTo>
                      <a:lnTo>
                        <a:pt x="22" y="81"/>
                      </a:lnTo>
                      <a:lnTo>
                        <a:pt x="29" y="93"/>
                      </a:lnTo>
                      <a:lnTo>
                        <a:pt x="36" y="102"/>
                      </a:lnTo>
                      <a:lnTo>
                        <a:pt x="46" y="105"/>
                      </a:lnTo>
                      <a:lnTo>
                        <a:pt x="57" y="107"/>
                      </a:lnTo>
                      <a:lnTo>
                        <a:pt x="62" y="103"/>
                      </a:lnTo>
                      <a:lnTo>
                        <a:pt x="67" y="101"/>
                      </a:lnTo>
                      <a:lnTo>
                        <a:pt x="70" y="90"/>
                      </a:lnTo>
                      <a:lnTo>
                        <a:pt x="68" y="76"/>
                      </a:lnTo>
                      <a:lnTo>
                        <a:pt x="62" y="59"/>
                      </a:lnTo>
                      <a:lnTo>
                        <a:pt x="58" y="50"/>
                      </a:lnTo>
                      <a:lnTo>
                        <a:pt x="56" y="58"/>
                      </a:lnTo>
                      <a:lnTo>
                        <a:pt x="53" y="62"/>
                      </a:lnTo>
                      <a:lnTo>
                        <a:pt x="44" y="64"/>
                      </a:lnTo>
                      <a:lnTo>
                        <a:pt x="37" y="65"/>
                      </a:lnTo>
                      <a:lnTo>
                        <a:pt x="23" y="62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51" name="Freeform 102"/>
              <p:cNvSpPr>
                <a:spLocks/>
              </p:cNvSpPr>
              <p:nvPr/>
            </p:nvSpPr>
            <p:spPr bwMode="auto">
              <a:xfrm>
                <a:off x="3952" y="2002"/>
                <a:ext cx="26" cy="17"/>
              </a:xfrm>
              <a:custGeom>
                <a:avLst/>
                <a:gdLst>
                  <a:gd name="T0" fmla="*/ 0 w 26"/>
                  <a:gd name="T1" fmla="*/ 13 h 17"/>
                  <a:gd name="T2" fmla="*/ 8 w 26"/>
                  <a:gd name="T3" fmla="*/ 0 h 17"/>
                  <a:gd name="T4" fmla="*/ 12 w 26"/>
                  <a:gd name="T5" fmla="*/ 8 h 17"/>
                  <a:gd name="T6" fmla="*/ 20 w 26"/>
                  <a:gd name="T7" fmla="*/ 0 h 17"/>
                  <a:gd name="T8" fmla="*/ 25 w 26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"/>
                  <a:gd name="T17" fmla="*/ 26 w 2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">
                    <a:moveTo>
                      <a:pt x="0" y="13"/>
                    </a:moveTo>
                    <a:lnTo>
                      <a:pt x="8" y="0"/>
                    </a:lnTo>
                    <a:lnTo>
                      <a:pt x="12" y="8"/>
                    </a:lnTo>
                    <a:lnTo>
                      <a:pt x="20" y="0"/>
                    </a:lnTo>
                    <a:lnTo>
                      <a:pt x="25" y="16"/>
                    </a:lnTo>
                  </a:path>
                </a:pathLst>
              </a:custGeom>
              <a:noFill/>
              <a:ln w="12700" cap="rnd">
                <a:solidFill>
                  <a:srgbClr val="FF00A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7" name="Group 103"/>
            <p:cNvGrpSpPr>
              <a:grpSpLocks/>
            </p:cNvGrpSpPr>
            <p:nvPr/>
          </p:nvGrpSpPr>
          <p:grpSpPr bwMode="auto">
            <a:xfrm>
              <a:off x="1667" y="1840"/>
              <a:ext cx="291" cy="1283"/>
              <a:chOff x="1667" y="1840"/>
              <a:chExt cx="291" cy="1283"/>
            </a:xfrm>
          </p:grpSpPr>
          <p:grpSp>
            <p:nvGrpSpPr>
              <p:cNvPr id="39025" name="Group 104"/>
              <p:cNvGrpSpPr>
                <a:grpSpLocks/>
              </p:cNvGrpSpPr>
              <p:nvPr/>
            </p:nvGrpSpPr>
            <p:grpSpPr bwMode="auto">
              <a:xfrm>
                <a:off x="1671" y="2241"/>
                <a:ext cx="276" cy="372"/>
                <a:chOff x="1671" y="2241"/>
                <a:chExt cx="276" cy="372"/>
              </a:xfrm>
            </p:grpSpPr>
            <p:sp>
              <p:nvSpPr>
                <p:cNvPr id="39042" name="Freeform 105"/>
                <p:cNvSpPr>
                  <a:spLocks/>
                </p:cNvSpPr>
                <p:nvPr/>
              </p:nvSpPr>
              <p:spPr bwMode="auto">
                <a:xfrm>
                  <a:off x="1671" y="2251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2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4 h 362"/>
                    <a:gd name="T16" fmla="*/ 71 w 72"/>
                    <a:gd name="T17" fmla="*/ 293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3" name="Freeform 106"/>
                <p:cNvSpPr>
                  <a:spLocks/>
                </p:cNvSpPr>
                <p:nvPr/>
              </p:nvSpPr>
              <p:spPr bwMode="auto">
                <a:xfrm>
                  <a:off x="1885" y="2241"/>
                  <a:ext cx="62" cy="337"/>
                </a:xfrm>
                <a:custGeom>
                  <a:avLst/>
                  <a:gdLst>
                    <a:gd name="T0" fmla="*/ 17 w 62"/>
                    <a:gd name="T1" fmla="*/ 9 h 337"/>
                    <a:gd name="T2" fmla="*/ 26 w 62"/>
                    <a:gd name="T3" fmla="*/ 70 h 337"/>
                    <a:gd name="T4" fmla="*/ 25 w 62"/>
                    <a:gd name="T5" fmla="*/ 214 h 337"/>
                    <a:gd name="T6" fmla="*/ 0 w 62"/>
                    <a:gd name="T7" fmla="*/ 274 h 337"/>
                    <a:gd name="T8" fmla="*/ 6 w 62"/>
                    <a:gd name="T9" fmla="*/ 280 h 337"/>
                    <a:gd name="T10" fmla="*/ 0 w 62"/>
                    <a:gd name="T11" fmla="*/ 311 h 337"/>
                    <a:gd name="T12" fmla="*/ 5 w 62"/>
                    <a:gd name="T13" fmla="*/ 336 h 337"/>
                    <a:gd name="T14" fmla="*/ 25 w 62"/>
                    <a:gd name="T15" fmla="*/ 295 h 337"/>
                    <a:gd name="T16" fmla="*/ 44 w 62"/>
                    <a:gd name="T17" fmla="*/ 221 h 337"/>
                    <a:gd name="T18" fmla="*/ 61 w 62"/>
                    <a:gd name="T19" fmla="*/ 56 h 337"/>
                    <a:gd name="T20" fmla="*/ 53 w 62"/>
                    <a:gd name="T21" fmla="*/ 0 h 337"/>
                    <a:gd name="T22" fmla="*/ 17 w 62"/>
                    <a:gd name="T23" fmla="*/ 9 h 3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7"/>
                    <a:gd name="T38" fmla="*/ 62 w 62"/>
                    <a:gd name="T39" fmla="*/ 337 h 3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7">
                      <a:moveTo>
                        <a:pt x="17" y="9"/>
                      </a:moveTo>
                      <a:lnTo>
                        <a:pt x="26" y="70"/>
                      </a:lnTo>
                      <a:lnTo>
                        <a:pt x="25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6"/>
                      </a:lnTo>
                      <a:lnTo>
                        <a:pt x="25" y="295"/>
                      </a:lnTo>
                      <a:lnTo>
                        <a:pt x="44" y="221"/>
                      </a:lnTo>
                      <a:lnTo>
                        <a:pt x="61" y="56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26" name="Freeform 107"/>
              <p:cNvSpPr>
                <a:spLocks/>
              </p:cNvSpPr>
              <p:nvPr/>
            </p:nvSpPr>
            <p:spPr bwMode="auto">
              <a:xfrm>
                <a:off x="1667" y="2026"/>
                <a:ext cx="291" cy="555"/>
              </a:xfrm>
              <a:custGeom>
                <a:avLst/>
                <a:gdLst>
                  <a:gd name="T0" fmla="*/ 118 w 291"/>
                  <a:gd name="T1" fmla="*/ 0 h 555"/>
                  <a:gd name="T2" fmla="*/ 46 w 291"/>
                  <a:gd name="T3" fmla="*/ 37 h 555"/>
                  <a:gd name="T4" fmla="*/ 37 w 291"/>
                  <a:gd name="T5" fmla="*/ 50 h 555"/>
                  <a:gd name="T6" fmla="*/ 0 w 291"/>
                  <a:gd name="T7" fmla="*/ 227 h 555"/>
                  <a:gd name="T8" fmla="*/ 6 w 291"/>
                  <a:gd name="T9" fmla="*/ 415 h 555"/>
                  <a:gd name="T10" fmla="*/ 52 w 291"/>
                  <a:gd name="T11" fmla="*/ 401 h 555"/>
                  <a:gd name="T12" fmla="*/ 56 w 291"/>
                  <a:gd name="T13" fmla="*/ 234 h 555"/>
                  <a:gd name="T14" fmla="*/ 63 w 291"/>
                  <a:gd name="T15" fmla="*/ 189 h 555"/>
                  <a:gd name="T16" fmla="*/ 64 w 291"/>
                  <a:gd name="T17" fmla="*/ 287 h 555"/>
                  <a:gd name="T18" fmla="*/ 52 w 291"/>
                  <a:gd name="T19" fmla="*/ 457 h 555"/>
                  <a:gd name="T20" fmla="*/ 73 w 291"/>
                  <a:gd name="T21" fmla="*/ 457 h 555"/>
                  <a:gd name="T22" fmla="*/ 71 w 291"/>
                  <a:gd name="T23" fmla="*/ 516 h 555"/>
                  <a:gd name="T24" fmla="*/ 73 w 291"/>
                  <a:gd name="T25" fmla="*/ 548 h 555"/>
                  <a:gd name="T26" fmla="*/ 148 w 291"/>
                  <a:gd name="T27" fmla="*/ 554 h 555"/>
                  <a:gd name="T28" fmla="*/ 209 w 291"/>
                  <a:gd name="T29" fmla="*/ 541 h 555"/>
                  <a:gd name="T30" fmla="*/ 244 w 291"/>
                  <a:gd name="T31" fmla="*/ 539 h 555"/>
                  <a:gd name="T32" fmla="*/ 240 w 291"/>
                  <a:gd name="T33" fmla="*/ 446 h 555"/>
                  <a:gd name="T34" fmla="*/ 245 w 291"/>
                  <a:gd name="T35" fmla="*/ 401 h 555"/>
                  <a:gd name="T36" fmla="*/ 227 w 291"/>
                  <a:gd name="T37" fmla="*/ 271 h 555"/>
                  <a:gd name="T38" fmla="*/ 225 w 291"/>
                  <a:gd name="T39" fmla="*/ 202 h 555"/>
                  <a:gd name="T40" fmla="*/ 233 w 291"/>
                  <a:gd name="T41" fmla="*/ 229 h 555"/>
                  <a:gd name="T42" fmla="*/ 240 w 291"/>
                  <a:gd name="T43" fmla="*/ 379 h 555"/>
                  <a:gd name="T44" fmla="*/ 278 w 291"/>
                  <a:gd name="T45" fmla="*/ 387 h 555"/>
                  <a:gd name="T46" fmla="*/ 290 w 291"/>
                  <a:gd name="T47" fmla="*/ 214 h 555"/>
                  <a:gd name="T48" fmla="*/ 246 w 291"/>
                  <a:gd name="T49" fmla="*/ 48 h 555"/>
                  <a:gd name="T50" fmla="*/ 173 w 291"/>
                  <a:gd name="T51" fmla="*/ 0 h 555"/>
                  <a:gd name="T52" fmla="*/ 118 w 291"/>
                  <a:gd name="T53" fmla="*/ 0 h 5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1"/>
                  <a:gd name="T82" fmla="*/ 0 h 555"/>
                  <a:gd name="T83" fmla="*/ 291 w 291"/>
                  <a:gd name="T84" fmla="*/ 555 h 5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1" h="555">
                    <a:moveTo>
                      <a:pt x="118" y="0"/>
                    </a:moveTo>
                    <a:lnTo>
                      <a:pt x="46" y="37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6" y="415"/>
                    </a:lnTo>
                    <a:lnTo>
                      <a:pt x="52" y="401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64" y="287"/>
                    </a:lnTo>
                    <a:lnTo>
                      <a:pt x="52" y="457"/>
                    </a:lnTo>
                    <a:lnTo>
                      <a:pt x="73" y="457"/>
                    </a:lnTo>
                    <a:lnTo>
                      <a:pt x="71" y="516"/>
                    </a:lnTo>
                    <a:lnTo>
                      <a:pt x="73" y="548"/>
                    </a:lnTo>
                    <a:lnTo>
                      <a:pt x="148" y="554"/>
                    </a:lnTo>
                    <a:lnTo>
                      <a:pt x="209" y="541"/>
                    </a:lnTo>
                    <a:lnTo>
                      <a:pt x="244" y="539"/>
                    </a:lnTo>
                    <a:lnTo>
                      <a:pt x="240" y="446"/>
                    </a:lnTo>
                    <a:lnTo>
                      <a:pt x="245" y="401"/>
                    </a:lnTo>
                    <a:lnTo>
                      <a:pt x="227" y="271"/>
                    </a:lnTo>
                    <a:lnTo>
                      <a:pt x="225" y="202"/>
                    </a:lnTo>
                    <a:lnTo>
                      <a:pt x="233" y="229"/>
                    </a:lnTo>
                    <a:lnTo>
                      <a:pt x="240" y="379"/>
                    </a:lnTo>
                    <a:lnTo>
                      <a:pt x="278" y="387"/>
                    </a:lnTo>
                    <a:lnTo>
                      <a:pt x="290" y="214"/>
                    </a:lnTo>
                    <a:lnTo>
                      <a:pt x="246" y="48"/>
                    </a:lnTo>
                    <a:lnTo>
                      <a:pt x="173" y="0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A0C0FF"/>
              </a:solidFill>
              <a:ln w="12700" cap="rnd">
                <a:solidFill>
                  <a:srgbClr val="A0C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27" name="Group 108"/>
              <p:cNvGrpSpPr>
                <a:grpSpLocks/>
              </p:cNvGrpSpPr>
              <p:nvPr/>
            </p:nvGrpSpPr>
            <p:grpSpPr bwMode="auto">
              <a:xfrm>
                <a:off x="1719" y="1840"/>
                <a:ext cx="174" cy="1283"/>
                <a:chOff x="1719" y="1840"/>
                <a:chExt cx="174" cy="1283"/>
              </a:xfrm>
            </p:grpSpPr>
            <p:sp>
              <p:nvSpPr>
                <p:cNvPr id="39028" name="Freeform 109"/>
                <p:cNvSpPr>
                  <a:spLocks/>
                </p:cNvSpPr>
                <p:nvPr/>
              </p:nvSpPr>
              <p:spPr bwMode="auto">
                <a:xfrm>
                  <a:off x="1726" y="2563"/>
                  <a:ext cx="164" cy="521"/>
                </a:xfrm>
                <a:custGeom>
                  <a:avLst/>
                  <a:gdLst>
                    <a:gd name="T0" fmla="*/ 22 w 164"/>
                    <a:gd name="T1" fmla="*/ 8 h 521"/>
                    <a:gd name="T2" fmla="*/ 30 w 164"/>
                    <a:gd name="T3" fmla="*/ 191 h 521"/>
                    <a:gd name="T4" fmla="*/ 27 w 164"/>
                    <a:gd name="T5" fmla="*/ 241 h 521"/>
                    <a:gd name="T6" fmla="*/ 27 w 164"/>
                    <a:gd name="T7" fmla="*/ 290 h 521"/>
                    <a:gd name="T8" fmla="*/ 30 w 164"/>
                    <a:gd name="T9" fmla="*/ 336 h 521"/>
                    <a:gd name="T10" fmla="*/ 31 w 164"/>
                    <a:gd name="T11" fmla="*/ 374 h 521"/>
                    <a:gd name="T12" fmla="*/ 31 w 164"/>
                    <a:gd name="T13" fmla="*/ 421 h 521"/>
                    <a:gd name="T14" fmla="*/ 28 w 164"/>
                    <a:gd name="T15" fmla="*/ 440 h 521"/>
                    <a:gd name="T16" fmla="*/ 7 w 164"/>
                    <a:gd name="T17" fmla="*/ 499 h 521"/>
                    <a:gd name="T18" fmla="*/ 0 w 164"/>
                    <a:gd name="T19" fmla="*/ 519 h 521"/>
                    <a:gd name="T20" fmla="*/ 32 w 164"/>
                    <a:gd name="T21" fmla="*/ 520 h 521"/>
                    <a:gd name="T22" fmla="*/ 46 w 164"/>
                    <a:gd name="T23" fmla="*/ 495 h 521"/>
                    <a:gd name="T24" fmla="*/ 56 w 164"/>
                    <a:gd name="T25" fmla="*/ 465 h 521"/>
                    <a:gd name="T26" fmla="*/ 61 w 164"/>
                    <a:gd name="T27" fmla="*/ 418 h 521"/>
                    <a:gd name="T28" fmla="*/ 80 w 164"/>
                    <a:gd name="T29" fmla="*/ 290 h 521"/>
                    <a:gd name="T30" fmla="*/ 86 w 164"/>
                    <a:gd name="T31" fmla="*/ 255 h 521"/>
                    <a:gd name="T32" fmla="*/ 82 w 164"/>
                    <a:gd name="T33" fmla="*/ 323 h 521"/>
                    <a:gd name="T34" fmla="*/ 87 w 164"/>
                    <a:gd name="T35" fmla="*/ 366 h 521"/>
                    <a:gd name="T36" fmla="*/ 89 w 164"/>
                    <a:gd name="T37" fmla="*/ 406 h 521"/>
                    <a:gd name="T38" fmla="*/ 85 w 164"/>
                    <a:gd name="T39" fmla="*/ 442 h 521"/>
                    <a:gd name="T40" fmla="*/ 88 w 164"/>
                    <a:gd name="T41" fmla="*/ 460 h 521"/>
                    <a:gd name="T42" fmla="*/ 108 w 164"/>
                    <a:gd name="T43" fmla="*/ 514 h 521"/>
                    <a:gd name="T44" fmla="*/ 127 w 164"/>
                    <a:gd name="T45" fmla="*/ 514 h 521"/>
                    <a:gd name="T46" fmla="*/ 135 w 164"/>
                    <a:gd name="T47" fmla="*/ 514 h 521"/>
                    <a:gd name="T48" fmla="*/ 146 w 164"/>
                    <a:gd name="T49" fmla="*/ 503 h 521"/>
                    <a:gd name="T50" fmla="*/ 119 w 164"/>
                    <a:gd name="T51" fmla="*/ 442 h 521"/>
                    <a:gd name="T52" fmla="*/ 132 w 164"/>
                    <a:gd name="T53" fmla="*/ 312 h 521"/>
                    <a:gd name="T54" fmla="*/ 138 w 164"/>
                    <a:gd name="T55" fmla="*/ 252 h 521"/>
                    <a:gd name="T56" fmla="*/ 163 w 164"/>
                    <a:gd name="T57" fmla="*/ 0 h 521"/>
                    <a:gd name="T58" fmla="*/ 22 w 164"/>
                    <a:gd name="T59" fmla="*/ 8 h 5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4"/>
                    <a:gd name="T91" fmla="*/ 0 h 521"/>
                    <a:gd name="T92" fmla="*/ 164 w 164"/>
                    <a:gd name="T93" fmla="*/ 521 h 5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4" h="521">
                      <a:moveTo>
                        <a:pt x="22" y="8"/>
                      </a:moveTo>
                      <a:lnTo>
                        <a:pt x="30" y="191"/>
                      </a:lnTo>
                      <a:lnTo>
                        <a:pt x="27" y="241"/>
                      </a:lnTo>
                      <a:lnTo>
                        <a:pt x="27" y="290"/>
                      </a:lnTo>
                      <a:lnTo>
                        <a:pt x="30" y="336"/>
                      </a:lnTo>
                      <a:lnTo>
                        <a:pt x="31" y="374"/>
                      </a:lnTo>
                      <a:lnTo>
                        <a:pt x="31" y="421"/>
                      </a:lnTo>
                      <a:lnTo>
                        <a:pt x="28" y="440"/>
                      </a:lnTo>
                      <a:lnTo>
                        <a:pt x="7" y="499"/>
                      </a:lnTo>
                      <a:lnTo>
                        <a:pt x="0" y="519"/>
                      </a:lnTo>
                      <a:lnTo>
                        <a:pt x="32" y="520"/>
                      </a:lnTo>
                      <a:lnTo>
                        <a:pt x="46" y="495"/>
                      </a:lnTo>
                      <a:lnTo>
                        <a:pt x="56" y="465"/>
                      </a:lnTo>
                      <a:lnTo>
                        <a:pt x="61" y="418"/>
                      </a:lnTo>
                      <a:lnTo>
                        <a:pt x="80" y="290"/>
                      </a:lnTo>
                      <a:lnTo>
                        <a:pt x="86" y="255"/>
                      </a:lnTo>
                      <a:lnTo>
                        <a:pt x="82" y="323"/>
                      </a:lnTo>
                      <a:lnTo>
                        <a:pt x="87" y="366"/>
                      </a:lnTo>
                      <a:lnTo>
                        <a:pt x="89" y="406"/>
                      </a:lnTo>
                      <a:lnTo>
                        <a:pt x="85" y="442"/>
                      </a:lnTo>
                      <a:lnTo>
                        <a:pt x="88" y="460"/>
                      </a:lnTo>
                      <a:lnTo>
                        <a:pt x="108" y="514"/>
                      </a:lnTo>
                      <a:lnTo>
                        <a:pt x="127" y="514"/>
                      </a:lnTo>
                      <a:lnTo>
                        <a:pt x="135" y="514"/>
                      </a:lnTo>
                      <a:lnTo>
                        <a:pt x="146" y="503"/>
                      </a:lnTo>
                      <a:lnTo>
                        <a:pt x="119" y="442"/>
                      </a:lnTo>
                      <a:lnTo>
                        <a:pt x="132" y="312"/>
                      </a:lnTo>
                      <a:lnTo>
                        <a:pt x="138" y="252"/>
                      </a:lnTo>
                      <a:lnTo>
                        <a:pt x="163" y="0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29" name="Group 110"/>
                <p:cNvGrpSpPr>
                  <a:grpSpLocks/>
                </p:cNvGrpSpPr>
                <p:nvPr/>
              </p:nvGrpSpPr>
              <p:grpSpPr bwMode="auto">
                <a:xfrm>
                  <a:off x="1752" y="2028"/>
                  <a:ext cx="127" cy="294"/>
                  <a:chOff x="1752" y="2028"/>
                  <a:chExt cx="127" cy="294"/>
                </a:xfrm>
              </p:grpSpPr>
              <p:sp>
                <p:nvSpPr>
                  <p:cNvPr id="39039" name="Freeform 111"/>
                  <p:cNvSpPr>
                    <a:spLocks/>
                  </p:cNvSpPr>
                  <p:nvPr/>
                </p:nvSpPr>
                <p:spPr bwMode="auto">
                  <a:xfrm>
                    <a:off x="1781" y="2028"/>
                    <a:ext cx="66" cy="34"/>
                  </a:xfrm>
                  <a:custGeom>
                    <a:avLst/>
                    <a:gdLst>
                      <a:gd name="T0" fmla="*/ 0 w 66"/>
                      <a:gd name="T1" fmla="*/ 3 h 34"/>
                      <a:gd name="T2" fmla="*/ 14 w 66"/>
                      <a:gd name="T3" fmla="*/ 33 h 34"/>
                      <a:gd name="T4" fmla="*/ 33 w 66"/>
                      <a:gd name="T5" fmla="*/ 0 h 34"/>
                      <a:gd name="T6" fmla="*/ 53 w 66"/>
                      <a:gd name="T7" fmla="*/ 33 h 34"/>
                      <a:gd name="T8" fmla="*/ 65 w 66"/>
                      <a:gd name="T9" fmla="*/ 4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4"/>
                      <a:gd name="T17" fmla="*/ 66 w 66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4">
                        <a:moveTo>
                          <a:pt x="0" y="3"/>
                        </a:moveTo>
                        <a:lnTo>
                          <a:pt x="14" y="33"/>
                        </a:lnTo>
                        <a:lnTo>
                          <a:pt x="33" y="0"/>
                        </a:lnTo>
                        <a:lnTo>
                          <a:pt x="53" y="33"/>
                        </a:lnTo>
                        <a:lnTo>
                          <a:pt x="65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40" name="Freeform 112"/>
                  <p:cNvSpPr>
                    <a:spLocks/>
                  </p:cNvSpPr>
                  <p:nvPr/>
                </p:nvSpPr>
                <p:spPr bwMode="auto">
                  <a:xfrm>
                    <a:off x="1815" y="2035"/>
                    <a:ext cx="17" cy="273"/>
                  </a:xfrm>
                  <a:custGeom>
                    <a:avLst/>
                    <a:gdLst>
                      <a:gd name="T0" fmla="*/ 0 w 17"/>
                      <a:gd name="T1" fmla="*/ 0 h 273"/>
                      <a:gd name="T2" fmla="*/ 16 w 17"/>
                      <a:gd name="T3" fmla="*/ 112 h 273"/>
                      <a:gd name="T4" fmla="*/ 16 w 17"/>
                      <a:gd name="T5" fmla="*/ 272 h 273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273"/>
                      <a:gd name="T11" fmla="*/ 17 w 17"/>
                      <a:gd name="T12" fmla="*/ 273 h 2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273">
                        <a:moveTo>
                          <a:pt x="0" y="0"/>
                        </a:moveTo>
                        <a:lnTo>
                          <a:pt x="16" y="112"/>
                        </a:lnTo>
                        <a:lnTo>
                          <a:pt x="16" y="27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41" name="Freeform 113"/>
                  <p:cNvSpPr>
                    <a:spLocks/>
                  </p:cNvSpPr>
                  <p:nvPr/>
                </p:nvSpPr>
                <p:spPr bwMode="auto">
                  <a:xfrm>
                    <a:off x="1752" y="2305"/>
                    <a:ext cx="127" cy="17"/>
                  </a:xfrm>
                  <a:custGeom>
                    <a:avLst/>
                    <a:gdLst>
                      <a:gd name="T0" fmla="*/ 0 w 127"/>
                      <a:gd name="T1" fmla="*/ 16 h 17"/>
                      <a:gd name="T2" fmla="*/ 69 w 127"/>
                      <a:gd name="T3" fmla="*/ 0 h 17"/>
                      <a:gd name="T4" fmla="*/ 126 w 127"/>
                      <a:gd name="T5" fmla="*/ 6 h 17"/>
                      <a:gd name="T6" fmla="*/ 0 60000 65536"/>
                      <a:gd name="T7" fmla="*/ 0 60000 65536"/>
                      <a:gd name="T8" fmla="*/ 0 60000 65536"/>
                      <a:gd name="T9" fmla="*/ 0 w 127"/>
                      <a:gd name="T10" fmla="*/ 0 h 17"/>
                      <a:gd name="T11" fmla="*/ 127 w 127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7" h="17">
                        <a:moveTo>
                          <a:pt x="0" y="16"/>
                        </a:moveTo>
                        <a:lnTo>
                          <a:pt x="69" y="0"/>
                        </a:lnTo>
                        <a:lnTo>
                          <a:pt x="126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30" name="Group 114"/>
                <p:cNvGrpSpPr>
                  <a:grpSpLocks/>
                </p:cNvGrpSpPr>
                <p:nvPr/>
              </p:nvGrpSpPr>
              <p:grpSpPr bwMode="auto">
                <a:xfrm>
                  <a:off x="1719" y="3014"/>
                  <a:ext cx="165" cy="109"/>
                  <a:chOff x="1719" y="3014"/>
                  <a:chExt cx="165" cy="109"/>
                </a:xfrm>
              </p:grpSpPr>
              <p:sp>
                <p:nvSpPr>
                  <p:cNvPr id="39037" name="Freeform 115"/>
                  <p:cNvSpPr>
                    <a:spLocks/>
                  </p:cNvSpPr>
                  <p:nvPr/>
                </p:nvSpPr>
                <p:spPr bwMode="auto">
                  <a:xfrm>
                    <a:off x="1719" y="3024"/>
                    <a:ext cx="62" cy="99"/>
                  </a:xfrm>
                  <a:custGeom>
                    <a:avLst/>
                    <a:gdLst>
                      <a:gd name="T0" fmla="*/ 11 w 62"/>
                      <a:gd name="T1" fmla="*/ 48 h 99"/>
                      <a:gd name="T2" fmla="*/ 3 w 62"/>
                      <a:gd name="T3" fmla="*/ 63 h 99"/>
                      <a:gd name="T4" fmla="*/ 0 w 62"/>
                      <a:gd name="T5" fmla="*/ 75 h 99"/>
                      <a:gd name="T6" fmla="*/ 0 w 62"/>
                      <a:gd name="T7" fmla="*/ 84 h 99"/>
                      <a:gd name="T8" fmla="*/ 2 w 62"/>
                      <a:gd name="T9" fmla="*/ 90 h 99"/>
                      <a:gd name="T10" fmla="*/ 6 w 62"/>
                      <a:gd name="T11" fmla="*/ 95 h 99"/>
                      <a:gd name="T12" fmla="*/ 14 w 62"/>
                      <a:gd name="T13" fmla="*/ 98 h 99"/>
                      <a:gd name="T14" fmla="*/ 24 w 62"/>
                      <a:gd name="T15" fmla="*/ 97 h 99"/>
                      <a:gd name="T16" fmla="*/ 35 w 62"/>
                      <a:gd name="T17" fmla="*/ 93 h 99"/>
                      <a:gd name="T18" fmla="*/ 43 w 62"/>
                      <a:gd name="T19" fmla="*/ 83 h 99"/>
                      <a:gd name="T20" fmla="*/ 50 w 62"/>
                      <a:gd name="T21" fmla="*/ 69 h 99"/>
                      <a:gd name="T22" fmla="*/ 54 w 62"/>
                      <a:gd name="T23" fmla="*/ 43 h 99"/>
                      <a:gd name="T24" fmla="*/ 61 w 62"/>
                      <a:gd name="T25" fmla="*/ 17 h 99"/>
                      <a:gd name="T26" fmla="*/ 60 w 62"/>
                      <a:gd name="T27" fmla="*/ 0 h 99"/>
                      <a:gd name="T28" fmla="*/ 48 w 62"/>
                      <a:gd name="T29" fmla="*/ 38 h 99"/>
                      <a:gd name="T30" fmla="*/ 37 w 62"/>
                      <a:gd name="T31" fmla="*/ 61 h 99"/>
                      <a:gd name="T32" fmla="*/ 22 w 62"/>
                      <a:gd name="T33" fmla="*/ 61 h 99"/>
                      <a:gd name="T34" fmla="*/ 9 w 62"/>
                      <a:gd name="T35" fmla="*/ 60 h 99"/>
                      <a:gd name="T36" fmla="*/ 11 w 62"/>
                      <a:gd name="T37" fmla="*/ 48 h 9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2"/>
                      <a:gd name="T58" fmla="*/ 0 h 99"/>
                      <a:gd name="T59" fmla="*/ 62 w 62"/>
                      <a:gd name="T60" fmla="*/ 99 h 9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2" h="99">
                        <a:moveTo>
                          <a:pt x="11" y="48"/>
                        </a:moveTo>
                        <a:lnTo>
                          <a:pt x="3" y="63"/>
                        </a:lnTo>
                        <a:lnTo>
                          <a:pt x="0" y="75"/>
                        </a:lnTo>
                        <a:lnTo>
                          <a:pt x="0" y="84"/>
                        </a:lnTo>
                        <a:lnTo>
                          <a:pt x="2" y="90"/>
                        </a:lnTo>
                        <a:lnTo>
                          <a:pt x="6" y="95"/>
                        </a:lnTo>
                        <a:lnTo>
                          <a:pt x="14" y="98"/>
                        </a:lnTo>
                        <a:lnTo>
                          <a:pt x="24" y="97"/>
                        </a:lnTo>
                        <a:lnTo>
                          <a:pt x="35" y="93"/>
                        </a:lnTo>
                        <a:lnTo>
                          <a:pt x="43" y="83"/>
                        </a:lnTo>
                        <a:lnTo>
                          <a:pt x="50" y="69"/>
                        </a:lnTo>
                        <a:lnTo>
                          <a:pt x="54" y="43"/>
                        </a:lnTo>
                        <a:lnTo>
                          <a:pt x="61" y="17"/>
                        </a:lnTo>
                        <a:lnTo>
                          <a:pt x="60" y="0"/>
                        </a:lnTo>
                        <a:lnTo>
                          <a:pt x="48" y="38"/>
                        </a:lnTo>
                        <a:lnTo>
                          <a:pt x="37" y="61"/>
                        </a:lnTo>
                        <a:lnTo>
                          <a:pt x="22" y="61"/>
                        </a:lnTo>
                        <a:lnTo>
                          <a:pt x="9" y="60"/>
                        </a:lnTo>
                        <a:lnTo>
                          <a:pt x="11" y="4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38" name="Freeform 116"/>
                  <p:cNvSpPr>
                    <a:spLocks/>
                  </p:cNvSpPr>
                  <p:nvPr/>
                </p:nvSpPr>
                <p:spPr bwMode="auto">
                  <a:xfrm>
                    <a:off x="1814" y="3014"/>
                    <a:ext cx="70" cy="108"/>
                  </a:xfrm>
                  <a:custGeom>
                    <a:avLst/>
                    <a:gdLst>
                      <a:gd name="T0" fmla="*/ 1 w 70"/>
                      <a:gd name="T1" fmla="*/ 0 h 108"/>
                      <a:gd name="T2" fmla="*/ 0 w 70"/>
                      <a:gd name="T3" fmla="*/ 11 h 108"/>
                      <a:gd name="T4" fmla="*/ 9 w 70"/>
                      <a:gd name="T5" fmla="*/ 38 h 108"/>
                      <a:gd name="T6" fmla="*/ 15 w 70"/>
                      <a:gd name="T7" fmla="*/ 60 h 108"/>
                      <a:gd name="T8" fmla="*/ 22 w 70"/>
                      <a:gd name="T9" fmla="*/ 81 h 108"/>
                      <a:gd name="T10" fmla="*/ 29 w 70"/>
                      <a:gd name="T11" fmla="*/ 93 h 108"/>
                      <a:gd name="T12" fmla="*/ 36 w 70"/>
                      <a:gd name="T13" fmla="*/ 102 h 108"/>
                      <a:gd name="T14" fmla="*/ 45 w 70"/>
                      <a:gd name="T15" fmla="*/ 105 h 108"/>
                      <a:gd name="T16" fmla="*/ 56 w 70"/>
                      <a:gd name="T17" fmla="*/ 107 h 108"/>
                      <a:gd name="T18" fmla="*/ 61 w 70"/>
                      <a:gd name="T19" fmla="*/ 103 h 108"/>
                      <a:gd name="T20" fmla="*/ 66 w 70"/>
                      <a:gd name="T21" fmla="*/ 101 h 108"/>
                      <a:gd name="T22" fmla="*/ 69 w 70"/>
                      <a:gd name="T23" fmla="*/ 90 h 108"/>
                      <a:gd name="T24" fmla="*/ 67 w 70"/>
                      <a:gd name="T25" fmla="*/ 76 h 108"/>
                      <a:gd name="T26" fmla="*/ 61 w 70"/>
                      <a:gd name="T27" fmla="*/ 59 h 108"/>
                      <a:gd name="T28" fmla="*/ 57 w 70"/>
                      <a:gd name="T29" fmla="*/ 51 h 108"/>
                      <a:gd name="T30" fmla="*/ 55 w 70"/>
                      <a:gd name="T31" fmla="*/ 58 h 108"/>
                      <a:gd name="T32" fmla="*/ 52 w 70"/>
                      <a:gd name="T33" fmla="*/ 62 h 108"/>
                      <a:gd name="T34" fmla="*/ 44 w 70"/>
                      <a:gd name="T35" fmla="*/ 64 h 108"/>
                      <a:gd name="T36" fmla="*/ 37 w 70"/>
                      <a:gd name="T37" fmla="*/ 65 h 108"/>
                      <a:gd name="T38" fmla="*/ 23 w 70"/>
                      <a:gd name="T39" fmla="*/ 62 h 108"/>
                      <a:gd name="T40" fmla="*/ 9 w 70"/>
                      <a:gd name="T41" fmla="*/ 21 h 108"/>
                      <a:gd name="T42" fmla="*/ 1 w 70"/>
                      <a:gd name="T43" fmla="*/ 0 h 10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0"/>
                      <a:gd name="T67" fmla="*/ 0 h 108"/>
                      <a:gd name="T68" fmla="*/ 70 w 70"/>
                      <a:gd name="T69" fmla="*/ 108 h 10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0" h="108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9" y="38"/>
                        </a:lnTo>
                        <a:lnTo>
                          <a:pt x="15" y="60"/>
                        </a:lnTo>
                        <a:lnTo>
                          <a:pt x="22" y="81"/>
                        </a:lnTo>
                        <a:lnTo>
                          <a:pt x="29" y="93"/>
                        </a:lnTo>
                        <a:lnTo>
                          <a:pt x="36" y="102"/>
                        </a:lnTo>
                        <a:lnTo>
                          <a:pt x="45" y="105"/>
                        </a:lnTo>
                        <a:lnTo>
                          <a:pt x="56" y="107"/>
                        </a:lnTo>
                        <a:lnTo>
                          <a:pt x="61" y="103"/>
                        </a:lnTo>
                        <a:lnTo>
                          <a:pt x="66" y="101"/>
                        </a:lnTo>
                        <a:lnTo>
                          <a:pt x="69" y="90"/>
                        </a:lnTo>
                        <a:lnTo>
                          <a:pt x="67" y="76"/>
                        </a:lnTo>
                        <a:lnTo>
                          <a:pt x="61" y="59"/>
                        </a:lnTo>
                        <a:lnTo>
                          <a:pt x="57" y="51"/>
                        </a:lnTo>
                        <a:lnTo>
                          <a:pt x="55" y="58"/>
                        </a:lnTo>
                        <a:lnTo>
                          <a:pt x="52" y="62"/>
                        </a:lnTo>
                        <a:lnTo>
                          <a:pt x="44" y="64"/>
                        </a:lnTo>
                        <a:lnTo>
                          <a:pt x="37" y="65"/>
                        </a:lnTo>
                        <a:lnTo>
                          <a:pt x="23" y="62"/>
                        </a:lnTo>
                        <a:lnTo>
                          <a:pt x="9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31" name="Group 117"/>
                <p:cNvGrpSpPr>
                  <a:grpSpLocks/>
                </p:cNvGrpSpPr>
                <p:nvPr/>
              </p:nvGrpSpPr>
              <p:grpSpPr bwMode="auto">
                <a:xfrm>
                  <a:off x="1740" y="1840"/>
                  <a:ext cx="153" cy="183"/>
                  <a:chOff x="1740" y="1840"/>
                  <a:chExt cx="153" cy="183"/>
                </a:xfrm>
              </p:grpSpPr>
              <p:sp>
                <p:nvSpPr>
                  <p:cNvPr id="39032" name="Freeform 118"/>
                  <p:cNvSpPr>
                    <a:spLocks/>
                  </p:cNvSpPr>
                  <p:nvPr/>
                </p:nvSpPr>
                <p:spPr bwMode="auto">
                  <a:xfrm>
                    <a:off x="1759" y="1853"/>
                    <a:ext cx="111" cy="170"/>
                  </a:xfrm>
                  <a:custGeom>
                    <a:avLst/>
                    <a:gdLst>
                      <a:gd name="T0" fmla="*/ 27 w 111"/>
                      <a:gd name="T1" fmla="*/ 168 h 170"/>
                      <a:gd name="T2" fmla="*/ 27 w 111"/>
                      <a:gd name="T3" fmla="*/ 143 h 170"/>
                      <a:gd name="T4" fmla="*/ 18 w 111"/>
                      <a:gd name="T5" fmla="*/ 124 h 170"/>
                      <a:gd name="T6" fmla="*/ 9 w 111"/>
                      <a:gd name="T7" fmla="*/ 110 h 170"/>
                      <a:gd name="T8" fmla="*/ 5 w 111"/>
                      <a:gd name="T9" fmla="*/ 88 h 170"/>
                      <a:gd name="T10" fmla="*/ 1 w 111"/>
                      <a:gd name="T11" fmla="*/ 78 h 170"/>
                      <a:gd name="T12" fmla="*/ 0 w 111"/>
                      <a:gd name="T13" fmla="*/ 53 h 170"/>
                      <a:gd name="T14" fmla="*/ 9 w 111"/>
                      <a:gd name="T15" fmla="*/ 24 h 170"/>
                      <a:gd name="T16" fmla="*/ 26 w 111"/>
                      <a:gd name="T17" fmla="*/ 8 h 170"/>
                      <a:gd name="T18" fmla="*/ 45 w 111"/>
                      <a:gd name="T19" fmla="*/ 0 h 170"/>
                      <a:gd name="T20" fmla="*/ 68 w 111"/>
                      <a:gd name="T21" fmla="*/ 0 h 170"/>
                      <a:gd name="T22" fmla="*/ 89 w 111"/>
                      <a:gd name="T23" fmla="*/ 7 h 170"/>
                      <a:gd name="T24" fmla="*/ 104 w 111"/>
                      <a:gd name="T25" fmla="*/ 22 h 170"/>
                      <a:gd name="T26" fmla="*/ 110 w 111"/>
                      <a:gd name="T27" fmla="*/ 43 h 170"/>
                      <a:gd name="T28" fmla="*/ 110 w 111"/>
                      <a:gd name="T29" fmla="*/ 65 h 170"/>
                      <a:gd name="T30" fmla="*/ 107 w 111"/>
                      <a:gd name="T31" fmla="*/ 85 h 170"/>
                      <a:gd name="T32" fmla="*/ 97 w 111"/>
                      <a:gd name="T33" fmla="*/ 111 h 170"/>
                      <a:gd name="T34" fmla="*/ 92 w 111"/>
                      <a:gd name="T35" fmla="*/ 121 h 170"/>
                      <a:gd name="T36" fmla="*/ 87 w 111"/>
                      <a:gd name="T37" fmla="*/ 132 h 170"/>
                      <a:gd name="T38" fmla="*/ 85 w 111"/>
                      <a:gd name="T39" fmla="*/ 144 h 170"/>
                      <a:gd name="T40" fmla="*/ 81 w 111"/>
                      <a:gd name="T41" fmla="*/ 169 h 170"/>
                      <a:gd name="T42" fmla="*/ 27 w 111"/>
                      <a:gd name="T43" fmla="*/ 168 h 17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1"/>
                      <a:gd name="T67" fmla="*/ 0 h 170"/>
                      <a:gd name="T68" fmla="*/ 111 w 111"/>
                      <a:gd name="T69" fmla="*/ 170 h 17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1" h="170">
                        <a:moveTo>
                          <a:pt x="27" y="168"/>
                        </a:moveTo>
                        <a:lnTo>
                          <a:pt x="27" y="143"/>
                        </a:lnTo>
                        <a:lnTo>
                          <a:pt x="18" y="124"/>
                        </a:lnTo>
                        <a:lnTo>
                          <a:pt x="9" y="110"/>
                        </a:lnTo>
                        <a:lnTo>
                          <a:pt x="5" y="88"/>
                        </a:lnTo>
                        <a:lnTo>
                          <a:pt x="1" y="78"/>
                        </a:lnTo>
                        <a:lnTo>
                          <a:pt x="0" y="53"/>
                        </a:lnTo>
                        <a:lnTo>
                          <a:pt x="9" y="24"/>
                        </a:lnTo>
                        <a:lnTo>
                          <a:pt x="26" y="8"/>
                        </a:lnTo>
                        <a:lnTo>
                          <a:pt x="45" y="0"/>
                        </a:lnTo>
                        <a:lnTo>
                          <a:pt x="68" y="0"/>
                        </a:lnTo>
                        <a:lnTo>
                          <a:pt x="89" y="7"/>
                        </a:lnTo>
                        <a:lnTo>
                          <a:pt x="104" y="22"/>
                        </a:lnTo>
                        <a:lnTo>
                          <a:pt x="110" y="43"/>
                        </a:lnTo>
                        <a:lnTo>
                          <a:pt x="110" y="65"/>
                        </a:lnTo>
                        <a:lnTo>
                          <a:pt x="107" y="85"/>
                        </a:lnTo>
                        <a:lnTo>
                          <a:pt x="97" y="111"/>
                        </a:lnTo>
                        <a:lnTo>
                          <a:pt x="92" y="121"/>
                        </a:lnTo>
                        <a:lnTo>
                          <a:pt x="87" y="132"/>
                        </a:lnTo>
                        <a:lnTo>
                          <a:pt x="85" y="144"/>
                        </a:lnTo>
                        <a:lnTo>
                          <a:pt x="81" y="169"/>
                        </a:lnTo>
                        <a:lnTo>
                          <a:pt x="27" y="168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33" name="Freeform 119"/>
                  <p:cNvSpPr>
                    <a:spLocks/>
                  </p:cNvSpPr>
                  <p:nvPr/>
                </p:nvSpPr>
                <p:spPr bwMode="auto">
                  <a:xfrm>
                    <a:off x="1740" y="1840"/>
                    <a:ext cx="153" cy="132"/>
                  </a:xfrm>
                  <a:custGeom>
                    <a:avLst/>
                    <a:gdLst>
                      <a:gd name="T0" fmla="*/ 11 w 153"/>
                      <a:gd name="T1" fmla="*/ 113 h 132"/>
                      <a:gd name="T2" fmla="*/ 2 w 153"/>
                      <a:gd name="T3" fmla="*/ 100 h 132"/>
                      <a:gd name="T4" fmla="*/ 0 w 153"/>
                      <a:gd name="T5" fmla="*/ 86 h 132"/>
                      <a:gd name="T6" fmla="*/ 1 w 153"/>
                      <a:gd name="T7" fmla="*/ 68 h 132"/>
                      <a:gd name="T8" fmla="*/ 6 w 153"/>
                      <a:gd name="T9" fmla="*/ 53 h 132"/>
                      <a:gd name="T10" fmla="*/ 11 w 153"/>
                      <a:gd name="T11" fmla="*/ 37 h 132"/>
                      <a:gd name="T12" fmla="*/ 19 w 153"/>
                      <a:gd name="T13" fmla="*/ 29 h 132"/>
                      <a:gd name="T14" fmla="*/ 26 w 153"/>
                      <a:gd name="T15" fmla="*/ 16 h 132"/>
                      <a:gd name="T16" fmla="*/ 41 w 153"/>
                      <a:gd name="T17" fmla="*/ 5 h 132"/>
                      <a:gd name="T18" fmla="*/ 52 w 153"/>
                      <a:gd name="T19" fmla="*/ 2 h 132"/>
                      <a:gd name="T20" fmla="*/ 76 w 153"/>
                      <a:gd name="T21" fmla="*/ 0 h 132"/>
                      <a:gd name="T22" fmla="*/ 96 w 153"/>
                      <a:gd name="T23" fmla="*/ 1 h 132"/>
                      <a:gd name="T24" fmla="*/ 111 w 153"/>
                      <a:gd name="T25" fmla="*/ 5 h 132"/>
                      <a:gd name="T26" fmla="*/ 122 w 153"/>
                      <a:gd name="T27" fmla="*/ 10 h 132"/>
                      <a:gd name="T28" fmla="*/ 133 w 153"/>
                      <a:gd name="T29" fmla="*/ 22 h 132"/>
                      <a:gd name="T30" fmla="*/ 141 w 153"/>
                      <a:gd name="T31" fmla="*/ 33 h 132"/>
                      <a:gd name="T32" fmla="*/ 148 w 153"/>
                      <a:gd name="T33" fmla="*/ 43 h 132"/>
                      <a:gd name="T34" fmla="*/ 152 w 153"/>
                      <a:gd name="T35" fmla="*/ 57 h 132"/>
                      <a:gd name="T36" fmla="*/ 152 w 153"/>
                      <a:gd name="T37" fmla="*/ 80 h 132"/>
                      <a:gd name="T38" fmla="*/ 152 w 153"/>
                      <a:gd name="T39" fmla="*/ 97 h 132"/>
                      <a:gd name="T40" fmla="*/ 146 w 153"/>
                      <a:gd name="T41" fmla="*/ 104 h 132"/>
                      <a:gd name="T42" fmla="*/ 138 w 153"/>
                      <a:gd name="T43" fmla="*/ 115 h 132"/>
                      <a:gd name="T44" fmla="*/ 133 w 153"/>
                      <a:gd name="T45" fmla="*/ 123 h 132"/>
                      <a:gd name="T46" fmla="*/ 118 w 153"/>
                      <a:gd name="T47" fmla="*/ 127 h 132"/>
                      <a:gd name="T48" fmla="*/ 105 w 153"/>
                      <a:gd name="T49" fmla="*/ 131 h 132"/>
                      <a:gd name="T50" fmla="*/ 116 w 153"/>
                      <a:gd name="T51" fmla="*/ 115 h 132"/>
                      <a:gd name="T52" fmla="*/ 126 w 153"/>
                      <a:gd name="T53" fmla="*/ 87 h 132"/>
                      <a:gd name="T54" fmla="*/ 122 w 153"/>
                      <a:gd name="T55" fmla="*/ 54 h 132"/>
                      <a:gd name="T56" fmla="*/ 99 w 153"/>
                      <a:gd name="T57" fmla="*/ 61 h 132"/>
                      <a:gd name="T58" fmla="*/ 70 w 153"/>
                      <a:gd name="T59" fmla="*/ 61 h 132"/>
                      <a:gd name="T60" fmla="*/ 50 w 153"/>
                      <a:gd name="T61" fmla="*/ 60 h 132"/>
                      <a:gd name="T62" fmla="*/ 34 w 153"/>
                      <a:gd name="T63" fmla="*/ 56 h 132"/>
                      <a:gd name="T64" fmla="*/ 32 w 153"/>
                      <a:gd name="T65" fmla="*/ 65 h 132"/>
                      <a:gd name="T66" fmla="*/ 25 w 153"/>
                      <a:gd name="T67" fmla="*/ 89 h 132"/>
                      <a:gd name="T68" fmla="*/ 36 w 153"/>
                      <a:gd name="T69" fmla="*/ 116 h 132"/>
                      <a:gd name="T70" fmla="*/ 42 w 153"/>
                      <a:gd name="T71" fmla="*/ 131 h 132"/>
                      <a:gd name="T72" fmla="*/ 25 w 153"/>
                      <a:gd name="T73" fmla="*/ 122 h 132"/>
                      <a:gd name="T74" fmla="*/ 11 w 153"/>
                      <a:gd name="T75" fmla="*/ 113 h 1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3"/>
                      <a:gd name="T115" fmla="*/ 0 h 132"/>
                      <a:gd name="T116" fmla="*/ 153 w 153"/>
                      <a:gd name="T117" fmla="*/ 132 h 1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3" h="132">
                        <a:moveTo>
                          <a:pt x="11" y="113"/>
                        </a:moveTo>
                        <a:lnTo>
                          <a:pt x="2" y="100"/>
                        </a:lnTo>
                        <a:lnTo>
                          <a:pt x="0" y="86"/>
                        </a:lnTo>
                        <a:lnTo>
                          <a:pt x="1" y="68"/>
                        </a:lnTo>
                        <a:lnTo>
                          <a:pt x="6" y="53"/>
                        </a:lnTo>
                        <a:lnTo>
                          <a:pt x="11" y="37"/>
                        </a:lnTo>
                        <a:lnTo>
                          <a:pt x="19" y="29"/>
                        </a:lnTo>
                        <a:lnTo>
                          <a:pt x="26" y="16"/>
                        </a:lnTo>
                        <a:lnTo>
                          <a:pt x="41" y="5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6" y="1"/>
                        </a:lnTo>
                        <a:lnTo>
                          <a:pt x="111" y="5"/>
                        </a:lnTo>
                        <a:lnTo>
                          <a:pt x="122" y="10"/>
                        </a:lnTo>
                        <a:lnTo>
                          <a:pt x="133" y="22"/>
                        </a:lnTo>
                        <a:lnTo>
                          <a:pt x="141" y="33"/>
                        </a:lnTo>
                        <a:lnTo>
                          <a:pt x="148" y="43"/>
                        </a:lnTo>
                        <a:lnTo>
                          <a:pt x="152" y="57"/>
                        </a:lnTo>
                        <a:lnTo>
                          <a:pt x="152" y="80"/>
                        </a:lnTo>
                        <a:lnTo>
                          <a:pt x="152" y="97"/>
                        </a:lnTo>
                        <a:lnTo>
                          <a:pt x="146" y="104"/>
                        </a:lnTo>
                        <a:lnTo>
                          <a:pt x="138" y="115"/>
                        </a:lnTo>
                        <a:lnTo>
                          <a:pt x="133" y="123"/>
                        </a:lnTo>
                        <a:lnTo>
                          <a:pt x="118" y="127"/>
                        </a:lnTo>
                        <a:lnTo>
                          <a:pt x="105" y="131"/>
                        </a:lnTo>
                        <a:lnTo>
                          <a:pt x="116" y="115"/>
                        </a:lnTo>
                        <a:lnTo>
                          <a:pt x="126" y="87"/>
                        </a:lnTo>
                        <a:lnTo>
                          <a:pt x="122" y="54"/>
                        </a:lnTo>
                        <a:lnTo>
                          <a:pt x="99" y="61"/>
                        </a:lnTo>
                        <a:lnTo>
                          <a:pt x="70" y="61"/>
                        </a:lnTo>
                        <a:lnTo>
                          <a:pt x="50" y="60"/>
                        </a:lnTo>
                        <a:lnTo>
                          <a:pt x="34" y="56"/>
                        </a:lnTo>
                        <a:lnTo>
                          <a:pt x="32" y="65"/>
                        </a:lnTo>
                        <a:lnTo>
                          <a:pt x="25" y="89"/>
                        </a:lnTo>
                        <a:lnTo>
                          <a:pt x="36" y="116"/>
                        </a:lnTo>
                        <a:lnTo>
                          <a:pt x="42" y="131"/>
                        </a:lnTo>
                        <a:lnTo>
                          <a:pt x="25" y="122"/>
                        </a:lnTo>
                        <a:lnTo>
                          <a:pt x="11" y="11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034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757" y="1938"/>
                    <a:ext cx="125" cy="19"/>
                    <a:chOff x="1757" y="1938"/>
                    <a:chExt cx="125" cy="19"/>
                  </a:xfrm>
                </p:grpSpPr>
                <p:sp>
                  <p:nvSpPr>
                    <p:cNvPr id="39035" name="Oval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1938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36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6" y="1941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8928" name="Group 123"/>
            <p:cNvGrpSpPr>
              <a:grpSpLocks/>
            </p:cNvGrpSpPr>
            <p:nvPr/>
          </p:nvGrpSpPr>
          <p:grpSpPr bwMode="auto">
            <a:xfrm>
              <a:off x="2111" y="1732"/>
              <a:ext cx="349" cy="1427"/>
              <a:chOff x="2111" y="1732"/>
              <a:chExt cx="349" cy="1427"/>
            </a:xfrm>
          </p:grpSpPr>
          <p:grpSp>
            <p:nvGrpSpPr>
              <p:cNvPr id="39003" name="Group 124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39023" name="Freeform 125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4" name="Freeform 126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004" name="Group 127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39012" name="Freeform 128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3" name="Freeform 129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4" name="Freeform 130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" name="Freeform 131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16" name="Group 132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3901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39019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39021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2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0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01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005" name="Group 139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39006" name="Group 140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39008" name="Freeform 141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09" name="Freeform 142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0" name="Freeform 143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1" name="Freeform 144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07" name="Freeform 145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9" name="Group 146"/>
            <p:cNvGrpSpPr>
              <a:grpSpLocks/>
            </p:cNvGrpSpPr>
            <p:nvPr/>
          </p:nvGrpSpPr>
          <p:grpSpPr bwMode="auto">
            <a:xfrm>
              <a:off x="1906" y="1765"/>
              <a:ext cx="300" cy="1376"/>
              <a:chOff x="1906" y="1765"/>
              <a:chExt cx="300" cy="1376"/>
            </a:xfrm>
          </p:grpSpPr>
          <p:grpSp>
            <p:nvGrpSpPr>
              <p:cNvPr id="38974" name="Group 147"/>
              <p:cNvGrpSpPr>
                <a:grpSpLocks/>
              </p:cNvGrpSpPr>
              <p:nvPr/>
            </p:nvGrpSpPr>
            <p:grpSpPr bwMode="auto">
              <a:xfrm>
                <a:off x="1971" y="1765"/>
                <a:ext cx="156" cy="236"/>
                <a:chOff x="1971" y="1765"/>
                <a:chExt cx="156" cy="236"/>
              </a:xfrm>
            </p:grpSpPr>
            <p:sp>
              <p:nvSpPr>
                <p:cNvPr id="38994" name="Freeform 148"/>
                <p:cNvSpPr>
                  <a:spLocks/>
                </p:cNvSpPr>
                <p:nvPr/>
              </p:nvSpPr>
              <p:spPr bwMode="auto">
                <a:xfrm>
                  <a:off x="1971" y="1765"/>
                  <a:ext cx="156" cy="182"/>
                </a:xfrm>
                <a:custGeom>
                  <a:avLst/>
                  <a:gdLst>
                    <a:gd name="T0" fmla="*/ 59 w 156"/>
                    <a:gd name="T1" fmla="*/ 2 h 182"/>
                    <a:gd name="T2" fmla="*/ 42 w 156"/>
                    <a:gd name="T3" fmla="*/ 11 h 182"/>
                    <a:gd name="T4" fmla="*/ 31 w 156"/>
                    <a:gd name="T5" fmla="*/ 21 h 182"/>
                    <a:gd name="T6" fmla="*/ 23 w 156"/>
                    <a:gd name="T7" fmla="*/ 34 h 182"/>
                    <a:gd name="T8" fmla="*/ 15 w 156"/>
                    <a:gd name="T9" fmla="*/ 59 h 182"/>
                    <a:gd name="T10" fmla="*/ 6 w 156"/>
                    <a:gd name="T11" fmla="*/ 96 h 182"/>
                    <a:gd name="T12" fmla="*/ 0 w 156"/>
                    <a:gd name="T13" fmla="*/ 128 h 182"/>
                    <a:gd name="T14" fmla="*/ 1 w 156"/>
                    <a:gd name="T15" fmla="*/ 143 h 182"/>
                    <a:gd name="T16" fmla="*/ 4 w 156"/>
                    <a:gd name="T17" fmla="*/ 156 h 182"/>
                    <a:gd name="T18" fmla="*/ 6 w 156"/>
                    <a:gd name="T19" fmla="*/ 172 h 182"/>
                    <a:gd name="T20" fmla="*/ 6 w 156"/>
                    <a:gd name="T21" fmla="*/ 178 h 182"/>
                    <a:gd name="T22" fmla="*/ 12 w 156"/>
                    <a:gd name="T23" fmla="*/ 178 h 182"/>
                    <a:gd name="T24" fmla="*/ 21 w 156"/>
                    <a:gd name="T25" fmla="*/ 176 h 182"/>
                    <a:gd name="T26" fmla="*/ 31 w 156"/>
                    <a:gd name="T27" fmla="*/ 176 h 182"/>
                    <a:gd name="T28" fmla="*/ 45 w 156"/>
                    <a:gd name="T29" fmla="*/ 180 h 182"/>
                    <a:gd name="T30" fmla="*/ 54 w 156"/>
                    <a:gd name="T31" fmla="*/ 181 h 182"/>
                    <a:gd name="T32" fmla="*/ 54 w 156"/>
                    <a:gd name="T33" fmla="*/ 169 h 182"/>
                    <a:gd name="T34" fmla="*/ 42 w 156"/>
                    <a:gd name="T35" fmla="*/ 144 h 182"/>
                    <a:gd name="T36" fmla="*/ 40 w 156"/>
                    <a:gd name="T37" fmla="*/ 104 h 182"/>
                    <a:gd name="T38" fmla="*/ 42 w 156"/>
                    <a:gd name="T39" fmla="*/ 67 h 182"/>
                    <a:gd name="T40" fmla="*/ 64 w 156"/>
                    <a:gd name="T41" fmla="*/ 45 h 182"/>
                    <a:gd name="T42" fmla="*/ 101 w 156"/>
                    <a:gd name="T43" fmla="*/ 42 h 182"/>
                    <a:gd name="T44" fmla="*/ 118 w 156"/>
                    <a:gd name="T45" fmla="*/ 64 h 182"/>
                    <a:gd name="T46" fmla="*/ 116 w 156"/>
                    <a:gd name="T47" fmla="*/ 140 h 182"/>
                    <a:gd name="T48" fmla="*/ 101 w 156"/>
                    <a:gd name="T49" fmla="*/ 170 h 182"/>
                    <a:gd name="T50" fmla="*/ 101 w 156"/>
                    <a:gd name="T51" fmla="*/ 180 h 182"/>
                    <a:gd name="T52" fmla="*/ 110 w 156"/>
                    <a:gd name="T53" fmla="*/ 180 h 182"/>
                    <a:gd name="T54" fmla="*/ 121 w 156"/>
                    <a:gd name="T55" fmla="*/ 178 h 182"/>
                    <a:gd name="T56" fmla="*/ 131 w 156"/>
                    <a:gd name="T57" fmla="*/ 177 h 182"/>
                    <a:gd name="T58" fmla="*/ 139 w 156"/>
                    <a:gd name="T59" fmla="*/ 179 h 182"/>
                    <a:gd name="T60" fmla="*/ 144 w 156"/>
                    <a:gd name="T61" fmla="*/ 180 h 182"/>
                    <a:gd name="T62" fmla="*/ 146 w 156"/>
                    <a:gd name="T63" fmla="*/ 168 h 182"/>
                    <a:gd name="T64" fmla="*/ 151 w 156"/>
                    <a:gd name="T65" fmla="*/ 151 h 182"/>
                    <a:gd name="T66" fmla="*/ 154 w 156"/>
                    <a:gd name="T67" fmla="*/ 134 h 182"/>
                    <a:gd name="T68" fmla="*/ 155 w 156"/>
                    <a:gd name="T69" fmla="*/ 120 h 182"/>
                    <a:gd name="T70" fmla="*/ 154 w 156"/>
                    <a:gd name="T71" fmla="*/ 104 h 182"/>
                    <a:gd name="T72" fmla="*/ 151 w 156"/>
                    <a:gd name="T73" fmla="*/ 92 h 182"/>
                    <a:gd name="T74" fmla="*/ 148 w 156"/>
                    <a:gd name="T75" fmla="*/ 79 h 182"/>
                    <a:gd name="T76" fmla="*/ 145 w 156"/>
                    <a:gd name="T77" fmla="*/ 66 h 182"/>
                    <a:gd name="T78" fmla="*/ 145 w 156"/>
                    <a:gd name="T79" fmla="*/ 58 h 182"/>
                    <a:gd name="T80" fmla="*/ 142 w 156"/>
                    <a:gd name="T81" fmla="*/ 45 h 182"/>
                    <a:gd name="T82" fmla="*/ 138 w 156"/>
                    <a:gd name="T83" fmla="*/ 28 h 182"/>
                    <a:gd name="T84" fmla="*/ 127 w 156"/>
                    <a:gd name="T85" fmla="*/ 14 h 182"/>
                    <a:gd name="T86" fmla="*/ 112 w 156"/>
                    <a:gd name="T87" fmla="*/ 4 h 182"/>
                    <a:gd name="T88" fmla="*/ 95 w 156"/>
                    <a:gd name="T89" fmla="*/ 0 h 182"/>
                    <a:gd name="T90" fmla="*/ 80 w 156"/>
                    <a:gd name="T91" fmla="*/ 0 h 182"/>
                    <a:gd name="T92" fmla="*/ 59 w 156"/>
                    <a:gd name="T93" fmla="*/ 2 h 18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6"/>
                    <a:gd name="T142" fmla="*/ 0 h 182"/>
                    <a:gd name="T143" fmla="*/ 156 w 156"/>
                    <a:gd name="T144" fmla="*/ 182 h 18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6" h="182">
                      <a:moveTo>
                        <a:pt x="59" y="2"/>
                      </a:moveTo>
                      <a:lnTo>
                        <a:pt x="42" y="11"/>
                      </a:lnTo>
                      <a:lnTo>
                        <a:pt x="31" y="21"/>
                      </a:lnTo>
                      <a:lnTo>
                        <a:pt x="23" y="34"/>
                      </a:lnTo>
                      <a:lnTo>
                        <a:pt x="15" y="59"/>
                      </a:lnTo>
                      <a:lnTo>
                        <a:pt x="6" y="96"/>
                      </a:lnTo>
                      <a:lnTo>
                        <a:pt x="0" y="128"/>
                      </a:lnTo>
                      <a:lnTo>
                        <a:pt x="1" y="143"/>
                      </a:lnTo>
                      <a:lnTo>
                        <a:pt x="4" y="156"/>
                      </a:lnTo>
                      <a:lnTo>
                        <a:pt x="6" y="172"/>
                      </a:lnTo>
                      <a:lnTo>
                        <a:pt x="6" y="178"/>
                      </a:lnTo>
                      <a:lnTo>
                        <a:pt x="12" y="178"/>
                      </a:lnTo>
                      <a:lnTo>
                        <a:pt x="21" y="176"/>
                      </a:lnTo>
                      <a:lnTo>
                        <a:pt x="31" y="176"/>
                      </a:lnTo>
                      <a:lnTo>
                        <a:pt x="45" y="180"/>
                      </a:lnTo>
                      <a:lnTo>
                        <a:pt x="54" y="181"/>
                      </a:lnTo>
                      <a:lnTo>
                        <a:pt x="54" y="169"/>
                      </a:lnTo>
                      <a:lnTo>
                        <a:pt x="42" y="144"/>
                      </a:lnTo>
                      <a:lnTo>
                        <a:pt x="40" y="104"/>
                      </a:lnTo>
                      <a:lnTo>
                        <a:pt x="42" y="67"/>
                      </a:lnTo>
                      <a:lnTo>
                        <a:pt x="64" y="45"/>
                      </a:lnTo>
                      <a:lnTo>
                        <a:pt x="101" y="42"/>
                      </a:lnTo>
                      <a:lnTo>
                        <a:pt x="118" y="64"/>
                      </a:lnTo>
                      <a:lnTo>
                        <a:pt x="116" y="140"/>
                      </a:lnTo>
                      <a:lnTo>
                        <a:pt x="101" y="170"/>
                      </a:lnTo>
                      <a:lnTo>
                        <a:pt x="101" y="180"/>
                      </a:lnTo>
                      <a:lnTo>
                        <a:pt x="110" y="180"/>
                      </a:lnTo>
                      <a:lnTo>
                        <a:pt x="121" y="178"/>
                      </a:lnTo>
                      <a:lnTo>
                        <a:pt x="131" y="177"/>
                      </a:lnTo>
                      <a:lnTo>
                        <a:pt x="139" y="179"/>
                      </a:lnTo>
                      <a:lnTo>
                        <a:pt x="144" y="180"/>
                      </a:lnTo>
                      <a:lnTo>
                        <a:pt x="146" y="168"/>
                      </a:lnTo>
                      <a:lnTo>
                        <a:pt x="151" y="151"/>
                      </a:lnTo>
                      <a:lnTo>
                        <a:pt x="154" y="134"/>
                      </a:lnTo>
                      <a:lnTo>
                        <a:pt x="155" y="120"/>
                      </a:lnTo>
                      <a:lnTo>
                        <a:pt x="154" y="104"/>
                      </a:lnTo>
                      <a:lnTo>
                        <a:pt x="151" y="92"/>
                      </a:lnTo>
                      <a:lnTo>
                        <a:pt x="148" y="79"/>
                      </a:lnTo>
                      <a:lnTo>
                        <a:pt x="145" y="66"/>
                      </a:lnTo>
                      <a:lnTo>
                        <a:pt x="145" y="58"/>
                      </a:lnTo>
                      <a:lnTo>
                        <a:pt x="142" y="45"/>
                      </a:lnTo>
                      <a:lnTo>
                        <a:pt x="138" y="28"/>
                      </a:lnTo>
                      <a:lnTo>
                        <a:pt x="127" y="14"/>
                      </a:lnTo>
                      <a:lnTo>
                        <a:pt x="112" y="4"/>
                      </a:lnTo>
                      <a:lnTo>
                        <a:pt x="95" y="0"/>
                      </a:lnTo>
                      <a:lnTo>
                        <a:pt x="80" y="0"/>
                      </a:lnTo>
                      <a:lnTo>
                        <a:pt x="59" y="2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95" name="Freeform 149"/>
                <p:cNvSpPr>
                  <a:spLocks/>
                </p:cNvSpPr>
                <p:nvPr/>
              </p:nvSpPr>
              <p:spPr bwMode="auto">
                <a:xfrm>
                  <a:off x="2006" y="1801"/>
                  <a:ext cx="89" cy="200"/>
                </a:xfrm>
                <a:custGeom>
                  <a:avLst/>
                  <a:gdLst>
                    <a:gd name="T0" fmla="*/ 8 w 89"/>
                    <a:gd name="T1" fmla="*/ 21 h 200"/>
                    <a:gd name="T2" fmla="*/ 3 w 89"/>
                    <a:gd name="T3" fmla="*/ 34 h 200"/>
                    <a:gd name="T4" fmla="*/ 1 w 89"/>
                    <a:gd name="T5" fmla="*/ 50 h 200"/>
                    <a:gd name="T6" fmla="*/ 0 w 89"/>
                    <a:gd name="T7" fmla="*/ 68 h 200"/>
                    <a:gd name="T8" fmla="*/ 1 w 89"/>
                    <a:gd name="T9" fmla="*/ 81 h 200"/>
                    <a:gd name="T10" fmla="*/ 3 w 89"/>
                    <a:gd name="T11" fmla="*/ 95 h 200"/>
                    <a:gd name="T12" fmla="*/ 19 w 89"/>
                    <a:gd name="T13" fmla="*/ 136 h 200"/>
                    <a:gd name="T14" fmla="*/ 19 w 89"/>
                    <a:gd name="T15" fmla="*/ 174 h 200"/>
                    <a:gd name="T16" fmla="*/ 45 w 89"/>
                    <a:gd name="T17" fmla="*/ 199 h 200"/>
                    <a:gd name="T18" fmla="*/ 65 w 89"/>
                    <a:gd name="T19" fmla="*/ 171 h 200"/>
                    <a:gd name="T20" fmla="*/ 65 w 89"/>
                    <a:gd name="T21" fmla="*/ 137 h 200"/>
                    <a:gd name="T22" fmla="*/ 83 w 89"/>
                    <a:gd name="T23" fmla="*/ 103 h 200"/>
                    <a:gd name="T24" fmla="*/ 86 w 89"/>
                    <a:gd name="T25" fmla="*/ 83 h 200"/>
                    <a:gd name="T26" fmla="*/ 88 w 89"/>
                    <a:gd name="T27" fmla="*/ 68 h 200"/>
                    <a:gd name="T28" fmla="*/ 87 w 89"/>
                    <a:gd name="T29" fmla="*/ 53 h 200"/>
                    <a:gd name="T30" fmla="*/ 86 w 89"/>
                    <a:gd name="T31" fmla="*/ 41 h 200"/>
                    <a:gd name="T32" fmla="*/ 83 w 89"/>
                    <a:gd name="T33" fmla="*/ 26 h 200"/>
                    <a:gd name="T34" fmla="*/ 77 w 89"/>
                    <a:gd name="T35" fmla="*/ 14 h 200"/>
                    <a:gd name="T36" fmla="*/ 69 w 89"/>
                    <a:gd name="T37" fmla="*/ 6 h 200"/>
                    <a:gd name="T38" fmla="*/ 54 w 89"/>
                    <a:gd name="T39" fmla="*/ 2 h 200"/>
                    <a:gd name="T40" fmla="*/ 40 w 89"/>
                    <a:gd name="T41" fmla="*/ 0 h 200"/>
                    <a:gd name="T42" fmla="*/ 27 w 89"/>
                    <a:gd name="T43" fmla="*/ 3 h 200"/>
                    <a:gd name="T44" fmla="*/ 16 w 89"/>
                    <a:gd name="T45" fmla="*/ 10 h 200"/>
                    <a:gd name="T46" fmla="*/ 8 w 89"/>
                    <a:gd name="T47" fmla="*/ 21 h 2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9"/>
                    <a:gd name="T73" fmla="*/ 0 h 200"/>
                    <a:gd name="T74" fmla="*/ 89 w 89"/>
                    <a:gd name="T75" fmla="*/ 200 h 2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9" h="200">
                      <a:moveTo>
                        <a:pt x="8" y="21"/>
                      </a:moveTo>
                      <a:lnTo>
                        <a:pt x="3" y="34"/>
                      </a:lnTo>
                      <a:lnTo>
                        <a:pt x="1" y="50"/>
                      </a:lnTo>
                      <a:lnTo>
                        <a:pt x="0" y="68"/>
                      </a:lnTo>
                      <a:lnTo>
                        <a:pt x="1" y="81"/>
                      </a:lnTo>
                      <a:lnTo>
                        <a:pt x="3" y="95"/>
                      </a:lnTo>
                      <a:lnTo>
                        <a:pt x="19" y="136"/>
                      </a:lnTo>
                      <a:lnTo>
                        <a:pt x="19" y="174"/>
                      </a:lnTo>
                      <a:lnTo>
                        <a:pt x="45" y="199"/>
                      </a:lnTo>
                      <a:lnTo>
                        <a:pt x="65" y="171"/>
                      </a:lnTo>
                      <a:lnTo>
                        <a:pt x="65" y="137"/>
                      </a:lnTo>
                      <a:lnTo>
                        <a:pt x="83" y="103"/>
                      </a:lnTo>
                      <a:lnTo>
                        <a:pt x="86" y="83"/>
                      </a:lnTo>
                      <a:lnTo>
                        <a:pt x="88" y="68"/>
                      </a:lnTo>
                      <a:lnTo>
                        <a:pt x="87" y="53"/>
                      </a:lnTo>
                      <a:lnTo>
                        <a:pt x="86" y="41"/>
                      </a:lnTo>
                      <a:lnTo>
                        <a:pt x="83" y="26"/>
                      </a:lnTo>
                      <a:lnTo>
                        <a:pt x="77" y="14"/>
                      </a:lnTo>
                      <a:lnTo>
                        <a:pt x="69" y="6"/>
                      </a:lnTo>
                      <a:lnTo>
                        <a:pt x="54" y="2"/>
                      </a:lnTo>
                      <a:lnTo>
                        <a:pt x="40" y="0"/>
                      </a:ln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8" y="21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96" name="Group 150"/>
                <p:cNvGrpSpPr>
                  <a:grpSpLocks/>
                </p:cNvGrpSpPr>
                <p:nvPr/>
              </p:nvGrpSpPr>
              <p:grpSpPr bwMode="auto">
                <a:xfrm>
                  <a:off x="1998" y="1889"/>
                  <a:ext cx="110" cy="22"/>
                  <a:chOff x="1998" y="1889"/>
                  <a:chExt cx="110" cy="22"/>
                </a:xfrm>
              </p:grpSpPr>
              <p:grpSp>
                <p:nvGrpSpPr>
                  <p:cNvPr id="38997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998" y="1889"/>
                    <a:ext cx="18" cy="22"/>
                    <a:chOff x="1998" y="1889"/>
                    <a:chExt cx="18" cy="22"/>
                  </a:xfrm>
                </p:grpSpPr>
                <p:sp>
                  <p:nvSpPr>
                    <p:cNvPr id="39001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8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02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0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98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089" y="1889"/>
                    <a:ext cx="19" cy="22"/>
                    <a:chOff x="2089" y="1889"/>
                    <a:chExt cx="19" cy="22"/>
                  </a:xfrm>
                </p:grpSpPr>
                <p:sp>
                  <p:nvSpPr>
                    <p:cNvPr id="38999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00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2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8975" name="Group 157"/>
              <p:cNvGrpSpPr>
                <a:grpSpLocks/>
              </p:cNvGrpSpPr>
              <p:nvPr/>
            </p:nvGrpSpPr>
            <p:grpSpPr bwMode="auto">
              <a:xfrm>
                <a:off x="1955" y="2431"/>
                <a:ext cx="245" cy="650"/>
                <a:chOff x="1955" y="2431"/>
                <a:chExt cx="245" cy="650"/>
              </a:xfrm>
            </p:grpSpPr>
            <p:grpSp>
              <p:nvGrpSpPr>
                <p:cNvPr id="38990" name="Group 158"/>
                <p:cNvGrpSpPr>
                  <a:grpSpLocks/>
                </p:cNvGrpSpPr>
                <p:nvPr/>
              </p:nvGrpSpPr>
              <p:grpSpPr bwMode="auto">
                <a:xfrm>
                  <a:off x="1955" y="2431"/>
                  <a:ext cx="245" cy="650"/>
                  <a:chOff x="1955" y="2431"/>
                  <a:chExt cx="245" cy="650"/>
                </a:xfrm>
              </p:grpSpPr>
              <p:sp>
                <p:nvSpPr>
                  <p:cNvPr id="38992" name="Freeform 159"/>
                  <p:cNvSpPr>
                    <a:spLocks/>
                  </p:cNvSpPr>
                  <p:nvPr/>
                </p:nvSpPr>
                <p:spPr bwMode="auto">
                  <a:xfrm>
                    <a:off x="1955" y="2572"/>
                    <a:ext cx="174" cy="509"/>
                  </a:xfrm>
                  <a:custGeom>
                    <a:avLst/>
                    <a:gdLst>
                      <a:gd name="T0" fmla="*/ 31 w 174"/>
                      <a:gd name="T1" fmla="*/ 11 h 509"/>
                      <a:gd name="T2" fmla="*/ 33 w 174"/>
                      <a:gd name="T3" fmla="*/ 158 h 509"/>
                      <a:gd name="T4" fmla="*/ 32 w 174"/>
                      <a:gd name="T5" fmla="*/ 280 h 509"/>
                      <a:gd name="T6" fmla="*/ 40 w 174"/>
                      <a:gd name="T7" fmla="*/ 400 h 509"/>
                      <a:gd name="T8" fmla="*/ 20 w 174"/>
                      <a:gd name="T9" fmla="*/ 452 h 509"/>
                      <a:gd name="T10" fmla="*/ 5 w 174"/>
                      <a:gd name="T11" fmla="*/ 487 h 509"/>
                      <a:gd name="T12" fmla="*/ 0 w 174"/>
                      <a:gd name="T13" fmla="*/ 496 h 509"/>
                      <a:gd name="T14" fmla="*/ 7 w 174"/>
                      <a:gd name="T15" fmla="*/ 508 h 509"/>
                      <a:gd name="T16" fmla="*/ 38 w 174"/>
                      <a:gd name="T17" fmla="*/ 506 h 509"/>
                      <a:gd name="T18" fmla="*/ 66 w 174"/>
                      <a:gd name="T19" fmla="*/ 439 h 509"/>
                      <a:gd name="T20" fmla="*/ 68 w 174"/>
                      <a:gd name="T21" fmla="*/ 397 h 509"/>
                      <a:gd name="T22" fmla="*/ 88 w 174"/>
                      <a:gd name="T23" fmla="*/ 255 h 509"/>
                      <a:gd name="T24" fmla="*/ 91 w 174"/>
                      <a:gd name="T25" fmla="*/ 224 h 509"/>
                      <a:gd name="T26" fmla="*/ 90 w 174"/>
                      <a:gd name="T27" fmla="*/ 289 h 509"/>
                      <a:gd name="T28" fmla="*/ 99 w 174"/>
                      <a:gd name="T29" fmla="*/ 383 h 509"/>
                      <a:gd name="T30" fmla="*/ 96 w 174"/>
                      <a:gd name="T31" fmla="*/ 426 h 509"/>
                      <a:gd name="T32" fmla="*/ 110 w 174"/>
                      <a:gd name="T33" fmla="*/ 470 h 509"/>
                      <a:gd name="T34" fmla="*/ 129 w 174"/>
                      <a:gd name="T35" fmla="*/ 501 h 509"/>
                      <a:gd name="T36" fmla="*/ 156 w 174"/>
                      <a:gd name="T37" fmla="*/ 502 h 509"/>
                      <a:gd name="T38" fmla="*/ 165 w 174"/>
                      <a:gd name="T39" fmla="*/ 492 h 509"/>
                      <a:gd name="T40" fmla="*/ 135 w 174"/>
                      <a:gd name="T41" fmla="*/ 424 h 509"/>
                      <a:gd name="T42" fmla="*/ 132 w 174"/>
                      <a:gd name="T43" fmla="*/ 393 h 509"/>
                      <a:gd name="T44" fmla="*/ 138 w 174"/>
                      <a:gd name="T45" fmla="*/ 325 h 509"/>
                      <a:gd name="T46" fmla="*/ 149 w 174"/>
                      <a:gd name="T47" fmla="*/ 215 h 509"/>
                      <a:gd name="T48" fmla="*/ 173 w 174"/>
                      <a:gd name="T49" fmla="*/ 0 h 509"/>
                      <a:gd name="T50" fmla="*/ 31 w 174"/>
                      <a:gd name="T51" fmla="*/ 11 h 509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9"/>
                      <a:gd name="T80" fmla="*/ 174 w 174"/>
                      <a:gd name="T81" fmla="*/ 509 h 509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9">
                        <a:moveTo>
                          <a:pt x="31" y="11"/>
                        </a:moveTo>
                        <a:lnTo>
                          <a:pt x="33" y="158"/>
                        </a:lnTo>
                        <a:lnTo>
                          <a:pt x="32" y="280"/>
                        </a:lnTo>
                        <a:lnTo>
                          <a:pt x="40" y="400"/>
                        </a:lnTo>
                        <a:lnTo>
                          <a:pt x="20" y="452"/>
                        </a:lnTo>
                        <a:lnTo>
                          <a:pt x="5" y="487"/>
                        </a:lnTo>
                        <a:lnTo>
                          <a:pt x="0" y="496"/>
                        </a:lnTo>
                        <a:lnTo>
                          <a:pt x="7" y="508"/>
                        </a:lnTo>
                        <a:lnTo>
                          <a:pt x="38" y="506"/>
                        </a:lnTo>
                        <a:lnTo>
                          <a:pt x="66" y="439"/>
                        </a:lnTo>
                        <a:lnTo>
                          <a:pt x="68" y="397"/>
                        </a:lnTo>
                        <a:lnTo>
                          <a:pt x="88" y="255"/>
                        </a:lnTo>
                        <a:lnTo>
                          <a:pt x="91" y="224"/>
                        </a:lnTo>
                        <a:lnTo>
                          <a:pt x="90" y="289"/>
                        </a:lnTo>
                        <a:lnTo>
                          <a:pt x="99" y="383"/>
                        </a:lnTo>
                        <a:lnTo>
                          <a:pt x="96" y="426"/>
                        </a:lnTo>
                        <a:lnTo>
                          <a:pt x="110" y="470"/>
                        </a:lnTo>
                        <a:lnTo>
                          <a:pt x="129" y="501"/>
                        </a:lnTo>
                        <a:lnTo>
                          <a:pt x="156" y="502"/>
                        </a:lnTo>
                        <a:lnTo>
                          <a:pt x="165" y="492"/>
                        </a:lnTo>
                        <a:lnTo>
                          <a:pt x="135" y="424"/>
                        </a:lnTo>
                        <a:lnTo>
                          <a:pt x="132" y="393"/>
                        </a:lnTo>
                        <a:lnTo>
                          <a:pt x="138" y="325"/>
                        </a:lnTo>
                        <a:lnTo>
                          <a:pt x="149" y="215"/>
                        </a:lnTo>
                        <a:lnTo>
                          <a:pt x="173" y="0"/>
                        </a:lnTo>
                        <a:lnTo>
                          <a:pt x="31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93" name="Freeform 160"/>
                  <p:cNvSpPr>
                    <a:spLocks/>
                  </p:cNvSpPr>
                  <p:nvPr/>
                </p:nvSpPr>
                <p:spPr bwMode="auto">
                  <a:xfrm>
                    <a:off x="2163" y="2431"/>
                    <a:ext cx="37" cy="60"/>
                  </a:xfrm>
                  <a:custGeom>
                    <a:avLst/>
                    <a:gdLst>
                      <a:gd name="T0" fmla="*/ 36 w 37"/>
                      <a:gd name="T1" fmla="*/ 0 h 60"/>
                      <a:gd name="T2" fmla="*/ 36 w 37"/>
                      <a:gd name="T3" fmla="*/ 31 h 60"/>
                      <a:gd name="T4" fmla="*/ 0 w 37"/>
                      <a:gd name="T5" fmla="*/ 59 h 60"/>
                      <a:gd name="T6" fmla="*/ 16 w 37"/>
                      <a:gd name="T7" fmla="*/ 4 h 60"/>
                      <a:gd name="T8" fmla="*/ 36 w 37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0"/>
                      <a:gd name="T17" fmla="*/ 37 w 37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0">
                        <a:moveTo>
                          <a:pt x="36" y="0"/>
                        </a:moveTo>
                        <a:lnTo>
                          <a:pt x="36" y="31"/>
                        </a:lnTo>
                        <a:lnTo>
                          <a:pt x="0" y="59"/>
                        </a:lnTo>
                        <a:lnTo>
                          <a:pt x="16" y="4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91" name="Freeform 161"/>
                <p:cNvSpPr>
                  <a:spLocks/>
                </p:cNvSpPr>
                <p:nvPr/>
              </p:nvSpPr>
              <p:spPr bwMode="auto">
                <a:xfrm>
                  <a:off x="2048" y="2577"/>
                  <a:ext cx="17" cy="229"/>
                </a:xfrm>
                <a:custGeom>
                  <a:avLst/>
                  <a:gdLst>
                    <a:gd name="T0" fmla="*/ 16 w 17"/>
                    <a:gd name="T1" fmla="*/ 0 h 229"/>
                    <a:gd name="T2" fmla="*/ 16 w 17"/>
                    <a:gd name="T3" fmla="*/ 76 h 229"/>
                    <a:gd name="T4" fmla="*/ 12 w 17"/>
                    <a:gd name="T5" fmla="*/ 121 h 229"/>
                    <a:gd name="T6" fmla="*/ 8 w 17"/>
                    <a:gd name="T7" fmla="*/ 170 h 229"/>
                    <a:gd name="T8" fmla="*/ 0 w 17"/>
                    <a:gd name="T9" fmla="*/ 217 h 229"/>
                    <a:gd name="T10" fmla="*/ 2 w 17"/>
                    <a:gd name="T11" fmla="*/ 228 h 229"/>
                    <a:gd name="T12" fmla="*/ 16 w 17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9"/>
                    <a:gd name="T23" fmla="*/ 17 w 17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9">
                      <a:moveTo>
                        <a:pt x="16" y="0"/>
                      </a:moveTo>
                      <a:lnTo>
                        <a:pt x="16" y="76"/>
                      </a:lnTo>
                      <a:lnTo>
                        <a:pt x="12" y="121"/>
                      </a:lnTo>
                      <a:lnTo>
                        <a:pt x="8" y="170"/>
                      </a:lnTo>
                      <a:lnTo>
                        <a:pt x="0" y="217"/>
                      </a:lnTo>
                      <a:lnTo>
                        <a:pt x="2" y="22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76" name="Group 162"/>
              <p:cNvGrpSpPr>
                <a:grpSpLocks/>
              </p:cNvGrpSpPr>
              <p:nvPr/>
            </p:nvGrpSpPr>
            <p:grpSpPr bwMode="auto">
              <a:xfrm>
                <a:off x="1906" y="1974"/>
                <a:ext cx="300" cy="613"/>
                <a:chOff x="1906" y="1974"/>
                <a:chExt cx="300" cy="613"/>
              </a:xfrm>
            </p:grpSpPr>
            <p:sp>
              <p:nvSpPr>
                <p:cNvPr id="38980" name="Freeform 163"/>
                <p:cNvSpPr>
                  <a:spLocks/>
                </p:cNvSpPr>
                <p:nvPr/>
              </p:nvSpPr>
              <p:spPr bwMode="auto">
                <a:xfrm>
                  <a:off x="1906" y="1974"/>
                  <a:ext cx="300" cy="613"/>
                </a:xfrm>
                <a:custGeom>
                  <a:avLst/>
                  <a:gdLst>
                    <a:gd name="T0" fmla="*/ 118 w 300"/>
                    <a:gd name="T1" fmla="*/ 5 h 613"/>
                    <a:gd name="T2" fmla="*/ 26 w 300"/>
                    <a:gd name="T3" fmla="*/ 62 h 613"/>
                    <a:gd name="T4" fmla="*/ 11 w 300"/>
                    <a:gd name="T5" fmla="*/ 89 h 613"/>
                    <a:gd name="T6" fmla="*/ 0 w 300"/>
                    <a:gd name="T7" fmla="*/ 318 h 613"/>
                    <a:gd name="T8" fmla="*/ 5 w 300"/>
                    <a:gd name="T9" fmla="*/ 372 h 613"/>
                    <a:gd name="T10" fmla="*/ 40 w 300"/>
                    <a:gd name="T11" fmla="*/ 367 h 613"/>
                    <a:gd name="T12" fmla="*/ 39 w 300"/>
                    <a:gd name="T13" fmla="*/ 503 h 613"/>
                    <a:gd name="T14" fmla="*/ 55 w 300"/>
                    <a:gd name="T15" fmla="*/ 503 h 613"/>
                    <a:gd name="T16" fmla="*/ 71 w 300"/>
                    <a:gd name="T17" fmla="*/ 608 h 613"/>
                    <a:gd name="T18" fmla="*/ 134 w 300"/>
                    <a:gd name="T19" fmla="*/ 609 h 613"/>
                    <a:gd name="T20" fmla="*/ 187 w 300"/>
                    <a:gd name="T21" fmla="*/ 604 h 613"/>
                    <a:gd name="T22" fmla="*/ 224 w 300"/>
                    <a:gd name="T23" fmla="*/ 612 h 613"/>
                    <a:gd name="T24" fmla="*/ 275 w 300"/>
                    <a:gd name="T25" fmla="*/ 459 h 613"/>
                    <a:gd name="T26" fmla="*/ 299 w 300"/>
                    <a:gd name="T27" fmla="*/ 457 h 613"/>
                    <a:gd name="T28" fmla="*/ 277 w 300"/>
                    <a:gd name="T29" fmla="*/ 245 h 613"/>
                    <a:gd name="T30" fmla="*/ 276 w 300"/>
                    <a:gd name="T31" fmla="*/ 79 h 613"/>
                    <a:gd name="T32" fmla="*/ 263 w 300"/>
                    <a:gd name="T33" fmla="*/ 60 h 613"/>
                    <a:gd name="T34" fmla="*/ 165 w 300"/>
                    <a:gd name="T35" fmla="*/ 0 h 613"/>
                    <a:gd name="T36" fmla="*/ 146 w 300"/>
                    <a:gd name="T37" fmla="*/ 25 h 613"/>
                    <a:gd name="T38" fmla="*/ 118 w 300"/>
                    <a:gd name="T39" fmla="*/ 5 h 61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00"/>
                    <a:gd name="T61" fmla="*/ 0 h 613"/>
                    <a:gd name="T62" fmla="*/ 300 w 300"/>
                    <a:gd name="T63" fmla="*/ 613 h 61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00" h="613">
                      <a:moveTo>
                        <a:pt x="118" y="5"/>
                      </a:moveTo>
                      <a:lnTo>
                        <a:pt x="26" y="62"/>
                      </a:lnTo>
                      <a:lnTo>
                        <a:pt x="11" y="89"/>
                      </a:lnTo>
                      <a:lnTo>
                        <a:pt x="0" y="318"/>
                      </a:lnTo>
                      <a:lnTo>
                        <a:pt x="5" y="372"/>
                      </a:lnTo>
                      <a:lnTo>
                        <a:pt x="40" y="367"/>
                      </a:lnTo>
                      <a:lnTo>
                        <a:pt x="39" y="503"/>
                      </a:lnTo>
                      <a:lnTo>
                        <a:pt x="55" y="503"/>
                      </a:lnTo>
                      <a:lnTo>
                        <a:pt x="71" y="608"/>
                      </a:lnTo>
                      <a:lnTo>
                        <a:pt x="134" y="609"/>
                      </a:lnTo>
                      <a:lnTo>
                        <a:pt x="187" y="604"/>
                      </a:lnTo>
                      <a:lnTo>
                        <a:pt x="224" y="612"/>
                      </a:lnTo>
                      <a:lnTo>
                        <a:pt x="275" y="459"/>
                      </a:lnTo>
                      <a:lnTo>
                        <a:pt x="299" y="457"/>
                      </a:lnTo>
                      <a:lnTo>
                        <a:pt x="277" y="245"/>
                      </a:lnTo>
                      <a:lnTo>
                        <a:pt x="276" y="79"/>
                      </a:lnTo>
                      <a:lnTo>
                        <a:pt x="263" y="60"/>
                      </a:lnTo>
                      <a:lnTo>
                        <a:pt x="165" y="0"/>
                      </a:lnTo>
                      <a:lnTo>
                        <a:pt x="146" y="25"/>
                      </a:lnTo>
                      <a:lnTo>
                        <a:pt x="118" y="5"/>
                      </a:lnTo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81" name="Group 164"/>
                <p:cNvGrpSpPr>
                  <a:grpSpLocks/>
                </p:cNvGrpSpPr>
                <p:nvPr/>
              </p:nvGrpSpPr>
              <p:grpSpPr bwMode="auto">
                <a:xfrm>
                  <a:off x="1946" y="2097"/>
                  <a:ext cx="183" cy="386"/>
                  <a:chOff x="1946" y="2097"/>
                  <a:chExt cx="183" cy="386"/>
                </a:xfrm>
              </p:grpSpPr>
              <p:grpSp>
                <p:nvGrpSpPr>
                  <p:cNvPr id="38982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1952" y="2271"/>
                    <a:ext cx="134" cy="212"/>
                    <a:chOff x="1952" y="2271"/>
                    <a:chExt cx="134" cy="212"/>
                  </a:xfrm>
                </p:grpSpPr>
                <p:sp>
                  <p:nvSpPr>
                    <p:cNvPr id="38988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1969" y="2271"/>
                      <a:ext cx="117" cy="212"/>
                    </a:xfrm>
                    <a:custGeom>
                      <a:avLst/>
                      <a:gdLst>
                        <a:gd name="T0" fmla="*/ 0 w 117"/>
                        <a:gd name="T1" fmla="*/ 211 h 212"/>
                        <a:gd name="T2" fmla="*/ 113 w 117"/>
                        <a:gd name="T3" fmla="*/ 200 h 212"/>
                        <a:gd name="T4" fmla="*/ 116 w 117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7"/>
                        <a:gd name="T10" fmla="*/ 0 h 212"/>
                        <a:gd name="T11" fmla="*/ 117 w 117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7" h="212">
                          <a:moveTo>
                            <a:pt x="0" y="211"/>
                          </a:moveTo>
                          <a:lnTo>
                            <a:pt x="113" y="20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9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1952" y="2296"/>
                      <a:ext cx="131" cy="53"/>
                    </a:xfrm>
                    <a:custGeom>
                      <a:avLst/>
                      <a:gdLst>
                        <a:gd name="T0" fmla="*/ 0 w 131"/>
                        <a:gd name="T1" fmla="*/ 52 h 53"/>
                        <a:gd name="T2" fmla="*/ 46 w 131"/>
                        <a:gd name="T3" fmla="*/ 37 h 53"/>
                        <a:gd name="T4" fmla="*/ 130 w 131"/>
                        <a:gd name="T5" fmla="*/ 0 h 53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3"/>
                        <a:gd name="T11" fmla="*/ 131 w 131"/>
                        <a:gd name="T12" fmla="*/ 53 h 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3">
                          <a:moveTo>
                            <a:pt x="0" y="52"/>
                          </a:moveTo>
                          <a:lnTo>
                            <a:pt x="46" y="37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83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946" y="2097"/>
                    <a:ext cx="183" cy="244"/>
                    <a:chOff x="1946" y="2097"/>
                    <a:chExt cx="183" cy="244"/>
                  </a:xfrm>
                </p:grpSpPr>
                <p:sp>
                  <p:nvSpPr>
                    <p:cNvPr id="38984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960" y="2097"/>
                      <a:ext cx="157" cy="184"/>
                    </a:xfrm>
                    <a:custGeom>
                      <a:avLst/>
                      <a:gdLst>
                        <a:gd name="T0" fmla="*/ 0 w 157"/>
                        <a:gd name="T1" fmla="*/ 65 h 184"/>
                        <a:gd name="T2" fmla="*/ 100 w 157"/>
                        <a:gd name="T3" fmla="*/ 0 h 184"/>
                        <a:gd name="T4" fmla="*/ 156 w 157"/>
                        <a:gd name="T5" fmla="*/ 123 h 184"/>
                        <a:gd name="T6" fmla="*/ 56 w 157"/>
                        <a:gd name="T7" fmla="*/ 183 h 184"/>
                        <a:gd name="T8" fmla="*/ 0 w 157"/>
                        <a:gd name="T9" fmla="*/ 65 h 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184"/>
                        <a:gd name="T17" fmla="*/ 157 w 157"/>
                        <a:gd name="T18" fmla="*/ 184 h 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184">
                          <a:moveTo>
                            <a:pt x="0" y="65"/>
                          </a:moveTo>
                          <a:lnTo>
                            <a:pt x="100" y="0"/>
                          </a:lnTo>
                          <a:lnTo>
                            <a:pt x="156" y="123"/>
                          </a:lnTo>
                          <a:lnTo>
                            <a:pt x="56" y="183"/>
                          </a:ln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5" name="Group 1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6" y="2176"/>
                      <a:ext cx="183" cy="165"/>
                      <a:chOff x="1946" y="2176"/>
                      <a:chExt cx="183" cy="165"/>
                    </a:xfrm>
                  </p:grpSpPr>
                  <p:sp>
                    <p:nvSpPr>
                      <p:cNvPr id="38986" name="Freeform 1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4" y="2176"/>
                        <a:ext cx="65" cy="97"/>
                      </a:xfrm>
                      <a:custGeom>
                        <a:avLst/>
                        <a:gdLst>
                          <a:gd name="T0" fmla="*/ 0 w 65"/>
                          <a:gd name="T1" fmla="*/ 59 h 97"/>
                          <a:gd name="T2" fmla="*/ 16 w 65"/>
                          <a:gd name="T3" fmla="*/ 44 h 97"/>
                          <a:gd name="T4" fmla="*/ 25 w 65"/>
                          <a:gd name="T5" fmla="*/ 16 h 97"/>
                          <a:gd name="T6" fmla="*/ 37 w 65"/>
                          <a:gd name="T7" fmla="*/ 7 h 97"/>
                          <a:gd name="T8" fmla="*/ 43 w 65"/>
                          <a:gd name="T9" fmla="*/ 0 h 97"/>
                          <a:gd name="T10" fmla="*/ 47 w 65"/>
                          <a:gd name="T11" fmla="*/ 3 h 97"/>
                          <a:gd name="T12" fmla="*/ 48 w 65"/>
                          <a:gd name="T13" fmla="*/ 10 h 97"/>
                          <a:gd name="T14" fmla="*/ 60 w 65"/>
                          <a:gd name="T15" fmla="*/ 23 h 97"/>
                          <a:gd name="T16" fmla="*/ 64 w 65"/>
                          <a:gd name="T17" fmla="*/ 47 h 97"/>
                          <a:gd name="T18" fmla="*/ 60 w 65"/>
                          <a:gd name="T19" fmla="*/ 64 h 97"/>
                          <a:gd name="T20" fmla="*/ 42 w 65"/>
                          <a:gd name="T21" fmla="*/ 83 h 97"/>
                          <a:gd name="T22" fmla="*/ 6 w 65"/>
                          <a:gd name="T23" fmla="*/ 96 h 97"/>
                          <a:gd name="T24" fmla="*/ 0 w 65"/>
                          <a:gd name="T25" fmla="*/ 59 h 9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5"/>
                          <a:gd name="T40" fmla="*/ 0 h 97"/>
                          <a:gd name="T41" fmla="*/ 65 w 65"/>
                          <a:gd name="T42" fmla="*/ 97 h 9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5" h="97">
                            <a:moveTo>
                              <a:pt x="0" y="59"/>
                            </a:moveTo>
                            <a:lnTo>
                              <a:pt x="16" y="44"/>
                            </a:lnTo>
                            <a:lnTo>
                              <a:pt x="25" y="16"/>
                            </a:lnTo>
                            <a:lnTo>
                              <a:pt x="37" y="7"/>
                            </a:lnTo>
                            <a:lnTo>
                              <a:pt x="43" y="0"/>
                            </a:lnTo>
                            <a:lnTo>
                              <a:pt x="47" y="3"/>
                            </a:lnTo>
                            <a:lnTo>
                              <a:pt x="48" y="10"/>
                            </a:lnTo>
                            <a:lnTo>
                              <a:pt x="60" y="23"/>
                            </a:lnTo>
                            <a:lnTo>
                              <a:pt x="64" y="47"/>
                            </a:lnTo>
                            <a:lnTo>
                              <a:pt x="60" y="64"/>
                            </a:lnTo>
                            <a:lnTo>
                              <a:pt x="42" y="83"/>
                            </a:lnTo>
                            <a:lnTo>
                              <a:pt x="6" y="96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87" name="Freeform 1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2234"/>
                        <a:ext cx="126" cy="107"/>
                      </a:xfrm>
                      <a:custGeom>
                        <a:avLst/>
                        <a:gdLst>
                          <a:gd name="T0" fmla="*/ 0 w 126"/>
                          <a:gd name="T1" fmla="*/ 106 h 107"/>
                          <a:gd name="T2" fmla="*/ 51 w 126"/>
                          <a:gd name="T3" fmla="*/ 87 h 107"/>
                          <a:gd name="T4" fmla="*/ 89 w 126"/>
                          <a:gd name="T5" fmla="*/ 67 h 107"/>
                          <a:gd name="T6" fmla="*/ 125 w 126"/>
                          <a:gd name="T7" fmla="*/ 46 h 107"/>
                          <a:gd name="T8" fmla="*/ 111 w 126"/>
                          <a:gd name="T9" fmla="*/ 0 h 107"/>
                          <a:gd name="T10" fmla="*/ 45 w 126"/>
                          <a:gd name="T11" fmla="*/ 29 h 107"/>
                          <a:gd name="T12" fmla="*/ 6 w 126"/>
                          <a:gd name="T13" fmla="*/ 44 h 107"/>
                          <a:gd name="T14" fmla="*/ 4 w 126"/>
                          <a:gd name="T15" fmla="*/ 36 h 107"/>
                          <a:gd name="T16" fmla="*/ 0 w 126"/>
                          <a:gd name="T17" fmla="*/ 106 h 10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6"/>
                          <a:gd name="T28" fmla="*/ 0 h 107"/>
                          <a:gd name="T29" fmla="*/ 126 w 126"/>
                          <a:gd name="T30" fmla="*/ 107 h 10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6" h="107">
                            <a:moveTo>
                              <a:pt x="0" y="106"/>
                            </a:moveTo>
                            <a:lnTo>
                              <a:pt x="51" y="87"/>
                            </a:lnTo>
                            <a:lnTo>
                              <a:pt x="89" y="67"/>
                            </a:lnTo>
                            <a:lnTo>
                              <a:pt x="125" y="46"/>
                            </a:lnTo>
                            <a:lnTo>
                              <a:pt x="111" y="0"/>
                            </a:lnTo>
                            <a:lnTo>
                              <a:pt x="45" y="29"/>
                            </a:lnTo>
                            <a:lnTo>
                              <a:pt x="6" y="44"/>
                            </a:lnTo>
                            <a:lnTo>
                              <a:pt x="4" y="36"/>
                            </a:lnTo>
                            <a:lnTo>
                              <a:pt x="0" y="106"/>
                            </a:lnTo>
                          </a:path>
                        </a:pathLst>
                      </a:custGeom>
                      <a:solidFill>
                        <a:srgbClr val="600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8977" name="Group 173"/>
              <p:cNvGrpSpPr>
                <a:grpSpLocks/>
              </p:cNvGrpSpPr>
              <p:nvPr/>
            </p:nvGrpSpPr>
            <p:grpSpPr bwMode="auto">
              <a:xfrm>
                <a:off x="1945" y="3002"/>
                <a:ext cx="186" cy="139"/>
                <a:chOff x="1945" y="3002"/>
                <a:chExt cx="186" cy="139"/>
              </a:xfrm>
            </p:grpSpPr>
            <p:sp>
              <p:nvSpPr>
                <p:cNvPr id="38978" name="Freeform 174"/>
                <p:cNvSpPr>
                  <a:spLocks/>
                </p:cNvSpPr>
                <p:nvPr/>
              </p:nvSpPr>
              <p:spPr bwMode="auto">
                <a:xfrm>
                  <a:off x="2049" y="3002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3 h 131"/>
                    <a:gd name="T26" fmla="*/ 52 w 82"/>
                    <a:gd name="T27" fmla="*/ 73 h 131"/>
                    <a:gd name="T28" fmla="*/ 36 w 82"/>
                    <a:gd name="T29" fmla="*/ 71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3"/>
                      </a:lnTo>
                      <a:lnTo>
                        <a:pt x="52" y="73"/>
                      </a:lnTo>
                      <a:lnTo>
                        <a:pt x="36" y="71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9" name="Freeform 175"/>
                <p:cNvSpPr>
                  <a:spLocks/>
                </p:cNvSpPr>
                <p:nvPr/>
              </p:nvSpPr>
              <p:spPr bwMode="auto">
                <a:xfrm>
                  <a:off x="1945" y="3005"/>
                  <a:ext cx="75" cy="136"/>
                </a:xfrm>
                <a:custGeom>
                  <a:avLst/>
                  <a:gdLst>
                    <a:gd name="T0" fmla="*/ 73 w 75"/>
                    <a:gd name="T1" fmla="*/ 0 h 136"/>
                    <a:gd name="T2" fmla="*/ 74 w 75"/>
                    <a:gd name="T3" fmla="*/ 54 h 136"/>
                    <a:gd name="T4" fmla="*/ 70 w 75"/>
                    <a:gd name="T5" fmla="*/ 41 h 136"/>
                    <a:gd name="T6" fmla="*/ 63 w 75"/>
                    <a:gd name="T7" fmla="*/ 58 h 136"/>
                    <a:gd name="T8" fmla="*/ 58 w 75"/>
                    <a:gd name="T9" fmla="*/ 83 h 136"/>
                    <a:gd name="T10" fmla="*/ 52 w 75"/>
                    <a:gd name="T11" fmla="*/ 104 h 136"/>
                    <a:gd name="T12" fmla="*/ 37 w 75"/>
                    <a:gd name="T13" fmla="*/ 122 h 136"/>
                    <a:gd name="T14" fmla="*/ 23 w 75"/>
                    <a:gd name="T15" fmla="*/ 131 h 136"/>
                    <a:gd name="T16" fmla="*/ 10 w 75"/>
                    <a:gd name="T17" fmla="*/ 135 h 136"/>
                    <a:gd name="T18" fmla="*/ 5 w 75"/>
                    <a:gd name="T19" fmla="*/ 129 h 136"/>
                    <a:gd name="T20" fmla="*/ 1 w 75"/>
                    <a:gd name="T21" fmla="*/ 116 h 136"/>
                    <a:gd name="T22" fmla="*/ 0 w 75"/>
                    <a:gd name="T23" fmla="*/ 103 h 136"/>
                    <a:gd name="T24" fmla="*/ 2 w 75"/>
                    <a:gd name="T25" fmla="*/ 89 h 136"/>
                    <a:gd name="T26" fmla="*/ 8 w 75"/>
                    <a:gd name="T27" fmla="*/ 66 h 136"/>
                    <a:gd name="T28" fmla="*/ 19 w 75"/>
                    <a:gd name="T29" fmla="*/ 74 h 136"/>
                    <a:gd name="T30" fmla="*/ 35 w 75"/>
                    <a:gd name="T31" fmla="*/ 74 h 136"/>
                    <a:gd name="T32" fmla="*/ 45 w 75"/>
                    <a:gd name="T33" fmla="*/ 73 h 136"/>
                    <a:gd name="T34" fmla="*/ 65 w 75"/>
                    <a:gd name="T35" fmla="*/ 28 h 136"/>
                    <a:gd name="T36" fmla="*/ 73 w 75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6"/>
                    <a:gd name="T59" fmla="*/ 75 w 75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6">
                      <a:moveTo>
                        <a:pt x="73" y="0"/>
                      </a:moveTo>
                      <a:lnTo>
                        <a:pt x="74" y="54"/>
                      </a:lnTo>
                      <a:lnTo>
                        <a:pt x="70" y="41"/>
                      </a:lnTo>
                      <a:lnTo>
                        <a:pt x="63" y="58"/>
                      </a:lnTo>
                      <a:lnTo>
                        <a:pt x="58" y="83"/>
                      </a:lnTo>
                      <a:lnTo>
                        <a:pt x="52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6"/>
                      </a:lnTo>
                      <a:lnTo>
                        <a:pt x="19" y="74"/>
                      </a:lnTo>
                      <a:lnTo>
                        <a:pt x="35" y="74"/>
                      </a:lnTo>
                      <a:lnTo>
                        <a:pt x="45" y="73"/>
                      </a:lnTo>
                      <a:lnTo>
                        <a:pt x="65" y="28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30" name="Group 176"/>
            <p:cNvGrpSpPr>
              <a:grpSpLocks/>
            </p:cNvGrpSpPr>
            <p:nvPr/>
          </p:nvGrpSpPr>
          <p:grpSpPr bwMode="auto">
            <a:xfrm>
              <a:off x="3367" y="1737"/>
              <a:ext cx="349" cy="1428"/>
              <a:chOff x="3367" y="1737"/>
              <a:chExt cx="349" cy="1428"/>
            </a:xfrm>
          </p:grpSpPr>
          <p:grpSp>
            <p:nvGrpSpPr>
              <p:cNvPr id="38953" name="Group 177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38972" name="Freeform 178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3" name="Freeform 179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54" name="Freeform 180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5" name="Freeform 181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6" name="Freeform 182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7" name="Freeform 183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58" name="Group 184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38966" name="Group 185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38968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38970" name="Line 1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71" name="Line 1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969" name="Freeform 189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7" name="Line 190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59" name="Group 191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38960" name="Group 192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38962" name="Freeform 193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3" name="Freeform 194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4" name="Freeform 195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5" name="Freeform 196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1" name="Freeform 197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31" name="Group 198"/>
            <p:cNvGrpSpPr>
              <a:grpSpLocks/>
            </p:cNvGrpSpPr>
            <p:nvPr/>
          </p:nvGrpSpPr>
          <p:grpSpPr bwMode="auto">
            <a:xfrm>
              <a:off x="3598" y="1816"/>
              <a:ext cx="300" cy="1376"/>
              <a:chOff x="3598" y="1816"/>
              <a:chExt cx="300" cy="1376"/>
            </a:xfrm>
          </p:grpSpPr>
          <p:grpSp>
            <p:nvGrpSpPr>
              <p:cNvPr id="38932" name="Group 199"/>
              <p:cNvGrpSpPr>
                <a:grpSpLocks/>
              </p:cNvGrpSpPr>
              <p:nvPr/>
            </p:nvGrpSpPr>
            <p:grpSpPr bwMode="auto">
              <a:xfrm>
                <a:off x="3677" y="1816"/>
                <a:ext cx="156" cy="326"/>
                <a:chOff x="3677" y="1816"/>
                <a:chExt cx="156" cy="326"/>
              </a:xfrm>
            </p:grpSpPr>
            <p:sp>
              <p:nvSpPr>
                <p:cNvPr id="38951" name="Freeform 200"/>
                <p:cNvSpPr>
                  <a:spLocks/>
                </p:cNvSpPr>
                <p:nvPr/>
              </p:nvSpPr>
              <p:spPr bwMode="auto">
                <a:xfrm>
                  <a:off x="3677" y="1816"/>
                  <a:ext cx="156" cy="183"/>
                </a:xfrm>
                <a:custGeom>
                  <a:avLst/>
                  <a:gdLst>
                    <a:gd name="T0" fmla="*/ 89 w 156"/>
                    <a:gd name="T1" fmla="*/ 4 h 183"/>
                    <a:gd name="T2" fmla="*/ 112 w 156"/>
                    <a:gd name="T3" fmla="*/ 11 h 183"/>
                    <a:gd name="T4" fmla="*/ 124 w 156"/>
                    <a:gd name="T5" fmla="*/ 20 h 183"/>
                    <a:gd name="T6" fmla="*/ 132 w 156"/>
                    <a:gd name="T7" fmla="*/ 33 h 183"/>
                    <a:gd name="T8" fmla="*/ 140 w 156"/>
                    <a:gd name="T9" fmla="*/ 58 h 183"/>
                    <a:gd name="T10" fmla="*/ 149 w 156"/>
                    <a:gd name="T11" fmla="*/ 96 h 183"/>
                    <a:gd name="T12" fmla="*/ 155 w 156"/>
                    <a:gd name="T13" fmla="*/ 128 h 183"/>
                    <a:gd name="T14" fmla="*/ 154 w 156"/>
                    <a:gd name="T15" fmla="*/ 143 h 183"/>
                    <a:gd name="T16" fmla="*/ 151 w 156"/>
                    <a:gd name="T17" fmla="*/ 157 h 183"/>
                    <a:gd name="T18" fmla="*/ 149 w 156"/>
                    <a:gd name="T19" fmla="*/ 179 h 183"/>
                    <a:gd name="T20" fmla="*/ 143 w 156"/>
                    <a:gd name="T21" fmla="*/ 178 h 183"/>
                    <a:gd name="T22" fmla="*/ 134 w 156"/>
                    <a:gd name="T23" fmla="*/ 176 h 183"/>
                    <a:gd name="T24" fmla="*/ 124 w 156"/>
                    <a:gd name="T25" fmla="*/ 177 h 183"/>
                    <a:gd name="T26" fmla="*/ 110 w 156"/>
                    <a:gd name="T27" fmla="*/ 180 h 183"/>
                    <a:gd name="T28" fmla="*/ 101 w 156"/>
                    <a:gd name="T29" fmla="*/ 181 h 183"/>
                    <a:gd name="T30" fmla="*/ 101 w 156"/>
                    <a:gd name="T31" fmla="*/ 169 h 183"/>
                    <a:gd name="T32" fmla="*/ 113 w 156"/>
                    <a:gd name="T33" fmla="*/ 144 h 183"/>
                    <a:gd name="T34" fmla="*/ 115 w 156"/>
                    <a:gd name="T35" fmla="*/ 104 h 183"/>
                    <a:gd name="T36" fmla="*/ 113 w 156"/>
                    <a:gd name="T37" fmla="*/ 67 h 183"/>
                    <a:gd name="T38" fmla="*/ 91 w 156"/>
                    <a:gd name="T39" fmla="*/ 45 h 183"/>
                    <a:gd name="T40" fmla="*/ 54 w 156"/>
                    <a:gd name="T41" fmla="*/ 41 h 183"/>
                    <a:gd name="T42" fmla="*/ 37 w 156"/>
                    <a:gd name="T43" fmla="*/ 64 h 183"/>
                    <a:gd name="T44" fmla="*/ 39 w 156"/>
                    <a:gd name="T45" fmla="*/ 140 h 183"/>
                    <a:gd name="T46" fmla="*/ 54 w 156"/>
                    <a:gd name="T47" fmla="*/ 170 h 183"/>
                    <a:gd name="T48" fmla="*/ 54 w 156"/>
                    <a:gd name="T49" fmla="*/ 180 h 183"/>
                    <a:gd name="T50" fmla="*/ 45 w 156"/>
                    <a:gd name="T51" fmla="*/ 180 h 183"/>
                    <a:gd name="T52" fmla="*/ 34 w 156"/>
                    <a:gd name="T53" fmla="*/ 178 h 183"/>
                    <a:gd name="T54" fmla="*/ 24 w 156"/>
                    <a:gd name="T55" fmla="*/ 177 h 183"/>
                    <a:gd name="T56" fmla="*/ 12 w 156"/>
                    <a:gd name="T57" fmla="*/ 182 h 183"/>
                    <a:gd name="T58" fmla="*/ 10 w 156"/>
                    <a:gd name="T59" fmla="*/ 169 h 183"/>
                    <a:gd name="T60" fmla="*/ 4 w 156"/>
                    <a:gd name="T61" fmla="*/ 151 h 183"/>
                    <a:gd name="T62" fmla="*/ 1 w 156"/>
                    <a:gd name="T63" fmla="*/ 134 h 183"/>
                    <a:gd name="T64" fmla="*/ 0 w 156"/>
                    <a:gd name="T65" fmla="*/ 120 h 183"/>
                    <a:gd name="T66" fmla="*/ 1 w 156"/>
                    <a:gd name="T67" fmla="*/ 104 h 183"/>
                    <a:gd name="T68" fmla="*/ 4 w 156"/>
                    <a:gd name="T69" fmla="*/ 92 h 183"/>
                    <a:gd name="T70" fmla="*/ 7 w 156"/>
                    <a:gd name="T71" fmla="*/ 79 h 183"/>
                    <a:gd name="T72" fmla="*/ 10 w 156"/>
                    <a:gd name="T73" fmla="*/ 66 h 183"/>
                    <a:gd name="T74" fmla="*/ 10 w 156"/>
                    <a:gd name="T75" fmla="*/ 57 h 183"/>
                    <a:gd name="T76" fmla="*/ 13 w 156"/>
                    <a:gd name="T77" fmla="*/ 44 h 183"/>
                    <a:gd name="T78" fmla="*/ 17 w 156"/>
                    <a:gd name="T79" fmla="*/ 27 h 183"/>
                    <a:gd name="T80" fmla="*/ 32 w 156"/>
                    <a:gd name="T81" fmla="*/ 13 h 183"/>
                    <a:gd name="T82" fmla="*/ 43 w 156"/>
                    <a:gd name="T83" fmla="*/ 4 h 183"/>
                    <a:gd name="T84" fmla="*/ 60 w 156"/>
                    <a:gd name="T85" fmla="*/ 0 h 183"/>
                    <a:gd name="T86" fmla="*/ 75 w 156"/>
                    <a:gd name="T87" fmla="*/ 0 h 183"/>
                    <a:gd name="T88" fmla="*/ 89 w 156"/>
                    <a:gd name="T89" fmla="*/ 4 h 18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56"/>
                    <a:gd name="T136" fmla="*/ 0 h 183"/>
                    <a:gd name="T137" fmla="*/ 156 w 156"/>
                    <a:gd name="T138" fmla="*/ 183 h 18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56" h="183">
                      <a:moveTo>
                        <a:pt x="89" y="4"/>
                      </a:moveTo>
                      <a:lnTo>
                        <a:pt x="112" y="11"/>
                      </a:lnTo>
                      <a:lnTo>
                        <a:pt x="124" y="20"/>
                      </a:lnTo>
                      <a:lnTo>
                        <a:pt x="132" y="33"/>
                      </a:lnTo>
                      <a:lnTo>
                        <a:pt x="140" y="58"/>
                      </a:lnTo>
                      <a:lnTo>
                        <a:pt x="149" y="96"/>
                      </a:lnTo>
                      <a:lnTo>
                        <a:pt x="155" y="128"/>
                      </a:lnTo>
                      <a:lnTo>
                        <a:pt x="154" y="143"/>
                      </a:lnTo>
                      <a:lnTo>
                        <a:pt x="151" y="157"/>
                      </a:lnTo>
                      <a:lnTo>
                        <a:pt x="149" y="179"/>
                      </a:lnTo>
                      <a:lnTo>
                        <a:pt x="143" y="178"/>
                      </a:lnTo>
                      <a:lnTo>
                        <a:pt x="134" y="176"/>
                      </a:lnTo>
                      <a:lnTo>
                        <a:pt x="124" y="177"/>
                      </a:lnTo>
                      <a:lnTo>
                        <a:pt x="110" y="180"/>
                      </a:lnTo>
                      <a:lnTo>
                        <a:pt x="101" y="181"/>
                      </a:lnTo>
                      <a:lnTo>
                        <a:pt x="101" y="169"/>
                      </a:lnTo>
                      <a:lnTo>
                        <a:pt x="113" y="144"/>
                      </a:lnTo>
                      <a:lnTo>
                        <a:pt x="115" y="104"/>
                      </a:lnTo>
                      <a:lnTo>
                        <a:pt x="113" y="67"/>
                      </a:lnTo>
                      <a:lnTo>
                        <a:pt x="91" y="45"/>
                      </a:lnTo>
                      <a:lnTo>
                        <a:pt x="54" y="41"/>
                      </a:lnTo>
                      <a:lnTo>
                        <a:pt x="37" y="64"/>
                      </a:lnTo>
                      <a:lnTo>
                        <a:pt x="39" y="140"/>
                      </a:lnTo>
                      <a:lnTo>
                        <a:pt x="54" y="170"/>
                      </a:lnTo>
                      <a:lnTo>
                        <a:pt x="54" y="180"/>
                      </a:lnTo>
                      <a:lnTo>
                        <a:pt x="45" y="180"/>
                      </a:lnTo>
                      <a:lnTo>
                        <a:pt x="34" y="178"/>
                      </a:lnTo>
                      <a:lnTo>
                        <a:pt x="24" y="177"/>
                      </a:lnTo>
                      <a:lnTo>
                        <a:pt x="12" y="182"/>
                      </a:lnTo>
                      <a:lnTo>
                        <a:pt x="10" y="169"/>
                      </a:lnTo>
                      <a:lnTo>
                        <a:pt x="4" y="151"/>
                      </a:lnTo>
                      <a:lnTo>
                        <a:pt x="1" y="134"/>
                      </a:lnTo>
                      <a:lnTo>
                        <a:pt x="0" y="120"/>
                      </a:lnTo>
                      <a:lnTo>
                        <a:pt x="1" y="104"/>
                      </a:lnTo>
                      <a:lnTo>
                        <a:pt x="4" y="92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0" y="57"/>
                      </a:lnTo>
                      <a:lnTo>
                        <a:pt x="13" y="44"/>
                      </a:lnTo>
                      <a:lnTo>
                        <a:pt x="17" y="27"/>
                      </a:lnTo>
                      <a:lnTo>
                        <a:pt x="32" y="13"/>
                      </a:lnTo>
                      <a:lnTo>
                        <a:pt x="43" y="4"/>
                      </a:lnTo>
                      <a:lnTo>
                        <a:pt x="60" y="0"/>
                      </a:lnTo>
                      <a:lnTo>
                        <a:pt x="75" y="0"/>
                      </a:lnTo>
                      <a:lnTo>
                        <a:pt x="8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2" name="Freeform 201"/>
                <p:cNvSpPr>
                  <a:spLocks/>
                </p:cNvSpPr>
                <p:nvPr/>
              </p:nvSpPr>
              <p:spPr bwMode="auto">
                <a:xfrm>
                  <a:off x="3689" y="1850"/>
                  <a:ext cx="127" cy="292"/>
                </a:xfrm>
                <a:custGeom>
                  <a:avLst/>
                  <a:gdLst>
                    <a:gd name="T0" fmla="*/ 78 w 127"/>
                    <a:gd name="T1" fmla="*/ 3 h 292"/>
                    <a:gd name="T2" fmla="*/ 87 w 127"/>
                    <a:gd name="T3" fmla="*/ 7 h 292"/>
                    <a:gd name="T4" fmla="*/ 95 w 127"/>
                    <a:gd name="T5" fmla="*/ 14 h 292"/>
                    <a:gd name="T6" fmla="*/ 101 w 127"/>
                    <a:gd name="T7" fmla="*/ 24 h 292"/>
                    <a:gd name="T8" fmla="*/ 103 w 127"/>
                    <a:gd name="T9" fmla="*/ 35 h 292"/>
                    <a:gd name="T10" fmla="*/ 106 w 127"/>
                    <a:gd name="T11" fmla="*/ 71 h 292"/>
                    <a:gd name="T12" fmla="*/ 106 w 127"/>
                    <a:gd name="T13" fmla="*/ 85 h 292"/>
                    <a:gd name="T14" fmla="*/ 102 w 127"/>
                    <a:gd name="T15" fmla="*/ 109 h 292"/>
                    <a:gd name="T16" fmla="*/ 98 w 127"/>
                    <a:gd name="T17" fmla="*/ 122 h 292"/>
                    <a:gd name="T18" fmla="*/ 89 w 127"/>
                    <a:gd name="T19" fmla="*/ 139 h 292"/>
                    <a:gd name="T20" fmla="*/ 89 w 127"/>
                    <a:gd name="T21" fmla="*/ 183 h 292"/>
                    <a:gd name="T22" fmla="*/ 126 w 127"/>
                    <a:gd name="T23" fmla="*/ 207 h 292"/>
                    <a:gd name="T24" fmla="*/ 60 w 127"/>
                    <a:gd name="T25" fmla="*/ 291 h 292"/>
                    <a:gd name="T26" fmla="*/ 0 w 127"/>
                    <a:gd name="T27" fmla="*/ 201 h 292"/>
                    <a:gd name="T28" fmla="*/ 43 w 127"/>
                    <a:gd name="T29" fmla="*/ 173 h 292"/>
                    <a:gd name="T30" fmla="*/ 43 w 127"/>
                    <a:gd name="T31" fmla="*/ 140 h 292"/>
                    <a:gd name="T32" fmla="*/ 32 w 127"/>
                    <a:gd name="T33" fmla="*/ 122 h 292"/>
                    <a:gd name="T34" fmla="*/ 26 w 127"/>
                    <a:gd name="T35" fmla="*/ 110 h 292"/>
                    <a:gd name="T36" fmla="*/ 24 w 127"/>
                    <a:gd name="T37" fmla="*/ 95 h 292"/>
                    <a:gd name="T38" fmla="*/ 23 w 127"/>
                    <a:gd name="T39" fmla="*/ 78 h 292"/>
                    <a:gd name="T40" fmla="*/ 23 w 127"/>
                    <a:gd name="T41" fmla="*/ 66 h 292"/>
                    <a:gd name="T42" fmla="*/ 23 w 127"/>
                    <a:gd name="T43" fmla="*/ 48 h 292"/>
                    <a:gd name="T44" fmla="*/ 23 w 127"/>
                    <a:gd name="T45" fmla="*/ 36 h 292"/>
                    <a:gd name="T46" fmla="*/ 26 w 127"/>
                    <a:gd name="T47" fmla="*/ 23 h 292"/>
                    <a:gd name="T48" fmla="*/ 33 w 127"/>
                    <a:gd name="T49" fmla="*/ 12 h 292"/>
                    <a:gd name="T50" fmla="*/ 43 w 127"/>
                    <a:gd name="T51" fmla="*/ 5 h 292"/>
                    <a:gd name="T52" fmla="*/ 52 w 127"/>
                    <a:gd name="T53" fmla="*/ 1 h 292"/>
                    <a:gd name="T54" fmla="*/ 64 w 127"/>
                    <a:gd name="T55" fmla="*/ 0 h 292"/>
                    <a:gd name="T56" fmla="*/ 78 w 127"/>
                    <a:gd name="T57" fmla="*/ 3 h 29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27"/>
                    <a:gd name="T88" fmla="*/ 0 h 292"/>
                    <a:gd name="T89" fmla="*/ 127 w 127"/>
                    <a:gd name="T90" fmla="*/ 292 h 29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27" h="292">
                      <a:moveTo>
                        <a:pt x="78" y="3"/>
                      </a:moveTo>
                      <a:lnTo>
                        <a:pt x="87" y="7"/>
                      </a:lnTo>
                      <a:lnTo>
                        <a:pt x="95" y="14"/>
                      </a:lnTo>
                      <a:lnTo>
                        <a:pt x="101" y="24"/>
                      </a:lnTo>
                      <a:lnTo>
                        <a:pt x="103" y="35"/>
                      </a:lnTo>
                      <a:lnTo>
                        <a:pt x="106" y="71"/>
                      </a:lnTo>
                      <a:lnTo>
                        <a:pt x="106" y="85"/>
                      </a:lnTo>
                      <a:lnTo>
                        <a:pt x="102" y="109"/>
                      </a:lnTo>
                      <a:lnTo>
                        <a:pt x="98" y="122"/>
                      </a:lnTo>
                      <a:lnTo>
                        <a:pt x="89" y="139"/>
                      </a:lnTo>
                      <a:lnTo>
                        <a:pt x="89" y="183"/>
                      </a:lnTo>
                      <a:lnTo>
                        <a:pt x="126" y="207"/>
                      </a:lnTo>
                      <a:lnTo>
                        <a:pt x="60" y="291"/>
                      </a:lnTo>
                      <a:lnTo>
                        <a:pt x="0" y="201"/>
                      </a:lnTo>
                      <a:lnTo>
                        <a:pt x="43" y="173"/>
                      </a:lnTo>
                      <a:lnTo>
                        <a:pt x="43" y="140"/>
                      </a:lnTo>
                      <a:lnTo>
                        <a:pt x="32" y="122"/>
                      </a:lnTo>
                      <a:lnTo>
                        <a:pt x="26" y="110"/>
                      </a:lnTo>
                      <a:lnTo>
                        <a:pt x="24" y="95"/>
                      </a:lnTo>
                      <a:lnTo>
                        <a:pt x="23" y="78"/>
                      </a:lnTo>
                      <a:lnTo>
                        <a:pt x="23" y="66"/>
                      </a:lnTo>
                      <a:lnTo>
                        <a:pt x="23" y="48"/>
                      </a:lnTo>
                      <a:lnTo>
                        <a:pt x="23" y="36"/>
                      </a:lnTo>
                      <a:lnTo>
                        <a:pt x="26" y="23"/>
                      </a:lnTo>
                      <a:lnTo>
                        <a:pt x="33" y="12"/>
                      </a:lnTo>
                      <a:lnTo>
                        <a:pt x="43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8" y="3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3" name="Group 202"/>
              <p:cNvGrpSpPr>
                <a:grpSpLocks/>
              </p:cNvGrpSpPr>
              <p:nvPr/>
            </p:nvGrpSpPr>
            <p:grpSpPr bwMode="auto">
              <a:xfrm>
                <a:off x="3604" y="2482"/>
                <a:ext cx="246" cy="649"/>
                <a:chOff x="3604" y="2482"/>
                <a:chExt cx="246" cy="649"/>
              </a:xfrm>
            </p:grpSpPr>
            <p:grpSp>
              <p:nvGrpSpPr>
                <p:cNvPr id="38947" name="Group 203"/>
                <p:cNvGrpSpPr>
                  <a:grpSpLocks/>
                </p:cNvGrpSpPr>
                <p:nvPr/>
              </p:nvGrpSpPr>
              <p:grpSpPr bwMode="auto">
                <a:xfrm>
                  <a:off x="3604" y="2482"/>
                  <a:ext cx="246" cy="649"/>
                  <a:chOff x="3604" y="2482"/>
                  <a:chExt cx="246" cy="649"/>
                </a:xfrm>
              </p:grpSpPr>
              <p:sp>
                <p:nvSpPr>
                  <p:cNvPr id="38949" name="Freeform 204"/>
                  <p:cNvSpPr>
                    <a:spLocks/>
                  </p:cNvSpPr>
                  <p:nvPr/>
                </p:nvSpPr>
                <p:spPr bwMode="auto">
                  <a:xfrm>
                    <a:off x="3675" y="2623"/>
                    <a:ext cx="175" cy="508"/>
                  </a:xfrm>
                  <a:custGeom>
                    <a:avLst/>
                    <a:gdLst>
                      <a:gd name="T0" fmla="*/ 142 w 175"/>
                      <a:gd name="T1" fmla="*/ 11 h 508"/>
                      <a:gd name="T2" fmla="*/ 141 w 175"/>
                      <a:gd name="T3" fmla="*/ 158 h 508"/>
                      <a:gd name="T4" fmla="*/ 141 w 175"/>
                      <a:gd name="T5" fmla="*/ 280 h 508"/>
                      <a:gd name="T6" fmla="*/ 134 w 175"/>
                      <a:gd name="T7" fmla="*/ 399 h 508"/>
                      <a:gd name="T8" fmla="*/ 154 w 175"/>
                      <a:gd name="T9" fmla="*/ 450 h 508"/>
                      <a:gd name="T10" fmla="*/ 169 w 175"/>
                      <a:gd name="T11" fmla="*/ 485 h 508"/>
                      <a:gd name="T12" fmla="*/ 174 w 175"/>
                      <a:gd name="T13" fmla="*/ 495 h 508"/>
                      <a:gd name="T14" fmla="*/ 167 w 175"/>
                      <a:gd name="T15" fmla="*/ 507 h 508"/>
                      <a:gd name="T16" fmla="*/ 136 w 175"/>
                      <a:gd name="T17" fmla="*/ 505 h 508"/>
                      <a:gd name="T18" fmla="*/ 108 w 175"/>
                      <a:gd name="T19" fmla="*/ 438 h 508"/>
                      <a:gd name="T20" fmla="*/ 106 w 175"/>
                      <a:gd name="T21" fmla="*/ 396 h 508"/>
                      <a:gd name="T22" fmla="*/ 86 w 175"/>
                      <a:gd name="T23" fmla="*/ 255 h 508"/>
                      <a:gd name="T24" fmla="*/ 83 w 175"/>
                      <a:gd name="T25" fmla="*/ 222 h 508"/>
                      <a:gd name="T26" fmla="*/ 84 w 175"/>
                      <a:gd name="T27" fmla="*/ 288 h 508"/>
                      <a:gd name="T28" fmla="*/ 74 w 175"/>
                      <a:gd name="T29" fmla="*/ 382 h 508"/>
                      <a:gd name="T30" fmla="*/ 77 w 175"/>
                      <a:gd name="T31" fmla="*/ 425 h 508"/>
                      <a:gd name="T32" fmla="*/ 63 w 175"/>
                      <a:gd name="T33" fmla="*/ 468 h 508"/>
                      <a:gd name="T34" fmla="*/ 45 w 175"/>
                      <a:gd name="T35" fmla="*/ 500 h 508"/>
                      <a:gd name="T36" fmla="*/ 17 w 175"/>
                      <a:gd name="T37" fmla="*/ 501 h 508"/>
                      <a:gd name="T38" fmla="*/ 8 w 175"/>
                      <a:gd name="T39" fmla="*/ 490 h 508"/>
                      <a:gd name="T40" fmla="*/ 38 w 175"/>
                      <a:gd name="T41" fmla="*/ 424 h 508"/>
                      <a:gd name="T42" fmla="*/ 41 w 175"/>
                      <a:gd name="T43" fmla="*/ 392 h 508"/>
                      <a:gd name="T44" fmla="*/ 35 w 175"/>
                      <a:gd name="T45" fmla="*/ 324 h 508"/>
                      <a:gd name="T46" fmla="*/ 24 w 175"/>
                      <a:gd name="T47" fmla="*/ 213 h 508"/>
                      <a:gd name="T48" fmla="*/ 0 w 175"/>
                      <a:gd name="T49" fmla="*/ 0 h 508"/>
                      <a:gd name="T50" fmla="*/ 142 w 175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5"/>
                      <a:gd name="T79" fmla="*/ 0 h 508"/>
                      <a:gd name="T80" fmla="*/ 175 w 175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5" h="508">
                        <a:moveTo>
                          <a:pt x="142" y="11"/>
                        </a:moveTo>
                        <a:lnTo>
                          <a:pt x="141" y="158"/>
                        </a:lnTo>
                        <a:lnTo>
                          <a:pt x="141" y="280"/>
                        </a:lnTo>
                        <a:lnTo>
                          <a:pt x="134" y="399"/>
                        </a:lnTo>
                        <a:lnTo>
                          <a:pt x="154" y="450"/>
                        </a:lnTo>
                        <a:lnTo>
                          <a:pt x="169" y="485"/>
                        </a:lnTo>
                        <a:lnTo>
                          <a:pt x="174" y="495"/>
                        </a:lnTo>
                        <a:lnTo>
                          <a:pt x="167" y="507"/>
                        </a:lnTo>
                        <a:lnTo>
                          <a:pt x="136" y="505"/>
                        </a:lnTo>
                        <a:lnTo>
                          <a:pt x="108" y="438"/>
                        </a:lnTo>
                        <a:lnTo>
                          <a:pt x="106" y="396"/>
                        </a:lnTo>
                        <a:lnTo>
                          <a:pt x="86" y="255"/>
                        </a:lnTo>
                        <a:lnTo>
                          <a:pt x="83" y="222"/>
                        </a:lnTo>
                        <a:lnTo>
                          <a:pt x="84" y="288"/>
                        </a:lnTo>
                        <a:lnTo>
                          <a:pt x="74" y="382"/>
                        </a:lnTo>
                        <a:lnTo>
                          <a:pt x="77" y="425"/>
                        </a:lnTo>
                        <a:lnTo>
                          <a:pt x="63" y="468"/>
                        </a:lnTo>
                        <a:lnTo>
                          <a:pt x="45" y="500"/>
                        </a:lnTo>
                        <a:lnTo>
                          <a:pt x="17" y="501"/>
                        </a:lnTo>
                        <a:lnTo>
                          <a:pt x="8" y="490"/>
                        </a:lnTo>
                        <a:lnTo>
                          <a:pt x="38" y="424"/>
                        </a:lnTo>
                        <a:lnTo>
                          <a:pt x="41" y="392"/>
                        </a:lnTo>
                        <a:lnTo>
                          <a:pt x="35" y="324"/>
                        </a:lnTo>
                        <a:lnTo>
                          <a:pt x="24" y="213"/>
                        </a:lnTo>
                        <a:lnTo>
                          <a:pt x="0" y="0"/>
                        </a:lnTo>
                        <a:lnTo>
                          <a:pt x="142" y="11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0" name="Freeform 205"/>
                  <p:cNvSpPr>
                    <a:spLocks/>
                  </p:cNvSpPr>
                  <p:nvPr/>
                </p:nvSpPr>
                <p:spPr bwMode="auto">
                  <a:xfrm>
                    <a:off x="3604" y="2482"/>
                    <a:ext cx="38" cy="60"/>
                  </a:xfrm>
                  <a:custGeom>
                    <a:avLst/>
                    <a:gdLst>
                      <a:gd name="T0" fmla="*/ 0 w 38"/>
                      <a:gd name="T1" fmla="*/ 0 h 60"/>
                      <a:gd name="T2" fmla="*/ 0 w 38"/>
                      <a:gd name="T3" fmla="*/ 31 h 60"/>
                      <a:gd name="T4" fmla="*/ 37 w 38"/>
                      <a:gd name="T5" fmla="*/ 59 h 60"/>
                      <a:gd name="T6" fmla="*/ 20 w 38"/>
                      <a:gd name="T7" fmla="*/ 4 h 60"/>
                      <a:gd name="T8" fmla="*/ 0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37" y="59"/>
                        </a:lnTo>
                        <a:lnTo>
                          <a:pt x="2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48" name="Freeform 206"/>
                <p:cNvSpPr>
                  <a:spLocks/>
                </p:cNvSpPr>
                <p:nvPr/>
              </p:nvSpPr>
              <p:spPr bwMode="auto">
                <a:xfrm>
                  <a:off x="3748" y="2628"/>
                  <a:ext cx="17" cy="228"/>
                </a:xfrm>
                <a:custGeom>
                  <a:avLst/>
                  <a:gdLst>
                    <a:gd name="T0" fmla="*/ 0 w 17"/>
                    <a:gd name="T1" fmla="*/ 0 h 228"/>
                    <a:gd name="T2" fmla="*/ 0 w 17"/>
                    <a:gd name="T3" fmla="*/ 76 h 228"/>
                    <a:gd name="T4" fmla="*/ 3 w 17"/>
                    <a:gd name="T5" fmla="*/ 121 h 228"/>
                    <a:gd name="T6" fmla="*/ 7 w 17"/>
                    <a:gd name="T7" fmla="*/ 170 h 228"/>
                    <a:gd name="T8" fmla="*/ 16 w 17"/>
                    <a:gd name="T9" fmla="*/ 216 h 228"/>
                    <a:gd name="T10" fmla="*/ 13 w 17"/>
                    <a:gd name="T11" fmla="*/ 227 h 228"/>
                    <a:gd name="T12" fmla="*/ 0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0" y="0"/>
                      </a:moveTo>
                      <a:lnTo>
                        <a:pt x="0" y="76"/>
                      </a:lnTo>
                      <a:lnTo>
                        <a:pt x="3" y="121"/>
                      </a:lnTo>
                      <a:lnTo>
                        <a:pt x="7" y="170"/>
                      </a:lnTo>
                      <a:lnTo>
                        <a:pt x="16" y="216"/>
                      </a:lnTo>
                      <a:lnTo>
                        <a:pt x="13" y="2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4" name="Group 207"/>
              <p:cNvGrpSpPr>
                <a:grpSpLocks/>
              </p:cNvGrpSpPr>
              <p:nvPr/>
            </p:nvGrpSpPr>
            <p:grpSpPr bwMode="auto">
              <a:xfrm>
                <a:off x="3673" y="3052"/>
                <a:ext cx="186" cy="140"/>
                <a:chOff x="3673" y="3052"/>
                <a:chExt cx="186" cy="140"/>
              </a:xfrm>
            </p:grpSpPr>
            <p:sp>
              <p:nvSpPr>
                <p:cNvPr id="38945" name="Freeform 208"/>
                <p:cNvSpPr>
                  <a:spLocks/>
                </p:cNvSpPr>
                <p:nvPr/>
              </p:nvSpPr>
              <p:spPr bwMode="auto">
                <a:xfrm>
                  <a:off x="3673" y="3052"/>
                  <a:ext cx="82" cy="132"/>
                </a:xfrm>
                <a:custGeom>
                  <a:avLst/>
                  <a:gdLst>
                    <a:gd name="T0" fmla="*/ 76 w 82"/>
                    <a:gd name="T1" fmla="*/ 0 h 132"/>
                    <a:gd name="T2" fmla="*/ 81 w 82"/>
                    <a:gd name="T3" fmla="*/ 19 h 132"/>
                    <a:gd name="T4" fmla="*/ 81 w 82"/>
                    <a:gd name="T5" fmla="*/ 58 h 132"/>
                    <a:gd name="T6" fmla="*/ 73 w 82"/>
                    <a:gd name="T7" fmla="*/ 43 h 132"/>
                    <a:gd name="T8" fmla="*/ 64 w 82"/>
                    <a:gd name="T9" fmla="*/ 62 h 132"/>
                    <a:gd name="T10" fmla="*/ 61 w 82"/>
                    <a:gd name="T11" fmla="*/ 89 h 132"/>
                    <a:gd name="T12" fmla="*/ 49 w 82"/>
                    <a:gd name="T13" fmla="*/ 114 h 132"/>
                    <a:gd name="T14" fmla="*/ 29 w 82"/>
                    <a:gd name="T15" fmla="*/ 127 h 132"/>
                    <a:gd name="T16" fmla="*/ 14 w 82"/>
                    <a:gd name="T17" fmla="*/ 131 h 132"/>
                    <a:gd name="T18" fmla="*/ 0 w 82"/>
                    <a:gd name="T19" fmla="*/ 128 h 132"/>
                    <a:gd name="T20" fmla="*/ 0 w 82"/>
                    <a:gd name="T21" fmla="*/ 102 h 132"/>
                    <a:gd name="T22" fmla="*/ 11 w 82"/>
                    <a:gd name="T23" fmla="*/ 63 h 132"/>
                    <a:gd name="T24" fmla="*/ 17 w 82"/>
                    <a:gd name="T25" fmla="*/ 73 h 132"/>
                    <a:gd name="T26" fmla="*/ 29 w 82"/>
                    <a:gd name="T27" fmla="*/ 73 h 132"/>
                    <a:gd name="T28" fmla="*/ 45 w 82"/>
                    <a:gd name="T29" fmla="*/ 71 h 132"/>
                    <a:gd name="T30" fmla="*/ 56 w 82"/>
                    <a:gd name="T31" fmla="*/ 54 h 132"/>
                    <a:gd name="T32" fmla="*/ 66 w 82"/>
                    <a:gd name="T33" fmla="*/ 33 h 132"/>
                    <a:gd name="T34" fmla="*/ 76 w 82"/>
                    <a:gd name="T35" fmla="*/ 0 h 13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2"/>
                    <a:gd name="T56" fmla="*/ 82 w 82"/>
                    <a:gd name="T57" fmla="*/ 132 h 13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2">
                      <a:moveTo>
                        <a:pt x="76" y="0"/>
                      </a:moveTo>
                      <a:lnTo>
                        <a:pt x="81" y="19"/>
                      </a:lnTo>
                      <a:lnTo>
                        <a:pt x="81" y="58"/>
                      </a:lnTo>
                      <a:lnTo>
                        <a:pt x="73" y="43"/>
                      </a:lnTo>
                      <a:lnTo>
                        <a:pt x="64" y="62"/>
                      </a:lnTo>
                      <a:lnTo>
                        <a:pt x="61" y="89"/>
                      </a:lnTo>
                      <a:lnTo>
                        <a:pt x="49" y="114"/>
                      </a:lnTo>
                      <a:lnTo>
                        <a:pt x="29" y="127"/>
                      </a:lnTo>
                      <a:lnTo>
                        <a:pt x="14" y="131"/>
                      </a:lnTo>
                      <a:lnTo>
                        <a:pt x="0" y="128"/>
                      </a:lnTo>
                      <a:lnTo>
                        <a:pt x="0" y="102"/>
                      </a:lnTo>
                      <a:lnTo>
                        <a:pt x="11" y="63"/>
                      </a:lnTo>
                      <a:lnTo>
                        <a:pt x="17" y="73"/>
                      </a:lnTo>
                      <a:lnTo>
                        <a:pt x="29" y="73"/>
                      </a:lnTo>
                      <a:lnTo>
                        <a:pt x="45" y="71"/>
                      </a:lnTo>
                      <a:lnTo>
                        <a:pt x="56" y="54"/>
                      </a:lnTo>
                      <a:lnTo>
                        <a:pt x="66" y="33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6" name="Freeform 209"/>
                <p:cNvSpPr>
                  <a:spLocks/>
                </p:cNvSpPr>
                <p:nvPr/>
              </p:nvSpPr>
              <p:spPr bwMode="auto">
                <a:xfrm>
                  <a:off x="3784" y="3055"/>
                  <a:ext cx="75" cy="137"/>
                </a:xfrm>
                <a:custGeom>
                  <a:avLst/>
                  <a:gdLst>
                    <a:gd name="T0" fmla="*/ 1 w 75"/>
                    <a:gd name="T1" fmla="*/ 0 h 137"/>
                    <a:gd name="T2" fmla="*/ 0 w 75"/>
                    <a:gd name="T3" fmla="*/ 53 h 137"/>
                    <a:gd name="T4" fmla="*/ 4 w 75"/>
                    <a:gd name="T5" fmla="*/ 40 h 137"/>
                    <a:gd name="T6" fmla="*/ 11 w 75"/>
                    <a:gd name="T7" fmla="*/ 57 h 137"/>
                    <a:gd name="T8" fmla="*/ 16 w 75"/>
                    <a:gd name="T9" fmla="*/ 83 h 137"/>
                    <a:gd name="T10" fmla="*/ 22 w 75"/>
                    <a:gd name="T11" fmla="*/ 104 h 137"/>
                    <a:gd name="T12" fmla="*/ 37 w 75"/>
                    <a:gd name="T13" fmla="*/ 122 h 137"/>
                    <a:gd name="T14" fmla="*/ 51 w 75"/>
                    <a:gd name="T15" fmla="*/ 131 h 137"/>
                    <a:gd name="T16" fmla="*/ 64 w 75"/>
                    <a:gd name="T17" fmla="*/ 136 h 137"/>
                    <a:gd name="T18" fmla="*/ 69 w 75"/>
                    <a:gd name="T19" fmla="*/ 129 h 137"/>
                    <a:gd name="T20" fmla="*/ 73 w 75"/>
                    <a:gd name="T21" fmla="*/ 116 h 137"/>
                    <a:gd name="T22" fmla="*/ 74 w 75"/>
                    <a:gd name="T23" fmla="*/ 103 h 137"/>
                    <a:gd name="T24" fmla="*/ 72 w 75"/>
                    <a:gd name="T25" fmla="*/ 89 h 137"/>
                    <a:gd name="T26" fmla="*/ 66 w 75"/>
                    <a:gd name="T27" fmla="*/ 66 h 137"/>
                    <a:gd name="T28" fmla="*/ 55 w 75"/>
                    <a:gd name="T29" fmla="*/ 74 h 137"/>
                    <a:gd name="T30" fmla="*/ 39 w 75"/>
                    <a:gd name="T31" fmla="*/ 74 h 137"/>
                    <a:gd name="T32" fmla="*/ 29 w 75"/>
                    <a:gd name="T33" fmla="*/ 73 h 137"/>
                    <a:gd name="T34" fmla="*/ 9 w 75"/>
                    <a:gd name="T35" fmla="*/ 27 h 137"/>
                    <a:gd name="T36" fmla="*/ 1 w 75"/>
                    <a:gd name="T37" fmla="*/ 0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7"/>
                    <a:gd name="T59" fmla="*/ 75 w 75"/>
                    <a:gd name="T60" fmla="*/ 137 h 1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7">
                      <a:moveTo>
                        <a:pt x="1" y="0"/>
                      </a:moveTo>
                      <a:lnTo>
                        <a:pt x="0" y="53"/>
                      </a:lnTo>
                      <a:lnTo>
                        <a:pt x="4" y="40"/>
                      </a:lnTo>
                      <a:lnTo>
                        <a:pt x="11" y="57"/>
                      </a:lnTo>
                      <a:lnTo>
                        <a:pt x="16" y="83"/>
                      </a:lnTo>
                      <a:lnTo>
                        <a:pt x="22" y="104"/>
                      </a:lnTo>
                      <a:lnTo>
                        <a:pt x="37" y="122"/>
                      </a:lnTo>
                      <a:lnTo>
                        <a:pt x="51" y="131"/>
                      </a:lnTo>
                      <a:lnTo>
                        <a:pt x="64" y="136"/>
                      </a:lnTo>
                      <a:lnTo>
                        <a:pt x="69" y="129"/>
                      </a:lnTo>
                      <a:lnTo>
                        <a:pt x="73" y="116"/>
                      </a:lnTo>
                      <a:lnTo>
                        <a:pt x="74" y="103"/>
                      </a:lnTo>
                      <a:lnTo>
                        <a:pt x="72" y="89"/>
                      </a:lnTo>
                      <a:lnTo>
                        <a:pt x="66" y="66"/>
                      </a:lnTo>
                      <a:lnTo>
                        <a:pt x="55" y="74"/>
                      </a:lnTo>
                      <a:lnTo>
                        <a:pt x="39" y="74"/>
                      </a:lnTo>
                      <a:lnTo>
                        <a:pt x="29" y="73"/>
                      </a:lnTo>
                      <a:lnTo>
                        <a:pt x="9" y="2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35" name="Freeform 210"/>
              <p:cNvSpPr>
                <a:spLocks/>
              </p:cNvSpPr>
              <p:nvPr/>
            </p:nvSpPr>
            <p:spPr bwMode="auto">
              <a:xfrm>
                <a:off x="3598" y="2045"/>
                <a:ext cx="300" cy="997"/>
              </a:xfrm>
              <a:custGeom>
                <a:avLst/>
                <a:gdLst>
                  <a:gd name="T0" fmla="*/ 215 w 300"/>
                  <a:gd name="T1" fmla="*/ 10 h 997"/>
                  <a:gd name="T2" fmla="*/ 274 w 300"/>
                  <a:gd name="T3" fmla="*/ 42 h 997"/>
                  <a:gd name="T4" fmla="*/ 289 w 300"/>
                  <a:gd name="T5" fmla="*/ 69 h 997"/>
                  <a:gd name="T6" fmla="*/ 299 w 300"/>
                  <a:gd name="T7" fmla="*/ 298 h 997"/>
                  <a:gd name="T8" fmla="*/ 294 w 300"/>
                  <a:gd name="T9" fmla="*/ 353 h 997"/>
                  <a:gd name="T10" fmla="*/ 259 w 300"/>
                  <a:gd name="T11" fmla="*/ 348 h 997"/>
                  <a:gd name="T12" fmla="*/ 261 w 300"/>
                  <a:gd name="T13" fmla="*/ 484 h 997"/>
                  <a:gd name="T14" fmla="*/ 244 w 300"/>
                  <a:gd name="T15" fmla="*/ 484 h 997"/>
                  <a:gd name="T16" fmla="*/ 224 w 300"/>
                  <a:gd name="T17" fmla="*/ 767 h 997"/>
                  <a:gd name="T18" fmla="*/ 222 w 300"/>
                  <a:gd name="T19" fmla="*/ 915 h 997"/>
                  <a:gd name="T20" fmla="*/ 219 w 300"/>
                  <a:gd name="T21" fmla="*/ 983 h 997"/>
                  <a:gd name="T22" fmla="*/ 204 w 300"/>
                  <a:gd name="T23" fmla="*/ 996 h 997"/>
                  <a:gd name="T24" fmla="*/ 178 w 300"/>
                  <a:gd name="T25" fmla="*/ 985 h 997"/>
                  <a:gd name="T26" fmla="*/ 164 w 300"/>
                  <a:gd name="T27" fmla="*/ 869 h 997"/>
                  <a:gd name="T28" fmla="*/ 154 w 300"/>
                  <a:gd name="T29" fmla="*/ 989 h 997"/>
                  <a:gd name="T30" fmla="*/ 132 w 300"/>
                  <a:gd name="T31" fmla="*/ 995 h 997"/>
                  <a:gd name="T32" fmla="*/ 112 w 300"/>
                  <a:gd name="T33" fmla="*/ 987 h 997"/>
                  <a:gd name="T34" fmla="*/ 91 w 300"/>
                  <a:gd name="T35" fmla="*/ 760 h 997"/>
                  <a:gd name="T36" fmla="*/ 64 w 300"/>
                  <a:gd name="T37" fmla="*/ 594 h 997"/>
                  <a:gd name="T38" fmla="*/ 24 w 300"/>
                  <a:gd name="T39" fmla="*/ 441 h 997"/>
                  <a:gd name="T40" fmla="*/ 0 w 300"/>
                  <a:gd name="T41" fmla="*/ 438 h 997"/>
                  <a:gd name="T42" fmla="*/ 22 w 300"/>
                  <a:gd name="T43" fmla="*/ 225 h 997"/>
                  <a:gd name="T44" fmla="*/ 23 w 300"/>
                  <a:gd name="T45" fmla="*/ 59 h 997"/>
                  <a:gd name="T46" fmla="*/ 36 w 300"/>
                  <a:gd name="T47" fmla="*/ 40 h 997"/>
                  <a:gd name="T48" fmla="*/ 98 w 300"/>
                  <a:gd name="T49" fmla="*/ 0 h 997"/>
                  <a:gd name="T50" fmla="*/ 151 w 300"/>
                  <a:gd name="T51" fmla="*/ 89 h 997"/>
                  <a:gd name="T52" fmla="*/ 215 w 300"/>
                  <a:gd name="T53" fmla="*/ 10 h 9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00"/>
                  <a:gd name="T82" fmla="*/ 0 h 997"/>
                  <a:gd name="T83" fmla="*/ 300 w 300"/>
                  <a:gd name="T84" fmla="*/ 997 h 9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00" h="997">
                    <a:moveTo>
                      <a:pt x="215" y="10"/>
                    </a:moveTo>
                    <a:lnTo>
                      <a:pt x="274" y="42"/>
                    </a:lnTo>
                    <a:lnTo>
                      <a:pt x="289" y="69"/>
                    </a:lnTo>
                    <a:lnTo>
                      <a:pt x="299" y="298"/>
                    </a:lnTo>
                    <a:lnTo>
                      <a:pt x="294" y="353"/>
                    </a:lnTo>
                    <a:lnTo>
                      <a:pt x="259" y="348"/>
                    </a:lnTo>
                    <a:lnTo>
                      <a:pt x="261" y="484"/>
                    </a:lnTo>
                    <a:lnTo>
                      <a:pt x="244" y="484"/>
                    </a:lnTo>
                    <a:lnTo>
                      <a:pt x="224" y="767"/>
                    </a:lnTo>
                    <a:lnTo>
                      <a:pt x="222" y="915"/>
                    </a:lnTo>
                    <a:lnTo>
                      <a:pt x="219" y="983"/>
                    </a:lnTo>
                    <a:lnTo>
                      <a:pt x="204" y="996"/>
                    </a:lnTo>
                    <a:lnTo>
                      <a:pt x="178" y="985"/>
                    </a:lnTo>
                    <a:lnTo>
                      <a:pt x="164" y="869"/>
                    </a:lnTo>
                    <a:lnTo>
                      <a:pt x="154" y="989"/>
                    </a:lnTo>
                    <a:lnTo>
                      <a:pt x="132" y="995"/>
                    </a:lnTo>
                    <a:lnTo>
                      <a:pt x="112" y="987"/>
                    </a:lnTo>
                    <a:lnTo>
                      <a:pt x="91" y="760"/>
                    </a:lnTo>
                    <a:lnTo>
                      <a:pt x="64" y="594"/>
                    </a:lnTo>
                    <a:lnTo>
                      <a:pt x="24" y="441"/>
                    </a:lnTo>
                    <a:lnTo>
                      <a:pt x="0" y="438"/>
                    </a:lnTo>
                    <a:lnTo>
                      <a:pt x="22" y="225"/>
                    </a:lnTo>
                    <a:lnTo>
                      <a:pt x="23" y="59"/>
                    </a:lnTo>
                    <a:lnTo>
                      <a:pt x="36" y="40"/>
                    </a:lnTo>
                    <a:lnTo>
                      <a:pt x="98" y="0"/>
                    </a:lnTo>
                    <a:lnTo>
                      <a:pt x="151" y="89"/>
                    </a:lnTo>
                    <a:lnTo>
                      <a:pt x="215" y="1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36" name="Group 211"/>
              <p:cNvGrpSpPr>
                <a:grpSpLocks/>
              </p:cNvGrpSpPr>
              <p:nvPr/>
            </p:nvGrpSpPr>
            <p:grpSpPr bwMode="auto">
              <a:xfrm>
                <a:off x="3675" y="2148"/>
                <a:ext cx="183" cy="244"/>
                <a:chOff x="3675" y="2148"/>
                <a:chExt cx="183" cy="244"/>
              </a:xfrm>
            </p:grpSpPr>
            <p:sp>
              <p:nvSpPr>
                <p:cNvPr id="38942" name="Freeform 212"/>
                <p:cNvSpPr>
                  <a:spLocks/>
                </p:cNvSpPr>
                <p:nvPr/>
              </p:nvSpPr>
              <p:spPr bwMode="auto">
                <a:xfrm>
                  <a:off x="3688" y="2148"/>
                  <a:ext cx="156" cy="183"/>
                </a:xfrm>
                <a:custGeom>
                  <a:avLst/>
                  <a:gdLst>
                    <a:gd name="T0" fmla="*/ 155 w 156"/>
                    <a:gd name="T1" fmla="*/ 65 h 183"/>
                    <a:gd name="T2" fmla="*/ 55 w 156"/>
                    <a:gd name="T3" fmla="*/ 0 h 183"/>
                    <a:gd name="T4" fmla="*/ 0 w 156"/>
                    <a:gd name="T5" fmla="*/ 123 h 183"/>
                    <a:gd name="T6" fmla="*/ 100 w 156"/>
                    <a:gd name="T7" fmla="*/ 182 h 183"/>
                    <a:gd name="T8" fmla="*/ 155 w 156"/>
                    <a:gd name="T9" fmla="*/ 65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83"/>
                    <a:gd name="T17" fmla="*/ 156 w 156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83">
                      <a:moveTo>
                        <a:pt x="155" y="65"/>
                      </a:moveTo>
                      <a:lnTo>
                        <a:pt x="55" y="0"/>
                      </a:lnTo>
                      <a:lnTo>
                        <a:pt x="0" y="123"/>
                      </a:lnTo>
                      <a:lnTo>
                        <a:pt x="100" y="182"/>
                      </a:lnTo>
                      <a:lnTo>
                        <a:pt x="155" y="65"/>
                      </a:lnTo>
                    </a:path>
                  </a:pathLst>
                </a:cu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3" name="Freeform 213"/>
                <p:cNvSpPr>
                  <a:spLocks/>
                </p:cNvSpPr>
                <p:nvPr/>
              </p:nvSpPr>
              <p:spPr bwMode="auto">
                <a:xfrm>
                  <a:off x="3675" y="2227"/>
                  <a:ext cx="65" cy="95"/>
                </a:xfrm>
                <a:custGeom>
                  <a:avLst/>
                  <a:gdLst>
                    <a:gd name="T0" fmla="*/ 64 w 65"/>
                    <a:gd name="T1" fmla="*/ 58 h 95"/>
                    <a:gd name="T2" fmla="*/ 48 w 65"/>
                    <a:gd name="T3" fmla="*/ 44 h 95"/>
                    <a:gd name="T4" fmla="*/ 39 w 65"/>
                    <a:gd name="T5" fmla="*/ 16 h 95"/>
                    <a:gd name="T6" fmla="*/ 27 w 65"/>
                    <a:gd name="T7" fmla="*/ 7 h 95"/>
                    <a:gd name="T8" fmla="*/ 21 w 65"/>
                    <a:gd name="T9" fmla="*/ 0 h 95"/>
                    <a:gd name="T10" fmla="*/ 17 w 65"/>
                    <a:gd name="T11" fmla="*/ 3 h 95"/>
                    <a:gd name="T12" fmla="*/ 16 w 65"/>
                    <a:gd name="T13" fmla="*/ 10 h 95"/>
                    <a:gd name="T14" fmla="*/ 4 w 65"/>
                    <a:gd name="T15" fmla="*/ 23 h 95"/>
                    <a:gd name="T16" fmla="*/ 0 w 65"/>
                    <a:gd name="T17" fmla="*/ 47 h 95"/>
                    <a:gd name="T18" fmla="*/ 4 w 65"/>
                    <a:gd name="T19" fmla="*/ 63 h 95"/>
                    <a:gd name="T20" fmla="*/ 22 w 65"/>
                    <a:gd name="T21" fmla="*/ 82 h 95"/>
                    <a:gd name="T22" fmla="*/ 58 w 65"/>
                    <a:gd name="T23" fmla="*/ 94 h 95"/>
                    <a:gd name="T24" fmla="*/ 64 w 65"/>
                    <a:gd name="T25" fmla="*/ 58 h 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95"/>
                    <a:gd name="T41" fmla="*/ 65 w 65"/>
                    <a:gd name="T42" fmla="*/ 95 h 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95">
                      <a:moveTo>
                        <a:pt x="64" y="58"/>
                      </a:moveTo>
                      <a:lnTo>
                        <a:pt x="48" y="44"/>
                      </a:lnTo>
                      <a:lnTo>
                        <a:pt x="39" y="16"/>
                      </a:lnTo>
                      <a:lnTo>
                        <a:pt x="27" y="7"/>
                      </a:lnTo>
                      <a:lnTo>
                        <a:pt x="21" y="0"/>
                      </a:lnTo>
                      <a:lnTo>
                        <a:pt x="17" y="3"/>
                      </a:lnTo>
                      <a:lnTo>
                        <a:pt x="16" y="10"/>
                      </a:lnTo>
                      <a:lnTo>
                        <a:pt x="4" y="23"/>
                      </a:lnTo>
                      <a:lnTo>
                        <a:pt x="0" y="47"/>
                      </a:lnTo>
                      <a:lnTo>
                        <a:pt x="4" y="63"/>
                      </a:lnTo>
                      <a:lnTo>
                        <a:pt x="22" y="82"/>
                      </a:lnTo>
                      <a:lnTo>
                        <a:pt x="58" y="94"/>
                      </a:lnTo>
                      <a:lnTo>
                        <a:pt x="64" y="58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4" name="Freeform 214"/>
                <p:cNvSpPr>
                  <a:spLocks/>
                </p:cNvSpPr>
                <p:nvPr/>
              </p:nvSpPr>
              <p:spPr bwMode="auto">
                <a:xfrm>
                  <a:off x="3733" y="2285"/>
                  <a:ext cx="125" cy="107"/>
                </a:xfrm>
                <a:custGeom>
                  <a:avLst/>
                  <a:gdLst>
                    <a:gd name="T0" fmla="*/ 124 w 125"/>
                    <a:gd name="T1" fmla="*/ 106 h 107"/>
                    <a:gd name="T2" fmla="*/ 74 w 125"/>
                    <a:gd name="T3" fmla="*/ 87 h 107"/>
                    <a:gd name="T4" fmla="*/ 36 w 125"/>
                    <a:gd name="T5" fmla="*/ 66 h 107"/>
                    <a:gd name="T6" fmla="*/ 0 w 125"/>
                    <a:gd name="T7" fmla="*/ 45 h 107"/>
                    <a:gd name="T8" fmla="*/ 14 w 125"/>
                    <a:gd name="T9" fmla="*/ 0 h 107"/>
                    <a:gd name="T10" fmla="*/ 79 w 125"/>
                    <a:gd name="T11" fmla="*/ 29 h 107"/>
                    <a:gd name="T12" fmla="*/ 119 w 125"/>
                    <a:gd name="T13" fmla="*/ 43 h 107"/>
                    <a:gd name="T14" fmla="*/ 120 w 125"/>
                    <a:gd name="T15" fmla="*/ 36 h 107"/>
                    <a:gd name="T16" fmla="*/ 124 w 125"/>
                    <a:gd name="T17" fmla="*/ 106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5"/>
                    <a:gd name="T28" fmla="*/ 0 h 107"/>
                    <a:gd name="T29" fmla="*/ 125 w 125"/>
                    <a:gd name="T30" fmla="*/ 107 h 1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5" h="107">
                      <a:moveTo>
                        <a:pt x="124" y="106"/>
                      </a:moveTo>
                      <a:lnTo>
                        <a:pt x="74" y="87"/>
                      </a:lnTo>
                      <a:lnTo>
                        <a:pt x="36" y="66"/>
                      </a:lnTo>
                      <a:lnTo>
                        <a:pt x="0" y="45"/>
                      </a:lnTo>
                      <a:lnTo>
                        <a:pt x="14" y="0"/>
                      </a:lnTo>
                      <a:lnTo>
                        <a:pt x="79" y="29"/>
                      </a:lnTo>
                      <a:lnTo>
                        <a:pt x="119" y="43"/>
                      </a:lnTo>
                      <a:lnTo>
                        <a:pt x="120" y="36"/>
                      </a:lnTo>
                      <a:lnTo>
                        <a:pt x="124" y="106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7" name="Group 215"/>
              <p:cNvGrpSpPr>
                <a:grpSpLocks/>
              </p:cNvGrpSpPr>
              <p:nvPr/>
            </p:nvGrpSpPr>
            <p:grpSpPr bwMode="auto">
              <a:xfrm>
                <a:off x="3724" y="2321"/>
                <a:ext cx="134" cy="607"/>
                <a:chOff x="3724" y="2321"/>
                <a:chExt cx="134" cy="607"/>
              </a:xfrm>
            </p:grpSpPr>
            <p:grpSp>
              <p:nvGrpSpPr>
                <p:cNvPr id="38938" name="Group 216"/>
                <p:cNvGrpSpPr>
                  <a:grpSpLocks/>
                </p:cNvGrpSpPr>
                <p:nvPr/>
              </p:nvGrpSpPr>
              <p:grpSpPr bwMode="auto">
                <a:xfrm>
                  <a:off x="3724" y="2321"/>
                  <a:ext cx="134" cy="212"/>
                  <a:chOff x="3724" y="2321"/>
                  <a:chExt cx="134" cy="212"/>
                </a:xfrm>
              </p:grpSpPr>
              <p:sp>
                <p:nvSpPr>
                  <p:cNvPr id="38940" name="Freeform 217"/>
                  <p:cNvSpPr>
                    <a:spLocks/>
                  </p:cNvSpPr>
                  <p:nvPr/>
                </p:nvSpPr>
                <p:spPr bwMode="auto">
                  <a:xfrm>
                    <a:off x="3724" y="2321"/>
                    <a:ext cx="117" cy="212"/>
                  </a:xfrm>
                  <a:custGeom>
                    <a:avLst/>
                    <a:gdLst>
                      <a:gd name="T0" fmla="*/ 116 w 117"/>
                      <a:gd name="T1" fmla="*/ 211 h 212"/>
                      <a:gd name="T2" fmla="*/ 3 w 117"/>
                      <a:gd name="T3" fmla="*/ 200 h 212"/>
                      <a:gd name="T4" fmla="*/ 0 w 117"/>
                      <a:gd name="T5" fmla="*/ 0 h 212"/>
                      <a:gd name="T6" fmla="*/ 0 60000 65536"/>
                      <a:gd name="T7" fmla="*/ 0 60000 65536"/>
                      <a:gd name="T8" fmla="*/ 0 60000 65536"/>
                      <a:gd name="T9" fmla="*/ 0 w 117"/>
                      <a:gd name="T10" fmla="*/ 0 h 212"/>
                      <a:gd name="T11" fmla="*/ 117 w 117"/>
                      <a:gd name="T12" fmla="*/ 212 h 2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" h="212">
                        <a:moveTo>
                          <a:pt x="116" y="211"/>
                        </a:moveTo>
                        <a:lnTo>
                          <a:pt x="3" y="2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1" name="Freeform 218"/>
                  <p:cNvSpPr>
                    <a:spLocks/>
                  </p:cNvSpPr>
                  <p:nvPr/>
                </p:nvSpPr>
                <p:spPr bwMode="auto">
                  <a:xfrm>
                    <a:off x="3727" y="2346"/>
                    <a:ext cx="131" cy="54"/>
                  </a:xfrm>
                  <a:custGeom>
                    <a:avLst/>
                    <a:gdLst>
                      <a:gd name="T0" fmla="*/ 130 w 131"/>
                      <a:gd name="T1" fmla="*/ 53 h 54"/>
                      <a:gd name="T2" fmla="*/ 84 w 131"/>
                      <a:gd name="T3" fmla="*/ 38 h 54"/>
                      <a:gd name="T4" fmla="*/ 0 w 131"/>
                      <a:gd name="T5" fmla="*/ 0 h 54"/>
                      <a:gd name="T6" fmla="*/ 0 60000 65536"/>
                      <a:gd name="T7" fmla="*/ 0 60000 65536"/>
                      <a:gd name="T8" fmla="*/ 0 60000 65536"/>
                      <a:gd name="T9" fmla="*/ 0 w 131"/>
                      <a:gd name="T10" fmla="*/ 0 h 54"/>
                      <a:gd name="T11" fmla="*/ 131 w 131"/>
                      <a:gd name="T12" fmla="*/ 54 h 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1" h="54">
                        <a:moveTo>
                          <a:pt x="130" y="53"/>
                        </a:moveTo>
                        <a:lnTo>
                          <a:pt x="84" y="3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39" name="Freeform 219"/>
                <p:cNvSpPr>
                  <a:spLocks/>
                </p:cNvSpPr>
                <p:nvPr/>
              </p:nvSpPr>
              <p:spPr bwMode="auto">
                <a:xfrm>
                  <a:off x="3747" y="2563"/>
                  <a:ext cx="18" cy="365"/>
                </a:xfrm>
                <a:custGeom>
                  <a:avLst/>
                  <a:gdLst>
                    <a:gd name="T0" fmla="*/ 0 w 18"/>
                    <a:gd name="T1" fmla="*/ 0 h 365"/>
                    <a:gd name="T2" fmla="*/ 6 w 18"/>
                    <a:gd name="T3" fmla="*/ 196 h 365"/>
                    <a:gd name="T4" fmla="*/ 17 w 18"/>
                    <a:gd name="T5" fmla="*/ 364 h 365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365"/>
                    <a:gd name="T11" fmla="*/ 18 w 18"/>
                    <a:gd name="T12" fmla="*/ 365 h 3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365">
                      <a:moveTo>
                        <a:pt x="0" y="0"/>
                      </a:moveTo>
                      <a:lnTo>
                        <a:pt x="6" y="196"/>
                      </a:lnTo>
                      <a:lnTo>
                        <a:pt x="17" y="364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3820" name="Rectangle 220"/>
          <p:cNvSpPr>
            <a:spLocks noChangeArrowheads="1"/>
          </p:cNvSpPr>
          <p:nvPr/>
        </p:nvSpPr>
        <p:spPr bwMode="auto">
          <a:xfrm>
            <a:off x="6056313" y="1557341"/>
            <a:ext cx="421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左图中存在哪些类？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821" name="Rectangle 221"/>
          <p:cNvSpPr>
            <a:spLocks noChangeArrowheads="1"/>
          </p:cNvSpPr>
          <p:nvPr/>
        </p:nvSpPr>
        <p:spPr bwMode="auto">
          <a:xfrm>
            <a:off x="3359150" y="5084766"/>
            <a:ext cx="6337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抽象取决于项目的上下文（需求）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822" name="Rectangle 222"/>
          <p:cNvSpPr>
            <a:spLocks noChangeArrowheads="1"/>
          </p:cNvSpPr>
          <p:nvPr/>
        </p:nvSpPr>
        <p:spPr bwMode="auto">
          <a:xfrm>
            <a:off x="6672266" y="2276478"/>
            <a:ext cx="244971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人</a:t>
            </a:r>
          </a:p>
          <a:p>
            <a:pPr marL="457200" indent="-457200">
              <a:buFontTx/>
              <a:buAutoNum type="alphaUcPeriod"/>
              <a:defRPr/>
            </a:pP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男性、女性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AutoNum type="alphaUcPeriod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老板、员工</a:t>
            </a:r>
          </a:p>
          <a:p>
            <a:pPr marL="457200" indent="-457200">
              <a:buFontTx/>
              <a:buAutoNum type="alphaUcPeriod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老师、学生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8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1" grpId="0"/>
      <p:bldP spid="1538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封装</a:t>
            </a:r>
            <a:r>
              <a:rPr lang="en-US" altLang="zh-CN"/>
              <a:t>-Encapsulation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封装是对客户（使用者）隐藏具体实现细节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客户只依赖于接口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通过封装实现信息隐藏和数据抽象</a:t>
            </a:r>
            <a:endParaRPr lang="en-US" altLang="zh-CN" dirty="0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669F544-FF83-48EA-8D53-BE28E841151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8172324"/>
              </p:ext>
            </p:extLst>
          </p:nvPr>
        </p:nvGraphicFramePr>
        <p:xfrm>
          <a:off x="3863752" y="3429000"/>
          <a:ext cx="4248150" cy="3238500"/>
        </p:xfrm>
        <a:graphic>
          <a:graphicData uri="http://schemas.openxmlformats.org/presentationml/2006/ole">
            <p:oleObj spid="_x0000_s4229" name="位图图像" r:id="rId3" imgW="4247619" imgH="3238952" progId="Paint.Picture.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为什么要封装</a:t>
            </a:r>
          </a:p>
        </p:txBody>
      </p:sp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7C819B1-C4EA-4C1B-AFB1-4F2798F4C28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136775" y="1897078"/>
            <a:ext cx="7272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结构化程序设计：程序 </a:t>
            </a:r>
            <a:r>
              <a:rPr kumimoji="0" lang="en-US" altLang="zh-CN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 </a:t>
            </a:r>
            <a:r>
              <a:rPr kumimoji="0" lang="zh-CN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算法 </a:t>
            </a:r>
            <a:r>
              <a:rPr kumimoji="0" lang="en-US" altLang="zh-CN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</a:t>
            </a:r>
            <a:r>
              <a:rPr kumimoji="0" lang="zh-CN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419844" name="AutoShape 4"/>
          <p:cNvSpPr>
            <a:spLocks noChangeArrowheads="1"/>
          </p:cNvSpPr>
          <p:nvPr/>
        </p:nvSpPr>
        <p:spPr bwMode="auto">
          <a:xfrm>
            <a:off x="3649663" y="2687656"/>
            <a:ext cx="4032250" cy="18002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36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全局数据</a:t>
            </a:r>
          </a:p>
        </p:txBody>
      </p:sp>
      <p:sp>
        <p:nvSpPr>
          <p:cNvPr id="419845" name="AutoShape 5"/>
          <p:cNvSpPr>
            <a:spLocks noChangeArrowheads="1"/>
          </p:cNvSpPr>
          <p:nvPr/>
        </p:nvSpPr>
        <p:spPr bwMode="auto">
          <a:xfrm rot="4944321">
            <a:off x="7707313" y="1782778"/>
            <a:ext cx="863600" cy="2305050"/>
          </a:xfrm>
          <a:prstGeom prst="lightningBol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kumimoji="0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>
            <a:off x="5160963" y="3768743"/>
            <a:ext cx="647700" cy="2232025"/>
          </a:xfrm>
          <a:prstGeom prst="upArrow">
            <a:avLst>
              <a:gd name="adj1" fmla="val 50000"/>
              <a:gd name="adj2" fmla="val 861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kumimoji="0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19847" name="AutoShape 7"/>
          <p:cNvSpPr>
            <a:spLocks noChangeArrowheads="1"/>
          </p:cNvSpPr>
          <p:nvPr/>
        </p:nvSpPr>
        <p:spPr bwMode="auto">
          <a:xfrm rot="-2346731">
            <a:off x="2928941" y="3913203"/>
            <a:ext cx="1584325" cy="1439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19848" name="AutoShape 8"/>
          <p:cNvSpPr>
            <a:spLocks noChangeArrowheads="1"/>
          </p:cNvSpPr>
          <p:nvPr/>
        </p:nvSpPr>
        <p:spPr bwMode="auto">
          <a:xfrm>
            <a:off x="1992313" y="2687656"/>
            <a:ext cx="2159000" cy="7191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5880100" y="4705365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32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如何保证数据的一致性？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5" grpId="0" animBg="1"/>
      <p:bldP spid="419846" grpId="0" animBg="1"/>
      <p:bldP spid="419847" grpId="0" animBg="1"/>
      <p:bldP spid="419848" grpId="0" animBg="1"/>
      <p:bldP spid="4198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范例：数据一致性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C4FC324-BFEA-4D91-B37F-1B783E35572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2269456" y="2298583"/>
            <a:ext cx="417671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0" lang="en-US" altLang="zh-CN" b="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ShippingAddress</a:t>
            </a: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long </a:t>
            </a:r>
            <a:r>
              <a:rPr kumimoji="0"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cityCode</a:t>
            </a: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20868" name="AutoShape 4"/>
          <p:cNvSpPr>
            <a:spLocks noChangeArrowheads="1"/>
          </p:cNvSpPr>
          <p:nvPr/>
        </p:nvSpPr>
        <p:spPr bwMode="auto">
          <a:xfrm>
            <a:off x="6012784" y="1649295"/>
            <a:ext cx="3455987" cy="1081088"/>
          </a:xfrm>
          <a:prstGeom prst="wedgeEllipseCallout">
            <a:avLst>
              <a:gd name="adj1" fmla="val -75403"/>
              <a:gd name="adj2" fmla="val 8127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城市代码</a:t>
            </a:r>
          </a:p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例如：北京为</a:t>
            </a:r>
            <a:r>
              <a: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01</a:t>
            </a:r>
          </a:p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上海为</a:t>
            </a:r>
            <a:r>
              <a: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20869" name="AutoShape 5"/>
          <p:cNvSpPr>
            <a:spLocks noChangeArrowheads="1"/>
          </p:cNvSpPr>
          <p:nvPr/>
        </p:nvSpPr>
        <p:spPr bwMode="auto">
          <a:xfrm flipV="1">
            <a:off x="6373143" y="2801823"/>
            <a:ext cx="3024188" cy="1439863"/>
          </a:xfrm>
          <a:prstGeom prst="wedgeEllipseCallout">
            <a:avLst>
              <a:gd name="adj1" fmla="val -91366"/>
              <a:gd name="adj2" fmla="val -8546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邮政地址</a:t>
            </a:r>
          </a:p>
          <a:p>
            <a:pPr algn="ctr"/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“北京朝阳区静安里</a:t>
            </a:r>
            <a:r>
              <a: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号”</a:t>
            </a: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2053556" y="4675070"/>
            <a:ext cx="79930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操作这个数据结构的程序员，必须严格遵守一系列业务逻辑规则，否则很容易破坏数据的一致性</a:t>
            </a:r>
          </a:p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结构化程序设计处理大项目时，多人协同开发时，本质上无法保证数据的一致性</a:t>
            </a: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2483771" y="3147241"/>
            <a:ext cx="6985000" cy="2657475"/>
          </a:xfrm>
          <a:prstGeom prst="rect">
            <a:avLst/>
          </a:prstGeom>
          <a:solidFill>
            <a:srgbClr val="CCFF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class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0"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ShippingAddress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0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private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long cityCode;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0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private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0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public</a:t>
            </a: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long ModifyAddress(String address)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 animBg="1"/>
      <p:bldP spid="420869" grpId="0" animBg="1"/>
      <p:bldP spid="420870" grpId="0"/>
      <p:bldP spid="42087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封装：可见性问题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Visibility</a:t>
            </a:r>
            <a:r>
              <a:rPr lang="zh-CN" altLang="en-US" dirty="0"/>
              <a:t>－可见性</a:t>
            </a:r>
          </a:p>
          <a:p>
            <a:pPr eaLnBrk="1" hangingPunct="1"/>
            <a:r>
              <a:rPr lang="zh-CN" altLang="en-US" dirty="0"/>
              <a:t>层次</a:t>
            </a:r>
          </a:p>
          <a:p>
            <a:pPr lvl="1" eaLnBrk="1" hangingPunct="1"/>
            <a:r>
              <a:rPr lang="en-US" altLang="zh-CN" dirty="0"/>
              <a:t>public: +</a:t>
            </a:r>
          </a:p>
          <a:p>
            <a:pPr lvl="1" eaLnBrk="1" hangingPunct="1"/>
            <a:r>
              <a:rPr lang="en-US" altLang="zh-CN" dirty="0" smtClean="0"/>
              <a:t>protected</a:t>
            </a:r>
            <a:r>
              <a:rPr lang="en-US" altLang="zh-CN" dirty="0"/>
              <a:t>: #</a:t>
            </a:r>
          </a:p>
          <a:p>
            <a:pPr lvl="1" eaLnBrk="1" hangingPunct="1"/>
            <a:r>
              <a:rPr lang="en-US" altLang="zh-CN" dirty="0"/>
              <a:t>private: </a:t>
            </a:r>
            <a:r>
              <a:rPr lang="en-US" altLang="zh-CN" dirty="0" smtClean="0"/>
              <a:t>-</a:t>
            </a:r>
            <a:endParaRPr lang="en-US" altLang="zh-CN" dirty="0"/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066DCFB-F7D8-4148-8E6F-24E503CB547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700213"/>
            <a:ext cx="1905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1773241"/>
            <a:ext cx="2087562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</a:t>
            </a:r>
            <a:r>
              <a:rPr lang="en-US" altLang="zh-CN" dirty="0"/>
              <a:t>-Decomposition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分解是指将单个大规模复杂系统划分为多个不同的小构件</a:t>
            </a:r>
            <a:endParaRPr lang="en-US" altLang="zh-CN" dirty="0"/>
          </a:p>
          <a:p>
            <a:pPr lvl="1"/>
            <a:r>
              <a:rPr lang="zh-CN" altLang="en-US" dirty="0"/>
              <a:t>分解的构件通过抽象、封装等技术形成相对独立的单元，可以独立设计和开发，从而实现化繁为简、分而治之</a:t>
            </a:r>
            <a:endParaRPr lang="en-US" altLang="zh-CN" dirty="0"/>
          </a:p>
          <a:p>
            <a:r>
              <a:rPr lang="zh-CN" altLang="en-US" dirty="0"/>
              <a:t>分解的方法</a:t>
            </a:r>
            <a:endParaRPr lang="en-US" altLang="zh-CN" dirty="0"/>
          </a:p>
          <a:p>
            <a:pPr lvl="1"/>
            <a:r>
              <a:rPr lang="zh-CN" altLang="en-US" dirty="0"/>
              <a:t>结构化方法：函数、模块进行功能分解</a:t>
            </a:r>
            <a:endParaRPr lang="en-US" altLang="zh-CN" dirty="0"/>
          </a:p>
          <a:p>
            <a:pPr lvl="1"/>
            <a:r>
              <a:rPr lang="zh-CN" altLang="en-US" dirty="0"/>
              <a:t>面向对象：基于类和对象的分解基础上，进行合理的打包和分层，从而形成更加复杂的分解结构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49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33009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素数问题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8FCB1C6-0130-4499-8C24-5ED487FF275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68299" y="1684353"/>
            <a:ext cx="10571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素数的定义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除了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与本身之外，不能被其他正整数整除的数，叫作素数，也叫质数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66711" y="2765440"/>
            <a:ext cx="105013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按照习惯规定，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不算素数，最小的素数是 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，其余的是 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17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……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等等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666712" y="3844943"/>
            <a:ext cx="105728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669900"/>
                </a:solidFill>
                <a:latin typeface="黑体" pitchFamily="2" charset="-122"/>
                <a:ea typeface="黑体" pitchFamily="2" charset="-122"/>
              </a:rPr>
              <a:t>由定义判断素数</a:t>
            </a:r>
          </a:p>
          <a:p>
            <a:pPr eaLnBrk="0" hangingPunct="0"/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对于数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n,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800" dirty="0" err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=2,3,4,5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到 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n-1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判断 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能否被 </a:t>
            </a:r>
            <a:r>
              <a:rPr kumimoji="0" lang="en-US" altLang="zh-CN" sz="2800" dirty="0" err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整除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如果全部不能整除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是素数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只要有一个能除尽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不是素数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为了压缩循环次数</a:t>
            </a:r>
            <a:r>
              <a:rPr kumimoji="0"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可将判断范围从 </a:t>
            </a:r>
            <a:r>
              <a:rPr kumimoji="0"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[2, n-1] </a:t>
            </a:r>
            <a:r>
              <a:rPr kumimoji="0"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改为 </a:t>
            </a:r>
            <a:r>
              <a:rPr kumimoji="0"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[2, </a:t>
            </a:r>
            <a:r>
              <a:rPr kumimoji="0" lang="en-US" altLang="zh-CN" sz="2800" dirty="0" err="1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sqrt</a:t>
            </a:r>
            <a:r>
              <a:rPr kumimoji="0"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(n)]</a:t>
            </a:r>
            <a:endParaRPr kumimoji="0" lang="en-US" altLang="zh-CN" sz="28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2" grpId="0"/>
      <p:bldP spid="3348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泛化</a:t>
            </a:r>
            <a:r>
              <a:rPr lang="en-US" altLang="zh-CN" dirty="0"/>
              <a:t>-Generalization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是类之间的一种“是”（</a:t>
            </a:r>
            <a:r>
              <a:rPr lang="en-US" altLang="zh-CN" dirty="0"/>
              <a:t>is </a:t>
            </a:r>
            <a:r>
              <a:rPr lang="en-US" altLang="zh-CN" dirty="0" smtClean="0"/>
              <a:t>a / </a:t>
            </a:r>
            <a:r>
              <a:rPr lang="en-US" altLang="zh-CN" dirty="0"/>
              <a:t>is kind of</a:t>
            </a:r>
            <a:r>
              <a:rPr lang="zh-CN" altLang="en-US" dirty="0"/>
              <a:t>）关系，通过该关系一个类（子类）可以共享另外一个或多个类（父类）的结构和行为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采用继承（</a:t>
            </a:r>
            <a:r>
              <a:rPr lang="en-US" altLang="zh-CN" dirty="0"/>
              <a:t>Inheritance</a:t>
            </a:r>
            <a:r>
              <a:rPr lang="zh-CN" altLang="en-US" dirty="0"/>
              <a:t>）实现泛化关系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通过泛化关系，可以建立类之间的层次结构，根据继承层次中父类的个数不同，分为：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单一继承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多重继承</a:t>
            </a:r>
            <a:endParaRPr lang="en-US" altLang="zh-CN" dirty="0"/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AE7D648-91BB-466D-BB59-1DEB147EBCB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单一继承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一个类继承另外一个类</a:t>
            </a:r>
            <a:endParaRPr lang="en-US" altLang="zh-CN" dirty="0"/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25B8D7A-0D8E-4518-A65E-324FC25AE50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386032"/>
            <a:ext cx="6577012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多重继承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一个类继承另外多个类</a:t>
            </a:r>
            <a:endParaRPr lang="en-US" altLang="zh-CN" dirty="0"/>
          </a:p>
        </p:txBody>
      </p:sp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07E4EE0-A06D-48DB-8420-A378644A630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54" y="2471012"/>
            <a:ext cx="8208962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631953" y="5197494"/>
            <a:ext cx="8964613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2800" i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Use multiple inheritance only when needed and always with caution!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继承</a:t>
            </a:r>
            <a:endParaRPr lang="en-US" altLang="zh-CN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子类继承父类所有的内容：属性、操作、</a:t>
            </a:r>
            <a:r>
              <a:rPr lang="zh-CN" altLang="en-US" sz="2800" dirty="0" smtClean="0"/>
              <a:t>关系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其访问权限仍受可见性的约束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800" dirty="0"/>
              <a:t>子类还可以</a:t>
            </a:r>
            <a:r>
              <a:rPr lang="en-US" altLang="zh-CN" sz="2800" dirty="0"/>
              <a:t>:</a:t>
            </a:r>
          </a:p>
          <a:p>
            <a:pPr lvl="1" eaLnBrk="1" hangingPunct="1">
              <a:defRPr/>
            </a:pPr>
            <a:r>
              <a:rPr lang="zh-CN" altLang="en-US" sz="2400" dirty="0"/>
              <a:t>添加新的属性、操作、</a:t>
            </a:r>
            <a:r>
              <a:rPr lang="zh-CN" altLang="en-US" sz="2400" dirty="0" smtClean="0"/>
              <a:t>关系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重定义继承的</a:t>
            </a:r>
            <a:r>
              <a:rPr lang="zh-CN" altLang="en-US" sz="2400" dirty="0" smtClean="0"/>
              <a:t>操作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800" dirty="0"/>
              <a:t>设计继承层次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父类定义公共的属性、操作、</a:t>
            </a:r>
            <a:r>
              <a:rPr lang="zh-CN" altLang="en-US" sz="2400" dirty="0" smtClean="0"/>
              <a:t>关系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针对不同的情况定义不同的子类，以扩展父类的属性、操作</a:t>
            </a:r>
            <a:r>
              <a:rPr lang="zh-CN" altLang="en-US" sz="2400" dirty="0" smtClean="0"/>
              <a:t>、关系</a:t>
            </a:r>
            <a:endParaRPr lang="en-US" altLang="zh-CN" sz="2400" dirty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75D254-1BDD-48B9-804C-929DE9FE33F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范例：继承什么？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Student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altLang="zh-CN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{...}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Account </a:t>
            </a:r>
            <a:r>
              <a:rPr lang="en-US" altLang="zh-CN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theAccount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GraduateStudent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Student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派生类（子类）从基类（超类、父类）中派生，继承了基类全部数据成员和方法。所以即使</a:t>
            </a:r>
            <a:r>
              <a:rPr lang="en-US" altLang="zh-CN" sz="2400" dirty="0" err="1">
                <a:solidFill>
                  <a:srgbClr val="000000"/>
                </a:solidFill>
              </a:rPr>
              <a:t>GraduateStudent</a:t>
            </a:r>
            <a:r>
              <a:rPr lang="zh-CN" altLang="en-US" sz="2400" dirty="0">
                <a:solidFill>
                  <a:srgbClr val="000000"/>
                </a:solidFill>
              </a:rPr>
              <a:t>中没有定义</a:t>
            </a:r>
            <a:r>
              <a:rPr lang="en-US" altLang="zh-CN" sz="2400" dirty="0" err="1">
                <a:solidFill>
                  <a:srgbClr val="000000"/>
                </a:solidFill>
              </a:rPr>
              <a:t>getName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</a:rPr>
              <a:t>，也会从</a:t>
            </a:r>
            <a:r>
              <a:rPr lang="en-US" altLang="zh-CN" sz="2400" dirty="0">
                <a:solidFill>
                  <a:srgbClr val="000000"/>
                </a:solidFill>
              </a:rPr>
              <a:t>Student</a:t>
            </a:r>
            <a:r>
              <a:rPr lang="zh-CN" altLang="en-US" sz="2400" dirty="0">
                <a:solidFill>
                  <a:srgbClr val="000000"/>
                </a:solidFill>
              </a:rPr>
              <a:t>中得到</a:t>
            </a:r>
            <a:r>
              <a:rPr lang="en-US" altLang="zh-CN" sz="2400" dirty="0" err="1">
                <a:solidFill>
                  <a:srgbClr val="000000"/>
                </a:solidFill>
              </a:rPr>
              <a:t>getName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</a:rPr>
              <a:t>方法的全部实现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派生类也会继承基类中的关系，因此</a:t>
            </a:r>
            <a:r>
              <a:rPr lang="en-US" altLang="zh-CN" sz="2400" dirty="0" err="1">
                <a:solidFill>
                  <a:srgbClr val="000000"/>
                </a:solidFill>
              </a:rPr>
              <a:t>GraduateStudent</a:t>
            </a:r>
            <a:r>
              <a:rPr lang="zh-CN" altLang="en-US" sz="2400" dirty="0">
                <a:solidFill>
                  <a:srgbClr val="000000"/>
                </a:solidFill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</a:rPr>
              <a:t>Account</a:t>
            </a:r>
            <a:r>
              <a:rPr lang="zh-CN" altLang="en-US" sz="2400" dirty="0">
                <a:solidFill>
                  <a:srgbClr val="000000"/>
                </a:solidFill>
              </a:rPr>
              <a:t>也有聚合关系</a:t>
            </a: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D80FAD9-75EE-4ED4-BA0E-3CC8091D589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295" y="1682753"/>
            <a:ext cx="35099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多态</a:t>
            </a:r>
            <a:r>
              <a:rPr lang="en-US" altLang="zh-CN" dirty="0"/>
              <a:t>-Polymorphism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多态是在统一外表（接口）下隐藏不同实现的能力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即一个接口可以有不同的实现行为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是面向对象技术的本质特征</a:t>
            </a:r>
            <a:endParaRPr lang="en-US" altLang="zh-CN" dirty="0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9399D5F-C8E1-4C52-B95D-7D0A6299E69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44741764"/>
              </p:ext>
            </p:extLst>
          </p:nvPr>
        </p:nvGraphicFramePr>
        <p:xfrm>
          <a:off x="3215680" y="3467124"/>
          <a:ext cx="5438775" cy="3390900"/>
        </p:xfrm>
        <a:graphic>
          <a:graphicData uri="http://schemas.openxmlformats.org/presentationml/2006/ole">
            <p:oleObj spid="_x0000_s5253" name="位图图像" r:id="rId4" imgW="5439534" imgH="3390476" progId="Paint.Picture.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6" y="1674836"/>
            <a:ext cx="5400675" cy="5040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abstract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public abstract void draw();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Rectangle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覆盖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(override)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基类方法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 void draw() { ... </a:t>
            </a:r>
            <a:b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绘制矩形 *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Circle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覆盖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(override)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基类方法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 void draw() { … </a:t>
            </a:r>
            <a:b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zh-CN" alt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绘制圆形 *</a:t>
            </a: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F52BD11-B633-40CC-A35A-58D09EFFC1A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6" y="2357430"/>
            <a:ext cx="36179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范例：</a:t>
            </a:r>
            <a:r>
              <a:rPr kumimoji="0" lang="zh-CN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多态</a:t>
            </a:r>
            <a:endParaRPr kumimoji="0" lang="en-US" altLang="zh-CN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应用多态性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假设我们有一个数组</a:t>
            </a:r>
            <a:r>
              <a:rPr lang="en-US" altLang="zh-CN" sz="2800" dirty="0" err="1">
                <a:solidFill>
                  <a:srgbClr val="000000"/>
                </a:solidFill>
              </a:rPr>
              <a:t>sharr</a:t>
            </a:r>
            <a:r>
              <a:rPr lang="zh-CN" altLang="en-US" sz="2800" dirty="0">
                <a:solidFill>
                  <a:srgbClr val="000000"/>
                </a:solidFill>
              </a:rPr>
              <a:t>，里面放着一排</a:t>
            </a:r>
            <a:r>
              <a:rPr lang="en-US" altLang="zh-CN" sz="2800" dirty="0">
                <a:solidFill>
                  <a:srgbClr val="000000"/>
                </a:solidFill>
              </a:rPr>
              <a:t>Shape</a:t>
            </a:r>
            <a:r>
              <a:rPr lang="zh-CN" altLang="en-US" sz="2800" dirty="0">
                <a:solidFill>
                  <a:srgbClr val="000000"/>
                </a:solidFill>
              </a:rPr>
              <a:t>，但是不知道哪些是</a:t>
            </a:r>
            <a:r>
              <a:rPr lang="en-US" altLang="zh-CN" sz="2800" dirty="0">
                <a:solidFill>
                  <a:srgbClr val="000000"/>
                </a:solidFill>
              </a:rPr>
              <a:t>Rectangle</a:t>
            </a:r>
            <a:r>
              <a:rPr lang="zh-CN" altLang="en-US" sz="2800" dirty="0">
                <a:solidFill>
                  <a:srgbClr val="000000"/>
                </a:solidFill>
              </a:rPr>
              <a:t>，哪些是</a:t>
            </a:r>
            <a:r>
              <a:rPr lang="en-US" altLang="zh-CN" sz="2800" dirty="0">
                <a:solidFill>
                  <a:srgbClr val="000000"/>
                </a:solidFill>
              </a:rPr>
              <a:t>Circle</a:t>
            </a:r>
            <a:r>
              <a:rPr lang="zh-CN" altLang="en-US" sz="2800" dirty="0">
                <a:solidFill>
                  <a:srgbClr val="000000"/>
                </a:solidFill>
              </a:rPr>
              <a:t>。利用多态性，我们可以：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sharr.length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zh-CN" alt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Shape 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(Shape)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sharr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shape.draw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遍历整个数组的过程中，各个</a:t>
            </a:r>
            <a:r>
              <a:rPr lang="en-US" altLang="zh-CN" sz="2800" dirty="0">
                <a:solidFill>
                  <a:srgbClr val="000000"/>
                </a:solidFill>
              </a:rPr>
              <a:t>Shape</a:t>
            </a:r>
            <a:r>
              <a:rPr lang="zh-CN" altLang="en-US" sz="2800" dirty="0">
                <a:solidFill>
                  <a:srgbClr val="000000"/>
                </a:solidFill>
              </a:rPr>
              <a:t>自己知道应当如何在画布上绘制自己。</a:t>
            </a:r>
            <a:r>
              <a:rPr lang="en-US" altLang="zh-CN" sz="2800" dirty="0" err="1">
                <a:solidFill>
                  <a:srgbClr val="000000"/>
                </a:solidFill>
              </a:rPr>
              <a:t>shape.draw</a:t>
            </a:r>
            <a:r>
              <a:rPr lang="en-US" altLang="zh-CN" sz="2800" dirty="0">
                <a:solidFill>
                  <a:srgbClr val="000000"/>
                </a:solidFill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</a:rPr>
              <a:t>这同一行代码在</a:t>
            </a:r>
            <a:r>
              <a:rPr lang="en-US" altLang="zh-CN" sz="2800" dirty="0">
                <a:solidFill>
                  <a:srgbClr val="000000"/>
                </a:solidFill>
              </a:rPr>
              <a:t>shape</a:t>
            </a:r>
            <a:r>
              <a:rPr lang="zh-CN" altLang="en-US" sz="2800" dirty="0">
                <a:solidFill>
                  <a:srgbClr val="000000"/>
                </a:solidFill>
              </a:rPr>
              <a:t>指向不同的对象时表现出不同的行为，这就是所谓多态性</a:t>
            </a:r>
          </a:p>
        </p:txBody>
      </p:sp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660874A-4217-4F13-8B44-FE925980C01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</a:t>
            </a:r>
            <a:r>
              <a:rPr lang="en-US" altLang="zh-CN" dirty="0" smtClean="0"/>
              <a:t>-Hierarchy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分层是指面向不同的目标建立不同的抽象级别层次，从而在不同的抽象层次对系统进行分解，进一步简化对系统的理解</a:t>
            </a:r>
            <a:endParaRPr lang="en-US" altLang="zh-CN" dirty="0"/>
          </a:p>
          <a:p>
            <a:r>
              <a:rPr lang="zh-CN" altLang="en-US" dirty="0"/>
              <a:t>两种分层结构</a:t>
            </a:r>
            <a:endParaRPr lang="en-US" altLang="zh-CN" dirty="0"/>
          </a:p>
          <a:p>
            <a:pPr lvl="1"/>
            <a:r>
              <a:rPr lang="zh-CN" altLang="en-US" dirty="0"/>
              <a:t>类层次结构：</a:t>
            </a:r>
            <a:r>
              <a:rPr lang="zh-CN" altLang="zh-CN" dirty="0"/>
              <a:t>在不同的抽象级别进行对象的抽象，</a:t>
            </a:r>
            <a:r>
              <a:rPr lang="zh-CN" altLang="en-US" dirty="0"/>
              <a:t>通过泛化关系</a:t>
            </a:r>
            <a:r>
              <a:rPr lang="zh-CN" altLang="en-US" dirty="0" smtClean="0"/>
              <a:t>，形成类之间</a:t>
            </a:r>
            <a:r>
              <a:rPr lang="zh-CN" altLang="en-US" dirty="0"/>
              <a:t>的</a:t>
            </a:r>
            <a:r>
              <a:rPr lang="zh-CN" altLang="zh-CN" dirty="0"/>
              <a:t>继承层次结构</a:t>
            </a:r>
            <a:endParaRPr lang="en-US" altLang="zh-CN" dirty="0"/>
          </a:p>
          <a:p>
            <a:pPr lvl="1"/>
            <a:r>
              <a:rPr lang="zh-CN" altLang="en-US" dirty="0"/>
              <a:t>对象层次结构：</a:t>
            </a:r>
            <a:r>
              <a:rPr lang="zh-CN" altLang="zh-CN" dirty="0"/>
              <a:t>是指对象间的组成结构，即大的对象由小的对象组成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58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36863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两种层次结构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59</a:t>
            </a:fld>
            <a:r>
              <a:rPr lang="en-US" altLang="zh-CN"/>
              <a:t>-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3" y="1500174"/>
            <a:ext cx="8172434" cy="30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40" y="4643446"/>
            <a:ext cx="6696744" cy="191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45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筛选法求素数序列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B9D74A3-277F-45B9-837B-54909ACE6F9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738282" y="1703403"/>
            <a:ext cx="8175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&lt; </a:t>
            </a:r>
            <a:r>
              <a:rPr lang="en-US" altLang="zh-CN" sz="2800" dirty="0" err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&lt; n </a:t>
            </a:r>
            <a:r>
              <a:rPr lang="zh-CN" altLang="en-US" sz="28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的素数序列，</a:t>
            </a:r>
            <a:r>
              <a:rPr lang="zh-CN" altLang="en-US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设 </a:t>
            </a:r>
            <a:r>
              <a:rPr lang="en-US" altLang="zh-CN" sz="2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= 50</a:t>
            </a:r>
            <a:endParaRPr lang="en-US" altLang="zh-CN" sz="28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558928" y="264161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558928" y="328931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1558928" y="3938603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1558928" y="4513278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1558928" y="511494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77" grpId="0"/>
      <p:bldP spid="335878" grpId="0"/>
      <p:bldP spid="335879" grpId="0"/>
      <p:bldP spid="3358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复用</a:t>
            </a:r>
            <a:r>
              <a:rPr lang="en-US" altLang="zh-CN" dirty="0" smtClean="0"/>
              <a:t>-Reuse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复用是借助于已有软件的各种有关知识建立新的软件的过程</a:t>
            </a:r>
            <a:endParaRPr lang="en-US" altLang="zh-CN" dirty="0"/>
          </a:p>
          <a:p>
            <a:pPr lvl="1"/>
            <a:r>
              <a:rPr lang="zh-CN" altLang="zh-CN" dirty="0"/>
              <a:t>将软件看成是由不同功能部分的构件所组成的有机体，每个构件在设计编写时可以被设计成完成同类工作的通用工具</a:t>
            </a:r>
            <a:endParaRPr lang="en-US" altLang="zh-CN" dirty="0"/>
          </a:p>
          <a:p>
            <a:pPr lvl="1"/>
            <a:r>
              <a:rPr lang="zh-CN" altLang="zh-CN" dirty="0"/>
              <a:t>如果完成各种工作的构件被建立</a:t>
            </a:r>
            <a:r>
              <a:rPr lang="zh-CN" altLang="zh-CN"/>
              <a:t>起</a:t>
            </a:r>
            <a:r>
              <a:rPr lang="zh-CN" altLang="zh-CN" smtClean="0"/>
              <a:t>来，</a:t>
            </a:r>
            <a:r>
              <a:rPr lang="zh-CN" altLang="zh-CN" dirty="0"/>
              <a:t>编写特定软件的工作就变成了将各种不同构件进行组合的简单问题，从而对软件产品的最终质量和维护工作都有本质性的改变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60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2907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应用复用原则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系统开发各个阶段都可能涉及到复用</a:t>
            </a:r>
            <a:endParaRPr lang="en-US" altLang="zh-CN" dirty="0"/>
          </a:p>
          <a:p>
            <a:pPr lvl="1"/>
            <a:r>
              <a:rPr lang="zh-CN" altLang="zh-CN" dirty="0"/>
              <a:t>从最底层的</a:t>
            </a:r>
            <a:r>
              <a:rPr lang="zh-CN" altLang="zh-CN" dirty="0">
                <a:solidFill>
                  <a:srgbClr val="FF0000"/>
                </a:solidFill>
              </a:rPr>
              <a:t>代码复用</a:t>
            </a:r>
            <a:r>
              <a:rPr lang="zh-CN" altLang="zh-CN" dirty="0"/>
              <a:t>，到</a:t>
            </a:r>
            <a:r>
              <a:rPr lang="zh-CN" altLang="zh-CN" dirty="0">
                <a:solidFill>
                  <a:srgbClr val="FF0000"/>
                </a:solidFill>
              </a:rPr>
              <a:t>设计复用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架构复用</a:t>
            </a:r>
            <a:r>
              <a:rPr lang="zh-CN" altLang="zh-CN" dirty="0"/>
              <a:t>，再到</a:t>
            </a:r>
            <a:r>
              <a:rPr lang="zh-CN" altLang="zh-CN" dirty="0">
                <a:solidFill>
                  <a:srgbClr val="FF0000"/>
                </a:solidFill>
              </a:rPr>
              <a:t>需求复用</a:t>
            </a:r>
            <a:r>
              <a:rPr lang="zh-CN" altLang="zh-CN" dirty="0"/>
              <a:t>，甚至于延伸到</a:t>
            </a:r>
            <a:r>
              <a:rPr lang="zh-CN" altLang="zh-CN" dirty="0">
                <a:solidFill>
                  <a:srgbClr val="FF0000"/>
                </a:solidFill>
              </a:rPr>
              <a:t>特定业务领域的复用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复用原则要求设计者不仅针对当前的业务需求开展设计，还需要考虑业务的通用性和可扩展性等问题，从而设计抽象层次高、复用粒度大的组件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61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42077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对象</a:t>
            </a:r>
            <a:r>
              <a:rPr lang="zh-CN" altLang="en-US" dirty="0">
                <a:solidFill>
                  <a:srgbClr val="4D4D4D"/>
                </a:solidFill>
              </a:rPr>
              <a:t>技术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对象技术相关原则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上升到面向对象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4FD8685-AFF8-427E-914E-446458451C7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本节目标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通过简单通俗的事例来演绎对象建模的基本</a:t>
            </a:r>
            <a:r>
              <a:rPr lang="zh-CN" altLang="en-US" dirty="0" smtClean="0"/>
              <a:t>概念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树立</a:t>
            </a:r>
            <a:r>
              <a:rPr lang="zh-CN" altLang="en-US" dirty="0"/>
              <a:t>面向对象的观点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掌握用面向对象方法分析问题的要领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为学习</a:t>
            </a:r>
            <a:r>
              <a:rPr lang="zh-CN" altLang="en-US" dirty="0">
                <a:solidFill>
                  <a:srgbClr val="8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对象建模</a:t>
            </a:r>
            <a:r>
              <a:rPr lang="zh-CN" altLang="en-US" dirty="0"/>
              <a:t>方法热身</a:t>
            </a:r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DD6921C-22BF-4848-8D6F-9487534F506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2EEEEA3-C7D5-45CF-A68B-87C9CF79BEE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2135188" y="6064272"/>
            <a:ext cx="7993062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32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昨天我的一个朋友结婚了</a:t>
            </a:r>
          </a:p>
        </p:txBody>
      </p:sp>
      <p:pic>
        <p:nvPicPr>
          <p:cNvPr id="9216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671660"/>
            <a:ext cx="3859212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实例：对象思维分析问题</a:t>
            </a:r>
            <a:endParaRPr kumimoji="0" lang="zh-CN" alt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问题分析</a:t>
            </a:r>
            <a:r>
              <a:rPr lang="en-US" altLang="zh-CN"/>
              <a:t>-1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A. </a:t>
            </a:r>
            <a:r>
              <a:rPr lang="zh-CN" altLang="en-US" dirty="0"/>
              <a:t>这</a:t>
            </a:r>
            <a:r>
              <a:rPr lang="zh-CN" altLang="en-US" dirty="0" smtClean="0"/>
              <a:t>里面有</a:t>
            </a:r>
            <a:r>
              <a:rPr lang="zh-CN" altLang="en-US" dirty="0"/>
              <a:t>什么事物？</a:t>
            </a:r>
          </a:p>
          <a:p>
            <a:pPr lvl="1" eaLnBrk="1" hangingPunct="1"/>
            <a:r>
              <a:rPr lang="zh-CN" altLang="en-US" dirty="0" smtClean="0"/>
              <a:t>介绍人，男</a:t>
            </a:r>
            <a:r>
              <a:rPr lang="zh-CN" altLang="en-US" dirty="0" smtClean="0"/>
              <a:t>主</a:t>
            </a:r>
            <a:r>
              <a:rPr lang="zh-CN" altLang="en-US" dirty="0" smtClean="0"/>
              <a:t>人公</a:t>
            </a:r>
            <a:r>
              <a:rPr lang="zh-CN" altLang="en-US" dirty="0" smtClean="0"/>
              <a:t>，女主人公，</a:t>
            </a:r>
            <a:r>
              <a:rPr lang="zh-CN" altLang="en-US" dirty="0" smtClean="0"/>
              <a:t>情侣，玫瑰花</a:t>
            </a:r>
            <a:endParaRPr lang="zh-CN" altLang="en-US" dirty="0"/>
          </a:p>
          <a:p>
            <a:pPr eaLnBrk="1" hangingPunct="1"/>
            <a:r>
              <a:rPr lang="en-US" altLang="zh-CN" dirty="0"/>
              <a:t>B. </a:t>
            </a:r>
            <a:r>
              <a:rPr lang="zh-CN" altLang="en-US" dirty="0"/>
              <a:t>每个事物看上去是什么样的？</a:t>
            </a:r>
          </a:p>
          <a:p>
            <a:pPr lvl="1" eaLnBrk="1" hangingPunct="1"/>
            <a:r>
              <a:rPr lang="zh-CN" altLang="en-US" dirty="0" smtClean="0"/>
              <a:t>介绍人，看上去挺</a:t>
            </a:r>
            <a:r>
              <a:rPr lang="zh-CN" altLang="en-US" dirty="0"/>
              <a:t>热</a:t>
            </a:r>
            <a:r>
              <a:rPr lang="zh-CN" altLang="en-US" dirty="0" smtClean="0"/>
              <a:t>心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男</a:t>
            </a:r>
            <a:r>
              <a:rPr lang="zh-CN" altLang="en-US" dirty="0" smtClean="0"/>
              <a:t>主人公，</a:t>
            </a:r>
            <a:r>
              <a:rPr lang="zh-CN" altLang="en-US" dirty="0"/>
              <a:t>看上</a:t>
            </a:r>
            <a:r>
              <a:rPr lang="zh-CN" altLang="en-US" dirty="0" smtClean="0"/>
              <a:t>去很</a:t>
            </a:r>
            <a:r>
              <a:rPr lang="zh-CN" altLang="en-US" dirty="0"/>
              <a:t>诚</a:t>
            </a:r>
            <a:r>
              <a:rPr lang="zh-CN" altLang="en-US" dirty="0" smtClean="0"/>
              <a:t>实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女主人公，</a:t>
            </a:r>
            <a:r>
              <a:rPr lang="zh-CN" altLang="en-US" dirty="0" smtClean="0"/>
              <a:t>看上去落落大方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情侣，</a:t>
            </a:r>
            <a:r>
              <a:rPr lang="zh-CN" altLang="en-US" dirty="0"/>
              <a:t>看上去</a:t>
            </a:r>
            <a:r>
              <a:rPr lang="zh-CN" altLang="en-US" dirty="0" smtClean="0"/>
              <a:t>很亲密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玫瑰花，火红</a:t>
            </a:r>
            <a:endParaRPr lang="zh-CN" altLang="en-US" dirty="0"/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094BCA4-1596-446B-980F-BE52BA31489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问题分析</a:t>
            </a:r>
            <a:r>
              <a:rPr lang="en-US" altLang="zh-CN" dirty="0"/>
              <a:t>-2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C. </a:t>
            </a:r>
            <a:r>
              <a:rPr lang="zh-CN" altLang="en-US" dirty="0"/>
              <a:t>每个事物能做点什</a:t>
            </a:r>
            <a:r>
              <a:rPr lang="zh-CN" altLang="en-US" dirty="0" smtClean="0"/>
              <a:t>么？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介绍人：</a:t>
            </a:r>
            <a:r>
              <a:rPr lang="zh-CN" altLang="en-US" dirty="0"/>
              <a:t>牵线搭桥，介绍认识</a:t>
            </a:r>
          </a:p>
          <a:p>
            <a:pPr lvl="1" eaLnBrk="1" hangingPunct="1"/>
            <a:r>
              <a:rPr lang="zh-CN" altLang="en-US" dirty="0" smtClean="0"/>
              <a:t>男</a:t>
            </a:r>
            <a:r>
              <a:rPr lang="zh-CN" altLang="en-US" dirty="0" smtClean="0"/>
              <a:t>主人公：</a:t>
            </a:r>
            <a:r>
              <a:rPr lang="zh-CN" altLang="en-US" dirty="0" smtClean="0"/>
              <a:t>追求，送花，求婚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女主人公：</a:t>
            </a:r>
            <a:r>
              <a:rPr lang="zh-CN" altLang="en-US" dirty="0" smtClean="0"/>
              <a:t>心动，答应求婚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情侣：交往，</a:t>
            </a:r>
            <a:r>
              <a:rPr lang="en-US" altLang="zh-CN" dirty="0"/>
              <a:t>…</a:t>
            </a:r>
            <a:r>
              <a:rPr lang="zh-CN" altLang="en-US" dirty="0"/>
              <a:t>，结婚</a:t>
            </a:r>
          </a:p>
          <a:p>
            <a:pPr lvl="1" eaLnBrk="1" hangingPunct="1"/>
            <a:r>
              <a:rPr lang="zh-CN" altLang="en-US" dirty="0"/>
              <a:t>玫瑰花</a:t>
            </a:r>
            <a:r>
              <a:rPr lang="zh-CN" altLang="en-US" dirty="0" smtClean="0"/>
              <a:t>：惹人喜爱，表达爱意</a:t>
            </a:r>
            <a:endParaRPr lang="zh-CN" altLang="en-US" dirty="0"/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0787623-2155-4BD1-825D-A6893E14B46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5274" y="1757388"/>
            <a:ext cx="7920038" cy="53149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D. </a:t>
            </a:r>
            <a:r>
              <a:rPr lang="zh-CN" altLang="en-US" dirty="0"/>
              <a:t>这些事物之间有什么关系？</a:t>
            </a:r>
          </a:p>
        </p:txBody>
      </p:sp>
      <p:graphicFrame>
        <p:nvGraphicFramePr>
          <p:cNvPr id="451588" name="Group 4"/>
          <p:cNvGraphicFramePr>
            <a:graphicFrameLocks noGrp="1"/>
          </p:cNvGraphicFramePr>
          <p:nvPr>
            <p:ph sz="half" idx="2"/>
          </p:nvPr>
        </p:nvGraphicFramePr>
        <p:xfrm>
          <a:off x="1666845" y="2549550"/>
          <a:ext cx="8858311" cy="3494088"/>
        </p:xfrm>
        <a:graphic>
          <a:graphicData uri="http://schemas.openxmlformats.org/drawingml/2006/table">
            <a:tbl>
              <a:tblPr/>
              <a:tblGrid>
                <a:gridCol w="12858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144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0018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介绍人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女主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情侣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介绍人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同学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同事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撮合者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没关系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同学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男友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丈夫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男方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买送主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女主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同事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女友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妻子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女方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受主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情侣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成果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使用者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没关系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礼物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受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信物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25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CA7F5D6-6C04-40B1-8495-B84F0A90CF8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问题分析</a:t>
            </a:r>
            <a:r>
              <a:rPr kumimoji="0" lang="en-US" altLang="zh-CN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-3</a:t>
            </a:r>
            <a:endParaRPr kumimoji="0" lang="en-US" altLang="zh-CN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问题分析</a:t>
            </a:r>
            <a:r>
              <a:rPr lang="en-US" altLang="zh-CN" dirty="0" smtClean="0"/>
              <a:t>-4</a:t>
            </a:r>
            <a:endParaRPr lang="en-US" altLang="zh-CN" dirty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E. </a:t>
            </a:r>
            <a:r>
              <a:rPr lang="zh-CN" altLang="en-US" dirty="0"/>
              <a:t>这些事物是怎么成事的？</a:t>
            </a:r>
          </a:p>
          <a:p>
            <a:pPr lvl="1" eaLnBrk="1" hangingPunct="1"/>
            <a:r>
              <a:rPr lang="zh-CN" altLang="en-US" dirty="0" smtClean="0"/>
              <a:t>介绍人牵线搭桥</a:t>
            </a:r>
            <a:r>
              <a:rPr lang="zh-CN" altLang="en-US" dirty="0"/>
              <a:t>，</a:t>
            </a:r>
            <a:r>
              <a:rPr lang="zh-CN" altLang="en-US" dirty="0" smtClean="0"/>
              <a:t>介绍男主和女主认识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男主和女主互相欣赏，</a:t>
            </a:r>
            <a:r>
              <a:rPr lang="zh-CN" altLang="en-US" dirty="0"/>
              <a:t>成为</a:t>
            </a:r>
            <a:r>
              <a:rPr lang="zh-CN" altLang="en-US" dirty="0" smtClean="0"/>
              <a:t>一对情侣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一对情侣</a:t>
            </a:r>
            <a:r>
              <a:rPr lang="zh-CN" altLang="en-US" smtClean="0"/>
              <a:t>开始交往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男主送花</a:t>
            </a:r>
            <a:r>
              <a:rPr lang="zh-CN" altLang="en-US" dirty="0"/>
              <a:t>，表达</a:t>
            </a:r>
            <a:r>
              <a:rPr lang="zh-CN" altLang="en-US" dirty="0" smtClean="0"/>
              <a:t>对女主的爱意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女主收到玫瑰，开心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男主真心</a:t>
            </a:r>
            <a:r>
              <a:rPr lang="zh-CN" altLang="en-US" dirty="0"/>
              <a:t>求婚</a:t>
            </a:r>
            <a:r>
              <a:rPr lang="zh-CN" altLang="en-US" dirty="0" smtClean="0"/>
              <a:t>，女主答应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一对情侣走</a:t>
            </a:r>
            <a:r>
              <a:rPr lang="zh-CN" altLang="en-US" dirty="0"/>
              <a:t>入婚姻殿堂</a:t>
            </a:r>
          </a:p>
        </p:txBody>
      </p:sp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D17FA88-6440-44DE-96DC-B83E1EE590C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78" y="142852"/>
            <a:ext cx="7935913" cy="12239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>
                <a:solidFill>
                  <a:schemeClr val="folHlink"/>
                </a:solidFill>
              </a:rPr>
              <a:t>—</a:t>
            </a:r>
            <a:r>
              <a:rPr lang="zh-CN" altLang="en-US" dirty="0">
                <a:solidFill>
                  <a:schemeClr val="folHlink"/>
                </a:solidFill>
              </a:rPr>
              <a:t>上升到面向对象</a:t>
            </a:r>
            <a:r>
              <a:rPr lang="en-US" altLang="zh-CN" dirty="0">
                <a:solidFill>
                  <a:schemeClr val="folHlink"/>
                </a:solidFill>
              </a:rPr>
              <a:t>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用面向对象观点观看事物</a:t>
            </a:r>
          </a:p>
        </p:txBody>
      </p:sp>
      <p:pic>
        <p:nvPicPr>
          <p:cNvPr id="98308" name="Picture 3" descr="PE01460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57" y="2353318"/>
            <a:ext cx="4753329" cy="5906975"/>
          </a:xfrm>
          <a:noFill/>
        </p:spPr>
      </p:pic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8793645-5F10-4668-86A3-788CCEE0286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思考？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用结构化思维解决上述问题</a:t>
            </a:r>
          </a:p>
          <a:p>
            <a:pPr eaLnBrk="1" hangingPunct="1"/>
            <a:r>
              <a:rPr lang="zh-CN" altLang="en-US" dirty="0"/>
              <a:t>用对象思维解决上述问题</a:t>
            </a:r>
          </a:p>
          <a:p>
            <a:pPr eaLnBrk="1" hangingPunct="1"/>
            <a:r>
              <a:rPr lang="zh-CN" altLang="en-US" dirty="0"/>
              <a:t>将解决思路用合适的方式记录下来</a:t>
            </a:r>
          </a:p>
          <a:p>
            <a:pPr eaLnBrk="1" hangingPunct="1"/>
            <a:r>
              <a:rPr lang="zh-CN" altLang="en-US" dirty="0"/>
              <a:t>思考：</a:t>
            </a:r>
          </a:p>
          <a:p>
            <a:pPr lvl="1" eaLnBrk="1" hangingPunct="1"/>
            <a:r>
              <a:rPr lang="zh-CN" altLang="en-US" dirty="0"/>
              <a:t>结构化思维与对象化思维有什么本质的不同？体现了怎样的思维差异？对象思想有何优势？</a:t>
            </a:r>
          </a:p>
          <a:p>
            <a:pPr lvl="1" eaLnBrk="1" hangingPunct="1"/>
            <a:r>
              <a:rPr lang="zh-CN" altLang="en-US" dirty="0"/>
              <a:t>如何表达设计思想：代码？图形？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20D61AB-F67C-4865-9D27-3B87B78E463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用对象观点认识事物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A.</a:t>
            </a:r>
            <a:r>
              <a:rPr lang="zh-CN" altLang="en-US" sz="2800" dirty="0"/>
              <a:t>这里面有什么事物？</a:t>
            </a:r>
            <a:br>
              <a:rPr lang="zh-CN" altLang="en-US" sz="2800" dirty="0"/>
            </a:b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FF3300"/>
                </a:solidFill>
              </a:rPr>
              <a:t>类和对象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B.</a:t>
            </a:r>
            <a:r>
              <a:rPr lang="zh-CN" altLang="en-US" sz="2800" dirty="0"/>
              <a:t>每个事物看上去是什么样的？</a:t>
            </a:r>
            <a:br>
              <a:rPr lang="zh-CN" altLang="en-US" sz="2800" dirty="0"/>
            </a:b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FF3300"/>
                </a:solidFill>
              </a:rPr>
              <a:t>类的属性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C.</a:t>
            </a:r>
            <a:r>
              <a:rPr lang="zh-CN" altLang="en-US" sz="2800" dirty="0"/>
              <a:t>每个事物能做点</a:t>
            </a:r>
            <a:r>
              <a:rPr lang="zh-CN" altLang="en-US" sz="2800"/>
              <a:t>什</a:t>
            </a:r>
            <a:r>
              <a:rPr lang="zh-CN" altLang="en-US" sz="2800" smtClean="0"/>
              <a:t>么？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FF3300"/>
                </a:solidFill>
              </a:rPr>
              <a:t>类的操作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D.</a:t>
            </a:r>
            <a:r>
              <a:rPr lang="zh-CN" altLang="en-US" sz="2800" dirty="0"/>
              <a:t>这些事物之间有什么关系？</a:t>
            </a:r>
            <a:br>
              <a:rPr lang="zh-CN" altLang="en-US" sz="2800" dirty="0"/>
            </a:b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FF3300"/>
                </a:solidFill>
              </a:rPr>
              <a:t>类</a:t>
            </a:r>
            <a:r>
              <a:rPr lang="zh-CN" altLang="en-US" sz="2800" dirty="0" smtClean="0">
                <a:solidFill>
                  <a:srgbClr val="FF3300"/>
                </a:solidFill>
              </a:rPr>
              <a:t>之间的</a:t>
            </a:r>
            <a:r>
              <a:rPr lang="zh-CN" altLang="en-US" sz="2800" dirty="0">
                <a:solidFill>
                  <a:srgbClr val="FF3300"/>
                </a:solidFill>
              </a:rPr>
              <a:t>关联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E.</a:t>
            </a:r>
            <a:r>
              <a:rPr lang="zh-CN" altLang="en-US" sz="2800" dirty="0"/>
              <a:t>这些事物是怎么成事的？</a:t>
            </a:r>
            <a:br>
              <a:rPr lang="zh-CN" altLang="en-US" sz="2800" dirty="0"/>
            </a:b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FF3300"/>
                </a:solidFill>
              </a:rPr>
              <a:t>类</a:t>
            </a:r>
            <a:r>
              <a:rPr lang="zh-CN" altLang="en-US" sz="2800" dirty="0" smtClean="0">
                <a:solidFill>
                  <a:srgbClr val="FF3300"/>
                </a:solidFill>
              </a:rPr>
              <a:t>之间的</a:t>
            </a:r>
            <a:r>
              <a:rPr lang="zh-CN" altLang="en-US" sz="2800" dirty="0">
                <a:solidFill>
                  <a:srgbClr val="FF3300"/>
                </a:solidFill>
              </a:rPr>
              <a:t>交互</a:t>
            </a:r>
            <a:r>
              <a:rPr lang="en-US" altLang="zh-CN" sz="2800" dirty="0">
                <a:solidFill>
                  <a:srgbClr val="FF3300"/>
                </a:solidFill>
              </a:rPr>
              <a:t>(</a:t>
            </a:r>
            <a:r>
              <a:rPr lang="zh-CN" altLang="en-US" sz="2800" dirty="0">
                <a:solidFill>
                  <a:srgbClr val="FF3300"/>
                </a:solidFill>
              </a:rPr>
              <a:t>用例实现</a:t>
            </a:r>
            <a:r>
              <a:rPr lang="en-US" altLang="zh-CN" sz="2800" dirty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1040FD9-5DD6-404F-B4A0-62399CC6D66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7937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99334" name="Group 5"/>
          <p:cNvGrpSpPr>
            <a:grpSpLocks/>
          </p:cNvGrpSpPr>
          <p:nvPr/>
        </p:nvGrpSpPr>
        <p:grpSpPr bwMode="auto">
          <a:xfrm>
            <a:off x="8328025" y="4117978"/>
            <a:ext cx="533400" cy="1063625"/>
            <a:chOff x="4286" y="2594"/>
            <a:chExt cx="336" cy="670"/>
          </a:xfrm>
        </p:grpSpPr>
        <p:sp>
          <p:nvSpPr>
            <p:cNvPr id="99350" name="Text Box 6"/>
            <p:cNvSpPr txBox="1">
              <a:spLocks noChangeArrowheads="1"/>
            </p:cNvSpPr>
            <p:nvPr/>
          </p:nvSpPr>
          <p:spPr bwMode="auto">
            <a:xfrm>
              <a:off x="4286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9351" name="Line 7"/>
            <p:cNvSpPr>
              <a:spLocks noChangeShapeType="1"/>
            </p:cNvSpPr>
            <p:nvPr/>
          </p:nvSpPr>
          <p:spPr bwMode="auto">
            <a:xfrm flipV="1">
              <a:off x="4424" y="25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5" name="Group 8"/>
          <p:cNvGrpSpPr>
            <a:grpSpLocks/>
          </p:cNvGrpSpPr>
          <p:nvPr/>
        </p:nvGrpSpPr>
        <p:grpSpPr bwMode="auto">
          <a:xfrm>
            <a:off x="7404100" y="3813175"/>
            <a:ext cx="838200" cy="914400"/>
            <a:chOff x="3704" y="2402"/>
            <a:chExt cx="528" cy="576"/>
          </a:xfrm>
        </p:grpSpPr>
        <p:sp>
          <p:nvSpPr>
            <p:cNvPr id="99348" name="Text Box 9"/>
            <p:cNvSpPr txBox="1">
              <a:spLocks noChangeArrowheads="1"/>
            </p:cNvSpPr>
            <p:nvPr/>
          </p:nvSpPr>
          <p:spPr bwMode="auto">
            <a:xfrm>
              <a:off x="3704" y="269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9349" name="Line 10"/>
            <p:cNvSpPr>
              <a:spLocks noChangeShapeType="1"/>
            </p:cNvSpPr>
            <p:nvPr/>
          </p:nvSpPr>
          <p:spPr bwMode="auto">
            <a:xfrm flipV="1">
              <a:off x="3848" y="240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6" name="Group 11"/>
          <p:cNvGrpSpPr>
            <a:grpSpLocks/>
          </p:cNvGrpSpPr>
          <p:nvPr/>
        </p:nvGrpSpPr>
        <p:grpSpPr bwMode="auto">
          <a:xfrm>
            <a:off x="9156700" y="2441575"/>
            <a:ext cx="685800" cy="838200"/>
            <a:chOff x="4808" y="1538"/>
            <a:chExt cx="432" cy="528"/>
          </a:xfrm>
        </p:grpSpPr>
        <p:sp>
          <p:nvSpPr>
            <p:cNvPr id="99346" name="Text Box 12"/>
            <p:cNvSpPr txBox="1">
              <a:spLocks noChangeArrowheads="1"/>
            </p:cNvSpPr>
            <p:nvPr/>
          </p:nvSpPr>
          <p:spPr bwMode="auto">
            <a:xfrm>
              <a:off x="4904" y="153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9347" name="Line 13"/>
            <p:cNvSpPr>
              <a:spLocks noChangeShapeType="1"/>
            </p:cNvSpPr>
            <p:nvPr/>
          </p:nvSpPr>
          <p:spPr bwMode="auto">
            <a:xfrm flipH="1">
              <a:off x="4808" y="173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7" name="Group 14"/>
          <p:cNvGrpSpPr>
            <a:grpSpLocks/>
          </p:cNvGrpSpPr>
          <p:nvPr/>
        </p:nvGrpSpPr>
        <p:grpSpPr bwMode="auto">
          <a:xfrm>
            <a:off x="8318500" y="2060575"/>
            <a:ext cx="533400" cy="990600"/>
            <a:chOff x="4280" y="1298"/>
            <a:chExt cx="336" cy="624"/>
          </a:xfrm>
        </p:grpSpPr>
        <p:sp>
          <p:nvSpPr>
            <p:cNvPr id="99344" name="Text Box 15"/>
            <p:cNvSpPr txBox="1">
              <a:spLocks noChangeArrowheads="1"/>
            </p:cNvSpPr>
            <p:nvPr/>
          </p:nvSpPr>
          <p:spPr bwMode="auto">
            <a:xfrm>
              <a:off x="4280" y="129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9345" name="Line 16"/>
            <p:cNvSpPr>
              <a:spLocks noChangeShapeType="1"/>
            </p:cNvSpPr>
            <p:nvPr/>
          </p:nvSpPr>
          <p:spPr bwMode="auto">
            <a:xfrm>
              <a:off x="4424" y="158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8" name="Group 17"/>
          <p:cNvGrpSpPr>
            <a:grpSpLocks/>
          </p:cNvGrpSpPr>
          <p:nvPr/>
        </p:nvGrpSpPr>
        <p:grpSpPr bwMode="auto">
          <a:xfrm>
            <a:off x="7175500" y="3355975"/>
            <a:ext cx="1066800" cy="457200"/>
            <a:chOff x="3560" y="2114"/>
            <a:chExt cx="672" cy="288"/>
          </a:xfrm>
        </p:grpSpPr>
        <p:sp>
          <p:nvSpPr>
            <p:cNvPr id="99342" name="Text Box 18"/>
            <p:cNvSpPr txBox="1">
              <a:spLocks noChangeArrowheads="1"/>
            </p:cNvSpPr>
            <p:nvPr/>
          </p:nvSpPr>
          <p:spPr bwMode="auto">
            <a:xfrm>
              <a:off x="3560" y="211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9343" name="Line 19"/>
            <p:cNvSpPr>
              <a:spLocks noChangeShapeType="1"/>
            </p:cNvSpPr>
            <p:nvPr/>
          </p:nvSpPr>
          <p:spPr bwMode="auto">
            <a:xfrm>
              <a:off x="3848" y="2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我的一个朋友结婚了</a:t>
            </a:r>
            <a:r>
              <a:rPr lang="en-US" altLang="zh-CN"/>
              <a:t>-A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这里面有什么事物？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对象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</a:rPr>
              <a:t>类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男主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女主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介绍人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情侣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玫瑰花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19E0C36-6A72-4E65-A9B8-C2B5E382C2F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7937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8328025" y="4117978"/>
            <a:ext cx="533400" cy="1063625"/>
            <a:chOff x="4286" y="2594"/>
            <a:chExt cx="336" cy="670"/>
          </a:xfrm>
        </p:grpSpPr>
        <p:sp>
          <p:nvSpPr>
            <p:cNvPr id="100373" name="Text Box 6"/>
            <p:cNvSpPr txBox="1">
              <a:spLocks noChangeArrowheads="1"/>
            </p:cNvSpPr>
            <p:nvPr/>
          </p:nvSpPr>
          <p:spPr bwMode="auto">
            <a:xfrm>
              <a:off x="4286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0374" name="Line 7"/>
            <p:cNvSpPr>
              <a:spLocks noChangeShapeType="1"/>
            </p:cNvSpPr>
            <p:nvPr/>
          </p:nvSpPr>
          <p:spPr bwMode="auto">
            <a:xfrm flipV="1">
              <a:off x="4424" y="25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7404100" y="42703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100360" name="Line 9"/>
          <p:cNvSpPr>
            <a:spLocks noChangeShapeType="1"/>
          </p:cNvSpPr>
          <p:nvPr/>
        </p:nvSpPr>
        <p:spPr bwMode="auto">
          <a:xfrm flipV="1">
            <a:off x="7632700" y="3813175"/>
            <a:ext cx="60960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0361" name="Group 10"/>
          <p:cNvGrpSpPr>
            <a:grpSpLocks/>
          </p:cNvGrpSpPr>
          <p:nvPr/>
        </p:nvGrpSpPr>
        <p:grpSpPr bwMode="auto">
          <a:xfrm>
            <a:off x="9156700" y="2441575"/>
            <a:ext cx="685800" cy="838200"/>
            <a:chOff x="4808" y="1538"/>
            <a:chExt cx="432" cy="528"/>
          </a:xfrm>
        </p:grpSpPr>
        <p:sp>
          <p:nvSpPr>
            <p:cNvPr id="100371" name="Text Box 11"/>
            <p:cNvSpPr txBox="1">
              <a:spLocks noChangeArrowheads="1"/>
            </p:cNvSpPr>
            <p:nvPr/>
          </p:nvSpPr>
          <p:spPr bwMode="auto">
            <a:xfrm>
              <a:off x="4904" y="153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0372" name="Line 12"/>
            <p:cNvSpPr>
              <a:spLocks noChangeShapeType="1"/>
            </p:cNvSpPr>
            <p:nvPr/>
          </p:nvSpPr>
          <p:spPr bwMode="auto">
            <a:xfrm flipH="1">
              <a:off x="4808" y="173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62" name="Group 13"/>
          <p:cNvGrpSpPr>
            <a:grpSpLocks/>
          </p:cNvGrpSpPr>
          <p:nvPr/>
        </p:nvGrpSpPr>
        <p:grpSpPr bwMode="auto">
          <a:xfrm>
            <a:off x="8318500" y="2060575"/>
            <a:ext cx="533400" cy="990600"/>
            <a:chOff x="4280" y="1298"/>
            <a:chExt cx="336" cy="624"/>
          </a:xfrm>
        </p:grpSpPr>
        <p:sp>
          <p:nvSpPr>
            <p:cNvPr id="100369" name="Text Box 14"/>
            <p:cNvSpPr txBox="1">
              <a:spLocks noChangeArrowheads="1"/>
            </p:cNvSpPr>
            <p:nvPr/>
          </p:nvSpPr>
          <p:spPr bwMode="auto">
            <a:xfrm>
              <a:off x="4280" y="129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0370" name="Line 15"/>
            <p:cNvSpPr>
              <a:spLocks noChangeShapeType="1"/>
            </p:cNvSpPr>
            <p:nvPr/>
          </p:nvSpPr>
          <p:spPr bwMode="auto">
            <a:xfrm>
              <a:off x="4424" y="158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63" name="Group 16"/>
          <p:cNvGrpSpPr>
            <a:grpSpLocks/>
          </p:cNvGrpSpPr>
          <p:nvPr/>
        </p:nvGrpSpPr>
        <p:grpSpPr bwMode="auto">
          <a:xfrm>
            <a:off x="7175500" y="3355975"/>
            <a:ext cx="1066800" cy="457200"/>
            <a:chOff x="3560" y="2114"/>
            <a:chExt cx="672" cy="288"/>
          </a:xfrm>
        </p:grpSpPr>
        <p:sp>
          <p:nvSpPr>
            <p:cNvPr id="100367" name="Text Box 17"/>
            <p:cNvSpPr txBox="1">
              <a:spLocks noChangeArrowheads="1"/>
            </p:cNvSpPr>
            <p:nvPr/>
          </p:nvSpPr>
          <p:spPr bwMode="auto">
            <a:xfrm>
              <a:off x="3560" y="211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0368" name="Line 18"/>
            <p:cNvSpPr>
              <a:spLocks noChangeShapeType="1"/>
            </p:cNvSpPr>
            <p:nvPr/>
          </p:nvSpPr>
          <p:spPr bwMode="auto">
            <a:xfrm>
              <a:off x="3848" y="2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我的一个朋友结婚了</a:t>
            </a:r>
            <a:r>
              <a:rPr lang="en-US" altLang="zh-CN"/>
              <a:t>-B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580500" y="1785926"/>
            <a:ext cx="6015566" cy="48291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每个事物看上去是什么样的？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每个事物看上去都有自己的属性，在每个属性上都有一个特征值（对象的属性）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男</a:t>
            </a:r>
            <a:r>
              <a:rPr lang="zh-CN" altLang="en-US" smtClean="0"/>
              <a:t>主：性格，</a:t>
            </a:r>
            <a:r>
              <a:rPr lang="zh-CN" altLang="en-US" dirty="0"/>
              <a:t>特征</a:t>
            </a:r>
            <a:r>
              <a:rPr lang="zh-CN" altLang="en-US"/>
              <a:t>值</a:t>
            </a:r>
            <a:r>
              <a:rPr lang="zh-CN" altLang="en-US" smtClean="0"/>
              <a:t>：诚实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女</a:t>
            </a:r>
            <a:r>
              <a:rPr lang="zh-CN" altLang="en-US" smtClean="0"/>
              <a:t>主：性格，</a:t>
            </a:r>
            <a:r>
              <a:rPr lang="zh-CN" altLang="en-US" dirty="0"/>
              <a:t>特征</a:t>
            </a:r>
            <a:r>
              <a:rPr lang="zh-CN" altLang="en-US"/>
              <a:t>值</a:t>
            </a:r>
            <a:r>
              <a:rPr lang="zh-CN" altLang="en-US" smtClean="0"/>
              <a:t>：落落大方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介绍人：性格，</a:t>
            </a:r>
            <a:r>
              <a:rPr lang="zh-CN" altLang="en-US" dirty="0"/>
              <a:t>特征值</a:t>
            </a:r>
            <a:r>
              <a:rPr lang="zh-CN" altLang="en-US" dirty="0" smtClean="0"/>
              <a:t>：热心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情侣：</a:t>
            </a:r>
            <a:r>
              <a:rPr lang="zh-CN" altLang="en-US" dirty="0"/>
              <a:t>关系，特征值</a:t>
            </a:r>
            <a:r>
              <a:rPr lang="zh-CN" altLang="en-US" dirty="0" smtClean="0"/>
              <a:t>：亲密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玫瑰花：颜色，特征值：火红</a:t>
            </a:r>
          </a:p>
        </p:txBody>
      </p:sp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A03EEC1-60E5-4DD8-B49A-ACB8AED4309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7937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8328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 flipV="1">
            <a:off x="8547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404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1385" name="Line 8"/>
          <p:cNvSpPr>
            <a:spLocks noChangeShapeType="1"/>
          </p:cNvSpPr>
          <p:nvPr/>
        </p:nvSpPr>
        <p:spPr bwMode="auto">
          <a:xfrm flipV="1">
            <a:off x="7632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6" name="Text Box 9"/>
          <p:cNvSpPr txBox="1">
            <a:spLocks noChangeArrowheads="1"/>
          </p:cNvSpPr>
          <p:nvPr/>
        </p:nvSpPr>
        <p:spPr bwMode="auto">
          <a:xfrm>
            <a:off x="9309100" y="2441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1387" name="Line 10"/>
          <p:cNvSpPr>
            <a:spLocks noChangeShapeType="1"/>
          </p:cNvSpPr>
          <p:nvPr/>
        </p:nvSpPr>
        <p:spPr bwMode="auto">
          <a:xfrm flipH="1">
            <a:off x="9156700" y="27463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8318500" y="2060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>
            <a:off x="8547100" y="2517775"/>
            <a:ext cx="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0" name="Text Box 13"/>
          <p:cNvSpPr txBox="1">
            <a:spLocks noChangeArrowheads="1"/>
          </p:cNvSpPr>
          <p:nvPr/>
        </p:nvSpPr>
        <p:spPr bwMode="auto">
          <a:xfrm>
            <a:off x="7175500" y="335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1391" name="Line 14"/>
          <p:cNvSpPr>
            <a:spLocks noChangeShapeType="1"/>
          </p:cNvSpPr>
          <p:nvPr/>
        </p:nvSpPr>
        <p:spPr bwMode="auto">
          <a:xfrm>
            <a:off x="7632700" y="3660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我的一个朋友结婚了</a:t>
            </a:r>
            <a:r>
              <a:rPr lang="en-US" altLang="zh-CN"/>
              <a:t>-C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>
          <a:xfrm>
            <a:off x="595274" y="1766894"/>
            <a:ext cx="6167966" cy="4376750"/>
          </a:xfrm>
        </p:spPr>
        <p:txBody>
          <a:bodyPr/>
          <a:lstStyle/>
          <a:p>
            <a:pPr eaLnBrk="1" hangingPunct="1"/>
            <a:r>
              <a:rPr lang="en-US" altLang="zh-CN" dirty="0"/>
              <a:t>C.</a:t>
            </a:r>
            <a:r>
              <a:rPr lang="zh-CN" altLang="en-US" dirty="0"/>
              <a:t>每个事物能做点</a:t>
            </a:r>
            <a:r>
              <a:rPr lang="zh-CN" altLang="en-US"/>
              <a:t>什</a:t>
            </a:r>
            <a:r>
              <a:rPr lang="zh-CN" altLang="en-US" smtClean="0"/>
              <a:t>么？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每个事物都具备某种能力（对象的操作）</a:t>
            </a:r>
          </a:p>
          <a:p>
            <a:pPr lvl="2" eaLnBrk="1" hangingPunct="1"/>
            <a:r>
              <a:rPr lang="zh-CN" altLang="en-US" dirty="0" smtClean="0"/>
              <a:t>男主：</a:t>
            </a:r>
            <a:r>
              <a:rPr lang="zh-CN" altLang="en-US" dirty="0"/>
              <a:t>追求、送花</a:t>
            </a:r>
            <a:r>
              <a:rPr lang="zh-CN" altLang="en-US" dirty="0" smtClean="0"/>
              <a:t>、求婚</a:t>
            </a:r>
            <a:endParaRPr lang="zh-CN" altLang="en-US" dirty="0"/>
          </a:p>
          <a:p>
            <a:pPr lvl="2" eaLnBrk="1" hangingPunct="1"/>
            <a:r>
              <a:rPr lang="zh-CN" altLang="en-US" dirty="0" smtClean="0"/>
              <a:t>女主：动心、答应求婚</a:t>
            </a:r>
            <a:endParaRPr lang="zh-CN" altLang="en-US" dirty="0"/>
          </a:p>
          <a:p>
            <a:pPr lvl="2" eaLnBrk="1" hangingPunct="1"/>
            <a:r>
              <a:rPr lang="zh-CN" altLang="en-US" dirty="0" smtClean="0"/>
              <a:t>介绍人：</a:t>
            </a:r>
            <a:r>
              <a:rPr lang="zh-CN" altLang="en-US" dirty="0"/>
              <a:t>牵线搭桥</a:t>
            </a:r>
          </a:p>
          <a:p>
            <a:pPr lvl="2" eaLnBrk="1" hangingPunct="1"/>
            <a:r>
              <a:rPr lang="zh-CN" altLang="en-US" dirty="0"/>
              <a:t>玫瑰</a:t>
            </a:r>
            <a:r>
              <a:rPr lang="zh-CN" altLang="en-US" dirty="0" smtClean="0"/>
              <a:t>：表达爱意</a:t>
            </a:r>
            <a:endParaRPr lang="zh-CN" altLang="en-US" dirty="0"/>
          </a:p>
        </p:txBody>
      </p:sp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9CAB2F3-CB8D-4318-8575-B60C29F2455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7937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8328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2407" name="Line 6"/>
          <p:cNvSpPr>
            <a:spLocks noChangeShapeType="1"/>
          </p:cNvSpPr>
          <p:nvPr/>
        </p:nvSpPr>
        <p:spPr bwMode="auto">
          <a:xfrm flipV="1">
            <a:off x="8547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8" name="Text Box 7"/>
          <p:cNvSpPr txBox="1">
            <a:spLocks noChangeArrowheads="1"/>
          </p:cNvSpPr>
          <p:nvPr/>
        </p:nvSpPr>
        <p:spPr bwMode="auto">
          <a:xfrm>
            <a:off x="7404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2409" name="Line 8"/>
          <p:cNvSpPr>
            <a:spLocks noChangeShapeType="1"/>
          </p:cNvSpPr>
          <p:nvPr/>
        </p:nvSpPr>
        <p:spPr bwMode="auto">
          <a:xfrm flipV="1">
            <a:off x="7632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7737" name="Text Box 9"/>
          <p:cNvSpPr txBox="1">
            <a:spLocks noChangeArrowheads="1"/>
          </p:cNvSpPr>
          <p:nvPr/>
        </p:nvSpPr>
        <p:spPr bwMode="auto">
          <a:xfrm>
            <a:off x="9309100" y="244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 flipH="1">
            <a:off x="9156700" y="2746375"/>
            <a:ext cx="53340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>
            <a:off x="8318500" y="2060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2413" name="Line 12"/>
          <p:cNvSpPr>
            <a:spLocks noChangeShapeType="1"/>
          </p:cNvSpPr>
          <p:nvPr/>
        </p:nvSpPr>
        <p:spPr bwMode="auto">
          <a:xfrm>
            <a:off x="8547100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4" name="Text Box 13"/>
          <p:cNvSpPr txBox="1">
            <a:spLocks noChangeArrowheads="1"/>
          </p:cNvSpPr>
          <p:nvPr/>
        </p:nvSpPr>
        <p:spPr bwMode="auto">
          <a:xfrm>
            <a:off x="7175500" y="335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2415" name="Line 14"/>
          <p:cNvSpPr>
            <a:spLocks noChangeShapeType="1"/>
          </p:cNvSpPr>
          <p:nvPr/>
        </p:nvSpPr>
        <p:spPr bwMode="auto">
          <a:xfrm>
            <a:off x="7632700" y="3660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我的一个朋友结婚了</a:t>
            </a:r>
            <a:r>
              <a:rPr lang="en-US" altLang="zh-CN" dirty="0" smtClean="0"/>
              <a:t>-D</a:t>
            </a:r>
            <a:endParaRPr lang="en-US" altLang="zh-CN" dirty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xfrm>
            <a:off x="595274" y="1457349"/>
            <a:ext cx="6015567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D.</a:t>
            </a:r>
            <a:r>
              <a:rPr lang="zh-CN" altLang="en-US" dirty="0"/>
              <a:t>这些事物之间有什么关系？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事物之间的关系非常多，面向对象的观点一般分为主要的三类（关系）：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整体</a:t>
            </a:r>
            <a:r>
              <a:rPr lang="en-US" altLang="zh-CN" dirty="0"/>
              <a:t>-</a:t>
            </a:r>
            <a:r>
              <a:rPr lang="zh-CN" altLang="en-US" dirty="0"/>
              <a:t>部分关系（聚合和组合</a:t>
            </a:r>
            <a:r>
              <a:rPr lang="zh-CN" altLang="en-US" dirty="0" smtClean="0"/>
              <a:t>），甲</a:t>
            </a:r>
            <a:r>
              <a:rPr lang="zh-CN" altLang="en-US" dirty="0"/>
              <a:t>是乙的一个组成部分：</a:t>
            </a:r>
            <a:r>
              <a:rPr lang="zh-CN" altLang="en-US" dirty="0" smtClean="0"/>
              <a:t>如情侣和男主，情侣和女主的</a:t>
            </a:r>
            <a:r>
              <a:rPr lang="zh-CN" altLang="en-US" dirty="0"/>
              <a:t>关系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抽象</a:t>
            </a:r>
            <a:r>
              <a:rPr lang="en-US" altLang="zh-CN" dirty="0"/>
              <a:t>-</a:t>
            </a:r>
            <a:r>
              <a:rPr lang="zh-CN" altLang="en-US" dirty="0"/>
              <a:t>具体关系（泛化），甲是乙的一个特例：如</a:t>
            </a:r>
            <a:r>
              <a:rPr lang="zh-CN" altLang="en-US" dirty="0" smtClean="0"/>
              <a:t>人和男主，人和介绍人，人和女主的</a:t>
            </a:r>
            <a:r>
              <a:rPr lang="zh-CN" altLang="en-US" dirty="0"/>
              <a:t>关系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协作关系（关联），甲会对乙做点什么：</a:t>
            </a:r>
            <a:r>
              <a:rPr lang="zh-CN" altLang="en-US" dirty="0" smtClean="0"/>
              <a:t>如介绍人和男主、女主，男主和</a:t>
            </a:r>
            <a:r>
              <a:rPr lang="zh-CN" altLang="en-US" dirty="0"/>
              <a:t>玫瑰</a:t>
            </a:r>
            <a:r>
              <a:rPr lang="zh-CN" altLang="en-US" dirty="0" smtClean="0"/>
              <a:t>，男主和女主的</a:t>
            </a:r>
            <a:r>
              <a:rPr lang="zh-CN" altLang="en-US" dirty="0"/>
              <a:t>关系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07F35C2-38E3-46CE-B74C-825FFFCC384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7937500" y="3117255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328025" y="469999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 flipV="1">
            <a:off x="8547100" y="4093567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404100" y="424596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7632700" y="3788767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9309100" y="241716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9156700" y="2721967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8318500" y="203616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8547100" y="249336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175500" y="333156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7632700" y="363636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我的一个朋友结婚了</a:t>
            </a:r>
            <a:r>
              <a:rPr lang="en-US" altLang="zh-CN" dirty="0" smtClean="0"/>
              <a:t>-E</a:t>
            </a:r>
            <a:endParaRPr lang="en-US" altLang="zh-CN" dirty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>
          <a:xfrm>
            <a:off x="590025" y="1571612"/>
            <a:ext cx="6220355" cy="501969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E.</a:t>
            </a:r>
            <a:r>
              <a:rPr lang="zh-CN" altLang="en-US" dirty="0"/>
              <a:t>这些事物是怎么成事的？（协作）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每个事物都会尽量利用伙伴的能力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整体事物的能力依靠部分事物的能力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抽象事物的属性和能力就是具体事物的属性和能力；具体事物除了有抽象事物的属性和能力外，还可以有自己特殊</a:t>
            </a:r>
            <a:r>
              <a:rPr lang="zh-CN" altLang="en-US" dirty="0" smtClean="0"/>
              <a:t>的属性和能力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事物分工协作，互通信息，共同完成整体的目标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面向对象的分析和设计的核心</a:t>
            </a:r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FD124A4-2C77-4F37-97F6-5AB7BA6AF60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937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328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8547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404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7632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9309100" y="2441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9156700" y="27463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318500" y="2060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8547100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7175500" y="33559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7632700" y="3660775"/>
            <a:ext cx="609600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4265153578"/>
              </p:ext>
            </p:extLst>
          </p:nvPr>
        </p:nvGraphicFramePr>
        <p:xfrm>
          <a:off x="1523968" y="1653680"/>
          <a:ext cx="7920038" cy="4632840"/>
        </p:xfrm>
        <a:graphic>
          <a:graphicData uri="http://schemas.openxmlformats.org/drawingml/2006/table">
            <a:tbl>
              <a:tblPr/>
              <a:tblGrid>
                <a:gridCol w="2084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7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俗语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术语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例子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出了什么事？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我的一个朋友结了婚。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具体事物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我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的朋友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他太太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事物类型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女主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介绍人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体格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性情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能力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牵线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追求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部关系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聚合关系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情侣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情侣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女主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抽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具关系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继承关系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女主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协作关系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关联关系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女主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成事过程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协作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用例实现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相识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相恋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结婚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754CDC2-695D-4253-A949-4E5E0F47B9F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俗语和术语间的对应</a:t>
            </a:r>
            <a:endParaRPr kumimoji="0" lang="en-US" altLang="zh-CN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结构化实现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  <a:fld id="{4C6D18B9-F235-408D-80CD-2DCB4A4739F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809588" y="1643050"/>
            <a:ext cx="10644262" cy="50413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//</a:t>
            </a:r>
            <a:r>
              <a:rPr lang="en-US" altLang="zh-CN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PrimerNumber.c</a:t>
            </a:r>
            <a:endParaRPr lang="en-US" altLang="zh-CN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*sieve</a:t>
            </a:r>
            <a:r>
              <a:rPr lang="en-US" altLang="zh-CN" b="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, n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</a:t>
            </a:r>
            <a:r>
              <a:rPr lang="en-US" altLang="zh-CN" b="0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=2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, </a:t>
            </a:r>
            <a:r>
              <a:rPr lang="en-US" altLang="zh-CN" b="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iMax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, </a:t>
            </a:r>
            <a:r>
              <a:rPr lang="en-US" altLang="zh-CN" b="0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("Please input max number:");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scanf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(“%d", &amp;n);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sieve =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malloc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((n-1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 *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sizeof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for (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= 0;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&lt; n-1;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++) { sieve[</a:t>
            </a:r>
            <a:r>
              <a:rPr lang="en-US" altLang="zh-CN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] = </a:t>
            </a:r>
            <a:r>
              <a:rPr lang="en-US" altLang="zh-CN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+ 2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iMax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= </a:t>
            </a:r>
            <a:r>
              <a:rPr lang="en-US" altLang="zh-CN" b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sqrt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while (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&lt;=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iMax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for (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= 2 *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- 2;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&lt; n-1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+=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       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  </a:t>
            </a: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sieve[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] = 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iCounter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++;  </a:t>
            </a:r>
            <a:endParaRPr lang="en-US" altLang="zh-CN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}</a:t>
            </a:r>
            <a:endParaRPr lang="en-US" altLang="zh-CN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for(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= 0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 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&lt; n-1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; </a:t>
            </a:r>
            <a:r>
              <a:rPr lang="en-US" altLang="zh-CN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if (sieve[</a:t>
            </a:r>
            <a:r>
              <a:rPr lang="en-US" altLang="zh-CN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] != 0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) </a:t>
            </a:r>
            <a:r>
              <a:rPr lang="en-US" altLang="zh-CN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("%d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", sieve[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i</a:t>
            </a: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Arial Unicode MS" pitchFamily="34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结构化设计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595670" y="1643050"/>
          <a:ext cx="4811713" cy="5110162"/>
        </p:xfrm>
        <a:graphic>
          <a:graphicData uri="http://schemas.openxmlformats.org/presentationml/2006/ole">
            <p:oleObj spid="_x0000_s1156" name="Visio" r:id="rId3" imgW="4064000" imgH="4315643" progId="">
              <p:embed/>
            </p:oleObj>
          </a:graphicData>
        </a:graphic>
      </p:graphicFrame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4858ADD-C50A-44DF-B949-CF923781560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2727</TotalTime>
  <Words>4415</Words>
  <Application>Microsoft Office PowerPoint</Application>
  <PresentationFormat>自定义</PresentationFormat>
  <Paragraphs>764</Paragraphs>
  <Slides>77</Slides>
  <Notes>13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77</vt:i4>
      </vt:variant>
    </vt:vector>
  </HeadingPairs>
  <TitlesOfParts>
    <vt:vector size="81" baseType="lpstr">
      <vt:lpstr>模块</vt:lpstr>
      <vt:lpstr>Visio</vt:lpstr>
      <vt:lpstr>公式</vt:lpstr>
      <vt:lpstr>位图图像</vt:lpstr>
      <vt:lpstr>基于UML的面向对象系统分析与设计</vt:lpstr>
      <vt:lpstr>面向对象基础</vt:lpstr>
      <vt:lpstr>内容概要</vt:lpstr>
      <vt:lpstr>内容概要</vt:lpstr>
      <vt:lpstr>素数问题</vt:lpstr>
      <vt:lpstr>筛选法求素数序列</vt:lpstr>
      <vt:lpstr>思考？</vt:lpstr>
      <vt:lpstr>结构化实现</vt:lpstr>
      <vt:lpstr>结构化设计</vt:lpstr>
      <vt:lpstr>结构化小结</vt:lpstr>
      <vt:lpstr>Java实现-是对象思维吗？</vt:lpstr>
      <vt:lpstr>用对象思维解决问题？</vt:lpstr>
      <vt:lpstr>这才是对象思维！</vt:lpstr>
      <vt:lpstr>面向对象的编程—C++语法</vt:lpstr>
      <vt:lpstr>面向对象的编程-过滤器</vt:lpstr>
      <vt:lpstr>面向对象的编程-筛子</vt:lpstr>
      <vt:lpstr>验证设计方案</vt:lpstr>
      <vt:lpstr>对象方法小结</vt:lpstr>
      <vt:lpstr>面向对象技术的思考</vt:lpstr>
      <vt:lpstr>总结：结构化 vs 面向对象</vt:lpstr>
      <vt:lpstr>结构化 vs 面向对象 (1)</vt:lpstr>
      <vt:lpstr>结构化 vs 面向对象 (2)</vt:lpstr>
      <vt:lpstr>结构化 vs 面向对象 (3)</vt:lpstr>
      <vt:lpstr>内容概要</vt:lpstr>
      <vt:lpstr>面向对象技术</vt:lpstr>
      <vt:lpstr>面向对象技术</vt:lpstr>
      <vt:lpstr>面向对象技术的发展历史</vt:lpstr>
      <vt:lpstr>面向对象技术优势 (1)</vt:lpstr>
      <vt:lpstr>面向对象技术优势 (2)</vt:lpstr>
      <vt:lpstr>面向对象技术优势 (3)</vt:lpstr>
      <vt:lpstr>内容概要</vt:lpstr>
      <vt:lpstr>对象</vt:lpstr>
      <vt:lpstr>对象-正式定义</vt:lpstr>
      <vt:lpstr>在UML中表示对象</vt:lpstr>
      <vt:lpstr>类</vt:lpstr>
      <vt:lpstr>示例：类</vt:lpstr>
      <vt:lpstr>UML中的类</vt:lpstr>
      <vt:lpstr>属性</vt:lpstr>
      <vt:lpstr>操作</vt:lpstr>
      <vt:lpstr>类和对象</vt:lpstr>
      <vt:lpstr>内容安排</vt:lpstr>
      <vt:lpstr>面向对象技术相关原则</vt:lpstr>
      <vt:lpstr>抽象－Abstraction</vt:lpstr>
      <vt:lpstr>如何进行抽象的？</vt:lpstr>
      <vt:lpstr>封装-Encapsulation</vt:lpstr>
      <vt:lpstr>为什么要封装</vt:lpstr>
      <vt:lpstr>范例：数据一致性</vt:lpstr>
      <vt:lpstr>封装：可见性问题</vt:lpstr>
      <vt:lpstr>分解-Decomposition</vt:lpstr>
      <vt:lpstr>泛化-Generalization</vt:lpstr>
      <vt:lpstr>单一继承</vt:lpstr>
      <vt:lpstr>多重继承</vt:lpstr>
      <vt:lpstr>继承</vt:lpstr>
      <vt:lpstr>范例：继承什么？</vt:lpstr>
      <vt:lpstr>多态-Polymorphism</vt:lpstr>
      <vt:lpstr>幻灯片 56</vt:lpstr>
      <vt:lpstr>应用多态性</vt:lpstr>
      <vt:lpstr>分层-Hierarchy</vt:lpstr>
      <vt:lpstr>两种层次结构</vt:lpstr>
      <vt:lpstr>复用-Reuse</vt:lpstr>
      <vt:lpstr>应用复用原则</vt:lpstr>
      <vt:lpstr>内容概要</vt:lpstr>
      <vt:lpstr>本节目标</vt:lpstr>
      <vt:lpstr>幻灯片 64</vt:lpstr>
      <vt:lpstr>问题分析-1</vt:lpstr>
      <vt:lpstr>问题分析-2</vt:lpstr>
      <vt:lpstr>幻灯片 67</vt:lpstr>
      <vt:lpstr>问题分析-4</vt:lpstr>
      <vt:lpstr>—上升到面向对象— 用面向对象观点观看事物</vt:lpstr>
      <vt:lpstr>用对象观点认识事物</vt:lpstr>
      <vt:lpstr>我的一个朋友结婚了-A</vt:lpstr>
      <vt:lpstr>我的一个朋友结婚了-B</vt:lpstr>
      <vt:lpstr>我的一个朋友结婚了-C</vt:lpstr>
      <vt:lpstr>我的一个朋友结婚了-D</vt:lpstr>
      <vt:lpstr>我的一个朋友结婚了-E</vt:lpstr>
      <vt:lpstr>幻灯片 76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Jiaxiang LIU</cp:lastModifiedBy>
  <cp:revision>507</cp:revision>
  <cp:lastPrinted>1601-01-01T00:00:00Z</cp:lastPrinted>
  <dcterms:created xsi:type="dcterms:W3CDTF">2005-09-05T02:45:08Z</dcterms:created>
  <dcterms:modified xsi:type="dcterms:W3CDTF">2022-09-12T14:40:53Z</dcterms:modified>
  <cp:category>UML</cp:category>
</cp:coreProperties>
</file>