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0" r:id="rId1"/>
  </p:sldMasterIdLst>
  <p:notesMasterIdLst>
    <p:notesMasterId r:id="rId61"/>
  </p:notesMasterIdLst>
  <p:handoutMasterIdLst>
    <p:handoutMasterId r:id="rId62"/>
  </p:handoutMasterIdLst>
  <p:sldIdLst>
    <p:sldId id="400" r:id="rId2"/>
    <p:sldId id="401" r:id="rId3"/>
    <p:sldId id="259" r:id="rId4"/>
    <p:sldId id="260" r:id="rId5"/>
    <p:sldId id="263" r:id="rId6"/>
    <p:sldId id="338" r:id="rId7"/>
    <p:sldId id="339" r:id="rId8"/>
    <p:sldId id="314" r:id="rId9"/>
    <p:sldId id="266" r:id="rId10"/>
    <p:sldId id="267" r:id="rId11"/>
    <p:sldId id="269" r:id="rId12"/>
    <p:sldId id="270" r:id="rId13"/>
    <p:sldId id="272" r:id="rId14"/>
    <p:sldId id="273" r:id="rId15"/>
    <p:sldId id="276" r:id="rId16"/>
    <p:sldId id="277" r:id="rId17"/>
    <p:sldId id="278" r:id="rId18"/>
    <p:sldId id="281" r:id="rId19"/>
    <p:sldId id="282" r:id="rId20"/>
    <p:sldId id="403" r:id="rId21"/>
    <p:sldId id="284" r:id="rId22"/>
    <p:sldId id="285" r:id="rId23"/>
    <p:sldId id="287" r:id="rId24"/>
    <p:sldId id="288" r:id="rId25"/>
    <p:sldId id="289" r:id="rId26"/>
    <p:sldId id="315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31" r:id="rId38"/>
    <p:sldId id="332" r:id="rId39"/>
    <p:sldId id="333" r:id="rId40"/>
    <p:sldId id="342" r:id="rId41"/>
    <p:sldId id="336" r:id="rId42"/>
    <p:sldId id="337" r:id="rId43"/>
    <p:sldId id="297" r:id="rId44"/>
    <p:sldId id="341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402" r:id="rId60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99CCFF"/>
    <a:srgbClr val="808000"/>
    <a:srgbClr val="333300"/>
    <a:srgbClr val="003300"/>
    <a:srgbClr val="336699"/>
    <a:srgbClr val="0099CC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1491" autoAdjust="0"/>
  </p:normalViewPr>
  <p:slideViewPr>
    <p:cSldViewPr>
      <p:cViewPr varScale="1">
        <p:scale>
          <a:sx n="72" d="100"/>
          <a:sy n="72" d="100"/>
        </p:scale>
        <p:origin x="62" y="18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4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谢弘烨" userId="5e6f2d1a-25fe-4095-b479-d8cd222fb522" providerId="ADAL" clId="{F0D1E2DF-7198-4D98-AB1D-D79997D5B727}"/>
    <pc:docChg chg="modSld">
      <pc:chgData name="谢弘烨" userId="5e6f2d1a-25fe-4095-b479-d8cd222fb522" providerId="ADAL" clId="{F0D1E2DF-7198-4D98-AB1D-D79997D5B727}" dt="2022-10-19T03:34:07.878" v="33" actId="20577"/>
      <pc:docMkLst>
        <pc:docMk/>
      </pc:docMkLst>
      <pc:sldChg chg="modSp">
        <pc:chgData name="谢弘烨" userId="5e6f2d1a-25fe-4095-b479-d8cd222fb522" providerId="ADAL" clId="{F0D1E2DF-7198-4D98-AB1D-D79997D5B727}" dt="2022-10-19T03:34:07.878" v="33" actId="20577"/>
        <pc:sldMkLst>
          <pc:docMk/>
          <pc:sldMk cId="0" sldId="263"/>
        </pc:sldMkLst>
        <pc:spChg chg="mod">
          <ac:chgData name="谢弘烨" userId="5e6f2d1a-25fe-4095-b479-d8cd222fb522" providerId="ADAL" clId="{F0D1E2DF-7198-4D98-AB1D-D79997D5B727}" dt="2022-10-19T03:34:07.878" v="33" actId="20577"/>
          <ac:spMkLst>
            <pc:docMk/>
            <pc:sldMk cId="0" sldId="263"/>
            <ac:spMk id="65229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6457A214-3559-4BD8-A032-319DD952FC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54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5D5963AB-51D7-4B56-957C-52AD6A606A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1171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1561EE32-A374-4004-B8B2-078B21159320}" type="slidenum">
              <a:rPr lang="zh-CN" altLang="en-US" sz="1300" b="0" smtClean="0">
                <a:latin typeface="Arial" charset="0"/>
              </a:rPr>
              <a:pPr eaLnBrk="1" hangingPunct="1"/>
              <a:t>3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860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F89824A0-D090-45D2-A8C0-A19BFD81C1D5}" type="slidenum">
              <a:rPr lang="zh-CN" altLang="en-US" sz="1300" b="0" smtClean="0">
                <a:latin typeface="Arial" charset="0"/>
              </a:rPr>
              <a:pPr eaLnBrk="1" hangingPunct="1"/>
              <a:t>52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注意：该活动图很多细节作了简化，在实际业务建模过程中可以采用分层技术详细描述各业务流程细节</a:t>
            </a:r>
            <a:endParaRPr lang="en-US" altLang="zh-CN"/>
          </a:p>
          <a:p>
            <a:pPr eaLnBrk="1" hangingPunct="1"/>
            <a:r>
              <a:rPr lang="zh-CN" altLang="en-US"/>
              <a:t>如：在入住、预订之前都需要判定是否有房间，如果没有则直接结束</a:t>
            </a:r>
          </a:p>
        </p:txBody>
      </p:sp>
    </p:spTree>
    <p:extLst>
      <p:ext uri="{BB962C8B-B14F-4D97-AF65-F5344CB8AC3E}">
        <p14:creationId xmlns:p14="http://schemas.microsoft.com/office/powerpoint/2010/main" val="4105904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71149E1E-3A10-404D-A17F-CB72639D53AF}" type="slidenum">
              <a:rPr lang="zh-CN" altLang="en-US" sz="1300" b="0" smtClean="0">
                <a:latin typeface="Arial" charset="0"/>
              </a:rPr>
              <a:pPr eaLnBrk="1" hangingPunct="1"/>
              <a:t>55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470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7CD81E70-A7FA-4956-8EF9-8DBDAAE8D16F}" type="slidenum">
              <a:rPr lang="zh-CN" altLang="en-US" sz="1300" b="0" smtClean="0">
                <a:latin typeface="Arial" charset="0"/>
              </a:rPr>
              <a:pPr eaLnBrk="1" hangingPunct="1"/>
              <a:t>4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55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DB39F1C4-03AE-46FE-962E-4BF9B186DDB3}" type="slidenum">
              <a:rPr lang="zh-CN" altLang="en-US" sz="1300" b="0" smtClean="0">
                <a:latin typeface="Arial" charset="0"/>
              </a:rPr>
              <a:pPr eaLnBrk="1" hangingPunct="1"/>
              <a:t>9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76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5E248C0A-8A99-4576-98B9-67734EAA825D}" type="slidenum">
              <a:rPr lang="zh-CN" altLang="en-US" sz="1300" b="0" smtClean="0">
                <a:latin typeface="Arial" charset="0"/>
              </a:rPr>
              <a:pPr eaLnBrk="1" hangingPunct="1"/>
              <a:t>11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485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39127034-3257-420A-969E-6821E9F97201}" type="slidenum">
              <a:rPr lang="zh-CN" altLang="en-US" sz="1300" b="0" smtClean="0">
                <a:latin typeface="Arial" charset="0"/>
              </a:rPr>
              <a:pPr eaLnBrk="1" hangingPunct="1"/>
              <a:t>15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892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39127034-3257-420A-969E-6821E9F97201}" type="slidenum">
              <a:rPr lang="zh-CN" altLang="en-US" sz="1300" b="0" smtClean="0">
                <a:latin typeface="Arial" charset="0"/>
              </a:rPr>
              <a:pPr eaLnBrk="1" hangingPunct="1"/>
              <a:t>42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48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09B8FF0D-D8E8-45CD-8FE1-7821630F6748}" type="slidenum">
              <a:rPr lang="zh-CN" altLang="en-US" sz="1300" b="0" smtClean="0">
                <a:latin typeface="Arial" charset="0"/>
              </a:rPr>
              <a:pPr eaLnBrk="1" hangingPunct="1"/>
              <a:t>46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519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DE110D40-2E05-452F-BC9A-0A064674957D}" type="slidenum">
              <a:rPr lang="zh-CN" altLang="en-US" sz="1300" b="0" smtClean="0">
                <a:latin typeface="Arial" charset="0"/>
              </a:rPr>
              <a:pPr eaLnBrk="1" hangingPunct="1"/>
              <a:t>50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1018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72018A71-A467-4816-A42B-7A0015F254CF}" type="slidenum">
              <a:rPr lang="zh-CN" altLang="en-US" sz="1300" b="0" smtClean="0">
                <a:latin typeface="Arial" charset="0"/>
              </a:rPr>
              <a:pPr eaLnBrk="1" hangingPunct="1"/>
              <a:t>51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93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84D0465F-A6A2-4704-8971-06036326BA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84D0465F-A6A2-4704-8971-06036326BA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84D0465F-A6A2-4704-8971-06036326BA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2" y="260350"/>
            <a:ext cx="10581217" cy="647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07535" y="981076"/>
            <a:ext cx="5177367" cy="5400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88102" y="981076"/>
            <a:ext cx="5179484" cy="5400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6B3EEB90-CB8C-413F-818F-0FDB1445C3F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7073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84D0465F-A6A2-4704-8971-06036326BA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84D0465F-A6A2-4704-8971-06036326BA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84D0465F-A6A2-4704-8971-06036326BA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84D0465F-A6A2-4704-8971-06036326BA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84D0465F-A6A2-4704-8971-06036326BA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DFCFE3A8-A593-4639-BBAE-F87840FCABE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84D0465F-A6A2-4704-8971-06036326BA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  <p:sp>
        <p:nvSpPr>
          <p:cNvPr id="12" name="矩形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84D0465F-A6A2-4704-8971-06036326BA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-</a:t>
            </a:r>
            <a:fld id="{84D0465F-A6A2-4704-8971-06036326BA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UML的面向对象系统分析与设计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52464" y="4572008"/>
            <a:ext cx="107696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深圳大学计算机与软件学院　刘嘉祥</a:t>
            </a:r>
          </a:p>
        </p:txBody>
      </p:sp>
    </p:spTree>
    <p:extLst>
      <p:ext uri="{BB962C8B-B14F-4D97-AF65-F5344CB8AC3E}">
        <p14:creationId xmlns:p14="http://schemas.microsoft.com/office/powerpoint/2010/main" val="353977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根据团队情况分步改进</a:t>
            </a:r>
            <a:endParaRPr lang="en-US" altLang="zh-CN"/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E0DCB09-7622-4903-8E2B-33C84D108D3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57411" name="Text Box 3"/>
          <p:cNvSpPr txBox="1">
            <a:spLocks noChangeArrowheads="1"/>
          </p:cNvSpPr>
          <p:nvPr/>
        </p:nvSpPr>
        <p:spPr bwMode="auto">
          <a:xfrm>
            <a:off x="881027" y="2143116"/>
            <a:ext cx="6264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buClr>
                <a:srgbClr val="A50021"/>
              </a:buClr>
              <a:buFont typeface="黑体" pitchFamily="2" charset="-122"/>
              <a:buChar char="☆"/>
            </a:pPr>
            <a:r>
              <a:rPr lang="zh-CN" altLang="en-US" sz="3200" b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用例文档</a:t>
            </a:r>
            <a:r>
              <a:rPr lang="en-US" altLang="zh-CN" sz="3200" b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en-US" altLang="zh-CN" sz="3200" b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3200" b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 </a:t>
            </a:r>
            <a:r>
              <a:rPr lang="zh-CN" altLang="en-US" sz="3200" b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老方法</a:t>
            </a:r>
            <a:endParaRPr lang="en-US" altLang="zh-CN" sz="3200" b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7412" name="Text Box 4"/>
          <p:cNvSpPr txBox="1">
            <a:spLocks noChangeArrowheads="1"/>
          </p:cNvSpPr>
          <p:nvPr/>
        </p:nvSpPr>
        <p:spPr bwMode="auto">
          <a:xfrm>
            <a:off x="881026" y="3222616"/>
            <a:ext cx="8064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buClr>
                <a:srgbClr val="A50021"/>
              </a:buClr>
              <a:buFont typeface="黑体" pitchFamily="2" charset="-122"/>
              <a:buChar char="☆"/>
            </a:pPr>
            <a:r>
              <a:rPr lang="zh-CN" altLang="en-US" sz="3200" b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用例文档 </a:t>
            </a:r>
            <a:r>
              <a:rPr lang="en-US" altLang="zh-CN" sz="3200" b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 </a:t>
            </a:r>
            <a:r>
              <a:rPr lang="zh-CN" altLang="en-US" sz="3200" b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类图</a:t>
            </a:r>
            <a:r>
              <a:rPr lang="en-US" altLang="zh-CN" sz="3200" b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(</a:t>
            </a:r>
            <a:r>
              <a:rPr lang="zh-CN" altLang="en-US" sz="3200" b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静态分析</a:t>
            </a:r>
            <a:r>
              <a:rPr lang="en-US" altLang="zh-CN" sz="3200" b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)</a:t>
            </a:r>
            <a:r>
              <a:rPr lang="en-US" altLang="zh-CN" sz="3200" b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 </a:t>
            </a:r>
            <a:r>
              <a:rPr lang="zh-CN" altLang="en-US" sz="3200" b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老方法</a:t>
            </a:r>
            <a:endParaRPr lang="zh-CN" altLang="en-US" sz="3200" b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7413" name="Text Box 5"/>
          <p:cNvSpPr txBox="1">
            <a:spLocks noChangeArrowheads="1"/>
          </p:cNvSpPr>
          <p:nvPr/>
        </p:nvSpPr>
        <p:spPr bwMode="auto">
          <a:xfrm>
            <a:off x="881026" y="4302116"/>
            <a:ext cx="81359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buClr>
                <a:srgbClr val="A50021"/>
              </a:buClr>
              <a:buFont typeface="黑体" pitchFamily="2" charset="-122"/>
              <a:buChar char="☆"/>
            </a:pPr>
            <a:r>
              <a:rPr lang="zh-CN" altLang="en-US" sz="3200" b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用例文档 </a:t>
            </a:r>
            <a:r>
              <a:rPr lang="en-US" altLang="zh-CN" sz="3200" b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 </a:t>
            </a:r>
            <a:r>
              <a:rPr lang="zh-CN" altLang="en-US" sz="3200" b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类图 </a:t>
            </a:r>
            <a:r>
              <a:rPr lang="en-US" altLang="zh-CN" sz="3200" b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 </a:t>
            </a:r>
            <a:r>
              <a:rPr lang="zh-CN" altLang="en-US" sz="3200" b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顺序图</a:t>
            </a:r>
            <a:r>
              <a:rPr lang="en-US" altLang="zh-CN" sz="3200" b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(</a:t>
            </a:r>
            <a:r>
              <a:rPr lang="zh-CN" altLang="en-US" sz="3200" b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动态分析</a:t>
            </a:r>
            <a:r>
              <a:rPr lang="en-US" altLang="zh-CN" sz="3200" b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)</a:t>
            </a:r>
            <a:endParaRPr lang="en-US" altLang="zh-CN" sz="3200" b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1" grpId="0"/>
      <p:bldP spid="657412" grpId="0"/>
      <p:bldP spid="6574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分析设计过程简介</a:t>
            </a:r>
            <a:endParaRPr lang="en-US" altLang="zh-CN" dirty="0">
              <a:solidFill>
                <a:srgbClr val="4D4D4D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业务建模基础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业务用例模型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业务对象模型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业务建模实践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从业务模型到系统模型</a:t>
            </a:r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1A0952A-5ACD-4041-AB05-8D43F290B56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内容概要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业务建模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利用软件思想</a:t>
            </a:r>
            <a:r>
              <a:rPr lang="en-US" altLang="zh-CN" dirty="0"/>
              <a:t>(</a:t>
            </a:r>
            <a:r>
              <a:rPr lang="zh-CN" altLang="en-US" dirty="0"/>
              <a:t>用例思想、对象思想</a:t>
            </a:r>
            <a:r>
              <a:rPr lang="en-US" altLang="zh-CN" dirty="0"/>
              <a:t>)</a:t>
            </a:r>
            <a:r>
              <a:rPr lang="zh-CN" altLang="en-US" dirty="0"/>
              <a:t>描述业务的过程，就是业务建模</a:t>
            </a:r>
            <a:endParaRPr lang="en-US" altLang="zh-CN" dirty="0"/>
          </a:p>
          <a:p>
            <a:pPr lvl="1" eaLnBrk="1" hangingPunct="1"/>
            <a:r>
              <a:rPr lang="zh-CN" altLang="zh-CN" dirty="0"/>
              <a:t>业务建模</a:t>
            </a:r>
            <a:r>
              <a:rPr lang="zh-CN" altLang="zh-CN"/>
              <a:t>是一</a:t>
            </a:r>
            <a:r>
              <a:rPr lang="zh-CN" altLang="en-US"/>
              <a:t>组</a:t>
            </a:r>
            <a:r>
              <a:rPr lang="zh-CN" altLang="zh-CN"/>
              <a:t>建</a:t>
            </a:r>
            <a:r>
              <a:rPr lang="zh-CN" altLang="zh-CN" dirty="0"/>
              <a:t>模方法的集合，目的是对现有业务进行分析和理解，从而建立相应的业务模型</a:t>
            </a:r>
            <a:endParaRPr lang="en-US" altLang="zh-CN" dirty="0"/>
          </a:p>
          <a:p>
            <a:pPr lvl="1" eaLnBrk="1" hangingPunct="1"/>
            <a:r>
              <a:rPr lang="zh-CN" altLang="zh-CN" dirty="0"/>
              <a:t>这一过程不仅有助于开发人员理解业务本质，而且这些模型将作为后续软件系统模型的输入</a:t>
            </a:r>
            <a:endParaRPr lang="en-US" altLang="zh-CN" dirty="0"/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32D6FD6F-F3BD-44AB-A95F-181494ABE045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业务建模</a:t>
            </a:r>
            <a:r>
              <a:rPr lang="en-US" altLang="zh-CN" dirty="0"/>
              <a:t>(续)</a:t>
            </a:r>
            <a:endParaRPr lang="zh-CN" altLang="en-US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/>
              <a:t>业务建模的目标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理解将要实施系统的组织结构和动态特性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理解当前目标组织中的问题，并明确改进的潜力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确保客户、最终用户和开发人员对目标组织有统一的理解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获取用于支持目标组织的系统需求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endParaRPr lang="en-US" altLang="zh-CN" dirty="0"/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业务建模与软件开发过程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业务建模是软件开发过程的辅助环节，可以描述业务现状，从而帮助发现软件需求，指导系统设计</a:t>
            </a: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1CF4377-3F15-44CF-89BB-BC9BEF3F693B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需要业务建模吗？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不熟悉业务机构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机构准备进行业务过程重组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机构最近进行了一些业务过程重组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机构中大型复杂工作流的文档不足</a:t>
            </a: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51CB67B-A21F-4C17-AFB6-775B402183F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分析设计过程简介</a:t>
            </a:r>
            <a:endParaRPr lang="en-US" altLang="zh-CN" dirty="0">
              <a:solidFill>
                <a:srgbClr val="4D4D4D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业务建模基础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业务用例模型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业务对象模型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业务建模实践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从业务模型到系统模型</a:t>
            </a:r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DCEA3C8-A547-4A79-B363-00302F944FA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内容概要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业务建模流程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0. </a:t>
            </a:r>
            <a:r>
              <a:rPr lang="zh-CN" altLang="en-US"/>
              <a:t>建立</a:t>
            </a:r>
            <a:r>
              <a:rPr lang="zh-CN" altLang="en-US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业务用例模型</a:t>
            </a:r>
          </a:p>
          <a:p>
            <a:pPr lvl="1" eaLnBrk="1" hangingPunct="1">
              <a:defRPr/>
            </a:pPr>
            <a:r>
              <a:rPr lang="en-US" altLang="zh-CN"/>
              <a:t>1. </a:t>
            </a:r>
            <a:r>
              <a:rPr lang="zh-CN" altLang="en-US"/>
              <a:t>识别业务参与者</a:t>
            </a:r>
          </a:p>
          <a:p>
            <a:pPr lvl="1" eaLnBrk="1" hangingPunct="1">
              <a:defRPr/>
            </a:pPr>
            <a:r>
              <a:rPr lang="en-US" altLang="zh-CN"/>
              <a:t>2. </a:t>
            </a:r>
            <a:r>
              <a:rPr lang="zh-CN" altLang="en-US"/>
              <a:t>识别业务用例</a:t>
            </a:r>
          </a:p>
          <a:p>
            <a:pPr lvl="1" eaLnBrk="1" hangingPunct="1">
              <a:defRPr/>
            </a:pPr>
            <a:r>
              <a:rPr lang="en-US" altLang="zh-CN"/>
              <a:t>3. </a:t>
            </a:r>
            <a:r>
              <a:rPr lang="zh-CN" altLang="en-US"/>
              <a:t>详述业务用例</a:t>
            </a:r>
          </a:p>
          <a:p>
            <a:pPr eaLnBrk="1" hangingPunct="1">
              <a:defRPr/>
            </a:pPr>
            <a:r>
              <a:rPr lang="en-US" altLang="zh-CN"/>
              <a:t>4. </a:t>
            </a:r>
            <a:r>
              <a:rPr lang="zh-CN" altLang="en-US"/>
              <a:t>建立</a:t>
            </a:r>
            <a:r>
              <a:rPr lang="zh-CN" altLang="en-US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业务对象模型</a:t>
            </a:r>
          </a:p>
          <a:p>
            <a:pPr lvl="1" eaLnBrk="1" hangingPunct="1">
              <a:defRPr/>
            </a:pPr>
            <a:endParaRPr lang="en-US" altLang="zh-CN"/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597FCC30-B634-4C42-AA11-E2D6C397D49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</a:t>
            </a:r>
            <a:r>
              <a:rPr lang="zh-CN" altLang="en-US"/>
              <a:t>业务参与者</a:t>
            </a:r>
            <a:r>
              <a:rPr lang="en-US" altLang="zh-CN"/>
              <a:t>(Business Actor)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识别业务参与者</a:t>
            </a:r>
            <a:endParaRPr lang="en-US" altLang="zh-CN"/>
          </a:p>
          <a:p>
            <a:pPr lvl="1" eaLnBrk="1" hangingPunct="1">
              <a:defRPr/>
            </a:pPr>
            <a:r>
              <a:rPr lang="zh-CN" altLang="en-US"/>
              <a:t>在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业务之外</a:t>
            </a:r>
            <a:r>
              <a:rPr lang="zh-CN" altLang="en-US"/>
              <a:t>，与业务进行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交互</a:t>
            </a:r>
            <a:r>
              <a:rPr lang="zh-CN" altLang="en-US"/>
              <a:t>的人或组织</a:t>
            </a:r>
            <a:endParaRPr lang="en-US" altLang="zh-CN"/>
          </a:p>
        </p:txBody>
      </p:sp>
      <p:sp>
        <p:nvSpPr>
          <p:cNvPr id="2355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7B32399D-8405-4CEC-8227-D9C73BD9799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9" y="3357562"/>
            <a:ext cx="3240087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识别业务参与者思路</a:t>
            </a:r>
            <a:endParaRPr lang="en-US" altLang="zh-CN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客户（最常见）</a:t>
            </a:r>
          </a:p>
          <a:p>
            <a:pPr eaLnBrk="1" hangingPunct="1"/>
            <a:r>
              <a:rPr lang="zh-CN" altLang="en-US" dirty="0"/>
              <a:t>供应商</a:t>
            </a:r>
          </a:p>
          <a:p>
            <a:pPr eaLnBrk="1" hangingPunct="1"/>
            <a:r>
              <a:rPr lang="zh-CN" altLang="en-US" dirty="0"/>
              <a:t>合作伙伴</a:t>
            </a:r>
          </a:p>
          <a:p>
            <a:pPr eaLnBrk="1" hangingPunct="1"/>
            <a:r>
              <a:rPr lang="zh-CN" altLang="en-US" dirty="0"/>
              <a:t>潜在客户</a:t>
            </a:r>
          </a:p>
          <a:p>
            <a:pPr eaLnBrk="1" hangingPunct="1"/>
            <a:r>
              <a:rPr lang="zh-CN" altLang="en-US" dirty="0"/>
              <a:t>政府</a:t>
            </a:r>
          </a:p>
          <a:p>
            <a:pPr eaLnBrk="1" hangingPunct="1"/>
            <a:r>
              <a:rPr lang="zh-CN" altLang="en-US" dirty="0"/>
              <a:t>组织中未建模部分</a:t>
            </a:r>
          </a:p>
          <a:p>
            <a:pPr eaLnBrk="1" hangingPunct="1"/>
            <a:r>
              <a:rPr lang="en-US" altLang="zh-CN" dirty="0"/>
              <a:t>……</a:t>
            </a:r>
          </a:p>
        </p:txBody>
      </p:sp>
      <p:sp>
        <p:nvSpPr>
          <p:cNvPr id="2662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F0B2AB6-05FD-4070-A534-6962E485293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62150"/>
            <a:ext cx="36480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</a:t>
            </a:r>
            <a:r>
              <a:rPr lang="zh-CN" altLang="en-US" dirty="0"/>
              <a:t>业务用例</a:t>
            </a:r>
            <a:r>
              <a:rPr lang="en-US" altLang="zh-CN" dirty="0"/>
              <a:t>(</a:t>
            </a:r>
            <a:r>
              <a:rPr lang="en-US" altLang="zh-CN" sz="4000" dirty="0"/>
              <a:t>Business Use Case</a:t>
            </a:r>
            <a:r>
              <a:rPr lang="en-US" altLang="zh-CN" dirty="0"/>
              <a:t>)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识别业务用例</a:t>
            </a:r>
          </a:p>
          <a:p>
            <a:pPr lvl="1" eaLnBrk="1" hangingPunct="1">
              <a:defRPr/>
            </a:pPr>
            <a:r>
              <a:rPr lang="zh-CN" altLang="en-US" dirty="0"/>
              <a:t>业务为业务参与者提供的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价值</a:t>
            </a:r>
            <a:r>
              <a:rPr lang="zh-CN" altLang="en-US" dirty="0"/>
              <a:t>（外部视角）</a:t>
            </a:r>
          </a:p>
          <a:p>
            <a:pPr lvl="1" eaLnBrk="1" hangingPunct="1">
              <a:defRPr/>
            </a:pPr>
            <a:r>
              <a:rPr lang="zh-CN" altLang="en-US" dirty="0"/>
              <a:t>体现企业业务本质，是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有意义</a:t>
            </a:r>
            <a:r>
              <a:rPr lang="zh-CN" altLang="en-US" dirty="0"/>
              <a:t>的目标（内部视角）</a:t>
            </a:r>
            <a:endParaRPr lang="en-US" altLang="zh-CN" dirty="0"/>
          </a:p>
        </p:txBody>
      </p:sp>
      <p:sp>
        <p:nvSpPr>
          <p:cNvPr id="2765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E698824-25F2-466C-9667-7D22DCCC418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1" y="3854467"/>
            <a:ext cx="5256213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业务建模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4 </a:t>
            </a:r>
            <a:r>
              <a:rPr lang="zh-CN" altLang="en-US" dirty="0"/>
              <a:t>部分</a:t>
            </a:r>
          </a:p>
        </p:txBody>
      </p:sp>
    </p:spTree>
    <p:extLst>
      <p:ext uri="{BB962C8B-B14F-4D97-AF65-F5344CB8AC3E}">
        <p14:creationId xmlns:p14="http://schemas.microsoft.com/office/powerpoint/2010/main" val="2278185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业务用例与业务参与者</a:t>
            </a:r>
            <a:endParaRPr lang="en-US" altLang="zh-CN"/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56468AC-EA97-430C-A9FB-9C59A664B33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778" y="2757489"/>
            <a:ext cx="1800225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76" y="1879623"/>
            <a:ext cx="4427537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43" y="2133599"/>
            <a:ext cx="22002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178" y="3687776"/>
            <a:ext cx="43608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识别业务用例的方法</a:t>
            </a:r>
            <a:endParaRPr lang="en-US" altLang="zh-CN"/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直接获得：从业务参与者的角度，从外部推导出来</a:t>
            </a:r>
            <a:endParaRPr lang="en-US" altLang="zh-CN"/>
          </a:p>
          <a:p>
            <a:pPr eaLnBrk="1" hangingPunct="1"/>
            <a:r>
              <a:rPr lang="zh-CN" altLang="en-US"/>
              <a:t>拼装：从里面往外面看，内部业务流程的目标是什么</a:t>
            </a:r>
            <a:endParaRPr lang="en-US" altLang="zh-CN"/>
          </a:p>
        </p:txBody>
      </p:sp>
      <p:sp>
        <p:nvSpPr>
          <p:cNvPr id="2969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2116467-6BC3-4DEA-8C77-E9924AA2F86F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29" y="3284538"/>
            <a:ext cx="1655762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2" name="Group 5"/>
          <p:cNvGrpSpPr>
            <a:grpSpLocks/>
          </p:cNvGrpSpPr>
          <p:nvPr/>
        </p:nvGrpSpPr>
        <p:grpSpPr bwMode="auto">
          <a:xfrm>
            <a:off x="1238216" y="4581525"/>
            <a:ext cx="3563938" cy="1943100"/>
            <a:chOff x="-91" y="2886"/>
            <a:chExt cx="2245" cy="1224"/>
          </a:xfrm>
        </p:grpSpPr>
        <p:pic>
          <p:nvPicPr>
            <p:cNvPr id="29708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1" y="2976"/>
              <a:ext cx="1497" cy="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9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2976"/>
              <a:ext cx="1497" cy="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0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3657"/>
              <a:ext cx="635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1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" y="3670"/>
              <a:ext cx="635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12" name="Oval 10"/>
            <p:cNvSpPr>
              <a:spLocks noChangeArrowheads="1"/>
            </p:cNvSpPr>
            <p:nvPr/>
          </p:nvSpPr>
          <p:spPr bwMode="auto">
            <a:xfrm>
              <a:off x="0" y="2886"/>
              <a:ext cx="2087" cy="1224"/>
            </a:xfrm>
            <a:prstGeom prst="ellipse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03" name="Line 11"/>
          <p:cNvSpPr>
            <a:spLocks noChangeShapeType="1"/>
          </p:cNvSpPr>
          <p:nvPr/>
        </p:nvSpPr>
        <p:spPr bwMode="auto">
          <a:xfrm>
            <a:off x="3690905" y="3860800"/>
            <a:ext cx="2447925" cy="2159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4" name="Line 12"/>
          <p:cNvSpPr>
            <a:spLocks noChangeShapeType="1"/>
          </p:cNvSpPr>
          <p:nvPr/>
        </p:nvSpPr>
        <p:spPr bwMode="auto">
          <a:xfrm flipV="1">
            <a:off x="4267167" y="4365625"/>
            <a:ext cx="1871663" cy="503238"/>
          </a:xfrm>
          <a:prstGeom prst="line">
            <a:avLst/>
          </a:prstGeom>
          <a:noFill/>
          <a:ln w="25400">
            <a:solidFill>
              <a:srgbClr val="FF99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5" name="Rectangle 13"/>
          <p:cNvSpPr>
            <a:spLocks noChangeArrowheads="1"/>
          </p:cNvSpPr>
          <p:nvPr/>
        </p:nvSpPr>
        <p:spPr bwMode="auto">
          <a:xfrm>
            <a:off x="4194141" y="354806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直接获得</a:t>
            </a:r>
          </a:p>
        </p:txBody>
      </p:sp>
      <p:sp>
        <p:nvSpPr>
          <p:cNvPr id="677902" name="Rectangle 14"/>
          <p:cNvSpPr>
            <a:spLocks noChangeArrowheads="1"/>
          </p:cNvSpPr>
          <p:nvPr/>
        </p:nvSpPr>
        <p:spPr bwMode="auto">
          <a:xfrm>
            <a:off x="4694205" y="4221163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99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拼装</a:t>
            </a:r>
          </a:p>
        </p:txBody>
      </p:sp>
      <p:pic>
        <p:nvPicPr>
          <p:cNvPr id="29707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42" y="3500439"/>
            <a:ext cx="36734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例：从业务流程拼装业务用例</a:t>
            </a:r>
            <a:endParaRPr lang="en-US" altLang="zh-CN" dirty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业务流程</a:t>
            </a:r>
          </a:p>
          <a:p>
            <a:pPr lvl="1" eaLnBrk="1" hangingPunct="1"/>
            <a:r>
              <a:rPr lang="en-US" altLang="zh-CN" dirty="0"/>
              <a:t>1. </a:t>
            </a:r>
            <a:r>
              <a:rPr lang="zh-CN" altLang="en-US" dirty="0"/>
              <a:t>收款人在支票背后签名，写上身份证件号码，把支票和身份证件交给营业员</a:t>
            </a:r>
          </a:p>
          <a:p>
            <a:pPr lvl="1" eaLnBrk="1" hangingPunct="1"/>
            <a:r>
              <a:rPr lang="en-US" altLang="zh-CN" dirty="0"/>
              <a:t>2. </a:t>
            </a:r>
            <a:r>
              <a:rPr lang="zh-CN" altLang="en-US" dirty="0"/>
              <a:t>营业员核对印章正确且证件有效</a:t>
            </a:r>
          </a:p>
          <a:p>
            <a:pPr lvl="1" eaLnBrk="1" hangingPunct="1"/>
            <a:r>
              <a:rPr lang="en-US" altLang="zh-CN" dirty="0"/>
              <a:t>3. </a:t>
            </a:r>
            <a:r>
              <a:rPr lang="zh-CN" altLang="en-US" dirty="0"/>
              <a:t>营业员操作营业受理系统，办理支票兑现手续</a:t>
            </a:r>
          </a:p>
          <a:p>
            <a:pPr lvl="1" eaLnBrk="1" hangingPunct="1"/>
            <a:r>
              <a:rPr lang="en-US" altLang="zh-CN" dirty="0"/>
              <a:t>4. </a:t>
            </a:r>
            <a:r>
              <a:rPr lang="zh-CN" altLang="en-US" dirty="0"/>
              <a:t>营业员把现金和证件交给收款人</a:t>
            </a:r>
            <a:endParaRPr lang="en-US" altLang="zh-CN" dirty="0"/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058FD09F-686D-4A83-9B8B-3A3E3DEEE21F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6789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78" y="4652984"/>
            <a:ext cx="5329238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</a:t>
            </a:r>
            <a:r>
              <a:rPr lang="zh-CN" altLang="en-US"/>
              <a:t>详述业务用例</a:t>
            </a:r>
            <a:endParaRPr lang="en-US" altLang="zh-CN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业务用例是对业务流程的封装（外部视图），在业务建模过程中需要逐一描述其内部细节（内部视图），即详述业务用例</a:t>
            </a:r>
            <a:endParaRPr lang="en-US" altLang="zh-CN" dirty="0"/>
          </a:p>
          <a:p>
            <a:pPr eaLnBrk="1" hangingPunct="1"/>
            <a:r>
              <a:rPr lang="zh-CN" altLang="en-US" dirty="0"/>
              <a:t>目的</a:t>
            </a:r>
          </a:p>
          <a:p>
            <a:pPr lvl="1" eaLnBrk="1" hangingPunct="1"/>
            <a:r>
              <a:rPr lang="zh-CN" altLang="en-US" dirty="0"/>
              <a:t>详细说明业务用例的工作流程</a:t>
            </a:r>
          </a:p>
          <a:p>
            <a:pPr lvl="1" eaLnBrk="1" hangingPunct="1"/>
            <a:r>
              <a:rPr lang="zh-CN" altLang="en-US" dirty="0"/>
              <a:t>便于客户、用户和涉众理解 </a:t>
            </a:r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2F6685E-0D64-405D-A395-8EA78F4C0E72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三种可选技术</a:t>
            </a:r>
            <a:endParaRPr lang="en-US" altLang="zh-CN"/>
          </a:p>
        </p:txBody>
      </p:sp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908B230-9584-45B4-A2B1-3612CF582AA2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1711325"/>
            <a:ext cx="3105150" cy="30861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700213"/>
            <a:ext cx="2686050" cy="310515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764" y="1700213"/>
            <a:ext cx="2790825" cy="310515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1990" name="Rectangle 6"/>
          <p:cNvSpPr>
            <a:spLocks noChangeArrowheads="1"/>
          </p:cNvSpPr>
          <p:nvPr/>
        </p:nvSpPr>
        <p:spPr bwMode="auto">
          <a:xfrm>
            <a:off x="2301306" y="4868863"/>
            <a:ext cx="9060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文字</a:t>
            </a:r>
            <a:endParaRPr lang="en-US" altLang="zh-CN" sz="2800" b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681991" name="Rectangle 7"/>
          <p:cNvSpPr>
            <a:spLocks noChangeArrowheads="1"/>
          </p:cNvSpPr>
          <p:nvPr/>
        </p:nvSpPr>
        <p:spPr bwMode="auto">
          <a:xfrm>
            <a:off x="5239346" y="4868863"/>
            <a:ext cx="12666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活动图</a:t>
            </a:r>
            <a:endParaRPr lang="en-US" altLang="zh-CN" sz="2800" b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8472489" y="4868863"/>
            <a:ext cx="12666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顺序图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选择合适的技术</a:t>
            </a:r>
            <a:endParaRPr lang="en-US" altLang="zh-CN"/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只有文字</a:t>
            </a:r>
          </a:p>
          <a:p>
            <a:pPr lvl="1" eaLnBrk="1" hangingPunct="1"/>
            <a:r>
              <a:rPr lang="zh-CN" altLang="en-US" dirty="0"/>
              <a:t>不生动，不便于和客户交流</a:t>
            </a:r>
            <a:endParaRPr lang="en-US" altLang="zh-CN" dirty="0"/>
          </a:p>
          <a:p>
            <a:pPr eaLnBrk="1" hangingPunct="1"/>
            <a:r>
              <a:rPr lang="zh-CN" altLang="en-US" dirty="0"/>
              <a:t>只有图形</a:t>
            </a:r>
          </a:p>
          <a:p>
            <a:pPr lvl="1" eaLnBrk="1" hangingPunct="1"/>
            <a:r>
              <a:rPr lang="zh-CN" altLang="en-US" dirty="0"/>
              <a:t>难以表达所有细节</a:t>
            </a:r>
            <a:endParaRPr lang="en-US" altLang="zh-CN" dirty="0"/>
          </a:p>
          <a:p>
            <a:r>
              <a:rPr lang="zh-CN" altLang="en-US"/>
              <a:t>业务用例文档中插入活动图</a:t>
            </a:r>
            <a:endParaRPr lang="en-US" altLang="zh-CN"/>
          </a:p>
          <a:p>
            <a:r>
              <a:rPr lang="zh-CN" altLang="en-US"/>
              <a:t>活</a:t>
            </a:r>
            <a:r>
              <a:rPr lang="zh-CN" altLang="en-US" dirty="0"/>
              <a:t>动图中插入文字</a:t>
            </a:r>
            <a:r>
              <a:rPr lang="en-US" altLang="zh-CN" dirty="0"/>
              <a:t>(+</a:t>
            </a:r>
            <a:r>
              <a:rPr lang="zh-CN" altLang="en-US" dirty="0"/>
              <a:t>注释</a:t>
            </a:r>
            <a:r>
              <a:rPr lang="en-US" altLang="zh-CN" dirty="0"/>
              <a:t>+</a:t>
            </a:r>
            <a:r>
              <a:rPr lang="zh-CN" altLang="en-US" dirty="0"/>
              <a:t>基本路径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zh-CN" altLang="en-US" dirty="0"/>
              <a:t>顺序图</a:t>
            </a:r>
            <a:r>
              <a:rPr lang="en-US" altLang="zh-CN" dirty="0"/>
              <a:t>(</a:t>
            </a:r>
            <a:r>
              <a:rPr lang="zh-CN" altLang="en-US" dirty="0"/>
              <a:t>需要涉及到业务对象模型</a:t>
            </a:r>
            <a:r>
              <a:rPr lang="en-US" altLang="zh-CN" dirty="0"/>
              <a:t>)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448F1CD-19D0-474F-B0BD-3CB403D8D50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" name="矩形 4"/>
          <p:cNvSpPr/>
          <p:nvPr/>
        </p:nvSpPr>
        <p:spPr>
          <a:xfrm>
            <a:off x="1023902" y="4357694"/>
            <a:ext cx="6572296" cy="50006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活动图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活动图（</a:t>
            </a:r>
            <a:r>
              <a:rPr lang="en-US" altLang="zh-CN" dirty="0"/>
              <a:t>Activity Diagram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一</a:t>
            </a:r>
            <a:r>
              <a:rPr lang="zh-CN" altLang="en-US"/>
              <a:t>种行为模型，描述活动或动作之间的流程，</a:t>
            </a:r>
            <a:r>
              <a:rPr lang="zh-CN" altLang="en-US" dirty="0"/>
              <a:t>强调</a:t>
            </a:r>
            <a:r>
              <a:rPr lang="zh-CN" altLang="en-US"/>
              <a:t>行为的执行序列</a:t>
            </a:r>
            <a:r>
              <a:rPr lang="zh-CN" altLang="en-US" dirty="0"/>
              <a:t>和条件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活动建模的主要用途</a:t>
            </a:r>
          </a:p>
          <a:p>
            <a:pPr lvl="1"/>
            <a:r>
              <a:rPr lang="zh-CN" altLang="zh-CN" dirty="0"/>
              <a:t>描述业务用例或系统用例，实现对业务流程、工作流和系统处理流程的建模</a:t>
            </a:r>
          </a:p>
          <a:p>
            <a:pPr lvl="1"/>
            <a:r>
              <a:rPr lang="zh-CN" altLang="zh-CN" dirty="0"/>
              <a:t>描述算法，实现对系统内部类方法建模</a:t>
            </a:r>
          </a:p>
          <a:p>
            <a:pPr lvl="1"/>
            <a:r>
              <a:rPr lang="zh-CN" altLang="zh-CN" dirty="0"/>
              <a:t>对复杂信息系统建模，以确定系统处理信息的层次关系和流程</a:t>
            </a:r>
            <a:endParaRPr lang="en-US" altLang="zh-CN" sz="7600" dirty="0"/>
          </a:p>
        </p:txBody>
      </p:sp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  <a:fld id="{6BCE51C6-621D-4BC7-BA43-B28D8D46D493}" type="slidenum">
              <a:rPr lang="en-US" altLang="zh-CN" sz="1200">
                <a:solidFill>
                  <a:srgbClr val="4D4D4D"/>
                </a:solidFill>
                <a:latin typeface="Arial" charset="0"/>
              </a:rPr>
              <a:pPr eaLnBrk="1" hangingPunct="1"/>
              <a:t>26</a:t>
            </a:fld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142959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活动和活动图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活动</a:t>
            </a:r>
            <a:r>
              <a:rPr lang="en-US" altLang="zh-CN" dirty="0"/>
              <a:t>(Activity)</a:t>
            </a:r>
            <a:r>
              <a:rPr lang="zh-CN" altLang="en-US" dirty="0"/>
              <a:t>是一种参数化的行为规范，这种行为包含了一组动作的执行序列</a:t>
            </a:r>
            <a:endParaRPr lang="en-US" altLang="zh-CN" dirty="0"/>
          </a:p>
          <a:p>
            <a:pPr lvl="1"/>
            <a:r>
              <a:rPr lang="zh-CN" altLang="en-US" dirty="0"/>
              <a:t>活动的每次执行都包含了一系列内部动作的执行，其中每个动作可能执行</a:t>
            </a:r>
            <a:r>
              <a:rPr lang="en-US" altLang="zh-CN" dirty="0"/>
              <a:t>0</a:t>
            </a:r>
            <a:r>
              <a:rPr lang="zh-CN" altLang="en-US" dirty="0"/>
              <a:t>到多次，并按照一定的次序执行，通过控制流或对象流来协调其内部行为的执行</a:t>
            </a:r>
            <a:endParaRPr lang="en-US" altLang="zh-CN" dirty="0"/>
          </a:p>
          <a:p>
            <a:r>
              <a:rPr lang="zh-CN" altLang="en-US" dirty="0"/>
              <a:t>活动图由一组活动节点通过一系列活动边连接起来</a:t>
            </a:r>
            <a:endParaRPr lang="en-US" altLang="zh-CN" dirty="0"/>
          </a:p>
          <a:p>
            <a:pPr lvl="1"/>
            <a:r>
              <a:rPr lang="zh-CN" altLang="en-US" dirty="0"/>
              <a:t>活动节点（</a:t>
            </a:r>
            <a:r>
              <a:rPr lang="en-US" altLang="zh-CN" dirty="0"/>
              <a:t>Activity Node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活动边（</a:t>
            </a:r>
            <a:r>
              <a:rPr lang="en-US" altLang="zh-CN" dirty="0"/>
              <a:t>Activity Edge</a:t>
            </a:r>
            <a:r>
              <a:rPr lang="zh-CN" altLang="en-US" dirty="0"/>
              <a:t>）</a:t>
            </a: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  <a:fld id="{D395D827-B6AC-4BB5-B107-25335F07BE43}" type="slidenum">
              <a:rPr lang="en-US" altLang="zh-CN" sz="1200">
                <a:solidFill>
                  <a:srgbClr val="4D4D4D"/>
                </a:solidFill>
                <a:latin typeface="Arial" charset="0"/>
              </a:rPr>
              <a:pPr eaLnBrk="1" hangingPunct="1"/>
              <a:t>27</a:t>
            </a:fld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84980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活动节点和活动边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活动节点</a:t>
            </a:r>
            <a:endParaRPr lang="en-US" altLang="zh-CN" sz="2800" dirty="0"/>
          </a:p>
          <a:p>
            <a:pPr lvl="1"/>
            <a:r>
              <a:rPr lang="zh-CN" altLang="en-US" sz="2400" dirty="0"/>
              <a:t>动作节点：可执行算术计算、调用操作、管理对象内部数据等动作</a:t>
            </a:r>
            <a:endParaRPr lang="en-US" altLang="zh-CN" sz="2400" dirty="0"/>
          </a:p>
          <a:p>
            <a:pPr lvl="1"/>
            <a:r>
              <a:rPr lang="zh-CN" altLang="en-US" sz="2400" dirty="0"/>
              <a:t>控制节点：如起点和终点、决策和合并、分叉和汇合等控制逻辑</a:t>
            </a:r>
            <a:endParaRPr lang="en-US" altLang="zh-CN" sz="2400" dirty="0"/>
          </a:p>
          <a:p>
            <a:pPr lvl="1"/>
            <a:r>
              <a:rPr lang="zh-CN" altLang="en-US" sz="2400" dirty="0"/>
              <a:t>对象节点：表示活动中所处理的一个或一组对象</a:t>
            </a:r>
            <a:endParaRPr lang="en-US" altLang="zh-CN" sz="2400" dirty="0"/>
          </a:p>
          <a:p>
            <a:r>
              <a:rPr lang="zh-CN" altLang="en-US" sz="2800" dirty="0"/>
              <a:t>活动边：一种有向边，可以说明条件、权重等内容</a:t>
            </a:r>
            <a:endParaRPr lang="en-US" altLang="zh-CN" sz="2800" dirty="0"/>
          </a:p>
          <a:p>
            <a:pPr lvl="1"/>
            <a:r>
              <a:rPr lang="zh-CN" altLang="en-US" sz="2400" dirty="0"/>
              <a:t>控制流：连接两个动作或控制节点的边</a:t>
            </a:r>
            <a:endParaRPr lang="en-US" altLang="zh-CN" sz="2400" dirty="0"/>
          </a:p>
          <a:p>
            <a:pPr lvl="1"/>
            <a:r>
              <a:rPr lang="zh-CN" altLang="en-US" sz="2400" dirty="0"/>
              <a:t>对象流：连接动作节点和对象节点的边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  <a:fld id="{17719B72-4739-472C-A8D9-9EB04D7B259E}" type="slidenum">
              <a:rPr lang="en-US" altLang="zh-CN" sz="1200">
                <a:solidFill>
                  <a:srgbClr val="4D4D4D"/>
                </a:solidFill>
                <a:latin typeface="Arial" charset="0"/>
              </a:rPr>
              <a:pPr eaLnBrk="1" hangingPunct="1"/>
              <a:t>28</a:t>
            </a:fld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6585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动作节点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动作节点（</a:t>
            </a:r>
            <a:r>
              <a:rPr lang="en-US" altLang="zh-CN" sz="2800" dirty="0"/>
              <a:t>action node</a:t>
            </a:r>
            <a:r>
              <a:rPr lang="zh-CN" altLang="en-US" sz="2800" dirty="0"/>
              <a:t>）是活动图中最基本的元素</a:t>
            </a:r>
            <a:endParaRPr lang="en-US" altLang="zh-CN" sz="2800" dirty="0"/>
          </a:p>
          <a:p>
            <a:pPr lvl="1"/>
            <a:r>
              <a:rPr lang="zh-CN" altLang="en-US" sz="2400" dirty="0"/>
              <a:t>一个动作表示一个原子的操作，是最小的行为单位，是一种可执行节点</a:t>
            </a:r>
            <a:endParaRPr lang="en-US" altLang="zh-CN" sz="2400" dirty="0"/>
          </a:p>
          <a:p>
            <a:pPr lvl="1"/>
            <a:r>
              <a:rPr lang="zh-CN" altLang="en-US" sz="2400" dirty="0"/>
              <a:t>从一个活动来看，其中所有的动作都是原子性的、不可再分解</a:t>
            </a:r>
            <a:endParaRPr lang="en-US" altLang="zh-CN" sz="2400" dirty="0"/>
          </a:p>
          <a:p>
            <a:pPr lvl="1"/>
            <a:r>
              <a:rPr lang="zh-CN" altLang="en-US" sz="2400" dirty="0"/>
              <a:t>当动作节点所有的对象流和控制流的前提条件都满足时，才创建动作的一次执行</a:t>
            </a:r>
            <a:endParaRPr lang="en-US" altLang="zh-CN" sz="2400" dirty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  <a:fld id="{EBFFC209-5678-41FD-8EE4-4AB6CD4488E1}" type="slidenum">
              <a:rPr lang="en-US" altLang="zh-CN" sz="1200">
                <a:solidFill>
                  <a:srgbClr val="4D4D4D"/>
                </a:solidFill>
                <a:latin typeface="Arial" charset="0"/>
              </a:rPr>
              <a:pPr eaLnBrk="1" hangingPunct="1"/>
              <a:t>29</a:t>
            </a:fld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290" y="4500570"/>
            <a:ext cx="46672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26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分析设计过程简介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业务建模基础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业务用例模型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业务对象模型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业务建模实践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从业务模型到系统模型</a:t>
            </a:r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76C4DDF4-179F-4E42-BCE3-A29F341E0BC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内容概要</a:t>
            </a:r>
            <a:endParaRPr lang="zh-TW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动作的类别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活动中可以包含不同种类的动作</a:t>
            </a:r>
            <a:endParaRPr lang="en-US" altLang="zh-CN" dirty="0"/>
          </a:p>
          <a:p>
            <a:pPr lvl="1"/>
            <a:r>
              <a:rPr lang="zh-CN" altLang="en-US" dirty="0"/>
              <a:t>基本功能：如算术运算等原子动作</a:t>
            </a:r>
            <a:endParaRPr lang="en-US" altLang="zh-CN" dirty="0"/>
          </a:p>
          <a:p>
            <a:pPr lvl="1"/>
            <a:r>
              <a:rPr lang="zh-CN" altLang="en-US" dirty="0"/>
              <a:t>行为调用：如调用另一个活动或操作</a:t>
            </a:r>
            <a:endParaRPr lang="en-US" altLang="zh-CN" dirty="0"/>
          </a:p>
          <a:p>
            <a:pPr lvl="1"/>
            <a:r>
              <a:rPr lang="zh-CN" altLang="en-US" dirty="0"/>
              <a:t>通信动作：如发送一个信号，或等待接收某个信号、等待某个时间点</a:t>
            </a:r>
            <a:endParaRPr lang="en-US" altLang="zh-CN" dirty="0"/>
          </a:p>
          <a:p>
            <a:pPr lvl="1"/>
            <a:r>
              <a:rPr lang="zh-CN" altLang="en-US" dirty="0"/>
              <a:t>对象处理：如对属性值或关联值的读写</a:t>
            </a: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  <a:fld id="{70490CFC-8304-4CC4-9D69-A19E07AD0EE4}" type="slidenum">
              <a:rPr lang="en-US" altLang="zh-CN" sz="1200">
                <a:solidFill>
                  <a:srgbClr val="4D4D4D"/>
                </a:solidFill>
                <a:latin typeface="Arial" charset="0"/>
              </a:rPr>
              <a:pPr eaLnBrk="1" hangingPunct="1"/>
              <a:t>30</a:t>
            </a:fld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36559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动作的类别</a:t>
            </a:r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  <a:fld id="{3914310C-29B1-4DC9-91B9-B99C53D6C6FB}" type="slidenum">
              <a:rPr lang="en-US" altLang="zh-CN" sz="1200">
                <a:solidFill>
                  <a:srgbClr val="4D4D4D"/>
                </a:solidFill>
                <a:latin typeface="Arial" charset="0"/>
              </a:rPr>
              <a:pPr eaLnBrk="1" hangingPunct="1"/>
              <a:t>31</a:t>
            </a:fld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02" y="2108223"/>
            <a:ext cx="18573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01" y="1747860"/>
            <a:ext cx="41529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41"/>
          <p:cNvSpPr txBox="1">
            <a:spLocks noChangeArrowheads="1"/>
          </p:cNvSpPr>
          <p:nvPr/>
        </p:nvSpPr>
        <p:spPr bwMode="auto">
          <a:xfrm>
            <a:off x="1452530" y="3044848"/>
            <a:ext cx="35290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dirty="0">
                <a:solidFill>
                  <a:srgbClr val="0000FF"/>
                </a:solidFill>
                <a:latin typeface="Verdana" pitchFamily="34" charset="0"/>
              </a:rPr>
              <a:t>调用一个活动的动作</a:t>
            </a:r>
          </a:p>
        </p:txBody>
      </p:sp>
      <p:pic>
        <p:nvPicPr>
          <p:cNvPr id="1127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99" y="2179660"/>
            <a:ext cx="2095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Text Box 41"/>
          <p:cNvSpPr txBox="1">
            <a:spLocks noChangeArrowheads="1"/>
          </p:cNvSpPr>
          <p:nvPr/>
        </p:nvSpPr>
        <p:spPr bwMode="auto">
          <a:xfrm>
            <a:off x="8070886" y="2971823"/>
            <a:ext cx="3168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>
                <a:solidFill>
                  <a:srgbClr val="0000FF"/>
                </a:solidFill>
                <a:latin typeface="Verdana" pitchFamily="34" charset="0"/>
              </a:rPr>
              <a:t>调用指定类的操作</a:t>
            </a:r>
          </a:p>
        </p:txBody>
      </p:sp>
      <p:pic>
        <p:nvPicPr>
          <p:cNvPr id="11273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52" y="4038623"/>
            <a:ext cx="6219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895" y="5391172"/>
            <a:ext cx="30289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6" name="Text Box 41"/>
          <p:cNvSpPr txBox="1">
            <a:spLocks noChangeArrowheads="1"/>
          </p:cNvSpPr>
          <p:nvPr/>
        </p:nvSpPr>
        <p:spPr bwMode="auto">
          <a:xfrm>
            <a:off x="3457539" y="4599010"/>
            <a:ext cx="3529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>
                <a:solidFill>
                  <a:srgbClr val="0000FF"/>
                </a:solidFill>
                <a:latin typeface="Verdana" pitchFamily="34" charset="0"/>
              </a:rPr>
              <a:t>发送信号动作</a:t>
            </a:r>
          </a:p>
        </p:txBody>
      </p:sp>
      <p:sp>
        <p:nvSpPr>
          <p:cNvPr id="11277" name="Text Box 41"/>
          <p:cNvSpPr txBox="1">
            <a:spLocks noChangeArrowheads="1"/>
          </p:cNvSpPr>
          <p:nvPr/>
        </p:nvSpPr>
        <p:spPr bwMode="auto">
          <a:xfrm>
            <a:off x="3781433" y="6038873"/>
            <a:ext cx="3529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>
                <a:solidFill>
                  <a:srgbClr val="0000FF"/>
                </a:solidFill>
                <a:latin typeface="Verdana" pitchFamily="34" charset="0"/>
              </a:rPr>
              <a:t>接收信号事件的动作</a:t>
            </a:r>
          </a:p>
        </p:txBody>
      </p:sp>
    </p:spTree>
    <p:extLst>
      <p:ext uri="{BB962C8B-B14F-4D97-AF65-F5344CB8AC3E}">
        <p14:creationId xmlns:p14="http://schemas.microsoft.com/office/powerpoint/2010/main" val="3347167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817" y="4057664"/>
            <a:ext cx="55149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控制节点：决策和合并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控制节点（</a:t>
            </a:r>
            <a:r>
              <a:rPr lang="en-US" altLang="zh-CN" sz="2800" dirty="0"/>
              <a:t>control node</a:t>
            </a:r>
            <a:r>
              <a:rPr lang="zh-CN" altLang="en-US" sz="2800" dirty="0"/>
              <a:t>）是一种特殊的活动节点，用于在动作节点或对象节点之间协调流程</a:t>
            </a:r>
            <a:endParaRPr lang="en-US" altLang="zh-CN" sz="2800" dirty="0"/>
          </a:p>
          <a:p>
            <a:r>
              <a:rPr lang="zh-CN" altLang="en-US" sz="2800" dirty="0"/>
              <a:t>决策和合并用来对条件分支进行建模</a:t>
            </a:r>
            <a:endParaRPr lang="en-US" altLang="zh-CN" sz="2800" dirty="0"/>
          </a:p>
          <a:p>
            <a:r>
              <a:rPr lang="zh-CN" altLang="en-US" sz="2800" dirty="0"/>
              <a:t>决策节点（</a:t>
            </a:r>
            <a:r>
              <a:rPr lang="en-US" altLang="zh-CN" sz="2800" dirty="0"/>
              <a:t>decision node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400" dirty="0"/>
              <a:t>有一个输入流和多个输出流，在多个输出流上设置不同的条件，按照特定条件进行选择输出流</a:t>
            </a:r>
            <a:endParaRPr lang="en-US" altLang="zh-CN" sz="2400" dirty="0"/>
          </a:p>
          <a:p>
            <a:r>
              <a:rPr lang="zh-CN" altLang="en-US" sz="2800" dirty="0"/>
              <a:t>合并节点（</a:t>
            </a:r>
            <a:r>
              <a:rPr lang="en-US" altLang="zh-CN" sz="2800" dirty="0"/>
              <a:t>merge node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400" dirty="0"/>
              <a:t>与决策节点对应</a:t>
            </a:r>
            <a:endParaRPr lang="en-US" altLang="zh-CN" sz="2400" dirty="0"/>
          </a:p>
          <a:p>
            <a:pPr lvl="1"/>
            <a:r>
              <a:rPr lang="zh-CN" altLang="en-US" sz="2400" dirty="0"/>
              <a:t>将多个可选流合并起来，有多个输入流一个输出流</a:t>
            </a: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  <a:fld id="{43349741-76D6-4901-9645-544955D59504}" type="slidenum">
              <a:rPr lang="en-US" altLang="zh-CN" sz="1200">
                <a:solidFill>
                  <a:srgbClr val="4D4D4D"/>
                </a:solidFill>
                <a:latin typeface="Arial" charset="0"/>
              </a:rPr>
              <a:pPr eaLnBrk="1" hangingPunct="1"/>
              <a:t>32</a:t>
            </a:fld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682853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控制节点：分叉和汇合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分叉和汇合用来对并发执行和同步控制的行为进行建模</a:t>
            </a:r>
            <a:endParaRPr lang="en-US" altLang="zh-CN" sz="2800" dirty="0"/>
          </a:p>
          <a:p>
            <a:r>
              <a:rPr lang="zh-CN" altLang="en-US" sz="2800" dirty="0"/>
              <a:t>分叉节点（</a:t>
            </a:r>
            <a:r>
              <a:rPr lang="en-US" altLang="zh-CN" sz="2800" dirty="0"/>
              <a:t>fork node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400" dirty="0"/>
              <a:t>一个输入流多个输出流，从而把一个流分为多个并发的流</a:t>
            </a:r>
            <a:endParaRPr lang="en-US" altLang="zh-CN" sz="2400" dirty="0"/>
          </a:p>
          <a:p>
            <a:r>
              <a:rPr lang="zh-CN" altLang="en-US" sz="2800" dirty="0"/>
              <a:t>汇合节点（</a:t>
            </a:r>
            <a:r>
              <a:rPr lang="en-US" altLang="zh-CN" sz="2800" dirty="0"/>
              <a:t>join node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400" dirty="0"/>
              <a:t>多个输入流一个输出流，用于同步多个流</a:t>
            </a:r>
            <a:endParaRPr lang="en-US" altLang="zh-CN" sz="2400" dirty="0"/>
          </a:p>
          <a:p>
            <a:pPr lvl="1"/>
            <a:endParaRPr lang="zh-CN" altLang="en-US" sz="2400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  <a:fld id="{38D100D9-1ADE-47CC-A2F0-3AE40120BD53}" type="slidenum">
              <a:rPr lang="en-US" altLang="zh-CN" sz="1200">
                <a:solidFill>
                  <a:srgbClr val="4D4D4D"/>
                </a:solidFill>
                <a:latin typeface="Arial" charset="0"/>
              </a:rPr>
              <a:pPr eaLnBrk="1" hangingPunct="1"/>
              <a:t>33</a:t>
            </a:fld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14" y="4221162"/>
            <a:ext cx="6209195" cy="185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687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控制节点：起点、终点、流终止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起点（</a:t>
            </a:r>
            <a:r>
              <a:rPr lang="en-US" altLang="zh-CN" sz="2800" dirty="0"/>
              <a:t>initial node</a:t>
            </a:r>
            <a:r>
              <a:rPr lang="zh-CN" altLang="en-US" sz="2800" dirty="0"/>
              <a:t>）和终点（</a:t>
            </a:r>
            <a:r>
              <a:rPr lang="en-US" altLang="zh-CN" sz="2800" dirty="0"/>
              <a:t>final node</a:t>
            </a:r>
            <a:r>
              <a:rPr lang="zh-CN" altLang="en-US" sz="2800" dirty="0"/>
              <a:t>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活动的一种特殊形式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起点：只有离开的控制流，同一层次只有一个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终点：只有进入的控制流，可能有多个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流终止（</a:t>
            </a:r>
            <a:r>
              <a:rPr lang="en-US" altLang="zh-CN" sz="2800" dirty="0"/>
              <a:t>flow final node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某个流结束，不影响当前活动中其他并行流</a:t>
            </a:r>
          </a:p>
          <a:p>
            <a:endParaRPr lang="zh-CN" altLang="en-US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  <a:fld id="{1843B038-F1ED-4297-BDAE-0D13B4F99AA0}" type="slidenum">
              <a:rPr lang="en-US" altLang="zh-CN" sz="1200">
                <a:solidFill>
                  <a:srgbClr val="4D4D4D"/>
                </a:solidFill>
                <a:latin typeface="Arial" charset="0"/>
              </a:rPr>
              <a:pPr eaLnBrk="1" hangingPunct="1"/>
              <a:t>34</a:t>
            </a:fld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282" y="4071941"/>
            <a:ext cx="7143800" cy="24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341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对象节点：一般对象节点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对象节点（</a:t>
            </a:r>
            <a:r>
              <a:rPr lang="en-US" altLang="zh-CN" sz="2800" dirty="0"/>
              <a:t>object node</a:t>
            </a:r>
            <a:r>
              <a:rPr lang="zh-CN" altLang="en-US" sz="2800" dirty="0"/>
              <a:t>）是一种特殊的活动节点，用于定义对象流</a:t>
            </a:r>
            <a:endParaRPr lang="en-US" altLang="zh-CN" sz="2800" dirty="0"/>
          </a:p>
          <a:p>
            <a:pPr lvl="1"/>
            <a:r>
              <a:rPr lang="zh-CN" altLang="en-US" sz="2400" dirty="0"/>
              <a:t>本质上是一个实例或一组同类型的实例，可以指定对象名称和类型</a:t>
            </a:r>
            <a:endParaRPr lang="en-US" altLang="zh-CN" sz="2400" dirty="0"/>
          </a:p>
          <a:p>
            <a:pPr lvl="1"/>
            <a:r>
              <a:rPr lang="zh-CN" altLang="en-US" sz="2400" dirty="0"/>
              <a:t>可以说明对象所处的状态</a:t>
            </a:r>
            <a:endParaRPr lang="en-US" altLang="zh-CN" sz="2400" dirty="0"/>
          </a:p>
          <a:p>
            <a:pPr lvl="1"/>
            <a:r>
              <a:rPr lang="zh-CN" altLang="en-US" sz="2400" dirty="0"/>
              <a:t>可以说明一个上界，以限制节点允许驻留实例的最大数量</a:t>
            </a:r>
            <a:endParaRPr lang="en-US" altLang="zh-CN" sz="2400" dirty="0"/>
          </a:p>
          <a:p>
            <a:pPr lvl="1"/>
            <a:r>
              <a:rPr lang="zh-CN" altLang="en-US" sz="2400" dirty="0"/>
              <a:t>可以说明实例的排序方法</a:t>
            </a:r>
            <a:endParaRPr lang="en-US" altLang="zh-CN" sz="2400" dirty="0"/>
          </a:p>
          <a:p>
            <a:pPr lvl="2"/>
            <a:r>
              <a:rPr lang="en-US" altLang="zh-CN" sz="2000" dirty="0"/>
              <a:t>FIFO</a:t>
            </a:r>
            <a:r>
              <a:rPr lang="zh-CN" altLang="en-US" sz="2000" dirty="0"/>
              <a:t>、</a:t>
            </a:r>
            <a:r>
              <a:rPr lang="en-US" altLang="zh-CN" sz="2000" dirty="0"/>
              <a:t>LIFO</a:t>
            </a:r>
            <a:r>
              <a:rPr lang="zh-CN" altLang="en-US" sz="2000" dirty="0"/>
              <a:t>、</a:t>
            </a:r>
            <a:r>
              <a:rPr lang="en-US" altLang="zh-CN" sz="2000" dirty="0"/>
              <a:t>Unordered</a:t>
            </a:r>
            <a:r>
              <a:rPr lang="zh-CN" altLang="en-US" sz="2000" dirty="0"/>
              <a:t>、</a:t>
            </a:r>
            <a:r>
              <a:rPr lang="en-US" altLang="zh-CN" sz="2000" dirty="0"/>
              <a:t>Ordered</a:t>
            </a:r>
          </a:p>
          <a:p>
            <a:pPr lvl="1"/>
            <a:endParaRPr lang="zh-CN" altLang="en-US" sz="2400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  <a:fld id="{69DB8655-830B-4D75-8AA8-0B7E01204390}" type="slidenum">
              <a:rPr lang="en-US" altLang="zh-CN" sz="1200">
                <a:solidFill>
                  <a:srgbClr val="4D4D4D"/>
                </a:solidFill>
                <a:latin typeface="Arial" charset="0"/>
              </a:rPr>
              <a:pPr eaLnBrk="1" hangingPunct="1"/>
              <a:t>35</a:t>
            </a:fld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50" y="4532338"/>
            <a:ext cx="2118431" cy="153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350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对象节点：引脚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引脚（</a:t>
            </a:r>
            <a:r>
              <a:rPr lang="en-US" altLang="zh-CN" sz="2800" dirty="0"/>
              <a:t>pin</a:t>
            </a:r>
            <a:r>
              <a:rPr lang="zh-CN" altLang="en-US" sz="2800" dirty="0"/>
              <a:t>）是一种特殊的对象节点，连接在动作上，表示该动作的输入（输入引脚）或输出的值（输出引脚）</a:t>
            </a:r>
            <a:endParaRPr lang="en-US" altLang="zh-CN" sz="2800" dirty="0"/>
          </a:p>
          <a:p>
            <a:pPr lvl="1"/>
            <a:r>
              <a:rPr lang="zh-CN" altLang="en-US" sz="2400" dirty="0"/>
              <a:t>对于调用动作，可定义多个引脚表示调用实参，引脚数目和类型应与被调用的活动或操作的形参一致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一个动作的输出引脚连接到另一个动作的同名输入引脚，表示了一个输出引脚、一个输入引脚和一个对象流</a:t>
            </a:r>
            <a:endParaRPr lang="en-US" altLang="zh-CN" sz="2400" dirty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  <a:fld id="{475C60CD-408A-4FF8-9FB6-00E6219261FB}" type="slidenum">
              <a:rPr lang="en-US" altLang="zh-CN" sz="1200">
                <a:solidFill>
                  <a:srgbClr val="4D4D4D"/>
                </a:solidFill>
                <a:latin typeface="Arial" charset="0"/>
              </a:rPr>
              <a:pPr eaLnBrk="1" hangingPunct="1"/>
              <a:t>36</a:t>
            </a:fld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19" y="5424505"/>
            <a:ext cx="3369611" cy="655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4" y="5357826"/>
            <a:ext cx="3041696" cy="68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074" y="3286124"/>
            <a:ext cx="3359818" cy="107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左右箭头 11"/>
          <p:cNvSpPr>
            <a:spLocks noChangeArrowheads="1"/>
          </p:cNvSpPr>
          <p:nvPr/>
        </p:nvSpPr>
        <p:spPr bwMode="auto">
          <a:xfrm>
            <a:off x="5440521" y="5568967"/>
            <a:ext cx="512603" cy="215900"/>
          </a:xfrm>
          <a:prstGeom prst="leftRight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1311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活动边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活动边是一种有向连接，从一个源节点指向一个目标节点，包括控制流和对象流</a:t>
            </a:r>
            <a:endParaRPr lang="en-US" altLang="zh-CN" sz="2800" dirty="0"/>
          </a:p>
          <a:p>
            <a:pPr lvl="1"/>
            <a:r>
              <a:rPr lang="zh-CN" altLang="en-US" sz="2400" dirty="0"/>
              <a:t>可以设定一个守卫条件（</a:t>
            </a:r>
            <a:r>
              <a:rPr lang="en-US" altLang="zh-CN" sz="2400" dirty="0"/>
              <a:t>guard condition</a:t>
            </a:r>
            <a:r>
              <a:rPr lang="zh-CN" altLang="en-US" sz="2400" dirty="0"/>
              <a:t>），只有守卫条件为真时才能进入下一个节点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可以关联动作（</a:t>
            </a:r>
            <a:r>
              <a:rPr lang="en-US" altLang="zh-CN" sz="2400" dirty="0"/>
              <a:t>action</a:t>
            </a:r>
            <a:r>
              <a:rPr lang="zh-CN" altLang="en-US" sz="2400" dirty="0"/>
              <a:t>），发生转移时执行该动作</a:t>
            </a:r>
            <a:endParaRPr lang="en-US" altLang="zh-CN" sz="2400" dirty="0"/>
          </a:p>
          <a:p>
            <a:pPr lvl="1"/>
            <a:r>
              <a:rPr lang="zh-CN" altLang="en-US" sz="2400" dirty="0"/>
              <a:t>可以设定权重（</a:t>
            </a:r>
            <a:r>
              <a:rPr lang="en-US" altLang="zh-CN" sz="2400" dirty="0"/>
              <a:t>weight</a:t>
            </a:r>
            <a:r>
              <a:rPr lang="zh-CN" altLang="en-US" sz="2400" dirty="0"/>
              <a:t>），规定了转移发生时输入对象的最小数目（常量或表达式），缺省为</a:t>
            </a:r>
            <a:r>
              <a:rPr lang="en-US" altLang="zh-CN" sz="2400" dirty="0"/>
              <a:t>all</a:t>
            </a:r>
            <a:endParaRPr lang="zh-CN" altLang="en-US" sz="2400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  <a:fld id="{34DFAAA1-AB8F-45FC-91DD-8266F8BC40D1}" type="slidenum">
              <a:rPr lang="en-US" altLang="zh-CN" sz="1200">
                <a:solidFill>
                  <a:srgbClr val="4D4D4D"/>
                </a:solidFill>
                <a:latin typeface="Arial" charset="0"/>
              </a:rPr>
              <a:pPr eaLnBrk="1" hangingPunct="1"/>
              <a:t>37</a:t>
            </a:fld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23" y="6072205"/>
            <a:ext cx="3458085" cy="628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27" y="6072206"/>
            <a:ext cx="4611869" cy="64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130" y="3214685"/>
            <a:ext cx="6303770" cy="156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15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控制流和对象流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控制流（</a:t>
            </a:r>
            <a:r>
              <a:rPr lang="en-US" altLang="zh-CN" sz="2800" dirty="0"/>
              <a:t>control flow</a:t>
            </a:r>
            <a:r>
              <a:rPr lang="zh-CN" altLang="en-US" sz="2800" dirty="0"/>
              <a:t>），连接两个动作</a:t>
            </a:r>
            <a:r>
              <a:rPr lang="en-US" altLang="zh-CN" sz="2800" dirty="0"/>
              <a:t>/</a:t>
            </a:r>
            <a:r>
              <a:rPr lang="zh-CN" altLang="en-US" sz="2800" dirty="0"/>
              <a:t>控制节点，前一个节点完成后启动下一个</a:t>
            </a:r>
            <a:endParaRPr lang="en-US" altLang="zh-CN" sz="2800" dirty="0"/>
          </a:p>
          <a:p>
            <a:pPr lvl="1"/>
            <a:r>
              <a:rPr lang="zh-CN" altLang="en-US" sz="2400" dirty="0"/>
              <a:t>控制流不传递对象和数据，只传递控制令牌</a:t>
            </a:r>
            <a:r>
              <a:rPr lang="en-US" altLang="zh-CN" sz="2400" dirty="0"/>
              <a:t>(token)</a:t>
            </a:r>
            <a:r>
              <a:rPr lang="zh-CN" altLang="en-US" sz="2400" dirty="0"/>
              <a:t>，源节点所有令牌都将传递给目标节点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r>
              <a:rPr lang="zh-CN" altLang="en-US" sz="2800" dirty="0"/>
              <a:t>对象流（</a:t>
            </a:r>
            <a:r>
              <a:rPr lang="en-US" altLang="zh-CN" sz="2800" dirty="0"/>
              <a:t>object flow</a:t>
            </a:r>
            <a:r>
              <a:rPr lang="zh-CN" altLang="en-US" sz="2800" dirty="0"/>
              <a:t>）连接一个动作节点和一个对象节点（或连接两个引脚）</a:t>
            </a:r>
            <a:endParaRPr lang="en-US" altLang="zh-CN" sz="2800" dirty="0"/>
          </a:p>
          <a:p>
            <a:pPr lvl="1"/>
            <a:r>
              <a:rPr lang="zh-CN" altLang="en-US" sz="2400" dirty="0"/>
              <a:t>用来传递对象或数据，表示由源动作“生产”对象，或由目标动作“消费”对象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  <a:fld id="{86140F08-889D-4AFC-9E21-32128DCD65FE}" type="slidenum">
              <a:rPr lang="en-US" altLang="zh-CN" sz="1200">
                <a:solidFill>
                  <a:srgbClr val="4D4D4D"/>
                </a:solidFill>
                <a:latin typeface="Arial" charset="0"/>
              </a:rPr>
              <a:pPr eaLnBrk="1" hangingPunct="1"/>
              <a:t>38</a:t>
            </a:fld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3214686"/>
            <a:ext cx="3148115" cy="71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5357825"/>
            <a:ext cx="3858718" cy="75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993" y="5286388"/>
            <a:ext cx="3272287" cy="785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4324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活动分区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活动图一般不关注节点所属的类别</a:t>
            </a:r>
            <a:endParaRPr lang="en-US" altLang="zh-CN" sz="2800" dirty="0"/>
          </a:p>
          <a:p>
            <a:r>
              <a:rPr lang="zh-CN" altLang="en-US" sz="2800" dirty="0"/>
              <a:t>对于复杂的活动图，往往需要明确由什么角色或机构来负责执行这些动作和控制</a:t>
            </a:r>
            <a:endParaRPr lang="en-US" altLang="zh-CN" sz="2800" dirty="0"/>
          </a:p>
          <a:p>
            <a:r>
              <a:rPr lang="zh-CN" altLang="en-US" sz="2800" dirty="0"/>
              <a:t>活动分区（</a:t>
            </a:r>
            <a:r>
              <a:rPr lang="en-US" altLang="zh-CN" sz="2800" dirty="0"/>
              <a:t>partition</a:t>
            </a:r>
            <a:r>
              <a:rPr lang="zh-CN" altLang="en-US" sz="2800" dirty="0"/>
              <a:t>）用于识别具有相同特性的一组动作，这些动作被放入相同的区间。如何分区没有严格的规范，参考的分区规则</a:t>
            </a:r>
            <a:endParaRPr lang="en-US" altLang="zh-CN" sz="2800" dirty="0"/>
          </a:p>
          <a:p>
            <a:pPr lvl="1"/>
            <a:r>
              <a:rPr lang="zh-CN" altLang="en-US" sz="2400" dirty="0"/>
              <a:t>业务模型中，往往按照组织机构的单位或角色进行分区，一个单位或角色负责分区中各节点的行为</a:t>
            </a:r>
            <a:endParaRPr lang="en-US" altLang="zh-CN" sz="2400" dirty="0"/>
          </a:p>
          <a:p>
            <a:pPr lvl="1"/>
            <a:r>
              <a:rPr lang="zh-CN" altLang="en-US" sz="2400" dirty="0"/>
              <a:t>设计模型中，可以按照不同的类进行分区，一个类负责执行该区中的节点的行为</a:t>
            </a:r>
            <a:endParaRPr lang="en-US" altLang="zh-CN" sz="2400" dirty="0"/>
          </a:p>
          <a:p>
            <a:endParaRPr lang="zh-CN" altLang="en-US" sz="2800" dirty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  <a:fld id="{B4E46F16-D0DF-49FA-9083-BBE7484585E3}" type="slidenum">
              <a:rPr lang="en-US" altLang="zh-CN" sz="1200">
                <a:solidFill>
                  <a:srgbClr val="4D4D4D"/>
                </a:solidFill>
                <a:latin typeface="Arial" charset="0"/>
              </a:rPr>
              <a:pPr eaLnBrk="1" hangingPunct="1"/>
              <a:t>39</a:t>
            </a:fld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4010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分析设计过程简介</a:t>
            </a:r>
            <a:endParaRPr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业务建模基础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业务用例模型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业务对象模型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业务建模实践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从业务模型到系统模型</a:t>
            </a:r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272FC26-D302-48B6-8169-CFE5B4EC1E01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内容概要</a:t>
            </a:r>
            <a:endParaRPr lang="zh-TW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3C53F3B8-EBFE-4445-959A-1B2CDDA9072E}" type="slidenum">
              <a:rPr lang="en-US" altLang="zh-CN" smtClean="0"/>
              <a:pPr>
                <a:defRPr/>
              </a:pPr>
              <a:t>40</a:t>
            </a:fld>
            <a:r>
              <a:rPr lang="en-US" altLang="zh-CN"/>
              <a:t>-</a:t>
            </a: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-43116"/>
            <a:ext cx="7344816" cy="689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4095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总结：活动图元语</a:t>
            </a:r>
            <a:endParaRPr lang="en-US" altLang="zh-CN" dirty="0"/>
          </a:p>
        </p:txBody>
      </p:sp>
      <p:sp>
        <p:nvSpPr>
          <p:cNvPr id="1054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957D016-7A8B-476A-AF00-DD1FD93D167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8AF559-23D9-4372-90B7-F6133E36066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1544" y="1428736"/>
            <a:ext cx="8649907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85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分析设计过程简介</a:t>
            </a:r>
            <a:endParaRPr lang="en-US" altLang="zh-CN" dirty="0">
              <a:solidFill>
                <a:srgbClr val="4D4D4D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业务建模基础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4D4D4D"/>
                </a:solidFill>
              </a:rPr>
              <a:t>业务用例模型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业务对象模型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业务建模实践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从业务模型到系统模型</a:t>
            </a:r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DCEA3C8-A547-4A79-B363-00302F944FA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内容概要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090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业务对象模型</a:t>
            </a:r>
            <a:endParaRPr lang="en-US" altLang="zh-CN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业务对象模型</a:t>
            </a:r>
            <a:r>
              <a:rPr lang="en-US" altLang="zh-CN" dirty="0"/>
              <a:t>(Business Object Model)</a:t>
            </a:r>
          </a:p>
          <a:p>
            <a:pPr lvl="1" eaLnBrk="1" hangingPunct="1"/>
            <a:r>
              <a:rPr lang="zh-CN" altLang="en-US" dirty="0"/>
              <a:t>勾勒出实现业务关系中的人、事物、设备、资源以及它们之间的关系；即业务工人和业务实体之间的静态关系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另一个视角描述业务，</a:t>
            </a:r>
            <a:r>
              <a:rPr kumimoji="0" lang="zh-CN" altLang="en-US" dirty="0"/>
              <a:t>使用</a:t>
            </a:r>
            <a:r>
              <a:rPr kumimoji="0" lang="en-US" altLang="zh-CN" dirty="0"/>
              <a:t>UML</a:t>
            </a:r>
            <a:r>
              <a:rPr kumimoji="0" lang="zh-CN" altLang="en-US" dirty="0"/>
              <a:t>类图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dirty="0"/>
              <a:t>人们在组织中扮演的角色表示为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业务工人</a:t>
            </a: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(Business Worker)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dirty="0"/>
              <a:t>组织管理或制造的“东西”表示为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业务实体</a:t>
            </a: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(Business Entity)</a:t>
            </a:r>
          </a:p>
        </p:txBody>
      </p:sp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070DD27F-E4E7-4907-9BCD-08C91810C3C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区分业务参与者和业务工人</a:t>
            </a:r>
            <a:endParaRPr lang="en-US" altLang="zh-CN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业务参与者在业务外面</a:t>
            </a:r>
          </a:p>
          <a:p>
            <a:pPr eaLnBrk="1" hangingPunct="1"/>
            <a:r>
              <a:rPr lang="zh-CN" altLang="en-US"/>
              <a:t>业务工人在业务里面</a:t>
            </a:r>
            <a:endParaRPr lang="en-US" altLang="zh-CN"/>
          </a:p>
        </p:txBody>
      </p:sp>
      <p:sp>
        <p:nvSpPr>
          <p:cNvPr id="2457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0E1570BE-985E-4A1A-A68E-558BE254C18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89" y="2205038"/>
            <a:ext cx="2736850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051" y="4292601"/>
            <a:ext cx="28194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802" y="2349501"/>
            <a:ext cx="2352675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876" y="4437064"/>
            <a:ext cx="3117850" cy="17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2877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餐馆的业务对象模型</a:t>
            </a:r>
            <a:endParaRPr lang="en-US" altLang="zh-CN"/>
          </a:p>
        </p:txBody>
      </p:sp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388CA7E-C78F-4F92-9176-782A683533B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4403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633559"/>
            <a:ext cx="8964612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分析设计过程简介</a:t>
            </a:r>
            <a:endParaRPr lang="en-US" altLang="zh-CN" dirty="0">
              <a:solidFill>
                <a:srgbClr val="4D4D4D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业务建模基础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4D4D4D"/>
                </a:solidFill>
              </a:rPr>
              <a:t>业务用例模型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4D4D4D"/>
                </a:solidFill>
              </a:rPr>
              <a:t>业务对象模型</a:t>
            </a:r>
            <a:endParaRPr lang="en-US" altLang="zh-CN" dirty="0">
              <a:solidFill>
                <a:srgbClr val="4D4D4D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业务建模实践</a:t>
            </a:r>
            <a:endParaRPr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从业务模型到系统模型</a:t>
            </a:r>
          </a:p>
        </p:txBody>
      </p:sp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E4C8DE8-E1B6-4C08-B0A1-8A37001DAD9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内容概要</a:t>
            </a:r>
            <a:endParaRPr lang="zh-TW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业务建模实践：建模指南</a:t>
            </a:r>
            <a:endParaRPr lang="en-US" altLang="zh-CN" dirty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业务模型不是</a:t>
            </a:r>
            <a:r>
              <a:rPr lang="en-US" altLang="zh-CN" dirty="0"/>
              <a:t>UML</a:t>
            </a:r>
            <a:r>
              <a:rPr lang="zh-CN" altLang="en-US" dirty="0"/>
              <a:t>标准直接支持的，但是通过</a:t>
            </a:r>
            <a:r>
              <a:rPr lang="en-US" altLang="zh-CN" dirty="0"/>
              <a:t>UML</a:t>
            </a:r>
            <a:r>
              <a:rPr lang="zh-CN" altLang="en-US" dirty="0"/>
              <a:t>的扩展机制可以很方便的建立业务模型</a:t>
            </a:r>
          </a:p>
          <a:p>
            <a:pPr eaLnBrk="1" hangingPunct="1"/>
            <a:r>
              <a:rPr lang="zh-CN" altLang="en-US" dirty="0"/>
              <a:t>主要构造型</a:t>
            </a:r>
            <a:r>
              <a:rPr lang="en-US" altLang="zh-CN" dirty="0"/>
              <a:t>(stereotype)</a:t>
            </a:r>
          </a:p>
          <a:p>
            <a:pPr lvl="1" eaLnBrk="1" hangingPunct="1"/>
            <a:r>
              <a:rPr lang="zh-CN" altLang="en-US" dirty="0"/>
              <a:t>业务用例模型</a:t>
            </a:r>
          </a:p>
          <a:p>
            <a:pPr lvl="2" eaLnBrk="1" hangingPunct="1"/>
            <a:r>
              <a:rPr lang="zh-CN" altLang="en-US" dirty="0"/>
              <a:t>业务参与者</a:t>
            </a:r>
            <a:r>
              <a:rPr lang="en-US" altLang="zh-CN" dirty="0"/>
              <a:t>(Business Actor)：</a:t>
            </a:r>
            <a:r>
              <a:rPr lang="en-US" altLang="zh-CN" dirty="0" err="1"/>
              <a:t>参与者的扩展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业务用例</a:t>
            </a:r>
            <a:r>
              <a:rPr lang="en-US" altLang="zh-CN" dirty="0"/>
              <a:t>(Business Use Case)：</a:t>
            </a:r>
            <a:r>
              <a:rPr lang="en-US" altLang="zh-CN" dirty="0" err="1"/>
              <a:t>用例的扩展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业务对象模型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业务工人</a:t>
            </a:r>
            <a:r>
              <a:rPr lang="en-US" altLang="zh-CN" dirty="0"/>
              <a:t>(Business Worker)：</a:t>
            </a:r>
            <a:r>
              <a:rPr lang="en-US" altLang="zh-CN" dirty="0" err="1"/>
              <a:t>类的扩展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业务实体</a:t>
            </a:r>
            <a:r>
              <a:rPr lang="en-US" altLang="zh-CN" dirty="0"/>
              <a:t>(Business Entity)：</a:t>
            </a:r>
            <a:r>
              <a:rPr lang="en-US" altLang="zh-CN" dirty="0" err="1"/>
              <a:t>类的扩展</a:t>
            </a:r>
            <a:endParaRPr lang="en-US" altLang="zh-CN" dirty="0"/>
          </a:p>
        </p:txBody>
      </p:sp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82DFD1C9-6B4A-4D1A-BD10-032A6487A64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5274" y="1500174"/>
            <a:ext cx="5177367" cy="5400675"/>
          </a:xfrm>
        </p:spPr>
        <p:txBody>
          <a:bodyPr/>
          <a:lstStyle/>
          <a:p>
            <a:pPr eaLnBrk="1" hangingPunct="1"/>
            <a:r>
              <a:rPr lang="zh-CN" altLang="en-US" dirty="0"/>
              <a:t>利用“包”组织模型</a:t>
            </a:r>
            <a:endParaRPr lang="en-US" altLang="zh-CN" dirty="0"/>
          </a:p>
          <a:p>
            <a:pPr eaLnBrk="1" hangingPunct="1"/>
            <a:r>
              <a:rPr lang="en-US" altLang="zh-CN" dirty="0"/>
              <a:t>“4+1”视图</a:t>
            </a:r>
            <a:endParaRPr lang="zh-CN" altLang="en-US" dirty="0"/>
          </a:p>
          <a:p>
            <a:pPr lvl="1"/>
            <a:r>
              <a:rPr lang="zh-CN" altLang="en-US" dirty="0"/>
              <a:t>用例视图中</a:t>
            </a:r>
          </a:p>
          <a:p>
            <a:pPr lvl="2"/>
            <a:r>
              <a:rPr kumimoji="0" lang="zh-CN" altLang="en-US" dirty="0"/>
              <a:t>“业务用例模型”</a:t>
            </a:r>
          </a:p>
          <a:p>
            <a:pPr lvl="2"/>
            <a:r>
              <a:rPr kumimoji="0" lang="zh-CN" altLang="en-US" dirty="0"/>
              <a:t>每个业务用例的</a:t>
            </a:r>
            <a:br>
              <a:rPr kumimoji="0" lang="zh-CN" altLang="en-US" dirty="0"/>
            </a:br>
            <a:r>
              <a:rPr lang="en-US" altLang="zh-CN" dirty="0"/>
              <a:t>“</a:t>
            </a:r>
            <a:r>
              <a:rPr kumimoji="0" lang="zh-CN" altLang="en-US" dirty="0"/>
              <a:t>状态</a:t>
            </a:r>
            <a:r>
              <a:rPr kumimoji="0" lang="en-US" altLang="zh-CN" dirty="0"/>
              <a:t>/</a:t>
            </a:r>
            <a:r>
              <a:rPr kumimoji="0" lang="zh-CN" altLang="en-US" dirty="0"/>
              <a:t>活动模型</a:t>
            </a:r>
            <a:r>
              <a:rPr kumimoji="0" lang="en-US" altLang="zh-CN" dirty="0"/>
              <a:t>”</a:t>
            </a:r>
          </a:p>
          <a:p>
            <a:pPr lvl="1"/>
            <a:r>
              <a:rPr kumimoji="0" lang="zh-CN" altLang="en-US" dirty="0"/>
              <a:t>逻辑视图中</a:t>
            </a:r>
          </a:p>
          <a:p>
            <a:pPr lvl="2"/>
            <a:r>
              <a:rPr kumimoji="0" lang="zh-CN" altLang="en-US" dirty="0"/>
              <a:t>“业务对象模型”</a:t>
            </a:r>
            <a:endParaRPr kumimoji="0" lang="en-US" altLang="zh-CN" dirty="0"/>
          </a:p>
          <a:p>
            <a:r>
              <a:rPr lang="zh-CN" altLang="en-US" dirty="0"/>
              <a:t>按照开发阶段组织的架构</a:t>
            </a:r>
            <a:endParaRPr lang="en-US" altLang="zh-CN" dirty="0"/>
          </a:p>
          <a:p>
            <a:pPr lvl="1"/>
            <a:r>
              <a:rPr kumimoji="0" lang="zh-CN" altLang="en-US" dirty="0"/>
              <a:t>业务模型</a:t>
            </a:r>
            <a:endParaRPr kumimoji="0" lang="en-US" altLang="zh-CN" dirty="0"/>
          </a:p>
        </p:txBody>
      </p:sp>
      <p:pic>
        <p:nvPicPr>
          <p:cNvPr id="4710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15076" y="1457349"/>
            <a:ext cx="3884613" cy="5400675"/>
          </a:xfrm>
        </p:spPr>
      </p:pic>
      <p:sp>
        <p:nvSpPr>
          <p:cNvPr id="4710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B99E34F9-A4B6-4E88-9C3E-D847CE2AE31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166296" y="2142933"/>
            <a:ext cx="5530154" cy="1071873"/>
            <a:chOff x="2640" y="976"/>
            <a:chExt cx="2508" cy="915"/>
          </a:xfrm>
        </p:grpSpPr>
        <p:sp>
          <p:nvSpPr>
            <p:cNvPr id="47117" name="Line 6"/>
            <p:cNvSpPr>
              <a:spLocks noChangeShapeType="1"/>
            </p:cNvSpPr>
            <p:nvPr/>
          </p:nvSpPr>
          <p:spPr bwMode="auto">
            <a:xfrm>
              <a:off x="3904" y="976"/>
              <a:ext cx="1244" cy="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8" name="Line 7"/>
            <p:cNvSpPr>
              <a:spLocks noChangeShapeType="1"/>
            </p:cNvSpPr>
            <p:nvPr/>
          </p:nvSpPr>
          <p:spPr bwMode="auto">
            <a:xfrm flipV="1">
              <a:off x="2640" y="1037"/>
              <a:ext cx="1134" cy="85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952902" y="3214204"/>
            <a:ext cx="6215772" cy="928556"/>
            <a:chOff x="1719" y="1610"/>
            <a:chExt cx="3723" cy="372"/>
          </a:xfrm>
        </p:grpSpPr>
        <p:sp>
          <p:nvSpPr>
            <p:cNvPr id="47115" name="Line 9"/>
            <p:cNvSpPr>
              <a:spLocks noChangeShapeType="1"/>
            </p:cNvSpPr>
            <p:nvPr/>
          </p:nvSpPr>
          <p:spPr bwMode="auto">
            <a:xfrm flipV="1">
              <a:off x="1719" y="1639"/>
              <a:ext cx="1754" cy="34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6" name="Line 10"/>
            <p:cNvSpPr>
              <a:spLocks noChangeShapeType="1"/>
            </p:cNvSpPr>
            <p:nvPr/>
          </p:nvSpPr>
          <p:spPr bwMode="auto">
            <a:xfrm>
              <a:off x="3718" y="1610"/>
              <a:ext cx="172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024313" y="4358196"/>
            <a:ext cx="5643560" cy="714376"/>
            <a:chOff x="1575" y="2282"/>
            <a:chExt cx="3555" cy="450"/>
          </a:xfrm>
        </p:grpSpPr>
        <p:sp>
          <p:nvSpPr>
            <p:cNvPr id="47113" name="Line 12"/>
            <p:cNvSpPr>
              <a:spLocks noChangeShapeType="1"/>
            </p:cNvSpPr>
            <p:nvPr/>
          </p:nvSpPr>
          <p:spPr bwMode="auto">
            <a:xfrm>
              <a:off x="3542" y="2282"/>
              <a:ext cx="15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4" name="Line 13"/>
            <p:cNvSpPr>
              <a:spLocks noChangeShapeType="1"/>
            </p:cNvSpPr>
            <p:nvPr/>
          </p:nvSpPr>
          <p:spPr bwMode="auto">
            <a:xfrm flipV="1">
              <a:off x="1575" y="2296"/>
              <a:ext cx="1849" cy="43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pPr eaLnBrk="1" hangingPunct="1"/>
            <a:r>
              <a:rPr lang="zh-CN" altLang="en-US" dirty="0"/>
              <a:t>建模指南：模型的组织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建模指南：使用构造型</a:t>
            </a:r>
            <a:endParaRPr lang="en-US" altLang="zh-CN"/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业务用例模型是在</a:t>
            </a:r>
            <a:r>
              <a:rPr lang="en-US" altLang="zh-CN" dirty="0"/>
              <a:t>UML</a:t>
            </a:r>
            <a:r>
              <a:rPr lang="zh-CN" altLang="en-US" dirty="0"/>
              <a:t>的用例模型</a:t>
            </a:r>
            <a:r>
              <a:rPr lang="en-US" altLang="zh-CN" dirty="0"/>
              <a:t>(</a:t>
            </a:r>
            <a:r>
              <a:rPr lang="zh-CN" altLang="en-US" dirty="0"/>
              <a:t>用例图</a:t>
            </a:r>
            <a:r>
              <a:rPr lang="en-US" altLang="zh-CN" dirty="0"/>
              <a:t>)</a:t>
            </a:r>
            <a:r>
              <a:rPr lang="zh-CN" altLang="en-US" dirty="0"/>
              <a:t>基础上添加构造型来实现的</a:t>
            </a:r>
          </a:p>
          <a:p>
            <a:pPr eaLnBrk="1" hangingPunct="1"/>
            <a:r>
              <a:rPr lang="zh-CN" altLang="en-US" dirty="0"/>
              <a:t>业务对象模型是在</a:t>
            </a:r>
            <a:r>
              <a:rPr lang="en-US" altLang="zh-CN" dirty="0"/>
              <a:t>UML</a:t>
            </a:r>
            <a:r>
              <a:rPr lang="zh-CN" altLang="en-US" dirty="0"/>
              <a:t>的对象模型</a:t>
            </a:r>
            <a:r>
              <a:rPr lang="en-US" altLang="zh-CN" dirty="0"/>
              <a:t>(</a:t>
            </a:r>
            <a:r>
              <a:rPr lang="zh-CN" altLang="en-US" dirty="0"/>
              <a:t>类图</a:t>
            </a:r>
            <a:r>
              <a:rPr lang="en-US" altLang="zh-CN" dirty="0"/>
              <a:t>)</a:t>
            </a:r>
            <a:r>
              <a:rPr lang="zh-CN" altLang="en-US" dirty="0"/>
              <a:t>基础上添加构造型来实现的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利用已有元素添加构造型</a:t>
            </a:r>
          </a:p>
          <a:p>
            <a:pPr lvl="1" eaLnBrk="1" hangingPunct="1"/>
            <a:r>
              <a:rPr lang="zh-CN" altLang="en-US" dirty="0"/>
              <a:t>很多建模工具直接</a:t>
            </a:r>
            <a:br>
              <a:rPr lang="en-US" altLang="zh-CN" dirty="0"/>
            </a:br>
            <a:r>
              <a:rPr lang="zh-CN" altLang="en-US" dirty="0"/>
              <a:t>支持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9F5B5C6-59E0-4233-B7B0-CED5DC26AF35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2" name="Snagit_PPTDCF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8" y="3500438"/>
            <a:ext cx="3566231" cy="288237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96" y="4286256"/>
            <a:ext cx="2664296" cy="248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UML</a:t>
            </a:r>
            <a:r>
              <a:rPr lang="zh-CN" altLang="en-US"/>
              <a:t>是标准的符号 </a:t>
            </a:r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D0D11BE-4D18-4B5C-9ADB-A82EB3DD4F41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52291" name="Text Box 3"/>
          <p:cNvSpPr txBox="1">
            <a:spLocks noChangeArrowheads="1"/>
          </p:cNvSpPr>
          <p:nvPr/>
        </p:nvSpPr>
        <p:spPr bwMode="auto">
          <a:xfrm>
            <a:off x="1126878" y="1836141"/>
            <a:ext cx="4176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1. </a:t>
            </a:r>
            <a:r>
              <a:rPr lang="zh-CN" altLang="en-US" sz="28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用</a:t>
            </a:r>
            <a:r>
              <a:rPr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UML</a:t>
            </a:r>
            <a:r>
              <a:rPr lang="zh-CN" altLang="en-US" sz="28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画图很容易</a:t>
            </a: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6167785" y="1790103"/>
            <a:ext cx="23764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摆脱符号烦恼</a:t>
            </a:r>
          </a:p>
        </p:txBody>
      </p:sp>
      <p:sp>
        <p:nvSpPr>
          <p:cNvPr id="652293" name="Text Box 5"/>
          <p:cNvSpPr txBox="1">
            <a:spLocks noChangeArrowheads="1"/>
          </p:cNvSpPr>
          <p:nvPr/>
        </p:nvSpPr>
        <p:spPr bwMode="auto">
          <a:xfrm>
            <a:off x="6167785" y="2294928"/>
            <a:ext cx="23764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专心面对问题</a:t>
            </a:r>
          </a:p>
        </p:txBody>
      </p:sp>
      <p:sp>
        <p:nvSpPr>
          <p:cNvPr id="652294" name="Text Box 6"/>
          <p:cNvSpPr txBox="1">
            <a:spLocks noChangeArrowheads="1"/>
          </p:cNvSpPr>
          <p:nvPr/>
        </p:nvSpPr>
        <p:spPr bwMode="auto">
          <a:xfrm>
            <a:off x="1055440" y="3518891"/>
            <a:ext cx="7704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r>
              <a:rPr lang="zh-CN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UML仅仅是一种表达形式</a:t>
            </a:r>
            <a:endParaRPr lang="zh-CN" altLang="en-US" sz="2800" b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52295" name="Rectangle 7"/>
          <p:cNvSpPr>
            <a:spLocks noChangeArrowheads="1"/>
          </p:cNvSpPr>
          <p:nvPr/>
        </p:nvSpPr>
        <p:spPr bwMode="auto">
          <a:xfrm>
            <a:off x="1368178" y="4060229"/>
            <a:ext cx="796798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用好UML首先需要</a:t>
            </a:r>
            <a:r>
              <a:rPr lang="zh-CN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掌握</a:t>
            </a:r>
            <a:r>
              <a:rPr lang="zh-CN" altLang="zh-CN" sz="2800" b="0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OOAD</a:t>
            </a:r>
            <a:r>
              <a:rPr lang="zh-CN" altLang="en-US" sz="2800" b="0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（面向对象的系统分析）</a:t>
            </a:r>
            <a:r>
              <a:rPr lang="zh-CN" altLang="zh-CN" sz="2800" b="0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的</a:t>
            </a:r>
            <a:r>
              <a:rPr lang="zh-CN" altLang="zh-CN" sz="2800" b="0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基本原则和方法</a:t>
            </a:r>
            <a:r>
              <a:rPr lang="zh-CN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，并在一定的</a:t>
            </a:r>
            <a:r>
              <a:rPr lang="zh-CN" altLang="zh-CN" sz="2800" b="0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软件开发过程</a:t>
            </a:r>
            <a:r>
              <a:rPr lang="zh-CN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（如统一过程</a:t>
            </a:r>
            <a:r>
              <a:rPr lang="en-US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RUP</a:t>
            </a:r>
            <a:r>
              <a:rPr lang="zh-CN" altLang="en-US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、敏捷过程</a:t>
            </a:r>
            <a:r>
              <a:rPr lang="zh-CN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等）的指导下进行有取舍的运用</a:t>
            </a:r>
            <a:endParaRPr lang="zh-CN" altLang="en-US" sz="2800" b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52296" name="Rectangle 8"/>
          <p:cNvSpPr>
            <a:spLocks noChangeArrowheads="1"/>
          </p:cNvSpPr>
          <p:nvPr/>
        </p:nvSpPr>
        <p:spPr bwMode="auto">
          <a:xfrm>
            <a:off x="1553915" y="2313978"/>
            <a:ext cx="45127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但知道要画什么是困难的！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5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1" grpId="0"/>
      <p:bldP spid="652292" grpId="0"/>
      <p:bldP spid="652293" grpId="0"/>
      <p:bldP spid="652294" grpId="0"/>
      <p:bldP spid="652295" grpId="0"/>
      <p:bldP spid="65229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业务建模实践：实例分析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/>
              <a:t>研究对象：某旅店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/>
              <a:t>业务现状：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/>
              <a:t>某旅店可对外开放</a:t>
            </a:r>
            <a:r>
              <a:rPr lang="en-US" altLang="zh-CN"/>
              <a:t>50</a:t>
            </a:r>
            <a:r>
              <a:rPr lang="zh-CN" altLang="en-US"/>
              <a:t>个双人间和</a:t>
            </a:r>
            <a:r>
              <a:rPr lang="en-US" altLang="zh-CN"/>
              <a:t>20</a:t>
            </a:r>
            <a:r>
              <a:rPr lang="zh-CN" altLang="en-US"/>
              <a:t>个单人间，房间费用视情况按季节调整，但周一到周五提供半价（周末全价）折扣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/>
              <a:t>旅客可以直接入住房间</a:t>
            </a:r>
            <a:r>
              <a:rPr lang="en-US" altLang="zh-CN"/>
              <a:t>(</a:t>
            </a:r>
            <a:r>
              <a:rPr lang="zh-CN" altLang="en-US"/>
              <a:t>如果有空房</a:t>
            </a:r>
            <a:r>
              <a:rPr lang="en-US" altLang="zh-CN"/>
              <a:t>)</a:t>
            </a:r>
            <a:r>
              <a:rPr lang="zh-CN" altLang="en-US"/>
              <a:t>，也可提前预订；入住和预订都需要登记个人信息</a:t>
            </a:r>
            <a:endParaRPr lang="en-US" altLang="zh-CN"/>
          </a:p>
          <a:p>
            <a:pPr lvl="1" eaLnBrk="1" hangingPunct="1">
              <a:lnSpc>
                <a:spcPct val="80000"/>
              </a:lnSpc>
            </a:pPr>
            <a:r>
              <a:rPr lang="zh-CN" altLang="en-US"/>
              <a:t>旅客提前预订房间时，需提交一定的订金；入住时间</a:t>
            </a:r>
            <a:r>
              <a:rPr lang="en-US" altLang="zh-CN"/>
              <a:t>24</a:t>
            </a:r>
            <a:r>
              <a:rPr lang="zh-CN" altLang="en-US"/>
              <a:t>小时之外的旅客可以取消预订，并退回所有订金，</a:t>
            </a:r>
            <a:r>
              <a:rPr lang="en-US" altLang="zh-CN"/>
              <a:t>24</a:t>
            </a:r>
            <a:r>
              <a:rPr lang="zh-CN" altLang="en-US"/>
              <a:t>小时以内则不退还订金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/>
              <a:t>退房时缴纳全部的住宿费用</a:t>
            </a:r>
            <a:endParaRPr lang="en-US" altLang="zh-CN"/>
          </a:p>
          <a:p>
            <a:pPr lvl="1" eaLnBrk="1" hangingPunct="1">
              <a:lnSpc>
                <a:spcPct val="80000"/>
              </a:lnSpc>
            </a:pPr>
            <a:r>
              <a:rPr lang="zh-CN" altLang="en-US"/>
              <a:t>服务员每月为经理提供房间的预订情况和入住情况的详细信息</a:t>
            </a:r>
            <a:endParaRPr lang="en-US" altLang="zh-CN"/>
          </a:p>
        </p:txBody>
      </p:sp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2A4E01D-31AA-4111-9AB0-2C04461A7D5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实例分析：业务用例模型</a:t>
            </a:r>
            <a:endParaRPr lang="en-US" altLang="zh-CN"/>
          </a:p>
        </p:txBody>
      </p:sp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959E49D-84A6-4494-978B-CCF3AAEDA66B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1700213"/>
            <a:ext cx="42481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0420" name="Rectangle 4"/>
          <p:cNvSpPr>
            <a:spLocks noChangeArrowheads="1"/>
          </p:cNvSpPr>
          <p:nvPr/>
        </p:nvSpPr>
        <p:spPr bwMode="auto">
          <a:xfrm>
            <a:off x="2279650" y="3860800"/>
            <a:ext cx="7704138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旅店的本质就是为旅客提供住宿服务，其它的只是为达到这个目标而采用的手段</a:t>
            </a:r>
            <a:endParaRPr kumimoji="0" lang="en-US" altLang="zh-CN" sz="28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kumimoji="0"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kumimoji="0"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用例观点：把业务看成对外提供价值的价值流</a:t>
            </a:r>
            <a:r>
              <a:rPr kumimoji="0"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2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实例分析：旅客住宿业务流程</a:t>
            </a:r>
          </a:p>
        </p:txBody>
      </p:sp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1B8F19B-111F-484C-B1FB-26C3A88FC3B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285899"/>
            <a:ext cx="750570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实例分析：检查业务用例模型</a:t>
            </a:r>
            <a:endParaRPr lang="en-US" altLang="zh-CN"/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该业务用例模型体现了整个旅店的业务需求吗？</a:t>
            </a:r>
          </a:p>
          <a:p>
            <a:pPr eaLnBrk="1" hangingPunct="1"/>
            <a:r>
              <a:rPr lang="zh-CN" altLang="en-US" dirty="0"/>
              <a:t>如何考虑这项业务：服务员每月为经理提供房间的预订情况和入住情况的详细信息？</a:t>
            </a:r>
          </a:p>
          <a:p>
            <a:pPr lvl="1" eaLnBrk="1" hangingPunct="1"/>
            <a:r>
              <a:rPr lang="zh-CN" altLang="en-US" dirty="0"/>
              <a:t>经理是什么，如何体现在业务建模过程中？</a:t>
            </a:r>
          </a:p>
          <a:p>
            <a:pPr lvl="1" eaLnBrk="1" hangingPunct="1"/>
            <a:r>
              <a:rPr lang="zh-CN" altLang="en-US" dirty="0"/>
              <a:t>是业务参与者还是业务工人？</a:t>
            </a:r>
            <a:endParaRPr lang="en-US" altLang="zh-CN" dirty="0"/>
          </a:p>
        </p:txBody>
      </p:sp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1C749F9-8901-4FE7-BC5D-86A6650CAEF1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实例分析：业务对象模型</a:t>
            </a:r>
            <a:endParaRPr lang="en-US" altLang="zh-CN"/>
          </a:p>
        </p:txBody>
      </p:sp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A410E37-55C2-42A4-8AF0-2FEAA82ED5CF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1551009"/>
            <a:ext cx="6408737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分析设计过程简介</a:t>
            </a:r>
            <a:endParaRPr lang="en-US" altLang="zh-CN" dirty="0">
              <a:solidFill>
                <a:srgbClr val="4D4D4D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业务建模基础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4D4D4D"/>
                </a:solidFill>
              </a:rPr>
              <a:t>业务用例模型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4D4D4D"/>
                </a:solidFill>
              </a:rPr>
              <a:t>业务对象模型</a:t>
            </a:r>
            <a:endParaRPr lang="en-US" altLang="zh-CN" dirty="0">
              <a:solidFill>
                <a:srgbClr val="4D4D4D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业务建模实践</a:t>
            </a:r>
            <a:endParaRPr lang="en-US" altLang="zh-CN" dirty="0">
              <a:solidFill>
                <a:srgbClr val="4D4D4D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从业务模型到系统模型</a:t>
            </a:r>
          </a:p>
        </p:txBody>
      </p:sp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B3F5444D-79CD-45B5-8EDB-B05070FB62E5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内容概要</a:t>
            </a:r>
            <a:endParaRPr lang="zh-TW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从业务模型到系统模型</a:t>
            </a:r>
            <a:endParaRPr lang="en-US" altLang="zh-CN"/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对于软件开发而言，业务建模只是辅助环节，并不是最终目标</a:t>
            </a:r>
          </a:p>
          <a:p>
            <a:pPr lvl="1" eaLnBrk="1" hangingPunct="1"/>
            <a:r>
              <a:rPr lang="zh-CN" altLang="en-US" dirty="0"/>
              <a:t>软件工程师最终目标是要构造软件系统</a:t>
            </a:r>
          </a:p>
          <a:p>
            <a:pPr lvl="1" eaLnBrk="1" hangingPunct="1"/>
            <a:r>
              <a:rPr lang="zh-CN" altLang="en-US" dirty="0"/>
              <a:t>业务建模则是一种定义系统模型的辅助手段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96FD144-DD34-41FA-9F39-AD91167E821B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业务模型为系统模型提供素材</a:t>
            </a:r>
            <a:endParaRPr lang="en-US" altLang="zh-CN"/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为用例视图和逻辑视图提供输入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对于每个将被系统实现的业务用例，在用例视图中确定一个系统用例或用例包（或单独的子系统）来实现该业务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对于业务对象模型中的业务实体，可以在系统模型中定义对应的实体类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为系统架构提供一些重要的架构机制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在软件架构中定义专用层来实现复杂的业务逻辑</a:t>
            </a:r>
          </a:p>
        </p:txBody>
      </p:sp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AFA64361-8864-4CF5-87E5-A0B22E48EA8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业务模型映射到系统模型</a:t>
            </a:r>
            <a:endParaRPr lang="en-US" altLang="zh-CN"/>
          </a:p>
        </p:txBody>
      </p:sp>
      <p:sp>
        <p:nvSpPr>
          <p:cNvPr id="71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可能的对应关系</a:t>
            </a:r>
            <a:r>
              <a:rPr lang="en-US" altLang="zh-CN" dirty="0"/>
              <a:t>(</a:t>
            </a:r>
            <a:r>
              <a:rPr lang="zh-CN" altLang="en-US" dirty="0"/>
              <a:t>并非一一对应</a:t>
            </a:r>
            <a:r>
              <a:rPr lang="en-US" altLang="zh-CN" dirty="0"/>
              <a:t>)</a:t>
            </a:r>
          </a:p>
          <a:p>
            <a:pPr lvl="1" eaLnBrk="1" hangingPunct="1">
              <a:defRPr/>
            </a:pPr>
            <a:r>
              <a:rPr lang="zh-CN" altLang="en-US" dirty="0"/>
              <a:t>业务用例 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zh-CN" altLang="en-US" dirty="0">
                <a:sym typeface="Wingdings" pitchFamily="2" charset="2"/>
              </a:rPr>
              <a:t>系统</a:t>
            </a:r>
            <a:r>
              <a:rPr lang="en-US" altLang="zh-CN" dirty="0">
                <a:sym typeface="Wingdings" pitchFamily="2" charset="2"/>
              </a:rPr>
              <a:t>(</a:t>
            </a:r>
            <a:r>
              <a:rPr lang="zh-CN" altLang="en-US" dirty="0">
                <a:sym typeface="Wingdings" pitchFamily="2" charset="2"/>
              </a:rPr>
              <a:t>子系统</a:t>
            </a:r>
            <a:r>
              <a:rPr lang="en-US" altLang="zh-CN" dirty="0">
                <a:sym typeface="Wingdings" pitchFamily="2" charset="2"/>
              </a:rPr>
              <a:t>)</a:t>
            </a:r>
          </a:p>
          <a:p>
            <a:pPr lvl="1" eaLnBrk="1" hangingPunct="1">
              <a:defRPr/>
            </a:pPr>
            <a:r>
              <a:rPr lang="zh-CN" altLang="en-US" dirty="0">
                <a:sym typeface="Wingdings" pitchFamily="2" charset="2"/>
              </a:rPr>
              <a:t>业务参与者 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zh-CN" altLang="en-US" dirty="0">
                <a:sym typeface="Wingdings" pitchFamily="2" charset="2"/>
              </a:rPr>
              <a:t>系统参与者</a:t>
            </a:r>
          </a:p>
          <a:p>
            <a:pPr lvl="1" eaLnBrk="1" hangingPunct="1">
              <a:defRPr/>
            </a:pPr>
            <a:r>
              <a:rPr lang="zh-CN" altLang="en-US" dirty="0">
                <a:sym typeface="Wingdings" pitchFamily="2" charset="2"/>
              </a:rPr>
              <a:t>业务工人 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zh-CN" altLang="en-US" dirty="0">
                <a:sym typeface="Wingdings" pitchFamily="2" charset="2"/>
              </a:rPr>
              <a:t>系统参与者</a:t>
            </a:r>
          </a:p>
          <a:p>
            <a:pPr lvl="1" eaLnBrk="1" hangingPunct="1">
              <a:defRPr/>
            </a:pPr>
            <a:r>
              <a:rPr lang="zh-CN" altLang="en-US" dirty="0">
                <a:sym typeface="Wingdings" pitchFamily="2" charset="2"/>
              </a:rPr>
              <a:t>业务工人的操作</a:t>
            </a:r>
            <a:r>
              <a:rPr lang="en-US" altLang="zh-CN" dirty="0">
                <a:sym typeface="Wingdings" pitchFamily="2" charset="2"/>
              </a:rPr>
              <a:t>(</a:t>
            </a:r>
            <a:r>
              <a:rPr lang="zh-CN" altLang="en-US" dirty="0">
                <a:sym typeface="Wingdings" pitchFamily="2" charset="2"/>
              </a:rPr>
              <a:t>活动</a:t>
            </a:r>
            <a:r>
              <a:rPr lang="en-US" altLang="zh-CN" dirty="0">
                <a:sym typeface="Wingdings" pitchFamily="2" charset="2"/>
              </a:rPr>
              <a:t>)  </a:t>
            </a:r>
            <a:r>
              <a:rPr lang="zh-CN" altLang="en-US" dirty="0">
                <a:sym typeface="Wingdings" pitchFamily="2" charset="2"/>
              </a:rPr>
              <a:t>系统用例</a:t>
            </a:r>
          </a:p>
          <a:p>
            <a:pPr lvl="1" eaLnBrk="1" hangingPunct="1">
              <a:defRPr/>
            </a:pPr>
            <a:r>
              <a:rPr lang="zh-CN" altLang="en-US" dirty="0">
                <a:sym typeface="Wingdings" pitchFamily="2" charset="2"/>
              </a:rPr>
              <a:t>业务实体 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zh-CN" altLang="en-US" dirty="0">
                <a:sym typeface="Wingdings" pitchFamily="2" charset="2"/>
              </a:rPr>
              <a:t>实体类</a:t>
            </a:r>
            <a:endParaRPr lang="en-US" altLang="zh-CN" dirty="0"/>
          </a:p>
        </p:txBody>
      </p:sp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54A4E06-C2E9-4336-8D07-A687E18F0DFF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6625" y="1928816"/>
            <a:ext cx="7772400" cy="1755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8800" dirty="0"/>
              <a:t>谢 谢</a:t>
            </a:r>
            <a:r>
              <a:rPr lang="en-US" altLang="zh-CN" sz="8800" dirty="0"/>
              <a:t>!</a:t>
            </a:r>
            <a:endParaRPr lang="zh-CN" altLang="en-US" sz="880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470057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分析设计过程解析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业务建模</a:t>
            </a:r>
            <a:endParaRPr lang="en-US" altLang="zh-CN" dirty="0"/>
          </a:p>
          <a:p>
            <a:pPr lvl="1"/>
            <a:r>
              <a:rPr lang="zh-CN" altLang="zh-CN" dirty="0"/>
              <a:t>采用软件建模方法分析和理解</a:t>
            </a:r>
            <a:r>
              <a:rPr lang="zh-CN" altLang="en-US" dirty="0"/>
              <a:t>待</a:t>
            </a:r>
            <a:r>
              <a:rPr lang="zh-CN" altLang="zh-CN" dirty="0"/>
              <a:t>开发的业务，描述业务流程</a:t>
            </a:r>
            <a:endParaRPr lang="en-US" altLang="zh-CN" dirty="0"/>
          </a:p>
          <a:p>
            <a:r>
              <a:rPr lang="zh-CN" altLang="en-US" dirty="0"/>
              <a:t>需求：用例建模</a:t>
            </a:r>
            <a:endParaRPr lang="en-US" altLang="zh-CN" dirty="0"/>
          </a:p>
          <a:p>
            <a:pPr lvl="1"/>
            <a:r>
              <a:rPr lang="zh-CN" altLang="en-US" dirty="0"/>
              <a:t>采用</a:t>
            </a:r>
            <a:r>
              <a:rPr lang="en-US" altLang="zh-CN" dirty="0"/>
              <a:t>UML</a:t>
            </a:r>
            <a:r>
              <a:rPr lang="zh-CN" altLang="en-US" dirty="0"/>
              <a:t>用例技术描述软件需求</a:t>
            </a:r>
            <a:endParaRPr lang="en-US" altLang="zh-CN" dirty="0"/>
          </a:p>
          <a:p>
            <a:r>
              <a:rPr lang="zh-CN" altLang="en-US" dirty="0"/>
              <a:t>需求分析：用例分析</a:t>
            </a:r>
            <a:endParaRPr lang="en-US" altLang="zh-CN" dirty="0"/>
          </a:p>
          <a:p>
            <a:pPr lvl="1"/>
            <a:r>
              <a:rPr lang="zh-CN" altLang="zh-CN" dirty="0"/>
              <a:t>采用</a:t>
            </a:r>
            <a:r>
              <a:rPr lang="en-US" altLang="zh-CN" dirty="0"/>
              <a:t>UML</a:t>
            </a:r>
            <a:r>
              <a:rPr lang="zh-CN" altLang="zh-CN" dirty="0"/>
              <a:t>用例分析技术分析软件需求，建立软件系统的分析模型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3C53F3B8-EBFE-4445-959A-1B2CDDA9072E}" type="slidenum">
              <a:rPr lang="en-US" altLang="zh-CN" smtClean="0"/>
              <a:pPr>
                <a:defRPr/>
              </a:pPr>
              <a:t>6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9392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分析设计过程解析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	</a:t>
            </a:r>
          </a:p>
          <a:p>
            <a:pPr lvl="1"/>
            <a:r>
              <a:rPr lang="zh-CN" altLang="zh-CN" dirty="0"/>
              <a:t>在系统的全局范围内，以分析模型为基础，设计系统的架构</a:t>
            </a:r>
            <a:endParaRPr lang="en-US" altLang="zh-CN" dirty="0"/>
          </a:p>
          <a:p>
            <a:r>
              <a:rPr lang="zh-CN" altLang="en-US" dirty="0"/>
              <a:t>构件设计</a:t>
            </a:r>
            <a:endParaRPr lang="en-US" altLang="zh-CN" dirty="0"/>
          </a:p>
          <a:p>
            <a:pPr lvl="1"/>
            <a:r>
              <a:rPr lang="zh-CN" altLang="zh-CN" dirty="0"/>
              <a:t>根据架构设计的成果，将分析模型细化，设计系统构件的实现细节</a:t>
            </a:r>
            <a:endParaRPr lang="en-US" altLang="zh-CN" dirty="0"/>
          </a:p>
          <a:p>
            <a:r>
              <a:rPr lang="zh-CN" altLang="en-US" dirty="0"/>
              <a:t>代码实现</a:t>
            </a:r>
            <a:endParaRPr lang="en-US" altLang="zh-CN" dirty="0"/>
          </a:p>
          <a:p>
            <a:pPr lvl="1"/>
            <a:r>
              <a:rPr lang="zh-CN" altLang="zh-CN" dirty="0"/>
              <a:t>将系统构件映射到目标语言上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3C53F3B8-EBFE-4445-959A-1B2CDDA9072E}" type="slidenum">
              <a:rPr lang="en-US" altLang="zh-CN" smtClean="0"/>
              <a:pPr>
                <a:defRPr/>
              </a:pPr>
              <a:t>7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040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分析设计过程解析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3C53F3B8-EBFE-4445-959A-1B2CDDA9072E}" type="slidenum">
              <a:rPr lang="en-US" altLang="zh-CN" smtClean="0"/>
              <a:pPr>
                <a:defRPr/>
              </a:pPr>
              <a:t>8</a:t>
            </a:fld>
            <a:r>
              <a:rPr lang="en-US" altLang="zh-CN"/>
              <a:t>-</a:t>
            </a:r>
          </a:p>
        </p:txBody>
      </p:sp>
      <p:pic>
        <p:nvPicPr>
          <p:cNvPr id="3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943894"/>
            <a:ext cx="8333428" cy="270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08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结合过程应用</a:t>
            </a:r>
            <a:r>
              <a:rPr lang="en-US" altLang="zh-CN" dirty="0"/>
              <a:t>UML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UML2</a:t>
            </a:r>
            <a:r>
              <a:rPr lang="zh-CN" altLang="en-US" dirty="0"/>
              <a:t>提供的</a:t>
            </a:r>
            <a:r>
              <a:rPr lang="en-US" altLang="zh-CN" dirty="0"/>
              <a:t>14</a:t>
            </a:r>
            <a:r>
              <a:rPr lang="zh-CN" altLang="en-US" dirty="0"/>
              <a:t>种图</a:t>
            </a:r>
          </a:p>
          <a:p>
            <a:pPr eaLnBrk="1" hangingPunct="1"/>
            <a:r>
              <a:rPr lang="zh-CN" altLang="en-US" dirty="0"/>
              <a:t>各类软件过程模型提供了不同的开发活动和工作流</a:t>
            </a:r>
          </a:p>
          <a:p>
            <a:r>
              <a:rPr lang="zh-CN" altLang="en-US" dirty="0"/>
              <a:t>是一种多对多的关系，没有严格的对应，但有些最佳实践</a:t>
            </a:r>
          </a:p>
          <a:p>
            <a:r>
              <a:rPr kumimoji="0" lang="zh-CN" altLang="en-US" dirty="0"/>
              <a:t>过程只是一个模板，每个团队</a:t>
            </a:r>
            <a:r>
              <a:rPr lang="zh-CN" altLang="en-US" dirty="0"/>
              <a:t>、项目</a:t>
            </a:r>
            <a:r>
              <a:rPr kumimoji="0" lang="zh-CN" altLang="en-US" dirty="0"/>
              <a:t>都有自己的特点，根据这个模板定义自己的过程</a:t>
            </a:r>
            <a:endParaRPr kumimoji="0" lang="en-US" altLang="zh-CN" dirty="0"/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A641E8E-AACA-4EB1-B02A-2C69ED72A24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組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自訂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模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7630</TotalTime>
  <Words>2934</Words>
  <Application>Microsoft Office PowerPoint</Application>
  <PresentationFormat>宽屏</PresentationFormat>
  <Paragraphs>383</Paragraphs>
  <Slides>59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9" baseType="lpstr">
      <vt:lpstr>黑体</vt:lpstr>
      <vt:lpstr>微软雅黑</vt:lpstr>
      <vt:lpstr>Arial</vt:lpstr>
      <vt:lpstr>Tahoma</vt:lpstr>
      <vt:lpstr>Times New Roman</vt:lpstr>
      <vt:lpstr>Verdana</vt:lpstr>
      <vt:lpstr>Wingdings</vt:lpstr>
      <vt:lpstr>Wingdings 2</vt:lpstr>
      <vt:lpstr>Wingdings 3</vt:lpstr>
      <vt:lpstr>模組</vt:lpstr>
      <vt:lpstr>基于UML的面向对象系统分析与设计</vt:lpstr>
      <vt:lpstr>业务建模</vt:lpstr>
      <vt:lpstr>内容概要</vt:lpstr>
      <vt:lpstr>内容概要</vt:lpstr>
      <vt:lpstr>UML是标准的符号 </vt:lpstr>
      <vt:lpstr>UML分析设计过程解析</vt:lpstr>
      <vt:lpstr>UML分析设计过程解析(续)</vt:lpstr>
      <vt:lpstr>分析设计过程解析(续)</vt:lpstr>
      <vt:lpstr>结合过程应用UML</vt:lpstr>
      <vt:lpstr>根据团队情况分步改进</vt:lpstr>
      <vt:lpstr>内容概要</vt:lpstr>
      <vt:lpstr>业务建模</vt:lpstr>
      <vt:lpstr>业务建模(续)</vt:lpstr>
      <vt:lpstr>需要业务建模吗？</vt:lpstr>
      <vt:lpstr>内容概要</vt:lpstr>
      <vt:lpstr>业务建模流程</vt:lpstr>
      <vt:lpstr>1.业务参与者(Business Actor)</vt:lpstr>
      <vt:lpstr>识别业务参与者思路</vt:lpstr>
      <vt:lpstr>2.业务用例(Business Use Case)</vt:lpstr>
      <vt:lpstr>业务用例与业务参与者</vt:lpstr>
      <vt:lpstr>识别业务用例的方法</vt:lpstr>
      <vt:lpstr>例：从业务流程拼装业务用例</vt:lpstr>
      <vt:lpstr>3.详述业务用例</vt:lpstr>
      <vt:lpstr>三种可选技术</vt:lpstr>
      <vt:lpstr>选择合适的技术</vt:lpstr>
      <vt:lpstr>活动图</vt:lpstr>
      <vt:lpstr>活动和活动图</vt:lpstr>
      <vt:lpstr>活动节点和活动边</vt:lpstr>
      <vt:lpstr>动作节点</vt:lpstr>
      <vt:lpstr>动作的类别</vt:lpstr>
      <vt:lpstr>动作的类别</vt:lpstr>
      <vt:lpstr>控制节点：决策和合并</vt:lpstr>
      <vt:lpstr>控制节点：分叉和汇合</vt:lpstr>
      <vt:lpstr>控制节点：起点、终点、流终止</vt:lpstr>
      <vt:lpstr>对象节点：一般对象节点</vt:lpstr>
      <vt:lpstr>对象节点：引脚</vt:lpstr>
      <vt:lpstr>活动边</vt:lpstr>
      <vt:lpstr>控制流和对象流</vt:lpstr>
      <vt:lpstr>活动分区</vt:lpstr>
      <vt:lpstr>PowerPoint 演示文稿</vt:lpstr>
      <vt:lpstr>总结：活动图元语</vt:lpstr>
      <vt:lpstr>内容概要</vt:lpstr>
      <vt:lpstr>业务对象模型</vt:lpstr>
      <vt:lpstr>区分业务参与者和业务工人</vt:lpstr>
      <vt:lpstr>餐馆的业务对象模型</vt:lpstr>
      <vt:lpstr>内容概要</vt:lpstr>
      <vt:lpstr>业务建模实践：建模指南</vt:lpstr>
      <vt:lpstr>建模指南：模型的组织</vt:lpstr>
      <vt:lpstr>建模指南：使用构造型</vt:lpstr>
      <vt:lpstr>业务建模实践：实例分析</vt:lpstr>
      <vt:lpstr>实例分析：业务用例模型</vt:lpstr>
      <vt:lpstr>实例分析：旅客住宿业务流程</vt:lpstr>
      <vt:lpstr>实例分析：检查业务用例模型</vt:lpstr>
      <vt:lpstr>实例分析：业务对象模型</vt:lpstr>
      <vt:lpstr>内容概要</vt:lpstr>
      <vt:lpstr>从业务模型到系统模型</vt:lpstr>
      <vt:lpstr>业务模型为系统模型提供素材</vt:lpstr>
      <vt:lpstr>业务模型映射到系统模型</vt:lpstr>
      <vt:lpstr>谢 谢!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面向对象分析设计课程讲义</dc:title>
  <dc:creator>thbin</dc:creator>
  <cp:lastModifiedBy>谢弘烨</cp:lastModifiedBy>
  <cp:revision>855</cp:revision>
  <cp:lastPrinted>1601-01-01T00:00:00Z</cp:lastPrinted>
  <dcterms:created xsi:type="dcterms:W3CDTF">2005-09-05T02:45:08Z</dcterms:created>
  <dcterms:modified xsi:type="dcterms:W3CDTF">2022-10-19T03:34:09Z</dcterms:modified>
  <cp:category>UML</cp:category>
</cp:coreProperties>
</file>