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75"/>
  </p:notesMasterIdLst>
  <p:handoutMasterIdLst>
    <p:handoutMasterId r:id="rId76"/>
  </p:handoutMasterIdLst>
  <p:sldIdLst>
    <p:sldId id="400" r:id="rId2"/>
    <p:sldId id="401" r:id="rId3"/>
    <p:sldId id="259" r:id="rId4"/>
    <p:sldId id="260" r:id="rId5"/>
    <p:sldId id="261" r:id="rId6"/>
    <p:sldId id="262" r:id="rId7"/>
    <p:sldId id="263" r:id="rId8"/>
    <p:sldId id="353" r:id="rId9"/>
    <p:sldId id="266" r:id="rId10"/>
    <p:sldId id="267" r:id="rId11"/>
    <p:sldId id="270" r:id="rId12"/>
    <p:sldId id="271" r:id="rId13"/>
    <p:sldId id="274" r:id="rId14"/>
    <p:sldId id="275" r:id="rId15"/>
    <p:sldId id="276" r:id="rId16"/>
    <p:sldId id="281" r:id="rId17"/>
    <p:sldId id="282" r:id="rId18"/>
    <p:sldId id="285" r:id="rId19"/>
    <p:sldId id="351" r:id="rId20"/>
    <p:sldId id="287" r:id="rId21"/>
    <p:sldId id="288" r:id="rId22"/>
    <p:sldId id="289" r:id="rId23"/>
    <p:sldId id="290" r:id="rId24"/>
    <p:sldId id="291" r:id="rId25"/>
    <p:sldId id="292" r:id="rId26"/>
    <p:sldId id="293" r:id="rId27"/>
    <p:sldId id="294" r:id="rId28"/>
    <p:sldId id="295"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54" r:id="rId42"/>
    <p:sldId id="355"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403" r:id="rId56"/>
    <p:sldId id="321" r:id="rId57"/>
    <p:sldId id="322" r:id="rId58"/>
    <p:sldId id="326" r:id="rId59"/>
    <p:sldId id="327" r:id="rId60"/>
    <p:sldId id="328" r:id="rId61"/>
    <p:sldId id="357" r:id="rId62"/>
    <p:sldId id="331" r:id="rId63"/>
    <p:sldId id="332" r:id="rId64"/>
    <p:sldId id="333" r:id="rId65"/>
    <p:sldId id="337" r:id="rId66"/>
    <p:sldId id="338" r:id="rId67"/>
    <p:sldId id="339" r:id="rId68"/>
    <p:sldId id="340" r:id="rId69"/>
    <p:sldId id="341" r:id="rId70"/>
    <p:sldId id="344" r:id="rId71"/>
    <p:sldId id="345" r:id="rId72"/>
    <p:sldId id="346" r:id="rId73"/>
    <p:sldId id="402" r:id="rId74"/>
  </p:sldIdLst>
  <p:sldSz cx="12192000" cy="6858000"/>
  <p:notesSz cx="7099300" cy="10234613"/>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pitchFamily="2" charset="-122"/>
        <a:cs typeface="+mn-cs"/>
      </a:defRPr>
    </a:lvl5pPr>
    <a:lvl6pPr marL="2286000" algn="l" defTabSz="914400" rtl="0" eaLnBrk="1" latinLnBrk="0" hangingPunct="1">
      <a:defRPr kumimoji="1" sz="2400" b="1" kern="1200">
        <a:solidFill>
          <a:schemeClr val="tx1"/>
        </a:solidFill>
        <a:latin typeface="Tahoma" pitchFamily="34" charset="0"/>
        <a:ea typeface="宋体" pitchFamily="2" charset="-122"/>
        <a:cs typeface="+mn-cs"/>
      </a:defRPr>
    </a:lvl6pPr>
    <a:lvl7pPr marL="2743200" algn="l" defTabSz="914400" rtl="0" eaLnBrk="1" latinLnBrk="0" hangingPunct="1">
      <a:defRPr kumimoji="1" sz="2400" b="1" kern="1200">
        <a:solidFill>
          <a:schemeClr val="tx1"/>
        </a:solidFill>
        <a:latin typeface="Tahoma" pitchFamily="34" charset="0"/>
        <a:ea typeface="宋体" pitchFamily="2" charset="-122"/>
        <a:cs typeface="+mn-cs"/>
      </a:defRPr>
    </a:lvl7pPr>
    <a:lvl8pPr marL="3200400" algn="l" defTabSz="914400" rtl="0" eaLnBrk="1" latinLnBrk="0" hangingPunct="1">
      <a:defRPr kumimoji="1" sz="2400" b="1" kern="1200">
        <a:solidFill>
          <a:schemeClr val="tx1"/>
        </a:solidFill>
        <a:latin typeface="Tahoma" pitchFamily="34" charset="0"/>
        <a:ea typeface="宋体" pitchFamily="2" charset="-122"/>
        <a:cs typeface="+mn-cs"/>
      </a:defRPr>
    </a:lvl8pPr>
    <a:lvl9pPr marL="3657600" algn="l" defTabSz="914400" rtl="0" eaLnBrk="1" latinLnBrk="0" hangingPunct="1">
      <a:defRPr kumimoji="1" sz="2400" b="1" kern="1200">
        <a:solidFill>
          <a:schemeClr val="tx1"/>
        </a:solidFill>
        <a:latin typeface="Tahoma" pitchFamily="34" charset="0"/>
        <a:ea typeface="宋体"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99CCFF"/>
    <a:srgbClr val="808000"/>
    <a:srgbClr val="333300"/>
    <a:srgbClr val="003300"/>
    <a:srgbClr val="336699"/>
    <a:srgbClr val="0099CC"/>
    <a:srgbClr val="4D4D4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1491" autoAdjust="0"/>
  </p:normalViewPr>
  <p:slideViewPr>
    <p:cSldViewPr>
      <p:cViewPr varScale="1">
        <p:scale>
          <a:sx n="79" d="100"/>
          <a:sy n="79" d="100"/>
        </p:scale>
        <p:origin x="-9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6457A214-3559-4BD8-A032-319DD952FC99}" type="slidenum">
              <a:rPr lang="zh-CN" altLang="en-US"/>
              <a:pPr>
                <a:defRPr/>
              </a:pPr>
              <a:t>‹#›</a:t>
            </a:fld>
            <a:endParaRPr lang="en-US" altLang="zh-CN"/>
          </a:p>
        </p:txBody>
      </p:sp>
    </p:spTree>
    <p:extLst>
      <p:ext uri="{BB962C8B-B14F-4D97-AF65-F5344CB8AC3E}">
        <p14:creationId xmlns="" xmlns:p14="http://schemas.microsoft.com/office/powerpoint/2010/main" val="163354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defRPr>
            </a:lvl1pPr>
          </a:lstStyle>
          <a:p>
            <a:pPr>
              <a:defRPr/>
            </a:pPr>
            <a:fld id="{5D5963AB-51D7-4B56-957C-52AD6A606A3F}" type="slidenum">
              <a:rPr lang="zh-CN" altLang="en-US"/>
              <a:pPr>
                <a:defRPr/>
              </a:pPr>
              <a:t>‹#›</a:t>
            </a:fld>
            <a:endParaRPr lang="en-US" altLang="zh-CN"/>
          </a:p>
        </p:txBody>
      </p:sp>
    </p:spTree>
    <p:extLst>
      <p:ext uri="{BB962C8B-B14F-4D97-AF65-F5344CB8AC3E}">
        <p14:creationId xmlns="" xmlns:p14="http://schemas.microsoft.com/office/powerpoint/2010/main" val="373117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B9A75534-6AFC-45A1-93C9-426A42924508}" type="slidenum">
              <a:rPr lang="zh-CN" altLang="en-US" sz="1200" b="0" smtClean="0">
                <a:latin typeface="Arial" charset="0"/>
              </a:rPr>
              <a:pPr eaLnBrk="1" hangingPunct="1"/>
              <a:t>20</a:t>
            </a:fld>
            <a:endParaRPr lang="en-US" altLang="zh-CN" sz="1200" b="0">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203295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65BD0514-D97F-4232-855B-808B5FB7B5B0}" type="slidenum">
              <a:rPr lang="zh-CN" altLang="en-US" sz="1200" b="0" smtClean="0">
                <a:latin typeface="Arial" charset="0"/>
              </a:rPr>
              <a:pPr eaLnBrk="1" hangingPunct="1"/>
              <a:t>21</a:t>
            </a:fld>
            <a:endParaRPr lang="en-US" altLang="zh-CN" sz="1200" b="0">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 xmlns:p14="http://schemas.microsoft.com/office/powerpoint/2010/main" val="2141153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5DB757F2-C591-4B45-8795-7EA6CB8F82AA}" type="slidenum">
              <a:rPr lang="zh-CN" altLang="en-US" sz="1200" b="0" smtClean="0">
                <a:latin typeface="Arial" charset="0"/>
              </a:rPr>
              <a:pPr eaLnBrk="1" hangingPunct="1"/>
              <a:t>22</a:t>
            </a:fld>
            <a:endParaRPr lang="en-US" altLang="zh-CN" sz="1200" b="0">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80000"/>
              </a:lnSpc>
            </a:pPr>
            <a:endParaRPr lang="zh-CN" altLang="en-US" sz="800"/>
          </a:p>
        </p:txBody>
      </p:sp>
    </p:spTree>
    <p:extLst>
      <p:ext uri="{BB962C8B-B14F-4D97-AF65-F5344CB8AC3E}">
        <p14:creationId xmlns="" xmlns:p14="http://schemas.microsoft.com/office/powerpoint/2010/main" val="1982482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61793859-F712-4049-9CA5-5F0404475850}" type="slidenum">
              <a:rPr lang="zh-CN" altLang="en-US" sz="1200" b="0" smtClean="0">
                <a:latin typeface="Arial" charset="0"/>
              </a:rPr>
              <a:pPr eaLnBrk="1" hangingPunct="1"/>
              <a:t>71</a:t>
            </a:fld>
            <a:endParaRPr lang="en-US" altLang="zh-CN" sz="1200" b="0">
              <a:latin typeface="Arial" charset="0"/>
            </a:endParaRPr>
          </a:p>
        </p:txBody>
      </p:sp>
      <p:sp>
        <p:nvSpPr>
          <p:cNvPr id="100355"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pPr lvl="1" eaLnBrk="1" hangingPunct="1">
              <a:defRPr/>
            </a:pPr>
            <a:endParaRPr lang="zh-CN" altLang="en-US" u="sng" dirty="0">
              <a:solidFill>
                <a:srgbClr val="FF3300"/>
              </a:solidFill>
              <a:effectLst>
                <a:outerShdw blurRad="38100" dist="38100" dir="2700000" algn="tl">
                  <a:srgbClr val="C0C0C0"/>
                </a:outerShdw>
              </a:effectLst>
            </a:endParaRPr>
          </a:p>
        </p:txBody>
      </p:sp>
    </p:spTree>
    <p:extLst>
      <p:ext uri="{BB962C8B-B14F-4D97-AF65-F5344CB8AC3E}">
        <p14:creationId xmlns="" xmlns:p14="http://schemas.microsoft.com/office/powerpoint/2010/main" val="3149108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a:defRPr/>
            </a:pPr>
            <a:fld id="{55A6ACB9-5BFE-4EF3-B91C-463DEBBCCA89}" type="slidenum">
              <a:rPr lang="zh-CN" altLang="en-US" smtClean="0"/>
              <a:pPr>
                <a:defRPr/>
              </a:pPr>
              <a:t>‹#›</a:t>
            </a:fld>
            <a:endParaRPr lang="en-US" altLang="zh-CN"/>
          </a:p>
        </p:txBody>
      </p:sp>
      <p:sp>
        <p:nvSpPr>
          <p:cNvPr id="10" name="矩形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013A5948-C572-4A45-8388-DE4E873D8B50}" type="slidenum">
              <a:rPr lang="en-US" altLang="zh-CN" smtClean="0"/>
              <a:pPr>
                <a:defRPr/>
              </a:pPr>
              <a:t>‹#›</a:t>
            </a:fld>
            <a:r>
              <a:rPr lang="en-US" altLang="zh-CN" smtClean="0"/>
              <a:t>-</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9042400" y="274641"/>
            <a:ext cx="2540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304801"/>
            <a:ext cx="8026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a:xfrm>
            <a:off x="3520796" y="6377460"/>
            <a:ext cx="5115205" cy="365125"/>
          </a:xfrm>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EA087514-DBC3-4F18-B126-1E056A3FAD03}" type="slidenum">
              <a:rPr lang="en-US" altLang="zh-CN" smtClean="0"/>
              <a:pPr>
                <a:defRPr/>
              </a:pPr>
              <a:t>‹#›</a:t>
            </a:fld>
            <a:r>
              <a:rPr lang="en-US" altLang="zh-CN" smtClean="0"/>
              <a:t>-</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98502" y="260350"/>
            <a:ext cx="10581217" cy="647700"/>
          </a:xfrm>
        </p:spPr>
        <p:txBody>
          <a:bodyPr/>
          <a:lstStyle/>
          <a:p>
            <a:r>
              <a:rPr lang="zh-CN" altLang="en-US"/>
              <a:t>单击此处编辑母版标题样式</a:t>
            </a:r>
          </a:p>
        </p:txBody>
      </p:sp>
      <p:sp>
        <p:nvSpPr>
          <p:cNvPr id="3" name="表格占位符 2"/>
          <p:cNvSpPr>
            <a:spLocks noGrp="1"/>
          </p:cNvSpPr>
          <p:nvPr>
            <p:ph type="tbl" idx="1"/>
          </p:nvPr>
        </p:nvSpPr>
        <p:spPr>
          <a:xfrm>
            <a:off x="1007533" y="981076"/>
            <a:ext cx="10560051" cy="5400675"/>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6479F1E9-65E1-40DC-A5C5-996A70B92A35}" type="slidenum">
              <a:rPr lang="en-US" altLang="zh-CN"/>
              <a:pPr>
                <a:defRPr/>
              </a:pPr>
              <a:t>‹#›</a:t>
            </a:fld>
            <a:r>
              <a:rPr lang="en-US" altLang="zh-CN"/>
              <a:t>-</a:t>
            </a:r>
          </a:p>
        </p:txBody>
      </p:sp>
    </p:spTree>
    <p:extLst>
      <p:ext uri="{BB962C8B-B14F-4D97-AF65-F5344CB8AC3E}">
        <p14:creationId xmlns="" xmlns:p14="http://schemas.microsoft.com/office/powerpoint/2010/main" val="419090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5448"/>
            <a:ext cx="109728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74C2F54C-52AD-47FC-B80B-56D32F7F9136}" type="slidenum">
              <a:rPr lang="en-US" altLang="zh-CN" smtClean="0"/>
              <a:pPr>
                <a:defRPr/>
              </a:pPr>
              <a:t>‹#›</a:t>
            </a:fld>
            <a:r>
              <a:rPr lang="en-US" altLang="zh-CN" smtClean="0"/>
              <a:t>-</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a:t>
            </a:r>
            <a:fld id="{D6E6B468-02A4-41FE-B3CE-B77921BD89DB}" type="slidenum">
              <a:rPr lang="en-US" altLang="zh-CN" smtClean="0"/>
              <a:pPr>
                <a:defRPr/>
              </a:pPr>
              <a:t>‹#›</a:t>
            </a:fld>
            <a:r>
              <a:rPr lang="en-US" altLang="zh-CN" smtClean="0"/>
              <a:t>-</a:t>
            </a:r>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313B5030-E818-4E33-B39F-291F5E9F4D7A}" type="slidenum">
              <a:rPr lang="en-US" altLang="zh-CN" smtClean="0"/>
              <a:pPr>
                <a:defRPr/>
              </a:pPr>
              <a:t>‹#›</a:t>
            </a:fld>
            <a:r>
              <a:rPr lang="en-US" altLang="zh-CN" smtClean="0"/>
              <a:t>-</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r>
              <a:rPr lang="en-US" altLang="zh-CN" smtClean="0"/>
              <a:t>-</a:t>
            </a:r>
            <a:fld id="{3606F398-8D4B-4DEB-B16A-FAF288C18440}" type="slidenum">
              <a:rPr lang="en-US" altLang="zh-CN" smtClean="0"/>
              <a:pPr>
                <a:defRPr/>
              </a:pPr>
              <a:t>‹#›</a:t>
            </a:fld>
            <a:r>
              <a:rPr lang="en-US" altLang="zh-CN" smtClean="0"/>
              <a:t>-</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r>
              <a:rPr lang="en-US" altLang="zh-CN" smtClean="0"/>
              <a:t>-</a:t>
            </a:r>
            <a:fld id="{032872BE-FA2C-46C2-A169-1F30EC6FAD64}" type="slidenum">
              <a:rPr lang="en-US" altLang="zh-CN" smtClean="0"/>
              <a:pPr>
                <a:defRPr/>
              </a:pPr>
              <a:t>‹#›</a:t>
            </a:fld>
            <a:r>
              <a:rPr lang="en-US" altLang="zh-CN" smtClean="0"/>
              <a:t>-</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r>
              <a:rPr lang="en-US" altLang="zh-CN" smtClean="0"/>
              <a:t>-</a:t>
            </a:r>
            <a:fld id="{DFCFE3A8-A593-4639-BBAE-F87840FCABEA}" type="slidenum">
              <a:rPr lang="en-US" altLang="zh-CN" smtClean="0"/>
              <a:pPr>
                <a:defRPr/>
              </a:pPr>
              <a:t>‹#›</a:t>
            </a:fld>
            <a:r>
              <a:rPr lang="en-US" altLang="zh-CN" smtClean="0"/>
              <a:t>-</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r>
              <a:rPr lang="en-US" altLang="zh-CN" smtClean="0"/>
              <a:t>-</a:t>
            </a:r>
            <a:fld id="{5B838669-9B40-452C-9C7C-05CE661747FF}" type="slidenum">
              <a:rPr lang="en-US" altLang="zh-CN" smtClean="0"/>
              <a:pPr>
                <a:defRPr/>
              </a:pPr>
              <a:t>‹#›</a:t>
            </a:fld>
            <a:r>
              <a:rPr lang="en-US" altLang="zh-CN" smtClean="0"/>
              <a:t>-</a:t>
            </a:r>
            <a:endParaRPr lang="en-US" altLang="zh-CN"/>
          </a:p>
        </p:txBody>
      </p:sp>
      <p:sp>
        <p:nvSpPr>
          <p:cNvPr id="12" name="矩形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219456" y="1170432"/>
            <a:ext cx="3364992" cy="201168"/>
          </a:xfrm>
        </p:spPr>
        <p:txBody>
          <a:bodyPr/>
          <a:lstStyle/>
          <a:p>
            <a:pPr>
              <a:defRPr/>
            </a:pPr>
            <a:endParaRPr lang="en-US" altLang="zh-CN"/>
          </a:p>
        </p:txBody>
      </p:sp>
      <p:sp>
        <p:nvSpPr>
          <p:cNvPr id="11" name="矩形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pPr>
              <a:defRPr/>
            </a:pPr>
            <a:endParaRPr lang="en-US" altLang="zh-CN"/>
          </a:p>
        </p:txBody>
      </p:sp>
      <p:sp>
        <p:nvSpPr>
          <p:cNvPr id="7" name="灯片编号占位符 6"/>
          <p:cNvSpPr>
            <a:spLocks noGrp="1"/>
          </p:cNvSpPr>
          <p:nvPr>
            <p:ph type="sldNum" sz="quarter" idx="12"/>
          </p:nvPr>
        </p:nvSpPr>
        <p:spPr>
          <a:xfrm>
            <a:off x="11119104" y="1170432"/>
            <a:ext cx="978485" cy="201168"/>
          </a:xfrm>
        </p:spPr>
        <p:txBody>
          <a:bodyPr/>
          <a:lstStyle/>
          <a:p>
            <a:pPr>
              <a:defRPr/>
            </a:pPr>
            <a:r>
              <a:rPr lang="en-US" altLang="zh-CN" smtClean="0"/>
              <a:t>-</a:t>
            </a:r>
            <a:fld id="{DF5EE5D7-DA54-4996-B04D-BEB0C65CB3ED}" type="slidenum">
              <a:rPr lang="en-US" altLang="zh-CN" smtClean="0"/>
              <a:pPr>
                <a:defRPr/>
              </a:pPr>
              <a:t>‹#›</a:t>
            </a:fld>
            <a:r>
              <a:rPr lang="en-US" altLang="zh-CN" smtClean="0"/>
              <a:t>-</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5" name="页脚占位符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6" name="灯片编号占位符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r>
              <a:rPr lang="en-US" altLang="zh-CN" smtClean="0"/>
              <a:t>-</a:t>
            </a:r>
            <a:fld id="{84D0465F-A6A2-4704-8971-06036326BA03}" type="slidenum">
              <a:rPr lang="en-US" altLang="zh-CN" smtClean="0"/>
              <a:pPr>
                <a:defRPr/>
              </a:pPr>
              <a:t>‹#›</a:t>
            </a:fld>
            <a:r>
              <a:rPr lang="en-US" altLang="zh-CN" smtClean="0"/>
              <a:t>-</a:t>
            </a:r>
            <a:endParaRPr lang="en-US" altLang="zh-CN"/>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err="1" smtClean="0"/>
              <a:t>UML的面向对象系统分析与设计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952464" y="4572008"/>
            <a:ext cx="107696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 xmlns:p14="http://schemas.microsoft.com/office/powerpoint/2010/main" val="3539779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t>模式的特点</a:t>
            </a:r>
          </a:p>
        </p:txBody>
      </p:sp>
      <p:sp>
        <p:nvSpPr>
          <p:cNvPr id="878595" name="Rectangle 3"/>
          <p:cNvSpPr>
            <a:spLocks noGrp="1" noChangeArrowheads="1"/>
          </p:cNvSpPr>
          <p:nvPr>
            <p:ph idx="1"/>
          </p:nvPr>
        </p:nvSpPr>
        <p:spPr/>
        <p:txBody>
          <a:bodyPr/>
          <a:lstStyle/>
          <a:p>
            <a:pPr eaLnBrk="1" hangingPunct="1">
              <a:lnSpc>
                <a:spcPct val="90000"/>
              </a:lnSpc>
            </a:pPr>
            <a:r>
              <a:rPr lang="zh-CN" altLang="en-US" sz="2800"/>
              <a:t>模式可以解决实际问题</a:t>
            </a:r>
          </a:p>
          <a:p>
            <a:pPr lvl="1" eaLnBrk="1" hangingPunct="1">
              <a:lnSpc>
                <a:spcPct val="90000"/>
              </a:lnSpc>
            </a:pPr>
            <a:r>
              <a:rPr lang="zh-CN" altLang="en-US" sz="2400"/>
              <a:t>模式可以解决具体问题，而不只是抽象原则或策略</a:t>
            </a:r>
          </a:p>
          <a:p>
            <a:pPr eaLnBrk="1" hangingPunct="1">
              <a:lnSpc>
                <a:spcPct val="90000"/>
              </a:lnSpc>
            </a:pPr>
            <a:r>
              <a:rPr lang="zh-CN" altLang="en-US" sz="2800"/>
              <a:t>模式是经受过考验的概念</a:t>
            </a:r>
          </a:p>
          <a:p>
            <a:pPr lvl="1" eaLnBrk="1" hangingPunct="1">
              <a:lnSpc>
                <a:spcPct val="90000"/>
              </a:lnSpc>
            </a:pPr>
            <a:r>
              <a:rPr lang="zh-CN" altLang="en-US" sz="2400"/>
              <a:t>模式有实际解决问题的记录，而不是理论上的思索或推导</a:t>
            </a:r>
          </a:p>
          <a:p>
            <a:pPr eaLnBrk="1" hangingPunct="1">
              <a:lnSpc>
                <a:spcPct val="90000"/>
              </a:lnSpc>
            </a:pPr>
            <a:r>
              <a:rPr lang="zh-CN" altLang="en-US" sz="2800"/>
              <a:t>模式表达了一种关系</a:t>
            </a:r>
          </a:p>
          <a:p>
            <a:pPr lvl="1" eaLnBrk="1" hangingPunct="1">
              <a:lnSpc>
                <a:spcPct val="90000"/>
              </a:lnSpc>
            </a:pPr>
            <a:r>
              <a:rPr lang="zh-CN" altLang="en-US" sz="2400"/>
              <a:t>模式不仅描述了模块，而且描述了更深层的系统结构与机制</a:t>
            </a:r>
          </a:p>
          <a:p>
            <a:pPr eaLnBrk="1" hangingPunct="1">
              <a:lnSpc>
                <a:spcPct val="90000"/>
              </a:lnSpc>
            </a:pPr>
            <a:r>
              <a:rPr lang="zh-CN" altLang="en-US" sz="2800"/>
              <a:t>模式具有很强的人文因素</a:t>
            </a:r>
          </a:p>
          <a:p>
            <a:pPr lvl="1" eaLnBrk="1" hangingPunct="1">
              <a:lnSpc>
                <a:spcPct val="90000"/>
              </a:lnSpc>
            </a:pPr>
            <a:r>
              <a:rPr lang="zh-CN" altLang="en-US" sz="2400"/>
              <a:t>最佳模式通常具有良好的美感兼实用性</a:t>
            </a:r>
          </a:p>
          <a:p>
            <a:pPr eaLnBrk="1" hangingPunct="1">
              <a:lnSpc>
                <a:spcPct val="90000"/>
              </a:lnSpc>
            </a:pPr>
            <a:r>
              <a:rPr lang="en-US" altLang="zh-CN" sz="2800"/>
              <a:t>……</a:t>
            </a:r>
          </a:p>
        </p:txBody>
      </p:sp>
      <p:sp>
        <p:nvSpPr>
          <p:cNvPr id="133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34D05B7-A0D4-42E2-9540-974C489E7360}" type="slidenum">
              <a:rPr lang="en-US" altLang="zh-CN" sz="1200" b="0">
                <a:solidFill>
                  <a:srgbClr val="4D4D4D"/>
                </a:solidFill>
                <a:latin typeface="Arial" charset="0"/>
              </a:rPr>
              <a:pPr eaLnBrk="1" hangingPunct="1"/>
              <a:t>10</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Effect transition="in" filter="dissolve">
                                      <p:cBhvr>
                                        <p:cTn id="7" dur="500"/>
                                        <p:tgtEl>
                                          <p:spTgt spid="8785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78595">
                                            <p:txEl>
                                              <p:pRg st="1" end="1"/>
                                            </p:txEl>
                                          </p:spTgt>
                                        </p:tgtEl>
                                        <p:attrNameLst>
                                          <p:attrName>style.visibility</p:attrName>
                                        </p:attrNameLst>
                                      </p:cBhvr>
                                      <p:to>
                                        <p:strVal val="visible"/>
                                      </p:to>
                                    </p:set>
                                    <p:animEffect transition="in" filter="dissolve">
                                      <p:cBhvr>
                                        <p:cTn id="10" dur="500"/>
                                        <p:tgtEl>
                                          <p:spTgt spid="8785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78595">
                                            <p:txEl>
                                              <p:pRg st="2" end="2"/>
                                            </p:txEl>
                                          </p:spTgt>
                                        </p:tgtEl>
                                        <p:attrNameLst>
                                          <p:attrName>style.visibility</p:attrName>
                                        </p:attrNameLst>
                                      </p:cBhvr>
                                      <p:to>
                                        <p:strVal val="visible"/>
                                      </p:to>
                                    </p:set>
                                    <p:animEffect transition="in" filter="dissolve">
                                      <p:cBhvr>
                                        <p:cTn id="15" dur="500"/>
                                        <p:tgtEl>
                                          <p:spTgt spid="87859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78595">
                                            <p:txEl>
                                              <p:pRg st="3" end="3"/>
                                            </p:txEl>
                                          </p:spTgt>
                                        </p:tgtEl>
                                        <p:attrNameLst>
                                          <p:attrName>style.visibility</p:attrName>
                                        </p:attrNameLst>
                                      </p:cBhvr>
                                      <p:to>
                                        <p:strVal val="visible"/>
                                      </p:to>
                                    </p:set>
                                    <p:animEffect transition="in" filter="dissolve">
                                      <p:cBhvr>
                                        <p:cTn id="18" dur="500"/>
                                        <p:tgtEl>
                                          <p:spTgt spid="8785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78595">
                                            <p:txEl>
                                              <p:pRg st="4" end="4"/>
                                            </p:txEl>
                                          </p:spTgt>
                                        </p:tgtEl>
                                        <p:attrNameLst>
                                          <p:attrName>style.visibility</p:attrName>
                                        </p:attrNameLst>
                                      </p:cBhvr>
                                      <p:to>
                                        <p:strVal val="visible"/>
                                      </p:to>
                                    </p:set>
                                    <p:animEffect transition="in" filter="dissolve">
                                      <p:cBhvr>
                                        <p:cTn id="23" dur="500"/>
                                        <p:tgtEl>
                                          <p:spTgt spid="87859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78595">
                                            <p:txEl>
                                              <p:pRg st="5" end="5"/>
                                            </p:txEl>
                                          </p:spTgt>
                                        </p:tgtEl>
                                        <p:attrNameLst>
                                          <p:attrName>style.visibility</p:attrName>
                                        </p:attrNameLst>
                                      </p:cBhvr>
                                      <p:to>
                                        <p:strVal val="visible"/>
                                      </p:to>
                                    </p:set>
                                    <p:animEffect transition="in" filter="dissolve">
                                      <p:cBhvr>
                                        <p:cTn id="26" dur="500"/>
                                        <p:tgtEl>
                                          <p:spTgt spid="87859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78595">
                                            <p:txEl>
                                              <p:pRg st="6" end="6"/>
                                            </p:txEl>
                                          </p:spTgt>
                                        </p:tgtEl>
                                        <p:attrNameLst>
                                          <p:attrName>style.visibility</p:attrName>
                                        </p:attrNameLst>
                                      </p:cBhvr>
                                      <p:to>
                                        <p:strVal val="visible"/>
                                      </p:to>
                                    </p:set>
                                    <p:animEffect transition="in" filter="dissolve">
                                      <p:cBhvr>
                                        <p:cTn id="31" dur="500"/>
                                        <p:tgtEl>
                                          <p:spTgt spid="878595">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78595">
                                            <p:txEl>
                                              <p:pRg st="7" end="7"/>
                                            </p:txEl>
                                          </p:spTgt>
                                        </p:tgtEl>
                                        <p:attrNameLst>
                                          <p:attrName>style.visibility</p:attrName>
                                        </p:attrNameLst>
                                      </p:cBhvr>
                                      <p:to>
                                        <p:strVal val="visible"/>
                                      </p:to>
                                    </p:set>
                                    <p:animEffect transition="in" filter="dissolve">
                                      <p:cBhvr>
                                        <p:cTn id="34" dur="500"/>
                                        <p:tgtEl>
                                          <p:spTgt spid="87859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878595">
                                            <p:txEl>
                                              <p:pRg st="8" end="8"/>
                                            </p:txEl>
                                          </p:spTgt>
                                        </p:tgtEl>
                                        <p:attrNameLst>
                                          <p:attrName>style.visibility</p:attrName>
                                        </p:attrNameLst>
                                      </p:cBhvr>
                                      <p:to>
                                        <p:strVal val="visible"/>
                                      </p:to>
                                    </p:set>
                                    <p:animEffect transition="in" filter="dissolve">
                                      <p:cBhvr>
                                        <p:cTn id="39" dur="500"/>
                                        <p:tgtEl>
                                          <p:spTgt spid="878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a:t>模式简史</a:t>
            </a:r>
            <a:r>
              <a:rPr lang="en-US" altLang="zh-CN"/>
              <a:t>-1</a:t>
            </a:r>
          </a:p>
        </p:txBody>
      </p:sp>
      <p:sp>
        <p:nvSpPr>
          <p:cNvPr id="1638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6699FA0-C2B0-435A-BA2A-858CDE6D4F1C}" type="slidenum">
              <a:rPr lang="en-US" altLang="zh-CN" sz="1200" b="0">
                <a:solidFill>
                  <a:srgbClr val="4D4D4D"/>
                </a:solidFill>
                <a:latin typeface="Arial" charset="0"/>
              </a:rPr>
              <a:pPr eaLnBrk="1" hangingPunct="1"/>
              <a:t>11</a:t>
            </a:fld>
            <a:r>
              <a:rPr lang="en-US" altLang="zh-CN" sz="1200" b="0">
                <a:solidFill>
                  <a:srgbClr val="4D4D4D"/>
                </a:solidFill>
                <a:latin typeface="Arial" charset="0"/>
              </a:rPr>
              <a:t>-</a:t>
            </a:r>
          </a:p>
        </p:txBody>
      </p:sp>
      <p:sp>
        <p:nvSpPr>
          <p:cNvPr id="881667" name="Text Box 3"/>
          <p:cNvSpPr txBox="1">
            <a:spLocks noChangeArrowheads="1"/>
          </p:cNvSpPr>
          <p:nvPr/>
        </p:nvSpPr>
        <p:spPr bwMode="auto">
          <a:xfrm>
            <a:off x="666712" y="1648977"/>
            <a:ext cx="10211344" cy="4708981"/>
          </a:xfrm>
          <a:prstGeom prst="rect">
            <a:avLst/>
          </a:prstGeom>
          <a:solidFill>
            <a:srgbClr val="FFFFFF"/>
          </a:solidFill>
          <a:ln w="9525">
            <a:solidFill>
              <a:srgbClr val="800000"/>
            </a:solidFill>
            <a:miter lim="800000"/>
            <a:headEnd/>
            <a:tailEnd/>
          </a:ln>
          <a:effectLst/>
        </p:spPr>
        <p:txBody>
          <a:bodyPr wrap="square">
            <a:spAutoFit/>
          </a:bodyPr>
          <a:lstStyle/>
          <a:p>
            <a:pPr marL="682625" indent="-682625">
              <a:spcBef>
                <a:spcPct val="50000"/>
              </a:spcBef>
              <a:defRPr/>
            </a:pPr>
            <a:r>
              <a:rPr lang="en-US" altLang="zh-CN" b="0" dirty="0">
                <a:latin typeface="Times New Roman" panose="02020603050405020304" pitchFamily="18" charset="0"/>
                <a:ea typeface="微软雅黑" panose="020B0503020204020204" pitchFamily="34" charset="-122"/>
              </a:rPr>
              <a:t>1964 Christopher Alexander</a:t>
            </a:r>
            <a:r>
              <a:rPr lang="zh-CN" altLang="en-US" b="0" dirty="0">
                <a:latin typeface="Times New Roman" panose="02020603050405020304" pitchFamily="18" charset="0"/>
                <a:ea typeface="微软雅黑" panose="020B0503020204020204" pitchFamily="34" charset="-122"/>
              </a:rPr>
              <a:t>出版了</a:t>
            </a:r>
            <a:r>
              <a:rPr lang="en-US" altLang="zh-CN" b="0" dirty="0">
                <a:latin typeface="Times New Roman" panose="02020603050405020304" pitchFamily="18" charset="0"/>
                <a:ea typeface="微软雅黑" panose="020B0503020204020204" pitchFamily="34" charset="-122"/>
              </a:rPr>
              <a:t>Notes on the Synthesis of Form</a:t>
            </a:r>
            <a:r>
              <a:rPr lang="zh-CN" altLang="en-US" b="0" dirty="0">
                <a:latin typeface="Times New Roman" panose="02020603050405020304" pitchFamily="18" charset="0"/>
                <a:ea typeface="微软雅黑" panose="020B0503020204020204" pitchFamily="34" charset="-122"/>
              </a:rPr>
              <a:t>，该书尝试从一个不同的角度来看待建筑的过程</a:t>
            </a:r>
          </a:p>
          <a:p>
            <a:pPr marL="682625" indent="-682625">
              <a:spcBef>
                <a:spcPct val="50000"/>
              </a:spcBef>
              <a:defRPr/>
            </a:pPr>
            <a:r>
              <a:rPr lang="en-US" altLang="zh-CN" b="0" dirty="0">
                <a:solidFill>
                  <a:schemeClr val="hlink"/>
                </a:solidFill>
                <a:latin typeface="Times New Roman" panose="02020603050405020304" pitchFamily="18" charset="0"/>
                <a:ea typeface="微软雅黑" panose="020B0503020204020204" pitchFamily="34" charset="-122"/>
              </a:rPr>
              <a:t>1977 Christopher Alexander</a:t>
            </a:r>
            <a:r>
              <a:rPr lang="zh-CN" altLang="en-US" b="0" dirty="0">
                <a:solidFill>
                  <a:schemeClr val="hlink"/>
                </a:solidFill>
                <a:latin typeface="Times New Roman" panose="02020603050405020304" pitchFamily="18" charset="0"/>
                <a:ea typeface="微软雅黑" panose="020B0503020204020204" pitchFamily="34" charset="-122"/>
              </a:rPr>
              <a:t>出版了</a:t>
            </a:r>
            <a:r>
              <a:rPr lang="en-US" altLang="zh-CN" b="0" dirty="0">
                <a:solidFill>
                  <a:schemeClr val="hlink"/>
                </a:solidFill>
                <a:latin typeface="Times New Roman" panose="02020603050405020304" pitchFamily="18" charset="0"/>
                <a:ea typeface="微软雅黑" panose="020B0503020204020204" pitchFamily="34" charset="-122"/>
              </a:rPr>
              <a:t>A Pattern Language</a:t>
            </a:r>
            <a:r>
              <a:rPr lang="zh-CN" altLang="en-US" b="0" dirty="0">
                <a:solidFill>
                  <a:schemeClr val="hlink"/>
                </a:solidFill>
                <a:latin typeface="Times New Roman" panose="02020603050405020304" pitchFamily="18" charset="0"/>
                <a:ea typeface="微软雅黑" panose="020B0503020204020204" pitchFamily="34" charset="-122"/>
              </a:rPr>
              <a:t>一书</a:t>
            </a:r>
          </a:p>
          <a:p>
            <a:pPr marL="682625" indent="-682625">
              <a:spcBef>
                <a:spcPct val="50000"/>
              </a:spcBef>
              <a:defRPr/>
            </a:pPr>
            <a:r>
              <a:rPr lang="en-US" altLang="zh-CN" b="0" dirty="0">
                <a:solidFill>
                  <a:schemeClr val="hlink"/>
                </a:solidFill>
                <a:latin typeface="Times New Roman" panose="02020603050405020304" pitchFamily="18" charset="0"/>
                <a:ea typeface="微软雅黑" panose="020B0503020204020204" pitchFamily="34" charset="-122"/>
              </a:rPr>
              <a:t>1987 Ward Cunningham</a:t>
            </a:r>
            <a:r>
              <a:rPr lang="zh-CN" altLang="en-US" b="0" dirty="0">
                <a:solidFill>
                  <a:schemeClr val="hlink"/>
                </a:solidFill>
                <a:latin typeface="Times New Roman" panose="02020603050405020304" pitchFamily="18" charset="0"/>
                <a:ea typeface="微软雅黑" panose="020B0503020204020204" pitchFamily="34" charset="-122"/>
              </a:rPr>
              <a:t>、</a:t>
            </a:r>
            <a:r>
              <a:rPr lang="en-US" altLang="zh-CN" b="0" dirty="0">
                <a:solidFill>
                  <a:schemeClr val="hlink"/>
                </a:solidFill>
                <a:latin typeface="Times New Roman" panose="02020603050405020304" pitchFamily="18" charset="0"/>
                <a:ea typeface="微软雅黑" panose="020B0503020204020204" pitchFamily="34" charset="-122"/>
              </a:rPr>
              <a:t>Kent Beck</a:t>
            </a:r>
            <a:r>
              <a:rPr lang="zh-CN" altLang="en-US" b="0" dirty="0">
                <a:solidFill>
                  <a:schemeClr val="hlink"/>
                </a:solidFill>
                <a:latin typeface="Times New Roman" panose="02020603050405020304" pitchFamily="18" charset="0"/>
                <a:ea typeface="微软雅黑" panose="020B0503020204020204" pitchFamily="34" charset="-122"/>
              </a:rPr>
              <a:t>等人开始将一些建筑学概念应用到使用</a:t>
            </a:r>
            <a:r>
              <a:rPr lang="en-US" altLang="zh-CN" b="0" dirty="0" err="1">
                <a:solidFill>
                  <a:schemeClr val="hlink"/>
                </a:solidFill>
                <a:latin typeface="Times New Roman" panose="02020603050405020304" pitchFamily="18" charset="0"/>
                <a:ea typeface="微软雅黑" panose="020B0503020204020204" pitchFamily="34" charset="-122"/>
              </a:rPr>
              <a:t>SmallTalk</a:t>
            </a:r>
            <a:r>
              <a:rPr lang="zh-CN" altLang="en-US" b="0" dirty="0">
                <a:solidFill>
                  <a:schemeClr val="hlink"/>
                </a:solidFill>
                <a:latin typeface="Times New Roman" panose="02020603050405020304" pitchFamily="18" charset="0"/>
                <a:ea typeface="微软雅黑" panose="020B0503020204020204" pitchFamily="34" charset="-122"/>
              </a:rPr>
              <a:t>语言的软件开发中</a:t>
            </a:r>
          </a:p>
          <a:p>
            <a:pPr marL="682625" indent="-682625">
              <a:spcBef>
                <a:spcPct val="50000"/>
              </a:spcBef>
              <a:defRPr/>
            </a:pPr>
            <a:r>
              <a:rPr lang="en-US" altLang="zh-CN" b="0" dirty="0">
                <a:latin typeface="Times New Roman" panose="02020603050405020304" pitchFamily="18" charset="0"/>
                <a:ea typeface="微软雅黑" panose="020B0503020204020204" pitchFamily="34" charset="-122"/>
              </a:rPr>
              <a:t>1992 Jim </a:t>
            </a:r>
            <a:r>
              <a:rPr lang="en-US" altLang="zh-CN" b="0" dirty="0" err="1">
                <a:latin typeface="Times New Roman" panose="02020603050405020304" pitchFamily="18" charset="0"/>
                <a:ea typeface="微软雅黑" panose="020B0503020204020204" pitchFamily="34" charset="-122"/>
              </a:rPr>
              <a:t>Coplien</a:t>
            </a:r>
            <a:r>
              <a:rPr lang="zh-CN" altLang="en-US" b="0" dirty="0">
                <a:latin typeface="Times New Roman" panose="02020603050405020304" pitchFamily="18" charset="0"/>
                <a:ea typeface="微软雅黑" panose="020B0503020204020204" pitchFamily="34" charset="-122"/>
              </a:rPr>
              <a:t>出版了</a:t>
            </a:r>
            <a:r>
              <a:rPr lang="en-US" altLang="zh-CN" b="0" dirty="0">
                <a:latin typeface="Times New Roman" panose="02020603050405020304" pitchFamily="18" charset="0"/>
                <a:ea typeface="微软雅黑" panose="020B0503020204020204" pitchFamily="34" charset="-122"/>
              </a:rPr>
              <a:t>Advanced C++</a:t>
            </a:r>
            <a:r>
              <a:rPr lang="zh-CN" altLang="en-US" b="0" dirty="0">
                <a:latin typeface="Times New Roman" panose="02020603050405020304" pitchFamily="18" charset="0"/>
                <a:ea typeface="微软雅黑" panose="020B0503020204020204" pitchFamily="34" charset="-122"/>
              </a:rPr>
              <a:t>：</a:t>
            </a:r>
            <a:r>
              <a:rPr lang="en-US" altLang="zh-CN" b="0" dirty="0">
                <a:latin typeface="Times New Roman" panose="02020603050405020304" pitchFamily="18" charset="0"/>
                <a:ea typeface="微软雅黑" panose="020B0503020204020204" pitchFamily="34" charset="-122"/>
              </a:rPr>
              <a:t>Programming Style and Idioms</a:t>
            </a:r>
            <a:r>
              <a:rPr lang="zh-CN" altLang="en-US" b="0" dirty="0">
                <a:latin typeface="Times New Roman" panose="02020603050405020304" pitchFamily="18" charset="0"/>
                <a:ea typeface="微软雅黑" panose="020B0503020204020204" pitchFamily="34" charset="-122"/>
              </a:rPr>
              <a:t>一书，将模式引入到程序设计领域</a:t>
            </a:r>
            <a:endParaRPr lang="en-US" altLang="zh-CN" b="0" dirty="0">
              <a:latin typeface="Times New Roman" panose="02020603050405020304" pitchFamily="18" charset="0"/>
              <a:ea typeface="微软雅黑" panose="020B0503020204020204" pitchFamily="34" charset="-122"/>
            </a:endParaRPr>
          </a:p>
          <a:p>
            <a:pPr marL="682625" indent="-682625">
              <a:spcBef>
                <a:spcPct val="50000"/>
              </a:spcBef>
              <a:defRPr/>
            </a:pPr>
            <a:r>
              <a:rPr lang="en-US" altLang="zh-CN" b="0" dirty="0">
                <a:latin typeface="Times New Roman" panose="02020603050405020304" pitchFamily="18" charset="0"/>
                <a:ea typeface="微软雅黑" panose="020B0503020204020204" pitchFamily="34" charset="-122"/>
              </a:rPr>
              <a:t>1992 Erich Gamma</a:t>
            </a:r>
            <a:r>
              <a:rPr lang="zh-CN" altLang="en-US" b="0" dirty="0">
                <a:latin typeface="Times New Roman" panose="02020603050405020304" pitchFamily="18" charset="0"/>
                <a:ea typeface="微软雅黑" panose="020B0503020204020204" pitchFamily="34" charset="-122"/>
              </a:rPr>
              <a:t>在苏黎世大学博士毕业论文中系统地提出设计模式的概念</a:t>
            </a:r>
            <a:endParaRPr lang="en-US" altLang="zh-CN" b="0" dirty="0">
              <a:latin typeface="Times New Roman" panose="02020603050405020304" pitchFamily="18" charset="0"/>
              <a:ea typeface="微软雅黑" panose="020B0503020204020204" pitchFamily="34" charset="-122"/>
            </a:endParaRPr>
          </a:p>
          <a:p>
            <a:pPr marL="682625" indent="-682625">
              <a:spcBef>
                <a:spcPct val="50000"/>
              </a:spcBef>
              <a:defRPr/>
            </a:pPr>
            <a:r>
              <a:rPr lang="en-US" altLang="zh-CN" b="0" dirty="0">
                <a:latin typeface="Times New Roman" panose="02020603050405020304" pitchFamily="18" charset="0"/>
                <a:ea typeface="微软雅黑" panose="020B0503020204020204" pitchFamily="34" charset="-122"/>
              </a:rPr>
              <a:t>1993 Kent Beck</a:t>
            </a:r>
            <a:r>
              <a:rPr lang="zh-CN" altLang="en-US" b="0" dirty="0">
                <a:latin typeface="Times New Roman" panose="02020603050405020304" pitchFamily="18" charset="0"/>
                <a:ea typeface="微软雅黑" panose="020B0503020204020204" pitchFamily="34" charset="-122"/>
              </a:rPr>
              <a:t>、</a:t>
            </a:r>
            <a:r>
              <a:rPr lang="en-US" altLang="zh-CN" b="0" dirty="0">
                <a:latin typeface="Times New Roman" panose="02020603050405020304" pitchFamily="18" charset="0"/>
                <a:ea typeface="微软雅黑" panose="020B0503020204020204" pitchFamily="34" charset="-122"/>
              </a:rPr>
              <a:t>Grady </a:t>
            </a:r>
            <a:r>
              <a:rPr lang="en-US" altLang="zh-CN" b="0" dirty="0" err="1">
                <a:latin typeface="Times New Roman" panose="02020603050405020304" pitchFamily="18" charset="0"/>
                <a:ea typeface="微软雅黑" panose="020B0503020204020204" pitchFamily="34" charset="-122"/>
              </a:rPr>
              <a:t>Booch</a:t>
            </a:r>
            <a:r>
              <a:rPr lang="zh-CN" altLang="en-US" b="0" dirty="0">
                <a:latin typeface="Times New Roman" panose="02020603050405020304" pitchFamily="18" charset="0"/>
                <a:ea typeface="微软雅黑" panose="020B0503020204020204" pitchFamily="34" charset="-122"/>
              </a:rPr>
              <a:t>、</a:t>
            </a:r>
            <a:r>
              <a:rPr lang="en-US" altLang="zh-CN" b="0" dirty="0">
                <a:latin typeface="Times New Roman" panose="02020603050405020304" pitchFamily="18" charset="0"/>
                <a:ea typeface="微软雅黑" panose="020B0503020204020204" pitchFamily="34" charset="-122"/>
              </a:rPr>
              <a:t>Jim </a:t>
            </a:r>
            <a:r>
              <a:rPr lang="en-US" altLang="zh-CN" b="0" dirty="0" err="1">
                <a:latin typeface="Times New Roman" panose="02020603050405020304" pitchFamily="18" charset="0"/>
                <a:ea typeface="微软雅黑" panose="020B0503020204020204" pitchFamily="34" charset="-122"/>
              </a:rPr>
              <a:t>Coplien</a:t>
            </a:r>
            <a:r>
              <a:rPr lang="zh-CN" altLang="en-US" b="0" dirty="0">
                <a:latin typeface="Times New Roman" panose="02020603050405020304" pitchFamily="18" charset="0"/>
                <a:ea typeface="微软雅黑" panose="020B0503020204020204" pitchFamily="34" charset="-122"/>
              </a:rPr>
              <a:t>以及其他人组成了</a:t>
            </a:r>
            <a:r>
              <a:rPr lang="en-US" altLang="zh-CN" b="0" dirty="0">
                <a:latin typeface="Times New Roman" panose="02020603050405020304" pitchFamily="18" charset="0"/>
                <a:ea typeface="微软雅黑" panose="020B0503020204020204" pitchFamily="34" charset="-122"/>
              </a:rPr>
              <a:t>Hillside</a:t>
            </a:r>
            <a:r>
              <a:rPr lang="zh-CN" altLang="en-US" b="0" dirty="0">
                <a:latin typeface="Times New Roman" panose="02020603050405020304" pitchFamily="18" charset="0"/>
                <a:ea typeface="微软雅黑" panose="020B0503020204020204" pitchFamily="34" charset="-122"/>
              </a:rPr>
              <a:t>小组，提供一个讨论模式的论坛</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a:t>模式简史</a:t>
            </a:r>
            <a:r>
              <a:rPr lang="en-US" altLang="zh-CN"/>
              <a:t>-2</a:t>
            </a:r>
          </a:p>
        </p:txBody>
      </p:sp>
      <p:sp>
        <p:nvSpPr>
          <p:cNvPr id="1741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87AFE08-C6F6-44F0-99D5-476A4541BB7C}" type="slidenum">
              <a:rPr lang="en-US" altLang="zh-CN" sz="1200" b="0">
                <a:solidFill>
                  <a:srgbClr val="4D4D4D"/>
                </a:solidFill>
                <a:latin typeface="Arial" charset="0"/>
              </a:rPr>
              <a:pPr eaLnBrk="1" hangingPunct="1"/>
              <a:t>12</a:t>
            </a:fld>
            <a:r>
              <a:rPr lang="en-US" altLang="zh-CN" sz="1200" b="0">
                <a:solidFill>
                  <a:srgbClr val="4D4D4D"/>
                </a:solidFill>
                <a:latin typeface="Arial" charset="0"/>
              </a:rPr>
              <a:t>-</a:t>
            </a:r>
          </a:p>
        </p:txBody>
      </p:sp>
      <p:sp>
        <p:nvSpPr>
          <p:cNvPr id="882691" name="Text Box 3"/>
          <p:cNvSpPr txBox="1">
            <a:spLocks noChangeArrowheads="1"/>
          </p:cNvSpPr>
          <p:nvPr/>
        </p:nvSpPr>
        <p:spPr bwMode="auto">
          <a:xfrm>
            <a:off x="655500" y="1744698"/>
            <a:ext cx="10441160" cy="3970318"/>
          </a:xfrm>
          <a:prstGeom prst="rect">
            <a:avLst/>
          </a:prstGeom>
          <a:solidFill>
            <a:srgbClr val="FFFFFF"/>
          </a:solidFill>
          <a:ln w="9525">
            <a:solidFill>
              <a:srgbClr val="800000"/>
            </a:solidFill>
            <a:miter lim="800000"/>
            <a:headEnd/>
            <a:tailEnd/>
          </a:ln>
          <a:effectLst/>
        </p:spPr>
        <p:txBody>
          <a:bodyPr wrap="square">
            <a:spAutoFit/>
          </a:bodyPr>
          <a:lstStyle/>
          <a:p>
            <a:pPr marL="682625" indent="-682625">
              <a:spcBef>
                <a:spcPct val="50000"/>
              </a:spcBef>
              <a:defRPr/>
            </a:pPr>
            <a:r>
              <a:rPr lang="en-US" altLang="zh-CN" b="0" dirty="0">
                <a:solidFill>
                  <a:schemeClr val="hlink"/>
                </a:solidFill>
                <a:latin typeface="Times New Roman" panose="02020603050405020304" pitchFamily="18" charset="0"/>
                <a:ea typeface="微软雅黑" panose="020B0503020204020204" pitchFamily="34" charset="-122"/>
              </a:rPr>
              <a:t>1994 Erich Gamma</a:t>
            </a:r>
            <a:r>
              <a:rPr lang="zh-CN" altLang="en-US" b="0" dirty="0">
                <a:solidFill>
                  <a:schemeClr val="hlink"/>
                </a:solidFill>
                <a:latin typeface="Times New Roman" panose="02020603050405020304" pitchFamily="18" charset="0"/>
                <a:ea typeface="微软雅黑" panose="020B0503020204020204" pitchFamily="34" charset="-122"/>
              </a:rPr>
              <a:t>、</a:t>
            </a:r>
            <a:r>
              <a:rPr lang="en-US" altLang="zh-CN" b="0" dirty="0">
                <a:solidFill>
                  <a:schemeClr val="hlink"/>
                </a:solidFill>
                <a:latin typeface="Times New Roman" panose="02020603050405020304" pitchFamily="18" charset="0"/>
                <a:ea typeface="微软雅黑" panose="020B0503020204020204" pitchFamily="34" charset="-122"/>
              </a:rPr>
              <a:t>John </a:t>
            </a:r>
            <a:r>
              <a:rPr lang="en-US" altLang="zh-CN" b="0" dirty="0" err="1">
                <a:solidFill>
                  <a:schemeClr val="hlink"/>
                </a:solidFill>
                <a:latin typeface="Times New Roman" panose="02020603050405020304" pitchFamily="18" charset="0"/>
                <a:ea typeface="微软雅黑" panose="020B0503020204020204" pitchFamily="34" charset="-122"/>
              </a:rPr>
              <a:t>Vlissides</a:t>
            </a:r>
            <a:r>
              <a:rPr lang="zh-CN" altLang="en-US" b="0" dirty="0">
                <a:solidFill>
                  <a:schemeClr val="hlink"/>
                </a:solidFill>
                <a:latin typeface="Times New Roman" panose="02020603050405020304" pitchFamily="18" charset="0"/>
                <a:ea typeface="微软雅黑" panose="020B0503020204020204" pitchFamily="34" charset="-122"/>
              </a:rPr>
              <a:t>、</a:t>
            </a:r>
            <a:r>
              <a:rPr lang="en-US" altLang="zh-CN" b="0" dirty="0">
                <a:solidFill>
                  <a:schemeClr val="hlink"/>
                </a:solidFill>
                <a:latin typeface="Times New Roman" panose="02020603050405020304" pitchFamily="18" charset="0"/>
                <a:ea typeface="微软雅黑" panose="020B0503020204020204" pitchFamily="34" charset="-122"/>
              </a:rPr>
              <a:t>Ralph Johnson</a:t>
            </a:r>
            <a:r>
              <a:rPr lang="zh-CN" altLang="en-US" b="0" dirty="0">
                <a:solidFill>
                  <a:schemeClr val="hlink"/>
                </a:solidFill>
                <a:latin typeface="Times New Roman" panose="02020603050405020304" pitchFamily="18" charset="0"/>
                <a:ea typeface="微软雅黑" panose="020B0503020204020204" pitchFamily="34" charset="-122"/>
              </a:rPr>
              <a:t>和</a:t>
            </a:r>
            <a:r>
              <a:rPr lang="en-US" altLang="zh-CN" b="0" dirty="0">
                <a:solidFill>
                  <a:schemeClr val="hlink"/>
                </a:solidFill>
                <a:latin typeface="Times New Roman" panose="02020603050405020304" pitchFamily="18" charset="0"/>
                <a:ea typeface="微软雅黑" panose="020B0503020204020204" pitchFamily="34" charset="-122"/>
              </a:rPr>
              <a:t>Richard Helm</a:t>
            </a:r>
            <a:r>
              <a:rPr lang="zh-CN" altLang="en-US" b="0" dirty="0">
                <a:solidFill>
                  <a:schemeClr val="hlink"/>
                </a:solidFill>
                <a:latin typeface="Times New Roman" panose="02020603050405020304" pitchFamily="18" charset="0"/>
                <a:ea typeface="微软雅黑" panose="020B0503020204020204" pitchFamily="34" charset="-122"/>
              </a:rPr>
              <a:t>四人合著</a:t>
            </a:r>
            <a:r>
              <a:rPr lang="zh-CN" altLang="en-US" b="0" dirty="0" smtClean="0">
                <a:solidFill>
                  <a:schemeClr val="hlink"/>
                </a:solidFill>
                <a:latin typeface="Times New Roman" panose="02020603050405020304" pitchFamily="18" charset="0"/>
                <a:ea typeface="微软雅黑" panose="020B0503020204020204" pitchFamily="34" charset="-122"/>
              </a:rPr>
              <a:t>的</a:t>
            </a:r>
            <a:r>
              <a:rPr lang="en-US" altLang="zh-CN" b="0" dirty="0" smtClean="0">
                <a:solidFill>
                  <a:schemeClr val="hlink"/>
                </a:solidFill>
                <a:latin typeface="Times New Roman" panose="02020603050405020304" pitchFamily="18" charset="0"/>
                <a:ea typeface="微软雅黑" panose="020B0503020204020204" pitchFamily="34" charset="-122"/>
              </a:rPr>
              <a:t>《Design </a:t>
            </a:r>
            <a:r>
              <a:rPr lang="en-US" altLang="zh-CN" b="0" dirty="0">
                <a:solidFill>
                  <a:schemeClr val="hlink"/>
                </a:solidFill>
                <a:latin typeface="Times New Roman" panose="02020603050405020304" pitchFamily="18" charset="0"/>
                <a:ea typeface="微软雅黑" panose="020B0503020204020204" pitchFamily="34" charset="-122"/>
              </a:rPr>
              <a:t>Patterns: Elements of Reusable Object-Oriented </a:t>
            </a:r>
            <a:r>
              <a:rPr lang="en-US" altLang="zh-CN" b="0" dirty="0" smtClean="0">
                <a:solidFill>
                  <a:schemeClr val="hlink"/>
                </a:solidFill>
                <a:latin typeface="Times New Roman" panose="02020603050405020304" pitchFamily="18" charset="0"/>
                <a:ea typeface="微软雅黑" panose="020B0503020204020204" pitchFamily="34" charset="-122"/>
              </a:rPr>
              <a:t>Software》</a:t>
            </a:r>
            <a:r>
              <a:rPr lang="zh-CN" altLang="en-US" b="0" dirty="0" smtClean="0">
                <a:solidFill>
                  <a:schemeClr val="hlink"/>
                </a:solidFill>
                <a:latin typeface="Times New Roman" panose="02020603050405020304" pitchFamily="18" charset="0"/>
                <a:ea typeface="微软雅黑" panose="020B0503020204020204" pitchFamily="34" charset="-122"/>
              </a:rPr>
              <a:t>一</a:t>
            </a:r>
            <a:r>
              <a:rPr lang="zh-CN" altLang="en-US" b="0" dirty="0">
                <a:solidFill>
                  <a:schemeClr val="hlink"/>
                </a:solidFill>
                <a:latin typeface="Times New Roman" panose="02020603050405020304" pitchFamily="18" charset="0"/>
                <a:ea typeface="微软雅黑" panose="020B0503020204020204" pitchFamily="34" charset="-122"/>
              </a:rPr>
              <a:t>书出版了，该书提出的</a:t>
            </a:r>
            <a:r>
              <a:rPr lang="en-US" altLang="zh-CN" b="0" dirty="0">
                <a:solidFill>
                  <a:schemeClr val="hlink"/>
                </a:solidFill>
                <a:latin typeface="Times New Roman" panose="02020603050405020304" pitchFamily="18" charset="0"/>
                <a:ea typeface="微软雅黑" panose="020B0503020204020204" pitchFamily="34" charset="-122"/>
              </a:rPr>
              <a:t>23</a:t>
            </a:r>
            <a:r>
              <a:rPr lang="zh-CN" altLang="en-US" b="0" dirty="0">
                <a:solidFill>
                  <a:schemeClr val="hlink"/>
                </a:solidFill>
                <a:latin typeface="Times New Roman" panose="02020603050405020304" pitchFamily="18" charset="0"/>
                <a:ea typeface="微软雅黑" panose="020B0503020204020204" pitchFamily="34" charset="-122"/>
              </a:rPr>
              <a:t>种设计模式已成为设计领域的经典，为设计模式的发展和应用铺平了道路</a:t>
            </a:r>
            <a:endParaRPr lang="en-US" altLang="zh-CN" b="0" dirty="0">
              <a:solidFill>
                <a:schemeClr val="hlink"/>
              </a:solidFill>
              <a:latin typeface="Times New Roman" panose="02020603050405020304" pitchFamily="18" charset="0"/>
              <a:ea typeface="微软雅黑" panose="020B0503020204020204" pitchFamily="34" charset="-122"/>
            </a:endParaRPr>
          </a:p>
          <a:p>
            <a:pPr marL="682625" indent="-682625">
              <a:spcBef>
                <a:spcPct val="50000"/>
              </a:spcBef>
              <a:defRPr/>
            </a:pPr>
            <a:r>
              <a:rPr lang="en-US" altLang="zh-CN" b="0" dirty="0">
                <a:latin typeface="Times New Roman" panose="02020603050405020304" pitchFamily="18" charset="0"/>
                <a:ea typeface="微软雅黑" panose="020B0503020204020204" pitchFamily="34" charset="-122"/>
              </a:rPr>
              <a:t>1996 Frank </a:t>
            </a:r>
            <a:r>
              <a:rPr lang="en-US" altLang="zh-CN" b="0" dirty="0" err="1">
                <a:latin typeface="Times New Roman" panose="02020603050405020304" pitchFamily="18" charset="0"/>
                <a:ea typeface="微软雅黑" panose="020B0503020204020204" pitchFamily="34" charset="-122"/>
              </a:rPr>
              <a:t>Buschmann</a:t>
            </a:r>
            <a:r>
              <a:rPr lang="zh-CN" altLang="en-US" b="0" dirty="0">
                <a:latin typeface="Times New Roman" panose="02020603050405020304" pitchFamily="18" charset="0"/>
                <a:ea typeface="微软雅黑" panose="020B0503020204020204" pitchFamily="34" charset="-122"/>
              </a:rPr>
              <a:t>与其他人合作出版了</a:t>
            </a:r>
            <a:r>
              <a:rPr lang="en-US" altLang="zh-CN" b="0" dirty="0">
                <a:latin typeface="Times New Roman" panose="02020603050405020304" pitchFamily="18" charset="0"/>
                <a:ea typeface="微软雅黑" panose="020B0503020204020204" pitchFamily="34" charset="-122"/>
              </a:rPr>
              <a:t>Pattern-Oriented Software Architecture: A System of Patterns</a:t>
            </a:r>
            <a:r>
              <a:rPr lang="zh-CN" altLang="en-US" b="0" dirty="0">
                <a:latin typeface="Times New Roman" panose="02020603050405020304" pitchFamily="18" charset="0"/>
                <a:ea typeface="微软雅黑" panose="020B0503020204020204" pitchFamily="34" charset="-122"/>
              </a:rPr>
              <a:t>一书，将模式引入架构设计阶段</a:t>
            </a:r>
          </a:p>
          <a:p>
            <a:pPr marL="682625" indent="-682625">
              <a:spcBef>
                <a:spcPct val="50000"/>
              </a:spcBef>
              <a:defRPr/>
            </a:pPr>
            <a:r>
              <a:rPr lang="en-US" altLang="zh-CN" b="0" dirty="0">
                <a:latin typeface="Times New Roman" panose="02020603050405020304" pitchFamily="18" charset="0"/>
                <a:ea typeface="微软雅黑" panose="020B0503020204020204" pitchFamily="34" charset="-122"/>
              </a:rPr>
              <a:t>1997 Martin Flower</a:t>
            </a:r>
            <a:r>
              <a:rPr lang="zh-CN" altLang="en-US" b="0" dirty="0">
                <a:latin typeface="Times New Roman" panose="02020603050405020304" pitchFamily="18" charset="0"/>
                <a:ea typeface="微软雅黑" panose="020B0503020204020204" pitchFamily="34" charset="-122"/>
              </a:rPr>
              <a:t>出版了</a:t>
            </a:r>
            <a:r>
              <a:rPr lang="en-US" altLang="zh-CN" b="0" dirty="0">
                <a:latin typeface="Times New Roman" panose="02020603050405020304" pitchFamily="18" charset="0"/>
                <a:ea typeface="微软雅黑" panose="020B0503020204020204" pitchFamily="34" charset="-122"/>
              </a:rPr>
              <a:t>Analysis Patterns: Reusable Object Models</a:t>
            </a:r>
            <a:r>
              <a:rPr lang="zh-CN" altLang="en-US" b="0" dirty="0">
                <a:latin typeface="Times New Roman" panose="02020603050405020304" pitchFamily="18" charset="0"/>
                <a:ea typeface="微软雅黑" panose="020B0503020204020204" pitchFamily="34" charset="-122"/>
              </a:rPr>
              <a:t>一书，将模式引入分析领域</a:t>
            </a:r>
          </a:p>
          <a:p>
            <a:pPr marL="682625" indent="-682625">
              <a:spcBef>
                <a:spcPct val="50000"/>
              </a:spcBef>
              <a:defRPr/>
            </a:pPr>
            <a:r>
              <a:rPr lang="en-US" altLang="zh-CN" b="0" dirty="0">
                <a:latin typeface="Times New Roman" panose="02020603050405020304" pitchFamily="18" charset="0"/>
                <a:ea typeface="微软雅黑" panose="020B0503020204020204" pitchFamily="34" charset="-122"/>
              </a:rPr>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a:t>设计模式？</a:t>
            </a:r>
          </a:p>
        </p:txBody>
      </p:sp>
      <p:sp>
        <p:nvSpPr>
          <p:cNvPr id="194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A4F92A3-A78D-4F98-B24A-82A63AAB79A5}" type="slidenum">
              <a:rPr lang="en-US" altLang="zh-CN" sz="1200" b="0">
                <a:solidFill>
                  <a:srgbClr val="4D4D4D"/>
                </a:solidFill>
                <a:latin typeface="Arial" charset="0"/>
              </a:rPr>
              <a:pPr eaLnBrk="1" hangingPunct="1"/>
              <a:t>13</a:t>
            </a:fld>
            <a:r>
              <a:rPr lang="en-US" altLang="zh-CN" sz="1200" b="0">
                <a:solidFill>
                  <a:srgbClr val="4D4D4D"/>
                </a:solidFill>
                <a:latin typeface="Arial" charset="0"/>
              </a:rPr>
              <a:t>-</a:t>
            </a:r>
          </a:p>
        </p:txBody>
      </p:sp>
      <p:pic>
        <p:nvPicPr>
          <p:cNvPr id="885763"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1384" y="1643061"/>
            <a:ext cx="5616575" cy="357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8576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12024" y="1643083"/>
            <a:ext cx="5113338" cy="4643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85763"/>
                                        </p:tgtEl>
                                        <p:attrNameLst>
                                          <p:attrName>style.visibility</p:attrName>
                                        </p:attrNameLst>
                                      </p:cBhvr>
                                      <p:to>
                                        <p:strVal val="visible"/>
                                      </p:to>
                                    </p:set>
                                    <p:animEffect transition="in" filter="dissolve">
                                      <p:cBhvr>
                                        <p:cTn id="7" dur="500"/>
                                        <p:tgtEl>
                                          <p:spTgt spid="885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85764"/>
                                        </p:tgtEl>
                                        <p:attrNameLst>
                                          <p:attrName>style.visibility</p:attrName>
                                        </p:attrNameLst>
                                      </p:cBhvr>
                                      <p:to>
                                        <p:strVal val="visible"/>
                                      </p:to>
                                    </p:set>
                                    <p:animEffect transition="in" filter="dissolve">
                                      <p:cBhvr>
                                        <p:cTn id="12" dur="500"/>
                                        <p:tgtEl>
                                          <p:spTgt spid="88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zh-CN" altLang="en-US"/>
              <a:t>设计模式</a:t>
            </a:r>
          </a:p>
        </p:txBody>
      </p:sp>
      <p:sp>
        <p:nvSpPr>
          <p:cNvPr id="886787" name="Rectangle 3"/>
          <p:cNvSpPr>
            <a:spLocks noGrp="1" noChangeArrowheads="1"/>
          </p:cNvSpPr>
          <p:nvPr>
            <p:ph idx="1"/>
          </p:nvPr>
        </p:nvSpPr>
        <p:spPr/>
        <p:txBody>
          <a:bodyPr/>
          <a:lstStyle/>
          <a:p>
            <a:pPr eaLnBrk="1" hangingPunct="1">
              <a:defRPr/>
            </a:pPr>
            <a:r>
              <a:rPr lang="zh-CN" altLang="en-US" dirty="0"/>
              <a:t>设计模式是在</a:t>
            </a:r>
            <a:r>
              <a:rPr lang="zh-CN" altLang="en-US" dirty="0">
                <a:solidFill>
                  <a:srgbClr val="00B0F0"/>
                </a:solidFill>
              </a:rPr>
              <a:t>构件设计</a:t>
            </a:r>
            <a:r>
              <a:rPr lang="zh-CN" altLang="en-US" dirty="0"/>
              <a:t>阶段，通过定义</a:t>
            </a:r>
            <a:r>
              <a:rPr lang="zh-CN" altLang="en-US" dirty="0">
                <a:solidFill>
                  <a:srgbClr val="FF0000"/>
                </a:solidFill>
              </a:rPr>
              <a:t>类</a:t>
            </a:r>
            <a:r>
              <a:rPr lang="zh-CN" altLang="en-US" dirty="0"/>
              <a:t>或特定</a:t>
            </a:r>
            <a:r>
              <a:rPr lang="zh-CN" altLang="en-US" dirty="0">
                <a:solidFill>
                  <a:srgbClr val="FF0000"/>
                </a:solidFill>
              </a:rPr>
              <a:t>对象</a:t>
            </a:r>
            <a:r>
              <a:rPr lang="zh-CN" altLang="en-US" dirty="0"/>
              <a:t>之间的结构和行为，从而</a:t>
            </a:r>
            <a:r>
              <a:rPr lang="zh-CN" altLang="en-US" dirty="0" smtClean="0"/>
              <a:t>解决各类</a:t>
            </a:r>
            <a:r>
              <a:rPr lang="zh-CN" altLang="en-US" dirty="0"/>
              <a:t>设计问题的通用解决方案</a:t>
            </a:r>
            <a:endParaRPr lang="en-US" altLang="zh-CN" dirty="0"/>
          </a:p>
          <a:p>
            <a:pPr eaLnBrk="1" hangingPunct="1">
              <a:defRPr/>
            </a:pPr>
            <a:r>
              <a:rPr lang="zh-CN" altLang="en-US" dirty="0"/>
              <a:t>设计模式的</a:t>
            </a:r>
            <a:r>
              <a:rPr lang="zh-CN" altLang="en-US" dirty="0" smtClean="0"/>
              <a:t>产生？</a:t>
            </a:r>
            <a:endParaRPr lang="zh-CN" altLang="en-US" dirty="0"/>
          </a:p>
          <a:p>
            <a:pPr lvl="1" eaLnBrk="1" hangingPunct="1">
              <a:defRPr/>
            </a:pPr>
            <a:r>
              <a:rPr lang="zh-CN" altLang="en-US" dirty="0"/>
              <a:t>设计就是解决方案</a:t>
            </a:r>
            <a:r>
              <a:rPr lang="en-US" altLang="zh-CN" dirty="0"/>
              <a:t>—</a:t>
            </a:r>
            <a:r>
              <a:rPr lang="zh-CN" altLang="en-US" dirty="0"/>
              <a:t>对</a:t>
            </a:r>
            <a:r>
              <a:rPr lang="zh-CN" altLang="en-US" dirty="0">
                <a:solidFill>
                  <a:schemeClr val="hlink"/>
                </a:solidFill>
                <a:effectLst>
                  <a:outerShdw blurRad="38100" dist="38100" dir="2700000" algn="tl">
                    <a:srgbClr val="C0C0C0"/>
                  </a:outerShdw>
                </a:effectLst>
              </a:rPr>
              <a:t>某个问题</a:t>
            </a:r>
            <a:r>
              <a:rPr lang="zh-CN" altLang="en-US" dirty="0"/>
              <a:t>的解决</a:t>
            </a:r>
          </a:p>
          <a:p>
            <a:pPr lvl="1" eaLnBrk="1" hangingPunct="1">
              <a:defRPr/>
            </a:pPr>
            <a:r>
              <a:rPr lang="zh-CN" altLang="en-US" dirty="0"/>
              <a:t>如果某个解决方案对</a:t>
            </a:r>
            <a:r>
              <a:rPr lang="zh-CN" altLang="en-US" dirty="0">
                <a:solidFill>
                  <a:schemeClr val="hlink"/>
                </a:solidFill>
                <a:effectLst>
                  <a:outerShdw blurRad="38100" dist="38100" dir="2700000" algn="tl">
                    <a:srgbClr val="C0C0C0"/>
                  </a:outerShdw>
                </a:effectLst>
              </a:rPr>
              <a:t>某类问题</a:t>
            </a:r>
            <a:r>
              <a:rPr lang="zh-CN" altLang="en-US" dirty="0"/>
              <a:t>都很有用</a:t>
            </a:r>
          </a:p>
          <a:p>
            <a:pPr lvl="1" eaLnBrk="1" hangingPunct="1">
              <a:defRPr/>
            </a:pPr>
            <a:r>
              <a:rPr lang="zh-CN" altLang="en-US" dirty="0"/>
              <a:t>这时就把它总结出来</a:t>
            </a:r>
          </a:p>
          <a:p>
            <a:pPr lvl="1" eaLnBrk="1" hangingPunct="1">
              <a:defRPr/>
            </a:pPr>
            <a:r>
              <a:rPr lang="zh-CN" altLang="en-US" dirty="0"/>
              <a:t>这就产生了设计模式</a:t>
            </a:r>
          </a:p>
        </p:txBody>
      </p:sp>
      <p:sp>
        <p:nvSpPr>
          <p:cNvPr id="204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77B5C49-F888-4CFC-BBBA-31835C9C16F7}" type="slidenum">
              <a:rPr lang="en-US" altLang="zh-CN" sz="1200" b="0">
                <a:solidFill>
                  <a:srgbClr val="4D4D4D"/>
                </a:solidFill>
                <a:latin typeface="Arial" charset="0"/>
              </a:rPr>
              <a:pPr eaLnBrk="1" hangingPunct="1"/>
              <a:t>14</a:t>
            </a:fld>
            <a:r>
              <a:rPr lang="en-US" altLang="zh-CN" sz="1200" b="0">
                <a:solidFill>
                  <a:srgbClr val="4D4D4D"/>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86787">
                                            <p:txEl>
                                              <p:pRg st="2" end="2"/>
                                            </p:txEl>
                                          </p:spTgt>
                                        </p:tgtEl>
                                        <p:attrNameLst>
                                          <p:attrName>style.visibility</p:attrName>
                                        </p:attrNameLst>
                                      </p:cBhvr>
                                      <p:to>
                                        <p:strVal val="visible"/>
                                      </p:to>
                                    </p:set>
                                    <p:animEffect transition="in" filter="dissolve">
                                      <p:cBhvr>
                                        <p:cTn id="7" dur="500"/>
                                        <p:tgtEl>
                                          <p:spTgt spid="8867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86787">
                                            <p:txEl>
                                              <p:pRg st="3" end="3"/>
                                            </p:txEl>
                                          </p:spTgt>
                                        </p:tgtEl>
                                        <p:attrNameLst>
                                          <p:attrName>style.visibility</p:attrName>
                                        </p:attrNameLst>
                                      </p:cBhvr>
                                      <p:to>
                                        <p:strVal val="visible"/>
                                      </p:to>
                                    </p:set>
                                    <p:animEffect transition="in" filter="dissolve">
                                      <p:cBhvr>
                                        <p:cTn id="12" dur="500"/>
                                        <p:tgtEl>
                                          <p:spTgt spid="8867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86787">
                                            <p:txEl>
                                              <p:pRg st="4" end="4"/>
                                            </p:txEl>
                                          </p:spTgt>
                                        </p:tgtEl>
                                        <p:attrNameLst>
                                          <p:attrName>style.visibility</p:attrName>
                                        </p:attrNameLst>
                                      </p:cBhvr>
                                      <p:to>
                                        <p:strVal val="visible"/>
                                      </p:to>
                                    </p:set>
                                    <p:animEffect transition="in" filter="dissolve">
                                      <p:cBhvr>
                                        <p:cTn id="17" dur="500"/>
                                        <p:tgtEl>
                                          <p:spTgt spid="88678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86787">
                                            <p:txEl>
                                              <p:pRg st="5" end="5"/>
                                            </p:txEl>
                                          </p:spTgt>
                                        </p:tgtEl>
                                        <p:attrNameLst>
                                          <p:attrName>style.visibility</p:attrName>
                                        </p:attrNameLst>
                                      </p:cBhvr>
                                      <p:to>
                                        <p:strVal val="visible"/>
                                      </p:to>
                                    </p:set>
                                    <p:animEffect transition="in" filter="dissolve">
                                      <p:cBhvr>
                                        <p:cTn id="22" dur="500"/>
                                        <p:tgtEl>
                                          <p:spTgt spid="886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a:t>设计模式</a:t>
            </a:r>
          </a:p>
        </p:txBody>
      </p:sp>
      <p:sp>
        <p:nvSpPr>
          <p:cNvPr id="21508" name="Rectangle 3"/>
          <p:cNvSpPr>
            <a:spLocks noGrp="1" noChangeArrowheads="1"/>
          </p:cNvSpPr>
          <p:nvPr>
            <p:ph idx="1"/>
          </p:nvPr>
        </p:nvSpPr>
        <p:spPr>
          <a:xfrm>
            <a:off x="609600" y="1500174"/>
            <a:ext cx="10972800" cy="5357826"/>
          </a:xfrm>
        </p:spPr>
        <p:txBody>
          <a:bodyPr>
            <a:normAutofit/>
          </a:bodyPr>
          <a:lstStyle/>
          <a:p>
            <a:pPr eaLnBrk="1" hangingPunct="1"/>
            <a:r>
              <a:rPr lang="zh-CN" altLang="en-US" sz="2800" dirty="0"/>
              <a:t>是：</a:t>
            </a:r>
          </a:p>
          <a:p>
            <a:pPr lvl="1" eaLnBrk="1" hangingPunct="1"/>
            <a:r>
              <a:rPr lang="zh-CN" altLang="en-US" sz="2400" dirty="0"/>
              <a:t>优秀的设计范例</a:t>
            </a:r>
          </a:p>
          <a:p>
            <a:pPr lvl="1" eaLnBrk="1" hangingPunct="1"/>
            <a:r>
              <a:rPr lang="zh-CN" altLang="en-US" sz="2400" dirty="0"/>
              <a:t>从优秀设计方案中发现和总结出来的经验</a:t>
            </a:r>
          </a:p>
          <a:p>
            <a:pPr lvl="1" eaLnBrk="1" hangingPunct="1"/>
            <a:r>
              <a:rPr lang="zh-CN" altLang="en-US" sz="2400" dirty="0"/>
              <a:t>在实践中反复出现的设计问题的优秀解决方案</a:t>
            </a:r>
          </a:p>
          <a:p>
            <a:pPr lvl="1" eaLnBrk="1" hangingPunct="1"/>
            <a:r>
              <a:rPr lang="zh-CN" altLang="en-US" sz="2400" dirty="0"/>
              <a:t>设计者相互交流的基本术语：设计语言</a:t>
            </a:r>
          </a:p>
          <a:p>
            <a:pPr lvl="1" eaLnBrk="1" hangingPunct="1"/>
            <a:r>
              <a:rPr lang="zh-CN" altLang="en-US" sz="2400" dirty="0"/>
              <a:t>培养优秀设计师的一条捷径</a:t>
            </a:r>
          </a:p>
          <a:p>
            <a:pPr eaLnBrk="1" hangingPunct="1"/>
            <a:r>
              <a:rPr lang="zh-CN" altLang="en-US" sz="2800" dirty="0"/>
              <a:t>不是：</a:t>
            </a:r>
          </a:p>
          <a:p>
            <a:pPr lvl="1" eaLnBrk="1" hangingPunct="1"/>
            <a:r>
              <a:rPr lang="zh-CN" altLang="en-US" sz="2400" dirty="0"/>
              <a:t>面向对象设计的框架</a:t>
            </a:r>
          </a:p>
          <a:p>
            <a:pPr lvl="1" eaLnBrk="1" hangingPunct="1"/>
            <a:r>
              <a:rPr lang="zh-CN" altLang="en-US" sz="2400" dirty="0"/>
              <a:t>可供简单组合的设计元件</a:t>
            </a:r>
          </a:p>
          <a:p>
            <a:pPr lvl="1" eaLnBrk="1" hangingPunct="1"/>
            <a:r>
              <a:rPr lang="zh-CN" altLang="en-US" sz="2400" dirty="0"/>
              <a:t>发明创造出来的创新思路</a:t>
            </a:r>
          </a:p>
          <a:p>
            <a:pPr lvl="1" eaLnBrk="1" hangingPunct="1"/>
            <a:r>
              <a:rPr lang="zh-CN" altLang="en-US" sz="2400" dirty="0"/>
              <a:t>解决面向对象设计问题的完整方案</a:t>
            </a:r>
          </a:p>
        </p:txBody>
      </p:sp>
      <p:sp>
        <p:nvSpPr>
          <p:cNvPr id="2150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4F054F7-BF62-48EA-9CD0-915931D74972}" type="slidenum">
              <a:rPr lang="en-US" altLang="zh-CN" sz="1200" b="0">
                <a:solidFill>
                  <a:srgbClr val="4D4D4D"/>
                </a:solidFill>
                <a:latin typeface="Arial" charset="0"/>
              </a:rPr>
              <a:pPr eaLnBrk="1" hangingPunct="1"/>
              <a:t>15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a:t>设计模式 </a:t>
            </a:r>
            <a:r>
              <a:rPr lang="en-US" altLang="zh-CN"/>
              <a:t>vs </a:t>
            </a:r>
            <a:r>
              <a:rPr lang="zh-CN" altLang="en-US"/>
              <a:t>模式</a:t>
            </a:r>
          </a:p>
        </p:txBody>
      </p:sp>
      <p:sp>
        <p:nvSpPr>
          <p:cNvPr id="23556" name="Rectangle 3"/>
          <p:cNvSpPr>
            <a:spLocks noGrp="1" noChangeArrowheads="1"/>
          </p:cNvSpPr>
          <p:nvPr>
            <p:ph idx="1"/>
          </p:nvPr>
        </p:nvSpPr>
        <p:spPr/>
        <p:txBody>
          <a:bodyPr/>
          <a:lstStyle/>
          <a:p>
            <a:pPr eaLnBrk="1" hangingPunct="1"/>
            <a:r>
              <a:rPr lang="zh-CN" altLang="en-US"/>
              <a:t>模式的含义更广，可用于各类背景</a:t>
            </a:r>
          </a:p>
          <a:p>
            <a:pPr lvl="1" eaLnBrk="1" hangingPunct="1"/>
            <a:r>
              <a:rPr lang="zh-CN" altLang="en-US"/>
              <a:t>设计模式是一种模式</a:t>
            </a:r>
          </a:p>
          <a:p>
            <a:pPr lvl="1" eaLnBrk="1" hangingPunct="1"/>
            <a:r>
              <a:rPr lang="zh-CN" altLang="en-US"/>
              <a:t>除设计模式外，在软件领域还有其他的模式</a:t>
            </a:r>
          </a:p>
          <a:p>
            <a:pPr lvl="2" eaLnBrk="1" hangingPunct="1"/>
            <a:r>
              <a:rPr lang="zh-CN" altLang="en-US"/>
              <a:t>分析模式、组织模式、过程模式、领域模式</a:t>
            </a:r>
          </a:p>
          <a:p>
            <a:pPr eaLnBrk="1" hangingPunct="1"/>
            <a:r>
              <a:rPr lang="zh-CN" altLang="en-US"/>
              <a:t>设计模式是关于面向对象设计微结构的模式</a:t>
            </a:r>
          </a:p>
          <a:p>
            <a:pPr lvl="1" eaLnBrk="1" hangingPunct="1"/>
            <a:r>
              <a:rPr lang="zh-CN" altLang="en-US"/>
              <a:t>这种微结构又称为对象结构</a:t>
            </a:r>
            <a:endParaRPr lang="en-US" altLang="zh-CN"/>
          </a:p>
          <a:p>
            <a:pPr lvl="1" eaLnBrk="1" hangingPunct="1"/>
            <a:r>
              <a:rPr lang="zh-CN" altLang="en-US"/>
              <a:t>微结构指对象及其类之间的静态或动态关系</a:t>
            </a:r>
          </a:p>
        </p:txBody>
      </p:sp>
      <p:sp>
        <p:nvSpPr>
          <p:cNvPr id="2355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A1238B0-20CF-45E7-ACFF-9D61BAC26EC6}" type="slidenum">
              <a:rPr lang="en-US" altLang="zh-CN" sz="1200" b="0">
                <a:solidFill>
                  <a:srgbClr val="4D4D4D"/>
                </a:solidFill>
                <a:latin typeface="Arial" charset="0"/>
              </a:rPr>
              <a:pPr eaLnBrk="1" hangingPunct="1"/>
              <a:t>16</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a:t>设计模式 </a:t>
            </a:r>
            <a:r>
              <a:rPr lang="en-US" altLang="zh-CN"/>
              <a:t>vs </a:t>
            </a:r>
            <a:r>
              <a:rPr lang="zh-CN" altLang="en-US"/>
              <a:t>设计原则</a:t>
            </a:r>
          </a:p>
        </p:txBody>
      </p:sp>
      <p:sp>
        <p:nvSpPr>
          <p:cNvPr id="24580" name="Rectangle 3"/>
          <p:cNvSpPr>
            <a:spLocks noGrp="1" noChangeArrowheads="1"/>
          </p:cNvSpPr>
          <p:nvPr>
            <p:ph idx="1"/>
          </p:nvPr>
        </p:nvSpPr>
        <p:spPr/>
        <p:txBody>
          <a:bodyPr/>
          <a:lstStyle/>
          <a:p>
            <a:pPr eaLnBrk="1" hangingPunct="1"/>
            <a:r>
              <a:rPr lang="zh-CN" altLang="en-US"/>
              <a:t>设计原则是面向对象设计的指导思想</a:t>
            </a:r>
          </a:p>
          <a:p>
            <a:pPr lvl="1" eaLnBrk="1" hangingPunct="1"/>
            <a:r>
              <a:rPr lang="zh-CN" altLang="en-US"/>
              <a:t>设计模式只是更好地遵循这一指导思想的手段之一</a:t>
            </a:r>
          </a:p>
          <a:p>
            <a:pPr eaLnBrk="1" hangingPunct="1"/>
            <a:r>
              <a:rPr lang="zh-CN" altLang="en-US"/>
              <a:t>设计模式是面向对象设计的具体技术</a:t>
            </a:r>
          </a:p>
          <a:p>
            <a:pPr lvl="1" eaLnBrk="1" hangingPunct="1"/>
            <a:r>
              <a:rPr lang="zh-CN" altLang="en-US"/>
              <a:t>设计模式抽象出成功设计的共性，并进行分类与标识</a:t>
            </a:r>
          </a:p>
          <a:p>
            <a:pPr lvl="1" eaLnBrk="1" hangingPunct="1"/>
            <a:r>
              <a:rPr lang="zh-CN" altLang="en-US"/>
              <a:t>设计模式通过描述对象、协作和职责将设计中的意图抽取出来</a:t>
            </a:r>
          </a:p>
        </p:txBody>
      </p:sp>
      <p:sp>
        <p:nvSpPr>
          <p:cNvPr id="245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D7507FC-AAB5-47C1-9880-669E36F16A77}" type="slidenum">
              <a:rPr lang="en-US" altLang="zh-CN" sz="1200" b="0">
                <a:solidFill>
                  <a:srgbClr val="4D4D4D"/>
                </a:solidFill>
                <a:latin typeface="Arial" charset="0"/>
              </a:rPr>
              <a:pPr eaLnBrk="1" hangingPunct="1"/>
              <a:t>17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dirty="0" smtClean="0"/>
              <a:t>内容概要</a:t>
            </a:r>
            <a:endParaRPr lang="zh-CN" altLang="en-US" dirty="0"/>
          </a:p>
        </p:txBody>
      </p:sp>
      <p:sp>
        <p:nvSpPr>
          <p:cNvPr id="898051" name="Rectangle 3"/>
          <p:cNvSpPr>
            <a:spLocks noGrp="1" noChangeArrowheads="1"/>
          </p:cNvSpPr>
          <p:nvPr>
            <p:ph idx="1"/>
          </p:nvPr>
        </p:nvSpPr>
        <p:spPr/>
        <p:txBody>
          <a:bodyPr/>
          <a:lstStyle/>
          <a:p>
            <a:pPr eaLnBrk="1" hangingPunct="1">
              <a:lnSpc>
                <a:spcPct val="150000"/>
              </a:lnSpc>
              <a:defRPr/>
            </a:pPr>
            <a:r>
              <a:rPr lang="zh-CN" altLang="en-US" dirty="0">
                <a:solidFill>
                  <a:schemeClr val="bg1">
                    <a:lumMod val="50000"/>
                  </a:schemeClr>
                </a:solidFill>
              </a:rPr>
              <a:t>模式与设计模式</a:t>
            </a:r>
          </a:p>
          <a:p>
            <a:pPr eaLnBrk="1" hangingPunct="1">
              <a:lnSpc>
                <a:spcPct val="150000"/>
              </a:lnSpc>
              <a:defRPr/>
            </a:pPr>
            <a:r>
              <a:rPr lang="en-US" altLang="zh-CN" u="sng" dirty="0" err="1">
                <a:solidFill>
                  <a:schemeClr val="hlink"/>
                </a:solidFill>
                <a:effectLst>
                  <a:outerShdw blurRad="38100" dist="38100" dir="2700000" algn="tl">
                    <a:srgbClr val="C0C0C0"/>
                  </a:outerShdw>
                </a:effectLst>
              </a:rPr>
              <a:t>GoF</a:t>
            </a:r>
            <a:r>
              <a:rPr lang="zh-CN" altLang="en-US" u="sng" dirty="0">
                <a:solidFill>
                  <a:schemeClr val="hlink"/>
                </a:solidFill>
                <a:effectLst>
                  <a:outerShdw blurRad="38100" dist="38100" dir="2700000" algn="tl">
                    <a:srgbClr val="C0C0C0"/>
                  </a:outerShdw>
                </a:effectLst>
              </a:rPr>
              <a:t>模式</a:t>
            </a:r>
          </a:p>
          <a:p>
            <a:pPr eaLnBrk="1" hangingPunct="1">
              <a:lnSpc>
                <a:spcPct val="150000"/>
              </a:lnSpc>
              <a:defRPr/>
            </a:pPr>
            <a:r>
              <a:rPr lang="zh-CN" altLang="en-US" dirty="0"/>
              <a:t>职责分配模式</a:t>
            </a:r>
          </a:p>
          <a:p>
            <a:pPr eaLnBrk="1" hangingPunct="1">
              <a:lnSpc>
                <a:spcPct val="150000"/>
              </a:lnSpc>
            </a:pPr>
            <a:r>
              <a:rPr lang="zh-CN" altLang="en-US" dirty="0"/>
              <a:t>其他问题</a:t>
            </a:r>
          </a:p>
        </p:txBody>
      </p:sp>
      <p:sp>
        <p:nvSpPr>
          <p:cNvPr id="2765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6DF5B61-4712-4F4D-BB95-A54B71DD0043}" type="slidenum">
              <a:rPr lang="en-US" altLang="zh-CN" sz="1200" b="0">
                <a:solidFill>
                  <a:srgbClr val="4D4D4D"/>
                </a:solidFill>
                <a:latin typeface="Arial" charset="0"/>
              </a:rPr>
              <a:pPr eaLnBrk="1" hangingPunct="1"/>
              <a:t>18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a:t>GoF</a:t>
            </a:r>
            <a:r>
              <a:rPr lang="zh-CN" altLang="en-US"/>
              <a:t>设计模式</a:t>
            </a:r>
          </a:p>
        </p:txBody>
      </p:sp>
      <p:sp>
        <p:nvSpPr>
          <p:cNvPr id="28676" name="Rectangle 3"/>
          <p:cNvSpPr>
            <a:spLocks noGrp="1" noChangeArrowheads="1"/>
          </p:cNvSpPr>
          <p:nvPr>
            <p:ph idx="1"/>
          </p:nvPr>
        </p:nvSpPr>
        <p:spPr/>
        <p:txBody>
          <a:bodyPr/>
          <a:lstStyle/>
          <a:p>
            <a:pPr eaLnBrk="1" hangingPunct="1">
              <a:lnSpc>
                <a:spcPct val="90000"/>
              </a:lnSpc>
            </a:pPr>
            <a:r>
              <a:rPr lang="zh-CN" altLang="en-US" dirty="0"/>
              <a:t>时间</a:t>
            </a:r>
          </a:p>
          <a:p>
            <a:pPr lvl="1" eaLnBrk="1" hangingPunct="1">
              <a:lnSpc>
                <a:spcPct val="90000"/>
              </a:lnSpc>
            </a:pPr>
            <a:r>
              <a:rPr lang="en-US" altLang="zh-CN" dirty="0"/>
              <a:t>1994</a:t>
            </a:r>
          </a:p>
          <a:p>
            <a:pPr eaLnBrk="1" hangingPunct="1">
              <a:lnSpc>
                <a:spcPct val="90000"/>
              </a:lnSpc>
            </a:pPr>
            <a:r>
              <a:rPr lang="zh-CN" altLang="en-US" dirty="0"/>
              <a:t>人物</a:t>
            </a:r>
          </a:p>
          <a:p>
            <a:pPr lvl="1" eaLnBrk="1" hangingPunct="1">
              <a:lnSpc>
                <a:spcPct val="90000"/>
              </a:lnSpc>
            </a:pPr>
            <a:r>
              <a:rPr lang="en-US" altLang="zh-CN" dirty="0"/>
              <a:t>Erich Gamma</a:t>
            </a:r>
            <a:r>
              <a:rPr lang="zh-CN" altLang="en-US" dirty="0"/>
              <a:t>、</a:t>
            </a:r>
            <a:r>
              <a:rPr lang="en-US" altLang="zh-CN" dirty="0"/>
              <a:t>John </a:t>
            </a:r>
            <a:r>
              <a:rPr lang="en-US" altLang="zh-CN" dirty="0" err="1"/>
              <a:t>Vlissides</a:t>
            </a:r>
            <a:r>
              <a:rPr lang="zh-CN" altLang="en-US" dirty="0"/>
              <a:t>、</a:t>
            </a:r>
            <a:r>
              <a:rPr lang="en-US" altLang="zh-CN" dirty="0"/>
              <a:t>Ralph Johnson</a:t>
            </a:r>
            <a:r>
              <a:rPr lang="zh-CN" altLang="en-US" dirty="0"/>
              <a:t>、</a:t>
            </a:r>
            <a:r>
              <a:rPr lang="en-US" altLang="zh-CN" dirty="0"/>
              <a:t>Richard Helm</a:t>
            </a:r>
          </a:p>
          <a:p>
            <a:pPr lvl="1" eaLnBrk="1" hangingPunct="1">
              <a:lnSpc>
                <a:spcPct val="90000"/>
              </a:lnSpc>
            </a:pPr>
            <a:r>
              <a:rPr lang="zh-CN" altLang="en-US" dirty="0"/>
              <a:t>合称</a:t>
            </a:r>
            <a:r>
              <a:rPr lang="en-US" altLang="zh-CN" dirty="0" err="1"/>
              <a:t>GoF</a:t>
            </a:r>
            <a:r>
              <a:rPr lang="en-US" altLang="zh-CN" dirty="0"/>
              <a:t> (Gang of Four)</a:t>
            </a:r>
          </a:p>
          <a:p>
            <a:pPr eaLnBrk="1" hangingPunct="1">
              <a:lnSpc>
                <a:spcPct val="90000"/>
              </a:lnSpc>
            </a:pPr>
            <a:r>
              <a:rPr lang="zh-CN" altLang="en-US" dirty="0"/>
              <a:t>事件</a:t>
            </a:r>
          </a:p>
          <a:p>
            <a:pPr lvl="1" eaLnBrk="1" hangingPunct="1">
              <a:lnSpc>
                <a:spcPct val="90000"/>
              </a:lnSpc>
            </a:pPr>
            <a:r>
              <a:rPr lang="en-US" altLang="zh-CN" dirty="0"/>
              <a:t>Design Patterns: Elements of Reusable Object-Oriented Software </a:t>
            </a:r>
            <a:r>
              <a:rPr lang="en-US" altLang="zh-CN" dirty="0" smtClean="0"/>
              <a:t>《</a:t>
            </a:r>
            <a:r>
              <a:rPr lang="en-US" altLang="zh-CN" dirty="0" err="1" smtClean="0"/>
              <a:t>设计模式</a:t>
            </a:r>
            <a:r>
              <a:rPr lang="en-US" altLang="zh-CN" dirty="0" err="1"/>
              <a:t>-</a:t>
            </a:r>
            <a:r>
              <a:rPr lang="en-US" altLang="zh-CN" dirty="0" err="1" smtClean="0"/>
              <a:t>可复用面向对象软件的基础</a:t>
            </a:r>
            <a:r>
              <a:rPr lang="en-US" altLang="zh-CN" dirty="0" smtClean="0"/>
              <a:t>》 </a:t>
            </a:r>
            <a:r>
              <a:rPr lang="zh-CN" altLang="en-US" dirty="0"/>
              <a:t>的出版</a:t>
            </a:r>
          </a:p>
          <a:p>
            <a:pPr lvl="1" eaLnBrk="1" hangingPunct="1">
              <a:lnSpc>
                <a:spcPct val="90000"/>
              </a:lnSpc>
            </a:pPr>
            <a:r>
              <a:rPr lang="zh-CN" altLang="en-US" dirty="0"/>
              <a:t>提出</a:t>
            </a:r>
            <a:r>
              <a:rPr lang="en-US" altLang="zh-CN" dirty="0"/>
              <a:t>23</a:t>
            </a:r>
            <a:r>
              <a:rPr lang="zh-CN" altLang="en-US" dirty="0"/>
              <a:t>种设计模式，统称为</a:t>
            </a:r>
            <a:r>
              <a:rPr lang="en-US" altLang="zh-CN" dirty="0" err="1"/>
              <a:t>GoF</a:t>
            </a:r>
            <a:r>
              <a:rPr lang="zh-CN" altLang="en-US" dirty="0"/>
              <a:t>模式</a:t>
            </a:r>
          </a:p>
        </p:txBody>
      </p:sp>
      <p:sp>
        <p:nvSpPr>
          <p:cNvPr id="2867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EA5F999-9655-4A38-87F8-A6A5DD189036}" type="slidenum">
              <a:rPr lang="en-US" altLang="zh-CN" sz="1200" b="0">
                <a:solidFill>
                  <a:srgbClr val="4D4D4D"/>
                </a:solidFill>
                <a:latin typeface="Arial" charset="0"/>
              </a:rPr>
              <a:pPr eaLnBrk="1" hangingPunct="1"/>
              <a:t>19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面向对象的设计模式</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smtClean="0"/>
              <a:t>8 </a:t>
            </a:r>
            <a:r>
              <a:rPr lang="zh-CN" altLang="en-US" dirty="0" smtClean="0"/>
              <a:t>部分</a:t>
            </a:r>
            <a:endParaRPr lang="zh-CN" altLang="en-US" dirty="0"/>
          </a:p>
        </p:txBody>
      </p:sp>
    </p:spTree>
    <p:extLst>
      <p:ext uri="{BB962C8B-B14F-4D97-AF65-F5344CB8AC3E}">
        <p14:creationId xmlns="" xmlns:p14="http://schemas.microsoft.com/office/powerpoint/2010/main" val="2278185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err="1"/>
              <a:t>GoF</a:t>
            </a:r>
            <a:r>
              <a:rPr lang="zh-CN" altLang="en-US" dirty="0"/>
              <a:t>模式</a:t>
            </a:r>
            <a:r>
              <a:rPr lang="zh-CN" altLang="en-US" dirty="0" smtClean="0"/>
              <a:t>分类</a:t>
            </a:r>
            <a:endParaRPr lang="en-US" altLang="zh-CN" dirty="0"/>
          </a:p>
        </p:txBody>
      </p:sp>
      <p:sp>
        <p:nvSpPr>
          <p:cNvPr id="29700" name="Rectangle 3"/>
          <p:cNvSpPr>
            <a:spLocks noGrp="1" noChangeArrowheads="1"/>
          </p:cNvSpPr>
          <p:nvPr>
            <p:ph idx="1"/>
          </p:nvPr>
        </p:nvSpPr>
        <p:spPr/>
        <p:txBody>
          <a:bodyPr/>
          <a:lstStyle/>
          <a:p>
            <a:pPr eaLnBrk="1" hangingPunct="1"/>
            <a:r>
              <a:rPr lang="zh-CN" altLang="en-US"/>
              <a:t>根据模式的目的</a:t>
            </a:r>
            <a:r>
              <a:rPr lang="en-US" altLang="zh-CN"/>
              <a:t>(</a:t>
            </a:r>
            <a:r>
              <a:rPr lang="zh-CN" altLang="en-US"/>
              <a:t>用来完成什么工作的</a:t>
            </a:r>
            <a:r>
              <a:rPr lang="en-US" altLang="zh-CN"/>
              <a:t>) </a:t>
            </a:r>
          </a:p>
          <a:p>
            <a:pPr lvl="1" eaLnBrk="1" hangingPunct="1"/>
            <a:r>
              <a:rPr lang="zh-CN" altLang="en-US"/>
              <a:t>创建型模式</a:t>
            </a:r>
          </a:p>
          <a:p>
            <a:pPr lvl="1" eaLnBrk="1" hangingPunct="1"/>
            <a:r>
              <a:rPr lang="zh-CN" altLang="en-US"/>
              <a:t>结构型模式</a:t>
            </a:r>
          </a:p>
          <a:p>
            <a:pPr lvl="1" eaLnBrk="1" hangingPunct="1"/>
            <a:r>
              <a:rPr lang="zh-CN" altLang="en-US"/>
              <a:t>行为型模式</a:t>
            </a:r>
          </a:p>
          <a:p>
            <a:pPr eaLnBrk="1" hangingPunct="1"/>
            <a:r>
              <a:rPr lang="zh-CN" altLang="en-US"/>
              <a:t>根据模式的作用范围</a:t>
            </a:r>
            <a:r>
              <a:rPr lang="en-US" altLang="zh-CN"/>
              <a:t>(</a:t>
            </a:r>
            <a:r>
              <a:rPr lang="zh-CN" altLang="en-US"/>
              <a:t>是处理类还是处理对象的</a:t>
            </a:r>
            <a:r>
              <a:rPr lang="en-US" altLang="zh-CN"/>
              <a:t>)</a:t>
            </a:r>
            <a:r>
              <a:rPr lang="zh-CN" altLang="en-US"/>
              <a:t>：</a:t>
            </a:r>
          </a:p>
          <a:p>
            <a:pPr lvl="1" eaLnBrk="1" hangingPunct="1"/>
            <a:r>
              <a:rPr lang="zh-CN" altLang="en-US"/>
              <a:t>类模式</a:t>
            </a:r>
          </a:p>
          <a:p>
            <a:pPr lvl="1" eaLnBrk="1" hangingPunct="1"/>
            <a:r>
              <a:rPr lang="zh-CN" altLang="en-US"/>
              <a:t>对象模式</a:t>
            </a:r>
          </a:p>
        </p:txBody>
      </p:sp>
      <p:sp>
        <p:nvSpPr>
          <p:cNvPr id="2969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B9FA893-24E6-447D-9C4D-E8672E3CEE62}" type="slidenum">
              <a:rPr lang="en-US" altLang="zh-CN" sz="1200" b="0">
                <a:solidFill>
                  <a:srgbClr val="4D4D4D"/>
                </a:solidFill>
                <a:latin typeface="Arial" charset="0"/>
              </a:rPr>
              <a:pPr eaLnBrk="1" hangingPunct="1"/>
              <a:t>20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a:t>GoF</a:t>
            </a:r>
            <a:r>
              <a:rPr lang="zh-CN" altLang="en-US" dirty="0"/>
              <a:t>模式分类</a:t>
            </a:r>
            <a:r>
              <a:rPr lang="en-US" altLang="zh-CN" dirty="0"/>
              <a:t>-2</a:t>
            </a:r>
          </a:p>
        </p:txBody>
      </p:sp>
      <p:sp>
        <p:nvSpPr>
          <p:cNvPr id="30724" name="Rectangle 3"/>
          <p:cNvSpPr>
            <a:spLocks noGrp="1" noChangeArrowheads="1"/>
          </p:cNvSpPr>
          <p:nvPr>
            <p:ph idx="1"/>
          </p:nvPr>
        </p:nvSpPr>
        <p:spPr/>
        <p:txBody>
          <a:bodyPr/>
          <a:lstStyle/>
          <a:p>
            <a:pPr eaLnBrk="1" hangingPunct="1">
              <a:lnSpc>
                <a:spcPct val="90000"/>
              </a:lnSpc>
            </a:pPr>
            <a:r>
              <a:rPr lang="zh-CN" altLang="en-US" sz="2800" dirty="0"/>
              <a:t>创建型模式</a:t>
            </a:r>
          </a:p>
          <a:p>
            <a:pPr lvl="1" eaLnBrk="1" hangingPunct="1">
              <a:lnSpc>
                <a:spcPct val="90000"/>
              </a:lnSpc>
            </a:pPr>
            <a:r>
              <a:rPr lang="zh-CN" altLang="en-US" sz="2400" dirty="0"/>
              <a:t>创建型类模式将对象的部分创建工作延迟到子类</a:t>
            </a:r>
          </a:p>
          <a:p>
            <a:pPr lvl="1" eaLnBrk="1" hangingPunct="1">
              <a:lnSpc>
                <a:spcPct val="90000"/>
              </a:lnSpc>
            </a:pPr>
            <a:r>
              <a:rPr lang="zh-CN" altLang="en-US" sz="2400" dirty="0"/>
              <a:t>创建型对象模式将它延迟到另一个对象中</a:t>
            </a:r>
          </a:p>
          <a:p>
            <a:pPr eaLnBrk="1" hangingPunct="1">
              <a:lnSpc>
                <a:spcPct val="90000"/>
              </a:lnSpc>
            </a:pPr>
            <a:r>
              <a:rPr lang="zh-CN" altLang="en-US" sz="2800" dirty="0"/>
              <a:t>结构型模式</a:t>
            </a:r>
          </a:p>
          <a:p>
            <a:pPr lvl="1" eaLnBrk="1" hangingPunct="1">
              <a:lnSpc>
                <a:spcPct val="90000"/>
              </a:lnSpc>
            </a:pPr>
            <a:r>
              <a:rPr lang="zh-CN" altLang="en-US" sz="2400" dirty="0"/>
              <a:t>结构型类模式使用继承机制来组合类</a:t>
            </a:r>
          </a:p>
          <a:p>
            <a:pPr lvl="1" eaLnBrk="1" hangingPunct="1">
              <a:lnSpc>
                <a:spcPct val="90000"/>
              </a:lnSpc>
            </a:pPr>
            <a:r>
              <a:rPr lang="zh-CN" altLang="en-US" sz="2400" dirty="0"/>
              <a:t>结构型对象模式描述了对象间的组装方式</a:t>
            </a:r>
          </a:p>
          <a:p>
            <a:pPr eaLnBrk="1" hangingPunct="1">
              <a:lnSpc>
                <a:spcPct val="90000"/>
              </a:lnSpc>
            </a:pPr>
            <a:r>
              <a:rPr lang="zh-CN" altLang="en-US" sz="2800" dirty="0"/>
              <a:t>行为型模式</a:t>
            </a:r>
          </a:p>
          <a:p>
            <a:pPr lvl="1" eaLnBrk="1" hangingPunct="1">
              <a:lnSpc>
                <a:spcPct val="90000"/>
              </a:lnSpc>
            </a:pPr>
            <a:r>
              <a:rPr lang="zh-CN" altLang="en-US" sz="2400" dirty="0"/>
              <a:t>行为型类模式使用继承描述算法与</a:t>
            </a:r>
            <a:r>
              <a:rPr lang="zh-CN" altLang="en-US" sz="2400" dirty="0" smtClean="0"/>
              <a:t>控制</a:t>
            </a:r>
            <a:endParaRPr lang="zh-CN" altLang="en-US" sz="2400" dirty="0"/>
          </a:p>
          <a:p>
            <a:pPr lvl="1" eaLnBrk="1" hangingPunct="1">
              <a:lnSpc>
                <a:spcPct val="90000"/>
              </a:lnSpc>
            </a:pPr>
            <a:r>
              <a:rPr lang="zh-CN" altLang="en-US" sz="2400" dirty="0"/>
              <a:t>行为型对象模式则描述一组对象怎样协作完成单个对象无法完成的工作</a:t>
            </a:r>
          </a:p>
        </p:txBody>
      </p:sp>
      <p:sp>
        <p:nvSpPr>
          <p:cNvPr id="3072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FAF2E9A-AEE6-4E2A-A37A-00F6935A209C}" type="slidenum">
              <a:rPr lang="en-US" altLang="zh-CN" sz="1200" b="0">
                <a:solidFill>
                  <a:srgbClr val="4D4D4D"/>
                </a:solidFill>
                <a:latin typeface="Arial" charset="0"/>
              </a:rPr>
              <a:pPr eaLnBrk="1" hangingPunct="1"/>
              <a:t>21</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4195" name="Group 3"/>
          <p:cNvGraphicFramePr>
            <a:graphicFrameLocks noGrp="1"/>
          </p:cNvGraphicFramePr>
          <p:nvPr>
            <p:ph type="tbl" idx="1"/>
            <p:extLst>
              <p:ext uri="{D42A27DB-BD31-4B8C-83A1-F6EECF244321}">
                <p14:modId xmlns="" xmlns:p14="http://schemas.microsoft.com/office/powerpoint/2010/main" val="1055270430"/>
              </p:ext>
            </p:extLst>
          </p:nvPr>
        </p:nvGraphicFramePr>
        <p:xfrm>
          <a:off x="1327170" y="1939948"/>
          <a:ext cx="9483738" cy="4632705"/>
        </p:xfrm>
        <a:graphic>
          <a:graphicData uri="http://schemas.openxmlformats.org/drawingml/2006/table">
            <a:tbl>
              <a:tblPr/>
              <a:tblGrid>
                <a:gridCol w="1001763">
                  <a:extLst>
                    <a:ext uri="{9D8B030D-6E8A-4147-A177-3AD203B41FA5}">
                      <a16:colId xmlns="" xmlns:a16="http://schemas.microsoft.com/office/drawing/2014/main" val="20000"/>
                    </a:ext>
                  </a:extLst>
                </a:gridCol>
                <a:gridCol w="2409745">
                  <a:extLst>
                    <a:ext uri="{9D8B030D-6E8A-4147-A177-3AD203B41FA5}">
                      <a16:colId xmlns="" xmlns:a16="http://schemas.microsoft.com/office/drawing/2014/main" val="20001"/>
                    </a:ext>
                  </a:extLst>
                </a:gridCol>
                <a:gridCol w="2857520">
                  <a:extLst>
                    <a:ext uri="{9D8B030D-6E8A-4147-A177-3AD203B41FA5}">
                      <a16:colId xmlns="" xmlns:a16="http://schemas.microsoft.com/office/drawing/2014/main" val="20002"/>
                    </a:ext>
                  </a:extLst>
                </a:gridCol>
                <a:gridCol w="3214710">
                  <a:extLst>
                    <a:ext uri="{9D8B030D-6E8A-4147-A177-3AD203B41FA5}">
                      <a16:colId xmlns="" xmlns:a16="http://schemas.microsoft.com/office/drawing/2014/main" val="20003"/>
                    </a:ext>
                  </a:extLst>
                </a:gridCol>
              </a:tblGrid>
              <a:tr h="430272">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endParaRPr kumimoji="1" lang="zh-CN" altLang="en-US" sz="2000" b="0" i="0" u="none" strike="noStrike" cap="none" normalizeH="0" baseline="0" dirty="0">
                        <a:ln>
                          <a:noFill/>
                        </a:ln>
                        <a:solidFill>
                          <a:srgbClr val="FF330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txBody>
                  <a:tcPr marT="45723" marB="4572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400" b="0" i="0" u="none" strike="noStrike" cap="none" normalizeH="0" baseline="0" dirty="0">
                          <a:ln>
                            <a:noFill/>
                          </a:ln>
                          <a:solidFill>
                            <a:srgbClr val="FF330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创建型</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400" b="0" i="0" u="none" strike="noStrike" cap="none" normalizeH="0" baseline="0">
                          <a:ln>
                            <a:noFill/>
                          </a:ln>
                          <a:solidFill>
                            <a:srgbClr val="FF330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结构型</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400" b="0" i="0" u="none" strike="noStrike" cap="none" normalizeH="0" baseline="0">
                          <a:ln>
                            <a:noFill/>
                          </a:ln>
                          <a:solidFill>
                            <a:srgbClr val="FF330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行为型</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71712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000" b="0" i="0" u="none" strike="noStrike" cap="none" normalizeH="0" baseline="0">
                          <a:ln>
                            <a:noFill/>
                          </a:ln>
                          <a:solidFill>
                            <a:srgbClr val="FF330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类</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Factory Method</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Adapter (Class)</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Interpreter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rPr>
                        <a:t>Template Method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3413493">
                <a:tc>
                  <a:txBody>
                    <a:bodyPr/>
                    <a:lstStyle/>
                    <a:p>
                      <a:pPr marL="0" marR="0" lvl="0" indent="0" algn="ctr"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zh-CN" altLang="en-US" sz="2000" b="0" i="0" u="none" strike="noStrike" cap="none" normalizeH="0" baseline="0">
                          <a:ln>
                            <a:noFill/>
                          </a:ln>
                          <a:solidFill>
                            <a:srgbClr val="FF330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对象</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Abstract Factory</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Builder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Prototype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Singleton</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Adapter (Object)</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Bridge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Composite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Decorator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Facade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Flyweight</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Proxy</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Chain of Responsibility</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Command</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Iterator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Mediator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Memento</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Observer</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State</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Strategy</a:t>
                      </a:r>
                    </a:p>
                    <a:p>
                      <a:pPr marL="0" marR="0" lvl="0" indent="0" algn="l" defTabSz="914400" rtl="0" eaLnBrk="1" fontAlgn="base" latinLnBrk="0" hangingPunct="1">
                        <a:lnSpc>
                          <a:spcPct val="100000"/>
                        </a:lnSpc>
                        <a:spcBef>
                          <a:spcPct val="20000"/>
                        </a:spcBef>
                        <a:spcAft>
                          <a:spcPct val="0"/>
                        </a:spcAft>
                        <a:buClr>
                          <a:srgbClr val="A50021"/>
                        </a:buClr>
                        <a:buSzPct val="80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Visitor</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317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69E2B1B-62E4-498D-8270-6B70378B2C86}" type="slidenum">
              <a:rPr lang="en-US" altLang="zh-CN" sz="1200" b="0">
                <a:solidFill>
                  <a:srgbClr val="4D4D4D"/>
                </a:solidFill>
                <a:latin typeface="Arial" charset="0"/>
              </a:rPr>
              <a:pPr eaLnBrk="1" hangingPunct="1"/>
              <a:t>22</a:t>
            </a:fld>
            <a:r>
              <a:rPr lang="en-US" altLang="zh-CN" sz="1200" b="0">
                <a:solidFill>
                  <a:srgbClr val="4D4D4D"/>
                </a:solidFill>
                <a:latin typeface="Arial" charset="0"/>
              </a:rPr>
              <a:t>-</a:t>
            </a:r>
          </a:p>
        </p:txBody>
      </p:sp>
      <p:sp>
        <p:nvSpPr>
          <p:cNvPr id="904217" name="Text Box 25"/>
          <p:cNvSpPr txBox="1">
            <a:spLocks noChangeArrowheads="1"/>
          </p:cNvSpPr>
          <p:nvPr/>
        </p:nvSpPr>
        <p:spPr bwMode="auto">
          <a:xfrm>
            <a:off x="1746276" y="1430361"/>
            <a:ext cx="7993062" cy="457200"/>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en-US" altLang="zh-CN" b="0" dirty="0" err="1">
                <a:solidFill>
                  <a:srgbClr val="336600"/>
                </a:solidFill>
                <a:latin typeface="Times New Roman" panose="02020603050405020304" pitchFamily="18" charset="0"/>
                <a:ea typeface="微软雅黑" panose="020B0503020204020204" pitchFamily="34" charset="-122"/>
              </a:rPr>
              <a:t>GoF</a:t>
            </a:r>
            <a:r>
              <a:rPr kumimoji="0" lang="en-US" altLang="zh-CN" b="0" dirty="0">
                <a:solidFill>
                  <a:srgbClr val="336600"/>
                </a:solidFill>
                <a:latin typeface="Times New Roman" panose="02020603050405020304" pitchFamily="18" charset="0"/>
                <a:ea typeface="微软雅黑" panose="020B0503020204020204" pitchFamily="34" charset="-122"/>
              </a:rPr>
              <a:t> 23</a:t>
            </a:r>
            <a:r>
              <a:rPr kumimoji="0" lang="zh-CN" altLang="en-US" b="0" dirty="0">
                <a:solidFill>
                  <a:srgbClr val="336600"/>
                </a:solidFill>
                <a:latin typeface="Times New Roman" panose="02020603050405020304" pitchFamily="18" charset="0"/>
                <a:ea typeface="微软雅黑" panose="020B0503020204020204" pitchFamily="34" charset="-122"/>
              </a:rPr>
              <a:t>种设计模式</a:t>
            </a:r>
          </a:p>
        </p:txBody>
      </p:sp>
      <p:sp>
        <p:nvSpPr>
          <p:cNvPr id="6" name="Rectangle 2"/>
          <p:cNvSpPr txBox="1">
            <a:spLocks noChangeArrowheads="1"/>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500" b="1" i="0" u="none" strike="noStrike" kern="1200" cap="none" spc="0" normalizeH="0" baseline="0" noProof="0" dirty="0" err="1" smtClean="0">
                <a:ln>
                  <a:noFill/>
                </a:ln>
                <a:solidFill>
                  <a:schemeClr val="accent1">
                    <a:satMod val="150000"/>
                  </a:schemeClr>
                </a:solidFill>
                <a:effectLst/>
                <a:uLnTx/>
                <a:uFillTx/>
                <a:latin typeface="+mj-lt"/>
                <a:ea typeface="+mj-ea"/>
                <a:cs typeface="+mj-cs"/>
              </a:rPr>
              <a:t>GoF</a:t>
            </a:r>
            <a:r>
              <a:rPr kumimoji="0" lang="zh-CN" altLang="en-US" sz="4500" b="1" i="0" u="none" strike="noStrike" kern="1200" cap="none" spc="0" normalizeH="0" baseline="0" noProof="0" dirty="0" smtClean="0">
                <a:ln>
                  <a:noFill/>
                </a:ln>
                <a:solidFill>
                  <a:schemeClr val="accent1">
                    <a:satMod val="150000"/>
                  </a:schemeClr>
                </a:solidFill>
                <a:effectLst/>
                <a:uLnTx/>
                <a:uFillTx/>
                <a:latin typeface="+mj-lt"/>
                <a:ea typeface="+mj-ea"/>
                <a:cs typeface="+mj-cs"/>
              </a:rPr>
              <a:t>设计模式</a:t>
            </a:r>
            <a:endParaRPr kumimoji="0" lang="en-US" altLang="zh-CN" sz="45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a:t>创建型模式</a:t>
            </a:r>
          </a:p>
        </p:txBody>
      </p:sp>
      <p:sp>
        <p:nvSpPr>
          <p:cNvPr id="906243" name="Rectangle 3"/>
          <p:cNvSpPr>
            <a:spLocks noGrp="1" noChangeArrowheads="1"/>
          </p:cNvSpPr>
          <p:nvPr>
            <p:ph idx="1"/>
          </p:nvPr>
        </p:nvSpPr>
        <p:spPr/>
        <p:txBody>
          <a:bodyPr>
            <a:normAutofit lnSpcReduction="10000"/>
          </a:bodyPr>
          <a:lstStyle/>
          <a:p>
            <a:pPr eaLnBrk="1" hangingPunct="1">
              <a:defRPr/>
            </a:pPr>
            <a:r>
              <a:rPr lang="en-US" altLang="zh-CN" sz="2800" dirty="0">
                <a:solidFill>
                  <a:schemeClr val="hlink"/>
                </a:solidFill>
                <a:effectLst>
                  <a:outerShdw blurRad="38100" dist="38100" dir="2700000" algn="tl">
                    <a:srgbClr val="C0C0C0"/>
                  </a:outerShdw>
                </a:effectLst>
              </a:rPr>
              <a:t>1 </a:t>
            </a:r>
            <a:r>
              <a:rPr lang="zh-CN" altLang="en-US" sz="2800" dirty="0">
                <a:solidFill>
                  <a:schemeClr val="hlink"/>
                </a:solidFill>
                <a:effectLst>
                  <a:outerShdw blurRad="38100" dist="38100" dir="2700000" algn="tl">
                    <a:srgbClr val="C0C0C0"/>
                  </a:outerShdw>
                </a:effectLst>
              </a:rPr>
              <a:t>工厂方法 </a:t>
            </a:r>
            <a:r>
              <a:rPr lang="en-US" altLang="zh-CN" sz="2800" dirty="0">
                <a:solidFill>
                  <a:schemeClr val="hlink"/>
                </a:solidFill>
                <a:effectLst>
                  <a:outerShdw blurRad="38100" dist="38100" dir="2700000" algn="tl">
                    <a:srgbClr val="C0C0C0"/>
                  </a:outerShdw>
                </a:effectLst>
              </a:rPr>
              <a:t>factory method</a:t>
            </a:r>
          </a:p>
          <a:p>
            <a:pPr lvl="1" eaLnBrk="1" hangingPunct="1">
              <a:defRPr/>
            </a:pPr>
            <a:r>
              <a:rPr lang="zh-CN" altLang="en-US" sz="2400" dirty="0"/>
              <a:t>定义一个用于创建对象的接口，让子类决定实例化哪一个类</a:t>
            </a:r>
          </a:p>
          <a:p>
            <a:pPr eaLnBrk="1" hangingPunct="1">
              <a:defRPr/>
            </a:pPr>
            <a:r>
              <a:rPr lang="en-US" altLang="zh-CN" sz="2800" dirty="0">
                <a:solidFill>
                  <a:schemeClr val="hlink"/>
                </a:solidFill>
                <a:effectLst>
                  <a:outerShdw blurRad="38100" dist="38100" dir="2700000" algn="tl">
                    <a:srgbClr val="C0C0C0"/>
                  </a:outerShdw>
                </a:effectLst>
              </a:rPr>
              <a:t>2 </a:t>
            </a:r>
            <a:r>
              <a:rPr lang="zh-CN" altLang="en-US" sz="2800" dirty="0">
                <a:solidFill>
                  <a:schemeClr val="hlink"/>
                </a:solidFill>
                <a:effectLst>
                  <a:outerShdw blurRad="38100" dist="38100" dir="2700000" algn="tl">
                    <a:srgbClr val="C0C0C0"/>
                  </a:outerShdw>
                </a:effectLst>
              </a:rPr>
              <a:t>抽象工厂</a:t>
            </a:r>
            <a:r>
              <a:rPr lang="en-US" altLang="zh-CN" sz="2800" dirty="0">
                <a:solidFill>
                  <a:schemeClr val="hlink"/>
                </a:solidFill>
                <a:effectLst>
                  <a:outerShdw blurRad="38100" dist="38100" dir="2700000" algn="tl">
                    <a:srgbClr val="C0C0C0"/>
                  </a:outerShdw>
                </a:effectLst>
              </a:rPr>
              <a:t>abstract factory </a:t>
            </a:r>
          </a:p>
          <a:p>
            <a:pPr lvl="1" eaLnBrk="1" hangingPunct="1">
              <a:defRPr/>
            </a:pPr>
            <a:r>
              <a:rPr lang="zh-CN" altLang="en-US" sz="2400" dirty="0"/>
              <a:t>提供一个接口，不必指定具体类即可创建一族相关的或相依赖的对象</a:t>
            </a:r>
          </a:p>
          <a:p>
            <a:pPr eaLnBrk="1" hangingPunct="1">
              <a:defRPr/>
            </a:pPr>
            <a:r>
              <a:rPr lang="en-US" altLang="zh-CN" sz="2800" dirty="0"/>
              <a:t>3 </a:t>
            </a:r>
            <a:r>
              <a:rPr lang="zh-CN" altLang="en-US" sz="2800" dirty="0"/>
              <a:t>生成器</a:t>
            </a:r>
            <a:r>
              <a:rPr lang="en-US" altLang="zh-CN" sz="2800" dirty="0"/>
              <a:t>builder</a:t>
            </a:r>
          </a:p>
          <a:p>
            <a:pPr lvl="1" eaLnBrk="1" hangingPunct="1">
              <a:defRPr/>
            </a:pPr>
            <a:r>
              <a:rPr lang="zh-CN" altLang="en-US" sz="2400" dirty="0"/>
              <a:t>将一个复杂对象的构建与它的表示分离</a:t>
            </a:r>
            <a:r>
              <a:rPr lang="zh-CN" altLang="en-US" sz="2400" dirty="0" smtClean="0"/>
              <a:t>，从而</a:t>
            </a:r>
            <a:r>
              <a:rPr lang="zh-CN" altLang="en-US" sz="2400" dirty="0"/>
              <a:t>同一构造过程可以创建不同的表示</a:t>
            </a:r>
          </a:p>
          <a:p>
            <a:pPr eaLnBrk="1" hangingPunct="1">
              <a:defRPr/>
            </a:pPr>
            <a:r>
              <a:rPr lang="en-US" altLang="zh-CN" sz="2800" dirty="0"/>
              <a:t>4 </a:t>
            </a:r>
            <a:r>
              <a:rPr lang="zh-CN" altLang="en-US" sz="2800" dirty="0"/>
              <a:t>原型</a:t>
            </a:r>
            <a:r>
              <a:rPr lang="en-US" altLang="zh-CN" sz="2800" dirty="0"/>
              <a:t>prototype</a:t>
            </a:r>
          </a:p>
          <a:p>
            <a:pPr lvl="1" eaLnBrk="1" hangingPunct="1">
              <a:defRPr/>
            </a:pPr>
            <a:r>
              <a:rPr lang="zh-CN" altLang="en-US" sz="2400" dirty="0"/>
              <a:t>利用一个原型实例指定创建对象的类别，从而创建该原型的新对象副本</a:t>
            </a:r>
          </a:p>
          <a:p>
            <a:pPr eaLnBrk="1" hangingPunct="1">
              <a:defRPr/>
            </a:pPr>
            <a:r>
              <a:rPr lang="en-US" altLang="zh-CN" sz="2800" dirty="0">
                <a:solidFill>
                  <a:schemeClr val="hlink"/>
                </a:solidFill>
                <a:effectLst>
                  <a:outerShdw blurRad="38100" dist="38100" dir="2700000" algn="tl">
                    <a:srgbClr val="C0C0C0"/>
                  </a:outerShdw>
                </a:effectLst>
              </a:rPr>
              <a:t>5 </a:t>
            </a:r>
            <a:r>
              <a:rPr lang="zh-CN" altLang="en-US" sz="2800" dirty="0">
                <a:solidFill>
                  <a:schemeClr val="hlink"/>
                </a:solidFill>
                <a:effectLst>
                  <a:outerShdw blurRad="38100" dist="38100" dir="2700000" algn="tl">
                    <a:srgbClr val="C0C0C0"/>
                  </a:outerShdw>
                </a:effectLst>
              </a:rPr>
              <a:t>单例</a:t>
            </a:r>
            <a:r>
              <a:rPr lang="en-US" altLang="zh-CN" sz="2800" dirty="0">
                <a:solidFill>
                  <a:schemeClr val="hlink"/>
                </a:solidFill>
                <a:effectLst>
                  <a:outerShdw blurRad="38100" dist="38100" dir="2700000" algn="tl">
                    <a:srgbClr val="C0C0C0"/>
                  </a:outerShdw>
                </a:effectLst>
              </a:rPr>
              <a:t>singleton</a:t>
            </a:r>
          </a:p>
          <a:p>
            <a:pPr lvl="1" eaLnBrk="1" hangingPunct="1">
              <a:defRPr/>
            </a:pPr>
            <a:r>
              <a:rPr lang="zh-CN" altLang="en-US" sz="2400" dirty="0"/>
              <a:t>保证一个类只有一个实例，并提供访问它的一个全局访问点</a:t>
            </a:r>
          </a:p>
        </p:txBody>
      </p:sp>
      <p:sp>
        <p:nvSpPr>
          <p:cNvPr id="327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3812AF6-9189-45E8-B8DE-8262FA6728D3}" type="slidenum">
              <a:rPr lang="en-US" altLang="zh-CN" sz="1200" b="0">
                <a:solidFill>
                  <a:srgbClr val="4D4D4D"/>
                </a:solidFill>
                <a:latin typeface="Arial" charset="0"/>
              </a:rPr>
              <a:pPr eaLnBrk="1" hangingPunct="1"/>
              <a:t>23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a:t>结构型模式</a:t>
            </a:r>
          </a:p>
        </p:txBody>
      </p:sp>
      <p:sp>
        <p:nvSpPr>
          <p:cNvPr id="907267" name="Rectangle 3"/>
          <p:cNvSpPr>
            <a:spLocks noGrp="1" noChangeArrowheads="1"/>
          </p:cNvSpPr>
          <p:nvPr>
            <p:ph idx="1"/>
          </p:nvPr>
        </p:nvSpPr>
        <p:spPr/>
        <p:txBody>
          <a:bodyPr/>
          <a:lstStyle/>
          <a:p>
            <a:pPr eaLnBrk="1" hangingPunct="1">
              <a:defRPr/>
            </a:pPr>
            <a:r>
              <a:rPr lang="en-US" altLang="zh-CN" sz="2800" dirty="0">
                <a:solidFill>
                  <a:schemeClr val="hlink"/>
                </a:solidFill>
                <a:effectLst>
                  <a:outerShdw blurRad="38100" dist="38100" dir="2700000" algn="tl">
                    <a:srgbClr val="C0C0C0"/>
                  </a:outerShdw>
                </a:effectLst>
              </a:rPr>
              <a:t>6 </a:t>
            </a:r>
            <a:r>
              <a:rPr lang="zh-CN" altLang="en-US" sz="2800" dirty="0">
                <a:solidFill>
                  <a:schemeClr val="hlink"/>
                </a:solidFill>
                <a:effectLst>
                  <a:outerShdw blurRad="38100" dist="38100" dir="2700000" algn="tl">
                    <a:srgbClr val="C0C0C0"/>
                  </a:outerShdw>
                </a:effectLst>
              </a:rPr>
              <a:t>适配器 </a:t>
            </a:r>
            <a:r>
              <a:rPr lang="en-US" altLang="zh-CN" sz="2800" dirty="0">
                <a:solidFill>
                  <a:schemeClr val="hlink"/>
                </a:solidFill>
                <a:effectLst>
                  <a:outerShdw blurRad="38100" dist="38100" dir="2700000" algn="tl">
                    <a:srgbClr val="C0C0C0"/>
                  </a:outerShdw>
                </a:effectLst>
              </a:rPr>
              <a:t>adapter </a:t>
            </a:r>
          </a:p>
          <a:p>
            <a:pPr lvl="1" eaLnBrk="1" hangingPunct="1">
              <a:defRPr/>
            </a:pPr>
            <a:r>
              <a:rPr lang="zh-CN" altLang="en-US" sz="2400" dirty="0"/>
              <a:t>将一个类的接口转换成客户希望的另外一个接口，使因为接口不兼容的类可以互相工作</a:t>
            </a:r>
          </a:p>
          <a:p>
            <a:pPr eaLnBrk="1" hangingPunct="1">
              <a:defRPr/>
            </a:pPr>
            <a:r>
              <a:rPr lang="en-US" altLang="zh-CN" sz="2800" dirty="0">
                <a:solidFill>
                  <a:schemeClr val="hlink"/>
                </a:solidFill>
                <a:effectLst>
                  <a:outerShdw blurRad="38100" dist="38100" dir="2700000" algn="tl">
                    <a:srgbClr val="C0C0C0"/>
                  </a:outerShdw>
                </a:effectLst>
              </a:rPr>
              <a:t>7 </a:t>
            </a:r>
            <a:r>
              <a:rPr lang="zh-CN" altLang="en-US" sz="2800" dirty="0">
                <a:solidFill>
                  <a:schemeClr val="hlink"/>
                </a:solidFill>
                <a:effectLst>
                  <a:outerShdw blurRad="38100" dist="38100" dir="2700000" algn="tl">
                    <a:srgbClr val="C0C0C0"/>
                  </a:outerShdw>
                </a:effectLst>
              </a:rPr>
              <a:t>桥 </a:t>
            </a:r>
            <a:r>
              <a:rPr lang="en-US" altLang="zh-CN" sz="2800" dirty="0">
                <a:solidFill>
                  <a:schemeClr val="hlink"/>
                </a:solidFill>
                <a:effectLst>
                  <a:outerShdw blurRad="38100" dist="38100" dir="2700000" algn="tl">
                    <a:srgbClr val="C0C0C0"/>
                  </a:outerShdw>
                </a:effectLst>
              </a:rPr>
              <a:t>bridge</a:t>
            </a:r>
          </a:p>
          <a:p>
            <a:pPr lvl="1" eaLnBrk="1" hangingPunct="1">
              <a:defRPr/>
            </a:pPr>
            <a:r>
              <a:rPr lang="zh-CN" altLang="en-US" sz="2400" dirty="0"/>
              <a:t>将抽象部分与实现部分分离，使之可以</a:t>
            </a:r>
            <a:r>
              <a:rPr lang="zh-CN" altLang="en-US" sz="2400" dirty="0" smtClean="0"/>
              <a:t>独立地变化</a:t>
            </a:r>
            <a:endParaRPr lang="zh-CN" altLang="en-US" sz="2400" dirty="0"/>
          </a:p>
          <a:p>
            <a:pPr eaLnBrk="1" hangingPunct="1">
              <a:defRPr/>
            </a:pPr>
            <a:r>
              <a:rPr lang="en-US" altLang="zh-CN" sz="2800" dirty="0">
                <a:solidFill>
                  <a:schemeClr val="hlink"/>
                </a:solidFill>
                <a:effectLst>
                  <a:outerShdw blurRad="38100" dist="38100" dir="2700000" algn="tl">
                    <a:srgbClr val="C0C0C0"/>
                  </a:outerShdw>
                </a:effectLst>
              </a:rPr>
              <a:t>8 </a:t>
            </a:r>
            <a:r>
              <a:rPr lang="zh-CN" altLang="en-US" sz="2800" dirty="0">
                <a:solidFill>
                  <a:schemeClr val="hlink"/>
                </a:solidFill>
                <a:effectLst>
                  <a:outerShdw blurRad="38100" dist="38100" dir="2700000" algn="tl">
                    <a:srgbClr val="C0C0C0"/>
                  </a:outerShdw>
                </a:effectLst>
              </a:rPr>
              <a:t>组合 </a:t>
            </a:r>
            <a:r>
              <a:rPr lang="en-US" altLang="zh-CN" sz="2800" dirty="0">
                <a:solidFill>
                  <a:schemeClr val="hlink"/>
                </a:solidFill>
                <a:effectLst>
                  <a:outerShdw blurRad="38100" dist="38100" dir="2700000" algn="tl">
                    <a:srgbClr val="C0C0C0"/>
                  </a:outerShdw>
                </a:effectLst>
              </a:rPr>
              <a:t>composite</a:t>
            </a:r>
          </a:p>
          <a:p>
            <a:pPr lvl="1" eaLnBrk="1" hangingPunct="1">
              <a:defRPr/>
            </a:pPr>
            <a:r>
              <a:rPr lang="zh-CN" altLang="en-US" sz="2400" dirty="0"/>
              <a:t>将对象组合成树型结构表示“部分</a:t>
            </a:r>
            <a:r>
              <a:rPr lang="en-US" altLang="zh-CN" sz="2400" dirty="0"/>
              <a:t>-</a:t>
            </a:r>
            <a:r>
              <a:rPr lang="zh-CN" altLang="en-US" sz="2400" dirty="0"/>
              <a:t>整体”层次结构，允许客户程序以统一方式处理单个对象与组合对象</a:t>
            </a:r>
          </a:p>
          <a:p>
            <a:pPr eaLnBrk="1" hangingPunct="1">
              <a:defRPr/>
            </a:pPr>
            <a:r>
              <a:rPr lang="en-US" altLang="zh-CN" sz="2800" dirty="0"/>
              <a:t>9 </a:t>
            </a:r>
            <a:r>
              <a:rPr lang="zh-CN" altLang="en-US" sz="2800" dirty="0"/>
              <a:t>装饰 </a:t>
            </a:r>
            <a:r>
              <a:rPr lang="en-US" altLang="zh-CN" sz="2800" dirty="0"/>
              <a:t>decorator</a:t>
            </a:r>
          </a:p>
          <a:p>
            <a:pPr lvl="1" eaLnBrk="1" hangingPunct="1">
              <a:defRPr/>
            </a:pPr>
            <a:r>
              <a:rPr lang="zh-CN" altLang="en-US" sz="2400" dirty="0"/>
              <a:t>动态地给一个对象增加附加职责</a:t>
            </a:r>
          </a:p>
        </p:txBody>
      </p:sp>
      <p:sp>
        <p:nvSpPr>
          <p:cNvPr id="337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DD822A8-03DE-4F84-A198-73E8670E88E1}" type="slidenum">
              <a:rPr lang="en-US" altLang="zh-CN" sz="1200" b="0">
                <a:solidFill>
                  <a:srgbClr val="4D4D4D"/>
                </a:solidFill>
                <a:latin typeface="Arial" charset="0"/>
              </a:rPr>
              <a:pPr eaLnBrk="1" hangingPunct="1"/>
              <a:t>24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a:t>结构型模式（续）</a:t>
            </a:r>
          </a:p>
        </p:txBody>
      </p:sp>
      <p:sp>
        <p:nvSpPr>
          <p:cNvPr id="908291" name="Rectangle 3"/>
          <p:cNvSpPr>
            <a:spLocks noGrp="1" noChangeArrowheads="1"/>
          </p:cNvSpPr>
          <p:nvPr>
            <p:ph idx="1"/>
          </p:nvPr>
        </p:nvSpPr>
        <p:spPr/>
        <p:txBody>
          <a:bodyPr/>
          <a:lstStyle/>
          <a:p>
            <a:pPr eaLnBrk="1" hangingPunct="1">
              <a:defRPr/>
            </a:pPr>
            <a:r>
              <a:rPr lang="en-US" altLang="zh-CN" sz="2800" dirty="0">
                <a:solidFill>
                  <a:schemeClr val="hlink"/>
                </a:solidFill>
                <a:effectLst>
                  <a:outerShdw blurRad="38100" dist="38100" dir="2700000" algn="tl">
                    <a:srgbClr val="C0C0C0"/>
                  </a:outerShdw>
                </a:effectLst>
              </a:rPr>
              <a:t>10 </a:t>
            </a:r>
            <a:r>
              <a:rPr lang="zh-CN" altLang="en-US" sz="2800" dirty="0">
                <a:solidFill>
                  <a:schemeClr val="hlink"/>
                </a:solidFill>
                <a:effectLst>
                  <a:outerShdw blurRad="38100" dist="38100" dir="2700000" algn="tl">
                    <a:srgbClr val="C0C0C0"/>
                  </a:outerShdw>
                </a:effectLst>
              </a:rPr>
              <a:t>外观 </a:t>
            </a:r>
            <a:r>
              <a:rPr lang="en-US" altLang="zh-CN" sz="2800" dirty="0">
                <a:solidFill>
                  <a:schemeClr val="hlink"/>
                </a:solidFill>
                <a:effectLst>
                  <a:outerShdw blurRad="38100" dist="38100" dir="2700000" algn="tl">
                    <a:srgbClr val="C0C0C0"/>
                  </a:outerShdw>
                </a:effectLst>
              </a:rPr>
              <a:t>façade</a:t>
            </a:r>
          </a:p>
          <a:p>
            <a:pPr lvl="1" eaLnBrk="1" hangingPunct="1">
              <a:defRPr/>
            </a:pPr>
            <a:r>
              <a:rPr lang="zh-CN" altLang="en-US" sz="2400" dirty="0"/>
              <a:t>为一个复杂的子系统提供一个简单的、统一的接口，这一接口使得子系统更易使用</a:t>
            </a:r>
          </a:p>
          <a:p>
            <a:pPr eaLnBrk="1" hangingPunct="1">
              <a:defRPr/>
            </a:pPr>
            <a:r>
              <a:rPr lang="en-US" altLang="zh-CN" sz="2800" dirty="0"/>
              <a:t>11 </a:t>
            </a:r>
            <a:r>
              <a:rPr lang="zh-CN" altLang="en-US" sz="2800" dirty="0"/>
              <a:t>享元 </a:t>
            </a:r>
            <a:r>
              <a:rPr lang="en-US" altLang="zh-CN" sz="2800" dirty="0"/>
              <a:t>flyweight</a:t>
            </a:r>
          </a:p>
          <a:p>
            <a:pPr lvl="1" eaLnBrk="1" hangingPunct="1">
              <a:defRPr/>
            </a:pPr>
            <a:r>
              <a:rPr lang="zh-CN" altLang="en-US" sz="2400" dirty="0"/>
              <a:t>运用共享技术有效支持大量细粒度对象</a:t>
            </a:r>
          </a:p>
          <a:p>
            <a:pPr eaLnBrk="1" hangingPunct="1">
              <a:defRPr/>
            </a:pPr>
            <a:r>
              <a:rPr lang="en-US" altLang="zh-CN" sz="2800" dirty="0">
                <a:solidFill>
                  <a:schemeClr val="hlink"/>
                </a:solidFill>
                <a:effectLst>
                  <a:outerShdw blurRad="38100" dist="38100" dir="2700000" algn="tl">
                    <a:srgbClr val="C0C0C0"/>
                  </a:outerShdw>
                </a:effectLst>
              </a:rPr>
              <a:t>12 </a:t>
            </a:r>
            <a:r>
              <a:rPr lang="zh-CN" altLang="en-US" sz="2800" dirty="0">
                <a:solidFill>
                  <a:schemeClr val="hlink"/>
                </a:solidFill>
                <a:effectLst>
                  <a:outerShdw blurRad="38100" dist="38100" dir="2700000" algn="tl">
                    <a:srgbClr val="C0C0C0"/>
                  </a:outerShdw>
                </a:effectLst>
              </a:rPr>
              <a:t>代理 </a:t>
            </a:r>
            <a:r>
              <a:rPr lang="en-US" altLang="zh-CN" sz="2800" dirty="0">
                <a:solidFill>
                  <a:schemeClr val="hlink"/>
                </a:solidFill>
                <a:effectLst>
                  <a:outerShdw blurRad="38100" dist="38100" dir="2700000" algn="tl">
                    <a:srgbClr val="C0C0C0"/>
                  </a:outerShdw>
                </a:effectLst>
              </a:rPr>
              <a:t>proxy</a:t>
            </a:r>
          </a:p>
          <a:p>
            <a:pPr lvl="1" eaLnBrk="1" hangingPunct="1">
              <a:defRPr/>
            </a:pPr>
            <a:r>
              <a:rPr lang="zh-CN" altLang="en-US" sz="2400" dirty="0"/>
              <a:t>为一个对象提供一个代理或占位符，从而控制对该对象的访问</a:t>
            </a:r>
          </a:p>
          <a:p>
            <a:pPr lvl="1" eaLnBrk="1" hangingPunct="1">
              <a:defRPr/>
            </a:pPr>
            <a:endParaRPr lang="zh-CN" altLang="en-US" sz="2400" dirty="0"/>
          </a:p>
        </p:txBody>
      </p:sp>
      <p:sp>
        <p:nvSpPr>
          <p:cNvPr id="3481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2450BDF-806E-4324-806E-89DC0300A76D}" type="slidenum">
              <a:rPr lang="en-US" altLang="zh-CN" sz="1200" b="0">
                <a:solidFill>
                  <a:srgbClr val="4D4D4D"/>
                </a:solidFill>
                <a:latin typeface="Arial" charset="0"/>
              </a:rPr>
              <a:pPr eaLnBrk="1" hangingPunct="1"/>
              <a:t>25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a:t>行为型模式</a:t>
            </a:r>
          </a:p>
        </p:txBody>
      </p:sp>
      <p:sp>
        <p:nvSpPr>
          <p:cNvPr id="35844" name="Rectangle 3"/>
          <p:cNvSpPr>
            <a:spLocks noGrp="1" noChangeArrowheads="1"/>
          </p:cNvSpPr>
          <p:nvPr>
            <p:ph idx="1"/>
          </p:nvPr>
        </p:nvSpPr>
        <p:spPr/>
        <p:txBody>
          <a:bodyPr/>
          <a:lstStyle/>
          <a:p>
            <a:pPr eaLnBrk="1" hangingPunct="1"/>
            <a:r>
              <a:rPr lang="en-US" altLang="zh-CN" sz="2800" dirty="0"/>
              <a:t>13 </a:t>
            </a:r>
            <a:r>
              <a:rPr lang="zh-CN" altLang="en-US" sz="2800" dirty="0"/>
              <a:t>解释器</a:t>
            </a:r>
            <a:r>
              <a:rPr lang="en-US" altLang="zh-CN" sz="2800" dirty="0"/>
              <a:t>interpreter</a:t>
            </a:r>
          </a:p>
          <a:p>
            <a:pPr lvl="1" eaLnBrk="1" hangingPunct="1"/>
            <a:r>
              <a:rPr lang="zh-CN" altLang="en-US" sz="2400" dirty="0"/>
              <a:t>设计一种语言，定义其语法表示并提供一个基于该语法的解释器</a:t>
            </a:r>
          </a:p>
          <a:p>
            <a:pPr eaLnBrk="1" hangingPunct="1"/>
            <a:r>
              <a:rPr lang="en-US" altLang="zh-CN" sz="2800" dirty="0"/>
              <a:t>14 </a:t>
            </a:r>
            <a:r>
              <a:rPr lang="zh-CN" altLang="en-US" sz="2800" dirty="0"/>
              <a:t>模板方法</a:t>
            </a:r>
            <a:r>
              <a:rPr lang="en-US" altLang="zh-CN" sz="2800" dirty="0"/>
              <a:t>template method</a:t>
            </a:r>
          </a:p>
          <a:p>
            <a:pPr lvl="1" eaLnBrk="1" hangingPunct="1"/>
            <a:r>
              <a:rPr lang="zh-CN" altLang="en-US" sz="2400" dirty="0"/>
              <a:t>定义一个操作的算法框架，而将一些步骤延迟到子类中表达；即允许子类重定义算法中的某些步骤，而无需改变算法的结构</a:t>
            </a:r>
          </a:p>
          <a:p>
            <a:pPr eaLnBrk="1" hangingPunct="1"/>
            <a:r>
              <a:rPr lang="en-US" altLang="zh-CN" sz="2800" dirty="0"/>
              <a:t>15 </a:t>
            </a:r>
            <a:r>
              <a:rPr lang="zh-CN" altLang="en-US" sz="2800" dirty="0"/>
              <a:t>职责链 </a:t>
            </a:r>
            <a:r>
              <a:rPr lang="en-US" altLang="zh-CN" sz="2800" dirty="0"/>
              <a:t>chain of responsibility</a:t>
            </a:r>
          </a:p>
          <a:p>
            <a:pPr lvl="1" eaLnBrk="1" hangingPunct="1"/>
            <a:r>
              <a:rPr lang="zh-CN" altLang="en-US" sz="2400" dirty="0"/>
              <a:t>使多个对象都有机会处理请求，从而避免请求的发送者与接收者之间的耦合关系</a:t>
            </a:r>
          </a:p>
          <a:p>
            <a:pPr lvl="1" eaLnBrk="1" hangingPunct="1"/>
            <a:r>
              <a:rPr lang="zh-CN" altLang="en-US" sz="2400" dirty="0"/>
              <a:t>将接收对象连成一条链，并沿着这条链传递请求，直到有一个对象处理这个请求为止</a:t>
            </a:r>
          </a:p>
        </p:txBody>
      </p:sp>
      <p:sp>
        <p:nvSpPr>
          <p:cNvPr id="358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DEDD4D8-A866-46F9-B099-5DE62B4D9DA9}" type="slidenum">
              <a:rPr lang="en-US" altLang="zh-CN" sz="1200" b="0">
                <a:solidFill>
                  <a:srgbClr val="4D4D4D"/>
                </a:solidFill>
                <a:latin typeface="Arial" charset="0"/>
              </a:rPr>
              <a:pPr eaLnBrk="1" hangingPunct="1"/>
              <a:t>26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a:t>行为型模式</a:t>
            </a:r>
          </a:p>
        </p:txBody>
      </p:sp>
      <p:sp>
        <p:nvSpPr>
          <p:cNvPr id="910339" name="Rectangle 3"/>
          <p:cNvSpPr>
            <a:spLocks noGrp="1" noChangeArrowheads="1"/>
          </p:cNvSpPr>
          <p:nvPr>
            <p:ph idx="1"/>
          </p:nvPr>
        </p:nvSpPr>
        <p:spPr/>
        <p:txBody>
          <a:bodyPr/>
          <a:lstStyle/>
          <a:p>
            <a:pPr eaLnBrk="1" hangingPunct="1">
              <a:lnSpc>
                <a:spcPct val="90000"/>
              </a:lnSpc>
              <a:defRPr/>
            </a:pPr>
            <a:r>
              <a:rPr lang="en-US" altLang="zh-CN" sz="2800" dirty="0">
                <a:solidFill>
                  <a:schemeClr val="hlink"/>
                </a:solidFill>
                <a:effectLst>
                  <a:outerShdw blurRad="38100" dist="38100" dir="2700000" algn="tl">
                    <a:srgbClr val="C0C0C0"/>
                  </a:outerShdw>
                </a:effectLst>
              </a:rPr>
              <a:t>16 </a:t>
            </a:r>
            <a:r>
              <a:rPr lang="zh-CN" altLang="en-US" sz="2800" dirty="0">
                <a:solidFill>
                  <a:schemeClr val="hlink"/>
                </a:solidFill>
                <a:effectLst>
                  <a:outerShdw blurRad="38100" dist="38100" dir="2700000" algn="tl">
                    <a:srgbClr val="C0C0C0"/>
                  </a:outerShdw>
                </a:effectLst>
              </a:rPr>
              <a:t>命令 </a:t>
            </a:r>
            <a:r>
              <a:rPr lang="en-US" altLang="zh-CN" sz="2800" dirty="0">
                <a:solidFill>
                  <a:schemeClr val="hlink"/>
                </a:solidFill>
                <a:effectLst>
                  <a:outerShdw blurRad="38100" dist="38100" dir="2700000" algn="tl">
                    <a:srgbClr val="C0C0C0"/>
                  </a:outerShdw>
                </a:effectLst>
              </a:rPr>
              <a:t>command</a:t>
            </a:r>
          </a:p>
          <a:p>
            <a:pPr lvl="1" eaLnBrk="1" hangingPunct="1">
              <a:lnSpc>
                <a:spcPct val="90000"/>
              </a:lnSpc>
              <a:defRPr/>
            </a:pPr>
            <a:r>
              <a:rPr lang="zh-CN" altLang="en-US" sz="2400" dirty="0"/>
              <a:t>将一个请求封装为对象，从而以不同请求将客户程序参数化；可以将请求排队或是记录请求日志，并支持</a:t>
            </a:r>
            <a:r>
              <a:rPr lang="en-US" altLang="zh-CN" sz="2400" dirty="0"/>
              <a:t>undo</a:t>
            </a:r>
            <a:r>
              <a:rPr lang="zh-CN" altLang="en-US" sz="2400" dirty="0"/>
              <a:t>操作</a:t>
            </a:r>
          </a:p>
          <a:p>
            <a:pPr eaLnBrk="1" hangingPunct="1">
              <a:lnSpc>
                <a:spcPct val="90000"/>
              </a:lnSpc>
              <a:defRPr/>
            </a:pPr>
            <a:r>
              <a:rPr lang="en-US" altLang="zh-CN" sz="2800" dirty="0"/>
              <a:t>17 </a:t>
            </a:r>
            <a:r>
              <a:rPr lang="zh-CN" altLang="en-US" sz="2800" dirty="0"/>
              <a:t>迭代器 </a:t>
            </a:r>
            <a:r>
              <a:rPr lang="en-US" altLang="zh-CN" sz="2800" dirty="0"/>
              <a:t>iterator</a:t>
            </a:r>
          </a:p>
          <a:p>
            <a:pPr lvl="1" eaLnBrk="1" hangingPunct="1">
              <a:lnSpc>
                <a:spcPct val="90000"/>
              </a:lnSpc>
              <a:defRPr/>
            </a:pPr>
            <a:r>
              <a:rPr lang="zh-CN" altLang="en-US" sz="2400" dirty="0"/>
              <a:t>提供一种方法顺序访问一</a:t>
            </a:r>
            <a:r>
              <a:rPr lang="zh-CN" altLang="en-US" sz="2400" dirty="0" smtClean="0"/>
              <a:t>个聚合对象</a:t>
            </a:r>
            <a:r>
              <a:rPr lang="zh-CN" altLang="en-US" sz="2400" dirty="0"/>
              <a:t>中各个元素，而又不暴露该对象的内部表示</a:t>
            </a:r>
          </a:p>
          <a:p>
            <a:pPr eaLnBrk="1" hangingPunct="1">
              <a:lnSpc>
                <a:spcPct val="90000"/>
              </a:lnSpc>
              <a:defRPr/>
            </a:pPr>
            <a:r>
              <a:rPr lang="en-US" altLang="zh-CN" sz="2800" dirty="0">
                <a:solidFill>
                  <a:schemeClr val="hlink"/>
                </a:solidFill>
                <a:effectLst>
                  <a:outerShdw blurRad="38100" dist="38100" dir="2700000" algn="tl">
                    <a:srgbClr val="C0C0C0"/>
                  </a:outerShdw>
                </a:effectLst>
              </a:rPr>
              <a:t>18 </a:t>
            </a:r>
            <a:r>
              <a:rPr lang="zh-CN" altLang="en-US" sz="2800" dirty="0">
                <a:solidFill>
                  <a:schemeClr val="hlink"/>
                </a:solidFill>
                <a:effectLst>
                  <a:outerShdw blurRad="38100" dist="38100" dir="2700000" algn="tl">
                    <a:srgbClr val="C0C0C0"/>
                  </a:outerShdw>
                </a:effectLst>
              </a:rPr>
              <a:t>中介者 </a:t>
            </a:r>
            <a:r>
              <a:rPr lang="en-US" altLang="zh-CN" sz="2800" dirty="0">
                <a:solidFill>
                  <a:schemeClr val="hlink"/>
                </a:solidFill>
                <a:effectLst>
                  <a:outerShdw blurRad="38100" dist="38100" dir="2700000" algn="tl">
                    <a:srgbClr val="C0C0C0"/>
                  </a:outerShdw>
                </a:effectLst>
              </a:rPr>
              <a:t>mediator</a:t>
            </a:r>
          </a:p>
          <a:p>
            <a:pPr lvl="1" eaLnBrk="1" hangingPunct="1">
              <a:lnSpc>
                <a:spcPct val="90000"/>
              </a:lnSpc>
              <a:defRPr/>
            </a:pPr>
            <a:r>
              <a:rPr lang="zh-CN" altLang="en-US" sz="2400" dirty="0"/>
              <a:t>用一个中介者来封装一系列的对象交互。使各对象不需要显式的相互引用，从而使耦合松散，而且可以独立改变它们的交互</a:t>
            </a:r>
          </a:p>
          <a:p>
            <a:pPr eaLnBrk="1" hangingPunct="1">
              <a:lnSpc>
                <a:spcPct val="90000"/>
              </a:lnSpc>
              <a:defRPr/>
            </a:pPr>
            <a:r>
              <a:rPr lang="en-US" altLang="zh-CN" sz="2800" dirty="0"/>
              <a:t>19 </a:t>
            </a:r>
            <a:r>
              <a:rPr lang="zh-CN" altLang="en-US" sz="2800" dirty="0"/>
              <a:t>备忘录 </a:t>
            </a:r>
            <a:r>
              <a:rPr lang="en-US" altLang="zh-CN" sz="2800" dirty="0"/>
              <a:t>memento</a:t>
            </a:r>
          </a:p>
          <a:p>
            <a:pPr lvl="1" eaLnBrk="1" hangingPunct="1">
              <a:lnSpc>
                <a:spcPct val="90000"/>
              </a:lnSpc>
              <a:defRPr/>
            </a:pPr>
            <a:r>
              <a:rPr lang="zh-CN" altLang="en-US" sz="2400" dirty="0"/>
              <a:t>在不破坏封装性的前提下，获取对象的内部状态并将其外部化，从而对象可以在以后恢复到原状态</a:t>
            </a:r>
          </a:p>
        </p:txBody>
      </p:sp>
      <p:sp>
        <p:nvSpPr>
          <p:cNvPr id="368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DC95476-26E1-43FF-9320-9D0CBFCBFF42}" type="slidenum">
              <a:rPr lang="en-US" altLang="zh-CN" sz="1200" b="0">
                <a:solidFill>
                  <a:srgbClr val="4D4D4D"/>
                </a:solidFill>
                <a:latin typeface="Arial" charset="0"/>
              </a:rPr>
              <a:pPr eaLnBrk="1" hangingPunct="1"/>
              <a:t>27</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a:t>行为型模式</a:t>
            </a:r>
          </a:p>
        </p:txBody>
      </p:sp>
      <p:sp>
        <p:nvSpPr>
          <p:cNvPr id="911363" name="Rectangle 3"/>
          <p:cNvSpPr>
            <a:spLocks noGrp="1" noChangeArrowheads="1"/>
          </p:cNvSpPr>
          <p:nvPr>
            <p:ph idx="1"/>
          </p:nvPr>
        </p:nvSpPr>
        <p:spPr/>
        <p:txBody>
          <a:bodyPr/>
          <a:lstStyle/>
          <a:p>
            <a:pPr eaLnBrk="1" hangingPunct="1">
              <a:lnSpc>
                <a:spcPct val="90000"/>
              </a:lnSpc>
              <a:defRPr/>
            </a:pPr>
            <a:r>
              <a:rPr lang="en-US" altLang="zh-CN" sz="2800" dirty="0">
                <a:solidFill>
                  <a:schemeClr val="hlink"/>
                </a:solidFill>
                <a:effectLst>
                  <a:outerShdw blurRad="38100" dist="38100" dir="2700000" algn="tl">
                    <a:srgbClr val="C0C0C0"/>
                  </a:outerShdw>
                </a:effectLst>
              </a:rPr>
              <a:t>20 </a:t>
            </a:r>
            <a:r>
              <a:rPr lang="zh-CN" altLang="en-US" sz="2800" dirty="0">
                <a:solidFill>
                  <a:schemeClr val="hlink"/>
                </a:solidFill>
                <a:effectLst>
                  <a:outerShdw blurRad="38100" dist="38100" dir="2700000" algn="tl">
                    <a:srgbClr val="C0C0C0"/>
                  </a:outerShdw>
                </a:effectLst>
              </a:rPr>
              <a:t>观察者 </a:t>
            </a:r>
            <a:r>
              <a:rPr lang="en-US" altLang="zh-CN" sz="2800" dirty="0">
                <a:solidFill>
                  <a:schemeClr val="hlink"/>
                </a:solidFill>
                <a:effectLst>
                  <a:outerShdw blurRad="38100" dist="38100" dir="2700000" algn="tl">
                    <a:srgbClr val="C0C0C0"/>
                  </a:outerShdw>
                </a:effectLst>
              </a:rPr>
              <a:t>observer</a:t>
            </a:r>
          </a:p>
          <a:p>
            <a:pPr lvl="1" eaLnBrk="1" hangingPunct="1">
              <a:lnSpc>
                <a:spcPct val="90000"/>
              </a:lnSpc>
              <a:defRPr/>
            </a:pPr>
            <a:r>
              <a:rPr lang="zh-CN" altLang="en-US" sz="2400" dirty="0"/>
              <a:t>在对象之间定义一对多依赖，从而一个对象改变状态时其依赖对象都可被通知并自动地更新</a:t>
            </a:r>
          </a:p>
          <a:p>
            <a:pPr eaLnBrk="1" hangingPunct="1">
              <a:lnSpc>
                <a:spcPct val="90000"/>
              </a:lnSpc>
              <a:defRPr/>
            </a:pPr>
            <a:r>
              <a:rPr lang="en-US" altLang="zh-CN" sz="2800" dirty="0">
                <a:solidFill>
                  <a:schemeClr val="hlink"/>
                </a:solidFill>
                <a:effectLst>
                  <a:outerShdw blurRad="38100" dist="38100" dir="2700000" algn="tl">
                    <a:srgbClr val="C0C0C0"/>
                  </a:outerShdw>
                </a:effectLst>
              </a:rPr>
              <a:t>21 </a:t>
            </a:r>
            <a:r>
              <a:rPr lang="zh-CN" altLang="en-US" sz="2800" dirty="0">
                <a:solidFill>
                  <a:schemeClr val="hlink"/>
                </a:solidFill>
                <a:effectLst>
                  <a:outerShdw blurRad="38100" dist="38100" dir="2700000" algn="tl">
                    <a:srgbClr val="C0C0C0"/>
                  </a:outerShdw>
                </a:effectLst>
              </a:rPr>
              <a:t>状态 </a:t>
            </a:r>
            <a:r>
              <a:rPr lang="en-US" altLang="zh-CN" sz="2800" dirty="0">
                <a:solidFill>
                  <a:schemeClr val="hlink"/>
                </a:solidFill>
                <a:effectLst>
                  <a:outerShdw blurRad="38100" dist="38100" dir="2700000" algn="tl">
                    <a:srgbClr val="C0C0C0"/>
                  </a:outerShdw>
                </a:effectLst>
              </a:rPr>
              <a:t>state</a:t>
            </a:r>
          </a:p>
          <a:p>
            <a:pPr lvl="1" eaLnBrk="1" hangingPunct="1">
              <a:lnSpc>
                <a:spcPct val="90000"/>
              </a:lnSpc>
              <a:defRPr/>
            </a:pPr>
            <a:r>
              <a:rPr lang="zh-CN" altLang="en-US" sz="2400" dirty="0"/>
              <a:t>当对象的内部状态改变时，允许该对象改变其行为，就好像更换了类一样</a:t>
            </a:r>
          </a:p>
          <a:p>
            <a:pPr eaLnBrk="1" hangingPunct="1">
              <a:lnSpc>
                <a:spcPct val="90000"/>
              </a:lnSpc>
              <a:defRPr/>
            </a:pPr>
            <a:r>
              <a:rPr lang="en-US" altLang="zh-CN" sz="2800" dirty="0">
                <a:solidFill>
                  <a:schemeClr val="hlink"/>
                </a:solidFill>
                <a:effectLst>
                  <a:outerShdw blurRad="38100" dist="38100" dir="2700000" algn="tl">
                    <a:srgbClr val="C0C0C0"/>
                  </a:outerShdw>
                </a:effectLst>
              </a:rPr>
              <a:t>22 </a:t>
            </a:r>
            <a:r>
              <a:rPr lang="zh-CN" altLang="en-US" sz="2800" dirty="0">
                <a:solidFill>
                  <a:schemeClr val="hlink"/>
                </a:solidFill>
                <a:effectLst>
                  <a:outerShdw blurRad="38100" dist="38100" dir="2700000" algn="tl">
                    <a:srgbClr val="C0C0C0"/>
                  </a:outerShdw>
                </a:effectLst>
              </a:rPr>
              <a:t>策略 </a:t>
            </a:r>
            <a:r>
              <a:rPr lang="en-US" altLang="zh-CN" sz="2800" dirty="0">
                <a:solidFill>
                  <a:schemeClr val="hlink"/>
                </a:solidFill>
                <a:effectLst>
                  <a:outerShdw blurRad="38100" dist="38100" dir="2700000" algn="tl">
                    <a:srgbClr val="C0C0C0"/>
                  </a:outerShdw>
                </a:effectLst>
              </a:rPr>
              <a:t>strategy</a:t>
            </a:r>
          </a:p>
          <a:p>
            <a:pPr lvl="1" eaLnBrk="1" hangingPunct="1">
              <a:lnSpc>
                <a:spcPct val="90000"/>
              </a:lnSpc>
              <a:defRPr/>
            </a:pPr>
            <a:r>
              <a:rPr lang="zh-CN" altLang="en-US" sz="2400" dirty="0"/>
              <a:t>定义一系列的算法，然后把它们封装起来，使它们可以相互替换。即算法可独立于使用它的客户而变化</a:t>
            </a:r>
          </a:p>
          <a:p>
            <a:pPr eaLnBrk="1" hangingPunct="1">
              <a:lnSpc>
                <a:spcPct val="90000"/>
              </a:lnSpc>
              <a:defRPr/>
            </a:pPr>
            <a:r>
              <a:rPr lang="en-US" altLang="zh-CN" sz="2800" dirty="0">
                <a:solidFill>
                  <a:schemeClr val="hlink"/>
                </a:solidFill>
                <a:effectLst>
                  <a:outerShdw blurRad="38100" dist="38100" dir="2700000" algn="tl">
                    <a:srgbClr val="C0C0C0"/>
                  </a:outerShdw>
                </a:effectLst>
              </a:rPr>
              <a:t>23 </a:t>
            </a:r>
            <a:r>
              <a:rPr lang="zh-CN" altLang="en-US" sz="2800" dirty="0">
                <a:solidFill>
                  <a:schemeClr val="hlink"/>
                </a:solidFill>
                <a:effectLst>
                  <a:outerShdw blurRad="38100" dist="38100" dir="2700000" algn="tl">
                    <a:srgbClr val="C0C0C0"/>
                  </a:outerShdw>
                </a:effectLst>
              </a:rPr>
              <a:t>访问者 </a:t>
            </a:r>
            <a:r>
              <a:rPr lang="en-US" altLang="zh-CN" sz="2800" dirty="0">
                <a:solidFill>
                  <a:schemeClr val="hlink"/>
                </a:solidFill>
                <a:effectLst>
                  <a:outerShdw blurRad="38100" dist="38100" dir="2700000" algn="tl">
                    <a:srgbClr val="C0C0C0"/>
                  </a:outerShdw>
                </a:effectLst>
              </a:rPr>
              <a:t>visitor</a:t>
            </a:r>
          </a:p>
          <a:p>
            <a:pPr lvl="1" eaLnBrk="1" hangingPunct="1">
              <a:lnSpc>
                <a:spcPct val="90000"/>
              </a:lnSpc>
              <a:defRPr/>
            </a:pPr>
            <a:r>
              <a:rPr lang="zh-CN" altLang="en-US" sz="2400" dirty="0"/>
              <a:t>对一个对象结构的所有元素执行操作，无须改变所操作元素的类即可定义一个新操作</a:t>
            </a:r>
          </a:p>
        </p:txBody>
      </p:sp>
      <p:sp>
        <p:nvSpPr>
          <p:cNvPr id="378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2655FAD-F34C-4A1B-BAF4-31BDE89A8B8D}" type="slidenum">
              <a:rPr lang="en-US" altLang="zh-CN" sz="1200" b="0">
                <a:solidFill>
                  <a:srgbClr val="4D4D4D"/>
                </a:solidFill>
                <a:latin typeface="Arial" charset="0"/>
              </a:rPr>
              <a:pPr eaLnBrk="1" hangingPunct="1"/>
              <a:t>28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err="1"/>
              <a:t>GoF</a:t>
            </a:r>
            <a:r>
              <a:rPr lang="zh-CN" altLang="en-US" dirty="0" smtClean="0"/>
              <a:t>应用</a:t>
            </a:r>
            <a:r>
              <a:rPr lang="zh-CN" altLang="en-US" dirty="0"/>
              <a:t>：</a:t>
            </a:r>
            <a:r>
              <a:rPr lang="en-US" altLang="zh-CN" dirty="0" smtClean="0"/>
              <a:t>State</a:t>
            </a:r>
            <a:r>
              <a:rPr lang="zh-CN" altLang="en-US" dirty="0"/>
              <a:t>模式</a:t>
            </a:r>
            <a:r>
              <a:rPr lang="en-US" altLang="zh-CN" dirty="0"/>
              <a:t>-1</a:t>
            </a:r>
          </a:p>
        </p:txBody>
      </p:sp>
      <p:sp>
        <p:nvSpPr>
          <p:cNvPr id="389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85B3AE0-6507-4240-88E9-2D3D3B1F6F38}" type="slidenum">
              <a:rPr lang="en-US" altLang="zh-CN" sz="1200" b="0">
                <a:solidFill>
                  <a:srgbClr val="4D4D4D"/>
                </a:solidFill>
                <a:latin typeface="Arial" charset="0"/>
              </a:rPr>
              <a:pPr eaLnBrk="1" hangingPunct="1"/>
              <a:t>29</a:t>
            </a:fld>
            <a:r>
              <a:rPr lang="en-US" altLang="zh-CN" sz="1200" b="0">
                <a:solidFill>
                  <a:srgbClr val="4D4D4D"/>
                </a:solidFill>
                <a:latin typeface="Arial" charset="0"/>
              </a:rPr>
              <a:t>-</a:t>
            </a:r>
          </a:p>
        </p:txBody>
      </p:sp>
      <p:sp>
        <p:nvSpPr>
          <p:cNvPr id="913411" name="AutoShape 3"/>
          <p:cNvSpPr>
            <a:spLocks/>
          </p:cNvSpPr>
          <p:nvPr/>
        </p:nvSpPr>
        <p:spPr bwMode="auto">
          <a:xfrm>
            <a:off x="5095868" y="4071942"/>
            <a:ext cx="3673475" cy="1541462"/>
          </a:xfrm>
          <a:prstGeom prst="borderCallout1">
            <a:avLst>
              <a:gd name="adj1" fmla="val 104944"/>
              <a:gd name="adj2" fmla="val 96889"/>
              <a:gd name="adj3" fmla="val 104944"/>
              <a:gd name="adj4" fmla="val -82542"/>
            </a:avLst>
          </a:prstGeom>
          <a:solidFill>
            <a:srgbClr val="CCFFFF"/>
          </a:solidFill>
          <a:ln w="12700">
            <a:solidFill>
              <a:srgbClr val="800000"/>
            </a:solidFill>
            <a:miter lim="800000"/>
            <a:headEnd type="none" w="sm" len="sm"/>
            <a:tailEnd type="none" w="sm" len="sm"/>
          </a:ln>
        </p:spPr>
        <p:txBody>
          <a:bodyPr/>
          <a:lstStyle/>
          <a:p>
            <a:pPr eaLnBrk="0" hangingPunct="0"/>
            <a:r>
              <a:rPr lang="en-US" altLang="zh-CN" dirty="0">
                <a:latin typeface="Times New Roman" pitchFamily="18" charset="0"/>
                <a:ea typeface="微软雅黑" panose="020B0503020204020204" pitchFamily="34" charset="-122"/>
              </a:rPr>
              <a:t>//</a:t>
            </a:r>
            <a:r>
              <a:rPr lang="zh-CN" altLang="en-US" b="0" dirty="0">
                <a:latin typeface="Times New Roman" pitchFamily="18" charset="0"/>
                <a:ea typeface="微软雅黑" panose="020B0503020204020204" pitchFamily="34" charset="-122"/>
              </a:rPr>
              <a:t>修改</a:t>
            </a:r>
            <a:r>
              <a:rPr lang="en-US" altLang="zh-CN" b="0" dirty="0" err="1">
                <a:latin typeface="Times New Roman" pitchFamily="18" charset="0"/>
                <a:ea typeface="微软雅黑" panose="020B0503020204020204" pitchFamily="34" charset="-122"/>
              </a:rPr>
              <a:t>LegoSystem</a:t>
            </a:r>
            <a:r>
              <a:rPr lang="zh-CN" altLang="en-US" b="0" dirty="0">
                <a:latin typeface="Times New Roman" pitchFamily="18" charset="0"/>
                <a:ea typeface="微软雅黑" panose="020B0503020204020204" pitchFamily="34" charset="-122"/>
              </a:rPr>
              <a:t>源代码</a:t>
            </a:r>
          </a:p>
          <a:p>
            <a:pPr eaLnBrk="0" hangingPunct="0"/>
            <a:r>
              <a:rPr lang="en-US" altLang="zh-CN" b="0" dirty="0">
                <a:latin typeface="Consolas" pitchFamily="49" charset="0"/>
                <a:ea typeface="微软雅黑" panose="020B0503020204020204" pitchFamily="34" charset="-122"/>
                <a:cs typeface="Consolas" pitchFamily="49" charset="0"/>
              </a:rPr>
              <a:t>case BLUE:</a:t>
            </a:r>
          </a:p>
          <a:p>
            <a:pPr eaLnBrk="0" hangingPunct="0"/>
            <a:r>
              <a:rPr lang="en-US" altLang="zh-CN" b="0" dirty="0">
                <a:latin typeface="Consolas" pitchFamily="49" charset="0"/>
                <a:ea typeface="微软雅黑" panose="020B0503020204020204" pitchFamily="34" charset="-122"/>
                <a:cs typeface="Consolas" pitchFamily="49" charset="0"/>
              </a:rPr>
              <a:t>  </a:t>
            </a:r>
            <a:r>
              <a:rPr lang="en-US" altLang="zh-CN" b="0" dirty="0" err="1" smtClean="0">
                <a:latin typeface="Consolas" pitchFamily="49" charset="0"/>
                <a:ea typeface="微软雅黑" panose="020B0503020204020204" pitchFamily="34" charset="-122"/>
                <a:cs typeface="Consolas" pitchFamily="49" charset="0"/>
              </a:rPr>
              <a:t>blueProcess</a:t>
            </a:r>
            <a:r>
              <a:rPr lang="en-US" altLang="zh-CN" b="0" dirty="0">
                <a:latin typeface="Consolas" pitchFamily="49" charset="0"/>
                <a:ea typeface="微软雅黑" panose="020B0503020204020204" pitchFamily="34" charset="-122"/>
                <a:cs typeface="Consolas" pitchFamily="49" charset="0"/>
              </a:rPr>
              <a:t>();</a:t>
            </a:r>
          </a:p>
          <a:p>
            <a:pPr eaLnBrk="0" hangingPunct="0"/>
            <a:r>
              <a:rPr lang="en-US" altLang="zh-CN" b="0" dirty="0">
                <a:latin typeface="Consolas" pitchFamily="49" charset="0"/>
                <a:ea typeface="微软雅黑" panose="020B0503020204020204" pitchFamily="34" charset="-122"/>
                <a:cs typeface="Consolas" pitchFamily="49" charset="0"/>
              </a:rPr>
              <a:t>  </a:t>
            </a:r>
            <a:r>
              <a:rPr lang="en-US" altLang="zh-CN" b="0" dirty="0" smtClean="0">
                <a:latin typeface="Consolas" pitchFamily="49" charset="0"/>
                <a:ea typeface="微软雅黑" panose="020B0503020204020204" pitchFamily="34" charset="-122"/>
                <a:cs typeface="Consolas" pitchFamily="49" charset="0"/>
              </a:rPr>
              <a:t>break</a:t>
            </a:r>
            <a:r>
              <a:rPr lang="en-US" altLang="zh-CN" b="0" dirty="0">
                <a:latin typeface="Consolas" pitchFamily="49" charset="0"/>
                <a:ea typeface="微软雅黑" panose="020B0503020204020204" pitchFamily="34" charset="-122"/>
                <a:cs typeface="Consolas" pitchFamily="49" charset="0"/>
              </a:rPr>
              <a:t>;</a:t>
            </a:r>
          </a:p>
        </p:txBody>
      </p:sp>
      <p:sp>
        <p:nvSpPr>
          <p:cNvPr id="913412" name="Rectangle 4"/>
          <p:cNvSpPr>
            <a:spLocks noChangeArrowheads="1"/>
          </p:cNvSpPr>
          <p:nvPr/>
        </p:nvSpPr>
        <p:spPr bwMode="auto">
          <a:xfrm>
            <a:off x="952464" y="1607187"/>
            <a:ext cx="4824413" cy="48936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r>
              <a:rPr lang="en-US" altLang="zh-CN" b="0" dirty="0" err="1" smtClean="0">
                <a:solidFill>
                  <a:srgbClr val="000000"/>
                </a:solidFill>
                <a:latin typeface="Consolas" pitchFamily="49" charset="0"/>
                <a:ea typeface="微软雅黑" panose="020B0503020204020204" pitchFamily="34" charset="-122"/>
                <a:cs typeface="Consolas" pitchFamily="49" charset="0"/>
              </a:rPr>
              <a:t>LegoSystem</a:t>
            </a:r>
            <a:r>
              <a:rPr lang="en-US" altLang="zh-CN" b="0" dirty="0" smtClean="0">
                <a:solidFill>
                  <a:srgbClr val="000000"/>
                </a:solidFill>
                <a:latin typeface="Consolas" pitchFamily="49" charset="0"/>
                <a:ea typeface="微软雅黑" panose="020B0503020204020204" pitchFamily="34" charset="-122"/>
                <a:cs typeface="Consolas" pitchFamily="49" charset="0"/>
              </a:rPr>
              <a:t>::</a:t>
            </a:r>
            <a:r>
              <a:rPr lang="en-US" altLang="zh-CN" b="0" dirty="0" err="1" smtClean="0">
                <a:solidFill>
                  <a:srgbClr val="000000"/>
                </a:solidFill>
                <a:latin typeface="Consolas" pitchFamily="49" charset="0"/>
                <a:ea typeface="微软雅黑" panose="020B0503020204020204" pitchFamily="34" charset="-122"/>
                <a:cs typeface="Consolas" pitchFamily="49" charset="0"/>
              </a:rPr>
              <a:t>processColor</a:t>
            </a:r>
            <a:r>
              <a:rPr lang="en-US" altLang="zh-CN" b="0" dirty="0" smtClean="0">
                <a:solidFill>
                  <a:srgbClr val="000000"/>
                </a:solidFill>
                <a:latin typeface="Consolas" pitchFamily="49" charset="0"/>
                <a:ea typeface="微软雅黑" panose="020B0503020204020204" pitchFamily="34" charset="-122"/>
                <a:cs typeface="Consolas" pitchFamily="49" charset="0"/>
              </a:rPr>
              <a:t>(){</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a:t>
            </a:r>
            <a:r>
              <a:rPr lang="en-US" altLang="zh-CN" b="0" dirty="0" smtClean="0">
                <a:solidFill>
                  <a:srgbClr val="FF3300"/>
                </a:solidFill>
                <a:latin typeface="Consolas" pitchFamily="49" charset="0"/>
                <a:ea typeface="微软雅黑" panose="020B0503020204020204" pitchFamily="34" charset="-122"/>
                <a:cs typeface="Consolas" pitchFamily="49" charset="0"/>
              </a:rPr>
              <a:t>switch</a:t>
            </a:r>
            <a:r>
              <a:rPr lang="en-US" altLang="zh-CN" b="0" dirty="0" smtClean="0">
                <a:solidFill>
                  <a:srgbClr val="000000"/>
                </a:solidFill>
                <a:latin typeface="Consolas" pitchFamily="49" charset="0"/>
                <a:ea typeface="微软雅黑" panose="020B0503020204020204" pitchFamily="34" charset="-122"/>
                <a:cs typeface="Consolas" pitchFamily="49" charset="0"/>
              </a:rPr>
              <a:t> (color) {</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a:t>
            </a:r>
            <a:r>
              <a:rPr lang="en-US" altLang="zh-CN" b="0" dirty="0" smtClean="0">
                <a:solidFill>
                  <a:srgbClr val="FF3300"/>
                </a:solidFill>
                <a:latin typeface="Consolas" pitchFamily="49" charset="0"/>
                <a:ea typeface="微软雅黑" panose="020B0503020204020204" pitchFamily="34" charset="-122"/>
                <a:cs typeface="Consolas" pitchFamily="49" charset="0"/>
              </a:rPr>
              <a:t>case</a:t>
            </a:r>
            <a:r>
              <a:rPr lang="en-US" altLang="zh-CN" b="0" dirty="0" smtClean="0">
                <a:solidFill>
                  <a:srgbClr val="000000"/>
                </a:solidFill>
                <a:latin typeface="Consolas" pitchFamily="49" charset="0"/>
                <a:ea typeface="微软雅黑" panose="020B0503020204020204" pitchFamily="34" charset="-122"/>
                <a:cs typeface="Consolas" pitchFamily="49" charset="0"/>
              </a:rPr>
              <a:t> RED:</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a:t>
            </a:r>
            <a:r>
              <a:rPr lang="en-US" altLang="zh-CN" b="0" dirty="0" err="1" smtClean="0">
                <a:solidFill>
                  <a:srgbClr val="000000"/>
                </a:solidFill>
                <a:latin typeface="Consolas" pitchFamily="49" charset="0"/>
                <a:ea typeface="微软雅黑" panose="020B0503020204020204" pitchFamily="34" charset="-122"/>
                <a:cs typeface="Consolas" pitchFamily="49" charset="0"/>
              </a:rPr>
              <a:t>redProcess</a:t>
            </a:r>
            <a:r>
              <a:rPr lang="en-US" altLang="zh-CN" b="0" dirty="0" smtClean="0">
                <a:solidFill>
                  <a:srgbClr val="000000"/>
                </a:solidFill>
                <a:latin typeface="Consolas" pitchFamily="49" charset="0"/>
                <a:ea typeface="微软雅黑" panose="020B0503020204020204" pitchFamily="34" charset="-122"/>
                <a:cs typeface="Consolas" pitchFamily="49" charset="0"/>
              </a:rPr>
              <a:t>();</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break;</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a:t>
            </a:r>
            <a:r>
              <a:rPr lang="en-US" altLang="zh-CN" b="0" dirty="0" smtClean="0">
                <a:solidFill>
                  <a:srgbClr val="FF3300"/>
                </a:solidFill>
                <a:latin typeface="Consolas" pitchFamily="49" charset="0"/>
                <a:ea typeface="微软雅黑" panose="020B0503020204020204" pitchFamily="34" charset="-122"/>
                <a:cs typeface="Consolas" pitchFamily="49" charset="0"/>
              </a:rPr>
              <a:t>case</a:t>
            </a:r>
            <a:r>
              <a:rPr lang="en-US" altLang="zh-CN" b="0" dirty="0" smtClean="0">
                <a:solidFill>
                  <a:srgbClr val="000000"/>
                </a:solidFill>
                <a:latin typeface="Consolas" pitchFamily="49" charset="0"/>
                <a:ea typeface="微软雅黑" panose="020B0503020204020204" pitchFamily="34" charset="-122"/>
                <a:cs typeface="Consolas" pitchFamily="49" charset="0"/>
              </a:rPr>
              <a:t> GREEN:</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a:t>
            </a:r>
            <a:r>
              <a:rPr lang="en-US" altLang="zh-CN" b="0" dirty="0" err="1" smtClean="0">
                <a:solidFill>
                  <a:srgbClr val="000000"/>
                </a:solidFill>
                <a:latin typeface="Consolas" pitchFamily="49" charset="0"/>
                <a:ea typeface="微软雅黑" panose="020B0503020204020204" pitchFamily="34" charset="-122"/>
                <a:cs typeface="Consolas" pitchFamily="49" charset="0"/>
              </a:rPr>
              <a:t>greenProcess</a:t>
            </a:r>
            <a:r>
              <a:rPr lang="en-US" altLang="zh-CN" b="0" dirty="0" smtClean="0">
                <a:solidFill>
                  <a:srgbClr val="000000"/>
                </a:solidFill>
                <a:latin typeface="Consolas" pitchFamily="49" charset="0"/>
                <a:ea typeface="微软雅黑" panose="020B0503020204020204" pitchFamily="34" charset="-122"/>
                <a:cs typeface="Consolas" pitchFamily="49" charset="0"/>
              </a:rPr>
              <a:t>();</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break;</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a:t>
            </a:r>
            <a:r>
              <a:rPr lang="en-US" altLang="zh-CN" b="0" dirty="0" smtClean="0">
                <a:solidFill>
                  <a:srgbClr val="FF3300"/>
                </a:solidFill>
                <a:latin typeface="Consolas" pitchFamily="49" charset="0"/>
                <a:ea typeface="微软雅黑" panose="020B0503020204020204" pitchFamily="34" charset="-122"/>
                <a:cs typeface="Consolas" pitchFamily="49" charset="0"/>
              </a:rPr>
              <a:t>case</a:t>
            </a:r>
            <a:r>
              <a:rPr lang="en-US" altLang="zh-CN" b="0" dirty="0" smtClean="0">
                <a:solidFill>
                  <a:srgbClr val="000000"/>
                </a:solidFill>
                <a:latin typeface="Consolas" pitchFamily="49" charset="0"/>
                <a:ea typeface="微软雅黑" panose="020B0503020204020204" pitchFamily="34" charset="-122"/>
                <a:cs typeface="Consolas" pitchFamily="49" charset="0"/>
              </a:rPr>
              <a:t> YELLOW:</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a:t>
            </a:r>
            <a:r>
              <a:rPr lang="en-US" altLang="zh-CN" b="0" dirty="0" err="1" smtClean="0">
                <a:solidFill>
                  <a:srgbClr val="000000"/>
                </a:solidFill>
                <a:latin typeface="Consolas" pitchFamily="49" charset="0"/>
                <a:ea typeface="微软雅黑" panose="020B0503020204020204" pitchFamily="34" charset="-122"/>
                <a:cs typeface="Consolas" pitchFamily="49" charset="0"/>
              </a:rPr>
              <a:t>yellowProcess</a:t>
            </a:r>
            <a:r>
              <a:rPr lang="en-US" altLang="zh-CN" b="0" dirty="0" smtClean="0">
                <a:solidFill>
                  <a:srgbClr val="000000"/>
                </a:solidFill>
                <a:latin typeface="Consolas" pitchFamily="49" charset="0"/>
                <a:ea typeface="微软雅黑" panose="020B0503020204020204" pitchFamily="34" charset="-122"/>
                <a:cs typeface="Consolas" pitchFamily="49" charset="0"/>
              </a:rPr>
              <a:t>();</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break;</a:t>
            </a: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    </a:t>
            </a:r>
            <a:r>
              <a:rPr lang="en-US" altLang="zh-CN" b="0" dirty="0" smtClean="0">
                <a:solidFill>
                  <a:srgbClr val="000000"/>
                </a:solidFill>
                <a:latin typeface="Consolas" pitchFamily="49" charset="0"/>
                <a:ea typeface="微软雅黑" panose="020B0503020204020204" pitchFamily="34" charset="-122"/>
                <a:cs typeface="Consolas" pitchFamily="49" charset="0"/>
              </a:rPr>
              <a:t>}</a:t>
            </a:r>
            <a:endParaRPr lang="en-US" altLang="zh-CN" b="0" dirty="0" smtClean="0">
              <a:solidFill>
                <a:srgbClr val="000000"/>
              </a:solidFill>
              <a:latin typeface="Consolas" pitchFamily="49" charset="0"/>
              <a:ea typeface="微软雅黑" panose="020B0503020204020204" pitchFamily="34" charset="-122"/>
              <a:cs typeface="Consolas" pitchFamily="49" charset="0"/>
            </a:endParaRPr>
          </a:p>
          <a:p>
            <a:pPr eaLnBrk="0" hangingPunct="0"/>
            <a:r>
              <a:rPr lang="en-US" altLang="zh-CN" b="0" dirty="0" smtClean="0">
                <a:solidFill>
                  <a:srgbClr val="000000"/>
                </a:solidFill>
                <a:latin typeface="Consolas" pitchFamily="49" charset="0"/>
                <a:ea typeface="微软雅黑" panose="020B0503020204020204" pitchFamily="34" charset="-122"/>
                <a:cs typeface="Consolas" pitchFamily="49" charset="0"/>
              </a:rPr>
              <a:t>};</a:t>
            </a:r>
            <a:endParaRPr lang="en-US" altLang="zh-CN" b="0" dirty="0">
              <a:solidFill>
                <a:srgbClr val="000000"/>
              </a:solidFill>
              <a:latin typeface="Consolas" pitchFamily="49" charset="0"/>
              <a:ea typeface="微软雅黑" panose="020B0503020204020204"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3412"/>
                                        </p:tgtEl>
                                        <p:attrNameLst>
                                          <p:attrName>style.visibility</p:attrName>
                                        </p:attrNameLst>
                                      </p:cBhvr>
                                      <p:to>
                                        <p:strVal val="visible"/>
                                      </p:to>
                                    </p:set>
                                    <p:animEffect transition="in" filter="dissolve">
                                      <p:cBhvr>
                                        <p:cTn id="7" dur="500"/>
                                        <p:tgtEl>
                                          <p:spTgt spid="913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13411"/>
                                        </p:tgtEl>
                                        <p:attrNameLst>
                                          <p:attrName>style.visibility</p:attrName>
                                        </p:attrNameLst>
                                      </p:cBhvr>
                                      <p:to>
                                        <p:strVal val="visible"/>
                                      </p:to>
                                    </p:set>
                                    <p:animEffect transition="in" filter="slide(fromBottom)">
                                      <p:cBhvr>
                                        <p:cTn id="12" dur="500"/>
                                        <p:tgtEl>
                                          <p:spTgt spid="91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animBg="1"/>
      <p:bldP spid="9134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dirty="0" smtClean="0"/>
              <a:t>内容概要</a:t>
            </a:r>
            <a:endParaRPr lang="zh-CN" altLang="en-US" dirty="0"/>
          </a:p>
        </p:txBody>
      </p:sp>
      <p:sp>
        <p:nvSpPr>
          <p:cNvPr id="6148" name="Rectangle 3"/>
          <p:cNvSpPr>
            <a:spLocks noGrp="1" noChangeArrowheads="1"/>
          </p:cNvSpPr>
          <p:nvPr>
            <p:ph idx="1"/>
          </p:nvPr>
        </p:nvSpPr>
        <p:spPr/>
        <p:txBody>
          <a:bodyPr/>
          <a:lstStyle/>
          <a:p>
            <a:pPr eaLnBrk="1" hangingPunct="1">
              <a:lnSpc>
                <a:spcPct val="150000"/>
              </a:lnSpc>
            </a:pPr>
            <a:r>
              <a:rPr lang="zh-CN" altLang="en-US" dirty="0"/>
              <a:t>模式与设计模式</a:t>
            </a:r>
          </a:p>
          <a:p>
            <a:pPr eaLnBrk="1" hangingPunct="1">
              <a:lnSpc>
                <a:spcPct val="150000"/>
              </a:lnSpc>
            </a:pPr>
            <a:r>
              <a:rPr lang="en-US" altLang="zh-CN" dirty="0" err="1"/>
              <a:t>GoF</a:t>
            </a:r>
            <a:r>
              <a:rPr lang="zh-CN" altLang="en-US" dirty="0"/>
              <a:t>模式</a:t>
            </a:r>
          </a:p>
          <a:p>
            <a:pPr eaLnBrk="1" hangingPunct="1">
              <a:lnSpc>
                <a:spcPct val="150000"/>
              </a:lnSpc>
            </a:pPr>
            <a:r>
              <a:rPr lang="zh-CN" altLang="en-US" dirty="0"/>
              <a:t>职责分配模式</a:t>
            </a:r>
          </a:p>
          <a:p>
            <a:pPr eaLnBrk="1" hangingPunct="1">
              <a:lnSpc>
                <a:spcPct val="150000"/>
              </a:lnSpc>
            </a:pPr>
            <a:r>
              <a:rPr lang="zh-CN" altLang="en-US" dirty="0"/>
              <a:t>其他问题</a:t>
            </a:r>
          </a:p>
        </p:txBody>
      </p:sp>
      <p:sp>
        <p:nvSpPr>
          <p:cNvPr id="61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4CB95A2-FC7C-40D5-9549-D3C4987495A1}" type="slidenum">
              <a:rPr lang="en-US" altLang="zh-CN" sz="1200" b="0">
                <a:solidFill>
                  <a:srgbClr val="4D4D4D"/>
                </a:solidFill>
                <a:latin typeface="Arial" charset="0"/>
              </a:rPr>
              <a:pPr eaLnBrk="1" hangingPunct="1"/>
              <a:t>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a:t>State</a:t>
            </a:r>
            <a:r>
              <a:rPr lang="zh-CN" altLang="en-US"/>
              <a:t>模式</a:t>
            </a:r>
            <a:r>
              <a:rPr lang="en-US" altLang="zh-CN"/>
              <a:t>-2</a:t>
            </a:r>
          </a:p>
        </p:txBody>
      </p:sp>
      <p:sp>
        <p:nvSpPr>
          <p:cNvPr id="914435" name="Rectangle 3"/>
          <p:cNvSpPr>
            <a:spLocks noGrp="1" noChangeArrowheads="1"/>
          </p:cNvSpPr>
          <p:nvPr>
            <p:ph idx="1"/>
          </p:nvPr>
        </p:nvSpPr>
        <p:spPr/>
        <p:txBody>
          <a:bodyPr>
            <a:normAutofit lnSpcReduction="10000"/>
          </a:bodyPr>
          <a:lstStyle/>
          <a:p>
            <a:pPr eaLnBrk="1" hangingPunct="1">
              <a:defRPr/>
            </a:pPr>
            <a:r>
              <a:rPr lang="zh-CN" altLang="en-US" sz="2800" dirty="0"/>
              <a:t>目的：允许一个对象在其内部状态改变时改变其行为</a:t>
            </a:r>
          </a:p>
          <a:p>
            <a:pPr eaLnBrk="1" hangingPunct="1">
              <a:defRPr/>
            </a:pPr>
            <a:r>
              <a:rPr lang="zh-CN" altLang="en-US" sz="2800" dirty="0" smtClean="0"/>
              <a:t>结构：</a:t>
            </a:r>
            <a:endParaRPr lang="zh-CN" altLang="en-US" sz="2800" dirty="0"/>
          </a:p>
          <a:p>
            <a:pPr eaLnBrk="1" hangingPunct="1">
              <a:defRPr/>
            </a:pPr>
            <a:endParaRPr lang="zh-CN" altLang="en-US" sz="2800" dirty="0"/>
          </a:p>
          <a:p>
            <a:pPr eaLnBrk="1" hangingPunct="1">
              <a:defRPr/>
            </a:pPr>
            <a:endParaRPr lang="zh-CN" altLang="en-US" sz="2800" dirty="0"/>
          </a:p>
          <a:p>
            <a:pPr eaLnBrk="1" hangingPunct="1">
              <a:defRPr/>
            </a:pPr>
            <a:r>
              <a:rPr lang="zh-CN" altLang="en-US" sz="2800" dirty="0"/>
              <a:t>适用性：</a:t>
            </a:r>
          </a:p>
          <a:p>
            <a:pPr lvl="1" eaLnBrk="1" hangingPunct="1">
              <a:defRPr/>
            </a:pPr>
            <a:r>
              <a:rPr lang="zh-CN" altLang="en-US" sz="2400" dirty="0"/>
              <a:t>一个对象的行为取决于它的状态，并且它必须在运行时刻根据状态改变它的行为</a:t>
            </a:r>
          </a:p>
          <a:p>
            <a:pPr lvl="1" eaLnBrk="1" hangingPunct="1">
              <a:defRPr/>
            </a:pPr>
            <a:r>
              <a:rPr lang="zh-CN" altLang="en-US" sz="2400" dirty="0"/>
              <a:t>一个操作中含有庞大的多分支的条件语句，且这些分支依赖于该对象的状态。这个状态通常用一个或多个枚举常量表示</a:t>
            </a:r>
          </a:p>
          <a:p>
            <a:pPr lvl="1" eaLnBrk="1" hangingPunct="1">
              <a:defRPr/>
            </a:pPr>
            <a:r>
              <a:rPr lang="en-US" altLang="zh-CN" sz="2400" dirty="0"/>
              <a:t>State</a:t>
            </a:r>
            <a:r>
              <a:rPr lang="zh-CN" altLang="en-US" sz="2400" dirty="0"/>
              <a:t>模式</a:t>
            </a:r>
            <a:r>
              <a:rPr lang="zh-CN" altLang="en-US" sz="2400" dirty="0">
                <a:solidFill>
                  <a:schemeClr val="hlink"/>
                </a:solidFill>
                <a:effectLst>
                  <a:outerShdw blurRad="38100" dist="38100" dir="2700000" algn="tl">
                    <a:srgbClr val="C0C0C0"/>
                  </a:outerShdw>
                </a:effectLst>
              </a:rPr>
              <a:t>将每一个条件分支放入一个独立的类</a:t>
            </a:r>
            <a:r>
              <a:rPr lang="zh-CN" altLang="en-US" sz="2400" dirty="0"/>
              <a:t>中；这使得可以根据对象自身的情况将对象的状态作为一个对象，这一对象可以不依赖于其他对象而独立变化</a:t>
            </a:r>
          </a:p>
        </p:txBody>
      </p:sp>
      <p:sp>
        <p:nvSpPr>
          <p:cNvPr id="399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2ED22AC-33BF-41F0-9D7E-99E4DD529C01}" type="slidenum">
              <a:rPr lang="en-US" altLang="zh-CN" sz="1200" b="0">
                <a:solidFill>
                  <a:srgbClr val="4D4D4D"/>
                </a:solidFill>
                <a:latin typeface="Arial" charset="0"/>
              </a:rPr>
              <a:pPr eaLnBrk="1" hangingPunct="1"/>
              <a:t>30</a:t>
            </a:fld>
            <a:r>
              <a:rPr lang="en-US" altLang="zh-CN" sz="1200" b="0">
                <a:solidFill>
                  <a:srgbClr val="4D4D4D"/>
                </a:solidFill>
                <a:latin typeface="Arial" charset="0"/>
              </a:rPr>
              <a:t>-</a:t>
            </a:r>
          </a:p>
        </p:txBody>
      </p:sp>
      <p:pic>
        <p:nvPicPr>
          <p:cNvPr id="39941"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67042" y="1627660"/>
            <a:ext cx="4829842" cy="1944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blinds(horizontal)">
                                      <p:cBhvr>
                                        <p:cTn id="7"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a:t>State</a:t>
            </a:r>
            <a:r>
              <a:rPr lang="zh-CN" altLang="en-US"/>
              <a:t>模式</a:t>
            </a:r>
            <a:r>
              <a:rPr lang="en-US" altLang="zh-CN"/>
              <a:t>-3</a:t>
            </a:r>
          </a:p>
        </p:txBody>
      </p:sp>
      <p:sp>
        <p:nvSpPr>
          <p:cNvPr id="4096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0218884-F072-4312-9840-874D8C4DF230}" type="slidenum">
              <a:rPr lang="en-US" altLang="zh-CN" sz="1200" b="0">
                <a:solidFill>
                  <a:srgbClr val="4D4D4D"/>
                </a:solidFill>
                <a:latin typeface="Arial" charset="0"/>
              </a:rPr>
              <a:pPr eaLnBrk="1" hangingPunct="1"/>
              <a:t>31</a:t>
            </a:fld>
            <a:r>
              <a:rPr lang="en-US" altLang="zh-CN" sz="1200" b="0">
                <a:solidFill>
                  <a:srgbClr val="4D4D4D"/>
                </a:solidFill>
                <a:latin typeface="Arial" charset="0"/>
              </a:rPr>
              <a:t>-</a:t>
            </a:r>
          </a:p>
        </p:txBody>
      </p:sp>
      <p:pic>
        <p:nvPicPr>
          <p:cNvPr id="1026" name="图片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51585" y="1605430"/>
            <a:ext cx="7033741" cy="4752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a:t>State</a:t>
            </a:r>
            <a:r>
              <a:rPr lang="zh-CN" altLang="en-US"/>
              <a:t>模式</a:t>
            </a:r>
            <a:r>
              <a:rPr lang="en-US" altLang="zh-CN"/>
              <a:t>-4</a:t>
            </a:r>
          </a:p>
        </p:txBody>
      </p:sp>
      <p:sp>
        <p:nvSpPr>
          <p:cNvPr id="4198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86CE67C-32C9-4AA8-83CB-89FE8E4D3D66}" type="slidenum">
              <a:rPr lang="en-US" altLang="zh-CN" sz="1200" b="0">
                <a:solidFill>
                  <a:srgbClr val="4D4D4D"/>
                </a:solidFill>
                <a:latin typeface="Arial" charset="0"/>
              </a:rPr>
              <a:pPr eaLnBrk="1" hangingPunct="1"/>
              <a:t>32</a:t>
            </a:fld>
            <a:r>
              <a:rPr lang="en-US" altLang="zh-CN" sz="1200" b="0">
                <a:solidFill>
                  <a:srgbClr val="4D4D4D"/>
                </a:solidFill>
                <a:latin typeface="Arial" charset="0"/>
              </a:rPr>
              <a:t>-</a:t>
            </a:r>
          </a:p>
        </p:txBody>
      </p:sp>
      <p:sp>
        <p:nvSpPr>
          <p:cNvPr id="916483" name="Rectangle 3"/>
          <p:cNvSpPr>
            <a:spLocks noChangeArrowheads="1"/>
          </p:cNvSpPr>
          <p:nvPr/>
        </p:nvSpPr>
        <p:spPr bwMode="auto">
          <a:xfrm>
            <a:off x="738150" y="1643050"/>
            <a:ext cx="6223038" cy="5016758"/>
          </a:xfrm>
          <a:prstGeom prst="rect">
            <a:avLst/>
          </a:prstGeom>
          <a:noFill/>
          <a:ln w="12700">
            <a:noFill/>
            <a:miter lim="800000"/>
            <a:headEnd type="none" w="sm" len="sm"/>
            <a:tailEnd type="none" w="sm" len="sm"/>
          </a:ln>
          <a:effectLst/>
        </p:spPr>
        <p:txBody>
          <a:bodyPr wrap="square">
            <a:spAutoFit/>
          </a:bodyPr>
          <a:lstStyle/>
          <a:p>
            <a:pPr eaLnBrk="0" hangingPunct="0">
              <a:defRPr/>
            </a:pPr>
            <a:r>
              <a:rPr lang="en-US" altLang="zh-CN" sz="2000" b="0" dirty="0" err="1">
                <a:solidFill>
                  <a:schemeClr val="folHlink"/>
                </a:solidFill>
                <a:effectLst>
                  <a:outerShdw blurRad="38100" dist="38100" dir="2700000" algn="tl">
                    <a:srgbClr val="C0C0C0"/>
                  </a:outerShdw>
                </a:effectLst>
                <a:latin typeface="Consolas" pitchFamily="49" charset="0"/>
                <a:ea typeface="微软雅黑" panose="020B0503020204020204" pitchFamily="34" charset="-122"/>
                <a:cs typeface="Consolas" pitchFamily="49" charset="0"/>
              </a:rPr>
              <a:t>LegoSystem</a:t>
            </a:r>
            <a:r>
              <a:rPr lang="en-US" altLang="zh-CN" sz="2000" b="0" dirty="0">
                <a:solidFill>
                  <a:schemeClr val="folHlink"/>
                </a:solidFill>
                <a:effectLst>
                  <a:outerShdw blurRad="38100" dist="38100" dir="2700000" algn="tl">
                    <a:srgbClr val="C0C0C0"/>
                  </a:outerShdw>
                </a:effectLst>
                <a:latin typeface="Consolas" pitchFamily="49" charset="0"/>
                <a:ea typeface="微软雅黑" panose="020B0503020204020204" pitchFamily="34" charset="-122"/>
                <a:cs typeface="Consolas" pitchFamily="49" charset="0"/>
              </a:rPr>
              <a:t>::request(){</a:t>
            </a:r>
          </a:p>
          <a:p>
            <a:pPr eaLnBrk="0" hangingPunct="0">
              <a:defRPr/>
            </a:pPr>
            <a:r>
              <a:rPr lang="en-US" altLang="zh-CN" sz="2000" b="0" dirty="0">
                <a:solidFill>
                  <a:schemeClr val="folHlink"/>
                </a:solidFill>
                <a:effectLst>
                  <a:outerShdw blurRad="38100" dist="38100" dir="2700000" algn="tl">
                    <a:srgbClr val="C0C0C0"/>
                  </a:outerShdw>
                </a:effectLst>
                <a:latin typeface="Consolas" pitchFamily="49" charset="0"/>
                <a:ea typeface="微软雅黑" panose="020B0503020204020204" pitchFamily="34" charset="-122"/>
                <a:cs typeface="Consolas" pitchFamily="49" charset="0"/>
              </a:rPr>
              <a:t>    </a:t>
            </a:r>
            <a:r>
              <a:rPr lang="en-US" altLang="zh-CN" sz="2000" b="0" dirty="0" smtClean="0">
                <a:solidFill>
                  <a:schemeClr val="folHlink"/>
                </a:solidFill>
                <a:effectLst>
                  <a:outerShdw blurRad="38100" dist="38100" dir="2700000" algn="tl">
                    <a:srgbClr val="C0C0C0"/>
                  </a:outerShdw>
                </a:effectLst>
                <a:latin typeface="Consolas" pitchFamily="49" charset="0"/>
                <a:ea typeface="微软雅黑" panose="020B0503020204020204" pitchFamily="34" charset="-122"/>
                <a:cs typeface="Consolas" pitchFamily="49" charset="0"/>
              </a:rPr>
              <a:t>color-</a:t>
            </a:r>
            <a:r>
              <a:rPr lang="en-US" altLang="zh-CN" sz="2000" b="0" dirty="0">
                <a:solidFill>
                  <a:schemeClr val="folHlink"/>
                </a:solidFill>
                <a:effectLst>
                  <a:outerShdw blurRad="38100" dist="38100" dir="2700000" algn="tl">
                    <a:srgbClr val="C0C0C0"/>
                  </a:outerShdw>
                </a:effectLst>
                <a:latin typeface="Consolas" pitchFamily="49" charset="0"/>
                <a:ea typeface="微软雅黑" panose="020B0503020204020204" pitchFamily="34" charset="-122"/>
                <a:cs typeface="Consolas" pitchFamily="49" charset="0"/>
              </a:rPr>
              <a:t>&gt;handle();</a:t>
            </a:r>
          </a:p>
          <a:p>
            <a:pPr eaLnBrk="0" hangingPunct="0">
              <a:defRPr/>
            </a:pPr>
            <a:r>
              <a:rPr lang="en-US" altLang="zh-CN" sz="2000" b="0" dirty="0">
                <a:solidFill>
                  <a:schemeClr val="folHlink"/>
                </a:solidFill>
                <a:effectLst>
                  <a:outerShdw blurRad="38100" dist="38100" dir="2700000" algn="tl">
                    <a:srgbClr val="C0C0C0"/>
                  </a:outerShdw>
                </a:effectLst>
                <a:latin typeface="Consolas" pitchFamily="49" charset="0"/>
                <a:ea typeface="微软雅黑" panose="020B0503020204020204" pitchFamily="34" charset="-122"/>
                <a:cs typeface="Consolas" pitchFamily="49" charset="0"/>
              </a:rPr>
              <a:t>};</a:t>
            </a:r>
          </a:p>
          <a:p>
            <a:pPr eaLnBrk="0" hangingPunct="0">
              <a:defRPr/>
            </a:pPr>
            <a:r>
              <a:rPr lang="en-US" altLang="zh-CN" sz="2000" b="0" dirty="0">
                <a:solidFill>
                  <a:srgbClr val="FF3300"/>
                </a:solidFill>
                <a:latin typeface="Consolas" pitchFamily="49" charset="0"/>
                <a:ea typeface="微软雅黑" panose="020B0503020204020204" pitchFamily="34" charset="-122"/>
                <a:cs typeface="Consolas" pitchFamily="49" charset="0"/>
              </a:rPr>
              <a:t>Color</a:t>
            </a:r>
            <a:r>
              <a:rPr lang="en-US" altLang="zh-CN" sz="2000" b="0" dirty="0">
                <a:solidFill>
                  <a:srgbClr val="000000"/>
                </a:solidFill>
                <a:latin typeface="Consolas" pitchFamily="49" charset="0"/>
                <a:ea typeface="微软雅黑" panose="020B0503020204020204" pitchFamily="34" charset="-122"/>
                <a:cs typeface="Consolas" pitchFamily="49" charset="0"/>
              </a:rPr>
              <a:t>{  </a:t>
            </a:r>
            <a:endParaRPr lang="en-US" altLang="zh-CN" sz="2000" b="0" dirty="0" smtClean="0">
              <a:solidFill>
                <a:srgbClr val="000000"/>
              </a:solidFill>
              <a:latin typeface="Consolas" pitchFamily="49" charset="0"/>
              <a:ea typeface="微软雅黑" panose="020B0503020204020204" pitchFamily="34" charset="-122"/>
              <a:cs typeface="Consolas" pitchFamily="49" charset="0"/>
            </a:endParaRPr>
          </a:p>
          <a:p>
            <a:pPr eaLnBrk="0" hangingPunct="0">
              <a:defRPr/>
            </a:pPr>
            <a:r>
              <a:rPr lang="en-US" altLang="zh-CN" sz="2000" b="0" dirty="0" smtClean="0">
                <a:solidFill>
                  <a:srgbClr val="000000"/>
                </a:solidFill>
                <a:latin typeface="Consolas" pitchFamily="49" charset="0"/>
                <a:ea typeface="微软雅黑" panose="020B0503020204020204" pitchFamily="34" charset="-122"/>
                <a:cs typeface="Consolas" pitchFamily="49" charset="0"/>
              </a:rPr>
              <a:t>  public</a:t>
            </a:r>
            <a:r>
              <a:rPr lang="en-US" altLang="zh-CN" sz="2000" b="0" dirty="0">
                <a:solidFill>
                  <a:srgbClr val="000000"/>
                </a:solidFill>
                <a:latin typeface="Consolas" pitchFamily="49" charset="0"/>
                <a:ea typeface="微软雅黑" panose="020B0503020204020204" pitchFamily="34" charset="-122"/>
                <a:cs typeface="Consolas" pitchFamily="49" charset="0"/>
              </a:rPr>
              <a:t>:</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    </a:t>
            </a:r>
            <a:r>
              <a:rPr lang="en-US" altLang="zh-CN" sz="2000" b="0" dirty="0">
                <a:solidFill>
                  <a:srgbClr val="FF3300"/>
                </a:solidFill>
                <a:latin typeface="Consolas" pitchFamily="49" charset="0"/>
                <a:ea typeface="微软雅黑" panose="020B0503020204020204" pitchFamily="34" charset="-122"/>
                <a:cs typeface="Consolas" pitchFamily="49" charset="0"/>
              </a:rPr>
              <a:t>virtual void handle();</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void </a:t>
            </a:r>
            <a:r>
              <a:rPr lang="en-US" altLang="zh-CN" sz="2000" b="0" dirty="0">
                <a:solidFill>
                  <a:srgbClr val="FF3300"/>
                </a:solidFill>
                <a:latin typeface="Consolas" pitchFamily="49" charset="0"/>
                <a:ea typeface="微软雅黑" panose="020B0503020204020204" pitchFamily="34" charset="-122"/>
                <a:cs typeface="Consolas" pitchFamily="49" charset="0"/>
              </a:rPr>
              <a:t>Red</a:t>
            </a:r>
            <a:r>
              <a:rPr lang="en-US" altLang="zh-CN" sz="2000" b="0" dirty="0">
                <a:solidFill>
                  <a:srgbClr val="000000"/>
                </a:solidFill>
                <a:latin typeface="Consolas" pitchFamily="49" charset="0"/>
                <a:ea typeface="微软雅黑" panose="020B0503020204020204" pitchFamily="34" charset="-122"/>
                <a:cs typeface="Consolas" pitchFamily="49" charset="0"/>
              </a:rPr>
              <a:t>::handle(){</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    </a:t>
            </a:r>
            <a:r>
              <a:rPr lang="en-US" altLang="zh-CN" sz="2000" b="0" dirty="0" err="1">
                <a:solidFill>
                  <a:srgbClr val="000000"/>
                </a:solidFill>
                <a:latin typeface="Consolas" pitchFamily="49" charset="0"/>
                <a:ea typeface="微软雅黑" panose="020B0503020204020204" pitchFamily="34" charset="-122"/>
                <a:cs typeface="Consolas" pitchFamily="49" charset="0"/>
              </a:rPr>
              <a:t>redProcess</a:t>
            </a:r>
            <a:r>
              <a:rPr lang="en-US" altLang="zh-CN" sz="2000" b="0" dirty="0">
                <a:solidFill>
                  <a:srgbClr val="000000"/>
                </a:solidFill>
                <a:latin typeface="Consolas" pitchFamily="49" charset="0"/>
                <a:ea typeface="微软雅黑" panose="020B0503020204020204" pitchFamily="34" charset="-122"/>
                <a:cs typeface="Consolas" pitchFamily="49" charset="0"/>
              </a:rPr>
              <a:t>();</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void </a:t>
            </a:r>
            <a:r>
              <a:rPr lang="en-US" altLang="zh-CN" sz="2000" b="0" dirty="0">
                <a:solidFill>
                  <a:srgbClr val="FF3300"/>
                </a:solidFill>
                <a:latin typeface="Consolas" pitchFamily="49" charset="0"/>
                <a:ea typeface="微软雅黑" panose="020B0503020204020204" pitchFamily="34" charset="-122"/>
                <a:cs typeface="Consolas" pitchFamily="49" charset="0"/>
              </a:rPr>
              <a:t>Green</a:t>
            </a:r>
            <a:r>
              <a:rPr lang="en-US" altLang="zh-CN" sz="2000" b="0" dirty="0">
                <a:solidFill>
                  <a:srgbClr val="000000"/>
                </a:solidFill>
                <a:latin typeface="Consolas" pitchFamily="49" charset="0"/>
                <a:ea typeface="微软雅黑" panose="020B0503020204020204" pitchFamily="34" charset="-122"/>
                <a:cs typeface="Consolas" pitchFamily="49" charset="0"/>
              </a:rPr>
              <a:t>::handle(){</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    </a:t>
            </a:r>
            <a:r>
              <a:rPr lang="en-US" altLang="zh-CN" sz="2000" b="0" dirty="0" err="1" smtClean="0">
                <a:solidFill>
                  <a:srgbClr val="000000"/>
                </a:solidFill>
                <a:latin typeface="Consolas" pitchFamily="49" charset="0"/>
                <a:ea typeface="微软雅黑" panose="020B0503020204020204" pitchFamily="34" charset="-122"/>
                <a:cs typeface="Consolas" pitchFamily="49" charset="0"/>
              </a:rPr>
              <a:t>greenProcess</a:t>
            </a:r>
            <a:r>
              <a:rPr lang="en-US" altLang="zh-CN" sz="2000" b="0" dirty="0">
                <a:solidFill>
                  <a:srgbClr val="000000"/>
                </a:solidFill>
                <a:latin typeface="Consolas" pitchFamily="49" charset="0"/>
                <a:ea typeface="微软雅黑" panose="020B0503020204020204" pitchFamily="34" charset="-122"/>
                <a:cs typeface="Consolas" pitchFamily="49" charset="0"/>
              </a:rPr>
              <a:t>();</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void </a:t>
            </a:r>
            <a:r>
              <a:rPr lang="en-US" altLang="zh-CN" sz="2000" b="0" dirty="0">
                <a:solidFill>
                  <a:srgbClr val="FF3300"/>
                </a:solidFill>
                <a:latin typeface="Consolas" pitchFamily="49" charset="0"/>
                <a:ea typeface="微软雅黑" panose="020B0503020204020204" pitchFamily="34" charset="-122"/>
                <a:cs typeface="Consolas" pitchFamily="49" charset="0"/>
              </a:rPr>
              <a:t>Yellow</a:t>
            </a:r>
            <a:r>
              <a:rPr lang="en-US" altLang="zh-CN" sz="2000" b="0" dirty="0">
                <a:solidFill>
                  <a:srgbClr val="000000"/>
                </a:solidFill>
                <a:latin typeface="Consolas" pitchFamily="49" charset="0"/>
                <a:ea typeface="微软雅黑" panose="020B0503020204020204" pitchFamily="34" charset="-122"/>
                <a:cs typeface="Consolas" pitchFamily="49" charset="0"/>
              </a:rPr>
              <a:t>::handle(){</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    </a:t>
            </a:r>
            <a:r>
              <a:rPr lang="en-US" altLang="zh-CN" sz="2000" b="0" dirty="0" err="1">
                <a:solidFill>
                  <a:srgbClr val="000000"/>
                </a:solidFill>
                <a:latin typeface="Consolas" pitchFamily="49" charset="0"/>
                <a:ea typeface="微软雅黑" panose="020B0503020204020204" pitchFamily="34" charset="-122"/>
                <a:cs typeface="Consolas" pitchFamily="49" charset="0"/>
              </a:rPr>
              <a:t>yellowProcess</a:t>
            </a:r>
            <a:r>
              <a:rPr lang="en-US" altLang="zh-CN" sz="2000" b="0" dirty="0">
                <a:solidFill>
                  <a:srgbClr val="000000"/>
                </a:solidFill>
                <a:latin typeface="Consolas" pitchFamily="49" charset="0"/>
                <a:ea typeface="微软雅黑" panose="020B0503020204020204" pitchFamily="34" charset="-122"/>
                <a:cs typeface="Consolas" pitchFamily="49" charset="0"/>
              </a:rPr>
              <a:t>();</a:t>
            </a:r>
          </a:p>
          <a:p>
            <a:pPr eaLnBrk="0" hangingPunct="0">
              <a:defRPr/>
            </a:pPr>
            <a:r>
              <a:rPr lang="en-US" altLang="zh-CN" sz="2000" b="0" dirty="0">
                <a:solidFill>
                  <a:srgbClr val="000000"/>
                </a:solidFill>
                <a:latin typeface="Consolas" pitchFamily="49" charset="0"/>
                <a:ea typeface="微软雅黑" panose="020B0503020204020204" pitchFamily="34" charset="-122"/>
                <a:cs typeface="Consolas" pitchFamily="49" charset="0"/>
              </a:rPr>
              <a:t>} ;</a:t>
            </a:r>
          </a:p>
        </p:txBody>
      </p:sp>
      <p:sp>
        <p:nvSpPr>
          <p:cNvPr id="916484" name="AutoShape 4"/>
          <p:cNvSpPr>
            <a:spLocks/>
          </p:cNvSpPr>
          <p:nvPr/>
        </p:nvSpPr>
        <p:spPr bwMode="auto">
          <a:xfrm>
            <a:off x="4779981" y="4357694"/>
            <a:ext cx="3959225" cy="1843088"/>
          </a:xfrm>
          <a:prstGeom prst="borderCallout1">
            <a:avLst>
              <a:gd name="adj1" fmla="val 104134"/>
              <a:gd name="adj2" fmla="val 97111"/>
              <a:gd name="adj3" fmla="val 104134"/>
              <a:gd name="adj4" fmla="val -80634"/>
            </a:avLst>
          </a:prstGeom>
          <a:solidFill>
            <a:srgbClr val="CCFFFF"/>
          </a:solidFill>
          <a:ln w="12700">
            <a:solidFill>
              <a:srgbClr val="800000"/>
            </a:solidFill>
            <a:miter lim="800000"/>
            <a:headEnd type="none" w="sm" len="sm"/>
            <a:tailEnd type="none" w="sm" len="sm"/>
          </a:ln>
        </p:spPr>
        <p:txBody>
          <a:bodyPr/>
          <a:lstStyle/>
          <a:p>
            <a:pPr eaLnBrk="0" hangingPunct="0"/>
            <a:r>
              <a:rPr lang="en-US" altLang="zh-CN" b="0" dirty="0">
                <a:latin typeface="Times New Roman" panose="02020603050405020304" pitchFamily="18" charset="0"/>
                <a:ea typeface="微软雅黑" panose="020B0503020204020204" pitchFamily="34" charset="-122"/>
              </a:rPr>
              <a:t>//</a:t>
            </a:r>
            <a:r>
              <a:rPr lang="zh-CN" altLang="en-US" b="0" dirty="0">
                <a:latin typeface="Times New Roman" panose="02020603050405020304" pitchFamily="18" charset="0"/>
                <a:ea typeface="微软雅黑" panose="020B0503020204020204" pitchFamily="34" charset="-122"/>
              </a:rPr>
              <a:t>仅需要增加新的类，</a:t>
            </a:r>
          </a:p>
          <a:p>
            <a:pPr eaLnBrk="0" hangingPunct="0"/>
            <a:r>
              <a:rPr lang="en-US" altLang="zh-CN" b="0" dirty="0">
                <a:latin typeface="Times New Roman" panose="02020603050405020304" pitchFamily="18" charset="0"/>
                <a:ea typeface="微软雅黑" panose="020B0503020204020204" pitchFamily="34" charset="-122"/>
              </a:rPr>
              <a:t>//</a:t>
            </a:r>
            <a:r>
              <a:rPr lang="zh-CN" altLang="en-US" b="0" dirty="0">
                <a:latin typeface="Times New Roman" panose="02020603050405020304" pitchFamily="18" charset="0"/>
                <a:ea typeface="微软雅黑" panose="020B0503020204020204" pitchFamily="34" charset="-122"/>
              </a:rPr>
              <a:t>原有代码不需要任何变动</a:t>
            </a:r>
          </a:p>
          <a:p>
            <a:pPr eaLnBrk="0" hangingPunct="0"/>
            <a:r>
              <a:rPr lang="en-US" altLang="zh-CN" b="0" dirty="0">
                <a:latin typeface="Consolas" pitchFamily="49" charset="0"/>
                <a:ea typeface="微软雅黑" panose="020B0503020204020204" pitchFamily="34" charset="-122"/>
                <a:cs typeface="Consolas" pitchFamily="49" charset="0"/>
              </a:rPr>
              <a:t>void Blue::handle(){</a:t>
            </a:r>
          </a:p>
          <a:p>
            <a:pPr eaLnBrk="0" hangingPunct="0"/>
            <a:r>
              <a:rPr lang="en-US" altLang="zh-CN" b="0" dirty="0">
                <a:latin typeface="Consolas" pitchFamily="49" charset="0"/>
                <a:ea typeface="微软雅黑" panose="020B0503020204020204" pitchFamily="34" charset="-122"/>
                <a:cs typeface="Consolas" pitchFamily="49" charset="0"/>
              </a:rPr>
              <a:t>    </a:t>
            </a:r>
            <a:r>
              <a:rPr lang="en-US" altLang="zh-CN" b="0" dirty="0" err="1">
                <a:latin typeface="Consolas" pitchFamily="49" charset="0"/>
                <a:ea typeface="微软雅黑" panose="020B0503020204020204" pitchFamily="34" charset="-122"/>
                <a:cs typeface="Consolas" pitchFamily="49" charset="0"/>
              </a:rPr>
              <a:t>blueProcess</a:t>
            </a:r>
            <a:r>
              <a:rPr lang="en-US" altLang="zh-CN" b="0" dirty="0">
                <a:latin typeface="Consolas" pitchFamily="49" charset="0"/>
                <a:ea typeface="微软雅黑" panose="020B0503020204020204" pitchFamily="34" charset="-122"/>
                <a:cs typeface="Consolas" pitchFamily="49" charset="0"/>
              </a:rPr>
              <a:t>();</a:t>
            </a:r>
          </a:p>
          <a:p>
            <a:pPr eaLnBrk="0" hangingPunct="0"/>
            <a:r>
              <a:rPr lang="en-US" altLang="zh-CN" b="0" dirty="0">
                <a:latin typeface="Consolas" pitchFamily="49" charset="0"/>
                <a:ea typeface="微软雅黑" panose="020B0503020204020204" pitchFamily="34" charset="-122"/>
                <a:cs typeface="Consolas" pitchFamily="49" charset="0"/>
              </a:rPr>
              <a:t>};</a:t>
            </a:r>
          </a:p>
        </p:txBody>
      </p:sp>
      <p:sp>
        <p:nvSpPr>
          <p:cNvPr id="916485" name="Text Box 5"/>
          <p:cNvSpPr txBox="1">
            <a:spLocks noChangeArrowheads="1"/>
          </p:cNvSpPr>
          <p:nvPr/>
        </p:nvSpPr>
        <p:spPr bwMode="auto">
          <a:xfrm>
            <a:off x="4851418" y="3429000"/>
            <a:ext cx="3816350" cy="579438"/>
          </a:xfrm>
          <a:prstGeom prst="rect">
            <a:avLst/>
          </a:prstGeom>
          <a:noFill/>
          <a:ln w="9525">
            <a:noFill/>
            <a:miter lim="800000"/>
            <a:headEnd/>
            <a:tailEnd/>
          </a:ln>
          <a:effectLst/>
        </p:spPr>
        <p:txBody>
          <a:bodyPr>
            <a:spAutoFit/>
          </a:bodyPr>
          <a:lstStyle/>
          <a:p>
            <a:pPr>
              <a:spcBef>
                <a:spcPct val="50000"/>
              </a:spcBef>
              <a:defRPr/>
            </a:pPr>
            <a:r>
              <a:rPr lang="en-US" altLang="zh-CN" sz="3200"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State</a:t>
            </a:r>
            <a:r>
              <a:rPr lang="zh-CN" altLang="en-US" sz="3200" b="0" dirty="0">
                <a:solidFill>
                  <a:schemeClr val="hlink"/>
                </a:solidFill>
                <a:latin typeface="Times New Roman" panose="02020603050405020304" pitchFamily="18" charset="0"/>
                <a:ea typeface="微软雅黑" panose="020B0503020204020204" pitchFamily="34" charset="-122"/>
              </a:rPr>
              <a:t>模式满足</a:t>
            </a:r>
            <a:r>
              <a:rPr lang="en-US" altLang="zh-CN" sz="3200" dirty="0">
                <a:solidFill>
                  <a:schemeClr val="hlink"/>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OCP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6484"/>
                                        </p:tgtEl>
                                        <p:attrNameLst>
                                          <p:attrName>style.visibility</p:attrName>
                                        </p:attrNameLst>
                                      </p:cBhvr>
                                      <p:to>
                                        <p:strVal val="visible"/>
                                      </p:to>
                                    </p:set>
                                    <p:animEffect transition="in" filter="slide(fromBottom)">
                                      <p:cBhvr>
                                        <p:cTn id="7" dur="500"/>
                                        <p:tgtEl>
                                          <p:spTgt spid="916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916485"/>
                                        </p:tgtEl>
                                        <p:attrNameLst>
                                          <p:attrName>style.visibility</p:attrName>
                                        </p:attrNameLst>
                                      </p:cBhvr>
                                      <p:to>
                                        <p:strVal val="visible"/>
                                      </p:to>
                                    </p:set>
                                    <p:anim calcmode="lin" valueType="num">
                                      <p:cBhvr>
                                        <p:cTn id="12" dur="500" fill="hold"/>
                                        <p:tgtEl>
                                          <p:spTgt spid="916485"/>
                                        </p:tgtEl>
                                        <p:attrNameLst>
                                          <p:attrName>ppt_w</p:attrName>
                                        </p:attrNameLst>
                                      </p:cBhvr>
                                      <p:tavLst>
                                        <p:tav tm="0">
                                          <p:val>
                                            <p:fltVal val="0"/>
                                          </p:val>
                                        </p:tav>
                                        <p:tav tm="100000">
                                          <p:val>
                                            <p:strVal val="#ppt_w"/>
                                          </p:val>
                                        </p:tav>
                                      </p:tavLst>
                                    </p:anim>
                                    <p:anim calcmode="lin" valueType="num">
                                      <p:cBhvr>
                                        <p:cTn id="13" dur="500" fill="hold"/>
                                        <p:tgtEl>
                                          <p:spTgt spid="9164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4" grpId="0" animBg="1"/>
      <p:bldP spid="91648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dirty="0"/>
              <a:t>汉堡店</a:t>
            </a:r>
            <a:r>
              <a:rPr lang="en-US" altLang="zh-CN" dirty="0"/>
              <a:t>-1</a:t>
            </a:r>
          </a:p>
        </p:txBody>
      </p:sp>
      <p:sp>
        <p:nvSpPr>
          <p:cNvPr id="4301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B51415A-EA60-4796-9B8B-6C4967A5CED8}" type="slidenum">
              <a:rPr lang="en-US" altLang="zh-CN" sz="1200" b="0">
                <a:solidFill>
                  <a:srgbClr val="4D4D4D"/>
                </a:solidFill>
                <a:latin typeface="Arial" charset="0"/>
              </a:rPr>
              <a:pPr eaLnBrk="1" hangingPunct="1"/>
              <a:t>33</a:t>
            </a:fld>
            <a:r>
              <a:rPr lang="en-US" altLang="zh-CN" sz="1200" b="0">
                <a:solidFill>
                  <a:srgbClr val="4D4D4D"/>
                </a:solidFill>
                <a:latin typeface="Arial" charset="0"/>
              </a:rPr>
              <a:t>-</a:t>
            </a:r>
          </a:p>
        </p:txBody>
      </p:sp>
      <p:pic>
        <p:nvPicPr>
          <p:cNvPr id="43012"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79650" y="2428876"/>
            <a:ext cx="1295400" cy="208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pic>
        <p:nvPicPr>
          <p:cNvPr id="91750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96025" y="1924050"/>
            <a:ext cx="1600200" cy="3449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917509" name="AutoShape 5"/>
          <p:cNvSpPr>
            <a:spLocks noChangeArrowheads="1"/>
          </p:cNvSpPr>
          <p:nvPr/>
        </p:nvSpPr>
        <p:spPr bwMode="auto">
          <a:xfrm>
            <a:off x="3865563" y="3076575"/>
            <a:ext cx="2159000"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lang="zh-CN" altLang="en-US" b="0">
                <a:effectLst>
                  <a:outerShdw blurRad="38100" dist="38100" dir="2700000" algn="tl">
                    <a:srgbClr val="FFFFFF"/>
                  </a:outerShdw>
                </a:effectLst>
                <a:ea typeface="微软雅黑" panose="020B0503020204020204" pitchFamily="34" charset="-122"/>
              </a:rPr>
              <a:t>增加奶酪？</a:t>
            </a:r>
          </a:p>
        </p:txBody>
      </p:sp>
      <p:sp>
        <p:nvSpPr>
          <p:cNvPr id="917510" name="AutoShape 6"/>
          <p:cNvSpPr>
            <a:spLocks noChangeArrowheads="1"/>
          </p:cNvSpPr>
          <p:nvPr/>
        </p:nvSpPr>
        <p:spPr bwMode="auto">
          <a:xfrm>
            <a:off x="8077200" y="3221038"/>
            <a:ext cx="2051050"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kumimoji="0" lang="zh-CN" altLang="en-US" b="0">
                <a:effectLst>
                  <a:outerShdw blurRad="38100" dist="38100" dir="2700000" algn="tl">
                    <a:srgbClr val="FFFFFF"/>
                  </a:outerShdw>
                </a:effectLst>
                <a:ea typeface="微软雅黑" panose="020B0503020204020204" pitchFamily="34" charset="-122"/>
              </a:rPr>
              <a:t>加入洋葱？</a:t>
            </a:r>
            <a:endParaRPr lang="zh-CN" altLang="en-US" b="0">
              <a:effectLst>
                <a:outerShdw blurRad="38100" dist="38100" dir="2700000" algn="tl">
                  <a:srgbClr val="FFFFFF"/>
                </a:outerShdw>
              </a:effectLs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17509"/>
                                        </p:tgtEl>
                                        <p:attrNameLst>
                                          <p:attrName>style.visibility</p:attrName>
                                        </p:attrNameLst>
                                      </p:cBhvr>
                                      <p:to>
                                        <p:strVal val="visible"/>
                                      </p:to>
                                    </p:set>
                                    <p:animEffect transition="in" filter="slide(fromLeft)">
                                      <p:cBhvr>
                                        <p:cTn id="7" dur="500"/>
                                        <p:tgtEl>
                                          <p:spTgt spid="917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17508"/>
                                        </p:tgtEl>
                                        <p:attrNameLst>
                                          <p:attrName>style.visibility</p:attrName>
                                        </p:attrNameLst>
                                      </p:cBhvr>
                                      <p:to>
                                        <p:strVal val="visible"/>
                                      </p:to>
                                    </p:set>
                                    <p:animEffect transition="in" filter="dissolve">
                                      <p:cBhvr>
                                        <p:cTn id="12" dur="500"/>
                                        <p:tgtEl>
                                          <p:spTgt spid="917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17510"/>
                                        </p:tgtEl>
                                        <p:attrNameLst>
                                          <p:attrName>style.visibility</p:attrName>
                                        </p:attrNameLst>
                                      </p:cBhvr>
                                      <p:to>
                                        <p:strVal val="visible"/>
                                      </p:to>
                                    </p:set>
                                    <p:animEffect transition="in" filter="slide(fromLeft)">
                                      <p:cBhvr>
                                        <p:cTn id="17" dur="500"/>
                                        <p:tgtEl>
                                          <p:spTgt spid="917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9" grpId="0" animBg="1"/>
      <p:bldP spid="9175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汉堡店</a:t>
            </a:r>
            <a:r>
              <a:rPr lang="en-US" altLang="zh-CN"/>
              <a:t>-2</a:t>
            </a:r>
          </a:p>
        </p:txBody>
      </p:sp>
      <p:sp>
        <p:nvSpPr>
          <p:cNvPr id="4403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EED36E1-03D3-4A9E-ACE4-8D5E6ED94E36}" type="slidenum">
              <a:rPr lang="en-US" altLang="zh-CN" sz="1200" b="0">
                <a:solidFill>
                  <a:srgbClr val="4D4D4D"/>
                </a:solidFill>
                <a:latin typeface="Arial" charset="0"/>
              </a:rPr>
              <a:pPr eaLnBrk="1" hangingPunct="1"/>
              <a:t>34</a:t>
            </a:fld>
            <a:r>
              <a:rPr lang="en-US" altLang="zh-CN" sz="1200" b="0">
                <a:solidFill>
                  <a:srgbClr val="4D4D4D"/>
                </a:solidFill>
                <a:latin typeface="Arial" charset="0"/>
              </a:rPr>
              <a:t>-</a:t>
            </a:r>
          </a:p>
        </p:txBody>
      </p:sp>
      <p:pic>
        <p:nvPicPr>
          <p:cNvPr id="91853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03613" y="1409701"/>
            <a:ext cx="4832350" cy="489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918532" name="AutoShape 4"/>
          <p:cNvSpPr>
            <a:spLocks noChangeArrowheads="1"/>
          </p:cNvSpPr>
          <p:nvPr/>
        </p:nvSpPr>
        <p:spPr bwMode="auto">
          <a:xfrm>
            <a:off x="2208213" y="3141663"/>
            <a:ext cx="2159000"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kumimoji="0" lang="zh-CN" altLang="en-US" b="0">
                <a:ea typeface="微软雅黑" panose="020B0503020204020204" pitchFamily="34" charset="-122"/>
              </a:rPr>
              <a:t>加入洋葱？</a:t>
            </a:r>
            <a:endParaRPr lang="zh-CN" altLang="en-US" b="0">
              <a:ea typeface="微软雅黑" panose="020B0503020204020204" pitchFamily="34" charset="-122"/>
            </a:endParaRPr>
          </a:p>
        </p:txBody>
      </p:sp>
      <p:sp>
        <p:nvSpPr>
          <p:cNvPr id="918533" name="AutoShape 5"/>
          <p:cNvSpPr>
            <a:spLocks noChangeArrowheads="1"/>
          </p:cNvSpPr>
          <p:nvPr/>
        </p:nvSpPr>
        <p:spPr bwMode="auto">
          <a:xfrm>
            <a:off x="8077200" y="3221038"/>
            <a:ext cx="2122488"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kumimoji="0" lang="zh-CN" altLang="en-US" b="0">
                <a:ea typeface="微软雅黑" panose="020B0503020204020204" pitchFamily="34" charset="-122"/>
              </a:rPr>
              <a:t>加入西红柿？</a:t>
            </a:r>
            <a:endParaRPr lang="zh-CN" altLang="en-US" b="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8531"/>
                                        </p:tgtEl>
                                        <p:attrNameLst>
                                          <p:attrName>style.visibility</p:attrName>
                                        </p:attrNameLst>
                                      </p:cBhvr>
                                      <p:to>
                                        <p:strVal val="visible"/>
                                      </p:to>
                                    </p:set>
                                    <p:animEffect transition="in" filter="dissolve">
                                      <p:cBhvr>
                                        <p:cTn id="7" dur="500"/>
                                        <p:tgtEl>
                                          <p:spTgt spid="91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18533"/>
                                        </p:tgtEl>
                                        <p:attrNameLst>
                                          <p:attrName>style.visibility</p:attrName>
                                        </p:attrNameLst>
                                      </p:cBhvr>
                                      <p:to>
                                        <p:strVal val="visible"/>
                                      </p:to>
                                    </p:set>
                                    <p:animEffect transition="in" filter="slide(fromLeft)">
                                      <p:cBhvr>
                                        <p:cTn id="12" dur="500"/>
                                        <p:tgtEl>
                                          <p:spTgt spid="918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汉堡店</a:t>
            </a:r>
            <a:r>
              <a:rPr lang="en-US" altLang="zh-CN"/>
              <a:t>-3</a:t>
            </a:r>
          </a:p>
        </p:txBody>
      </p:sp>
      <p:sp>
        <p:nvSpPr>
          <p:cNvPr id="450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E7DF194-F51B-480C-BD93-3994B243EC08}" type="slidenum">
              <a:rPr lang="en-US" altLang="zh-CN" sz="1200" b="0">
                <a:solidFill>
                  <a:srgbClr val="4D4D4D"/>
                </a:solidFill>
                <a:latin typeface="Arial" charset="0"/>
              </a:rPr>
              <a:pPr eaLnBrk="1" hangingPunct="1"/>
              <a:t>35</a:t>
            </a:fld>
            <a:r>
              <a:rPr lang="en-US" altLang="zh-CN" sz="1200" b="0">
                <a:solidFill>
                  <a:srgbClr val="4D4D4D"/>
                </a:solidFill>
                <a:latin typeface="Arial" charset="0"/>
              </a:rPr>
              <a:t>-</a:t>
            </a:r>
          </a:p>
        </p:txBody>
      </p:sp>
      <p:pic>
        <p:nvPicPr>
          <p:cNvPr id="91955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03500" y="1282700"/>
            <a:ext cx="8172450" cy="553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919556" name="AutoShape 4"/>
          <p:cNvSpPr>
            <a:spLocks noChangeArrowheads="1"/>
          </p:cNvSpPr>
          <p:nvPr/>
        </p:nvSpPr>
        <p:spPr bwMode="auto">
          <a:xfrm>
            <a:off x="1849439" y="2636838"/>
            <a:ext cx="2230437" cy="863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FFFF"/>
          </a:solidFill>
          <a:ln w="9525">
            <a:solidFill>
              <a:srgbClr val="FF6600"/>
            </a:solidFill>
            <a:miter lim="800000"/>
            <a:headEnd/>
            <a:tailEnd/>
          </a:ln>
          <a:effectLst/>
        </p:spPr>
        <p:txBody>
          <a:bodyPr wrap="none" anchor="ctr"/>
          <a:lstStyle/>
          <a:p>
            <a:pPr algn="ctr">
              <a:defRPr/>
            </a:pPr>
            <a:r>
              <a:rPr kumimoji="0" lang="zh-CN" altLang="en-US" b="0">
                <a:latin typeface="微软雅黑" panose="020B0503020204020204" pitchFamily="34" charset="-122"/>
                <a:ea typeface="微软雅黑" panose="020B0503020204020204" pitchFamily="34" charset="-122"/>
              </a:rPr>
              <a:t>加入西红柿？</a:t>
            </a:r>
            <a:endParaRPr lang="zh-CN" altLang="en-US" b="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19555"/>
                                        </p:tgtEl>
                                        <p:attrNameLst>
                                          <p:attrName>style.visibility</p:attrName>
                                        </p:attrNameLst>
                                      </p:cBhvr>
                                      <p:to>
                                        <p:strVal val="visible"/>
                                      </p:to>
                                    </p:set>
                                    <p:animEffect transition="in" filter="dissolve">
                                      <p:cBhvr>
                                        <p:cTn id="7" dur="500"/>
                                        <p:tgtEl>
                                          <p:spTgt spid="9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a:t>汉堡店</a:t>
            </a:r>
            <a:r>
              <a:rPr lang="en-US" altLang="zh-CN"/>
              <a:t>-4</a:t>
            </a:r>
            <a:r>
              <a:rPr lang="zh-CN" altLang="en-US"/>
              <a:t>：问题</a:t>
            </a:r>
          </a:p>
        </p:txBody>
      </p:sp>
      <p:sp>
        <p:nvSpPr>
          <p:cNvPr id="46084" name="Rectangle 3"/>
          <p:cNvSpPr>
            <a:spLocks noGrp="1" noChangeArrowheads="1"/>
          </p:cNvSpPr>
          <p:nvPr>
            <p:ph idx="1"/>
          </p:nvPr>
        </p:nvSpPr>
        <p:spPr/>
        <p:txBody>
          <a:bodyPr/>
          <a:lstStyle/>
          <a:p>
            <a:pPr eaLnBrk="1" hangingPunct="1"/>
            <a:r>
              <a:rPr lang="zh-CN" altLang="en-US"/>
              <a:t>类爆炸性增长（指数级别：</a:t>
            </a:r>
            <a:r>
              <a:rPr lang="en-US" altLang="zh-CN"/>
              <a:t>2</a:t>
            </a:r>
            <a:r>
              <a:rPr lang="en-US" altLang="zh-CN" baseline="30000"/>
              <a:t>n</a:t>
            </a:r>
            <a:r>
              <a:rPr lang="zh-CN" altLang="en-US"/>
              <a:t>）</a:t>
            </a:r>
          </a:p>
          <a:p>
            <a:pPr lvl="1" eaLnBrk="1" hangingPunct="1"/>
            <a:r>
              <a:rPr lang="zh-CN" altLang="en-US"/>
              <a:t>再增加一种调料（如生菜），则多出</a:t>
            </a:r>
            <a:r>
              <a:rPr lang="en-US" altLang="zh-CN"/>
              <a:t>8</a:t>
            </a:r>
            <a:r>
              <a:rPr lang="zh-CN" altLang="en-US"/>
              <a:t>个类</a:t>
            </a:r>
          </a:p>
          <a:p>
            <a:pPr lvl="1" eaLnBrk="1" hangingPunct="1"/>
            <a:r>
              <a:rPr lang="zh-CN" altLang="en-US"/>
              <a:t>继续增加一种调料（如番茄酱），则多出</a:t>
            </a:r>
            <a:r>
              <a:rPr lang="en-US" altLang="zh-CN"/>
              <a:t>16</a:t>
            </a:r>
            <a:r>
              <a:rPr lang="zh-CN" altLang="en-US"/>
              <a:t>个类</a:t>
            </a:r>
          </a:p>
          <a:p>
            <a:pPr eaLnBrk="1" hangingPunct="1"/>
            <a:r>
              <a:rPr lang="zh-CN" altLang="en-US"/>
              <a:t>破坏单点维护能力</a:t>
            </a:r>
          </a:p>
          <a:p>
            <a:pPr lvl="1" eaLnBrk="1" hangingPunct="1"/>
            <a:r>
              <a:rPr lang="zh-CN" altLang="en-US"/>
              <a:t>如添加一个简单的</a:t>
            </a:r>
            <a:r>
              <a:rPr lang="en-US" altLang="zh-CN"/>
              <a:t>getPrice</a:t>
            </a:r>
            <a:r>
              <a:rPr lang="zh-CN" altLang="en-US"/>
              <a:t>方法，将会受到严重的影响？</a:t>
            </a:r>
          </a:p>
          <a:p>
            <a:pPr eaLnBrk="1" hangingPunct="1"/>
            <a:r>
              <a:rPr lang="zh-CN" altLang="en-US"/>
              <a:t>实际情况呢？</a:t>
            </a:r>
          </a:p>
          <a:p>
            <a:pPr lvl="1" eaLnBrk="1" hangingPunct="1"/>
            <a:r>
              <a:rPr lang="zh-CN" altLang="en-US"/>
              <a:t>我们可以把每层调料都看作是在普通汉堡或三明治上附加的装饰物</a:t>
            </a:r>
          </a:p>
        </p:txBody>
      </p:sp>
      <p:sp>
        <p:nvSpPr>
          <p:cNvPr id="460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2C073A0-0EE1-48AE-AC65-256BCF880443}" type="slidenum">
              <a:rPr lang="en-US" altLang="zh-CN" sz="1200" b="0">
                <a:solidFill>
                  <a:srgbClr val="4D4D4D"/>
                </a:solidFill>
                <a:latin typeface="Arial" charset="0"/>
              </a:rPr>
              <a:pPr eaLnBrk="1" hangingPunct="1"/>
              <a:t>36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dirty="0" err="1"/>
              <a:t>GoF</a:t>
            </a:r>
            <a:r>
              <a:rPr lang="zh-CN" altLang="en-US" dirty="0" smtClean="0"/>
              <a:t>：</a:t>
            </a:r>
            <a:r>
              <a:rPr lang="en-US" altLang="zh-CN" dirty="0" smtClean="0"/>
              <a:t>Decorator</a:t>
            </a:r>
            <a:r>
              <a:rPr lang="zh-CN" altLang="en-US" dirty="0"/>
              <a:t>模式</a:t>
            </a:r>
          </a:p>
        </p:txBody>
      </p:sp>
      <p:sp>
        <p:nvSpPr>
          <p:cNvPr id="47108" name="Rectangle 3"/>
          <p:cNvSpPr>
            <a:spLocks noGrp="1" noChangeArrowheads="1"/>
          </p:cNvSpPr>
          <p:nvPr>
            <p:ph idx="1"/>
          </p:nvPr>
        </p:nvSpPr>
        <p:spPr/>
        <p:txBody>
          <a:bodyPr/>
          <a:lstStyle/>
          <a:p>
            <a:pPr eaLnBrk="1" hangingPunct="1"/>
            <a:r>
              <a:rPr lang="zh-CN" altLang="en-US" sz="2800" dirty="0"/>
              <a:t>目的：动态地给一个对象添加一些额外的职责（就增加功能来说，</a:t>
            </a:r>
            <a:r>
              <a:rPr lang="en-US" altLang="zh-CN" sz="2800" dirty="0"/>
              <a:t>Decorator </a:t>
            </a:r>
            <a:r>
              <a:rPr lang="zh-CN" altLang="en-US" sz="2800" dirty="0"/>
              <a:t>模式相比生成子类更为灵活）</a:t>
            </a:r>
          </a:p>
          <a:p>
            <a:pPr eaLnBrk="1" hangingPunct="1"/>
            <a:r>
              <a:rPr lang="zh-CN" altLang="en-US" sz="2800" dirty="0"/>
              <a:t>结构：</a:t>
            </a:r>
          </a:p>
          <a:p>
            <a:pPr eaLnBrk="1" hangingPunct="1"/>
            <a:r>
              <a:rPr lang="zh-CN" altLang="en-US" sz="2800" dirty="0"/>
              <a:t>适用性：</a:t>
            </a:r>
          </a:p>
          <a:p>
            <a:pPr lvl="1" eaLnBrk="1" hangingPunct="1"/>
            <a:r>
              <a:rPr lang="zh-CN" altLang="en-US" sz="2400" dirty="0"/>
              <a:t>在不影响其他对象的情况下，以动态、透明的方式给单个对象添加职责。 </a:t>
            </a:r>
          </a:p>
          <a:p>
            <a:pPr lvl="1" eaLnBrk="1" hangingPunct="1"/>
            <a:r>
              <a:rPr lang="zh-CN" altLang="en-US" sz="2400" dirty="0"/>
              <a:t>处理那些可以撤消的职责。 </a:t>
            </a:r>
          </a:p>
          <a:p>
            <a:pPr lvl="1" eaLnBrk="1" hangingPunct="1"/>
            <a:r>
              <a:rPr lang="zh-CN" altLang="en-US" sz="2400" dirty="0"/>
              <a:t>当不能采用生成子类的方法进行扩充时</a:t>
            </a:r>
          </a:p>
          <a:p>
            <a:pPr lvl="2" eaLnBrk="1" hangingPunct="1"/>
            <a:r>
              <a:rPr lang="zh-CN" altLang="en-US" sz="2000" dirty="0"/>
              <a:t>可能有大量独立的扩展，为支持每一种组合将产生大量的子类，使得子类数目呈爆炸性增长</a:t>
            </a:r>
          </a:p>
          <a:p>
            <a:pPr lvl="2" eaLnBrk="1" hangingPunct="1"/>
            <a:r>
              <a:rPr lang="zh-CN" altLang="en-US" sz="2000" dirty="0"/>
              <a:t>可能是因为类定义被隐藏，或类定义不能用于生成子类</a:t>
            </a:r>
          </a:p>
        </p:txBody>
      </p:sp>
      <p:sp>
        <p:nvSpPr>
          <p:cNvPr id="4710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DC748BC-8023-44B3-A015-87C58B4BB294}" type="slidenum">
              <a:rPr lang="en-US" altLang="zh-CN" sz="1200" b="0">
                <a:solidFill>
                  <a:srgbClr val="4D4D4D"/>
                </a:solidFill>
                <a:latin typeface="Arial" charset="0"/>
              </a:rPr>
              <a:pPr eaLnBrk="1" hangingPunct="1"/>
              <a:t>37</a:t>
            </a:fld>
            <a:r>
              <a:rPr lang="en-US" altLang="zh-CN" sz="1200" b="0">
                <a:solidFill>
                  <a:srgbClr val="4D4D4D"/>
                </a:solidFill>
                <a:latin typeface="Arial" charset="0"/>
              </a:rPr>
              <a:t>-</a:t>
            </a:r>
          </a:p>
        </p:txBody>
      </p:sp>
      <p:pic>
        <p:nvPicPr>
          <p:cNvPr id="921604" name="Picture 4" descr="Decorato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09984" y="1857364"/>
            <a:ext cx="6480175" cy="286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1604"/>
                                        </p:tgtEl>
                                        <p:attrNameLst>
                                          <p:attrName>style.visibility</p:attrName>
                                        </p:attrNameLst>
                                      </p:cBhvr>
                                      <p:to>
                                        <p:strVal val="visible"/>
                                      </p:to>
                                    </p:set>
                                    <p:animEffect transition="in" filter="dissolve">
                                      <p:cBhvr>
                                        <p:cTn id="7" dur="500"/>
                                        <p:tgtEl>
                                          <p:spTgt spid="921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汉堡店：</a:t>
            </a:r>
            <a:r>
              <a:rPr lang="en-US" altLang="zh-CN"/>
              <a:t>Decorator</a:t>
            </a:r>
            <a:r>
              <a:rPr lang="zh-CN" altLang="en-US"/>
              <a:t>模式</a:t>
            </a:r>
          </a:p>
        </p:txBody>
      </p:sp>
      <p:sp>
        <p:nvSpPr>
          <p:cNvPr id="4813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51C8C87-7151-4276-81B7-5CB92345BD0F}" type="slidenum">
              <a:rPr lang="en-US" altLang="zh-CN" sz="1200" b="0">
                <a:solidFill>
                  <a:srgbClr val="4D4D4D"/>
                </a:solidFill>
                <a:latin typeface="Arial" charset="0"/>
              </a:rPr>
              <a:pPr eaLnBrk="1" hangingPunct="1"/>
              <a:t>38</a:t>
            </a:fld>
            <a:r>
              <a:rPr lang="en-US" altLang="zh-CN" sz="1200" b="0">
                <a:solidFill>
                  <a:srgbClr val="4D4D4D"/>
                </a:solidFill>
                <a:latin typeface="Arial" charset="0"/>
              </a:rPr>
              <a:t>-</a:t>
            </a:r>
          </a:p>
        </p:txBody>
      </p:sp>
      <p:pic>
        <p:nvPicPr>
          <p:cNvPr id="48132"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57114" y="1556792"/>
            <a:ext cx="6764338" cy="338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a:t>应用</a:t>
            </a:r>
            <a:r>
              <a:rPr lang="en-US" altLang="zh-CN"/>
              <a:t>Decorator</a:t>
            </a:r>
            <a:r>
              <a:rPr lang="zh-CN" altLang="en-US"/>
              <a:t>模式</a:t>
            </a:r>
          </a:p>
        </p:txBody>
      </p:sp>
      <p:sp>
        <p:nvSpPr>
          <p:cNvPr id="4915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EDC6660-184F-4335-9669-F540B06224E1}" type="slidenum">
              <a:rPr lang="en-US" altLang="zh-CN" sz="1200" b="0">
                <a:solidFill>
                  <a:srgbClr val="4D4D4D"/>
                </a:solidFill>
                <a:latin typeface="Arial" charset="0"/>
              </a:rPr>
              <a:pPr eaLnBrk="1" hangingPunct="1"/>
              <a:t>39</a:t>
            </a:fld>
            <a:r>
              <a:rPr lang="en-US" altLang="zh-CN" sz="1200" b="0">
                <a:solidFill>
                  <a:srgbClr val="4D4D4D"/>
                </a:solidFill>
                <a:latin typeface="Arial" charset="0"/>
              </a:rPr>
              <a:t>-</a:t>
            </a:r>
          </a:p>
        </p:txBody>
      </p:sp>
      <p:pic>
        <p:nvPicPr>
          <p:cNvPr id="49156"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87663" y="1357298"/>
            <a:ext cx="6303962" cy="560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内容概要</a:t>
            </a:r>
            <a:endParaRPr lang="zh-CN" altLang="en-US" dirty="0"/>
          </a:p>
        </p:txBody>
      </p:sp>
      <p:sp>
        <p:nvSpPr>
          <p:cNvPr id="871427" name="Rectangle 3"/>
          <p:cNvSpPr>
            <a:spLocks noGrp="1" noChangeArrowheads="1"/>
          </p:cNvSpPr>
          <p:nvPr>
            <p:ph idx="1"/>
          </p:nvPr>
        </p:nvSpPr>
        <p:spPr/>
        <p:txBody>
          <a:bodyPr/>
          <a:lstStyle/>
          <a:p>
            <a:pPr eaLnBrk="1" hangingPunct="1">
              <a:lnSpc>
                <a:spcPct val="150000"/>
              </a:lnSpc>
              <a:defRPr/>
            </a:pPr>
            <a:r>
              <a:rPr lang="zh-CN" altLang="en-US" u="sng" dirty="0">
                <a:solidFill>
                  <a:schemeClr val="hlink"/>
                </a:solidFill>
                <a:effectLst>
                  <a:outerShdw blurRad="38100" dist="38100" dir="2700000" algn="tl">
                    <a:srgbClr val="C0C0C0"/>
                  </a:outerShdw>
                </a:effectLst>
              </a:rPr>
              <a:t>模式与设计模式</a:t>
            </a:r>
            <a:endParaRPr lang="zh-CN" altLang="en-US" dirty="0"/>
          </a:p>
          <a:p>
            <a:pPr eaLnBrk="1" hangingPunct="1">
              <a:lnSpc>
                <a:spcPct val="150000"/>
              </a:lnSpc>
              <a:defRPr/>
            </a:pPr>
            <a:r>
              <a:rPr lang="en-US" altLang="zh-CN" dirty="0" err="1"/>
              <a:t>GoF</a:t>
            </a:r>
            <a:r>
              <a:rPr lang="zh-CN" altLang="en-US" dirty="0"/>
              <a:t>模式</a:t>
            </a:r>
          </a:p>
          <a:p>
            <a:pPr eaLnBrk="1" hangingPunct="1">
              <a:lnSpc>
                <a:spcPct val="150000"/>
              </a:lnSpc>
              <a:defRPr/>
            </a:pPr>
            <a:r>
              <a:rPr lang="zh-CN" altLang="en-US" dirty="0"/>
              <a:t>职责分配模式</a:t>
            </a:r>
          </a:p>
          <a:p>
            <a:pPr eaLnBrk="1" hangingPunct="1">
              <a:lnSpc>
                <a:spcPct val="150000"/>
              </a:lnSpc>
            </a:pPr>
            <a:r>
              <a:rPr lang="zh-CN" altLang="en-US" dirty="0"/>
              <a:t>其他问题</a:t>
            </a:r>
          </a:p>
        </p:txBody>
      </p:sp>
      <p:sp>
        <p:nvSpPr>
          <p:cNvPr id="71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43E82EC-4916-4CDC-9462-5E4AF2495F6C}" type="slidenum">
              <a:rPr lang="en-US" altLang="zh-CN" sz="1200" b="0">
                <a:solidFill>
                  <a:srgbClr val="4D4D4D"/>
                </a:solidFill>
                <a:latin typeface="Arial" charset="0"/>
              </a:rPr>
              <a:pPr eaLnBrk="1" hangingPunct="1"/>
              <a:t>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模式思维</a:t>
            </a:r>
          </a:p>
        </p:txBody>
      </p:sp>
      <p:sp>
        <p:nvSpPr>
          <p:cNvPr id="50180" name="Rectangle 3"/>
          <p:cNvSpPr>
            <a:spLocks noGrp="1" noChangeArrowheads="1"/>
          </p:cNvSpPr>
          <p:nvPr>
            <p:ph idx="1"/>
          </p:nvPr>
        </p:nvSpPr>
        <p:spPr>
          <a:xfrm>
            <a:off x="609600" y="1775192"/>
            <a:ext cx="10972800" cy="5082808"/>
          </a:xfrm>
        </p:spPr>
        <p:txBody>
          <a:bodyPr>
            <a:normAutofit/>
          </a:bodyPr>
          <a:lstStyle/>
          <a:p>
            <a:pPr eaLnBrk="1" hangingPunct="1"/>
            <a:r>
              <a:rPr lang="zh-CN" altLang="en-US" dirty="0"/>
              <a:t>设计模式最根本的意图是适应需求</a:t>
            </a:r>
            <a:r>
              <a:rPr lang="zh-CN" altLang="en-US" dirty="0" smtClean="0"/>
              <a:t>变更</a:t>
            </a:r>
            <a:endParaRPr lang="en-US" altLang="zh-CN" dirty="0" smtClean="0"/>
          </a:p>
          <a:p>
            <a:pPr lvl="1"/>
            <a:r>
              <a:rPr lang="zh-CN" altLang="en-US" dirty="0" smtClean="0"/>
              <a:t>在需求频繁变更的地方（变化点）引入设计模式应对变更</a:t>
            </a:r>
          </a:p>
          <a:p>
            <a:pPr lvl="1"/>
            <a:r>
              <a:rPr lang="zh-CN" altLang="en-US" dirty="0" smtClean="0"/>
              <a:t>过度地滥用模式也会陷入过度设计</a:t>
            </a:r>
            <a:endParaRPr lang="en-US" altLang="zh-CN" dirty="0"/>
          </a:p>
          <a:p>
            <a:pPr eaLnBrk="1" hangingPunct="1"/>
            <a:r>
              <a:rPr lang="zh-CN" altLang="en-US" dirty="0"/>
              <a:t>设计模式的核心思维</a:t>
            </a:r>
          </a:p>
          <a:p>
            <a:pPr lvl="1" eaLnBrk="1" hangingPunct="1"/>
            <a:r>
              <a:rPr lang="zh-CN" altLang="en-US" dirty="0"/>
              <a:t>应对变更的直接手段就是</a:t>
            </a:r>
            <a:r>
              <a:rPr lang="zh-CN" altLang="en-US" dirty="0">
                <a:solidFill>
                  <a:srgbClr val="FF0000"/>
                </a:solidFill>
              </a:rPr>
              <a:t>封装变更</a:t>
            </a:r>
            <a:r>
              <a:rPr lang="zh-CN" altLang="en-US" dirty="0"/>
              <a:t>，从而使变更的影响降到最小</a:t>
            </a:r>
            <a:endParaRPr lang="en-US" altLang="zh-CN" dirty="0"/>
          </a:p>
          <a:p>
            <a:pPr lvl="1" eaLnBrk="1" hangingPunct="1"/>
            <a:r>
              <a:rPr lang="zh-CN" altLang="en-US" dirty="0"/>
              <a:t>封装复杂性，对外提供简单接口，通过</a:t>
            </a:r>
            <a:r>
              <a:rPr lang="zh-CN" altLang="en-US" dirty="0">
                <a:solidFill>
                  <a:srgbClr val="FF0000"/>
                </a:solidFill>
                <a:effectLst>
                  <a:outerShdw blurRad="38100" dist="38100" dir="2700000" algn="tl">
                    <a:srgbClr val="000000">
                      <a:alpha val="43137"/>
                    </a:srgbClr>
                  </a:outerShdw>
                </a:effectLst>
              </a:rPr>
              <a:t>多态包容</a:t>
            </a:r>
            <a:r>
              <a:rPr lang="zh-CN" altLang="en-US" dirty="0"/>
              <a:t>的特性扩展新功能来应对变更</a:t>
            </a:r>
            <a:endParaRPr lang="en-US" altLang="zh-CN" dirty="0"/>
          </a:p>
          <a:p>
            <a:pPr lvl="1" eaLnBrk="1" hangingPunct="1"/>
            <a:r>
              <a:rPr lang="zh-CN" altLang="en-US" dirty="0"/>
              <a:t>多态包容：宿主对象中包含</a:t>
            </a:r>
            <a:r>
              <a:rPr lang="zh-CN" altLang="en-US" dirty="0">
                <a:solidFill>
                  <a:srgbClr val="FF0000"/>
                </a:solidFill>
              </a:rPr>
              <a:t>抽象基类（或接口）的引用</a:t>
            </a:r>
            <a:r>
              <a:rPr lang="zh-CN" altLang="en-US" dirty="0"/>
              <a:t>，而实际行为委托给这个引用所指向的实际对象，从而使这些行为可以根据该引用所指向的实际对象不同而不同</a:t>
            </a:r>
          </a:p>
        </p:txBody>
      </p:sp>
      <p:sp>
        <p:nvSpPr>
          <p:cNvPr id="501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CABA83F-7CF8-4C5E-9DF4-A23DC83B869D}" type="slidenum">
              <a:rPr lang="en-US" altLang="zh-CN" sz="1200" b="0">
                <a:solidFill>
                  <a:srgbClr val="4D4D4D"/>
                </a:solidFill>
                <a:latin typeface="Arial" charset="0"/>
              </a:rPr>
              <a:pPr eaLnBrk="1" hangingPunct="1"/>
              <a:t>40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设计模式的实现思路</a:t>
            </a:r>
          </a:p>
        </p:txBody>
      </p:sp>
      <p:sp>
        <p:nvSpPr>
          <p:cNvPr id="51204" name="Rectangle 3"/>
          <p:cNvSpPr>
            <a:spLocks noGrp="1" noChangeArrowheads="1"/>
          </p:cNvSpPr>
          <p:nvPr>
            <p:ph idx="1"/>
          </p:nvPr>
        </p:nvSpPr>
        <p:spPr/>
        <p:txBody>
          <a:bodyPr/>
          <a:lstStyle/>
          <a:p>
            <a:pPr eaLnBrk="1" hangingPunct="1">
              <a:lnSpc>
                <a:spcPct val="90000"/>
              </a:lnSpc>
            </a:pPr>
            <a:r>
              <a:rPr lang="zh-CN" altLang="en-US" sz="2800" dirty="0">
                <a:solidFill>
                  <a:srgbClr val="FF0000"/>
                </a:solidFill>
              </a:rPr>
              <a:t>增加间接层</a:t>
            </a:r>
          </a:p>
          <a:p>
            <a:pPr lvl="1" eaLnBrk="1" hangingPunct="1">
              <a:lnSpc>
                <a:spcPct val="90000"/>
              </a:lnSpc>
            </a:pPr>
            <a:r>
              <a:rPr lang="zh-CN" altLang="en-US" sz="2400" dirty="0"/>
              <a:t>“任何问题都可以通过增加一个间接层次来解决。”（抽象层）</a:t>
            </a:r>
          </a:p>
          <a:p>
            <a:pPr lvl="1" eaLnBrk="1" hangingPunct="1">
              <a:lnSpc>
                <a:spcPct val="90000"/>
              </a:lnSpc>
            </a:pPr>
            <a:r>
              <a:rPr lang="zh-CN" altLang="en-US" sz="2400" dirty="0"/>
              <a:t>通过增加一个间接层（多为抽象层），将具体类之间的关系转变为具体类和抽象层之间的关系，使依赖止于抽象，从而设计出高质量的方案</a:t>
            </a:r>
          </a:p>
          <a:p>
            <a:pPr eaLnBrk="1" hangingPunct="1">
              <a:lnSpc>
                <a:spcPct val="90000"/>
              </a:lnSpc>
            </a:pPr>
            <a:r>
              <a:rPr lang="zh-CN" altLang="en-US" sz="2800" dirty="0"/>
              <a:t>针对</a:t>
            </a:r>
            <a:r>
              <a:rPr lang="zh-CN" altLang="en-US" sz="2800" dirty="0">
                <a:solidFill>
                  <a:srgbClr val="FF0000"/>
                </a:solidFill>
              </a:rPr>
              <a:t>接口编程</a:t>
            </a:r>
            <a:r>
              <a:rPr lang="zh-CN" altLang="en-US" sz="2800" dirty="0"/>
              <a:t>，不针对实现编程</a:t>
            </a:r>
          </a:p>
          <a:p>
            <a:pPr lvl="1" eaLnBrk="1" hangingPunct="1">
              <a:lnSpc>
                <a:spcPct val="90000"/>
              </a:lnSpc>
            </a:pPr>
            <a:r>
              <a:rPr lang="zh-CN" altLang="en-US" sz="2400" dirty="0"/>
              <a:t>具体类之间通过接口相互通信</a:t>
            </a:r>
          </a:p>
          <a:p>
            <a:pPr lvl="1" eaLnBrk="1" hangingPunct="1">
              <a:lnSpc>
                <a:spcPct val="90000"/>
              </a:lnSpc>
            </a:pPr>
            <a:r>
              <a:rPr lang="zh-CN" altLang="en-US" sz="2400" dirty="0"/>
              <a:t>是对增加间接层设计思路的进一步表述</a:t>
            </a:r>
          </a:p>
          <a:p>
            <a:pPr eaLnBrk="1" hangingPunct="1">
              <a:lnSpc>
                <a:spcPct val="90000"/>
              </a:lnSpc>
            </a:pPr>
            <a:r>
              <a:rPr lang="zh-CN" altLang="en-US" sz="2800" dirty="0"/>
              <a:t>优先使用</a:t>
            </a:r>
            <a:r>
              <a:rPr lang="zh-CN" altLang="en-US" sz="2800" dirty="0">
                <a:solidFill>
                  <a:srgbClr val="FF0000"/>
                </a:solidFill>
              </a:rPr>
              <a:t>聚合</a:t>
            </a:r>
            <a:r>
              <a:rPr lang="zh-CN" altLang="en-US" sz="2800" dirty="0"/>
              <a:t>，而不是继承</a:t>
            </a:r>
          </a:p>
          <a:p>
            <a:pPr lvl="1" eaLnBrk="1" hangingPunct="1">
              <a:lnSpc>
                <a:spcPct val="90000"/>
              </a:lnSpc>
            </a:pPr>
            <a:r>
              <a:rPr lang="zh-CN" altLang="en-US" sz="2400" dirty="0"/>
              <a:t>利用聚合能在运行时动态修改的特点应对变更</a:t>
            </a:r>
          </a:p>
          <a:p>
            <a:pPr lvl="1" eaLnBrk="1" hangingPunct="1">
              <a:lnSpc>
                <a:spcPct val="90000"/>
              </a:lnSpc>
            </a:pPr>
            <a:r>
              <a:rPr lang="zh-CN" altLang="en-US" sz="2400" dirty="0"/>
              <a:t>聚合抽象类</a:t>
            </a:r>
            <a:r>
              <a:rPr lang="en-US" altLang="zh-CN" sz="2400" dirty="0"/>
              <a:t>(</a:t>
            </a:r>
            <a:r>
              <a:rPr lang="zh-CN" altLang="en-US" sz="2400" dirty="0"/>
              <a:t>接口</a:t>
            </a:r>
            <a:r>
              <a:rPr lang="en-US" altLang="zh-CN" sz="2400" dirty="0"/>
              <a:t>)</a:t>
            </a:r>
            <a:r>
              <a:rPr lang="zh-CN" altLang="en-US" sz="2400" dirty="0"/>
              <a:t>，并继承（或实现）具体类来扩展相应的功能，从而动态改变聚合行为 </a:t>
            </a:r>
          </a:p>
        </p:txBody>
      </p:sp>
      <p:sp>
        <p:nvSpPr>
          <p:cNvPr id="5120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14033E7-0E62-490E-AA65-9B11B6481DE8}" type="slidenum">
              <a:rPr lang="en-US" altLang="zh-CN" sz="1200" b="0">
                <a:solidFill>
                  <a:srgbClr val="4D4D4D"/>
                </a:solidFill>
                <a:latin typeface="Arial" charset="0"/>
              </a:rPr>
              <a:pPr eaLnBrk="1" hangingPunct="1"/>
              <a:t>41</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学习和使用设计模式</a:t>
            </a:r>
          </a:p>
        </p:txBody>
      </p:sp>
      <p:sp>
        <p:nvSpPr>
          <p:cNvPr id="52228" name="Rectangle 3"/>
          <p:cNvSpPr>
            <a:spLocks noGrp="1" noChangeArrowheads="1"/>
          </p:cNvSpPr>
          <p:nvPr>
            <p:ph idx="1"/>
          </p:nvPr>
        </p:nvSpPr>
        <p:spPr/>
        <p:txBody>
          <a:bodyPr/>
          <a:lstStyle/>
          <a:p>
            <a:pPr eaLnBrk="1" hangingPunct="1"/>
            <a:r>
              <a:rPr lang="zh-CN" altLang="en-US" dirty="0"/>
              <a:t>设计模式根本的意图是适应需求变更</a:t>
            </a:r>
          </a:p>
          <a:p>
            <a:pPr lvl="1" eaLnBrk="1" hangingPunct="1"/>
            <a:r>
              <a:rPr lang="zh-CN" altLang="en-US" dirty="0"/>
              <a:t>在需求频繁变更的地方（变化点）引入设计模式应对变更</a:t>
            </a:r>
          </a:p>
          <a:p>
            <a:pPr eaLnBrk="1" hangingPunct="1"/>
            <a:r>
              <a:rPr lang="zh-CN" altLang="en-US" dirty="0"/>
              <a:t>实践设计模式</a:t>
            </a:r>
          </a:p>
          <a:p>
            <a:pPr lvl="1" eaLnBrk="1" hangingPunct="1"/>
            <a:r>
              <a:rPr lang="zh-CN" altLang="en-US" dirty="0" smtClean="0"/>
              <a:t>不是</a:t>
            </a:r>
            <a:r>
              <a:rPr lang="zh-CN" altLang="en-US" dirty="0"/>
              <a:t>简单的背诵和抄袭的过程。每个设计模式都有其应用背景（意图）和解决方案，只有在需要的场合选择合适的模式才能有效地发挥模式的作用，过度地滥用模式也会陷入过度</a:t>
            </a:r>
            <a:r>
              <a:rPr lang="zh-CN" altLang="en-US" dirty="0" smtClean="0"/>
              <a:t>设计</a:t>
            </a:r>
            <a:endParaRPr lang="en-US" altLang="zh-CN" dirty="0" smtClean="0"/>
          </a:p>
        </p:txBody>
      </p:sp>
      <p:sp>
        <p:nvSpPr>
          <p:cNvPr id="5222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0D3530C-CC26-488C-B7B3-262658003A28}" type="slidenum">
              <a:rPr lang="en-US" altLang="zh-CN" sz="1200" b="0">
                <a:solidFill>
                  <a:srgbClr val="4D4D4D"/>
                </a:solidFill>
                <a:latin typeface="Arial" charset="0"/>
              </a:rPr>
              <a:pPr eaLnBrk="1" hangingPunct="1"/>
              <a:t>42</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dirty="0"/>
              <a:t>可复用的</a:t>
            </a:r>
            <a:r>
              <a:rPr lang="en-US" altLang="zh-CN" dirty="0"/>
              <a:t>Button</a:t>
            </a:r>
          </a:p>
        </p:txBody>
      </p:sp>
      <p:sp>
        <p:nvSpPr>
          <p:cNvPr id="5325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893F5A7-00FA-4C37-A677-07603C1B9B2E}" type="slidenum">
              <a:rPr lang="en-US" altLang="zh-CN" sz="1200" b="0">
                <a:solidFill>
                  <a:srgbClr val="4D4D4D"/>
                </a:solidFill>
                <a:latin typeface="Arial" charset="0"/>
              </a:rPr>
              <a:pPr eaLnBrk="1" hangingPunct="1"/>
              <a:t>43</a:t>
            </a:fld>
            <a:r>
              <a:rPr lang="en-US" altLang="zh-CN" sz="1200" b="0">
                <a:solidFill>
                  <a:srgbClr val="4D4D4D"/>
                </a:solidFill>
                <a:latin typeface="Arial" charset="0"/>
              </a:rPr>
              <a:t>-</a:t>
            </a:r>
          </a:p>
        </p:txBody>
      </p:sp>
      <p:sp>
        <p:nvSpPr>
          <p:cNvPr id="53252" name="Line 3"/>
          <p:cNvSpPr>
            <a:spLocks noChangeShapeType="1"/>
          </p:cNvSpPr>
          <p:nvPr/>
        </p:nvSpPr>
        <p:spPr bwMode="auto">
          <a:xfrm>
            <a:off x="6238876" y="4724401"/>
            <a:ext cx="576263" cy="7207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253" name="Text Box 4"/>
          <p:cNvSpPr txBox="1">
            <a:spLocks noChangeArrowheads="1"/>
          </p:cNvSpPr>
          <p:nvPr/>
        </p:nvSpPr>
        <p:spPr bwMode="auto">
          <a:xfrm>
            <a:off x="5519739" y="5373689"/>
            <a:ext cx="4752975"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80000"/>
              </a:lnSpc>
              <a:spcBef>
                <a:spcPct val="20000"/>
              </a:spcBef>
            </a:pPr>
            <a:r>
              <a:rPr kumimoji="0" lang="en-US" altLang="zh-CN">
                <a:solidFill>
                  <a:srgbClr val="000000"/>
                </a:solidFill>
                <a:latin typeface="Arial" charset="0"/>
              </a:rPr>
              <a:t>Button key9 = new Button(“9”);</a:t>
            </a:r>
          </a:p>
        </p:txBody>
      </p:sp>
      <p:sp>
        <p:nvSpPr>
          <p:cNvPr id="53254" name="Line 5"/>
          <p:cNvSpPr>
            <a:spLocks noChangeShapeType="1"/>
          </p:cNvSpPr>
          <p:nvPr/>
        </p:nvSpPr>
        <p:spPr bwMode="auto">
          <a:xfrm flipH="1" flipV="1">
            <a:off x="4006850" y="3355976"/>
            <a:ext cx="1081088" cy="2889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3255" name="Text Box 6"/>
          <p:cNvSpPr txBox="1">
            <a:spLocks noChangeArrowheads="1"/>
          </p:cNvSpPr>
          <p:nvPr/>
        </p:nvSpPr>
        <p:spPr bwMode="auto">
          <a:xfrm>
            <a:off x="1774825" y="2636838"/>
            <a:ext cx="3168650" cy="7571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80000"/>
              </a:lnSpc>
              <a:spcBef>
                <a:spcPct val="20000"/>
              </a:spcBef>
            </a:pPr>
            <a:r>
              <a:rPr kumimoji="0" lang="en-US" altLang="zh-CN">
                <a:solidFill>
                  <a:srgbClr val="000000"/>
                </a:solidFill>
                <a:latin typeface="Arial" charset="0"/>
              </a:rPr>
              <a:t>Button keyDial = </a:t>
            </a:r>
          </a:p>
          <a:p>
            <a:pPr eaLnBrk="1" hangingPunct="1">
              <a:lnSpc>
                <a:spcPct val="80000"/>
              </a:lnSpc>
              <a:spcBef>
                <a:spcPct val="20000"/>
              </a:spcBef>
            </a:pPr>
            <a:r>
              <a:rPr kumimoji="0" lang="en-US" altLang="zh-CN">
                <a:solidFill>
                  <a:srgbClr val="000000"/>
                </a:solidFill>
                <a:latin typeface="Arial" charset="0"/>
              </a:rPr>
              <a:t>  dialKeySingleton();</a:t>
            </a:r>
          </a:p>
        </p:txBody>
      </p:sp>
      <p:sp>
        <p:nvSpPr>
          <p:cNvPr id="53256" name="Text Box 7"/>
          <p:cNvSpPr txBox="1">
            <a:spLocks noChangeArrowheads="1"/>
          </p:cNvSpPr>
          <p:nvPr/>
        </p:nvSpPr>
        <p:spPr bwMode="auto">
          <a:xfrm>
            <a:off x="7031038" y="2060575"/>
            <a:ext cx="3636962" cy="683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80000"/>
              </a:lnSpc>
              <a:spcBef>
                <a:spcPct val="20000"/>
              </a:spcBef>
            </a:pPr>
            <a:r>
              <a:rPr kumimoji="0" lang="en-US" altLang="zh-CN">
                <a:solidFill>
                  <a:srgbClr val="000000"/>
                </a:solidFill>
                <a:latin typeface="Arial" charset="0"/>
              </a:rPr>
              <a:t>Button keyPower =</a:t>
            </a:r>
            <a:br>
              <a:rPr kumimoji="0" lang="en-US" altLang="zh-CN">
                <a:solidFill>
                  <a:srgbClr val="000000"/>
                </a:solidFill>
                <a:latin typeface="Arial" charset="0"/>
              </a:rPr>
            </a:br>
            <a:r>
              <a:rPr kumimoji="0" lang="en-US" altLang="zh-CN">
                <a:solidFill>
                  <a:srgbClr val="000000"/>
                </a:solidFill>
                <a:latin typeface="Arial" charset="0"/>
              </a:rPr>
              <a:t>  powerKeySingleton();</a:t>
            </a:r>
          </a:p>
        </p:txBody>
      </p:sp>
      <p:sp>
        <p:nvSpPr>
          <p:cNvPr id="53257" name="Line 8"/>
          <p:cNvSpPr>
            <a:spLocks noChangeShapeType="1"/>
          </p:cNvSpPr>
          <p:nvPr/>
        </p:nvSpPr>
        <p:spPr bwMode="auto">
          <a:xfrm flipV="1">
            <a:off x="6311901" y="2492376"/>
            <a:ext cx="792163" cy="1152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53258" name="Group 9"/>
          <p:cNvGrpSpPr>
            <a:grpSpLocks/>
          </p:cNvGrpSpPr>
          <p:nvPr/>
        </p:nvGrpSpPr>
        <p:grpSpPr bwMode="auto">
          <a:xfrm>
            <a:off x="4872038" y="1700213"/>
            <a:ext cx="1655762" cy="3600450"/>
            <a:chOff x="2109" y="1071"/>
            <a:chExt cx="1043" cy="2268"/>
          </a:xfrm>
        </p:grpSpPr>
        <p:sp>
          <p:nvSpPr>
            <p:cNvPr id="53259" name="AutoShape 10"/>
            <p:cNvSpPr>
              <a:spLocks noChangeArrowheads="1"/>
            </p:cNvSpPr>
            <p:nvPr/>
          </p:nvSpPr>
          <p:spPr bwMode="auto">
            <a:xfrm>
              <a:off x="2109" y="1071"/>
              <a:ext cx="1043" cy="2268"/>
            </a:xfrm>
            <a:prstGeom prst="roundRect">
              <a:avLst>
                <a:gd name="adj" fmla="val 16667"/>
              </a:avLst>
            </a:prstGeom>
            <a:solidFill>
              <a:srgbClr val="CCFFFF"/>
            </a:solidFill>
            <a:ln w="9525" algn="ctr">
              <a:solidFill>
                <a:schemeClr val="tx1"/>
              </a:solidFill>
              <a:round/>
              <a:headEnd/>
              <a:tailEnd/>
            </a:ln>
          </p:spPr>
          <p:txBody>
            <a:bodyPr wrap="none" anchor="ctr"/>
            <a:lstStyle/>
            <a:p>
              <a:endParaRPr lang="zh-CN" altLang="en-US"/>
            </a:p>
          </p:txBody>
        </p:sp>
        <p:sp>
          <p:nvSpPr>
            <p:cNvPr id="53260" name="Rectangle 11"/>
            <p:cNvSpPr>
              <a:spLocks noChangeArrowheads="1"/>
            </p:cNvSpPr>
            <p:nvPr/>
          </p:nvSpPr>
          <p:spPr bwMode="auto">
            <a:xfrm>
              <a:off x="2200" y="1162"/>
              <a:ext cx="862" cy="681"/>
            </a:xfrm>
            <a:prstGeom prst="rect">
              <a:avLst/>
            </a:prstGeom>
            <a:solidFill>
              <a:srgbClr val="FFFFFF"/>
            </a:solidFill>
            <a:ln w="9525" algn="ctr">
              <a:solidFill>
                <a:schemeClr val="tx1"/>
              </a:solidFill>
              <a:miter lim="800000"/>
              <a:headEnd/>
              <a:tailEnd/>
            </a:ln>
          </p:spPr>
          <p:txBody>
            <a:bodyPr wrap="none" anchor="ctr"/>
            <a:lstStyle/>
            <a:p>
              <a:pPr algn="ctr"/>
              <a:r>
                <a:rPr kumimoji="0" lang="en-US" altLang="zh-CN" sz="1400" dirty="0">
                  <a:solidFill>
                    <a:srgbClr val="000066"/>
                  </a:solidFill>
                </a:rPr>
                <a:t>13681312345</a:t>
              </a:r>
            </a:p>
          </p:txBody>
        </p:sp>
        <p:sp>
          <p:nvSpPr>
            <p:cNvPr id="53261" name="Rectangle 12"/>
            <p:cNvSpPr>
              <a:spLocks noChangeArrowheads="1"/>
            </p:cNvSpPr>
            <p:nvPr/>
          </p:nvSpPr>
          <p:spPr bwMode="auto">
            <a:xfrm>
              <a:off x="2109" y="1933"/>
              <a:ext cx="1043" cy="45"/>
            </a:xfrm>
            <a:prstGeom prst="rect">
              <a:avLst/>
            </a:prstGeom>
            <a:solidFill>
              <a:srgbClr val="EAEAEA"/>
            </a:solidFill>
            <a:ln w="9525" algn="ctr">
              <a:solidFill>
                <a:schemeClr val="tx1"/>
              </a:solidFill>
              <a:miter lim="800000"/>
              <a:headEnd/>
              <a:tailEnd/>
            </a:ln>
          </p:spPr>
          <p:txBody>
            <a:bodyPr wrap="none" anchor="ctr"/>
            <a:lstStyle/>
            <a:p>
              <a:endParaRPr lang="zh-CN" altLang="en-US"/>
            </a:p>
          </p:txBody>
        </p:sp>
        <p:sp>
          <p:nvSpPr>
            <p:cNvPr id="53262" name="Oval 13"/>
            <p:cNvSpPr>
              <a:spLocks noChangeArrowheads="1"/>
            </p:cNvSpPr>
            <p:nvPr/>
          </p:nvSpPr>
          <p:spPr bwMode="auto">
            <a:xfrm>
              <a:off x="2472" y="2069"/>
              <a:ext cx="318" cy="272"/>
            </a:xfrm>
            <a:prstGeom prst="ellipse">
              <a:avLst/>
            </a:prstGeom>
            <a:solidFill>
              <a:srgbClr val="DDDDDD"/>
            </a:solidFill>
            <a:ln w="9525" algn="ctr">
              <a:solidFill>
                <a:schemeClr val="tx1"/>
              </a:solidFill>
              <a:round/>
              <a:headEnd/>
              <a:tailEnd/>
            </a:ln>
          </p:spPr>
          <p:txBody>
            <a:bodyPr wrap="none" anchor="ctr"/>
            <a:lstStyle/>
            <a:p>
              <a:endParaRPr lang="zh-CN" altLang="en-US"/>
            </a:p>
          </p:txBody>
        </p:sp>
        <p:sp>
          <p:nvSpPr>
            <p:cNvPr id="53263" name="AutoShape 14"/>
            <p:cNvSpPr>
              <a:spLocks noChangeArrowheads="1"/>
            </p:cNvSpPr>
            <p:nvPr/>
          </p:nvSpPr>
          <p:spPr bwMode="auto">
            <a:xfrm>
              <a:off x="2245" y="2024"/>
              <a:ext cx="181" cy="91"/>
            </a:xfrm>
            <a:prstGeom prst="roundRect">
              <a:avLst>
                <a:gd name="adj" fmla="val 16667"/>
              </a:avLst>
            </a:prstGeom>
            <a:solidFill>
              <a:srgbClr val="FFFFFF"/>
            </a:solidFill>
            <a:ln w="9525" algn="ctr">
              <a:solidFill>
                <a:schemeClr val="tx1"/>
              </a:solidFill>
              <a:round/>
              <a:headEnd/>
              <a:tailEnd/>
            </a:ln>
          </p:spPr>
          <p:txBody>
            <a:bodyPr wrap="none" anchor="ctr"/>
            <a:lstStyle/>
            <a:p>
              <a:endParaRPr lang="zh-CN" altLang="en-US"/>
            </a:p>
          </p:txBody>
        </p:sp>
        <p:sp>
          <p:nvSpPr>
            <p:cNvPr id="53264" name="AutoShape 15"/>
            <p:cNvSpPr>
              <a:spLocks noChangeArrowheads="1"/>
            </p:cNvSpPr>
            <p:nvPr/>
          </p:nvSpPr>
          <p:spPr bwMode="auto">
            <a:xfrm>
              <a:off x="2245" y="2296"/>
              <a:ext cx="181" cy="91"/>
            </a:xfrm>
            <a:prstGeom prst="roundRect">
              <a:avLst>
                <a:gd name="adj" fmla="val 16667"/>
              </a:avLst>
            </a:prstGeom>
            <a:solidFill>
              <a:srgbClr val="00CC00"/>
            </a:solidFill>
            <a:ln w="9525" algn="ctr">
              <a:solidFill>
                <a:schemeClr val="tx1"/>
              </a:solidFill>
              <a:round/>
              <a:headEnd/>
              <a:tailEnd/>
            </a:ln>
          </p:spPr>
          <p:txBody>
            <a:bodyPr wrap="none" anchor="ctr"/>
            <a:lstStyle/>
            <a:p>
              <a:endParaRPr lang="zh-CN" altLang="en-US"/>
            </a:p>
          </p:txBody>
        </p:sp>
        <p:sp>
          <p:nvSpPr>
            <p:cNvPr id="53265" name="AutoShape 16"/>
            <p:cNvSpPr>
              <a:spLocks noChangeArrowheads="1"/>
            </p:cNvSpPr>
            <p:nvPr/>
          </p:nvSpPr>
          <p:spPr bwMode="auto">
            <a:xfrm>
              <a:off x="2835" y="2024"/>
              <a:ext cx="181" cy="91"/>
            </a:xfrm>
            <a:prstGeom prst="roundRect">
              <a:avLst>
                <a:gd name="adj" fmla="val 16667"/>
              </a:avLst>
            </a:prstGeom>
            <a:solidFill>
              <a:srgbClr val="FFFFFF"/>
            </a:solidFill>
            <a:ln w="9525" algn="ctr">
              <a:solidFill>
                <a:schemeClr val="tx1"/>
              </a:solidFill>
              <a:round/>
              <a:headEnd/>
              <a:tailEnd/>
            </a:ln>
          </p:spPr>
          <p:txBody>
            <a:bodyPr wrap="none" anchor="ctr"/>
            <a:lstStyle/>
            <a:p>
              <a:endParaRPr lang="zh-CN" altLang="en-US"/>
            </a:p>
          </p:txBody>
        </p:sp>
        <p:sp>
          <p:nvSpPr>
            <p:cNvPr id="53266" name="AutoShape 17"/>
            <p:cNvSpPr>
              <a:spLocks noChangeArrowheads="1"/>
            </p:cNvSpPr>
            <p:nvPr/>
          </p:nvSpPr>
          <p:spPr bwMode="auto">
            <a:xfrm>
              <a:off x="2835" y="2296"/>
              <a:ext cx="181" cy="91"/>
            </a:xfrm>
            <a:prstGeom prst="roundRect">
              <a:avLst>
                <a:gd name="adj" fmla="val 16667"/>
              </a:avLst>
            </a:prstGeom>
            <a:solidFill>
              <a:schemeClr val="hlink"/>
            </a:solidFill>
            <a:ln w="9525" algn="ctr">
              <a:solidFill>
                <a:schemeClr val="tx1"/>
              </a:solidFill>
              <a:round/>
              <a:headEnd/>
              <a:tailEnd/>
            </a:ln>
          </p:spPr>
          <p:txBody>
            <a:bodyPr wrap="none" anchor="ctr"/>
            <a:lstStyle/>
            <a:p>
              <a:endParaRPr lang="zh-CN" altLang="en-US"/>
            </a:p>
          </p:txBody>
        </p:sp>
        <p:sp>
          <p:nvSpPr>
            <p:cNvPr id="53267" name="Oval 18"/>
            <p:cNvSpPr>
              <a:spLocks noChangeArrowheads="1"/>
            </p:cNvSpPr>
            <p:nvPr/>
          </p:nvSpPr>
          <p:spPr bwMode="auto">
            <a:xfrm>
              <a:off x="2200"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68" name="Oval 19"/>
            <p:cNvSpPr>
              <a:spLocks noChangeArrowheads="1"/>
            </p:cNvSpPr>
            <p:nvPr/>
          </p:nvSpPr>
          <p:spPr bwMode="auto">
            <a:xfrm>
              <a:off x="2517"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69" name="Oval 20"/>
            <p:cNvSpPr>
              <a:spLocks noChangeArrowheads="1"/>
            </p:cNvSpPr>
            <p:nvPr/>
          </p:nvSpPr>
          <p:spPr bwMode="auto">
            <a:xfrm>
              <a:off x="2835" y="2523"/>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0" name="Oval 21"/>
            <p:cNvSpPr>
              <a:spLocks noChangeArrowheads="1"/>
            </p:cNvSpPr>
            <p:nvPr/>
          </p:nvSpPr>
          <p:spPr bwMode="auto">
            <a:xfrm>
              <a:off x="2200" y="2704"/>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1" name="Oval 22"/>
            <p:cNvSpPr>
              <a:spLocks noChangeArrowheads="1"/>
            </p:cNvSpPr>
            <p:nvPr/>
          </p:nvSpPr>
          <p:spPr bwMode="auto">
            <a:xfrm>
              <a:off x="2517" y="2704"/>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2" name="Oval 23"/>
            <p:cNvSpPr>
              <a:spLocks noChangeArrowheads="1"/>
            </p:cNvSpPr>
            <p:nvPr/>
          </p:nvSpPr>
          <p:spPr bwMode="auto">
            <a:xfrm>
              <a:off x="2835" y="2704"/>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3" name="Oval 24"/>
            <p:cNvSpPr>
              <a:spLocks noChangeArrowheads="1"/>
            </p:cNvSpPr>
            <p:nvPr/>
          </p:nvSpPr>
          <p:spPr bwMode="auto">
            <a:xfrm>
              <a:off x="2200"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4" name="Oval 25"/>
            <p:cNvSpPr>
              <a:spLocks noChangeArrowheads="1"/>
            </p:cNvSpPr>
            <p:nvPr/>
          </p:nvSpPr>
          <p:spPr bwMode="auto">
            <a:xfrm>
              <a:off x="2517"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5" name="Oval 26"/>
            <p:cNvSpPr>
              <a:spLocks noChangeArrowheads="1"/>
            </p:cNvSpPr>
            <p:nvPr/>
          </p:nvSpPr>
          <p:spPr bwMode="auto">
            <a:xfrm>
              <a:off x="2835" y="2886"/>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6" name="Oval 27"/>
            <p:cNvSpPr>
              <a:spLocks noChangeArrowheads="1"/>
            </p:cNvSpPr>
            <p:nvPr/>
          </p:nvSpPr>
          <p:spPr bwMode="auto">
            <a:xfrm>
              <a:off x="2200"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7" name="Oval 28"/>
            <p:cNvSpPr>
              <a:spLocks noChangeArrowheads="1"/>
            </p:cNvSpPr>
            <p:nvPr/>
          </p:nvSpPr>
          <p:spPr bwMode="auto">
            <a:xfrm>
              <a:off x="2517"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8" name="Oval 29"/>
            <p:cNvSpPr>
              <a:spLocks noChangeArrowheads="1"/>
            </p:cNvSpPr>
            <p:nvPr/>
          </p:nvSpPr>
          <p:spPr bwMode="auto">
            <a:xfrm>
              <a:off x="2835" y="3067"/>
              <a:ext cx="181" cy="90"/>
            </a:xfrm>
            <a:prstGeom prst="ellipse">
              <a:avLst/>
            </a:prstGeom>
            <a:solidFill>
              <a:srgbClr val="EAEAEA"/>
            </a:solidFill>
            <a:ln w="9525" algn="ctr">
              <a:solidFill>
                <a:schemeClr val="tx1"/>
              </a:solidFill>
              <a:round/>
              <a:headEnd/>
              <a:tailEnd/>
            </a:ln>
          </p:spPr>
          <p:txBody>
            <a:bodyPr wrap="none" anchor="ctr"/>
            <a:lstStyle/>
            <a:p>
              <a:endParaRPr lang="zh-CN" altLang="en-US"/>
            </a:p>
          </p:txBody>
        </p:sp>
        <p:sp>
          <p:nvSpPr>
            <p:cNvPr id="53279" name="Oval 30"/>
            <p:cNvSpPr>
              <a:spLocks noChangeArrowheads="1"/>
            </p:cNvSpPr>
            <p:nvPr/>
          </p:nvSpPr>
          <p:spPr bwMode="auto">
            <a:xfrm>
              <a:off x="2607" y="2069"/>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53280" name="Oval 31"/>
            <p:cNvSpPr>
              <a:spLocks noChangeArrowheads="1"/>
            </p:cNvSpPr>
            <p:nvPr/>
          </p:nvSpPr>
          <p:spPr bwMode="auto">
            <a:xfrm>
              <a:off x="2607" y="2296"/>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53281" name="Oval 32"/>
            <p:cNvSpPr>
              <a:spLocks noChangeArrowheads="1"/>
            </p:cNvSpPr>
            <p:nvPr/>
          </p:nvSpPr>
          <p:spPr bwMode="auto">
            <a:xfrm>
              <a:off x="2744" y="2205"/>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sp>
          <p:nvSpPr>
            <p:cNvPr id="53282" name="Oval 33"/>
            <p:cNvSpPr>
              <a:spLocks noChangeArrowheads="1"/>
            </p:cNvSpPr>
            <p:nvPr/>
          </p:nvSpPr>
          <p:spPr bwMode="auto">
            <a:xfrm>
              <a:off x="2471" y="2205"/>
              <a:ext cx="45" cy="46"/>
            </a:xfrm>
            <a:prstGeom prst="ellipse">
              <a:avLst/>
            </a:prstGeom>
            <a:solidFill>
              <a:srgbClr val="969696"/>
            </a:solidFill>
            <a:ln w="9525" algn="ctr">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a:t>“拨电话” 的通信图</a:t>
            </a:r>
          </a:p>
        </p:txBody>
      </p:sp>
      <p:sp>
        <p:nvSpPr>
          <p:cNvPr id="5427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C85100A-EDBD-4B63-A60C-31B340C259B2}" type="slidenum">
              <a:rPr lang="en-US" altLang="zh-CN" sz="1200" b="0">
                <a:solidFill>
                  <a:srgbClr val="4D4D4D"/>
                </a:solidFill>
                <a:latin typeface="Arial" charset="0"/>
              </a:rPr>
              <a:pPr eaLnBrk="1" hangingPunct="1"/>
              <a:t>44</a:t>
            </a:fld>
            <a:r>
              <a:rPr lang="en-US" altLang="zh-CN" sz="1200" b="0">
                <a:solidFill>
                  <a:srgbClr val="4D4D4D"/>
                </a:solidFill>
                <a:latin typeface="Arial" charset="0"/>
              </a:rPr>
              <a:t>-</a:t>
            </a:r>
          </a:p>
        </p:txBody>
      </p:sp>
      <p:pic>
        <p:nvPicPr>
          <p:cNvPr id="54276"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20875" y="1657371"/>
            <a:ext cx="8351838" cy="4772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a:t>观察静态结构（类图）</a:t>
            </a:r>
          </a:p>
        </p:txBody>
      </p:sp>
      <p:sp>
        <p:nvSpPr>
          <p:cNvPr id="5529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D86DC3C-8927-4863-9810-04148C61D51D}" type="slidenum">
              <a:rPr lang="en-US" altLang="zh-CN" sz="1200" b="0">
                <a:solidFill>
                  <a:srgbClr val="4D4D4D"/>
                </a:solidFill>
                <a:latin typeface="Arial" charset="0"/>
              </a:rPr>
              <a:pPr eaLnBrk="1" hangingPunct="1"/>
              <a:t>45</a:t>
            </a:fld>
            <a:r>
              <a:rPr lang="en-US" altLang="zh-CN" sz="1200" b="0">
                <a:solidFill>
                  <a:srgbClr val="4D4D4D"/>
                </a:solidFill>
                <a:latin typeface="Arial" charset="0"/>
              </a:rPr>
              <a:t>-</a:t>
            </a:r>
          </a:p>
        </p:txBody>
      </p:sp>
      <p:pic>
        <p:nvPicPr>
          <p:cNvPr id="55300"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11450" y="1989138"/>
            <a:ext cx="6769100" cy="3636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301" name="Line 4"/>
          <p:cNvSpPr>
            <a:spLocks noChangeShapeType="1"/>
          </p:cNvSpPr>
          <p:nvPr/>
        </p:nvSpPr>
        <p:spPr bwMode="auto">
          <a:xfrm>
            <a:off x="4352926" y="2535238"/>
            <a:ext cx="936625" cy="0"/>
          </a:xfrm>
          <a:prstGeom prst="line">
            <a:avLst/>
          </a:prstGeom>
          <a:noFill/>
          <a:ln w="19050">
            <a:solidFill>
              <a:srgbClr val="FF0000"/>
            </a:solidFill>
            <a:miter lim="800000"/>
            <a:headEnd/>
            <a:tailEnd type="arrow" w="lg" len="lg"/>
          </a:ln>
          <a:extLst>
            <a:ext uri="{909E8E84-426E-40DD-AFC4-6F175D3DCCD1}">
              <a14:hiddenFill xmlns=""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a:t>根据类图试写</a:t>
            </a:r>
            <a:r>
              <a:rPr lang="en-US" altLang="zh-CN"/>
              <a:t>Button</a:t>
            </a:r>
            <a:r>
              <a:rPr lang="zh-CN" altLang="en-US"/>
              <a:t>代码</a:t>
            </a:r>
          </a:p>
        </p:txBody>
      </p:sp>
      <p:sp>
        <p:nvSpPr>
          <p:cNvPr id="5632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BF4D84B-A398-4535-A110-660D5B73D8BE}" type="slidenum">
              <a:rPr lang="en-US" altLang="zh-CN" sz="1200" b="0">
                <a:solidFill>
                  <a:srgbClr val="4D4D4D"/>
                </a:solidFill>
                <a:latin typeface="Arial" charset="0"/>
              </a:rPr>
              <a:pPr eaLnBrk="1" hangingPunct="1"/>
              <a:t>46</a:t>
            </a:fld>
            <a:r>
              <a:rPr lang="en-US" altLang="zh-CN" sz="1200" b="0">
                <a:solidFill>
                  <a:srgbClr val="4D4D4D"/>
                </a:solidFill>
                <a:latin typeface="Arial" charset="0"/>
              </a:rPr>
              <a:t>-</a:t>
            </a:r>
          </a:p>
        </p:txBody>
      </p:sp>
      <p:sp>
        <p:nvSpPr>
          <p:cNvPr id="56324" name="Text Box 3"/>
          <p:cNvSpPr txBox="1">
            <a:spLocks noChangeArrowheads="1"/>
          </p:cNvSpPr>
          <p:nvPr/>
        </p:nvSpPr>
        <p:spPr bwMode="auto">
          <a:xfrm>
            <a:off x="738150" y="1464311"/>
            <a:ext cx="7632700" cy="41549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b="0" dirty="0">
                <a:solidFill>
                  <a:srgbClr val="000000"/>
                </a:solidFill>
                <a:latin typeface="Consolas" pitchFamily="49" charset="0"/>
                <a:cs typeface="Consolas" pitchFamily="49" charset="0"/>
              </a:rPr>
              <a:t>public class Button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r>
              <a:rPr kumimoji="0" lang="en-US" altLang="zh-CN" b="0" dirty="0">
                <a:solidFill>
                  <a:srgbClr val="FF3300"/>
                </a:solidFill>
                <a:latin typeface="Consolas" pitchFamily="49" charset="0"/>
                <a:cs typeface="Consolas" pitchFamily="49" charset="0"/>
              </a:rPr>
              <a:t>private Dialer </a:t>
            </a:r>
            <a:r>
              <a:rPr kumimoji="0" lang="en-US" altLang="zh-CN" b="0" dirty="0" err="1">
                <a:solidFill>
                  <a:srgbClr val="FF3300"/>
                </a:solidFill>
                <a:latin typeface="Consolas" pitchFamily="49" charset="0"/>
                <a:cs typeface="Consolas" pitchFamily="49" charset="0"/>
              </a:rPr>
              <a:t>myDialer</a:t>
            </a:r>
            <a:r>
              <a:rPr kumimoji="0" lang="en-US" altLang="zh-CN" b="0" dirty="0">
                <a:solidFill>
                  <a:srgbClr val="FF3300"/>
                </a:solidFill>
                <a:latin typeface="Consolas" pitchFamily="49" charset="0"/>
                <a:cs typeface="Consolas" pitchFamily="49" charset="0"/>
              </a:rPr>
              <a:t>;</a:t>
            </a:r>
            <a:br>
              <a:rPr kumimoji="0" lang="en-US" altLang="zh-CN" b="0" dirty="0">
                <a:solidFill>
                  <a:srgbClr val="FF33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public Button(Dialer </a:t>
            </a:r>
            <a:r>
              <a:rPr kumimoji="0" lang="en-US" altLang="zh-CN" b="0" dirty="0" err="1">
                <a:solidFill>
                  <a:srgbClr val="000000"/>
                </a:solidFill>
                <a:latin typeface="Consolas" pitchFamily="49" charset="0"/>
                <a:cs typeface="Consolas" pitchFamily="49" charset="0"/>
              </a:rPr>
              <a:t>dialer</a:t>
            </a:r>
            <a:r>
              <a:rPr kumimoji="0" lang="en-US" altLang="zh-CN" b="0" dirty="0" smtClean="0">
                <a:solidFill>
                  <a:srgbClr val="000000"/>
                </a:solidFill>
                <a:latin typeface="Consolas" pitchFamily="49" charset="0"/>
                <a:cs typeface="Consolas" pitchFamily="49" charset="0"/>
              </a:rPr>
              <a:t>)</a:t>
            </a:r>
            <a:r>
              <a:rPr kumimoji="0" lang="en-US" altLang="zh-CN" b="0" dirty="0">
                <a:solidFill>
                  <a:srgbClr val="000000"/>
                </a:solidFill>
                <a:latin typeface="Consolas" pitchFamily="49" charset="0"/>
                <a:cs typeface="Consolas" pitchFamily="49" charset="0"/>
              </a:rPr>
              <a:t> </a:t>
            </a:r>
            <a:r>
              <a:rPr kumimoji="0" lang="en-US" altLang="zh-CN" b="0" dirty="0" smtClean="0">
                <a:solidFill>
                  <a:srgbClr val="000000"/>
                </a:solidFill>
                <a:latin typeface="Consolas" pitchFamily="49" charset="0"/>
                <a:cs typeface="Consolas" pitchFamily="49" charset="0"/>
              </a:rPr>
              <a:t>{</a:t>
            </a:r>
            <a:r>
              <a:rPr kumimoji="0" lang="en-US" altLang="zh-CN" b="0" dirty="0">
                <a:solidFill>
                  <a:srgbClr val="000000"/>
                </a:solidFill>
                <a:latin typeface="Consolas" pitchFamily="49" charset="0"/>
                <a:cs typeface="Consolas" pitchFamily="49" charset="0"/>
              </a:rPr>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myDialer</a:t>
            </a:r>
            <a:r>
              <a:rPr kumimoji="0" lang="en-US" altLang="zh-CN" b="0" dirty="0">
                <a:solidFill>
                  <a:srgbClr val="000000"/>
                </a:solidFill>
                <a:latin typeface="Consolas" pitchFamily="49" charset="0"/>
                <a:cs typeface="Consolas" pitchFamily="49" charset="0"/>
              </a:rPr>
              <a:t> = dialer;</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public </a:t>
            </a:r>
            <a:r>
              <a:rPr kumimoji="0" lang="en-US" altLang="zh-CN" b="0" dirty="0" err="1">
                <a:solidFill>
                  <a:srgbClr val="000000"/>
                </a:solidFill>
                <a:latin typeface="Consolas" pitchFamily="49" charset="0"/>
                <a:cs typeface="Consolas" pitchFamily="49" charset="0"/>
              </a:rPr>
              <a:t>buttonPressed</a:t>
            </a:r>
            <a:r>
              <a:rPr kumimoji="0" lang="en-US" altLang="zh-CN" b="0" dirty="0">
                <a:solidFill>
                  <a:srgbClr val="000000"/>
                </a:solidFill>
                <a:latin typeface="Consolas" pitchFamily="49" charset="0"/>
                <a:cs typeface="Consolas" pitchFamily="49" charset="0"/>
              </a:rPr>
              <a:t>(String token)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throws </a:t>
            </a:r>
            <a:r>
              <a:rPr kumimoji="0" lang="en-US" altLang="zh-CN" b="0" dirty="0" err="1" smtClean="0">
                <a:solidFill>
                  <a:srgbClr val="000000"/>
                </a:solidFill>
                <a:latin typeface="Consolas" pitchFamily="49" charset="0"/>
                <a:cs typeface="Consolas" pitchFamily="49" charset="0"/>
              </a:rPr>
              <a:t>NumberFormatException</a:t>
            </a:r>
            <a:r>
              <a:rPr kumimoji="0" lang="en-US" altLang="zh-CN" b="0" dirty="0">
                <a:solidFill>
                  <a:srgbClr val="000000"/>
                </a:solidFill>
                <a:latin typeface="Consolas" pitchFamily="49" charset="0"/>
                <a:cs typeface="Consolas" pitchFamily="49" charset="0"/>
              </a:rPr>
              <a:t> </a:t>
            </a:r>
            <a:r>
              <a:rPr kumimoji="0" lang="en-US" altLang="zh-CN" b="0" dirty="0" smtClean="0">
                <a:solidFill>
                  <a:srgbClr val="000000"/>
                </a:solidFill>
                <a:latin typeface="Consolas" pitchFamily="49" charset="0"/>
                <a:cs typeface="Consolas" pitchFamily="49" charset="0"/>
              </a:rPr>
              <a:t>{</a:t>
            </a:r>
            <a:r>
              <a:rPr kumimoji="0" lang="en-US" altLang="zh-CN" b="0" dirty="0">
                <a:solidFill>
                  <a:srgbClr val="000000"/>
                </a:solidFill>
                <a:latin typeface="Consolas" pitchFamily="49" charset="0"/>
                <a:cs typeface="Consolas" pitchFamily="49" charset="0"/>
              </a:rPr>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int digit = </a:t>
            </a:r>
            <a:r>
              <a:rPr kumimoji="0" lang="en-US" altLang="zh-CN" b="0" dirty="0" err="1">
                <a:solidFill>
                  <a:srgbClr val="000000"/>
                </a:solidFill>
                <a:latin typeface="Consolas" pitchFamily="49" charset="0"/>
                <a:cs typeface="Consolas" pitchFamily="49" charset="0"/>
              </a:rPr>
              <a:t>Integer.parseInt</a:t>
            </a:r>
            <a:r>
              <a:rPr kumimoji="0" lang="en-US" altLang="zh-CN" b="0" dirty="0">
                <a:solidFill>
                  <a:srgbClr val="000000"/>
                </a:solidFill>
                <a:latin typeface="Consolas" pitchFamily="49" charset="0"/>
                <a:cs typeface="Consolas" pitchFamily="49" charset="0"/>
              </a:rPr>
              <a:t>(token);</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r>
              <a:rPr kumimoji="0" lang="en-US" altLang="zh-CN" b="0" dirty="0" err="1" smtClean="0">
                <a:solidFill>
                  <a:srgbClr val="000000"/>
                </a:solidFill>
                <a:latin typeface="Consolas" pitchFamily="49" charset="0"/>
                <a:cs typeface="Consolas" pitchFamily="49" charset="0"/>
              </a:rPr>
              <a:t>myDialer.digit</a:t>
            </a:r>
            <a:r>
              <a:rPr kumimoji="0" lang="en-US" altLang="zh-CN" b="0" dirty="0" smtClean="0">
                <a:solidFill>
                  <a:srgbClr val="000000"/>
                </a:solidFill>
                <a:latin typeface="Consolas" pitchFamily="49" charset="0"/>
                <a:cs typeface="Consolas" pitchFamily="49" charset="0"/>
              </a:rPr>
              <a:t>(digit</a:t>
            </a:r>
            <a:r>
              <a:rPr kumimoji="0" lang="en-US" altLang="zh-CN" b="0" dirty="0">
                <a:solidFill>
                  <a:srgbClr val="000000"/>
                </a:solidFill>
                <a:latin typeface="Consolas" pitchFamily="49" charset="0"/>
                <a:cs typeface="Consolas" pitchFamily="49" charset="0"/>
              </a:rPr>
              <a:t>);</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a:t>
            </a:r>
          </a:p>
        </p:txBody>
      </p:sp>
      <p:sp>
        <p:nvSpPr>
          <p:cNvPr id="56325" name="Text Box 4"/>
          <p:cNvSpPr txBox="1">
            <a:spLocks noChangeArrowheads="1"/>
          </p:cNvSpPr>
          <p:nvPr/>
        </p:nvSpPr>
        <p:spPr bwMode="auto">
          <a:xfrm>
            <a:off x="1381092" y="5311283"/>
            <a:ext cx="864235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spcBef>
                <a:spcPct val="50000"/>
              </a:spcBef>
            </a:pPr>
            <a:r>
              <a:rPr kumimoji="0" lang="en-US" altLang="zh-CN" b="0" u="sng" dirty="0">
                <a:solidFill>
                  <a:srgbClr val="FF3300"/>
                </a:solidFill>
                <a:latin typeface="Arial" charset="0"/>
                <a:ea typeface="微软雅黑" panose="020B0503020204020204" pitchFamily="34" charset="-122"/>
              </a:rPr>
              <a:t>Button</a:t>
            </a:r>
            <a:r>
              <a:rPr kumimoji="0" lang="zh-CN" altLang="en-US" b="0" u="sng" dirty="0">
                <a:solidFill>
                  <a:srgbClr val="FF3300"/>
                </a:solidFill>
                <a:latin typeface="Arial" charset="0"/>
                <a:ea typeface="微软雅黑" panose="020B0503020204020204" pitchFamily="34" charset="-122"/>
              </a:rPr>
              <a:t>与</a:t>
            </a:r>
            <a:r>
              <a:rPr kumimoji="0" lang="en-US" altLang="zh-CN" b="0" u="sng" dirty="0">
                <a:solidFill>
                  <a:srgbClr val="FF3300"/>
                </a:solidFill>
                <a:latin typeface="Arial" charset="0"/>
                <a:ea typeface="微软雅黑" panose="020B0503020204020204" pitchFamily="34" charset="-122"/>
              </a:rPr>
              <a:t>Dialer</a:t>
            </a:r>
            <a:r>
              <a:rPr kumimoji="0" lang="zh-CN" altLang="en-US" b="0" u="sng" dirty="0">
                <a:solidFill>
                  <a:srgbClr val="FF3300"/>
                </a:solidFill>
                <a:latin typeface="Arial" charset="0"/>
                <a:ea typeface="微软雅黑" panose="020B0503020204020204" pitchFamily="34" charset="-122"/>
              </a:rPr>
              <a:t>之间出现耦合，从而破坏了</a:t>
            </a:r>
            <a:r>
              <a:rPr kumimoji="0" lang="en-US" altLang="zh-CN" b="0" u="sng" dirty="0">
                <a:solidFill>
                  <a:srgbClr val="FF3300"/>
                </a:solidFill>
                <a:latin typeface="Arial" charset="0"/>
                <a:ea typeface="微软雅黑" panose="020B0503020204020204" pitchFamily="34" charset="-122"/>
              </a:rPr>
              <a:t>Button</a:t>
            </a:r>
            <a:r>
              <a:rPr kumimoji="0" lang="zh-CN" altLang="en-US" b="0" u="sng" dirty="0">
                <a:solidFill>
                  <a:srgbClr val="FF3300"/>
                </a:solidFill>
                <a:latin typeface="Arial" charset="0"/>
                <a:ea typeface="微软雅黑" panose="020B0503020204020204" pitchFamily="34" charset="-122"/>
              </a:rPr>
              <a:t>的可复用性</a:t>
            </a:r>
            <a:br>
              <a:rPr kumimoji="0" lang="zh-CN" altLang="en-US" b="0" u="sng" dirty="0">
                <a:solidFill>
                  <a:srgbClr val="FF3300"/>
                </a:solidFill>
                <a:latin typeface="Arial" charset="0"/>
                <a:ea typeface="微软雅黑" panose="020B0503020204020204" pitchFamily="34" charset="-122"/>
              </a:rPr>
            </a:br>
            <a:r>
              <a:rPr kumimoji="0" lang="zh-CN" altLang="en-US" b="0" u="sng" dirty="0">
                <a:solidFill>
                  <a:srgbClr val="FF3300"/>
                </a:solidFill>
                <a:latin typeface="Arial" charset="0"/>
                <a:ea typeface="微软雅黑" panose="020B0503020204020204" pitchFamily="34" charset="-122"/>
              </a:rPr>
              <a:t>我们考虑增加一个间接层来解决？</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a:spLocks noGrp="1" noChangeArrowheads="1"/>
          </p:cNvSpPr>
          <p:nvPr>
            <p:ph type="title"/>
          </p:nvPr>
        </p:nvSpPr>
        <p:spPr/>
        <p:txBody>
          <a:bodyPr/>
          <a:lstStyle/>
          <a:p>
            <a:pPr eaLnBrk="1" hangingPunct="1"/>
            <a:r>
              <a:rPr lang="zh-CN" altLang="en-US"/>
              <a:t>添加一个间接层？</a:t>
            </a:r>
          </a:p>
        </p:txBody>
      </p:sp>
      <p:sp>
        <p:nvSpPr>
          <p:cNvPr id="573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7E9F744-CFAD-4D43-B764-B8048FBC48C0}" type="slidenum">
              <a:rPr lang="en-US" altLang="zh-CN" sz="1200" b="0">
                <a:solidFill>
                  <a:srgbClr val="4D4D4D"/>
                </a:solidFill>
                <a:latin typeface="Arial" charset="0"/>
              </a:rPr>
              <a:pPr eaLnBrk="1" hangingPunct="1"/>
              <a:t>47</a:t>
            </a:fld>
            <a:r>
              <a:rPr lang="en-US" altLang="zh-CN" sz="1200" b="0">
                <a:solidFill>
                  <a:srgbClr val="4D4D4D"/>
                </a:solidFill>
                <a:latin typeface="Arial" charset="0"/>
              </a:rPr>
              <a:t>-</a:t>
            </a:r>
          </a:p>
        </p:txBody>
      </p:sp>
      <p:pic>
        <p:nvPicPr>
          <p:cNvPr id="5734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47964" y="1851045"/>
            <a:ext cx="5832475" cy="443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9796" name="Text Box 4"/>
          <p:cNvSpPr txBox="1">
            <a:spLocks noChangeArrowheads="1"/>
          </p:cNvSpPr>
          <p:nvPr/>
        </p:nvSpPr>
        <p:spPr bwMode="auto">
          <a:xfrm>
            <a:off x="7280310" y="1825621"/>
            <a:ext cx="3816350" cy="1031875"/>
          </a:xfrm>
          <a:prstGeom prst="rect">
            <a:avLst/>
          </a:prstGeom>
          <a:noFill/>
          <a:ln w="9525" algn="ctr">
            <a:noFill/>
            <a:miter lim="800000"/>
            <a:headEnd/>
            <a:tailEnd/>
          </a:ln>
          <a:effectLst/>
        </p:spPr>
        <p:txBody>
          <a:bodyPr>
            <a:spAutoFit/>
          </a:bodyPr>
          <a:lstStyle/>
          <a:p>
            <a:pPr marL="342900" indent="-342900">
              <a:spcBef>
                <a:spcPct val="20000"/>
              </a:spcBef>
              <a:buFontTx/>
              <a:buAutoNum type="arabicPeriod"/>
              <a:defRPr/>
            </a:pPr>
            <a:r>
              <a:rPr kumimoji="0" lang="zh-CN" altLang="en-US" sz="2800" b="0" dirty="0">
                <a:solidFill>
                  <a:srgbClr val="FF3300"/>
                </a:solidFill>
                <a:latin typeface="Times New Roman" panose="02020603050405020304" pitchFamily="18" charset="0"/>
                <a:ea typeface="微软雅黑" panose="020B0503020204020204" pitchFamily="34" charset="-122"/>
              </a:rPr>
              <a:t>添加一个怎样的类？</a:t>
            </a:r>
          </a:p>
          <a:p>
            <a:pPr marL="342900" indent="-342900">
              <a:spcBef>
                <a:spcPct val="20000"/>
              </a:spcBef>
              <a:buFontTx/>
              <a:buAutoNum type="arabicPeriod"/>
              <a:defRPr/>
            </a:pPr>
            <a:r>
              <a:rPr kumimoji="0" lang="zh-CN" altLang="en-US" sz="2800" b="0" dirty="0">
                <a:solidFill>
                  <a:srgbClr val="FF3300"/>
                </a:solidFill>
                <a:latin typeface="Times New Roman" panose="02020603050405020304" pitchFamily="18" charset="0"/>
                <a:ea typeface="微软雅黑" panose="020B0503020204020204" pitchFamily="34" charset="-122"/>
              </a:rPr>
              <a:t>两个关系是怎样的？</a:t>
            </a:r>
          </a:p>
        </p:txBody>
      </p:sp>
      <p:sp>
        <p:nvSpPr>
          <p:cNvPr id="57350" name="Text Box 5"/>
          <p:cNvSpPr txBox="1">
            <a:spLocks noChangeArrowheads="1"/>
          </p:cNvSpPr>
          <p:nvPr/>
        </p:nvSpPr>
        <p:spPr bwMode="auto">
          <a:xfrm>
            <a:off x="4189413" y="3187720"/>
            <a:ext cx="647700" cy="82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50000"/>
              </a:spcBef>
            </a:pPr>
            <a:r>
              <a:rPr kumimoji="0" lang="en-US" altLang="zh-CN" sz="4800" b="0">
                <a:solidFill>
                  <a:srgbClr val="FF0000"/>
                </a:solidFill>
              </a:rPr>
              <a:t>X</a:t>
            </a:r>
          </a:p>
        </p:txBody>
      </p:sp>
      <p:sp>
        <p:nvSpPr>
          <p:cNvPr id="57351" name="Text Box 6"/>
          <p:cNvSpPr txBox="1">
            <a:spLocks noChangeArrowheads="1"/>
          </p:cNvSpPr>
          <p:nvPr/>
        </p:nvSpPr>
        <p:spPr bwMode="auto">
          <a:xfrm>
            <a:off x="3611564" y="2066945"/>
            <a:ext cx="719137" cy="82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50000"/>
              </a:spcBef>
            </a:pPr>
            <a:r>
              <a:rPr kumimoji="0" lang="en-US" altLang="zh-CN" sz="4800" b="0">
                <a:solidFill>
                  <a:srgbClr val="FF0000"/>
                </a:solidFill>
              </a:rPr>
              <a:t>?</a:t>
            </a:r>
          </a:p>
        </p:txBody>
      </p:sp>
      <p:sp>
        <p:nvSpPr>
          <p:cNvPr id="57352" name="Text Box 7"/>
          <p:cNvSpPr txBox="1">
            <a:spLocks noChangeArrowheads="1"/>
          </p:cNvSpPr>
          <p:nvPr/>
        </p:nvSpPr>
        <p:spPr bwMode="auto">
          <a:xfrm>
            <a:off x="5195889" y="2571770"/>
            <a:ext cx="649287" cy="823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50000"/>
              </a:spcBef>
            </a:pPr>
            <a:r>
              <a:rPr kumimoji="0" lang="en-US" altLang="zh-CN" sz="4800" b="0" dirty="0">
                <a:solidFill>
                  <a:srgbClr val="FF0000"/>
                </a:solidFill>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a:t>改进设计</a:t>
            </a:r>
            <a:r>
              <a:rPr lang="en-US" altLang="zh-CN"/>
              <a:t>—</a:t>
            </a:r>
            <a:r>
              <a:rPr lang="zh-CN" altLang="en-US"/>
              <a:t>将行为赋予接口</a:t>
            </a:r>
            <a:endParaRPr lang="en-US" altLang="zh-CN"/>
          </a:p>
        </p:txBody>
      </p:sp>
      <p:sp>
        <p:nvSpPr>
          <p:cNvPr id="583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F09AEE1-6E73-446F-AF7F-BDECEA28B1B6}" type="slidenum">
              <a:rPr lang="en-US" altLang="zh-CN" sz="1200" b="0">
                <a:solidFill>
                  <a:srgbClr val="4D4D4D"/>
                </a:solidFill>
                <a:latin typeface="Arial" charset="0"/>
              </a:rPr>
              <a:pPr eaLnBrk="1" hangingPunct="1"/>
              <a:t>48</a:t>
            </a:fld>
            <a:r>
              <a:rPr lang="en-US" altLang="zh-CN" sz="1200" b="0">
                <a:solidFill>
                  <a:srgbClr val="4D4D4D"/>
                </a:solidFill>
                <a:latin typeface="Arial" charset="0"/>
              </a:rPr>
              <a:t>-</a:t>
            </a:r>
          </a:p>
        </p:txBody>
      </p:sp>
      <p:sp>
        <p:nvSpPr>
          <p:cNvPr id="58372" name="Text Box 3"/>
          <p:cNvSpPr txBox="1">
            <a:spLocks noChangeArrowheads="1"/>
          </p:cNvSpPr>
          <p:nvPr/>
        </p:nvSpPr>
        <p:spPr bwMode="auto">
          <a:xfrm>
            <a:off x="1117873" y="5546727"/>
            <a:ext cx="9943586"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a:spcBef>
                <a:spcPct val="50000"/>
              </a:spcBef>
            </a:pPr>
            <a:r>
              <a:rPr kumimoji="0" lang="zh-CN" altLang="en-US" sz="2800" b="0" dirty="0">
                <a:solidFill>
                  <a:srgbClr val="000000"/>
                </a:solidFill>
                <a:latin typeface="Arial" charset="0"/>
                <a:ea typeface="微软雅黑" panose="020B0503020204020204" pitchFamily="34" charset="-122"/>
              </a:rPr>
              <a:t>面向对象设计对付类耦合的基本对策：</a:t>
            </a:r>
            <a:r>
              <a:rPr kumimoji="0" lang="zh-CN" altLang="en-US" sz="2800" b="0" u="sng" dirty="0">
                <a:solidFill>
                  <a:srgbClr val="FF3300"/>
                </a:solidFill>
                <a:latin typeface="Arial" charset="0"/>
                <a:ea typeface="微软雅黑" panose="020B0503020204020204" pitchFamily="34" charset="-122"/>
              </a:rPr>
              <a:t>将两个类之间的关联转变为一个类与一个接口之间的关联，或者两个接口之间的关联</a:t>
            </a:r>
          </a:p>
        </p:txBody>
      </p:sp>
      <p:pic>
        <p:nvPicPr>
          <p:cNvPr id="58373"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40014" y="1639889"/>
            <a:ext cx="6911975" cy="3875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dirty="0"/>
              <a:t>新的问题？</a:t>
            </a:r>
          </a:p>
        </p:txBody>
      </p:sp>
      <p:sp>
        <p:nvSpPr>
          <p:cNvPr id="593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C6E9B6C-F7B5-4F57-B933-3900D3047F4A}" type="slidenum">
              <a:rPr lang="en-US" altLang="zh-CN" sz="1200" b="0">
                <a:solidFill>
                  <a:srgbClr val="4D4D4D"/>
                </a:solidFill>
                <a:latin typeface="Arial" charset="0"/>
              </a:rPr>
              <a:pPr eaLnBrk="1" hangingPunct="1"/>
              <a:t>49</a:t>
            </a:fld>
            <a:r>
              <a:rPr lang="en-US" altLang="zh-CN" sz="1200" b="0">
                <a:solidFill>
                  <a:srgbClr val="4D4D4D"/>
                </a:solidFill>
                <a:latin typeface="Arial" charset="0"/>
              </a:rPr>
              <a:t>-</a:t>
            </a:r>
          </a:p>
        </p:txBody>
      </p:sp>
      <p:sp>
        <p:nvSpPr>
          <p:cNvPr id="59396" name="Text Box 3"/>
          <p:cNvSpPr txBox="1">
            <a:spLocks noChangeArrowheads="1"/>
          </p:cNvSpPr>
          <p:nvPr/>
        </p:nvSpPr>
        <p:spPr bwMode="auto">
          <a:xfrm>
            <a:off x="1881158" y="1679596"/>
            <a:ext cx="8674134"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b="0" dirty="0">
                <a:solidFill>
                  <a:srgbClr val="000000"/>
                </a:solidFill>
                <a:latin typeface="Consolas" pitchFamily="49" charset="0"/>
                <a:cs typeface="Consolas" pitchFamily="49" charset="0"/>
              </a:rPr>
              <a:t>interface </a:t>
            </a:r>
            <a:r>
              <a:rPr kumimoji="0" lang="en-US" altLang="zh-CN" b="0" dirty="0" err="1">
                <a:solidFill>
                  <a:srgbClr val="000000"/>
                </a:solidFill>
                <a:latin typeface="Consolas" pitchFamily="49" charset="0"/>
                <a:cs typeface="Consolas" pitchFamily="49" charset="0"/>
              </a:rPr>
              <a:t>ButtonListener</a:t>
            </a: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public void </a:t>
            </a:r>
            <a:r>
              <a:rPr kumimoji="0" lang="en-US" altLang="zh-CN" b="0" dirty="0" err="1">
                <a:solidFill>
                  <a:srgbClr val="000000"/>
                </a:solidFill>
                <a:latin typeface="Consolas" pitchFamily="49" charset="0"/>
                <a:cs typeface="Consolas" pitchFamily="49" charset="0"/>
              </a:rPr>
              <a:t>buttonPressed</a:t>
            </a:r>
            <a:r>
              <a:rPr kumimoji="0" lang="en-US" altLang="zh-CN" b="0" dirty="0">
                <a:solidFill>
                  <a:srgbClr val="000000"/>
                </a:solidFill>
                <a:latin typeface="Consolas" pitchFamily="49" charset="0"/>
                <a:cs typeface="Consolas" pitchFamily="49" charset="0"/>
              </a:rPr>
              <a:t>(</a:t>
            </a:r>
            <a:r>
              <a:rPr kumimoji="0" lang="en-US" altLang="zh-CN" b="0" dirty="0" err="1">
                <a:solidFill>
                  <a:srgbClr val="000000"/>
                </a:solidFill>
                <a:latin typeface="Consolas" pitchFamily="49" charset="0"/>
                <a:cs typeface="Consolas" pitchFamily="49" charset="0"/>
              </a:rPr>
              <a:t>int</a:t>
            </a:r>
            <a:r>
              <a:rPr kumimoji="0" lang="en-US" altLang="zh-CN" b="0" dirty="0">
                <a:solidFill>
                  <a:srgbClr val="000000"/>
                </a:solidFill>
                <a:latin typeface="Consolas" pitchFamily="49" charset="0"/>
                <a:cs typeface="Consolas" pitchFamily="49" charset="0"/>
              </a:rPr>
              <a:t> token</a:t>
            </a:r>
            <a:r>
              <a:rPr kumimoji="0" lang="en-US" altLang="zh-CN" b="0" dirty="0" smtClean="0">
                <a:solidFill>
                  <a:srgbClr val="000000"/>
                </a:solidFill>
                <a:latin typeface="Consolas" pitchFamily="49" charset="0"/>
                <a:cs typeface="Consolas" pitchFamily="49" charset="0"/>
              </a:rPr>
              <a:t>);</a:t>
            </a:r>
            <a:r>
              <a:rPr kumimoji="0" lang="en-US" altLang="zh-CN" b="0" dirty="0">
                <a:solidFill>
                  <a:srgbClr val="000000"/>
                </a:solidFill>
                <a:latin typeface="Consolas" pitchFamily="49" charset="0"/>
                <a:cs typeface="Consolas" pitchFamily="49" charset="0"/>
              </a:rPr>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public class Dialer </a:t>
            </a:r>
            <a:r>
              <a:rPr kumimoji="0" lang="en-US" altLang="zh-CN" b="0" dirty="0">
                <a:solidFill>
                  <a:srgbClr val="FF3300"/>
                </a:solidFill>
                <a:latin typeface="Consolas" pitchFamily="49" charset="0"/>
                <a:cs typeface="Consolas" pitchFamily="49" charset="0"/>
              </a:rPr>
              <a:t>implements </a:t>
            </a:r>
            <a:r>
              <a:rPr kumimoji="0" lang="en-US" altLang="zh-CN" b="0" dirty="0" err="1">
                <a:solidFill>
                  <a:srgbClr val="FF3300"/>
                </a:solidFill>
                <a:latin typeface="Consolas" pitchFamily="49" charset="0"/>
                <a:cs typeface="Consolas" pitchFamily="49" charset="0"/>
              </a:rPr>
              <a:t>ButtonListener</a:t>
            </a: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public void </a:t>
            </a:r>
            <a:r>
              <a:rPr kumimoji="0" lang="en-US" altLang="zh-CN" b="0" dirty="0" err="1">
                <a:solidFill>
                  <a:srgbClr val="000000"/>
                </a:solidFill>
                <a:latin typeface="Consolas" pitchFamily="49" charset="0"/>
                <a:cs typeface="Consolas" pitchFamily="49" charset="0"/>
              </a:rPr>
              <a:t>buttonPressed</a:t>
            </a:r>
            <a:r>
              <a:rPr kumimoji="0" lang="en-US" altLang="zh-CN" b="0" dirty="0">
                <a:solidFill>
                  <a:srgbClr val="000000"/>
                </a:solidFill>
                <a:latin typeface="Consolas" pitchFamily="49" charset="0"/>
                <a:cs typeface="Consolas" pitchFamily="49" charset="0"/>
              </a:rPr>
              <a:t>(</a:t>
            </a:r>
            <a:r>
              <a:rPr kumimoji="0" lang="en-US" altLang="zh-CN" b="0" dirty="0" err="1">
                <a:solidFill>
                  <a:srgbClr val="000000"/>
                </a:solidFill>
                <a:latin typeface="Consolas" pitchFamily="49" charset="0"/>
                <a:cs typeface="Consolas" pitchFamily="49" charset="0"/>
              </a:rPr>
              <a:t>int</a:t>
            </a:r>
            <a:r>
              <a:rPr kumimoji="0" lang="en-US" altLang="zh-CN" b="0" dirty="0">
                <a:solidFill>
                  <a:srgbClr val="000000"/>
                </a:solidFill>
                <a:latin typeface="Consolas" pitchFamily="49" charset="0"/>
                <a:cs typeface="Consolas" pitchFamily="49" charset="0"/>
              </a:rPr>
              <a:t> token</a:t>
            </a:r>
            <a:r>
              <a:rPr kumimoji="0" lang="en-US" altLang="zh-CN" b="0" dirty="0" smtClean="0">
                <a:solidFill>
                  <a:srgbClr val="000000"/>
                </a:solidFill>
                <a:latin typeface="Consolas" pitchFamily="49" charset="0"/>
                <a:cs typeface="Consolas" pitchFamily="49" charset="0"/>
              </a:rPr>
              <a:t>);</a:t>
            </a:r>
            <a:r>
              <a:rPr kumimoji="0" lang="en-US" altLang="zh-CN" b="0" dirty="0">
                <a:solidFill>
                  <a:srgbClr val="000000"/>
                </a:solidFill>
                <a:latin typeface="Consolas" pitchFamily="49" charset="0"/>
                <a:cs typeface="Consolas" pitchFamily="49" charset="0"/>
              </a:rPr>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a:t>
            </a:r>
          </a:p>
        </p:txBody>
      </p:sp>
      <p:sp>
        <p:nvSpPr>
          <p:cNvPr id="59397" name="Text Box 4"/>
          <p:cNvSpPr txBox="1">
            <a:spLocks noChangeArrowheads="1"/>
          </p:cNvSpPr>
          <p:nvPr/>
        </p:nvSpPr>
        <p:spPr bwMode="auto">
          <a:xfrm>
            <a:off x="767408" y="4470638"/>
            <a:ext cx="10945216"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zh-CN" altLang="en-US" sz="2800" b="0" dirty="0">
                <a:solidFill>
                  <a:srgbClr val="000000"/>
                </a:solidFill>
                <a:ea typeface="微软雅黑" panose="020B0503020204020204" pitchFamily="34" charset="-122"/>
              </a:rPr>
              <a:t>新问题：</a:t>
            </a:r>
            <a:r>
              <a:rPr kumimoji="0" lang="en-US" altLang="zh-CN" sz="2800" b="0" dirty="0">
                <a:solidFill>
                  <a:srgbClr val="000000"/>
                </a:solidFill>
                <a:ea typeface="微软雅黑" panose="020B0503020204020204" pitchFamily="34" charset="-122"/>
              </a:rPr>
              <a:t>Dialer</a:t>
            </a:r>
            <a:r>
              <a:rPr kumimoji="0" lang="zh-CN" altLang="en-US" sz="2800" b="0" dirty="0">
                <a:solidFill>
                  <a:srgbClr val="000000"/>
                </a:solidFill>
                <a:ea typeface="微软雅黑" panose="020B0503020204020204" pitchFamily="34" charset="-122"/>
              </a:rPr>
              <a:t>需要实现</a:t>
            </a:r>
            <a:r>
              <a:rPr kumimoji="0" lang="en-US" altLang="zh-CN" sz="2800" b="0" dirty="0" err="1">
                <a:solidFill>
                  <a:srgbClr val="000000"/>
                </a:solidFill>
                <a:ea typeface="微软雅黑" panose="020B0503020204020204" pitchFamily="34" charset="-122"/>
              </a:rPr>
              <a:t>ButtonListener</a:t>
            </a:r>
            <a:r>
              <a:rPr kumimoji="0" lang="zh-CN" altLang="en-US" sz="2800" b="0" dirty="0">
                <a:solidFill>
                  <a:srgbClr val="000000"/>
                </a:solidFill>
                <a:ea typeface="微软雅黑" panose="020B0503020204020204" pitchFamily="34" charset="-122"/>
              </a:rPr>
              <a:t>接口，即要实现</a:t>
            </a:r>
            <a:r>
              <a:rPr kumimoji="0" lang="en-US" altLang="zh-CN" sz="2800" b="0" dirty="0" err="1" smtClean="0">
                <a:solidFill>
                  <a:srgbClr val="000000"/>
                </a:solidFill>
                <a:ea typeface="微软雅黑" panose="020B0503020204020204" pitchFamily="34" charset="-122"/>
              </a:rPr>
              <a:t>buttonPressed</a:t>
            </a:r>
            <a:r>
              <a:rPr kumimoji="0" lang="zh-CN" altLang="en-US" sz="2800" b="0" dirty="0" smtClean="0">
                <a:solidFill>
                  <a:srgbClr val="000000"/>
                </a:solidFill>
                <a:ea typeface="微软雅黑" panose="020B0503020204020204" pitchFamily="34" charset="-122"/>
              </a:rPr>
              <a:t>方法？</a:t>
            </a:r>
            <a:r>
              <a:rPr kumimoji="0" lang="zh-CN" altLang="en-US" sz="2800" b="0" dirty="0">
                <a:solidFill>
                  <a:srgbClr val="000000"/>
                </a:solidFill>
                <a:ea typeface="微软雅黑" panose="020B0503020204020204" pitchFamily="34" charset="-122"/>
              </a:rPr>
              <a:t>并要求</a:t>
            </a:r>
            <a:r>
              <a:rPr kumimoji="0" lang="en-US" altLang="zh-CN" sz="2800" b="0" dirty="0">
                <a:solidFill>
                  <a:srgbClr val="000000"/>
                </a:solidFill>
                <a:ea typeface="微软雅黑" panose="020B0503020204020204" pitchFamily="34" charset="-122"/>
              </a:rPr>
              <a:t>Dialer</a:t>
            </a:r>
            <a:r>
              <a:rPr kumimoji="0" lang="zh-CN" altLang="en-US" sz="2800" b="0" dirty="0">
                <a:solidFill>
                  <a:srgbClr val="000000"/>
                </a:solidFill>
                <a:ea typeface="微软雅黑" panose="020B0503020204020204" pitchFamily="34" charset="-122"/>
              </a:rPr>
              <a:t>能够接受</a:t>
            </a:r>
            <a:r>
              <a:rPr kumimoji="0" lang="en-US" altLang="zh-CN" sz="2800" b="0" dirty="0">
                <a:solidFill>
                  <a:srgbClr val="000000"/>
                </a:solidFill>
                <a:ea typeface="微软雅黑" panose="020B0503020204020204" pitchFamily="34" charset="-122"/>
              </a:rPr>
              <a:t>int</a:t>
            </a:r>
            <a:r>
              <a:rPr kumimoji="0" lang="zh-CN" altLang="en-US" sz="2800" b="0" dirty="0">
                <a:solidFill>
                  <a:srgbClr val="000000"/>
                </a:solidFill>
                <a:ea typeface="微软雅黑" panose="020B0503020204020204" pitchFamily="34" charset="-122"/>
              </a:rPr>
              <a:t>型的数值并组装为电话号码进行拨号？如果</a:t>
            </a:r>
            <a:r>
              <a:rPr kumimoji="0" lang="en-US" altLang="zh-CN" sz="2800" b="0" dirty="0">
                <a:solidFill>
                  <a:srgbClr val="000000"/>
                </a:solidFill>
                <a:ea typeface="微软雅黑" panose="020B0503020204020204" pitchFamily="34" charset="-122"/>
              </a:rPr>
              <a:t>Dialer</a:t>
            </a:r>
            <a:r>
              <a:rPr kumimoji="0" lang="zh-CN" altLang="en-US" sz="2800" b="0" dirty="0">
                <a:solidFill>
                  <a:srgbClr val="000000"/>
                </a:solidFill>
                <a:ea typeface="微软雅黑" panose="020B0503020204020204" pitchFamily="34" charset="-122"/>
              </a:rPr>
              <a:t>是已经做好的配件，只接受一个字符串表示的电话号码，又该怎么办？这种设计限制了</a:t>
            </a:r>
            <a:r>
              <a:rPr kumimoji="0" lang="en-US" altLang="zh-CN" sz="2800" b="0" dirty="0">
                <a:solidFill>
                  <a:srgbClr val="000000"/>
                </a:solidFill>
                <a:ea typeface="微软雅黑" panose="020B0503020204020204" pitchFamily="34" charset="-122"/>
              </a:rPr>
              <a:t>Dialer</a:t>
            </a:r>
            <a:r>
              <a:rPr kumimoji="0" lang="zh-CN" altLang="en-US" sz="2800" b="0" dirty="0">
                <a:solidFill>
                  <a:srgbClr val="000000"/>
                </a:solidFill>
                <a:ea typeface="微软雅黑" panose="020B0503020204020204" pitchFamily="34" charset="-122"/>
              </a:rPr>
              <a:t>的可复用性</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a:t>模式？</a:t>
            </a:r>
          </a:p>
        </p:txBody>
      </p:sp>
      <p:sp>
        <p:nvSpPr>
          <p:cNvPr id="81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215E5AD-F789-461A-BE09-52F8866AADAF}" type="slidenum">
              <a:rPr lang="en-US" altLang="zh-CN" sz="1200" b="0">
                <a:solidFill>
                  <a:srgbClr val="4D4D4D"/>
                </a:solidFill>
                <a:latin typeface="Arial" charset="0"/>
              </a:rPr>
              <a:pPr eaLnBrk="1" hangingPunct="1"/>
              <a:t>5</a:t>
            </a:fld>
            <a:r>
              <a:rPr lang="en-US" altLang="zh-CN" sz="1200" b="0">
                <a:solidFill>
                  <a:srgbClr val="4D4D4D"/>
                </a:solidFill>
                <a:latin typeface="Arial" charset="0"/>
              </a:rPr>
              <a:t>-</a:t>
            </a:r>
          </a:p>
        </p:txBody>
      </p:sp>
      <p:sp>
        <p:nvSpPr>
          <p:cNvPr id="872451" name="Text Box 3"/>
          <p:cNvSpPr txBox="1">
            <a:spLocks noChangeArrowheads="1"/>
          </p:cNvSpPr>
          <p:nvPr/>
        </p:nvSpPr>
        <p:spPr bwMode="auto">
          <a:xfrm>
            <a:off x="2662202" y="3631978"/>
            <a:ext cx="6481762" cy="641350"/>
          </a:xfrm>
          <a:prstGeom prst="rect">
            <a:avLst/>
          </a:prstGeom>
          <a:noFill/>
          <a:ln w="9525">
            <a:noFill/>
            <a:miter lim="800000"/>
            <a:headEnd/>
            <a:tailEnd/>
          </a:ln>
          <a:effectLst/>
        </p:spPr>
        <p:txBody>
          <a:bodyPr>
            <a:spAutoFit/>
          </a:bodyPr>
          <a:lstStyle/>
          <a:p>
            <a:pPr algn="ctr">
              <a:spcBef>
                <a:spcPct val="50000"/>
              </a:spcBef>
              <a:defRPr/>
            </a:pPr>
            <a:r>
              <a:rPr lang="zh-CN" altLang="en-US" sz="3600" b="0" dirty="0">
                <a:effectLst>
                  <a:outerShdw blurRad="38100" dist="38100" dir="2700000" algn="tl">
                    <a:srgbClr val="C0C0C0"/>
                  </a:outerShdw>
                </a:effectLst>
                <a:ea typeface="微软雅黑" panose="020B0503020204020204" pitchFamily="34" charset="-122"/>
              </a:rPr>
              <a:t>模式在现实生活中随处可见</a:t>
            </a:r>
          </a:p>
        </p:txBody>
      </p:sp>
      <p:sp>
        <p:nvSpPr>
          <p:cNvPr id="872452" name="Text Box 4"/>
          <p:cNvSpPr txBox="1">
            <a:spLocks noChangeArrowheads="1"/>
          </p:cNvSpPr>
          <p:nvPr/>
        </p:nvSpPr>
        <p:spPr bwMode="auto">
          <a:xfrm>
            <a:off x="1983581" y="2564904"/>
            <a:ext cx="8064500" cy="641350"/>
          </a:xfrm>
          <a:prstGeom prst="rect">
            <a:avLst/>
          </a:prstGeom>
          <a:noFill/>
          <a:ln w="9525">
            <a:noFill/>
            <a:miter lim="800000"/>
            <a:headEnd/>
            <a:tailEnd/>
          </a:ln>
          <a:effectLst/>
        </p:spPr>
        <p:txBody>
          <a:bodyPr>
            <a:spAutoFit/>
          </a:bodyPr>
          <a:lstStyle/>
          <a:p>
            <a:pPr algn="ctr">
              <a:spcBef>
                <a:spcPct val="50000"/>
              </a:spcBef>
              <a:defRPr/>
            </a:pPr>
            <a:r>
              <a:rPr lang="zh-CN" altLang="en-US" sz="3600" b="0" dirty="0">
                <a:solidFill>
                  <a:srgbClr val="FF0000"/>
                </a:solidFill>
                <a:effectLst>
                  <a:outerShdw blurRad="38100" dist="38100" dir="2700000" algn="tl">
                    <a:srgbClr val="C0C0C0"/>
                  </a:outerShdw>
                </a:effectLst>
                <a:ea typeface="微软雅黑" panose="020B0503020204020204" pitchFamily="34" charset="-122"/>
              </a:rPr>
              <a:t>模式是对成功应用经验的总结与复用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72451"/>
                                        </p:tgtEl>
                                        <p:attrNameLst>
                                          <p:attrName>style.visibility</p:attrName>
                                        </p:attrNameLst>
                                      </p:cBhvr>
                                      <p:to>
                                        <p:strVal val="visible"/>
                                      </p:to>
                                    </p:set>
                                    <p:anim calcmode="lin" valueType="num">
                                      <p:cBhvr>
                                        <p:cTn id="7" dur="500" fill="hold"/>
                                        <p:tgtEl>
                                          <p:spTgt spid="872451"/>
                                        </p:tgtEl>
                                        <p:attrNameLst>
                                          <p:attrName>ppt_w</p:attrName>
                                        </p:attrNameLst>
                                      </p:cBhvr>
                                      <p:tavLst>
                                        <p:tav tm="0">
                                          <p:val>
                                            <p:fltVal val="0"/>
                                          </p:val>
                                        </p:tav>
                                        <p:tav tm="100000">
                                          <p:val>
                                            <p:strVal val="#ppt_w"/>
                                          </p:val>
                                        </p:tav>
                                      </p:tavLst>
                                    </p:anim>
                                    <p:anim calcmode="lin" valueType="num">
                                      <p:cBhvr>
                                        <p:cTn id="8" dur="500" fill="hold"/>
                                        <p:tgtEl>
                                          <p:spTgt spid="87245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72452"/>
                                        </p:tgtEl>
                                        <p:attrNameLst>
                                          <p:attrName>style.visibility</p:attrName>
                                        </p:attrNameLst>
                                      </p:cBhvr>
                                      <p:to>
                                        <p:strVal val="visible"/>
                                      </p:to>
                                    </p:set>
                                    <p:anim calcmode="lin" valueType="num">
                                      <p:cBhvr>
                                        <p:cTn id="13" dur="500" fill="hold"/>
                                        <p:tgtEl>
                                          <p:spTgt spid="872452"/>
                                        </p:tgtEl>
                                        <p:attrNameLst>
                                          <p:attrName>ppt_w</p:attrName>
                                        </p:attrNameLst>
                                      </p:cBhvr>
                                      <p:tavLst>
                                        <p:tav tm="0">
                                          <p:val>
                                            <p:fltVal val="0"/>
                                          </p:val>
                                        </p:tav>
                                        <p:tav tm="100000">
                                          <p:val>
                                            <p:strVal val="#ppt_w"/>
                                          </p:val>
                                        </p:tav>
                                      </p:tavLst>
                                    </p:anim>
                                    <p:anim calcmode="lin" valueType="num">
                                      <p:cBhvr>
                                        <p:cTn id="14" dur="500" fill="hold"/>
                                        <p:tgtEl>
                                          <p:spTgt spid="8724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p:bldP spid="8724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a:t>再增加一个间接层</a:t>
            </a:r>
          </a:p>
        </p:txBody>
      </p:sp>
      <p:sp>
        <p:nvSpPr>
          <p:cNvPr id="6041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C461774-30F7-40FF-AB9F-5E7A1F48C77B}" type="slidenum">
              <a:rPr lang="en-US" altLang="zh-CN" sz="1200" b="0">
                <a:solidFill>
                  <a:srgbClr val="4D4D4D"/>
                </a:solidFill>
                <a:latin typeface="Arial" charset="0"/>
              </a:rPr>
              <a:pPr eaLnBrk="1" hangingPunct="1"/>
              <a:t>50</a:t>
            </a:fld>
            <a:r>
              <a:rPr lang="en-US" altLang="zh-CN" sz="1200" b="0">
                <a:solidFill>
                  <a:srgbClr val="4D4D4D"/>
                </a:solidFill>
                <a:latin typeface="Arial" charset="0"/>
              </a:rPr>
              <a:t>-</a:t>
            </a:r>
          </a:p>
        </p:txBody>
      </p:sp>
      <p:pic>
        <p:nvPicPr>
          <p:cNvPr id="60420"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5189" y="1790719"/>
            <a:ext cx="7704137" cy="435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a:t>GoF</a:t>
            </a:r>
            <a:r>
              <a:rPr lang="zh-CN" altLang="en-US"/>
              <a:t>：</a:t>
            </a:r>
            <a:r>
              <a:rPr lang="en-US" altLang="zh-CN"/>
              <a:t>Adapter</a:t>
            </a:r>
            <a:r>
              <a:rPr lang="zh-CN" altLang="en-US"/>
              <a:t>模式</a:t>
            </a:r>
          </a:p>
        </p:txBody>
      </p:sp>
      <p:sp>
        <p:nvSpPr>
          <p:cNvPr id="61444" name="Rectangle 3"/>
          <p:cNvSpPr>
            <a:spLocks noGrp="1" noChangeArrowheads="1"/>
          </p:cNvSpPr>
          <p:nvPr>
            <p:ph idx="1"/>
          </p:nvPr>
        </p:nvSpPr>
        <p:spPr/>
        <p:txBody>
          <a:bodyPr>
            <a:normAutofit lnSpcReduction="10000"/>
          </a:bodyPr>
          <a:lstStyle/>
          <a:p>
            <a:pPr eaLnBrk="1" hangingPunct="1">
              <a:lnSpc>
                <a:spcPct val="90000"/>
              </a:lnSpc>
            </a:pPr>
            <a:r>
              <a:rPr lang="zh-CN" altLang="en-US" sz="2800" dirty="0"/>
              <a:t>目的：将一个类的接口转换成客户希望的另外一个接口；</a:t>
            </a:r>
            <a:r>
              <a:rPr lang="en-US" altLang="zh-CN" sz="2800" dirty="0"/>
              <a:t>Adapter </a:t>
            </a:r>
            <a:r>
              <a:rPr lang="zh-CN" altLang="en-US" sz="2800" dirty="0"/>
              <a:t>模式使得原本由于接口不兼容而不能一起工作的那些类可以一起工作 </a:t>
            </a:r>
          </a:p>
          <a:p>
            <a:pPr eaLnBrk="1" hangingPunct="1">
              <a:lnSpc>
                <a:spcPct val="90000"/>
              </a:lnSpc>
            </a:pPr>
            <a:r>
              <a:rPr lang="zh-CN" altLang="en-US" sz="2800" dirty="0"/>
              <a:t>结构：</a:t>
            </a:r>
          </a:p>
          <a:p>
            <a:pPr eaLnBrk="1" hangingPunct="1">
              <a:lnSpc>
                <a:spcPct val="90000"/>
              </a:lnSpc>
            </a:pPr>
            <a:endParaRPr lang="en-US" altLang="zh-CN" sz="2800" dirty="0"/>
          </a:p>
          <a:p>
            <a:pPr eaLnBrk="1" hangingPunct="1">
              <a:lnSpc>
                <a:spcPct val="90000"/>
              </a:lnSpc>
            </a:pPr>
            <a:endParaRPr lang="en-US" altLang="zh-CN" sz="2800" dirty="0"/>
          </a:p>
          <a:p>
            <a:pPr eaLnBrk="1" hangingPunct="1">
              <a:lnSpc>
                <a:spcPct val="90000"/>
              </a:lnSpc>
            </a:pPr>
            <a:r>
              <a:rPr lang="zh-CN" altLang="en-US" sz="2800" dirty="0"/>
              <a:t>适用性：</a:t>
            </a:r>
          </a:p>
          <a:p>
            <a:pPr lvl="1" eaLnBrk="1" hangingPunct="1">
              <a:lnSpc>
                <a:spcPct val="90000"/>
              </a:lnSpc>
            </a:pPr>
            <a:r>
              <a:rPr lang="zh-CN" altLang="en-US" sz="2400" dirty="0"/>
              <a:t>使用一个已经存在的类，而它的接口不符合需求</a:t>
            </a:r>
          </a:p>
          <a:p>
            <a:pPr lvl="1" eaLnBrk="1" hangingPunct="1">
              <a:lnSpc>
                <a:spcPct val="90000"/>
              </a:lnSpc>
            </a:pPr>
            <a:r>
              <a:rPr lang="zh-CN" altLang="en-US" sz="2400" dirty="0"/>
              <a:t>创建一个可以复用的类，该类可以与其它不相关的类或不可预见的类（即那些接口不一定兼容的类）协同工作</a:t>
            </a:r>
          </a:p>
          <a:p>
            <a:pPr lvl="1" eaLnBrk="1" hangingPunct="1">
              <a:lnSpc>
                <a:spcPct val="90000"/>
              </a:lnSpc>
            </a:pPr>
            <a:r>
              <a:rPr lang="zh-CN" altLang="en-US" sz="2400" dirty="0"/>
              <a:t>使用一些已经存在的子类，但是不可能对每一个都进行子类化以匹配它们的接口；对象</a:t>
            </a:r>
            <a:r>
              <a:rPr lang="en-US" altLang="zh-CN" sz="2400" dirty="0" err="1"/>
              <a:t>Adpater</a:t>
            </a:r>
            <a:r>
              <a:rPr lang="zh-CN" altLang="en-US" sz="2400" dirty="0"/>
              <a:t>可以适配它的父类接口</a:t>
            </a:r>
          </a:p>
        </p:txBody>
      </p:sp>
      <p:sp>
        <p:nvSpPr>
          <p:cNvPr id="614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527D6F4-012E-45BA-9008-2A0AE30BAE0B}" type="slidenum">
              <a:rPr lang="en-US" altLang="zh-CN" sz="1200" b="0">
                <a:solidFill>
                  <a:srgbClr val="4D4D4D"/>
                </a:solidFill>
                <a:latin typeface="Arial" charset="0"/>
              </a:rPr>
              <a:pPr eaLnBrk="1" hangingPunct="1"/>
              <a:t>51</a:t>
            </a:fld>
            <a:r>
              <a:rPr lang="en-US" altLang="zh-CN" sz="1200" b="0">
                <a:solidFill>
                  <a:srgbClr val="4D4D4D"/>
                </a:solidFill>
                <a:latin typeface="Arial" charset="0"/>
              </a:rPr>
              <a:t>-</a:t>
            </a:r>
          </a:p>
        </p:txBody>
      </p:sp>
      <p:pic>
        <p:nvPicPr>
          <p:cNvPr id="933892"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09918" y="2214554"/>
            <a:ext cx="5976937" cy="2246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3892"/>
                                        </p:tgtEl>
                                        <p:attrNameLst>
                                          <p:attrName>style.visibility</p:attrName>
                                        </p:attrNameLst>
                                      </p:cBhvr>
                                      <p:to>
                                        <p:strVal val="visible"/>
                                      </p:to>
                                    </p:set>
                                    <p:animEffect transition="in" filter="blinds(horizontal)">
                                      <p:cBhvr>
                                        <p:cTn id="7" dur="500"/>
                                        <p:tgtEl>
                                          <p:spTgt spid="933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a:t>代码实现</a:t>
            </a:r>
          </a:p>
        </p:txBody>
      </p:sp>
      <p:sp>
        <p:nvSpPr>
          <p:cNvPr id="624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07BC879E-9CFF-4DE6-9E4B-C10A6F95E1B7}" type="slidenum">
              <a:rPr lang="en-US" altLang="zh-CN" sz="1200" b="0">
                <a:solidFill>
                  <a:srgbClr val="4D4D4D"/>
                </a:solidFill>
                <a:latin typeface="Arial" charset="0"/>
              </a:rPr>
              <a:pPr eaLnBrk="1" hangingPunct="1"/>
              <a:t>52</a:t>
            </a:fld>
            <a:r>
              <a:rPr lang="en-US" altLang="zh-CN" sz="1200" b="0">
                <a:solidFill>
                  <a:srgbClr val="4D4D4D"/>
                </a:solidFill>
                <a:latin typeface="Arial" charset="0"/>
              </a:rPr>
              <a:t>-</a:t>
            </a:r>
          </a:p>
        </p:txBody>
      </p:sp>
      <p:sp>
        <p:nvSpPr>
          <p:cNvPr id="62468" name="Text Box 3"/>
          <p:cNvSpPr txBox="1">
            <a:spLocks noChangeArrowheads="1"/>
          </p:cNvSpPr>
          <p:nvPr/>
        </p:nvSpPr>
        <p:spPr bwMode="auto">
          <a:xfrm>
            <a:off x="738150" y="1499323"/>
            <a:ext cx="9929882" cy="4708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sz="2000" b="0" dirty="0">
                <a:solidFill>
                  <a:srgbClr val="000000"/>
                </a:solidFill>
                <a:latin typeface="Consolas" pitchFamily="49" charset="0"/>
                <a:cs typeface="Consolas" pitchFamily="49" charset="0"/>
              </a:rPr>
              <a:t>interface </a:t>
            </a:r>
            <a:r>
              <a:rPr kumimoji="0" lang="en-US" altLang="zh-CN" sz="2000" b="0" dirty="0" err="1">
                <a:solidFill>
                  <a:srgbClr val="000000"/>
                </a:solidFill>
                <a:latin typeface="Consolas" pitchFamily="49" charset="0"/>
                <a:cs typeface="Consolas" pitchFamily="49" charset="0"/>
              </a:rPr>
              <a:t>ButtonListener</a:t>
            </a:r>
            <a:r>
              <a:rPr kumimoji="0" lang="en-US" altLang="zh-CN" sz="2000" b="0" dirty="0">
                <a:solidFill>
                  <a:srgbClr val="000000"/>
                </a:solidFill>
                <a:latin typeface="Consolas" pitchFamily="49" charset="0"/>
                <a:cs typeface="Consolas" pitchFamily="49" charset="0"/>
              </a:rPr>
              <a:t> {</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void </a:t>
            </a:r>
            <a:r>
              <a:rPr kumimoji="0" lang="en-US" altLang="zh-CN" sz="2000" b="0" dirty="0" err="1">
                <a:solidFill>
                  <a:srgbClr val="000000"/>
                </a:solidFill>
                <a:latin typeface="Consolas" pitchFamily="49" charset="0"/>
                <a:cs typeface="Consolas" pitchFamily="49" charset="0"/>
              </a:rPr>
              <a:t>buttonPressed</a:t>
            </a:r>
            <a:r>
              <a:rPr kumimoji="0" lang="en-US" altLang="zh-CN" sz="2000" b="0" dirty="0">
                <a:solidFill>
                  <a:srgbClr val="000000"/>
                </a:solidFill>
                <a:latin typeface="Consolas" pitchFamily="49" charset="0"/>
                <a:cs typeface="Consolas" pitchFamily="49" charset="0"/>
              </a:rPr>
              <a:t>(</a:t>
            </a:r>
            <a:r>
              <a:rPr kumimoji="0" lang="en-US" altLang="zh-CN" sz="2000" b="0" dirty="0" err="1">
                <a:solidFill>
                  <a:srgbClr val="000000"/>
                </a:solidFill>
                <a:latin typeface="Consolas" pitchFamily="49" charset="0"/>
                <a:cs typeface="Consolas" pitchFamily="49" charset="0"/>
              </a:rPr>
              <a:t>int</a:t>
            </a:r>
            <a:r>
              <a:rPr kumimoji="0" lang="en-US" altLang="zh-CN" sz="2000" b="0" dirty="0">
                <a:solidFill>
                  <a:srgbClr val="000000"/>
                </a:solidFill>
                <a:latin typeface="Consolas" pitchFamily="49" charset="0"/>
                <a:cs typeface="Consolas" pitchFamily="49" charset="0"/>
              </a:rPr>
              <a:t> digit);</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public class Dialer {</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public void dial(String </a:t>
            </a:r>
            <a:r>
              <a:rPr kumimoji="0" lang="en-US" altLang="zh-CN" sz="2000" b="0" dirty="0" err="1">
                <a:solidFill>
                  <a:srgbClr val="000000"/>
                </a:solidFill>
                <a:latin typeface="Consolas" pitchFamily="49" charset="0"/>
                <a:cs typeface="Consolas" pitchFamily="49" charset="0"/>
              </a:rPr>
              <a:t>pno</a:t>
            </a:r>
            <a:r>
              <a:rPr kumimoji="0" lang="en-US" altLang="zh-CN" sz="2000" b="0" dirty="0">
                <a:solidFill>
                  <a:srgbClr val="000000"/>
                </a:solidFill>
                <a:latin typeface="Consolas" pitchFamily="49" charset="0"/>
                <a:cs typeface="Consolas" pitchFamily="49" charset="0"/>
              </a:rPr>
              <a:t>) { </a:t>
            </a:r>
            <a:r>
              <a:rPr kumimoji="0" lang="en-US" altLang="zh-CN" sz="2000" b="0" dirty="0" err="1">
                <a:solidFill>
                  <a:srgbClr val="000000"/>
                </a:solidFill>
                <a:latin typeface="Consolas" pitchFamily="49" charset="0"/>
                <a:cs typeface="Consolas" pitchFamily="49" charset="0"/>
              </a:rPr>
              <a:t>radio.connect</a:t>
            </a:r>
            <a:r>
              <a:rPr kumimoji="0" lang="en-US" altLang="zh-CN" sz="2000" b="0" dirty="0">
                <a:solidFill>
                  <a:srgbClr val="000000"/>
                </a:solidFill>
                <a:latin typeface="Consolas" pitchFamily="49" charset="0"/>
                <a:cs typeface="Consolas" pitchFamily="49" charset="0"/>
              </a:rPr>
              <a:t>(</a:t>
            </a:r>
            <a:r>
              <a:rPr kumimoji="0" lang="en-US" altLang="zh-CN" sz="2000" b="0" dirty="0" err="1">
                <a:solidFill>
                  <a:srgbClr val="000000"/>
                </a:solidFill>
                <a:latin typeface="Consolas" pitchFamily="49" charset="0"/>
                <a:cs typeface="Consolas" pitchFamily="49" charset="0"/>
              </a:rPr>
              <a:t>pno</a:t>
            </a:r>
            <a:r>
              <a:rPr kumimoji="0" lang="en-US" altLang="zh-CN" sz="2000" b="0" dirty="0">
                <a:solidFill>
                  <a:srgbClr val="000000"/>
                </a:solidFill>
                <a:latin typeface="Consolas" pitchFamily="49" charset="0"/>
                <a:cs typeface="Consolas" pitchFamily="49" charset="0"/>
              </a:rPr>
              <a:t>);}</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public class </a:t>
            </a:r>
            <a:r>
              <a:rPr kumimoji="0" lang="en-US" altLang="zh-CN" sz="2000" b="0" dirty="0" err="1">
                <a:solidFill>
                  <a:srgbClr val="FF3300"/>
                </a:solidFill>
                <a:latin typeface="Consolas" pitchFamily="49" charset="0"/>
                <a:cs typeface="Consolas" pitchFamily="49" charset="0"/>
              </a:rPr>
              <a:t>ButtonDialerAdapter</a:t>
            </a:r>
            <a:r>
              <a:rPr kumimoji="0" lang="en-US" altLang="zh-CN" sz="2000" b="0" dirty="0">
                <a:solidFill>
                  <a:srgbClr val="FF3300"/>
                </a:solidFill>
                <a:latin typeface="Consolas" pitchFamily="49" charset="0"/>
                <a:cs typeface="Consolas" pitchFamily="49" charset="0"/>
              </a:rPr>
              <a:t> </a:t>
            </a:r>
            <a:r>
              <a:rPr kumimoji="0" lang="en-US" altLang="zh-CN" sz="2000" b="0" dirty="0" smtClean="0">
                <a:solidFill>
                  <a:srgbClr val="FF3300"/>
                </a:solidFill>
                <a:latin typeface="Consolas" pitchFamily="49" charset="0"/>
                <a:cs typeface="Consolas" pitchFamily="49" charset="0"/>
              </a:rPr>
              <a:t>implements </a:t>
            </a:r>
            <a:r>
              <a:rPr kumimoji="0" lang="en-US" altLang="zh-CN" sz="2000" b="0" dirty="0" err="1">
                <a:solidFill>
                  <a:srgbClr val="FF3300"/>
                </a:solidFill>
                <a:latin typeface="Consolas" pitchFamily="49" charset="0"/>
                <a:cs typeface="Consolas" pitchFamily="49" charset="0"/>
              </a:rPr>
              <a:t>ButtonListener</a:t>
            </a:r>
            <a:r>
              <a:rPr kumimoji="0" lang="en-US" altLang="zh-CN" sz="2000" b="0" dirty="0">
                <a:solidFill>
                  <a:srgbClr val="000000"/>
                </a:solidFill>
                <a:latin typeface="Consolas" pitchFamily="49" charset="0"/>
                <a:cs typeface="Consolas" pitchFamily="49" charset="0"/>
              </a:rPr>
              <a:t> {</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a:t>
            </a:r>
            <a:r>
              <a:rPr kumimoji="0" lang="en-US" altLang="zh-CN" sz="2000" b="0" dirty="0" err="1">
                <a:solidFill>
                  <a:srgbClr val="000000"/>
                </a:solidFill>
                <a:latin typeface="Consolas" pitchFamily="49" charset="0"/>
                <a:cs typeface="Consolas" pitchFamily="49" charset="0"/>
              </a:rPr>
              <a:t>StringBuffer</a:t>
            </a:r>
            <a:r>
              <a:rPr kumimoji="0" lang="en-US" altLang="zh-CN" sz="2000" b="0" dirty="0">
                <a:solidFill>
                  <a:srgbClr val="000000"/>
                </a:solidFill>
                <a:latin typeface="Consolas" pitchFamily="49" charset="0"/>
                <a:cs typeface="Consolas" pitchFamily="49" charset="0"/>
              </a:rPr>
              <a:t> </a:t>
            </a:r>
            <a:r>
              <a:rPr kumimoji="0" lang="en-US" altLang="zh-CN" sz="2000" b="0" dirty="0" err="1">
                <a:solidFill>
                  <a:srgbClr val="000000"/>
                </a:solidFill>
                <a:latin typeface="Consolas" pitchFamily="49" charset="0"/>
                <a:cs typeface="Consolas" pitchFamily="49" charset="0"/>
              </a:rPr>
              <a:t>myPho</a:t>
            </a:r>
            <a:r>
              <a:rPr kumimoji="0" lang="en-US" altLang="zh-CN" sz="2000" b="0" dirty="0">
                <a:solidFill>
                  <a:srgbClr val="000000"/>
                </a:solidFill>
                <a:latin typeface="Consolas" pitchFamily="49" charset="0"/>
                <a:cs typeface="Consolas" pitchFamily="49" charset="0"/>
              </a:rPr>
              <a:t> = “”;</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Dialer </a:t>
            </a:r>
            <a:r>
              <a:rPr kumimoji="0" lang="en-US" altLang="zh-CN" sz="2000" b="0" dirty="0" err="1">
                <a:solidFill>
                  <a:srgbClr val="000000"/>
                </a:solidFill>
                <a:latin typeface="Consolas" pitchFamily="49" charset="0"/>
                <a:cs typeface="Consolas" pitchFamily="49" charset="0"/>
              </a:rPr>
              <a:t>myDialer</a:t>
            </a:r>
            <a:r>
              <a:rPr kumimoji="0" lang="en-US" altLang="zh-CN" sz="2000" b="0" dirty="0">
                <a:solidFill>
                  <a:srgbClr val="000000"/>
                </a:solidFill>
                <a:latin typeface="Consolas" pitchFamily="49" charset="0"/>
                <a:cs typeface="Consolas" pitchFamily="49" charset="0"/>
              </a:rPr>
              <a:t>;</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void </a:t>
            </a:r>
            <a:r>
              <a:rPr kumimoji="0" lang="en-US" altLang="zh-CN" sz="2000" b="0" dirty="0" err="1">
                <a:solidFill>
                  <a:srgbClr val="000000"/>
                </a:solidFill>
                <a:latin typeface="Consolas" pitchFamily="49" charset="0"/>
                <a:cs typeface="Consolas" pitchFamily="49" charset="0"/>
              </a:rPr>
              <a:t>buttonPressed</a:t>
            </a:r>
            <a:r>
              <a:rPr kumimoji="0" lang="en-US" altLang="zh-CN" sz="2000" b="0" dirty="0">
                <a:solidFill>
                  <a:srgbClr val="000000"/>
                </a:solidFill>
                <a:latin typeface="Consolas" pitchFamily="49" charset="0"/>
                <a:cs typeface="Consolas" pitchFamily="49" charset="0"/>
              </a:rPr>
              <a:t>(</a:t>
            </a:r>
            <a:r>
              <a:rPr kumimoji="0" lang="en-US" altLang="zh-CN" sz="2000" b="0" dirty="0" err="1">
                <a:solidFill>
                  <a:srgbClr val="000000"/>
                </a:solidFill>
                <a:latin typeface="Consolas" pitchFamily="49" charset="0"/>
                <a:cs typeface="Consolas" pitchFamily="49" charset="0"/>
              </a:rPr>
              <a:t>int</a:t>
            </a:r>
            <a:r>
              <a:rPr kumimoji="0" lang="en-US" altLang="zh-CN" sz="2000" b="0" dirty="0">
                <a:solidFill>
                  <a:srgbClr val="000000"/>
                </a:solidFill>
                <a:latin typeface="Consolas" pitchFamily="49" charset="0"/>
                <a:cs typeface="Consolas" pitchFamily="49" charset="0"/>
              </a:rPr>
              <a:t> digit) {</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if (digit == DIAL_SIGNAL) </a:t>
            </a:r>
            <a:r>
              <a:rPr kumimoji="0" lang="en-US" altLang="zh-CN" sz="2000" b="0" dirty="0" err="1">
                <a:solidFill>
                  <a:srgbClr val="FF0000"/>
                </a:solidFill>
                <a:latin typeface="Consolas" pitchFamily="49" charset="0"/>
                <a:cs typeface="Consolas" pitchFamily="49" charset="0"/>
              </a:rPr>
              <a:t>myDialer.dial</a:t>
            </a:r>
            <a:r>
              <a:rPr kumimoji="0" lang="en-US" altLang="zh-CN" sz="2000" b="0" dirty="0">
                <a:solidFill>
                  <a:srgbClr val="FF0000"/>
                </a:solidFill>
                <a:latin typeface="Consolas" pitchFamily="49" charset="0"/>
                <a:cs typeface="Consolas" pitchFamily="49" charset="0"/>
              </a:rPr>
              <a:t>(</a:t>
            </a:r>
            <a:r>
              <a:rPr kumimoji="0" lang="en-US" altLang="zh-CN" sz="2000" b="0" dirty="0" err="1">
                <a:solidFill>
                  <a:srgbClr val="FF0000"/>
                </a:solidFill>
                <a:latin typeface="Consolas" pitchFamily="49" charset="0"/>
                <a:cs typeface="Consolas" pitchFamily="49" charset="0"/>
              </a:rPr>
              <a:t>myPho</a:t>
            </a:r>
            <a:r>
              <a:rPr kumimoji="0" lang="en-US" altLang="zh-CN" sz="2000" b="0" dirty="0">
                <a:solidFill>
                  <a:srgbClr val="FF0000"/>
                </a:solidFill>
                <a:latin typeface="Consolas" pitchFamily="49" charset="0"/>
                <a:cs typeface="Consolas" pitchFamily="49" charset="0"/>
              </a:rPr>
              <a:t>);</a:t>
            </a:r>
            <a:r>
              <a:rPr kumimoji="0" lang="en-US" altLang="zh-CN" sz="2000" b="0" dirty="0">
                <a:solidFill>
                  <a:srgbClr val="000000"/>
                </a:solidFill>
                <a:latin typeface="Consolas" pitchFamily="49" charset="0"/>
                <a:cs typeface="Consolas" pitchFamily="49" charset="0"/>
              </a:rPr>
              <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else </a:t>
            </a:r>
            <a:r>
              <a:rPr kumimoji="0" lang="en-US" altLang="zh-CN" sz="2000" b="0" dirty="0" err="1">
                <a:solidFill>
                  <a:srgbClr val="000000"/>
                </a:solidFill>
                <a:latin typeface="Consolas" pitchFamily="49" charset="0"/>
                <a:cs typeface="Consolas" pitchFamily="49" charset="0"/>
              </a:rPr>
              <a:t>myPho.append</a:t>
            </a:r>
            <a:r>
              <a:rPr kumimoji="0" lang="en-US" altLang="zh-CN" sz="2000" b="0" dirty="0">
                <a:solidFill>
                  <a:srgbClr val="000000"/>
                </a:solidFill>
                <a:latin typeface="Consolas" pitchFamily="49" charset="0"/>
                <a:cs typeface="Consolas" pitchFamily="49" charset="0"/>
              </a:rPr>
              <a:t>(digit);</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  }</a:t>
            </a:r>
            <a:br>
              <a:rPr kumimoji="0" lang="en-US" altLang="zh-CN" sz="2000" b="0" dirty="0">
                <a:solidFill>
                  <a:srgbClr val="000000"/>
                </a:solidFill>
                <a:latin typeface="Consolas" pitchFamily="49" charset="0"/>
                <a:cs typeface="Consolas" pitchFamily="49" charset="0"/>
              </a:rPr>
            </a:br>
            <a:r>
              <a:rPr kumimoji="0" lang="en-US" altLang="zh-CN" sz="2000" b="0" dirty="0">
                <a:solidFill>
                  <a:srgbClr val="000000"/>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type="title"/>
          </p:nvPr>
        </p:nvSpPr>
        <p:spPr/>
        <p:txBody>
          <a:bodyPr/>
          <a:lstStyle/>
          <a:p>
            <a:pPr eaLnBrk="1" hangingPunct="1"/>
            <a:r>
              <a:rPr lang="zh-CN" altLang="en-US"/>
              <a:t>引发潜在问题</a:t>
            </a:r>
          </a:p>
        </p:txBody>
      </p:sp>
      <p:sp>
        <p:nvSpPr>
          <p:cNvPr id="634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19322DF-21F5-4C05-96BD-95A837FEF099}" type="slidenum">
              <a:rPr lang="en-US" altLang="zh-CN" sz="1200" b="0">
                <a:solidFill>
                  <a:srgbClr val="4D4D4D"/>
                </a:solidFill>
                <a:latin typeface="Arial" charset="0"/>
              </a:rPr>
              <a:pPr eaLnBrk="1" hangingPunct="1"/>
              <a:t>53</a:t>
            </a:fld>
            <a:r>
              <a:rPr lang="en-US" altLang="zh-CN" sz="1200" b="0">
                <a:solidFill>
                  <a:srgbClr val="4D4D4D"/>
                </a:solidFill>
                <a:latin typeface="Arial" charset="0"/>
              </a:rPr>
              <a:t>-</a:t>
            </a:r>
          </a:p>
        </p:txBody>
      </p:sp>
      <p:pic>
        <p:nvPicPr>
          <p:cNvPr id="63491"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51088" y="1431949"/>
            <a:ext cx="8172450" cy="542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5940" name="Text Box 4"/>
          <p:cNvSpPr txBox="1">
            <a:spLocks noChangeArrowheads="1"/>
          </p:cNvSpPr>
          <p:nvPr/>
        </p:nvSpPr>
        <p:spPr bwMode="auto">
          <a:xfrm>
            <a:off x="584191" y="4871877"/>
            <a:ext cx="4225925"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zh-CN" altLang="en-US" b="0" dirty="0">
                <a:solidFill>
                  <a:srgbClr val="FF3300"/>
                </a:solidFill>
                <a:ea typeface="微软雅黑" panose="020B0503020204020204" pitchFamily="34" charset="-122"/>
              </a:rPr>
              <a:t>既然</a:t>
            </a:r>
            <a:r>
              <a:rPr kumimoji="0" lang="en-US" altLang="zh-CN" b="0" dirty="0">
                <a:solidFill>
                  <a:srgbClr val="FF3300"/>
                </a:solidFill>
                <a:ea typeface="微软雅黑" panose="020B0503020204020204" pitchFamily="34" charset="-122"/>
              </a:rPr>
              <a:t>Dialer</a:t>
            </a:r>
            <a:r>
              <a:rPr kumimoji="0" lang="zh-CN" altLang="en-US" b="0" dirty="0">
                <a:solidFill>
                  <a:srgbClr val="FF3300"/>
                </a:solidFill>
                <a:ea typeface="微软雅黑" panose="020B0503020204020204" pitchFamily="34" charset="-122"/>
              </a:rPr>
              <a:t>只在拨号时反应，那么按下数字键时，如何让</a:t>
            </a:r>
            <a:r>
              <a:rPr kumimoji="0" lang="en-US" altLang="zh-CN" b="0" dirty="0">
                <a:solidFill>
                  <a:srgbClr val="FF3300"/>
                </a:solidFill>
                <a:ea typeface="微软雅黑" panose="020B0503020204020204" pitchFamily="34" charset="-122"/>
              </a:rPr>
              <a:t>Speaker</a:t>
            </a:r>
            <a:r>
              <a:rPr kumimoji="0" lang="zh-CN" altLang="en-US" b="0" dirty="0">
                <a:solidFill>
                  <a:srgbClr val="FF3300"/>
                </a:solidFill>
                <a:ea typeface="微软雅黑" panose="020B0503020204020204" pitchFamily="34" charset="-122"/>
              </a:rPr>
              <a:t>发音？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5940"/>
                                        </p:tgtEl>
                                        <p:attrNameLst>
                                          <p:attrName>style.visibility</p:attrName>
                                        </p:attrNameLst>
                                      </p:cBhvr>
                                      <p:to>
                                        <p:strVal val="visible"/>
                                      </p:to>
                                    </p:set>
                                    <p:animEffect transition="in" filter="dissolve">
                                      <p:cBhvr>
                                        <p:cTn id="7" dur="500"/>
                                        <p:tgtEl>
                                          <p:spTgt spid="935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a:t>如法炮制</a:t>
            </a:r>
          </a:p>
        </p:txBody>
      </p:sp>
      <p:sp>
        <p:nvSpPr>
          <p:cNvPr id="645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A5F8AEC-019C-4E6C-921F-E8E9C7084B88}" type="slidenum">
              <a:rPr lang="en-US" altLang="zh-CN" sz="1200" b="0">
                <a:solidFill>
                  <a:srgbClr val="4D4D4D"/>
                </a:solidFill>
                <a:latin typeface="Arial" charset="0"/>
              </a:rPr>
              <a:pPr eaLnBrk="1" hangingPunct="1"/>
              <a:t>54</a:t>
            </a:fld>
            <a:r>
              <a:rPr lang="en-US" altLang="zh-CN" sz="1200" b="0">
                <a:solidFill>
                  <a:srgbClr val="4D4D4D"/>
                </a:solidFill>
                <a:latin typeface="Arial" charset="0"/>
              </a:rPr>
              <a:t>-</a:t>
            </a:r>
          </a:p>
        </p:txBody>
      </p:sp>
      <p:pic>
        <p:nvPicPr>
          <p:cNvPr id="6451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47850" y="1557338"/>
            <a:ext cx="8604250" cy="286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zh-CN" altLang="en-US"/>
              <a:t>如法炮制</a:t>
            </a:r>
          </a:p>
        </p:txBody>
      </p:sp>
      <p:sp>
        <p:nvSpPr>
          <p:cNvPr id="645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A5F8AEC-019C-4E6C-921F-E8E9C7084B88}" type="slidenum">
              <a:rPr lang="en-US" altLang="zh-CN" sz="1200" b="0">
                <a:solidFill>
                  <a:srgbClr val="4D4D4D"/>
                </a:solidFill>
                <a:latin typeface="Arial" charset="0"/>
              </a:rPr>
              <a:pPr eaLnBrk="1" hangingPunct="1"/>
              <a:t>55</a:t>
            </a:fld>
            <a:r>
              <a:rPr lang="en-US" altLang="zh-CN" sz="1200" b="0">
                <a:solidFill>
                  <a:srgbClr val="4D4D4D"/>
                </a:solidFill>
                <a:latin typeface="Arial" charset="0"/>
              </a:rPr>
              <a:t>-</a:t>
            </a:r>
          </a:p>
        </p:txBody>
      </p:sp>
      <p:sp>
        <p:nvSpPr>
          <p:cNvPr id="936963" name="Text Box 3"/>
          <p:cNvSpPr txBox="1">
            <a:spLocks noChangeArrowheads="1"/>
          </p:cNvSpPr>
          <p:nvPr/>
        </p:nvSpPr>
        <p:spPr bwMode="auto">
          <a:xfrm>
            <a:off x="1560513" y="4714875"/>
            <a:ext cx="9144000" cy="946150"/>
          </a:xfrm>
          <a:prstGeom prst="rect">
            <a:avLst/>
          </a:prstGeom>
          <a:noFill/>
          <a:ln w="9525" algn="ctr">
            <a:noFill/>
            <a:miter lim="800000"/>
            <a:headEnd/>
            <a:tailEnd/>
          </a:ln>
          <a:effectLst/>
        </p:spPr>
        <p:txBody>
          <a:bodyPr>
            <a:spAutoFit/>
          </a:bodyPr>
          <a:lstStyle/>
          <a:p>
            <a:pPr>
              <a:spcBef>
                <a:spcPct val="50000"/>
              </a:spcBef>
              <a:defRPr/>
            </a:pPr>
            <a:r>
              <a:rPr kumimoji="0" lang="zh-CN" altLang="en-US" sz="2800" b="0" dirty="0">
                <a:solidFill>
                  <a:srgbClr val="000000"/>
                </a:solidFill>
                <a:ea typeface="微软雅黑" panose="020B0503020204020204" pitchFamily="34" charset="-122"/>
              </a:rPr>
              <a:t>现在的关键问题是，</a:t>
            </a:r>
            <a:r>
              <a:rPr kumimoji="0" lang="en-US" altLang="zh-CN" sz="2800" b="0" dirty="0">
                <a:solidFill>
                  <a:srgbClr val="000000"/>
                </a:solidFill>
                <a:ea typeface="微软雅黑" panose="020B0503020204020204" pitchFamily="34" charset="-122"/>
              </a:rPr>
              <a:t>Button</a:t>
            </a:r>
            <a:r>
              <a:rPr kumimoji="0" lang="zh-CN" altLang="en-US" sz="2800" b="0" dirty="0">
                <a:solidFill>
                  <a:srgbClr val="000000"/>
                </a:solidFill>
                <a:ea typeface="微软雅黑" panose="020B0503020204020204" pitchFamily="34" charset="-122"/>
              </a:rPr>
              <a:t>必须可以在被按下的时候，通知数量未知的监听者，或者说</a:t>
            </a:r>
            <a:r>
              <a:rPr kumimoji="0" lang="zh-CN" altLang="en-US" sz="2800" b="0" dirty="0">
                <a:solidFill>
                  <a:srgbClr val="000000"/>
                </a:solidFill>
                <a:latin typeface="Arial"/>
                <a:ea typeface="微软雅黑" panose="020B0503020204020204" pitchFamily="34" charset="-122"/>
              </a:rPr>
              <a:t>“</a:t>
            </a:r>
            <a:r>
              <a:rPr kumimoji="0" lang="zh-CN" altLang="en-US" sz="2800" b="0" dirty="0">
                <a:solidFill>
                  <a:srgbClr val="FF3300"/>
                </a:solidFill>
                <a:ea typeface="微软雅黑" panose="020B0503020204020204" pitchFamily="34" charset="-122"/>
              </a:rPr>
              <a:t>观察者（</a:t>
            </a:r>
            <a:r>
              <a:rPr kumimoji="0" lang="en-US" altLang="zh-CN" sz="2800" b="0" dirty="0">
                <a:solidFill>
                  <a:srgbClr val="FF3300"/>
                </a:solidFill>
                <a:ea typeface="微软雅黑" panose="020B0503020204020204" pitchFamily="34" charset="-122"/>
              </a:rPr>
              <a:t>observer</a:t>
            </a:r>
            <a:r>
              <a:rPr kumimoji="0" lang="zh-CN" altLang="en-US" sz="2800" b="0" dirty="0">
                <a:solidFill>
                  <a:srgbClr val="FF3300"/>
                </a:solidFill>
                <a:ea typeface="微软雅黑" panose="020B0503020204020204" pitchFamily="34" charset="-122"/>
              </a:rPr>
              <a:t>）</a:t>
            </a:r>
            <a:r>
              <a:rPr kumimoji="0" lang="zh-CN" altLang="en-US" sz="2800" b="0" dirty="0">
                <a:solidFill>
                  <a:srgbClr val="000000"/>
                </a:solidFill>
                <a:latin typeface="Arial"/>
                <a:ea typeface="微软雅黑" panose="020B0503020204020204" pitchFamily="34" charset="-122"/>
              </a:rPr>
              <a:t>”</a:t>
            </a:r>
            <a:endParaRPr kumimoji="0" lang="zh-CN" altLang="en-US" sz="2800" b="0" dirty="0">
              <a:solidFill>
                <a:srgbClr val="000000"/>
              </a:solidFill>
              <a:ea typeface="微软雅黑" panose="020B0503020204020204" pitchFamily="34" charset="-122"/>
            </a:endParaRPr>
          </a:p>
        </p:txBody>
      </p:sp>
      <p:pic>
        <p:nvPicPr>
          <p:cNvPr id="6451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47850" y="1557338"/>
            <a:ext cx="8604250" cy="286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36963"/>
                                        </p:tgtEl>
                                        <p:attrNameLst>
                                          <p:attrName>style.visibility</p:attrName>
                                        </p:attrNameLst>
                                      </p:cBhvr>
                                      <p:to>
                                        <p:strVal val="visible"/>
                                      </p:to>
                                    </p:set>
                                    <p:anim calcmode="lin" valueType="num">
                                      <p:cBhvr>
                                        <p:cTn id="7" dur="1000" fill="hold"/>
                                        <p:tgtEl>
                                          <p:spTgt spid="936963"/>
                                        </p:tgtEl>
                                        <p:attrNameLst>
                                          <p:attrName>ppt_w</p:attrName>
                                        </p:attrNameLst>
                                      </p:cBhvr>
                                      <p:tavLst>
                                        <p:tav tm="0">
                                          <p:val>
                                            <p:strVal val="#ppt_w*0.70"/>
                                          </p:val>
                                        </p:tav>
                                        <p:tav tm="100000">
                                          <p:val>
                                            <p:strVal val="#ppt_w"/>
                                          </p:val>
                                        </p:tav>
                                      </p:tavLst>
                                    </p:anim>
                                    <p:anim calcmode="lin" valueType="num">
                                      <p:cBhvr>
                                        <p:cTn id="8" dur="1000" fill="hold"/>
                                        <p:tgtEl>
                                          <p:spTgt spid="936963"/>
                                        </p:tgtEl>
                                        <p:attrNameLst>
                                          <p:attrName>ppt_h</p:attrName>
                                        </p:attrNameLst>
                                      </p:cBhvr>
                                      <p:tavLst>
                                        <p:tav tm="0">
                                          <p:val>
                                            <p:strVal val="#ppt_h"/>
                                          </p:val>
                                        </p:tav>
                                        <p:tav tm="100000">
                                          <p:val>
                                            <p:strVal val="#ppt_h"/>
                                          </p:val>
                                        </p:tav>
                                      </p:tavLst>
                                    </p:anim>
                                    <p:animEffect transition="in" filter="fade">
                                      <p:cBhvr>
                                        <p:cTn id="9" dur="1000"/>
                                        <p:tgtEl>
                                          <p:spTgt spid="93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ltLang="zh-CN"/>
              <a:t>GoF</a:t>
            </a:r>
            <a:r>
              <a:rPr lang="zh-CN" altLang="en-US"/>
              <a:t>：</a:t>
            </a:r>
            <a:r>
              <a:rPr lang="en-US" altLang="zh-CN"/>
              <a:t>Observer</a:t>
            </a:r>
            <a:r>
              <a:rPr lang="zh-CN" altLang="en-US"/>
              <a:t>模式</a:t>
            </a:r>
          </a:p>
        </p:txBody>
      </p:sp>
      <p:sp>
        <p:nvSpPr>
          <p:cNvPr id="65540" name="Rectangle 3"/>
          <p:cNvSpPr>
            <a:spLocks noGrp="1" noChangeArrowheads="1"/>
          </p:cNvSpPr>
          <p:nvPr>
            <p:ph idx="1"/>
          </p:nvPr>
        </p:nvSpPr>
        <p:spPr/>
        <p:txBody>
          <a:bodyPr/>
          <a:lstStyle/>
          <a:p>
            <a:pPr eaLnBrk="1" hangingPunct="1"/>
            <a:r>
              <a:rPr lang="zh-CN" altLang="en-US" sz="2800"/>
              <a:t>目的：定义对象间的一种一对多的依赖关系，当一个对象的状态发生改变时</a:t>
            </a:r>
            <a:r>
              <a:rPr lang="en-US" altLang="zh-CN" sz="2800"/>
              <a:t>, </a:t>
            </a:r>
            <a:r>
              <a:rPr lang="zh-CN" altLang="en-US" sz="2800"/>
              <a:t>所有依赖于它的对象都得到通知并被自动更新</a:t>
            </a:r>
          </a:p>
          <a:p>
            <a:pPr eaLnBrk="1" hangingPunct="1"/>
            <a:r>
              <a:rPr lang="zh-CN" altLang="en-US" sz="2800"/>
              <a:t>结构：</a:t>
            </a:r>
          </a:p>
          <a:p>
            <a:pPr eaLnBrk="1" hangingPunct="1"/>
            <a:r>
              <a:rPr lang="zh-CN" altLang="en-US" sz="2800"/>
              <a:t>适用性：</a:t>
            </a:r>
          </a:p>
          <a:p>
            <a:pPr lvl="1" eaLnBrk="1" hangingPunct="1"/>
            <a:r>
              <a:rPr lang="zh-CN" altLang="en-US" sz="2400"/>
              <a:t>当一个抽象模型有两个方面</a:t>
            </a:r>
            <a:r>
              <a:rPr lang="en-US" altLang="zh-CN" sz="2400"/>
              <a:t>, </a:t>
            </a:r>
            <a:r>
              <a:rPr lang="zh-CN" altLang="en-US" sz="2400"/>
              <a:t>其中一个方面依赖于另一方面。将这二者封装在独立的对象中以使它们可以各自独立地改变和复用</a:t>
            </a:r>
          </a:p>
          <a:p>
            <a:pPr lvl="1" eaLnBrk="1" hangingPunct="1"/>
            <a:r>
              <a:rPr lang="zh-CN" altLang="en-US" sz="2400"/>
              <a:t>当对一个对象的改变需要同时改变其它对象</a:t>
            </a:r>
            <a:r>
              <a:rPr lang="en-US" altLang="zh-CN" sz="2400"/>
              <a:t>, </a:t>
            </a:r>
            <a:r>
              <a:rPr lang="zh-CN" altLang="en-US" sz="2400"/>
              <a:t>而不知道具体有多少对象有待改变</a:t>
            </a:r>
          </a:p>
          <a:p>
            <a:pPr lvl="1" eaLnBrk="1" hangingPunct="1"/>
            <a:r>
              <a:rPr lang="zh-CN" altLang="en-US" sz="2400"/>
              <a:t>当一个对象必须通知其它对象，而它又不能假定其它对象是谁。换言之</a:t>
            </a:r>
            <a:r>
              <a:rPr lang="en-US" altLang="zh-CN" sz="2400"/>
              <a:t>, </a:t>
            </a:r>
            <a:r>
              <a:rPr lang="zh-CN" altLang="en-US" sz="2400"/>
              <a:t>你不希望这些对象是紧密耦合的</a:t>
            </a:r>
          </a:p>
        </p:txBody>
      </p:sp>
      <p:sp>
        <p:nvSpPr>
          <p:cNvPr id="6553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C5EB39E-C61A-4326-B8F2-5257B70737E7}" type="slidenum">
              <a:rPr lang="en-US" altLang="zh-CN" sz="1200" b="0">
                <a:solidFill>
                  <a:srgbClr val="4D4D4D"/>
                </a:solidFill>
                <a:latin typeface="Arial" charset="0"/>
              </a:rPr>
              <a:pPr eaLnBrk="1" hangingPunct="1"/>
              <a:t>56</a:t>
            </a:fld>
            <a:r>
              <a:rPr lang="en-US" altLang="zh-CN" sz="1200" b="0">
                <a:solidFill>
                  <a:srgbClr val="4D4D4D"/>
                </a:solidFill>
                <a:latin typeface="Arial" charset="0"/>
              </a:rPr>
              <a:t>-</a:t>
            </a:r>
          </a:p>
        </p:txBody>
      </p:sp>
      <p:pic>
        <p:nvPicPr>
          <p:cNvPr id="93798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03712" y="1844824"/>
            <a:ext cx="7164387" cy="2830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37988"/>
                                        </p:tgtEl>
                                        <p:attrNameLst>
                                          <p:attrName>style.visibility</p:attrName>
                                        </p:attrNameLst>
                                      </p:cBhvr>
                                      <p:to>
                                        <p:strVal val="visible"/>
                                      </p:to>
                                    </p:set>
                                    <p:animEffect transition="in" filter="dissolve">
                                      <p:cBhvr>
                                        <p:cTn id="7" dur="500"/>
                                        <p:tgtEl>
                                          <p:spTgt spid="93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a:t>实现</a:t>
            </a:r>
            <a:r>
              <a:rPr lang="en-US" altLang="zh-CN"/>
              <a:t>Observer</a:t>
            </a:r>
          </a:p>
        </p:txBody>
      </p:sp>
      <p:sp>
        <p:nvSpPr>
          <p:cNvPr id="6656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6903961-FC7A-4D7C-9F6F-DFC15D559361}" type="slidenum">
              <a:rPr lang="en-US" altLang="zh-CN" sz="1200" b="0">
                <a:solidFill>
                  <a:srgbClr val="4D4D4D"/>
                </a:solidFill>
                <a:latin typeface="Arial" charset="0"/>
              </a:rPr>
              <a:pPr eaLnBrk="1" hangingPunct="1"/>
              <a:t>57</a:t>
            </a:fld>
            <a:r>
              <a:rPr lang="en-US" altLang="zh-CN" sz="1200" b="0">
                <a:solidFill>
                  <a:srgbClr val="4D4D4D"/>
                </a:solidFill>
                <a:latin typeface="Arial" charset="0"/>
              </a:rPr>
              <a:t>-</a:t>
            </a:r>
          </a:p>
        </p:txBody>
      </p:sp>
      <p:sp>
        <p:nvSpPr>
          <p:cNvPr id="66564" name="Text Box 3"/>
          <p:cNvSpPr txBox="1">
            <a:spLocks noChangeArrowheads="1"/>
          </p:cNvSpPr>
          <p:nvPr/>
        </p:nvSpPr>
        <p:spPr bwMode="auto">
          <a:xfrm>
            <a:off x="809588" y="1500174"/>
            <a:ext cx="10215634" cy="5262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pPr>
            <a:r>
              <a:rPr kumimoji="0" lang="en-US" altLang="zh-CN" b="0" dirty="0">
                <a:solidFill>
                  <a:srgbClr val="000000"/>
                </a:solidFill>
                <a:latin typeface="Consolas" pitchFamily="49" charset="0"/>
                <a:cs typeface="Consolas" pitchFamily="49" charset="0"/>
              </a:rPr>
              <a:t>public class Button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private </a:t>
            </a:r>
            <a:r>
              <a:rPr kumimoji="0" lang="en-US" altLang="zh-CN" b="0" dirty="0" err="1">
                <a:solidFill>
                  <a:srgbClr val="000000"/>
                </a:solidFill>
                <a:latin typeface="Consolas" pitchFamily="49" charset="0"/>
                <a:cs typeface="Consolas" pitchFamily="49" charset="0"/>
              </a:rPr>
              <a:t>int</a:t>
            </a: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myDigit</a:t>
            </a:r>
            <a:r>
              <a:rPr kumimoji="0" lang="en-US" altLang="zh-CN" b="0" dirty="0">
                <a:solidFill>
                  <a:srgbClr val="000000"/>
                </a:solidFill>
                <a:latin typeface="Consolas" pitchFamily="49" charset="0"/>
                <a:cs typeface="Consolas" pitchFamily="49" charset="0"/>
              </a:rPr>
              <a:t> = INVALID_DIGIT;</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private </a:t>
            </a:r>
            <a:r>
              <a:rPr kumimoji="0" lang="en-US" altLang="zh-CN" b="0" dirty="0" err="1">
                <a:solidFill>
                  <a:srgbClr val="FF0000"/>
                </a:solidFill>
                <a:latin typeface="Consolas" pitchFamily="49" charset="0"/>
                <a:cs typeface="Consolas" pitchFamily="49" charset="0"/>
              </a:rPr>
              <a:t>LinkedList</a:t>
            </a:r>
            <a:r>
              <a:rPr kumimoji="0" lang="en-US" altLang="zh-CN" b="0" dirty="0">
                <a:solidFill>
                  <a:srgbClr val="FF0000"/>
                </a:solidFill>
                <a:latin typeface="Consolas" pitchFamily="49" charset="0"/>
                <a:cs typeface="Consolas" pitchFamily="49" charset="0"/>
              </a:rPr>
              <a:t> observers </a:t>
            </a:r>
            <a:r>
              <a:rPr kumimoji="0" lang="en-US" altLang="zh-CN" b="0" dirty="0">
                <a:solidFill>
                  <a:srgbClr val="000000"/>
                </a:solidFill>
                <a:latin typeface="Consolas" pitchFamily="49" charset="0"/>
                <a:cs typeface="Consolas" pitchFamily="49" charset="0"/>
              </a:rPr>
              <a:t>= null;</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boolean</a:t>
            </a: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addObserver</a:t>
            </a:r>
            <a:r>
              <a:rPr kumimoji="0" lang="en-US" altLang="zh-CN" b="0" dirty="0">
                <a:solidFill>
                  <a:srgbClr val="000000"/>
                </a:solidFill>
                <a:latin typeface="Consolas" pitchFamily="49" charset="0"/>
                <a:cs typeface="Consolas" pitchFamily="49" charset="0"/>
              </a:rPr>
              <a:t>(</a:t>
            </a:r>
            <a:r>
              <a:rPr kumimoji="0" lang="en-US" altLang="zh-CN" b="0" dirty="0" err="1">
                <a:solidFill>
                  <a:srgbClr val="000000"/>
                </a:solidFill>
                <a:latin typeface="Consolas" pitchFamily="49" charset="0"/>
                <a:cs typeface="Consolas" pitchFamily="49" charset="0"/>
              </a:rPr>
              <a:t>ButtonListener</a:t>
            </a: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bl</a:t>
            </a: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return </a:t>
            </a:r>
            <a:r>
              <a:rPr kumimoji="0" lang="en-US" altLang="zh-CN" b="0" dirty="0" err="1">
                <a:solidFill>
                  <a:srgbClr val="000000"/>
                </a:solidFill>
                <a:latin typeface="Consolas" pitchFamily="49" charset="0"/>
                <a:cs typeface="Consolas" pitchFamily="49" charset="0"/>
              </a:rPr>
              <a:t>observers.add</a:t>
            </a:r>
            <a:r>
              <a:rPr kumimoji="0" lang="en-US" altLang="zh-CN" b="0" dirty="0">
                <a:solidFill>
                  <a:srgbClr val="000000"/>
                </a:solidFill>
                <a:latin typeface="Consolas" pitchFamily="49" charset="0"/>
                <a:cs typeface="Consolas" pitchFamily="49" charset="0"/>
              </a:rPr>
              <a:t>(</a:t>
            </a:r>
            <a:r>
              <a:rPr kumimoji="0" lang="en-US" altLang="zh-CN" b="0" dirty="0" err="1">
                <a:solidFill>
                  <a:srgbClr val="000000"/>
                </a:solidFill>
                <a:latin typeface="Consolas" pitchFamily="49" charset="0"/>
                <a:cs typeface="Consolas" pitchFamily="49" charset="0"/>
              </a:rPr>
              <a:t>bl</a:t>
            </a:r>
            <a:r>
              <a:rPr kumimoji="0" lang="en-US" altLang="zh-CN" b="0" dirty="0">
                <a:solidFill>
                  <a:srgbClr val="000000"/>
                </a:solidFill>
                <a:latin typeface="Consolas" pitchFamily="49" charset="0"/>
                <a:cs typeface="Consolas" pitchFamily="49" charset="0"/>
              </a:rPr>
              <a:t>);</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void pressed()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ListIterator</a:t>
            </a: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li</a:t>
            </a:r>
            <a:r>
              <a:rPr kumimoji="0" lang="en-US" altLang="zh-CN" b="0" dirty="0">
                <a:solidFill>
                  <a:srgbClr val="000000"/>
                </a:solidFill>
                <a:latin typeface="Consolas" pitchFamily="49" charset="0"/>
                <a:cs typeface="Consolas" pitchFamily="49" charset="0"/>
              </a:rPr>
              <a:t> = </a:t>
            </a:r>
            <a:r>
              <a:rPr kumimoji="0" lang="en-US" altLang="zh-CN" b="0" dirty="0" err="1">
                <a:solidFill>
                  <a:srgbClr val="000000"/>
                </a:solidFill>
                <a:latin typeface="Consolas" pitchFamily="49" charset="0"/>
                <a:cs typeface="Consolas" pitchFamily="49" charset="0"/>
              </a:rPr>
              <a:t>observers.listIterator</a:t>
            </a:r>
            <a:r>
              <a:rPr kumimoji="0" lang="en-US" altLang="zh-CN" b="0" dirty="0">
                <a:solidFill>
                  <a:srgbClr val="000000"/>
                </a:solidFill>
                <a:latin typeface="Consolas" pitchFamily="49" charset="0"/>
                <a:cs typeface="Consolas" pitchFamily="49" charset="0"/>
              </a:rPr>
              <a:t>();</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while (</a:t>
            </a:r>
            <a:r>
              <a:rPr kumimoji="0" lang="en-US" altLang="zh-CN" b="0" dirty="0" err="1">
                <a:solidFill>
                  <a:srgbClr val="000000"/>
                </a:solidFill>
                <a:latin typeface="Consolas" pitchFamily="49" charset="0"/>
                <a:cs typeface="Consolas" pitchFamily="49" charset="0"/>
              </a:rPr>
              <a:t>li.hasNext</a:t>
            </a: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ButtonListener</a:t>
            </a: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bl</a:t>
            </a:r>
            <a:r>
              <a:rPr kumimoji="0" lang="en-US" altLang="zh-CN" b="0" dirty="0">
                <a:solidFill>
                  <a:srgbClr val="000000"/>
                </a:solidFill>
                <a:latin typeface="Consolas" pitchFamily="49" charset="0"/>
                <a:cs typeface="Consolas" pitchFamily="49" charset="0"/>
              </a:rPr>
              <a:t> = (</a:t>
            </a:r>
            <a:r>
              <a:rPr kumimoji="0" lang="en-US" altLang="zh-CN" b="0" dirty="0" err="1">
                <a:solidFill>
                  <a:srgbClr val="000000"/>
                </a:solidFill>
                <a:latin typeface="Consolas" pitchFamily="49" charset="0"/>
                <a:cs typeface="Consolas" pitchFamily="49" charset="0"/>
              </a:rPr>
              <a:t>ButtonListener</a:t>
            </a:r>
            <a:r>
              <a:rPr kumimoji="0" lang="en-US" altLang="zh-CN" b="0" dirty="0">
                <a:solidFill>
                  <a:srgbClr val="000000"/>
                </a:solidFill>
                <a:latin typeface="Consolas" pitchFamily="49" charset="0"/>
                <a:cs typeface="Consolas" pitchFamily="49" charset="0"/>
              </a:rPr>
              <a:t>)</a:t>
            </a:r>
            <a:r>
              <a:rPr kumimoji="0" lang="en-US" altLang="zh-CN" b="0" dirty="0" err="1">
                <a:solidFill>
                  <a:srgbClr val="000000"/>
                </a:solidFill>
                <a:latin typeface="Consolas" pitchFamily="49" charset="0"/>
                <a:cs typeface="Consolas" pitchFamily="49" charset="0"/>
              </a:rPr>
              <a:t>li.next</a:t>
            </a:r>
            <a:r>
              <a:rPr kumimoji="0" lang="en-US" altLang="zh-CN" b="0" dirty="0">
                <a:solidFill>
                  <a:srgbClr val="000000"/>
                </a:solidFill>
                <a:latin typeface="Consolas" pitchFamily="49" charset="0"/>
                <a:cs typeface="Consolas" pitchFamily="49" charset="0"/>
              </a:rPr>
              <a:t>();</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r>
              <a:rPr kumimoji="0" lang="en-US" altLang="zh-CN" b="0" dirty="0" err="1">
                <a:solidFill>
                  <a:srgbClr val="000000"/>
                </a:solidFill>
                <a:latin typeface="Consolas" pitchFamily="49" charset="0"/>
                <a:cs typeface="Consolas" pitchFamily="49" charset="0"/>
              </a:rPr>
              <a:t>bl.buttonPressed</a:t>
            </a:r>
            <a:r>
              <a:rPr kumimoji="0" lang="en-US" altLang="zh-CN" b="0" dirty="0">
                <a:solidFill>
                  <a:srgbClr val="000000"/>
                </a:solidFill>
                <a:latin typeface="Consolas" pitchFamily="49" charset="0"/>
                <a:cs typeface="Consolas" pitchFamily="49" charset="0"/>
              </a:rPr>
              <a:t>(</a:t>
            </a:r>
            <a:r>
              <a:rPr kumimoji="0" lang="en-US" altLang="zh-CN" b="0" dirty="0" err="1">
                <a:solidFill>
                  <a:srgbClr val="000000"/>
                </a:solidFill>
                <a:latin typeface="Consolas" pitchFamily="49" charset="0"/>
                <a:cs typeface="Consolas" pitchFamily="49" charset="0"/>
              </a:rPr>
              <a:t>myDigit</a:t>
            </a:r>
            <a:r>
              <a:rPr kumimoji="0" lang="en-US" altLang="zh-CN" b="0" dirty="0">
                <a:solidFill>
                  <a:srgbClr val="000000"/>
                </a:solidFill>
                <a:latin typeface="Consolas" pitchFamily="49" charset="0"/>
                <a:cs typeface="Consolas" pitchFamily="49" charset="0"/>
              </a:rPr>
              <a:t>);</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  }</a:t>
            </a:r>
            <a:br>
              <a:rPr kumimoji="0" lang="en-US" altLang="zh-CN" b="0" dirty="0">
                <a:solidFill>
                  <a:srgbClr val="000000"/>
                </a:solidFill>
                <a:latin typeface="Consolas" pitchFamily="49" charset="0"/>
                <a:cs typeface="Consolas" pitchFamily="49" charset="0"/>
              </a:rPr>
            </a:br>
            <a:r>
              <a:rPr kumimoji="0" lang="en-US" altLang="zh-CN" b="0" dirty="0">
                <a:solidFill>
                  <a:srgbClr val="000000"/>
                </a:solidFill>
                <a:latin typeface="Consolas" pitchFamily="49" charset="0"/>
                <a:cs typeface="Consolas" pitchFamily="49" charset="0"/>
              </a:rPr>
              <a:t>}</a:t>
            </a:r>
            <a:endParaRPr kumimoji="0" lang="zh-CN" altLang="en-US" b="0" dirty="0">
              <a:solidFill>
                <a:srgbClr val="000000"/>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a:t>更多的模式</a:t>
            </a:r>
            <a:r>
              <a:rPr lang="en-US" altLang="zh-CN"/>
              <a:t>…</a:t>
            </a:r>
          </a:p>
        </p:txBody>
      </p:sp>
      <p:sp>
        <p:nvSpPr>
          <p:cNvPr id="70660" name="Rectangle 3"/>
          <p:cNvSpPr>
            <a:spLocks noGrp="1" noChangeArrowheads="1"/>
          </p:cNvSpPr>
          <p:nvPr>
            <p:ph idx="1"/>
          </p:nvPr>
        </p:nvSpPr>
        <p:spPr/>
        <p:txBody>
          <a:bodyPr/>
          <a:lstStyle/>
          <a:p>
            <a:pPr eaLnBrk="1" hangingPunct="1">
              <a:lnSpc>
                <a:spcPct val="150000"/>
              </a:lnSpc>
            </a:pPr>
            <a:r>
              <a:rPr lang="en-US" altLang="zh-CN" dirty="0"/>
              <a:t>Null Object</a:t>
            </a:r>
          </a:p>
          <a:p>
            <a:pPr eaLnBrk="1" hangingPunct="1">
              <a:lnSpc>
                <a:spcPct val="150000"/>
              </a:lnSpc>
            </a:pPr>
            <a:r>
              <a:rPr lang="en-US" altLang="zh-CN" dirty="0"/>
              <a:t>Abstract Server</a:t>
            </a:r>
          </a:p>
          <a:p>
            <a:pPr eaLnBrk="1" hangingPunct="1">
              <a:lnSpc>
                <a:spcPct val="150000"/>
              </a:lnSpc>
            </a:pPr>
            <a:r>
              <a:rPr lang="en-US" altLang="zh-CN" dirty="0"/>
              <a:t>Active Object</a:t>
            </a:r>
          </a:p>
          <a:p>
            <a:pPr eaLnBrk="1" hangingPunct="1">
              <a:lnSpc>
                <a:spcPct val="150000"/>
              </a:lnSpc>
            </a:pPr>
            <a:r>
              <a:rPr lang="en-US" altLang="zh-CN" dirty="0"/>
              <a:t>……</a:t>
            </a:r>
          </a:p>
        </p:txBody>
      </p:sp>
      <p:sp>
        <p:nvSpPr>
          <p:cNvPr id="7065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FCFF23C-69A7-4E9E-8B19-9DA69BCD2C6F}" type="slidenum">
              <a:rPr lang="en-US" altLang="zh-CN" sz="1200" b="0">
                <a:solidFill>
                  <a:srgbClr val="4D4D4D"/>
                </a:solidFill>
                <a:latin typeface="Arial" charset="0"/>
              </a:rPr>
              <a:pPr eaLnBrk="1" hangingPunct="1"/>
              <a:t>58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altLang="zh-CN"/>
              <a:t>NULL Object</a:t>
            </a:r>
            <a:r>
              <a:rPr lang="zh-CN" altLang="en-US"/>
              <a:t>模式</a:t>
            </a:r>
          </a:p>
        </p:txBody>
      </p:sp>
      <p:sp>
        <p:nvSpPr>
          <p:cNvPr id="7168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FC8CCF8-2026-4648-A73A-5909453271B7}" type="slidenum">
              <a:rPr lang="en-US" altLang="zh-CN" sz="1200" b="0">
                <a:solidFill>
                  <a:srgbClr val="4D4D4D"/>
                </a:solidFill>
                <a:latin typeface="Arial" charset="0"/>
              </a:rPr>
              <a:pPr eaLnBrk="1" hangingPunct="1"/>
              <a:t>59</a:t>
            </a:fld>
            <a:r>
              <a:rPr lang="en-US" altLang="zh-CN" sz="1200" b="0">
                <a:solidFill>
                  <a:srgbClr val="4D4D4D"/>
                </a:solidFill>
                <a:latin typeface="Arial" charset="0"/>
              </a:rPr>
              <a:t>-</a:t>
            </a:r>
          </a:p>
        </p:txBody>
      </p:sp>
      <p:sp>
        <p:nvSpPr>
          <p:cNvPr id="944131" name="Rectangle 3"/>
          <p:cNvSpPr>
            <a:spLocks noChangeArrowheads="1"/>
          </p:cNvSpPr>
          <p:nvPr/>
        </p:nvSpPr>
        <p:spPr bwMode="auto">
          <a:xfrm>
            <a:off x="865818" y="1604247"/>
            <a:ext cx="7516198" cy="830997"/>
          </a:xfrm>
          <a:prstGeom prst="rect">
            <a:avLst/>
          </a:prstGeom>
          <a:noFill/>
          <a:ln w="12700">
            <a:noFill/>
            <a:miter lim="800000"/>
            <a:headEnd type="none" w="sm" len="sm"/>
            <a:tailEnd type="none" w="sm" len="sm"/>
          </a:ln>
          <a:effectLst/>
        </p:spPr>
        <p:txBody>
          <a:bodyPr wrap="square">
            <a:spAutoFit/>
          </a:bodyPr>
          <a:lstStyle/>
          <a:p>
            <a:pPr eaLnBrk="0" hangingPunct="0">
              <a:defRPr/>
            </a:pPr>
            <a:r>
              <a:rPr lang="en-US" altLang="zh-CN" b="0" dirty="0">
                <a:latin typeface="Consolas" pitchFamily="49" charset="0"/>
                <a:cs typeface="Consolas" pitchFamily="49" charset="0"/>
              </a:rPr>
              <a:t>Employee </a:t>
            </a:r>
            <a:r>
              <a:rPr lang="en-US" altLang="zh-CN" b="0" dirty="0" smtClean="0">
                <a:latin typeface="Consolas" pitchFamily="49" charset="0"/>
                <a:cs typeface="Consolas" pitchFamily="49" charset="0"/>
              </a:rPr>
              <a:t>e = </a:t>
            </a:r>
            <a:r>
              <a:rPr lang="en-US" altLang="zh-CN" b="0" dirty="0" err="1" smtClean="0">
                <a:latin typeface="Consolas" pitchFamily="49" charset="0"/>
                <a:cs typeface="Consolas" pitchFamily="49" charset="0"/>
              </a:rPr>
              <a:t>DB.getEmployee</a:t>
            </a:r>
            <a:r>
              <a:rPr lang="en-US" altLang="zh-CN" b="0" dirty="0">
                <a:latin typeface="Consolas" pitchFamily="49" charset="0"/>
                <a:cs typeface="Consolas" pitchFamily="49" charset="0"/>
              </a:rPr>
              <a:t>(“Bob”);</a:t>
            </a:r>
          </a:p>
          <a:p>
            <a:pPr eaLnBrk="0" hangingPunct="0">
              <a:defRPr/>
            </a:pPr>
            <a:r>
              <a:rPr lang="en-US" altLang="zh-CN" b="0" dirty="0">
                <a:latin typeface="Consolas" pitchFamily="49" charset="0"/>
                <a:cs typeface="Consolas" pitchFamily="49" charset="0"/>
              </a:rPr>
              <a:t>if (</a:t>
            </a:r>
            <a:r>
              <a:rPr lang="en-US" altLang="zh-CN" b="0" dirty="0">
                <a:solidFill>
                  <a:schemeClr val="hlink"/>
                </a:solidFill>
                <a:latin typeface="Consolas" pitchFamily="49" charset="0"/>
                <a:cs typeface="Consolas" pitchFamily="49" charset="0"/>
              </a:rPr>
              <a:t>e!=null</a:t>
            </a:r>
            <a:r>
              <a:rPr lang="en-US" altLang="zh-CN" b="0" dirty="0">
                <a:latin typeface="Consolas" pitchFamily="49" charset="0"/>
                <a:cs typeface="Consolas" pitchFamily="49" charset="0"/>
              </a:rPr>
              <a:t>)    </a:t>
            </a:r>
            <a:r>
              <a:rPr lang="en-US" altLang="zh-CN" b="0" dirty="0" err="1">
                <a:latin typeface="Consolas" pitchFamily="49" charset="0"/>
                <a:cs typeface="Consolas" pitchFamily="49" charset="0"/>
              </a:rPr>
              <a:t>e.print</a:t>
            </a:r>
            <a:r>
              <a:rPr lang="en-US" altLang="zh-CN" b="0" dirty="0">
                <a:latin typeface="Consolas" pitchFamily="49" charset="0"/>
                <a:cs typeface="Consolas" pitchFamily="49" charset="0"/>
              </a:rPr>
              <a:t>();</a:t>
            </a:r>
          </a:p>
        </p:txBody>
      </p:sp>
      <p:sp>
        <p:nvSpPr>
          <p:cNvPr id="944133" name="Rectangle 5"/>
          <p:cNvSpPr>
            <a:spLocks noChangeArrowheads="1"/>
          </p:cNvSpPr>
          <p:nvPr/>
        </p:nvSpPr>
        <p:spPr bwMode="auto">
          <a:xfrm>
            <a:off x="794381" y="5357826"/>
            <a:ext cx="730188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p>
            <a:pPr eaLnBrk="0" hangingPunct="0"/>
            <a:r>
              <a:rPr lang="en-US" altLang="zh-CN" b="0" dirty="0">
                <a:latin typeface="Consolas" pitchFamily="49" charset="0"/>
                <a:cs typeface="Consolas" pitchFamily="49" charset="0"/>
              </a:rPr>
              <a:t>Employee </a:t>
            </a:r>
            <a:r>
              <a:rPr lang="en-US" altLang="zh-CN" b="0" dirty="0" smtClean="0">
                <a:latin typeface="Consolas" pitchFamily="49" charset="0"/>
                <a:cs typeface="Consolas" pitchFamily="49" charset="0"/>
              </a:rPr>
              <a:t>e = </a:t>
            </a:r>
            <a:r>
              <a:rPr lang="en-US" altLang="zh-CN" b="0" dirty="0" err="1" smtClean="0">
                <a:latin typeface="Consolas" pitchFamily="49" charset="0"/>
                <a:cs typeface="Consolas" pitchFamily="49" charset="0"/>
              </a:rPr>
              <a:t>DB.getEmployee</a:t>
            </a:r>
            <a:r>
              <a:rPr lang="en-US" altLang="zh-CN" b="0" dirty="0">
                <a:latin typeface="Consolas" pitchFamily="49" charset="0"/>
                <a:cs typeface="Consolas" pitchFamily="49" charset="0"/>
              </a:rPr>
              <a:t>(“Bob”);</a:t>
            </a:r>
          </a:p>
          <a:p>
            <a:pPr eaLnBrk="0" hangingPunct="0"/>
            <a:r>
              <a:rPr lang="en-US" altLang="zh-CN" b="0" dirty="0" err="1">
                <a:latin typeface="Consolas" pitchFamily="49" charset="0"/>
                <a:cs typeface="Consolas" pitchFamily="49" charset="0"/>
              </a:rPr>
              <a:t>e.print</a:t>
            </a:r>
            <a:r>
              <a:rPr lang="en-US" altLang="zh-CN" b="0" dirty="0">
                <a:latin typeface="Consolas" pitchFamily="49" charset="0"/>
                <a:cs typeface="Consolas" pitchFamily="49" charset="0"/>
              </a:rPr>
              <a:t>();</a:t>
            </a:r>
          </a:p>
        </p:txBody>
      </p:sp>
      <p:pic>
        <p:nvPicPr>
          <p:cNvPr id="2050" name="图片 1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9282" y="2478076"/>
            <a:ext cx="6177312" cy="28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4131"/>
                                        </p:tgtEl>
                                        <p:attrNameLst>
                                          <p:attrName>style.visibility</p:attrName>
                                        </p:attrNameLst>
                                      </p:cBhvr>
                                      <p:to>
                                        <p:strVal val="visible"/>
                                      </p:to>
                                    </p:set>
                                    <p:animEffect transition="in" filter="dissolve">
                                      <p:cBhvr>
                                        <p:cTn id="7" dur="500"/>
                                        <p:tgtEl>
                                          <p:spTgt spid="944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ssolv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4133"/>
                                        </p:tgtEl>
                                        <p:attrNameLst>
                                          <p:attrName>style.visibility</p:attrName>
                                        </p:attrNameLst>
                                      </p:cBhvr>
                                      <p:to>
                                        <p:strVal val="visible"/>
                                      </p:to>
                                    </p:set>
                                    <p:animEffect transition="in" filter="dissolve">
                                      <p:cBhvr>
                                        <p:cTn id="17" dur="500"/>
                                        <p:tgtEl>
                                          <p:spTgt spid="94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p:bldP spid="9441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模式无处不在</a:t>
            </a:r>
          </a:p>
        </p:txBody>
      </p:sp>
      <p:sp>
        <p:nvSpPr>
          <p:cNvPr id="9220" name="Rectangle 3"/>
          <p:cNvSpPr>
            <a:spLocks noGrp="1" noChangeArrowheads="1"/>
          </p:cNvSpPr>
          <p:nvPr>
            <p:ph idx="1"/>
          </p:nvPr>
        </p:nvSpPr>
        <p:spPr/>
        <p:txBody>
          <a:bodyPr/>
          <a:lstStyle/>
          <a:p>
            <a:pPr eaLnBrk="1" hangingPunct="1"/>
            <a:r>
              <a:rPr lang="zh-CN" altLang="en-US" dirty="0"/>
              <a:t>好莱坞电影模式</a:t>
            </a:r>
          </a:p>
          <a:p>
            <a:pPr lvl="1" eaLnBrk="1" hangingPunct="1"/>
            <a:r>
              <a:rPr lang="zh-CN" altLang="en-US" dirty="0" smtClean="0"/>
              <a:t>动作</a:t>
            </a:r>
            <a:r>
              <a:rPr lang="zh-CN" altLang="en-US" dirty="0"/>
              <a:t>片</a:t>
            </a:r>
            <a:r>
              <a:rPr lang="zh-CN" altLang="en-US" dirty="0" smtClean="0"/>
              <a:t>、超级英雄片、文艺片</a:t>
            </a:r>
            <a:r>
              <a:rPr lang="zh-CN" altLang="en-US" dirty="0"/>
              <a:t>、历史题材片</a:t>
            </a:r>
            <a:r>
              <a:rPr lang="en-US" altLang="zh-CN" dirty="0"/>
              <a:t>…</a:t>
            </a:r>
          </a:p>
          <a:p>
            <a:pPr eaLnBrk="1" hangingPunct="1"/>
            <a:r>
              <a:rPr lang="zh-CN" altLang="en-US" dirty="0"/>
              <a:t>中国象棋开局</a:t>
            </a:r>
          </a:p>
          <a:p>
            <a:pPr lvl="1" eaLnBrk="1" hangingPunct="1"/>
            <a:r>
              <a:rPr lang="zh-CN" altLang="en-US" dirty="0"/>
              <a:t>当头炮、顺炮、列炮、屏风马</a:t>
            </a:r>
            <a:r>
              <a:rPr lang="en-US" altLang="zh-CN" dirty="0"/>
              <a:t>…</a:t>
            </a:r>
          </a:p>
          <a:p>
            <a:pPr eaLnBrk="1" hangingPunct="1"/>
            <a:r>
              <a:rPr lang="zh-CN" altLang="en-US" dirty="0"/>
              <a:t>围棋布局</a:t>
            </a:r>
          </a:p>
          <a:p>
            <a:pPr lvl="1" eaLnBrk="1" hangingPunct="1"/>
            <a:r>
              <a:rPr lang="zh-CN" altLang="en-US" dirty="0"/>
              <a:t>星小目、三连星、中国流、宇宙流</a:t>
            </a:r>
            <a:r>
              <a:rPr lang="en-US" altLang="zh-CN" dirty="0"/>
              <a:t>…</a:t>
            </a:r>
          </a:p>
          <a:p>
            <a:pPr eaLnBrk="1" hangingPunct="1"/>
            <a:r>
              <a:rPr lang="zh-CN" altLang="en-US" dirty="0" smtClean="0"/>
              <a:t>电竞、体育</a:t>
            </a:r>
            <a:r>
              <a:rPr lang="zh-CN" altLang="en-US" dirty="0" smtClean="0"/>
              <a:t>、建筑</a:t>
            </a:r>
            <a:r>
              <a:rPr lang="zh-CN" altLang="en-US" dirty="0"/>
              <a:t>、服装、交通、社会</a:t>
            </a:r>
            <a:r>
              <a:rPr lang="en-US" altLang="zh-CN" dirty="0"/>
              <a:t>…</a:t>
            </a:r>
            <a:r>
              <a:rPr lang="zh-CN" altLang="en-US" dirty="0"/>
              <a:t>诸多模式</a:t>
            </a:r>
          </a:p>
        </p:txBody>
      </p:sp>
      <p:sp>
        <p:nvSpPr>
          <p:cNvPr id="921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67CF91E-F531-4CFB-A4B6-9E00BD55C613}" type="slidenum">
              <a:rPr lang="en-US" altLang="zh-CN" sz="1200" b="0">
                <a:solidFill>
                  <a:srgbClr val="4D4D4D"/>
                </a:solidFill>
                <a:latin typeface="Arial" charset="0"/>
              </a:rPr>
              <a:pPr eaLnBrk="1" hangingPunct="1"/>
              <a:t>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dirty="0" smtClean="0"/>
              <a:t>内容概要</a:t>
            </a:r>
            <a:endParaRPr lang="zh-CN" altLang="en-US" dirty="0"/>
          </a:p>
        </p:txBody>
      </p:sp>
      <p:sp>
        <p:nvSpPr>
          <p:cNvPr id="945155" name="Rectangle 3"/>
          <p:cNvSpPr>
            <a:spLocks noGrp="1" noChangeArrowheads="1"/>
          </p:cNvSpPr>
          <p:nvPr>
            <p:ph idx="1"/>
          </p:nvPr>
        </p:nvSpPr>
        <p:spPr/>
        <p:txBody>
          <a:bodyPr/>
          <a:lstStyle/>
          <a:p>
            <a:pPr eaLnBrk="1" hangingPunct="1">
              <a:lnSpc>
                <a:spcPct val="150000"/>
              </a:lnSpc>
              <a:defRPr/>
            </a:pPr>
            <a:r>
              <a:rPr lang="zh-CN" altLang="en-US" dirty="0">
                <a:solidFill>
                  <a:schemeClr val="bg1">
                    <a:lumMod val="50000"/>
                  </a:schemeClr>
                </a:solidFill>
              </a:rPr>
              <a:t>模式与设计模式</a:t>
            </a:r>
          </a:p>
          <a:p>
            <a:pPr eaLnBrk="1" hangingPunct="1">
              <a:lnSpc>
                <a:spcPct val="150000"/>
              </a:lnSpc>
              <a:defRPr/>
            </a:pPr>
            <a:r>
              <a:rPr lang="en-US" altLang="zh-CN" dirty="0" err="1">
                <a:solidFill>
                  <a:schemeClr val="bg1">
                    <a:lumMod val="50000"/>
                  </a:schemeClr>
                </a:solidFill>
              </a:rPr>
              <a:t>GoF</a:t>
            </a:r>
            <a:r>
              <a:rPr lang="zh-CN" altLang="en-US" dirty="0">
                <a:solidFill>
                  <a:schemeClr val="bg1">
                    <a:lumMod val="50000"/>
                  </a:schemeClr>
                </a:solidFill>
              </a:rPr>
              <a:t>模式</a:t>
            </a:r>
          </a:p>
          <a:p>
            <a:pPr eaLnBrk="1" hangingPunct="1">
              <a:lnSpc>
                <a:spcPct val="150000"/>
              </a:lnSpc>
              <a:defRPr/>
            </a:pPr>
            <a:r>
              <a:rPr lang="zh-CN" altLang="en-US" u="sng" dirty="0">
                <a:solidFill>
                  <a:schemeClr val="hlink"/>
                </a:solidFill>
                <a:effectLst>
                  <a:outerShdw blurRad="38100" dist="38100" dir="2700000" algn="tl">
                    <a:srgbClr val="C0C0C0"/>
                  </a:outerShdw>
                </a:effectLst>
              </a:rPr>
              <a:t>职责分配模式</a:t>
            </a:r>
          </a:p>
          <a:p>
            <a:pPr eaLnBrk="1" hangingPunct="1">
              <a:lnSpc>
                <a:spcPct val="150000"/>
              </a:lnSpc>
            </a:pPr>
            <a:r>
              <a:rPr lang="zh-CN" altLang="en-US" dirty="0"/>
              <a:t>其他问题</a:t>
            </a:r>
          </a:p>
        </p:txBody>
      </p:sp>
      <p:sp>
        <p:nvSpPr>
          <p:cNvPr id="7270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964C00C-4BAD-4299-8C9E-3E9990ED0012}" type="slidenum">
              <a:rPr lang="en-US" altLang="zh-CN" sz="1200" b="0">
                <a:solidFill>
                  <a:srgbClr val="4D4D4D"/>
                </a:solidFill>
                <a:latin typeface="Arial" charset="0"/>
              </a:rPr>
              <a:pPr eaLnBrk="1" hangingPunct="1"/>
              <a:t>60</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职责分配</a:t>
            </a:r>
          </a:p>
        </p:txBody>
      </p:sp>
      <p:sp>
        <p:nvSpPr>
          <p:cNvPr id="3" name="内容占位符 2"/>
          <p:cNvSpPr>
            <a:spLocks noGrp="1"/>
          </p:cNvSpPr>
          <p:nvPr>
            <p:ph idx="1"/>
          </p:nvPr>
        </p:nvSpPr>
        <p:spPr/>
        <p:txBody>
          <a:bodyPr/>
          <a:lstStyle/>
          <a:p>
            <a:r>
              <a:rPr lang="zh-CN" altLang="en-US" dirty="0"/>
              <a:t>职责和职责分配是面向对象分析和设计的最核心工作，合理的职责分配直接决定了设计的质量</a:t>
            </a:r>
            <a:endParaRPr lang="en-US" altLang="zh-CN" dirty="0"/>
          </a:p>
          <a:p>
            <a:r>
              <a:rPr lang="zh-CN" altLang="en-US" dirty="0"/>
              <a:t>用于指导职责分配的原则和模式</a:t>
            </a:r>
            <a:endParaRPr lang="en-US" altLang="zh-CN" dirty="0"/>
          </a:p>
          <a:p>
            <a:pPr lvl="1"/>
            <a:r>
              <a:rPr lang="en-US" altLang="zh-CN" dirty="0"/>
              <a:t>SRP</a:t>
            </a:r>
            <a:r>
              <a:rPr lang="zh-CN" altLang="en-US" dirty="0"/>
              <a:t>、</a:t>
            </a:r>
            <a:r>
              <a:rPr lang="en-US" altLang="zh-CN" dirty="0"/>
              <a:t>ISP</a:t>
            </a:r>
          </a:p>
          <a:p>
            <a:pPr lvl="1"/>
            <a:r>
              <a:rPr lang="en-US" altLang="zh-CN" dirty="0"/>
              <a:t>GRASP</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03B9D0C7-7639-4551-A8FD-294D1BE3ABFA}" type="slidenum">
              <a:rPr lang="en-US" altLang="zh-CN" smtClean="0"/>
              <a:pPr>
                <a:defRPr/>
              </a:pPr>
              <a:t>61</a:t>
            </a:fld>
            <a:r>
              <a:rPr lang="en-US" altLang="zh-CN"/>
              <a:t>-</a:t>
            </a:r>
          </a:p>
        </p:txBody>
      </p:sp>
    </p:spTree>
    <p:extLst>
      <p:ext uri="{BB962C8B-B14F-4D97-AF65-F5344CB8AC3E}">
        <p14:creationId xmlns="" xmlns:p14="http://schemas.microsoft.com/office/powerpoint/2010/main" val="21456885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altLang="zh-CN"/>
              <a:t>GRASP</a:t>
            </a:r>
          </a:p>
        </p:txBody>
      </p:sp>
      <p:sp>
        <p:nvSpPr>
          <p:cNvPr id="75780" name="Rectangle 3"/>
          <p:cNvSpPr>
            <a:spLocks noGrp="1" noChangeArrowheads="1"/>
          </p:cNvSpPr>
          <p:nvPr>
            <p:ph idx="1"/>
          </p:nvPr>
        </p:nvSpPr>
        <p:spPr/>
        <p:txBody>
          <a:bodyPr/>
          <a:lstStyle/>
          <a:p>
            <a:pPr eaLnBrk="1" hangingPunct="1"/>
            <a:r>
              <a:rPr lang="en-US" altLang="zh-CN" dirty="0"/>
              <a:t>GRASP</a:t>
            </a:r>
            <a:r>
              <a:rPr lang="zh-CN" altLang="en-US" dirty="0"/>
              <a:t>（</a:t>
            </a:r>
            <a:r>
              <a:rPr lang="en-US" altLang="zh-CN" dirty="0"/>
              <a:t>General Responsibility Assignment Software Pattern</a:t>
            </a:r>
            <a:r>
              <a:rPr lang="zh-CN" altLang="en-US" dirty="0"/>
              <a:t>，通用职责分配软件模式</a:t>
            </a:r>
            <a:r>
              <a:rPr lang="zh-CN" altLang="en-US" dirty="0" smtClean="0"/>
              <a:t>）</a:t>
            </a:r>
            <a:endParaRPr lang="en-US" altLang="zh-CN" dirty="0" smtClean="0"/>
          </a:p>
          <a:p>
            <a:pPr lvl="1"/>
            <a:r>
              <a:rPr lang="en-US" altLang="zh-CN" dirty="0" smtClean="0"/>
              <a:t>Craig </a:t>
            </a:r>
            <a:r>
              <a:rPr lang="en-US" altLang="zh-CN" dirty="0" err="1" smtClean="0"/>
              <a:t>Larman</a:t>
            </a:r>
            <a:r>
              <a:rPr lang="en-US" altLang="zh-CN" dirty="0" smtClean="0"/>
              <a:t> 《Applying UML and Patterns》</a:t>
            </a:r>
            <a:endParaRPr lang="zh-CN" altLang="en-US" dirty="0"/>
          </a:p>
          <a:p>
            <a:pPr eaLnBrk="1" hangingPunct="1"/>
            <a:r>
              <a:rPr lang="en-US" altLang="zh-CN" dirty="0"/>
              <a:t>GRASP</a:t>
            </a:r>
            <a:r>
              <a:rPr lang="zh-CN" altLang="en-US" dirty="0"/>
              <a:t>模式描述了将职责分配给对象的基本原则，这些原则被表示成模式</a:t>
            </a:r>
          </a:p>
        </p:txBody>
      </p:sp>
      <p:sp>
        <p:nvSpPr>
          <p:cNvPr id="7577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5518AEB-1F02-4C30-A2A7-88711397EF21}" type="slidenum">
              <a:rPr lang="en-US" altLang="zh-CN" sz="1200" b="0">
                <a:solidFill>
                  <a:srgbClr val="4D4D4D"/>
                </a:solidFill>
                <a:latin typeface="Arial" charset="0"/>
              </a:rPr>
              <a:pPr eaLnBrk="1" hangingPunct="1"/>
              <a:t>62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ltLang="zh-CN"/>
              <a:t>9</a:t>
            </a:r>
            <a:r>
              <a:rPr lang="zh-CN" altLang="en-US"/>
              <a:t>种</a:t>
            </a:r>
            <a:r>
              <a:rPr lang="en-US" altLang="zh-CN"/>
              <a:t>GRASP</a:t>
            </a:r>
            <a:r>
              <a:rPr lang="zh-CN" altLang="en-US"/>
              <a:t>模式</a:t>
            </a:r>
          </a:p>
        </p:txBody>
      </p:sp>
      <p:sp>
        <p:nvSpPr>
          <p:cNvPr id="76804" name="Rectangle 3"/>
          <p:cNvSpPr>
            <a:spLocks noGrp="1" noChangeArrowheads="1"/>
          </p:cNvSpPr>
          <p:nvPr>
            <p:ph idx="1"/>
          </p:nvPr>
        </p:nvSpPr>
        <p:spPr>
          <a:xfrm>
            <a:off x="609600" y="1428736"/>
            <a:ext cx="10972800" cy="5429264"/>
          </a:xfrm>
        </p:spPr>
        <p:txBody>
          <a:bodyPr>
            <a:normAutofit lnSpcReduction="10000"/>
          </a:bodyPr>
          <a:lstStyle/>
          <a:p>
            <a:pPr>
              <a:lnSpc>
                <a:spcPct val="110000"/>
              </a:lnSpc>
            </a:pPr>
            <a:r>
              <a:rPr lang="en-US" altLang="zh-CN" dirty="0" smtClean="0"/>
              <a:t>Applying UML and Patterns</a:t>
            </a:r>
            <a:r>
              <a:rPr lang="zh-CN" altLang="en-US" dirty="0" smtClean="0"/>
              <a:t>（</a:t>
            </a:r>
            <a:r>
              <a:rPr lang="en-US" altLang="zh-CN" dirty="0" smtClean="0"/>
              <a:t>2nd</a:t>
            </a:r>
            <a:r>
              <a:rPr lang="zh-CN" altLang="en-US" dirty="0" smtClean="0"/>
              <a:t>）</a:t>
            </a:r>
            <a:endParaRPr lang="en-US" altLang="zh-CN" dirty="0" smtClean="0"/>
          </a:p>
          <a:p>
            <a:pPr lvl="1" eaLnBrk="1" hangingPunct="1">
              <a:lnSpc>
                <a:spcPct val="110000"/>
              </a:lnSpc>
            </a:pPr>
            <a:r>
              <a:rPr lang="zh-CN" altLang="en-US" dirty="0" smtClean="0"/>
              <a:t>创建</a:t>
            </a:r>
            <a:r>
              <a:rPr lang="zh-CN" altLang="en-US" dirty="0"/>
              <a:t>者（</a:t>
            </a:r>
            <a:r>
              <a:rPr lang="en-US" altLang="zh-CN" dirty="0"/>
              <a:t>Creator</a:t>
            </a:r>
            <a:r>
              <a:rPr lang="zh-CN" altLang="en-US" dirty="0"/>
              <a:t>）</a:t>
            </a:r>
          </a:p>
          <a:p>
            <a:pPr lvl="1" eaLnBrk="1" hangingPunct="1">
              <a:lnSpc>
                <a:spcPct val="110000"/>
              </a:lnSpc>
            </a:pPr>
            <a:r>
              <a:rPr lang="zh-CN" altLang="en-US" dirty="0"/>
              <a:t>信息专家（</a:t>
            </a:r>
            <a:r>
              <a:rPr lang="en-US" altLang="zh-CN" dirty="0"/>
              <a:t>Information Expert</a:t>
            </a:r>
            <a:r>
              <a:rPr lang="zh-CN" altLang="en-US" dirty="0"/>
              <a:t>）</a:t>
            </a:r>
          </a:p>
          <a:p>
            <a:pPr lvl="1" eaLnBrk="1" hangingPunct="1">
              <a:lnSpc>
                <a:spcPct val="110000"/>
              </a:lnSpc>
            </a:pPr>
            <a:r>
              <a:rPr lang="zh-CN" altLang="en-US" dirty="0"/>
              <a:t>低耦合（</a:t>
            </a:r>
            <a:r>
              <a:rPr lang="en-US" altLang="zh-CN" dirty="0"/>
              <a:t>Low Coupling</a:t>
            </a:r>
            <a:r>
              <a:rPr lang="zh-CN" altLang="en-US" dirty="0"/>
              <a:t>）</a:t>
            </a:r>
          </a:p>
          <a:p>
            <a:pPr lvl="1" eaLnBrk="1" hangingPunct="1">
              <a:lnSpc>
                <a:spcPct val="110000"/>
              </a:lnSpc>
            </a:pPr>
            <a:r>
              <a:rPr lang="zh-CN" altLang="en-US" dirty="0"/>
              <a:t>控制器（</a:t>
            </a:r>
            <a:r>
              <a:rPr lang="en-US" altLang="zh-CN" dirty="0"/>
              <a:t>Controller</a:t>
            </a:r>
            <a:r>
              <a:rPr lang="zh-CN" altLang="en-US" dirty="0"/>
              <a:t>）</a:t>
            </a:r>
          </a:p>
          <a:p>
            <a:pPr lvl="1" eaLnBrk="1" hangingPunct="1">
              <a:lnSpc>
                <a:spcPct val="110000"/>
              </a:lnSpc>
            </a:pPr>
            <a:r>
              <a:rPr lang="zh-CN" altLang="en-US" dirty="0"/>
              <a:t>高内聚（</a:t>
            </a:r>
            <a:r>
              <a:rPr lang="en-US" altLang="zh-CN" dirty="0"/>
              <a:t>High Cohesion</a:t>
            </a:r>
            <a:r>
              <a:rPr lang="zh-CN" altLang="en-US" dirty="0"/>
              <a:t>）</a:t>
            </a:r>
          </a:p>
          <a:p>
            <a:pPr lvl="1" eaLnBrk="1" hangingPunct="1">
              <a:lnSpc>
                <a:spcPct val="110000"/>
              </a:lnSpc>
            </a:pPr>
            <a:r>
              <a:rPr lang="zh-CN" altLang="en-US" dirty="0"/>
              <a:t>多态（ </a:t>
            </a:r>
            <a:r>
              <a:rPr lang="en-US" altLang="zh-CN" dirty="0"/>
              <a:t>Polymorphism</a:t>
            </a:r>
            <a:r>
              <a:rPr lang="zh-CN" altLang="en-US" dirty="0"/>
              <a:t>）</a:t>
            </a:r>
          </a:p>
          <a:p>
            <a:pPr lvl="1" eaLnBrk="1" hangingPunct="1">
              <a:lnSpc>
                <a:spcPct val="110000"/>
              </a:lnSpc>
            </a:pPr>
            <a:r>
              <a:rPr lang="zh-CN" altLang="en-US" dirty="0"/>
              <a:t>纯虚构（ </a:t>
            </a:r>
            <a:r>
              <a:rPr lang="en-US" altLang="zh-CN" dirty="0"/>
              <a:t>Pure Fabrication</a:t>
            </a:r>
            <a:r>
              <a:rPr lang="zh-CN" altLang="en-US" dirty="0"/>
              <a:t>）</a:t>
            </a:r>
          </a:p>
          <a:p>
            <a:pPr lvl="1" eaLnBrk="1" hangingPunct="1">
              <a:lnSpc>
                <a:spcPct val="110000"/>
              </a:lnSpc>
            </a:pPr>
            <a:r>
              <a:rPr lang="zh-CN" altLang="en-US" dirty="0"/>
              <a:t>中介者（</a:t>
            </a:r>
            <a:r>
              <a:rPr lang="en-US" altLang="zh-CN" dirty="0"/>
              <a:t>Indirection</a:t>
            </a:r>
            <a:r>
              <a:rPr lang="zh-CN" altLang="en-US" dirty="0"/>
              <a:t>）</a:t>
            </a:r>
          </a:p>
          <a:p>
            <a:pPr lvl="1" eaLnBrk="1" hangingPunct="1">
              <a:lnSpc>
                <a:spcPct val="110000"/>
              </a:lnSpc>
            </a:pPr>
            <a:r>
              <a:rPr lang="zh-CN" altLang="en-US" dirty="0"/>
              <a:t>受保护变化模式（</a:t>
            </a:r>
            <a:r>
              <a:rPr lang="en-US" altLang="zh-CN" dirty="0"/>
              <a:t>Protected Variations</a:t>
            </a:r>
            <a:r>
              <a:rPr lang="zh-CN" altLang="en-US" dirty="0"/>
              <a:t>）</a:t>
            </a:r>
          </a:p>
        </p:txBody>
      </p:sp>
      <p:sp>
        <p:nvSpPr>
          <p:cNvPr id="7680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E4A5640-7EA0-4E0D-B1C4-06BDA533D022}" type="slidenum">
              <a:rPr lang="en-US" altLang="zh-CN" sz="1200" b="0">
                <a:solidFill>
                  <a:srgbClr val="4D4D4D"/>
                </a:solidFill>
                <a:latin typeface="Arial" charset="0"/>
              </a:rPr>
              <a:pPr eaLnBrk="1" hangingPunct="1"/>
              <a:t>63</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n-US" altLang="zh-CN"/>
              <a:t>GRASP</a:t>
            </a:r>
            <a:r>
              <a:rPr lang="zh-CN" altLang="en-US"/>
              <a:t>：信息专家模式</a:t>
            </a:r>
          </a:p>
        </p:txBody>
      </p:sp>
      <p:sp>
        <p:nvSpPr>
          <p:cNvPr id="77828" name="Rectangle 3"/>
          <p:cNvSpPr>
            <a:spLocks noGrp="1" noChangeArrowheads="1"/>
          </p:cNvSpPr>
          <p:nvPr>
            <p:ph idx="1"/>
          </p:nvPr>
        </p:nvSpPr>
        <p:spPr/>
        <p:txBody>
          <a:bodyPr/>
          <a:lstStyle/>
          <a:p>
            <a:pPr eaLnBrk="1" hangingPunct="1">
              <a:lnSpc>
                <a:spcPct val="90000"/>
              </a:lnSpc>
            </a:pPr>
            <a:r>
              <a:rPr lang="zh-CN" altLang="en-US" sz="2800" dirty="0"/>
              <a:t>将职责分</a:t>
            </a:r>
            <a:r>
              <a:rPr lang="zh-CN" altLang="en-US" sz="2800" dirty="0" smtClean="0"/>
              <a:t>配给拥有</a:t>
            </a:r>
            <a:r>
              <a:rPr lang="zh-CN" altLang="en-US" sz="2800" dirty="0"/>
              <a:t>履行一个职责所必需信息的类，即信息专家</a:t>
            </a:r>
          </a:p>
          <a:p>
            <a:pPr lvl="1" eaLnBrk="1" hangingPunct="1">
              <a:lnSpc>
                <a:spcPct val="90000"/>
              </a:lnSpc>
            </a:pPr>
            <a:r>
              <a:rPr lang="zh-CN" altLang="en-US" sz="2400" dirty="0"/>
              <a:t>专家模式在职责分配中的应用比任何其他模式都广泛，它是面向对象的设计中的一个基本指导原则</a:t>
            </a:r>
          </a:p>
          <a:p>
            <a:pPr lvl="1" eaLnBrk="1" hangingPunct="1">
              <a:lnSpc>
                <a:spcPct val="90000"/>
              </a:lnSpc>
            </a:pPr>
            <a:r>
              <a:rPr lang="zh-CN" altLang="en-US" sz="2400" dirty="0"/>
              <a:t>专家不是一个模糊或者新奇的设计概念，它表述了最普遍的一种“直觉”，即对象所能完成的工作要依赖于它所掌握的信息</a:t>
            </a:r>
          </a:p>
          <a:p>
            <a:pPr eaLnBrk="1" hangingPunct="1">
              <a:lnSpc>
                <a:spcPct val="90000"/>
              </a:lnSpc>
            </a:pPr>
            <a:r>
              <a:rPr lang="zh-CN" altLang="en-US" sz="2800" dirty="0"/>
              <a:t>优点：</a:t>
            </a:r>
          </a:p>
          <a:p>
            <a:pPr lvl="1" eaLnBrk="1" hangingPunct="1">
              <a:lnSpc>
                <a:spcPct val="90000"/>
              </a:lnSpc>
            </a:pPr>
            <a:r>
              <a:rPr lang="zh-CN" altLang="en-US" sz="2400" dirty="0"/>
              <a:t>封装能够得以维持，因为对象只使用他们自己包含的信息来完成任务（低耦合）</a:t>
            </a:r>
          </a:p>
          <a:p>
            <a:pPr lvl="1" eaLnBrk="1" hangingPunct="1">
              <a:lnSpc>
                <a:spcPct val="90000"/>
              </a:lnSpc>
            </a:pPr>
            <a:r>
              <a:rPr lang="zh-CN" altLang="en-US" sz="2400" dirty="0"/>
              <a:t>系统行为只分布在具有所需信息的类中（高内聚）</a:t>
            </a:r>
          </a:p>
          <a:p>
            <a:pPr eaLnBrk="1" hangingPunct="1">
              <a:lnSpc>
                <a:spcPct val="90000"/>
              </a:lnSpc>
            </a:pPr>
            <a:r>
              <a:rPr lang="zh-CN" altLang="en-US" sz="2800" dirty="0"/>
              <a:t>别名：</a:t>
            </a:r>
          </a:p>
          <a:p>
            <a:pPr lvl="1" eaLnBrk="1" hangingPunct="1">
              <a:lnSpc>
                <a:spcPct val="90000"/>
              </a:lnSpc>
            </a:pPr>
            <a:r>
              <a:rPr lang="zh-CN" altLang="en-US" sz="2400" dirty="0"/>
              <a:t>把责任交给数据；谁知道谁来</a:t>
            </a:r>
            <a:r>
              <a:rPr lang="zh-CN" altLang="en-US" sz="2400" dirty="0" smtClean="0"/>
              <a:t>干</a:t>
            </a:r>
            <a:r>
              <a:rPr lang="en-US" altLang="zh-CN" sz="2400" dirty="0" smtClean="0"/>
              <a:t>…</a:t>
            </a:r>
            <a:endParaRPr lang="en-US" altLang="zh-CN" sz="2400" dirty="0"/>
          </a:p>
        </p:txBody>
      </p:sp>
      <p:sp>
        <p:nvSpPr>
          <p:cNvPr id="7782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777CA539-B3A5-43B2-B5ED-DC48F5955042}" type="slidenum">
              <a:rPr lang="en-US" altLang="zh-CN" sz="1200" b="0">
                <a:solidFill>
                  <a:srgbClr val="4D4D4D"/>
                </a:solidFill>
                <a:latin typeface="Arial" charset="0"/>
              </a:rPr>
              <a:pPr eaLnBrk="1" hangingPunct="1"/>
              <a:t>64</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n-US" altLang="zh-CN"/>
              <a:t>GRASP</a:t>
            </a:r>
            <a:r>
              <a:rPr lang="zh-CN" altLang="en-US"/>
              <a:t>：受保护变化</a:t>
            </a:r>
          </a:p>
        </p:txBody>
      </p:sp>
      <p:sp>
        <p:nvSpPr>
          <p:cNvPr id="80900" name="Rectangle 3"/>
          <p:cNvSpPr>
            <a:spLocks noGrp="1" noChangeArrowheads="1"/>
          </p:cNvSpPr>
          <p:nvPr>
            <p:ph idx="1"/>
          </p:nvPr>
        </p:nvSpPr>
        <p:spPr/>
        <p:txBody>
          <a:bodyPr/>
          <a:lstStyle/>
          <a:p>
            <a:pPr eaLnBrk="1" hangingPunct="1">
              <a:lnSpc>
                <a:spcPct val="90000"/>
              </a:lnSpc>
            </a:pPr>
            <a:r>
              <a:rPr lang="zh-CN" altLang="en-US"/>
              <a:t>识别可预知的变化或不稳定点；通过分配职责来创建围绕它们的稳定接口</a:t>
            </a:r>
          </a:p>
          <a:p>
            <a:pPr lvl="1" eaLnBrk="1" hangingPunct="1">
              <a:lnSpc>
                <a:spcPct val="90000"/>
              </a:lnSpc>
            </a:pPr>
            <a:r>
              <a:rPr lang="en-US" altLang="zh-CN"/>
              <a:t>PV</a:t>
            </a:r>
            <a:r>
              <a:rPr lang="zh-CN" altLang="en-US"/>
              <a:t>是大多数编程和设计的机制和模式的基本动机之一，它使得系统能适应和隔离变化</a:t>
            </a:r>
          </a:p>
          <a:p>
            <a:pPr lvl="1" eaLnBrk="1" hangingPunct="1">
              <a:lnSpc>
                <a:spcPct val="90000"/>
              </a:lnSpc>
            </a:pPr>
            <a:r>
              <a:rPr lang="en-US" altLang="zh-CN"/>
              <a:t>PV</a:t>
            </a:r>
            <a:r>
              <a:rPr lang="zh-CN" altLang="en-US"/>
              <a:t>与开放</a:t>
            </a:r>
            <a:r>
              <a:rPr lang="en-US" altLang="zh-CN"/>
              <a:t>-</a:t>
            </a:r>
            <a:r>
              <a:rPr lang="zh-CN" altLang="en-US"/>
              <a:t>封闭原则思想是一样的，只是侧重点稍异</a:t>
            </a:r>
          </a:p>
          <a:p>
            <a:pPr eaLnBrk="1" hangingPunct="1">
              <a:lnSpc>
                <a:spcPct val="90000"/>
              </a:lnSpc>
            </a:pPr>
            <a:r>
              <a:rPr lang="zh-CN" altLang="en-US"/>
              <a:t>优点</a:t>
            </a:r>
          </a:p>
          <a:p>
            <a:pPr lvl="1" eaLnBrk="1" hangingPunct="1">
              <a:lnSpc>
                <a:spcPct val="90000"/>
              </a:lnSpc>
            </a:pPr>
            <a:r>
              <a:rPr lang="zh-CN" altLang="en-US"/>
              <a:t>低耦合</a:t>
            </a:r>
          </a:p>
        </p:txBody>
      </p:sp>
      <p:sp>
        <p:nvSpPr>
          <p:cNvPr id="8089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BE03839-4977-4564-8486-59D9DAF56237}" type="slidenum">
              <a:rPr lang="en-US" altLang="zh-CN" sz="1200" b="0">
                <a:solidFill>
                  <a:srgbClr val="4D4D4D"/>
                </a:solidFill>
                <a:latin typeface="Arial" charset="0"/>
              </a:rPr>
              <a:pPr eaLnBrk="1" hangingPunct="1"/>
              <a:t>65</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altLang="zh-CN"/>
              <a:t>Demeter</a:t>
            </a:r>
            <a:r>
              <a:rPr lang="zh-CN" altLang="en-US"/>
              <a:t>准则</a:t>
            </a:r>
          </a:p>
        </p:txBody>
      </p:sp>
      <p:sp>
        <p:nvSpPr>
          <p:cNvPr id="81924" name="Rectangle 3"/>
          <p:cNvSpPr>
            <a:spLocks noGrp="1" noChangeArrowheads="1"/>
          </p:cNvSpPr>
          <p:nvPr>
            <p:ph idx="1"/>
          </p:nvPr>
        </p:nvSpPr>
        <p:spPr/>
        <p:txBody>
          <a:bodyPr/>
          <a:lstStyle/>
          <a:p>
            <a:pPr eaLnBrk="1" hangingPunct="1"/>
            <a:r>
              <a:rPr lang="zh-CN" altLang="en-US" sz="2400" dirty="0"/>
              <a:t>作为</a:t>
            </a:r>
            <a:r>
              <a:rPr lang="en-US" altLang="zh-CN" sz="2400" dirty="0"/>
              <a:t>PV</a:t>
            </a:r>
            <a:r>
              <a:rPr lang="zh-CN" altLang="en-US" sz="2400" dirty="0"/>
              <a:t>模式的一个特例，</a:t>
            </a:r>
            <a:r>
              <a:rPr lang="en-US" altLang="zh-CN" sz="2400" dirty="0"/>
              <a:t>Demeter</a:t>
            </a:r>
            <a:r>
              <a:rPr lang="zh-CN" altLang="en-US" sz="2400" dirty="0"/>
              <a:t>准则</a:t>
            </a:r>
            <a:r>
              <a:rPr lang="zh-CN" altLang="en-US" sz="2400" dirty="0" smtClean="0"/>
              <a:t>是使结构变化受限的</a:t>
            </a:r>
            <a:r>
              <a:rPr lang="zh-CN" altLang="en-US" sz="2400" dirty="0"/>
              <a:t>一种机制，它给出了在一个方法内应该向哪些对象发送消息的限制</a:t>
            </a:r>
          </a:p>
          <a:p>
            <a:pPr eaLnBrk="1" hangingPunct="1"/>
            <a:r>
              <a:rPr lang="en-US" altLang="zh-CN" sz="2400" dirty="0"/>
              <a:t>Demeter</a:t>
            </a:r>
            <a:r>
              <a:rPr lang="zh-CN" altLang="en-US" sz="2400" dirty="0"/>
              <a:t>准则（</a:t>
            </a:r>
            <a:r>
              <a:rPr lang="en-US" altLang="zh-CN" sz="2400" dirty="0"/>
              <a:t>Law of Demeter</a:t>
            </a:r>
            <a:r>
              <a:rPr lang="zh-CN" altLang="en-US" sz="2400" dirty="0"/>
              <a:t>）</a:t>
            </a:r>
            <a:r>
              <a:rPr lang="zh-CN" altLang="en-US" sz="2400" dirty="0" smtClean="0"/>
              <a:t>：规定</a:t>
            </a:r>
            <a:r>
              <a:rPr lang="zh-CN" altLang="en-US" sz="2400" dirty="0"/>
              <a:t>在一个方法中，消息只能发往以下对象</a:t>
            </a:r>
            <a:endParaRPr lang="zh-CN" altLang="en-US" sz="2800" dirty="0"/>
          </a:p>
          <a:p>
            <a:pPr lvl="1" eaLnBrk="1" hangingPunct="1"/>
            <a:r>
              <a:rPr lang="zh-CN" altLang="en-US" sz="2400" dirty="0"/>
              <a:t>对象本身</a:t>
            </a:r>
          </a:p>
          <a:p>
            <a:pPr lvl="1" eaLnBrk="1" hangingPunct="1"/>
            <a:r>
              <a:rPr lang="zh-CN" altLang="en-US" sz="2400" dirty="0"/>
              <a:t>该方法的一个参数</a:t>
            </a:r>
          </a:p>
          <a:p>
            <a:pPr lvl="1" eaLnBrk="1" hangingPunct="1"/>
            <a:r>
              <a:rPr lang="zh-CN" altLang="en-US" sz="2400" dirty="0"/>
              <a:t>对象本身的属性</a:t>
            </a:r>
          </a:p>
          <a:p>
            <a:pPr lvl="1" eaLnBrk="1" hangingPunct="1"/>
            <a:r>
              <a:rPr lang="zh-CN" altLang="en-US" sz="2400" dirty="0"/>
              <a:t>对象本身的一个属性集合中的元素</a:t>
            </a:r>
          </a:p>
          <a:p>
            <a:pPr lvl="1" eaLnBrk="1" hangingPunct="1"/>
            <a:r>
              <a:rPr lang="zh-CN" altLang="en-US" sz="2400" dirty="0"/>
              <a:t>该方法内创建的对象</a:t>
            </a:r>
          </a:p>
          <a:p>
            <a:pPr eaLnBrk="1" hangingPunct="1"/>
            <a:r>
              <a:rPr lang="zh-CN" altLang="en-US" sz="2800" dirty="0"/>
              <a:t>别名：不要和陌生人讲话</a:t>
            </a:r>
          </a:p>
        </p:txBody>
      </p:sp>
      <p:sp>
        <p:nvSpPr>
          <p:cNvPr id="8192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6727504-03B3-4DC4-9CE2-AB27833BBD94}" type="slidenum">
              <a:rPr lang="en-US" altLang="zh-CN" sz="1200" b="0">
                <a:solidFill>
                  <a:srgbClr val="4D4D4D"/>
                </a:solidFill>
                <a:latin typeface="Arial" charset="0"/>
              </a:rPr>
              <a:pPr eaLnBrk="1" hangingPunct="1"/>
              <a:t>66</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zh-CN" altLang="en-US"/>
              <a:t>示例：不要和陌生人讲话</a:t>
            </a:r>
          </a:p>
        </p:txBody>
      </p:sp>
      <p:sp>
        <p:nvSpPr>
          <p:cNvPr id="8294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B5AC6DE-B00A-4EAA-9DE0-561D970120A8}" type="slidenum">
              <a:rPr lang="en-US" altLang="zh-CN" sz="1200" b="0">
                <a:solidFill>
                  <a:srgbClr val="4D4D4D"/>
                </a:solidFill>
                <a:latin typeface="Arial" charset="0"/>
              </a:rPr>
              <a:pPr eaLnBrk="1" hangingPunct="1"/>
              <a:t>67</a:t>
            </a:fld>
            <a:r>
              <a:rPr lang="en-US" altLang="zh-CN" sz="1200" b="0">
                <a:solidFill>
                  <a:srgbClr val="4D4D4D"/>
                </a:solidFill>
                <a:latin typeface="Arial" charset="0"/>
              </a:rPr>
              <a:t>-</a:t>
            </a:r>
          </a:p>
        </p:txBody>
      </p:sp>
      <p:pic>
        <p:nvPicPr>
          <p:cNvPr id="82948"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33537" y="1645497"/>
            <a:ext cx="8424862"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949" name="Rectangle 9"/>
          <p:cNvSpPr>
            <a:spLocks noChangeArrowheads="1"/>
          </p:cNvSpPr>
          <p:nvPr/>
        </p:nvSpPr>
        <p:spPr bwMode="auto">
          <a:xfrm>
            <a:off x="1777999" y="4160603"/>
            <a:ext cx="7604149" cy="2554545"/>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r>
              <a:rPr lang="en-US" altLang="zh-CN" sz="2000" b="0" dirty="0">
                <a:latin typeface="Consolas" pitchFamily="49" charset="0"/>
                <a:cs typeface="Consolas" pitchFamily="49" charset="0"/>
              </a:rPr>
              <a:t>class Application{</a:t>
            </a:r>
          </a:p>
          <a:p>
            <a:r>
              <a:rPr lang="en-US" altLang="zh-CN" sz="2000" b="0" dirty="0">
                <a:latin typeface="Consolas" pitchFamily="49" charset="0"/>
                <a:cs typeface="Consolas" pitchFamily="49" charset="0"/>
              </a:rPr>
              <a:t> </a:t>
            </a:r>
            <a:r>
              <a:rPr lang="en-US" altLang="zh-CN" sz="2000" b="0" dirty="0" smtClean="0">
                <a:latin typeface="Consolas" pitchFamily="49" charset="0"/>
                <a:cs typeface="Consolas" pitchFamily="49" charset="0"/>
              </a:rPr>
              <a:t>   private </a:t>
            </a:r>
            <a:r>
              <a:rPr lang="en-US" altLang="zh-CN" sz="2000" b="0" dirty="0">
                <a:latin typeface="Consolas" pitchFamily="49" charset="0"/>
                <a:cs typeface="Consolas" pitchFamily="49" charset="0"/>
              </a:rPr>
              <a:t>Form </a:t>
            </a:r>
            <a:r>
              <a:rPr lang="en-US" altLang="zh-CN" sz="2000" b="0" dirty="0" err="1">
                <a:latin typeface="Consolas" pitchFamily="49" charset="0"/>
                <a:cs typeface="Consolas" pitchFamily="49" charset="0"/>
              </a:rPr>
              <a:t>form</a:t>
            </a:r>
            <a:r>
              <a:rPr lang="en-US" altLang="zh-CN" sz="2000" b="0" dirty="0">
                <a:latin typeface="Consolas" pitchFamily="49" charset="0"/>
                <a:cs typeface="Consolas" pitchFamily="49" charset="0"/>
              </a:rPr>
              <a:t>;</a:t>
            </a:r>
          </a:p>
          <a:p>
            <a:r>
              <a:rPr lang="en-US" altLang="zh-CN" sz="2000" b="0" dirty="0">
                <a:latin typeface="Consolas" pitchFamily="49" charset="0"/>
                <a:cs typeface="Consolas" pitchFamily="49" charset="0"/>
              </a:rPr>
              <a:t> </a:t>
            </a:r>
            <a:r>
              <a:rPr lang="en-US" altLang="zh-CN" sz="2000" b="0" dirty="0" smtClean="0">
                <a:latin typeface="Consolas" pitchFamily="49" charset="0"/>
                <a:cs typeface="Consolas" pitchFamily="49" charset="0"/>
              </a:rPr>
              <a:t>   public </a:t>
            </a:r>
            <a:r>
              <a:rPr lang="en-US" altLang="zh-CN" sz="2000" b="0" dirty="0">
                <a:latin typeface="Consolas" pitchFamily="49" charset="0"/>
                <a:cs typeface="Consolas" pitchFamily="49" charset="0"/>
              </a:rPr>
              <a:t>void execute(){</a:t>
            </a:r>
          </a:p>
          <a:p>
            <a:r>
              <a:rPr lang="en-US" altLang="zh-CN" sz="2000" b="0" dirty="0">
                <a:solidFill>
                  <a:schemeClr val="hlink"/>
                </a:solidFill>
                <a:latin typeface="Consolas" pitchFamily="49" charset="0"/>
                <a:cs typeface="Consolas" pitchFamily="49" charset="0"/>
              </a:rPr>
              <a:t> </a:t>
            </a:r>
            <a:r>
              <a:rPr lang="en-US" altLang="zh-CN" sz="2000" b="0" dirty="0" smtClean="0">
                <a:solidFill>
                  <a:schemeClr val="hlink"/>
                </a:solidFill>
                <a:latin typeface="Consolas" pitchFamily="49" charset="0"/>
                <a:cs typeface="Consolas" pitchFamily="49" charset="0"/>
              </a:rPr>
              <a:t>       </a:t>
            </a:r>
            <a:r>
              <a:rPr lang="en-US" altLang="zh-CN" sz="2000" b="0" dirty="0" err="1" smtClean="0">
                <a:solidFill>
                  <a:schemeClr val="hlink"/>
                </a:solidFill>
                <a:latin typeface="Consolas" pitchFamily="49" charset="0"/>
                <a:cs typeface="Consolas" pitchFamily="49" charset="0"/>
              </a:rPr>
              <a:t>form.getPanel</a:t>
            </a:r>
            <a:r>
              <a:rPr lang="en-US" altLang="zh-CN" sz="2000" b="0" dirty="0">
                <a:solidFill>
                  <a:schemeClr val="hlink"/>
                </a:solidFill>
                <a:latin typeface="Consolas" pitchFamily="49" charset="0"/>
                <a:cs typeface="Consolas" pitchFamily="49" charset="0"/>
              </a:rPr>
              <a:t>().</a:t>
            </a:r>
            <a:r>
              <a:rPr lang="en-US" altLang="zh-CN" sz="2000" b="0" dirty="0" err="1">
                <a:solidFill>
                  <a:schemeClr val="hlink"/>
                </a:solidFill>
                <a:latin typeface="Consolas" pitchFamily="49" charset="0"/>
                <a:cs typeface="Consolas" pitchFamily="49" charset="0"/>
              </a:rPr>
              <a:t>getButton</a:t>
            </a:r>
            <a:r>
              <a:rPr lang="en-US" altLang="zh-CN" sz="2000" b="0" dirty="0">
                <a:solidFill>
                  <a:schemeClr val="hlink"/>
                </a:solidFill>
                <a:latin typeface="Consolas" pitchFamily="49" charset="0"/>
                <a:cs typeface="Consolas" pitchFamily="49" charset="0"/>
              </a:rPr>
              <a:t>().</a:t>
            </a:r>
            <a:r>
              <a:rPr lang="en-US" altLang="zh-CN" sz="2000" b="0" dirty="0" err="1">
                <a:solidFill>
                  <a:schemeClr val="hlink"/>
                </a:solidFill>
                <a:latin typeface="Consolas" pitchFamily="49" charset="0"/>
                <a:cs typeface="Consolas" pitchFamily="49" charset="0"/>
              </a:rPr>
              <a:t>doSomething</a:t>
            </a:r>
            <a:r>
              <a:rPr lang="en-US" altLang="zh-CN" sz="2000" b="0" dirty="0">
                <a:solidFill>
                  <a:schemeClr val="hlink"/>
                </a:solidFill>
                <a:latin typeface="Consolas" pitchFamily="49" charset="0"/>
                <a:cs typeface="Consolas" pitchFamily="49" charset="0"/>
              </a:rPr>
              <a:t>();</a:t>
            </a:r>
          </a:p>
          <a:p>
            <a:r>
              <a:rPr lang="en-US" altLang="zh-CN" sz="2000" b="0" dirty="0">
                <a:latin typeface="Consolas" pitchFamily="49" charset="0"/>
                <a:cs typeface="Consolas" pitchFamily="49" charset="0"/>
              </a:rPr>
              <a:t> </a:t>
            </a:r>
            <a:r>
              <a:rPr lang="en-US" altLang="zh-CN" sz="2000" b="0" dirty="0" smtClean="0">
                <a:latin typeface="Consolas" pitchFamily="49" charset="0"/>
                <a:cs typeface="Consolas" pitchFamily="49" charset="0"/>
              </a:rPr>
              <a:t>       //...</a:t>
            </a:r>
            <a:endParaRPr lang="en-US" altLang="zh-CN" sz="2000" b="0" dirty="0">
              <a:latin typeface="Consolas" pitchFamily="49" charset="0"/>
              <a:cs typeface="Consolas" pitchFamily="49" charset="0"/>
            </a:endParaRPr>
          </a:p>
          <a:p>
            <a:r>
              <a:rPr lang="en-US" altLang="zh-CN" sz="2000" b="0" dirty="0">
                <a:latin typeface="Consolas" pitchFamily="49" charset="0"/>
                <a:cs typeface="Consolas" pitchFamily="49" charset="0"/>
              </a:rPr>
              <a:t> </a:t>
            </a:r>
            <a:r>
              <a:rPr lang="en-US" altLang="zh-CN" sz="2000" b="0" dirty="0" smtClean="0">
                <a:latin typeface="Consolas" pitchFamily="49" charset="0"/>
                <a:cs typeface="Consolas" pitchFamily="49" charset="0"/>
              </a:rPr>
              <a:t>   }</a:t>
            </a:r>
            <a:endParaRPr lang="en-US" altLang="zh-CN" sz="2000" b="0" dirty="0">
              <a:latin typeface="Consolas" pitchFamily="49" charset="0"/>
              <a:cs typeface="Consolas" pitchFamily="49" charset="0"/>
            </a:endParaRPr>
          </a:p>
          <a:p>
            <a:r>
              <a:rPr lang="en-US" altLang="zh-CN" sz="2000" b="0" dirty="0">
                <a:latin typeface="Consolas" pitchFamily="49" charset="0"/>
                <a:cs typeface="Consolas" pitchFamily="49" charset="0"/>
              </a:rPr>
              <a:t> </a:t>
            </a:r>
            <a:r>
              <a:rPr lang="en-US" altLang="zh-CN" sz="2000" b="0" dirty="0" smtClean="0">
                <a:latin typeface="Consolas" pitchFamily="49" charset="0"/>
                <a:cs typeface="Consolas" pitchFamily="49" charset="0"/>
              </a:rPr>
              <a:t>   //...</a:t>
            </a:r>
            <a:endParaRPr lang="en-US" altLang="zh-CN" sz="2000" b="0" dirty="0">
              <a:latin typeface="Consolas" pitchFamily="49" charset="0"/>
              <a:cs typeface="Consolas" pitchFamily="49" charset="0"/>
            </a:endParaRPr>
          </a:p>
          <a:p>
            <a:r>
              <a:rPr lang="en-US" altLang="zh-CN" sz="2000" b="0" dirty="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zh-CN" altLang="en-US" dirty="0" smtClean="0"/>
              <a:t>内容概要</a:t>
            </a:r>
            <a:endParaRPr lang="zh-CN" altLang="en-US" dirty="0"/>
          </a:p>
        </p:txBody>
      </p:sp>
      <p:sp>
        <p:nvSpPr>
          <p:cNvPr id="957443" name="Rectangle 3"/>
          <p:cNvSpPr>
            <a:spLocks noGrp="1" noChangeArrowheads="1"/>
          </p:cNvSpPr>
          <p:nvPr>
            <p:ph idx="1"/>
          </p:nvPr>
        </p:nvSpPr>
        <p:spPr/>
        <p:txBody>
          <a:bodyPr/>
          <a:lstStyle/>
          <a:p>
            <a:pPr eaLnBrk="1" hangingPunct="1">
              <a:lnSpc>
                <a:spcPct val="150000"/>
              </a:lnSpc>
              <a:defRPr/>
            </a:pPr>
            <a:r>
              <a:rPr lang="zh-CN" altLang="en-US" dirty="0">
                <a:solidFill>
                  <a:schemeClr val="bg1">
                    <a:lumMod val="50000"/>
                  </a:schemeClr>
                </a:solidFill>
              </a:rPr>
              <a:t>模式基础与设计模式</a:t>
            </a:r>
            <a:endParaRPr lang="en-US" altLang="zh-CN" dirty="0">
              <a:solidFill>
                <a:schemeClr val="bg1">
                  <a:lumMod val="50000"/>
                </a:schemeClr>
              </a:solidFill>
            </a:endParaRPr>
          </a:p>
          <a:p>
            <a:pPr eaLnBrk="1" hangingPunct="1">
              <a:lnSpc>
                <a:spcPct val="150000"/>
              </a:lnSpc>
              <a:defRPr/>
            </a:pPr>
            <a:r>
              <a:rPr lang="en-US" altLang="zh-CN" dirty="0" err="1">
                <a:solidFill>
                  <a:schemeClr val="bg1">
                    <a:lumMod val="50000"/>
                  </a:schemeClr>
                </a:solidFill>
              </a:rPr>
              <a:t>GoF</a:t>
            </a:r>
            <a:r>
              <a:rPr lang="zh-CN" altLang="en-US" dirty="0">
                <a:solidFill>
                  <a:schemeClr val="bg1">
                    <a:lumMod val="50000"/>
                  </a:schemeClr>
                </a:solidFill>
              </a:rPr>
              <a:t>模式</a:t>
            </a:r>
          </a:p>
          <a:p>
            <a:pPr eaLnBrk="1" hangingPunct="1">
              <a:lnSpc>
                <a:spcPct val="150000"/>
              </a:lnSpc>
              <a:defRPr/>
            </a:pPr>
            <a:r>
              <a:rPr lang="zh-CN" altLang="en-US" dirty="0">
                <a:solidFill>
                  <a:schemeClr val="bg1">
                    <a:lumMod val="50000"/>
                  </a:schemeClr>
                </a:solidFill>
              </a:rPr>
              <a:t>职责分配模式</a:t>
            </a:r>
            <a:endParaRPr lang="en-US" altLang="zh-CN" dirty="0">
              <a:solidFill>
                <a:schemeClr val="bg1">
                  <a:lumMod val="50000"/>
                </a:schemeClr>
              </a:solidFill>
            </a:endParaRPr>
          </a:p>
          <a:p>
            <a:pPr eaLnBrk="1" hangingPunct="1">
              <a:lnSpc>
                <a:spcPct val="150000"/>
              </a:lnSpc>
              <a:defRPr/>
            </a:pPr>
            <a:r>
              <a:rPr lang="zh-CN" altLang="en-US" u="sng" dirty="0">
                <a:solidFill>
                  <a:schemeClr val="hlink"/>
                </a:solidFill>
                <a:effectLst>
                  <a:outerShdw blurRad="38100" dist="38100" dir="2700000" algn="tl">
                    <a:srgbClr val="C0C0C0"/>
                  </a:outerShdw>
                </a:effectLst>
              </a:rPr>
              <a:t>其他问题</a:t>
            </a:r>
          </a:p>
        </p:txBody>
      </p:sp>
      <p:sp>
        <p:nvSpPr>
          <p:cNvPr id="8397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F547BF6-266D-49AA-9407-B738784A59E8}" type="slidenum">
              <a:rPr lang="en-US" altLang="zh-CN" sz="1200" b="0">
                <a:solidFill>
                  <a:srgbClr val="4D4D4D"/>
                </a:solidFill>
                <a:latin typeface="Arial" charset="0"/>
              </a:rPr>
              <a:pPr eaLnBrk="1" hangingPunct="1"/>
              <a:t>68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a:t>模式与编程语言</a:t>
            </a:r>
          </a:p>
        </p:txBody>
      </p:sp>
      <p:sp>
        <p:nvSpPr>
          <p:cNvPr id="84996" name="Rectangle 3"/>
          <p:cNvSpPr>
            <a:spLocks noGrp="1" noChangeArrowheads="1"/>
          </p:cNvSpPr>
          <p:nvPr>
            <p:ph idx="1"/>
          </p:nvPr>
        </p:nvSpPr>
        <p:spPr/>
        <p:txBody>
          <a:bodyPr/>
          <a:lstStyle/>
          <a:p>
            <a:pPr eaLnBrk="1" hangingPunct="1"/>
            <a:r>
              <a:rPr lang="zh-CN" altLang="en-US" dirty="0"/>
              <a:t>模式不依赖于编程语言</a:t>
            </a:r>
          </a:p>
          <a:p>
            <a:pPr eaLnBrk="1" hangingPunct="1"/>
            <a:r>
              <a:rPr lang="zh-CN" altLang="en-US" dirty="0"/>
              <a:t>某种程度上来说，模式构成了一种设计语言，它比编程语言</a:t>
            </a:r>
            <a:r>
              <a:rPr lang="zh-CN" altLang="en-US" dirty="0" smtClean="0"/>
              <a:t>更高层次，</a:t>
            </a:r>
            <a:r>
              <a:rPr lang="zh-CN" altLang="en-US" dirty="0"/>
              <a:t>使开发人员可以彼此交流设计思想</a:t>
            </a:r>
          </a:p>
          <a:p>
            <a:pPr eaLnBrk="1" hangingPunct="1"/>
            <a:r>
              <a:rPr lang="zh-CN" altLang="en-US" dirty="0"/>
              <a:t>可以用任何语言实现任何设计模式</a:t>
            </a:r>
          </a:p>
          <a:p>
            <a:pPr lvl="1" eaLnBrk="1" hangingPunct="1"/>
            <a:r>
              <a:rPr lang="zh-CN" altLang="en-US" dirty="0"/>
              <a:t>对于特定的模式，用某些语言要比用其他语言更容易实现</a:t>
            </a:r>
          </a:p>
        </p:txBody>
      </p:sp>
      <p:sp>
        <p:nvSpPr>
          <p:cNvPr id="8499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5C6FA6F-4AFE-4FC6-A466-D6FB824CF835}" type="slidenum">
              <a:rPr lang="en-US" altLang="zh-CN" sz="1200" b="0">
                <a:solidFill>
                  <a:srgbClr val="4D4D4D"/>
                </a:solidFill>
                <a:latin typeface="Arial" charset="0"/>
              </a:rPr>
              <a:pPr eaLnBrk="1" hangingPunct="1"/>
              <a:t>69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dirty="0"/>
              <a:t>计算机中的模式？</a:t>
            </a:r>
          </a:p>
        </p:txBody>
      </p:sp>
      <p:sp>
        <p:nvSpPr>
          <p:cNvPr id="10242"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BBFE8BC-C7A0-4318-B50D-037AECD95CD3}" type="slidenum">
              <a:rPr lang="en-US" altLang="zh-CN" sz="1200" b="0">
                <a:solidFill>
                  <a:srgbClr val="4D4D4D"/>
                </a:solidFill>
                <a:latin typeface="Arial" charset="0"/>
              </a:rPr>
              <a:pPr eaLnBrk="1" hangingPunct="1"/>
              <a:t>7</a:t>
            </a:fld>
            <a:r>
              <a:rPr lang="en-US" altLang="zh-CN" sz="1200" b="0">
                <a:solidFill>
                  <a:srgbClr val="4D4D4D"/>
                </a:solidFill>
                <a:latin typeface="Arial" charset="0"/>
              </a:rPr>
              <a:t>-</a:t>
            </a:r>
          </a:p>
        </p:txBody>
      </p:sp>
      <p:sp>
        <p:nvSpPr>
          <p:cNvPr id="874499" name="Text Box 3"/>
          <p:cNvSpPr txBox="1">
            <a:spLocks noChangeArrowheads="1"/>
          </p:cNvSpPr>
          <p:nvPr/>
        </p:nvSpPr>
        <p:spPr bwMode="auto">
          <a:xfrm>
            <a:off x="738150" y="1605653"/>
            <a:ext cx="9217023" cy="528638"/>
          </a:xfrm>
          <a:prstGeom prst="rect">
            <a:avLst/>
          </a:prstGeom>
          <a:solidFill>
            <a:srgbClr val="CCFFFF"/>
          </a:solidFill>
          <a:ln w="9525">
            <a:solidFill>
              <a:srgbClr val="99CCFF"/>
            </a:solidFill>
            <a:miter lim="800000"/>
            <a:headEnd/>
            <a:tailEnd/>
          </a:ln>
          <a:effectLst/>
        </p:spPr>
        <p:txBody>
          <a:bodyPr wrap="square">
            <a:spAutoFit/>
          </a:bodyPr>
          <a:lstStyle/>
          <a:p>
            <a:pPr>
              <a:spcBef>
                <a:spcPct val="50000"/>
              </a:spcBef>
              <a:defRPr/>
            </a:pPr>
            <a:r>
              <a:rPr lang="zh-CN" altLang="en-US" sz="2800" b="0">
                <a:latin typeface="Times New Roman" panose="02020603050405020304" pitchFamily="18" charset="0"/>
                <a:ea typeface="微软雅黑" panose="020B0503020204020204" pitchFamily="34" charset="-122"/>
              </a:rPr>
              <a:t>如何在已排序的列表中查找一个数？</a:t>
            </a:r>
          </a:p>
        </p:txBody>
      </p:sp>
      <p:sp>
        <p:nvSpPr>
          <p:cNvPr id="874500" name="Text Box 4"/>
          <p:cNvSpPr txBox="1">
            <a:spLocks noChangeArrowheads="1"/>
          </p:cNvSpPr>
          <p:nvPr/>
        </p:nvSpPr>
        <p:spPr bwMode="auto">
          <a:xfrm>
            <a:off x="738150" y="2250179"/>
            <a:ext cx="9217023" cy="3539430"/>
          </a:xfrm>
          <a:prstGeom prst="rect">
            <a:avLst/>
          </a:prstGeom>
          <a:solidFill>
            <a:srgbClr val="FFFFFF"/>
          </a:solidFill>
          <a:ln w="9525">
            <a:solidFill>
              <a:srgbClr val="800000"/>
            </a:solidFill>
            <a:miter lim="800000"/>
            <a:headEnd/>
            <a:tailEnd/>
          </a:ln>
          <a:effectLst/>
        </p:spPr>
        <p:txBody>
          <a:bodyPr wrap="square">
            <a:spAutoFit/>
          </a:bodyPr>
          <a:lstStyle/>
          <a:p>
            <a:pPr marL="357188" indent="-357188">
              <a:spcBef>
                <a:spcPct val="50000"/>
              </a:spcBef>
              <a:defRPr/>
            </a:pPr>
            <a:r>
              <a:rPr lang="en-US" altLang="zh-CN" sz="2800" b="0" dirty="0">
                <a:latin typeface="Times New Roman" panose="02020603050405020304" pitchFamily="18" charset="0"/>
                <a:ea typeface="微软雅黑" panose="020B0503020204020204" pitchFamily="34" charset="-122"/>
              </a:rPr>
              <a:t>1. </a:t>
            </a:r>
            <a:r>
              <a:rPr lang="zh-CN" altLang="en-US" sz="2800" b="0" dirty="0">
                <a:latin typeface="Times New Roman" panose="02020603050405020304" pitchFamily="18" charset="0"/>
                <a:ea typeface="微软雅黑" panose="020B0503020204020204" pitchFamily="34" charset="-122"/>
              </a:rPr>
              <a:t>将列表一分为二。将要查找的值与中间元素的值相比较。如果相等，就找到我们要查找的值。如过要查找的值小于中间元素的值，将中间点设置为列表的新的顶点（并再次将列表一分为二）。如果要查找的值大于中间元素的值，将中间点设置为列表的新的尾点。然后再将列表一分为二。继续这种分割过程，直到列表不能再分为止。此时，如果要查找的值</a:t>
            </a:r>
            <a:r>
              <a:rPr lang="zh-CN" altLang="en-US" sz="2800" b="0" dirty="0" smtClean="0">
                <a:latin typeface="Times New Roman" panose="02020603050405020304" pitchFamily="18" charset="0"/>
                <a:ea typeface="微软雅黑" panose="020B0503020204020204" pitchFamily="34" charset="-122"/>
              </a:rPr>
              <a:t>不在最后</a:t>
            </a:r>
            <a:r>
              <a:rPr lang="zh-CN" altLang="en-US" sz="2800" b="0" dirty="0">
                <a:latin typeface="Times New Roman" panose="02020603050405020304" pitchFamily="18" charset="0"/>
                <a:ea typeface="微软雅黑" panose="020B0503020204020204" pitchFamily="34" charset="-122"/>
              </a:rPr>
              <a:t>两个元素中，它就不在这个列表中</a:t>
            </a:r>
          </a:p>
        </p:txBody>
      </p:sp>
      <p:sp>
        <p:nvSpPr>
          <p:cNvPr id="874501" name="Text Box 5"/>
          <p:cNvSpPr txBox="1">
            <a:spLocks noChangeArrowheads="1"/>
          </p:cNvSpPr>
          <p:nvPr/>
        </p:nvSpPr>
        <p:spPr bwMode="auto">
          <a:xfrm>
            <a:off x="738150" y="5834738"/>
            <a:ext cx="9217023" cy="523220"/>
          </a:xfrm>
          <a:prstGeom prst="rect">
            <a:avLst/>
          </a:prstGeom>
          <a:solidFill>
            <a:srgbClr val="FFFFFF"/>
          </a:solidFill>
          <a:ln w="9525">
            <a:solidFill>
              <a:srgbClr val="800000"/>
            </a:solidFill>
            <a:miter lim="800000"/>
            <a:headEnd/>
            <a:tailEnd/>
          </a:ln>
          <a:effectLst/>
        </p:spPr>
        <p:txBody>
          <a:bodyPr wrap="square">
            <a:spAutoFit/>
          </a:bodyPr>
          <a:lstStyle/>
          <a:p>
            <a:pPr marL="357188" indent="-357188">
              <a:spcBef>
                <a:spcPct val="50000"/>
              </a:spcBef>
              <a:defRPr/>
            </a:pPr>
            <a:r>
              <a:rPr lang="en-US" altLang="zh-CN" sz="2800" b="0" u="sng" dirty="0">
                <a:solidFill>
                  <a:schemeClr val="hlink"/>
                </a:solidFill>
                <a:latin typeface="Times New Roman" panose="02020603050405020304" pitchFamily="18" charset="0"/>
                <a:ea typeface="微软雅黑" panose="020B0503020204020204" pitchFamily="34" charset="-122"/>
              </a:rPr>
              <a:t>2. </a:t>
            </a:r>
            <a:r>
              <a:rPr lang="zh-CN" altLang="en-US" sz="2800" b="0" u="sng" dirty="0" smtClean="0">
                <a:solidFill>
                  <a:schemeClr val="hlink"/>
                </a:solidFill>
                <a:latin typeface="Times New Roman" panose="02020603050405020304" pitchFamily="18" charset="0"/>
                <a:ea typeface="微软雅黑" panose="020B0503020204020204" pitchFamily="34" charset="-122"/>
              </a:rPr>
              <a:t>使用“二分查找”</a:t>
            </a:r>
            <a:endParaRPr lang="zh-CN" altLang="en-US" sz="2800" b="0" u="sng" dirty="0">
              <a:solidFill>
                <a:schemeClr val="hlink"/>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74499"/>
                                        </p:tgtEl>
                                        <p:attrNameLst>
                                          <p:attrName>style.visibility</p:attrName>
                                        </p:attrNameLst>
                                      </p:cBhvr>
                                      <p:to>
                                        <p:strVal val="visible"/>
                                      </p:to>
                                    </p:set>
                                    <p:anim calcmode="lin" valueType="num">
                                      <p:cBhvr>
                                        <p:cTn id="7" dur="500" fill="hold"/>
                                        <p:tgtEl>
                                          <p:spTgt spid="874499"/>
                                        </p:tgtEl>
                                        <p:attrNameLst>
                                          <p:attrName>ppt_w</p:attrName>
                                        </p:attrNameLst>
                                      </p:cBhvr>
                                      <p:tavLst>
                                        <p:tav tm="0">
                                          <p:val>
                                            <p:fltVal val="0"/>
                                          </p:val>
                                        </p:tav>
                                        <p:tav tm="100000">
                                          <p:val>
                                            <p:strVal val="#ppt_w"/>
                                          </p:val>
                                        </p:tav>
                                      </p:tavLst>
                                    </p:anim>
                                    <p:anim calcmode="lin" valueType="num">
                                      <p:cBhvr>
                                        <p:cTn id="8" dur="500" fill="hold"/>
                                        <p:tgtEl>
                                          <p:spTgt spid="87449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74500"/>
                                        </p:tgtEl>
                                        <p:attrNameLst>
                                          <p:attrName>style.visibility</p:attrName>
                                        </p:attrNameLst>
                                      </p:cBhvr>
                                      <p:to>
                                        <p:strVal val="visible"/>
                                      </p:to>
                                    </p:set>
                                    <p:animEffect transition="in" filter="slide(fromTop)">
                                      <p:cBhvr>
                                        <p:cTn id="13" dur="500"/>
                                        <p:tgtEl>
                                          <p:spTgt spid="8745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874501"/>
                                        </p:tgtEl>
                                        <p:attrNameLst>
                                          <p:attrName>style.visibility</p:attrName>
                                        </p:attrNameLst>
                                      </p:cBhvr>
                                      <p:to>
                                        <p:strVal val="visible"/>
                                      </p:to>
                                    </p:set>
                                    <p:animEffect transition="in" filter="slide(fromTop)">
                                      <p:cBhvr>
                                        <p:cTn id="18" dur="500"/>
                                        <p:tgtEl>
                                          <p:spTgt spid="87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9" grpId="0" animBg="1"/>
      <p:bldP spid="874500" grpId="0" animBg="1"/>
      <p:bldP spid="87450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a:t>重构</a:t>
            </a:r>
          </a:p>
        </p:txBody>
      </p:sp>
      <p:sp>
        <p:nvSpPr>
          <p:cNvPr id="961539" name="Rectangle 3"/>
          <p:cNvSpPr>
            <a:spLocks noGrp="1" noChangeArrowheads="1"/>
          </p:cNvSpPr>
          <p:nvPr>
            <p:ph idx="1"/>
          </p:nvPr>
        </p:nvSpPr>
        <p:spPr>
          <a:xfrm>
            <a:off x="695401" y="1624018"/>
            <a:ext cx="6264695" cy="4019560"/>
          </a:xfrm>
        </p:spPr>
        <p:txBody>
          <a:bodyPr/>
          <a:lstStyle/>
          <a:p>
            <a:pPr eaLnBrk="1" hangingPunct="1">
              <a:defRPr/>
            </a:pPr>
            <a:r>
              <a:rPr lang="zh-CN" altLang="en-US" sz="2800" dirty="0"/>
              <a:t>重构：改善既有代码的设计（第</a:t>
            </a:r>
            <a:r>
              <a:rPr lang="en-US" altLang="zh-CN" sz="2800" dirty="0"/>
              <a:t>2</a:t>
            </a:r>
            <a:r>
              <a:rPr lang="zh-CN" altLang="en-US" sz="2800" dirty="0"/>
              <a:t>版）</a:t>
            </a:r>
          </a:p>
          <a:p>
            <a:pPr lvl="1" eaLnBrk="1" hangingPunct="1">
              <a:defRPr/>
            </a:pPr>
            <a:r>
              <a:rPr lang="en-US" altLang="zh-CN" sz="2400" dirty="0"/>
              <a:t>Refactoring</a:t>
            </a:r>
            <a:r>
              <a:rPr lang="zh-CN" altLang="en-US" sz="2400" dirty="0"/>
              <a:t>：</a:t>
            </a:r>
            <a:r>
              <a:rPr lang="en-US" altLang="zh-CN" sz="2400" dirty="0"/>
              <a:t>Improving the Design of Existing Code</a:t>
            </a:r>
          </a:p>
          <a:p>
            <a:pPr eaLnBrk="1" hangingPunct="1">
              <a:defRPr/>
            </a:pPr>
            <a:r>
              <a:rPr lang="zh-CN" altLang="en-US" sz="2800" dirty="0"/>
              <a:t>所谓重构是这样一个过程：在不改变代码外在行为的前提下，对代码做出修改，以改进程序的内部结构</a:t>
            </a:r>
          </a:p>
          <a:p>
            <a:pPr eaLnBrk="1" hangingPunct="1">
              <a:defRPr/>
            </a:pPr>
            <a:r>
              <a:rPr lang="zh-CN" altLang="en-US" sz="2800" dirty="0"/>
              <a:t>“</a:t>
            </a:r>
            <a:r>
              <a:rPr lang="zh-CN" altLang="en-US" sz="2800" dirty="0">
                <a:solidFill>
                  <a:schemeClr val="hlink"/>
                </a:solidFill>
                <a:effectLst>
                  <a:outerShdw blurRad="38100" dist="38100" dir="2700000" algn="tl">
                    <a:srgbClr val="C0C0C0"/>
                  </a:outerShdw>
                </a:effectLst>
              </a:rPr>
              <a:t>在代码写好之后改进它的设计</a:t>
            </a:r>
            <a:r>
              <a:rPr lang="zh-CN" altLang="en-US" sz="2800" dirty="0"/>
              <a:t>”</a:t>
            </a:r>
          </a:p>
        </p:txBody>
      </p:sp>
      <p:sp>
        <p:nvSpPr>
          <p:cNvPr id="88066"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B70BF84-1AAA-460A-86A3-F1859EE1CB5E}" type="slidenum">
              <a:rPr lang="en-US" altLang="zh-CN" sz="1200" b="0">
                <a:solidFill>
                  <a:srgbClr val="4D4D4D"/>
                </a:solidFill>
                <a:latin typeface="Arial" charset="0"/>
              </a:rPr>
              <a:pPr eaLnBrk="1" hangingPunct="1"/>
              <a:t>70</a:t>
            </a:fld>
            <a:r>
              <a:rPr lang="en-US" altLang="zh-CN" sz="1200" b="0">
                <a:solidFill>
                  <a:srgbClr val="4D4D4D"/>
                </a:solidFill>
                <a:latin typeface="Arial" charset="0"/>
              </a:rPr>
              <a:t>-</a:t>
            </a:r>
          </a:p>
        </p:txBody>
      </p:sp>
      <p:pic>
        <p:nvPicPr>
          <p:cNvPr id="88069"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20136" y="1551008"/>
            <a:ext cx="3362325" cy="4878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a:t>关于重构</a:t>
            </a:r>
          </a:p>
        </p:txBody>
      </p:sp>
      <p:sp>
        <p:nvSpPr>
          <p:cNvPr id="89092" name="Rectangle 3"/>
          <p:cNvSpPr>
            <a:spLocks noGrp="1" noChangeArrowheads="1"/>
          </p:cNvSpPr>
          <p:nvPr>
            <p:ph idx="1"/>
          </p:nvPr>
        </p:nvSpPr>
        <p:spPr/>
        <p:txBody>
          <a:bodyPr/>
          <a:lstStyle/>
          <a:p>
            <a:pPr eaLnBrk="1" hangingPunct="1">
              <a:lnSpc>
                <a:spcPct val="90000"/>
              </a:lnSpc>
            </a:pPr>
            <a:r>
              <a:rPr lang="zh-CN" altLang="en-US" sz="2800" dirty="0" smtClean="0"/>
              <a:t>重构</a:t>
            </a:r>
            <a:r>
              <a:rPr lang="zh-CN" altLang="en-US" sz="2800" dirty="0"/>
              <a:t>成为</a:t>
            </a:r>
            <a:r>
              <a:rPr lang="en-US" altLang="zh-CN" sz="2800" dirty="0"/>
              <a:t>XP(</a:t>
            </a:r>
            <a:r>
              <a:rPr lang="en-US" altLang="zh-CN" sz="2800" dirty="0" err="1"/>
              <a:t>eXtreme</a:t>
            </a:r>
            <a:r>
              <a:rPr lang="en-US" altLang="zh-CN" sz="2800" dirty="0"/>
              <a:t> Programming)</a:t>
            </a:r>
            <a:r>
              <a:rPr lang="zh-CN" altLang="en-US" sz="2800" dirty="0"/>
              <a:t>中最重要的实践过程</a:t>
            </a:r>
          </a:p>
          <a:p>
            <a:pPr lvl="1" eaLnBrk="1" hangingPunct="1">
              <a:lnSpc>
                <a:spcPct val="90000"/>
              </a:lnSpc>
            </a:pPr>
            <a:r>
              <a:rPr lang="zh-CN" altLang="en-US" sz="2400" dirty="0"/>
              <a:t>开始时，如果没有看出抽象的必要，可以先实现一个简单</a:t>
            </a:r>
            <a:r>
              <a:rPr lang="zh-CN" altLang="en-US" sz="2400" dirty="0" smtClean="0"/>
              <a:t>的系统；当第一次重构被</a:t>
            </a:r>
            <a:r>
              <a:rPr lang="zh-CN" altLang="en-US" sz="2400" dirty="0"/>
              <a:t>需求触发而显现出抽象的必要时，</a:t>
            </a:r>
            <a:r>
              <a:rPr lang="zh-CN" altLang="en-US" sz="2400" dirty="0" smtClean="0"/>
              <a:t>这时就需要</a:t>
            </a:r>
            <a:r>
              <a:rPr lang="zh-CN" altLang="en-US" sz="2400" dirty="0"/>
              <a:t>运用设计原则或模式，提取抽象接口</a:t>
            </a:r>
          </a:p>
          <a:p>
            <a:pPr eaLnBrk="1" hangingPunct="1">
              <a:lnSpc>
                <a:spcPct val="90000"/>
              </a:lnSpc>
            </a:pPr>
            <a:r>
              <a:rPr lang="zh-CN" altLang="en-US" sz="2800" dirty="0"/>
              <a:t>重构的目标：使软件模块（类、构件等）</a:t>
            </a:r>
            <a:r>
              <a:rPr lang="zh-CN" altLang="en-US" sz="2800"/>
              <a:t>具</a:t>
            </a:r>
            <a:r>
              <a:rPr lang="zh-CN" altLang="en-US" sz="2800" smtClean="0"/>
              <a:t>有合</a:t>
            </a:r>
            <a:r>
              <a:rPr lang="zh-CN" altLang="en-US" sz="2800" dirty="0"/>
              <a:t>适的职责</a:t>
            </a:r>
          </a:p>
          <a:p>
            <a:pPr lvl="1" eaLnBrk="1" hangingPunct="1">
              <a:lnSpc>
                <a:spcPct val="90000"/>
              </a:lnSpc>
            </a:pPr>
            <a:r>
              <a:rPr lang="zh-CN" altLang="en-US" sz="2400" dirty="0"/>
              <a:t>运行</a:t>
            </a:r>
            <a:r>
              <a:rPr lang="zh-CN" altLang="en-US" sz="2400" dirty="0" smtClean="0"/>
              <a:t>起来，完成需要的</a:t>
            </a:r>
            <a:r>
              <a:rPr lang="zh-CN" altLang="en-US" sz="2400" dirty="0"/>
              <a:t>功能</a:t>
            </a:r>
          </a:p>
          <a:p>
            <a:pPr lvl="1" eaLnBrk="1" hangingPunct="1">
              <a:lnSpc>
                <a:spcPct val="90000"/>
              </a:lnSpc>
            </a:pPr>
            <a:r>
              <a:rPr lang="zh-CN" altLang="en-US" sz="2400" dirty="0"/>
              <a:t>应对变化</a:t>
            </a:r>
          </a:p>
          <a:p>
            <a:pPr lvl="1" eaLnBrk="1" hangingPunct="1">
              <a:lnSpc>
                <a:spcPct val="90000"/>
              </a:lnSpc>
            </a:pPr>
            <a:r>
              <a:rPr lang="zh-CN" altLang="en-US" sz="2400" dirty="0"/>
              <a:t>和阅读它的人进行沟通</a:t>
            </a:r>
          </a:p>
        </p:txBody>
      </p:sp>
      <p:sp>
        <p:nvSpPr>
          <p:cNvPr id="890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CB5BC73-4DAB-47D0-B590-02B72190A13F}" type="slidenum">
              <a:rPr lang="en-US" altLang="zh-CN" sz="1200" b="0">
                <a:solidFill>
                  <a:srgbClr val="4D4D4D"/>
                </a:solidFill>
                <a:latin typeface="Arial" charset="0"/>
              </a:rPr>
              <a:pPr eaLnBrk="1" hangingPunct="1"/>
              <a:t>71</a:t>
            </a:fld>
            <a:r>
              <a:rPr lang="en-US" altLang="zh-CN" sz="1200" b="0">
                <a:solidFill>
                  <a:srgbClr val="4D4D4D"/>
                </a:solidFill>
                <a:latin typeface="Arial" charset="0"/>
              </a:rPr>
              <a:t>-</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a:t>设计模式与重构</a:t>
            </a:r>
          </a:p>
        </p:txBody>
      </p:sp>
      <p:sp>
        <p:nvSpPr>
          <p:cNvPr id="90116" name="Rectangle 3"/>
          <p:cNvSpPr>
            <a:spLocks noGrp="1" noChangeArrowheads="1"/>
          </p:cNvSpPr>
          <p:nvPr>
            <p:ph idx="1"/>
          </p:nvPr>
        </p:nvSpPr>
        <p:spPr/>
        <p:txBody>
          <a:bodyPr/>
          <a:lstStyle/>
          <a:p>
            <a:pPr eaLnBrk="1" hangingPunct="1"/>
            <a:r>
              <a:rPr lang="zh-CN" altLang="en-US" dirty="0"/>
              <a:t>设计模式为重构提供了目标</a:t>
            </a:r>
          </a:p>
          <a:p>
            <a:pPr lvl="1" eaLnBrk="1" hangingPunct="1"/>
            <a:r>
              <a:rPr lang="zh-CN" altLang="en-US" dirty="0"/>
              <a:t>重构工作依据设计模式来进行</a:t>
            </a:r>
          </a:p>
          <a:p>
            <a:pPr eaLnBrk="1" hangingPunct="1"/>
            <a:r>
              <a:rPr lang="zh-CN" altLang="en-US" dirty="0"/>
              <a:t>重构使设计模式重新闪现光辉</a:t>
            </a:r>
          </a:p>
          <a:p>
            <a:pPr lvl="1" eaLnBrk="1" hangingPunct="1"/>
            <a:r>
              <a:rPr lang="zh-CN" altLang="en-US" dirty="0"/>
              <a:t>追求完美的设计却无法写出实用的代码，而</a:t>
            </a:r>
            <a:r>
              <a:rPr lang="zh-CN" altLang="en-US" dirty="0" smtClean="0"/>
              <a:t>“实用”是软件</a:t>
            </a:r>
            <a:r>
              <a:rPr lang="zh-CN" altLang="en-US" dirty="0"/>
              <a:t>压倒一切的要素</a:t>
            </a:r>
          </a:p>
          <a:p>
            <a:pPr lvl="1" eaLnBrk="1" hangingPunct="1"/>
            <a:r>
              <a:rPr lang="en-US" altLang="zh-CN" dirty="0"/>
              <a:t>Joshua </a:t>
            </a:r>
            <a:r>
              <a:rPr lang="en-US" altLang="zh-CN" dirty="0" err="1"/>
              <a:t>Kerievsky</a:t>
            </a:r>
            <a:r>
              <a:rPr lang="zh-CN" altLang="en-US" dirty="0" smtClean="0"/>
              <a:t>在</a:t>
            </a:r>
            <a:r>
              <a:rPr lang="en-US" altLang="zh-CN" dirty="0" smtClean="0"/>
              <a:t>《</a:t>
            </a:r>
            <a:r>
              <a:rPr lang="zh-CN" altLang="en-US" dirty="0" smtClean="0"/>
              <a:t>模式</a:t>
            </a:r>
            <a:r>
              <a:rPr lang="zh-CN" altLang="en-US" dirty="0"/>
              <a:t>与</a:t>
            </a:r>
            <a:r>
              <a:rPr lang="en-US" altLang="zh-CN" dirty="0" smtClean="0"/>
              <a:t>XP》</a:t>
            </a:r>
            <a:r>
              <a:rPr lang="zh-CN" altLang="en-US" dirty="0" smtClean="0"/>
              <a:t>指出</a:t>
            </a:r>
            <a:r>
              <a:rPr lang="zh-CN" altLang="en-US" dirty="0"/>
              <a:t>：在设计前期使用模式常常会导致过度工程</a:t>
            </a:r>
          </a:p>
          <a:p>
            <a:pPr lvl="1" eaLnBrk="1" hangingPunct="1"/>
            <a:r>
              <a:rPr lang="zh-CN" altLang="en-US" dirty="0"/>
              <a:t>简单设计，再重构</a:t>
            </a:r>
          </a:p>
          <a:p>
            <a:pPr lvl="1" eaLnBrk="1" hangingPunct="1"/>
            <a:r>
              <a:rPr lang="zh-CN" altLang="en-US" dirty="0"/>
              <a:t>重构到模式（</a:t>
            </a:r>
            <a:r>
              <a:rPr lang="en-US" altLang="zh-CN" dirty="0"/>
              <a:t>Refactoring to Patterns</a:t>
            </a:r>
            <a:r>
              <a:rPr lang="zh-CN" altLang="en-US" dirty="0"/>
              <a:t>）</a:t>
            </a:r>
          </a:p>
        </p:txBody>
      </p:sp>
      <p:sp>
        <p:nvSpPr>
          <p:cNvPr id="90114"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CE36D1BF-676B-46F8-A366-184C0566C531}" type="slidenum">
              <a:rPr lang="en-US" altLang="zh-CN" sz="1200" b="0">
                <a:solidFill>
                  <a:srgbClr val="4D4D4D"/>
                </a:solidFill>
                <a:latin typeface="Arial" charset="0"/>
              </a:rPr>
              <a:pPr eaLnBrk="1" hangingPunct="1"/>
              <a:t>72</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2206625" y="1928816"/>
            <a:ext cx="7772400" cy="1755775"/>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extLst>
      <p:ext uri="{BB962C8B-B14F-4D97-AF65-F5344CB8AC3E}">
        <p14:creationId xmlns="" xmlns:p14="http://schemas.microsoft.com/office/powerpoint/2010/main" val="3936470057"/>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a:t>模式</a:t>
            </a:r>
          </a:p>
        </p:txBody>
      </p:sp>
      <p:sp>
        <p:nvSpPr>
          <p:cNvPr id="11268" name="Rectangle 3"/>
          <p:cNvSpPr>
            <a:spLocks noGrp="1" noChangeArrowheads="1"/>
          </p:cNvSpPr>
          <p:nvPr>
            <p:ph idx="1"/>
          </p:nvPr>
        </p:nvSpPr>
        <p:spPr/>
        <p:txBody>
          <a:bodyPr/>
          <a:lstStyle/>
          <a:p>
            <a:pPr eaLnBrk="1" hangingPunct="1">
              <a:lnSpc>
                <a:spcPct val="90000"/>
              </a:lnSpc>
            </a:pPr>
            <a:r>
              <a:rPr lang="zh-CN" altLang="en-US" dirty="0">
                <a:latin typeface="Verdana" pitchFamily="34" charset="0"/>
              </a:rPr>
              <a:t>来自建筑行业</a:t>
            </a:r>
          </a:p>
          <a:p>
            <a:pPr lvl="1" eaLnBrk="1" hangingPunct="1">
              <a:lnSpc>
                <a:spcPct val="90000"/>
              </a:lnSpc>
            </a:pPr>
            <a:r>
              <a:rPr lang="en-US" altLang="zh-CN" dirty="0">
                <a:latin typeface="Verdana" pitchFamily="34" charset="0"/>
              </a:rPr>
              <a:t>Christopher Alexander</a:t>
            </a:r>
          </a:p>
          <a:p>
            <a:pPr lvl="1" eaLnBrk="1" hangingPunct="1">
              <a:lnSpc>
                <a:spcPct val="90000"/>
              </a:lnSpc>
            </a:pPr>
            <a:r>
              <a:rPr lang="en-US" altLang="zh-CN" dirty="0">
                <a:latin typeface="Verdana" pitchFamily="34" charset="0"/>
              </a:rPr>
              <a:t>1977</a:t>
            </a:r>
            <a:r>
              <a:rPr lang="zh-CN" altLang="en-US" dirty="0">
                <a:latin typeface="Verdana" pitchFamily="34" charset="0"/>
              </a:rPr>
              <a:t>年</a:t>
            </a:r>
            <a:r>
              <a:rPr lang="en-US" altLang="zh-CN" dirty="0">
                <a:latin typeface="Verdana" pitchFamily="34" charset="0"/>
              </a:rPr>
              <a:t>《A Pattern Language》</a:t>
            </a:r>
          </a:p>
          <a:p>
            <a:pPr lvl="1" eaLnBrk="1" hangingPunct="1">
              <a:lnSpc>
                <a:spcPct val="90000"/>
              </a:lnSpc>
            </a:pPr>
            <a:r>
              <a:rPr lang="en-US" altLang="zh-CN" dirty="0">
                <a:latin typeface="Verdana" pitchFamily="34" charset="0"/>
              </a:rPr>
              <a:t>Each pattern describes a </a:t>
            </a:r>
            <a:r>
              <a:rPr lang="en-US" altLang="zh-CN" dirty="0">
                <a:solidFill>
                  <a:srgbClr val="FF0000"/>
                </a:solidFill>
                <a:latin typeface="Verdana" pitchFamily="34" charset="0"/>
              </a:rPr>
              <a:t>problem</a:t>
            </a:r>
            <a:r>
              <a:rPr lang="en-US" altLang="zh-CN" dirty="0">
                <a:latin typeface="Verdana" pitchFamily="34" charset="0"/>
              </a:rPr>
              <a:t> which occurs over and over again in our environments, and then describes the core of the </a:t>
            </a:r>
            <a:r>
              <a:rPr lang="en-US" altLang="zh-CN" dirty="0">
                <a:solidFill>
                  <a:srgbClr val="FF0000"/>
                </a:solidFill>
                <a:latin typeface="Verdana" pitchFamily="34" charset="0"/>
              </a:rPr>
              <a:t>solution</a:t>
            </a:r>
            <a:r>
              <a:rPr lang="en-US" altLang="zh-CN" dirty="0">
                <a:latin typeface="Verdana" pitchFamily="34" charset="0"/>
              </a:rPr>
              <a:t> to that problem, in such a way that you can use this solution a million times over, without ever doing it the same way twice.</a:t>
            </a:r>
          </a:p>
          <a:p>
            <a:pPr eaLnBrk="1" hangingPunct="1">
              <a:lnSpc>
                <a:spcPct val="90000"/>
              </a:lnSpc>
            </a:pPr>
            <a:r>
              <a:rPr lang="zh-CN" altLang="en-US" dirty="0">
                <a:latin typeface="Verdana" pitchFamily="34" charset="0"/>
              </a:rPr>
              <a:t>通用问题的解决方案</a:t>
            </a:r>
          </a:p>
        </p:txBody>
      </p:sp>
      <p:sp>
        <p:nvSpPr>
          <p:cNvPr id="11266"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3A568197-A820-4504-B3D6-E94F54DAD6D5}" type="slidenum">
              <a:rPr lang="en-US" altLang="zh-CN" sz="1200" b="0">
                <a:solidFill>
                  <a:srgbClr val="4D4D4D"/>
                </a:solidFill>
                <a:latin typeface="Arial" charset="0"/>
              </a:rPr>
              <a:pPr eaLnBrk="1" hangingPunct="1"/>
              <a:t>8</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模式的三大要素</a:t>
            </a:r>
          </a:p>
        </p:txBody>
      </p:sp>
      <p:sp>
        <p:nvSpPr>
          <p:cNvPr id="877571" name="Rectangle 3"/>
          <p:cNvSpPr>
            <a:spLocks noGrp="1" noChangeArrowheads="1"/>
          </p:cNvSpPr>
          <p:nvPr>
            <p:ph idx="1"/>
          </p:nvPr>
        </p:nvSpPr>
        <p:spPr/>
        <p:txBody>
          <a:bodyPr/>
          <a:lstStyle/>
          <a:p>
            <a:pPr eaLnBrk="1" hangingPunct="1">
              <a:lnSpc>
                <a:spcPct val="90000"/>
              </a:lnSpc>
              <a:defRPr/>
            </a:pPr>
            <a:r>
              <a:rPr lang="en-US" altLang="zh-TW"/>
              <a:t>C</a:t>
            </a:r>
            <a:r>
              <a:rPr lang="en-US" altLang="zh-CN"/>
              <a:t>.</a:t>
            </a:r>
            <a:r>
              <a:rPr lang="zh-TW" altLang="en-US"/>
              <a:t> </a:t>
            </a:r>
            <a:r>
              <a:rPr lang="en-US" altLang="zh-TW"/>
              <a:t>Alexander</a:t>
            </a:r>
            <a:r>
              <a:rPr lang="en-US" altLang="zh-CN"/>
              <a:t>: Each pattern is a three-part rule, which expresses a relation between a certain </a:t>
            </a:r>
            <a:r>
              <a:rPr lang="en-US" altLang="zh-CN">
                <a:solidFill>
                  <a:schemeClr val="hlink"/>
                </a:solidFill>
                <a:effectLst>
                  <a:outerShdw blurRad="38100" dist="38100" dir="2700000" algn="tl">
                    <a:srgbClr val="C0C0C0"/>
                  </a:outerShdw>
                </a:effectLst>
              </a:rPr>
              <a:t>context</a:t>
            </a:r>
            <a:r>
              <a:rPr lang="en-US" altLang="zh-CN"/>
              <a:t>, a </a:t>
            </a:r>
            <a:r>
              <a:rPr lang="en-US" altLang="zh-CN">
                <a:solidFill>
                  <a:schemeClr val="hlink"/>
                </a:solidFill>
                <a:effectLst>
                  <a:outerShdw blurRad="38100" dist="38100" dir="2700000" algn="tl">
                    <a:srgbClr val="C0C0C0"/>
                  </a:outerShdw>
                </a:effectLst>
              </a:rPr>
              <a:t>problem</a:t>
            </a:r>
            <a:r>
              <a:rPr lang="en-US" altLang="zh-CN"/>
              <a:t>, and a </a:t>
            </a:r>
            <a:r>
              <a:rPr lang="en-US" altLang="zh-CN">
                <a:solidFill>
                  <a:schemeClr val="hlink"/>
                </a:solidFill>
                <a:effectLst>
                  <a:outerShdw blurRad="38100" dist="38100" dir="2700000" algn="tl">
                    <a:srgbClr val="C0C0C0"/>
                  </a:outerShdw>
                </a:effectLst>
              </a:rPr>
              <a:t>solution</a:t>
            </a:r>
          </a:p>
          <a:p>
            <a:pPr lvl="1" eaLnBrk="1" hangingPunct="1">
              <a:lnSpc>
                <a:spcPct val="90000"/>
              </a:lnSpc>
              <a:defRPr/>
            </a:pPr>
            <a:r>
              <a:rPr lang="zh-CN" altLang="en-US"/>
              <a:t>背景（</a:t>
            </a:r>
            <a:r>
              <a:rPr lang="en-US" altLang="zh-CN"/>
              <a:t>context</a:t>
            </a:r>
            <a:r>
              <a:rPr lang="zh-CN" altLang="en-US"/>
              <a:t>）：那些适合运用该模式的可重现情形</a:t>
            </a:r>
          </a:p>
          <a:p>
            <a:pPr lvl="1" eaLnBrk="1" hangingPunct="1">
              <a:lnSpc>
                <a:spcPct val="90000"/>
              </a:lnSpc>
              <a:defRPr/>
            </a:pPr>
            <a:r>
              <a:rPr lang="zh-CN" altLang="en-US"/>
              <a:t>问题（</a:t>
            </a:r>
            <a:r>
              <a:rPr lang="en-US" altLang="zh-CN"/>
              <a:t>problem</a:t>
            </a:r>
            <a:r>
              <a:rPr lang="zh-CN" altLang="en-US"/>
              <a:t>）：出现在背景中</a:t>
            </a:r>
            <a:r>
              <a:rPr lang="zh-CN" altLang="en-US" smtClean="0"/>
              <a:t>的目</a:t>
            </a:r>
            <a:r>
              <a:rPr lang="zh-CN" altLang="en-US"/>
              <a:t>标与约束</a:t>
            </a:r>
          </a:p>
          <a:p>
            <a:pPr lvl="1" eaLnBrk="1" hangingPunct="1">
              <a:lnSpc>
                <a:spcPct val="90000"/>
              </a:lnSpc>
              <a:defRPr/>
            </a:pPr>
            <a:r>
              <a:rPr lang="zh-CN" altLang="en-US"/>
              <a:t>解决方案（</a:t>
            </a:r>
            <a:r>
              <a:rPr lang="en-US" altLang="zh-CN"/>
              <a:t>solution</a:t>
            </a:r>
            <a:r>
              <a:rPr lang="zh-CN" altLang="en-US"/>
              <a:t>）：可用于解决问题的经典设计形式或设计规则</a:t>
            </a:r>
          </a:p>
        </p:txBody>
      </p:sp>
      <p:sp>
        <p:nvSpPr>
          <p:cNvPr id="1229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179FB9FE-6973-4DFF-9FD5-47A7057629F5}" type="slidenum">
              <a:rPr lang="en-US" altLang="zh-CN" sz="1200" b="0">
                <a:solidFill>
                  <a:srgbClr val="4D4D4D"/>
                </a:solidFill>
                <a:latin typeface="Arial" charset="0"/>
              </a:rPr>
              <a:pPr eaLnBrk="1" hangingPunct="1"/>
              <a:t>9</a:t>
            </a:fld>
            <a:r>
              <a:rPr lang="en-US" altLang="zh-CN" sz="1200" b="0">
                <a:solidFill>
                  <a:srgbClr val="4D4D4D"/>
                </a:solidFill>
                <a:latin typeface="Arial"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Times New Roman"/>
        <a:ea typeface="华文楷体"/>
        <a:cs typeface=""/>
      </a:majorFont>
      <a:minorFont>
        <a:latin typeface="Times New Roman"/>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3118</TotalTime>
  <Words>4206</Words>
  <Application>Microsoft Office PowerPoint</Application>
  <PresentationFormat>自定义</PresentationFormat>
  <Paragraphs>534</Paragraphs>
  <Slides>73</Slides>
  <Notes>4</Notes>
  <HiddenSlides>9</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模块</vt:lpstr>
      <vt:lpstr>基于UML的面向对象系统分析与设计</vt:lpstr>
      <vt:lpstr>面向对象的设计模式</vt:lpstr>
      <vt:lpstr>内容概要</vt:lpstr>
      <vt:lpstr>内容概要</vt:lpstr>
      <vt:lpstr>模式？</vt:lpstr>
      <vt:lpstr>模式无处不在</vt:lpstr>
      <vt:lpstr>计算机中的模式？</vt:lpstr>
      <vt:lpstr>模式</vt:lpstr>
      <vt:lpstr>模式的三大要素</vt:lpstr>
      <vt:lpstr>模式的特点</vt:lpstr>
      <vt:lpstr>模式简史-1</vt:lpstr>
      <vt:lpstr>模式简史-2</vt:lpstr>
      <vt:lpstr>设计模式？</vt:lpstr>
      <vt:lpstr>设计模式</vt:lpstr>
      <vt:lpstr>设计模式</vt:lpstr>
      <vt:lpstr>设计模式 vs 模式</vt:lpstr>
      <vt:lpstr>设计模式 vs 设计原则</vt:lpstr>
      <vt:lpstr>内容概要</vt:lpstr>
      <vt:lpstr>GoF设计模式</vt:lpstr>
      <vt:lpstr>GoF模式分类</vt:lpstr>
      <vt:lpstr>GoF模式分类-2</vt:lpstr>
      <vt:lpstr>幻灯片 22</vt:lpstr>
      <vt:lpstr>创建型模式</vt:lpstr>
      <vt:lpstr>结构型模式</vt:lpstr>
      <vt:lpstr>结构型模式（续）</vt:lpstr>
      <vt:lpstr>行为型模式</vt:lpstr>
      <vt:lpstr>行为型模式</vt:lpstr>
      <vt:lpstr>行为型模式</vt:lpstr>
      <vt:lpstr>GoF应用：State模式-1</vt:lpstr>
      <vt:lpstr>State模式-2</vt:lpstr>
      <vt:lpstr>State模式-3</vt:lpstr>
      <vt:lpstr>State模式-4</vt:lpstr>
      <vt:lpstr>汉堡店-1</vt:lpstr>
      <vt:lpstr>汉堡店-2</vt:lpstr>
      <vt:lpstr>汉堡店-3</vt:lpstr>
      <vt:lpstr>汉堡店-4：问题</vt:lpstr>
      <vt:lpstr>GoF：Decorator模式</vt:lpstr>
      <vt:lpstr>汉堡店：Decorator模式</vt:lpstr>
      <vt:lpstr>应用Decorator模式</vt:lpstr>
      <vt:lpstr>模式思维</vt:lpstr>
      <vt:lpstr>设计模式的实现思路</vt:lpstr>
      <vt:lpstr>学习和使用设计模式</vt:lpstr>
      <vt:lpstr>可复用的Button</vt:lpstr>
      <vt:lpstr>“拨电话” 的通信图</vt:lpstr>
      <vt:lpstr>观察静态结构（类图）</vt:lpstr>
      <vt:lpstr>根据类图试写Button代码</vt:lpstr>
      <vt:lpstr>添加一个间接层？</vt:lpstr>
      <vt:lpstr>改进设计—将行为赋予接口</vt:lpstr>
      <vt:lpstr>新的问题？</vt:lpstr>
      <vt:lpstr>再增加一个间接层</vt:lpstr>
      <vt:lpstr>GoF：Adapter模式</vt:lpstr>
      <vt:lpstr>代码实现</vt:lpstr>
      <vt:lpstr>引发潜在问题</vt:lpstr>
      <vt:lpstr>如法炮制</vt:lpstr>
      <vt:lpstr>如法炮制</vt:lpstr>
      <vt:lpstr>GoF：Observer模式</vt:lpstr>
      <vt:lpstr>实现Observer</vt:lpstr>
      <vt:lpstr>更多的模式…</vt:lpstr>
      <vt:lpstr>NULL Object模式</vt:lpstr>
      <vt:lpstr>内容概要</vt:lpstr>
      <vt:lpstr>职责分配</vt:lpstr>
      <vt:lpstr>GRASP</vt:lpstr>
      <vt:lpstr>9种GRASP模式</vt:lpstr>
      <vt:lpstr>GRASP：信息专家模式</vt:lpstr>
      <vt:lpstr>GRASP：受保护变化</vt:lpstr>
      <vt:lpstr>Demeter准则</vt:lpstr>
      <vt:lpstr>示例：不要和陌生人讲话</vt:lpstr>
      <vt:lpstr>内容概要</vt:lpstr>
      <vt:lpstr>模式与编程语言</vt:lpstr>
      <vt:lpstr>重构</vt:lpstr>
      <vt:lpstr>关于重构</vt:lpstr>
      <vt:lpstr>设计模式与重构</vt:lpstr>
      <vt:lpstr>谢 谢!</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Jiaxiang LIU</cp:lastModifiedBy>
  <cp:revision>642</cp:revision>
  <cp:lastPrinted>1601-01-01T00:00:00Z</cp:lastPrinted>
  <dcterms:created xsi:type="dcterms:W3CDTF">2005-09-05T02:45:08Z</dcterms:created>
  <dcterms:modified xsi:type="dcterms:W3CDTF">2022-11-14T14:15:25Z</dcterms:modified>
  <cp:category>UML</cp:category>
</cp:coreProperties>
</file>