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59" r:id="rId2"/>
    <p:sldId id="260" r:id="rId3"/>
    <p:sldId id="261" r:id="rId4"/>
    <p:sldId id="264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0000"/>
    <a:srgbClr val="003366"/>
    <a:srgbClr val="33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66" autoAdjust="0"/>
    <p:restoredTop sz="94660"/>
  </p:normalViewPr>
  <p:slideViewPr>
    <p:cSldViewPr>
      <p:cViewPr varScale="1">
        <p:scale>
          <a:sx n="70" d="100"/>
          <a:sy n="70" d="100"/>
        </p:scale>
        <p:origin x="762" y="4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w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11" Type="http://schemas.openxmlformats.org/officeDocument/2006/relationships/image" Target="../media/image17.w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anose="020B0604020202020204" pitchFamily="34" charset="0"/>
              </a:defRPr>
            </a:lvl1pPr>
          </a:lstStyle>
          <a:p>
            <a:fld id="{49B6BC5B-2AA9-4EF5-9B81-8734817195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495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4608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anose="020B0604020202020204" pitchFamily="34" charset="0"/>
              </a:defRPr>
            </a:lvl1pPr>
          </a:lstStyle>
          <a:p>
            <a:fld id="{D5DDF371-EC05-4B80-9F77-BCAB81E5AA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699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71925-8B9D-4DFE-BF45-95608BB3FC4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0433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66F43-04EB-4660-9B59-EF30DA0D841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19418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55F375-D992-4A4C-A5D5-65BC9D6CB56A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71290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CDE70D-6B29-4CEE-9DF0-4BFC58C4E167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10614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61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98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13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2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6368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4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25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1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323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4703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283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1" name="Group 4"/>
          <p:cNvGrpSpPr>
            <a:grpSpLocks/>
          </p:cNvGrpSpPr>
          <p:nvPr userDrawn="1"/>
        </p:nvGrpSpPr>
        <p:grpSpPr bwMode="auto">
          <a:xfrm>
            <a:off x="0" y="0"/>
            <a:ext cx="9144000" cy="795338"/>
            <a:chOff x="0" y="0"/>
            <a:chExt cx="5760" cy="501"/>
          </a:xfrm>
        </p:grpSpPr>
        <p:sp>
          <p:nvSpPr>
            <p:cNvPr id="14352" name="Rectangle 5"/>
            <p:cNvSpPr>
              <a:spLocks noChangeArrowheads="1"/>
            </p:cNvSpPr>
            <p:nvPr/>
          </p:nvSpPr>
          <p:spPr bwMode="auto">
            <a:xfrm>
              <a:off x="0" y="453"/>
              <a:ext cx="5760" cy="48"/>
            </a:xfrm>
            <a:prstGeom prst="rect">
              <a:avLst/>
            </a:prstGeom>
            <a:solidFill>
              <a:srgbClr val="CC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zh-CN" altLang="zh-CN" sz="2800">
                <a:solidFill>
                  <a:srgbClr val="02084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53" name="Rectangle 6"/>
            <p:cNvSpPr>
              <a:spLocks noChangeArrowheads="1"/>
            </p:cNvSpPr>
            <p:nvPr/>
          </p:nvSpPr>
          <p:spPr bwMode="gray">
            <a:xfrm>
              <a:off x="0" y="0"/>
              <a:ext cx="5760" cy="480"/>
            </a:xfrm>
            <a:prstGeom prst="rect">
              <a:avLst/>
            </a:prstGeom>
            <a:solidFill>
              <a:srgbClr val="004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zh-CN" altLang="zh-CN" sz="2800">
                <a:solidFill>
                  <a:srgbClr val="020844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1.emf"/><Relationship Id="rId15" Type="http://schemas.openxmlformats.org/officeDocument/2006/relationships/oleObject" Target="../embeddings/oleObject6.bin"/><Relationship Id="rId10" Type="http://schemas.openxmlformats.org/officeDocument/2006/relationships/hyperlink" Target="../&#31532;14&#31456;%20&#30456;&#23545;&#35770;/&#38468;&#20214;/mm&#23454;&#39564;/&#23454;&#39564;&#31616;&#20171;.ppt" TargetMode="External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1.emf"/><Relationship Id="rId18" Type="http://schemas.openxmlformats.org/officeDocument/2006/relationships/oleObject" Target="../embeddings/oleObject14.bin"/><Relationship Id="rId26" Type="http://schemas.openxmlformats.org/officeDocument/2006/relationships/hyperlink" Target="file:///D:\&#22823;&#23398;&#29289;&#29702;&#26032;&#20316;&#35838;&#20214;\&#31532;14&#31456;%20&#30456;&#23545;&#35770;\&#38468;&#20214;\mm&#23454;&#39564;\&#23454;&#39564;&#31616;&#20171;.ppt" TargetMode="External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5.emf"/><Relationship Id="rId7" Type="http://schemas.openxmlformats.org/officeDocument/2006/relationships/image" Target="../media/image8.e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3.emf"/><Relationship Id="rId25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emf"/><Relationship Id="rId24" Type="http://schemas.openxmlformats.org/officeDocument/2006/relationships/oleObject" Target="../embeddings/oleObject17.bin"/><Relationship Id="rId5" Type="http://schemas.openxmlformats.org/officeDocument/2006/relationships/image" Target="../media/image7.emf"/><Relationship Id="rId15" Type="http://schemas.openxmlformats.org/officeDocument/2006/relationships/image" Target="../media/image12.emf"/><Relationship Id="rId23" Type="http://schemas.openxmlformats.org/officeDocument/2006/relationships/image" Target="../media/image16.emf"/><Relationship Id="rId28" Type="http://schemas.openxmlformats.org/officeDocument/2006/relationships/image" Target="../media/image18.e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4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e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oleObject" Target="../embeddings/oleObject1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3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1.emf"/><Relationship Id="rId14" Type="http://schemas.openxmlformats.org/officeDocument/2006/relationships/hyperlink" Target="file:///D:\&#22823;&#23398;&#29289;&#29702;&#26032;&#20316;&#35838;&#20214;\&#31532;14&#31456;%20&#30456;&#23545;&#35770;\&#38468;&#20214;\mm&#23454;&#39564;\&#23454;&#39564;&#31616;&#20171;.pp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file:///D:\&#22823;&#23398;&#29289;&#29702;&#26032;&#20316;&#35838;&#20214;\&#31532;14&#31456;%20&#30456;&#23545;&#35770;\&#38468;&#20214;\mm&#23454;&#39564;\&#23454;&#39564;&#31616;&#20171;.ppt" TargetMode="External"/><Relationship Id="rId4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5486400" y="1828800"/>
            <a:ext cx="3200400" cy="1123950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50000">
                <a:schemeClr val="bg1"/>
              </a:gs>
              <a:gs pos="100000">
                <a:srgbClr val="FF9933"/>
              </a:gs>
            </a:gsLst>
            <a:lin ang="5400000" scaled="1"/>
          </a:gradFill>
          <a:ln w="57150" cmpd="thinThick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003366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3200">
                <a:solidFill>
                  <a:srgbClr val="003366"/>
                </a:solidFill>
                <a:latin typeface="Arial" panose="020B0604020202020204" pitchFamily="34" charset="0"/>
              </a:rPr>
              <a:t>以太</a:t>
            </a:r>
            <a:r>
              <a:rPr lang="zh-CN" altLang="en-US" sz="3200">
                <a:solidFill>
                  <a:srgbClr val="003366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z="3200">
                <a:solidFill>
                  <a:srgbClr val="003366"/>
                </a:solidFill>
                <a:latin typeface="Arial" panose="020B0604020202020204" pitchFamily="34" charset="0"/>
              </a:rPr>
              <a:t>参考系是绝对静止系</a:t>
            </a:r>
          </a:p>
        </p:txBody>
      </p:sp>
      <p:grpSp>
        <p:nvGrpSpPr>
          <p:cNvPr id="6206" name="Group 62"/>
          <p:cNvGrpSpPr>
            <a:grpSpLocks/>
          </p:cNvGrpSpPr>
          <p:nvPr/>
        </p:nvGrpSpPr>
        <p:grpSpPr bwMode="auto">
          <a:xfrm>
            <a:off x="4724400" y="3149600"/>
            <a:ext cx="2360613" cy="1601788"/>
            <a:chOff x="2976" y="1984"/>
            <a:chExt cx="1487" cy="1009"/>
          </a:xfrm>
        </p:grpSpPr>
        <p:grpSp>
          <p:nvGrpSpPr>
            <p:cNvPr id="6174" name="Group 30"/>
            <p:cNvGrpSpPr>
              <a:grpSpLocks/>
            </p:cNvGrpSpPr>
            <p:nvPr/>
          </p:nvGrpSpPr>
          <p:grpSpPr bwMode="auto">
            <a:xfrm>
              <a:off x="2976" y="1984"/>
              <a:ext cx="1487" cy="327"/>
              <a:chOff x="2209" y="2400"/>
              <a:chExt cx="1487" cy="327"/>
            </a:xfrm>
          </p:grpSpPr>
          <p:sp>
            <p:nvSpPr>
              <p:cNvPr id="6175" name="Text Box 31"/>
              <p:cNvSpPr txBox="1">
                <a:spLocks noChangeArrowheads="1"/>
              </p:cNvSpPr>
              <p:nvPr/>
            </p:nvSpPr>
            <p:spPr bwMode="auto">
              <a:xfrm>
                <a:off x="2209" y="2400"/>
                <a:ext cx="148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 b="0">
                    <a:solidFill>
                      <a:srgbClr val="003366"/>
                    </a:solidFill>
                  </a:rPr>
                  <a:t>G</a:t>
                </a:r>
                <a:r>
                  <a:rPr lang="en-US" altLang="zh-CN" sz="2400" b="0">
                    <a:solidFill>
                      <a:srgbClr val="003366"/>
                    </a:solidFill>
                  </a:rPr>
                  <a:t>       </a:t>
                </a:r>
                <a:r>
                  <a:rPr lang="en-US" altLang="zh-CN" sz="2800" b="0">
                    <a:solidFill>
                      <a:srgbClr val="003366"/>
                    </a:solidFill>
                  </a:rPr>
                  <a:t>M</a:t>
                </a:r>
                <a:r>
                  <a:rPr lang="en-US" altLang="zh-CN" sz="1400" b="0">
                    <a:solidFill>
                      <a:srgbClr val="003366"/>
                    </a:solidFill>
                  </a:rPr>
                  <a:t>1</a:t>
                </a:r>
                <a:r>
                  <a:rPr lang="en-US" altLang="zh-CN" sz="2400" b="0">
                    <a:solidFill>
                      <a:srgbClr val="003366"/>
                    </a:solidFill>
                  </a:rPr>
                  <a:t>        </a:t>
                </a:r>
                <a:r>
                  <a:rPr lang="en-US" altLang="zh-CN" sz="2800" b="0">
                    <a:solidFill>
                      <a:srgbClr val="003366"/>
                    </a:solidFill>
                  </a:rPr>
                  <a:t>G</a:t>
                </a:r>
              </a:p>
            </p:txBody>
          </p:sp>
          <p:sp>
            <p:nvSpPr>
              <p:cNvPr id="6176" name="Line 32"/>
              <p:cNvSpPr>
                <a:spLocks noChangeShapeType="1"/>
              </p:cNvSpPr>
              <p:nvPr/>
            </p:nvSpPr>
            <p:spPr bwMode="auto">
              <a:xfrm>
                <a:off x="2438" y="2552"/>
                <a:ext cx="29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7" name="Line 33"/>
              <p:cNvSpPr>
                <a:spLocks noChangeShapeType="1"/>
              </p:cNvSpPr>
              <p:nvPr/>
            </p:nvSpPr>
            <p:spPr bwMode="auto">
              <a:xfrm>
                <a:off x="3063" y="2552"/>
                <a:ext cx="297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6178" name="Object 34"/>
            <p:cNvGraphicFramePr>
              <a:graphicFrameLocks noChangeAspect="1"/>
            </p:cNvGraphicFramePr>
            <p:nvPr/>
          </p:nvGraphicFramePr>
          <p:xfrm>
            <a:off x="3071" y="2352"/>
            <a:ext cx="1356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" name="Equation" r:id="rId4" imgW="1041120" imgH="393480" progId="Equation.3">
                    <p:embed/>
                  </p:oleObj>
                </mc:Choice>
                <mc:Fallback>
                  <p:oleObj name="Equation" r:id="rId4" imgW="1041120" imgH="39348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1" y="2352"/>
                          <a:ext cx="1356" cy="6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05" name="Group 61"/>
          <p:cNvGrpSpPr>
            <a:grpSpLocks/>
          </p:cNvGrpSpPr>
          <p:nvPr/>
        </p:nvGrpSpPr>
        <p:grpSpPr bwMode="auto">
          <a:xfrm>
            <a:off x="684213" y="1700213"/>
            <a:ext cx="4679950" cy="1127125"/>
            <a:chOff x="316" y="1200"/>
            <a:chExt cx="2948" cy="710"/>
          </a:xfrm>
        </p:grpSpPr>
        <p:sp>
          <p:nvSpPr>
            <p:cNvPr id="6149" name="Text Box 5"/>
            <p:cNvSpPr txBox="1">
              <a:spLocks noChangeArrowheads="1"/>
            </p:cNvSpPr>
            <p:nvPr/>
          </p:nvSpPr>
          <p:spPr bwMode="auto">
            <a:xfrm>
              <a:off x="316" y="1200"/>
              <a:ext cx="294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200">
                  <a:solidFill>
                    <a:srgbClr val="003366"/>
                  </a:solidFill>
                  <a:latin typeface="宋体" panose="02010600030101010101" pitchFamily="2" charset="-122"/>
                </a:rPr>
                <a:t>设“以太”参考系为  系实验室为  系</a:t>
              </a:r>
            </a:p>
          </p:txBody>
        </p:sp>
        <p:graphicFrame>
          <p:nvGraphicFramePr>
            <p:cNvPr id="6150" name="Object 6"/>
            <p:cNvGraphicFramePr>
              <a:graphicFrameLocks noChangeAspect="1"/>
            </p:cNvGraphicFramePr>
            <p:nvPr/>
          </p:nvGraphicFramePr>
          <p:xfrm>
            <a:off x="1420" y="1434"/>
            <a:ext cx="273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0" name="Equation" r:id="rId6" imgW="139680" imgH="177480" progId="Equation.3">
                    <p:embed/>
                  </p:oleObj>
                </mc:Choice>
                <mc:Fallback>
                  <p:oleObj name="Equation" r:id="rId6" imgW="139680" imgH="1774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" y="1434"/>
                          <a:ext cx="273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1" name="Object 37"/>
            <p:cNvGraphicFramePr>
              <a:graphicFrameLocks noChangeAspect="1"/>
            </p:cNvGraphicFramePr>
            <p:nvPr/>
          </p:nvGraphicFramePr>
          <p:xfrm>
            <a:off x="2699" y="1207"/>
            <a:ext cx="198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1" name="Equation" r:id="rId8" imgW="101520" imgH="139680" progId="Equation.3">
                    <p:embed/>
                  </p:oleObj>
                </mc:Choice>
                <mc:Fallback>
                  <p:oleObj name="Equation" r:id="rId8" imgW="101520" imgH="13968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207"/>
                          <a:ext cx="198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83" name="Text Box 39">
            <a:hlinkClick r:id="rId10"/>
          </p:cNvPr>
          <p:cNvSpPr txBox="1">
            <a:spLocks noChangeArrowheads="1"/>
          </p:cNvSpPr>
          <p:nvPr/>
        </p:nvSpPr>
        <p:spPr bwMode="auto">
          <a:xfrm>
            <a:off x="2627313" y="115888"/>
            <a:ext cx="4968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宋体" panose="02010600030101010101" pitchFamily="2" charset="-122"/>
              </a:rPr>
              <a:t>迈克耳孙</a:t>
            </a:r>
            <a:r>
              <a:rPr lang="en-US" altLang="zh-CN" sz="3600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r>
              <a:rPr lang="zh-CN" altLang="en-US" sz="3600">
                <a:solidFill>
                  <a:schemeClr val="bg1"/>
                </a:solidFill>
                <a:latin typeface="宋体" panose="02010600030101010101" pitchFamily="2" charset="-122"/>
              </a:rPr>
              <a:t>莫雷实验</a:t>
            </a:r>
          </a:p>
        </p:txBody>
      </p:sp>
      <p:grpSp>
        <p:nvGrpSpPr>
          <p:cNvPr id="6204" name="Group 60"/>
          <p:cNvGrpSpPr>
            <a:grpSpLocks/>
          </p:cNvGrpSpPr>
          <p:nvPr/>
        </p:nvGrpSpPr>
        <p:grpSpPr bwMode="auto">
          <a:xfrm>
            <a:off x="971550" y="3068638"/>
            <a:ext cx="3059113" cy="3024187"/>
            <a:chOff x="476" y="1933"/>
            <a:chExt cx="1927" cy="1905"/>
          </a:xfrm>
        </p:grpSpPr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476" y="1933"/>
              <a:ext cx="1814" cy="19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70" name="Object 26"/>
            <p:cNvGraphicFramePr>
              <a:graphicFrameLocks noChangeAspect="1"/>
            </p:cNvGraphicFramePr>
            <p:nvPr/>
          </p:nvGraphicFramePr>
          <p:xfrm>
            <a:off x="524" y="1972"/>
            <a:ext cx="148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2" name="Equation" r:id="rId11" imgW="1968480" imgH="368280" progId="Equation.3">
                    <p:embed/>
                  </p:oleObj>
                </mc:Choice>
                <mc:Fallback>
                  <p:oleObj name="Equation" r:id="rId11" imgW="1968480" imgH="36828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" y="1972"/>
                          <a:ext cx="1488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86" name="Group 42"/>
            <p:cNvGrpSpPr>
              <a:grpSpLocks/>
            </p:cNvGrpSpPr>
            <p:nvPr/>
          </p:nvGrpSpPr>
          <p:grpSpPr bwMode="auto">
            <a:xfrm>
              <a:off x="521" y="2205"/>
              <a:ext cx="1882" cy="1569"/>
              <a:chOff x="1142" y="819"/>
              <a:chExt cx="1882" cy="1569"/>
            </a:xfrm>
          </p:grpSpPr>
          <p:grpSp>
            <p:nvGrpSpPr>
              <p:cNvPr id="6187" name="Group 43"/>
              <p:cNvGrpSpPr>
                <a:grpSpLocks/>
              </p:cNvGrpSpPr>
              <p:nvPr/>
            </p:nvGrpSpPr>
            <p:grpSpPr bwMode="auto">
              <a:xfrm>
                <a:off x="1142" y="819"/>
                <a:ext cx="1882" cy="1569"/>
                <a:chOff x="432" y="576"/>
                <a:chExt cx="1824" cy="1370"/>
              </a:xfrm>
            </p:grpSpPr>
            <p:sp>
              <p:nvSpPr>
                <p:cNvPr id="6188" name="Rectangle 44"/>
                <p:cNvSpPr>
                  <a:spLocks noChangeArrowheads="1"/>
                </p:cNvSpPr>
                <p:nvPr/>
              </p:nvSpPr>
              <p:spPr bwMode="auto">
                <a:xfrm>
                  <a:off x="977" y="697"/>
                  <a:ext cx="299" cy="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89" name="Rectangle 45"/>
                <p:cNvSpPr>
                  <a:spLocks noChangeArrowheads="1"/>
                </p:cNvSpPr>
                <p:nvPr/>
              </p:nvSpPr>
              <p:spPr bwMode="auto">
                <a:xfrm>
                  <a:off x="1673" y="1096"/>
                  <a:ext cx="34" cy="29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90" name="Line 46"/>
                <p:cNvSpPr>
                  <a:spLocks noChangeShapeType="1"/>
                </p:cNvSpPr>
                <p:nvPr/>
              </p:nvSpPr>
              <p:spPr bwMode="auto">
                <a:xfrm>
                  <a:off x="1143" y="733"/>
                  <a:ext cx="0" cy="98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91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712" y="1278"/>
                  <a:ext cx="961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92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1077" y="1205"/>
                  <a:ext cx="132" cy="146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93" name="AutoShape 49"/>
                <p:cNvSpPr>
                  <a:spLocks noChangeArrowheads="1"/>
                </p:cNvSpPr>
                <p:nvPr/>
              </p:nvSpPr>
              <p:spPr bwMode="auto">
                <a:xfrm>
                  <a:off x="1081" y="1728"/>
                  <a:ext cx="144" cy="218"/>
                </a:xfrm>
                <a:prstGeom prst="can">
                  <a:avLst>
                    <a:gd name="adj" fmla="val 37847"/>
                  </a:avLst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94" name="AutoShape 50"/>
                <p:cNvSpPr>
                  <a:spLocks noChangeArrowheads="1"/>
                </p:cNvSpPr>
                <p:nvPr/>
              </p:nvSpPr>
              <p:spPr bwMode="auto">
                <a:xfrm>
                  <a:off x="1344" y="1584"/>
                  <a:ext cx="265" cy="109"/>
                </a:xfrm>
                <a:prstGeom prst="rightArrow">
                  <a:avLst>
                    <a:gd name="adj1" fmla="val 50000"/>
                    <a:gd name="adj2" fmla="val 60780"/>
                  </a:avLst>
                </a:prstGeom>
                <a:solidFill>
                  <a:srgbClr val="FFEBFF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6195" name="Object 51"/>
                <p:cNvGraphicFramePr>
                  <a:graphicFrameLocks noChangeAspect="1"/>
                </p:cNvGraphicFramePr>
                <p:nvPr/>
              </p:nvGraphicFramePr>
              <p:xfrm>
                <a:off x="1629" y="1488"/>
                <a:ext cx="203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23" name="Equation" r:id="rId13" imgW="177480" imgH="228600" progId="Equation.3">
                        <p:embed/>
                      </p:oleObj>
                    </mc:Choice>
                    <mc:Fallback>
                      <p:oleObj name="Equation" r:id="rId13" imgW="177480" imgH="228600" progId="Equation.3">
                        <p:embed/>
                        <p:pic>
                          <p:nvPicPr>
                            <p:cNvPr id="0" name="Object 5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29" y="1488"/>
                              <a:ext cx="203" cy="28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6196" name="Group 52"/>
                <p:cNvGrpSpPr>
                  <a:grpSpLocks/>
                </p:cNvGrpSpPr>
                <p:nvPr/>
              </p:nvGrpSpPr>
              <p:grpSpPr bwMode="auto">
                <a:xfrm>
                  <a:off x="432" y="1136"/>
                  <a:ext cx="384" cy="272"/>
                  <a:chOff x="432" y="1136"/>
                  <a:chExt cx="384" cy="272"/>
                </a:xfrm>
              </p:grpSpPr>
              <p:sp>
                <p:nvSpPr>
                  <p:cNvPr id="6197" name="Line 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22" y="1178"/>
                    <a:ext cx="194" cy="160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 type="triangle" w="sm" len="lg"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98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645" y="1152"/>
                    <a:ext cx="122" cy="226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 type="triangle" w="sm" len="lg"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6199" name="Object 55"/>
                  <p:cNvGraphicFramePr>
                    <a:graphicFrameLocks noChangeAspect="1"/>
                  </p:cNvGraphicFramePr>
                  <p:nvPr/>
                </p:nvGraphicFramePr>
                <p:xfrm>
                  <a:off x="432" y="1136"/>
                  <a:ext cx="186" cy="27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224" name="Equation" r:id="rId15" imgW="152280" imgH="215640" progId="Equation.3">
                          <p:embed/>
                        </p:oleObj>
                      </mc:Choice>
                      <mc:Fallback>
                        <p:oleObj name="Equation" r:id="rId15" imgW="152280" imgH="215640" progId="Equation.3">
                          <p:embed/>
                          <p:pic>
                            <p:nvPicPr>
                              <p:cNvPr id="0" name="Object 5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32" y="1136"/>
                                <a:ext cx="186" cy="27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6200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912" y="1008"/>
                  <a:ext cx="288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800">
                      <a:solidFill>
                        <a:srgbClr val="003366"/>
                      </a:solidFill>
                    </a:rPr>
                    <a:t>G</a:t>
                  </a:r>
                </a:p>
              </p:txBody>
            </p:sp>
            <p:sp>
              <p:nvSpPr>
                <p:cNvPr id="6201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632" y="816"/>
                  <a:ext cx="624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800">
                      <a:solidFill>
                        <a:srgbClr val="003366"/>
                      </a:solidFill>
                    </a:rPr>
                    <a:t>M</a:t>
                  </a:r>
                  <a:r>
                    <a:rPr lang="en-US" altLang="zh-CN" sz="1400">
                      <a:solidFill>
                        <a:srgbClr val="003366"/>
                      </a:solidFill>
                    </a:rPr>
                    <a:t>1</a:t>
                  </a:r>
                </a:p>
              </p:txBody>
            </p:sp>
            <p:sp>
              <p:nvSpPr>
                <p:cNvPr id="6202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296" y="576"/>
                  <a:ext cx="576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800">
                      <a:solidFill>
                        <a:srgbClr val="003366"/>
                      </a:solidFill>
                    </a:rPr>
                    <a:t>M</a:t>
                  </a:r>
                  <a:r>
                    <a:rPr lang="en-US" altLang="zh-CN" sz="1400">
                      <a:solidFill>
                        <a:srgbClr val="003366"/>
                      </a:solidFill>
                    </a:rPr>
                    <a:t>2</a:t>
                  </a:r>
                </a:p>
              </p:txBody>
            </p:sp>
          </p:grpSp>
          <p:sp>
            <p:nvSpPr>
              <p:cNvPr id="6203" name="Text Box 59"/>
              <p:cNvSpPr txBox="1">
                <a:spLocks noChangeArrowheads="1"/>
              </p:cNvSpPr>
              <p:nvPr/>
            </p:nvSpPr>
            <p:spPr bwMode="auto">
              <a:xfrm>
                <a:off x="1469" y="2028"/>
                <a:ext cx="28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>
                    <a:solidFill>
                      <a:srgbClr val="003366"/>
                    </a:solidFill>
                  </a:rPr>
                  <a:t>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24" name="Object 56"/>
          <p:cNvGraphicFramePr>
            <a:graphicFrameLocks noChangeAspect="1"/>
          </p:cNvGraphicFramePr>
          <p:nvPr/>
        </p:nvGraphicFramePr>
        <p:xfrm>
          <a:off x="1325563" y="4452938"/>
          <a:ext cx="264636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" name="Equation" r:id="rId4" imgW="1015920" imgH="215640" progId="Equation.3">
                  <p:embed/>
                </p:oleObj>
              </mc:Choice>
              <mc:Fallback>
                <p:oleObj name="Equation" r:id="rId4" imgW="1015920" imgH="21564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4452938"/>
                        <a:ext cx="2646362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6" name="Rectangle 58"/>
          <p:cNvSpPr>
            <a:spLocks noChangeArrowheads="1"/>
          </p:cNvSpPr>
          <p:nvPr/>
        </p:nvSpPr>
        <p:spPr bwMode="auto">
          <a:xfrm>
            <a:off x="762000" y="838200"/>
            <a:ext cx="7772400" cy="2879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279" name="Group 111"/>
          <p:cNvGrpSpPr>
            <a:grpSpLocks/>
          </p:cNvGrpSpPr>
          <p:nvPr/>
        </p:nvGrpSpPr>
        <p:grpSpPr bwMode="auto">
          <a:xfrm>
            <a:off x="974725" y="990600"/>
            <a:ext cx="2987675" cy="2490788"/>
            <a:chOff x="1142" y="819"/>
            <a:chExt cx="1882" cy="1569"/>
          </a:xfrm>
        </p:grpSpPr>
        <p:grpSp>
          <p:nvGrpSpPr>
            <p:cNvPr id="7227" name="Group 59"/>
            <p:cNvGrpSpPr>
              <a:grpSpLocks/>
            </p:cNvGrpSpPr>
            <p:nvPr/>
          </p:nvGrpSpPr>
          <p:grpSpPr bwMode="auto">
            <a:xfrm>
              <a:off x="1142" y="819"/>
              <a:ext cx="1882" cy="1569"/>
              <a:chOff x="432" y="576"/>
              <a:chExt cx="1824" cy="1370"/>
            </a:xfrm>
          </p:grpSpPr>
          <p:sp>
            <p:nvSpPr>
              <p:cNvPr id="7228" name="Rectangle 60"/>
              <p:cNvSpPr>
                <a:spLocks noChangeArrowheads="1"/>
              </p:cNvSpPr>
              <p:nvPr/>
            </p:nvSpPr>
            <p:spPr bwMode="auto">
              <a:xfrm>
                <a:off x="977" y="697"/>
                <a:ext cx="299" cy="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9" name="Rectangle 61"/>
              <p:cNvSpPr>
                <a:spLocks noChangeArrowheads="1"/>
              </p:cNvSpPr>
              <p:nvPr/>
            </p:nvSpPr>
            <p:spPr bwMode="auto">
              <a:xfrm>
                <a:off x="1673" y="1096"/>
                <a:ext cx="34" cy="2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0" name="Line 62"/>
              <p:cNvSpPr>
                <a:spLocks noChangeShapeType="1"/>
              </p:cNvSpPr>
              <p:nvPr/>
            </p:nvSpPr>
            <p:spPr bwMode="auto">
              <a:xfrm>
                <a:off x="1143" y="733"/>
                <a:ext cx="0" cy="98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1" name="Line 63"/>
              <p:cNvSpPr>
                <a:spLocks noChangeShapeType="1"/>
              </p:cNvSpPr>
              <p:nvPr/>
            </p:nvSpPr>
            <p:spPr bwMode="auto">
              <a:xfrm flipH="1">
                <a:off x="712" y="1278"/>
                <a:ext cx="961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2" name="Line 64"/>
              <p:cNvSpPr>
                <a:spLocks noChangeShapeType="1"/>
              </p:cNvSpPr>
              <p:nvPr/>
            </p:nvSpPr>
            <p:spPr bwMode="auto">
              <a:xfrm flipV="1">
                <a:off x="1077" y="1205"/>
                <a:ext cx="132" cy="146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3" name="AutoShape 65"/>
              <p:cNvSpPr>
                <a:spLocks noChangeArrowheads="1"/>
              </p:cNvSpPr>
              <p:nvPr/>
            </p:nvSpPr>
            <p:spPr bwMode="auto">
              <a:xfrm>
                <a:off x="1081" y="1728"/>
                <a:ext cx="144" cy="218"/>
              </a:xfrm>
              <a:prstGeom prst="can">
                <a:avLst>
                  <a:gd name="adj" fmla="val 37847"/>
                </a:avLst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4" name="AutoShape 66"/>
              <p:cNvSpPr>
                <a:spLocks noChangeArrowheads="1"/>
              </p:cNvSpPr>
              <p:nvPr/>
            </p:nvSpPr>
            <p:spPr bwMode="auto">
              <a:xfrm>
                <a:off x="1344" y="1584"/>
                <a:ext cx="265" cy="109"/>
              </a:xfrm>
              <a:prstGeom prst="rightArrow">
                <a:avLst>
                  <a:gd name="adj1" fmla="val 50000"/>
                  <a:gd name="adj2" fmla="val 60780"/>
                </a:avLst>
              </a:prstGeom>
              <a:solidFill>
                <a:srgbClr val="FFEB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235" name="Object 67"/>
              <p:cNvGraphicFramePr>
                <a:graphicFrameLocks noChangeAspect="1"/>
              </p:cNvGraphicFramePr>
              <p:nvPr/>
            </p:nvGraphicFramePr>
            <p:xfrm>
              <a:off x="1629" y="1488"/>
              <a:ext cx="203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07" name="Equation" r:id="rId6" imgW="177480" imgH="228600" progId="Equation.3">
                      <p:embed/>
                    </p:oleObj>
                  </mc:Choice>
                  <mc:Fallback>
                    <p:oleObj name="Equation" r:id="rId6" imgW="177480" imgH="228600" progId="Equation.3">
                      <p:embed/>
                      <p:pic>
                        <p:nvPicPr>
                          <p:cNvPr id="0" name="Object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9" y="1488"/>
                            <a:ext cx="203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236" name="Group 68"/>
              <p:cNvGrpSpPr>
                <a:grpSpLocks/>
              </p:cNvGrpSpPr>
              <p:nvPr/>
            </p:nvGrpSpPr>
            <p:grpSpPr bwMode="auto">
              <a:xfrm>
                <a:off x="432" y="1136"/>
                <a:ext cx="384" cy="272"/>
                <a:chOff x="432" y="1136"/>
                <a:chExt cx="384" cy="272"/>
              </a:xfrm>
            </p:grpSpPr>
            <p:sp>
              <p:nvSpPr>
                <p:cNvPr id="7237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622" y="1178"/>
                  <a:ext cx="194" cy="1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 type="triangl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38" name="Line 70"/>
                <p:cNvSpPr>
                  <a:spLocks noChangeShapeType="1"/>
                </p:cNvSpPr>
                <p:nvPr/>
              </p:nvSpPr>
              <p:spPr bwMode="auto">
                <a:xfrm>
                  <a:off x="645" y="1152"/>
                  <a:ext cx="122" cy="22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 type="triangl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239" name="Object 71"/>
                <p:cNvGraphicFramePr>
                  <a:graphicFrameLocks noChangeAspect="1"/>
                </p:cNvGraphicFramePr>
                <p:nvPr/>
              </p:nvGraphicFramePr>
              <p:xfrm>
                <a:off x="432" y="1136"/>
                <a:ext cx="186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08" name="Equation" r:id="rId8" imgW="152280" imgH="215640" progId="Equation.3">
                        <p:embed/>
                      </p:oleObj>
                    </mc:Choice>
                    <mc:Fallback>
                      <p:oleObj name="Equation" r:id="rId8" imgW="152280" imgH="215640" progId="Equation.3">
                        <p:embed/>
                        <p:pic>
                          <p:nvPicPr>
                            <p:cNvPr id="0" name="Object 7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2" y="1136"/>
                              <a:ext cx="186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7240" name="Text Box 72"/>
              <p:cNvSpPr txBox="1">
                <a:spLocks noChangeArrowheads="1"/>
              </p:cNvSpPr>
              <p:nvPr/>
            </p:nvSpPr>
            <p:spPr bwMode="auto">
              <a:xfrm>
                <a:off x="912" y="1008"/>
                <a:ext cx="28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>
                    <a:solidFill>
                      <a:srgbClr val="003366"/>
                    </a:solidFill>
                  </a:rPr>
                  <a:t>G</a:t>
                </a:r>
              </a:p>
            </p:txBody>
          </p:sp>
          <p:sp>
            <p:nvSpPr>
              <p:cNvPr id="7241" name="Text Box 73"/>
              <p:cNvSpPr txBox="1">
                <a:spLocks noChangeArrowheads="1"/>
              </p:cNvSpPr>
              <p:nvPr/>
            </p:nvSpPr>
            <p:spPr bwMode="auto">
              <a:xfrm>
                <a:off x="1632" y="816"/>
                <a:ext cx="624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>
                    <a:solidFill>
                      <a:srgbClr val="003366"/>
                    </a:solidFill>
                  </a:rPr>
                  <a:t>M</a:t>
                </a:r>
                <a:r>
                  <a:rPr lang="en-US" altLang="zh-CN" sz="1400">
                    <a:solidFill>
                      <a:srgbClr val="003366"/>
                    </a:solidFill>
                  </a:rPr>
                  <a:t>1</a:t>
                </a:r>
              </a:p>
            </p:txBody>
          </p:sp>
          <p:sp>
            <p:nvSpPr>
              <p:cNvPr id="7242" name="Text Box 74"/>
              <p:cNvSpPr txBox="1">
                <a:spLocks noChangeArrowheads="1"/>
              </p:cNvSpPr>
              <p:nvPr/>
            </p:nvSpPr>
            <p:spPr bwMode="auto">
              <a:xfrm>
                <a:off x="1296" y="576"/>
                <a:ext cx="576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>
                    <a:solidFill>
                      <a:srgbClr val="003366"/>
                    </a:solidFill>
                  </a:rPr>
                  <a:t>M</a:t>
                </a:r>
                <a:r>
                  <a:rPr lang="en-US" altLang="zh-CN" sz="1400">
                    <a:solidFill>
                      <a:srgbClr val="003366"/>
                    </a:solidFill>
                  </a:rPr>
                  <a:t>2</a:t>
                </a:r>
              </a:p>
            </p:txBody>
          </p:sp>
        </p:grpSp>
        <p:sp>
          <p:nvSpPr>
            <p:cNvPr id="7243" name="Text Box 75"/>
            <p:cNvSpPr txBox="1">
              <a:spLocks noChangeArrowheads="1"/>
            </p:cNvSpPr>
            <p:nvPr/>
          </p:nvSpPr>
          <p:spPr bwMode="auto">
            <a:xfrm>
              <a:off x="1469" y="2028"/>
              <a:ext cx="2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003366"/>
                  </a:solidFill>
                </a:rPr>
                <a:t>T</a:t>
              </a:r>
            </a:p>
          </p:txBody>
        </p:sp>
      </p:grpSp>
      <p:grpSp>
        <p:nvGrpSpPr>
          <p:cNvPr id="7276" name="Group 108"/>
          <p:cNvGrpSpPr>
            <a:grpSpLocks/>
          </p:cNvGrpSpPr>
          <p:nvPr/>
        </p:nvGrpSpPr>
        <p:grpSpPr bwMode="auto">
          <a:xfrm>
            <a:off x="4038600" y="990600"/>
            <a:ext cx="1881188" cy="2085975"/>
            <a:chOff x="2799" y="890"/>
            <a:chExt cx="1185" cy="1314"/>
          </a:xfrm>
        </p:grpSpPr>
        <p:sp>
          <p:nvSpPr>
            <p:cNvPr id="7249" name="Text Box 81"/>
            <p:cNvSpPr txBox="1">
              <a:spLocks noChangeArrowheads="1"/>
            </p:cNvSpPr>
            <p:nvPr/>
          </p:nvSpPr>
          <p:spPr bwMode="auto">
            <a:xfrm>
              <a:off x="2799" y="890"/>
              <a:ext cx="105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003366"/>
                  </a:solidFill>
                </a:rPr>
                <a:t>G</a:t>
              </a:r>
              <a:r>
                <a:rPr lang="en-US" altLang="zh-CN" sz="2400">
                  <a:solidFill>
                    <a:srgbClr val="003366"/>
                  </a:solidFill>
                </a:rPr>
                <a:t>        </a:t>
              </a:r>
              <a:r>
                <a:rPr lang="en-US" altLang="zh-CN" sz="2800">
                  <a:solidFill>
                    <a:srgbClr val="003366"/>
                  </a:solidFill>
                </a:rPr>
                <a:t>M</a:t>
              </a:r>
              <a:r>
                <a:rPr lang="en-US" altLang="zh-CN" sz="1400">
                  <a:solidFill>
                    <a:srgbClr val="003366"/>
                  </a:solidFill>
                </a:rPr>
                <a:t>2</a:t>
              </a:r>
            </a:p>
          </p:txBody>
        </p:sp>
        <p:sp>
          <p:nvSpPr>
            <p:cNvPr id="7250" name="Line 82"/>
            <p:cNvSpPr>
              <a:spLocks noChangeShapeType="1"/>
            </p:cNvSpPr>
            <p:nvPr/>
          </p:nvSpPr>
          <p:spPr bwMode="auto">
            <a:xfrm>
              <a:off x="3039" y="1025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2" name="Line 84"/>
            <p:cNvSpPr>
              <a:spLocks noChangeShapeType="1"/>
            </p:cNvSpPr>
            <p:nvPr/>
          </p:nvSpPr>
          <p:spPr bwMode="auto">
            <a:xfrm flipH="1">
              <a:off x="2862" y="1945"/>
              <a:ext cx="35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3" name="Line 85"/>
            <p:cNvSpPr>
              <a:spLocks noChangeShapeType="1"/>
            </p:cNvSpPr>
            <p:nvPr/>
          </p:nvSpPr>
          <p:spPr bwMode="auto">
            <a:xfrm flipV="1">
              <a:off x="3215" y="1249"/>
              <a:ext cx="0" cy="6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4" name="Line 86"/>
            <p:cNvSpPr>
              <a:spLocks noChangeShapeType="1"/>
            </p:cNvSpPr>
            <p:nvPr/>
          </p:nvSpPr>
          <p:spPr bwMode="auto">
            <a:xfrm flipV="1">
              <a:off x="2862" y="1249"/>
              <a:ext cx="353" cy="6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55" name="Object 87"/>
            <p:cNvGraphicFramePr>
              <a:graphicFrameLocks noChangeAspect="1"/>
            </p:cNvGraphicFramePr>
            <p:nvPr/>
          </p:nvGraphicFramePr>
          <p:xfrm>
            <a:off x="2799" y="1454"/>
            <a:ext cx="23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9" name="Equation" r:id="rId10" imgW="177480" imgH="228600" progId="Equation.3">
                    <p:embed/>
                  </p:oleObj>
                </mc:Choice>
                <mc:Fallback>
                  <p:oleObj name="Equation" r:id="rId10" imgW="177480" imgH="228600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9" y="1454"/>
                          <a:ext cx="237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56" name="Object 88"/>
            <p:cNvGraphicFramePr>
              <a:graphicFrameLocks noChangeAspect="1"/>
            </p:cNvGraphicFramePr>
            <p:nvPr/>
          </p:nvGraphicFramePr>
          <p:xfrm>
            <a:off x="3352" y="1525"/>
            <a:ext cx="63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0" name="公式" r:id="rId12" imgW="583920" imgH="253800" progId="Equation.3">
                    <p:embed/>
                  </p:oleObj>
                </mc:Choice>
                <mc:Fallback>
                  <p:oleObj name="公式" r:id="rId12" imgW="583920" imgH="253800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2" y="1525"/>
                          <a:ext cx="63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57" name="Object 89"/>
            <p:cNvGraphicFramePr>
              <a:graphicFrameLocks noChangeAspect="1"/>
            </p:cNvGraphicFramePr>
            <p:nvPr/>
          </p:nvGraphicFramePr>
          <p:xfrm>
            <a:off x="2901" y="1964"/>
            <a:ext cx="33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1" name="Equation" r:id="rId14" imgW="355320" imgH="253800" progId="Equation.3">
                    <p:embed/>
                  </p:oleObj>
                </mc:Choice>
                <mc:Fallback>
                  <p:oleObj name="Equation" r:id="rId14" imgW="355320" imgH="253800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1" y="1964"/>
                          <a:ext cx="33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8" name="Group 110"/>
          <p:cNvGrpSpPr>
            <a:grpSpLocks/>
          </p:cNvGrpSpPr>
          <p:nvPr/>
        </p:nvGrpSpPr>
        <p:grpSpPr bwMode="auto">
          <a:xfrm>
            <a:off x="6248400" y="990600"/>
            <a:ext cx="2057400" cy="2000250"/>
            <a:chOff x="3984" y="900"/>
            <a:chExt cx="1296" cy="1260"/>
          </a:xfrm>
        </p:grpSpPr>
        <p:sp>
          <p:nvSpPr>
            <p:cNvPr id="7260" name="Text Box 92"/>
            <p:cNvSpPr txBox="1">
              <a:spLocks noChangeArrowheads="1"/>
            </p:cNvSpPr>
            <p:nvPr/>
          </p:nvSpPr>
          <p:spPr bwMode="auto">
            <a:xfrm>
              <a:off x="3984" y="900"/>
              <a:ext cx="11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003366"/>
                  </a:solidFill>
                </a:rPr>
                <a:t>M</a:t>
              </a:r>
              <a:r>
                <a:rPr lang="en-US" altLang="zh-CN" sz="1400">
                  <a:solidFill>
                    <a:srgbClr val="003366"/>
                  </a:solidFill>
                </a:rPr>
                <a:t>2</a:t>
              </a:r>
              <a:r>
                <a:rPr lang="en-US" altLang="zh-CN" sz="2400" i="1">
                  <a:solidFill>
                    <a:srgbClr val="003366"/>
                  </a:solidFill>
                </a:rPr>
                <a:t>           </a:t>
              </a:r>
              <a:r>
                <a:rPr lang="en-US" altLang="zh-CN" sz="2800">
                  <a:solidFill>
                    <a:srgbClr val="003366"/>
                  </a:solidFill>
                </a:rPr>
                <a:t>G</a:t>
              </a:r>
            </a:p>
          </p:txBody>
        </p:sp>
        <p:sp>
          <p:nvSpPr>
            <p:cNvPr id="7261" name="Line 93"/>
            <p:cNvSpPr>
              <a:spLocks noChangeShapeType="1"/>
            </p:cNvSpPr>
            <p:nvPr/>
          </p:nvSpPr>
          <p:spPr bwMode="auto">
            <a:xfrm>
              <a:off x="4308" y="1032"/>
              <a:ext cx="42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3" name="Line 95"/>
            <p:cNvSpPr>
              <a:spLocks noChangeShapeType="1"/>
            </p:cNvSpPr>
            <p:nvPr/>
          </p:nvSpPr>
          <p:spPr bwMode="auto">
            <a:xfrm flipH="1">
              <a:off x="4177" y="1465"/>
              <a:ext cx="33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4" name="Line 96"/>
            <p:cNvSpPr>
              <a:spLocks noChangeShapeType="1"/>
            </p:cNvSpPr>
            <p:nvPr/>
          </p:nvSpPr>
          <p:spPr bwMode="auto">
            <a:xfrm flipV="1">
              <a:off x="4514" y="1465"/>
              <a:ext cx="0" cy="69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5" name="Line 97"/>
            <p:cNvSpPr>
              <a:spLocks noChangeShapeType="1"/>
            </p:cNvSpPr>
            <p:nvPr/>
          </p:nvSpPr>
          <p:spPr bwMode="auto">
            <a:xfrm>
              <a:off x="4177" y="1465"/>
              <a:ext cx="337" cy="69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66" name="Object 98"/>
            <p:cNvGraphicFramePr>
              <a:graphicFrameLocks noChangeAspect="1"/>
            </p:cNvGraphicFramePr>
            <p:nvPr/>
          </p:nvGraphicFramePr>
          <p:xfrm>
            <a:off x="4074" y="1685"/>
            <a:ext cx="215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2" name="Equation" r:id="rId16" imgW="177480" imgH="228600" progId="Equation.3">
                    <p:embed/>
                  </p:oleObj>
                </mc:Choice>
                <mc:Fallback>
                  <p:oleObj name="Equation" r:id="rId16" imgW="177480" imgH="228600" progId="Equation.3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4" y="1685"/>
                          <a:ext cx="215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67" name="Object 99"/>
            <p:cNvGraphicFramePr>
              <a:graphicFrameLocks noChangeAspect="1"/>
            </p:cNvGraphicFramePr>
            <p:nvPr/>
          </p:nvGraphicFramePr>
          <p:xfrm>
            <a:off x="4215" y="1244"/>
            <a:ext cx="307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3" name="Equation" r:id="rId18" imgW="355320" imgH="253800" progId="Equation.3">
                    <p:embed/>
                  </p:oleObj>
                </mc:Choice>
                <mc:Fallback>
                  <p:oleObj name="Equation" r:id="rId18" imgW="355320" imgH="253800" progId="Equation.3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5" y="1244"/>
                          <a:ext cx="307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68" name="Object 100"/>
            <p:cNvGraphicFramePr>
              <a:graphicFrameLocks noChangeAspect="1"/>
            </p:cNvGraphicFramePr>
            <p:nvPr/>
          </p:nvGraphicFramePr>
          <p:xfrm>
            <a:off x="4645" y="1546"/>
            <a:ext cx="635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4" name="公式" r:id="rId20" imgW="583920" imgH="253800" progId="Equation.3">
                    <p:embed/>
                  </p:oleObj>
                </mc:Choice>
                <mc:Fallback>
                  <p:oleObj name="公式" r:id="rId20" imgW="583920" imgH="253800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5" y="1546"/>
                          <a:ext cx="635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80" name="Group 112"/>
          <p:cNvGrpSpPr>
            <a:grpSpLocks/>
          </p:cNvGrpSpPr>
          <p:nvPr/>
        </p:nvGrpSpPr>
        <p:grpSpPr bwMode="auto">
          <a:xfrm>
            <a:off x="4767263" y="3862387"/>
            <a:ext cx="3352800" cy="579438"/>
            <a:chOff x="3003" y="2433"/>
            <a:chExt cx="2112" cy="365"/>
          </a:xfrm>
        </p:grpSpPr>
        <p:sp>
          <p:nvSpPr>
            <p:cNvPr id="7271" name="Text Box 103"/>
            <p:cNvSpPr txBox="1">
              <a:spLocks noChangeArrowheads="1"/>
            </p:cNvSpPr>
            <p:nvPr/>
          </p:nvSpPr>
          <p:spPr bwMode="auto">
            <a:xfrm>
              <a:off x="3003" y="2433"/>
              <a:ext cx="21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 b="0" dirty="0">
                  <a:solidFill>
                    <a:srgbClr val="003366"/>
                  </a:solidFill>
                </a:rPr>
                <a:t>G </a:t>
              </a:r>
              <a:r>
                <a:rPr lang="en-US" altLang="zh-CN" sz="3200" b="0" i="1" dirty="0">
                  <a:solidFill>
                    <a:srgbClr val="003366"/>
                  </a:solidFill>
                </a:rPr>
                <a:t>        </a:t>
              </a:r>
              <a:r>
                <a:rPr lang="en-US" altLang="zh-CN" sz="3200" b="0" dirty="0">
                  <a:solidFill>
                    <a:srgbClr val="003366"/>
                  </a:solidFill>
                </a:rPr>
                <a:t>M</a:t>
              </a:r>
              <a:r>
                <a:rPr lang="en-US" altLang="zh-CN" sz="3200" b="0" baseline="-25000" dirty="0">
                  <a:solidFill>
                    <a:srgbClr val="003366"/>
                  </a:solidFill>
                </a:rPr>
                <a:t>2</a:t>
              </a:r>
              <a:r>
                <a:rPr lang="en-US" altLang="zh-CN" sz="3200" b="0" i="1" dirty="0">
                  <a:solidFill>
                    <a:srgbClr val="003366"/>
                  </a:solidFill>
                </a:rPr>
                <a:t>          </a:t>
              </a:r>
              <a:r>
                <a:rPr lang="en-US" altLang="zh-CN" sz="3200" b="0" dirty="0">
                  <a:solidFill>
                    <a:srgbClr val="003366"/>
                  </a:solidFill>
                </a:rPr>
                <a:t>G</a:t>
              </a:r>
            </a:p>
          </p:txBody>
        </p:sp>
        <p:sp>
          <p:nvSpPr>
            <p:cNvPr id="7272" name="Line 104"/>
            <p:cNvSpPr>
              <a:spLocks noChangeShapeType="1"/>
            </p:cNvSpPr>
            <p:nvPr/>
          </p:nvSpPr>
          <p:spPr bwMode="auto">
            <a:xfrm>
              <a:off x="3374" y="2736"/>
              <a:ext cx="36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" name="Line 105"/>
            <p:cNvSpPr>
              <a:spLocks noChangeShapeType="1"/>
            </p:cNvSpPr>
            <p:nvPr/>
          </p:nvSpPr>
          <p:spPr bwMode="auto">
            <a:xfrm>
              <a:off x="4387" y="2736"/>
              <a:ext cx="36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274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533136"/>
              </p:ext>
            </p:extLst>
          </p:nvPr>
        </p:nvGraphicFramePr>
        <p:xfrm>
          <a:off x="4916488" y="4486275"/>
          <a:ext cx="2808287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5" name="Equation" r:id="rId22" imgW="1041120" imgH="469800" progId="Equation.3">
                  <p:embed/>
                </p:oleObj>
              </mc:Choice>
              <mc:Fallback>
                <p:oleObj name="Equation" r:id="rId22" imgW="1041120" imgH="469800" progId="Equation.3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6488" y="4486275"/>
                        <a:ext cx="2808287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44" name="Group 76"/>
          <p:cNvGrpSpPr>
            <a:grpSpLocks/>
          </p:cNvGrpSpPr>
          <p:nvPr/>
        </p:nvGrpSpPr>
        <p:grpSpPr bwMode="auto">
          <a:xfrm>
            <a:off x="4724400" y="3124200"/>
            <a:ext cx="2743200" cy="519113"/>
            <a:chOff x="2976" y="1728"/>
            <a:chExt cx="1728" cy="327"/>
          </a:xfrm>
        </p:grpSpPr>
        <p:graphicFrame>
          <p:nvGraphicFramePr>
            <p:cNvPr id="7245" name="Object 77"/>
            <p:cNvGraphicFramePr>
              <a:graphicFrameLocks noChangeAspect="1"/>
            </p:cNvGraphicFramePr>
            <p:nvPr/>
          </p:nvGraphicFramePr>
          <p:xfrm>
            <a:off x="3504" y="1728"/>
            <a:ext cx="21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6" name="Equation" r:id="rId24" imgW="203040" imgH="279360" progId="Equation.3">
                    <p:embed/>
                  </p:oleObj>
                </mc:Choice>
                <mc:Fallback>
                  <p:oleObj name="Equation" r:id="rId24" imgW="203040" imgH="27936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728"/>
                          <a:ext cx="21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46" name="Text Box 78"/>
            <p:cNvSpPr txBox="1">
              <a:spLocks noChangeArrowheads="1"/>
            </p:cNvSpPr>
            <p:nvPr/>
          </p:nvSpPr>
          <p:spPr bwMode="auto">
            <a:xfrm>
              <a:off x="2976" y="1728"/>
              <a:ext cx="17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>
                  <a:solidFill>
                    <a:srgbClr val="003366"/>
                  </a:solidFill>
                </a:rPr>
                <a:t>（从    系看）</a:t>
              </a:r>
            </a:p>
          </p:txBody>
        </p:sp>
      </p:grpSp>
      <p:sp>
        <p:nvSpPr>
          <p:cNvPr id="7281" name="Text Box 113">
            <a:hlinkClick r:id="rId26"/>
          </p:cNvPr>
          <p:cNvSpPr txBox="1">
            <a:spLocks noChangeArrowheads="1"/>
          </p:cNvSpPr>
          <p:nvPr/>
        </p:nvSpPr>
        <p:spPr bwMode="auto">
          <a:xfrm>
            <a:off x="2627313" y="115888"/>
            <a:ext cx="4968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宋体" panose="02010600030101010101" pitchFamily="2" charset="-122"/>
              </a:rPr>
              <a:t>迈克耳孙</a:t>
            </a:r>
            <a:r>
              <a:rPr lang="en-US" altLang="zh-CN" sz="3600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r>
              <a:rPr lang="zh-CN" altLang="en-US" sz="3600">
                <a:solidFill>
                  <a:schemeClr val="bg1"/>
                </a:solidFill>
                <a:latin typeface="宋体" panose="02010600030101010101" pitchFamily="2" charset="-122"/>
              </a:rPr>
              <a:t>莫雷实验</a:t>
            </a:r>
          </a:p>
        </p:txBody>
      </p:sp>
      <p:graphicFrame>
        <p:nvGraphicFramePr>
          <p:cNvPr id="4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983147"/>
              </p:ext>
            </p:extLst>
          </p:nvPr>
        </p:nvGraphicFramePr>
        <p:xfrm>
          <a:off x="4767618" y="5985349"/>
          <a:ext cx="24034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7" name="Equation" r:id="rId27" imgW="901440" imgH="419040" progId="Equation.3">
                  <p:embed/>
                </p:oleObj>
              </mc:Choice>
              <mc:Fallback>
                <p:oleObj name="Equation" r:id="rId27" imgW="901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618" y="5985349"/>
                        <a:ext cx="240347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873125" y="935038"/>
          <a:ext cx="313055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4" imgW="1155600" imgH="419040" progId="Equation.3">
                  <p:embed/>
                </p:oleObj>
              </mc:Choice>
              <mc:Fallback>
                <p:oleObj name="Equation" r:id="rId4" imgW="11556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935038"/>
                        <a:ext cx="313055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900113" y="2205038"/>
          <a:ext cx="69135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6" imgW="2133360" imgH="228600" progId="Equation.3">
                  <p:embed/>
                </p:oleObj>
              </mc:Choice>
              <mc:Fallback>
                <p:oleObj name="Equation" r:id="rId6" imgW="21333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05038"/>
                        <a:ext cx="691356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838200" y="3200400"/>
          <a:ext cx="16764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公式" r:id="rId8" imgW="965160" imgH="241200" progId="Equation.3">
                  <p:embed/>
                </p:oleObj>
              </mc:Choice>
              <mc:Fallback>
                <p:oleObj name="公式" r:id="rId8" imgW="96516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16764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9" name="Group 7"/>
          <p:cNvGrpSpPr>
            <a:grpSpLocks/>
          </p:cNvGrpSpPr>
          <p:nvPr/>
        </p:nvGrpSpPr>
        <p:grpSpPr bwMode="auto">
          <a:xfrm>
            <a:off x="2743200" y="3124200"/>
            <a:ext cx="4800600" cy="519113"/>
            <a:chOff x="2160" y="1536"/>
            <a:chExt cx="3024" cy="327"/>
          </a:xfrm>
        </p:grpSpPr>
        <p:sp>
          <p:nvSpPr>
            <p:cNvPr id="8200" name="Text Box 8"/>
            <p:cNvSpPr txBox="1">
              <a:spLocks noChangeArrowheads="1"/>
            </p:cNvSpPr>
            <p:nvPr/>
          </p:nvSpPr>
          <p:spPr bwMode="auto">
            <a:xfrm>
              <a:off x="2160" y="1536"/>
              <a:ext cx="26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>
                  <a:solidFill>
                    <a:srgbClr val="003366"/>
                  </a:solidFill>
                </a:rPr>
                <a:t>仪器可测量精度</a:t>
              </a:r>
              <a:endParaRPr lang="zh-CN" altLang="en-US" sz="2400">
                <a:solidFill>
                  <a:srgbClr val="003366"/>
                </a:solidFill>
              </a:endParaRPr>
            </a:p>
          </p:txBody>
        </p:sp>
        <p:graphicFrame>
          <p:nvGraphicFramePr>
            <p:cNvPr id="8201" name="Object 9"/>
            <p:cNvGraphicFramePr>
              <a:graphicFrameLocks noChangeAspect="1"/>
            </p:cNvGraphicFramePr>
            <p:nvPr/>
          </p:nvGraphicFramePr>
          <p:xfrm>
            <a:off x="3936" y="1566"/>
            <a:ext cx="12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0" name="公式" r:id="rId10" imgW="1168200" imgH="241200" progId="Equation.3">
                    <p:embed/>
                  </p:oleObj>
                </mc:Choice>
                <mc:Fallback>
                  <p:oleObj name="公式" r:id="rId10" imgW="1168200" imgH="241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566"/>
                          <a:ext cx="12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838200" y="3810000"/>
            <a:ext cx="7467600" cy="2055813"/>
            <a:chOff x="480" y="2544"/>
            <a:chExt cx="4704" cy="1295"/>
          </a:xfrm>
        </p:grpSpPr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480" y="2544"/>
              <a:ext cx="4704" cy="1295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CC0000"/>
                  </a:solidFill>
                </a:rPr>
                <a:t>  </a:t>
              </a:r>
              <a:r>
                <a:rPr lang="zh-CN" altLang="en-US" sz="3200">
                  <a:solidFill>
                    <a:srgbClr val="FF0000"/>
                  </a:solidFill>
                </a:rPr>
                <a:t>实验结果</a:t>
              </a:r>
              <a:r>
                <a:rPr lang="zh-CN" altLang="en-US" sz="3200">
                  <a:solidFill>
                    <a:srgbClr val="CC0000"/>
                  </a:solidFill>
                </a:rPr>
                <a:t>     </a:t>
              </a:r>
            </a:p>
            <a:p>
              <a:r>
                <a:rPr lang="zh-CN" altLang="en-US" sz="3200">
                  <a:solidFill>
                    <a:srgbClr val="CC0000"/>
                  </a:solidFill>
                </a:rPr>
                <a:t> </a:t>
              </a:r>
              <a:r>
                <a:rPr lang="zh-CN" altLang="en-US" sz="3200">
                  <a:solidFill>
                    <a:srgbClr val="003366"/>
                  </a:solidFill>
                </a:rPr>
                <a:t>未观察到地球相对于“以太”的运动</a:t>
              </a:r>
              <a:r>
                <a:rPr lang="en-US" altLang="zh-CN" sz="3200">
                  <a:solidFill>
                    <a:srgbClr val="003366"/>
                  </a:solidFill>
                </a:rPr>
                <a:t>.</a:t>
              </a:r>
              <a:r>
                <a:rPr lang="en-US" altLang="zh-CN" sz="3200">
                  <a:solidFill>
                    <a:srgbClr val="000000"/>
                  </a:solidFill>
                </a:rPr>
                <a:t> </a:t>
              </a:r>
            </a:p>
            <a:p>
              <a:r>
                <a:rPr lang="zh-CN" altLang="en-US" sz="3200">
                  <a:solidFill>
                    <a:srgbClr val="FF0000"/>
                  </a:solidFill>
                </a:rPr>
                <a:t>结论：</a:t>
              </a:r>
              <a:r>
                <a:rPr lang="zh-CN" altLang="en-US" sz="3200">
                  <a:solidFill>
                    <a:srgbClr val="003366"/>
                  </a:solidFill>
                </a:rPr>
                <a:t>作为绝对参考系的以太不存在</a:t>
              </a:r>
              <a:r>
                <a:rPr lang="en-US" altLang="zh-CN" sz="3200">
                  <a:solidFill>
                    <a:srgbClr val="003366"/>
                  </a:solidFill>
                </a:rPr>
                <a:t>. </a:t>
              </a:r>
            </a:p>
          </p:txBody>
        </p:sp>
        <p:graphicFrame>
          <p:nvGraphicFramePr>
            <p:cNvPr id="8204" name="Object 12"/>
            <p:cNvGraphicFramePr>
              <a:graphicFrameLocks noChangeAspect="1"/>
            </p:cNvGraphicFramePr>
            <p:nvPr/>
          </p:nvGraphicFramePr>
          <p:xfrm>
            <a:off x="2456" y="2581"/>
            <a:ext cx="84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1" name="公式" r:id="rId12" imgW="774360" imgH="241200" progId="Equation.3">
                    <p:embed/>
                  </p:oleObj>
                </mc:Choice>
                <mc:Fallback>
                  <p:oleObj name="公式" r:id="rId12" imgW="774360" imgH="241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6" y="2581"/>
                          <a:ext cx="846" cy="296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rgbClr val="3366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6" name="Text Box 14">
            <a:hlinkClick r:id="rId14"/>
          </p:cNvPr>
          <p:cNvSpPr txBox="1">
            <a:spLocks noChangeArrowheads="1"/>
          </p:cNvSpPr>
          <p:nvPr/>
        </p:nvSpPr>
        <p:spPr bwMode="auto">
          <a:xfrm>
            <a:off x="2627313" y="115888"/>
            <a:ext cx="4968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宋体" panose="02010600030101010101" pitchFamily="2" charset="-122"/>
              </a:rPr>
              <a:t>迈克耳孙</a:t>
            </a:r>
            <a:r>
              <a:rPr lang="en-US" altLang="zh-CN" sz="3600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r>
              <a:rPr lang="zh-CN" altLang="en-US" sz="3600">
                <a:solidFill>
                  <a:schemeClr val="bg1"/>
                </a:solidFill>
                <a:latin typeface="宋体" panose="02010600030101010101" pitchFamily="2" charset="-122"/>
              </a:rPr>
              <a:t>莫雷实验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62000" y="873125"/>
            <a:ext cx="78486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sz="3200">
                <a:solidFill>
                  <a:srgbClr val="003366"/>
                </a:solidFill>
                <a:latin typeface="宋体" panose="02010600030101010101" pitchFamily="2" charset="-122"/>
              </a:rPr>
              <a:t>    </a:t>
            </a:r>
            <a:r>
              <a:rPr kumimoji="1" lang="zh-CN" altLang="en-US" sz="3200">
                <a:solidFill>
                  <a:srgbClr val="003366"/>
                </a:solidFill>
                <a:latin typeface="宋体" panose="02010600030101010101" pitchFamily="2" charset="-122"/>
              </a:rPr>
              <a:t>以后又有许多人在不同季节、时刻、方向上反复重做迈克耳孙</a:t>
            </a:r>
            <a:r>
              <a:rPr kumimoji="1" lang="en-US" altLang="zh-CN" sz="3200">
                <a:solidFill>
                  <a:srgbClr val="003366"/>
                </a:solidFill>
                <a:latin typeface="宋体" panose="02010600030101010101" pitchFamily="2" charset="-122"/>
              </a:rPr>
              <a:t>-</a:t>
            </a:r>
            <a:r>
              <a:rPr kumimoji="1" lang="zh-CN" altLang="en-US" sz="3200">
                <a:solidFill>
                  <a:srgbClr val="003366"/>
                </a:solidFill>
                <a:latin typeface="宋体" panose="02010600030101010101" pitchFamily="2" charset="-122"/>
              </a:rPr>
              <a:t>莫雷实验．近年来</a:t>
            </a:r>
            <a:r>
              <a:rPr kumimoji="1" lang="en-US" altLang="zh-CN" sz="3200">
                <a:solidFill>
                  <a:srgbClr val="003366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sz="3200">
                <a:solidFill>
                  <a:srgbClr val="003366"/>
                </a:solidFill>
                <a:latin typeface="宋体" panose="02010600030101010101" pitchFamily="2" charset="-122"/>
              </a:rPr>
              <a:t>利用激光使这个实验的精度大为提高</a:t>
            </a:r>
            <a:r>
              <a:rPr kumimoji="1" lang="en-US" altLang="zh-CN" sz="3200">
                <a:solidFill>
                  <a:srgbClr val="003366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sz="3200">
                <a:solidFill>
                  <a:srgbClr val="003366"/>
                </a:solidFill>
                <a:latin typeface="宋体" panose="02010600030101010101" pitchFamily="2" charset="-122"/>
              </a:rPr>
              <a:t>但结论却没有任何变化．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838200" y="3235325"/>
            <a:ext cx="5195888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sz="3200">
                <a:solidFill>
                  <a:srgbClr val="003366"/>
                </a:solidFill>
                <a:latin typeface="宋体" panose="02010600030101010101" pitchFamily="2" charset="-122"/>
              </a:rPr>
              <a:t>    </a:t>
            </a:r>
            <a:r>
              <a:rPr kumimoji="1" lang="zh-CN" altLang="en-US" sz="3200">
                <a:solidFill>
                  <a:srgbClr val="003366"/>
                </a:solidFill>
                <a:latin typeface="宋体" panose="02010600030101010101" pitchFamily="2" charset="-122"/>
              </a:rPr>
              <a:t>迈克耳孙</a:t>
            </a:r>
            <a:r>
              <a:rPr kumimoji="1" lang="en-US" altLang="zh-CN" sz="3200">
                <a:solidFill>
                  <a:srgbClr val="003366"/>
                </a:solidFill>
                <a:latin typeface="宋体" panose="02010600030101010101" pitchFamily="2" charset="-122"/>
              </a:rPr>
              <a:t>-</a:t>
            </a:r>
            <a:r>
              <a:rPr kumimoji="1" lang="zh-CN" altLang="en-US" sz="3200">
                <a:solidFill>
                  <a:srgbClr val="003366"/>
                </a:solidFill>
                <a:latin typeface="宋体" panose="02010600030101010101" pitchFamily="2" charset="-122"/>
              </a:rPr>
              <a:t>莫雷实验测到以太漂移速度为零</a:t>
            </a:r>
            <a:r>
              <a:rPr kumimoji="1" lang="en-US" altLang="zh-CN" sz="3200">
                <a:solidFill>
                  <a:srgbClr val="003366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sz="3200">
                <a:solidFill>
                  <a:srgbClr val="003366"/>
                </a:solidFill>
                <a:latin typeface="宋体" panose="02010600030101010101" pitchFamily="2" charset="-122"/>
              </a:rPr>
              <a:t>对以太理论是一个沉重的打击</a:t>
            </a:r>
            <a:r>
              <a:rPr kumimoji="1" lang="en-US" altLang="zh-CN" sz="3200">
                <a:solidFill>
                  <a:srgbClr val="003366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sz="3200">
                <a:solidFill>
                  <a:srgbClr val="003366"/>
                </a:solidFill>
                <a:latin typeface="宋体" panose="02010600030101010101" pitchFamily="2" charset="-122"/>
              </a:rPr>
              <a:t>被人们称为是笼罩在</a:t>
            </a:r>
            <a:r>
              <a:rPr kumimoji="1" lang="en-US" altLang="zh-CN" sz="3200">
                <a:solidFill>
                  <a:srgbClr val="003366"/>
                </a:solidFill>
                <a:latin typeface="宋体" panose="02010600030101010101" pitchFamily="2" charset="-122"/>
              </a:rPr>
              <a:t>19</a:t>
            </a:r>
            <a:r>
              <a:rPr kumimoji="1" lang="zh-CN" altLang="en-US" sz="3200">
                <a:solidFill>
                  <a:srgbClr val="003366"/>
                </a:solidFill>
                <a:latin typeface="宋体" panose="02010600030101010101" pitchFamily="2" charset="-122"/>
              </a:rPr>
              <a:t>世纪物理学上空的一朵乌云</a:t>
            </a:r>
            <a:r>
              <a:rPr kumimoji="1" lang="en-US" altLang="zh-CN" sz="3200">
                <a:solidFill>
                  <a:srgbClr val="003366"/>
                </a:solidFill>
              </a:rPr>
              <a:t>.</a:t>
            </a:r>
          </a:p>
        </p:txBody>
      </p:sp>
      <p:grpSp>
        <p:nvGrpSpPr>
          <p:cNvPr id="11271" name="Group 7"/>
          <p:cNvGrpSpPr>
            <a:grpSpLocks/>
          </p:cNvGrpSpPr>
          <p:nvPr/>
        </p:nvGrpSpPr>
        <p:grpSpPr bwMode="auto">
          <a:xfrm>
            <a:off x="5638800" y="2971800"/>
            <a:ext cx="2808288" cy="3352800"/>
            <a:chOff x="3696" y="1434"/>
            <a:chExt cx="1769" cy="2362"/>
          </a:xfrm>
        </p:grpSpPr>
        <p:pic>
          <p:nvPicPr>
            <p:cNvPr id="11272" name="Picture 8" descr="j029382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1434"/>
              <a:ext cx="1099" cy="1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3" name="Picture 9" descr="j029718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" y="2478"/>
              <a:ext cx="1655" cy="1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276" name="Text Box 12">
            <a:hlinkClick r:id="rId5"/>
          </p:cNvPr>
          <p:cNvSpPr txBox="1">
            <a:spLocks noChangeArrowheads="1"/>
          </p:cNvSpPr>
          <p:nvPr/>
        </p:nvSpPr>
        <p:spPr bwMode="auto">
          <a:xfrm>
            <a:off x="2627313" y="115888"/>
            <a:ext cx="4968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宋体" panose="02010600030101010101" pitchFamily="2" charset="-122"/>
              </a:rPr>
              <a:t>迈克耳孙</a:t>
            </a:r>
            <a:r>
              <a:rPr lang="en-US" altLang="zh-CN" sz="3600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r>
              <a:rPr lang="zh-CN" altLang="en-US" sz="3600">
                <a:solidFill>
                  <a:schemeClr val="bg1"/>
                </a:solidFill>
                <a:latin typeface="宋体" panose="02010600030101010101" pitchFamily="2" charset="-122"/>
              </a:rPr>
              <a:t>莫雷实验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utoUpdateAnimBg="0"/>
    </p:bldLst>
  </p:timing>
</p:sld>
</file>

<file path=ppt/theme/theme1.xml><?xml version="1.0" encoding="utf-8"?>
<a:theme xmlns:a="http://schemas.openxmlformats.org/drawingml/2006/main" name="大学物理模版-定稿3">
  <a:themeElements>
    <a:clrScheme name="大学物理模版-定稿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学物理模版-定稿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大学物理模版-定稿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大学物理模版-定稿3</Template>
  <TotalTime>751</TotalTime>
  <Words>179</Words>
  <Application>Microsoft Office PowerPoint</Application>
  <PresentationFormat>全屏显示(4:3)</PresentationFormat>
  <Paragraphs>29</Paragraphs>
  <Slides>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宋体</vt:lpstr>
      <vt:lpstr>Times New Roman</vt:lpstr>
      <vt:lpstr>大学物理模版-定稿3</vt:lpstr>
      <vt:lpstr>Microsoft 公式 3.0</vt:lpstr>
      <vt:lpstr>Microsoft Equation 3.0</vt:lpstr>
      <vt:lpstr>PowerPoint 演示文稿</vt:lpstr>
      <vt:lpstr>PowerPoint 演示文稿</vt:lpstr>
      <vt:lpstr>PowerPoint 演示文稿</vt:lpstr>
      <vt:lpstr>PowerPoint 演示文稿</vt:lpstr>
    </vt:vector>
  </TitlesOfParts>
  <Company>tigonsoft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</dc:title>
  <dc:subject>迈克耳孙-莫雷试验</dc:subject>
  <dc:creator>殷莹</dc:creator>
  <cp:lastModifiedBy>szu</cp:lastModifiedBy>
  <cp:revision>32</cp:revision>
  <dcterms:created xsi:type="dcterms:W3CDTF">1999-12-31T16:16:55Z</dcterms:created>
  <dcterms:modified xsi:type="dcterms:W3CDTF">2021-11-17T02:05:07Z</dcterms:modified>
</cp:coreProperties>
</file>