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13"/>
  </p:notesMasterIdLst>
  <p:handoutMasterIdLst>
    <p:handoutMasterId r:id="rId114"/>
  </p:handoutMasterIdLst>
  <p:sldIdLst>
    <p:sldId id="268" r:id="rId2"/>
    <p:sldId id="269" r:id="rId3"/>
    <p:sldId id="270" r:id="rId4"/>
    <p:sldId id="282" r:id="rId5"/>
    <p:sldId id="308" r:id="rId6"/>
    <p:sldId id="271" r:id="rId7"/>
    <p:sldId id="272" r:id="rId8"/>
    <p:sldId id="273" r:id="rId9"/>
    <p:sldId id="274" r:id="rId10"/>
    <p:sldId id="275" r:id="rId11"/>
    <p:sldId id="276" r:id="rId12"/>
    <p:sldId id="363" r:id="rId13"/>
    <p:sldId id="354" r:id="rId14"/>
    <p:sldId id="277" r:id="rId15"/>
    <p:sldId id="280" r:id="rId16"/>
    <p:sldId id="278" r:id="rId17"/>
    <p:sldId id="279" r:id="rId18"/>
    <p:sldId id="281" r:id="rId19"/>
    <p:sldId id="417" r:id="rId20"/>
    <p:sldId id="283" r:id="rId21"/>
    <p:sldId id="284" r:id="rId22"/>
    <p:sldId id="285" r:id="rId23"/>
    <p:sldId id="286" r:id="rId24"/>
    <p:sldId id="287" r:id="rId25"/>
    <p:sldId id="364" r:id="rId26"/>
    <p:sldId id="288" r:id="rId27"/>
    <p:sldId id="355" r:id="rId28"/>
    <p:sldId id="353" r:id="rId29"/>
    <p:sldId id="289" r:id="rId30"/>
    <p:sldId id="418" r:id="rId31"/>
    <p:sldId id="377" r:id="rId32"/>
    <p:sldId id="290" r:id="rId33"/>
    <p:sldId id="291" r:id="rId34"/>
    <p:sldId id="292" r:id="rId35"/>
    <p:sldId id="365" r:id="rId36"/>
    <p:sldId id="358" r:id="rId37"/>
    <p:sldId id="293" r:id="rId38"/>
    <p:sldId id="294" r:id="rId39"/>
    <p:sldId id="366" r:id="rId40"/>
    <p:sldId id="295" r:id="rId41"/>
    <p:sldId id="297" r:id="rId42"/>
    <p:sldId id="296" r:id="rId43"/>
    <p:sldId id="298" r:id="rId44"/>
    <p:sldId id="299" r:id="rId45"/>
    <p:sldId id="300" r:id="rId46"/>
    <p:sldId id="301" r:id="rId47"/>
    <p:sldId id="367" r:id="rId48"/>
    <p:sldId id="357" r:id="rId49"/>
    <p:sldId id="419" r:id="rId50"/>
    <p:sldId id="302" r:id="rId51"/>
    <p:sldId id="303" r:id="rId52"/>
    <p:sldId id="304" r:id="rId53"/>
    <p:sldId id="305" r:id="rId54"/>
    <p:sldId id="306" r:id="rId55"/>
    <p:sldId id="307" r:id="rId56"/>
    <p:sldId id="368" r:id="rId57"/>
    <p:sldId id="378" r:id="rId58"/>
    <p:sldId id="311" r:id="rId59"/>
    <p:sldId id="312" r:id="rId60"/>
    <p:sldId id="313" r:id="rId61"/>
    <p:sldId id="360" r:id="rId62"/>
    <p:sldId id="314" r:id="rId63"/>
    <p:sldId id="315" r:id="rId64"/>
    <p:sldId id="371" r:id="rId65"/>
    <p:sldId id="316" r:id="rId66"/>
    <p:sldId id="317" r:id="rId67"/>
    <p:sldId id="319" r:id="rId68"/>
    <p:sldId id="318" r:id="rId69"/>
    <p:sldId id="320" r:id="rId70"/>
    <p:sldId id="321" r:id="rId71"/>
    <p:sldId id="322" r:id="rId72"/>
    <p:sldId id="323" r:id="rId73"/>
    <p:sldId id="324" r:id="rId74"/>
    <p:sldId id="325" r:id="rId75"/>
    <p:sldId id="326" r:id="rId76"/>
    <p:sldId id="327" r:id="rId77"/>
    <p:sldId id="328" r:id="rId78"/>
    <p:sldId id="329" r:id="rId79"/>
    <p:sldId id="428" r:id="rId80"/>
    <p:sldId id="429" r:id="rId81"/>
    <p:sldId id="420" r:id="rId82"/>
    <p:sldId id="421" r:id="rId83"/>
    <p:sldId id="422" r:id="rId84"/>
    <p:sldId id="330" r:id="rId85"/>
    <p:sldId id="331" r:id="rId86"/>
    <p:sldId id="333" r:id="rId87"/>
    <p:sldId id="334" r:id="rId88"/>
    <p:sldId id="337" r:id="rId89"/>
    <p:sldId id="335" r:id="rId90"/>
    <p:sldId id="427" r:id="rId91"/>
    <p:sldId id="373" r:id="rId92"/>
    <p:sldId id="374" r:id="rId93"/>
    <p:sldId id="362" r:id="rId94"/>
    <p:sldId id="338" r:id="rId95"/>
    <p:sldId id="339" r:id="rId96"/>
    <p:sldId id="340" r:id="rId97"/>
    <p:sldId id="342" r:id="rId98"/>
    <p:sldId id="343" r:id="rId99"/>
    <p:sldId id="344" r:id="rId100"/>
    <p:sldId id="345" r:id="rId101"/>
    <p:sldId id="424" r:id="rId102"/>
    <p:sldId id="346" r:id="rId103"/>
    <p:sldId id="347" r:id="rId104"/>
    <p:sldId id="348" r:id="rId105"/>
    <p:sldId id="425" r:id="rId106"/>
    <p:sldId id="426" r:id="rId107"/>
    <p:sldId id="375" r:id="rId108"/>
    <p:sldId id="376" r:id="rId109"/>
    <p:sldId id="349" r:id="rId110"/>
    <p:sldId id="350" r:id="rId111"/>
    <p:sldId id="351" r:id="rId112"/>
  </p:sldIdLst>
  <p:sldSz cx="9144000" cy="6858000" type="screen4x3"/>
  <p:notesSz cx="6858000" cy="9144000"/>
  <p:defaultTex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99"/>
    <a:srgbClr val="CC3300"/>
    <a:srgbClr val="FF7C80"/>
    <a:srgbClr val="808080"/>
    <a:srgbClr val="DDDDDD"/>
    <a:srgbClr val="AC549B"/>
    <a:srgbClr val="3333FF"/>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639" autoAdjust="0"/>
    <p:restoredTop sz="49593" autoAdjust="0"/>
  </p:normalViewPr>
  <p:slideViewPr>
    <p:cSldViewPr>
      <p:cViewPr varScale="1">
        <p:scale>
          <a:sx n="49" d="100"/>
          <a:sy n="49" d="100"/>
        </p:scale>
        <p:origin x="2744" y="24"/>
      </p:cViewPr>
      <p:guideLst>
        <p:guide orient="horz" pos="2160"/>
        <p:guide pos="2880"/>
      </p:guideLst>
    </p:cSldViewPr>
  </p:slideViewPr>
  <p:outlineViewPr>
    <p:cViewPr>
      <p:scale>
        <a:sx n="33" d="100"/>
        <a:sy n="33" d="100"/>
      </p:scale>
      <p:origin x="0" y="2268"/>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Lst>
  </p:outlineViewPr>
  <p:notesTextViewPr>
    <p:cViewPr>
      <p:scale>
        <a:sx n="100" d="100"/>
        <a:sy n="100" d="100"/>
      </p:scale>
      <p:origin x="0" y="0"/>
    </p:cViewPr>
  </p:notesTextViewPr>
  <p:sorterViewPr>
    <p:cViewPr varScale="1">
      <p:scale>
        <a:sx n="1" d="1"/>
        <a:sy n="1" d="1"/>
      </p:scale>
      <p:origin x="0" y="-20684"/>
    </p:cViewPr>
  </p:sorterViewPr>
  <p:notesViewPr>
    <p:cSldViewPr>
      <p:cViewPr varScale="1">
        <p:scale>
          <a:sx n="75" d="100"/>
          <a:sy n="75" d="100"/>
        </p:scale>
        <p:origin x="1792" y="4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13" Type="http://schemas.openxmlformats.org/officeDocument/2006/relationships/slide" Target="slides/slide18.xml"/><Relationship Id="rId18" Type="http://schemas.openxmlformats.org/officeDocument/2006/relationships/slide" Target="slides/slide27.xml"/><Relationship Id="rId26" Type="http://schemas.openxmlformats.org/officeDocument/2006/relationships/slide" Target="slides/slide38.xml"/><Relationship Id="rId39" Type="http://schemas.openxmlformats.org/officeDocument/2006/relationships/slide" Target="slides/slide57.xml"/><Relationship Id="rId21" Type="http://schemas.openxmlformats.org/officeDocument/2006/relationships/slide" Target="slides/slide31.xml"/><Relationship Id="rId34" Type="http://schemas.openxmlformats.org/officeDocument/2006/relationships/slide" Target="slides/slide51.xml"/><Relationship Id="rId42" Type="http://schemas.openxmlformats.org/officeDocument/2006/relationships/slide" Target="slides/slide62.xml"/><Relationship Id="rId47" Type="http://schemas.openxmlformats.org/officeDocument/2006/relationships/slide" Target="slides/slide70.xml"/><Relationship Id="rId50" Type="http://schemas.openxmlformats.org/officeDocument/2006/relationships/slide" Target="slides/slide84.xml"/><Relationship Id="rId55" Type="http://schemas.openxmlformats.org/officeDocument/2006/relationships/slide" Target="slides/slide89.xml"/><Relationship Id="rId63" Type="http://schemas.openxmlformats.org/officeDocument/2006/relationships/slide" Target="slides/slide101.xml"/><Relationship Id="rId7" Type="http://schemas.openxmlformats.org/officeDocument/2006/relationships/slide" Target="slides/slide8.xml"/><Relationship Id="rId2" Type="http://schemas.openxmlformats.org/officeDocument/2006/relationships/slide" Target="slides/slide3.xml"/><Relationship Id="rId16" Type="http://schemas.openxmlformats.org/officeDocument/2006/relationships/slide" Target="slides/slide22.xml"/><Relationship Id="rId29" Type="http://schemas.openxmlformats.org/officeDocument/2006/relationships/slide" Target="slides/slide42.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6.xml"/><Relationship Id="rId24" Type="http://schemas.openxmlformats.org/officeDocument/2006/relationships/slide" Target="slides/slide36.xml"/><Relationship Id="rId32" Type="http://schemas.openxmlformats.org/officeDocument/2006/relationships/slide" Target="slides/slide48.xml"/><Relationship Id="rId37" Type="http://schemas.openxmlformats.org/officeDocument/2006/relationships/slide" Target="slides/slide54.xml"/><Relationship Id="rId40" Type="http://schemas.openxmlformats.org/officeDocument/2006/relationships/slide" Target="slides/slide58.xml"/><Relationship Id="rId45" Type="http://schemas.openxmlformats.org/officeDocument/2006/relationships/slide" Target="slides/slide67.xml"/><Relationship Id="rId53" Type="http://schemas.openxmlformats.org/officeDocument/2006/relationships/slide" Target="slides/slide87.xml"/><Relationship Id="rId58" Type="http://schemas.openxmlformats.org/officeDocument/2006/relationships/slide" Target="slides/slide95.xml"/><Relationship Id="rId66" Type="http://schemas.openxmlformats.org/officeDocument/2006/relationships/slide" Target="slides/slide109.xml"/><Relationship Id="rId5" Type="http://schemas.openxmlformats.org/officeDocument/2006/relationships/slide" Target="slides/slide6.xml"/><Relationship Id="rId15" Type="http://schemas.openxmlformats.org/officeDocument/2006/relationships/slide" Target="slides/slide21.xml"/><Relationship Id="rId23" Type="http://schemas.openxmlformats.org/officeDocument/2006/relationships/slide" Target="slides/slide33.xml"/><Relationship Id="rId28" Type="http://schemas.openxmlformats.org/officeDocument/2006/relationships/slide" Target="slides/slide41.xml"/><Relationship Id="rId36" Type="http://schemas.openxmlformats.org/officeDocument/2006/relationships/slide" Target="slides/slide53.xml"/><Relationship Id="rId49" Type="http://schemas.openxmlformats.org/officeDocument/2006/relationships/slide" Target="slides/slide83.xml"/><Relationship Id="rId57" Type="http://schemas.openxmlformats.org/officeDocument/2006/relationships/slide" Target="slides/slide94.xml"/><Relationship Id="rId61" Type="http://schemas.openxmlformats.org/officeDocument/2006/relationships/slide" Target="slides/slide99.xml"/><Relationship Id="rId10" Type="http://schemas.openxmlformats.org/officeDocument/2006/relationships/slide" Target="slides/slide15.xml"/><Relationship Id="rId19" Type="http://schemas.openxmlformats.org/officeDocument/2006/relationships/slide" Target="slides/slide28.xml"/><Relationship Id="rId31" Type="http://schemas.openxmlformats.org/officeDocument/2006/relationships/slide" Target="slides/slide44.xml"/><Relationship Id="rId44" Type="http://schemas.openxmlformats.org/officeDocument/2006/relationships/slide" Target="slides/slide65.xml"/><Relationship Id="rId52" Type="http://schemas.openxmlformats.org/officeDocument/2006/relationships/slide" Target="slides/slide86.xml"/><Relationship Id="rId60" Type="http://schemas.openxmlformats.org/officeDocument/2006/relationships/slide" Target="slides/slide98.xml"/><Relationship Id="rId65" Type="http://schemas.openxmlformats.org/officeDocument/2006/relationships/slide" Target="slides/slide106.xml"/><Relationship Id="rId4" Type="http://schemas.openxmlformats.org/officeDocument/2006/relationships/slide" Target="slides/slide5.xml"/><Relationship Id="rId9" Type="http://schemas.openxmlformats.org/officeDocument/2006/relationships/slide" Target="slides/slide14.xml"/><Relationship Id="rId14" Type="http://schemas.openxmlformats.org/officeDocument/2006/relationships/slide" Target="slides/slide20.xml"/><Relationship Id="rId22" Type="http://schemas.openxmlformats.org/officeDocument/2006/relationships/slide" Target="slides/slide32.xml"/><Relationship Id="rId27" Type="http://schemas.openxmlformats.org/officeDocument/2006/relationships/slide" Target="slides/slide40.xml"/><Relationship Id="rId30" Type="http://schemas.openxmlformats.org/officeDocument/2006/relationships/slide" Target="slides/slide43.xml"/><Relationship Id="rId35" Type="http://schemas.openxmlformats.org/officeDocument/2006/relationships/slide" Target="slides/slide52.xml"/><Relationship Id="rId43" Type="http://schemas.openxmlformats.org/officeDocument/2006/relationships/slide" Target="slides/slide63.xml"/><Relationship Id="rId48" Type="http://schemas.openxmlformats.org/officeDocument/2006/relationships/slide" Target="slides/slide71.xml"/><Relationship Id="rId56" Type="http://schemas.openxmlformats.org/officeDocument/2006/relationships/slide" Target="slides/slide93.xml"/><Relationship Id="rId64" Type="http://schemas.openxmlformats.org/officeDocument/2006/relationships/slide" Target="slides/slide105.xml"/><Relationship Id="rId8" Type="http://schemas.openxmlformats.org/officeDocument/2006/relationships/slide" Target="slides/slide13.xml"/><Relationship Id="rId51" Type="http://schemas.openxmlformats.org/officeDocument/2006/relationships/slide" Target="slides/slide85.xml"/><Relationship Id="rId3" Type="http://schemas.openxmlformats.org/officeDocument/2006/relationships/slide" Target="slides/slide4.xml"/><Relationship Id="rId12" Type="http://schemas.openxmlformats.org/officeDocument/2006/relationships/slide" Target="slides/slide17.xml"/><Relationship Id="rId17" Type="http://schemas.openxmlformats.org/officeDocument/2006/relationships/slide" Target="slides/slide26.xml"/><Relationship Id="rId25" Type="http://schemas.openxmlformats.org/officeDocument/2006/relationships/slide" Target="slides/slide37.xml"/><Relationship Id="rId33" Type="http://schemas.openxmlformats.org/officeDocument/2006/relationships/slide" Target="slides/slide50.xml"/><Relationship Id="rId38" Type="http://schemas.openxmlformats.org/officeDocument/2006/relationships/slide" Target="slides/slide55.xml"/><Relationship Id="rId46" Type="http://schemas.openxmlformats.org/officeDocument/2006/relationships/slide" Target="slides/slide68.xml"/><Relationship Id="rId59" Type="http://schemas.openxmlformats.org/officeDocument/2006/relationships/slide" Target="slides/slide96.xml"/><Relationship Id="rId67" Type="http://schemas.openxmlformats.org/officeDocument/2006/relationships/slide" Target="slides/slide110.xml"/><Relationship Id="rId20" Type="http://schemas.openxmlformats.org/officeDocument/2006/relationships/slide" Target="slides/slide29.xml"/><Relationship Id="rId41" Type="http://schemas.openxmlformats.org/officeDocument/2006/relationships/slide" Target="slides/slide61.xml"/><Relationship Id="rId54" Type="http://schemas.openxmlformats.org/officeDocument/2006/relationships/slide" Target="slides/slide88.xml"/><Relationship Id="rId62" Type="http://schemas.openxmlformats.org/officeDocument/2006/relationships/slide" Target="slides/slide10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FDCAAF8E-DD1A-47C6-822B-E08827EABA1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150531" name="Rectangle 3">
            <a:extLst>
              <a:ext uri="{FF2B5EF4-FFF2-40B4-BE49-F238E27FC236}">
                <a16:creationId xmlns:a16="http://schemas.microsoft.com/office/drawing/2014/main" id="{362D765F-B0B2-4331-AC29-48AFDD8E9A5B}"/>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150532" name="Rectangle 4">
            <a:extLst>
              <a:ext uri="{FF2B5EF4-FFF2-40B4-BE49-F238E27FC236}">
                <a16:creationId xmlns:a16="http://schemas.microsoft.com/office/drawing/2014/main" id="{BECA2FFF-E242-46F8-A2FC-6C9382B26A97}"/>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50533" name="Rectangle 5">
            <a:extLst>
              <a:ext uri="{FF2B5EF4-FFF2-40B4-BE49-F238E27FC236}">
                <a16:creationId xmlns:a16="http://schemas.microsoft.com/office/drawing/2014/main" id="{B38F98C8-8347-436C-BFF2-A872437AC43E}"/>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74D3552-81A6-41D3-A8E2-6E4368A878A9}"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8E5E1FA5-41A2-4A9D-87E4-5B2896BED73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98307" name="Rectangle 3">
            <a:extLst>
              <a:ext uri="{FF2B5EF4-FFF2-40B4-BE49-F238E27FC236}">
                <a16:creationId xmlns:a16="http://schemas.microsoft.com/office/drawing/2014/main" id="{CD3217B1-3A25-4860-9C09-2CEBE81ABCF9}"/>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076" name="Rectangle 4">
            <a:extLst>
              <a:ext uri="{FF2B5EF4-FFF2-40B4-BE49-F238E27FC236}">
                <a16:creationId xmlns:a16="http://schemas.microsoft.com/office/drawing/2014/main" id="{C29FFCA2-21CB-4BE0-8F87-7D191394E60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9" name="Rectangle 5">
            <a:extLst>
              <a:ext uri="{FF2B5EF4-FFF2-40B4-BE49-F238E27FC236}">
                <a16:creationId xmlns:a16="http://schemas.microsoft.com/office/drawing/2014/main" id="{04226E4D-66B2-4665-B7D9-407AF26CB9B8}"/>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8310" name="Rectangle 6">
            <a:extLst>
              <a:ext uri="{FF2B5EF4-FFF2-40B4-BE49-F238E27FC236}">
                <a16:creationId xmlns:a16="http://schemas.microsoft.com/office/drawing/2014/main" id="{9AFFF59A-548C-4C42-A6D7-98D1DA7B82B3}"/>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98311" name="Rectangle 7">
            <a:extLst>
              <a:ext uri="{FF2B5EF4-FFF2-40B4-BE49-F238E27FC236}">
                <a16:creationId xmlns:a16="http://schemas.microsoft.com/office/drawing/2014/main" id="{ED9F7D27-9BCC-4188-A26E-E88D00D98893}"/>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0AA3389-F9D0-43A1-A0A5-03087438AB4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1</a:t>
            </a:fld>
            <a:endParaRPr lang="en-US" altLang="zh-CN"/>
          </a:p>
        </p:txBody>
      </p:sp>
    </p:spTree>
    <p:extLst>
      <p:ext uri="{BB962C8B-B14F-4D97-AF65-F5344CB8AC3E}">
        <p14:creationId xmlns:p14="http://schemas.microsoft.com/office/powerpoint/2010/main" val="3349262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直接插入排序只需要一个记录的辅助空间用来作为待插入记录的暂存单元。</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17</a:t>
            </a:fld>
            <a:endParaRPr lang="en-US" altLang="zh-CN"/>
          </a:p>
        </p:txBody>
      </p:sp>
    </p:spTree>
    <p:extLst>
      <p:ext uri="{BB962C8B-B14F-4D97-AF65-F5344CB8AC3E}">
        <p14:creationId xmlns:p14="http://schemas.microsoft.com/office/powerpoint/2010/main" val="749233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从第九章关于查找的讨论中，对于有序表采用折半查找方法，其性能优于顺序查找，可减少关键字的比较次数。每插入一个元素，需要比较的次数最多为折半查找判定树的深度。例如，插入第 </a:t>
            </a:r>
            <a:r>
              <a:rPr lang="en-US" altLang="zh-CN" dirty="0"/>
              <a:t>i</a:t>
            </a:r>
            <a:r>
              <a:rPr lang="zh-CN" altLang="en-US" dirty="0"/>
              <a:t>个元素时，则需要进行</a:t>
            </a:r>
            <a:r>
              <a:rPr lang="en-US" altLang="zh-CN" dirty="0"/>
              <a:t>log</a:t>
            </a:r>
            <a:r>
              <a:rPr lang="en-US" altLang="zh-CN" baseline="-25000" dirty="0"/>
              <a:t>2</a:t>
            </a:r>
            <a:r>
              <a:rPr lang="en-US" altLang="zh-CN" dirty="0"/>
              <a:t>i</a:t>
            </a:r>
            <a:r>
              <a:rPr lang="zh-CN" altLang="en-US" dirty="0"/>
              <a:t>次比较。因此，插入</a:t>
            </a:r>
            <a:r>
              <a:rPr lang="en-US" altLang="zh-CN" dirty="0"/>
              <a:t>n-1</a:t>
            </a:r>
            <a:r>
              <a:rPr lang="zh-CN" altLang="en-US" dirty="0"/>
              <a:t>个元素的平均比较次数为</a:t>
            </a:r>
            <a:r>
              <a:rPr lang="en-US" altLang="zh-CN" dirty="0"/>
              <a:t>O(nlog</a:t>
            </a:r>
            <a:r>
              <a:rPr lang="en-US" altLang="zh-CN" baseline="-25000" dirty="0"/>
              <a:t>2</a:t>
            </a:r>
            <a:r>
              <a:rPr lang="en-US" altLang="zh-CN" dirty="0"/>
              <a:t>n)</a:t>
            </a:r>
          </a:p>
          <a:p>
            <a:endParaRPr lang="en-US" altLang="zh-CN" dirty="0"/>
          </a:p>
          <a:p>
            <a:r>
              <a:rPr lang="en-US" altLang="zh-CN" dirty="0"/>
              <a:t> void </a:t>
            </a:r>
            <a:r>
              <a:rPr lang="en-US" altLang="zh-CN" dirty="0" err="1"/>
              <a:t>BinInsertSort</a:t>
            </a:r>
            <a:r>
              <a:rPr lang="en-US" altLang="zh-CN" dirty="0"/>
              <a:t>()</a:t>
            </a:r>
          </a:p>
          <a:p>
            <a:r>
              <a:rPr lang="en-US" altLang="zh-CN" dirty="0"/>
              <a:t>    {</a:t>
            </a:r>
          </a:p>
          <a:p>
            <a:r>
              <a:rPr lang="en-US" altLang="zh-CN" dirty="0"/>
              <a:t>       int </a:t>
            </a:r>
            <a:r>
              <a:rPr lang="en-US" altLang="zh-CN" dirty="0" err="1"/>
              <a:t>temp,low,high,mid</a:t>
            </a:r>
            <a:r>
              <a:rPr lang="en-US" altLang="zh-CN" dirty="0"/>
              <a:t>;</a:t>
            </a:r>
          </a:p>
          <a:p>
            <a:r>
              <a:rPr lang="en-US" altLang="zh-CN" dirty="0"/>
              <a:t>       for (int i=2; i&lt;=</a:t>
            </a:r>
            <a:r>
              <a:rPr lang="en-US" altLang="zh-CN" dirty="0" err="1"/>
              <a:t>len</a:t>
            </a:r>
            <a:r>
              <a:rPr lang="en-US" altLang="zh-CN" dirty="0"/>
              <a:t>; i++) {</a:t>
            </a:r>
          </a:p>
          <a:p>
            <a:r>
              <a:rPr lang="en-US" altLang="zh-CN" dirty="0"/>
              <a:t>           temp=data[i];</a:t>
            </a:r>
          </a:p>
          <a:p>
            <a:r>
              <a:rPr lang="en-US" altLang="zh-CN" dirty="0"/>
              <a:t>           low=1;</a:t>
            </a:r>
          </a:p>
          <a:p>
            <a:r>
              <a:rPr lang="en-US" altLang="zh-CN" dirty="0"/>
              <a:t>           high=i-1;</a:t>
            </a:r>
          </a:p>
          <a:p>
            <a:r>
              <a:rPr lang="en-US" altLang="zh-CN" dirty="0"/>
              <a:t>          while(low&lt;=high){</a:t>
            </a:r>
          </a:p>
          <a:p>
            <a:r>
              <a:rPr lang="en-US" altLang="zh-CN" dirty="0"/>
              <a:t>              mid=(</a:t>
            </a:r>
            <a:r>
              <a:rPr lang="en-US" altLang="zh-CN" dirty="0" err="1"/>
              <a:t>low+high</a:t>
            </a:r>
            <a:r>
              <a:rPr lang="en-US" altLang="zh-CN" dirty="0"/>
              <a:t>)/2;</a:t>
            </a:r>
          </a:p>
          <a:p>
            <a:r>
              <a:rPr lang="en-US" altLang="zh-CN" dirty="0"/>
              <a:t>              if(temp&lt;data[mid])</a:t>
            </a:r>
          </a:p>
          <a:p>
            <a:r>
              <a:rPr lang="en-US" altLang="zh-CN" dirty="0"/>
              <a:t>                 high=mid-1;</a:t>
            </a:r>
          </a:p>
          <a:p>
            <a:r>
              <a:rPr lang="en-US" altLang="zh-CN" dirty="0"/>
              <a:t>              else</a:t>
            </a:r>
          </a:p>
          <a:p>
            <a:r>
              <a:rPr lang="en-US" altLang="zh-CN" dirty="0"/>
              <a:t>                 low=mid+1;</a:t>
            </a:r>
          </a:p>
          <a:p>
            <a:r>
              <a:rPr lang="en-US" altLang="zh-CN" dirty="0"/>
              <a:t>            }</a:t>
            </a:r>
          </a:p>
          <a:p>
            <a:r>
              <a:rPr lang="en-US" altLang="zh-CN" dirty="0"/>
              <a:t>          for(int j=i-1;j&gt;=</a:t>
            </a:r>
            <a:r>
              <a:rPr lang="en-US" altLang="zh-CN" dirty="0" err="1"/>
              <a:t>low;j</a:t>
            </a:r>
            <a:r>
              <a:rPr lang="en-US" altLang="zh-CN" dirty="0"/>
              <a:t>--)</a:t>
            </a:r>
          </a:p>
          <a:p>
            <a:r>
              <a:rPr lang="en-US" altLang="zh-CN" dirty="0"/>
              <a:t>              data[j+1]=data[j];</a:t>
            </a:r>
          </a:p>
          <a:p>
            <a:r>
              <a:rPr lang="en-US" altLang="zh-CN" dirty="0"/>
              <a:t>           data[low]=temp;   //low</a:t>
            </a:r>
            <a:r>
              <a:rPr lang="zh-CN" altLang="en-US" dirty="0"/>
              <a:t>对应的位置就是该数据插入的位置，因为</a:t>
            </a:r>
            <a:r>
              <a:rPr lang="en-US" altLang="zh-CN" dirty="0"/>
              <a:t>low</a:t>
            </a:r>
            <a:r>
              <a:rPr lang="zh-CN" altLang="en-US" dirty="0"/>
              <a:t>指向的是第一个比该数据大于等于的元素。</a:t>
            </a:r>
            <a:endParaRPr lang="en-US" altLang="zh-CN" dirty="0"/>
          </a:p>
          <a:p>
            <a:r>
              <a:rPr lang="en-US" altLang="zh-CN" dirty="0"/>
              <a:t>        }</a:t>
            </a:r>
          </a:p>
          <a:p>
            <a:r>
              <a:rPr lang="en-US" altLang="zh-CN" dirty="0"/>
              <a:t>    }</a:t>
            </a:r>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18</a:t>
            </a:fld>
            <a:endParaRPr lang="en-US" altLang="zh-CN"/>
          </a:p>
        </p:txBody>
      </p:sp>
    </p:spTree>
    <p:extLst>
      <p:ext uri="{BB962C8B-B14F-4D97-AF65-F5344CB8AC3E}">
        <p14:creationId xmlns:p14="http://schemas.microsoft.com/office/powerpoint/2010/main" val="3090812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希尔排序是对直接插入排序的一种改进，它利用了插入排序的两个性质：</a:t>
            </a:r>
            <a:endParaRPr lang="en-US" altLang="zh-CN" dirty="0"/>
          </a:p>
          <a:p>
            <a:r>
              <a:rPr lang="en-US" altLang="zh-CN" dirty="0"/>
              <a:t>1</a:t>
            </a:r>
            <a:r>
              <a:rPr lang="zh-CN" altLang="en-US" dirty="0"/>
              <a:t>、若待排记录按关键字基本有序，则直接插入排序效率很高；</a:t>
            </a:r>
            <a:endParaRPr lang="en-US" altLang="zh-CN" dirty="0"/>
          </a:p>
          <a:p>
            <a:r>
              <a:rPr lang="en-US" altLang="zh-CN" dirty="0"/>
              <a:t>2</a:t>
            </a:r>
            <a:r>
              <a:rPr lang="zh-CN" altLang="en-US" dirty="0"/>
              <a:t>、若待排记录个数较少，则直接插入排序效率也较高。</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20</a:t>
            </a:fld>
            <a:endParaRPr lang="en-US" altLang="zh-CN"/>
          </a:p>
        </p:txBody>
      </p:sp>
    </p:spTree>
    <p:extLst>
      <p:ext uri="{BB962C8B-B14F-4D97-AF65-F5344CB8AC3E}">
        <p14:creationId xmlns:p14="http://schemas.microsoft.com/office/powerpoint/2010/main" val="416037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希尔排序要解决的关键问题如下：</a:t>
            </a:r>
            <a:endParaRPr lang="en-US" altLang="zh-CN" dirty="0"/>
          </a:p>
          <a:p>
            <a:r>
              <a:rPr lang="en-US" altLang="zh-CN" dirty="0"/>
              <a:t>1</a:t>
            </a:r>
            <a:r>
              <a:rPr lang="zh-CN" altLang="en-US" dirty="0"/>
              <a:t>、应如何划分待排序列才能保证整个序列逐步向基本有序发展？</a:t>
            </a:r>
            <a:endParaRPr lang="en-US" altLang="zh-CN" dirty="0"/>
          </a:p>
          <a:p>
            <a:r>
              <a:rPr lang="en-US" altLang="zh-CN" dirty="0"/>
              <a:t>2</a:t>
            </a:r>
            <a:r>
              <a:rPr lang="zh-CN" altLang="en-US" dirty="0"/>
              <a:t>、子序列内如何进行直接插入排序？</a:t>
            </a:r>
            <a:endParaRPr lang="en-US" altLang="zh-CN" dirty="0"/>
          </a:p>
          <a:p>
            <a:endParaRPr lang="en-US" altLang="zh-CN" dirty="0"/>
          </a:p>
          <a:p>
            <a:r>
              <a:rPr lang="zh-CN" altLang="en-US" dirty="0"/>
              <a:t>解决方案：</a:t>
            </a:r>
            <a:endParaRPr lang="en-US" altLang="zh-CN" dirty="0"/>
          </a:p>
          <a:p>
            <a:r>
              <a:rPr lang="en-US" altLang="zh-CN" dirty="0"/>
              <a:t>1</a:t>
            </a:r>
            <a:r>
              <a:rPr lang="zh-CN" altLang="en-US" dirty="0"/>
              <a:t>、子序列的构成不能是简单地逐段分割，而是将相距某个“增量”的记录组成一个子序列，这样才能有效地保证在子序列内分别进行直接插入排序后得到的结果是基本有序而不是局部有序。接下来的问题是增量应如何取？到目前为止尚未有人求得一个最好的增量序列。</a:t>
            </a:r>
            <a:endParaRPr lang="en-US" altLang="zh-CN" dirty="0"/>
          </a:p>
          <a:p>
            <a:endParaRPr lang="en-US" altLang="zh-CN" dirty="0"/>
          </a:p>
          <a:p>
            <a:r>
              <a:rPr lang="en-US" altLang="zh-CN" dirty="0"/>
              <a:t>2</a:t>
            </a:r>
            <a:r>
              <a:rPr lang="zh-CN" altLang="en-US" dirty="0"/>
              <a:t>、在每个子序列中，将待插入记录和同一子序列中的前一个记录比较。在插入记录</a:t>
            </a:r>
            <a:r>
              <a:rPr lang="en-US" altLang="zh-CN" dirty="0"/>
              <a:t>data[i]</a:t>
            </a:r>
            <a:r>
              <a:rPr lang="zh-CN" altLang="en-US" dirty="0"/>
              <a:t>时，自</a:t>
            </a:r>
            <a:r>
              <a:rPr lang="en-US" altLang="zh-CN" dirty="0"/>
              <a:t>data[j-gap]</a:t>
            </a:r>
            <a:r>
              <a:rPr lang="zh-CN" altLang="en-US" dirty="0"/>
              <a:t>起往前跳跃式（跳跃幅度为</a:t>
            </a:r>
            <a:r>
              <a:rPr lang="en-US" altLang="zh-CN" dirty="0"/>
              <a:t>gap</a:t>
            </a:r>
            <a:r>
              <a:rPr lang="zh-CN" altLang="en-US" dirty="0"/>
              <a:t>）查找待插入位置。在查找过程中，记录后移也是跳跃</a:t>
            </a:r>
            <a:r>
              <a:rPr lang="en-US" altLang="zh-CN" dirty="0"/>
              <a:t>gap</a:t>
            </a:r>
            <a:r>
              <a:rPr lang="zh-CN" altLang="en-US" dirty="0"/>
              <a:t>个位置。</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21</a:t>
            </a:fld>
            <a:endParaRPr lang="en-US" altLang="zh-CN"/>
          </a:p>
        </p:txBody>
      </p:sp>
    </p:spTree>
    <p:extLst>
      <p:ext uri="{BB962C8B-B14F-4D97-AF65-F5344CB8AC3E}">
        <p14:creationId xmlns:p14="http://schemas.microsoft.com/office/powerpoint/2010/main" val="1919614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25</a:t>
            </a:fld>
            <a:endParaRPr lang="en-US" altLang="zh-CN"/>
          </a:p>
        </p:txBody>
      </p:sp>
    </p:spTree>
    <p:extLst>
      <p:ext uri="{BB962C8B-B14F-4D97-AF65-F5344CB8AC3E}">
        <p14:creationId xmlns:p14="http://schemas.microsoft.com/office/powerpoint/2010/main" val="347528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InsertSort</a:t>
            </a:r>
            <a:r>
              <a:rPr lang="en-US" altLang="zh-CN" dirty="0"/>
              <a:t>(</a:t>
            </a:r>
            <a:r>
              <a:rPr lang="en-US" altLang="zh-CN" dirty="0" err="1"/>
              <a:t>gap,m</a:t>
            </a:r>
            <a:r>
              <a:rPr lang="en-US" altLang="zh-CN" dirty="0"/>
              <a:t>)</a:t>
            </a:r>
            <a:r>
              <a:rPr lang="zh-CN" altLang="en-US" dirty="0"/>
              <a:t>：</a:t>
            </a:r>
            <a:r>
              <a:rPr lang="en-US" altLang="zh-CN" dirty="0"/>
              <a:t>m</a:t>
            </a:r>
            <a:r>
              <a:rPr lang="zh-CN" altLang="en-US" dirty="0"/>
              <a:t>表示每个子序列的开始元素，</a:t>
            </a:r>
            <a:r>
              <a:rPr lang="en-US" altLang="zh-CN" dirty="0"/>
              <a:t>gap</a:t>
            </a:r>
            <a:r>
              <a:rPr lang="zh-CN" altLang="en-US" dirty="0"/>
              <a:t>表示元素与元素的间隔（即下一个相邻元素的位置）</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26</a:t>
            </a:fld>
            <a:endParaRPr lang="en-US" altLang="zh-CN"/>
          </a:p>
        </p:txBody>
      </p:sp>
    </p:spTree>
    <p:extLst>
      <p:ext uri="{BB962C8B-B14F-4D97-AF65-F5344CB8AC3E}">
        <p14:creationId xmlns:p14="http://schemas.microsoft.com/office/powerpoint/2010/main" val="2235939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27</a:t>
            </a:fld>
            <a:endParaRPr lang="en-US" altLang="zh-CN"/>
          </a:p>
        </p:txBody>
      </p:sp>
    </p:spTree>
    <p:extLst>
      <p:ext uri="{BB962C8B-B14F-4D97-AF65-F5344CB8AC3E}">
        <p14:creationId xmlns:p14="http://schemas.microsoft.com/office/powerpoint/2010/main" val="1760006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希尔排序算法的时间性能的分析是一个复杂的问题，因为它是所取增量的函数。有人在大量实验的基础上指出</a:t>
            </a:r>
            <a:r>
              <a:rPr lang="zh-CN" altLang="en-US" b="0" dirty="0"/>
              <a:t>，希尔排序的时间性能在</a:t>
            </a:r>
            <a:r>
              <a:rPr lang="en-US" altLang="zh-CN" sz="1200" b="0" dirty="0">
                <a:latin typeface="黑体" panose="02010609060101010101" pitchFamily="49" charset="-122"/>
                <a:ea typeface="黑体" panose="02010609060101010101" pitchFamily="49" charset="-122"/>
              </a:rPr>
              <a:t>O(n</a:t>
            </a:r>
            <a:r>
              <a:rPr lang="en-US" altLang="zh-CN" sz="1200" b="0" baseline="30000" dirty="0">
                <a:latin typeface="黑体" panose="02010609060101010101" pitchFamily="49" charset="-122"/>
                <a:ea typeface="黑体" panose="02010609060101010101" pitchFamily="49" charset="-122"/>
              </a:rPr>
              <a:t>2</a:t>
            </a:r>
            <a:r>
              <a:rPr lang="en-US" altLang="zh-CN" sz="1200" b="0" dirty="0">
                <a:latin typeface="黑体" panose="02010609060101010101" pitchFamily="49" charset="-122"/>
                <a:ea typeface="黑体" panose="02010609060101010101" pitchFamily="49" charset="-122"/>
              </a:rPr>
              <a:t>)</a:t>
            </a:r>
            <a:r>
              <a:rPr lang="zh-CN" altLang="en-US" sz="1200" b="0" dirty="0">
                <a:latin typeface="黑体" panose="02010609060101010101" pitchFamily="49" charset="-122"/>
                <a:ea typeface="黑体" panose="02010609060101010101" pitchFamily="49" charset="-122"/>
              </a:rPr>
              <a:t>和</a:t>
            </a:r>
            <a:r>
              <a:rPr lang="en-US" altLang="zh-CN" sz="1200" b="0" dirty="0">
                <a:latin typeface="黑体" panose="02010609060101010101" pitchFamily="49" charset="-122"/>
                <a:ea typeface="黑体" panose="02010609060101010101" pitchFamily="49" charset="-122"/>
              </a:rPr>
              <a:t>O(n log</a:t>
            </a:r>
            <a:r>
              <a:rPr lang="en-US" altLang="zh-CN" sz="1200" b="0" baseline="-25000" dirty="0">
                <a:latin typeface="黑体" panose="02010609060101010101" pitchFamily="49" charset="-122"/>
                <a:ea typeface="黑体" panose="02010609060101010101" pitchFamily="49" charset="-122"/>
              </a:rPr>
              <a:t>2 </a:t>
            </a:r>
            <a:r>
              <a:rPr lang="en-US" altLang="zh-CN" sz="1200" b="0" dirty="0">
                <a:latin typeface="黑体" panose="02010609060101010101" pitchFamily="49" charset="-122"/>
                <a:ea typeface="黑体" panose="02010609060101010101" pitchFamily="49" charset="-122"/>
              </a:rPr>
              <a:t>n)</a:t>
            </a:r>
            <a:r>
              <a:rPr lang="zh-CN" altLang="en-US" sz="1200" b="0" dirty="0">
                <a:latin typeface="黑体" panose="02010609060101010101" pitchFamily="49" charset="-122"/>
                <a:ea typeface="黑体" panose="02010609060101010101" pitchFamily="49" charset="-122"/>
              </a:rPr>
              <a:t>之间。当</a:t>
            </a:r>
            <a:r>
              <a:rPr lang="en-US" altLang="zh-CN" sz="1200" b="0" dirty="0">
                <a:latin typeface="黑体" panose="02010609060101010101" pitchFamily="49" charset="-122"/>
                <a:ea typeface="黑体" panose="02010609060101010101" pitchFamily="49" charset="-122"/>
              </a:rPr>
              <a:t>n</a:t>
            </a:r>
            <a:r>
              <a:rPr lang="zh-CN" altLang="en-US" sz="1200" b="0" dirty="0">
                <a:latin typeface="黑体" panose="02010609060101010101" pitchFamily="49" charset="-122"/>
                <a:ea typeface="黑体" panose="02010609060101010101" pitchFamily="49" charset="-122"/>
              </a:rPr>
              <a:t>在某个特定范围时，希尔排序的时间性能约为</a:t>
            </a:r>
            <a:r>
              <a:rPr lang="en-US" altLang="zh-CN" sz="1200" b="0" dirty="0">
                <a:latin typeface="黑体" panose="02010609060101010101" pitchFamily="49" charset="-122"/>
                <a:ea typeface="黑体" panose="02010609060101010101" pitchFamily="49" charset="-122"/>
              </a:rPr>
              <a:t>O(</a:t>
            </a:r>
            <a:r>
              <a:rPr lang="en-US" altLang="zh-CN" sz="1200" b="0" dirty="0">
                <a:solidFill>
                  <a:srgbClr val="FF0000"/>
                </a:solidFill>
                <a:latin typeface="黑体" panose="02010609060101010101" pitchFamily="49" charset="-122"/>
                <a:ea typeface="黑体" panose="02010609060101010101" pitchFamily="49" charset="-122"/>
              </a:rPr>
              <a:t>n</a:t>
            </a:r>
            <a:r>
              <a:rPr lang="en-US" altLang="zh-CN" sz="1200" b="0" baseline="30000" dirty="0">
                <a:solidFill>
                  <a:srgbClr val="FF0000"/>
                </a:solidFill>
                <a:latin typeface="黑体" panose="02010609060101010101" pitchFamily="49" charset="-122"/>
                <a:ea typeface="黑体" panose="02010609060101010101" pitchFamily="49" charset="-122"/>
              </a:rPr>
              <a:t>1.3</a:t>
            </a:r>
            <a:r>
              <a:rPr lang="en-US" altLang="zh-CN" sz="1200" b="0" baseline="0" dirty="0">
                <a:solidFill>
                  <a:srgbClr val="FF0000"/>
                </a:solidFill>
                <a:latin typeface="黑体" panose="02010609060101010101" pitchFamily="49" charset="-122"/>
                <a:ea typeface="黑体" panose="02010609060101010101" pitchFamily="49" charset="-122"/>
              </a:rPr>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0" baseline="30000" dirty="0">
              <a:solidFill>
                <a:srgbClr val="FF0000"/>
              </a:solidFill>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baseline="0" dirty="0">
                <a:solidFill>
                  <a:srgbClr val="FF0000"/>
                </a:solidFill>
                <a:latin typeface="黑体" panose="02010609060101010101" pitchFamily="49" charset="-122"/>
                <a:ea typeface="黑体" panose="02010609060101010101" pitchFamily="49" charset="-122"/>
              </a:rPr>
              <a:t>希尔排序只需要一个记录的辅助空间，用于暂存当前待插入的记录。</a:t>
            </a:r>
            <a:endParaRPr lang="en-US" altLang="zh-CN" sz="1200" b="0" baseline="0" dirty="0">
              <a:solidFill>
                <a:srgbClr val="FF0000"/>
              </a:solidFill>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0" baseline="30000" dirty="0">
              <a:solidFill>
                <a:srgbClr val="FF0000"/>
              </a:solidFill>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dirty="0">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dirty="0">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29</a:t>
            </a:fld>
            <a:endParaRPr lang="en-US" altLang="zh-CN"/>
          </a:p>
        </p:txBody>
      </p:sp>
    </p:spTree>
    <p:extLst>
      <p:ext uri="{BB962C8B-B14F-4D97-AF65-F5344CB8AC3E}">
        <p14:creationId xmlns:p14="http://schemas.microsoft.com/office/powerpoint/2010/main" val="446389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31</a:t>
            </a:fld>
            <a:endParaRPr lang="en-US" altLang="zh-CN"/>
          </a:p>
        </p:txBody>
      </p:sp>
    </p:spTree>
    <p:extLst>
      <p:ext uri="{BB962C8B-B14F-4D97-AF65-F5344CB8AC3E}">
        <p14:creationId xmlns:p14="http://schemas.microsoft.com/office/powerpoint/2010/main" val="2409672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32</a:t>
            </a:fld>
            <a:endParaRPr lang="en-US" altLang="zh-CN"/>
          </a:p>
        </p:txBody>
      </p:sp>
    </p:spTree>
    <p:extLst>
      <p:ext uri="{BB962C8B-B14F-4D97-AF65-F5344CB8AC3E}">
        <p14:creationId xmlns:p14="http://schemas.microsoft.com/office/powerpoint/2010/main" val="1452627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2</a:t>
            </a:fld>
            <a:endParaRPr lang="en-US" altLang="zh-CN"/>
          </a:p>
        </p:txBody>
      </p:sp>
    </p:spTree>
    <p:extLst>
      <p:ext uri="{BB962C8B-B14F-4D97-AF65-F5344CB8AC3E}">
        <p14:creationId xmlns:p14="http://schemas.microsoft.com/office/powerpoint/2010/main" val="36112191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算法改进：若第</a:t>
            </a:r>
            <a:r>
              <a:rPr lang="en-US" altLang="zh-CN" dirty="0"/>
              <a:t>i</a:t>
            </a:r>
            <a:r>
              <a:rPr lang="zh-CN" altLang="en-US" dirty="0"/>
              <a:t>趟循环中相邻记录都是正序，则排序实际上已经完成，此后的处理都是多余的，则可以结束排序过程。</a:t>
            </a:r>
            <a:endParaRPr lang="en-US" altLang="zh-CN" dirty="0"/>
          </a:p>
          <a:p>
            <a:endParaRPr lang="en-US" altLang="zh-CN" dirty="0"/>
          </a:p>
          <a:p>
            <a:r>
              <a:rPr lang="en-US" altLang="zh-CN" dirty="0"/>
              <a:t> void </a:t>
            </a:r>
            <a:r>
              <a:rPr lang="en-US" altLang="zh-CN" dirty="0" err="1"/>
              <a:t>BubbleSort</a:t>
            </a:r>
            <a:r>
              <a:rPr lang="en-US" altLang="zh-CN" dirty="0"/>
              <a:t>()</a:t>
            </a:r>
          </a:p>
          <a:p>
            <a:r>
              <a:rPr lang="en-US" altLang="zh-CN" dirty="0"/>
              <a:t>    {</a:t>
            </a:r>
          </a:p>
          <a:p>
            <a:r>
              <a:rPr lang="en-US" altLang="zh-CN" dirty="0"/>
              <a:t>        int i, j, temp;</a:t>
            </a:r>
          </a:p>
          <a:p>
            <a:r>
              <a:rPr lang="en-US" altLang="zh-CN" dirty="0"/>
              <a:t>        bool flag=true;</a:t>
            </a:r>
          </a:p>
          <a:p>
            <a:endParaRPr lang="en-US" altLang="zh-CN" dirty="0"/>
          </a:p>
          <a:p>
            <a:r>
              <a:rPr lang="en-US" altLang="zh-CN" dirty="0"/>
              <a:t>        for (i=1; i&lt;</a:t>
            </a:r>
            <a:r>
              <a:rPr lang="en-US" altLang="zh-CN" dirty="0" err="1"/>
              <a:t>len</a:t>
            </a:r>
            <a:r>
              <a:rPr lang="en-US" altLang="zh-CN" dirty="0"/>
              <a:t> &amp;&amp; flag; i++) {</a:t>
            </a:r>
          </a:p>
          <a:p>
            <a:r>
              <a:rPr lang="en-US" altLang="zh-CN" dirty="0"/>
              <a:t>           flag=false;</a:t>
            </a:r>
          </a:p>
          <a:p>
            <a:r>
              <a:rPr lang="en-US" altLang="zh-CN" dirty="0"/>
              <a:t>          for (j=1; j&lt;len-i+1; </a:t>
            </a:r>
            <a:r>
              <a:rPr lang="en-US" altLang="zh-CN" dirty="0" err="1"/>
              <a:t>j++</a:t>
            </a:r>
            <a:r>
              <a:rPr lang="en-US" altLang="zh-CN" dirty="0"/>
              <a:t>) {</a:t>
            </a:r>
          </a:p>
          <a:p>
            <a:r>
              <a:rPr lang="en-US" altLang="zh-CN" dirty="0"/>
              <a:t>               if (</a:t>
            </a:r>
            <a:r>
              <a:rPr lang="en-US" altLang="zh-CN" sz="1200" b="1" dirty="0">
                <a:latin typeface="黑体" panose="02010609060101010101" pitchFamily="49" charset="-122"/>
                <a:ea typeface="黑体" panose="02010609060101010101" pitchFamily="49" charset="-122"/>
              </a:rPr>
              <a:t>Key</a:t>
            </a:r>
            <a:r>
              <a:rPr lang="en-US" altLang="zh-CN" dirty="0"/>
              <a:t>[j] &gt; </a:t>
            </a:r>
            <a:r>
              <a:rPr lang="en-US" altLang="zh-CN" sz="1200" b="1" dirty="0">
                <a:latin typeface="黑体" panose="02010609060101010101" pitchFamily="49" charset="-122"/>
                <a:ea typeface="黑体" panose="02010609060101010101" pitchFamily="49" charset="-122"/>
              </a:rPr>
              <a:t>Key </a:t>
            </a:r>
            <a:r>
              <a:rPr lang="en-US" altLang="zh-CN" dirty="0"/>
              <a:t>[j+1]) {</a:t>
            </a:r>
          </a:p>
          <a:p>
            <a:r>
              <a:rPr lang="en-US" altLang="zh-CN" dirty="0"/>
              <a:t>                temp = </a:t>
            </a:r>
            <a:r>
              <a:rPr lang="en-US" altLang="zh-CN" sz="1200" b="1" dirty="0">
                <a:latin typeface="黑体" panose="02010609060101010101" pitchFamily="49" charset="-122"/>
                <a:ea typeface="黑体" panose="02010609060101010101" pitchFamily="49" charset="-122"/>
              </a:rPr>
              <a:t>Key </a:t>
            </a:r>
            <a:r>
              <a:rPr lang="en-US" altLang="zh-CN" dirty="0"/>
              <a:t>[j+1];</a:t>
            </a:r>
          </a:p>
          <a:p>
            <a:r>
              <a:rPr lang="en-US" altLang="zh-CN" dirty="0"/>
              <a:t>                </a:t>
            </a:r>
            <a:r>
              <a:rPr lang="en-US" altLang="zh-CN" sz="1200" b="1" dirty="0">
                <a:latin typeface="黑体" panose="02010609060101010101" pitchFamily="49" charset="-122"/>
                <a:ea typeface="黑体" panose="02010609060101010101" pitchFamily="49" charset="-122"/>
              </a:rPr>
              <a:t>Key </a:t>
            </a:r>
            <a:r>
              <a:rPr lang="en-US" altLang="zh-CN" dirty="0"/>
              <a:t>[j+1] = </a:t>
            </a:r>
            <a:r>
              <a:rPr lang="en-US" altLang="zh-CN" sz="1200" b="1" dirty="0">
                <a:latin typeface="黑体" panose="02010609060101010101" pitchFamily="49" charset="-122"/>
                <a:ea typeface="黑体" panose="02010609060101010101" pitchFamily="49" charset="-122"/>
              </a:rPr>
              <a:t>Key </a:t>
            </a:r>
            <a:r>
              <a:rPr lang="en-US" altLang="zh-CN" dirty="0"/>
              <a:t>[j];</a:t>
            </a:r>
          </a:p>
          <a:p>
            <a:r>
              <a:rPr lang="en-US" altLang="zh-CN" dirty="0"/>
              <a:t>                </a:t>
            </a:r>
            <a:r>
              <a:rPr lang="en-US" altLang="zh-CN" sz="1200" b="1" dirty="0">
                <a:latin typeface="黑体" panose="02010609060101010101" pitchFamily="49" charset="-122"/>
                <a:ea typeface="黑体" panose="02010609060101010101" pitchFamily="49" charset="-122"/>
              </a:rPr>
              <a:t>Key </a:t>
            </a:r>
            <a:r>
              <a:rPr lang="en-US" altLang="zh-CN" dirty="0"/>
              <a:t>[j] = temp;</a:t>
            </a:r>
          </a:p>
          <a:p>
            <a:r>
              <a:rPr lang="en-US" altLang="zh-CN" dirty="0"/>
              <a:t>                flag=true;</a:t>
            </a:r>
          </a:p>
          <a:p>
            <a:r>
              <a:rPr lang="en-US" altLang="zh-CN" dirty="0"/>
              <a:t>              }</a:t>
            </a:r>
          </a:p>
          <a:p>
            <a:r>
              <a:rPr lang="en-US" altLang="zh-CN" dirty="0"/>
              <a:t>         }</a:t>
            </a:r>
          </a:p>
          <a:p>
            <a:r>
              <a:rPr lang="en-US" altLang="zh-CN" dirty="0"/>
              <a:t>     }</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36</a:t>
            </a:fld>
            <a:endParaRPr lang="en-US" altLang="zh-CN"/>
          </a:p>
        </p:txBody>
      </p:sp>
    </p:spTree>
    <p:extLst>
      <p:ext uri="{BB962C8B-B14F-4D97-AF65-F5344CB8AC3E}">
        <p14:creationId xmlns:p14="http://schemas.microsoft.com/office/powerpoint/2010/main" val="1829704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可在程序中设置一个标志变量，如果一趟过程中没有发生过记录移动，则退出循环</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37</a:t>
            </a:fld>
            <a:endParaRPr lang="en-US" altLang="zh-CN"/>
          </a:p>
        </p:txBody>
      </p:sp>
    </p:spTree>
    <p:extLst>
      <p:ext uri="{BB962C8B-B14F-4D97-AF65-F5344CB8AC3E}">
        <p14:creationId xmlns:p14="http://schemas.microsoft.com/office/powerpoint/2010/main" val="40418850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每一趟</a:t>
            </a:r>
            <a:r>
              <a:rPr lang="en-US" altLang="zh-CN" dirty="0"/>
              <a:t>n+1-i</a:t>
            </a:r>
            <a:r>
              <a:rPr lang="zh-CN" altLang="en-US" dirty="0"/>
              <a:t>个元素参加，共两两比较</a:t>
            </a:r>
            <a:r>
              <a:rPr lang="en-US" altLang="zh-CN" dirty="0"/>
              <a:t>n-</a:t>
            </a:r>
            <a:r>
              <a:rPr lang="en-US" altLang="zh-CN" dirty="0" err="1"/>
              <a:t>i</a:t>
            </a:r>
            <a:r>
              <a:rPr lang="zh-CN" altLang="en-US" dirty="0"/>
              <a:t>次。</a:t>
            </a:r>
            <a:endParaRPr lang="en-US" altLang="zh-CN" dirty="0"/>
          </a:p>
          <a:p>
            <a:endParaRPr lang="en-US" altLang="zh-CN" dirty="0"/>
          </a:p>
          <a:p>
            <a:r>
              <a:rPr lang="zh-CN" altLang="en-US" dirty="0"/>
              <a:t>冒泡排序只需要一个记录的辅助空间（</a:t>
            </a:r>
            <a:r>
              <a:rPr lang="en-US" altLang="zh-CN" dirty="0"/>
              <a:t>temp</a:t>
            </a:r>
            <a:r>
              <a:rPr lang="zh-CN" altLang="en-US" dirty="0"/>
              <a:t>），用来作为记录交换的暂存单元。</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38</a:t>
            </a:fld>
            <a:endParaRPr lang="en-US" altLang="zh-CN"/>
          </a:p>
        </p:txBody>
      </p:sp>
    </p:spTree>
    <p:extLst>
      <p:ext uri="{BB962C8B-B14F-4D97-AF65-F5344CB8AC3E}">
        <p14:creationId xmlns:p14="http://schemas.microsoft.com/office/powerpoint/2010/main" val="1117435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39</a:t>
            </a:fld>
            <a:endParaRPr lang="en-US" altLang="zh-CN"/>
          </a:p>
        </p:txBody>
      </p:sp>
    </p:spTree>
    <p:extLst>
      <p:ext uri="{BB962C8B-B14F-4D97-AF65-F5344CB8AC3E}">
        <p14:creationId xmlns:p14="http://schemas.microsoft.com/office/powerpoint/2010/main" val="3699857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40</a:t>
            </a:fld>
            <a:endParaRPr lang="en-US" altLang="zh-CN"/>
          </a:p>
        </p:txBody>
      </p:sp>
    </p:spTree>
    <p:extLst>
      <p:ext uri="{BB962C8B-B14F-4D97-AF65-F5344CB8AC3E}">
        <p14:creationId xmlns:p14="http://schemas.microsoft.com/office/powerpoint/2010/main" val="27991678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显然，快速排序是一个递归过程</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41</a:t>
            </a:fld>
            <a:endParaRPr lang="en-US" altLang="zh-CN"/>
          </a:p>
        </p:txBody>
      </p:sp>
    </p:spTree>
    <p:extLst>
      <p:ext uri="{BB962C8B-B14F-4D97-AF65-F5344CB8AC3E}">
        <p14:creationId xmlns:p14="http://schemas.microsoft.com/office/powerpoint/2010/main" val="19685627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如果序列包含两个记录，则还要进行一趟。</a:t>
            </a:r>
            <a:endParaRPr lang="en-US" altLang="zh-CN"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44</a:t>
            </a:fld>
            <a:endParaRPr lang="en-US" altLang="zh-CN"/>
          </a:p>
        </p:txBody>
      </p:sp>
    </p:spTree>
    <p:extLst>
      <p:ext uri="{BB962C8B-B14F-4D97-AF65-F5344CB8AC3E}">
        <p14:creationId xmlns:p14="http://schemas.microsoft.com/office/powerpoint/2010/main" val="3613527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47</a:t>
            </a:fld>
            <a:endParaRPr lang="en-US" altLang="zh-CN"/>
          </a:p>
        </p:txBody>
      </p:sp>
    </p:spTree>
    <p:extLst>
      <p:ext uri="{BB962C8B-B14F-4D97-AF65-F5344CB8AC3E}">
        <p14:creationId xmlns:p14="http://schemas.microsoft.com/office/powerpoint/2010/main" val="42554801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a:t>
            </a:r>
            <a:r>
              <a:rPr lang="zh-CN" altLang="en-US" dirty="0"/>
              <a:t>个</a:t>
            </a:r>
            <a:r>
              <a:rPr lang="en-US" altLang="zh-CN" dirty="0"/>
              <a:t>low&lt;high</a:t>
            </a:r>
            <a:r>
              <a:rPr lang="zh-CN" altLang="en-US" dirty="0"/>
              <a:t>的作用</a:t>
            </a:r>
            <a:endParaRPr lang="en-US" altLang="zh-CN" dirty="0"/>
          </a:p>
          <a:p>
            <a:r>
              <a:rPr lang="en-US" altLang="zh-CN" dirty="0"/>
              <a:t>1</a:t>
            </a:r>
            <a:r>
              <a:rPr lang="zh-CN" altLang="en-US" dirty="0"/>
              <a:t>、两个</a:t>
            </a:r>
            <a:r>
              <a:rPr lang="en-US" altLang="zh-CN" dirty="0"/>
              <a:t>while</a:t>
            </a:r>
            <a:r>
              <a:rPr lang="zh-CN" altLang="en-US" dirty="0"/>
              <a:t>中的</a:t>
            </a:r>
            <a:r>
              <a:rPr lang="en-US" altLang="zh-CN" dirty="0"/>
              <a:t>low&lt;high</a:t>
            </a:r>
            <a:r>
              <a:rPr lang="zh-CN" altLang="en-US" dirty="0"/>
              <a:t>是为了防止指针越界，将</a:t>
            </a:r>
            <a:r>
              <a:rPr lang="en-US" altLang="zh-CN" dirty="0"/>
              <a:t>high</a:t>
            </a:r>
            <a:r>
              <a:rPr lang="zh-CN" altLang="en-US" dirty="0"/>
              <a:t>和</a:t>
            </a:r>
            <a:r>
              <a:rPr lang="en-US" altLang="zh-CN" dirty="0"/>
              <a:t>low</a:t>
            </a:r>
            <a:r>
              <a:rPr lang="zh-CN" altLang="en-US" dirty="0"/>
              <a:t>的移动限定在该趟子序列中。</a:t>
            </a:r>
            <a:endParaRPr lang="en-US" altLang="zh-CN" dirty="0"/>
          </a:p>
          <a:p>
            <a:r>
              <a:rPr lang="en-US" altLang="zh-CN" dirty="0"/>
              <a:t>2</a:t>
            </a:r>
            <a:r>
              <a:rPr lang="zh-CN" altLang="en-US" dirty="0"/>
              <a:t>、两个</a:t>
            </a:r>
            <a:r>
              <a:rPr lang="en-US" altLang="zh-CN" dirty="0"/>
              <a:t>if</a:t>
            </a:r>
            <a:r>
              <a:rPr lang="zh-CN" altLang="en-US" dirty="0"/>
              <a:t>中的</a:t>
            </a:r>
            <a:r>
              <a:rPr lang="en-US" altLang="zh-CN" dirty="0"/>
              <a:t>low&lt;high</a:t>
            </a:r>
            <a:r>
              <a:rPr lang="zh-CN" altLang="en-US" dirty="0"/>
              <a:t>是为了防止它上面的</a:t>
            </a:r>
            <a:r>
              <a:rPr lang="en-US" altLang="zh-CN" dirty="0"/>
              <a:t>while</a:t>
            </a:r>
            <a:r>
              <a:rPr lang="zh-CN" altLang="en-US" dirty="0"/>
              <a:t>循环是因为</a:t>
            </a:r>
            <a:r>
              <a:rPr lang="en-US" altLang="zh-CN" dirty="0"/>
              <a:t>low=high</a:t>
            </a:r>
            <a:r>
              <a:rPr lang="zh-CN" altLang="en-US" dirty="0"/>
              <a:t>的条件退出的，在这种情况下，说明枢纽元素所在位置就是对的位置（第一个</a:t>
            </a:r>
            <a:r>
              <a:rPr lang="en-US" altLang="zh-CN" dirty="0"/>
              <a:t>if</a:t>
            </a:r>
            <a:r>
              <a:rPr lang="zh-CN" altLang="en-US" dirty="0"/>
              <a:t>针对的是枢纽元素经过几次交换后（也可以是</a:t>
            </a:r>
            <a:r>
              <a:rPr lang="en-US" altLang="zh-CN" dirty="0"/>
              <a:t>0</a:t>
            </a:r>
            <a:r>
              <a:rPr lang="zh-CN" altLang="en-US" dirty="0"/>
              <a:t>次）是当前最小的，第二个</a:t>
            </a:r>
            <a:r>
              <a:rPr lang="en-US" altLang="zh-CN" dirty="0"/>
              <a:t>if</a:t>
            </a:r>
            <a:r>
              <a:rPr lang="zh-CN" altLang="en-US" dirty="0"/>
              <a:t>针对的是枢纽元素经过几次交换后（也可以是</a:t>
            </a:r>
            <a:r>
              <a:rPr lang="en-US" altLang="zh-CN" dirty="0"/>
              <a:t>0</a:t>
            </a:r>
            <a:r>
              <a:rPr lang="zh-CN" altLang="en-US" dirty="0"/>
              <a:t>次）是当前元素中最大的）</a:t>
            </a:r>
            <a:endParaRPr lang="en-US" altLang="zh-CN" dirty="0"/>
          </a:p>
          <a:p>
            <a:endParaRPr lang="en-US" altLang="zh-CN" dirty="0"/>
          </a:p>
          <a:p>
            <a:r>
              <a:rPr lang="zh-CN" altLang="en-US" dirty="0"/>
              <a:t>若待排序列只有一个元素，则递归结束；否则进行一次划分后，再分别对划分后的两个子序列进行快速排序。</a:t>
            </a:r>
            <a:endParaRPr lang="en-US" altLang="zh-CN" dirty="0"/>
          </a:p>
          <a:p>
            <a:endParaRPr lang="en-US" altLang="zh-CN" dirty="0"/>
          </a:p>
          <a:p>
            <a:r>
              <a:rPr lang="zh-CN" altLang="en-US" dirty="0"/>
              <a:t>另一种写法：</a:t>
            </a:r>
            <a:endParaRPr lang="en-US" altLang="zh-CN" dirty="0"/>
          </a:p>
          <a:p>
            <a:r>
              <a:rPr lang="en-US" altLang="zh-CN" dirty="0"/>
              <a:t> int </a:t>
            </a:r>
            <a:r>
              <a:rPr lang="en-US" altLang="zh-CN" dirty="0" err="1"/>
              <a:t>oneSort</a:t>
            </a:r>
            <a:r>
              <a:rPr lang="en-US" altLang="zh-CN" dirty="0"/>
              <a:t>(int low, int high)</a:t>
            </a:r>
          </a:p>
          <a:p>
            <a:r>
              <a:rPr lang="en-US" altLang="zh-CN" dirty="0"/>
              <a:t>   {</a:t>
            </a:r>
          </a:p>
          <a:p>
            <a:r>
              <a:rPr lang="en-US" altLang="zh-CN" dirty="0"/>
              <a:t>       int </a:t>
            </a:r>
            <a:r>
              <a:rPr lang="en-US" altLang="zh-CN" dirty="0" err="1"/>
              <a:t>Pivotkey</a:t>
            </a:r>
            <a:r>
              <a:rPr lang="en-US" altLang="zh-CN" dirty="0"/>
              <a:t>;</a:t>
            </a:r>
          </a:p>
          <a:p>
            <a:r>
              <a:rPr lang="en-US" altLang="zh-CN" dirty="0"/>
              <a:t>       </a:t>
            </a:r>
            <a:r>
              <a:rPr lang="en-US" altLang="zh-CN" dirty="0" err="1"/>
              <a:t>Pivotkey</a:t>
            </a:r>
            <a:r>
              <a:rPr lang="en-US" altLang="zh-CN" dirty="0"/>
              <a:t> = data[low];</a:t>
            </a:r>
          </a:p>
          <a:p>
            <a:r>
              <a:rPr lang="en-US" altLang="zh-CN" dirty="0"/>
              <a:t>       while(low &lt;high) {				//</a:t>
            </a:r>
            <a:r>
              <a:rPr lang="zh-CN" altLang="en-US" dirty="0"/>
              <a:t>当</a:t>
            </a:r>
            <a:r>
              <a:rPr lang="en-US" altLang="zh-CN" dirty="0"/>
              <a:t>high&gt;low</a:t>
            </a:r>
            <a:r>
              <a:rPr lang="zh-CN" altLang="en-US" dirty="0"/>
              <a:t>的时候循环</a:t>
            </a:r>
          </a:p>
          <a:p>
            <a:r>
              <a:rPr lang="zh-CN" altLang="en-US" dirty="0"/>
              <a:t>            </a:t>
            </a:r>
            <a:r>
              <a:rPr lang="en-US" altLang="zh-CN" dirty="0"/>
              <a:t>while((low &lt; high) &amp;&amp; (</a:t>
            </a:r>
            <a:r>
              <a:rPr lang="en-US" altLang="zh-CN" dirty="0" err="1"/>
              <a:t>Pivotkey</a:t>
            </a:r>
            <a:r>
              <a:rPr lang="en-US" altLang="zh-CN" dirty="0"/>
              <a:t> &lt;= data[high]))</a:t>
            </a:r>
          </a:p>
          <a:p>
            <a:r>
              <a:rPr lang="en-US" altLang="zh-CN" dirty="0"/>
              <a:t>                 high--;</a:t>
            </a:r>
          </a:p>
          <a:p>
            <a:r>
              <a:rPr lang="en-US" altLang="zh-CN" dirty="0"/>
              <a:t>            if(low &lt; high)</a:t>
            </a:r>
          </a:p>
          <a:p>
            <a:r>
              <a:rPr lang="en-US" altLang="zh-CN" dirty="0"/>
              <a:t>                 data[low++] = data[high];</a:t>
            </a:r>
          </a:p>
          <a:p>
            <a:r>
              <a:rPr lang="en-US" altLang="zh-CN" dirty="0"/>
              <a:t>            else</a:t>
            </a:r>
          </a:p>
          <a:p>
            <a:r>
              <a:rPr lang="en-US" altLang="zh-CN" dirty="0"/>
              <a:t>                 break;</a:t>
            </a:r>
          </a:p>
          <a:p>
            <a:r>
              <a:rPr lang="en-US" altLang="zh-CN" dirty="0"/>
              <a:t>            while((low &lt; high) &amp;&amp; (data[low]&lt;= </a:t>
            </a:r>
            <a:r>
              <a:rPr lang="en-US" altLang="zh-CN" dirty="0" err="1"/>
              <a:t>Pivotkey</a:t>
            </a:r>
            <a:r>
              <a:rPr lang="en-US" altLang="zh-CN" dirty="0"/>
              <a:t>))</a:t>
            </a:r>
          </a:p>
          <a:p>
            <a:r>
              <a:rPr lang="en-US" altLang="zh-CN" dirty="0"/>
              <a:t>                 low++;</a:t>
            </a:r>
          </a:p>
          <a:p>
            <a:r>
              <a:rPr lang="en-US" altLang="zh-CN" dirty="0"/>
              <a:t>            if(low &lt; high) </a:t>
            </a:r>
          </a:p>
          <a:p>
            <a:r>
              <a:rPr lang="en-US" altLang="zh-CN" dirty="0"/>
              <a:t>                data[high--] = data[low];</a:t>
            </a:r>
          </a:p>
          <a:p>
            <a:r>
              <a:rPr lang="en-US" altLang="zh-CN" dirty="0"/>
              <a:t>        }</a:t>
            </a:r>
          </a:p>
          <a:p>
            <a:r>
              <a:rPr lang="en-US" altLang="zh-CN" dirty="0"/>
              <a:t>      data[low] = </a:t>
            </a:r>
            <a:r>
              <a:rPr lang="en-US" altLang="zh-CN" dirty="0" err="1"/>
              <a:t>Pivotkey</a:t>
            </a:r>
            <a:r>
              <a:rPr lang="en-US" altLang="zh-CN" dirty="0"/>
              <a:t>;		 // low == high</a:t>
            </a:r>
          </a:p>
          <a:p>
            <a:r>
              <a:rPr lang="en-US" altLang="zh-CN" dirty="0"/>
              <a:t>      return low;</a:t>
            </a:r>
          </a:p>
          <a:p>
            <a:r>
              <a:rPr lang="en-US" altLang="zh-CN" dirty="0"/>
              <a:t>   }</a:t>
            </a:r>
          </a:p>
          <a:p>
            <a:endParaRPr lang="en-US" altLang="zh-CN" dirty="0"/>
          </a:p>
          <a:p>
            <a:r>
              <a:rPr lang="en-US" altLang="zh-CN" dirty="0"/>
              <a:t>    void </a:t>
            </a:r>
            <a:r>
              <a:rPr lang="en-US" altLang="zh-CN" dirty="0" err="1"/>
              <a:t>QuickSort</a:t>
            </a:r>
            <a:r>
              <a:rPr lang="en-US" altLang="zh-CN" dirty="0"/>
              <a:t>(int low, int high)</a:t>
            </a:r>
          </a:p>
          <a:p>
            <a:r>
              <a:rPr lang="en-US" altLang="zh-CN" dirty="0"/>
              <a:t>   {</a:t>
            </a:r>
          </a:p>
          <a:p>
            <a:r>
              <a:rPr lang="en-US" altLang="zh-CN" dirty="0"/>
              <a:t>       if(low&lt;high){</a:t>
            </a:r>
          </a:p>
          <a:p>
            <a:r>
              <a:rPr lang="en-US" altLang="zh-CN" dirty="0"/>
              <a:t>         int temp=</a:t>
            </a:r>
            <a:r>
              <a:rPr lang="en-US" altLang="zh-CN" dirty="0" err="1"/>
              <a:t>oneSort</a:t>
            </a:r>
            <a:r>
              <a:rPr lang="en-US" altLang="zh-CN" dirty="0"/>
              <a:t>(</a:t>
            </a:r>
            <a:r>
              <a:rPr lang="en-US" altLang="zh-CN" dirty="0" err="1"/>
              <a:t>low,high</a:t>
            </a:r>
            <a:r>
              <a:rPr lang="en-US" altLang="zh-CN" dirty="0"/>
              <a:t>);</a:t>
            </a:r>
          </a:p>
          <a:p>
            <a:r>
              <a:rPr lang="en-US" altLang="zh-CN" dirty="0"/>
              <a:t>         </a:t>
            </a:r>
            <a:r>
              <a:rPr lang="en-US" altLang="zh-CN" dirty="0" err="1"/>
              <a:t>QuickSort</a:t>
            </a:r>
            <a:r>
              <a:rPr lang="en-US" altLang="zh-CN" dirty="0"/>
              <a:t>(low,temp-1);</a:t>
            </a:r>
          </a:p>
          <a:p>
            <a:r>
              <a:rPr lang="en-US" altLang="zh-CN" dirty="0"/>
              <a:t>         </a:t>
            </a:r>
            <a:r>
              <a:rPr lang="en-US" altLang="zh-CN" dirty="0" err="1"/>
              <a:t>QuickSort</a:t>
            </a:r>
            <a:r>
              <a:rPr lang="en-US" altLang="zh-CN" dirty="0"/>
              <a:t>(temp+1,high);</a:t>
            </a:r>
          </a:p>
          <a:p>
            <a:r>
              <a:rPr lang="en-US" altLang="zh-CN" dirty="0"/>
              <a:t>       }</a:t>
            </a:r>
          </a:p>
          <a:p>
            <a:r>
              <a:rPr lang="en-US" altLang="zh-CN" dirty="0"/>
              <a:t>   }</a:t>
            </a:r>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48</a:t>
            </a:fld>
            <a:endParaRPr lang="en-US" altLang="zh-CN"/>
          </a:p>
        </p:txBody>
      </p:sp>
    </p:spTree>
    <p:extLst>
      <p:ext uri="{BB962C8B-B14F-4D97-AF65-F5344CB8AC3E}">
        <p14:creationId xmlns:p14="http://schemas.microsoft.com/office/powerpoint/2010/main" val="24967759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49</a:t>
            </a:fld>
            <a:endParaRPr lang="en-US" altLang="zh-CN"/>
          </a:p>
        </p:txBody>
      </p:sp>
    </p:spTree>
    <p:extLst>
      <p:ext uri="{BB962C8B-B14F-4D97-AF65-F5344CB8AC3E}">
        <p14:creationId xmlns:p14="http://schemas.microsoft.com/office/powerpoint/2010/main" val="918632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4</a:t>
            </a:fld>
            <a:endParaRPr lang="en-US" altLang="zh-CN"/>
          </a:p>
        </p:txBody>
      </p:sp>
    </p:spTree>
    <p:extLst>
      <p:ext uri="{BB962C8B-B14F-4D97-AF65-F5344CB8AC3E}">
        <p14:creationId xmlns:p14="http://schemas.microsoft.com/office/powerpoint/2010/main" val="38506721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时间复杂度说明：</a:t>
            </a:r>
            <a:endParaRPr lang="en-US" altLang="zh-CN" b="0" dirty="0"/>
          </a:p>
          <a:p>
            <a:r>
              <a:rPr lang="en-US" altLang="zh-CN" b="0" dirty="0"/>
              <a:t>1</a:t>
            </a:r>
            <a:r>
              <a:rPr lang="zh-CN" altLang="en-US" b="0" dirty="0"/>
              <a:t>、第一项：</a:t>
            </a:r>
            <a:r>
              <a:rPr lang="en-US" altLang="zh-CN" b="0" dirty="0"/>
              <a:t>1,2,…, </a:t>
            </a:r>
            <a:r>
              <a:rPr lang="zh-CN" altLang="en-US" b="0" dirty="0"/>
              <a:t>对应的是树的高度，有</a:t>
            </a:r>
            <a:r>
              <a:rPr lang="en-US" altLang="zh-CN" b="0" dirty="0"/>
              <a:t>n</a:t>
            </a:r>
            <a:r>
              <a:rPr lang="zh-CN" altLang="en-US" b="0" dirty="0"/>
              <a:t>个结点的完全二叉树，对应的树高是</a:t>
            </a:r>
            <a:r>
              <a:rPr lang="en-US" altLang="zh-CN" b="0" dirty="0"/>
              <a:t>log</a:t>
            </a:r>
            <a:r>
              <a:rPr lang="en-US" altLang="zh-CN" b="0" baseline="-25000" dirty="0"/>
              <a:t>2</a:t>
            </a:r>
            <a:r>
              <a:rPr lang="en-US" altLang="zh-CN" b="0" dirty="0"/>
              <a:t>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0" dirty="0"/>
              <a:t>2</a:t>
            </a:r>
            <a:r>
              <a:rPr lang="zh-CN" altLang="en-US" b="0" dirty="0"/>
              <a:t>、第二项：</a:t>
            </a:r>
            <a:r>
              <a:rPr lang="en-US" altLang="zh-CN" sz="1200" b="0" dirty="0">
                <a:solidFill>
                  <a:srgbClr val="000066"/>
                </a:solidFill>
                <a:latin typeface="Arial" panose="020B0604020202020204" pitchFamily="34" charset="0"/>
                <a:ea typeface="楷体_GB2312" pitchFamily="49" charset="-122"/>
              </a:rPr>
              <a:t>2T(n/2 ) </a:t>
            </a:r>
            <a:r>
              <a:rPr lang="en-US" altLang="zh-CN" b="0" dirty="0"/>
              <a:t>,</a:t>
            </a:r>
            <a:r>
              <a:rPr lang="en-US" altLang="zh-CN" b="0" dirty="0">
                <a:solidFill>
                  <a:srgbClr val="000066"/>
                </a:solidFill>
                <a:latin typeface="Arial" panose="020B0604020202020204" pitchFamily="34" charset="0"/>
                <a:ea typeface="楷体_GB2312" pitchFamily="49" charset="-122"/>
              </a:rPr>
              <a:t> 4T(n/4)</a:t>
            </a:r>
            <a:r>
              <a:rPr lang="en-US" altLang="zh-CN" b="0" dirty="0"/>
              <a:t>,…, </a:t>
            </a:r>
            <a:r>
              <a:rPr lang="en-US" altLang="zh-CN" sz="1200" b="0" dirty="0">
                <a:solidFill>
                  <a:srgbClr val="000066"/>
                </a:solidFill>
                <a:latin typeface="Arial" panose="020B0604020202020204" pitchFamily="34" charset="0"/>
                <a:ea typeface="楷体_GB2312" pitchFamily="49" charset="-122"/>
              </a:rPr>
              <a:t>2T(n/2 ) </a:t>
            </a:r>
            <a:r>
              <a:rPr lang="zh-CN" altLang="en-US" sz="1200" b="0" dirty="0">
                <a:solidFill>
                  <a:srgbClr val="000066"/>
                </a:solidFill>
                <a:latin typeface="Arial" panose="020B0604020202020204" pitchFamily="34" charset="0"/>
                <a:ea typeface="楷体_GB2312" pitchFamily="49" charset="-122"/>
              </a:rPr>
              <a:t>指的是序列长度为</a:t>
            </a:r>
            <a:r>
              <a:rPr lang="en-US" altLang="zh-CN" sz="1200" b="0" dirty="0">
                <a:solidFill>
                  <a:srgbClr val="000066"/>
                </a:solidFill>
                <a:latin typeface="Arial" panose="020B0604020202020204" pitchFamily="34" charset="0"/>
                <a:ea typeface="楷体_GB2312" pitchFamily="49" charset="-122"/>
              </a:rPr>
              <a:t>n/2</a:t>
            </a:r>
            <a:r>
              <a:rPr lang="zh-CN" altLang="en-US" sz="1200" b="0" dirty="0">
                <a:solidFill>
                  <a:srgbClr val="000066"/>
                </a:solidFill>
                <a:latin typeface="Arial" panose="020B0604020202020204" pitchFamily="34" charset="0"/>
                <a:ea typeface="楷体_GB2312" pitchFamily="49" charset="-122"/>
              </a:rPr>
              <a:t>的序列有</a:t>
            </a:r>
            <a:r>
              <a:rPr lang="en-US" altLang="zh-CN" sz="1200" b="0" dirty="0">
                <a:solidFill>
                  <a:srgbClr val="000066"/>
                </a:solidFill>
                <a:latin typeface="Arial" panose="020B0604020202020204" pitchFamily="34" charset="0"/>
                <a:ea typeface="楷体_GB2312" pitchFamily="49" charset="-122"/>
              </a:rPr>
              <a:t>2</a:t>
            </a:r>
            <a:r>
              <a:rPr lang="zh-CN" altLang="en-US" sz="1200" b="0" dirty="0">
                <a:solidFill>
                  <a:srgbClr val="000066"/>
                </a:solidFill>
                <a:latin typeface="Arial" panose="020B0604020202020204" pitchFamily="34" charset="0"/>
                <a:ea typeface="楷体_GB2312" pitchFamily="49" charset="-122"/>
              </a:rPr>
              <a:t>个，</a:t>
            </a:r>
            <a:r>
              <a:rPr lang="en-US" altLang="zh-CN" sz="1200" b="0" dirty="0">
                <a:solidFill>
                  <a:srgbClr val="000066"/>
                </a:solidFill>
                <a:latin typeface="Arial" panose="020B0604020202020204" pitchFamily="34" charset="0"/>
                <a:ea typeface="楷体_GB2312" pitchFamily="49" charset="-122"/>
              </a:rPr>
              <a:t>4T(n/4 ) </a:t>
            </a:r>
            <a:r>
              <a:rPr lang="zh-CN" altLang="en-US" sz="1200" b="0" dirty="0">
                <a:solidFill>
                  <a:srgbClr val="000066"/>
                </a:solidFill>
                <a:latin typeface="Arial" panose="020B0604020202020204" pitchFamily="34" charset="0"/>
                <a:ea typeface="楷体_GB2312" pitchFamily="49" charset="-122"/>
              </a:rPr>
              <a:t>指的是序列长度为</a:t>
            </a:r>
            <a:r>
              <a:rPr lang="en-US" altLang="zh-CN" sz="1200" b="0" dirty="0">
                <a:solidFill>
                  <a:srgbClr val="000066"/>
                </a:solidFill>
                <a:latin typeface="Arial" panose="020B0604020202020204" pitchFamily="34" charset="0"/>
                <a:ea typeface="楷体_GB2312" pitchFamily="49" charset="-122"/>
              </a:rPr>
              <a:t>n/4</a:t>
            </a:r>
            <a:r>
              <a:rPr lang="zh-CN" altLang="en-US" sz="1200" b="0" dirty="0">
                <a:solidFill>
                  <a:srgbClr val="000066"/>
                </a:solidFill>
                <a:latin typeface="Arial" panose="020B0604020202020204" pitchFamily="34" charset="0"/>
                <a:ea typeface="楷体_GB2312" pitchFamily="49" charset="-122"/>
              </a:rPr>
              <a:t>的序列有</a:t>
            </a:r>
            <a:r>
              <a:rPr lang="en-US" altLang="zh-CN" sz="1200" b="0" dirty="0">
                <a:solidFill>
                  <a:srgbClr val="000066"/>
                </a:solidFill>
                <a:latin typeface="Arial" panose="020B0604020202020204" pitchFamily="34" charset="0"/>
                <a:ea typeface="楷体_GB2312" pitchFamily="49" charset="-122"/>
              </a:rPr>
              <a:t>4</a:t>
            </a:r>
            <a:r>
              <a:rPr lang="zh-CN" altLang="en-US" sz="1200" b="0" dirty="0">
                <a:solidFill>
                  <a:srgbClr val="000066"/>
                </a:solidFill>
                <a:latin typeface="Arial" panose="020B0604020202020204" pitchFamily="34" charset="0"/>
                <a:ea typeface="楷体_GB2312" pitchFamily="49" charset="-122"/>
              </a:rPr>
              <a:t>个，到最后序列的长度为</a:t>
            </a:r>
            <a:r>
              <a:rPr lang="en-US" altLang="zh-CN" sz="1200" b="0" dirty="0">
                <a:solidFill>
                  <a:srgbClr val="000066"/>
                </a:solidFill>
                <a:latin typeface="Arial" panose="020B0604020202020204" pitchFamily="34" charset="0"/>
                <a:ea typeface="楷体_GB2312" pitchFamily="49" charset="-122"/>
              </a:rPr>
              <a:t>1</a:t>
            </a:r>
            <a:r>
              <a:rPr lang="zh-CN" altLang="en-US" sz="1200" b="0" dirty="0">
                <a:solidFill>
                  <a:srgbClr val="000066"/>
                </a:solidFill>
                <a:latin typeface="Arial" panose="020B0604020202020204" pitchFamily="34" charset="0"/>
                <a:ea typeface="楷体_GB2312" pitchFamily="49" charset="-122"/>
              </a:rPr>
              <a:t>，则序列长度为</a:t>
            </a:r>
            <a:r>
              <a:rPr lang="en-US" altLang="zh-CN" sz="1200" b="0" dirty="0">
                <a:solidFill>
                  <a:srgbClr val="000066"/>
                </a:solidFill>
                <a:latin typeface="Arial" panose="020B0604020202020204" pitchFamily="34" charset="0"/>
                <a:ea typeface="楷体_GB2312" pitchFamily="49" charset="-122"/>
              </a:rPr>
              <a:t>1</a:t>
            </a:r>
            <a:r>
              <a:rPr lang="zh-CN" altLang="en-US" sz="1200" b="0" dirty="0">
                <a:solidFill>
                  <a:srgbClr val="000066"/>
                </a:solidFill>
                <a:latin typeface="Arial" panose="020B0604020202020204" pitchFamily="34" charset="0"/>
                <a:ea typeface="楷体_GB2312" pitchFamily="49" charset="-122"/>
              </a:rPr>
              <a:t>的序列有</a:t>
            </a:r>
            <a:r>
              <a:rPr lang="en-US" altLang="zh-CN" sz="1200" b="0" dirty="0">
                <a:solidFill>
                  <a:srgbClr val="000066"/>
                </a:solidFill>
                <a:latin typeface="Arial" panose="020B0604020202020204" pitchFamily="34" charset="0"/>
                <a:ea typeface="楷体_GB2312" pitchFamily="49" charset="-122"/>
              </a:rPr>
              <a:t>n</a:t>
            </a:r>
            <a:r>
              <a:rPr lang="zh-CN" altLang="en-US" sz="1200" b="0" dirty="0">
                <a:solidFill>
                  <a:srgbClr val="000066"/>
                </a:solidFill>
                <a:latin typeface="Arial" panose="020B0604020202020204" pitchFamily="34" charset="0"/>
                <a:ea typeface="楷体_GB2312" pitchFamily="49" charset="-122"/>
              </a:rPr>
              <a:t>个。</a:t>
            </a:r>
            <a:endParaRPr lang="zh-CN" altLang="en-US" b="0"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52</a:t>
            </a:fld>
            <a:endParaRPr lang="en-US" altLang="zh-CN"/>
          </a:p>
        </p:txBody>
      </p:sp>
    </p:spTree>
    <p:extLst>
      <p:ext uri="{BB962C8B-B14F-4D97-AF65-F5344CB8AC3E}">
        <p14:creationId xmlns:p14="http://schemas.microsoft.com/office/powerpoint/2010/main" val="30790314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快速排序是递归的，因此需要一个栈用来存放每一层递归调用的必要信息，其最大容量应该与递归调用的深度一致。最好情况下，栈的深度为</a:t>
            </a:r>
            <a:r>
              <a:rPr lang="en-US" altLang="zh-CN" b="1" dirty="0">
                <a:latin typeface="黑体" panose="02010609060101010101" pitchFamily="49" charset="-122"/>
                <a:ea typeface="黑体" panose="02010609060101010101" pitchFamily="49" charset="-122"/>
              </a:rPr>
              <a:t>O(log</a:t>
            </a:r>
            <a:r>
              <a:rPr lang="en-US" altLang="zh-CN" b="1" baseline="-25000"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；最坏情况下，因为要进行</a:t>
            </a:r>
            <a:r>
              <a:rPr lang="en-US" altLang="zh-CN" b="1" dirty="0">
                <a:latin typeface="黑体" panose="02010609060101010101" pitchFamily="49" charset="-122"/>
                <a:ea typeface="黑体" panose="02010609060101010101" pitchFamily="49" charset="-122"/>
              </a:rPr>
              <a:t>n-1</a:t>
            </a:r>
            <a:r>
              <a:rPr lang="zh-CN" altLang="en-US" b="1" dirty="0">
                <a:latin typeface="黑体" panose="02010609060101010101" pitchFamily="49" charset="-122"/>
                <a:ea typeface="黑体" panose="02010609060101010101" pitchFamily="49" charset="-122"/>
              </a:rPr>
              <a:t>次递归调用，所以栈的深度为</a:t>
            </a:r>
            <a:r>
              <a:rPr lang="en-US" altLang="zh-CN" b="1" dirty="0">
                <a:latin typeface="黑体" panose="02010609060101010101" pitchFamily="49" charset="-122"/>
                <a:ea typeface="黑体" panose="02010609060101010101" pitchFamily="49" charset="-122"/>
              </a:rPr>
              <a:t>O(n)</a:t>
            </a:r>
            <a:r>
              <a:rPr lang="zh-CN" altLang="en-US" b="1" dirty="0">
                <a:latin typeface="黑体" panose="02010609060101010101" pitchFamily="49" charset="-122"/>
                <a:ea typeface="黑体" panose="02010609060101010101" pitchFamily="49" charset="-122"/>
              </a:rPr>
              <a:t>；平均情况下，栈的深度为</a:t>
            </a:r>
            <a:r>
              <a:rPr lang="en-US" altLang="zh-CN" b="1" dirty="0">
                <a:latin typeface="黑体" panose="02010609060101010101" pitchFamily="49" charset="-122"/>
                <a:ea typeface="黑体" panose="02010609060101010101" pitchFamily="49" charset="-122"/>
              </a:rPr>
              <a:t>O(log</a:t>
            </a:r>
            <a:r>
              <a:rPr lang="en-US" altLang="zh-CN" b="1" baseline="-25000"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n)。</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54</a:t>
            </a:fld>
            <a:endParaRPr lang="en-US" altLang="zh-CN"/>
          </a:p>
        </p:txBody>
      </p:sp>
    </p:spTree>
    <p:extLst>
      <p:ext uri="{BB962C8B-B14F-4D97-AF65-F5344CB8AC3E}">
        <p14:creationId xmlns:p14="http://schemas.microsoft.com/office/powerpoint/2010/main" val="28847775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55</a:t>
            </a:fld>
            <a:endParaRPr lang="en-US" altLang="zh-CN"/>
          </a:p>
        </p:txBody>
      </p:sp>
    </p:spTree>
    <p:extLst>
      <p:ext uri="{BB962C8B-B14F-4D97-AF65-F5344CB8AC3E}">
        <p14:creationId xmlns:p14="http://schemas.microsoft.com/office/powerpoint/2010/main" val="18432758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a:t>
            </a:r>
            <a:r>
              <a:rPr lang="en-US" altLang="zh-CN" dirty="0"/>
              <a:t>1</a:t>
            </a:r>
            <a:r>
              <a:rPr lang="zh-CN" altLang="en-US" dirty="0"/>
              <a:t>趟，</a:t>
            </a:r>
            <a:r>
              <a:rPr lang="en-US" altLang="zh-CN" dirty="0"/>
              <a:t>n</a:t>
            </a:r>
            <a:r>
              <a:rPr lang="zh-CN" altLang="en-US" dirty="0"/>
              <a:t>个元素参加</a:t>
            </a:r>
            <a:endParaRPr lang="en-US" altLang="zh-CN" dirty="0"/>
          </a:p>
          <a:p>
            <a:r>
              <a:rPr lang="zh-CN" altLang="en-US" dirty="0"/>
              <a:t>第</a:t>
            </a:r>
            <a:r>
              <a:rPr lang="en-US" altLang="zh-CN" dirty="0"/>
              <a:t>2</a:t>
            </a:r>
            <a:r>
              <a:rPr lang="zh-CN" altLang="en-US" dirty="0"/>
              <a:t>趟，</a:t>
            </a:r>
            <a:r>
              <a:rPr lang="en-US" altLang="zh-CN" dirty="0"/>
              <a:t>n-1</a:t>
            </a:r>
            <a:r>
              <a:rPr lang="zh-CN" altLang="en-US" dirty="0"/>
              <a:t>个元素参加</a:t>
            </a:r>
            <a:endParaRPr lang="en-US" altLang="zh-CN" dirty="0"/>
          </a:p>
          <a:p>
            <a:r>
              <a:rPr lang="zh-CN" altLang="en-US" dirty="0"/>
              <a:t>第</a:t>
            </a:r>
            <a:r>
              <a:rPr lang="en-US" altLang="zh-CN" dirty="0"/>
              <a:t>i</a:t>
            </a:r>
            <a:r>
              <a:rPr lang="zh-CN" altLang="en-US" dirty="0"/>
              <a:t>趟，</a:t>
            </a:r>
            <a:r>
              <a:rPr lang="en-US" altLang="zh-CN" dirty="0"/>
              <a:t>n+1-i</a:t>
            </a:r>
            <a:r>
              <a:rPr lang="zh-CN" altLang="en-US" dirty="0"/>
              <a:t>个元素参加</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57</a:t>
            </a:fld>
            <a:endParaRPr lang="en-US" altLang="zh-CN"/>
          </a:p>
        </p:txBody>
      </p:sp>
    </p:spTree>
    <p:extLst>
      <p:ext uri="{BB962C8B-B14F-4D97-AF65-F5344CB8AC3E}">
        <p14:creationId xmlns:p14="http://schemas.microsoft.com/office/powerpoint/2010/main" val="9725819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a:t>
            </a:r>
            <a:r>
              <a:rPr lang="en-US" altLang="zh-CN" dirty="0"/>
              <a:t>i=1</a:t>
            </a:r>
            <a:r>
              <a:rPr lang="zh-CN" altLang="en-US" dirty="0"/>
              <a:t>时，因为第</a:t>
            </a:r>
            <a:r>
              <a:rPr lang="en-US" altLang="zh-CN" dirty="0"/>
              <a:t>1</a:t>
            </a:r>
            <a:r>
              <a:rPr lang="zh-CN" altLang="en-US" dirty="0"/>
              <a:t>个元素被记录下来，因此，只要比较从</a:t>
            </a:r>
            <a:r>
              <a:rPr lang="en-US" altLang="zh-CN" dirty="0"/>
              <a:t>i=2</a:t>
            </a:r>
            <a:r>
              <a:rPr lang="zh-CN" altLang="en-US" dirty="0"/>
              <a:t>到</a:t>
            </a:r>
            <a:r>
              <a:rPr lang="en-US" altLang="zh-CN" dirty="0"/>
              <a:t>i=n</a:t>
            </a:r>
            <a:r>
              <a:rPr lang="zh-CN" altLang="en-US" dirty="0"/>
              <a:t>之间的元素，将最小元素的下标找出来。其他趟同理可得。</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59</a:t>
            </a:fld>
            <a:endParaRPr lang="en-US" altLang="zh-CN"/>
          </a:p>
        </p:txBody>
      </p:sp>
    </p:spTree>
    <p:extLst>
      <p:ext uri="{BB962C8B-B14F-4D97-AF65-F5344CB8AC3E}">
        <p14:creationId xmlns:p14="http://schemas.microsoft.com/office/powerpoint/2010/main" val="26086302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61</a:t>
            </a:fld>
            <a:endParaRPr lang="en-US" altLang="zh-CN"/>
          </a:p>
        </p:txBody>
      </p:sp>
    </p:spTree>
    <p:extLst>
      <p:ext uri="{BB962C8B-B14F-4D97-AF65-F5344CB8AC3E}">
        <p14:creationId xmlns:p14="http://schemas.microsoft.com/office/powerpoint/2010/main" val="12949010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注意：无论记录的初始排列如何，关键字的比较次数都相同。（对比起泡排序，若某趟没有发生交换，则可直接结束）</a:t>
            </a:r>
          </a:p>
          <a:p>
            <a:endParaRPr lang="zh-CN" altLang="en-US" dirty="0"/>
          </a:p>
          <a:p>
            <a:r>
              <a:rPr lang="zh-CN" altLang="en-US" dirty="0"/>
              <a:t>在简单选择排序过程中，只需要一个用来作为记录交换的暂存单元。</a:t>
            </a:r>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62</a:t>
            </a:fld>
            <a:endParaRPr lang="en-US" altLang="zh-CN"/>
          </a:p>
        </p:txBody>
      </p:sp>
    </p:spTree>
    <p:extLst>
      <p:ext uri="{BB962C8B-B14F-4D97-AF65-F5344CB8AC3E}">
        <p14:creationId xmlns:p14="http://schemas.microsoft.com/office/powerpoint/2010/main" val="10720144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63</a:t>
            </a:fld>
            <a:endParaRPr lang="en-US" altLang="zh-CN"/>
          </a:p>
        </p:txBody>
      </p:sp>
    </p:spTree>
    <p:extLst>
      <p:ext uri="{BB962C8B-B14F-4D97-AF65-F5344CB8AC3E}">
        <p14:creationId xmlns:p14="http://schemas.microsoft.com/office/powerpoint/2010/main" val="8945230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64</a:t>
            </a:fld>
            <a:endParaRPr lang="en-US" altLang="zh-CN"/>
          </a:p>
        </p:txBody>
      </p:sp>
    </p:spTree>
    <p:extLst>
      <p:ext uri="{BB962C8B-B14F-4D97-AF65-F5344CB8AC3E}">
        <p14:creationId xmlns:p14="http://schemas.microsoft.com/office/powerpoint/2010/main" val="35990162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堆排序是选择排序的一种改进，改进的着眼点是如何减少关键字的比较次数。由于选择排序没有把前一趟的比较结果保留下来，在后一趟选择时把前一趟已做过的比较又重复了一遍，因此记录的比较次数较多。堆排序利用每趟比较后的结果，也就是在找出关键字值最小记录的同时，也找出关键字值较小的记录，从而减少了在后面选择中的比较次数，从而提高了排序效率。</a:t>
            </a:r>
            <a:endParaRPr lang="en-US" altLang="zh-CN" dirty="0"/>
          </a:p>
          <a:p>
            <a:endParaRPr lang="en-US" altLang="zh-CN" dirty="0"/>
          </a:p>
          <a:p>
            <a:endParaRPr lang="en-US" altLang="zh-CN" dirty="0"/>
          </a:p>
          <a:p>
            <a:r>
              <a:rPr lang="zh-CN" altLang="en-US" dirty="0"/>
              <a:t>堆是具有下列性质的完全二叉树：每个结点的值都小于或等于其左右孩子结点的值（小顶堆），或者每个结点的值都大于或等于其左右孩子结点的值（大顶堆）。从堆的定义可以看出，如果一颗完全二叉树是堆，那么它的根节点，一定是当前堆的最大者（大顶堆）或最小者（小顶堆）。</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65</a:t>
            </a:fld>
            <a:endParaRPr lang="en-US" altLang="zh-CN"/>
          </a:p>
        </p:txBody>
      </p:sp>
    </p:spTree>
    <p:extLst>
      <p:ext uri="{BB962C8B-B14F-4D97-AF65-F5344CB8AC3E}">
        <p14:creationId xmlns:p14="http://schemas.microsoft.com/office/powerpoint/2010/main" val="4813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5</a:t>
            </a:fld>
            <a:endParaRPr lang="en-US" altLang="zh-CN"/>
          </a:p>
        </p:txBody>
      </p:sp>
    </p:spTree>
    <p:extLst>
      <p:ext uri="{BB962C8B-B14F-4D97-AF65-F5344CB8AC3E}">
        <p14:creationId xmlns:p14="http://schemas.microsoft.com/office/powerpoint/2010/main" val="27512641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这个例子是最大堆</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66</a:t>
            </a:fld>
            <a:endParaRPr lang="en-US" altLang="zh-CN"/>
          </a:p>
        </p:txBody>
      </p:sp>
    </p:spTree>
    <p:extLst>
      <p:ext uri="{BB962C8B-B14F-4D97-AF65-F5344CB8AC3E}">
        <p14:creationId xmlns:p14="http://schemas.microsoft.com/office/powerpoint/2010/main" val="37131915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67</a:t>
            </a:fld>
            <a:endParaRPr lang="en-US" altLang="zh-CN"/>
          </a:p>
        </p:txBody>
      </p:sp>
    </p:spTree>
    <p:extLst>
      <p:ext uri="{BB962C8B-B14F-4D97-AF65-F5344CB8AC3E}">
        <p14:creationId xmlns:p14="http://schemas.microsoft.com/office/powerpoint/2010/main" val="7004132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堆排序是利用堆（假设是大顶堆）的特性进行排序的方法，其基本思想是首先用待排序的记录序列构造成一个堆，此时选出堆中所有记录的最大者，即堆顶记录；然后将它从堆中移走（通常将堆顶记录和堆中最后一个记录交换），并将剩余的记录再调整成堆。依次类推，直到堆中只有一个记录。</a:t>
            </a:r>
            <a:endParaRPr lang="en-US" altLang="zh-CN" dirty="0"/>
          </a:p>
          <a:p>
            <a:endParaRPr lang="en-US" altLang="zh-CN"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68</a:t>
            </a:fld>
            <a:endParaRPr lang="en-US" altLang="zh-CN"/>
          </a:p>
        </p:txBody>
      </p:sp>
    </p:spTree>
    <p:extLst>
      <p:ext uri="{BB962C8B-B14F-4D97-AF65-F5344CB8AC3E}">
        <p14:creationId xmlns:p14="http://schemas.microsoft.com/office/powerpoint/2010/main" val="9252772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由一个无序序列建堆的过程就是一个反复筛选的过程，所有的叶子结点都已经是堆，所以只需从第</a:t>
            </a:r>
            <a:r>
              <a:rPr lang="en-US" altLang="zh-CN" dirty="0"/>
              <a:t>n/2</a:t>
            </a:r>
            <a:r>
              <a:rPr lang="zh-CN" altLang="en-US" dirty="0"/>
              <a:t>个（第</a:t>
            </a:r>
            <a:r>
              <a:rPr lang="en-US" altLang="zh-CN" dirty="0"/>
              <a:t>n</a:t>
            </a:r>
            <a:r>
              <a:rPr lang="zh-CN" altLang="en-US" dirty="0"/>
              <a:t>个结点的父结点，就是</a:t>
            </a:r>
            <a:r>
              <a:rPr lang="en-US" altLang="zh-CN" dirty="0"/>
              <a:t>n/2</a:t>
            </a:r>
            <a:r>
              <a:rPr lang="zh-CN" altLang="en-US" dirty="0"/>
              <a:t>）记录开始，执行上述筛选过程，直到根结点。</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70</a:t>
            </a:fld>
            <a:endParaRPr lang="en-US" altLang="zh-CN"/>
          </a:p>
        </p:txBody>
      </p:sp>
    </p:spTree>
    <p:extLst>
      <p:ext uri="{BB962C8B-B14F-4D97-AF65-F5344CB8AC3E}">
        <p14:creationId xmlns:p14="http://schemas.microsoft.com/office/powerpoint/2010/main" val="30785584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79</a:t>
            </a:fld>
            <a:endParaRPr lang="en-US" altLang="zh-CN"/>
          </a:p>
        </p:txBody>
      </p:sp>
    </p:spTree>
    <p:extLst>
      <p:ext uri="{BB962C8B-B14F-4D97-AF65-F5344CB8AC3E}">
        <p14:creationId xmlns:p14="http://schemas.microsoft.com/office/powerpoint/2010/main" val="13526486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80</a:t>
            </a:fld>
            <a:endParaRPr lang="en-US" altLang="zh-CN"/>
          </a:p>
        </p:txBody>
      </p:sp>
    </p:spTree>
    <p:extLst>
      <p:ext uri="{BB962C8B-B14F-4D97-AF65-F5344CB8AC3E}">
        <p14:creationId xmlns:p14="http://schemas.microsoft.com/office/powerpoint/2010/main" val="25779233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81</a:t>
            </a:fld>
            <a:endParaRPr lang="en-US" altLang="zh-CN"/>
          </a:p>
        </p:txBody>
      </p:sp>
    </p:spTree>
    <p:extLst>
      <p:ext uri="{BB962C8B-B14F-4D97-AF65-F5344CB8AC3E}">
        <p14:creationId xmlns:p14="http://schemas.microsoft.com/office/powerpoint/2010/main" val="36328947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82</a:t>
            </a:fld>
            <a:endParaRPr lang="en-US" altLang="zh-CN"/>
          </a:p>
        </p:txBody>
      </p:sp>
    </p:spTree>
    <p:extLst>
      <p:ext uri="{BB962C8B-B14F-4D97-AF65-F5344CB8AC3E}">
        <p14:creationId xmlns:p14="http://schemas.microsoft.com/office/powerpoint/2010/main" val="8514106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if(j&lt;m &amp;&amp; data[j]&lt;data[j+1])  </a:t>
            </a:r>
            <a:r>
              <a:rPr lang="zh-CN" altLang="en-US" dirty="0"/>
              <a:t>注意不要越界。当</a:t>
            </a:r>
            <a:r>
              <a:rPr lang="en-US" altLang="zh-CN" dirty="0"/>
              <a:t>j=m</a:t>
            </a:r>
            <a:r>
              <a:rPr lang="zh-CN" altLang="en-US" dirty="0"/>
              <a:t>时这条语句不执行，即结点没有右孩子，不需要比较大小</a:t>
            </a:r>
            <a:endParaRPr lang="en-US" altLang="zh-CN" dirty="0"/>
          </a:p>
          <a:p>
            <a:endParaRPr lang="en-US" altLang="zh-CN" dirty="0"/>
          </a:p>
          <a:p>
            <a:r>
              <a:rPr lang="zh-CN" altLang="en-US" dirty="0"/>
              <a:t>小顶堆：</a:t>
            </a:r>
            <a:endParaRPr lang="en-US" altLang="zh-CN" dirty="0"/>
          </a:p>
          <a:p>
            <a:r>
              <a:rPr lang="en-US" altLang="zh-CN" dirty="0"/>
              <a:t> void shift(int </a:t>
            </a:r>
            <a:r>
              <a:rPr lang="en-US" altLang="zh-CN" dirty="0" err="1"/>
              <a:t>k,int</a:t>
            </a:r>
            <a:r>
              <a:rPr lang="en-US" altLang="zh-CN" dirty="0"/>
              <a:t> m){  //</a:t>
            </a:r>
            <a:r>
              <a:rPr lang="zh-CN" altLang="en-US" dirty="0"/>
              <a:t>结点</a:t>
            </a:r>
            <a:r>
              <a:rPr lang="en-US" altLang="zh-CN" dirty="0"/>
              <a:t>k</a:t>
            </a:r>
            <a:r>
              <a:rPr lang="zh-CN" altLang="en-US" dirty="0"/>
              <a:t>的调整过程</a:t>
            </a:r>
          </a:p>
          <a:p>
            <a:r>
              <a:rPr lang="zh-CN" altLang="en-US" dirty="0"/>
              <a:t>     </a:t>
            </a:r>
            <a:r>
              <a:rPr lang="en-US" altLang="zh-CN" dirty="0"/>
              <a:t>int </a:t>
            </a:r>
            <a:r>
              <a:rPr lang="en-US" altLang="zh-CN" dirty="0" err="1"/>
              <a:t>i,j</a:t>
            </a:r>
            <a:r>
              <a:rPr lang="en-US" altLang="zh-CN" dirty="0"/>
              <a:t>;</a:t>
            </a:r>
          </a:p>
          <a:p>
            <a:r>
              <a:rPr lang="en-US" altLang="zh-CN" dirty="0"/>
              <a:t>     </a:t>
            </a:r>
            <a:r>
              <a:rPr lang="en-US" altLang="zh-CN" dirty="0" err="1"/>
              <a:t>i</a:t>
            </a:r>
            <a:r>
              <a:rPr lang="en-US" altLang="zh-CN" dirty="0"/>
              <a:t>=k;</a:t>
            </a:r>
          </a:p>
          <a:p>
            <a:r>
              <a:rPr lang="en-US" altLang="zh-CN" dirty="0"/>
              <a:t>     j=2*</a:t>
            </a:r>
            <a:r>
              <a:rPr lang="en-US" altLang="zh-CN" dirty="0" err="1"/>
              <a:t>i</a:t>
            </a:r>
            <a:r>
              <a:rPr lang="en-US" altLang="zh-CN" dirty="0"/>
              <a:t>;</a:t>
            </a:r>
          </a:p>
          <a:p>
            <a:r>
              <a:rPr lang="en-US" altLang="zh-CN" dirty="0"/>
              <a:t>     while(j&lt;=m){</a:t>
            </a:r>
          </a:p>
          <a:p>
            <a:r>
              <a:rPr lang="en-US" altLang="zh-CN" dirty="0"/>
              <a:t>        if(j&lt;m &amp;&amp; data[j]&gt;data[j+1])//</a:t>
            </a:r>
            <a:r>
              <a:rPr lang="zh-CN" altLang="en-US" dirty="0"/>
              <a:t>比较</a:t>
            </a:r>
            <a:r>
              <a:rPr lang="en-US" altLang="zh-CN" dirty="0" err="1"/>
              <a:t>i</a:t>
            </a:r>
            <a:r>
              <a:rPr lang="zh-CN" altLang="en-US" dirty="0"/>
              <a:t>的左右两个孩子谁大，</a:t>
            </a:r>
            <a:r>
              <a:rPr lang="en-US" altLang="zh-CN" dirty="0"/>
              <a:t>j</a:t>
            </a:r>
            <a:r>
              <a:rPr lang="zh-CN" altLang="en-US" dirty="0"/>
              <a:t>指向较小的孩子</a:t>
            </a:r>
          </a:p>
          <a:p>
            <a:r>
              <a:rPr lang="zh-CN" altLang="en-US" dirty="0"/>
              <a:t>            </a:t>
            </a:r>
            <a:r>
              <a:rPr lang="en-US" altLang="zh-CN" dirty="0" err="1"/>
              <a:t>j++</a:t>
            </a:r>
            <a:r>
              <a:rPr lang="en-US" altLang="zh-CN" dirty="0"/>
              <a:t>;</a:t>
            </a:r>
          </a:p>
          <a:p>
            <a:r>
              <a:rPr lang="en-US" altLang="zh-CN" dirty="0"/>
              <a:t>        if(data[</a:t>
            </a:r>
            <a:r>
              <a:rPr lang="en-US" altLang="zh-CN" dirty="0" err="1"/>
              <a:t>i</a:t>
            </a:r>
            <a:r>
              <a:rPr lang="en-US" altLang="zh-CN" dirty="0"/>
              <a:t>]&lt;=data[j])</a:t>
            </a:r>
          </a:p>
          <a:p>
            <a:r>
              <a:rPr lang="en-US" altLang="zh-CN" dirty="0"/>
              <a:t>            break;</a:t>
            </a:r>
          </a:p>
          <a:p>
            <a:r>
              <a:rPr lang="en-US" altLang="zh-CN" dirty="0"/>
              <a:t>        else{</a:t>
            </a:r>
          </a:p>
          <a:p>
            <a:r>
              <a:rPr lang="en-US" altLang="zh-CN" dirty="0"/>
              <a:t>            int temp=data[</a:t>
            </a:r>
            <a:r>
              <a:rPr lang="en-US" altLang="zh-CN" dirty="0" err="1"/>
              <a:t>i</a:t>
            </a:r>
            <a:r>
              <a:rPr lang="en-US" altLang="zh-CN" dirty="0"/>
              <a:t>];</a:t>
            </a:r>
          </a:p>
          <a:p>
            <a:r>
              <a:rPr lang="en-US" altLang="zh-CN" dirty="0"/>
              <a:t>            data[</a:t>
            </a:r>
            <a:r>
              <a:rPr lang="en-US" altLang="zh-CN" dirty="0" err="1"/>
              <a:t>i</a:t>
            </a:r>
            <a:r>
              <a:rPr lang="en-US" altLang="zh-CN" dirty="0"/>
              <a:t>]=data[j];</a:t>
            </a:r>
          </a:p>
          <a:p>
            <a:r>
              <a:rPr lang="en-US" altLang="zh-CN" dirty="0"/>
              <a:t>            data[j]=temp;</a:t>
            </a:r>
          </a:p>
          <a:p>
            <a:r>
              <a:rPr lang="en-US" altLang="zh-CN" dirty="0"/>
              <a:t>            </a:t>
            </a:r>
            <a:r>
              <a:rPr lang="en-US" altLang="zh-CN" dirty="0" err="1"/>
              <a:t>i</a:t>
            </a:r>
            <a:r>
              <a:rPr lang="en-US" altLang="zh-CN" dirty="0"/>
              <a:t>=j;</a:t>
            </a:r>
          </a:p>
          <a:p>
            <a:r>
              <a:rPr lang="en-US" altLang="zh-CN" dirty="0"/>
              <a:t>            j=2*</a:t>
            </a:r>
            <a:r>
              <a:rPr lang="en-US" altLang="zh-CN" dirty="0" err="1"/>
              <a:t>i</a:t>
            </a:r>
            <a:r>
              <a:rPr lang="en-US" altLang="zh-CN" dirty="0"/>
              <a:t>;</a:t>
            </a:r>
          </a:p>
          <a:p>
            <a:r>
              <a:rPr lang="en-US" altLang="zh-CN" dirty="0"/>
              <a:t>        }</a:t>
            </a:r>
          </a:p>
          <a:p>
            <a:r>
              <a:rPr lang="en-US" altLang="zh-CN" dirty="0"/>
              <a:t>     }</a:t>
            </a:r>
          </a:p>
          <a:p>
            <a:r>
              <a:rPr lang="en-US" altLang="zh-CN" dirty="0"/>
              <a:t>   }</a:t>
            </a:r>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83</a:t>
            </a:fld>
            <a:endParaRPr lang="en-US" altLang="zh-CN"/>
          </a:p>
        </p:txBody>
      </p:sp>
    </p:spTree>
    <p:extLst>
      <p:ext uri="{BB962C8B-B14F-4D97-AF65-F5344CB8AC3E}">
        <p14:creationId xmlns:p14="http://schemas.microsoft.com/office/powerpoint/2010/main" val="26940589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堆排序对原始记录的排序状态并不敏感，这是堆排序相对于快速排序的最大优点。</a:t>
            </a:r>
            <a:endParaRPr lang="en-US" altLang="zh-CN" dirty="0"/>
          </a:p>
          <a:p>
            <a:endParaRPr lang="en-US" altLang="zh-CN" dirty="0"/>
          </a:p>
          <a:p>
            <a:r>
              <a:rPr lang="zh-CN" altLang="en-US" dirty="0"/>
              <a:t>在堆排序算法中，只需要一个用来交换的暂存单元。</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85</a:t>
            </a:fld>
            <a:endParaRPr lang="en-US" altLang="zh-CN"/>
          </a:p>
        </p:txBody>
      </p:sp>
    </p:spTree>
    <p:extLst>
      <p:ext uri="{BB962C8B-B14F-4D97-AF65-F5344CB8AC3E}">
        <p14:creationId xmlns:p14="http://schemas.microsoft.com/office/powerpoint/2010/main" val="1827983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6</a:t>
            </a:fld>
            <a:endParaRPr lang="en-US" altLang="zh-CN"/>
          </a:p>
        </p:txBody>
      </p:sp>
    </p:spTree>
    <p:extLst>
      <p:ext uri="{BB962C8B-B14F-4D97-AF65-F5344CB8AC3E}">
        <p14:creationId xmlns:p14="http://schemas.microsoft.com/office/powerpoint/2010/main" val="24791650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归并排序的主要思想是将若干有序序列逐步归并，最终归并为一个有序序列。本节以二路归并为例，介绍归并算法。</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86</a:t>
            </a:fld>
            <a:endParaRPr lang="en-US" altLang="zh-CN"/>
          </a:p>
        </p:txBody>
      </p:sp>
    </p:spTree>
    <p:extLst>
      <p:ext uri="{BB962C8B-B14F-4D97-AF65-F5344CB8AC3E}">
        <p14:creationId xmlns:p14="http://schemas.microsoft.com/office/powerpoint/2010/main" val="3889161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该算法需要两个数组：</a:t>
            </a:r>
            <a:r>
              <a:rPr lang="en-US" altLang="zh-CN" dirty="0"/>
              <a:t>Key[]</a:t>
            </a:r>
            <a:r>
              <a:rPr lang="zh-CN" altLang="en-US" dirty="0"/>
              <a:t>，</a:t>
            </a:r>
            <a:r>
              <a:rPr lang="en-US" altLang="zh-CN" dirty="0"/>
              <a:t>Data[]</a:t>
            </a:r>
            <a:r>
              <a:rPr lang="zh-CN" altLang="en-US" dirty="0"/>
              <a:t>。初始数据保留在</a:t>
            </a:r>
            <a:r>
              <a:rPr lang="en-US" altLang="zh-CN" dirty="0"/>
              <a:t>Key</a:t>
            </a:r>
            <a:r>
              <a:rPr lang="zh-CN" altLang="en-US" dirty="0"/>
              <a:t>中；每趟归并时，归并后的数据放在</a:t>
            </a:r>
            <a:r>
              <a:rPr lang="en-US" altLang="zh-CN" dirty="0"/>
              <a:t>Data</a:t>
            </a:r>
            <a:r>
              <a:rPr lang="zh-CN" altLang="en-US" dirty="0"/>
              <a:t>中，同时将数据拷贝到</a:t>
            </a:r>
            <a:r>
              <a:rPr lang="en-US" altLang="zh-CN" dirty="0"/>
              <a:t>Key</a:t>
            </a:r>
            <a:r>
              <a:rPr lang="zh-CN" altLang="en-US" dirty="0"/>
              <a:t>中，供下趟归并使用（如果不想拷贝数据，可以设一个变量，让两个数组轮换使用）。</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87</a:t>
            </a:fld>
            <a:endParaRPr lang="en-US" altLang="zh-CN"/>
          </a:p>
        </p:txBody>
      </p:sp>
    </p:spTree>
    <p:extLst>
      <p:ext uri="{BB962C8B-B14F-4D97-AF65-F5344CB8AC3E}">
        <p14:creationId xmlns:p14="http://schemas.microsoft.com/office/powerpoint/2010/main" val="36722518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二路归并排序是归并排序中最简单的排序方法。</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非递归实现的具体过程：首先将具有</a:t>
            </a:r>
            <a:r>
              <a:rPr lang="en-US" altLang="zh-CN" dirty="0"/>
              <a:t>n</a:t>
            </a:r>
            <a:r>
              <a:rPr lang="zh-CN" altLang="en-US" dirty="0"/>
              <a:t>个待排序的记录序列看成是</a:t>
            </a:r>
            <a:r>
              <a:rPr lang="en-US" altLang="zh-CN" dirty="0"/>
              <a:t>n</a:t>
            </a:r>
            <a:r>
              <a:rPr lang="zh-CN" altLang="en-US" dirty="0"/>
              <a:t>个长度为</a:t>
            </a:r>
            <a:r>
              <a:rPr lang="en-US" altLang="zh-CN" dirty="0"/>
              <a:t>1</a:t>
            </a:r>
            <a:r>
              <a:rPr lang="zh-CN" altLang="en-US" dirty="0"/>
              <a:t>的有序序列；然后进行两两归并，得到</a:t>
            </a:r>
            <a:r>
              <a:rPr lang="en-US" altLang="zh-CN" dirty="0"/>
              <a:t>n/2</a:t>
            </a:r>
            <a:r>
              <a:rPr lang="zh-CN" altLang="en-US" dirty="0"/>
              <a:t>个长度为</a:t>
            </a:r>
            <a:r>
              <a:rPr lang="en-US" altLang="zh-CN" dirty="0"/>
              <a:t>2</a:t>
            </a:r>
            <a:r>
              <a:rPr lang="zh-CN" altLang="en-US" dirty="0"/>
              <a:t>（最后一个有序序列的长度可能为</a:t>
            </a:r>
            <a:r>
              <a:rPr lang="en-US" altLang="zh-CN" dirty="0"/>
              <a:t>1</a:t>
            </a:r>
            <a:r>
              <a:rPr lang="zh-CN" altLang="en-US" dirty="0"/>
              <a:t>）的有序序列；再进行两两归并，得到</a:t>
            </a:r>
            <a:r>
              <a:rPr lang="en-US" altLang="zh-CN" dirty="0"/>
              <a:t>n/4</a:t>
            </a:r>
            <a:r>
              <a:rPr lang="zh-CN" altLang="en-US" dirty="0"/>
              <a:t>个长度为</a:t>
            </a:r>
            <a:r>
              <a:rPr lang="en-US" altLang="zh-CN" dirty="0"/>
              <a:t>4</a:t>
            </a:r>
            <a:r>
              <a:rPr lang="zh-CN" altLang="en-US" dirty="0"/>
              <a:t>的有序序列（最后一个有序序列的长度可能小于</a:t>
            </a:r>
            <a:r>
              <a:rPr lang="en-US" altLang="zh-CN" dirty="0"/>
              <a:t>4</a:t>
            </a:r>
            <a:r>
              <a:rPr lang="zh-CN" altLang="en-US" dirty="0"/>
              <a:t>）</a:t>
            </a:r>
            <a:r>
              <a:rPr lang="en-US" altLang="zh-CN" dirty="0"/>
              <a:t>.</a:t>
            </a:r>
            <a:r>
              <a:rPr lang="zh-CN" altLang="en-US" dirty="0"/>
              <a:t>如此重复，直至得到一个长度为</a:t>
            </a:r>
            <a:r>
              <a:rPr lang="en-US" altLang="zh-CN" dirty="0"/>
              <a:t>n</a:t>
            </a:r>
            <a:r>
              <a:rPr lang="zh-CN" altLang="en-US" dirty="0"/>
              <a:t>的有序序列。</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89</a:t>
            </a:fld>
            <a:endParaRPr lang="en-US" altLang="zh-CN"/>
          </a:p>
        </p:txBody>
      </p:sp>
    </p:spTree>
    <p:extLst>
      <p:ext uri="{BB962C8B-B14F-4D97-AF65-F5344CB8AC3E}">
        <p14:creationId xmlns:p14="http://schemas.microsoft.com/office/powerpoint/2010/main" val="30563071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left</a:t>
            </a:r>
            <a:r>
              <a:rPr lang="zh-CN" altLang="en-US" dirty="0"/>
              <a:t>指向第一个序列的第一个元素，</a:t>
            </a:r>
            <a:r>
              <a:rPr lang="en-US" altLang="zh-CN" dirty="0"/>
              <a:t> mid</a:t>
            </a:r>
            <a:r>
              <a:rPr lang="zh-CN" altLang="en-US" dirty="0"/>
              <a:t>指向第一个序列的最后一个元素，</a:t>
            </a:r>
            <a:r>
              <a:rPr lang="en-US" altLang="zh-CN" dirty="0"/>
              <a:t>right</a:t>
            </a:r>
            <a:r>
              <a:rPr lang="zh-CN" altLang="en-US" dirty="0"/>
              <a:t>指向第二个序列的最后一个元素，</a:t>
            </a:r>
            <a:r>
              <a:rPr lang="en-US" altLang="zh-CN" dirty="0"/>
              <a:t>step</a:t>
            </a:r>
            <a:r>
              <a:rPr lang="zh-CN" altLang="en-US" dirty="0"/>
              <a:t>表示每个序列的长度。两个序列分别为</a:t>
            </a:r>
            <a:r>
              <a:rPr lang="en-US" altLang="zh-CN" dirty="0"/>
              <a:t>[left, mid]</a:t>
            </a:r>
            <a:r>
              <a:rPr lang="zh-CN" altLang="en-US" dirty="0"/>
              <a:t>，</a:t>
            </a:r>
            <a:r>
              <a:rPr lang="en-US" altLang="zh-CN" dirty="0"/>
              <a:t>[mid+1,right]</a:t>
            </a:r>
          </a:p>
          <a:p>
            <a:endParaRPr lang="en-US" altLang="zh-CN" dirty="0"/>
          </a:p>
          <a:p>
            <a:r>
              <a:rPr lang="zh-CN" altLang="en-US" dirty="0"/>
              <a:t>在归并过程中，有以下</a:t>
            </a:r>
            <a:r>
              <a:rPr lang="en-US" altLang="zh-CN" dirty="0"/>
              <a:t>3</a:t>
            </a:r>
            <a:r>
              <a:rPr lang="zh-CN" altLang="en-US" dirty="0"/>
              <a:t>种情况：</a:t>
            </a:r>
            <a:endParaRPr lang="en-US" altLang="zh-CN" dirty="0"/>
          </a:p>
          <a:p>
            <a:r>
              <a:rPr lang="en-US" altLang="zh-CN" dirty="0"/>
              <a:t>1</a:t>
            </a:r>
            <a:r>
              <a:rPr lang="zh-CN" altLang="en-US" dirty="0"/>
              <a:t>、若</a:t>
            </a:r>
            <a:r>
              <a:rPr lang="en-US" altLang="zh-CN" dirty="0"/>
              <a:t>right=left+2*step-1&lt;=</a:t>
            </a:r>
            <a:r>
              <a:rPr lang="en-US" altLang="zh-CN" dirty="0" err="1"/>
              <a:t>len</a:t>
            </a:r>
            <a:r>
              <a:rPr lang="zh-CN" altLang="en-US" dirty="0"/>
              <a:t>（即正常情况），则表示待归并的两个相邻有序序列的长度均为</a:t>
            </a:r>
            <a:r>
              <a:rPr lang="en-US" altLang="zh-CN" dirty="0"/>
              <a:t>step</a:t>
            </a:r>
            <a:r>
              <a:rPr lang="zh-CN" altLang="en-US" dirty="0"/>
              <a:t>，执行一次归并。完成后，</a:t>
            </a:r>
            <a:r>
              <a:rPr lang="en-US" altLang="zh-CN" dirty="0"/>
              <a:t>left+=2</a:t>
            </a:r>
            <a:r>
              <a:rPr lang="zh-CN" altLang="en-US" dirty="0"/>
              <a:t>*</a:t>
            </a:r>
            <a:r>
              <a:rPr lang="en-US" altLang="zh-CN" dirty="0"/>
              <a:t>step</a:t>
            </a:r>
            <a:r>
              <a:rPr lang="zh-CN" altLang="en-US" dirty="0"/>
              <a:t>，准备进行下一次归并。</a:t>
            </a:r>
            <a:endParaRPr lang="en-US" altLang="zh-CN" dirty="0"/>
          </a:p>
          <a:p>
            <a:r>
              <a:rPr lang="en-US" altLang="zh-CN" dirty="0"/>
              <a:t>2</a:t>
            </a:r>
            <a:r>
              <a:rPr lang="zh-CN" altLang="en-US" dirty="0"/>
              <a:t>、若</a:t>
            </a:r>
            <a:r>
              <a:rPr lang="en-US" altLang="zh-CN" dirty="0"/>
              <a:t>mid=left+step-1&gt;=</a:t>
            </a:r>
            <a:r>
              <a:rPr lang="en-US" altLang="zh-CN" dirty="0" err="1"/>
              <a:t>len</a:t>
            </a:r>
            <a:r>
              <a:rPr lang="zh-CN" altLang="en-US" dirty="0"/>
              <a:t>，则表示只剩下一个有序序列，不需要再归并，直接将该有序序列传送给</a:t>
            </a:r>
            <a:r>
              <a:rPr lang="en-US" altLang="zh-CN" dirty="0"/>
              <a:t>result</a:t>
            </a:r>
            <a:r>
              <a:rPr lang="zh-CN" altLang="en-US" dirty="0"/>
              <a:t>数组的相应位置即可。用</a:t>
            </a:r>
            <a:r>
              <a:rPr lang="en-US" altLang="zh-CN" dirty="0"/>
              <a:t>break</a:t>
            </a:r>
            <a:r>
              <a:rPr lang="zh-CN" altLang="en-US" dirty="0"/>
              <a:t>退出归并。</a:t>
            </a:r>
            <a:endParaRPr lang="en-US" altLang="zh-CN" dirty="0"/>
          </a:p>
          <a:p>
            <a:r>
              <a:rPr lang="en-US" altLang="zh-CN" dirty="0"/>
              <a:t>3</a:t>
            </a:r>
            <a:r>
              <a:rPr lang="zh-CN" altLang="en-US" dirty="0"/>
              <a:t>、若</a:t>
            </a:r>
            <a:r>
              <a:rPr lang="en-US" altLang="zh-CN" dirty="0"/>
              <a:t>mid=left+step-1&lt;</a:t>
            </a:r>
            <a:r>
              <a:rPr lang="en-US" altLang="zh-CN" dirty="0" err="1"/>
              <a:t>len</a:t>
            </a:r>
            <a:r>
              <a:rPr lang="en-US" altLang="zh-CN" dirty="0"/>
              <a:t> &amp;&amp; right=left+2*step-1&gt;</a:t>
            </a:r>
            <a:r>
              <a:rPr lang="en-US" altLang="zh-CN" dirty="0" err="1"/>
              <a:t>len</a:t>
            </a:r>
            <a:r>
              <a:rPr lang="zh-CN" altLang="en-US" dirty="0"/>
              <a:t>（即</a:t>
            </a:r>
            <a:r>
              <a:rPr lang="en-US" altLang="zh-CN" dirty="0"/>
              <a:t>right&gt;</a:t>
            </a:r>
            <a:r>
              <a:rPr lang="en-US" altLang="zh-CN" dirty="0" err="1"/>
              <a:t>len</a:t>
            </a:r>
            <a:r>
              <a:rPr lang="zh-CN" altLang="en-US" dirty="0"/>
              <a:t>），则表示仍有两个相邻有序序列，一个长度为</a:t>
            </a:r>
            <a:r>
              <a:rPr lang="en-US" altLang="zh-CN" dirty="0"/>
              <a:t>step</a:t>
            </a:r>
            <a:r>
              <a:rPr lang="zh-CN" altLang="en-US" dirty="0"/>
              <a:t>，另一个长度小于</a:t>
            </a:r>
            <a:r>
              <a:rPr lang="en-US" altLang="zh-CN" dirty="0"/>
              <a:t>step</a:t>
            </a:r>
            <a:r>
              <a:rPr lang="zh-CN" altLang="en-US" dirty="0"/>
              <a:t>。执行这两个有序序列的合并，完成后下个循环退出一趟归并。</a:t>
            </a:r>
            <a:endParaRPr lang="en-US" altLang="zh-CN" dirty="0"/>
          </a:p>
          <a:p>
            <a:endParaRPr lang="en-US" altLang="zh-CN" dirty="0"/>
          </a:p>
          <a:p>
            <a:endParaRPr lang="en-US" altLang="zh-CN" dirty="0"/>
          </a:p>
          <a:p>
            <a:pPr marL="0" indent="0">
              <a:buNone/>
            </a:pPr>
            <a:endParaRPr lang="en-US" altLang="zh-CN" dirty="0"/>
          </a:p>
          <a:p>
            <a:pPr marL="0" indent="0">
              <a:buNone/>
            </a:pPr>
            <a:endParaRPr lang="en-US" altLang="zh-CN" dirty="0"/>
          </a:p>
          <a:p>
            <a:endParaRPr lang="en-US" altLang="zh-CN"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93</a:t>
            </a:fld>
            <a:endParaRPr lang="en-US" altLang="zh-CN"/>
          </a:p>
        </p:txBody>
      </p:sp>
    </p:spTree>
    <p:extLst>
      <p:ext uri="{BB962C8B-B14F-4D97-AF65-F5344CB8AC3E}">
        <p14:creationId xmlns:p14="http://schemas.microsoft.com/office/powerpoint/2010/main" val="13898908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二路归并排序在归并过程中需要与原始记录序列同样数量的存储空间，以便存放归并结果，因此其空间复杂度为</a:t>
            </a:r>
            <a:r>
              <a:rPr lang="en-US" altLang="zh-CN" b="1" dirty="0">
                <a:solidFill>
                  <a:srgbClr val="FF0000"/>
                </a:solidFill>
                <a:latin typeface="黑体" panose="02010609060101010101" pitchFamily="49" charset="-122"/>
                <a:ea typeface="黑体" panose="02010609060101010101" pitchFamily="49" charset="-122"/>
              </a:rPr>
              <a:t>O(n)</a:t>
            </a:r>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94</a:t>
            </a:fld>
            <a:endParaRPr lang="en-US" altLang="zh-CN"/>
          </a:p>
        </p:txBody>
      </p:sp>
    </p:spTree>
    <p:extLst>
      <p:ext uri="{BB962C8B-B14F-4D97-AF65-F5344CB8AC3E}">
        <p14:creationId xmlns:p14="http://schemas.microsoft.com/office/powerpoint/2010/main" val="336685142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基数排序是和前面介绍的各种排序方法完全不同的一种排序方法。前面介绍的排序方法都需要进行关键字之间的比较和移动记录两种操作，而基数排序不需要进行关键字之间的比较。</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95</a:t>
            </a:fld>
            <a:endParaRPr lang="en-US" altLang="zh-CN"/>
          </a:p>
        </p:txBody>
      </p:sp>
    </p:spTree>
    <p:extLst>
      <p:ext uri="{BB962C8B-B14F-4D97-AF65-F5344CB8AC3E}">
        <p14:creationId xmlns:p14="http://schemas.microsoft.com/office/powerpoint/2010/main" val="424644772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96</a:t>
            </a:fld>
            <a:endParaRPr lang="en-US" altLang="zh-CN"/>
          </a:p>
        </p:txBody>
      </p:sp>
    </p:spTree>
    <p:extLst>
      <p:ext uri="{BB962C8B-B14F-4D97-AF65-F5344CB8AC3E}">
        <p14:creationId xmlns:p14="http://schemas.microsoft.com/office/powerpoint/2010/main" val="92338064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97</a:t>
            </a:fld>
            <a:endParaRPr lang="en-US" altLang="zh-CN"/>
          </a:p>
        </p:txBody>
      </p:sp>
    </p:spTree>
    <p:extLst>
      <p:ext uri="{BB962C8B-B14F-4D97-AF65-F5344CB8AC3E}">
        <p14:creationId xmlns:p14="http://schemas.microsoft.com/office/powerpoint/2010/main" val="392939233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链式基数排序是一种借助多关键字排序的思想对单逻辑关键字进行排序的方法。</a:t>
            </a:r>
          </a:p>
          <a:p>
            <a:endParaRPr lang="en-US" altLang="zh-CN" dirty="0"/>
          </a:p>
          <a:p>
            <a:endParaRPr lang="en-US" altLang="zh-CN" dirty="0"/>
          </a:p>
          <a:p>
            <a:r>
              <a:rPr lang="en-US" altLang="zh-CN" dirty="0"/>
              <a:t>10</a:t>
            </a:r>
            <a:r>
              <a:rPr lang="zh-CN" altLang="en-US" dirty="0"/>
              <a:t>个队列，对应十进制的十个数字。</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98</a:t>
            </a:fld>
            <a:endParaRPr lang="en-US" altLang="zh-CN"/>
          </a:p>
        </p:txBody>
      </p:sp>
    </p:spTree>
    <p:extLst>
      <p:ext uri="{BB962C8B-B14F-4D97-AF65-F5344CB8AC3E}">
        <p14:creationId xmlns:p14="http://schemas.microsoft.com/office/powerpoint/2010/main" val="29908391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要注意几个问题：</a:t>
            </a:r>
            <a:endParaRPr lang="en-US" altLang="zh-CN" dirty="0"/>
          </a:p>
          <a:p>
            <a:r>
              <a:rPr lang="en-US" altLang="zh-CN" dirty="0"/>
              <a:t>1</a:t>
            </a:r>
            <a:r>
              <a:rPr lang="zh-CN" altLang="en-US" dirty="0"/>
              <a:t>、给定一组数据，到底要进行多少趟？</a:t>
            </a:r>
            <a:endParaRPr lang="en-US" altLang="zh-CN" dirty="0"/>
          </a:p>
          <a:p>
            <a:r>
              <a:rPr lang="en-US" altLang="zh-CN" dirty="0"/>
              <a:t>     </a:t>
            </a:r>
            <a:r>
              <a:rPr lang="zh-CN" altLang="en-US" dirty="0"/>
              <a:t>输入数据的同时，选择出最大的数，然后转换成字符串，求其长度</a:t>
            </a:r>
            <a:endParaRPr lang="en-US" altLang="zh-CN" dirty="0"/>
          </a:p>
          <a:p>
            <a:r>
              <a:rPr lang="en-US" altLang="zh-CN" dirty="0"/>
              <a:t>       #include&lt;bits/</a:t>
            </a:r>
            <a:r>
              <a:rPr lang="en-US" altLang="zh-CN" dirty="0" err="1"/>
              <a:t>stdc</a:t>
            </a:r>
            <a:r>
              <a:rPr lang="en-US" altLang="zh-CN" dirty="0"/>
              <a:t>++.h&gt;</a:t>
            </a:r>
          </a:p>
          <a:p>
            <a:r>
              <a:rPr lang="en-US" altLang="zh-CN" dirty="0"/>
              <a:t>        </a:t>
            </a:r>
            <a:r>
              <a:rPr lang="en-US" altLang="zh-CN" dirty="0" err="1"/>
              <a:t>stringstream</a:t>
            </a:r>
            <a:r>
              <a:rPr lang="en-US" altLang="zh-CN" dirty="0"/>
              <a:t> </a:t>
            </a:r>
            <a:r>
              <a:rPr lang="en-US" altLang="zh-CN" dirty="0" err="1"/>
              <a:t>sstr</a:t>
            </a:r>
            <a:r>
              <a:rPr lang="en-US" altLang="zh-CN" dirty="0"/>
              <a:t>;</a:t>
            </a:r>
          </a:p>
          <a:p>
            <a:r>
              <a:rPr lang="en-US" altLang="zh-CN" dirty="0"/>
              <a:t>        </a:t>
            </a:r>
            <a:r>
              <a:rPr lang="en-US" altLang="zh-CN" dirty="0" err="1"/>
              <a:t>sstr</a:t>
            </a:r>
            <a:r>
              <a:rPr lang="en-US" altLang="zh-CN" dirty="0"/>
              <a:t> &lt;&lt; max;</a:t>
            </a:r>
          </a:p>
          <a:p>
            <a:r>
              <a:rPr lang="en-US" altLang="zh-CN" dirty="0"/>
              <a:t>        string s= </a:t>
            </a:r>
            <a:r>
              <a:rPr lang="en-US" altLang="zh-CN" dirty="0" err="1"/>
              <a:t>sstr.str</a:t>
            </a:r>
            <a:r>
              <a:rPr lang="en-US" altLang="zh-CN" dirty="0"/>
              <a:t>(); //</a:t>
            </a:r>
            <a:r>
              <a:rPr lang="zh-CN" altLang="en-US" dirty="0"/>
              <a:t>或者</a:t>
            </a:r>
            <a:r>
              <a:rPr lang="en-US" altLang="zh-CN" dirty="0"/>
              <a:t>string s; </a:t>
            </a:r>
            <a:r>
              <a:rPr lang="en-US" altLang="zh-CN" dirty="0" err="1"/>
              <a:t>sstr</a:t>
            </a:r>
            <a:r>
              <a:rPr lang="en-US" altLang="zh-CN" dirty="0"/>
              <a:t>&gt;&gt;s;</a:t>
            </a:r>
          </a:p>
          <a:p>
            <a:r>
              <a:rPr lang="en-US" altLang="zh-CN" dirty="0"/>
              <a:t>        </a:t>
            </a:r>
            <a:r>
              <a:rPr lang="en-US" altLang="zh-CN" dirty="0" err="1"/>
              <a:t>weishu</a:t>
            </a:r>
            <a:r>
              <a:rPr lang="en-US" altLang="zh-CN" dirty="0"/>
              <a:t>=</a:t>
            </a:r>
            <a:r>
              <a:rPr lang="en-US" altLang="zh-CN" dirty="0" err="1"/>
              <a:t>s.length</a:t>
            </a:r>
            <a:r>
              <a:rPr lang="en-US" altLang="zh-CN" dirty="0"/>
              <a:t>();</a:t>
            </a:r>
          </a:p>
          <a:p>
            <a:r>
              <a:rPr lang="en-US" altLang="zh-CN" dirty="0"/>
              <a:t>   </a:t>
            </a:r>
          </a:p>
          <a:p>
            <a:r>
              <a:rPr lang="en-US" altLang="zh-CN" dirty="0"/>
              <a:t>    </a:t>
            </a:r>
            <a:r>
              <a:rPr lang="zh-CN" altLang="en-US" dirty="0"/>
              <a:t>或者写个循环，每次除以</a:t>
            </a:r>
            <a:r>
              <a:rPr lang="en-US" altLang="zh-CN" dirty="0"/>
              <a:t>10</a:t>
            </a:r>
            <a:r>
              <a:rPr lang="zh-CN" altLang="en-US" dirty="0"/>
              <a:t>（同时计数），直到商为</a:t>
            </a:r>
            <a:r>
              <a:rPr lang="en-US" altLang="zh-CN" dirty="0"/>
              <a:t>0</a:t>
            </a:r>
          </a:p>
          <a:p>
            <a:endParaRPr lang="en-US" altLang="zh-CN" dirty="0"/>
          </a:p>
          <a:p>
            <a:r>
              <a:rPr lang="en-US" altLang="zh-CN" dirty="0"/>
              <a:t>2</a:t>
            </a:r>
            <a:r>
              <a:rPr lang="zh-CN" altLang="en-US" dirty="0"/>
              <a:t>、如何求第</a:t>
            </a:r>
            <a:r>
              <a:rPr lang="en-US" altLang="zh-CN" dirty="0"/>
              <a:t>i</a:t>
            </a:r>
            <a:r>
              <a:rPr lang="zh-CN" altLang="en-US" dirty="0"/>
              <a:t>位的值？</a:t>
            </a:r>
            <a:endParaRPr lang="en-US" altLang="zh-CN" dirty="0"/>
          </a:p>
          <a:p>
            <a:r>
              <a:rPr lang="en-US" altLang="zh-CN" dirty="0"/>
              <a:t>     for(</a:t>
            </a:r>
            <a:r>
              <a:rPr lang="en-US" altLang="zh-CN" dirty="0" err="1"/>
              <a:t>i</a:t>
            </a:r>
            <a:r>
              <a:rPr lang="en-US" altLang="zh-CN" dirty="0"/>
              <a:t>=1;i&lt;=</a:t>
            </a:r>
            <a:r>
              <a:rPr lang="en-US" altLang="zh-CN" dirty="0" err="1"/>
              <a:t>weishu;i</a:t>
            </a:r>
            <a:r>
              <a:rPr lang="en-US" altLang="zh-CN" dirty="0"/>
              <a:t>++)</a:t>
            </a:r>
          </a:p>
          <a:p>
            <a:r>
              <a:rPr lang="en-US" altLang="zh-CN" dirty="0"/>
              <a:t>        for(j=1;j&lt;=</a:t>
            </a:r>
            <a:r>
              <a:rPr lang="en-US" altLang="zh-CN" dirty="0" err="1"/>
              <a:t>len;j</a:t>
            </a:r>
            <a:r>
              <a:rPr lang="en-US" altLang="zh-CN" dirty="0"/>
              <a:t>++)</a:t>
            </a:r>
          </a:p>
          <a:p>
            <a:r>
              <a:rPr lang="en-US" altLang="zh-CN" dirty="0"/>
              <a:t>            int temp=(data[j] / (int)pow(10,i-1)) % 10;    </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99</a:t>
            </a:fld>
            <a:endParaRPr lang="en-US" altLang="zh-CN"/>
          </a:p>
        </p:txBody>
      </p:sp>
    </p:spTree>
    <p:extLst>
      <p:ext uri="{BB962C8B-B14F-4D97-AF65-F5344CB8AC3E}">
        <p14:creationId xmlns:p14="http://schemas.microsoft.com/office/powerpoint/2010/main" val="4115867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DF69D4C8-3C2A-46AC-9DA6-3C876F3E09AC}"/>
              </a:ext>
            </a:extLst>
          </p:cNvPr>
          <p:cNvSpPr>
            <a:spLocks noGrp="1" noRot="1" noChangeAspect="1" noChangeArrowheads="1" noTextEdit="1"/>
          </p:cNvSpPr>
          <p:nvPr>
            <p:ph type="sldImg"/>
          </p:nvPr>
        </p:nvSpPr>
        <p:spPr>
          <a:ln/>
        </p:spPr>
      </p:sp>
      <p:sp>
        <p:nvSpPr>
          <p:cNvPr id="12291" name="备注占位符 2">
            <a:extLst>
              <a:ext uri="{FF2B5EF4-FFF2-40B4-BE49-F238E27FC236}">
                <a16:creationId xmlns:a16="http://schemas.microsoft.com/office/drawing/2014/main" id="{2F7CF185-481C-4ABF-BAD6-23BC29A6C9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2292" name="灯片编号占位符 3">
            <a:extLst>
              <a:ext uri="{FF2B5EF4-FFF2-40B4-BE49-F238E27FC236}">
                <a16:creationId xmlns:a16="http://schemas.microsoft.com/office/drawing/2014/main" id="{7842A4A5-51B8-4E6E-847B-10AD716691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1D984D4C-55C6-4452-82C5-96B0EA0E3A3E}" type="slidenum">
              <a:rPr lang="zh-CN" altLang="en-US" sz="1200" smtClean="0"/>
              <a:pPr/>
              <a:t>7</a:t>
            </a:fld>
            <a:endParaRPr lang="en-US" altLang="zh-CN" sz="120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E87E4EFE-35BA-4B83-8C89-7A8C45F6E3BF}"/>
              </a:ext>
            </a:extLst>
          </p:cNvPr>
          <p:cNvSpPr>
            <a:spLocks noGrp="1" noRot="1" noChangeAspect="1" noChangeArrowheads="1" noTextEdit="1"/>
          </p:cNvSpPr>
          <p:nvPr>
            <p:ph type="sldImg"/>
          </p:nvPr>
        </p:nvSpPr>
        <p:spPr>
          <a:ln/>
        </p:spPr>
      </p:sp>
      <p:sp>
        <p:nvSpPr>
          <p:cNvPr id="107523" name="备注占位符 2">
            <a:extLst>
              <a:ext uri="{FF2B5EF4-FFF2-40B4-BE49-F238E27FC236}">
                <a16:creationId xmlns:a16="http://schemas.microsoft.com/office/drawing/2014/main" id="{C6349C11-A968-4630-A549-405A30E47A0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队列头尾指针也可以使用二级指针：</a:t>
            </a:r>
            <a:endParaRPr lang="en-US" altLang="zh-CN" dirty="0"/>
          </a:p>
          <a:p>
            <a:r>
              <a:rPr lang="en-US" altLang="zh-CN" dirty="0"/>
              <a:t>node **f;</a:t>
            </a:r>
          </a:p>
          <a:p>
            <a:r>
              <a:rPr lang="en-US" altLang="zh-CN" dirty="0"/>
              <a:t>node **r;</a:t>
            </a:r>
          </a:p>
          <a:p>
            <a:endParaRPr lang="en-US" altLang="zh-CN" dirty="0"/>
          </a:p>
          <a:p>
            <a:r>
              <a:rPr lang="en-US" altLang="zh-CN" dirty="0"/>
              <a:t>f=new node*[10]; </a:t>
            </a:r>
          </a:p>
          <a:p>
            <a:r>
              <a:rPr lang="en-US" altLang="zh-CN" dirty="0"/>
              <a:t>r=new node*[10];</a:t>
            </a:r>
          </a:p>
          <a:p>
            <a:endParaRPr lang="en-US" altLang="zh-CN" dirty="0"/>
          </a:p>
          <a:p>
            <a:r>
              <a:rPr lang="zh-CN" altLang="en-US" dirty="0"/>
              <a:t>或者使用队列：</a:t>
            </a:r>
            <a:endParaRPr lang="en-US" altLang="zh-CN" dirty="0"/>
          </a:p>
          <a:p>
            <a:r>
              <a:rPr lang="en-US" altLang="zh-CN" dirty="0"/>
              <a:t>queue&lt;int&gt; q[10];</a:t>
            </a:r>
            <a:endParaRPr lang="zh-CN" altLang="en-US" dirty="0"/>
          </a:p>
        </p:txBody>
      </p:sp>
      <p:sp>
        <p:nvSpPr>
          <p:cNvPr id="107524" name="灯片编号占位符 3">
            <a:extLst>
              <a:ext uri="{FF2B5EF4-FFF2-40B4-BE49-F238E27FC236}">
                <a16:creationId xmlns:a16="http://schemas.microsoft.com/office/drawing/2014/main" id="{C43751F8-D4AF-476E-B416-9C2BE8CC8B3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B723EE1-3A0C-4C3A-AFE7-4499232DA0EF}" type="slidenum">
              <a:rPr lang="zh-CN" altLang="en-US" smtClean="0">
                <a:latin typeface="Tahoma" panose="020B0604030504040204" pitchFamily="34" charset="0"/>
              </a:rPr>
              <a:pPr>
                <a:spcBef>
                  <a:spcPct val="0"/>
                </a:spcBef>
              </a:pPr>
              <a:t>101</a:t>
            </a:fld>
            <a:endParaRPr lang="en-US" altLang="zh-CN">
              <a:latin typeface="Tahoma" panose="020B0604030504040204" pitchFamily="34" charset="0"/>
            </a:endParaRPr>
          </a:p>
        </p:txBody>
      </p:sp>
    </p:spTree>
    <p:extLst>
      <p:ext uri="{BB962C8B-B14F-4D97-AF65-F5344CB8AC3E}">
        <p14:creationId xmlns:p14="http://schemas.microsoft.com/office/powerpoint/2010/main" val="237208414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102</a:t>
            </a:fld>
            <a:endParaRPr lang="en-US" altLang="zh-CN"/>
          </a:p>
        </p:txBody>
      </p:sp>
    </p:spTree>
    <p:extLst>
      <p:ext uri="{BB962C8B-B14F-4D97-AF65-F5344CB8AC3E}">
        <p14:creationId xmlns:p14="http://schemas.microsoft.com/office/powerpoint/2010/main" val="31778955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使用链表效率更高，更方便些。当收集时，只需要修改指针，不需要移动元素</a:t>
            </a:r>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103</a:t>
            </a:fld>
            <a:endParaRPr lang="en-US" altLang="zh-CN"/>
          </a:p>
        </p:txBody>
      </p:sp>
    </p:spTree>
    <p:extLst>
      <p:ext uri="{BB962C8B-B14F-4D97-AF65-F5344CB8AC3E}">
        <p14:creationId xmlns:p14="http://schemas.microsoft.com/office/powerpoint/2010/main" val="325158165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E87E4EFE-35BA-4B83-8C89-7A8C45F6E3BF}"/>
              </a:ext>
            </a:extLst>
          </p:cNvPr>
          <p:cNvSpPr>
            <a:spLocks noGrp="1" noRot="1" noChangeAspect="1" noChangeArrowheads="1" noTextEdit="1"/>
          </p:cNvSpPr>
          <p:nvPr>
            <p:ph type="sldImg"/>
          </p:nvPr>
        </p:nvSpPr>
        <p:spPr>
          <a:ln/>
        </p:spPr>
      </p:sp>
      <p:sp>
        <p:nvSpPr>
          <p:cNvPr id="107523" name="备注占位符 2">
            <a:extLst>
              <a:ext uri="{FF2B5EF4-FFF2-40B4-BE49-F238E27FC236}">
                <a16:creationId xmlns:a16="http://schemas.microsoft.com/office/drawing/2014/main" id="{C6349C11-A968-4630-A549-405A30E47A0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7524" name="灯片编号占位符 3">
            <a:extLst>
              <a:ext uri="{FF2B5EF4-FFF2-40B4-BE49-F238E27FC236}">
                <a16:creationId xmlns:a16="http://schemas.microsoft.com/office/drawing/2014/main" id="{C43751F8-D4AF-476E-B416-9C2BE8CC8B3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B723EE1-3A0C-4C3A-AFE7-4499232DA0EF}" type="slidenum">
              <a:rPr lang="zh-CN" altLang="en-US" smtClean="0">
                <a:latin typeface="Tahoma" panose="020B0604030504040204" pitchFamily="34" charset="0"/>
              </a:rPr>
              <a:pPr>
                <a:spcBef>
                  <a:spcPct val="0"/>
                </a:spcBef>
              </a:pPr>
              <a:t>105</a:t>
            </a:fld>
            <a:endParaRPr lang="en-US" altLang="zh-CN">
              <a:latin typeface="Tahoma" panose="020B0604030504040204" pitchFamily="34" charset="0"/>
            </a:endParaRPr>
          </a:p>
        </p:txBody>
      </p:sp>
    </p:spTree>
    <p:extLst>
      <p:ext uri="{BB962C8B-B14F-4D97-AF65-F5344CB8AC3E}">
        <p14:creationId xmlns:p14="http://schemas.microsoft.com/office/powerpoint/2010/main" val="6470687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E87E4EFE-35BA-4B83-8C89-7A8C45F6E3BF}"/>
              </a:ext>
            </a:extLst>
          </p:cNvPr>
          <p:cNvSpPr>
            <a:spLocks noGrp="1" noRot="1" noChangeAspect="1" noChangeArrowheads="1" noTextEdit="1"/>
          </p:cNvSpPr>
          <p:nvPr>
            <p:ph type="sldImg"/>
          </p:nvPr>
        </p:nvSpPr>
        <p:spPr>
          <a:ln/>
        </p:spPr>
      </p:sp>
      <p:sp>
        <p:nvSpPr>
          <p:cNvPr id="107523" name="备注占位符 2">
            <a:extLst>
              <a:ext uri="{FF2B5EF4-FFF2-40B4-BE49-F238E27FC236}">
                <a16:creationId xmlns:a16="http://schemas.microsoft.com/office/drawing/2014/main" id="{C6349C11-A968-4630-A549-405A30E47A0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7524" name="灯片编号占位符 3">
            <a:extLst>
              <a:ext uri="{FF2B5EF4-FFF2-40B4-BE49-F238E27FC236}">
                <a16:creationId xmlns:a16="http://schemas.microsoft.com/office/drawing/2014/main" id="{C43751F8-D4AF-476E-B416-9C2BE8CC8B3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B723EE1-3A0C-4C3A-AFE7-4499232DA0EF}" type="slidenum">
              <a:rPr lang="zh-CN" altLang="en-US" smtClean="0">
                <a:latin typeface="Tahoma" panose="020B0604030504040204" pitchFamily="34" charset="0"/>
              </a:rPr>
              <a:pPr>
                <a:spcBef>
                  <a:spcPct val="0"/>
                </a:spcBef>
              </a:pPr>
              <a:t>106</a:t>
            </a:fld>
            <a:endParaRPr lang="en-US" altLang="zh-CN">
              <a:latin typeface="Tahoma" panose="020B0604030504040204" pitchFamily="34" charset="0"/>
            </a:endParaRPr>
          </a:p>
        </p:txBody>
      </p:sp>
    </p:spTree>
    <p:extLst>
      <p:ext uri="{BB962C8B-B14F-4D97-AF65-F5344CB8AC3E}">
        <p14:creationId xmlns:p14="http://schemas.microsoft.com/office/powerpoint/2010/main" val="271929261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111</a:t>
            </a:fld>
            <a:endParaRPr lang="en-US" altLang="zh-CN"/>
          </a:p>
        </p:txBody>
      </p:sp>
    </p:spTree>
    <p:extLst>
      <p:ext uri="{BB962C8B-B14F-4D97-AF65-F5344CB8AC3E}">
        <p14:creationId xmlns:p14="http://schemas.microsoft.com/office/powerpoint/2010/main" val="3420820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9</a:t>
            </a:fld>
            <a:endParaRPr lang="en-US" altLang="zh-CN"/>
          </a:p>
        </p:txBody>
      </p:sp>
    </p:spTree>
    <p:extLst>
      <p:ext uri="{BB962C8B-B14F-4D97-AF65-F5344CB8AC3E}">
        <p14:creationId xmlns:p14="http://schemas.microsoft.com/office/powerpoint/2010/main" val="2693990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C7CD303A-6E0F-4D0A-9B8E-50FE30A48829}"/>
              </a:ext>
            </a:extLst>
          </p:cNvPr>
          <p:cNvSpPr>
            <a:spLocks noGrp="1" noRot="1" noChangeAspect="1" noChangeArrowheads="1" noTextEdit="1"/>
          </p:cNvSpPr>
          <p:nvPr>
            <p:ph type="sldImg"/>
          </p:nvPr>
        </p:nvSpPr>
        <p:spPr>
          <a:ln/>
        </p:spPr>
      </p:sp>
      <p:sp>
        <p:nvSpPr>
          <p:cNvPr id="20483" name="备注占位符 2">
            <a:extLst>
              <a:ext uri="{FF2B5EF4-FFF2-40B4-BE49-F238E27FC236}">
                <a16:creationId xmlns:a16="http://schemas.microsoft.com/office/drawing/2014/main" id="{629CA1F5-81E8-4550-A67C-FADA6CD6F5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err="1">
                <a:latin typeface="Arial" panose="020B0604020202020204" pitchFamily="34" charset="0"/>
              </a:rPr>
              <a:t>SeqList.Key</a:t>
            </a:r>
            <a:r>
              <a:rPr lang="en-US" altLang="zh-CN" dirty="0">
                <a:latin typeface="Arial" panose="020B0604020202020204" pitchFamily="34" charset="0"/>
              </a:rPr>
              <a:t>[j+1] = temp;	</a:t>
            </a:r>
          </a:p>
          <a:p>
            <a:endParaRPr lang="en-US" altLang="zh-CN" dirty="0">
              <a:latin typeface="Arial" panose="020B0604020202020204" pitchFamily="34" charset="0"/>
            </a:endParaRPr>
          </a:p>
          <a:p>
            <a:r>
              <a:rPr lang="zh-CN" altLang="en-US" dirty="0">
                <a:latin typeface="Arial" panose="020B0604020202020204" pitchFamily="34" charset="0"/>
              </a:rPr>
              <a:t>这个地方</a:t>
            </a:r>
            <a:r>
              <a:rPr lang="en-US" altLang="zh-CN" dirty="0">
                <a:latin typeface="Arial" panose="020B0604020202020204" pitchFamily="34" charset="0"/>
              </a:rPr>
              <a:t>j+1</a:t>
            </a:r>
            <a:r>
              <a:rPr lang="zh-CN" altLang="en-US" dirty="0">
                <a:latin typeface="Arial" panose="020B0604020202020204" pitchFamily="34" charset="0"/>
              </a:rPr>
              <a:t>，是因为在循环中</a:t>
            </a:r>
            <a:r>
              <a:rPr lang="en-US" altLang="zh-CN" dirty="0">
                <a:latin typeface="Arial" panose="020B0604020202020204" pitchFamily="34" charset="0"/>
              </a:rPr>
              <a:t>j</a:t>
            </a:r>
            <a:r>
              <a:rPr lang="zh-CN" altLang="en-US" dirty="0">
                <a:latin typeface="Arial" panose="020B0604020202020204" pitchFamily="34" charset="0"/>
              </a:rPr>
              <a:t>本来就指向的是当前元素的前一个位置，</a:t>
            </a:r>
            <a:r>
              <a:rPr lang="en-US" altLang="zh-CN" dirty="0">
                <a:latin typeface="Arial" panose="020B0604020202020204" pitchFamily="34" charset="0"/>
              </a:rPr>
              <a:t>j+1</a:t>
            </a:r>
            <a:r>
              <a:rPr lang="zh-CN" altLang="en-US" dirty="0">
                <a:latin typeface="Arial" panose="020B0604020202020204" pitchFamily="34" charset="0"/>
              </a:rPr>
              <a:t>才是当前元素应该插入的位置。</a:t>
            </a:r>
            <a:endParaRPr lang="en-US" altLang="zh-CN" dirty="0">
              <a:latin typeface="Arial" panose="020B0604020202020204" pitchFamily="34" charset="0"/>
            </a:endParaRPr>
          </a:p>
          <a:p>
            <a:r>
              <a:rPr lang="zh-CN" altLang="en-US" dirty="0">
                <a:latin typeface="Arial" panose="020B0604020202020204" pitchFamily="34" charset="0"/>
              </a:rPr>
              <a:t>或者换种写法，</a:t>
            </a:r>
            <a:r>
              <a:rPr lang="en-US" altLang="zh-CN" dirty="0">
                <a:latin typeface="Arial" panose="020B0604020202020204" pitchFamily="34" charset="0"/>
              </a:rPr>
              <a:t>j</a:t>
            </a:r>
            <a:r>
              <a:rPr lang="zh-CN" altLang="en-US" dirty="0">
                <a:latin typeface="Arial" panose="020B0604020202020204" pitchFamily="34" charset="0"/>
              </a:rPr>
              <a:t>指向当前位置。</a:t>
            </a:r>
            <a:endParaRPr lang="en-US" altLang="zh-CN" dirty="0">
              <a:latin typeface="Arial" panose="020B0604020202020204" pitchFamily="34" charset="0"/>
            </a:endParaRPr>
          </a:p>
          <a:p>
            <a:r>
              <a:rPr lang="en-US" altLang="zh-CN" dirty="0">
                <a:latin typeface="Arial" panose="020B0604020202020204" pitchFamily="34" charset="0"/>
              </a:rPr>
              <a:t>    for(i=2;i&lt;=</a:t>
            </a:r>
            <a:r>
              <a:rPr lang="en-US" altLang="zh-CN" dirty="0" err="1">
                <a:latin typeface="Arial" panose="020B0604020202020204" pitchFamily="34" charset="0"/>
              </a:rPr>
              <a:t>len;i</a:t>
            </a:r>
            <a:r>
              <a:rPr lang="en-US" altLang="zh-CN" dirty="0">
                <a:latin typeface="Arial" panose="020B0604020202020204" pitchFamily="34" charset="0"/>
              </a:rPr>
              <a:t>++){</a:t>
            </a:r>
          </a:p>
          <a:p>
            <a:r>
              <a:rPr lang="en-US" altLang="zh-CN" dirty="0">
                <a:latin typeface="Arial" panose="020B0604020202020204" pitchFamily="34" charset="0"/>
              </a:rPr>
              <a:t>            value=data[i];</a:t>
            </a:r>
          </a:p>
          <a:p>
            <a:r>
              <a:rPr lang="en-US" altLang="zh-CN" dirty="0">
                <a:latin typeface="Arial" panose="020B0604020202020204" pitchFamily="34" charset="0"/>
              </a:rPr>
              <a:t>            for(j=</a:t>
            </a:r>
            <a:r>
              <a:rPr lang="en-US" altLang="zh-CN" dirty="0" err="1">
                <a:latin typeface="Arial" panose="020B0604020202020204" pitchFamily="34" charset="0"/>
              </a:rPr>
              <a:t>i;j</a:t>
            </a:r>
            <a:r>
              <a:rPr lang="en-US" altLang="zh-CN" dirty="0">
                <a:latin typeface="Arial" panose="020B0604020202020204" pitchFamily="34" charset="0"/>
              </a:rPr>
              <a:t>&gt;=2;j--){</a:t>
            </a:r>
          </a:p>
          <a:p>
            <a:r>
              <a:rPr lang="en-US" altLang="zh-CN" dirty="0">
                <a:latin typeface="Arial" panose="020B0604020202020204" pitchFamily="34" charset="0"/>
              </a:rPr>
              <a:t>                if(value&lt;data[j-1])</a:t>
            </a:r>
          </a:p>
          <a:p>
            <a:r>
              <a:rPr lang="en-US" altLang="zh-CN" dirty="0">
                <a:latin typeface="Arial" panose="020B0604020202020204" pitchFamily="34" charset="0"/>
              </a:rPr>
              <a:t>                    data[j]=data[j-1];</a:t>
            </a:r>
          </a:p>
          <a:p>
            <a:r>
              <a:rPr lang="en-US" altLang="zh-CN" dirty="0">
                <a:latin typeface="Arial" panose="020B0604020202020204" pitchFamily="34" charset="0"/>
              </a:rPr>
              <a:t>                else</a:t>
            </a:r>
          </a:p>
          <a:p>
            <a:r>
              <a:rPr lang="en-US" altLang="zh-CN" dirty="0">
                <a:latin typeface="Arial" panose="020B0604020202020204" pitchFamily="34" charset="0"/>
              </a:rPr>
              <a:t>                  break;</a:t>
            </a:r>
          </a:p>
          <a:p>
            <a:r>
              <a:rPr lang="en-US" altLang="zh-CN" dirty="0">
                <a:latin typeface="Arial" panose="020B0604020202020204" pitchFamily="34" charset="0"/>
              </a:rPr>
              <a:t>            }</a:t>
            </a:r>
          </a:p>
          <a:p>
            <a:r>
              <a:rPr lang="en-US" altLang="zh-CN" dirty="0">
                <a:latin typeface="Arial" panose="020B0604020202020204" pitchFamily="34" charset="0"/>
              </a:rPr>
              <a:t>            data[j]=value;</a:t>
            </a:r>
          </a:p>
          <a:p>
            <a:r>
              <a:rPr lang="en-US" altLang="zh-CN" dirty="0">
                <a:latin typeface="Arial" panose="020B0604020202020204" pitchFamily="34" charset="0"/>
              </a:rPr>
              <a:t>    }</a:t>
            </a:r>
            <a:endParaRPr lang="zh-CN" altLang="en-US" dirty="0">
              <a:latin typeface="Arial" panose="020B0604020202020204" pitchFamily="34" charset="0"/>
            </a:endParaRPr>
          </a:p>
        </p:txBody>
      </p:sp>
      <p:sp>
        <p:nvSpPr>
          <p:cNvPr id="20484" name="灯片编号占位符 3">
            <a:extLst>
              <a:ext uri="{FF2B5EF4-FFF2-40B4-BE49-F238E27FC236}">
                <a16:creationId xmlns:a16="http://schemas.microsoft.com/office/drawing/2014/main" id="{C656A8B1-03BA-4D35-8232-67069E641A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A9B5CC05-E71D-4358-A970-2B53946D485F}" type="slidenum">
              <a:rPr lang="zh-CN" altLang="en-US" sz="1200" smtClean="0"/>
              <a:pPr/>
              <a:t>14</a:t>
            </a:fld>
            <a:endParaRPr lang="en-US" altLang="zh-CN"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a:t>
            </a:r>
            <a:r>
              <a:rPr lang="en-US" altLang="zh-CN" dirty="0"/>
              <a:t>i</a:t>
            </a:r>
            <a:r>
              <a:rPr lang="zh-CN" altLang="en-US" dirty="0"/>
              <a:t>趟记录移动次数为</a:t>
            </a:r>
            <a:r>
              <a:rPr lang="en-US" altLang="zh-CN" dirty="0"/>
              <a:t>i+1</a:t>
            </a:r>
            <a:r>
              <a:rPr lang="zh-CN" altLang="en-US" dirty="0"/>
              <a:t>，是因为除了正常的移动</a:t>
            </a:r>
            <a:r>
              <a:rPr lang="en-US" altLang="zh-CN" dirty="0"/>
              <a:t>i-1</a:t>
            </a:r>
            <a:r>
              <a:rPr lang="zh-CN" altLang="en-US" dirty="0"/>
              <a:t>次外，最开始要保留第</a:t>
            </a:r>
            <a:r>
              <a:rPr lang="en-US" altLang="zh-CN" dirty="0"/>
              <a:t>i</a:t>
            </a:r>
            <a:r>
              <a:rPr lang="zh-CN" altLang="en-US" dirty="0"/>
              <a:t>个元素的值，最后还要将这个值放回去，多了</a:t>
            </a:r>
            <a:r>
              <a:rPr lang="en-US" altLang="zh-CN" dirty="0"/>
              <a:t>2</a:t>
            </a:r>
            <a:r>
              <a:rPr lang="zh-CN" altLang="en-US" dirty="0"/>
              <a:t>次。</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16</a:t>
            </a:fld>
            <a:endParaRPr lang="en-US" altLang="zh-CN"/>
          </a:p>
        </p:txBody>
      </p:sp>
    </p:spTree>
    <p:extLst>
      <p:ext uri="{BB962C8B-B14F-4D97-AF65-F5344CB8AC3E}">
        <p14:creationId xmlns:p14="http://schemas.microsoft.com/office/powerpoint/2010/main" val="533588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72A72AFF-FE9A-4D40-BA16-2D302A6C6D7D}"/>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7C2BD32E-2F9B-4DA8-8B1C-B8960D2F3793}"/>
                </a:ext>
              </a:extLst>
            </p:cNvPr>
            <p:cNvGrpSpPr>
              <a:grpSpLocks/>
            </p:cNvGrpSpPr>
            <p:nvPr/>
          </p:nvGrpSpPr>
          <p:grpSpPr bwMode="auto">
            <a:xfrm>
              <a:off x="185" y="1604"/>
              <a:ext cx="449" cy="299"/>
              <a:chOff x="720" y="336"/>
              <a:chExt cx="624" cy="432"/>
            </a:xfrm>
          </p:grpSpPr>
          <p:sp>
            <p:nvSpPr>
              <p:cNvPr id="12" name="Rectangle 4">
                <a:extLst>
                  <a:ext uri="{FF2B5EF4-FFF2-40B4-BE49-F238E27FC236}">
                    <a16:creationId xmlns:a16="http://schemas.microsoft.com/office/drawing/2014/main" id="{9A0E2E9C-53EE-4FA2-A0EF-27809E0CCB5B}"/>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3" name="Rectangle 5">
                <a:extLst>
                  <a:ext uri="{FF2B5EF4-FFF2-40B4-BE49-F238E27FC236}">
                    <a16:creationId xmlns:a16="http://schemas.microsoft.com/office/drawing/2014/main" id="{29C60DD3-F558-495F-8A12-D369E3BE0671}"/>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grpSp>
          <p:nvGrpSpPr>
            <p:cNvPr id="6" name="Group 6">
              <a:extLst>
                <a:ext uri="{FF2B5EF4-FFF2-40B4-BE49-F238E27FC236}">
                  <a16:creationId xmlns:a16="http://schemas.microsoft.com/office/drawing/2014/main" id="{05055A33-224B-4EF1-A259-17EF035CB02F}"/>
                </a:ext>
              </a:extLst>
            </p:cNvPr>
            <p:cNvGrpSpPr>
              <a:grpSpLocks/>
            </p:cNvGrpSpPr>
            <p:nvPr/>
          </p:nvGrpSpPr>
          <p:grpSpPr bwMode="auto">
            <a:xfrm>
              <a:off x="263" y="1870"/>
              <a:ext cx="466" cy="299"/>
              <a:chOff x="912" y="2640"/>
              <a:chExt cx="672" cy="432"/>
            </a:xfrm>
          </p:grpSpPr>
          <p:sp>
            <p:nvSpPr>
              <p:cNvPr id="10" name="Rectangle 7">
                <a:extLst>
                  <a:ext uri="{FF2B5EF4-FFF2-40B4-BE49-F238E27FC236}">
                    <a16:creationId xmlns:a16="http://schemas.microsoft.com/office/drawing/2014/main" id="{843F8E2A-CD2B-4992-BF89-F2CD8991ACAD}"/>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1" name="Rectangle 8">
                <a:extLst>
                  <a:ext uri="{FF2B5EF4-FFF2-40B4-BE49-F238E27FC236}">
                    <a16:creationId xmlns:a16="http://schemas.microsoft.com/office/drawing/2014/main" id="{9C4439D5-144B-4AF1-A6C3-01F3BE644F83}"/>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7" name="Rectangle 9">
              <a:extLst>
                <a:ext uri="{FF2B5EF4-FFF2-40B4-BE49-F238E27FC236}">
                  <a16:creationId xmlns:a16="http://schemas.microsoft.com/office/drawing/2014/main" id="{3C1301AB-CA3E-42E6-954C-D14536F4B72E}"/>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8" name="Rectangle 10">
              <a:extLst>
                <a:ext uri="{FF2B5EF4-FFF2-40B4-BE49-F238E27FC236}">
                  <a16:creationId xmlns:a16="http://schemas.microsoft.com/office/drawing/2014/main" id="{46017E21-496A-49EA-88C5-271B2AF7677D}"/>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9" name="Rectangle 11">
              <a:extLst>
                <a:ext uri="{FF2B5EF4-FFF2-40B4-BE49-F238E27FC236}">
                  <a16:creationId xmlns:a16="http://schemas.microsoft.com/office/drawing/2014/main" id="{713F2885-A6A5-4038-AD59-083C07693663}"/>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65548" name="Rectangle 12"/>
          <p:cNvSpPr>
            <a:spLocks noGrp="1" noChangeArrowheads="1"/>
          </p:cNvSpPr>
          <p:nvPr>
            <p:ph type="ctrTitle"/>
          </p:nvPr>
        </p:nvSpPr>
        <p:spPr>
          <a:xfrm>
            <a:off x="990600" y="1828800"/>
            <a:ext cx="7772400" cy="1141413"/>
          </a:xfrm>
        </p:spPr>
        <p:txBody>
          <a:bodyPr/>
          <a:lstStyle>
            <a:lvl1pPr>
              <a:defRPr/>
            </a:lvl1pPr>
          </a:lstStyle>
          <a:p>
            <a:r>
              <a:rPr lang="en-US" altLang="zh-CN"/>
              <a:t>Click to edit Master title style</a:t>
            </a:r>
          </a:p>
        </p:txBody>
      </p:sp>
      <p:sp>
        <p:nvSpPr>
          <p:cNvPr id="65549" name="Rectangle 13"/>
          <p:cNvSpPr>
            <a:spLocks noGrp="1" noChangeArrowheads="1"/>
          </p:cNvSpPr>
          <p:nvPr>
            <p:ph type="subTitle" idx="1"/>
          </p:nvPr>
        </p:nvSpPr>
        <p:spPr>
          <a:xfrm>
            <a:off x="1371600" y="3889375"/>
            <a:ext cx="6400800" cy="1749425"/>
          </a:xfrm>
        </p:spPr>
        <p:txBody>
          <a:bodyPr/>
          <a:lstStyle>
            <a:lvl1pPr marL="0" indent="0" algn="ctr">
              <a:buFont typeface="Wingdings" pitchFamily="2" charset="2"/>
              <a:buNone/>
              <a:defRPr/>
            </a:lvl1pPr>
          </a:lstStyle>
          <a:p>
            <a:r>
              <a:rPr lang="en-US" altLang="zh-CN"/>
              <a:t>Click to edit Master subtitle style</a:t>
            </a:r>
          </a:p>
        </p:txBody>
      </p:sp>
      <p:sp>
        <p:nvSpPr>
          <p:cNvPr id="14" name="Rectangle 14">
            <a:extLst>
              <a:ext uri="{FF2B5EF4-FFF2-40B4-BE49-F238E27FC236}">
                <a16:creationId xmlns:a16="http://schemas.microsoft.com/office/drawing/2014/main" id="{C0803A0F-462A-4E09-8563-3124360AC46B}"/>
              </a:ext>
            </a:extLst>
          </p:cNvPr>
          <p:cNvSpPr>
            <a:spLocks noGrp="1" noChangeArrowheads="1"/>
          </p:cNvSpPr>
          <p:nvPr>
            <p:ph type="dt" sz="half" idx="10"/>
          </p:nvPr>
        </p:nvSpPr>
        <p:spPr bwMode="auto">
          <a:xfrm>
            <a:off x="990600" y="6248400"/>
            <a:ext cx="1905000" cy="455613"/>
          </a:xfrm>
          <a:prstGeom prst="rect">
            <a:avLst/>
          </a:prstGeom>
          <a:ln>
            <a:miter lim="800000"/>
            <a:headEnd/>
            <a:tailEnd/>
          </a:ln>
        </p:spPr>
        <p:txBody>
          <a:bodyPr vert="horz" wrap="square" lIns="92355" tIns="46178" rIns="92355" bIns="46178" numCol="1" anchor="b" anchorCtr="0" compatLnSpc="1">
            <a:prstTxWarp prst="textNoShape">
              <a:avLst/>
            </a:prstTxWarp>
          </a:bodyPr>
          <a:lstStyle>
            <a:lvl1pPr eaLnBrk="1" hangingPunct="1">
              <a:defRPr sz="1400">
                <a:solidFill>
                  <a:schemeClr val="bg2"/>
                </a:solidFill>
              </a:defRPr>
            </a:lvl1pPr>
          </a:lstStyle>
          <a:p>
            <a:pPr>
              <a:defRPr/>
            </a:pPr>
            <a:endParaRPr lang="en-US" altLang="zh-CN"/>
          </a:p>
        </p:txBody>
      </p:sp>
      <p:sp>
        <p:nvSpPr>
          <p:cNvPr id="15" name="Rectangle 15">
            <a:extLst>
              <a:ext uri="{FF2B5EF4-FFF2-40B4-BE49-F238E27FC236}">
                <a16:creationId xmlns:a16="http://schemas.microsoft.com/office/drawing/2014/main" id="{82C802A1-93DD-4F8A-AF65-7F57CC0388E1}"/>
              </a:ext>
            </a:extLst>
          </p:cNvPr>
          <p:cNvSpPr>
            <a:spLocks noGrp="1" noChangeArrowheads="1"/>
          </p:cNvSpPr>
          <p:nvPr>
            <p:ph type="ftr" sz="quarter" idx="11"/>
          </p:nvPr>
        </p:nvSpPr>
        <p:spPr>
          <a:xfrm>
            <a:off x="3429000" y="6248400"/>
            <a:ext cx="2895600" cy="455613"/>
          </a:xfrm>
        </p:spPr>
        <p:txBody>
          <a:bodyPr/>
          <a:lstStyle>
            <a:lvl1pPr algn="ctr">
              <a:defRPr kumimoji="1">
                <a:solidFill>
                  <a:schemeClr val="bg2"/>
                </a:solidFill>
              </a:defRPr>
            </a:lvl1pPr>
          </a:lstStyle>
          <a:p>
            <a:pPr>
              <a:defRPr/>
            </a:pPr>
            <a:endParaRPr lang="en-US" altLang="zh-CN"/>
          </a:p>
        </p:txBody>
      </p:sp>
      <p:sp>
        <p:nvSpPr>
          <p:cNvPr id="16" name="Rectangle 16">
            <a:extLst>
              <a:ext uri="{FF2B5EF4-FFF2-40B4-BE49-F238E27FC236}">
                <a16:creationId xmlns:a16="http://schemas.microsoft.com/office/drawing/2014/main" id="{AE9BED29-FDFE-4A87-8DEA-19FF88D20503}"/>
              </a:ext>
            </a:extLst>
          </p:cNvPr>
          <p:cNvSpPr>
            <a:spLocks noGrp="1" noChangeArrowheads="1"/>
          </p:cNvSpPr>
          <p:nvPr>
            <p:ph type="sldNum" sz="quarter" idx="12"/>
          </p:nvPr>
        </p:nvSpPr>
        <p:spPr bwMode="auto">
          <a:xfrm>
            <a:off x="6858000" y="6248400"/>
            <a:ext cx="1905000" cy="455613"/>
          </a:xfrm>
          <a:prstGeom prst="rect">
            <a:avLst/>
          </a:prstGeom>
          <a:ln>
            <a:miter lim="800000"/>
            <a:headEnd/>
            <a:tailEnd/>
          </a:ln>
        </p:spPr>
        <p:txBody>
          <a:bodyPr vert="horz" wrap="square" lIns="92355" tIns="46178" rIns="92355" bIns="46178" numCol="1" anchor="b" anchorCtr="0" compatLnSpc="1">
            <a:prstTxWarp prst="textNoShape">
              <a:avLst/>
            </a:prstTxWarp>
          </a:bodyPr>
          <a:lstStyle>
            <a:lvl1pPr algn="r" eaLnBrk="1" hangingPunct="1">
              <a:defRPr sz="1400">
                <a:solidFill>
                  <a:schemeClr val="bg2"/>
                </a:solidFill>
              </a:defRPr>
            </a:lvl1pPr>
          </a:lstStyle>
          <a:p>
            <a:pPr>
              <a:defRPr/>
            </a:pPr>
            <a:fld id="{03FD7C60-CDEF-4604-B834-A5F21D634A5D}" type="slidenum">
              <a:rPr lang="zh-CN" altLang="en-US"/>
              <a:pPr>
                <a:defRPr/>
              </a:pPr>
              <a:t>‹#›</a:t>
            </a:fld>
            <a:endParaRPr lang="en-US" altLang="zh-CN"/>
          </a:p>
        </p:txBody>
      </p:sp>
    </p:spTree>
    <p:extLst>
      <p:ext uri="{BB962C8B-B14F-4D97-AF65-F5344CB8AC3E}">
        <p14:creationId xmlns:p14="http://schemas.microsoft.com/office/powerpoint/2010/main" val="536709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AB2698EA-F1FB-496F-82E7-E60D97E70C5A}"/>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12641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2600" y="195263"/>
            <a:ext cx="2124075" cy="64341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95263"/>
            <a:ext cx="6223000" cy="64341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FC8DC990-3C4E-4247-B5BD-2586CF837659}"/>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92808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5418F25E-B1F2-465E-9679-29F748423E22}"/>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420370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2">
            <a:extLst>
              <a:ext uri="{FF2B5EF4-FFF2-40B4-BE49-F238E27FC236}">
                <a16:creationId xmlns:a16="http://schemas.microsoft.com/office/drawing/2014/main" id="{9075DB3F-23A9-40C3-9EC5-A8B772DD6D51}"/>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200627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08175"/>
            <a:ext cx="4173538" cy="4721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83138" y="1908175"/>
            <a:ext cx="4173537" cy="4721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a:extLst>
              <a:ext uri="{FF2B5EF4-FFF2-40B4-BE49-F238E27FC236}">
                <a16:creationId xmlns:a16="http://schemas.microsoft.com/office/drawing/2014/main" id="{FEDA51DD-B323-47F2-8E7E-A92C46876944}"/>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91964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2">
            <a:extLst>
              <a:ext uri="{FF2B5EF4-FFF2-40B4-BE49-F238E27FC236}">
                <a16:creationId xmlns:a16="http://schemas.microsoft.com/office/drawing/2014/main" id="{A48C68D8-F888-4E32-8115-D4A897A57638}"/>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603931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2">
            <a:extLst>
              <a:ext uri="{FF2B5EF4-FFF2-40B4-BE49-F238E27FC236}">
                <a16:creationId xmlns:a16="http://schemas.microsoft.com/office/drawing/2014/main" id="{71A99005-ED20-49F6-9D09-EDD9451450E4}"/>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11480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FEC74849-62DD-4811-91D2-ACD2E7AE9D21}"/>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3" name="标题 2">
            <a:extLst>
              <a:ext uri="{FF2B5EF4-FFF2-40B4-BE49-F238E27FC236}">
                <a16:creationId xmlns:a16="http://schemas.microsoft.com/office/drawing/2014/main" id="{9C286BC8-535D-4F8D-A000-03B112ABEC28}"/>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657631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0CE9BF2D-6F53-4B75-83EC-15B29AEEE998}"/>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53743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dirty="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9ECF239F-A21F-4254-8AA6-43DB6B262E6A}"/>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678263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60B88A5-289B-495B-9920-76E4DE16AE9D}"/>
              </a:ext>
            </a:extLst>
          </p:cNvPr>
          <p:cNvSpPr>
            <a:spLocks noChangeArrowheads="1"/>
          </p:cNvSpPr>
          <p:nvPr/>
        </p:nvSpPr>
        <p:spPr bwMode="ltGray">
          <a:xfrm>
            <a:off x="290513" y="307975"/>
            <a:ext cx="438150" cy="4730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nchor="ctr"/>
          <a:lstStyle>
            <a:lvl1pPr defTabSz="923925">
              <a:defRPr kumimoji="1" sz="2400">
                <a:solidFill>
                  <a:schemeClr val="tx1"/>
                </a:solidFill>
                <a:latin typeface="Tahoma" panose="020B0604030504040204" pitchFamily="34" charset="0"/>
                <a:ea typeface="宋体" panose="02010600030101010101" pitchFamily="2" charset="-122"/>
              </a:defRPr>
            </a:lvl1pPr>
            <a:lvl2pPr marL="742950" indent="-285750" defTabSz="923925">
              <a:defRPr kumimoji="1" sz="2400">
                <a:solidFill>
                  <a:schemeClr val="tx1"/>
                </a:solidFill>
                <a:latin typeface="Tahoma" panose="020B0604030504040204" pitchFamily="34" charset="0"/>
                <a:ea typeface="宋体" panose="02010600030101010101" pitchFamily="2" charset="-122"/>
              </a:defRPr>
            </a:lvl2pPr>
            <a:lvl3pPr marL="1143000" indent="-228600" defTabSz="923925">
              <a:defRPr kumimoji="1" sz="2400">
                <a:solidFill>
                  <a:schemeClr val="tx1"/>
                </a:solidFill>
                <a:latin typeface="Tahoma" panose="020B0604030504040204" pitchFamily="34" charset="0"/>
                <a:ea typeface="宋体" panose="02010600030101010101" pitchFamily="2" charset="-122"/>
              </a:defRPr>
            </a:lvl3pPr>
            <a:lvl4pPr marL="1600200" indent="-228600" defTabSz="923925">
              <a:defRPr kumimoji="1" sz="2400">
                <a:solidFill>
                  <a:schemeClr val="tx1"/>
                </a:solidFill>
                <a:latin typeface="Tahoma" panose="020B0604030504040204" pitchFamily="34" charset="0"/>
                <a:ea typeface="宋体" panose="02010600030101010101" pitchFamily="2" charset="-122"/>
              </a:defRPr>
            </a:lvl4pPr>
            <a:lvl5pPr marL="2057400" indent="-228600" defTabSz="923925">
              <a:defRPr kumimoji="1" sz="24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27" name="Rectangle 3">
            <a:extLst>
              <a:ext uri="{FF2B5EF4-FFF2-40B4-BE49-F238E27FC236}">
                <a16:creationId xmlns:a16="http://schemas.microsoft.com/office/drawing/2014/main" id="{7F9BF1AA-EC7A-4B8A-8757-C923476DF947}"/>
              </a:ext>
            </a:extLst>
          </p:cNvPr>
          <p:cNvSpPr>
            <a:spLocks noChangeArrowheads="1"/>
          </p:cNvSpPr>
          <p:nvPr/>
        </p:nvSpPr>
        <p:spPr bwMode="ltGray">
          <a:xfrm>
            <a:off x="674688" y="307975"/>
            <a:ext cx="328612" cy="473075"/>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nchor="ctr"/>
          <a:lstStyle>
            <a:lvl1pPr defTabSz="923925">
              <a:defRPr kumimoji="1" sz="2400">
                <a:solidFill>
                  <a:schemeClr val="tx1"/>
                </a:solidFill>
                <a:latin typeface="Tahoma" panose="020B0604030504040204" pitchFamily="34" charset="0"/>
                <a:ea typeface="宋体" panose="02010600030101010101" pitchFamily="2" charset="-122"/>
              </a:defRPr>
            </a:lvl1pPr>
            <a:lvl2pPr marL="742950" indent="-285750" defTabSz="923925">
              <a:defRPr kumimoji="1" sz="2400">
                <a:solidFill>
                  <a:schemeClr val="tx1"/>
                </a:solidFill>
                <a:latin typeface="Tahoma" panose="020B0604030504040204" pitchFamily="34" charset="0"/>
                <a:ea typeface="宋体" panose="02010600030101010101" pitchFamily="2" charset="-122"/>
              </a:defRPr>
            </a:lvl2pPr>
            <a:lvl3pPr marL="1143000" indent="-228600" defTabSz="923925">
              <a:defRPr kumimoji="1" sz="2400">
                <a:solidFill>
                  <a:schemeClr val="tx1"/>
                </a:solidFill>
                <a:latin typeface="Tahoma" panose="020B0604030504040204" pitchFamily="34" charset="0"/>
                <a:ea typeface="宋体" panose="02010600030101010101" pitchFamily="2" charset="-122"/>
              </a:defRPr>
            </a:lvl3pPr>
            <a:lvl4pPr marL="1600200" indent="-228600" defTabSz="923925">
              <a:defRPr kumimoji="1" sz="2400">
                <a:solidFill>
                  <a:schemeClr val="tx1"/>
                </a:solidFill>
                <a:latin typeface="Tahoma" panose="020B0604030504040204" pitchFamily="34" charset="0"/>
                <a:ea typeface="宋体" panose="02010600030101010101" pitchFamily="2" charset="-122"/>
              </a:defRPr>
            </a:lvl4pPr>
            <a:lvl5pPr marL="2057400" indent="-228600" defTabSz="923925">
              <a:defRPr kumimoji="1" sz="24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28" name="Rectangle 9">
            <a:extLst>
              <a:ext uri="{FF2B5EF4-FFF2-40B4-BE49-F238E27FC236}">
                <a16:creationId xmlns:a16="http://schemas.microsoft.com/office/drawing/2014/main" id="{6AA42D39-5DF6-41F5-A329-6CD79458AE8D}"/>
              </a:ext>
            </a:extLst>
          </p:cNvPr>
          <p:cNvSpPr>
            <a:spLocks noGrp="1" noChangeArrowheads="1"/>
          </p:cNvSpPr>
          <p:nvPr>
            <p:ph type="title"/>
          </p:nvPr>
        </p:nvSpPr>
        <p:spPr bwMode="auto">
          <a:xfrm>
            <a:off x="990600" y="195263"/>
            <a:ext cx="787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b" anchorCtr="0" compatLnSpc="1">
            <a:prstTxWarp prst="textNoShape">
              <a:avLst/>
            </a:prstTxWarp>
          </a:bodyPr>
          <a:lstStyle/>
          <a:p>
            <a:pPr lvl="0"/>
            <a:r>
              <a:rPr lang="zh-CN" altLang="en-US"/>
              <a:t>单击此处编辑母版标题样式</a:t>
            </a:r>
          </a:p>
        </p:txBody>
      </p:sp>
      <p:sp>
        <p:nvSpPr>
          <p:cNvPr id="1029" name="Rectangle 10">
            <a:extLst>
              <a:ext uri="{FF2B5EF4-FFF2-40B4-BE49-F238E27FC236}">
                <a16:creationId xmlns:a16="http://schemas.microsoft.com/office/drawing/2014/main" id="{32838834-2B43-448C-80C8-849004817D51}"/>
              </a:ext>
            </a:extLst>
          </p:cNvPr>
          <p:cNvSpPr>
            <a:spLocks noGrp="1" noChangeArrowheads="1"/>
          </p:cNvSpPr>
          <p:nvPr>
            <p:ph type="body" idx="1"/>
          </p:nvPr>
        </p:nvSpPr>
        <p:spPr bwMode="auto">
          <a:xfrm>
            <a:off x="457200" y="1908175"/>
            <a:ext cx="8499475"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4524" name="Rectangle 12">
            <a:extLst>
              <a:ext uri="{FF2B5EF4-FFF2-40B4-BE49-F238E27FC236}">
                <a16:creationId xmlns:a16="http://schemas.microsoft.com/office/drawing/2014/main" id="{F686F6FA-1EB8-42DB-9970-A374C5AB5F3C}"/>
              </a:ext>
            </a:extLst>
          </p:cNvPr>
          <p:cNvSpPr>
            <a:spLocks noGrp="1" noChangeArrowheads="1"/>
          </p:cNvSpPr>
          <p:nvPr>
            <p:ph type="ftr" sz="quarter" idx="3"/>
          </p:nvPr>
        </p:nvSpPr>
        <p:spPr bwMode="auto">
          <a:xfrm>
            <a:off x="7848600" y="6400800"/>
            <a:ext cx="1295400" cy="457200"/>
          </a:xfrm>
          <a:prstGeom prst="rect">
            <a:avLst/>
          </a:prstGeom>
          <a:noFill/>
          <a:ln w="9525">
            <a:noFill/>
            <a:miter lim="800000"/>
            <a:headEnd/>
            <a:tailEnd/>
          </a:ln>
          <a:effectLst/>
        </p:spPr>
        <p:txBody>
          <a:bodyPr vert="horz" wrap="square" lIns="92355" tIns="46178" rIns="92355" bIns="46178" numCol="1" anchor="b" anchorCtr="0" compatLnSpc="1">
            <a:prstTxWarp prst="textNoShape">
              <a:avLst/>
            </a:prstTxWarp>
          </a:bodyPr>
          <a:lstStyle>
            <a:lvl1pPr algn="r" eaLnBrk="1" hangingPunct="1">
              <a:defRPr kumimoji="0" sz="1400"/>
            </a:lvl1pPr>
          </a:lstStyle>
          <a:p>
            <a:pPr>
              <a:defRPr/>
            </a:pPr>
            <a:endParaRPr lang="en-US" altLang="zh-CN"/>
          </a:p>
        </p:txBody>
      </p:sp>
      <p:graphicFrame>
        <p:nvGraphicFramePr>
          <p:cNvPr id="1031" name="Object 18">
            <a:extLst>
              <a:ext uri="{FF2B5EF4-FFF2-40B4-BE49-F238E27FC236}">
                <a16:creationId xmlns:a16="http://schemas.microsoft.com/office/drawing/2014/main" id="{719120AD-76CB-4C3F-B16C-DAE2383CC763}"/>
              </a:ext>
            </a:extLst>
          </p:cNvPr>
          <p:cNvGraphicFramePr>
            <a:graphicFrameLocks noChangeAspect="1"/>
          </p:cNvGraphicFramePr>
          <p:nvPr userDrawn="1"/>
        </p:nvGraphicFramePr>
        <p:xfrm>
          <a:off x="423863" y="741363"/>
          <a:ext cx="876300" cy="466725"/>
        </p:xfrm>
        <a:graphic>
          <a:graphicData uri="http://schemas.openxmlformats.org/presentationml/2006/ole">
            <mc:AlternateContent xmlns:mc="http://schemas.openxmlformats.org/markup-compatibility/2006">
              <mc:Choice xmlns:v="urn:schemas-microsoft-com:vml" Requires="v">
                <p:oleObj spid="_x0000_s1026" name="位图图像" r:id="rId14" imgW="1162212" imgH="619211" progId="PBrush">
                  <p:embed/>
                </p:oleObj>
              </mc:Choice>
              <mc:Fallback>
                <p:oleObj name="位图图像" r:id="rId14" imgW="1162212" imgH="619211" progId="PBrush">
                  <p:embed/>
                  <p:pic>
                    <p:nvPicPr>
                      <p:cNvPr id="0" name="Picture 16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3863" y="741363"/>
                        <a:ext cx="876300" cy="466725"/>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
        <p:nvSpPr>
          <p:cNvPr id="1032" name="Rectangle 19">
            <a:extLst>
              <a:ext uri="{FF2B5EF4-FFF2-40B4-BE49-F238E27FC236}">
                <a16:creationId xmlns:a16="http://schemas.microsoft.com/office/drawing/2014/main" id="{C4D4E52A-DF1F-453F-B4DF-9668FFC357AB}"/>
              </a:ext>
            </a:extLst>
          </p:cNvPr>
          <p:cNvSpPr>
            <a:spLocks noChangeArrowheads="1"/>
          </p:cNvSpPr>
          <p:nvPr userDrawn="1"/>
        </p:nvSpPr>
        <p:spPr bwMode="ltGray">
          <a:xfrm>
            <a:off x="0" y="660400"/>
            <a:ext cx="560388" cy="41910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nchor="ctr"/>
          <a:lstStyle>
            <a:lvl1pPr defTabSz="923925">
              <a:defRPr kumimoji="1" sz="2400">
                <a:solidFill>
                  <a:schemeClr val="tx1"/>
                </a:solidFill>
                <a:latin typeface="Tahoma" panose="020B0604030504040204" pitchFamily="34" charset="0"/>
                <a:ea typeface="宋体" panose="02010600030101010101" pitchFamily="2" charset="-122"/>
              </a:defRPr>
            </a:lvl1pPr>
            <a:lvl2pPr marL="742950" indent="-285750" defTabSz="923925">
              <a:defRPr kumimoji="1" sz="2400">
                <a:solidFill>
                  <a:schemeClr val="tx1"/>
                </a:solidFill>
                <a:latin typeface="Tahoma" panose="020B0604030504040204" pitchFamily="34" charset="0"/>
                <a:ea typeface="宋体" panose="02010600030101010101" pitchFamily="2" charset="-122"/>
              </a:defRPr>
            </a:lvl2pPr>
            <a:lvl3pPr marL="1143000" indent="-228600" defTabSz="923925">
              <a:defRPr kumimoji="1" sz="2400">
                <a:solidFill>
                  <a:schemeClr val="tx1"/>
                </a:solidFill>
                <a:latin typeface="Tahoma" panose="020B0604030504040204" pitchFamily="34" charset="0"/>
                <a:ea typeface="宋体" panose="02010600030101010101" pitchFamily="2" charset="-122"/>
              </a:defRPr>
            </a:lvl3pPr>
            <a:lvl4pPr marL="1600200" indent="-228600" defTabSz="923925">
              <a:defRPr kumimoji="1" sz="2400">
                <a:solidFill>
                  <a:schemeClr val="tx1"/>
                </a:solidFill>
                <a:latin typeface="Tahoma" panose="020B0604030504040204" pitchFamily="34" charset="0"/>
                <a:ea typeface="宋体" panose="02010600030101010101" pitchFamily="2" charset="-122"/>
              </a:defRPr>
            </a:lvl4pPr>
            <a:lvl5pPr marL="2057400" indent="-228600" defTabSz="923925">
              <a:defRPr kumimoji="1" sz="24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33" name="Rectangle 20">
            <a:extLst>
              <a:ext uri="{FF2B5EF4-FFF2-40B4-BE49-F238E27FC236}">
                <a16:creationId xmlns:a16="http://schemas.microsoft.com/office/drawing/2014/main" id="{C09DD1D5-47BC-4BF6-9185-7FAD097C92C9}"/>
              </a:ext>
            </a:extLst>
          </p:cNvPr>
          <p:cNvSpPr>
            <a:spLocks noChangeArrowheads="1"/>
          </p:cNvSpPr>
          <p:nvPr userDrawn="1"/>
        </p:nvSpPr>
        <p:spPr bwMode="gray">
          <a:xfrm>
            <a:off x="636588" y="200025"/>
            <a:ext cx="30162"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nchor="ctr"/>
          <a:lstStyle>
            <a:lvl1pPr defTabSz="923925">
              <a:defRPr kumimoji="1" sz="2400">
                <a:solidFill>
                  <a:schemeClr val="tx1"/>
                </a:solidFill>
                <a:latin typeface="Tahoma" panose="020B0604030504040204" pitchFamily="34" charset="0"/>
                <a:ea typeface="宋体" panose="02010600030101010101" pitchFamily="2" charset="-122"/>
              </a:defRPr>
            </a:lvl1pPr>
            <a:lvl2pPr marL="742950" indent="-285750" defTabSz="923925">
              <a:defRPr kumimoji="1" sz="2400">
                <a:solidFill>
                  <a:schemeClr val="tx1"/>
                </a:solidFill>
                <a:latin typeface="Tahoma" panose="020B0604030504040204" pitchFamily="34" charset="0"/>
                <a:ea typeface="宋体" panose="02010600030101010101" pitchFamily="2" charset="-122"/>
              </a:defRPr>
            </a:lvl2pPr>
            <a:lvl3pPr marL="1143000" indent="-228600" defTabSz="923925">
              <a:defRPr kumimoji="1" sz="2400">
                <a:solidFill>
                  <a:schemeClr val="tx1"/>
                </a:solidFill>
                <a:latin typeface="Tahoma" panose="020B0604030504040204" pitchFamily="34" charset="0"/>
                <a:ea typeface="宋体" panose="02010600030101010101" pitchFamily="2" charset="-122"/>
              </a:defRPr>
            </a:lvl3pPr>
            <a:lvl4pPr marL="1600200" indent="-228600" defTabSz="923925">
              <a:defRPr kumimoji="1" sz="2400">
                <a:solidFill>
                  <a:schemeClr val="tx1"/>
                </a:solidFill>
                <a:latin typeface="Tahoma" panose="020B0604030504040204" pitchFamily="34" charset="0"/>
                <a:ea typeface="宋体" panose="02010600030101010101" pitchFamily="2" charset="-122"/>
              </a:defRPr>
            </a:lvl4pPr>
            <a:lvl5pPr marL="2057400" indent="-228600" defTabSz="923925">
              <a:defRPr kumimoji="1" sz="24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34" name="Rectangle 21">
            <a:extLst>
              <a:ext uri="{FF2B5EF4-FFF2-40B4-BE49-F238E27FC236}">
                <a16:creationId xmlns:a16="http://schemas.microsoft.com/office/drawing/2014/main" id="{0F82DE7A-4363-48DE-BE43-DAA80F35A7A3}"/>
              </a:ext>
            </a:extLst>
          </p:cNvPr>
          <p:cNvSpPr>
            <a:spLocks noChangeArrowheads="1"/>
          </p:cNvSpPr>
          <p:nvPr userDrawn="1"/>
        </p:nvSpPr>
        <p:spPr bwMode="gray">
          <a:xfrm>
            <a:off x="317500" y="990600"/>
            <a:ext cx="8636000"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nchor="ctr"/>
          <a:lstStyle>
            <a:lvl1pPr defTabSz="923925">
              <a:defRPr kumimoji="1" sz="2400">
                <a:solidFill>
                  <a:schemeClr val="tx1"/>
                </a:solidFill>
                <a:latin typeface="Tahoma" panose="020B0604030504040204" pitchFamily="34" charset="0"/>
                <a:ea typeface="宋体" panose="02010600030101010101" pitchFamily="2" charset="-122"/>
              </a:defRPr>
            </a:lvl1pPr>
            <a:lvl2pPr marL="742950" indent="-285750" defTabSz="923925">
              <a:defRPr kumimoji="1" sz="2400">
                <a:solidFill>
                  <a:schemeClr val="tx1"/>
                </a:solidFill>
                <a:latin typeface="Tahoma" panose="020B0604030504040204" pitchFamily="34" charset="0"/>
                <a:ea typeface="宋体" panose="02010600030101010101" pitchFamily="2" charset="-122"/>
              </a:defRPr>
            </a:lvl2pPr>
            <a:lvl3pPr marL="1143000" indent="-228600" defTabSz="923925">
              <a:defRPr kumimoji="1" sz="2400">
                <a:solidFill>
                  <a:schemeClr val="tx1"/>
                </a:solidFill>
                <a:latin typeface="Tahoma" panose="020B0604030504040204" pitchFamily="34" charset="0"/>
                <a:ea typeface="宋体" panose="02010600030101010101" pitchFamily="2" charset="-122"/>
              </a:defRPr>
            </a:lvl3pPr>
            <a:lvl4pPr marL="1600200" indent="-228600" defTabSz="923925">
              <a:defRPr kumimoji="1" sz="2400">
                <a:solidFill>
                  <a:schemeClr val="tx1"/>
                </a:solidFill>
                <a:latin typeface="Tahoma" panose="020B0604030504040204" pitchFamily="34" charset="0"/>
                <a:ea typeface="宋体" panose="02010600030101010101" pitchFamily="2" charset="-122"/>
              </a:defRPr>
            </a:lvl4pPr>
            <a:lvl5pPr marL="2057400" indent="-228600" defTabSz="923925">
              <a:defRPr kumimoji="1" sz="24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Tree>
  </p:cSld>
  <p:clrMap bg1="lt1" tx1="dk1" bg2="lt2" tx2="dk2" accent1="accent1" accent2="accent2" accent3="accent3" accent4="accent4" accent5="accent5" accent6="accent6" hlink="hlink" folHlink="folHlink"/>
  <p:sldLayoutIdLst>
    <p:sldLayoutId id="2147483776"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ctr" defTabSz="923925" rtl="0" eaLnBrk="0" fontAlgn="base" hangingPunct="0">
        <a:spcBef>
          <a:spcPct val="0"/>
        </a:spcBef>
        <a:spcAft>
          <a:spcPct val="0"/>
        </a:spcAft>
        <a:defRPr kumimoji="1" sz="4800" b="1">
          <a:solidFill>
            <a:schemeClr val="tx2"/>
          </a:solidFill>
          <a:latin typeface="+mj-lt"/>
          <a:ea typeface="+mj-ea"/>
          <a:cs typeface="+mj-cs"/>
        </a:defRPr>
      </a:lvl1pPr>
      <a:lvl2pPr algn="ctr" defTabSz="923925" rtl="0" eaLnBrk="0" fontAlgn="base" hangingPunct="0">
        <a:spcBef>
          <a:spcPct val="0"/>
        </a:spcBef>
        <a:spcAft>
          <a:spcPct val="0"/>
        </a:spcAft>
        <a:defRPr kumimoji="1" sz="4800" b="1">
          <a:solidFill>
            <a:schemeClr val="tx2"/>
          </a:solidFill>
          <a:latin typeface="Tahoma" pitchFamily="34" charset="0"/>
          <a:ea typeface="隶书" pitchFamily="49" charset="-122"/>
        </a:defRPr>
      </a:lvl2pPr>
      <a:lvl3pPr algn="ctr" defTabSz="923925" rtl="0" eaLnBrk="0" fontAlgn="base" hangingPunct="0">
        <a:spcBef>
          <a:spcPct val="0"/>
        </a:spcBef>
        <a:spcAft>
          <a:spcPct val="0"/>
        </a:spcAft>
        <a:defRPr kumimoji="1" sz="4800" b="1">
          <a:solidFill>
            <a:schemeClr val="tx2"/>
          </a:solidFill>
          <a:latin typeface="Tahoma" pitchFamily="34" charset="0"/>
          <a:ea typeface="隶书" pitchFamily="49" charset="-122"/>
        </a:defRPr>
      </a:lvl3pPr>
      <a:lvl4pPr algn="ctr" defTabSz="923925" rtl="0" eaLnBrk="0" fontAlgn="base" hangingPunct="0">
        <a:spcBef>
          <a:spcPct val="0"/>
        </a:spcBef>
        <a:spcAft>
          <a:spcPct val="0"/>
        </a:spcAft>
        <a:defRPr kumimoji="1" sz="4800" b="1">
          <a:solidFill>
            <a:schemeClr val="tx2"/>
          </a:solidFill>
          <a:latin typeface="Tahoma" pitchFamily="34" charset="0"/>
          <a:ea typeface="隶书" pitchFamily="49" charset="-122"/>
        </a:defRPr>
      </a:lvl4pPr>
      <a:lvl5pPr algn="ctr" defTabSz="923925" rtl="0" eaLnBrk="0" fontAlgn="base" hangingPunct="0">
        <a:spcBef>
          <a:spcPct val="0"/>
        </a:spcBef>
        <a:spcAft>
          <a:spcPct val="0"/>
        </a:spcAft>
        <a:defRPr kumimoji="1" sz="4800" b="1">
          <a:solidFill>
            <a:schemeClr val="tx2"/>
          </a:solidFill>
          <a:latin typeface="Tahoma" pitchFamily="34" charset="0"/>
          <a:ea typeface="隶书" pitchFamily="49" charset="-122"/>
        </a:defRPr>
      </a:lvl5pPr>
      <a:lvl6pPr marL="457200" algn="ctr" defTabSz="923925" rtl="0" fontAlgn="base">
        <a:spcBef>
          <a:spcPct val="0"/>
        </a:spcBef>
        <a:spcAft>
          <a:spcPct val="0"/>
        </a:spcAft>
        <a:defRPr kumimoji="1" sz="4800" b="1">
          <a:solidFill>
            <a:schemeClr val="tx2"/>
          </a:solidFill>
          <a:latin typeface="Tahoma" pitchFamily="34" charset="0"/>
          <a:ea typeface="隶书" pitchFamily="49" charset="-122"/>
        </a:defRPr>
      </a:lvl6pPr>
      <a:lvl7pPr marL="914400" algn="ctr" defTabSz="923925" rtl="0" fontAlgn="base">
        <a:spcBef>
          <a:spcPct val="0"/>
        </a:spcBef>
        <a:spcAft>
          <a:spcPct val="0"/>
        </a:spcAft>
        <a:defRPr kumimoji="1" sz="4800" b="1">
          <a:solidFill>
            <a:schemeClr val="tx2"/>
          </a:solidFill>
          <a:latin typeface="Tahoma" pitchFamily="34" charset="0"/>
          <a:ea typeface="隶书" pitchFamily="49" charset="-122"/>
        </a:defRPr>
      </a:lvl7pPr>
      <a:lvl8pPr marL="1371600" algn="ctr" defTabSz="923925" rtl="0" fontAlgn="base">
        <a:spcBef>
          <a:spcPct val="0"/>
        </a:spcBef>
        <a:spcAft>
          <a:spcPct val="0"/>
        </a:spcAft>
        <a:defRPr kumimoji="1" sz="4800" b="1">
          <a:solidFill>
            <a:schemeClr val="tx2"/>
          </a:solidFill>
          <a:latin typeface="Tahoma" pitchFamily="34" charset="0"/>
          <a:ea typeface="隶书" pitchFamily="49" charset="-122"/>
        </a:defRPr>
      </a:lvl8pPr>
      <a:lvl9pPr marL="1828800" algn="ctr" defTabSz="923925" rtl="0" fontAlgn="base">
        <a:spcBef>
          <a:spcPct val="0"/>
        </a:spcBef>
        <a:spcAft>
          <a:spcPct val="0"/>
        </a:spcAft>
        <a:defRPr kumimoji="1" sz="4800" b="1">
          <a:solidFill>
            <a:schemeClr val="tx2"/>
          </a:solidFill>
          <a:latin typeface="Tahoma" pitchFamily="34" charset="0"/>
          <a:ea typeface="隶书" pitchFamily="49" charset="-122"/>
        </a:defRPr>
      </a:lvl9pPr>
    </p:titleStyle>
    <p:body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0888"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663"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E1D6BDF8-D146-440A-82A7-FCB61CA464BB}"/>
              </a:ext>
            </a:extLst>
          </p:cNvPr>
          <p:cNvSpPr>
            <a:spLocks noGrp="1" noChangeArrowheads="1"/>
          </p:cNvSpPr>
          <p:nvPr>
            <p:ph type="title"/>
          </p:nvPr>
        </p:nvSpPr>
        <p:spPr>
          <a:xfrm>
            <a:off x="304800" y="3584575"/>
            <a:ext cx="8458200" cy="1478252"/>
          </a:xfrm>
          <a:solidFill>
            <a:schemeClr val="bg1"/>
          </a:solidFill>
        </p:spPr>
        <p:txBody>
          <a:bodyPr anchor="t">
            <a:spAutoFit/>
          </a:bodyPr>
          <a:lstStyle/>
          <a:p>
            <a:pPr eaLnBrk="1" hangingPunct="1">
              <a:spcBef>
                <a:spcPct val="50000"/>
              </a:spcBef>
              <a:defRPr/>
            </a:pPr>
            <a:r>
              <a:rPr lang="zh-CN" altLang="en-US" sz="3600" dirty="0">
                <a:solidFill>
                  <a:schemeClr val="tx1"/>
                </a:solidFill>
                <a:latin typeface="隶书" pitchFamily="49" charset="-122"/>
              </a:rPr>
              <a:t>第十章</a:t>
            </a:r>
            <a:br>
              <a:rPr lang="zh-CN" altLang="en-US" sz="7200" dirty="0">
                <a:solidFill>
                  <a:schemeClr val="tx1"/>
                </a:solidFill>
                <a:latin typeface="隶书" pitchFamily="49" charset="-122"/>
              </a:rPr>
            </a:br>
            <a:r>
              <a:rPr lang="zh-CN" altLang="en-US" sz="5400" dirty="0">
                <a:solidFill>
                  <a:schemeClr val="tx1"/>
                </a:solidFill>
                <a:effectLst>
                  <a:outerShdw blurRad="38100" dist="38100" dir="2700000" algn="tl">
                    <a:srgbClr val="C0C0C0"/>
                  </a:outerShdw>
                </a:effectLst>
                <a:latin typeface="隶书" pitchFamily="49" charset="-122"/>
              </a:rPr>
              <a:t>内部排序</a:t>
            </a:r>
            <a:endParaRPr lang="en-US" altLang="zh-CN" sz="3300" dirty="0">
              <a:solidFill>
                <a:schemeClr val="tx1"/>
              </a:solidFill>
              <a:effectLst>
                <a:outerShdw blurRad="38100" dist="38100" dir="2700000" algn="tl">
                  <a:srgbClr val="C0C0C0"/>
                </a:outerShdw>
              </a:effectLst>
              <a:latin typeface="隶书" pitchFamily="49" charset="-122"/>
            </a:endParaRPr>
          </a:p>
        </p:txBody>
      </p:sp>
      <p:sp>
        <p:nvSpPr>
          <p:cNvPr id="5123" name="Rectangle 3">
            <a:extLst>
              <a:ext uri="{FF2B5EF4-FFF2-40B4-BE49-F238E27FC236}">
                <a16:creationId xmlns:a16="http://schemas.microsoft.com/office/drawing/2014/main" id="{F641361D-A683-42BA-B363-C1A3F75ABDC4}"/>
              </a:ext>
            </a:extLst>
          </p:cNvPr>
          <p:cNvSpPr>
            <a:spLocks noChangeArrowheads="1"/>
          </p:cNvSpPr>
          <p:nvPr/>
        </p:nvSpPr>
        <p:spPr bwMode="gray">
          <a:xfrm>
            <a:off x="304800" y="2665413"/>
            <a:ext cx="8458200" cy="95250"/>
          </a:xfrm>
          <a:prstGeom prst="rect">
            <a:avLst/>
          </a:prstGeom>
          <a:gradFill rotWithShape="0">
            <a:gsLst>
              <a:gs pos="0">
                <a:srgbClr val="3333FF"/>
              </a:gs>
              <a:gs pos="100000">
                <a:srgbClr val="CCE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124" name="Rectangle 4">
            <a:extLst>
              <a:ext uri="{FF2B5EF4-FFF2-40B4-BE49-F238E27FC236}">
                <a16:creationId xmlns:a16="http://schemas.microsoft.com/office/drawing/2014/main" id="{07CCF366-7759-4FEB-B992-7CC37A4F9E0F}"/>
              </a:ext>
            </a:extLst>
          </p:cNvPr>
          <p:cNvSpPr>
            <a:spLocks noChangeArrowheads="1"/>
          </p:cNvSpPr>
          <p:nvPr/>
        </p:nvSpPr>
        <p:spPr bwMode="auto">
          <a:xfrm>
            <a:off x="0" y="0"/>
            <a:ext cx="9144000" cy="152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58725" name="Rectangle 5">
            <a:extLst>
              <a:ext uri="{FF2B5EF4-FFF2-40B4-BE49-F238E27FC236}">
                <a16:creationId xmlns:a16="http://schemas.microsoft.com/office/drawing/2014/main" id="{CD979DC0-C2CD-4A31-84C1-22A5FCE17DF9}"/>
              </a:ext>
            </a:extLst>
          </p:cNvPr>
          <p:cNvSpPr>
            <a:spLocks noChangeArrowheads="1"/>
          </p:cNvSpPr>
          <p:nvPr/>
        </p:nvSpPr>
        <p:spPr bwMode="auto">
          <a:xfrm>
            <a:off x="609600" y="1066800"/>
            <a:ext cx="7870825" cy="1004888"/>
          </a:xfrm>
          <a:prstGeom prst="rect">
            <a:avLst/>
          </a:prstGeom>
          <a:noFill/>
          <a:ln w="9525">
            <a:noFill/>
            <a:miter lim="800000"/>
            <a:headEnd/>
            <a:tailEnd/>
          </a:ln>
          <a:effectLst/>
        </p:spPr>
        <p:txBody>
          <a:bodyPr lIns="92355" tIns="46178" rIns="92355" bIns="46178">
            <a:spAutoFit/>
          </a:bodyPr>
          <a:lstStyle/>
          <a:p>
            <a:pPr algn="ctr" defTabSz="923925" eaLnBrk="1" hangingPunct="1">
              <a:spcBef>
                <a:spcPct val="50000"/>
              </a:spcBef>
              <a:defRPr/>
            </a:pPr>
            <a:r>
              <a:rPr lang="zh-CN" altLang="en-US" sz="6000" b="1">
                <a:solidFill>
                  <a:srgbClr val="333399"/>
                </a:solidFill>
                <a:effectLst>
                  <a:outerShdw blurRad="38100" dist="38100" dir="2700000" algn="tl">
                    <a:srgbClr val="C0C0C0"/>
                  </a:outerShdw>
                </a:effectLst>
                <a:latin typeface="华文彩云" pitchFamily="2" charset="-122"/>
                <a:ea typeface="华文彩云" pitchFamily="2" charset="-122"/>
              </a:rPr>
              <a:t>数据结构</a:t>
            </a:r>
            <a:endParaRPr lang="en-US" altLang="zh-CN" sz="6000" b="1">
              <a:solidFill>
                <a:srgbClr val="333399"/>
              </a:solidFill>
              <a:effectLst>
                <a:outerShdw blurRad="38100" dist="38100" dir="2700000" algn="tl">
                  <a:srgbClr val="C0C0C0"/>
                </a:outerShdw>
              </a:effectLst>
              <a:latin typeface="华文彩云" pitchFamily="2" charset="-122"/>
              <a:ea typeface="华文彩云"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1A601B3-2460-459F-A4BD-87DAF4A25EB5}"/>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一、直接插入排序(举例)</a:t>
            </a:r>
            <a:endParaRPr lang="en-US" altLang="zh-CN" sz="3300">
              <a:latin typeface="黑体" panose="02010609060101010101" pitchFamily="49" charset="-122"/>
              <a:ea typeface="黑体" panose="02010609060101010101" pitchFamily="49" charset="-122"/>
            </a:endParaRPr>
          </a:p>
        </p:txBody>
      </p:sp>
      <p:sp>
        <p:nvSpPr>
          <p:cNvPr id="15363" name="Text Box 3">
            <a:extLst>
              <a:ext uri="{FF2B5EF4-FFF2-40B4-BE49-F238E27FC236}">
                <a16:creationId xmlns:a16="http://schemas.microsoft.com/office/drawing/2014/main" id="{CF188E74-234D-40FE-98E7-4082AFBD6E0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5B65641-0B9C-458C-8097-81B276212C37}" type="slidenum">
              <a:rPr lang="zh-CN" altLang="en-US" sz="2400"/>
              <a:pPr algn="r" eaLnBrk="1" hangingPunct="1">
                <a:spcBef>
                  <a:spcPct val="50000"/>
                </a:spcBef>
                <a:buClrTx/>
                <a:buSzTx/>
                <a:buFontTx/>
                <a:buNone/>
              </a:pPr>
              <a:t>10</a:t>
            </a:fld>
            <a:endParaRPr lang="en-US" altLang="zh-CN" sz="2400"/>
          </a:p>
        </p:txBody>
      </p:sp>
      <p:sp>
        <p:nvSpPr>
          <p:cNvPr id="15364" name="Text Box 4">
            <a:extLst>
              <a:ext uri="{FF2B5EF4-FFF2-40B4-BE49-F238E27FC236}">
                <a16:creationId xmlns:a16="http://schemas.microsoft.com/office/drawing/2014/main" id="{777978C6-D324-4AFD-926D-A8166C2D49D4}"/>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15365" name="Rectangle 5">
            <a:extLst>
              <a:ext uri="{FF2B5EF4-FFF2-40B4-BE49-F238E27FC236}">
                <a16:creationId xmlns:a16="http://schemas.microsoft.com/office/drawing/2014/main" id="{ECF9E6D3-6250-4300-9413-6535CAF87BD6}"/>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
        <p:nvSpPr>
          <p:cNvPr id="15366" name="AutoShape 34" descr="白色大理石">
            <a:extLst>
              <a:ext uri="{FF2B5EF4-FFF2-40B4-BE49-F238E27FC236}">
                <a16:creationId xmlns:a16="http://schemas.microsoft.com/office/drawing/2014/main" id="{90F3FC39-EB0E-469D-94D8-6063365A4053}"/>
              </a:ext>
            </a:extLst>
          </p:cNvPr>
          <p:cNvSpPr>
            <a:spLocks noChangeArrowheads="1"/>
          </p:cNvSpPr>
          <p:nvPr/>
        </p:nvSpPr>
        <p:spPr bwMode="auto">
          <a:xfrm>
            <a:off x="762000" y="3505200"/>
            <a:ext cx="7848600" cy="457200"/>
          </a:xfrm>
          <a:prstGeom prst="parallelogram">
            <a:avLst>
              <a:gd name="adj" fmla="val 248440"/>
            </a:avLst>
          </a:prstGeom>
          <a:blipFill dpi="0" rotWithShape="0">
            <a:blip r:embed="rId2" cstate="print"/>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8387" name="AutoShape 35">
            <a:extLst>
              <a:ext uri="{FF2B5EF4-FFF2-40B4-BE49-F238E27FC236}">
                <a16:creationId xmlns:a16="http://schemas.microsoft.com/office/drawing/2014/main" id="{BD9BABC3-43C0-4EAA-80D9-063CB9D2D5ED}"/>
              </a:ext>
            </a:extLst>
          </p:cNvPr>
          <p:cNvSpPr>
            <a:spLocks noChangeArrowheads="1"/>
          </p:cNvSpPr>
          <p:nvPr/>
        </p:nvSpPr>
        <p:spPr bwMode="auto">
          <a:xfrm>
            <a:off x="2057400" y="3124200"/>
            <a:ext cx="533400" cy="76200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21</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8388" name="AutoShape 36">
            <a:extLst>
              <a:ext uri="{FF2B5EF4-FFF2-40B4-BE49-F238E27FC236}">
                <a16:creationId xmlns:a16="http://schemas.microsoft.com/office/drawing/2014/main" id="{7CEE980B-933D-4DBA-ABC6-A1C15E1EE268}"/>
              </a:ext>
            </a:extLst>
          </p:cNvPr>
          <p:cNvSpPr>
            <a:spLocks noChangeArrowheads="1"/>
          </p:cNvSpPr>
          <p:nvPr/>
        </p:nvSpPr>
        <p:spPr bwMode="auto">
          <a:xfrm>
            <a:off x="2819400" y="3048000"/>
            <a:ext cx="533400" cy="838200"/>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25</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8389" name="AutoShape 37">
            <a:extLst>
              <a:ext uri="{FF2B5EF4-FFF2-40B4-BE49-F238E27FC236}">
                <a16:creationId xmlns:a16="http://schemas.microsoft.com/office/drawing/2014/main" id="{B50EEEEF-5BAE-4A28-A54D-5802EB542D05}"/>
              </a:ext>
            </a:extLst>
          </p:cNvPr>
          <p:cNvSpPr>
            <a:spLocks noChangeArrowheads="1"/>
          </p:cNvSpPr>
          <p:nvPr/>
        </p:nvSpPr>
        <p:spPr bwMode="auto">
          <a:xfrm>
            <a:off x="3581400" y="2743200"/>
            <a:ext cx="533400" cy="1143000"/>
          </a:xfrm>
          <a:prstGeom prst="can">
            <a:avLst>
              <a:gd name="adj" fmla="val 53571"/>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49</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8390" name="AutoShape 38">
            <a:extLst>
              <a:ext uri="{FF2B5EF4-FFF2-40B4-BE49-F238E27FC236}">
                <a16:creationId xmlns:a16="http://schemas.microsoft.com/office/drawing/2014/main" id="{DEAF1130-41D9-4CDA-AEF6-CEB64343B6AC}"/>
              </a:ext>
            </a:extLst>
          </p:cNvPr>
          <p:cNvSpPr>
            <a:spLocks noChangeArrowheads="1"/>
          </p:cNvSpPr>
          <p:nvPr/>
        </p:nvSpPr>
        <p:spPr bwMode="auto">
          <a:xfrm>
            <a:off x="4343400" y="3048000"/>
            <a:ext cx="533400" cy="838200"/>
          </a:xfrm>
          <a:prstGeom prst="can">
            <a:avLst>
              <a:gd name="adj" fmla="val 39286"/>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rPr>
              <a:t>25*</a:t>
            </a:r>
            <a:endParaRPr lang="zh-CN" altLang="en-US">
              <a:effectLst>
                <a:outerShdw blurRad="38100" dist="38100" dir="2700000" algn="tl">
                  <a:srgbClr val="C0C0C0"/>
                </a:outerShdw>
              </a:effectLst>
              <a:latin typeface="Times New Roman" pitchFamily="18" charset="0"/>
            </a:endParaRPr>
          </a:p>
        </p:txBody>
      </p:sp>
      <p:sp>
        <p:nvSpPr>
          <p:cNvPr id="228391" name="AutoShape 39">
            <a:extLst>
              <a:ext uri="{FF2B5EF4-FFF2-40B4-BE49-F238E27FC236}">
                <a16:creationId xmlns:a16="http://schemas.microsoft.com/office/drawing/2014/main" id="{29B2997B-94A9-45C8-87C1-2CE4949EE8FB}"/>
              </a:ext>
            </a:extLst>
          </p:cNvPr>
          <p:cNvSpPr>
            <a:spLocks noChangeArrowheads="1"/>
          </p:cNvSpPr>
          <p:nvPr/>
        </p:nvSpPr>
        <p:spPr bwMode="auto">
          <a:xfrm>
            <a:off x="5105400" y="32004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endParaRPr lang="zh-CN" altLang="en-US">
              <a:effectLst>
                <a:outerShdw blurRad="38100" dist="38100" dir="2700000" algn="tl">
                  <a:srgbClr val="FFFFFF"/>
                </a:outerShdw>
              </a:effectLst>
              <a:latin typeface="Times New Roman" pitchFamily="18" charset="0"/>
            </a:endParaRPr>
          </a:p>
        </p:txBody>
      </p:sp>
      <p:sp>
        <p:nvSpPr>
          <p:cNvPr id="228392" name="AutoShape 40">
            <a:extLst>
              <a:ext uri="{FF2B5EF4-FFF2-40B4-BE49-F238E27FC236}">
                <a16:creationId xmlns:a16="http://schemas.microsoft.com/office/drawing/2014/main" id="{AE6A2F2B-8FE0-40E4-9C1D-9E7AB6073390}"/>
              </a:ext>
            </a:extLst>
          </p:cNvPr>
          <p:cNvSpPr>
            <a:spLocks noChangeArrowheads="1"/>
          </p:cNvSpPr>
          <p:nvPr/>
        </p:nvSpPr>
        <p:spPr bwMode="auto">
          <a:xfrm>
            <a:off x="5867400" y="3505200"/>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endParaRPr lang="zh-CN" altLang="en-US">
              <a:effectLst>
                <a:outerShdw blurRad="38100" dist="38100" dir="2700000" algn="tl">
                  <a:srgbClr val="FFFFFF"/>
                </a:outerShdw>
              </a:effectLst>
              <a:latin typeface="Times New Roman" pitchFamily="18" charset="0"/>
            </a:endParaRPr>
          </a:p>
        </p:txBody>
      </p:sp>
      <p:sp>
        <p:nvSpPr>
          <p:cNvPr id="228394" name="Text Box 42">
            <a:extLst>
              <a:ext uri="{FF2B5EF4-FFF2-40B4-BE49-F238E27FC236}">
                <a16:creationId xmlns:a16="http://schemas.microsoft.com/office/drawing/2014/main" id="{ADBA3063-FA47-4C81-A918-8AB722AB32BF}"/>
              </a:ext>
            </a:extLst>
          </p:cNvPr>
          <p:cNvSpPr txBox="1">
            <a:spLocks noChangeArrowheads="1"/>
          </p:cNvSpPr>
          <p:nvPr/>
        </p:nvSpPr>
        <p:spPr bwMode="auto">
          <a:xfrm>
            <a:off x="228600" y="3384550"/>
            <a:ext cx="957263" cy="595313"/>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sz="3300" b="1" i="1" dirty="0">
                <a:solidFill>
                  <a:schemeClr val="hlink"/>
                </a:solidFill>
                <a:effectLst>
                  <a:outerShdw blurRad="38100" dist="38100" dir="2700000" algn="tl">
                    <a:srgbClr val="C0C0C0"/>
                  </a:outerShdw>
                </a:effectLst>
                <a:latin typeface="Times New Roman" pitchFamily="18" charset="0"/>
              </a:rPr>
              <a:t>i </a:t>
            </a:r>
            <a:r>
              <a:rPr lang="en-US" altLang="zh-CN" sz="3300" b="1" dirty="0">
                <a:solidFill>
                  <a:schemeClr val="hlink"/>
                </a:solidFill>
                <a:effectLst>
                  <a:outerShdw blurRad="38100" dist="38100" dir="2700000" algn="tl">
                    <a:srgbClr val="C0C0C0"/>
                  </a:outerShdw>
                </a:effectLst>
                <a:latin typeface="Times New Roman" pitchFamily="18" charset="0"/>
              </a:rPr>
              <a:t>= 4</a:t>
            </a:r>
            <a:endParaRPr lang="en-US" altLang="zh-CN"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28395" name="AutoShape 43">
            <a:extLst>
              <a:ext uri="{FF2B5EF4-FFF2-40B4-BE49-F238E27FC236}">
                <a16:creationId xmlns:a16="http://schemas.microsoft.com/office/drawing/2014/main" id="{AA95DC65-368D-4A17-8566-A7244EE447D7}"/>
              </a:ext>
            </a:extLst>
          </p:cNvPr>
          <p:cNvSpPr>
            <a:spLocks noChangeArrowheads="1"/>
          </p:cNvSpPr>
          <p:nvPr/>
        </p:nvSpPr>
        <p:spPr bwMode="auto">
          <a:xfrm>
            <a:off x="6934200" y="30480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endParaRPr lang="zh-CN" altLang="en-US">
              <a:effectLst>
                <a:outerShdw blurRad="38100" dist="38100" dir="2700000" algn="tl">
                  <a:srgbClr val="FFFFFF"/>
                </a:outerShdw>
              </a:effectLst>
              <a:latin typeface="Times New Roman" pitchFamily="18" charset="0"/>
            </a:endParaRPr>
          </a:p>
        </p:txBody>
      </p:sp>
      <p:sp>
        <p:nvSpPr>
          <p:cNvPr id="15375" name="Line 44">
            <a:extLst>
              <a:ext uri="{FF2B5EF4-FFF2-40B4-BE49-F238E27FC236}">
                <a16:creationId xmlns:a16="http://schemas.microsoft.com/office/drawing/2014/main" id="{22F06E3E-6FD6-4596-902A-C308B8DA5F76}"/>
              </a:ext>
            </a:extLst>
          </p:cNvPr>
          <p:cNvSpPr>
            <a:spLocks noChangeShapeType="1"/>
          </p:cNvSpPr>
          <p:nvPr/>
        </p:nvSpPr>
        <p:spPr bwMode="auto">
          <a:xfrm>
            <a:off x="4572000" y="4419600"/>
            <a:ext cx="2667000" cy="0"/>
          </a:xfrm>
          <a:prstGeom prst="line">
            <a:avLst/>
          </a:prstGeom>
          <a:noFill/>
          <a:ln w="19050">
            <a:solidFill>
              <a:srgbClr val="00808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6" name="Line 45">
            <a:extLst>
              <a:ext uri="{FF2B5EF4-FFF2-40B4-BE49-F238E27FC236}">
                <a16:creationId xmlns:a16="http://schemas.microsoft.com/office/drawing/2014/main" id="{E85FA1C5-A5CC-46BD-9371-DB8B7427D763}"/>
              </a:ext>
            </a:extLst>
          </p:cNvPr>
          <p:cNvSpPr>
            <a:spLocks noChangeShapeType="1"/>
          </p:cNvSpPr>
          <p:nvPr/>
        </p:nvSpPr>
        <p:spPr bwMode="auto">
          <a:xfrm flipH="1">
            <a:off x="3886200" y="4572000"/>
            <a:ext cx="3276600" cy="0"/>
          </a:xfrm>
          <a:prstGeom prst="line">
            <a:avLst/>
          </a:prstGeom>
          <a:noFill/>
          <a:ln w="1905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7" name="Line 46">
            <a:extLst>
              <a:ext uri="{FF2B5EF4-FFF2-40B4-BE49-F238E27FC236}">
                <a16:creationId xmlns:a16="http://schemas.microsoft.com/office/drawing/2014/main" id="{09C129FB-DF81-42B6-9C6E-14912BCD9A61}"/>
              </a:ext>
            </a:extLst>
          </p:cNvPr>
          <p:cNvSpPr>
            <a:spLocks noChangeShapeType="1"/>
          </p:cNvSpPr>
          <p:nvPr/>
        </p:nvSpPr>
        <p:spPr bwMode="auto">
          <a:xfrm>
            <a:off x="3886200" y="4495800"/>
            <a:ext cx="762000"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5378" name="Group 47">
            <a:extLst>
              <a:ext uri="{FF2B5EF4-FFF2-40B4-BE49-F238E27FC236}">
                <a16:creationId xmlns:a16="http://schemas.microsoft.com/office/drawing/2014/main" id="{07B326C6-32A4-4FB4-A2DD-7B6E06C92548}"/>
              </a:ext>
            </a:extLst>
          </p:cNvPr>
          <p:cNvGrpSpPr>
            <a:grpSpLocks/>
          </p:cNvGrpSpPr>
          <p:nvPr/>
        </p:nvGrpSpPr>
        <p:grpSpPr bwMode="auto">
          <a:xfrm>
            <a:off x="228600" y="4803775"/>
            <a:ext cx="8534400" cy="1825625"/>
            <a:chOff x="144" y="1584"/>
            <a:chExt cx="5376" cy="1152"/>
          </a:xfrm>
        </p:grpSpPr>
        <p:sp>
          <p:nvSpPr>
            <p:cNvPr id="15380" name="AutoShape 48" descr="白色大理石">
              <a:extLst>
                <a:ext uri="{FF2B5EF4-FFF2-40B4-BE49-F238E27FC236}">
                  <a16:creationId xmlns:a16="http://schemas.microsoft.com/office/drawing/2014/main" id="{036BC620-ACC9-433A-8DE0-B5810C432384}"/>
                </a:ext>
              </a:extLst>
            </p:cNvPr>
            <p:cNvSpPr>
              <a:spLocks noChangeArrowheads="1"/>
            </p:cNvSpPr>
            <p:nvPr/>
          </p:nvSpPr>
          <p:spPr bwMode="auto">
            <a:xfrm>
              <a:off x="576" y="2064"/>
              <a:ext cx="4944" cy="295"/>
            </a:xfrm>
            <a:prstGeom prst="parallelogram">
              <a:avLst>
                <a:gd name="adj" fmla="val 248441"/>
              </a:avLst>
            </a:prstGeom>
            <a:blipFill dpi="0" rotWithShape="0">
              <a:blip r:embed="rId2" cstate="print"/>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5381" name="Text Box 49">
              <a:extLst>
                <a:ext uri="{FF2B5EF4-FFF2-40B4-BE49-F238E27FC236}">
                  <a16:creationId xmlns:a16="http://schemas.microsoft.com/office/drawing/2014/main" id="{E009379D-DE67-4C68-A32F-FEF0411F1534}"/>
                </a:ext>
              </a:extLst>
            </p:cNvPr>
            <p:cNvSpPr txBox="1">
              <a:spLocks noChangeArrowheads="1"/>
            </p:cNvSpPr>
            <p:nvPr/>
          </p:nvSpPr>
          <p:spPr bwMode="auto">
            <a:xfrm>
              <a:off x="1373" y="2351"/>
              <a:ext cx="340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rPr>
                <a:t>1        2        3        4        5	 </a:t>
              </a:r>
              <a:r>
                <a:rPr lang="en-US" altLang="zh-CN" sz="2400" b="1">
                  <a:latin typeface="Times New Roman" panose="02020603050405020304" pitchFamily="18" charset="0"/>
                </a:rPr>
                <a:t>6         </a:t>
              </a:r>
              <a:r>
                <a:rPr lang="en-US" altLang="zh-CN" sz="2400" b="1" i="1">
                  <a:latin typeface="Times New Roman" panose="02020603050405020304" pitchFamily="18" charset="0"/>
                </a:rPr>
                <a:t>temp</a:t>
              </a:r>
              <a:endParaRPr lang="en-US" altLang="zh-CN" sz="2400">
                <a:latin typeface="Times New Roman" panose="02020603050405020304" pitchFamily="18" charset="0"/>
              </a:endParaRPr>
            </a:p>
          </p:txBody>
        </p:sp>
        <p:sp>
          <p:nvSpPr>
            <p:cNvPr id="228402" name="AutoShape 50">
              <a:extLst>
                <a:ext uri="{FF2B5EF4-FFF2-40B4-BE49-F238E27FC236}">
                  <a16:creationId xmlns:a16="http://schemas.microsoft.com/office/drawing/2014/main" id="{3DD05093-613B-4937-85EC-25CAFDA98AAA}"/>
                </a:ext>
              </a:extLst>
            </p:cNvPr>
            <p:cNvSpPr>
              <a:spLocks noChangeArrowheads="1"/>
            </p:cNvSpPr>
            <p:nvPr/>
          </p:nvSpPr>
          <p:spPr bwMode="auto">
            <a:xfrm>
              <a:off x="1296" y="1824"/>
              <a:ext cx="336" cy="48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21</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8403" name="AutoShape 51">
              <a:extLst>
                <a:ext uri="{FF2B5EF4-FFF2-40B4-BE49-F238E27FC236}">
                  <a16:creationId xmlns:a16="http://schemas.microsoft.com/office/drawing/2014/main" id="{12858440-DA83-469B-8725-5AF726C97092}"/>
                </a:ext>
              </a:extLst>
            </p:cNvPr>
            <p:cNvSpPr>
              <a:spLocks noChangeArrowheads="1"/>
            </p:cNvSpPr>
            <p:nvPr/>
          </p:nvSpPr>
          <p:spPr bwMode="auto">
            <a:xfrm>
              <a:off x="1776" y="1776"/>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25</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8404" name="AutoShape 52">
              <a:extLst>
                <a:ext uri="{FF2B5EF4-FFF2-40B4-BE49-F238E27FC236}">
                  <a16:creationId xmlns:a16="http://schemas.microsoft.com/office/drawing/2014/main" id="{862149C9-BE2A-43D7-AC15-0D04E2A597DD}"/>
                </a:ext>
              </a:extLst>
            </p:cNvPr>
            <p:cNvSpPr>
              <a:spLocks noChangeArrowheads="1"/>
            </p:cNvSpPr>
            <p:nvPr/>
          </p:nvSpPr>
          <p:spPr bwMode="auto">
            <a:xfrm>
              <a:off x="2736" y="1584"/>
              <a:ext cx="336" cy="720"/>
            </a:xfrm>
            <a:prstGeom prst="can">
              <a:avLst>
                <a:gd name="adj" fmla="val 53571"/>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49</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8405" name="AutoShape 53">
              <a:extLst>
                <a:ext uri="{FF2B5EF4-FFF2-40B4-BE49-F238E27FC236}">
                  <a16:creationId xmlns:a16="http://schemas.microsoft.com/office/drawing/2014/main" id="{9C1D78DA-2350-4B26-A6EA-39A8E5EA708A}"/>
                </a:ext>
              </a:extLst>
            </p:cNvPr>
            <p:cNvSpPr>
              <a:spLocks noChangeArrowheads="1"/>
            </p:cNvSpPr>
            <p:nvPr/>
          </p:nvSpPr>
          <p:spPr bwMode="auto">
            <a:xfrm>
              <a:off x="2256" y="1776"/>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25*</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8406" name="AutoShape 54">
              <a:extLst>
                <a:ext uri="{FF2B5EF4-FFF2-40B4-BE49-F238E27FC236}">
                  <a16:creationId xmlns:a16="http://schemas.microsoft.com/office/drawing/2014/main" id="{6108B4CC-3290-4F0D-B964-AE2A8B941BA8}"/>
                </a:ext>
              </a:extLst>
            </p:cNvPr>
            <p:cNvSpPr>
              <a:spLocks noChangeArrowheads="1"/>
            </p:cNvSpPr>
            <p:nvPr/>
          </p:nvSpPr>
          <p:spPr bwMode="auto">
            <a:xfrm>
              <a:off x="3216" y="1873"/>
              <a:ext cx="336" cy="440"/>
            </a:xfrm>
            <a:prstGeom prst="can">
              <a:avLst>
                <a:gd name="adj" fmla="val 32143"/>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rPr>
                <a:t>16</a:t>
              </a:r>
              <a:endParaRPr lang="zh-CN" altLang="en-US">
                <a:effectLst>
                  <a:outerShdw blurRad="38100" dist="38100" dir="2700000" algn="tl">
                    <a:srgbClr val="C0C0C0"/>
                  </a:outerShdw>
                </a:effectLst>
                <a:latin typeface="Times New Roman" pitchFamily="18" charset="0"/>
              </a:endParaRPr>
            </a:p>
          </p:txBody>
        </p:sp>
        <p:sp>
          <p:nvSpPr>
            <p:cNvPr id="228407" name="AutoShape 55">
              <a:extLst>
                <a:ext uri="{FF2B5EF4-FFF2-40B4-BE49-F238E27FC236}">
                  <a16:creationId xmlns:a16="http://schemas.microsoft.com/office/drawing/2014/main" id="{E8657243-1434-468A-ADD0-083CC27131F5}"/>
                </a:ext>
              </a:extLst>
            </p:cNvPr>
            <p:cNvSpPr>
              <a:spLocks noChangeArrowheads="1"/>
            </p:cNvSpPr>
            <p:nvPr/>
          </p:nvSpPr>
          <p:spPr bwMode="auto">
            <a:xfrm>
              <a:off x="3696" y="2064"/>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endParaRPr lang="zh-CN" altLang="en-US">
                <a:effectLst>
                  <a:outerShdw blurRad="38100" dist="38100" dir="2700000" algn="tl">
                    <a:srgbClr val="FFFFFF"/>
                  </a:outerShdw>
                </a:effectLst>
                <a:latin typeface="Times New Roman" pitchFamily="18" charset="0"/>
              </a:endParaRPr>
            </a:p>
          </p:txBody>
        </p:sp>
        <p:sp>
          <p:nvSpPr>
            <p:cNvPr id="228408" name="Text Box 56">
              <a:extLst>
                <a:ext uri="{FF2B5EF4-FFF2-40B4-BE49-F238E27FC236}">
                  <a16:creationId xmlns:a16="http://schemas.microsoft.com/office/drawing/2014/main" id="{A49DE9AF-3E6E-452E-9E51-ACF9CFEAEDA0}"/>
                </a:ext>
              </a:extLst>
            </p:cNvPr>
            <p:cNvSpPr txBox="1">
              <a:spLocks noChangeArrowheads="1"/>
            </p:cNvSpPr>
            <p:nvPr/>
          </p:nvSpPr>
          <p:spPr bwMode="auto">
            <a:xfrm>
              <a:off x="144" y="1969"/>
              <a:ext cx="603" cy="384"/>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sz="3300" b="1" i="1" dirty="0">
                  <a:solidFill>
                    <a:schemeClr val="hlink"/>
                  </a:solidFill>
                  <a:effectLst>
                    <a:outerShdw blurRad="38100" dist="38100" dir="2700000" algn="tl">
                      <a:srgbClr val="C0C0C0"/>
                    </a:outerShdw>
                  </a:effectLst>
                  <a:latin typeface="Times New Roman" pitchFamily="18" charset="0"/>
                </a:rPr>
                <a:t>i </a:t>
              </a:r>
              <a:r>
                <a:rPr lang="en-US" altLang="zh-CN" sz="3300" b="1" dirty="0">
                  <a:solidFill>
                    <a:schemeClr val="hlink"/>
                  </a:solidFill>
                  <a:effectLst>
                    <a:outerShdw blurRad="38100" dist="38100" dir="2700000" algn="tl">
                      <a:srgbClr val="C0C0C0"/>
                    </a:outerShdw>
                  </a:effectLst>
                  <a:latin typeface="Times New Roman" pitchFamily="18" charset="0"/>
                </a:rPr>
                <a:t>= 5</a:t>
              </a:r>
              <a:endParaRPr lang="en-US" altLang="zh-CN"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15389" name="Line 57">
              <a:extLst>
                <a:ext uri="{FF2B5EF4-FFF2-40B4-BE49-F238E27FC236}">
                  <a16:creationId xmlns:a16="http://schemas.microsoft.com/office/drawing/2014/main" id="{6689D869-405E-41EB-B98D-F7B89A49E24D}"/>
                </a:ext>
              </a:extLst>
            </p:cNvPr>
            <p:cNvSpPr>
              <a:spLocks noChangeShapeType="1"/>
            </p:cNvSpPr>
            <p:nvPr/>
          </p:nvSpPr>
          <p:spPr bwMode="auto">
            <a:xfrm>
              <a:off x="3408" y="2640"/>
              <a:ext cx="1056" cy="0"/>
            </a:xfrm>
            <a:prstGeom prst="line">
              <a:avLst/>
            </a:prstGeom>
            <a:noFill/>
            <a:ln w="19050">
              <a:solidFill>
                <a:srgbClr val="00808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0" name="Line 58">
              <a:extLst>
                <a:ext uri="{FF2B5EF4-FFF2-40B4-BE49-F238E27FC236}">
                  <a16:creationId xmlns:a16="http://schemas.microsoft.com/office/drawing/2014/main" id="{8D852618-3F33-4A64-9100-E7961AC262F6}"/>
                </a:ext>
              </a:extLst>
            </p:cNvPr>
            <p:cNvSpPr>
              <a:spLocks noChangeShapeType="1"/>
            </p:cNvSpPr>
            <p:nvPr/>
          </p:nvSpPr>
          <p:spPr bwMode="auto">
            <a:xfrm flipH="1">
              <a:off x="1440" y="2736"/>
              <a:ext cx="3024" cy="0"/>
            </a:xfrm>
            <a:prstGeom prst="line">
              <a:avLst/>
            </a:prstGeom>
            <a:noFill/>
            <a:ln w="1905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8411" name="AutoShape 59">
              <a:extLst>
                <a:ext uri="{FF2B5EF4-FFF2-40B4-BE49-F238E27FC236}">
                  <a16:creationId xmlns:a16="http://schemas.microsoft.com/office/drawing/2014/main" id="{B28B0C2B-4769-415F-99E0-F6BF91F1AA6F}"/>
                </a:ext>
              </a:extLst>
            </p:cNvPr>
            <p:cNvSpPr>
              <a:spLocks noChangeArrowheads="1"/>
            </p:cNvSpPr>
            <p:nvPr/>
          </p:nvSpPr>
          <p:spPr bwMode="auto">
            <a:xfrm>
              <a:off x="4368" y="1873"/>
              <a:ext cx="336" cy="44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endParaRPr lang="zh-CN" altLang="en-US">
                <a:effectLst>
                  <a:outerShdw blurRad="38100" dist="38100" dir="2700000" algn="tl">
                    <a:srgbClr val="FFFFFF"/>
                  </a:outerShdw>
                </a:effectLst>
                <a:latin typeface="Times New Roman" pitchFamily="18" charset="0"/>
              </a:endParaRPr>
            </a:p>
          </p:txBody>
        </p:sp>
        <p:sp>
          <p:nvSpPr>
            <p:cNvPr id="15392" name="Line 60">
              <a:extLst>
                <a:ext uri="{FF2B5EF4-FFF2-40B4-BE49-F238E27FC236}">
                  <a16:creationId xmlns:a16="http://schemas.microsoft.com/office/drawing/2014/main" id="{41F8F9B1-E8BE-405F-9322-7B1A5F8CEC3F}"/>
                </a:ext>
              </a:extLst>
            </p:cNvPr>
            <p:cNvSpPr>
              <a:spLocks noChangeShapeType="1"/>
            </p:cNvSpPr>
            <p:nvPr/>
          </p:nvSpPr>
          <p:spPr bwMode="auto">
            <a:xfrm>
              <a:off x="2976" y="2688"/>
              <a:ext cx="43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3" name="Line 61">
              <a:extLst>
                <a:ext uri="{FF2B5EF4-FFF2-40B4-BE49-F238E27FC236}">
                  <a16:creationId xmlns:a16="http://schemas.microsoft.com/office/drawing/2014/main" id="{E6C95B2D-732F-4790-AA96-B0E7474091F5}"/>
                </a:ext>
              </a:extLst>
            </p:cNvPr>
            <p:cNvSpPr>
              <a:spLocks noChangeShapeType="1"/>
            </p:cNvSpPr>
            <p:nvPr/>
          </p:nvSpPr>
          <p:spPr bwMode="auto">
            <a:xfrm>
              <a:off x="2448" y="2688"/>
              <a:ext cx="480"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4" name="Line 62">
              <a:extLst>
                <a:ext uri="{FF2B5EF4-FFF2-40B4-BE49-F238E27FC236}">
                  <a16:creationId xmlns:a16="http://schemas.microsoft.com/office/drawing/2014/main" id="{301DB391-61B6-4C07-889C-C1B3C5EBF0FE}"/>
                </a:ext>
              </a:extLst>
            </p:cNvPr>
            <p:cNvSpPr>
              <a:spLocks noChangeShapeType="1"/>
            </p:cNvSpPr>
            <p:nvPr/>
          </p:nvSpPr>
          <p:spPr bwMode="auto">
            <a:xfrm>
              <a:off x="1968" y="2688"/>
              <a:ext cx="43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5" name="Line 63">
              <a:extLst>
                <a:ext uri="{FF2B5EF4-FFF2-40B4-BE49-F238E27FC236}">
                  <a16:creationId xmlns:a16="http://schemas.microsoft.com/office/drawing/2014/main" id="{8A19C63C-F610-4274-97F2-61460F2C033B}"/>
                </a:ext>
              </a:extLst>
            </p:cNvPr>
            <p:cNvSpPr>
              <a:spLocks noChangeShapeType="1"/>
            </p:cNvSpPr>
            <p:nvPr/>
          </p:nvSpPr>
          <p:spPr bwMode="auto">
            <a:xfrm>
              <a:off x="1440" y="2688"/>
              <a:ext cx="480"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379" name="Text Box 64">
            <a:extLst>
              <a:ext uri="{FF2B5EF4-FFF2-40B4-BE49-F238E27FC236}">
                <a16:creationId xmlns:a16="http://schemas.microsoft.com/office/drawing/2014/main" id="{1A0787F7-420C-4709-90B6-1E80E6C9345A}"/>
              </a:ext>
            </a:extLst>
          </p:cNvPr>
          <p:cNvSpPr txBox="1">
            <a:spLocks noChangeArrowheads="1"/>
          </p:cNvSpPr>
          <p:nvPr/>
        </p:nvSpPr>
        <p:spPr bwMode="auto">
          <a:xfrm>
            <a:off x="2195513" y="3938588"/>
            <a:ext cx="568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rPr>
              <a:t>1        2        3        4        5	 </a:t>
            </a:r>
            <a:r>
              <a:rPr lang="en-US" altLang="zh-CN" sz="2400" b="1">
                <a:latin typeface="Times New Roman" panose="02020603050405020304" pitchFamily="18" charset="0"/>
              </a:rPr>
              <a:t>6	</a:t>
            </a:r>
            <a:r>
              <a:rPr lang="en-US" altLang="zh-CN" sz="2400" b="1" i="1">
                <a:latin typeface="Times New Roman" panose="02020603050405020304" pitchFamily="18" charset="0"/>
              </a:rPr>
              <a:t>temp</a:t>
            </a:r>
            <a:endParaRPr lang="en-US" altLang="zh-CN" sz="2400" i="1">
              <a:latin typeface="Times New Roman" panose="02020603050405020304" pitchFamily="18"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7DF3EE74-5170-4991-8594-6CE3A138F5EB}"/>
              </a:ext>
            </a:extLst>
          </p:cNvPr>
          <p:cNvSpPr>
            <a:spLocks noGrp="1" noChangeArrowheads="1"/>
          </p:cNvSpPr>
          <p:nvPr>
            <p:ph type="title"/>
          </p:nvPr>
        </p:nvSpPr>
        <p:spPr>
          <a:xfrm>
            <a:off x="457200" y="1984375"/>
            <a:ext cx="8229600" cy="681038"/>
          </a:xfrm>
        </p:spPr>
        <p:txBody>
          <a:bodyPr/>
          <a:lstStyle/>
          <a:p>
            <a:pPr algn="l" eaLnBrk="1" hangingPunct="1"/>
            <a:r>
              <a:rPr lang="zh-CN" altLang="en-US" sz="3300">
                <a:latin typeface="黑体" panose="02010609060101010101" pitchFamily="49" charset="-122"/>
                <a:ea typeface="黑体" panose="02010609060101010101" pitchFamily="49" charset="-122"/>
              </a:rPr>
              <a:t>二、链式基数排序</a:t>
            </a:r>
            <a:endParaRPr lang="en-US" altLang="zh-CN" sz="3300">
              <a:latin typeface="黑体" panose="02010609060101010101" pitchFamily="49" charset="-122"/>
              <a:ea typeface="黑体" panose="02010609060101010101" pitchFamily="49" charset="-122"/>
            </a:endParaRPr>
          </a:p>
        </p:txBody>
      </p:sp>
      <p:sp>
        <p:nvSpPr>
          <p:cNvPr id="104451" name="Text Box 3">
            <a:extLst>
              <a:ext uri="{FF2B5EF4-FFF2-40B4-BE49-F238E27FC236}">
                <a16:creationId xmlns:a16="http://schemas.microsoft.com/office/drawing/2014/main" id="{11407676-2470-45E1-91E6-A8588FDC59D6}"/>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3AE904D-3D9D-4C8E-8C19-FD935C0B1B45}" type="slidenum">
              <a:rPr lang="zh-CN" altLang="en-US" sz="2400"/>
              <a:pPr algn="r" eaLnBrk="1" hangingPunct="1">
                <a:spcBef>
                  <a:spcPct val="50000"/>
                </a:spcBef>
                <a:buClrTx/>
                <a:buSzTx/>
                <a:buFontTx/>
                <a:buNone/>
              </a:pPr>
              <a:t>100</a:t>
            </a:fld>
            <a:endParaRPr lang="en-US" altLang="zh-CN" sz="2400"/>
          </a:p>
        </p:txBody>
      </p:sp>
      <p:sp>
        <p:nvSpPr>
          <p:cNvPr id="104452" name="Text Box 4">
            <a:extLst>
              <a:ext uri="{FF2B5EF4-FFF2-40B4-BE49-F238E27FC236}">
                <a16:creationId xmlns:a16="http://schemas.microsoft.com/office/drawing/2014/main" id="{26B04E34-91A8-41E0-9E18-C466EC39CF2A}"/>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第六节　基数排序</a:t>
            </a:r>
          </a:p>
        </p:txBody>
      </p:sp>
      <p:sp>
        <p:nvSpPr>
          <p:cNvPr id="104453" name="Rectangle 5">
            <a:extLst>
              <a:ext uri="{FF2B5EF4-FFF2-40B4-BE49-F238E27FC236}">
                <a16:creationId xmlns:a16="http://schemas.microsoft.com/office/drawing/2014/main" id="{3EC5D0B4-A724-4960-9680-A5E9C9E39427}"/>
              </a:ext>
            </a:extLst>
          </p:cNvPr>
          <p:cNvSpPr>
            <a:spLocks noGrp="1" noChangeArrowheads="1"/>
          </p:cNvSpPr>
          <p:nvPr>
            <p:ph type="body" idx="1"/>
          </p:nvPr>
        </p:nvSpPr>
        <p:spPr>
          <a:xfrm>
            <a:off x="500063" y="2819400"/>
            <a:ext cx="8477250" cy="4038600"/>
          </a:xfrm>
        </p:spPr>
        <p:txBody>
          <a:bodyPr/>
          <a:lstStyle/>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从</a:t>
            </a:r>
            <a:r>
              <a:rPr lang="zh-CN" altLang="en-US" b="1">
                <a:solidFill>
                  <a:srgbClr val="FF0000"/>
                </a:solidFill>
                <a:latin typeface="黑体" panose="02010609060101010101" pitchFamily="49" charset="-122"/>
                <a:ea typeface="黑体" panose="02010609060101010101" pitchFamily="49" charset="-122"/>
              </a:rPr>
              <a:t>最低位</a:t>
            </a:r>
            <a:r>
              <a:rPr lang="zh-CN" altLang="en-US" b="1">
                <a:latin typeface="黑体" panose="02010609060101010101" pitchFamily="49" charset="-122"/>
                <a:ea typeface="黑体" panose="02010609060101010101" pitchFamily="49" charset="-122"/>
              </a:rPr>
              <a:t>至</a:t>
            </a:r>
            <a:r>
              <a:rPr lang="zh-CN" altLang="en-US" b="1">
                <a:solidFill>
                  <a:srgbClr val="FF0000"/>
                </a:solidFill>
                <a:latin typeface="黑体" panose="02010609060101010101" pitchFamily="49" charset="-122"/>
                <a:ea typeface="黑体" panose="02010609060101010101" pitchFamily="49" charset="-122"/>
              </a:rPr>
              <a:t>最高位</a:t>
            </a:r>
            <a:r>
              <a:rPr lang="zh-CN" altLang="en-US" b="1">
                <a:latin typeface="黑体" panose="02010609060101010101" pitchFamily="49" charset="-122"/>
                <a:ea typeface="黑体" panose="02010609060101010101" pitchFamily="49" charset="-122"/>
              </a:rPr>
              <a:t>，逐位执行上述两步操作，最后得到一个有序序列</a:t>
            </a:r>
          </a:p>
        </p:txBody>
      </p:sp>
      <p:sp>
        <p:nvSpPr>
          <p:cNvPr id="104454" name="Rectangle 6">
            <a:extLst>
              <a:ext uri="{FF2B5EF4-FFF2-40B4-BE49-F238E27FC236}">
                <a16:creationId xmlns:a16="http://schemas.microsoft.com/office/drawing/2014/main" id="{2886F10C-6BD0-41BD-B6E2-E360AB9430E6}"/>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910ED035-5FA1-4860-979B-0060A8879DE8}"/>
              </a:ext>
            </a:extLst>
          </p:cNvPr>
          <p:cNvSpPr>
            <a:spLocks noGrp="1" noChangeArrowheads="1"/>
          </p:cNvSpPr>
          <p:nvPr>
            <p:ph type="title"/>
          </p:nvPr>
        </p:nvSpPr>
        <p:spPr>
          <a:xfrm>
            <a:off x="457200" y="1860550"/>
            <a:ext cx="75438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二、链式基数排序（数据结构）</a:t>
            </a:r>
          </a:p>
        </p:txBody>
      </p:sp>
      <p:sp>
        <p:nvSpPr>
          <p:cNvPr id="106499" name="Text Box 3">
            <a:extLst>
              <a:ext uri="{FF2B5EF4-FFF2-40B4-BE49-F238E27FC236}">
                <a16:creationId xmlns:a16="http://schemas.microsoft.com/office/drawing/2014/main" id="{877B2DCF-2024-4C54-9372-1A65AC4AE944}"/>
              </a:ext>
            </a:extLst>
          </p:cNvPr>
          <p:cNvSpPr txBox="1">
            <a:spLocks noChangeArrowheads="1"/>
          </p:cNvSpPr>
          <p:nvPr/>
        </p:nvSpPr>
        <p:spPr bwMode="auto">
          <a:xfrm>
            <a:off x="8244408" y="6400800"/>
            <a:ext cx="89959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3D90C3C-8D48-40D5-BD0A-0660E2FFD20A}" type="slidenum">
              <a:rPr lang="zh-CN" altLang="en-US" sz="2400"/>
              <a:pPr algn="r" eaLnBrk="1" hangingPunct="1">
                <a:spcBef>
                  <a:spcPct val="50000"/>
                </a:spcBef>
                <a:buClrTx/>
                <a:buSzTx/>
                <a:buFontTx/>
                <a:buNone/>
              </a:pPr>
              <a:t>101</a:t>
            </a:fld>
            <a:endParaRPr lang="en-US" altLang="zh-CN" sz="2400" dirty="0"/>
          </a:p>
        </p:txBody>
      </p:sp>
      <p:sp>
        <p:nvSpPr>
          <p:cNvPr id="106500" name="Text Box 4">
            <a:extLst>
              <a:ext uri="{FF2B5EF4-FFF2-40B4-BE49-F238E27FC236}">
                <a16:creationId xmlns:a16="http://schemas.microsoft.com/office/drawing/2014/main" id="{85798502-3BA8-47CD-8FD1-1C5C2AC6F56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第六节　基数排序</a:t>
            </a:r>
          </a:p>
        </p:txBody>
      </p:sp>
      <p:sp>
        <p:nvSpPr>
          <p:cNvPr id="106502" name="Rectangle 6">
            <a:extLst>
              <a:ext uri="{FF2B5EF4-FFF2-40B4-BE49-F238E27FC236}">
                <a16:creationId xmlns:a16="http://schemas.microsoft.com/office/drawing/2014/main" id="{BBDA875C-1332-4B1F-AC5E-D2B9AEADAEAB}"/>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None/>
            </a:pPr>
            <a:r>
              <a:rPr lang="zh-CN" altLang="en-US" sz="4800" b="1" dirty="0">
                <a:solidFill>
                  <a:schemeClr val="tx2"/>
                </a:solidFill>
                <a:latin typeface="Times New Roman" panose="02020603050405020304" pitchFamily="18" charset="0"/>
                <a:ea typeface="黑体" panose="02010609060101010101" pitchFamily="49" charset="-122"/>
              </a:rPr>
              <a:t>第10章　内部排序</a:t>
            </a:r>
          </a:p>
        </p:txBody>
      </p:sp>
      <p:sp>
        <p:nvSpPr>
          <p:cNvPr id="9" name="Rectangle 5">
            <a:extLst>
              <a:ext uri="{FF2B5EF4-FFF2-40B4-BE49-F238E27FC236}">
                <a16:creationId xmlns:a16="http://schemas.microsoft.com/office/drawing/2014/main" id="{C181F6FC-228E-48C2-8F6A-F3BDB980DC6F}"/>
              </a:ext>
            </a:extLst>
          </p:cNvPr>
          <p:cNvSpPr txBox="1">
            <a:spLocks noChangeArrowheads="1"/>
          </p:cNvSpPr>
          <p:nvPr/>
        </p:nvSpPr>
        <p:spPr bwMode="auto">
          <a:xfrm>
            <a:off x="539552" y="2790874"/>
            <a:ext cx="3384376" cy="337442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class node{</a:t>
            </a: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public:   //</a:t>
            </a:r>
            <a:r>
              <a:rPr lang="zh-CN" altLang="en-US" sz="2400" b="1" kern="0" dirty="0">
                <a:latin typeface="黑体" panose="02010609060101010101" pitchFamily="49" charset="-122"/>
                <a:ea typeface="黑体" panose="02010609060101010101" pitchFamily="49" charset="-122"/>
              </a:rPr>
              <a:t>结点结构</a:t>
            </a:r>
            <a:endParaRPr lang="en-US" altLang="zh-CN" sz="2400" b="1" kern="0" dirty="0">
              <a:latin typeface="黑体" panose="02010609060101010101" pitchFamily="49" charset="-122"/>
              <a:ea typeface="黑体" panose="02010609060101010101" pitchFamily="49" charset="-122"/>
            </a:endParaRP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  int e; </a:t>
            </a: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  node *next;</a:t>
            </a: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  node(){next=NULL;}</a:t>
            </a: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a:t>
            </a:r>
            <a:endParaRPr lang="en-US" altLang="zh-CN" sz="1800" b="1" kern="0" dirty="0">
              <a:latin typeface="黑体" panose="02010609060101010101" pitchFamily="49" charset="-122"/>
              <a:ea typeface="黑体" panose="02010609060101010101" pitchFamily="49" charset="-122"/>
            </a:endParaRPr>
          </a:p>
        </p:txBody>
      </p:sp>
      <p:sp>
        <p:nvSpPr>
          <p:cNvPr id="7" name="Rectangle 5">
            <a:extLst>
              <a:ext uri="{FF2B5EF4-FFF2-40B4-BE49-F238E27FC236}">
                <a16:creationId xmlns:a16="http://schemas.microsoft.com/office/drawing/2014/main" id="{F92B8B63-C4BF-405C-906F-B65FF24062A4}"/>
              </a:ext>
            </a:extLst>
          </p:cNvPr>
          <p:cNvSpPr txBox="1">
            <a:spLocks noChangeArrowheads="1"/>
          </p:cNvSpPr>
          <p:nvPr/>
        </p:nvSpPr>
        <p:spPr bwMode="auto">
          <a:xfrm>
            <a:off x="3923929" y="2790875"/>
            <a:ext cx="4248471" cy="3914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class Sort{</a:t>
            </a: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    int </a:t>
            </a:r>
            <a:r>
              <a:rPr lang="en-US" altLang="zh-CN" sz="2400" b="1" kern="0" dirty="0" err="1">
                <a:latin typeface="黑体" panose="02010609060101010101" pitchFamily="49" charset="-122"/>
                <a:ea typeface="黑体" panose="02010609060101010101" pitchFamily="49" charset="-122"/>
              </a:rPr>
              <a:t>len</a:t>
            </a:r>
            <a:r>
              <a:rPr lang="en-US" altLang="zh-CN" sz="2400" b="1" kern="0" dirty="0">
                <a:latin typeface="黑体" panose="02010609060101010101" pitchFamily="49" charset="-122"/>
                <a:ea typeface="黑体" panose="02010609060101010101" pitchFamily="49" charset="-122"/>
              </a:rPr>
              <a:t>;    //</a:t>
            </a:r>
            <a:r>
              <a:rPr lang="zh-CN" altLang="en-US" sz="2400" b="1" kern="0" dirty="0">
                <a:latin typeface="黑体" panose="02010609060101010101" pitchFamily="49" charset="-122"/>
                <a:ea typeface="黑体" panose="02010609060101010101" pitchFamily="49" charset="-122"/>
              </a:rPr>
              <a:t>数据长度</a:t>
            </a:r>
          </a:p>
          <a:p>
            <a:pPr eaLnBrk="1" hangingPunct="1">
              <a:spcBef>
                <a:spcPct val="50000"/>
              </a:spcBef>
              <a:buNone/>
            </a:pPr>
            <a:r>
              <a:rPr lang="zh-CN" altLang="en-US" sz="2400" b="1" kern="0" dirty="0">
                <a:latin typeface="黑体" panose="02010609060101010101" pitchFamily="49" charset="-122"/>
                <a:ea typeface="黑体" panose="02010609060101010101" pitchFamily="49" charset="-122"/>
              </a:rPr>
              <a:t>    </a:t>
            </a:r>
            <a:r>
              <a:rPr lang="en-US" altLang="zh-CN" sz="2400" b="1" kern="0" dirty="0">
                <a:latin typeface="黑体" panose="02010609060101010101" pitchFamily="49" charset="-122"/>
                <a:ea typeface="黑体" panose="02010609060101010101" pitchFamily="49" charset="-122"/>
              </a:rPr>
              <a:t>node *head; //</a:t>
            </a:r>
            <a:r>
              <a:rPr lang="zh-CN" altLang="en-US" sz="2400" b="1" kern="0" dirty="0">
                <a:latin typeface="黑体" panose="02010609060101010101" pitchFamily="49" charset="-122"/>
                <a:ea typeface="黑体" panose="02010609060101010101" pitchFamily="49" charset="-122"/>
              </a:rPr>
              <a:t>头结点</a:t>
            </a:r>
            <a:endParaRPr lang="en-US" altLang="zh-CN" sz="2400" b="1" kern="0" dirty="0">
              <a:latin typeface="黑体" panose="02010609060101010101" pitchFamily="49" charset="-122"/>
              <a:ea typeface="黑体" panose="02010609060101010101" pitchFamily="49" charset="-122"/>
            </a:endParaRP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    node *f[10];//</a:t>
            </a:r>
            <a:r>
              <a:rPr lang="zh-CN" altLang="en-US" sz="2400" b="1" kern="0" dirty="0">
                <a:latin typeface="黑体" panose="02010609060101010101" pitchFamily="49" charset="-122"/>
                <a:ea typeface="黑体" panose="02010609060101010101" pitchFamily="49" charset="-122"/>
              </a:rPr>
              <a:t>队头指针</a:t>
            </a:r>
            <a:endParaRPr lang="en-US" altLang="zh-CN" sz="2400" b="1" kern="0" dirty="0">
              <a:latin typeface="黑体" panose="02010609060101010101" pitchFamily="49" charset="-122"/>
              <a:ea typeface="黑体" panose="02010609060101010101" pitchFamily="49" charset="-122"/>
            </a:endParaRP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    node *r[10];//</a:t>
            </a:r>
            <a:r>
              <a:rPr lang="zh-CN" altLang="en-US" sz="2400" b="1" kern="0" dirty="0">
                <a:latin typeface="黑体" panose="02010609060101010101" pitchFamily="49" charset="-122"/>
                <a:ea typeface="黑体" panose="02010609060101010101" pitchFamily="49" charset="-122"/>
              </a:rPr>
              <a:t>队尾指针</a:t>
            </a:r>
            <a:endParaRPr lang="en-US" altLang="zh-CN" sz="2400" b="1" kern="0" dirty="0">
              <a:latin typeface="黑体" panose="02010609060101010101" pitchFamily="49" charset="-122"/>
              <a:ea typeface="黑体" panose="02010609060101010101" pitchFamily="49" charset="-122"/>
            </a:endParaRP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    int </a:t>
            </a:r>
            <a:r>
              <a:rPr lang="en-US" altLang="zh-CN" sz="2400" b="1" kern="0" dirty="0" err="1">
                <a:latin typeface="黑体" panose="02010609060101010101" pitchFamily="49" charset="-122"/>
                <a:ea typeface="黑体" panose="02010609060101010101" pitchFamily="49" charset="-122"/>
              </a:rPr>
              <a:t>weishu</a:t>
            </a:r>
            <a:r>
              <a:rPr lang="en-US" altLang="zh-CN" sz="2400" b="1" kern="0" dirty="0">
                <a:latin typeface="黑体" panose="02010609060101010101" pitchFamily="49" charset="-122"/>
                <a:ea typeface="黑体" panose="02010609060101010101" pitchFamily="49" charset="-122"/>
              </a:rPr>
              <a:t>; //</a:t>
            </a:r>
            <a:r>
              <a:rPr lang="zh-CN" altLang="en-US" sz="2400" b="1" kern="0" dirty="0">
                <a:latin typeface="黑体" panose="02010609060101010101" pitchFamily="49" charset="-122"/>
                <a:ea typeface="黑体" panose="02010609060101010101" pitchFamily="49" charset="-122"/>
              </a:rPr>
              <a:t>处理位数</a:t>
            </a:r>
            <a:endParaRPr lang="en-US" altLang="zh-CN" sz="2400" b="1" kern="0" dirty="0">
              <a:latin typeface="黑体" panose="02010609060101010101" pitchFamily="49" charset="-122"/>
              <a:ea typeface="黑体" panose="02010609060101010101" pitchFamily="49" charset="-122"/>
            </a:endParaRP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public: //</a:t>
            </a:r>
            <a:r>
              <a:rPr lang="zh-CN" altLang="en-US" sz="2400" b="1" kern="0" dirty="0">
                <a:latin typeface="黑体" panose="02010609060101010101" pitchFamily="49" charset="-122"/>
                <a:ea typeface="黑体" panose="02010609060101010101" pitchFamily="49" charset="-122"/>
              </a:rPr>
              <a:t>各种方法  </a:t>
            </a:r>
            <a:r>
              <a:rPr lang="en-US" altLang="zh-CN" sz="2400" b="1" kern="0" dirty="0">
                <a:latin typeface="黑体" panose="02010609060101010101" pitchFamily="49" charset="-122"/>
                <a:ea typeface="黑体" panose="02010609060101010101" pitchFamily="49" charset="-122"/>
              </a:rPr>
              <a:t>}</a:t>
            </a:r>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5648964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7A0DF1B7-D12E-4D8A-8023-61CCA0588A27}"/>
              </a:ext>
            </a:extLst>
          </p:cNvPr>
          <p:cNvSpPr>
            <a:spLocks noGrp="1" noChangeArrowheads="1"/>
          </p:cNvSpPr>
          <p:nvPr>
            <p:ph type="title"/>
          </p:nvPr>
        </p:nvSpPr>
        <p:spPr>
          <a:xfrm>
            <a:off x="457200" y="1984375"/>
            <a:ext cx="8229600" cy="681038"/>
          </a:xfrm>
        </p:spPr>
        <p:txBody>
          <a:bodyPr/>
          <a:lstStyle/>
          <a:p>
            <a:pPr algn="l" eaLnBrk="1" hangingPunct="1"/>
            <a:r>
              <a:rPr lang="zh-CN" altLang="en-US" sz="3300">
                <a:latin typeface="黑体" panose="02010609060101010101" pitchFamily="49" charset="-122"/>
                <a:ea typeface="黑体" panose="02010609060101010101" pitchFamily="49" charset="-122"/>
              </a:rPr>
              <a:t>二、链式基数排序(举例)</a:t>
            </a:r>
            <a:endParaRPr lang="en-US" altLang="zh-CN" sz="3300">
              <a:latin typeface="黑体" panose="02010609060101010101" pitchFamily="49" charset="-122"/>
              <a:ea typeface="黑体" panose="02010609060101010101" pitchFamily="49" charset="-122"/>
            </a:endParaRPr>
          </a:p>
        </p:txBody>
      </p:sp>
      <p:sp>
        <p:nvSpPr>
          <p:cNvPr id="105475" name="Text Box 4">
            <a:extLst>
              <a:ext uri="{FF2B5EF4-FFF2-40B4-BE49-F238E27FC236}">
                <a16:creationId xmlns:a16="http://schemas.microsoft.com/office/drawing/2014/main" id="{43A59091-C46A-4789-8B2A-D087A4B9BE5D}"/>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第六节　基数排序</a:t>
            </a:r>
          </a:p>
        </p:txBody>
      </p:sp>
      <p:sp>
        <p:nvSpPr>
          <p:cNvPr id="105476" name="Rectangle 6">
            <a:extLst>
              <a:ext uri="{FF2B5EF4-FFF2-40B4-BE49-F238E27FC236}">
                <a16:creationId xmlns:a16="http://schemas.microsoft.com/office/drawing/2014/main" id="{89B73FD0-A156-429D-A9B2-4262E8B53467}"/>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105477" name="Group 253">
            <a:extLst>
              <a:ext uri="{FF2B5EF4-FFF2-40B4-BE49-F238E27FC236}">
                <a16:creationId xmlns:a16="http://schemas.microsoft.com/office/drawing/2014/main" id="{BB0190BE-3D70-4BE6-99AC-61466DE38604}"/>
              </a:ext>
            </a:extLst>
          </p:cNvPr>
          <p:cNvGrpSpPr>
            <a:grpSpLocks/>
          </p:cNvGrpSpPr>
          <p:nvPr/>
        </p:nvGrpSpPr>
        <p:grpSpPr bwMode="auto">
          <a:xfrm>
            <a:off x="57150" y="2708275"/>
            <a:ext cx="8904288" cy="4062413"/>
            <a:chOff x="0" y="768"/>
            <a:chExt cx="5609" cy="2560"/>
          </a:xfrm>
        </p:grpSpPr>
        <p:sp>
          <p:nvSpPr>
            <p:cNvPr id="105479" name="Text Box 254">
              <a:extLst>
                <a:ext uri="{FF2B5EF4-FFF2-40B4-BE49-F238E27FC236}">
                  <a16:creationId xmlns:a16="http://schemas.microsoft.com/office/drawing/2014/main" id="{1C050A49-B45C-4DA8-A375-15958A0E27F7}"/>
                </a:ext>
              </a:extLst>
            </p:cNvPr>
            <p:cNvSpPr txBox="1">
              <a:spLocks noChangeArrowheads="1"/>
            </p:cNvSpPr>
            <p:nvPr/>
          </p:nvSpPr>
          <p:spPr bwMode="auto">
            <a:xfrm>
              <a:off x="0" y="768"/>
              <a:ext cx="6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b="1">
                  <a:solidFill>
                    <a:srgbClr val="A200C8"/>
                  </a:solidFill>
                  <a:latin typeface="Times New Roman" panose="02020603050405020304" pitchFamily="18" charset="0"/>
                  <a:ea typeface="楷体_GB2312" pitchFamily="49" charset="-122"/>
                </a:rPr>
                <a:t>初始状态</a:t>
              </a:r>
            </a:p>
          </p:txBody>
        </p:sp>
        <p:grpSp>
          <p:nvGrpSpPr>
            <p:cNvPr id="105480" name="Group 255">
              <a:extLst>
                <a:ext uri="{FF2B5EF4-FFF2-40B4-BE49-F238E27FC236}">
                  <a16:creationId xmlns:a16="http://schemas.microsoft.com/office/drawing/2014/main" id="{EF6B961F-0E4B-4338-A5ED-FD0A66D1F3E1}"/>
                </a:ext>
              </a:extLst>
            </p:cNvPr>
            <p:cNvGrpSpPr>
              <a:grpSpLocks/>
            </p:cNvGrpSpPr>
            <p:nvPr/>
          </p:nvGrpSpPr>
          <p:grpSpPr bwMode="auto">
            <a:xfrm>
              <a:off x="476" y="864"/>
              <a:ext cx="5133" cy="256"/>
              <a:chOff x="354" y="1045"/>
              <a:chExt cx="5273" cy="256"/>
            </a:xfrm>
          </p:grpSpPr>
          <p:grpSp>
            <p:nvGrpSpPr>
              <p:cNvPr id="105567" name="Group 256">
                <a:extLst>
                  <a:ext uri="{FF2B5EF4-FFF2-40B4-BE49-F238E27FC236}">
                    <a16:creationId xmlns:a16="http://schemas.microsoft.com/office/drawing/2014/main" id="{190396B7-BE93-4CAD-AB63-9C978DDA5CB4}"/>
                  </a:ext>
                </a:extLst>
              </p:cNvPr>
              <p:cNvGrpSpPr>
                <a:grpSpLocks/>
              </p:cNvGrpSpPr>
              <p:nvPr/>
            </p:nvGrpSpPr>
            <p:grpSpPr bwMode="auto">
              <a:xfrm>
                <a:off x="354" y="1045"/>
                <a:ext cx="542" cy="256"/>
                <a:chOff x="1133" y="1389"/>
                <a:chExt cx="542" cy="256"/>
              </a:xfrm>
            </p:grpSpPr>
            <p:sp>
              <p:nvSpPr>
                <p:cNvPr id="105595" name="Rectangle 257">
                  <a:extLst>
                    <a:ext uri="{FF2B5EF4-FFF2-40B4-BE49-F238E27FC236}">
                      <a16:creationId xmlns:a16="http://schemas.microsoft.com/office/drawing/2014/main" id="{B0829E9E-9F31-4197-97F9-7297C5112B8D}"/>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278</a:t>
                  </a:r>
                </a:p>
              </p:txBody>
            </p:sp>
            <p:sp>
              <p:nvSpPr>
                <p:cNvPr id="105596" name="Line 258">
                  <a:extLst>
                    <a:ext uri="{FF2B5EF4-FFF2-40B4-BE49-F238E27FC236}">
                      <a16:creationId xmlns:a16="http://schemas.microsoft.com/office/drawing/2014/main" id="{2E085091-82F2-47EB-9EDF-B5413E0F45D7}"/>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68" name="Group 259">
                <a:extLst>
                  <a:ext uri="{FF2B5EF4-FFF2-40B4-BE49-F238E27FC236}">
                    <a16:creationId xmlns:a16="http://schemas.microsoft.com/office/drawing/2014/main" id="{97156F71-BBF4-4C1D-9F15-1F817BF9374C}"/>
                  </a:ext>
                </a:extLst>
              </p:cNvPr>
              <p:cNvGrpSpPr>
                <a:grpSpLocks/>
              </p:cNvGrpSpPr>
              <p:nvPr/>
            </p:nvGrpSpPr>
            <p:grpSpPr bwMode="auto">
              <a:xfrm>
                <a:off x="880" y="1045"/>
                <a:ext cx="542" cy="256"/>
                <a:chOff x="1133" y="1389"/>
                <a:chExt cx="542" cy="256"/>
              </a:xfrm>
            </p:grpSpPr>
            <p:sp>
              <p:nvSpPr>
                <p:cNvPr id="105593" name="Rectangle 260">
                  <a:extLst>
                    <a:ext uri="{FF2B5EF4-FFF2-40B4-BE49-F238E27FC236}">
                      <a16:creationId xmlns:a16="http://schemas.microsoft.com/office/drawing/2014/main" id="{DA9E0B78-3615-47C4-A6EF-E547CE324827}"/>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109</a:t>
                  </a:r>
                </a:p>
              </p:txBody>
            </p:sp>
            <p:sp>
              <p:nvSpPr>
                <p:cNvPr id="105594" name="Line 261">
                  <a:extLst>
                    <a:ext uri="{FF2B5EF4-FFF2-40B4-BE49-F238E27FC236}">
                      <a16:creationId xmlns:a16="http://schemas.microsoft.com/office/drawing/2014/main" id="{E1D38D07-9F07-4E16-BF61-EC88B849EF69}"/>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69" name="Group 262">
                <a:extLst>
                  <a:ext uri="{FF2B5EF4-FFF2-40B4-BE49-F238E27FC236}">
                    <a16:creationId xmlns:a16="http://schemas.microsoft.com/office/drawing/2014/main" id="{C7AD1DDC-C7F3-4DBD-B002-5457890C65AB}"/>
                  </a:ext>
                </a:extLst>
              </p:cNvPr>
              <p:cNvGrpSpPr>
                <a:grpSpLocks/>
              </p:cNvGrpSpPr>
              <p:nvPr/>
            </p:nvGrpSpPr>
            <p:grpSpPr bwMode="auto">
              <a:xfrm>
                <a:off x="1406" y="1045"/>
                <a:ext cx="542" cy="256"/>
                <a:chOff x="1133" y="1389"/>
                <a:chExt cx="542" cy="256"/>
              </a:xfrm>
            </p:grpSpPr>
            <p:sp>
              <p:nvSpPr>
                <p:cNvPr id="105591" name="Rectangle 263">
                  <a:extLst>
                    <a:ext uri="{FF2B5EF4-FFF2-40B4-BE49-F238E27FC236}">
                      <a16:creationId xmlns:a16="http://schemas.microsoft.com/office/drawing/2014/main" id="{C96A1D01-7690-40D0-BD8F-32FCFFC121B2}"/>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063</a:t>
                  </a:r>
                </a:p>
              </p:txBody>
            </p:sp>
            <p:sp>
              <p:nvSpPr>
                <p:cNvPr id="105592" name="Line 264">
                  <a:extLst>
                    <a:ext uri="{FF2B5EF4-FFF2-40B4-BE49-F238E27FC236}">
                      <a16:creationId xmlns:a16="http://schemas.microsoft.com/office/drawing/2014/main" id="{A0D452B7-DB1D-40F8-8678-0DAF65D334C2}"/>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70" name="Group 265">
                <a:extLst>
                  <a:ext uri="{FF2B5EF4-FFF2-40B4-BE49-F238E27FC236}">
                    <a16:creationId xmlns:a16="http://schemas.microsoft.com/office/drawing/2014/main" id="{C45DCA3D-98A1-4742-9AF1-90366A4772F9}"/>
                  </a:ext>
                </a:extLst>
              </p:cNvPr>
              <p:cNvGrpSpPr>
                <a:grpSpLocks/>
              </p:cNvGrpSpPr>
              <p:nvPr/>
            </p:nvGrpSpPr>
            <p:grpSpPr bwMode="auto">
              <a:xfrm>
                <a:off x="1931" y="1045"/>
                <a:ext cx="542" cy="256"/>
                <a:chOff x="1133" y="1389"/>
                <a:chExt cx="542" cy="256"/>
              </a:xfrm>
            </p:grpSpPr>
            <p:sp>
              <p:nvSpPr>
                <p:cNvPr id="105589" name="Rectangle 266">
                  <a:extLst>
                    <a:ext uri="{FF2B5EF4-FFF2-40B4-BE49-F238E27FC236}">
                      <a16:creationId xmlns:a16="http://schemas.microsoft.com/office/drawing/2014/main" id="{82D22D3E-F999-4163-B44D-4927CC5BD3C4}"/>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930</a:t>
                  </a:r>
                </a:p>
              </p:txBody>
            </p:sp>
            <p:sp>
              <p:nvSpPr>
                <p:cNvPr id="105590" name="Line 267">
                  <a:extLst>
                    <a:ext uri="{FF2B5EF4-FFF2-40B4-BE49-F238E27FC236}">
                      <a16:creationId xmlns:a16="http://schemas.microsoft.com/office/drawing/2014/main" id="{55DDD6AF-DB2A-4FBF-89AD-CE057082894C}"/>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71" name="Group 268">
                <a:extLst>
                  <a:ext uri="{FF2B5EF4-FFF2-40B4-BE49-F238E27FC236}">
                    <a16:creationId xmlns:a16="http://schemas.microsoft.com/office/drawing/2014/main" id="{FFA44248-0F4D-4DF3-9375-DCE53F08B451}"/>
                  </a:ext>
                </a:extLst>
              </p:cNvPr>
              <p:cNvGrpSpPr>
                <a:grpSpLocks/>
              </p:cNvGrpSpPr>
              <p:nvPr/>
            </p:nvGrpSpPr>
            <p:grpSpPr bwMode="auto">
              <a:xfrm>
                <a:off x="2457" y="1045"/>
                <a:ext cx="542" cy="256"/>
                <a:chOff x="1133" y="1389"/>
                <a:chExt cx="542" cy="256"/>
              </a:xfrm>
            </p:grpSpPr>
            <p:sp>
              <p:nvSpPr>
                <p:cNvPr id="105587" name="Rectangle 269">
                  <a:extLst>
                    <a:ext uri="{FF2B5EF4-FFF2-40B4-BE49-F238E27FC236}">
                      <a16:creationId xmlns:a16="http://schemas.microsoft.com/office/drawing/2014/main" id="{B3075630-A105-4651-9E27-9EBEC08E318E}"/>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589</a:t>
                  </a:r>
                </a:p>
              </p:txBody>
            </p:sp>
            <p:sp>
              <p:nvSpPr>
                <p:cNvPr id="105588" name="Line 270">
                  <a:extLst>
                    <a:ext uri="{FF2B5EF4-FFF2-40B4-BE49-F238E27FC236}">
                      <a16:creationId xmlns:a16="http://schemas.microsoft.com/office/drawing/2014/main" id="{4AC6062F-032D-4730-9404-4FD2D1CEB377}"/>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72" name="Group 271">
                <a:extLst>
                  <a:ext uri="{FF2B5EF4-FFF2-40B4-BE49-F238E27FC236}">
                    <a16:creationId xmlns:a16="http://schemas.microsoft.com/office/drawing/2014/main" id="{ADC46566-3A35-4092-89A4-B1B245C0150F}"/>
                  </a:ext>
                </a:extLst>
              </p:cNvPr>
              <p:cNvGrpSpPr>
                <a:grpSpLocks/>
              </p:cNvGrpSpPr>
              <p:nvPr/>
            </p:nvGrpSpPr>
            <p:grpSpPr bwMode="auto">
              <a:xfrm>
                <a:off x="2983" y="1045"/>
                <a:ext cx="542" cy="256"/>
                <a:chOff x="1133" y="1389"/>
                <a:chExt cx="542" cy="256"/>
              </a:xfrm>
            </p:grpSpPr>
            <p:sp>
              <p:nvSpPr>
                <p:cNvPr id="105585" name="Rectangle 272">
                  <a:extLst>
                    <a:ext uri="{FF2B5EF4-FFF2-40B4-BE49-F238E27FC236}">
                      <a16:creationId xmlns:a16="http://schemas.microsoft.com/office/drawing/2014/main" id="{5AA2D171-6E7D-4EB6-BE93-1DC86D48BAD8}"/>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184</a:t>
                  </a:r>
                </a:p>
              </p:txBody>
            </p:sp>
            <p:sp>
              <p:nvSpPr>
                <p:cNvPr id="105586" name="Line 273">
                  <a:extLst>
                    <a:ext uri="{FF2B5EF4-FFF2-40B4-BE49-F238E27FC236}">
                      <a16:creationId xmlns:a16="http://schemas.microsoft.com/office/drawing/2014/main" id="{A0C3B2CB-4E71-4C1C-B967-A145BC5EEE55}"/>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73" name="Group 274">
                <a:extLst>
                  <a:ext uri="{FF2B5EF4-FFF2-40B4-BE49-F238E27FC236}">
                    <a16:creationId xmlns:a16="http://schemas.microsoft.com/office/drawing/2014/main" id="{1821A575-24C8-4DBC-894F-394652100D55}"/>
                  </a:ext>
                </a:extLst>
              </p:cNvPr>
              <p:cNvGrpSpPr>
                <a:grpSpLocks/>
              </p:cNvGrpSpPr>
              <p:nvPr/>
            </p:nvGrpSpPr>
            <p:grpSpPr bwMode="auto">
              <a:xfrm>
                <a:off x="3508" y="1045"/>
                <a:ext cx="542" cy="256"/>
                <a:chOff x="1133" y="1389"/>
                <a:chExt cx="542" cy="256"/>
              </a:xfrm>
            </p:grpSpPr>
            <p:sp>
              <p:nvSpPr>
                <p:cNvPr id="105583" name="Rectangle 275">
                  <a:extLst>
                    <a:ext uri="{FF2B5EF4-FFF2-40B4-BE49-F238E27FC236}">
                      <a16:creationId xmlns:a16="http://schemas.microsoft.com/office/drawing/2014/main" id="{A490666D-675A-4351-A804-216D60A377B5}"/>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505</a:t>
                  </a:r>
                </a:p>
              </p:txBody>
            </p:sp>
            <p:sp>
              <p:nvSpPr>
                <p:cNvPr id="105584" name="Line 276">
                  <a:extLst>
                    <a:ext uri="{FF2B5EF4-FFF2-40B4-BE49-F238E27FC236}">
                      <a16:creationId xmlns:a16="http://schemas.microsoft.com/office/drawing/2014/main" id="{C3E8917B-9EAF-4262-9CA5-1664DC8E79AA}"/>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74" name="Group 277">
                <a:extLst>
                  <a:ext uri="{FF2B5EF4-FFF2-40B4-BE49-F238E27FC236}">
                    <a16:creationId xmlns:a16="http://schemas.microsoft.com/office/drawing/2014/main" id="{84DCD894-A9F0-42D1-AA23-18263AB77138}"/>
                  </a:ext>
                </a:extLst>
              </p:cNvPr>
              <p:cNvGrpSpPr>
                <a:grpSpLocks/>
              </p:cNvGrpSpPr>
              <p:nvPr/>
            </p:nvGrpSpPr>
            <p:grpSpPr bwMode="auto">
              <a:xfrm>
                <a:off x="4034" y="1045"/>
                <a:ext cx="542" cy="256"/>
                <a:chOff x="1133" y="1389"/>
                <a:chExt cx="542" cy="256"/>
              </a:xfrm>
            </p:grpSpPr>
            <p:sp>
              <p:nvSpPr>
                <p:cNvPr id="105581" name="Rectangle 278">
                  <a:extLst>
                    <a:ext uri="{FF2B5EF4-FFF2-40B4-BE49-F238E27FC236}">
                      <a16:creationId xmlns:a16="http://schemas.microsoft.com/office/drawing/2014/main" id="{2684E363-24F9-4CBB-98E5-BBAB88112BC2}"/>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269</a:t>
                  </a:r>
                </a:p>
              </p:txBody>
            </p:sp>
            <p:sp>
              <p:nvSpPr>
                <p:cNvPr id="105582" name="Line 279">
                  <a:extLst>
                    <a:ext uri="{FF2B5EF4-FFF2-40B4-BE49-F238E27FC236}">
                      <a16:creationId xmlns:a16="http://schemas.microsoft.com/office/drawing/2014/main" id="{C6AA7773-6C8F-497C-A213-9BD306933E4F}"/>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75" name="Group 280">
                <a:extLst>
                  <a:ext uri="{FF2B5EF4-FFF2-40B4-BE49-F238E27FC236}">
                    <a16:creationId xmlns:a16="http://schemas.microsoft.com/office/drawing/2014/main" id="{4709D4F5-4844-47DC-B2B0-B68A70199CE4}"/>
                  </a:ext>
                </a:extLst>
              </p:cNvPr>
              <p:cNvGrpSpPr>
                <a:grpSpLocks/>
              </p:cNvGrpSpPr>
              <p:nvPr/>
            </p:nvGrpSpPr>
            <p:grpSpPr bwMode="auto">
              <a:xfrm>
                <a:off x="4560" y="1045"/>
                <a:ext cx="542" cy="256"/>
                <a:chOff x="1133" y="1389"/>
                <a:chExt cx="542" cy="256"/>
              </a:xfrm>
            </p:grpSpPr>
            <p:sp>
              <p:nvSpPr>
                <p:cNvPr id="105579" name="Rectangle 281">
                  <a:extLst>
                    <a:ext uri="{FF2B5EF4-FFF2-40B4-BE49-F238E27FC236}">
                      <a16:creationId xmlns:a16="http://schemas.microsoft.com/office/drawing/2014/main" id="{E5E056BE-0D08-416F-BCF7-B3EC39B48803}"/>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008</a:t>
                  </a:r>
                </a:p>
              </p:txBody>
            </p:sp>
            <p:sp>
              <p:nvSpPr>
                <p:cNvPr id="105580" name="Line 282">
                  <a:extLst>
                    <a:ext uri="{FF2B5EF4-FFF2-40B4-BE49-F238E27FC236}">
                      <a16:creationId xmlns:a16="http://schemas.microsoft.com/office/drawing/2014/main" id="{E466E280-114B-458D-82BD-FEB752C47697}"/>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76" name="Group 283">
                <a:extLst>
                  <a:ext uri="{FF2B5EF4-FFF2-40B4-BE49-F238E27FC236}">
                    <a16:creationId xmlns:a16="http://schemas.microsoft.com/office/drawing/2014/main" id="{50423DD4-9A92-4FA9-9FD7-B7C531697A86}"/>
                  </a:ext>
                </a:extLst>
              </p:cNvPr>
              <p:cNvGrpSpPr>
                <a:grpSpLocks/>
              </p:cNvGrpSpPr>
              <p:nvPr/>
            </p:nvGrpSpPr>
            <p:grpSpPr bwMode="auto">
              <a:xfrm>
                <a:off x="5085" y="1045"/>
                <a:ext cx="542" cy="256"/>
                <a:chOff x="1133" y="1389"/>
                <a:chExt cx="542" cy="256"/>
              </a:xfrm>
            </p:grpSpPr>
            <p:sp>
              <p:nvSpPr>
                <p:cNvPr id="105577" name="Rectangle 284">
                  <a:extLst>
                    <a:ext uri="{FF2B5EF4-FFF2-40B4-BE49-F238E27FC236}">
                      <a16:creationId xmlns:a16="http://schemas.microsoft.com/office/drawing/2014/main" id="{B3698605-FDE4-4943-9D32-F53CE2E1D6B9}"/>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083</a:t>
                  </a:r>
                </a:p>
              </p:txBody>
            </p:sp>
            <p:sp>
              <p:nvSpPr>
                <p:cNvPr id="105578" name="Line 285">
                  <a:extLst>
                    <a:ext uri="{FF2B5EF4-FFF2-40B4-BE49-F238E27FC236}">
                      <a16:creationId xmlns:a16="http://schemas.microsoft.com/office/drawing/2014/main" id="{12ABFE40-40C7-4B80-996F-7808D103764D}"/>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grpSp>
          <p:nvGrpSpPr>
            <p:cNvPr id="105481" name="Group 286">
              <a:extLst>
                <a:ext uri="{FF2B5EF4-FFF2-40B4-BE49-F238E27FC236}">
                  <a16:creationId xmlns:a16="http://schemas.microsoft.com/office/drawing/2014/main" id="{7D887A23-DE92-4B5B-AD4F-27928FAE79ED}"/>
                </a:ext>
              </a:extLst>
            </p:cNvPr>
            <p:cNvGrpSpPr>
              <a:grpSpLocks/>
            </p:cNvGrpSpPr>
            <p:nvPr/>
          </p:nvGrpSpPr>
          <p:grpSpPr bwMode="auto">
            <a:xfrm>
              <a:off x="5206" y="2337"/>
              <a:ext cx="357" cy="452"/>
              <a:chOff x="5195" y="2337"/>
              <a:chExt cx="367" cy="452"/>
            </a:xfrm>
          </p:grpSpPr>
          <p:sp>
            <p:nvSpPr>
              <p:cNvPr id="105565" name="Text Box 287">
                <a:extLst>
                  <a:ext uri="{FF2B5EF4-FFF2-40B4-BE49-F238E27FC236}">
                    <a16:creationId xmlns:a16="http://schemas.microsoft.com/office/drawing/2014/main" id="{8653D9E1-B0BB-4B58-9C6F-9C6B0EB3B3AA}"/>
                  </a:ext>
                </a:extLst>
              </p:cNvPr>
              <p:cNvSpPr txBox="1">
                <a:spLocks noChangeArrowheads="1"/>
              </p:cNvSpPr>
              <p:nvPr/>
            </p:nvSpPr>
            <p:spPr bwMode="auto">
              <a:xfrm>
                <a:off x="5195" y="2337"/>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109</a:t>
                </a:r>
              </a:p>
            </p:txBody>
          </p:sp>
          <p:sp>
            <p:nvSpPr>
              <p:cNvPr id="105566" name="Line 288">
                <a:extLst>
                  <a:ext uri="{FF2B5EF4-FFF2-40B4-BE49-F238E27FC236}">
                    <a16:creationId xmlns:a16="http://schemas.microsoft.com/office/drawing/2014/main" id="{0990D49D-919B-4B03-A62B-FA54BC378534}"/>
                  </a:ext>
                </a:extLst>
              </p:cNvPr>
              <p:cNvSpPr>
                <a:spLocks noChangeShapeType="1"/>
              </p:cNvSpPr>
              <p:nvPr/>
            </p:nvSpPr>
            <p:spPr bwMode="auto">
              <a:xfrm flipH="1" flipV="1">
                <a:off x="5368" y="2588"/>
                <a:ext cx="0" cy="20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482" name="Group 289">
              <a:extLst>
                <a:ext uri="{FF2B5EF4-FFF2-40B4-BE49-F238E27FC236}">
                  <a16:creationId xmlns:a16="http://schemas.microsoft.com/office/drawing/2014/main" id="{80BCE9E9-FDFC-4B30-B4C6-819DDD40EFD6}"/>
                </a:ext>
              </a:extLst>
            </p:cNvPr>
            <p:cNvGrpSpPr>
              <a:grpSpLocks/>
            </p:cNvGrpSpPr>
            <p:nvPr/>
          </p:nvGrpSpPr>
          <p:grpSpPr bwMode="auto">
            <a:xfrm>
              <a:off x="5206" y="1963"/>
              <a:ext cx="357" cy="370"/>
              <a:chOff x="5195" y="1963"/>
              <a:chExt cx="367" cy="370"/>
            </a:xfrm>
          </p:grpSpPr>
          <p:sp>
            <p:nvSpPr>
              <p:cNvPr id="105563" name="Text Box 290">
                <a:extLst>
                  <a:ext uri="{FF2B5EF4-FFF2-40B4-BE49-F238E27FC236}">
                    <a16:creationId xmlns:a16="http://schemas.microsoft.com/office/drawing/2014/main" id="{CBA56782-2140-477E-A5F3-4BF606AFA60D}"/>
                  </a:ext>
                </a:extLst>
              </p:cNvPr>
              <p:cNvSpPr txBox="1">
                <a:spLocks noChangeArrowheads="1"/>
              </p:cNvSpPr>
              <p:nvPr/>
            </p:nvSpPr>
            <p:spPr bwMode="auto">
              <a:xfrm>
                <a:off x="5195" y="1963"/>
                <a:ext cx="367"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589</a:t>
                </a:r>
              </a:p>
            </p:txBody>
          </p:sp>
          <p:sp>
            <p:nvSpPr>
              <p:cNvPr id="105564" name="Line 291">
                <a:extLst>
                  <a:ext uri="{FF2B5EF4-FFF2-40B4-BE49-F238E27FC236}">
                    <a16:creationId xmlns:a16="http://schemas.microsoft.com/office/drawing/2014/main" id="{6F7ABE09-6944-440B-AA93-AE47A2102FFA}"/>
                  </a:ext>
                </a:extLst>
              </p:cNvPr>
              <p:cNvSpPr>
                <a:spLocks noChangeShapeType="1"/>
              </p:cNvSpPr>
              <p:nvPr/>
            </p:nvSpPr>
            <p:spPr bwMode="auto">
              <a:xfrm flipV="1">
                <a:off x="5368" y="2222"/>
                <a:ext cx="0" cy="11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sp>
          <p:nvSpPr>
            <p:cNvPr id="105483" name="Text Box 292">
              <a:extLst>
                <a:ext uri="{FF2B5EF4-FFF2-40B4-BE49-F238E27FC236}">
                  <a16:creationId xmlns:a16="http://schemas.microsoft.com/office/drawing/2014/main" id="{41D5208C-F53B-43ED-AFAC-B40EC14D5B0F}"/>
                </a:ext>
              </a:extLst>
            </p:cNvPr>
            <p:cNvSpPr txBox="1">
              <a:spLocks noChangeArrowheads="1"/>
            </p:cNvSpPr>
            <p:nvPr/>
          </p:nvSpPr>
          <p:spPr bwMode="auto">
            <a:xfrm>
              <a:off x="5205" y="1590"/>
              <a:ext cx="357" cy="25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269</a:t>
              </a:r>
            </a:p>
          </p:txBody>
        </p:sp>
        <p:sp>
          <p:nvSpPr>
            <p:cNvPr id="105484" name="Line 293">
              <a:extLst>
                <a:ext uri="{FF2B5EF4-FFF2-40B4-BE49-F238E27FC236}">
                  <a16:creationId xmlns:a16="http://schemas.microsoft.com/office/drawing/2014/main" id="{526D2CBF-61D7-4178-A411-9A3DDD4FC9D3}"/>
                </a:ext>
              </a:extLst>
            </p:cNvPr>
            <p:cNvSpPr>
              <a:spLocks noChangeShapeType="1"/>
            </p:cNvSpPr>
            <p:nvPr/>
          </p:nvSpPr>
          <p:spPr bwMode="auto">
            <a:xfrm>
              <a:off x="5396" y="1400"/>
              <a:ext cx="0" cy="18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5485" name="Line 294">
              <a:extLst>
                <a:ext uri="{FF2B5EF4-FFF2-40B4-BE49-F238E27FC236}">
                  <a16:creationId xmlns:a16="http://schemas.microsoft.com/office/drawing/2014/main" id="{10388243-298F-4556-925B-8ED96B52880A}"/>
                </a:ext>
              </a:extLst>
            </p:cNvPr>
            <p:cNvSpPr>
              <a:spLocks noChangeShapeType="1"/>
            </p:cNvSpPr>
            <p:nvPr/>
          </p:nvSpPr>
          <p:spPr bwMode="auto">
            <a:xfrm flipV="1">
              <a:off x="5385" y="1844"/>
              <a:ext cx="0" cy="12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105486" name="Group 295">
              <a:extLst>
                <a:ext uri="{FF2B5EF4-FFF2-40B4-BE49-F238E27FC236}">
                  <a16:creationId xmlns:a16="http://schemas.microsoft.com/office/drawing/2014/main" id="{58B9B854-E6EB-4DE6-83C5-98A74941C495}"/>
                </a:ext>
              </a:extLst>
            </p:cNvPr>
            <p:cNvGrpSpPr>
              <a:grpSpLocks/>
            </p:cNvGrpSpPr>
            <p:nvPr/>
          </p:nvGrpSpPr>
          <p:grpSpPr bwMode="auto">
            <a:xfrm>
              <a:off x="4709" y="2337"/>
              <a:ext cx="357" cy="426"/>
              <a:chOff x="4684" y="2337"/>
              <a:chExt cx="367" cy="426"/>
            </a:xfrm>
          </p:grpSpPr>
          <p:sp>
            <p:nvSpPr>
              <p:cNvPr id="105561" name="Text Box 296">
                <a:extLst>
                  <a:ext uri="{FF2B5EF4-FFF2-40B4-BE49-F238E27FC236}">
                    <a16:creationId xmlns:a16="http://schemas.microsoft.com/office/drawing/2014/main" id="{93F50FFF-B885-4135-A805-0E853EF82958}"/>
                  </a:ext>
                </a:extLst>
              </p:cNvPr>
              <p:cNvSpPr txBox="1">
                <a:spLocks noChangeArrowheads="1"/>
              </p:cNvSpPr>
              <p:nvPr/>
            </p:nvSpPr>
            <p:spPr bwMode="auto">
              <a:xfrm>
                <a:off x="4684" y="2337"/>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278</a:t>
                </a:r>
              </a:p>
            </p:txBody>
          </p:sp>
          <p:sp>
            <p:nvSpPr>
              <p:cNvPr id="105562" name="Line 297">
                <a:extLst>
                  <a:ext uri="{FF2B5EF4-FFF2-40B4-BE49-F238E27FC236}">
                    <a16:creationId xmlns:a16="http://schemas.microsoft.com/office/drawing/2014/main" id="{D360C607-2828-42D2-B406-FF96D676B421}"/>
                  </a:ext>
                </a:extLst>
              </p:cNvPr>
              <p:cNvSpPr>
                <a:spLocks noChangeShapeType="1"/>
              </p:cNvSpPr>
              <p:nvPr/>
            </p:nvSpPr>
            <p:spPr bwMode="auto">
              <a:xfrm flipH="1" flipV="1">
                <a:off x="4853" y="2562"/>
                <a:ext cx="0" cy="20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487" name="Group 298">
              <a:extLst>
                <a:ext uri="{FF2B5EF4-FFF2-40B4-BE49-F238E27FC236}">
                  <a16:creationId xmlns:a16="http://schemas.microsoft.com/office/drawing/2014/main" id="{3A9FFDF2-A7B7-4614-B6BD-CF345BE819D8}"/>
                </a:ext>
              </a:extLst>
            </p:cNvPr>
            <p:cNvGrpSpPr>
              <a:grpSpLocks/>
            </p:cNvGrpSpPr>
            <p:nvPr/>
          </p:nvGrpSpPr>
          <p:grpSpPr bwMode="auto">
            <a:xfrm>
              <a:off x="2107" y="2337"/>
              <a:ext cx="357" cy="437"/>
              <a:chOff x="2011" y="2337"/>
              <a:chExt cx="367" cy="437"/>
            </a:xfrm>
          </p:grpSpPr>
          <p:sp>
            <p:nvSpPr>
              <p:cNvPr id="105559" name="Text Box 299">
                <a:extLst>
                  <a:ext uri="{FF2B5EF4-FFF2-40B4-BE49-F238E27FC236}">
                    <a16:creationId xmlns:a16="http://schemas.microsoft.com/office/drawing/2014/main" id="{1439F0BA-F527-4857-BDFE-141550F1D884}"/>
                  </a:ext>
                </a:extLst>
              </p:cNvPr>
              <p:cNvSpPr txBox="1">
                <a:spLocks noChangeArrowheads="1"/>
              </p:cNvSpPr>
              <p:nvPr/>
            </p:nvSpPr>
            <p:spPr bwMode="auto">
              <a:xfrm>
                <a:off x="2011" y="2337"/>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063</a:t>
                </a:r>
              </a:p>
            </p:txBody>
          </p:sp>
          <p:sp>
            <p:nvSpPr>
              <p:cNvPr id="105560" name="Line 300">
                <a:extLst>
                  <a:ext uri="{FF2B5EF4-FFF2-40B4-BE49-F238E27FC236}">
                    <a16:creationId xmlns:a16="http://schemas.microsoft.com/office/drawing/2014/main" id="{1FEE009D-FD2B-4B66-BF65-0655733040FC}"/>
                  </a:ext>
                </a:extLst>
              </p:cNvPr>
              <p:cNvSpPr>
                <a:spLocks noChangeShapeType="1"/>
              </p:cNvSpPr>
              <p:nvPr/>
            </p:nvSpPr>
            <p:spPr bwMode="auto">
              <a:xfrm flipH="1" flipV="1">
                <a:off x="2197" y="2573"/>
                <a:ext cx="0" cy="20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488" name="Group 301">
              <a:extLst>
                <a:ext uri="{FF2B5EF4-FFF2-40B4-BE49-F238E27FC236}">
                  <a16:creationId xmlns:a16="http://schemas.microsoft.com/office/drawing/2014/main" id="{DEC9779A-6FAF-48DB-A971-7619F8B5F661}"/>
                </a:ext>
              </a:extLst>
            </p:cNvPr>
            <p:cNvGrpSpPr>
              <a:grpSpLocks/>
            </p:cNvGrpSpPr>
            <p:nvPr/>
          </p:nvGrpSpPr>
          <p:grpSpPr bwMode="auto">
            <a:xfrm>
              <a:off x="615" y="2337"/>
              <a:ext cx="358" cy="438"/>
              <a:chOff x="479" y="2337"/>
              <a:chExt cx="367" cy="438"/>
            </a:xfrm>
          </p:grpSpPr>
          <p:sp>
            <p:nvSpPr>
              <p:cNvPr id="105557" name="Text Box 302">
                <a:extLst>
                  <a:ext uri="{FF2B5EF4-FFF2-40B4-BE49-F238E27FC236}">
                    <a16:creationId xmlns:a16="http://schemas.microsoft.com/office/drawing/2014/main" id="{403BDC75-ED95-421A-8991-1BA48F857BEE}"/>
                  </a:ext>
                </a:extLst>
              </p:cNvPr>
              <p:cNvSpPr txBox="1">
                <a:spLocks noChangeArrowheads="1"/>
              </p:cNvSpPr>
              <p:nvPr/>
            </p:nvSpPr>
            <p:spPr bwMode="auto">
              <a:xfrm>
                <a:off x="479" y="2337"/>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930</a:t>
                </a:r>
              </a:p>
            </p:txBody>
          </p:sp>
          <p:sp>
            <p:nvSpPr>
              <p:cNvPr id="105558" name="Line 303">
                <a:extLst>
                  <a:ext uri="{FF2B5EF4-FFF2-40B4-BE49-F238E27FC236}">
                    <a16:creationId xmlns:a16="http://schemas.microsoft.com/office/drawing/2014/main" id="{5DEE0B0D-B940-4557-B637-FA723C62B2F8}"/>
                  </a:ext>
                </a:extLst>
              </p:cNvPr>
              <p:cNvSpPr>
                <a:spLocks noChangeShapeType="1"/>
              </p:cNvSpPr>
              <p:nvPr/>
            </p:nvSpPr>
            <p:spPr bwMode="auto">
              <a:xfrm flipH="1" flipV="1">
                <a:off x="630" y="2574"/>
                <a:ext cx="0" cy="20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sp>
          <p:nvSpPr>
            <p:cNvPr id="105489" name="Line 304">
              <a:extLst>
                <a:ext uri="{FF2B5EF4-FFF2-40B4-BE49-F238E27FC236}">
                  <a16:creationId xmlns:a16="http://schemas.microsoft.com/office/drawing/2014/main" id="{F511E93F-00FA-47E0-BF8C-8ED61F6B1CD9}"/>
                </a:ext>
              </a:extLst>
            </p:cNvPr>
            <p:cNvSpPr>
              <a:spLocks noChangeShapeType="1"/>
            </p:cNvSpPr>
            <p:nvPr/>
          </p:nvSpPr>
          <p:spPr bwMode="auto">
            <a:xfrm>
              <a:off x="777" y="1422"/>
              <a:ext cx="0" cy="91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5490" name="Text Box 305">
              <a:extLst>
                <a:ext uri="{FF2B5EF4-FFF2-40B4-BE49-F238E27FC236}">
                  <a16:creationId xmlns:a16="http://schemas.microsoft.com/office/drawing/2014/main" id="{63D7EF53-B702-4C0A-A93A-10FEC953E34D}"/>
                </a:ext>
              </a:extLst>
            </p:cNvPr>
            <p:cNvSpPr txBox="1">
              <a:spLocks noChangeArrowheads="1"/>
            </p:cNvSpPr>
            <p:nvPr/>
          </p:nvSpPr>
          <p:spPr bwMode="auto">
            <a:xfrm>
              <a:off x="2112" y="1962"/>
              <a:ext cx="357" cy="25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083</a:t>
              </a:r>
            </a:p>
          </p:txBody>
        </p:sp>
        <p:sp>
          <p:nvSpPr>
            <p:cNvPr id="105491" name="Line 306">
              <a:extLst>
                <a:ext uri="{FF2B5EF4-FFF2-40B4-BE49-F238E27FC236}">
                  <a16:creationId xmlns:a16="http://schemas.microsoft.com/office/drawing/2014/main" id="{3EF05DB1-A54D-4F72-B334-C95074BA3DFF}"/>
                </a:ext>
              </a:extLst>
            </p:cNvPr>
            <p:cNvSpPr>
              <a:spLocks noChangeShapeType="1"/>
            </p:cNvSpPr>
            <p:nvPr/>
          </p:nvSpPr>
          <p:spPr bwMode="auto">
            <a:xfrm flipV="1">
              <a:off x="2288" y="2207"/>
              <a:ext cx="0" cy="11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5492" name="Line 307">
              <a:extLst>
                <a:ext uri="{FF2B5EF4-FFF2-40B4-BE49-F238E27FC236}">
                  <a16:creationId xmlns:a16="http://schemas.microsoft.com/office/drawing/2014/main" id="{DD4C66F5-750A-471C-853D-154676B01DE0}"/>
                </a:ext>
              </a:extLst>
            </p:cNvPr>
            <p:cNvSpPr>
              <a:spLocks noChangeShapeType="1"/>
            </p:cNvSpPr>
            <p:nvPr/>
          </p:nvSpPr>
          <p:spPr bwMode="auto">
            <a:xfrm>
              <a:off x="2302" y="1422"/>
              <a:ext cx="0" cy="54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105493" name="Group 308">
              <a:extLst>
                <a:ext uri="{FF2B5EF4-FFF2-40B4-BE49-F238E27FC236}">
                  <a16:creationId xmlns:a16="http://schemas.microsoft.com/office/drawing/2014/main" id="{3A6336C6-05D1-4679-AB11-7B0665F6A0F6}"/>
                </a:ext>
              </a:extLst>
            </p:cNvPr>
            <p:cNvGrpSpPr>
              <a:grpSpLocks/>
            </p:cNvGrpSpPr>
            <p:nvPr/>
          </p:nvGrpSpPr>
          <p:grpSpPr bwMode="auto">
            <a:xfrm>
              <a:off x="2623" y="2337"/>
              <a:ext cx="357" cy="448"/>
              <a:chOff x="2541" y="2337"/>
              <a:chExt cx="367" cy="448"/>
            </a:xfrm>
          </p:grpSpPr>
          <p:sp>
            <p:nvSpPr>
              <p:cNvPr id="105555" name="Text Box 309">
                <a:extLst>
                  <a:ext uri="{FF2B5EF4-FFF2-40B4-BE49-F238E27FC236}">
                    <a16:creationId xmlns:a16="http://schemas.microsoft.com/office/drawing/2014/main" id="{0D80BA06-813A-4BAF-AAD7-473FD704DAA9}"/>
                  </a:ext>
                </a:extLst>
              </p:cNvPr>
              <p:cNvSpPr txBox="1">
                <a:spLocks noChangeArrowheads="1"/>
              </p:cNvSpPr>
              <p:nvPr/>
            </p:nvSpPr>
            <p:spPr bwMode="auto">
              <a:xfrm>
                <a:off x="2541" y="2337"/>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184</a:t>
                </a:r>
              </a:p>
            </p:txBody>
          </p:sp>
          <p:sp>
            <p:nvSpPr>
              <p:cNvPr id="105556" name="Line 310">
                <a:extLst>
                  <a:ext uri="{FF2B5EF4-FFF2-40B4-BE49-F238E27FC236}">
                    <a16:creationId xmlns:a16="http://schemas.microsoft.com/office/drawing/2014/main" id="{AA169A79-8830-4FA3-B1D6-5A12BEF7B338}"/>
                  </a:ext>
                </a:extLst>
              </p:cNvPr>
              <p:cNvSpPr>
                <a:spLocks noChangeShapeType="1"/>
              </p:cNvSpPr>
              <p:nvPr/>
            </p:nvSpPr>
            <p:spPr bwMode="auto">
              <a:xfrm flipH="1" flipV="1">
                <a:off x="2730" y="2584"/>
                <a:ext cx="0" cy="20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sp>
          <p:nvSpPr>
            <p:cNvPr id="105494" name="Line 311">
              <a:extLst>
                <a:ext uri="{FF2B5EF4-FFF2-40B4-BE49-F238E27FC236}">
                  <a16:creationId xmlns:a16="http://schemas.microsoft.com/office/drawing/2014/main" id="{DCB5A0DD-AE53-4651-B581-9000ED2AC675}"/>
                </a:ext>
              </a:extLst>
            </p:cNvPr>
            <p:cNvSpPr>
              <a:spLocks noChangeShapeType="1"/>
            </p:cNvSpPr>
            <p:nvPr/>
          </p:nvSpPr>
          <p:spPr bwMode="auto">
            <a:xfrm>
              <a:off x="2833" y="1422"/>
              <a:ext cx="0" cy="91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5495" name="Text Box 312">
              <a:extLst>
                <a:ext uri="{FF2B5EF4-FFF2-40B4-BE49-F238E27FC236}">
                  <a16:creationId xmlns:a16="http://schemas.microsoft.com/office/drawing/2014/main" id="{F68A3669-AE56-45A4-A923-60354E747AB6}"/>
                </a:ext>
              </a:extLst>
            </p:cNvPr>
            <p:cNvSpPr txBox="1">
              <a:spLocks noChangeArrowheads="1"/>
            </p:cNvSpPr>
            <p:nvPr/>
          </p:nvSpPr>
          <p:spPr bwMode="auto">
            <a:xfrm>
              <a:off x="3171" y="2337"/>
              <a:ext cx="35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505</a:t>
              </a:r>
            </a:p>
          </p:txBody>
        </p:sp>
        <p:sp>
          <p:nvSpPr>
            <p:cNvPr id="105496" name="Line 313">
              <a:extLst>
                <a:ext uri="{FF2B5EF4-FFF2-40B4-BE49-F238E27FC236}">
                  <a16:creationId xmlns:a16="http://schemas.microsoft.com/office/drawing/2014/main" id="{8D5E1F31-0147-4635-8D7D-2B5F0F6E40EA}"/>
                </a:ext>
              </a:extLst>
            </p:cNvPr>
            <p:cNvSpPr>
              <a:spLocks noChangeShapeType="1"/>
            </p:cNvSpPr>
            <p:nvPr/>
          </p:nvSpPr>
          <p:spPr bwMode="auto">
            <a:xfrm flipH="1" flipV="1">
              <a:off x="3326" y="2562"/>
              <a:ext cx="0" cy="20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5497" name="Line 314">
              <a:extLst>
                <a:ext uri="{FF2B5EF4-FFF2-40B4-BE49-F238E27FC236}">
                  <a16:creationId xmlns:a16="http://schemas.microsoft.com/office/drawing/2014/main" id="{AE3F8680-2E1D-4C25-9C20-EF08B083BD66}"/>
                </a:ext>
              </a:extLst>
            </p:cNvPr>
            <p:cNvSpPr>
              <a:spLocks noChangeShapeType="1"/>
            </p:cNvSpPr>
            <p:nvPr/>
          </p:nvSpPr>
          <p:spPr bwMode="auto">
            <a:xfrm>
              <a:off x="3341" y="1411"/>
              <a:ext cx="0" cy="92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5498" name="Text Box 315">
              <a:extLst>
                <a:ext uri="{FF2B5EF4-FFF2-40B4-BE49-F238E27FC236}">
                  <a16:creationId xmlns:a16="http://schemas.microsoft.com/office/drawing/2014/main" id="{3DFAA17B-5D02-4695-A41F-539F1F90E133}"/>
                </a:ext>
              </a:extLst>
            </p:cNvPr>
            <p:cNvSpPr txBox="1">
              <a:spLocks noChangeArrowheads="1"/>
            </p:cNvSpPr>
            <p:nvPr/>
          </p:nvSpPr>
          <p:spPr bwMode="auto">
            <a:xfrm>
              <a:off x="4692" y="1962"/>
              <a:ext cx="357" cy="25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008</a:t>
              </a:r>
            </a:p>
          </p:txBody>
        </p:sp>
        <p:sp>
          <p:nvSpPr>
            <p:cNvPr id="105499" name="Line 316">
              <a:extLst>
                <a:ext uri="{FF2B5EF4-FFF2-40B4-BE49-F238E27FC236}">
                  <a16:creationId xmlns:a16="http://schemas.microsoft.com/office/drawing/2014/main" id="{3EAB2010-6DC1-4FBD-A9C1-BFC22F9C1697}"/>
                </a:ext>
              </a:extLst>
            </p:cNvPr>
            <p:cNvSpPr>
              <a:spLocks noChangeShapeType="1"/>
            </p:cNvSpPr>
            <p:nvPr/>
          </p:nvSpPr>
          <p:spPr bwMode="auto">
            <a:xfrm flipV="1">
              <a:off x="4873" y="2196"/>
              <a:ext cx="0" cy="11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5500" name="Line 317">
              <a:extLst>
                <a:ext uri="{FF2B5EF4-FFF2-40B4-BE49-F238E27FC236}">
                  <a16:creationId xmlns:a16="http://schemas.microsoft.com/office/drawing/2014/main" id="{1FE52493-DCDD-416F-9A86-BB015534FA00}"/>
                </a:ext>
              </a:extLst>
            </p:cNvPr>
            <p:cNvSpPr>
              <a:spLocks noChangeShapeType="1"/>
            </p:cNvSpPr>
            <p:nvPr/>
          </p:nvSpPr>
          <p:spPr bwMode="auto">
            <a:xfrm>
              <a:off x="4856" y="1422"/>
              <a:ext cx="0" cy="54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105501" name="Group 318">
              <a:extLst>
                <a:ext uri="{FF2B5EF4-FFF2-40B4-BE49-F238E27FC236}">
                  <a16:creationId xmlns:a16="http://schemas.microsoft.com/office/drawing/2014/main" id="{3D918ECA-268A-4594-9777-8432ED200785}"/>
                </a:ext>
              </a:extLst>
            </p:cNvPr>
            <p:cNvGrpSpPr>
              <a:grpSpLocks/>
            </p:cNvGrpSpPr>
            <p:nvPr/>
          </p:nvGrpSpPr>
          <p:grpSpPr bwMode="auto">
            <a:xfrm>
              <a:off x="516" y="1181"/>
              <a:ext cx="4941" cy="1784"/>
              <a:chOff x="377" y="1181"/>
              <a:chExt cx="5076" cy="1784"/>
            </a:xfrm>
          </p:grpSpPr>
          <p:sp>
            <p:nvSpPr>
              <p:cNvPr id="105534" name="Text Box 319">
                <a:extLst>
                  <a:ext uri="{FF2B5EF4-FFF2-40B4-BE49-F238E27FC236}">
                    <a16:creationId xmlns:a16="http://schemas.microsoft.com/office/drawing/2014/main" id="{E480B371-5739-4019-B5BC-0F464C037C2F}"/>
                  </a:ext>
                </a:extLst>
              </p:cNvPr>
              <p:cNvSpPr txBox="1">
                <a:spLocks noChangeArrowheads="1"/>
              </p:cNvSpPr>
              <p:nvPr/>
            </p:nvSpPr>
            <p:spPr bwMode="auto">
              <a:xfrm>
                <a:off x="473" y="1181"/>
                <a:ext cx="258"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e[0]</a:t>
                </a:r>
              </a:p>
            </p:txBody>
          </p:sp>
          <p:sp>
            <p:nvSpPr>
              <p:cNvPr id="105535" name="Text Box 320">
                <a:extLst>
                  <a:ext uri="{FF2B5EF4-FFF2-40B4-BE49-F238E27FC236}">
                    <a16:creationId xmlns:a16="http://schemas.microsoft.com/office/drawing/2014/main" id="{7A6470C3-6702-448E-8203-49AB52790602}"/>
                  </a:ext>
                </a:extLst>
              </p:cNvPr>
              <p:cNvSpPr txBox="1">
                <a:spLocks noChangeArrowheads="1"/>
              </p:cNvSpPr>
              <p:nvPr/>
            </p:nvSpPr>
            <p:spPr bwMode="auto">
              <a:xfrm>
                <a:off x="996" y="1181"/>
                <a:ext cx="25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e[1]</a:t>
                </a:r>
              </a:p>
            </p:txBody>
          </p:sp>
          <p:sp>
            <p:nvSpPr>
              <p:cNvPr id="105536" name="Text Box 321">
                <a:extLst>
                  <a:ext uri="{FF2B5EF4-FFF2-40B4-BE49-F238E27FC236}">
                    <a16:creationId xmlns:a16="http://schemas.microsoft.com/office/drawing/2014/main" id="{87FE25D4-6632-46FD-9CDC-A84B84203723}"/>
                  </a:ext>
                </a:extLst>
              </p:cNvPr>
              <p:cNvSpPr txBox="1">
                <a:spLocks noChangeArrowheads="1"/>
              </p:cNvSpPr>
              <p:nvPr/>
            </p:nvSpPr>
            <p:spPr bwMode="auto">
              <a:xfrm>
                <a:off x="1520" y="1181"/>
                <a:ext cx="25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e[2]</a:t>
                </a:r>
              </a:p>
            </p:txBody>
          </p:sp>
          <p:sp>
            <p:nvSpPr>
              <p:cNvPr id="105537" name="Text Box 322">
                <a:extLst>
                  <a:ext uri="{FF2B5EF4-FFF2-40B4-BE49-F238E27FC236}">
                    <a16:creationId xmlns:a16="http://schemas.microsoft.com/office/drawing/2014/main" id="{43DDDD1A-46DD-421E-9ADD-EB4AE889A115}"/>
                  </a:ext>
                </a:extLst>
              </p:cNvPr>
              <p:cNvSpPr txBox="1">
                <a:spLocks noChangeArrowheads="1"/>
              </p:cNvSpPr>
              <p:nvPr/>
            </p:nvSpPr>
            <p:spPr bwMode="auto">
              <a:xfrm>
                <a:off x="2046" y="1181"/>
                <a:ext cx="25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e[3]</a:t>
                </a:r>
              </a:p>
            </p:txBody>
          </p:sp>
          <p:sp>
            <p:nvSpPr>
              <p:cNvPr id="105538" name="Text Box 323">
                <a:extLst>
                  <a:ext uri="{FF2B5EF4-FFF2-40B4-BE49-F238E27FC236}">
                    <a16:creationId xmlns:a16="http://schemas.microsoft.com/office/drawing/2014/main" id="{F3A99861-DD8C-4D85-8B56-D6823CD8A381}"/>
                  </a:ext>
                </a:extLst>
              </p:cNvPr>
              <p:cNvSpPr txBox="1">
                <a:spLocks noChangeArrowheads="1"/>
              </p:cNvSpPr>
              <p:nvPr/>
            </p:nvSpPr>
            <p:spPr bwMode="auto">
              <a:xfrm>
                <a:off x="2571" y="1181"/>
                <a:ext cx="25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e[4]</a:t>
                </a:r>
              </a:p>
            </p:txBody>
          </p:sp>
          <p:sp>
            <p:nvSpPr>
              <p:cNvPr id="105539" name="Text Box 324">
                <a:extLst>
                  <a:ext uri="{FF2B5EF4-FFF2-40B4-BE49-F238E27FC236}">
                    <a16:creationId xmlns:a16="http://schemas.microsoft.com/office/drawing/2014/main" id="{21DCCD54-0B51-47CD-A35C-906EC3925BB6}"/>
                  </a:ext>
                </a:extLst>
              </p:cNvPr>
              <p:cNvSpPr txBox="1">
                <a:spLocks noChangeArrowheads="1"/>
              </p:cNvSpPr>
              <p:nvPr/>
            </p:nvSpPr>
            <p:spPr bwMode="auto">
              <a:xfrm>
                <a:off x="3095" y="1181"/>
                <a:ext cx="25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e[5]</a:t>
                </a:r>
              </a:p>
            </p:txBody>
          </p:sp>
          <p:sp>
            <p:nvSpPr>
              <p:cNvPr id="105540" name="Text Box 325">
                <a:extLst>
                  <a:ext uri="{FF2B5EF4-FFF2-40B4-BE49-F238E27FC236}">
                    <a16:creationId xmlns:a16="http://schemas.microsoft.com/office/drawing/2014/main" id="{18B38823-6C08-46B7-BC25-C8F0139F4E48}"/>
                  </a:ext>
                </a:extLst>
              </p:cNvPr>
              <p:cNvSpPr txBox="1">
                <a:spLocks noChangeArrowheads="1"/>
              </p:cNvSpPr>
              <p:nvPr/>
            </p:nvSpPr>
            <p:spPr bwMode="auto">
              <a:xfrm>
                <a:off x="3621" y="1181"/>
                <a:ext cx="25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e[6]</a:t>
                </a:r>
              </a:p>
            </p:txBody>
          </p:sp>
          <p:sp>
            <p:nvSpPr>
              <p:cNvPr id="105541" name="Text Box 326">
                <a:extLst>
                  <a:ext uri="{FF2B5EF4-FFF2-40B4-BE49-F238E27FC236}">
                    <a16:creationId xmlns:a16="http://schemas.microsoft.com/office/drawing/2014/main" id="{B5676FDC-490B-4B2E-9A3A-0A7A7B8BD2C4}"/>
                  </a:ext>
                </a:extLst>
              </p:cNvPr>
              <p:cNvSpPr txBox="1">
                <a:spLocks noChangeArrowheads="1"/>
              </p:cNvSpPr>
              <p:nvPr/>
            </p:nvSpPr>
            <p:spPr bwMode="auto">
              <a:xfrm>
                <a:off x="4145" y="1181"/>
                <a:ext cx="25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e[7]</a:t>
                </a:r>
              </a:p>
            </p:txBody>
          </p:sp>
          <p:sp>
            <p:nvSpPr>
              <p:cNvPr id="105542" name="Text Box 327">
                <a:extLst>
                  <a:ext uri="{FF2B5EF4-FFF2-40B4-BE49-F238E27FC236}">
                    <a16:creationId xmlns:a16="http://schemas.microsoft.com/office/drawing/2014/main" id="{F1603392-B9E7-490F-BDA5-8ADCE322797C}"/>
                  </a:ext>
                </a:extLst>
              </p:cNvPr>
              <p:cNvSpPr txBox="1">
                <a:spLocks noChangeArrowheads="1"/>
              </p:cNvSpPr>
              <p:nvPr/>
            </p:nvSpPr>
            <p:spPr bwMode="auto">
              <a:xfrm>
                <a:off x="4669" y="1181"/>
                <a:ext cx="258"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e[8]</a:t>
                </a:r>
              </a:p>
            </p:txBody>
          </p:sp>
          <p:sp>
            <p:nvSpPr>
              <p:cNvPr id="105543" name="Text Box 328">
                <a:extLst>
                  <a:ext uri="{FF2B5EF4-FFF2-40B4-BE49-F238E27FC236}">
                    <a16:creationId xmlns:a16="http://schemas.microsoft.com/office/drawing/2014/main" id="{041913AC-C779-470D-82D5-995D0BD59BEF}"/>
                  </a:ext>
                </a:extLst>
              </p:cNvPr>
              <p:cNvSpPr txBox="1">
                <a:spLocks noChangeArrowheads="1"/>
              </p:cNvSpPr>
              <p:nvPr/>
            </p:nvSpPr>
            <p:spPr bwMode="auto">
              <a:xfrm>
                <a:off x="5194" y="1181"/>
                <a:ext cx="25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e[9]</a:t>
                </a:r>
              </a:p>
            </p:txBody>
          </p:sp>
          <p:sp>
            <p:nvSpPr>
              <p:cNvPr id="105544" name="Text Box 329">
                <a:extLst>
                  <a:ext uri="{FF2B5EF4-FFF2-40B4-BE49-F238E27FC236}">
                    <a16:creationId xmlns:a16="http://schemas.microsoft.com/office/drawing/2014/main" id="{11E80755-1835-444B-9DB7-25183176E93F}"/>
                  </a:ext>
                </a:extLst>
              </p:cNvPr>
              <p:cNvSpPr txBox="1">
                <a:spLocks noChangeArrowheads="1"/>
              </p:cNvSpPr>
              <p:nvPr/>
            </p:nvSpPr>
            <p:spPr bwMode="auto">
              <a:xfrm>
                <a:off x="471" y="2720"/>
                <a:ext cx="24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f[0]</a:t>
                </a:r>
              </a:p>
            </p:txBody>
          </p:sp>
          <p:sp>
            <p:nvSpPr>
              <p:cNvPr id="105545" name="Text Box 330">
                <a:extLst>
                  <a:ext uri="{FF2B5EF4-FFF2-40B4-BE49-F238E27FC236}">
                    <a16:creationId xmlns:a16="http://schemas.microsoft.com/office/drawing/2014/main" id="{E51A98A9-B97A-4949-93FE-4C913A71AF9F}"/>
                  </a:ext>
                </a:extLst>
              </p:cNvPr>
              <p:cNvSpPr txBox="1">
                <a:spLocks noChangeArrowheads="1"/>
              </p:cNvSpPr>
              <p:nvPr/>
            </p:nvSpPr>
            <p:spPr bwMode="auto">
              <a:xfrm>
                <a:off x="995" y="2720"/>
                <a:ext cx="24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f[1]</a:t>
                </a:r>
              </a:p>
            </p:txBody>
          </p:sp>
          <p:sp>
            <p:nvSpPr>
              <p:cNvPr id="105546" name="Text Box 331">
                <a:extLst>
                  <a:ext uri="{FF2B5EF4-FFF2-40B4-BE49-F238E27FC236}">
                    <a16:creationId xmlns:a16="http://schemas.microsoft.com/office/drawing/2014/main" id="{F3DF89A5-EFDF-4A95-8E9C-872DDB7B231A}"/>
                  </a:ext>
                </a:extLst>
              </p:cNvPr>
              <p:cNvSpPr txBox="1">
                <a:spLocks noChangeArrowheads="1"/>
              </p:cNvSpPr>
              <p:nvPr/>
            </p:nvSpPr>
            <p:spPr bwMode="auto">
              <a:xfrm>
                <a:off x="1519" y="2720"/>
                <a:ext cx="24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f[2]</a:t>
                </a:r>
              </a:p>
            </p:txBody>
          </p:sp>
          <p:sp>
            <p:nvSpPr>
              <p:cNvPr id="105547" name="Text Box 332">
                <a:extLst>
                  <a:ext uri="{FF2B5EF4-FFF2-40B4-BE49-F238E27FC236}">
                    <a16:creationId xmlns:a16="http://schemas.microsoft.com/office/drawing/2014/main" id="{99A7ADE0-2891-45CE-B1B6-7986A3BB3149}"/>
                  </a:ext>
                </a:extLst>
              </p:cNvPr>
              <p:cNvSpPr txBox="1">
                <a:spLocks noChangeArrowheads="1"/>
              </p:cNvSpPr>
              <p:nvPr/>
            </p:nvSpPr>
            <p:spPr bwMode="auto">
              <a:xfrm>
                <a:off x="2046" y="2720"/>
                <a:ext cx="24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f[3]</a:t>
                </a:r>
              </a:p>
            </p:txBody>
          </p:sp>
          <p:sp>
            <p:nvSpPr>
              <p:cNvPr id="105548" name="Text Box 333">
                <a:extLst>
                  <a:ext uri="{FF2B5EF4-FFF2-40B4-BE49-F238E27FC236}">
                    <a16:creationId xmlns:a16="http://schemas.microsoft.com/office/drawing/2014/main" id="{6626826D-9206-46B0-ADAA-F674439E27F5}"/>
                  </a:ext>
                </a:extLst>
              </p:cNvPr>
              <p:cNvSpPr txBox="1">
                <a:spLocks noChangeArrowheads="1"/>
              </p:cNvSpPr>
              <p:nvPr/>
            </p:nvSpPr>
            <p:spPr bwMode="auto">
              <a:xfrm>
                <a:off x="2570" y="2720"/>
                <a:ext cx="24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f[4]</a:t>
                </a:r>
              </a:p>
            </p:txBody>
          </p:sp>
          <p:sp>
            <p:nvSpPr>
              <p:cNvPr id="105549" name="Text Box 334">
                <a:extLst>
                  <a:ext uri="{FF2B5EF4-FFF2-40B4-BE49-F238E27FC236}">
                    <a16:creationId xmlns:a16="http://schemas.microsoft.com/office/drawing/2014/main" id="{2E27578F-5217-4E16-A66B-528C3529BC2C}"/>
                  </a:ext>
                </a:extLst>
              </p:cNvPr>
              <p:cNvSpPr txBox="1">
                <a:spLocks noChangeArrowheads="1"/>
              </p:cNvSpPr>
              <p:nvPr/>
            </p:nvSpPr>
            <p:spPr bwMode="auto">
              <a:xfrm>
                <a:off x="3095" y="2720"/>
                <a:ext cx="24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f[5]</a:t>
                </a:r>
              </a:p>
            </p:txBody>
          </p:sp>
          <p:sp>
            <p:nvSpPr>
              <p:cNvPr id="105550" name="Text Box 335">
                <a:extLst>
                  <a:ext uri="{FF2B5EF4-FFF2-40B4-BE49-F238E27FC236}">
                    <a16:creationId xmlns:a16="http://schemas.microsoft.com/office/drawing/2014/main" id="{8A0FFE51-AA79-4380-8B61-741F9B2DB435}"/>
                  </a:ext>
                </a:extLst>
              </p:cNvPr>
              <p:cNvSpPr txBox="1">
                <a:spLocks noChangeArrowheads="1"/>
              </p:cNvSpPr>
              <p:nvPr/>
            </p:nvSpPr>
            <p:spPr bwMode="auto">
              <a:xfrm>
                <a:off x="3619" y="2720"/>
                <a:ext cx="24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f[6]</a:t>
                </a:r>
              </a:p>
            </p:txBody>
          </p:sp>
          <p:sp>
            <p:nvSpPr>
              <p:cNvPr id="105551" name="Text Box 336">
                <a:extLst>
                  <a:ext uri="{FF2B5EF4-FFF2-40B4-BE49-F238E27FC236}">
                    <a16:creationId xmlns:a16="http://schemas.microsoft.com/office/drawing/2014/main" id="{2742C360-C26C-485F-8138-93D21547D139}"/>
                  </a:ext>
                </a:extLst>
              </p:cNvPr>
              <p:cNvSpPr txBox="1">
                <a:spLocks noChangeArrowheads="1"/>
              </p:cNvSpPr>
              <p:nvPr/>
            </p:nvSpPr>
            <p:spPr bwMode="auto">
              <a:xfrm>
                <a:off x="4145" y="2720"/>
                <a:ext cx="24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f[7]</a:t>
                </a:r>
              </a:p>
            </p:txBody>
          </p:sp>
          <p:sp>
            <p:nvSpPr>
              <p:cNvPr id="105552" name="Text Box 337">
                <a:extLst>
                  <a:ext uri="{FF2B5EF4-FFF2-40B4-BE49-F238E27FC236}">
                    <a16:creationId xmlns:a16="http://schemas.microsoft.com/office/drawing/2014/main" id="{72F09695-8EDA-4C51-8DE9-2E377C5255FF}"/>
                  </a:ext>
                </a:extLst>
              </p:cNvPr>
              <p:cNvSpPr txBox="1">
                <a:spLocks noChangeArrowheads="1"/>
              </p:cNvSpPr>
              <p:nvPr/>
            </p:nvSpPr>
            <p:spPr bwMode="auto">
              <a:xfrm>
                <a:off x="4669" y="2720"/>
                <a:ext cx="24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f[8]</a:t>
                </a:r>
              </a:p>
            </p:txBody>
          </p:sp>
          <p:sp>
            <p:nvSpPr>
              <p:cNvPr id="105553" name="Text Box 338">
                <a:extLst>
                  <a:ext uri="{FF2B5EF4-FFF2-40B4-BE49-F238E27FC236}">
                    <a16:creationId xmlns:a16="http://schemas.microsoft.com/office/drawing/2014/main" id="{8D8AC62A-8E55-42D1-9EAE-425FD4556824}"/>
                  </a:ext>
                </a:extLst>
              </p:cNvPr>
              <p:cNvSpPr txBox="1">
                <a:spLocks noChangeArrowheads="1"/>
              </p:cNvSpPr>
              <p:nvPr/>
            </p:nvSpPr>
            <p:spPr bwMode="auto">
              <a:xfrm>
                <a:off x="5194" y="2720"/>
                <a:ext cx="24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f[9]</a:t>
                </a:r>
              </a:p>
            </p:txBody>
          </p:sp>
          <p:sp>
            <p:nvSpPr>
              <p:cNvPr id="105554" name="Text Box 339">
                <a:extLst>
                  <a:ext uri="{FF2B5EF4-FFF2-40B4-BE49-F238E27FC236}">
                    <a16:creationId xmlns:a16="http://schemas.microsoft.com/office/drawing/2014/main" id="{6B146948-08B9-45DD-8425-F0C4CFC37594}"/>
                  </a:ext>
                </a:extLst>
              </p:cNvPr>
              <p:cNvSpPr txBox="1">
                <a:spLocks noChangeArrowheads="1"/>
              </p:cNvSpPr>
              <p:nvPr/>
            </p:nvSpPr>
            <p:spPr bwMode="auto">
              <a:xfrm>
                <a:off x="377" y="1613"/>
                <a:ext cx="177" cy="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A200C8"/>
                    </a:solidFill>
                    <a:latin typeface="Times New Roman" panose="02020603050405020304" pitchFamily="18" charset="0"/>
                    <a:ea typeface="楷体_GB2312" pitchFamily="49" charset="-122"/>
                  </a:rPr>
                  <a:t>一趟分配</a:t>
                </a:r>
              </a:p>
            </p:txBody>
          </p:sp>
        </p:grpSp>
        <p:grpSp>
          <p:nvGrpSpPr>
            <p:cNvPr id="105502" name="Group 340">
              <a:extLst>
                <a:ext uri="{FF2B5EF4-FFF2-40B4-BE49-F238E27FC236}">
                  <a16:creationId xmlns:a16="http://schemas.microsoft.com/office/drawing/2014/main" id="{DE9F6023-6497-489E-BD8A-05A9A0A70325}"/>
                </a:ext>
              </a:extLst>
            </p:cNvPr>
            <p:cNvGrpSpPr>
              <a:grpSpLocks/>
            </p:cNvGrpSpPr>
            <p:nvPr/>
          </p:nvGrpSpPr>
          <p:grpSpPr bwMode="auto">
            <a:xfrm>
              <a:off x="467" y="3072"/>
              <a:ext cx="5133" cy="256"/>
              <a:chOff x="354" y="1045"/>
              <a:chExt cx="5273" cy="256"/>
            </a:xfrm>
          </p:grpSpPr>
          <p:grpSp>
            <p:nvGrpSpPr>
              <p:cNvPr id="105504" name="Group 341">
                <a:extLst>
                  <a:ext uri="{FF2B5EF4-FFF2-40B4-BE49-F238E27FC236}">
                    <a16:creationId xmlns:a16="http://schemas.microsoft.com/office/drawing/2014/main" id="{694665F4-EE8B-4F69-93C4-9F21D3005B27}"/>
                  </a:ext>
                </a:extLst>
              </p:cNvPr>
              <p:cNvGrpSpPr>
                <a:grpSpLocks/>
              </p:cNvGrpSpPr>
              <p:nvPr/>
            </p:nvGrpSpPr>
            <p:grpSpPr bwMode="auto">
              <a:xfrm>
                <a:off x="354" y="1045"/>
                <a:ext cx="542" cy="256"/>
                <a:chOff x="1133" y="1389"/>
                <a:chExt cx="542" cy="256"/>
              </a:xfrm>
            </p:grpSpPr>
            <p:sp>
              <p:nvSpPr>
                <p:cNvPr id="105532" name="Rectangle 342">
                  <a:extLst>
                    <a:ext uri="{FF2B5EF4-FFF2-40B4-BE49-F238E27FC236}">
                      <a16:creationId xmlns:a16="http://schemas.microsoft.com/office/drawing/2014/main" id="{A8725CC6-2874-4D3C-B920-673E9DB9F195}"/>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930</a:t>
                  </a:r>
                </a:p>
              </p:txBody>
            </p:sp>
            <p:sp>
              <p:nvSpPr>
                <p:cNvPr id="105533" name="Line 343">
                  <a:extLst>
                    <a:ext uri="{FF2B5EF4-FFF2-40B4-BE49-F238E27FC236}">
                      <a16:creationId xmlns:a16="http://schemas.microsoft.com/office/drawing/2014/main" id="{C4857BE5-139F-44B0-B976-7D8A5BFDC98B}"/>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05" name="Group 344">
                <a:extLst>
                  <a:ext uri="{FF2B5EF4-FFF2-40B4-BE49-F238E27FC236}">
                    <a16:creationId xmlns:a16="http://schemas.microsoft.com/office/drawing/2014/main" id="{8F093EE3-2D00-4E4A-B770-F885BF2DCAA8}"/>
                  </a:ext>
                </a:extLst>
              </p:cNvPr>
              <p:cNvGrpSpPr>
                <a:grpSpLocks/>
              </p:cNvGrpSpPr>
              <p:nvPr/>
            </p:nvGrpSpPr>
            <p:grpSpPr bwMode="auto">
              <a:xfrm>
                <a:off x="880" y="1045"/>
                <a:ext cx="542" cy="256"/>
                <a:chOff x="1133" y="1389"/>
                <a:chExt cx="542" cy="256"/>
              </a:xfrm>
            </p:grpSpPr>
            <p:sp>
              <p:nvSpPr>
                <p:cNvPr id="105530" name="Rectangle 345">
                  <a:extLst>
                    <a:ext uri="{FF2B5EF4-FFF2-40B4-BE49-F238E27FC236}">
                      <a16:creationId xmlns:a16="http://schemas.microsoft.com/office/drawing/2014/main" id="{51EDB643-EA0A-4F69-A3FF-7CB150B03F33}"/>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063</a:t>
                  </a:r>
                </a:p>
              </p:txBody>
            </p:sp>
            <p:sp>
              <p:nvSpPr>
                <p:cNvPr id="105531" name="Line 346">
                  <a:extLst>
                    <a:ext uri="{FF2B5EF4-FFF2-40B4-BE49-F238E27FC236}">
                      <a16:creationId xmlns:a16="http://schemas.microsoft.com/office/drawing/2014/main" id="{E2013FE0-1B66-4BAD-9E9B-013E3063AA38}"/>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06" name="Group 347">
                <a:extLst>
                  <a:ext uri="{FF2B5EF4-FFF2-40B4-BE49-F238E27FC236}">
                    <a16:creationId xmlns:a16="http://schemas.microsoft.com/office/drawing/2014/main" id="{7E1EDD64-2771-4E85-96C1-2510E8F70E41}"/>
                  </a:ext>
                </a:extLst>
              </p:cNvPr>
              <p:cNvGrpSpPr>
                <a:grpSpLocks/>
              </p:cNvGrpSpPr>
              <p:nvPr/>
            </p:nvGrpSpPr>
            <p:grpSpPr bwMode="auto">
              <a:xfrm>
                <a:off x="1406" y="1045"/>
                <a:ext cx="542" cy="256"/>
                <a:chOff x="1133" y="1389"/>
                <a:chExt cx="542" cy="256"/>
              </a:xfrm>
            </p:grpSpPr>
            <p:sp>
              <p:nvSpPr>
                <p:cNvPr id="105528" name="Rectangle 348">
                  <a:extLst>
                    <a:ext uri="{FF2B5EF4-FFF2-40B4-BE49-F238E27FC236}">
                      <a16:creationId xmlns:a16="http://schemas.microsoft.com/office/drawing/2014/main" id="{1866885C-6D70-4E85-BCA9-AD1D53811E7D}"/>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083</a:t>
                  </a:r>
                </a:p>
              </p:txBody>
            </p:sp>
            <p:sp>
              <p:nvSpPr>
                <p:cNvPr id="105529" name="Line 349">
                  <a:extLst>
                    <a:ext uri="{FF2B5EF4-FFF2-40B4-BE49-F238E27FC236}">
                      <a16:creationId xmlns:a16="http://schemas.microsoft.com/office/drawing/2014/main" id="{8D90581A-497C-4A92-B1A4-7C3ED6077D19}"/>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07" name="Group 350">
                <a:extLst>
                  <a:ext uri="{FF2B5EF4-FFF2-40B4-BE49-F238E27FC236}">
                    <a16:creationId xmlns:a16="http://schemas.microsoft.com/office/drawing/2014/main" id="{222106B6-DFC0-497A-A8F5-8FE1B8BBF183}"/>
                  </a:ext>
                </a:extLst>
              </p:cNvPr>
              <p:cNvGrpSpPr>
                <a:grpSpLocks/>
              </p:cNvGrpSpPr>
              <p:nvPr/>
            </p:nvGrpSpPr>
            <p:grpSpPr bwMode="auto">
              <a:xfrm>
                <a:off x="1931" y="1045"/>
                <a:ext cx="542" cy="256"/>
                <a:chOff x="1133" y="1389"/>
                <a:chExt cx="542" cy="256"/>
              </a:xfrm>
            </p:grpSpPr>
            <p:sp>
              <p:nvSpPr>
                <p:cNvPr id="105526" name="Rectangle 351">
                  <a:extLst>
                    <a:ext uri="{FF2B5EF4-FFF2-40B4-BE49-F238E27FC236}">
                      <a16:creationId xmlns:a16="http://schemas.microsoft.com/office/drawing/2014/main" id="{C6FB23AB-E13C-4964-8B08-2599CFB533F0}"/>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184</a:t>
                  </a:r>
                </a:p>
              </p:txBody>
            </p:sp>
            <p:sp>
              <p:nvSpPr>
                <p:cNvPr id="105527" name="Line 352">
                  <a:extLst>
                    <a:ext uri="{FF2B5EF4-FFF2-40B4-BE49-F238E27FC236}">
                      <a16:creationId xmlns:a16="http://schemas.microsoft.com/office/drawing/2014/main" id="{D6C85A04-47A1-4357-B5BA-5B62B8C9E00B}"/>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08" name="Group 353">
                <a:extLst>
                  <a:ext uri="{FF2B5EF4-FFF2-40B4-BE49-F238E27FC236}">
                    <a16:creationId xmlns:a16="http://schemas.microsoft.com/office/drawing/2014/main" id="{9CEF1816-01EA-4FEC-8E62-62BE60EED112}"/>
                  </a:ext>
                </a:extLst>
              </p:cNvPr>
              <p:cNvGrpSpPr>
                <a:grpSpLocks/>
              </p:cNvGrpSpPr>
              <p:nvPr/>
            </p:nvGrpSpPr>
            <p:grpSpPr bwMode="auto">
              <a:xfrm>
                <a:off x="2457" y="1045"/>
                <a:ext cx="542" cy="256"/>
                <a:chOff x="1133" y="1389"/>
                <a:chExt cx="542" cy="256"/>
              </a:xfrm>
            </p:grpSpPr>
            <p:sp>
              <p:nvSpPr>
                <p:cNvPr id="105524" name="Rectangle 354">
                  <a:extLst>
                    <a:ext uri="{FF2B5EF4-FFF2-40B4-BE49-F238E27FC236}">
                      <a16:creationId xmlns:a16="http://schemas.microsoft.com/office/drawing/2014/main" id="{298E2DD1-25D0-4E45-88B2-8DAD53D40A76}"/>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505</a:t>
                  </a:r>
                </a:p>
              </p:txBody>
            </p:sp>
            <p:sp>
              <p:nvSpPr>
                <p:cNvPr id="105525" name="Line 355">
                  <a:extLst>
                    <a:ext uri="{FF2B5EF4-FFF2-40B4-BE49-F238E27FC236}">
                      <a16:creationId xmlns:a16="http://schemas.microsoft.com/office/drawing/2014/main" id="{9AD30055-7EAD-4221-818D-3499FFE57E72}"/>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09" name="Group 356">
                <a:extLst>
                  <a:ext uri="{FF2B5EF4-FFF2-40B4-BE49-F238E27FC236}">
                    <a16:creationId xmlns:a16="http://schemas.microsoft.com/office/drawing/2014/main" id="{5B0F6E16-BFD6-40D8-AA8C-FE64C31A812C}"/>
                  </a:ext>
                </a:extLst>
              </p:cNvPr>
              <p:cNvGrpSpPr>
                <a:grpSpLocks/>
              </p:cNvGrpSpPr>
              <p:nvPr/>
            </p:nvGrpSpPr>
            <p:grpSpPr bwMode="auto">
              <a:xfrm>
                <a:off x="2983" y="1045"/>
                <a:ext cx="542" cy="256"/>
                <a:chOff x="1133" y="1389"/>
                <a:chExt cx="542" cy="256"/>
              </a:xfrm>
            </p:grpSpPr>
            <p:sp>
              <p:nvSpPr>
                <p:cNvPr id="105522" name="Rectangle 357">
                  <a:extLst>
                    <a:ext uri="{FF2B5EF4-FFF2-40B4-BE49-F238E27FC236}">
                      <a16:creationId xmlns:a16="http://schemas.microsoft.com/office/drawing/2014/main" id="{16B8744D-E04E-4448-A359-C34E6D29B564}"/>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278</a:t>
                  </a:r>
                </a:p>
              </p:txBody>
            </p:sp>
            <p:sp>
              <p:nvSpPr>
                <p:cNvPr id="105523" name="Line 358">
                  <a:extLst>
                    <a:ext uri="{FF2B5EF4-FFF2-40B4-BE49-F238E27FC236}">
                      <a16:creationId xmlns:a16="http://schemas.microsoft.com/office/drawing/2014/main" id="{2AC982BF-7F59-4096-886A-7B651890D699}"/>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10" name="Group 359">
                <a:extLst>
                  <a:ext uri="{FF2B5EF4-FFF2-40B4-BE49-F238E27FC236}">
                    <a16:creationId xmlns:a16="http://schemas.microsoft.com/office/drawing/2014/main" id="{8AA6AB1E-69ED-46D4-BC5C-51530C58E242}"/>
                  </a:ext>
                </a:extLst>
              </p:cNvPr>
              <p:cNvGrpSpPr>
                <a:grpSpLocks/>
              </p:cNvGrpSpPr>
              <p:nvPr/>
            </p:nvGrpSpPr>
            <p:grpSpPr bwMode="auto">
              <a:xfrm>
                <a:off x="3508" y="1045"/>
                <a:ext cx="542" cy="256"/>
                <a:chOff x="1133" y="1389"/>
                <a:chExt cx="542" cy="256"/>
              </a:xfrm>
            </p:grpSpPr>
            <p:sp>
              <p:nvSpPr>
                <p:cNvPr id="105520" name="Rectangle 360">
                  <a:extLst>
                    <a:ext uri="{FF2B5EF4-FFF2-40B4-BE49-F238E27FC236}">
                      <a16:creationId xmlns:a16="http://schemas.microsoft.com/office/drawing/2014/main" id="{477AD425-5909-4EEA-BB76-CDF26A06A147}"/>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008</a:t>
                  </a:r>
                </a:p>
              </p:txBody>
            </p:sp>
            <p:sp>
              <p:nvSpPr>
                <p:cNvPr id="105521" name="Line 361">
                  <a:extLst>
                    <a:ext uri="{FF2B5EF4-FFF2-40B4-BE49-F238E27FC236}">
                      <a16:creationId xmlns:a16="http://schemas.microsoft.com/office/drawing/2014/main" id="{289FF9C4-F6C7-4978-9C44-F14CB2717DD5}"/>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11" name="Group 362">
                <a:extLst>
                  <a:ext uri="{FF2B5EF4-FFF2-40B4-BE49-F238E27FC236}">
                    <a16:creationId xmlns:a16="http://schemas.microsoft.com/office/drawing/2014/main" id="{BAB30E24-6C12-4C0A-AFB4-25697AD57097}"/>
                  </a:ext>
                </a:extLst>
              </p:cNvPr>
              <p:cNvGrpSpPr>
                <a:grpSpLocks/>
              </p:cNvGrpSpPr>
              <p:nvPr/>
            </p:nvGrpSpPr>
            <p:grpSpPr bwMode="auto">
              <a:xfrm>
                <a:off x="4034" y="1045"/>
                <a:ext cx="542" cy="256"/>
                <a:chOff x="1133" y="1389"/>
                <a:chExt cx="542" cy="256"/>
              </a:xfrm>
            </p:grpSpPr>
            <p:sp>
              <p:nvSpPr>
                <p:cNvPr id="105518" name="Rectangle 363">
                  <a:extLst>
                    <a:ext uri="{FF2B5EF4-FFF2-40B4-BE49-F238E27FC236}">
                      <a16:creationId xmlns:a16="http://schemas.microsoft.com/office/drawing/2014/main" id="{0157A80E-2090-4CDA-B8FF-321637C6FB78}"/>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109</a:t>
                  </a:r>
                </a:p>
              </p:txBody>
            </p:sp>
            <p:sp>
              <p:nvSpPr>
                <p:cNvPr id="105519" name="Line 364">
                  <a:extLst>
                    <a:ext uri="{FF2B5EF4-FFF2-40B4-BE49-F238E27FC236}">
                      <a16:creationId xmlns:a16="http://schemas.microsoft.com/office/drawing/2014/main" id="{D0D15252-63C7-4B28-9786-3927E2BB0795}"/>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12" name="Group 365">
                <a:extLst>
                  <a:ext uri="{FF2B5EF4-FFF2-40B4-BE49-F238E27FC236}">
                    <a16:creationId xmlns:a16="http://schemas.microsoft.com/office/drawing/2014/main" id="{1F238D54-F4BD-4B26-B2EC-5B2A9928DCDF}"/>
                  </a:ext>
                </a:extLst>
              </p:cNvPr>
              <p:cNvGrpSpPr>
                <a:grpSpLocks/>
              </p:cNvGrpSpPr>
              <p:nvPr/>
            </p:nvGrpSpPr>
            <p:grpSpPr bwMode="auto">
              <a:xfrm>
                <a:off x="4560" y="1045"/>
                <a:ext cx="542" cy="256"/>
                <a:chOff x="1133" y="1389"/>
                <a:chExt cx="542" cy="256"/>
              </a:xfrm>
            </p:grpSpPr>
            <p:sp>
              <p:nvSpPr>
                <p:cNvPr id="105516" name="Rectangle 366">
                  <a:extLst>
                    <a:ext uri="{FF2B5EF4-FFF2-40B4-BE49-F238E27FC236}">
                      <a16:creationId xmlns:a16="http://schemas.microsoft.com/office/drawing/2014/main" id="{58EC2D06-4674-40E5-9609-6C832E9CC583}"/>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589</a:t>
                  </a:r>
                </a:p>
              </p:txBody>
            </p:sp>
            <p:sp>
              <p:nvSpPr>
                <p:cNvPr id="105517" name="Line 367">
                  <a:extLst>
                    <a:ext uri="{FF2B5EF4-FFF2-40B4-BE49-F238E27FC236}">
                      <a16:creationId xmlns:a16="http://schemas.microsoft.com/office/drawing/2014/main" id="{75AF806E-96AA-486B-9C3D-5E5CF062C378}"/>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13" name="Group 368">
                <a:extLst>
                  <a:ext uri="{FF2B5EF4-FFF2-40B4-BE49-F238E27FC236}">
                    <a16:creationId xmlns:a16="http://schemas.microsoft.com/office/drawing/2014/main" id="{2B6F1316-CC73-40F8-8D1E-225B6B8639BE}"/>
                  </a:ext>
                </a:extLst>
              </p:cNvPr>
              <p:cNvGrpSpPr>
                <a:grpSpLocks/>
              </p:cNvGrpSpPr>
              <p:nvPr/>
            </p:nvGrpSpPr>
            <p:grpSpPr bwMode="auto">
              <a:xfrm>
                <a:off x="5085" y="1045"/>
                <a:ext cx="542" cy="256"/>
                <a:chOff x="1133" y="1389"/>
                <a:chExt cx="542" cy="256"/>
              </a:xfrm>
            </p:grpSpPr>
            <p:sp>
              <p:nvSpPr>
                <p:cNvPr id="105514" name="Rectangle 369">
                  <a:extLst>
                    <a:ext uri="{FF2B5EF4-FFF2-40B4-BE49-F238E27FC236}">
                      <a16:creationId xmlns:a16="http://schemas.microsoft.com/office/drawing/2014/main" id="{0EB5333B-F516-43D0-8E81-B74850980126}"/>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269</a:t>
                  </a:r>
                </a:p>
              </p:txBody>
            </p:sp>
            <p:sp>
              <p:nvSpPr>
                <p:cNvPr id="105515" name="Line 370">
                  <a:extLst>
                    <a:ext uri="{FF2B5EF4-FFF2-40B4-BE49-F238E27FC236}">
                      <a16:creationId xmlns:a16="http://schemas.microsoft.com/office/drawing/2014/main" id="{537269E4-3D76-4723-A72F-343EBD31E5DB}"/>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sp>
          <p:nvSpPr>
            <p:cNvPr id="105503" name="Text Box 371">
              <a:extLst>
                <a:ext uri="{FF2B5EF4-FFF2-40B4-BE49-F238E27FC236}">
                  <a16:creationId xmlns:a16="http://schemas.microsoft.com/office/drawing/2014/main" id="{74873618-FD7B-4A9B-836A-30D921865B3C}"/>
                </a:ext>
              </a:extLst>
            </p:cNvPr>
            <p:cNvSpPr txBox="1">
              <a:spLocks noChangeArrowheads="1"/>
            </p:cNvSpPr>
            <p:nvPr/>
          </p:nvSpPr>
          <p:spPr bwMode="auto">
            <a:xfrm>
              <a:off x="2" y="2971"/>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A200C8"/>
                  </a:solidFill>
                  <a:latin typeface="Times New Roman" panose="02020603050405020304" pitchFamily="18" charset="0"/>
                  <a:ea typeface="楷体_GB2312" pitchFamily="49" charset="-122"/>
                </a:rPr>
                <a:t>一趟收集</a:t>
              </a:r>
            </a:p>
          </p:txBody>
        </p:sp>
      </p:gr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17422E15-B4E3-4D5E-A78A-4B8F457C79C6}"/>
              </a:ext>
            </a:extLst>
          </p:cNvPr>
          <p:cNvSpPr>
            <a:spLocks noGrp="1" noChangeArrowheads="1"/>
          </p:cNvSpPr>
          <p:nvPr>
            <p:ph type="title"/>
          </p:nvPr>
        </p:nvSpPr>
        <p:spPr>
          <a:xfrm>
            <a:off x="457200" y="1984375"/>
            <a:ext cx="8229600" cy="681038"/>
          </a:xfrm>
        </p:spPr>
        <p:txBody>
          <a:bodyPr/>
          <a:lstStyle/>
          <a:p>
            <a:pPr algn="l" eaLnBrk="1" hangingPunct="1"/>
            <a:r>
              <a:rPr lang="zh-CN" altLang="en-US" sz="3300">
                <a:latin typeface="黑体" panose="02010609060101010101" pitchFamily="49" charset="-122"/>
                <a:ea typeface="黑体" panose="02010609060101010101" pitchFamily="49" charset="-122"/>
              </a:rPr>
              <a:t>二、链式基数排序(举例)</a:t>
            </a:r>
            <a:endParaRPr lang="en-US" altLang="zh-CN" sz="3300">
              <a:latin typeface="黑体" panose="02010609060101010101" pitchFamily="49" charset="-122"/>
              <a:ea typeface="黑体" panose="02010609060101010101" pitchFamily="49" charset="-122"/>
            </a:endParaRPr>
          </a:p>
        </p:txBody>
      </p:sp>
      <p:sp>
        <p:nvSpPr>
          <p:cNvPr id="106499" name="Text Box 3">
            <a:extLst>
              <a:ext uri="{FF2B5EF4-FFF2-40B4-BE49-F238E27FC236}">
                <a16:creationId xmlns:a16="http://schemas.microsoft.com/office/drawing/2014/main" id="{AE84D2A6-0F13-4CD8-88A5-14F4344EE8B6}"/>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第六节　基数排序</a:t>
            </a:r>
          </a:p>
        </p:txBody>
      </p:sp>
      <p:sp>
        <p:nvSpPr>
          <p:cNvPr id="106500" name="Rectangle 4">
            <a:extLst>
              <a:ext uri="{FF2B5EF4-FFF2-40B4-BE49-F238E27FC236}">
                <a16:creationId xmlns:a16="http://schemas.microsoft.com/office/drawing/2014/main" id="{AFE6C411-8EB2-4188-9817-6C80A1BCED30}"/>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106501" name="Group 249">
            <a:extLst>
              <a:ext uri="{FF2B5EF4-FFF2-40B4-BE49-F238E27FC236}">
                <a16:creationId xmlns:a16="http://schemas.microsoft.com/office/drawing/2014/main" id="{A3165DD2-3B2F-47AC-9863-A5C1C11E8A4C}"/>
              </a:ext>
            </a:extLst>
          </p:cNvPr>
          <p:cNvGrpSpPr>
            <a:grpSpLocks/>
          </p:cNvGrpSpPr>
          <p:nvPr/>
        </p:nvGrpSpPr>
        <p:grpSpPr bwMode="auto">
          <a:xfrm>
            <a:off x="100013" y="2643188"/>
            <a:ext cx="8839200" cy="4113212"/>
            <a:chOff x="63" y="1665"/>
            <a:chExt cx="5568" cy="2591"/>
          </a:xfrm>
        </p:grpSpPr>
        <p:grpSp>
          <p:nvGrpSpPr>
            <p:cNvPr id="106503" name="Group 125">
              <a:extLst>
                <a:ext uri="{FF2B5EF4-FFF2-40B4-BE49-F238E27FC236}">
                  <a16:creationId xmlns:a16="http://schemas.microsoft.com/office/drawing/2014/main" id="{0F658FCF-3F33-4769-825B-2AF32A05142B}"/>
                </a:ext>
              </a:extLst>
            </p:cNvPr>
            <p:cNvGrpSpPr>
              <a:grpSpLocks/>
            </p:cNvGrpSpPr>
            <p:nvPr/>
          </p:nvGrpSpPr>
          <p:grpSpPr bwMode="auto">
            <a:xfrm>
              <a:off x="588" y="4000"/>
              <a:ext cx="5043" cy="256"/>
              <a:chOff x="354" y="1045"/>
              <a:chExt cx="5273" cy="256"/>
            </a:xfrm>
          </p:grpSpPr>
          <p:grpSp>
            <p:nvGrpSpPr>
              <p:cNvPr id="106596" name="Group 126">
                <a:extLst>
                  <a:ext uri="{FF2B5EF4-FFF2-40B4-BE49-F238E27FC236}">
                    <a16:creationId xmlns:a16="http://schemas.microsoft.com/office/drawing/2014/main" id="{BDF7753D-05E3-4607-89F9-04067380348A}"/>
                  </a:ext>
                </a:extLst>
              </p:cNvPr>
              <p:cNvGrpSpPr>
                <a:grpSpLocks/>
              </p:cNvGrpSpPr>
              <p:nvPr/>
            </p:nvGrpSpPr>
            <p:grpSpPr bwMode="auto">
              <a:xfrm>
                <a:off x="354" y="1045"/>
                <a:ext cx="542" cy="256"/>
                <a:chOff x="1133" y="1389"/>
                <a:chExt cx="542" cy="256"/>
              </a:xfrm>
            </p:grpSpPr>
            <p:sp>
              <p:nvSpPr>
                <p:cNvPr id="106624" name="Rectangle 127">
                  <a:extLst>
                    <a:ext uri="{FF2B5EF4-FFF2-40B4-BE49-F238E27FC236}">
                      <a16:creationId xmlns:a16="http://schemas.microsoft.com/office/drawing/2014/main" id="{7B940BCC-D586-484C-96C7-AC33F1CAFE1A}"/>
                    </a:ext>
                  </a:extLst>
                </p:cNvPr>
                <p:cNvSpPr>
                  <a:spLocks noChangeArrowheads="1"/>
                </p:cNvSpPr>
                <p:nvPr/>
              </p:nvSpPr>
              <p:spPr bwMode="auto">
                <a:xfrm>
                  <a:off x="1313" y="1389"/>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505</a:t>
                  </a:r>
                </a:p>
              </p:txBody>
            </p:sp>
            <p:sp>
              <p:nvSpPr>
                <p:cNvPr id="106625" name="Line 128">
                  <a:extLst>
                    <a:ext uri="{FF2B5EF4-FFF2-40B4-BE49-F238E27FC236}">
                      <a16:creationId xmlns:a16="http://schemas.microsoft.com/office/drawing/2014/main" id="{FBD6A4EB-2C61-4F30-AE90-D3D0A76457E5}"/>
                    </a:ext>
                  </a:extLst>
                </p:cNvPr>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97" name="Group 129">
                <a:extLst>
                  <a:ext uri="{FF2B5EF4-FFF2-40B4-BE49-F238E27FC236}">
                    <a16:creationId xmlns:a16="http://schemas.microsoft.com/office/drawing/2014/main" id="{3CF7DFE6-48CD-4F44-B134-5DC1870F4093}"/>
                  </a:ext>
                </a:extLst>
              </p:cNvPr>
              <p:cNvGrpSpPr>
                <a:grpSpLocks/>
              </p:cNvGrpSpPr>
              <p:nvPr/>
            </p:nvGrpSpPr>
            <p:grpSpPr bwMode="auto">
              <a:xfrm>
                <a:off x="880" y="1045"/>
                <a:ext cx="542" cy="256"/>
                <a:chOff x="1133" y="1389"/>
                <a:chExt cx="542" cy="256"/>
              </a:xfrm>
            </p:grpSpPr>
            <p:sp>
              <p:nvSpPr>
                <p:cNvPr id="106622" name="Rectangle 130">
                  <a:extLst>
                    <a:ext uri="{FF2B5EF4-FFF2-40B4-BE49-F238E27FC236}">
                      <a16:creationId xmlns:a16="http://schemas.microsoft.com/office/drawing/2014/main" id="{8CCBEE80-3B6C-4C5C-941D-A2330C632E75}"/>
                    </a:ext>
                  </a:extLst>
                </p:cNvPr>
                <p:cNvSpPr>
                  <a:spLocks noChangeArrowheads="1"/>
                </p:cNvSpPr>
                <p:nvPr/>
              </p:nvSpPr>
              <p:spPr bwMode="auto">
                <a:xfrm>
                  <a:off x="1313" y="1389"/>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008</a:t>
                  </a:r>
                </a:p>
              </p:txBody>
            </p:sp>
            <p:sp>
              <p:nvSpPr>
                <p:cNvPr id="106623" name="Line 131">
                  <a:extLst>
                    <a:ext uri="{FF2B5EF4-FFF2-40B4-BE49-F238E27FC236}">
                      <a16:creationId xmlns:a16="http://schemas.microsoft.com/office/drawing/2014/main" id="{58C2F909-A90F-4EA7-BE0F-203B9BCA1285}"/>
                    </a:ext>
                  </a:extLst>
                </p:cNvPr>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98" name="Group 132">
                <a:extLst>
                  <a:ext uri="{FF2B5EF4-FFF2-40B4-BE49-F238E27FC236}">
                    <a16:creationId xmlns:a16="http://schemas.microsoft.com/office/drawing/2014/main" id="{3FD8A799-6C7E-4EE2-B524-B725D2D3C4F0}"/>
                  </a:ext>
                </a:extLst>
              </p:cNvPr>
              <p:cNvGrpSpPr>
                <a:grpSpLocks/>
              </p:cNvGrpSpPr>
              <p:nvPr/>
            </p:nvGrpSpPr>
            <p:grpSpPr bwMode="auto">
              <a:xfrm>
                <a:off x="1406" y="1045"/>
                <a:ext cx="542" cy="256"/>
                <a:chOff x="1133" y="1389"/>
                <a:chExt cx="542" cy="256"/>
              </a:xfrm>
            </p:grpSpPr>
            <p:sp>
              <p:nvSpPr>
                <p:cNvPr id="106620" name="Rectangle 133">
                  <a:extLst>
                    <a:ext uri="{FF2B5EF4-FFF2-40B4-BE49-F238E27FC236}">
                      <a16:creationId xmlns:a16="http://schemas.microsoft.com/office/drawing/2014/main" id="{9E996D01-6092-4054-8B7E-13C8F820A268}"/>
                    </a:ext>
                  </a:extLst>
                </p:cNvPr>
                <p:cNvSpPr>
                  <a:spLocks noChangeArrowheads="1"/>
                </p:cNvSpPr>
                <p:nvPr/>
              </p:nvSpPr>
              <p:spPr bwMode="auto">
                <a:xfrm>
                  <a:off x="1313" y="1389"/>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109</a:t>
                  </a:r>
                </a:p>
              </p:txBody>
            </p:sp>
            <p:sp>
              <p:nvSpPr>
                <p:cNvPr id="106621" name="Line 134">
                  <a:extLst>
                    <a:ext uri="{FF2B5EF4-FFF2-40B4-BE49-F238E27FC236}">
                      <a16:creationId xmlns:a16="http://schemas.microsoft.com/office/drawing/2014/main" id="{4097E90D-3840-495B-B23B-7C644CD2CC21}"/>
                    </a:ext>
                  </a:extLst>
                </p:cNvPr>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99" name="Group 135">
                <a:extLst>
                  <a:ext uri="{FF2B5EF4-FFF2-40B4-BE49-F238E27FC236}">
                    <a16:creationId xmlns:a16="http://schemas.microsoft.com/office/drawing/2014/main" id="{95B052C1-4533-4C38-B068-3F3F3122943C}"/>
                  </a:ext>
                </a:extLst>
              </p:cNvPr>
              <p:cNvGrpSpPr>
                <a:grpSpLocks/>
              </p:cNvGrpSpPr>
              <p:nvPr/>
            </p:nvGrpSpPr>
            <p:grpSpPr bwMode="auto">
              <a:xfrm>
                <a:off x="1931" y="1045"/>
                <a:ext cx="542" cy="256"/>
                <a:chOff x="1133" y="1389"/>
                <a:chExt cx="542" cy="256"/>
              </a:xfrm>
            </p:grpSpPr>
            <p:sp>
              <p:nvSpPr>
                <p:cNvPr id="106618" name="Rectangle 136">
                  <a:extLst>
                    <a:ext uri="{FF2B5EF4-FFF2-40B4-BE49-F238E27FC236}">
                      <a16:creationId xmlns:a16="http://schemas.microsoft.com/office/drawing/2014/main" id="{AE412C5B-46FA-4DA3-AF97-E37CD9E69ABA}"/>
                    </a:ext>
                  </a:extLst>
                </p:cNvPr>
                <p:cNvSpPr>
                  <a:spLocks noChangeArrowheads="1"/>
                </p:cNvSpPr>
                <p:nvPr/>
              </p:nvSpPr>
              <p:spPr bwMode="auto">
                <a:xfrm>
                  <a:off x="1313" y="1389"/>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930</a:t>
                  </a:r>
                </a:p>
              </p:txBody>
            </p:sp>
            <p:sp>
              <p:nvSpPr>
                <p:cNvPr id="106619" name="Line 137">
                  <a:extLst>
                    <a:ext uri="{FF2B5EF4-FFF2-40B4-BE49-F238E27FC236}">
                      <a16:creationId xmlns:a16="http://schemas.microsoft.com/office/drawing/2014/main" id="{58F17E5F-0BBE-4688-8559-B68ECAE0148C}"/>
                    </a:ext>
                  </a:extLst>
                </p:cNvPr>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600" name="Group 138">
                <a:extLst>
                  <a:ext uri="{FF2B5EF4-FFF2-40B4-BE49-F238E27FC236}">
                    <a16:creationId xmlns:a16="http://schemas.microsoft.com/office/drawing/2014/main" id="{0FC851F1-4815-4642-B190-CB59CFE04AD9}"/>
                  </a:ext>
                </a:extLst>
              </p:cNvPr>
              <p:cNvGrpSpPr>
                <a:grpSpLocks/>
              </p:cNvGrpSpPr>
              <p:nvPr/>
            </p:nvGrpSpPr>
            <p:grpSpPr bwMode="auto">
              <a:xfrm>
                <a:off x="2457" y="1045"/>
                <a:ext cx="542" cy="256"/>
                <a:chOff x="1133" y="1389"/>
                <a:chExt cx="542" cy="256"/>
              </a:xfrm>
            </p:grpSpPr>
            <p:sp>
              <p:nvSpPr>
                <p:cNvPr id="106616" name="Rectangle 139">
                  <a:extLst>
                    <a:ext uri="{FF2B5EF4-FFF2-40B4-BE49-F238E27FC236}">
                      <a16:creationId xmlns:a16="http://schemas.microsoft.com/office/drawing/2014/main" id="{5F10FAB8-42E1-4C71-AEF2-F3B17B6E59C6}"/>
                    </a:ext>
                  </a:extLst>
                </p:cNvPr>
                <p:cNvSpPr>
                  <a:spLocks noChangeArrowheads="1"/>
                </p:cNvSpPr>
                <p:nvPr/>
              </p:nvSpPr>
              <p:spPr bwMode="auto">
                <a:xfrm>
                  <a:off x="1313" y="1389"/>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063</a:t>
                  </a:r>
                </a:p>
              </p:txBody>
            </p:sp>
            <p:sp>
              <p:nvSpPr>
                <p:cNvPr id="106617" name="Line 140">
                  <a:extLst>
                    <a:ext uri="{FF2B5EF4-FFF2-40B4-BE49-F238E27FC236}">
                      <a16:creationId xmlns:a16="http://schemas.microsoft.com/office/drawing/2014/main" id="{61385E4F-5AD2-40F9-80C5-5CA43E177006}"/>
                    </a:ext>
                  </a:extLst>
                </p:cNvPr>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601" name="Group 141">
                <a:extLst>
                  <a:ext uri="{FF2B5EF4-FFF2-40B4-BE49-F238E27FC236}">
                    <a16:creationId xmlns:a16="http://schemas.microsoft.com/office/drawing/2014/main" id="{08C67981-CCCC-4950-AA7E-1BD9A492D8B7}"/>
                  </a:ext>
                </a:extLst>
              </p:cNvPr>
              <p:cNvGrpSpPr>
                <a:grpSpLocks/>
              </p:cNvGrpSpPr>
              <p:nvPr/>
            </p:nvGrpSpPr>
            <p:grpSpPr bwMode="auto">
              <a:xfrm>
                <a:off x="2983" y="1045"/>
                <a:ext cx="542" cy="256"/>
                <a:chOff x="1133" y="1389"/>
                <a:chExt cx="542" cy="256"/>
              </a:xfrm>
            </p:grpSpPr>
            <p:sp>
              <p:nvSpPr>
                <p:cNvPr id="106614" name="Rectangle 142">
                  <a:extLst>
                    <a:ext uri="{FF2B5EF4-FFF2-40B4-BE49-F238E27FC236}">
                      <a16:creationId xmlns:a16="http://schemas.microsoft.com/office/drawing/2014/main" id="{FD6817A5-5E0B-4D39-87C1-ECCE992A1984}"/>
                    </a:ext>
                  </a:extLst>
                </p:cNvPr>
                <p:cNvSpPr>
                  <a:spLocks noChangeArrowheads="1"/>
                </p:cNvSpPr>
                <p:nvPr/>
              </p:nvSpPr>
              <p:spPr bwMode="auto">
                <a:xfrm>
                  <a:off x="1313" y="1389"/>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269</a:t>
                  </a:r>
                </a:p>
              </p:txBody>
            </p:sp>
            <p:sp>
              <p:nvSpPr>
                <p:cNvPr id="106615" name="Line 143">
                  <a:extLst>
                    <a:ext uri="{FF2B5EF4-FFF2-40B4-BE49-F238E27FC236}">
                      <a16:creationId xmlns:a16="http://schemas.microsoft.com/office/drawing/2014/main" id="{5B023A6C-CA51-4E49-841E-E33F495B7CFE}"/>
                    </a:ext>
                  </a:extLst>
                </p:cNvPr>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602" name="Group 144">
                <a:extLst>
                  <a:ext uri="{FF2B5EF4-FFF2-40B4-BE49-F238E27FC236}">
                    <a16:creationId xmlns:a16="http://schemas.microsoft.com/office/drawing/2014/main" id="{EE9F3B82-39D8-48F5-814E-5E450699E36D}"/>
                  </a:ext>
                </a:extLst>
              </p:cNvPr>
              <p:cNvGrpSpPr>
                <a:grpSpLocks/>
              </p:cNvGrpSpPr>
              <p:nvPr/>
            </p:nvGrpSpPr>
            <p:grpSpPr bwMode="auto">
              <a:xfrm>
                <a:off x="3508" y="1045"/>
                <a:ext cx="542" cy="256"/>
                <a:chOff x="1133" y="1389"/>
                <a:chExt cx="542" cy="256"/>
              </a:xfrm>
            </p:grpSpPr>
            <p:sp>
              <p:nvSpPr>
                <p:cNvPr id="106612" name="Rectangle 145">
                  <a:extLst>
                    <a:ext uri="{FF2B5EF4-FFF2-40B4-BE49-F238E27FC236}">
                      <a16:creationId xmlns:a16="http://schemas.microsoft.com/office/drawing/2014/main" id="{63214A70-F7C0-42E4-A066-988C05CCAF0B}"/>
                    </a:ext>
                  </a:extLst>
                </p:cNvPr>
                <p:cNvSpPr>
                  <a:spLocks noChangeArrowheads="1"/>
                </p:cNvSpPr>
                <p:nvPr/>
              </p:nvSpPr>
              <p:spPr bwMode="auto">
                <a:xfrm>
                  <a:off x="1313" y="1389"/>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278</a:t>
                  </a:r>
                </a:p>
              </p:txBody>
            </p:sp>
            <p:sp>
              <p:nvSpPr>
                <p:cNvPr id="106613" name="Line 146">
                  <a:extLst>
                    <a:ext uri="{FF2B5EF4-FFF2-40B4-BE49-F238E27FC236}">
                      <a16:creationId xmlns:a16="http://schemas.microsoft.com/office/drawing/2014/main" id="{B975F80D-1F09-42B0-ABD3-C1415349D606}"/>
                    </a:ext>
                  </a:extLst>
                </p:cNvPr>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603" name="Group 147">
                <a:extLst>
                  <a:ext uri="{FF2B5EF4-FFF2-40B4-BE49-F238E27FC236}">
                    <a16:creationId xmlns:a16="http://schemas.microsoft.com/office/drawing/2014/main" id="{44437E1C-16B5-41D7-A8E2-DC6A1306660A}"/>
                  </a:ext>
                </a:extLst>
              </p:cNvPr>
              <p:cNvGrpSpPr>
                <a:grpSpLocks/>
              </p:cNvGrpSpPr>
              <p:nvPr/>
            </p:nvGrpSpPr>
            <p:grpSpPr bwMode="auto">
              <a:xfrm>
                <a:off x="4034" y="1045"/>
                <a:ext cx="542" cy="256"/>
                <a:chOff x="1133" y="1389"/>
                <a:chExt cx="542" cy="256"/>
              </a:xfrm>
            </p:grpSpPr>
            <p:sp>
              <p:nvSpPr>
                <p:cNvPr id="106610" name="Rectangle 148">
                  <a:extLst>
                    <a:ext uri="{FF2B5EF4-FFF2-40B4-BE49-F238E27FC236}">
                      <a16:creationId xmlns:a16="http://schemas.microsoft.com/office/drawing/2014/main" id="{CF56A333-562F-4610-AB27-59BC0CED22E2}"/>
                    </a:ext>
                  </a:extLst>
                </p:cNvPr>
                <p:cNvSpPr>
                  <a:spLocks noChangeArrowheads="1"/>
                </p:cNvSpPr>
                <p:nvPr/>
              </p:nvSpPr>
              <p:spPr bwMode="auto">
                <a:xfrm>
                  <a:off x="1313" y="1389"/>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083</a:t>
                  </a:r>
                </a:p>
              </p:txBody>
            </p:sp>
            <p:sp>
              <p:nvSpPr>
                <p:cNvPr id="106611" name="Line 149">
                  <a:extLst>
                    <a:ext uri="{FF2B5EF4-FFF2-40B4-BE49-F238E27FC236}">
                      <a16:creationId xmlns:a16="http://schemas.microsoft.com/office/drawing/2014/main" id="{18D12959-1027-4858-918D-675F38405F66}"/>
                    </a:ext>
                  </a:extLst>
                </p:cNvPr>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604" name="Group 150">
                <a:extLst>
                  <a:ext uri="{FF2B5EF4-FFF2-40B4-BE49-F238E27FC236}">
                    <a16:creationId xmlns:a16="http://schemas.microsoft.com/office/drawing/2014/main" id="{C6B774E6-EEE1-40B0-A0BF-2FD606C6A7F9}"/>
                  </a:ext>
                </a:extLst>
              </p:cNvPr>
              <p:cNvGrpSpPr>
                <a:grpSpLocks/>
              </p:cNvGrpSpPr>
              <p:nvPr/>
            </p:nvGrpSpPr>
            <p:grpSpPr bwMode="auto">
              <a:xfrm>
                <a:off x="4560" y="1045"/>
                <a:ext cx="542" cy="256"/>
                <a:chOff x="1133" y="1389"/>
                <a:chExt cx="542" cy="256"/>
              </a:xfrm>
            </p:grpSpPr>
            <p:sp>
              <p:nvSpPr>
                <p:cNvPr id="106608" name="Rectangle 151">
                  <a:extLst>
                    <a:ext uri="{FF2B5EF4-FFF2-40B4-BE49-F238E27FC236}">
                      <a16:creationId xmlns:a16="http://schemas.microsoft.com/office/drawing/2014/main" id="{73BC3E5D-09FC-4F1E-AB34-90B575C3D1B1}"/>
                    </a:ext>
                  </a:extLst>
                </p:cNvPr>
                <p:cNvSpPr>
                  <a:spLocks noChangeArrowheads="1"/>
                </p:cNvSpPr>
                <p:nvPr/>
              </p:nvSpPr>
              <p:spPr bwMode="auto">
                <a:xfrm>
                  <a:off x="1313" y="1389"/>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184</a:t>
                  </a:r>
                </a:p>
              </p:txBody>
            </p:sp>
            <p:sp>
              <p:nvSpPr>
                <p:cNvPr id="106609" name="Line 152">
                  <a:extLst>
                    <a:ext uri="{FF2B5EF4-FFF2-40B4-BE49-F238E27FC236}">
                      <a16:creationId xmlns:a16="http://schemas.microsoft.com/office/drawing/2014/main" id="{D152A636-D015-42F1-B42B-9F515828C0EE}"/>
                    </a:ext>
                  </a:extLst>
                </p:cNvPr>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605" name="Group 153">
                <a:extLst>
                  <a:ext uri="{FF2B5EF4-FFF2-40B4-BE49-F238E27FC236}">
                    <a16:creationId xmlns:a16="http://schemas.microsoft.com/office/drawing/2014/main" id="{2A0A49F4-7BE1-4161-BD00-83DC75A44499}"/>
                  </a:ext>
                </a:extLst>
              </p:cNvPr>
              <p:cNvGrpSpPr>
                <a:grpSpLocks/>
              </p:cNvGrpSpPr>
              <p:nvPr/>
            </p:nvGrpSpPr>
            <p:grpSpPr bwMode="auto">
              <a:xfrm>
                <a:off x="5085" y="1045"/>
                <a:ext cx="542" cy="256"/>
                <a:chOff x="1133" y="1389"/>
                <a:chExt cx="542" cy="256"/>
              </a:xfrm>
            </p:grpSpPr>
            <p:sp>
              <p:nvSpPr>
                <p:cNvPr id="106606" name="Rectangle 154">
                  <a:extLst>
                    <a:ext uri="{FF2B5EF4-FFF2-40B4-BE49-F238E27FC236}">
                      <a16:creationId xmlns:a16="http://schemas.microsoft.com/office/drawing/2014/main" id="{06A60E79-5742-4186-84C3-1965B787C9D6}"/>
                    </a:ext>
                  </a:extLst>
                </p:cNvPr>
                <p:cNvSpPr>
                  <a:spLocks noChangeArrowheads="1"/>
                </p:cNvSpPr>
                <p:nvPr/>
              </p:nvSpPr>
              <p:spPr bwMode="auto">
                <a:xfrm>
                  <a:off x="1313" y="1389"/>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589</a:t>
                  </a:r>
                </a:p>
              </p:txBody>
            </p:sp>
            <p:sp>
              <p:nvSpPr>
                <p:cNvPr id="106607" name="Line 155">
                  <a:extLst>
                    <a:ext uri="{FF2B5EF4-FFF2-40B4-BE49-F238E27FC236}">
                      <a16:creationId xmlns:a16="http://schemas.microsoft.com/office/drawing/2014/main" id="{C1DC7E62-8659-4E1B-994B-04EB76F0F64E}"/>
                    </a:ext>
                  </a:extLst>
                </p:cNvPr>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sp>
          <p:nvSpPr>
            <p:cNvPr id="106504" name="Text Box 156">
              <a:extLst>
                <a:ext uri="{FF2B5EF4-FFF2-40B4-BE49-F238E27FC236}">
                  <a16:creationId xmlns:a16="http://schemas.microsoft.com/office/drawing/2014/main" id="{169256EF-0A0F-4A7F-BD11-CBDDCE61C454}"/>
                </a:ext>
              </a:extLst>
            </p:cNvPr>
            <p:cNvSpPr txBox="1">
              <a:spLocks noChangeArrowheads="1"/>
            </p:cNvSpPr>
            <p:nvPr/>
          </p:nvSpPr>
          <p:spPr bwMode="auto">
            <a:xfrm>
              <a:off x="109" y="3921"/>
              <a:ext cx="6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A200C8"/>
                  </a:solidFill>
                  <a:latin typeface="Times New Roman" panose="02020603050405020304" pitchFamily="18" charset="0"/>
                  <a:ea typeface="楷体_GB2312" pitchFamily="49" charset="-122"/>
                </a:rPr>
                <a:t>二趟收集</a:t>
              </a:r>
            </a:p>
          </p:txBody>
        </p:sp>
        <p:grpSp>
          <p:nvGrpSpPr>
            <p:cNvPr id="106505" name="Group 157">
              <a:extLst>
                <a:ext uri="{FF2B5EF4-FFF2-40B4-BE49-F238E27FC236}">
                  <a16:creationId xmlns:a16="http://schemas.microsoft.com/office/drawing/2014/main" id="{2A849A5D-A490-4FE8-A6B6-FBA9D03CC81D}"/>
                </a:ext>
              </a:extLst>
            </p:cNvPr>
            <p:cNvGrpSpPr>
              <a:grpSpLocks/>
            </p:cNvGrpSpPr>
            <p:nvPr/>
          </p:nvGrpSpPr>
          <p:grpSpPr bwMode="auto">
            <a:xfrm>
              <a:off x="4746" y="3239"/>
              <a:ext cx="352" cy="441"/>
              <a:chOff x="4701" y="2359"/>
              <a:chExt cx="367" cy="441"/>
            </a:xfrm>
          </p:grpSpPr>
          <p:sp>
            <p:nvSpPr>
              <p:cNvPr id="106594" name="Text Box 158">
                <a:extLst>
                  <a:ext uri="{FF2B5EF4-FFF2-40B4-BE49-F238E27FC236}">
                    <a16:creationId xmlns:a16="http://schemas.microsoft.com/office/drawing/2014/main" id="{DDB3533A-D075-410B-8AB0-73D0887651FF}"/>
                  </a:ext>
                </a:extLst>
              </p:cNvPr>
              <p:cNvSpPr txBox="1">
                <a:spLocks noChangeArrowheads="1"/>
              </p:cNvSpPr>
              <p:nvPr/>
            </p:nvSpPr>
            <p:spPr bwMode="auto">
              <a:xfrm>
                <a:off x="4701" y="2359"/>
                <a:ext cx="367"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083</a:t>
                </a:r>
              </a:p>
            </p:txBody>
          </p:sp>
          <p:sp>
            <p:nvSpPr>
              <p:cNvPr id="106595" name="Line 159">
                <a:extLst>
                  <a:ext uri="{FF2B5EF4-FFF2-40B4-BE49-F238E27FC236}">
                    <a16:creationId xmlns:a16="http://schemas.microsoft.com/office/drawing/2014/main" id="{3E987769-10CC-4EF5-A9F9-67988609F4FD}"/>
                  </a:ext>
                </a:extLst>
              </p:cNvPr>
              <p:cNvSpPr>
                <a:spLocks noChangeShapeType="1"/>
              </p:cNvSpPr>
              <p:nvPr/>
            </p:nvSpPr>
            <p:spPr bwMode="auto">
              <a:xfrm flipH="1" flipV="1">
                <a:off x="4874" y="2599"/>
                <a:ext cx="0" cy="2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06" name="Group 160">
              <a:extLst>
                <a:ext uri="{FF2B5EF4-FFF2-40B4-BE49-F238E27FC236}">
                  <a16:creationId xmlns:a16="http://schemas.microsoft.com/office/drawing/2014/main" id="{CF2CED26-1280-4C20-93BA-01BE3DEFBD9F}"/>
                </a:ext>
              </a:extLst>
            </p:cNvPr>
            <p:cNvGrpSpPr>
              <a:grpSpLocks/>
            </p:cNvGrpSpPr>
            <p:nvPr/>
          </p:nvGrpSpPr>
          <p:grpSpPr bwMode="auto">
            <a:xfrm>
              <a:off x="4746" y="2855"/>
              <a:ext cx="352" cy="369"/>
              <a:chOff x="4701" y="1974"/>
              <a:chExt cx="367" cy="370"/>
            </a:xfrm>
          </p:grpSpPr>
          <p:sp>
            <p:nvSpPr>
              <p:cNvPr id="106592" name="Text Box 161">
                <a:extLst>
                  <a:ext uri="{FF2B5EF4-FFF2-40B4-BE49-F238E27FC236}">
                    <a16:creationId xmlns:a16="http://schemas.microsoft.com/office/drawing/2014/main" id="{8E8492B7-2564-43E5-BDE9-018535C79CA5}"/>
                  </a:ext>
                </a:extLst>
              </p:cNvPr>
              <p:cNvSpPr txBox="1">
                <a:spLocks noChangeArrowheads="1"/>
              </p:cNvSpPr>
              <p:nvPr/>
            </p:nvSpPr>
            <p:spPr bwMode="auto">
              <a:xfrm>
                <a:off x="4701" y="1974"/>
                <a:ext cx="367" cy="25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184</a:t>
                </a:r>
              </a:p>
            </p:txBody>
          </p:sp>
          <p:sp>
            <p:nvSpPr>
              <p:cNvPr id="106593" name="Line 162">
                <a:extLst>
                  <a:ext uri="{FF2B5EF4-FFF2-40B4-BE49-F238E27FC236}">
                    <a16:creationId xmlns:a16="http://schemas.microsoft.com/office/drawing/2014/main" id="{E34C8C81-156E-4219-B896-D7CDDD0461B5}"/>
                  </a:ext>
                </a:extLst>
              </p:cNvPr>
              <p:cNvSpPr>
                <a:spLocks noChangeShapeType="1"/>
              </p:cNvSpPr>
              <p:nvPr/>
            </p:nvSpPr>
            <p:spPr bwMode="auto">
              <a:xfrm flipV="1">
                <a:off x="4874" y="2233"/>
                <a:ext cx="0" cy="1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07" name="Group 163">
              <a:extLst>
                <a:ext uri="{FF2B5EF4-FFF2-40B4-BE49-F238E27FC236}">
                  <a16:creationId xmlns:a16="http://schemas.microsoft.com/office/drawing/2014/main" id="{8BEC6E1D-3EEA-414D-901E-4D2BBB2810DD}"/>
                </a:ext>
              </a:extLst>
            </p:cNvPr>
            <p:cNvGrpSpPr>
              <a:grpSpLocks/>
            </p:cNvGrpSpPr>
            <p:nvPr/>
          </p:nvGrpSpPr>
          <p:grpSpPr bwMode="auto">
            <a:xfrm>
              <a:off x="4746" y="2292"/>
              <a:ext cx="352" cy="567"/>
              <a:chOff x="4701" y="1411"/>
              <a:chExt cx="367" cy="567"/>
            </a:xfrm>
          </p:grpSpPr>
          <p:sp>
            <p:nvSpPr>
              <p:cNvPr id="106589" name="Text Box 164">
                <a:extLst>
                  <a:ext uri="{FF2B5EF4-FFF2-40B4-BE49-F238E27FC236}">
                    <a16:creationId xmlns:a16="http://schemas.microsoft.com/office/drawing/2014/main" id="{B3922F4A-2193-4D6A-8930-DBD5A9C16C52}"/>
                  </a:ext>
                </a:extLst>
              </p:cNvPr>
              <p:cNvSpPr txBox="1">
                <a:spLocks noChangeArrowheads="1"/>
              </p:cNvSpPr>
              <p:nvPr/>
            </p:nvSpPr>
            <p:spPr bwMode="auto">
              <a:xfrm>
                <a:off x="4701" y="1600"/>
                <a:ext cx="367"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589</a:t>
                </a:r>
              </a:p>
            </p:txBody>
          </p:sp>
          <p:sp>
            <p:nvSpPr>
              <p:cNvPr id="106590" name="Line 165">
                <a:extLst>
                  <a:ext uri="{FF2B5EF4-FFF2-40B4-BE49-F238E27FC236}">
                    <a16:creationId xmlns:a16="http://schemas.microsoft.com/office/drawing/2014/main" id="{15A8C05D-F99B-424F-AE00-8212A80848E5}"/>
                  </a:ext>
                </a:extLst>
              </p:cNvPr>
              <p:cNvSpPr>
                <a:spLocks noChangeShapeType="1"/>
              </p:cNvSpPr>
              <p:nvPr/>
            </p:nvSpPr>
            <p:spPr bwMode="auto">
              <a:xfrm>
                <a:off x="4896" y="1411"/>
                <a:ext cx="0" cy="18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6591" name="Line 166">
                <a:extLst>
                  <a:ext uri="{FF2B5EF4-FFF2-40B4-BE49-F238E27FC236}">
                    <a16:creationId xmlns:a16="http://schemas.microsoft.com/office/drawing/2014/main" id="{F940DCD8-105F-458F-86BE-63E1DE89974E}"/>
                  </a:ext>
                </a:extLst>
              </p:cNvPr>
              <p:cNvSpPr>
                <a:spLocks noChangeShapeType="1"/>
              </p:cNvSpPr>
              <p:nvPr/>
            </p:nvSpPr>
            <p:spPr bwMode="auto">
              <a:xfrm flipV="1">
                <a:off x="4885" y="1855"/>
                <a:ext cx="0" cy="12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08" name="Group 167">
              <a:extLst>
                <a:ext uri="{FF2B5EF4-FFF2-40B4-BE49-F238E27FC236}">
                  <a16:creationId xmlns:a16="http://schemas.microsoft.com/office/drawing/2014/main" id="{4CF249E7-393D-413C-B551-68573E4EBAB2}"/>
                </a:ext>
              </a:extLst>
            </p:cNvPr>
            <p:cNvGrpSpPr>
              <a:grpSpLocks/>
            </p:cNvGrpSpPr>
            <p:nvPr/>
          </p:nvGrpSpPr>
          <p:grpSpPr bwMode="auto">
            <a:xfrm>
              <a:off x="3742" y="3239"/>
              <a:ext cx="350" cy="437"/>
              <a:chOff x="3650" y="2359"/>
              <a:chExt cx="367" cy="437"/>
            </a:xfrm>
          </p:grpSpPr>
          <p:sp>
            <p:nvSpPr>
              <p:cNvPr id="106587" name="Text Box 168">
                <a:extLst>
                  <a:ext uri="{FF2B5EF4-FFF2-40B4-BE49-F238E27FC236}">
                    <a16:creationId xmlns:a16="http://schemas.microsoft.com/office/drawing/2014/main" id="{686FFF3D-04B6-4742-8824-A4752601630E}"/>
                  </a:ext>
                </a:extLst>
              </p:cNvPr>
              <p:cNvSpPr txBox="1">
                <a:spLocks noChangeArrowheads="1"/>
              </p:cNvSpPr>
              <p:nvPr/>
            </p:nvSpPr>
            <p:spPr bwMode="auto">
              <a:xfrm>
                <a:off x="3650" y="2359"/>
                <a:ext cx="367"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063</a:t>
                </a:r>
              </a:p>
            </p:txBody>
          </p:sp>
          <p:sp>
            <p:nvSpPr>
              <p:cNvPr id="106588" name="Line 169">
                <a:extLst>
                  <a:ext uri="{FF2B5EF4-FFF2-40B4-BE49-F238E27FC236}">
                    <a16:creationId xmlns:a16="http://schemas.microsoft.com/office/drawing/2014/main" id="{A3308A87-9DAE-4DD5-BA88-556A851A66E5}"/>
                  </a:ext>
                </a:extLst>
              </p:cNvPr>
              <p:cNvSpPr>
                <a:spLocks noChangeShapeType="1"/>
              </p:cNvSpPr>
              <p:nvPr/>
            </p:nvSpPr>
            <p:spPr bwMode="auto">
              <a:xfrm flipH="1" flipV="1">
                <a:off x="3836" y="2595"/>
                <a:ext cx="0" cy="2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09" name="Group 170">
              <a:extLst>
                <a:ext uri="{FF2B5EF4-FFF2-40B4-BE49-F238E27FC236}">
                  <a16:creationId xmlns:a16="http://schemas.microsoft.com/office/drawing/2014/main" id="{FF805DDA-0C6B-4C62-8A52-B5135E97C04E}"/>
                </a:ext>
              </a:extLst>
            </p:cNvPr>
            <p:cNvGrpSpPr>
              <a:grpSpLocks/>
            </p:cNvGrpSpPr>
            <p:nvPr/>
          </p:nvGrpSpPr>
          <p:grpSpPr bwMode="auto">
            <a:xfrm>
              <a:off x="757" y="3239"/>
              <a:ext cx="351" cy="438"/>
              <a:chOff x="529" y="2359"/>
              <a:chExt cx="367" cy="438"/>
            </a:xfrm>
          </p:grpSpPr>
          <p:sp>
            <p:nvSpPr>
              <p:cNvPr id="106585" name="Text Box 171">
                <a:extLst>
                  <a:ext uri="{FF2B5EF4-FFF2-40B4-BE49-F238E27FC236}">
                    <a16:creationId xmlns:a16="http://schemas.microsoft.com/office/drawing/2014/main" id="{D187EBBB-1089-4208-9241-6AAB4C588EF4}"/>
                  </a:ext>
                </a:extLst>
              </p:cNvPr>
              <p:cNvSpPr txBox="1">
                <a:spLocks noChangeArrowheads="1"/>
              </p:cNvSpPr>
              <p:nvPr/>
            </p:nvSpPr>
            <p:spPr bwMode="auto">
              <a:xfrm>
                <a:off x="529" y="2359"/>
                <a:ext cx="367"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505</a:t>
                </a:r>
              </a:p>
            </p:txBody>
          </p:sp>
          <p:sp>
            <p:nvSpPr>
              <p:cNvPr id="106586" name="Line 172">
                <a:extLst>
                  <a:ext uri="{FF2B5EF4-FFF2-40B4-BE49-F238E27FC236}">
                    <a16:creationId xmlns:a16="http://schemas.microsoft.com/office/drawing/2014/main" id="{C86B5705-0AF4-47DF-A3B9-AC66AAB064C9}"/>
                  </a:ext>
                </a:extLst>
              </p:cNvPr>
              <p:cNvSpPr>
                <a:spLocks noChangeShapeType="1"/>
              </p:cNvSpPr>
              <p:nvPr/>
            </p:nvSpPr>
            <p:spPr bwMode="auto">
              <a:xfrm flipH="1" flipV="1">
                <a:off x="680" y="2596"/>
                <a:ext cx="0" cy="2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10" name="Group 173">
              <a:extLst>
                <a:ext uri="{FF2B5EF4-FFF2-40B4-BE49-F238E27FC236}">
                  <a16:creationId xmlns:a16="http://schemas.microsoft.com/office/drawing/2014/main" id="{64CF28C5-4787-41A1-A48E-02748F5B5E15}"/>
                </a:ext>
              </a:extLst>
            </p:cNvPr>
            <p:cNvGrpSpPr>
              <a:grpSpLocks/>
            </p:cNvGrpSpPr>
            <p:nvPr/>
          </p:nvGrpSpPr>
          <p:grpSpPr bwMode="auto">
            <a:xfrm>
              <a:off x="3746" y="2325"/>
              <a:ext cx="350" cy="895"/>
              <a:chOff x="3655" y="1444"/>
              <a:chExt cx="367" cy="896"/>
            </a:xfrm>
          </p:grpSpPr>
          <p:sp>
            <p:nvSpPr>
              <p:cNvPr id="106582" name="Text Box 174">
                <a:extLst>
                  <a:ext uri="{FF2B5EF4-FFF2-40B4-BE49-F238E27FC236}">
                    <a16:creationId xmlns:a16="http://schemas.microsoft.com/office/drawing/2014/main" id="{F24853F8-7A2D-4AEA-9209-B8EE365DA96D}"/>
                  </a:ext>
                </a:extLst>
              </p:cNvPr>
              <p:cNvSpPr txBox="1">
                <a:spLocks noChangeArrowheads="1"/>
              </p:cNvSpPr>
              <p:nvPr/>
            </p:nvSpPr>
            <p:spPr bwMode="auto">
              <a:xfrm>
                <a:off x="3655" y="1974"/>
                <a:ext cx="367"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269</a:t>
                </a:r>
              </a:p>
            </p:txBody>
          </p:sp>
          <p:sp>
            <p:nvSpPr>
              <p:cNvPr id="106583" name="Line 175">
                <a:extLst>
                  <a:ext uri="{FF2B5EF4-FFF2-40B4-BE49-F238E27FC236}">
                    <a16:creationId xmlns:a16="http://schemas.microsoft.com/office/drawing/2014/main" id="{C109FE21-DACE-467E-AF71-50ACE5CFE4D0}"/>
                  </a:ext>
                </a:extLst>
              </p:cNvPr>
              <p:cNvSpPr>
                <a:spLocks noChangeShapeType="1"/>
              </p:cNvSpPr>
              <p:nvPr/>
            </p:nvSpPr>
            <p:spPr bwMode="auto">
              <a:xfrm flipV="1">
                <a:off x="3847" y="2229"/>
                <a:ext cx="0" cy="1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6584" name="Line 176">
                <a:extLst>
                  <a:ext uri="{FF2B5EF4-FFF2-40B4-BE49-F238E27FC236}">
                    <a16:creationId xmlns:a16="http://schemas.microsoft.com/office/drawing/2014/main" id="{7AE2841C-5044-4E61-B4D1-11745E53ACB6}"/>
                  </a:ext>
                </a:extLst>
              </p:cNvPr>
              <p:cNvSpPr>
                <a:spLocks noChangeShapeType="1"/>
              </p:cNvSpPr>
              <p:nvPr/>
            </p:nvSpPr>
            <p:spPr bwMode="auto">
              <a:xfrm>
                <a:off x="3851" y="1444"/>
                <a:ext cx="0" cy="5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11" name="Group 177">
              <a:extLst>
                <a:ext uri="{FF2B5EF4-FFF2-40B4-BE49-F238E27FC236}">
                  <a16:creationId xmlns:a16="http://schemas.microsoft.com/office/drawing/2014/main" id="{09CEF3FC-21AE-477B-A7B8-C8A6E280AA9F}"/>
                </a:ext>
              </a:extLst>
            </p:cNvPr>
            <p:cNvGrpSpPr>
              <a:grpSpLocks/>
            </p:cNvGrpSpPr>
            <p:nvPr/>
          </p:nvGrpSpPr>
          <p:grpSpPr bwMode="auto">
            <a:xfrm>
              <a:off x="2240" y="2313"/>
              <a:ext cx="350" cy="1351"/>
              <a:chOff x="2080" y="1432"/>
              <a:chExt cx="367" cy="1352"/>
            </a:xfrm>
          </p:grpSpPr>
          <p:sp>
            <p:nvSpPr>
              <p:cNvPr id="106579" name="Text Box 178">
                <a:extLst>
                  <a:ext uri="{FF2B5EF4-FFF2-40B4-BE49-F238E27FC236}">
                    <a16:creationId xmlns:a16="http://schemas.microsoft.com/office/drawing/2014/main" id="{5EA6BB77-524A-45EA-A2FA-E3AF111843FE}"/>
                  </a:ext>
                </a:extLst>
              </p:cNvPr>
              <p:cNvSpPr txBox="1">
                <a:spLocks noChangeArrowheads="1"/>
              </p:cNvSpPr>
              <p:nvPr/>
            </p:nvSpPr>
            <p:spPr bwMode="auto">
              <a:xfrm>
                <a:off x="2080" y="2347"/>
                <a:ext cx="367"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930</a:t>
                </a:r>
              </a:p>
            </p:txBody>
          </p:sp>
          <p:sp>
            <p:nvSpPr>
              <p:cNvPr id="106580" name="Line 179">
                <a:extLst>
                  <a:ext uri="{FF2B5EF4-FFF2-40B4-BE49-F238E27FC236}">
                    <a16:creationId xmlns:a16="http://schemas.microsoft.com/office/drawing/2014/main" id="{EFDCBAD5-CF16-48E8-9458-99B067A2D7D9}"/>
                  </a:ext>
                </a:extLst>
              </p:cNvPr>
              <p:cNvSpPr>
                <a:spLocks noChangeShapeType="1"/>
              </p:cNvSpPr>
              <p:nvPr/>
            </p:nvSpPr>
            <p:spPr bwMode="auto">
              <a:xfrm flipH="1" flipV="1">
                <a:off x="2269" y="2583"/>
                <a:ext cx="0" cy="2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6581" name="Line 180">
                <a:extLst>
                  <a:ext uri="{FF2B5EF4-FFF2-40B4-BE49-F238E27FC236}">
                    <a16:creationId xmlns:a16="http://schemas.microsoft.com/office/drawing/2014/main" id="{2A63BA78-DF2E-4BD4-BFB0-9529C0FF8618}"/>
                  </a:ext>
                </a:extLst>
              </p:cNvPr>
              <p:cNvSpPr>
                <a:spLocks noChangeShapeType="1"/>
              </p:cNvSpPr>
              <p:nvPr/>
            </p:nvSpPr>
            <p:spPr bwMode="auto">
              <a:xfrm>
                <a:off x="2262" y="1432"/>
                <a:ext cx="0" cy="9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12" name="Group 181">
              <a:extLst>
                <a:ext uri="{FF2B5EF4-FFF2-40B4-BE49-F238E27FC236}">
                  <a16:creationId xmlns:a16="http://schemas.microsoft.com/office/drawing/2014/main" id="{12C9B34C-63C1-486C-8332-51EAAB03C25F}"/>
                </a:ext>
              </a:extLst>
            </p:cNvPr>
            <p:cNvGrpSpPr>
              <a:grpSpLocks/>
            </p:cNvGrpSpPr>
            <p:nvPr/>
          </p:nvGrpSpPr>
          <p:grpSpPr bwMode="auto">
            <a:xfrm>
              <a:off x="516" y="2084"/>
              <a:ext cx="4999" cy="1789"/>
              <a:chOff x="278" y="1203"/>
              <a:chExt cx="5227" cy="1790"/>
            </a:xfrm>
          </p:grpSpPr>
          <p:grpSp>
            <p:nvGrpSpPr>
              <p:cNvPr id="106556" name="Group 182">
                <a:extLst>
                  <a:ext uri="{FF2B5EF4-FFF2-40B4-BE49-F238E27FC236}">
                    <a16:creationId xmlns:a16="http://schemas.microsoft.com/office/drawing/2014/main" id="{40ECF4C7-9D4D-4748-AD56-2E637D9F9D5D}"/>
                  </a:ext>
                </a:extLst>
              </p:cNvPr>
              <p:cNvGrpSpPr>
                <a:grpSpLocks/>
              </p:cNvGrpSpPr>
              <p:nvPr/>
            </p:nvGrpSpPr>
            <p:grpSpPr bwMode="auto">
              <a:xfrm>
                <a:off x="518" y="1203"/>
                <a:ext cx="4987" cy="250"/>
                <a:chOff x="516" y="914"/>
                <a:chExt cx="4987" cy="250"/>
              </a:xfrm>
            </p:grpSpPr>
            <p:sp>
              <p:nvSpPr>
                <p:cNvPr id="106569" name="Text Box 183">
                  <a:extLst>
                    <a:ext uri="{FF2B5EF4-FFF2-40B4-BE49-F238E27FC236}">
                      <a16:creationId xmlns:a16="http://schemas.microsoft.com/office/drawing/2014/main" id="{62483BBC-F9AB-432D-BCD2-FC821A18DCF3}"/>
                    </a:ext>
                  </a:extLst>
                </p:cNvPr>
                <p:cNvSpPr txBox="1">
                  <a:spLocks noChangeArrowheads="1"/>
                </p:cNvSpPr>
                <p:nvPr/>
              </p:nvSpPr>
              <p:spPr bwMode="auto">
                <a:xfrm>
                  <a:off x="516" y="914"/>
                  <a:ext cx="2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e[0]</a:t>
                  </a:r>
                </a:p>
              </p:txBody>
            </p:sp>
            <p:sp>
              <p:nvSpPr>
                <p:cNvPr id="106570" name="Text Box 184">
                  <a:extLst>
                    <a:ext uri="{FF2B5EF4-FFF2-40B4-BE49-F238E27FC236}">
                      <a16:creationId xmlns:a16="http://schemas.microsoft.com/office/drawing/2014/main" id="{79B98CF7-368D-4065-AA38-E9901203EE68}"/>
                    </a:ext>
                  </a:extLst>
                </p:cNvPr>
                <p:cNvSpPr txBox="1">
                  <a:spLocks noChangeArrowheads="1"/>
                </p:cNvSpPr>
                <p:nvPr/>
              </p:nvSpPr>
              <p:spPr bwMode="auto">
                <a:xfrm>
                  <a:off x="1041" y="914"/>
                  <a:ext cx="2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e[1]</a:t>
                  </a:r>
                </a:p>
              </p:txBody>
            </p:sp>
            <p:sp>
              <p:nvSpPr>
                <p:cNvPr id="106571" name="Text Box 185">
                  <a:extLst>
                    <a:ext uri="{FF2B5EF4-FFF2-40B4-BE49-F238E27FC236}">
                      <a16:creationId xmlns:a16="http://schemas.microsoft.com/office/drawing/2014/main" id="{CE6BE9DF-DC42-43E1-AC12-61DEA41075D9}"/>
                    </a:ext>
                  </a:extLst>
                </p:cNvPr>
                <p:cNvSpPr txBox="1">
                  <a:spLocks noChangeArrowheads="1"/>
                </p:cNvSpPr>
                <p:nvPr/>
              </p:nvSpPr>
              <p:spPr bwMode="auto">
                <a:xfrm>
                  <a:off x="1564" y="914"/>
                  <a:ext cx="2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e[2]</a:t>
                  </a:r>
                </a:p>
              </p:txBody>
            </p:sp>
            <p:sp>
              <p:nvSpPr>
                <p:cNvPr id="106572" name="Text Box 186">
                  <a:extLst>
                    <a:ext uri="{FF2B5EF4-FFF2-40B4-BE49-F238E27FC236}">
                      <a16:creationId xmlns:a16="http://schemas.microsoft.com/office/drawing/2014/main" id="{8B179144-71AA-42C7-82BC-6482635A1BB9}"/>
                    </a:ext>
                  </a:extLst>
                </p:cNvPr>
                <p:cNvSpPr txBox="1">
                  <a:spLocks noChangeArrowheads="1"/>
                </p:cNvSpPr>
                <p:nvPr/>
              </p:nvSpPr>
              <p:spPr bwMode="auto">
                <a:xfrm>
                  <a:off x="2089" y="914"/>
                  <a:ext cx="2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e[3]</a:t>
                  </a:r>
                </a:p>
              </p:txBody>
            </p:sp>
            <p:sp>
              <p:nvSpPr>
                <p:cNvPr id="106573" name="Text Box 187">
                  <a:extLst>
                    <a:ext uri="{FF2B5EF4-FFF2-40B4-BE49-F238E27FC236}">
                      <a16:creationId xmlns:a16="http://schemas.microsoft.com/office/drawing/2014/main" id="{DCBB8899-0CFB-4669-ABF0-DF44586A1E1F}"/>
                    </a:ext>
                  </a:extLst>
                </p:cNvPr>
                <p:cNvSpPr txBox="1">
                  <a:spLocks noChangeArrowheads="1"/>
                </p:cNvSpPr>
                <p:nvPr/>
              </p:nvSpPr>
              <p:spPr bwMode="auto">
                <a:xfrm>
                  <a:off x="2612" y="914"/>
                  <a:ext cx="2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e[4]</a:t>
                  </a:r>
                </a:p>
              </p:txBody>
            </p:sp>
            <p:sp>
              <p:nvSpPr>
                <p:cNvPr id="106574" name="Text Box 188">
                  <a:extLst>
                    <a:ext uri="{FF2B5EF4-FFF2-40B4-BE49-F238E27FC236}">
                      <a16:creationId xmlns:a16="http://schemas.microsoft.com/office/drawing/2014/main" id="{CD379ED8-DC3D-46FD-BC4E-B32F0B432998}"/>
                    </a:ext>
                  </a:extLst>
                </p:cNvPr>
                <p:cNvSpPr txBox="1">
                  <a:spLocks noChangeArrowheads="1"/>
                </p:cNvSpPr>
                <p:nvPr/>
              </p:nvSpPr>
              <p:spPr bwMode="auto">
                <a:xfrm>
                  <a:off x="3136" y="914"/>
                  <a:ext cx="2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e[5]</a:t>
                  </a:r>
                </a:p>
              </p:txBody>
            </p:sp>
            <p:sp>
              <p:nvSpPr>
                <p:cNvPr id="106575" name="Text Box 189">
                  <a:extLst>
                    <a:ext uri="{FF2B5EF4-FFF2-40B4-BE49-F238E27FC236}">
                      <a16:creationId xmlns:a16="http://schemas.microsoft.com/office/drawing/2014/main" id="{3C385DE8-3DA5-4A5A-88F1-9BD902C3EEC8}"/>
                    </a:ext>
                  </a:extLst>
                </p:cNvPr>
                <p:cNvSpPr txBox="1">
                  <a:spLocks noChangeArrowheads="1"/>
                </p:cNvSpPr>
                <p:nvPr/>
              </p:nvSpPr>
              <p:spPr bwMode="auto">
                <a:xfrm>
                  <a:off x="3662" y="914"/>
                  <a:ext cx="2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e[6]</a:t>
                  </a:r>
                </a:p>
              </p:txBody>
            </p:sp>
            <p:sp>
              <p:nvSpPr>
                <p:cNvPr id="106576" name="Text Box 190">
                  <a:extLst>
                    <a:ext uri="{FF2B5EF4-FFF2-40B4-BE49-F238E27FC236}">
                      <a16:creationId xmlns:a16="http://schemas.microsoft.com/office/drawing/2014/main" id="{F4209933-1735-4161-BB14-F997F82F6973}"/>
                    </a:ext>
                  </a:extLst>
                </p:cNvPr>
                <p:cNvSpPr txBox="1">
                  <a:spLocks noChangeArrowheads="1"/>
                </p:cNvSpPr>
                <p:nvPr/>
              </p:nvSpPr>
              <p:spPr bwMode="auto">
                <a:xfrm>
                  <a:off x="4188" y="914"/>
                  <a:ext cx="2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e[7]</a:t>
                  </a:r>
                </a:p>
              </p:txBody>
            </p:sp>
            <p:sp>
              <p:nvSpPr>
                <p:cNvPr id="106577" name="Text Box 191">
                  <a:extLst>
                    <a:ext uri="{FF2B5EF4-FFF2-40B4-BE49-F238E27FC236}">
                      <a16:creationId xmlns:a16="http://schemas.microsoft.com/office/drawing/2014/main" id="{A0F9D0AC-FA02-4A13-ADB7-15D4FFE2C0F5}"/>
                    </a:ext>
                  </a:extLst>
                </p:cNvPr>
                <p:cNvSpPr txBox="1">
                  <a:spLocks noChangeArrowheads="1"/>
                </p:cNvSpPr>
                <p:nvPr/>
              </p:nvSpPr>
              <p:spPr bwMode="auto">
                <a:xfrm>
                  <a:off x="4709" y="914"/>
                  <a:ext cx="2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e[8]</a:t>
                  </a:r>
                </a:p>
              </p:txBody>
            </p:sp>
            <p:sp>
              <p:nvSpPr>
                <p:cNvPr id="106578" name="Text Box 192">
                  <a:extLst>
                    <a:ext uri="{FF2B5EF4-FFF2-40B4-BE49-F238E27FC236}">
                      <a16:creationId xmlns:a16="http://schemas.microsoft.com/office/drawing/2014/main" id="{AAFF3E8B-F5FB-4884-8B6E-6D855AFD75CF}"/>
                    </a:ext>
                  </a:extLst>
                </p:cNvPr>
                <p:cNvSpPr txBox="1">
                  <a:spLocks noChangeArrowheads="1"/>
                </p:cNvSpPr>
                <p:nvPr/>
              </p:nvSpPr>
              <p:spPr bwMode="auto">
                <a:xfrm>
                  <a:off x="5234" y="914"/>
                  <a:ext cx="2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e[9]</a:t>
                  </a:r>
                </a:p>
              </p:txBody>
            </p:sp>
          </p:grpSp>
          <p:grpSp>
            <p:nvGrpSpPr>
              <p:cNvPr id="106557" name="Group 193">
                <a:extLst>
                  <a:ext uri="{FF2B5EF4-FFF2-40B4-BE49-F238E27FC236}">
                    <a16:creationId xmlns:a16="http://schemas.microsoft.com/office/drawing/2014/main" id="{8DA6D084-585E-4EFA-A274-C9F654906578}"/>
                  </a:ext>
                </a:extLst>
              </p:cNvPr>
              <p:cNvGrpSpPr>
                <a:grpSpLocks/>
              </p:cNvGrpSpPr>
              <p:nvPr/>
            </p:nvGrpSpPr>
            <p:grpSpPr bwMode="auto">
              <a:xfrm>
                <a:off x="518" y="2743"/>
                <a:ext cx="4971" cy="250"/>
                <a:chOff x="516" y="914"/>
                <a:chExt cx="4971" cy="250"/>
              </a:xfrm>
            </p:grpSpPr>
            <p:sp>
              <p:nvSpPr>
                <p:cNvPr id="106559" name="Text Box 194">
                  <a:extLst>
                    <a:ext uri="{FF2B5EF4-FFF2-40B4-BE49-F238E27FC236}">
                      <a16:creationId xmlns:a16="http://schemas.microsoft.com/office/drawing/2014/main" id="{92B476E4-0A3B-4D7E-B3C1-942F8F928555}"/>
                    </a:ext>
                  </a:extLst>
                </p:cNvPr>
                <p:cNvSpPr txBox="1">
                  <a:spLocks noChangeArrowheads="1"/>
                </p:cNvSpPr>
                <p:nvPr/>
              </p:nvSpPr>
              <p:spPr bwMode="auto">
                <a:xfrm>
                  <a:off x="516" y="914"/>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f[0]</a:t>
                  </a:r>
                </a:p>
              </p:txBody>
            </p:sp>
            <p:sp>
              <p:nvSpPr>
                <p:cNvPr id="106560" name="Text Box 195">
                  <a:extLst>
                    <a:ext uri="{FF2B5EF4-FFF2-40B4-BE49-F238E27FC236}">
                      <a16:creationId xmlns:a16="http://schemas.microsoft.com/office/drawing/2014/main" id="{96029FDE-1506-4542-831D-C5213C211F1B}"/>
                    </a:ext>
                  </a:extLst>
                </p:cNvPr>
                <p:cNvSpPr txBox="1">
                  <a:spLocks noChangeArrowheads="1"/>
                </p:cNvSpPr>
                <p:nvPr/>
              </p:nvSpPr>
              <p:spPr bwMode="auto">
                <a:xfrm>
                  <a:off x="1039" y="914"/>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f[1]</a:t>
                  </a:r>
                </a:p>
              </p:txBody>
            </p:sp>
            <p:sp>
              <p:nvSpPr>
                <p:cNvPr id="106561" name="Text Box 196">
                  <a:extLst>
                    <a:ext uri="{FF2B5EF4-FFF2-40B4-BE49-F238E27FC236}">
                      <a16:creationId xmlns:a16="http://schemas.microsoft.com/office/drawing/2014/main" id="{53E460C0-24BF-4C9D-87AF-64B72D101CDC}"/>
                    </a:ext>
                  </a:extLst>
                </p:cNvPr>
                <p:cNvSpPr txBox="1">
                  <a:spLocks noChangeArrowheads="1"/>
                </p:cNvSpPr>
                <p:nvPr/>
              </p:nvSpPr>
              <p:spPr bwMode="auto">
                <a:xfrm>
                  <a:off x="1564" y="914"/>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f[2]</a:t>
                  </a:r>
                </a:p>
              </p:txBody>
            </p:sp>
            <p:sp>
              <p:nvSpPr>
                <p:cNvPr id="106562" name="Text Box 197">
                  <a:extLst>
                    <a:ext uri="{FF2B5EF4-FFF2-40B4-BE49-F238E27FC236}">
                      <a16:creationId xmlns:a16="http://schemas.microsoft.com/office/drawing/2014/main" id="{0AE73806-960A-4DC6-AD37-B3E804C575DB}"/>
                    </a:ext>
                  </a:extLst>
                </p:cNvPr>
                <p:cNvSpPr txBox="1">
                  <a:spLocks noChangeArrowheads="1"/>
                </p:cNvSpPr>
                <p:nvPr/>
              </p:nvSpPr>
              <p:spPr bwMode="auto">
                <a:xfrm>
                  <a:off x="2091" y="914"/>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f[3]</a:t>
                  </a:r>
                </a:p>
              </p:txBody>
            </p:sp>
            <p:sp>
              <p:nvSpPr>
                <p:cNvPr id="106563" name="Text Box 198">
                  <a:extLst>
                    <a:ext uri="{FF2B5EF4-FFF2-40B4-BE49-F238E27FC236}">
                      <a16:creationId xmlns:a16="http://schemas.microsoft.com/office/drawing/2014/main" id="{A1318C95-18DB-4597-A911-36B3FF2C8E2F}"/>
                    </a:ext>
                  </a:extLst>
                </p:cNvPr>
                <p:cNvSpPr txBox="1">
                  <a:spLocks noChangeArrowheads="1"/>
                </p:cNvSpPr>
                <p:nvPr/>
              </p:nvSpPr>
              <p:spPr bwMode="auto">
                <a:xfrm>
                  <a:off x="2613" y="914"/>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f[4]</a:t>
                  </a:r>
                </a:p>
              </p:txBody>
            </p:sp>
            <p:sp>
              <p:nvSpPr>
                <p:cNvPr id="106564" name="Text Box 199">
                  <a:extLst>
                    <a:ext uri="{FF2B5EF4-FFF2-40B4-BE49-F238E27FC236}">
                      <a16:creationId xmlns:a16="http://schemas.microsoft.com/office/drawing/2014/main" id="{B809628C-5E81-48C6-9092-FDFD6795CDCD}"/>
                    </a:ext>
                  </a:extLst>
                </p:cNvPr>
                <p:cNvSpPr txBox="1">
                  <a:spLocks noChangeArrowheads="1"/>
                </p:cNvSpPr>
                <p:nvPr/>
              </p:nvSpPr>
              <p:spPr bwMode="auto">
                <a:xfrm>
                  <a:off x="3139" y="914"/>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f[5]</a:t>
                  </a:r>
                </a:p>
              </p:txBody>
            </p:sp>
            <p:sp>
              <p:nvSpPr>
                <p:cNvPr id="106565" name="Text Box 200">
                  <a:extLst>
                    <a:ext uri="{FF2B5EF4-FFF2-40B4-BE49-F238E27FC236}">
                      <a16:creationId xmlns:a16="http://schemas.microsoft.com/office/drawing/2014/main" id="{04F3398D-B320-4E7E-84A9-8184AB4D2BE8}"/>
                    </a:ext>
                  </a:extLst>
                </p:cNvPr>
                <p:cNvSpPr txBox="1">
                  <a:spLocks noChangeArrowheads="1"/>
                </p:cNvSpPr>
                <p:nvPr/>
              </p:nvSpPr>
              <p:spPr bwMode="auto">
                <a:xfrm>
                  <a:off x="3664" y="914"/>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f[6]</a:t>
                  </a:r>
                </a:p>
              </p:txBody>
            </p:sp>
            <p:sp>
              <p:nvSpPr>
                <p:cNvPr id="106566" name="Text Box 201">
                  <a:extLst>
                    <a:ext uri="{FF2B5EF4-FFF2-40B4-BE49-F238E27FC236}">
                      <a16:creationId xmlns:a16="http://schemas.microsoft.com/office/drawing/2014/main" id="{86A5BAA6-6BF0-478C-82C4-5B8398CA33A8}"/>
                    </a:ext>
                  </a:extLst>
                </p:cNvPr>
                <p:cNvSpPr txBox="1">
                  <a:spLocks noChangeArrowheads="1"/>
                </p:cNvSpPr>
                <p:nvPr/>
              </p:nvSpPr>
              <p:spPr bwMode="auto">
                <a:xfrm>
                  <a:off x="4186" y="914"/>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f[7]</a:t>
                  </a:r>
                </a:p>
              </p:txBody>
            </p:sp>
            <p:sp>
              <p:nvSpPr>
                <p:cNvPr id="106567" name="Text Box 202">
                  <a:extLst>
                    <a:ext uri="{FF2B5EF4-FFF2-40B4-BE49-F238E27FC236}">
                      <a16:creationId xmlns:a16="http://schemas.microsoft.com/office/drawing/2014/main" id="{262D17BC-5ABB-485E-9CD3-96CF0E25B8C2}"/>
                    </a:ext>
                  </a:extLst>
                </p:cNvPr>
                <p:cNvSpPr txBox="1">
                  <a:spLocks noChangeArrowheads="1"/>
                </p:cNvSpPr>
                <p:nvPr/>
              </p:nvSpPr>
              <p:spPr bwMode="auto">
                <a:xfrm>
                  <a:off x="4712" y="914"/>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f[8]</a:t>
                  </a:r>
                </a:p>
              </p:txBody>
            </p:sp>
            <p:sp>
              <p:nvSpPr>
                <p:cNvPr id="106568" name="Text Box 203">
                  <a:extLst>
                    <a:ext uri="{FF2B5EF4-FFF2-40B4-BE49-F238E27FC236}">
                      <a16:creationId xmlns:a16="http://schemas.microsoft.com/office/drawing/2014/main" id="{3DF903E2-F091-4457-A466-027169CC2C53}"/>
                    </a:ext>
                  </a:extLst>
                </p:cNvPr>
                <p:cNvSpPr txBox="1">
                  <a:spLocks noChangeArrowheads="1"/>
                </p:cNvSpPr>
                <p:nvPr/>
              </p:nvSpPr>
              <p:spPr bwMode="auto">
                <a:xfrm>
                  <a:off x="5237" y="914"/>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f[9]</a:t>
                  </a:r>
                </a:p>
              </p:txBody>
            </p:sp>
          </p:grpSp>
          <p:sp>
            <p:nvSpPr>
              <p:cNvPr id="106558" name="Text Box 204">
                <a:extLst>
                  <a:ext uri="{FF2B5EF4-FFF2-40B4-BE49-F238E27FC236}">
                    <a16:creationId xmlns:a16="http://schemas.microsoft.com/office/drawing/2014/main" id="{BA917B6A-2D8B-40C8-A63F-E9E0C03D6C0E}"/>
                  </a:ext>
                </a:extLst>
              </p:cNvPr>
              <p:cNvSpPr txBox="1">
                <a:spLocks noChangeArrowheads="1"/>
              </p:cNvSpPr>
              <p:nvPr/>
            </p:nvSpPr>
            <p:spPr bwMode="auto">
              <a:xfrm>
                <a:off x="278" y="1874"/>
                <a:ext cx="180" cy="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A200C8"/>
                    </a:solidFill>
                    <a:latin typeface="Times New Roman" panose="02020603050405020304" pitchFamily="18" charset="0"/>
                    <a:ea typeface="楷体_GB2312" pitchFamily="49" charset="-122"/>
                  </a:rPr>
                  <a:t>二趟分配</a:t>
                </a:r>
              </a:p>
            </p:txBody>
          </p:sp>
        </p:grpSp>
        <p:grpSp>
          <p:nvGrpSpPr>
            <p:cNvPr id="106513" name="Group 205">
              <a:extLst>
                <a:ext uri="{FF2B5EF4-FFF2-40B4-BE49-F238E27FC236}">
                  <a16:creationId xmlns:a16="http://schemas.microsoft.com/office/drawing/2014/main" id="{2AE1A807-6243-4DE7-ADC6-462A11834B66}"/>
                </a:ext>
              </a:extLst>
            </p:cNvPr>
            <p:cNvGrpSpPr>
              <a:grpSpLocks/>
            </p:cNvGrpSpPr>
            <p:nvPr/>
          </p:nvGrpSpPr>
          <p:grpSpPr bwMode="auto">
            <a:xfrm>
              <a:off x="757" y="2855"/>
              <a:ext cx="351" cy="380"/>
              <a:chOff x="529" y="1974"/>
              <a:chExt cx="367" cy="381"/>
            </a:xfrm>
          </p:grpSpPr>
          <p:sp>
            <p:nvSpPr>
              <p:cNvPr id="106554" name="Text Box 206">
                <a:extLst>
                  <a:ext uri="{FF2B5EF4-FFF2-40B4-BE49-F238E27FC236}">
                    <a16:creationId xmlns:a16="http://schemas.microsoft.com/office/drawing/2014/main" id="{E3DB0955-4AE3-4A20-B9B7-290D1B381AF6}"/>
                  </a:ext>
                </a:extLst>
              </p:cNvPr>
              <p:cNvSpPr txBox="1">
                <a:spLocks noChangeArrowheads="1"/>
              </p:cNvSpPr>
              <p:nvPr/>
            </p:nvSpPr>
            <p:spPr bwMode="auto">
              <a:xfrm>
                <a:off x="529" y="1974"/>
                <a:ext cx="367" cy="25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008</a:t>
                </a:r>
              </a:p>
            </p:txBody>
          </p:sp>
          <p:sp>
            <p:nvSpPr>
              <p:cNvPr id="106555" name="Line 207">
                <a:extLst>
                  <a:ext uri="{FF2B5EF4-FFF2-40B4-BE49-F238E27FC236}">
                    <a16:creationId xmlns:a16="http://schemas.microsoft.com/office/drawing/2014/main" id="{C953E9BE-1DE6-47B1-BE69-C8CEE6A0270B}"/>
                  </a:ext>
                </a:extLst>
              </p:cNvPr>
              <p:cNvSpPr>
                <a:spLocks noChangeShapeType="1"/>
              </p:cNvSpPr>
              <p:nvPr/>
            </p:nvSpPr>
            <p:spPr bwMode="auto">
              <a:xfrm flipV="1">
                <a:off x="688" y="2210"/>
                <a:ext cx="0" cy="1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14" name="Group 208">
              <a:extLst>
                <a:ext uri="{FF2B5EF4-FFF2-40B4-BE49-F238E27FC236}">
                  <a16:creationId xmlns:a16="http://schemas.microsoft.com/office/drawing/2014/main" id="{6A31EEC1-B16F-465A-BA04-EFAF86B61B97}"/>
                </a:ext>
              </a:extLst>
            </p:cNvPr>
            <p:cNvGrpSpPr>
              <a:grpSpLocks/>
            </p:cNvGrpSpPr>
            <p:nvPr/>
          </p:nvGrpSpPr>
          <p:grpSpPr bwMode="auto">
            <a:xfrm>
              <a:off x="757" y="2291"/>
              <a:ext cx="351" cy="567"/>
              <a:chOff x="529" y="1410"/>
              <a:chExt cx="367" cy="567"/>
            </a:xfrm>
          </p:grpSpPr>
          <p:sp>
            <p:nvSpPr>
              <p:cNvPr id="106551" name="Text Box 209">
                <a:extLst>
                  <a:ext uri="{FF2B5EF4-FFF2-40B4-BE49-F238E27FC236}">
                    <a16:creationId xmlns:a16="http://schemas.microsoft.com/office/drawing/2014/main" id="{135CA20B-733B-44C8-8706-DBD0AB167E40}"/>
                  </a:ext>
                </a:extLst>
              </p:cNvPr>
              <p:cNvSpPr txBox="1">
                <a:spLocks noChangeArrowheads="1"/>
              </p:cNvSpPr>
              <p:nvPr/>
            </p:nvSpPr>
            <p:spPr bwMode="auto">
              <a:xfrm>
                <a:off x="529" y="1600"/>
                <a:ext cx="367"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109</a:t>
                </a:r>
              </a:p>
            </p:txBody>
          </p:sp>
          <p:sp>
            <p:nvSpPr>
              <p:cNvPr id="106552" name="Line 210">
                <a:extLst>
                  <a:ext uri="{FF2B5EF4-FFF2-40B4-BE49-F238E27FC236}">
                    <a16:creationId xmlns:a16="http://schemas.microsoft.com/office/drawing/2014/main" id="{130350D1-80FE-41C0-A8AA-24474C75B0FE}"/>
                  </a:ext>
                </a:extLst>
              </p:cNvPr>
              <p:cNvSpPr>
                <a:spLocks noChangeShapeType="1"/>
              </p:cNvSpPr>
              <p:nvPr/>
            </p:nvSpPr>
            <p:spPr bwMode="auto">
              <a:xfrm flipH="1">
                <a:off x="710" y="1410"/>
                <a:ext cx="1" cy="18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6553" name="Line 211">
                <a:extLst>
                  <a:ext uri="{FF2B5EF4-FFF2-40B4-BE49-F238E27FC236}">
                    <a16:creationId xmlns:a16="http://schemas.microsoft.com/office/drawing/2014/main" id="{A460AC90-E102-4C5E-9254-139C562B17D3}"/>
                  </a:ext>
                </a:extLst>
              </p:cNvPr>
              <p:cNvSpPr>
                <a:spLocks noChangeShapeType="1"/>
              </p:cNvSpPr>
              <p:nvPr/>
            </p:nvSpPr>
            <p:spPr bwMode="auto">
              <a:xfrm flipV="1">
                <a:off x="688" y="1855"/>
                <a:ext cx="0" cy="12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15" name="Group 212">
              <a:extLst>
                <a:ext uri="{FF2B5EF4-FFF2-40B4-BE49-F238E27FC236}">
                  <a16:creationId xmlns:a16="http://schemas.microsoft.com/office/drawing/2014/main" id="{51866BEB-A4D8-4EA6-B618-1601518C2686}"/>
                </a:ext>
              </a:extLst>
            </p:cNvPr>
            <p:cNvGrpSpPr>
              <a:grpSpLocks/>
            </p:cNvGrpSpPr>
            <p:nvPr/>
          </p:nvGrpSpPr>
          <p:grpSpPr bwMode="auto">
            <a:xfrm>
              <a:off x="4278" y="2347"/>
              <a:ext cx="352" cy="1329"/>
              <a:chOff x="4212" y="1466"/>
              <a:chExt cx="367" cy="1330"/>
            </a:xfrm>
          </p:grpSpPr>
          <p:sp>
            <p:nvSpPr>
              <p:cNvPr id="106548" name="Text Box 213">
                <a:extLst>
                  <a:ext uri="{FF2B5EF4-FFF2-40B4-BE49-F238E27FC236}">
                    <a16:creationId xmlns:a16="http://schemas.microsoft.com/office/drawing/2014/main" id="{B1CF8E55-BBCF-4A3E-B1C6-EA3D6F25FAA8}"/>
                  </a:ext>
                </a:extLst>
              </p:cNvPr>
              <p:cNvSpPr txBox="1">
                <a:spLocks noChangeArrowheads="1"/>
              </p:cNvSpPr>
              <p:nvPr/>
            </p:nvSpPr>
            <p:spPr bwMode="auto">
              <a:xfrm>
                <a:off x="4212" y="2360"/>
                <a:ext cx="367"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278</a:t>
                </a:r>
              </a:p>
            </p:txBody>
          </p:sp>
          <p:sp>
            <p:nvSpPr>
              <p:cNvPr id="106549" name="Line 214">
                <a:extLst>
                  <a:ext uri="{FF2B5EF4-FFF2-40B4-BE49-F238E27FC236}">
                    <a16:creationId xmlns:a16="http://schemas.microsoft.com/office/drawing/2014/main" id="{00078C5C-FD4A-4DB8-B524-5096433CE986}"/>
                  </a:ext>
                </a:extLst>
              </p:cNvPr>
              <p:cNvSpPr>
                <a:spLocks noChangeShapeType="1"/>
              </p:cNvSpPr>
              <p:nvPr/>
            </p:nvSpPr>
            <p:spPr bwMode="auto">
              <a:xfrm flipH="1" flipV="1">
                <a:off x="4381" y="2595"/>
                <a:ext cx="0" cy="2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6550" name="Line 215">
                <a:extLst>
                  <a:ext uri="{FF2B5EF4-FFF2-40B4-BE49-F238E27FC236}">
                    <a16:creationId xmlns:a16="http://schemas.microsoft.com/office/drawing/2014/main" id="{83D89606-FE28-4821-8B16-469C35030FA9}"/>
                  </a:ext>
                </a:extLst>
              </p:cNvPr>
              <p:cNvSpPr>
                <a:spLocks noChangeShapeType="1"/>
              </p:cNvSpPr>
              <p:nvPr/>
            </p:nvSpPr>
            <p:spPr bwMode="auto">
              <a:xfrm>
                <a:off x="4389" y="1466"/>
                <a:ext cx="0" cy="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16" name="Group 216">
              <a:extLst>
                <a:ext uri="{FF2B5EF4-FFF2-40B4-BE49-F238E27FC236}">
                  <a16:creationId xmlns:a16="http://schemas.microsoft.com/office/drawing/2014/main" id="{7C30D1D8-B692-43B2-B531-1015FED9FD3E}"/>
                </a:ext>
              </a:extLst>
            </p:cNvPr>
            <p:cNvGrpSpPr>
              <a:grpSpLocks/>
            </p:cNvGrpSpPr>
            <p:nvPr/>
          </p:nvGrpSpPr>
          <p:grpSpPr bwMode="auto">
            <a:xfrm>
              <a:off x="497" y="1745"/>
              <a:ext cx="5043" cy="256"/>
              <a:chOff x="354" y="1045"/>
              <a:chExt cx="5273" cy="256"/>
            </a:xfrm>
          </p:grpSpPr>
          <p:grpSp>
            <p:nvGrpSpPr>
              <p:cNvPr id="106518" name="Group 217">
                <a:extLst>
                  <a:ext uri="{FF2B5EF4-FFF2-40B4-BE49-F238E27FC236}">
                    <a16:creationId xmlns:a16="http://schemas.microsoft.com/office/drawing/2014/main" id="{A05A0E79-2D47-4045-9402-74121CFA83BA}"/>
                  </a:ext>
                </a:extLst>
              </p:cNvPr>
              <p:cNvGrpSpPr>
                <a:grpSpLocks/>
              </p:cNvGrpSpPr>
              <p:nvPr/>
            </p:nvGrpSpPr>
            <p:grpSpPr bwMode="auto">
              <a:xfrm>
                <a:off x="354" y="1045"/>
                <a:ext cx="542" cy="256"/>
                <a:chOff x="1133" y="1389"/>
                <a:chExt cx="542" cy="256"/>
              </a:xfrm>
            </p:grpSpPr>
            <p:sp>
              <p:nvSpPr>
                <p:cNvPr id="106546" name="Rectangle 218">
                  <a:extLst>
                    <a:ext uri="{FF2B5EF4-FFF2-40B4-BE49-F238E27FC236}">
                      <a16:creationId xmlns:a16="http://schemas.microsoft.com/office/drawing/2014/main" id="{7769925C-FFEB-44B3-BAB4-4386DBAEF1AA}"/>
                    </a:ext>
                  </a:extLst>
                </p:cNvPr>
                <p:cNvSpPr>
                  <a:spLocks noChangeArrowheads="1"/>
                </p:cNvSpPr>
                <p:nvPr/>
              </p:nvSpPr>
              <p:spPr bwMode="auto">
                <a:xfrm>
                  <a:off x="1313" y="1389"/>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930</a:t>
                  </a:r>
                </a:p>
              </p:txBody>
            </p:sp>
            <p:sp>
              <p:nvSpPr>
                <p:cNvPr id="106547" name="Line 219">
                  <a:extLst>
                    <a:ext uri="{FF2B5EF4-FFF2-40B4-BE49-F238E27FC236}">
                      <a16:creationId xmlns:a16="http://schemas.microsoft.com/office/drawing/2014/main" id="{E3D7C914-42C6-4B00-8113-37C42597C2A6}"/>
                    </a:ext>
                  </a:extLst>
                </p:cNvPr>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19" name="Group 220">
                <a:extLst>
                  <a:ext uri="{FF2B5EF4-FFF2-40B4-BE49-F238E27FC236}">
                    <a16:creationId xmlns:a16="http://schemas.microsoft.com/office/drawing/2014/main" id="{9D72A8CE-5E13-41CC-819A-A73D260245A3}"/>
                  </a:ext>
                </a:extLst>
              </p:cNvPr>
              <p:cNvGrpSpPr>
                <a:grpSpLocks/>
              </p:cNvGrpSpPr>
              <p:nvPr/>
            </p:nvGrpSpPr>
            <p:grpSpPr bwMode="auto">
              <a:xfrm>
                <a:off x="880" y="1045"/>
                <a:ext cx="542" cy="256"/>
                <a:chOff x="1133" y="1389"/>
                <a:chExt cx="542" cy="256"/>
              </a:xfrm>
            </p:grpSpPr>
            <p:sp>
              <p:nvSpPr>
                <p:cNvPr id="106544" name="Rectangle 221">
                  <a:extLst>
                    <a:ext uri="{FF2B5EF4-FFF2-40B4-BE49-F238E27FC236}">
                      <a16:creationId xmlns:a16="http://schemas.microsoft.com/office/drawing/2014/main" id="{558AB011-0CAD-482C-A365-649249917CAA}"/>
                    </a:ext>
                  </a:extLst>
                </p:cNvPr>
                <p:cNvSpPr>
                  <a:spLocks noChangeArrowheads="1"/>
                </p:cNvSpPr>
                <p:nvPr/>
              </p:nvSpPr>
              <p:spPr bwMode="auto">
                <a:xfrm>
                  <a:off x="1313" y="1389"/>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063</a:t>
                  </a:r>
                </a:p>
              </p:txBody>
            </p:sp>
            <p:sp>
              <p:nvSpPr>
                <p:cNvPr id="106545" name="Line 222">
                  <a:extLst>
                    <a:ext uri="{FF2B5EF4-FFF2-40B4-BE49-F238E27FC236}">
                      <a16:creationId xmlns:a16="http://schemas.microsoft.com/office/drawing/2014/main" id="{392949CE-73B6-4BD0-AB70-5D2106D67A49}"/>
                    </a:ext>
                  </a:extLst>
                </p:cNvPr>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20" name="Group 223">
                <a:extLst>
                  <a:ext uri="{FF2B5EF4-FFF2-40B4-BE49-F238E27FC236}">
                    <a16:creationId xmlns:a16="http://schemas.microsoft.com/office/drawing/2014/main" id="{085E9083-49BE-4963-962C-7C8FCA2046E4}"/>
                  </a:ext>
                </a:extLst>
              </p:cNvPr>
              <p:cNvGrpSpPr>
                <a:grpSpLocks/>
              </p:cNvGrpSpPr>
              <p:nvPr/>
            </p:nvGrpSpPr>
            <p:grpSpPr bwMode="auto">
              <a:xfrm>
                <a:off x="1406" y="1045"/>
                <a:ext cx="542" cy="256"/>
                <a:chOff x="1133" y="1389"/>
                <a:chExt cx="542" cy="256"/>
              </a:xfrm>
            </p:grpSpPr>
            <p:sp>
              <p:nvSpPr>
                <p:cNvPr id="106542" name="Rectangle 224">
                  <a:extLst>
                    <a:ext uri="{FF2B5EF4-FFF2-40B4-BE49-F238E27FC236}">
                      <a16:creationId xmlns:a16="http://schemas.microsoft.com/office/drawing/2014/main" id="{5EEA188B-0541-4635-91F5-1974452A7875}"/>
                    </a:ext>
                  </a:extLst>
                </p:cNvPr>
                <p:cNvSpPr>
                  <a:spLocks noChangeArrowheads="1"/>
                </p:cNvSpPr>
                <p:nvPr/>
              </p:nvSpPr>
              <p:spPr bwMode="auto">
                <a:xfrm>
                  <a:off x="1313" y="1389"/>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083</a:t>
                  </a:r>
                </a:p>
              </p:txBody>
            </p:sp>
            <p:sp>
              <p:nvSpPr>
                <p:cNvPr id="106543" name="Line 225">
                  <a:extLst>
                    <a:ext uri="{FF2B5EF4-FFF2-40B4-BE49-F238E27FC236}">
                      <a16:creationId xmlns:a16="http://schemas.microsoft.com/office/drawing/2014/main" id="{D4741EFB-1B41-4147-879E-C768960B4D70}"/>
                    </a:ext>
                  </a:extLst>
                </p:cNvPr>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21" name="Group 226">
                <a:extLst>
                  <a:ext uri="{FF2B5EF4-FFF2-40B4-BE49-F238E27FC236}">
                    <a16:creationId xmlns:a16="http://schemas.microsoft.com/office/drawing/2014/main" id="{7B7944D4-C67B-4720-AADC-40365F0B9BCD}"/>
                  </a:ext>
                </a:extLst>
              </p:cNvPr>
              <p:cNvGrpSpPr>
                <a:grpSpLocks/>
              </p:cNvGrpSpPr>
              <p:nvPr/>
            </p:nvGrpSpPr>
            <p:grpSpPr bwMode="auto">
              <a:xfrm>
                <a:off x="1931" y="1045"/>
                <a:ext cx="542" cy="256"/>
                <a:chOff x="1133" y="1389"/>
                <a:chExt cx="542" cy="256"/>
              </a:xfrm>
            </p:grpSpPr>
            <p:sp>
              <p:nvSpPr>
                <p:cNvPr id="106540" name="Rectangle 227">
                  <a:extLst>
                    <a:ext uri="{FF2B5EF4-FFF2-40B4-BE49-F238E27FC236}">
                      <a16:creationId xmlns:a16="http://schemas.microsoft.com/office/drawing/2014/main" id="{A1AD9CF3-919E-4DC3-B33F-F6B0D48644B2}"/>
                    </a:ext>
                  </a:extLst>
                </p:cNvPr>
                <p:cNvSpPr>
                  <a:spLocks noChangeArrowheads="1"/>
                </p:cNvSpPr>
                <p:nvPr/>
              </p:nvSpPr>
              <p:spPr bwMode="auto">
                <a:xfrm>
                  <a:off x="1313" y="1389"/>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184</a:t>
                  </a:r>
                </a:p>
              </p:txBody>
            </p:sp>
            <p:sp>
              <p:nvSpPr>
                <p:cNvPr id="106541" name="Line 228">
                  <a:extLst>
                    <a:ext uri="{FF2B5EF4-FFF2-40B4-BE49-F238E27FC236}">
                      <a16:creationId xmlns:a16="http://schemas.microsoft.com/office/drawing/2014/main" id="{C3F9F2E5-D0D5-45EB-B999-1B25EDC880DD}"/>
                    </a:ext>
                  </a:extLst>
                </p:cNvPr>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22" name="Group 229">
                <a:extLst>
                  <a:ext uri="{FF2B5EF4-FFF2-40B4-BE49-F238E27FC236}">
                    <a16:creationId xmlns:a16="http://schemas.microsoft.com/office/drawing/2014/main" id="{55D62D68-B302-4C5E-9297-F54419AF5F39}"/>
                  </a:ext>
                </a:extLst>
              </p:cNvPr>
              <p:cNvGrpSpPr>
                <a:grpSpLocks/>
              </p:cNvGrpSpPr>
              <p:nvPr/>
            </p:nvGrpSpPr>
            <p:grpSpPr bwMode="auto">
              <a:xfrm>
                <a:off x="2457" y="1045"/>
                <a:ext cx="542" cy="256"/>
                <a:chOff x="1133" y="1389"/>
                <a:chExt cx="542" cy="256"/>
              </a:xfrm>
            </p:grpSpPr>
            <p:sp>
              <p:nvSpPr>
                <p:cNvPr id="106538" name="Rectangle 230">
                  <a:extLst>
                    <a:ext uri="{FF2B5EF4-FFF2-40B4-BE49-F238E27FC236}">
                      <a16:creationId xmlns:a16="http://schemas.microsoft.com/office/drawing/2014/main" id="{8085F839-7AF2-4DA3-A138-F992489C977F}"/>
                    </a:ext>
                  </a:extLst>
                </p:cNvPr>
                <p:cNvSpPr>
                  <a:spLocks noChangeArrowheads="1"/>
                </p:cNvSpPr>
                <p:nvPr/>
              </p:nvSpPr>
              <p:spPr bwMode="auto">
                <a:xfrm>
                  <a:off x="1313" y="1389"/>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505</a:t>
                  </a:r>
                </a:p>
              </p:txBody>
            </p:sp>
            <p:sp>
              <p:nvSpPr>
                <p:cNvPr id="106539" name="Line 231">
                  <a:extLst>
                    <a:ext uri="{FF2B5EF4-FFF2-40B4-BE49-F238E27FC236}">
                      <a16:creationId xmlns:a16="http://schemas.microsoft.com/office/drawing/2014/main" id="{48D492A3-72A8-4BC1-90FB-E0723A99317C}"/>
                    </a:ext>
                  </a:extLst>
                </p:cNvPr>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23" name="Group 232">
                <a:extLst>
                  <a:ext uri="{FF2B5EF4-FFF2-40B4-BE49-F238E27FC236}">
                    <a16:creationId xmlns:a16="http://schemas.microsoft.com/office/drawing/2014/main" id="{9D179B16-824B-45AB-A7AA-5A8AC3375C06}"/>
                  </a:ext>
                </a:extLst>
              </p:cNvPr>
              <p:cNvGrpSpPr>
                <a:grpSpLocks/>
              </p:cNvGrpSpPr>
              <p:nvPr/>
            </p:nvGrpSpPr>
            <p:grpSpPr bwMode="auto">
              <a:xfrm>
                <a:off x="2983" y="1045"/>
                <a:ext cx="542" cy="256"/>
                <a:chOff x="1133" y="1389"/>
                <a:chExt cx="542" cy="256"/>
              </a:xfrm>
            </p:grpSpPr>
            <p:sp>
              <p:nvSpPr>
                <p:cNvPr id="106536" name="Rectangle 233">
                  <a:extLst>
                    <a:ext uri="{FF2B5EF4-FFF2-40B4-BE49-F238E27FC236}">
                      <a16:creationId xmlns:a16="http://schemas.microsoft.com/office/drawing/2014/main" id="{846B054E-7FCF-41C4-B94B-EFCE6005C38A}"/>
                    </a:ext>
                  </a:extLst>
                </p:cNvPr>
                <p:cNvSpPr>
                  <a:spLocks noChangeArrowheads="1"/>
                </p:cNvSpPr>
                <p:nvPr/>
              </p:nvSpPr>
              <p:spPr bwMode="auto">
                <a:xfrm>
                  <a:off x="1313" y="1389"/>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278</a:t>
                  </a:r>
                </a:p>
              </p:txBody>
            </p:sp>
            <p:sp>
              <p:nvSpPr>
                <p:cNvPr id="106537" name="Line 234">
                  <a:extLst>
                    <a:ext uri="{FF2B5EF4-FFF2-40B4-BE49-F238E27FC236}">
                      <a16:creationId xmlns:a16="http://schemas.microsoft.com/office/drawing/2014/main" id="{882F0585-CAF0-460B-81B2-519E16CF5285}"/>
                    </a:ext>
                  </a:extLst>
                </p:cNvPr>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24" name="Group 235">
                <a:extLst>
                  <a:ext uri="{FF2B5EF4-FFF2-40B4-BE49-F238E27FC236}">
                    <a16:creationId xmlns:a16="http://schemas.microsoft.com/office/drawing/2014/main" id="{5ABEB958-A8F7-4332-BACB-62B0C649B3CC}"/>
                  </a:ext>
                </a:extLst>
              </p:cNvPr>
              <p:cNvGrpSpPr>
                <a:grpSpLocks/>
              </p:cNvGrpSpPr>
              <p:nvPr/>
            </p:nvGrpSpPr>
            <p:grpSpPr bwMode="auto">
              <a:xfrm>
                <a:off x="3508" y="1045"/>
                <a:ext cx="542" cy="256"/>
                <a:chOff x="1133" y="1389"/>
                <a:chExt cx="542" cy="256"/>
              </a:xfrm>
            </p:grpSpPr>
            <p:sp>
              <p:nvSpPr>
                <p:cNvPr id="106534" name="Rectangle 236">
                  <a:extLst>
                    <a:ext uri="{FF2B5EF4-FFF2-40B4-BE49-F238E27FC236}">
                      <a16:creationId xmlns:a16="http://schemas.microsoft.com/office/drawing/2014/main" id="{DE92C9A4-0FD1-44EE-B6FB-FB1B1CAF8252}"/>
                    </a:ext>
                  </a:extLst>
                </p:cNvPr>
                <p:cNvSpPr>
                  <a:spLocks noChangeArrowheads="1"/>
                </p:cNvSpPr>
                <p:nvPr/>
              </p:nvSpPr>
              <p:spPr bwMode="auto">
                <a:xfrm>
                  <a:off x="1313" y="1389"/>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008</a:t>
                  </a:r>
                </a:p>
              </p:txBody>
            </p:sp>
            <p:sp>
              <p:nvSpPr>
                <p:cNvPr id="106535" name="Line 237">
                  <a:extLst>
                    <a:ext uri="{FF2B5EF4-FFF2-40B4-BE49-F238E27FC236}">
                      <a16:creationId xmlns:a16="http://schemas.microsoft.com/office/drawing/2014/main" id="{FB69A9B2-1481-4203-8916-AAA369DC9C11}"/>
                    </a:ext>
                  </a:extLst>
                </p:cNvPr>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25" name="Group 238">
                <a:extLst>
                  <a:ext uri="{FF2B5EF4-FFF2-40B4-BE49-F238E27FC236}">
                    <a16:creationId xmlns:a16="http://schemas.microsoft.com/office/drawing/2014/main" id="{9E0ECC44-4C1D-4346-AB0A-F962FB13477A}"/>
                  </a:ext>
                </a:extLst>
              </p:cNvPr>
              <p:cNvGrpSpPr>
                <a:grpSpLocks/>
              </p:cNvGrpSpPr>
              <p:nvPr/>
            </p:nvGrpSpPr>
            <p:grpSpPr bwMode="auto">
              <a:xfrm>
                <a:off x="4034" y="1045"/>
                <a:ext cx="542" cy="256"/>
                <a:chOff x="1133" y="1389"/>
                <a:chExt cx="542" cy="256"/>
              </a:xfrm>
            </p:grpSpPr>
            <p:sp>
              <p:nvSpPr>
                <p:cNvPr id="106532" name="Rectangle 239">
                  <a:extLst>
                    <a:ext uri="{FF2B5EF4-FFF2-40B4-BE49-F238E27FC236}">
                      <a16:creationId xmlns:a16="http://schemas.microsoft.com/office/drawing/2014/main" id="{3A689130-A2A6-42B0-9FDC-EC6F49DD3E51}"/>
                    </a:ext>
                  </a:extLst>
                </p:cNvPr>
                <p:cNvSpPr>
                  <a:spLocks noChangeArrowheads="1"/>
                </p:cNvSpPr>
                <p:nvPr/>
              </p:nvSpPr>
              <p:spPr bwMode="auto">
                <a:xfrm>
                  <a:off x="1313" y="1389"/>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109</a:t>
                  </a:r>
                </a:p>
              </p:txBody>
            </p:sp>
            <p:sp>
              <p:nvSpPr>
                <p:cNvPr id="106533" name="Line 240">
                  <a:extLst>
                    <a:ext uri="{FF2B5EF4-FFF2-40B4-BE49-F238E27FC236}">
                      <a16:creationId xmlns:a16="http://schemas.microsoft.com/office/drawing/2014/main" id="{E1069E4E-5F7E-4A08-8C60-151B29DA8A73}"/>
                    </a:ext>
                  </a:extLst>
                </p:cNvPr>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26" name="Group 241">
                <a:extLst>
                  <a:ext uri="{FF2B5EF4-FFF2-40B4-BE49-F238E27FC236}">
                    <a16:creationId xmlns:a16="http://schemas.microsoft.com/office/drawing/2014/main" id="{819296F9-EF6D-4023-8ACA-34269B0431AB}"/>
                  </a:ext>
                </a:extLst>
              </p:cNvPr>
              <p:cNvGrpSpPr>
                <a:grpSpLocks/>
              </p:cNvGrpSpPr>
              <p:nvPr/>
            </p:nvGrpSpPr>
            <p:grpSpPr bwMode="auto">
              <a:xfrm>
                <a:off x="4560" y="1045"/>
                <a:ext cx="542" cy="256"/>
                <a:chOff x="1133" y="1389"/>
                <a:chExt cx="542" cy="256"/>
              </a:xfrm>
            </p:grpSpPr>
            <p:sp>
              <p:nvSpPr>
                <p:cNvPr id="106530" name="Rectangle 242">
                  <a:extLst>
                    <a:ext uri="{FF2B5EF4-FFF2-40B4-BE49-F238E27FC236}">
                      <a16:creationId xmlns:a16="http://schemas.microsoft.com/office/drawing/2014/main" id="{1E03C337-425D-42AC-90B1-A6E71F9735C6}"/>
                    </a:ext>
                  </a:extLst>
                </p:cNvPr>
                <p:cNvSpPr>
                  <a:spLocks noChangeArrowheads="1"/>
                </p:cNvSpPr>
                <p:nvPr/>
              </p:nvSpPr>
              <p:spPr bwMode="auto">
                <a:xfrm>
                  <a:off x="1313" y="1389"/>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589</a:t>
                  </a:r>
                </a:p>
              </p:txBody>
            </p:sp>
            <p:sp>
              <p:nvSpPr>
                <p:cNvPr id="106531" name="Line 243">
                  <a:extLst>
                    <a:ext uri="{FF2B5EF4-FFF2-40B4-BE49-F238E27FC236}">
                      <a16:creationId xmlns:a16="http://schemas.microsoft.com/office/drawing/2014/main" id="{BC54AA83-21F4-4C4C-9957-96CAD6175F0A}"/>
                    </a:ext>
                  </a:extLst>
                </p:cNvPr>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27" name="Group 244">
                <a:extLst>
                  <a:ext uri="{FF2B5EF4-FFF2-40B4-BE49-F238E27FC236}">
                    <a16:creationId xmlns:a16="http://schemas.microsoft.com/office/drawing/2014/main" id="{8CF28D65-B558-4FB9-93A2-E916C0C231E9}"/>
                  </a:ext>
                </a:extLst>
              </p:cNvPr>
              <p:cNvGrpSpPr>
                <a:grpSpLocks/>
              </p:cNvGrpSpPr>
              <p:nvPr/>
            </p:nvGrpSpPr>
            <p:grpSpPr bwMode="auto">
              <a:xfrm>
                <a:off x="5085" y="1045"/>
                <a:ext cx="542" cy="256"/>
                <a:chOff x="1133" y="1389"/>
                <a:chExt cx="542" cy="256"/>
              </a:xfrm>
            </p:grpSpPr>
            <p:sp>
              <p:nvSpPr>
                <p:cNvPr id="106528" name="Rectangle 245">
                  <a:extLst>
                    <a:ext uri="{FF2B5EF4-FFF2-40B4-BE49-F238E27FC236}">
                      <a16:creationId xmlns:a16="http://schemas.microsoft.com/office/drawing/2014/main" id="{C139D4C9-649A-4F2A-82D5-0D32945D648D}"/>
                    </a:ext>
                  </a:extLst>
                </p:cNvPr>
                <p:cNvSpPr>
                  <a:spLocks noChangeArrowheads="1"/>
                </p:cNvSpPr>
                <p:nvPr/>
              </p:nvSpPr>
              <p:spPr bwMode="auto">
                <a:xfrm>
                  <a:off x="1313" y="1389"/>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269</a:t>
                  </a:r>
                </a:p>
              </p:txBody>
            </p:sp>
            <p:sp>
              <p:nvSpPr>
                <p:cNvPr id="106529" name="Line 246">
                  <a:extLst>
                    <a:ext uri="{FF2B5EF4-FFF2-40B4-BE49-F238E27FC236}">
                      <a16:creationId xmlns:a16="http://schemas.microsoft.com/office/drawing/2014/main" id="{7B49F6B2-41C8-4C34-AF92-A17B0FCE024C}"/>
                    </a:ext>
                  </a:extLst>
                </p:cNvPr>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sp>
          <p:nvSpPr>
            <p:cNvPr id="106517" name="Text Box 247">
              <a:extLst>
                <a:ext uri="{FF2B5EF4-FFF2-40B4-BE49-F238E27FC236}">
                  <a16:creationId xmlns:a16="http://schemas.microsoft.com/office/drawing/2014/main" id="{8D2B3B99-3B37-4690-97A8-AA3BC3AA3953}"/>
                </a:ext>
              </a:extLst>
            </p:cNvPr>
            <p:cNvSpPr txBox="1">
              <a:spLocks noChangeArrowheads="1"/>
            </p:cNvSpPr>
            <p:nvPr/>
          </p:nvSpPr>
          <p:spPr bwMode="auto">
            <a:xfrm>
              <a:off x="63" y="1665"/>
              <a:ext cx="6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A200C8"/>
                  </a:solidFill>
                  <a:latin typeface="Times New Roman" panose="02020603050405020304" pitchFamily="18" charset="0"/>
                  <a:ea typeface="楷体_GB2312" pitchFamily="49" charset="-122"/>
                </a:rPr>
                <a:t>一趟收集</a:t>
              </a:r>
            </a:p>
          </p:txBody>
        </p:sp>
      </p:gr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4294604E-C1F7-4E52-B83C-030CE2CE2B23}"/>
              </a:ext>
            </a:extLst>
          </p:cNvPr>
          <p:cNvSpPr>
            <a:spLocks noGrp="1" noChangeArrowheads="1"/>
          </p:cNvSpPr>
          <p:nvPr>
            <p:ph type="title"/>
          </p:nvPr>
        </p:nvSpPr>
        <p:spPr>
          <a:xfrm>
            <a:off x="457200" y="1984375"/>
            <a:ext cx="82296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二、链式基数排序(举例)</a:t>
            </a:r>
            <a:endParaRPr lang="en-US" altLang="zh-CN" sz="3300" dirty="0">
              <a:latin typeface="黑体" panose="02010609060101010101" pitchFamily="49" charset="-122"/>
              <a:ea typeface="黑体" panose="02010609060101010101" pitchFamily="49" charset="-122"/>
            </a:endParaRPr>
          </a:p>
        </p:txBody>
      </p:sp>
      <p:sp>
        <p:nvSpPr>
          <p:cNvPr id="107523" name="Text Box 3">
            <a:extLst>
              <a:ext uri="{FF2B5EF4-FFF2-40B4-BE49-F238E27FC236}">
                <a16:creationId xmlns:a16="http://schemas.microsoft.com/office/drawing/2014/main" id="{CFAF80D6-4AD4-45F2-998A-7D6F55C2919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第六节　基数排序</a:t>
            </a:r>
          </a:p>
        </p:txBody>
      </p:sp>
      <p:sp>
        <p:nvSpPr>
          <p:cNvPr id="107524" name="Rectangle 4">
            <a:extLst>
              <a:ext uri="{FF2B5EF4-FFF2-40B4-BE49-F238E27FC236}">
                <a16:creationId xmlns:a16="http://schemas.microsoft.com/office/drawing/2014/main" id="{C95A5FFD-B844-4D2E-8474-E10CE5064CD9}"/>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107525" name="Group 129">
            <a:extLst>
              <a:ext uri="{FF2B5EF4-FFF2-40B4-BE49-F238E27FC236}">
                <a16:creationId xmlns:a16="http://schemas.microsoft.com/office/drawing/2014/main" id="{1F8E9A5B-C5FC-4629-986E-C44E46DD4F45}"/>
              </a:ext>
            </a:extLst>
          </p:cNvPr>
          <p:cNvGrpSpPr>
            <a:grpSpLocks/>
          </p:cNvGrpSpPr>
          <p:nvPr/>
        </p:nvGrpSpPr>
        <p:grpSpPr bwMode="auto">
          <a:xfrm>
            <a:off x="233363" y="2652713"/>
            <a:ext cx="8682037" cy="4089400"/>
            <a:chOff x="-171" y="944"/>
            <a:chExt cx="5780" cy="2576"/>
          </a:xfrm>
        </p:grpSpPr>
        <p:grpSp>
          <p:nvGrpSpPr>
            <p:cNvPr id="107527" name="Group 130">
              <a:extLst>
                <a:ext uri="{FF2B5EF4-FFF2-40B4-BE49-F238E27FC236}">
                  <a16:creationId xmlns:a16="http://schemas.microsoft.com/office/drawing/2014/main" id="{2BEDA1D4-09E4-4015-8339-6F899893CFA1}"/>
                </a:ext>
              </a:extLst>
            </p:cNvPr>
            <p:cNvGrpSpPr>
              <a:grpSpLocks/>
            </p:cNvGrpSpPr>
            <p:nvPr/>
          </p:nvGrpSpPr>
          <p:grpSpPr bwMode="auto">
            <a:xfrm>
              <a:off x="336" y="3264"/>
              <a:ext cx="5273" cy="256"/>
              <a:chOff x="354" y="1045"/>
              <a:chExt cx="5273" cy="256"/>
            </a:xfrm>
          </p:grpSpPr>
          <p:grpSp>
            <p:nvGrpSpPr>
              <p:cNvPr id="107620" name="Group 131">
                <a:extLst>
                  <a:ext uri="{FF2B5EF4-FFF2-40B4-BE49-F238E27FC236}">
                    <a16:creationId xmlns:a16="http://schemas.microsoft.com/office/drawing/2014/main" id="{0547056B-E882-4796-9083-F4F8641CA4A9}"/>
                  </a:ext>
                </a:extLst>
              </p:cNvPr>
              <p:cNvGrpSpPr>
                <a:grpSpLocks/>
              </p:cNvGrpSpPr>
              <p:nvPr/>
            </p:nvGrpSpPr>
            <p:grpSpPr bwMode="auto">
              <a:xfrm>
                <a:off x="354" y="1045"/>
                <a:ext cx="542" cy="256"/>
                <a:chOff x="1133" y="1389"/>
                <a:chExt cx="542" cy="256"/>
              </a:xfrm>
            </p:grpSpPr>
            <p:sp>
              <p:nvSpPr>
                <p:cNvPr id="107648" name="Rectangle 132">
                  <a:extLst>
                    <a:ext uri="{FF2B5EF4-FFF2-40B4-BE49-F238E27FC236}">
                      <a16:creationId xmlns:a16="http://schemas.microsoft.com/office/drawing/2014/main" id="{0C630E82-9C67-49AB-BC22-9240B00CEE0C}"/>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008</a:t>
                  </a:r>
                </a:p>
              </p:txBody>
            </p:sp>
            <p:sp>
              <p:nvSpPr>
                <p:cNvPr id="107649" name="Line 133">
                  <a:extLst>
                    <a:ext uri="{FF2B5EF4-FFF2-40B4-BE49-F238E27FC236}">
                      <a16:creationId xmlns:a16="http://schemas.microsoft.com/office/drawing/2014/main" id="{363E702B-87E3-4AF9-8F06-3C96596CB94D}"/>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621" name="Group 134">
                <a:extLst>
                  <a:ext uri="{FF2B5EF4-FFF2-40B4-BE49-F238E27FC236}">
                    <a16:creationId xmlns:a16="http://schemas.microsoft.com/office/drawing/2014/main" id="{015AB7BA-6DD6-4FF3-BCE4-1E445B6CB695}"/>
                  </a:ext>
                </a:extLst>
              </p:cNvPr>
              <p:cNvGrpSpPr>
                <a:grpSpLocks/>
              </p:cNvGrpSpPr>
              <p:nvPr/>
            </p:nvGrpSpPr>
            <p:grpSpPr bwMode="auto">
              <a:xfrm>
                <a:off x="880" y="1045"/>
                <a:ext cx="542" cy="256"/>
                <a:chOff x="1133" y="1389"/>
                <a:chExt cx="542" cy="256"/>
              </a:xfrm>
            </p:grpSpPr>
            <p:sp>
              <p:nvSpPr>
                <p:cNvPr id="107646" name="Rectangle 135">
                  <a:extLst>
                    <a:ext uri="{FF2B5EF4-FFF2-40B4-BE49-F238E27FC236}">
                      <a16:creationId xmlns:a16="http://schemas.microsoft.com/office/drawing/2014/main" id="{862F951C-12BF-468D-86B9-1BC5575BDB1B}"/>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063</a:t>
                  </a:r>
                </a:p>
              </p:txBody>
            </p:sp>
            <p:sp>
              <p:nvSpPr>
                <p:cNvPr id="107647" name="Line 136">
                  <a:extLst>
                    <a:ext uri="{FF2B5EF4-FFF2-40B4-BE49-F238E27FC236}">
                      <a16:creationId xmlns:a16="http://schemas.microsoft.com/office/drawing/2014/main" id="{0F6D4DF2-0925-4436-A741-6F86B3E58423}"/>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622" name="Group 137">
                <a:extLst>
                  <a:ext uri="{FF2B5EF4-FFF2-40B4-BE49-F238E27FC236}">
                    <a16:creationId xmlns:a16="http://schemas.microsoft.com/office/drawing/2014/main" id="{6B6099A2-2ABB-40AB-9938-D408E61B8BFF}"/>
                  </a:ext>
                </a:extLst>
              </p:cNvPr>
              <p:cNvGrpSpPr>
                <a:grpSpLocks/>
              </p:cNvGrpSpPr>
              <p:nvPr/>
            </p:nvGrpSpPr>
            <p:grpSpPr bwMode="auto">
              <a:xfrm>
                <a:off x="1406" y="1045"/>
                <a:ext cx="542" cy="256"/>
                <a:chOff x="1133" y="1389"/>
                <a:chExt cx="542" cy="256"/>
              </a:xfrm>
            </p:grpSpPr>
            <p:sp>
              <p:nvSpPr>
                <p:cNvPr id="107644" name="Rectangle 138">
                  <a:extLst>
                    <a:ext uri="{FF2B5EF4-FFF2-40B4-BE49-F238E27FC236}">
                      <a16:creationId xmlns:a16="http://schemas.microsoft.com/office/drawing/2014/main" id="{F68149BD-3741-4C9B-B22A-66BD4F2CA66C}"/>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083</a:t>
                  </a:r>
                </a:p>
              </p:txBody>
            </p:sp>
            <p:sp>
              <p:nvSpPr>
                <p:cNvPr id="107645" name="Line 139">
                  <a:extLst>
                    <a:ext uri="{FF2B5EF4-FFF2-40B4-BE49-F238E27FC236}">
                      <a16:creationId xmlns:a16="http://schemas.microsoft.com/office/drawing/2014/main" id="{7972B043-30BC-40AF-AC24-D236F374A4DD}"/>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623" name="Group 140">
                <a:extLst>
                  <a:ext uri="{FF2B5EF4-FFF2-40B4-BE49-F238E27FC236}">
                    <a16:creationId xmlns:a16="http://schemas.microsoft.com/office/drawing/2014/main" id="{00F3DB62-7398-4028-ACB3-CDD56138150A}"/>
                  </a:ext>
                </a:extLst>
              </p:cNvPr>
              <p:cNvGrpSpPr>
                <a:grpSpLocks/>
              </p:cNvGrpSpPr>
              <p:nvPr/>
            </p:nvGrpSpPr>
            <p:grpSpPr bwMode="auto">
              <a:xfrm>
                <a:off x="1931" y="1045"/>
                <a:ext cx="542" cy="256"/>
                <a:chOff x="1133" y="1389"/>
                <a:chExt cx="542" cy="256"/>
              </a:xfrm>
            </p:grpSpPr>
            <p:sp>
              <p:nvSpPr>
                <p:cNvPr id="107642" name="Rectangle 141">
                  <a:extLst>
                    <a:ext uri="{FF2B5EF4-FFF2-40B4-BE49-F238E27FC236}">
                      <a16:creationId xmlns:a16="http://schemas.microsoft.com/office/drawing/2014/main" id="{1897FDAD-4AD3-4358-ACB1-89328733AD9C}"/>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109</a:t>
                  </a:r>
                </a:p>
              </p:txBody>
            </p:sp>
            <p:sp>
              <p:nvSpPr>
                <p:cNvPr id="107643" name="Line 142">
                  <a:extLst>
                    <a:ext uri="{FF2B5EF4-FFF2-40B4-BE49-F238E27FC236}">
                      <a16:creationId xmlns:a16="http://schemas.microsoft.com/office/drawing/2014/main" id="{D9143C77-E6C7-4349-806E-611D0F238AA1}"/>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624" name="Group 143">
                <a:extLst>
                  <a:ext uri="{FF2B5EF4-FFF2-40B4-BE49-F238E27FC236}">
                    <a16:creationId xmlns:a16="http://schemas.microsoft.com/office/drawing/2014/main" id="{71ADEC0F-BC10-4E7F-B2A6-C3F15894AC0C}"/>
                  </a:ext>
                </a:extLst>
              </p:cNvPr>
              <p:cNvGrpSpPr>
                <a:grpSpLocks/>
              </p:cNvGrpSpPr>
              <p:nvPr/>
            </p:nvGrpSpPr>
            <p:grpSpPr bwMode="auto">
              <a:xfrm>
                <a:off x="2457" y="1045"/>
                <a:ext cx="542" cy="256"/>
                <a:chOff x="1133" y="1389"/>
                <a:chExt cx="542" cy="256"/>
              </a:xfrm>
            </p:grpSpPr>
            <p:sp>
              <p:nvSpPr>
                <p:cNvPr id="107640" name="Rectangle 144">
                  <a:extLst>
                    <a:ext uri="{FF2B5EF4-FFF2-40B4-BE49-F238E27FC236}">
                      <a16:creationId xmlns:a16="http://schemas.microsoft.com/office/drawing/2014/main" id="{99489F37-6D14-4F09-A083-FD7CE3C7B902}"/>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184</a:t>
                  </a:r>
                </a:p>
              </p:txBody>
            </p:sp>
            <p:sp>
              <p:nvSpPr>
                <p:cNvPr id="107641" name="Line 145">
                  <a:extLst>
                    <a:ext uri="{FF2B5EF4-FFF2-40B4-BE49-F238E27FC236}">
                      <a16:creationId xmlns:a16="http://schemas.microsoft.com/office/drawing/2014/main" id="{D4196F89-5ACE-4E97-8C0D-E85E40D9C673}"/>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625" name="Group 146">
                <a:extLst>
                  <a:ext uri="{FF2B5EF4-FFF2-40B4-BE49-F238E27FC236}">
                    <a16:creationId xmlns:a16="http://schemas.microsoft.com/office/drawing/2014/main" id="{97BAD595-9C4A-4861-8F5F-F61DCE0EDF4E}"/>
                  </a:ext>
                </a:extLst>
              </p:cNvPr>
              <p:cNvGrpSpPr>
                <a:grpSpLocks/>
              </p:cNvGrpSpPr>
              <p:nvPr/>
            </p:nvGrpSpPr>
            <p:grpSpPr bwMode="auto">
              <a:xfrm>
                <a:off x="2983" y="1045"/>
                <a:ext cx="542" cy="256"/>
                <a:chOff x="1133" y="1389"/>
                <a:chExt cx="542" cy="256"/>
              </a:xfrm>
            </p:grpSpPr>
            <p:sp>
              <p:nvSpPr>
                <p:cNvPr id="107638" name="Rectangle 147">
                  <a:extLst>
                    <a:ext uri="{FF2B5EF4-FFF2-40B4-BE49-F238E27FC236}">
                      <a16:creationId xmlns:a16="http://schemas.microsoft.com/office/drawing/2014/main" id="{261C5A28-FBF6-415F-92D5-6BFC6FE758E1}"/>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269</a:t>
                  </a:r>
                </a:p>
              </p:txBody>
            </p:sp>
            <p:sp>
              <p:nvSpPr>
                <p:cNvPr id="107639" name="Line 148">
                  <a:extLst>
                    <a:ext uri="{FF2B5EF4-FFF2-40B4-BE49-F238E27FC236}">
                      <a16:creationId xmlns:a16="http://schemas.microsoft.com/office/drawing/2014/main" id="{A3A46A0E-7B4B-419F-99A3-436B1A337D4F}"/>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626" name="Group 149">
                <a:extLst>
                  <a:ext uri="{FF2B5EF4-FFF2-40B4-BE49-F238E27FC236}">
                    <a16:creationId xmlns:a16="http://schemas.microsoft.com/office/drawing/2014/main" id="{059317F1-2579-4420-B9ED-706DADFCF068}"/>
                  </a:ext>
                </a:extLst>
              </p:cNvPr>
              <p:cNvGrpSpPr>
                <a:grpSpLocks/>
              </p:cNvGrpSpPr>
              <p:nvPr/>
            </p:nvGrpSpPr>
            <p:grpSpPr bwMode="auto">
              <a:xfrm>
                <a:off x="3508" y="1045"/>
                <a:ext cx="542" cy="256"/>
                <a:chOff x="1133" y="1389"/>
                <a:chExt cx="542" cy="256"/>
              </a:xfrm>
            </p:grpSpPr>
            <p:sp>
              <p:nvSpPr>
                <p:cNvPr id="107636" name="Rectangle 150">
                  <a:extLst>
                    <a:ext uri="{FF2B5EF4-FFF2-40B4-BE49-F238E27FC236}">
                      <a16:creationId xmlns:a16="http://schemas.microsoft.com/office/drawing/2014/main" id="{FD25F3E5-C158-46FC-A554-DC1EAED2754B}"/>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278</a:t>
                  </a:r>
                </a:p>
              </p:txBody>
            </p:sp>
            <p:sp>
              <p:nvSpPr>
                <p:cNvPr id="107637" name="Line 151">
                  <a:extLst>
                    <a:ext uri="{FF2B5EF4-FFF2-40B4-BE49-F238E27FC236}">
                      <a16:creationId xmlns:a16="http://schemas.microsoft.com/office/drawing/2014/main" id="{D9DE54D0-606F-4D5D-A7D6-008A0A8622D1}"/>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627" name="Group 152">
                <a:extLst>
                  <a:ext uri="{FF2B5EF4-FFF2-40B4-BE49-F238E27FC236}">
                    <a16:creationId xmlns:a16="http://schemas.microsoft.com/office/drawing/2014/main" id="{B12E3775-4BE6-450B-B475-B940CD586A17}"/>
                  </a:ext>
                </a:extLst>
              </p:cNvPr>
              <p:cNvGrpSpPr>
                <a:grpSpLocks/>
              </p:cNvGrpSpPr>
              <p:nvPr/>
            </p:nvGrpSpPr>
            <p:grpSpPr bwMode="auto">
              <a:xfrm>
                <a:off x="4034" y="1045"/>
                <a:ext cx="542" cy="256"/>
                <a:chOff x="1133" y="1389"/>
                <a:chExt cx="542" cy="256"/>
              </a:xfrm>
            </p:grpSpPr>
            <p:sp>
              <p:nvSpPr>
                <p:cNvPr id="107634" name="Rectangle 153">
                  <a:extLst>
                    <a:ext uri="{FF2B5EF4-FFF2-40B4-BE49-F238E27FC236}">
                      <a16:creationId xmlns:a16="http://schemas.microsoft.com/office/drawing/2014/main" id="{8373EEEE-D779-473C-A260-F65EA93ED46A}"/>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505</a:t>
                  </a:r>
                </a:p>
              </p:txBody>
            </p:sp>
            <p:sp>
              <p:nvSpPr>
                <p:cNvPr id="107635" name="Line 154">
                  <a:extLst>
                    <a:ext uri="{FF2B5EF4-FFF2-40B4-BE49-F238E27FC236}">
                      <a16:creationId xmlns:a16="http://schemas.microsoft.com/office/drawing/2014/main" id="{667200F4-6846-418B-896F-F8EAC80190BD}"/>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628" name="Group 155">
                <a:extLst>
                  <a:ext uri="{FF2B5EF4-FFF2-40B4-BE49-F238E27FC236}">
                    <a16:creationId xmlns:a16="http://schemas.microsoft.com/office/drawing/2014/main" id="{72DB87B9-5A87-455A-8D6C-77BCC2480363}"/>
                  </a:ext>
                </a:extLst>
              </p:cNvPr>
              <p:cNvGrpSpPr>
                <a:grpSpLocks/>
              </p:cNvGrpSpPr>
              <p:nvPr/>
            </p:nvGrpSpPr>
            <p:grpSpPr bwMode="auto">
              <a:xfrm>
                <a:off x="4560" y="1045"/>
                <a:ext cx="542" cy="256"/>
                <a:chOff x="1133" y="1389"/>
                <a:chExt cx="542" cy="256"/>
              </a:xfrm>
            </p:grpSpPr>
            <p:sp>
              <p:nvSpPr>
                <p:cNvPr id="107632" name="Rectangle 156">
                  <a:extLst>
                    <a:ext uri="{FF2B5EF4-FFF2-40B4-BE49-F238E27FC236}">
                      <a16:creationId xmlns:a16="http://schemas.microsoft.com/office/drawing/2014/main" id="{21C96FD5-C42C-43EF-A087-1E858C2D9BF1}"/>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589</a:t>
                  </a:r>
                </a:p>
              </p:txBody>
            </p:sp>
            <p:sp>
              <p:nvSpPr>
                <p:cNvPr id="107633" name="Line 157">
                  <a:extLst>
                    <a:ext uri="{FF2B5EF4-FFF2-40B4-BE49-F238E27FC236}">
                      <a16:creationId xmlns:a16="http://schemas.microsoft.com/office/drawing/2014/main" id="{D71994EF-D99D-4FD6-96BA-B6798316A75F}"/>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629" name="Group 158">
                <a:extLst>
                  <a:ext uri="{FF2B5EF4-FFF2-40B4-BE49-F238E27FC236}">
                    <a16:creationId xmlns:a16="http://schemas.microsoft.com/office/drawing/2014/main" id="{DBA49BD6-14B6-41D5-A86F-0966CCDF48F1}"/>
                  </a:ext>
                </a:extLst>
              </p:cNvPr>
              <p:cNvGrpSpPr>
                <a:grpSpLocks/>
              </p:cNvGrpSpPr>
              <p:nvPr/>
            </p:nvGrpSpPr>
            <p:grpSpPr bwMode="auto">
              <a:xfrm>
                <a:off x="5085" y="1045"/>
                <a:ext cx="542" cy="256"/>
                <a:chOff x="1133" y="1389"/>
                <a:chExt cx="542" cy="256"/>
              </a:xfrm>
            </p:grpSpPr>
            <p:sp>
              <p:nvSpPr>
                <p:cNvPr id="107630" name="Rectangle 159">
                  <a:extLst>
                    <a:ext uri="{FF2B5EF4-FFF2-40B4-BE49-F238E27FC236}">
                      <a16:creationId xmlns:a16="http://schemas.microsoft.com/office/drawing/2014/main" id="{BFC475EE-09BB-4F4A-A4D2-DB6411B43F9F}"/>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930</a:t>
                  </a:r>
                </a:p>
              </p:txBody>
            </p:sp>
            <p:sp>
              <p:nvSpPr>
                <p:cNvPr id="107631" name="Line 160">
                  <a:extLst>
                    <a:ext uri="{FF2B5EF4-FFF2-40B4-BE49-F238E27FC236}">
                      <a16:creationId xmlns:a16="http://schemas.microsoft.com/office/drawing/2014/main" id="{4CD3776E-A749-4D22-8890-B82F08D44833}"/>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sp>
          <p:nvSpPr>
            <p:cNvPr id="107528" name="Text Box 161">
              <a:extLst>
                <a:ext uri="{FF2B5EF4-FFF2-40B4-BE49-F238E27FC236}">
                  <a16:creationId xmlns:a16="http://schemas.microsoft.com/office/drawing/2014/main" id="{0B1DE9A5-0DF0-4FD9-91A6-7F62878C6C87}"/>
                </a:ext>
              </a:extLst>
            </p:cNvPr>
            <p:cNvSpPr txBox="1">
              <a:spLocks noChangeArrowheads="1"/>
            </p:cNvSpPr>
            <p:nvPr/>
          </p:nvSpPr>
          <p:spPr bwMode="auto">
            <a:xfrm>
              <a:off x="-169" y="3118"/>
              <a:ext cx="6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A200C8"/>
                  </a:solidFill>
                  <a:latin typeface="Times New Roman" panose="02020603050405020304" pitchFamily="18" charset="0"/>
                  <a:ea typeface="楷体_GB2312" pitchFamily="49" charset="-122"/>
                </a:rPr>
                <a:t>三趟收集</a:t>
              </a:r>
            </a:p>
          </p:txBody>
        </p:sp>
        <p:grpSp>
          <p:nvGrpSpPr>
            <p:cNvPr id="107529" name="Group 162">
              <a:extLst>
                <a:ext uri="{FF2B5EF4-FFF2-40B4-BE49-F238E27FC236}">
                  <a16:creationId xmlns:a16="http://schemas.microsoft.com/office/drawing/2014/main" id="{B5CD79D2-81DD-4535-90B2-DAB326C638F1}"/>
                </a:ext>
              </a:extLst>
            </p:cNvPr>
            <p:cNvGrpSpPr>
              <a:grpSpLocks/>
            </p:cNvGrpSpPr>
            <p:nvPr/>
          </p:nvGrpSpPr>
          <p:grpSpPr bwMode="auto">
            <a:xfrm>
              <a:off x="1039" y="2570"/>
              <a:ext cx="367" cy="437"/>
              <a:chOff x="1039" y="2570"/>
              <a:chExt cx="367" cy="437"/>
            </a:xfrm>
          </p:grpSpPr>
          <p:sp>
            <p:nvSpPr>
              <p:cNvPr id="107618" name="Text Box 163">
                <a:extLst>
                  <a:ext uri="{FF2B5EF4-FFF2-40B4-BE49-F238E27FC236}">
                    <a16:creationId xmlns:a16="http://schemas.microsoft.com/office/drawing/2014/main" id="{6BBE36B1-9D8D-46B4-A350-12AF19ED72D9}"/>
                  </a:ext>
                </a:extLst>
              </p:cNvPr>
              <p:cNvSpPr txBox="1">
                <a:spLocks noChangeArrowheads="1"/>
              </p:cNvSpPr>
              <p:nvPr/>
            </p:nvSpPr>
            <p:spPr bwMode="auto">
              <a:xfrm>
                <a:off x="1039" y="2570"/>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109</a:t>
                </a:r>
              </a:p>
            </p:txBody>
          </p:sp>
          <p:sp>
            <p:nvSpPr>
              <p:cNvPr id="107619" name="Line 164">
                <a:extLst>
                  <a:ext uri="{FF2B5EF4-FFF2-40B4-BE49-F238E27FC236}">
                    <a16:creationId xmlns:a16="http://schemas.microsoft.com/office/drawing/2014/main" id="{4CB1648B-B0A2-4616-8A59-BCA081FCCCB9}"/>
                  </a:ext>
                </a:extLst>
              </p:cNvPr>
              <p:cNvSpPr>
                <a:spLocks noChangeShapeType="1"/>
              </p:cNvSpPr>
              <p:nvPr/>
            </p:nvSpPr>
            <p:spPr bwMode="auto">
              <a:xfrm flipH="1" flipV="1">
                <a:off x="1225" y="2806"/>
                <a:ext cx="0" cy="20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30" name="Group 165">
              <a:extLst>
                <a:ext uri="{FF2B5EF4-FFF2-40B4-BE49-F238E27FC236}">
                  <a16:creationId xmlns:a16="http://schemas.microsoft.com/office/drawing/2014/main" id="{DF8B7BDF-F0BE-4E53-80E6-B118FFF483B7}"/>
                </a:ext>
              </a:extLst>
            </p:cNvPr>
            <p:cNvGrpSpPr>
              <a:grpSpLocks/>
            </p:cNvGrpSpPr>
            <p:nvPr/>
          </p:nvGrpSpPr>
          <p:grpSpPr bwMode="auto">
            <a:xfrm>
              <a:off x="519" y="2559"/>
              <a:ext cx="367" cy="438"/>
              <a:chOff x="519" y="2559"/>
              <a:chExt cx="367" cy="438"/>
            </a:xfrm>
          </p:grpSpPr>
          <p:sp>
            <p:nvSpPr>
              <p:cNvPr id="107616" name="Text Box 166">
                <a:extLst>
                  <a:ext uri="{FF2B5EF4-FFF2-40B4-BE49-F238E27FC236}">
                    <a16:creationId xmlns:a16="http://schemas.microsoft.com/office/drawing/2014/main" id="{02226DEA-79F3-46F6-9190-E7141AC3137F}"/>
                  </a:ext>
                </a:extLst>
              </p:cNvPr>
              <p:cNvSpPr txBox="1">
                <a:spLocks noChangeArrowheads="1"/>
              </p:cNvSpPr>
              <p:nvPr/>
            </p:nvSpPr>
            <p:spPr bwMode="auto">
              <a:xfrm>
                <a:off x="519" y="2559"/>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008</a:t>
                </a:r>
              </a:p>
            </p:txBody>
          </p:sp>
          <p:sp>
            <p:nvSpPr>
              <p:cNvPr id="107617" name="Line 167">
                <a:extLst>
                  <a:ext uri="{FF2B5EF4-FFF2-40B4-BE49-F238E27FC236}">
                    <a16:creationId xmlns:a16="http://schemas.microsoft.com/office/drawing/2014/main" id="{56D26372-8BD7-4A82-9C78-590F6BD09CF3}"/>
                  </a:ext>
                </a:extLst>
              </p:cNvPr>
              <p:cNvSpPr>
                <a:spLocks noChangeShapeType="1"/>
              </p:cNvSpPr>
              <p:nvPr/>
            </p:nvSpPr>
            <p:spPr bwMode="auto">
              <a:xfrm flipH="1" flipV="1">
                <a:off x="670" y="2796"/>
                <a:ext cx="0" cy="20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31" name="Group 168">
              <a:extLst>
                <a:ext uri="{FF2B5EF4-FFF2-40B4-BE49-F238E27FC236}">
                  <a16:creationId xmlns:a16="http://schemas.microsoft.com/office/drawing/2014/main" id="{A7CFFAA6-A2BB-4831-B9B7-0562F746B084}"/>
                </a:ext>
              </a:extLst>
            </p:cNvPr>
            <p:cNvGrpSpPr>
              <a:grpSpLocks/>
            </p:cNvGrpSpPr>
            <p:nvPr/>
          </p:nvGrpSpPr>
          <p:grpSpPr bwMode="auto">
            <a:xfrm>
              <a:off x="1044" y="1655"/>
              <a:ext cx="367" cy="896"/>
              <a:chOff x="1044" y="1655"/>
              <a:chExt cx="367" cy="896"/>
            </a:xfrm>
          </p:grpSpPr>
          <p:sp>
            <p:nvSpPr>
              <p:cNvPr id="107613" name="Text Box 169">
                <a:extLst>
                  <a:ext uri="{FF2B5EF4-FFF2-40B4-BE49-F238E27FC236}">
                    <a16:creationId xmlns:a16="http://schemas.microsoft.com/office/drawing/2014/main" id="{B156F9D0-2BE1-4F46-BB53-40BDC602D3A1}"/>
                  </a:ext>
                </a:extLst>
              </p:cNvPr>
              <p:cNvSpPr txBox="1">
                <a:spLocks noChangeArrowheads="1"/>
              </p:cNvSpPr>
              <p:nvPr/>
            </p:nvSpPr>
            <p:spPr bwMode="auto">
              <a:xfrm>
                <a:off x="1044" y="2185"/>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184</a:t>
                </a:r>
              </a:p>
            </p:txBody>
          </p:sp>
          <p:sp>
            <p:nvSpPr>
              <p:cNvPr id="107614" name="Line 170">
                <a:extLst>
                  <a:ext uri="{FF2B5EF4-FFF2-40B4-BE49-F238E27FC236}">
                    <a16:creationId xmlns:a16="http://schemas.microsoft.com/office/drawing/2014/main" id="{B8CD5E95-10FB-443C-9BC8-18C96632BF91}"/>
                  </a:ext>
                </a:extLst>
              </p:cNvPr>
              <p:cNvSpPr>
                <a:spLocks noChangeShapeType="1"/>
              </p:cNvSpPr>
              <p:nvPr/>
            </p:nvSpPr>
            <p:spPr bwMode="auto">
              <a:xfrm flipV="1">
                <a:off x="1236" y="2440"/>
                <a:ext cx="0" cy="11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7615" name="Line 171">
                <a:extLst>
                  <a:ext uri="{FF2B5EF4-FFF2-40B4-BE49-F238E27FC236}">
                    <a16:creationId xmlns:a16="http://schemas.microsoft.com/office/drawing/2014/main" id="{C467A179-448F-4AEF-BFE0-EC2F93E4189D}"/>
                  </a:ext>
                </a:extLst>
              </p:cNvPr>
              <p:cNvSpPr>
                <a:spLocks noChangeShapeType="1"/>
              </p:cNvSpPr>
              <p:nvPr/>
            </p:nvSpPr>
            <p:spPr bwMode="auto">
              <a:xfrm>
                <a:off x="1240" y="1655"/>
                <a:ext cx="0" cy="54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32" name="Group 172">
              <a:extLst>
                <a:ext uri="{FF2B5EF4-FFF2-40B4-BE49-F238E27FC236}">
                  <a16:creationId xmlns:a16="http://schemas.microsoft.com/office/drawing/2014/main" id="{CB0079C5-1E69-4922-9395-9C96AFB9F2C8}"/>
                </a:ext>
              </a:extLst>
            </p:cNvPr>
            <p:cNvGrpSpPr>
              <a:grpSpLocks/>
            </p:cNvGrpSpPr>
            <p:nvPr/>
          </p:nvGrpSpPr>
          <p:grpSpPr bwMode="auto">
            <a:xfrm>
              <a:off x="5238" y="1632"/>
              <a:ext cx="367" cy="1352"/>
              <a:chOff x="5238" y="1632"/>
              <a:chExt cx="367" cy="1352"/>
            </a:xfrm>
          </p:grpSpPr>
          <p:sp>
            <p:nvSpPr>
              <p:cNvPr id="107610" name="Text Box 173">
                <a:extLst>
                  <a:ext uri="{FF2B5EF4-FFF2-40B4-BE49-F238E27FC236}">
                    <a16:creationId xmlns:a16="http://schemas.microsoft.com/office/drawing/2014/main" id="{8FA3C070-A239-42A4-9E71-68290D907224}"/>
                  </a:ext>
                </a:extLst>
              </p:cNvPr>
              <p:cNvSpPr txBox="1">
                <a:spLocks noChangeArrowheads="1"/>
              </p:cNvSpPr>
              <p:nvPr/>
            </p:nvSpPr>
            <p:spPr bwMode="auto">
              <a:xfrm>
                <a:off x="5238" y="2550"/>
                <a:ext cx="367" cy="25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930</a:t>
                </a:r>
              </a:p>
            </p:txBody>
          </p:sp>
          <p:sp>
            <p:nvSpPr>
              <p:cNvPr id="107611" name="Line 174">
                <a:extLst>
                  <a:ext uri="{FF2B5EF4-FFF2-40B4-BE49-F238E27FC236}">
                    <a16:creationId xmlns:a16="http://schemas.microsoft.com/office/drawing/2014/main" id="{EEE26BB7-FDFD-40CD-BD45-6A4CC83005CA}"/>
                  </a:ext>
                </a:extLst>
              </p:cNvPr>
              <p:cNvSpPr>
                <a:spLocks noChangeShapeType="1"/>
              </p:cNvSpPr>
              <p:nvPr/>
            </p:nvSpPr>
            <p:spPr bwMode="auto">
              <a:xfrm flipH="1" flipV="1">
                <a:off x="5427" y="2783"/>
                <a:ext cx="0" cy="20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7612" name="Line 175">
                <a:extLst>
                  <a:ext uri="{FF2B5EF4-FFF2-40B4-BE49-F238E27FC236}">
                    <a16:creationId xmlns:a16="http://schemas.microsoft.com/office/drawing/2014/main" id="{A499F83C-C3F9-43ED-B914-8D027BE872C6}"/>
                  </a:ext>
                </a:extLst>
              </p:cNvPr>
              <p:cNvSpPr>
                <a:spLocks noChangeShapeType="1"/>
              </p:cNvSpPr>
              <p:nvPr/>
            </p:nvSpPr>
            <p:spPr bwMode="auto">
              <a:xfrm>
                <a:off x="5420" y="1632"/>
                <a:ext cx="0" cy="91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33" name="Group 176">
              <a:extLst>
                <a:ext uri="{FF2B5EF4-FFF2-40B4-BE49-F238E27FC236}">
                  <a16:creationId xmlns:a16="http://schemas.microsoft.com/office/drawing/2014/main" id="{BAEBCD53-9A1B-40A1-8E18-3E1E60D52B4E}"/>
                </a:ext>
              </a:extLst>
            </p:cNvPr>
            <p:cNvGrpSpPr>
              <a:grpSpLocks/>
            </p:cNvGrpSpPr>
            <p:nvPr/>
          </p:nvGrpSpPr>
          <p:grpSpPr bwMode="auto">
            <a:xfrm>
              <a:off x="344" y="1403"/>
              <a:ext cx="5152" cy="1784"/>
              <a:chOff x="344" y="1403"/>
              <a:chExt cx="5152" cy="1784"/>
            </a:xfrm>
          </p:grpSpPr>
          <p:grpSp>
            <p:nvGrpSpPr>
              <p:cNvPr id="107587" name="Group 177">
                <a:extLst>
                  <a:ext uri="{FF2B5EF4-FFF2-40B4-BE49-F238E27FC236}">
                    <a16:creationId xmlns:a16="http://schemas.microsoft.com/office/drawing/2014/main" id="{1BBFDBD2-D16C-4A84-B2C6-8722183EB94B}"/>
                  </a:ext>
                </a:extLst>
              </p:cNvPr>
              <p:cNvGrpSpPr>
                <a:grpSpLocks/>
              </p:cNvGrpSpPr>
              <p:nvPr/>
            </p:nvGrpSpPr>
            <p:grpSpPr bwMode="auto">
              <a:xfrm>
                <a:off x="510" y="1403"/>
                <a:ext cx="4986" cy="244"/>
                <a:chOff x="518" y="914"/>
                <a:chExt cx="4986" cy="244"/>
              </a:xfrm>
            </p:grpSpPr>
            <p:sp>
              <p:nvSpPr>
                <p:cNvPr id="107600" name="Text Box 178">
                  <a:extLst>
                    <a:ext uri="{FF2B5EF4-FFF2-40B4-BE49-F238E27FC236}">
                      <a16:creationId xmlns:a16="http://schemas.microsoft.com/office/drawing/2014/main" id="{0E318DC5-6A20-484D-B823-FD26D30FD930}"/>
                    </a:ext>
                  </a:extLst>
                </p:cNvPr>
                <p:cNvSpPr txBox="1">
                  <a:spLocks noChangeArrowheads="1"/>
                </p:cNvSpPr>
                <p:nvPr/>
              </p:nvSpPr>
              <p:spPr bwMode="auto">
                <a:xfrm>
                  <a:off x="518" y="914"/>
                  <a:ext cx="26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e[0]</a:t>
                  </a:r>
                </a:p>
              </p:txBody>
            </p:sp>
            <p:sp>
              <p:nvSpPr>
                <p:cNvPr id="107601" name="Text Box 179">
                  <a:extLst>
                    <a:ext uri="{FF2B5EF4-FFF2-40B4-BE49-F238E27FC236}">
                      <a16:creationId xmlns:a16="http://schemas.microsoft.com/office/drawing/2014/main" id="{D8C25EBA-6CA5-45C4-8CB9-A13FDD8DC975}"/>
                    </a:ext>
                  </a:extLst>
                </p:cNvPr>
                <p:cNvSpPr txBox="1">
                  <a:spLocks noChangeArrowheads="1"/>
                </p:cNvSpPr>
                <p:nvPr/>
              </p:nvSpPr>
              <p:spPr bwMode="auto">
                <a:xfrm>
                  <a:off x="1043" y="914"/>
                  <a:ext cx="26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e[1]</a:t>
                  </a:r>
                </a:p>
              </p:txBody>
            </p:sp>
            <p:sp>
              <p:nvSpPr>
                <p:cNvPr id="107602" name="Text Box 180">
                  <a:extLst>
                    <a:ext uri="{FF2B5EF4-FFF2-40B4-BE49-F238E27FC236}">
                      <a16:creationId xmlns:a16="http://schemas.microsoft.com/office/drawing/2014/main" id="{561DD9F1-50FA-4B11-85D1-96F4C8BBF661}"/>
                    </a:ext>
                  </a:extLst>
                </p:cNvPr>
                <p:cNvSpPr txBox="1">
                  <a:spLocks noChangeArrowheads="1"/>
                </p:cNvSpPr>
                <p:nvPr/>
              </p:nvSpPr>
              <p:spPr bwMode="auto">
                <a:xfrm>
                  <a:off x="1566" y="914"/>
                  <a:ext cx="26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e[2]</a:t>
                  </a:r>
                </a:p>
              </p:txBody>
            </p:sp>
            <p:sp>
              <p:nvSpPr>
                <p:cNvPr id="107603" name="Text Box 181">
                  <a:extLst>
                    <a:ext uri="{FF2B5EF4-FFF2-40B4-BE49-F238E27FC236}">
                      <a16:creationId xmlns:a16="http://schemas.microsoft.com/office/drawing/2014/main" id="{6AE76DAB-D62E-4956-9EDD-642230FC6871}"/>
                    </a:ext>
                  </a:extLst>
                </p:cNvPr>
                <p:cNvSpPr txBox="1">
                  <a:spLocks noChangeArrowheads="1"/>
                </p:cNvSpPr>
                <p:nvPr/>
              </p:nvSpPr>
              <p:spPr bwMode="auto">
                <a:xfrm>
                  <a:off x="2091" y="914"/>
                  <a:ext cx="26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e[3]</a:t>
                  </a:r>
                </a:p>
              </p:txBody>
            </p:sp>
            <p:sp>
              <p:nvSpPr>
                <p:cNvPr id="107604" name="Text Box 182">
                  <a:extLst>
                    <a:ext uri="{FF2B5EF4-FFF2-40B4-BE49-F238E27FC236}">
                      <a16:creationId xmlns:a16="http://schemas.microsoft.com/office/drawing/2014/main" id="{EFBE5D74-575E-4BAE-B5B6-68CAD0E2CCE1}"/>
                    </a:ext>
                  </a:extLst>
                </p:cNvPr>
                <p:cNvSpPr txBox="1">
                  <a:spLocks noChangeArrowheads="1"/>
                </p:cNvSpPr>
                <p:nvPr/>
              </p:nvSpPr>
              <p:spPr bwMode="auto">
                <a:xfrm>
                  <a:off x="2617" y="914"/>
                  <a:ext cx="26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e[4]</a:t>
                  </a:r>
                </a:p>
              </p:txBody>
            </p:sp>
            <p:sp>
              <p:nvSpPr>
                <p:cNvPr id="107605" name="Text Box 183">
                  <a:extLst>
                    <a:ext uri="{FF2B5EF4-FFF2-40B4-BE49-F238E27FC236}">
                      <a16:creationId xmlns:a16="http://schemas.microsoft.com/office/drawing/2014/main" id="{4220D589-BA83-4876-8A39-B9D7B8BEE4D5}"/>
                    </a:ext>
                  </a:extLst>
                </p:cNvPr>
                <p:cNvSpPr txBox="1">
                  <a:spLocks noChangeArrowheads="1"/>
                </p:cNvSpPr>
                <p:nvPr/>
              </p:nvSpPr>
              <p:spPr bwMode="auto">
                <a:xfrm>
                  <a:off x="3140" y="914"/>
                  <a:ext cx="26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e[5]</a:t>
                  </a:r>
                </a:p>
              </p:txBody>
            </p:sp>
            <p:sp>
              <p:nvSpPr>
                <p:cNvPr id="107606" name="Text Box 184">
                  <a:extLst>
                    <a:ext uri="{FF2B5EF4-FFF2-40B4-BE49-F238E27FC236}">
                      <a16:creationId xmlns:a16="http://schemas.microsoft.com/office/drawing/2014/main" id="{95A7A2AA-97AE-47C8-9E4A-3F5A418E22ED}"/>
                    </a:ext>
                  </a:extLst>
                </p:cNvPr>
                <p:cNvSpPr txBox="1">
                  <a:spLocks noChangeArrowheads="1"/>
                </p:cNvSpPr>
                <p:nvPr/>
              </p:nvSpPr>
              <p:spPr bwMode="auto">
                <a:xfrm>
                  <a:off x="3665" y="914"/>
                  <a:ext cx="26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e[6]</a:t>
                  </a:r>
                </a:p>
              </p:txBody>
            </p:sp>
            <p:sp>
              <p:nvSpPr>
                <p:cNvPr id="107607" name="Text Box 185">
                  <a:extLst>
                    <a:ext uri="{FF2B5EF4-FFF2-40B4-BE49-F238E27FC236}">
                      <a16:creationId xmlns:a16="http://schemas.microsoft.com/office/drawing/2014/main" id="{B34DE1F7-2C43-4567-B873-0629606BFDFE}"/>
                    </a:ext>
                  </a:extLst>
                </p:cNvPr>
                <p:cNvSpPr txBox="1">
                  <a:spLocks noChangeArrowheads="1"/>
                </p:cNvSpPr>
                <p:nvPr/>
              </p:nvSpPr>
              <p:spPr bwMode="auto">
                <a:xfrm>
                  <a:off x="4190" y="914"/>
                  <a:ext cx="26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e[7]</a:t>
                  </a:r>
                </a:p>
              </p:txBody>
            </p:sp>
            <p:sp>
              <p:nvSpPr>
                <p:cNvPr id="107608" name="Text Box 186">
                  <a:extLst>
                    <a:ext uri="{FF2B5EF4-FFF2-40B4-BE49-F238E27FC236}">
                      <a16:creationId xmlns:a16="http://schemas.microsoft.com/office/drawing/2014/main" id="{CA43E71E-266D-4628-8B1A-6FD71ACB798F}"/>
                    </a:ext>
                  </a:extLst>
                </p:cNvPr>
                <p:cNvSpPr txBox="1">
                  <a:spLocks noChangeArrowheads="1"/>
                </p:cNvSpPr>
                <p:nvPr/>
              </p:nvSpPr>
              <p:spPr bwMode="auto">
                <a:xfrm>
                  <a:off x="4713" y="914"/>
                  <a:ext cx="26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e[8]</a:t>
                  </a:r>
                </a:p>
              </p:txBody>
            </p:sp>
            <p:sp>
              <p:nvSpPr>
                <p:cNvPr id="107609" name="Text Box 187">
                  <a:extLst>
                    <a:ext uri="{FF2B5EF4-FFF2-40B4-BE49-F238E27FC236}">
                      <a16:creationId xmlns:a16="http://schemas.microsoft.com/office/drawing/2014/main" id="{D5D18FA1-AF3B-4CEC-937E-B2FDE19B31FA}"/>
                    </a:ext>
                  </a:extLst>
                </p:cNvPr>
                <p:cNvSpPr txBox="1">
                  <a:spLocks noChangeArrowheads="1"/>
                </p:cNvSpPr>
                <p:nvPr/>
              </p:nvSpPr>
              <p:spPr bwMode="auto">
                <a:xfrm>
                  <a:off x="5237" y="914"/>
                  <a:ext cx="267"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e[9]</a:t>
                  </a:r>
                </a:p>
              </p:txBody>
            </p:sp>
          </p:grpSp>
          <p:grpSp>
            <p:nvGrpSpPr>
              <p:cNvPr id="107588" name="Group 188">
                <a:extLst>
                  <a:ext uri="{FF2B5EF4-FFF2-40B4-BE49-F238E27FC236}">
                    <a16:creationId xmlns:a16="http://schemas.microsoft.com/office/drawing/2014/main" id="{F8D026D0-750B-41BD-BA7E-F7F699EAF42A}"/>
                  </a:ext>
                </a:extLst>
              </p:cNvPr>
              <p:cNvGrpSpPr>
                <a:grpSpLocks/>
              </p:cNvGrpSpPr>
              <p:nvPr/>
            </p:nvGrpSpPr>
            <p:grpSpPr bwMode="auto">
              <a:xfrm>
                <a:off x="512" y="2943"/>
                <a:ext cx="4969" cy="244"/>
                <a:chOff x="520" y="914"/>
                <a:chExt cx="4969" cy="244"/>
              </a:xfrm>
            </p:grpSpPr>
            <p:sp>
              <p:nvSpPr>
                <p:cNvPr id="107590" name="Text Box 189">
                  <a:extLst>
                    <a:ext uri="{FF2B5EF4-FFF2-40B4-BE49-F238E27FC236}">
                      <a16:creationId xmlns:a16="http://schemas.microsoft.com/office/drawing/2014/main" id="{D8B8F837-0CF9-49FA-A235-738FFC3F7E8F}"/>
                    </a:ext>
                  </a:extLst>
                </p:cNvPr>
                <p:cNvSpPr txBox="1">
                  <a:spLocks noChangeArrowheads="1"/>
                </p:cNvSpPr>
                <p:nvPr/>
              </p:nvSpPr>
              <p:spPr bwMode="auto">
                <a:xfrm>
                  <a:off x="520" y="914"/>
                  <a:ext cx="248"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f[0]</a:t>
                  </a:r>
                </a:p>
              </p:txBody>
            </p:sp>
            <p:sp>
              <p:nvSpPr>
                <p:cNvPr id="107591" name="Text Box 190">
                  <a:extLst>
                    <a:ext uri="{FF2B5EF4-FFF2-40B4-BE49-F238E27FC236}">
                      <a16:creationId xmlns:a16="http://schemas.microsoft.com/office/drawing/2014/main" id="{BB11C8B4-2D6C-4854-B4A9-1493A3A48734}"/>
                    </a:ext>
                  </a:extLst>
                </p:cNvPr>
                <p:cNvSpPr txBox="1">
                  <a:spLocks noChangeArrowheads="1"/>
                </p:cNvSpPr>
                <p:nvPr/>
              </p:nvSpPr>
              <p:spPr bwMode="auto">
                <a:xfrm>
                  <a:off x="1042" y="914"/>
                  <a:ext cx="248"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f[1]</a:t>
                  </a:r>
                </a:p>
              </p:txBody>
            </p:sp>
            <p:sp>
              <p:nvSpPr>
                <p:cNvPr id="107592" name="Text Box 191">
                  <a:extLst>
                    <a:ext uri="{FF2B5EF4-FFF2-40B4-BE49-F238E27FC236}">
                      <a16:creationId xmlns:a16="http://schemas.microsoft.com/office/drawing/2014/main" id="{D23356FD-EFBC-43BE-91A9-1EF4BEBCE74C}"/>
                    </a:ext>
                  </a:extLst>
                </p:cNvPr>
                <p:cNvSpPr txBox="1">
                  <a:spLocks noChangeArrowheads="1"/>
                </p:cNvSpPr>
                <p:nvPr/>
              </p:nvSpPr>
              <p:spPr bwMode="auto">
                <a:xfrm>
                  <a:off x="1566" y="914"/>
                  <a:ext cx="24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f[2]</a:t>
                  </a:r>
                </a:p>
              </p:txBody>
            </p:sp>
            <p:sp>
              <p:nvSpPr>
                <p:cNvPr id="107593" name="Text Box 192">
                  <a:extLst>
                    <a:ext uri="{FF2B5EF4-FFF2-40B4-BE49-F238E27FC236}">
                      <a16:creationId xmlns:a16="http://schemas.microsoft.com/office/drawing/2014/main" id="{6A84B494-9AC3-4F95-93E5-D50C1D7F0736}"/>
                    </a:ext>
                  </a:extLst>
                </p:cNvPr>
                <p:cNvSpPr txBox="1">
                  <a:spLocks noChangeArrowheads="1"/>
                </p:cNvSpPr>
                <p:nvPr/>
              </p:nvSpPr>
              <p:spPr bwMode="auto">
                <a:xfrm>
                  <a:off x="2091" y="914"/>
                  <a:ext cx="24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f[3]</a:t>
                  </a:r>
                </a:p>
              </p:txBody>
            </p:sp>
            <p:sp>
              <p:nvSpPr>
                <p:cNvPr id="107594" name="Text Box 193">
                  <a:extLst>
                    <a:ext uri="{FF2B5EF4-FFF2-40B4-BE49-F238E27FC236}">
                      <a16:creationId xmlns:a16="http://schemas.microsoft.com/office/drawing/2014/main" id="{8914D992-FA4F-42FC-9B08-57C0CCD9F6A3}"/>
                    </a:ext>
                  </a:extLst>
                </p:cNvPr>
                <p:cNvSpPr txBox="1">
                  <a:spLocks noChangeArrowheads="1"/>
                </p:cNvSpPr>
                <p:nvPr/>
              </p:nvSpPr>
              <p:spPr bwMode="auto">
                <a:xfrm>
                  <a:off x="2617" y="914"/>
                  <a:ext cx="24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f[4]</a:t>
                  </a:r>
                </a:p>
              </p:txBody>
            </p:sp>
            <p:sp>
              <p:nvSpPr>
                <p:cNvPr id="107595" name="Text Box 194">
                  <a:extLst>
                    <a:ext uri="{FF2B5EF4-FFF2-40B4-BE49-F238E27FC236}">
                      <a16:creationId xmlns:a16="http://schemas.microsoft.com/office/drawing/2014/main" id="{F6D00FC6-DE39-4828-A98D-0C3CC6508B14}"/>
                    </a:ext>
                  </a:extLst>
                </p:cNvPr>
                <p:cNvSpPr txBox="1">
                  <a:spLocks noChangeArrowheads="1"/>
                </p:cNvSpPr>
                <p:nvPr/>
              </p:nvSpPr>
              <p:spPr bwMode="auto">
                <a:xfrm>
                  <a:off x="3140" y="914"/>
                  <a:ext cx="24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f[5]</a:t>
                  </a:r>
                </a:p>
              </p:txBody>
            </p:sp>
            <p:sp>
              <p:nvSpPr>
                <p:cNvPr id="107596" name="Text Box 195">
                  <a:extLst>
                    <a:ext uri="{FF2B5EF4-FFF2-40B4-BE49-F238E27FC236}">
                      <a16:creationId xmlns:a16="http://schemas.microsoft.com/office/drawing/2014/main" id="{9B268A10-5754-41BA-BE82-A82E0653BA01}"/>
                    </a:ext>
                  </a:extLst>
                </p:cNvPr>
                <p:cNvSpPr txBox="1">
                  <a:spLocks noChangeArrowheads="1"/>
                </p:cNvSpPr>
                <p:nvPr/>
              </p:nvSpPr>
              <p:spPr bwMode="auto">
                <a:xfrm>
                  <a:off x="3663" y="914"/>
                  <a:ext cx="24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f[6]</a:t>
                  </a:r>
                </a:p>
              </p:txBody>
            </p:sp>
            <p:sp>
              <p:nvSpPr>
                <p:cNvPr id="107597" name="Text Box 196">
                  <a:extLst>
                    <a:ext uri="{FF2B5EF4-FFF2-40B4-BE49-F238E27FC236}">
                      <a16:creationId xmlns:a16="http://schemas.microsoft.com/office/drawing/2014/main" id="{2F6DC835-C448-4E9D-A1B5-E0CF71C5ACCA}"/>
                    </a:ext>
                  </a:extLst>
                </p:cNvPr>
                <p:cNvSpPr txBox="1">
                  <a:spLocks noChangeArrowheads="1"/>
                </p:cNvSpPr>
                <p:nvPr/>
              </p:nvSpPr>
              <p:spPr bwMode="auto">
                <a:xfrm>
                  <a:off x="4188" y="914"/>
                  <a:ext cx="24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f[7]</a:t>
                  </a:r>
                </a:p>
              </p:txBody>
            </p:sp>
            <p:sp>
              <p:nvSpPr>
                <p:cNvPr id="107598" name="Text Box 197">
                  <a:extLst>
                    <a:ext uri="{FF2B5EF4-FFF2-40B4-BE49-F238E27FC236}">
                      <a16:creationId xmlns:a16="http://schemas.microsoft.com/office/drawing/2014/main" id="{2506E6CE-2729-4DEE-AC82-E116B50EC9E8}"/>
                    </a:ext>
                  </a:extLst>
                </p:cNvPr>
                <p:cNvSpPr txBox="1">
                  <a:spLocks noChangeArrowheads="1"/>
                </p:cNvSpPr>
                <p:nvPr/>
              </p:nvSpPr>
              <p:spPr bwMode="auto">
                <a:xfrm>
                  <a:off x="4711" y="914"/>
                  <a:ext cx="24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f[8]</a:t>
                  </a:r>
                </a:p>
              </p:txBody>
            </p:sp>
            <p:sp>
              <p:nvSpPr>
                <p:cNvPr id="107599" name="Text Box 198">
                  <a:extLst>
                    <a:ext uri="{FF2B5EF4-FFF2-40B4-BE49-F238E27FC236}">
                      <a16:creationId xmlns:a16="http://schemas.microsoft.com/office/drawing/2014/main" id="{C371351C-E43A-486E-A699-2946FD91CA39}"/>
                    </a:ext>
                  </a:extLst>
                </p:cNvPr>
                <p:cNvSpPr txBox="1">
                  <a:spLocks noChangeArrowheads="1"/>
                </p:cNvSpPr>
                <p:nvPr/>
              </p:nvSpPr>
              <p:spPr bwMode="auto">
                <a:xfrm>
                  <a:off x="5241" y="914"/>
                  <a:ext cx="248"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f[9]</a:t>
                  </a:r>
                </a:p>
              </p:txBody>
            </p:sp>
          </p:grpSp>
          <p:sp>
            <p:nvSpPr>
              <p:cNvPr id="107589" name="Text Box 199">
                <a:extLst>
                  <a:ext uri="{FF2B5EF4-FFF2-40B4-BE49-F238E27FC236}">
                    <a16:creationId xmlns:a16="http://schemas.microsoft.com/office/drawing/2014/main" id="{93AC8E84-79AF-4F4B-ACAF-94AAA61CBEFE}"/>
                  </a:ext>
                </a:extLst>
              </p:cNvPr>
              <p:cNvSpPr txBox="1">
                <a:spLocks noChangeArrowheads="1"/>
              </p:cNvSpPr>
              <p:nvPr/>
            </p:nvSpPr>
            <p:spPr bwMode="auto">
              <a:xfrm>
                <a:off x="344" y="2008"/>
                <a:ext cx="182" cy="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A200C8"/>
                    </a:solidFill>
                    <a:latin typeface="Times New Roman" panose="02020603050405020304" pitchFamily="18" charset="0"/>
                    <a:ea typeface="楷体_GB2312" pitchFamily="49" charset="-122"/>
                  </a:rPr>
                  <a:t>三趟分配</a:t>
                </a:r>
              </a:p>
            </p:txBody>
          </p:sp>
        </p:grpSp>
        <p:grpSp>
          <p:nvGrpSpPr>
            <p:cNvPr id="107534" name="Group 200">
              <a:extLst>
                <a:ext uri="{FF2B5EF4-FFF2-40B4-BE49-F238E27FC236}">
                  <a16:creationId xmlns:a16="http://schemas.microsoft.com/office/drawing/2014/main" id="{339CF814-E056-49BE-B98F-71DEDC0069F2}"/>
                </a:ext>
              </a:extLst>
            </p:cNvPr>
            <p:cNvGrpSpPr>
              <a:grpSpLocks/>
            </p:cNvGrpSpPr>
            <p:nvPr/>
          </p:nvGrpSpPr>
          <p:grpSpPr bwMode="auto">
            <a:xfrm>
              <a:off x="519" y="2174"/>
              <a:ext cx="367" cy="381"/>
              <a:chOff x="519" y="2174"/>
              <a:chExt cx="367" cy="381"/>
            </a:xfrm>
          </p:grpSpPr>
          <p:sp>
            <p:nvSpPr>
              <p:cNvPr id="107585" name="Text Box 201">
                <a:extLst>
                  <a:ext uri="{FF2B5EF4-FFF2-40B4-BE49-F238E27FC236}">
                    <a16:creationId xmlns:a16="http://schemas.microsoft.com/office/drawing/2014/main" id="{0EAD86F9-6181-4443-A5A8-E92A20878D42}"/>
                  </a:ext>
                </a:extLst>
              </p:cNvPr>
              <p:cNvSpPr txBox="1">
                <a:spLocks noChangeArrowheads="1"/>
              </p:cNvSpPr>
              <p:nvPr/>
            </p:nvSpPr>
            <p:spPr bwMode="auto">
              <a:xfrm>
                <a:off x="519" y="2174"/>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063</a:t>
                </a:r>
              </a:p>
            </p:txBody>
          </p:sp>
          <p:sp>
            <p:nvSpPr>
              <p:cNvPr id="107586" name="Line 202">
                <a:extLst>
                  <a:ext uri="{FF2B5EF4-FFF2-40B4-BE49-F238E27FC236}">
                    <a16:creationId xmlns:a16="http://schemas.microsoft.com/office/drawing/2014/main" id="{37A3AFBD-1327-4878-91F4-E6BCA51A2CE7}"/>
                  </a:ext>
                </a:extLst>
              </p:cNvPr>
              <p:cNvSpPr>
                <a:spLocks noChangeShapeType="1"/>
              </p:cNvSpPr>
              <p:nvPr/>
            </p:nvSpPr>
            <p:spPr bwMode="auto">
              <a:xfrm flipV="1">
                <a:off x="678" y="2410"/>
                <a:ext cx="0" cy="14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35" name="Group 203">
              <a:extLst>
                <a:ext uri="{FF2B5EF4-FFF2-40B4-BE49-F238E27FC236}">
                  <a16:creationId xmlns:a16="http://schemas.microsoft.com/office/drawing/2014/main" id="{02A9E179-0AB6-4788-8E1F-634D267C9A89}"/>
                </a:ext>
              </a:extLst>
            </p:cNvPr>
            <p:cNvGrpSpPr>
              <a:grpSpLocks/>
            </p:cNvGrpSpPr>
            <p:nvPr/>
          </p:nvGrpSpPr>
          <p:grpSpPr bwMode="auto">
            <a:xfrm>
              <a:off x="519" y="1610"/>
              <a:ext cx="367" cy="567"/>
              <a:chOff x="519" y="1610"/>
              <a:chExt cx="367" cy="567"/>
            </a:xfrm>
          </p:grpSpPr>
          <p:sp>
            <p:nvSpPr>
              <p:cNvPr id="107582" name="Text Box 204">
                <a:extLst>
                  <a:ext uri="{FF2B5EF4-FFF2-40B4-BE49-F238E27FC236}">
                    <a16:creationId xmlns:a16="http://schemas.microsoft.com/office/drawing/2014/main" id="{AE77F59F-3228-4819-B825-39700C07FA52}"/>
                  </a:ext>
                </a:extLst>
              </p:cNvPr>
              <p:cNvSpPr txBox="1">
                <a:spLocks noChangeArrowheads="1"/>
              </p:cNvSpPr>
              <p:nvPr/>
            </p:nvSpPr>
            <p:spPr bwMode="auto">
              <a:xfrm>
                <a:off x="519" y="1800"/>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083</a:t>
                </a:r>
              </a:p>
            </p:txBody>
          </p:sp>
          <p:sp>
            <p:nvSpPr>
              <p:cNvPr id="107583" name="Line 205">
                <a:extLst>
                  <a:ext uri="{FF2B5EF4-FFF2-40B4-BE49-F238E27FC236}">
                    <a16:creationId xmlns:a16="http://schemas.microsoft.com/office/drawing/2014/main" id="{1F68BE7D-876F-4E8D-B924-C355B9E5DD84}"/>
                  </a:ext>
                </a:extLst>
              </p:cNvPr>
              <p:cNvSpPr>
                <a:spLocks noChangeShapeType="1"/>
              </p:cNvSpPr>
              <p:nvPr/>
            </p:nvSpPr>
            <p:spPr bwMode="auto">
              <a:xfrm flipH="1">
                <a:off x="700" y="1610"/>
                <a:ext cx="1" cy="18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7584" name="Line 206">
                <a:extLst>
                  <a:ext uri="{FF2B5EF4-FFF2-40B4-BE49-F238E27FC236}">
                    <a16:creationId xmlns:a16="http://schemas.microsoft.com/office/drawing/2014/main" id="{1A23167E-92B1-46FD-9845-E2C55B184EBE}"/>
                  </a:ext>
                </a:extLst>
              </p:cNvPr>
              <p:cNvSpPr>
                <a:spLocks noChangeShapeType="1"/>
              </p:cNvSpPr>
              <p:nvPr/>
            </p:nvSpPr>
            <p:spPr bwMode="auto">
              <a:xfrm flipV="1">
                <a:off x="678" y="2055"/>
                <a:ext cx="0" cy="12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36" name="Group 207">
              <a:extLst>
                <a:ext uri="{FF2B5EF4-FFF2-40B4-BE49-F238E27FC236}">
                  <a16:creationId xmlns:a16="http://schemas.microsoft.com/office/drawing/2014/main" id="{379B57E8-D820-4A6A-9FCC-E03EFAC5D45C}"/>
                </a:ext>
              </a:extLst>
            </p:cNvPr>
            <p:cNvGrpSpPr>
              <a:grpSpLocks/>
            </p:cNvGrpSpPr>
            <p:nvPr/>
          </p:nvGrpSpPr>
          <p:grpSpPr bwMode="auto">
            <a:xfrm>
              <a:off x="1568" y="2577"/>
              <a:ext cx="367" cy="437"/>
              <a:chOff x="1568" y="2577"/>
              <a:chExt cx="367" cy="437"/>
            </a:xfrm>
          </p:grpSpPr>
          <p:sp>
            <p:nvSpPr>
              <p:cNvPr id="107580" name="Text Box 208">
                <a:extLst>
                  <a:ext uri="{FF2B5EF4-FFF2-40B4-BE49-F238E27FC236}">
                    <a16:creationId xmlns:a16="http://schemas.microsoft.com/office/drawing/2014/main" id="{5221CF57-AAED-4E75-A4D5-A92E34339FFC}"/>
                  </a:ext>
                </a:extLst>
              </p:cNvPr>
              <p:cNvSpPr txBox="1">
                <a:spLocks noChangeArrowheads="1"/>
              </p:cNvSpPr>
              <p:nvPr/>
            </p:nvSpPr>
            <p:spPr bwMode="auto">
              <a:xfrm>
                <a:off x="1568" y="2577"/>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269</a:t>
                </a:r>
              </a:p>
            </p:txBody>
          </p:sp>
          <p:sp>
            <p:nvSpPr>
              <p:cNvPr id="107581" name="Line 209">
                <a:extLst>
                  <a:ext uri="{FF2B5EF4-FFF2-40B4-BE49-F238E27FC236}">
                    <a16:creationId xmlns:a16="http://schemas.microsoft.com/office/drawing/2014/main" id="{809E3EFF-C942-432C-9561-4AB0788CC881}"/>
                  </a:ext>
                </a:extLst>
              </p:cNvPr>
              <p:cNvSpPr>
                <a:spLocks noChangeShapeType="1"/>
              </p:cNvSpPr>
              <p:nvPr/>
            </p:nvSpPr>
            <p:spPr bwMode="auto">
              <a:xfrm flipH="1" flipV="1">
                <a:off x="1754" y="2813"/>
                <a:ext cx="0" cy="20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37" name="Group 210">
              <a:extLst>
                <a:ext uri="{FF2B5EF4-FFF2-40B4-BE49-F238E27FC236}">
                  <a16:creationId xmlns:a16="http://schemas.microsoft.com/office/drawing/2014/main" id="{8101FD67-5AF0-40E3-829E-F5A136952D16}"/>
                </a:ext>
              </a:extLst>
            </p:cNvPr>
            <p:cNvGrpSpPr>
              <a:grpSpLocks/>
            </p:cNvGrpSpPr>
            <p:nvPr/>
          </p:nvGrpSpPr>
          <p:grpSpPr bwMode="auto">
            <a:xfrm>
              <a:off x="1573" y="1662"/>
              <a:ext cx="367" cy="896"/>
              <a:chOff x="1573" y="1662"/>
              <a:chExt cx="367" cy="896"/>
            </a:xfrm>
          </p:grpSpPr>
          <p:sp>
            <p:nvSpPr>
              <p:cNvPr id="107577" name="Text Box 211">
                <a:extLst>
                  <a:ext uri="{FF2B5EF4-FFF2-40B4-BE49-F238E27FC236}">
                    <a16:creationId xmlns:a16="http://schemas.microsoft.com/office/drawing/2014/main" id="{862BDAFA-9A1A-4380-94D0-949D1964A95E}"/>
                  </a:ext>
                </a:extLst>
              </p:cNvPr>
              <p:cNvSpPr txBox="1">
                <a:spLocks noChangeArrowheads="1"/>
              </p:cNvSpPr>
              <p:nvPr/>
            </p:nvSpPr>
            <p:spPr bwMode="auto">
              <a:xfrm>
                <a:off x="1573" y="2192"/>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278</a:t>
                </a:r>
              </a:p>
            </p:txBody>
          </p:sp>
          <p:sp>
            <p:nvSpPr>
              <p:cNvPr id="107578" name="Line 212">
                <a:extLst>
                  <a:ext uri="{FF2B5EF4-FFF2-40B4-BE49-F238E27FC236}">
                    <a16:creationId xmlns:a16="http://schemas.microsoft.com/office/drawing/2014/main" id="{43F8B600-818D-486A-9787-988D049E3BA8}"/>
                  </a:ext>
                </a:extLst>
              </p:cNvPr>
              <p:cNvSpPr>
                <a:spLocks noChangeShapeType="1"/>
              </p:cNvSpPr>
              <p:nvPr/>
            </p:nvSpPr>
            <p:spPr bwMode="auto">
              <a:xfrm flipV="1">
                <a:off x="1765" y="2447"/>
                <a:ext cx="0" cy="11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7579" name="Line 213">
                <a:extLst>
                  <a:ext uri="{FF2B5EF4-FFF2-40B4-BE49-F238E27FC236}">
                    <a16:creationId xmlns:a16="http://schemas.microsoft.com/office/drawing/2014/main" id="{0F961D94-BE59-431D-9DEC-8D2EAA5BFF8C}"/>
                  </a:ext>
                </a:extLst>
              </p:cNvPr>
              <p:cNvSpPr>
                <a:spLocks noChangeShapeType="1"/>
              </p:cNvSpPr>
              <p:nvPr/>
            </p:nvSpPr>
            <p:spPr bwMode="auto">
              <a:xfrm>
                <a:off x="1769" y="1662"/>
                <a:ext cx="0" cy="54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38" name="Group 214">
              <a:extLst>
                <a:ext uri="{FF2B5EF4-FFF2-40B4-BE49-F238E27FC236}">
                  <a16:creationId xmlns:a16="http://schemas.microsoft.com/office/drawing/2014/main" id="{8770F54C-8376-4B2F-9644-8C86BB46AA6F}"/>
                </a:ext>
              </a:extLst>
            </p:cNvPr>
            <p:cNvGrpSpPr>
              <a:grpSpLocks/>
            </p:cNvGrpSpPr>
            <p:nvPr/>
          </p:nvGrpSpPr>
          <p:grpSpPr bwMode="auto">
            <a:xfrm>
              <a:off x="3113" y="2566"/>
              <a:ext cx="367" cy="437"/>
              <a:chOff x="3113" y="2566"/>
              <a:chExt cx="367" cy="437"/>
            </a:xfrm>
          </p:grpSpPr>
          <p:sp>
            <p:nvSpPr>
              <p:cNvPr id="107575" name="Text Box 215">
                <a:extLst>
                  <a:ext uri="{FF2B5EF4-FFF2-40B4-BE49-F238E27FC236}">
                    <a16:creationId xmlns:a16="http://schemas.microsoft.com/office/drawing/2014/main" id="{6C22DBCD-91DA-4689-A4B8-D594CCA0F9BB}"/>
                  </a:ext>
                </a:extLst>
              </p:cNvPr>
              <p:cNvSpPr txBox="1">
                <a:spLocks noChangeArrowheads="1"/>
              </p:cNvSpPr>
              <p:nvPr/>
            </p:nvSpPr>
            <p:spPr bwMode="auto">
              <a:xfrm>
                <a:off x="3113" y="2566"/>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505</a:t>
                </a:r>
              </a:p>
            </p:txBody>
          </p:sp>
          <p:sp>
            <p:nvSpPr>
              <p:cNvPr id="107576" name="Line 216">
                <a:extLst>
                  <a:ext uri="{FF2B5EF4-FFF2-40B4-BE49-F238E27FC236}">
                    <a16:creationId xmlns:a16="http://schemas.microsoft.com/office/drawing/2014/main" id="{3D1BF8FE-DD68-4304-A7BD-E382E54FB37F}"/>
                  </a:ext>
                </a:extLst>
              </p:cNvPr>
              <p:cNvSpPr>
                <a:spLocks noChangeShapeType="1"/>
              </p:cNvSpPr>
              <p:nvPr/>
            </p:nvSpPr>
            <p:spPr bwMode="auto">
              <a:xfrm flipH="1" flipV="1">
                <a:off x="3299" y="2802"/>
                <a:ext cx="0" cy="20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39" name="Group 217">
              <a:extLst>
                <a:ext uri="{FF2B5EF4-FFF2-40B4-BE49-F238E27FC236}">
                  <a16:creationId xmlns:a16="http://schemas.microsoft.com/office/drawing/2014/main" id="{E5968C40-9718-4404-9A12-E0ACAC13E835}"/>
                </a:ext>
              </a:extLst>
            </p:cNvPr>
            <p:cNvGrpSpPr>
              <a:grpSpLocks/>
            </p:cNvGrpSpPr>
            <p:nvPr/>
          </p:nvGrpSpPr>
          <p:grpSpPr bwMode="auto">
            <a:xfrm>
              <a:off x="3118" y="1651"/>
              <a:ext cx="367" cy="896"/>
              <a:chOff x="3118" y="1651"/>
              <a:chExt cx="367" cy="896"/>
            </a:xfrm>
          </p:grpSpPr>
          <p:sp>
            <p:nvSpPr>
              <p:cNvPr id="107572" name="Text Box 218">
                <a:extLst>
                  <a:ext uri="{FF2B5EF4-FFF2-40B4-BE49-F238E27FC236}">
                    <a16:creationId xmlns:a16="http://schemas.microsoft.com/office/drawing/2014/main" id="{506A3164-5DA3-43AA-B711-78F5314D3E4C}"/>
                  </a:ext>
                </a:extLst>
              </p:cNvPr>
              <p:cNvSpPr txBox="1">
                <a:spLocks noChangeArrowheads="1"/>
              </p:cNvSpPr>
              <p:nvPr/>
            </p:nvSpPr>
            <p:spPr bwMode="auto">
              <a:xfrm>
                <a:off x="3118" y="2181"/>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589</a:t>
                </a:r>
              </a:p>
            </p:txBody>
          </p:sp>
          <p:sp>
            <p:nvSpPr>
              <p:cNvPr id="107573" name="Line 219">
                <a:extLst>
                  <a:ext uri="{FF2B5EF4-FFF2-40B4-BE49-F238E27FC236}">
                    <a16:creationId xmlns:a16="http://schemas.microsoft.com/office/drawing/2014/main" id="{FB576CFB-0EAB-4BC0-9C8F-E9FA2AF9DAB1}"/>
                  </a:ext>
                </a:extLst>
              </p:cNvPr>
              <p:cNvSpPr>
                <a:spLocks noChangeShapeType="1"/>
              </p:cNvSpPr>
              <p:nvPr/>
            </p:nvSpPr>
            <p:spPr bwMode="auto">
              <a:xfrm flipV="1">
                <a:off x="3310" y="2436"/>
                <a:ext cx="0" cy="11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7574" name="Line 220">
                <a:extLst>
                  <a:ext uri="{FF2B5EF4-FFF2-40B4-BE49-F238E27FC236}">
                    <a16:creationId xmlns:a16="http://schemas.microsoft.com/office/drawing/2014/main" id="{D17C6ED8-2AA4-4E32-BD05-55B48B42A38B}"/>
                  </a:ext>
                </a:extLst>
              </p:cNvPr>
              <p:cNvSpPr>
                <a:spLocks noChangeShapeType="1"/>
              </p:cNvSpPr>
              <p:nvPr/>
            </p:nvSpPr>
            <p:spPr bwMode="auto">
              <a:xfrm>
                <a:off x="3314" y="1651"/>
                <a:ext cx="0" cy="54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40" name="Group 221">
              <a:extLst>
                <a:ext uri="{FF2B5EF4-FFF2-40B4-BE49-F238E27FC236}">
                  <a16:creationId xmlns:a16="http://schemas.microsoft.com/office/drawing/2014/main" id="{6EE74474-5A57-4206-B57C-3397B01CFD3C}"/>
                </a:ext>
              </a:extLst>
            </p:cNvPr>
            <p:cNvGrpSpPr>
              <a:grpSpLocks/>
            </p:cNvGrpSpPr>
            <p:nvPr/>
          </p:nvGrpSpPr>
          <p:grpSpPr bwMode="auto">
            <a:xfrm>
              <a:off x="336" y="1056"/>
              <a:ext cx="5273" cy="256"/>
              <a:chOff x="354" y="1045"/>
              <a:chExt cx="5273" cy="256"/>
            </a:xfrm>
          </p:grpSpPr>
          <p:grpSp>
            <p:nvGrpSpPr>
              <p:cNvPr id="107542" name="Group 222">
                <a:extLst>
                  <a:ext uri="{FF2B5EF4-FFF2-40B4-BE49-F238E27FC236}">
                    <a16:creationId xmlns:a16="http://schemas.microsoft.com/office/drawing/2014/main" id="{F7766AF2-9775-4CFE-BF6F-C2D2ACED6679}"/>
                  </a:ext>
                </a:extLst>
              </p:cNvPr>
              <p:cNvGrpSpPr>
                <a:grpSpLocks/>
              </p:cNvGrpSpPr>
              <p:nvPr/>
            </p:nvGrpSpPr>
            <p:grpSpPr bwMode="auto">
              <a:xfrm>
                <a:off x="354" y="1045"/>
                <a:ext cx="542" cy="256"/>
                <a:chOff x="1133" y="1389"/>
                <a:chExt cx="542" cy="256"/>
              </a:xfrm>
            </p:grpSpPr>
            <p:sp>
              <p:nvSpPr>
                <p:cNvPr id="107570" name="Rectangle 223">
                  <a:extLst>
                    <a:ext uri="{FF2B5EF4-FFF2-40B4-BE49-F238E27FC236}">
                      <a16:creationId xmlns:a16="http://schemas.microsoft.com/office/drawing/2014/main" id="{728B60EC-792E-4892-83D5-8D8D122AA04D}"/>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505</a:t>
                  </a:r>
                </a:p>
              </p:txBody>
            </p:sp>
            <p:sp>
              <p:nvSpPr>
                <p:cNvPr id="107571" name="Line 224">
                  <a:extLst>
                    <a:ext uri="{FF2B5EF4-FFF2-40B4-BE49-F238E27FC236}">
                      <a16:creationId xmlns:a16="http://schemas.microsoft.com/office/drawing/2014/main" id="{ABFF4016-DFAE-4432-8DD4-ADBD48C7FBDA}"/>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43" name="Group 225">
                <a:extLst>
                  <a:ext uri="{FF2B5EF4-FFF2-40B4-BE49-F238E27FC236}">
                    <a16:creationId xmlns:a16="http://schemas.microsoft.com/office/drawing/2014/main" id="{D9BAF106-F8BD-49AC-A2DD-39A880F2C76B}"/>
                  </a:ext>
                </a:extLst>
              </p:cNvPr>
              <p:cNvGrpSpPr>
                <a:grpSpLocks/>
              </p:cNvGrpSpPr>
              <p:nvPr/>
            </p:nvGrpSpPr>
            <p:grpSpPr bwMode="auto">
              <a:xfrm>
                <a:off x="880" y="1045"/>
                <a:ext cx="542" cy="256"/>
                <a:chOff x="1133" y="1389"/>
                <a:chExt cx="542" cy="256"/>
              </a:xfrm>
            </p:grpSpPr>
            <p:sp>
              <p:nvSpPr>
                <p:cNvPr id="107568" name="Rectangle 226">
                  <a:extLst>
                    <a:ext uri="{FF2B5EF4-FFF2-40B4-BE49-F238E27FC236}">
                      <a16:creationId xmlns:a16="http://schemas.microsoft.com/office/drawing/2014/main" id="{B2317B4E-9449-4611-8D2C-91CFAD7851F8}"/>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008</a:t>
                  </a:r>
                </a:p>
              </p:txBody>
            </p:sp>
            <p:sp>
              <p:nvSpPr>
                <p:cNvPr id="107569" name="Line 227">
                  <a:extLst>
                    <a:ext uri="{FF2B5EF4-FFF2-40B4-BE49-F238E27FC236}">
                      <a16:creationId xmlns:a16="http://schemas.microsoft.com/office/drawing/2014/main" id="{B0DA901C-3FFC-422D-BD5F-5BE2DBBC27AC}"/>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44" name="Group 228">
                <a:extLst>
                  <a:ext uri="{FF2B5EF4-FFF2-40B4-BE49-F238E27FC236}">
                    <a16:creationId xmlns:a16="http://schemas.microsoft.com/office/drawing/2014/main" id="{6119DDA9-AAFF-4901-9A75-E9CC397A9E1E}"/>
                  </a:ext>
                </a:extLst>
              </p:cNvPr>
              <p:cNvGrpSpPr>
                <a:grpSpLocks/>
              </p:cNvGrpSpPr>
              <p:nvPr/>
            </p:nvGrpSpPr>
            <p:grpSpPr bwMode="auto">
              <a:xfrm>
                <a:off x="1406" y="1045"/>
                <a:ext cx="542" cy="256"/>
                <a:chOff x="1133" y="1389"/>
                <a:chExt cx="542" cy="256"/>
              </a:xfrm>
            </p:grpSpPr>
            <p:sp>
              <p:nvSpPr>
                <p:cNvPr id="107566" name="Rectangle 229">
                  <a:extLst>
                    <a:ext uri="{FF2B5EF4-FFF2-40B4-BE49-F238E27FC236}">
                      <a16:creationId xmlns:a16="http://schemas.microsoft.com/office/drawing/2014/main" id="{6C91F6C1-E70A-48AF-9341-0CEAC195D419}"/>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109</a:t>
                  </a:r>
                </a:p>
              </p:txBody>
            </p:sp>
            <p:sp>
              <p:nvSpPr>
                <p:cNvPr id="107567" name="Line 230">
                  <a:extLst>
                    <a:ext uri="{FF2B5EF4-FFF2-40B4-BE49-F238E27FC236}">
                      <a16:creationId xmlns:a16="http://schemas.microsoft.com/office/drawing/2014/main" id="{D1339997-93F2-4B6F-B06C-DCD605E16F86}"/>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45" name="Group 231">
                <a:extLst>
                  <a:ext uri="{FF2B5EF4-FFF2-40B4-BE49-F238E27FC236}">
                    <a16:creationId xmlns:a16="http://schemas.microsoft.com/office/drawing/2014/main" id="{CCDFE461-5ADE-4163-9CF0-B8B88157246F}"/>
                  </a:ext>
                </a:extLst>
              </p:cNvPr>
              <p:cNvGrpSpPr>
                <a:grpSpLocks/>
              </p:cNvGrpSpPr>
              <p:nvPr/>
            </p:nvGrpSpPr>
            <p:grpSpPr bwMode="auto">
              <a:xfrm>
                <a:off x="1931" y="1045"/>
                <a:ext cx="542" cy="256"/>
                <a:chOff x="1133" y="1389"/>
                <a:chExt cx="542" cy="256"/>
              </a:xfrm>
            </p:grpSpPr>
            <p:sp>
              <p:nvSpPr>
                <p:cNvPr id="107564" name="Rectangle 232">
                  <a:extLst>
                    <a:ext uri="{FF2B5EF4-FFF2-40B4-BE49-F238E27FC236}">
                      <a16:creationId xmlns:a16="http://schemas.microsoft.com/office/drawing/2014/main" id="{CA6BD36F-2FEB-4CA1-96F6-94EBD2B4CBD8}"/>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930</a:t>
                  </a:r>
                </a:p>
              </p:txBody>
            </p:sp>
            <p:sp>
              <p:nvSpPr>
                <p:cNvPr id="107565" name="Line 233">
                  <a:extLst>
                    <a:ext uri="{FF2B5EF4-FFF2-40B4-BE49-F238E27FC236}">
                      <a16:creationId xmlns:a16="http://schemas.microsoft.com/office/drawing/2014/main" id="{2A441001-3C18-40FB-B996-E11CC9860092}"/>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46" name="Group 234">
                <a:extLst>
                  <a:ext uri="{FF2B5EF4-FFF2-40B4-BE49-F238E27FC236}">
                    <a16:creationId xmlns:a16="http://schemas.microsoft.com/office/drawing/2014/main" id="{4DB28DB2-FF1B-42D9-95BB-D559F42FB3DA}"/>
                  </a:ext>
                </a:extLst>
              </p:cNvPr>
              <p:cNvGrpSpPr>
                <a:grpSpLocks/>
              </p:cNvGrpSpPr>
              <p:nvPr/>
            </p:nvGrpSpPr>
            <p:grpSpPr bwMode="auto">
              <a:xfrm>
                <a:off x="2457" y="1045"/>
                <a:ext cx="542" cy="256"/>
                <a:chOff x="1133" y="1389"/>
                <a:chExt cx="542" cy="256"/>
              </a:xfrm>
            </p:grpSpPr>
            <p:sp>
              <p:nvSpPr>
                <p:cNvPr id="107562" name="Rectangle 235">
                  <a:extLst>
                    <a:ext uri="{FF2B5EF4-FFF2-40B4-BE49-F238E27FC236}">
                      <a16:creationId xmlns:a16="http://schemas.microsoft.com/office/drawing/2014/main" id="{E035257C-BDA7-49CF-ABAF-7B832FC36F83}"/>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063</a:t>
                  </a:r>
                </a:p>
              </p:txBody>
            </p:sp>
            <p:sp>
              <p:nvSpPr>
                <p:cNvPr id="107563" name="Line 236">
                  <a:extLst>
                    <a:ext uri="{FF2B5EF4-FFF2-40B4-BE49-F238E27FC236}">
                      <a16:creationId xmlns:a16="http://schemas.microsoft.com/office/drawing/2014/main" id="{3EEF8003-6FFC-4E3F-8696-FDD569CC6FE9}"/>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47" name="Group 237">
                <a:extLst>
                  <a:ext uri="{FF2B5EF4-FFF2-40B4-BE49-F238E27FC236}">
                    <a16:creationId xmlns:a16="http://schemas.microsoft.com/office/drawing/2014/main" id="{553C3A32-78EA-4241-8FB5-8D32703A3D45}"/>
                  </a:ext>
                </a:extLst>
              </p:cNvPr>
              <p:cNvGrpSpPr>
                <a:grpSpLocks/>
              </p:cNvGrpSpPr>
              <p:nvPr/>
            </p:nvGrpSpPr>
            <p:grpSpPr bwMode="auto">
              <a:xfrm>
                <a:off x="2983" y="1045"/>
                <a:ext cx="542" cy="256"/>
                <a:chOff x="1133" y="1389"/>
                <a:chExt cx="542" cy="256"/>
              </a:xfrm>
            </p:grpSpPr>
            <p:sp>
              <p:nvSpPr>
                <p:cNvPr id="107560" name="Rectangle 238">
                  <a:extLst>
                    <a:ext uri="{FF2B5EF4-FFF2-40B4-BE49-F238E27FC236}">
                      <a16:creationId xmlns:a16="http://schemas.microsoft.com/office/drawing/2014/main" id="{7B5822B8-8580-44F9-8BC7-359A26F4973C}"/>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269</a:t>
                  </a:r>
                </a:p>
              </p:txBody>
            </p:sp>
            <p:sp>
              <p:nvSpPr>
                <p:cNvPr id="107561" name="Line 239">
                  <a:extLst>
                    <a:ext uri="{FF2B5EF4-FFF2-40B4-BE49-F238E27FC236}">
                      <a16:creationId xmlns:a16="http://schemas.microsoft.com/office/drawing/2014/main" id="{F4DE2CB8-C568-4A45-9665-BFE7E24D81E4}"/>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48" name="Group 240">
                <a:extLst>
                  <a:ext uri="{FF2B5EF4-FFF2-40B4-BE49-F238E27FC236}">
                    <a16:creationId xmlns:a16="http://schemas.microsoft.com/office/drawing/2014/main" id="{2B4E9B4A-9012-4D0A-AC8A-5E691C5F295E}"/>
                  </a:ext>
                </a:extLst>
              </p:cNvPr>
              <p:cNvGrpSpPr>
                <a:grpSpLocks/>
              </p:cNvGrpSpPr>
              <p:nvPr/>
            </p:nvGrpSpPr>
            <p:grpSpPr bwMode="auto">
              <a:xfrm>
                <a:off x="3508" y="1045"/>
                <a:ext cx="542" cy="256"/>
                <a:chOff x="1133" y="1389"/>
                <a:chExt cx="542" cy="256"/>
              </a:xfrm>
            </p:grpSpPr>
            <p:sp>
              <p:nvSpPr>
                <p:cNvPr id="107558" name="Rectangle 241">
                  <a:extLst>
                    <a:ext uri="{FF2B5EF4-FFF2-40B4-BE49-F238E27FC236}">
                      <a16:creationId xmlns:a16="http://schemas.microsoft.com/office/drawing/2014/main" id="{5EC41109-F2C0-4566-9AAE-601C9A0A0F19}"/>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278</a:t>
                  </a:r>
                </a:p>
              </p:txBody>
            </p:sp>
            <p:sp>
              <p:nvSpPr>
                <p:cNvPr id="107559" name="Line 242">
                  <a:extLst>
                    <a:ext uri="{FF2B5EF4-FFF2-40B4-BE49-F238E27FC236}">
                      <a16:creationId xmlns:a16="http://schemas.microsoft.com/office/drawing/2014/main" id="{D01FBC36-4BCC-484E-8686-3A72506A1E8D}"/>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49" name="Group 243">
                <a:extLst>
                  <a:ext uri="{FF2B5EF4-FFF2-40B4-BE49-F238E27FC236}">
                    <a16:creationId xmlns:a16="http://schemas.microsoft.com/office/drawing/2014/main" id="{624D2F83-ED32-4F90-B2D8-A9719914B921}"/>
                  </a:ext>
                </a:extLst>
              </p:cNvPr>
              <p:cNvGrpSpPr>
                <a:grpSpLocks/>
              </p:cNvGrpSpPr>
              <p:nvPr/>
            </p:nvGrpSpPr>
            <p:grpSpPr bwMode="auto">
              <a:xfrm>
                <a:off x="4034" y="1045"/>
                <a:ext cx="542" cy="256"/>
                <a:chOff x="1133" y="1389"/>
                <a:chExt cx="542" cy="256"/>
              </a:xfrm>
            </p:grpSpPr>
            <p:sp>
              <p:nvSpPr>
                <p:cNvPr id="107556" name="Rectangle 244">
                  <a:extLst>
                    <a:ext uri="{FF2B5EF4-FFF2-40B4-BE49-F238E27FC236}">
                      <a16:creationId xmlns:a16="http://schemas.microsoft.com/office/drawing/2014/main" id="{07335FB2-D9F4-46BF-8AB8-73ACEC07A02F}"/>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083</a:t>
                  </a:r>
                </a:p>
              </p:txBody>
            </p:sp>
            <p:sp>
              <p:nvSpPr>
                <p:cNvPr id="107557" name="Line 245">
                  <a:extLst>
                    <a:ext uri="{FF2B5EF4-FFF2-40B4-BE49-F238E27FC236}">
                      <a16:creationId xmlns:a16="http://schemas.microsoft.com/office/drawing/2014/main" id="{EA170C86-C2A2-4B9A-91D3-64B67DA2A364}"/>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50" name="Group 246">
                <a:extLst>
                  <a:ext uri="{FF2B5EF4-FFF2-40B4-BE49-F238E27FC236}">
                    <a16:creationId xmlns:a16="http://schemas.microsoft.com/office/drawing/2014/main" id="{C8BBCCF0-BF8F-4EEA-9EEC-58BCEAD4DD16}"/>
                  </a:ext>
                </a:extLst>
              </p:cNvPr>
              <p:cNvGrpSpPr>
                <a:grpSpLocks/>
              </p:cNvGrpSpPr>
              <p:nvPr/>
            </p:nvGrpSpPr>
            <p:grpSpPr bwMode="auto">
              <a:xfrm>
                <a:off x="4560" y="1045"/>
                <a:ext cx="542" cy="256"/>
                <a:chOff x="1133" y="1389"/>
                <a:chExt cx="542" cy="256"/>
              </a:xfrm>
            </p:grpSpPr>
            <p:sp>
              <p:nvSpPr>
                <p:cNvPr id="107554" name="Rectangle 247">
                  <a:extLst>
                    <a:ext uri="{FF2B5EF4-FFF2-40B4-BE49-F238E27FC236}">
                      <a16:creationId xmlns:a16="http://schemas.microsoft.com/office/drawing/2014/main" id="{F9B1B196-EE2F-44EC-BB37-B65CFA7FA40E}"/>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184</a:t>
                  </a:r>
                </a:p>
              </p:txBody>
            </p:sp>
            <p:sp>
              <p:nvSpPr>
                <p:cNvPr id="107555" name="Line 248">
                  <a:extLst>
                    <a:ext uri="{FF2B5EF4-FFF2-40B4-BE49-F238E27FC236}">
                      <a16:creationId xmlns:a16="http://schemas.microsoft.com/office/drawing/2014/main" id="{8B493727-D01C-461B-BC02-BF7504A03D5B}"/>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51" name="Group 249">
                <a:extLst>
                  <a:ext uri="{FF2B5EF4-FFF2-40B4-BE49-F238E27FC236}">
                    <a16:creationId xmlns:a16="http://schemas.microsoft.com/office/drawing/2014/main" id="{69897BD2-6A88-49CE-9D7F-1929857BE497}"/>
                  </a:ext>
                </a:extLst>
              </p:cNvPr>
              <p:cNvGrpSpPr>
                <a:grpSpLocks/>
              </p:cNvGrpSpPr>
              <p:nvPr/>
            </p:nvGrpSpPr>
            <p:grpSpPr bwMode="auto">
              <a:xfrm>
                <a:off x="5085" y="1045"/>
                <a:ext cx="542" cy="256"/>
                <a:chOff x="1133" y="1389"/>
                <a:chExt cx="542" cy="256"/>
              </a:xfrm>
            </p:grpSpPr>
            <p:sp>
              <p:nvSpPr>
                <p:cNvPr id="107552" name="Rectangle 250">
                  <a:extLst>
                    <a:ext uri="{FF2B5EF4-FFF2-40B4-BE49-F238E27FC236}">
                      <a16:creationId xmlns:a16="http://schemas.microsoft.com/office/drawing/2014/main" id="{2717D2CA-3C51-4F9C-9AAD-B117B8AA1057}"/>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589</a:t>
                  </a:r>
                </a:p>
              </p:txBody>
            </p:sp>
            <p:sp>
              <p:nvSpPr>
                <p:cNvPr id="107553" name="Line 251">
                  <a:extLst>
                    <a:ext uri="{FF2B5EF4-FFF2-40B4-BE49-F238E27FC236}">
                      <a16:creationId xmlns:a16="http://schemas.microsoft.com/office/drawing/2014/main" id="{E7C172BC-8FF2-4329-B621-CBDB424F2157}"/>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sp>
          <p:nvSpPr>
            <p:cNvPr id="107541" name="Text Box 252">
              <a:extLst>
                <a:ext uri="{FF2B5EF4-FFF2-40B4-BE49-F238E27FC236}">
                  <a16:creationId xmlns:a16="http://schemas.microsoft.com/office/drawing/2014/main" id="{32875CEE-C0CF-4EDE-8D05-4753A2FA6B42}"/>
                </a:ext>
              </a:extLst>
            </p:cNvPr>
            <p:cNvSpPr txBox="1">
              <a:spLocks noChangeArrowheads="1"/>
            </p:cNvSpPr>
            <p:nvPr/>
          </p:nvSpPr>
          <p:spPr bwMode="auto">
            <a:xfrm>
              <a:off x="-171" y="944"/>
              <a:ext cx="6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A200C8"/>
                  </a:solidFill>
                  <a:latin typeface="Times New Roman" panose="02020603050405020304" pitchFamily="18" charset="0"/>
                  <a:ea typeface="楷体_GB2312" pitchFamily="49" charset="-122"/>
                </a:rPr>
                <a:t>二趟收集</a:t>
              </a:r>
            </a:p>
          </p:txBody>
        </p:sp>
      </p:gr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910ED035-5FA1-4860-979B-0060A8879DE8}"/>
              </a:ext>
            </a:extLst>
          </p:cNvPr>
          <p:cNvSpPr>
            <a:spLocks noGrp="1" noChangeArrowheads="1"/>
          </p:cNvSpPr>
          <p:nvPr>
            <p:ph type="title"/>
          </p:nvPr>
        </p:nvSpPr>
        <p:spPr>
          <a:xfrm>
            <a:off x="457200" y="1860550"/>
            <a:ext cx="807524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二、链式基数排序（一趟分配和收集的过程）</a:t>
            </a:r>
          </a:p>
        </p:txBody>
      </p:sp>
      <p:sp>
        <p:nvSpPr>
          <p:cNvPr id="106499" name="Text Box 3">
            <a:extLst>
              <a:ext uri="{FF2B5EF4-FFF2-40B4-BE49-F238E27FC236}">
                <a16:creationId xmlns:a16="http://schemas.microsoft.com/office/drawing/2014/main" id="{877B2DCF-2024-4C54-9372-1A65AC4AE944}"/>
              </a:ext>
            </a:extLst>
          </p:cNvPr>
          <p:cNvSpPr txBox="1">
            <a:spLocks noChangeArrowheads="1"/>
          </p:cNvSpPr>
          <p:nvPr/>
        </p:nvSpPr>
        <p:spPr bwMode="auto">
          <a:xfrm>
            <a:off x="8244408" y="6400800"/>
            <a:ext cx="89959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3D90C3C-8D48-40D5-BD0A-0660E2FFD20A}" type="slidenum">
              <a:rPr lang="zh-CN" altLang="en-US" sz="2400"/>
              <a:pPr algn="r" eaLnBrk="1" hangingPunct="1">
                <a:spcBef>
                  <a:spcPct val="50000"/>
                </a:spcBef>
                <a:buClrTx/>
                <a:buSzTx/>
                <a:buFontTx/>
                <a:buNone/>
              </a:pPr>
              <a:t>105</a:t>
            </a:fld>
            <a:endParaRPr lang="en-US" altLang="zh-CN" sz="2400" dirty="0"/>
          </a:p>
        </p:txBody>
      </p:sp>
      <p:sp>
        <p:nvSpPr>
          <p:cNvPr id="106500" name="Text Box 4">
            <a:extLst>
              <a:ext uri="{FF2B5EF4-FFF2-40B4-BE49-F238E27FC236}">
                <a16:creationId xmlns:a16="http://schemas.microsoft.com/office/drawing/2014/main" id="{85798502-3BA8-47CD-8FD1-1C5C2AC6F56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第六节　基数排序</a:t>
            </a:r>
          </a:p>
        </p:txBody>
      </p:sp>
      <p:sp>
        <p:nvSpPr>
          <p:cNvPr id="106502" name="Rectangle 6">
            <a:extLst>
              <a:ext uri="{FF2B5EF4-FFF2-40B4-BE49-F238E27FC236}">
                <a16:creationId xmlns:a16="http://schemas.microsoft.com/office/drawing/2014/main" id="{BBDA875C-1332-4B1F-AC5E-D2B9AEADAEAB}"/>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None/>
            </a:pPr>
            <a:r>
              <a:rPr lang="zh-CN" altLang="en-US" sz="4800" b="1" dirty="0">
                <a:solidFill>
                  <a:schemeClr val="tx2"/>
                </a:solidFill>
                <a:latin typeface="Times New Roman" panose="02020603050405020304" pitchFamily="18" charset="0"/>
                <a:ea typeface="黑体" panose="02010609060101010101" pitchFamily="49" charset="-122"/>
              </a:rPr>
              <a:t>第10章　内部排序</a:t>
            </a:r>
          </a:p>
        </p:txBody>
      </p:sp>
      <p:sp>
        <p:nvSpPr>
          <p:cNvPr id="8" name="Rectangle 5">
            <a:extLst>
              <a:ext uri="{FF2B5EF4-FFF2-40B4-BE49-F238E27FC236}">
                <a16:creationId xmlns:a16="http://schemas.microsoft.com/office/drawing/2014/main" id="{B6B450D2-D773-4F0A-98F6-34F11F0CE0EA}"/>
              </a:ext>
            </a:extLst>
          </p:cNvPr>
          <p:cNvSpPr txBox="1">
            <a:spLocks noChangeArrowheads="1"/>
          </p:cNvSpPr>
          <p:nvPr/>
        </p:nvSpPr>
        <p:spPr bwMode="auto">
          <a:xfrm>
            <a:off x="314045" y="2520950"/>
            <a:ext cx="8604448"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prstTxWarp prst="textNoShape">
              <a:avLst/>
            </a:prstTxWarp>
          </a:bodyPr>
          <a:lst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0888"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663"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lnSpc>
                <a:spcPct val="90000"/>
              </a:lnSpc>
              <a:buNone/>
            </a:pPr>
            <a:r>
              <a:rPr lang="en-US" altLang="zh-CN" sz="2000" b="1" kern="0" dirty="0">
                <a:latin typeface="黑体" panose="02010609060101010101" pitchFamily="49" charset="-122"/>
                <a:ea typeface="黑体" panose="02010609060101010101" pitchFamily="49" charset="-122"/>
              </a:rPr>
              <a:t> void </a:t>
            </a:r>
            <a:r>
              <a:rPr lang="en-US" altLang="zh-CN" sz="2000" b="1" kern="0" dirty="0" err="1">
                <a:latin typeface="黑体" panose="02010609060101010101" pitchFamily="49" charset="-122"/>
                <a:ea typeface="黑体" panose="02010609060101010101" pitchFamily="49" charset="-122"/>
              </a:rPr>
              <a:t>RadixSort</a:t>
            </a:r>
            <a:r>
              <a:rPr lang="en-US" altLang="zh-CN" sz="2000" b="1" kern="0" dirty="0">
                <a:latin typeface="黑体" panose="02010609060101010101" pitchFamily="49" charset="-122"/>
                <a:ea typeface="黑体" panose="02010609060101010101" pitchFamily="49" charset="-122"/>
              </a:rPr>
              <a:t>(){</a:t>
            </a:r>
          </a:p>
          <a:p>
            <a:pPr>
              <a:lnSpc>
                <a:spcPct val="90000"/>
              </a:lnSpc>
              <a:buNone/>
            </a:pPr>
            <a:r>
              <a:rPr lang="en-US" altLang="zh-CN" sz="2000" b="1" kern="0" dirty="0">
                <a:latin typeface="黑体" panose="02010609060101010101" pitchFamily="49" charset="-122"/>
                <a:ea typeface="黑体" panose="02010609060101010101" pitchFamily="49" charset="-122"/>
              </a:rPr>
              <a:t>     int </a:t>
            </a:r>
            <a:r>
              <a:rPr lang="en-US" altLang="zh-CN" sz="2000" b="1" kern="0" dirty="0" err="1">
                <a:latin typeface="黑体" panose="02010609060101010101" pitchFamily="49" charset="-122"/>
                <a:ea typeface="黑体" panose="02010609060101010101" pitchFamily="49" charset="-122"/>
              </a:rPr>
              <a:t>i</a:t>
            </a:r>
            <a:r>
              <a:rPr lang="en-US" altLang="zh-CN" sz="2000" b="1" kern="0" dirty="0">
                <a:latin typeface="黑体" panose="02010609060101010101" pitchFamily="49" charset="-122"/>
                <a:ea typeface="黑体" panose="02010609060101010101" pitchFamily="49" charset="-122"/>
              </a:rPr>
              <a:t>; node* p;</a:t>
            </a:r>
          </a:p>
          <a:p>
            <a:pPr>
              <a:lnSpc>
                <a:spcPct val="90000"/>
              </a:lnSpc>
              <a:buNone/>
            </a:pPr>
            <a:r>
              <a:rPr lang="en-US" altLang="zh-CN" sz="2000" b="1" kern="0" dirty="0">
                <a:latin typeface="黑体" panose="02010609060101010101" pitchFamily="49" charset="-122"/>
                <a:ea typeface="黑体" panose="02010609060101010101" pitchFamily="49" charset="-122"/>
              </a:rPr>
              <a:t>     for(i=1;i&lt;=</a:t>
            </a:r>
            <a:r>
              <a:rPr lang="en-US" altLang="zh-CN" sz="2000" b="1" kern="0" dirty="0" err="1">
                <a:latin typeface="黑体" panose="02010609060101010101" pitchFamily="49" charset="-122"/>
                <a:ea typeface="黑体" panose="02010609060101010101" pitchFamily="49" charset="-122"/>
              </a:rPr>
              <a:t>weishu;i</a:t>
            </a:r>
            <a:r>
              <a:rPr lang="en-US" altLang="zh-CN" sz="2000" b="1" kern="0" dirty="0">
                <a:latin typeface="黑体" panose="02010609060101010101" pitchFamily="49" charset="-122"/>
                <a:ea typeface="黑体" panose="02010609060101010101" pitchFamily="49" charset="-122"/>
              </a:rPr>
              <a:t>++){</a:t>
            </a:r>
          </a:p>
          <a:p>
            <a:pPr>
              <a:lnSpc>
                <a:spcPct val="90000"/>
              </a:lnSpc>
              <a:buNone/>
            </a:pPr>
            <a:r>
              <a:rPr lang="en-US" altLang="zh-CN" sz="2000" b="1" kern="0" dirty="0">
                <a:latin typeface="黑体" panose="02010609060101010101" pitchFamily="49" charset="-122"/>
                <a:ea typeface="黑体" panose="02010609060101010101" pitchFamily="49" charset="-122"/>
              </a:rPr>
              <a:t>        </a:t>
            </a:r>
            <a:r>
              <a:rPr lang="en-US" altLang="zh-CN" sz="2000" b="1" kern="0" dirty="0" err="1">
                <a:latin typeface="黑体" panose="02010609060101010101" pitchFamily="49" charset="-122"/>
                <a:ea typeface="黑体" panose="02010609060101010101" pitchFamily="49" charset="-122"/>
              </a:rPr>
              <a:t>init</a:t>
            </a:r>
            <a:r>
              <a:rPr lang="en-US" altLang="zh-CN" sz="2000" b="1" kern="0" dirty="0">
                <a:latin typeface="黑体" panose="02010609060101010101" pitchFamily="49" charset="-122"/>
                <a:ea typeface="黑体" panose="02010609060101010101" pitchFamily="49" charset="-122"/>
              </a:rPr>
              <a:t>();   //</a:t>
            </a:r>
            <a:r>
              <a:rPr lang="zh-CN" altLang="en-US" sz="2000" b="1" kern="0" dirty="0">
                <a:latin typeface="黑体" panose="02010609060101010101" pitchFamily="49" charset="-122"/>
                <a:ea typeface="黑体" panose="02010609060101010101" pitchFamily="49" charset="-122"/>
              </a:rPr>
              <a:t>将队头队尾指针设置成</a:t>
            </a:r>
            <a:r>
              <a:rPr lang="en-US" altLang="zh-CN" sz="2000" b="1" kern="0" dirty="0">
                <a:latin typeface="黑体" panose="02010609060101010101" pitchFamily="49" charset="-122"/>
                <a:ea typeface="黑体" panose="02010609060101010101" pitchFamily="49" charset="-122"/>
              </a:rPr>
              <a:t>NULL</a:t>
            </a:r>
          </a:p>
          <a:p>
            <a:pPr>
              <a:lnSpc>
                <a:spcPct val="90000"/>
              </a:lnSpc>
              <a:buNone/>
            </a:pP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p=head-&gt;next; //</a:t>
            </a:r>
            <a:r>
              <a:rPr lang="zh-CN" altLang="en-US" sz="2000" b="1" kern="0" dirty="0">
                <a:latin typeface="黑体" panose="02010609060101010101" pitchFamily="49" charset="-122"/>
                <a:ea typeface="黑体" panose="02010609060101010101" pitchFamily="49" charset="-122"/>
              </a:rPr>
              <a:t>开始一趟分配的过程</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while(p){</a:t>
            </a:r>
          </a:p>
          <a:p>
            <a:pPr>
              <a:lnSpc>
                <a:spcPct val="90000"/>
              </a:lnSpc>
              <a:buNone/>
            </a:pPr>
            <a:r>
              <a:rPr lang="en-US" altLang="zh-CN" sz="2000" b="1" kern="0" dirty="0">
                <a:latin typeface="黑体" panose="02010609060101010101" pitchFamily="49" charset="-122"/>
                <a:ea typeface="黑体" panose="02010609060101010101" pitchFamily="49" charset="-122"/>
              </a:rPr>
              <a:t>           int w=( p-&gt;e /(int)pow(10,i-1))%10; //</a:t>
            </a:r>
            <a:r>
              <a:rPr lang="zh-CN" altLang="en-US" sz="2000" b="1" kern="0" dirty="0">
                <a:latin typeface="黑体" panose="02010609060101010101" pitchFamily="49" charset="-122"/>
                <a:ea typeface="黑体" panose="02010609060101010101" pitchFamily="49" charset="-122"/>
              </a:rPr>
              <a:t>取得第</a:t>
            </a:r>
            <a:r>
              <a:rPr lang="en-US" altLang="zh-CN" sz="2000" b="1" kern="0" dirty="0">
                <a:latin typeface="黑体" panose="02010609060101010101" pitchFamily="49" charset="-122"/>
                <a:ea typeface="黑体" panose="02010609060101010101" pitchFamily="49" charset="-122"/>
              </a:rPr>
              <a:t>i</a:t>
            </a:r>
            <a:r>
              <a:rPr lang="zh-CN" altLang="en-US" sz="2000" b="1" kern="0" dirty="0">
                <a:latin typeface="黑体" panose="02010609060101010101" pitchFamily="49" charset="-122"/>
                <a:ea typeface="黑体" panose="02010609060101010101" pitchFamily="49" charset="-122"/>
              </a:rPr>
              <a:t>位的数据</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if(f[w]==NULL)   f[w]=p; //</a:t>
            </a:r>
            <a:r>
              <a:rPr lang="zh-CN" altLang="en-US" sz="2000" b="1" kern="0" dirty="0">
                <a:latin typeface="黑体" panose="02010609060101010101" pitchFamily="49" charset="-122"/>
                <a:ea typeface="黑体" panose="02010609060101010101" pitchFamily="49" charset="-122"/>
              </a:rPr>
              <a:t>若是该队列的第一个数据</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else   r[w]-&gt;next=p; //</a:t>
            </a:r>
            <a:r>
              <a:rPr lang="zh-CN" altLang="en-US" sz="2000" b="1" kern="0" dirty="0">
                <a:latin typeface="黑体" panose="02010609060101010101" pitchFamily="49" charset="-122"/>
                <a:ea typeface="黑体" panose="02010609060101010101" pitchFamily="49" charset="-122"/>
              </a:rPr>
              <a:t>否则，在队尾插入</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r[w]=p; //</a:t>
            </a:r>
            <a:r>
              <a:rPr lang="zh-CN" altLang="en-US" sz="2000" b="1" kern="0" dirty="0">
                <a:latin typeface="黑体" panose="02010609060101010101" pitchFamily="49" charset="-122"/>
                <a:ea typeface="黑体" panose="02010609060101010101" pitchFamily="49" charset="-122"/>
              </a:rPr>
              <a:t>队尾指针指向新插入的数据</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p=p-&gt;next;</a:t>
            </a:r>
          </a:p>
          <a:p>
            <a:pPr>
              <a:lnSpc>
                <a:spcPct val="90000"/>
              </a:lnSpc>
              <a:buNone/>
            </a:pPr>
            <a:r>
              <a:rPr lang="en-US" altLang="zh-CN" sz="2000" b="1" kern="0" dirty="0">
                <a:latin typeface="黑体" panose="02010609060101010101" pitchFamily="49" charset="-122"/>
                <a:ea typeface="黑体" panose="02010609060101010101" pitchFamily="49" charset="-122"/>
              </a:rPr>
              <a:t>        }</a:t>
            </a:r>
          </a:p>
        </p:txBody>
      </p:sp>
    </p:spTree>
    <p:extLst>
      <p:ext uri="{BB962C8B-B14F-4D97-AF65-F5344CB8AC3E}">
        <p14:creationId xmlns:p14="http://schemas.microsoft.com/office/powerpoint/2010/main" val="14873192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Text Box 3">
            <a:extLst>
              <a:ext uri="{FF2B5EF4-FFF2-40B4-BE49-F238E27FC236}">
                <a16:creationId xmlns:a16="http://schemas.microsoft.com/office/drawing/2014/main" id="{877B2DCF-2024-4C54-9372-1A65AC4AE944}"/>
              </a:ext>
            </a:extLst>
          </p:cNvPr>
          <p:cNvSpPr txBox="1">
            <a:spLocks noChangeArrowheads="1"/>
          </p:cNvSpPr>
          <p:nvPr/>
        </p:nvSpPr>
        <p:spPr bwMode="auto">
          <a:xfrm>
            <a:off x="8244408" y="6400800"/>
            <a:ext cx="89959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3D90C3C-8D48-40D5-BD0A-0660E2FFD20A}" type="slidenum">
              <a:rPr lang="zh-CN" altLang="en-US" sz="2400"/>
              <a:pPr algn="r" eaLnBrk="1" hangingPunct="1">
                <a:spcBef>
                  <a:spcPct val="50000"/>
                </a:spcBef>
                <a:buClrTx/>
                <a:buSzTx/>
                <a:buFontTx/>
                <a:buNone/>
              </a:pPr>
              <a:t>106</a:t>
            </a:fld>
            <a:endParaRPr lang="en-US" altLang="zh-CN" sz="2400" dirty="0"/>
          </a:p>
        </p:txBody>
      </p:sp>
      <p:sp>
        <p:nvSpPr>
          <p:cNvPr id="106500" name="Text Box 4">
            <a:extLst>
              <a:ext uri="{FF2B5EF4-FFF2-40B4-BE49-F238E27FC236}">
                <a16:creationId xmlns:a16="http://schemas.microsoft.com/office/drawing/2014/main" id="{85798502-3BA8-47CD-8FD1-1C5C2AC6F569}"/>
              </a:ext>
            </a:extLst>
          </p:cNvPr>
          <p:cNvSpPr txBox="1">
            <a:spLocks noChangeArrowheads="1"/>
          </p:cNvSpPr>
          <p:nvPr/>
        </p:nvSpPr>
        <p:spPr bwMode="auto">
          <a:xfrm>
            <a:off x="530324" y="1081125"/>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第六节　基数排序</a:t>
            </a:r>
          </a:p>
        </p:txBody>
      </p:sp>
      <p:sp>
        <p:nvSpPr>
          <p:cNvPr id="106502" name="Rectangle 6">
            <a:extLst>
              <a:ext uri="{FF2B5EF4-FFF2-40B4-BE49-F238E27FC236}">
                <a16:creationId xmlns:a16="http://schemas.microsoft.com/office/drawing/2014/main" id="{BBDA875C-1332-4B1F-AC5E-D2B9AEADAEAB}"/>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None/>
            </a:pPr>
            <a:r>
              <a:rPr lang="zh-CN" altLang="en-US" sz="4800" b="1" dirty="0">
                <a:solidFill>
                  <a:schemeClr val="tx2"/>
                </a:solidFill>
                <a:latin typeface="Times New Roman" panose="02020603050405020304" pitchFamily="18" charset="0"/>
                <a:ea typeface="黑体" panose="02010609060101010101" pitchFamily="49" charset="-122"/>
              </a:rPr>
              <a:t>第10章　内部排序</a:t>
            </a:r>
          </a:p>
        </p:txBody>
      </p:sp>
      <p:sp>
        <p:nvSpPr>
          <p:cNvPr id="8" name="Rectangle 5">
            <a:extLst>
              <a:ext uri="{FF2B5EF4-FFF2-40B4-BE49-F238E27FC236}">
                <a16:creationId xmlns:a16="http://schemas.microsoft.com/office/drawing/2014/main" id="{B6B450D2-D773-4F0A-98F6-34F11F0CE0EA}"/>
              </a:ext>
            </a:extLst>
          </p:cNvPr>
          <p:cNvSpPr txBox="1">
            <a:spLocks noChangeArrowheads="1"/>
          </p:cNvSpPr>
          <p:nvPr/>
        </p:nvSpPr>
        <p:spPr bwMode="auto">
          <a:xfrm>
            <a:off x="384076" y="2708920"/>
            <a:ext cx="8604448" cy="3587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prstTxWarp prst="textNoShape">
              <a:avLst/>
            </a:prstTxWarp>
          </a:bodyPr>
          <a:lst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0888"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663"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lnSpc>
                <a:spcPct val="90000"/>
              </a:lnSpc>
              <a:buNone/>
            </a:pPr>
            <a:r>
              <a:rPr lang="en-US" altLang="zh-CN" sz="2000" b="1" kern="0" dirty="0">
                <a:latin typeface="黑体" panose="02010609060101010101" pitchFamily="49" charset="-122"/>
                <a:ea typeface="黑体" panose="02010609060101010101" pitchFamily="49" charset="-122"/>
              </a:rPr>
              <a:t>        p=head;   //</a:t>
            </a:r>
            <a:r>
              <a:rPr lang="zh-CN" altLang="en-US" sz="2000" b="1" kern="0" dirty="0">
                <a:latin typeface="黑体" panose="02010609060101010101" pitchFamily="49" charset="-122"/>
                <a:ea typeface="黑体" panose="02010609060101010101" pitchFamily="49" charset="-122"/>
              </a:rPr>
              <a:t>开始一趟收集的过程</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for(int i=0;i&lt;10;i++){  //</a:t>
            </a:r>
            <a:r>
              <a:rPr lang="zh-CN" altLang="en-US" sz="2000" b="1" kern="0" dirty="0">
                <a:latin typeface="黑体" panose="02010609060101010101" pitchFamily="49" charset="-122"/>
                <a:ea typeface="黑体" panose="02010609060101010101" pitchFamily="49" charset="-122"/>
              </a:rPr>
              <a:t>共</a:t>
            </a:r>
            <a:r>
              <a:rPr lang="en-US" altLang="zh-CN" sz="2000" b="1" kern="0" dirty="0">
                <a:latin typeface="黑体" panose="02010609060101010101" pitchFamily="49" charset="-122"/>
                <a:ea typeface="黑体" panose="02010609060101010101" pitchFamily="49" charset="-122"/>
              </a:rPr>
              <a:t>10</a:t>
            </a:r>
            <a:r>
              <a:rPr lang="zh-CN" altLang="en-US" sz="2000" b="1" kern="0" dirty="0">
                <a:latin typeface="黑体" panose="02010609060101010101" pitchFamily="49" charset="-122"/>
                <a:ea typeface="黑体" panose="02010609060101010101" pitchFamily="49" charset="-122"/>
              </a:rPr>
              <a:t>个队列</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if(f[</a:t>
            </a:r>
            <a:r>
              <a:rPr lang="en-US" altLang="zh-CN" sz="2000" b="1" kern="0" dirty="0" err="1">
                <a:latin typeface="黑体" panose="02010609060101010101" pitchFamily="49" charset="-122"/>
                <a:ea typeface="黑体" panose="02010609060101010101" pitchFamily="49" charset="-122"/>
              </a:rPr>
              <a:t>i</a:t>
            </a:r>
            <a:r>
              <a:rPr lang="en-US" altLang="zh-CN" sz="2000" b="1" kern="0" dirty="0">
                <a:latin typeface="黑体" panose="02010609060101010101" pitchFamily="49" charset="-122"/>
                <a:ea typeface="黑体" panose="02010609060101010101" pitchFamily="49" charset="-122"/>
              </a:rPr>
              <a:t>]){ //</a:t>
            </a:r>
            <a:r>
              <a:rPr lang="zh-CN" altLang="en-US" sz="2000" b="1" kern="0" dirty="0">
                <a:latin typeface="黑体" panose="02010609060101010101" pitchFamily="49" charset="-122"/>
                <a:ea typeface="黑体" panose="02010609060101010101" pitchFamily="49" charset="-122"/>
              </a:rPr>
              <a:t>若第</a:t>
            </a:r>
            <a:r>
              <a:rPr lang="en-US" altLang="zh-CN" sz="2000" b="1" kern="0" dirty="0">
                <a:latin typeface="黑体" panose="02010609060101010101" pitchFamily="49" charset="-122"/>
                <a:ea typeface="黑体" panose="02010609060101010101" pitchFamily="49" charset="-122"/>
              </a:rPr>
              <a:t>i</a:t>
            </a:r>
            <a:r>
              <a:rPr lang="zh-CN" altLang="en-US" sz="2000" b="1" kern="0" dirty="0">
                <a:latin typeface="黑体" panose="02010609060101010101" pitchFamily="49" charset="-122"/>
                <a:ea typeface="黑体" panose="02010609060101010101" pitchFamily="49" charset="-122"/>
              </a:rPr>
              <a:t>个队列不空</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solidFill>
                  <a:srgbClr val="FF0000"/>
                </a:solidFill>
                <a:latin typeface="黑体" panose="02010609060101010101" pitchFamily="49" charset="-122"/>
                <a:ea typeface="黑体" panose="02010609060101010101" pitchFamily="49" charset="-122"/>
              </a:rPr>
              <a:t>                p-&gt;next=f[</a:t>
            </a:r>
            <a:r>
              <a:rPr lang="en-US" altLang="zh-CN" sz="2000" b="1" kern="0" dirty="0" err="1">
                <a:solidFill>
                  <a:srgbClr val="FF0000"/>
                </a:solidFill>
                <a:latin typeface="黑体" panose="02010609060101010101" pitchFamily="49" charset="-122"/>
                <a:ea typeface="黑体" panose="02010609060101010101" pitchFamily="49" charset="-122"/>
              </a:rPr>
              <a:t>i</a:t>
            </a:r>
            <a:r>
              <a:rPr lang="en-US" altLang="zh-CN" sz="2000" b="1" kern="0" dirty="0">
                <a:solidFill>
                  <a:srgbClr val="FF0000"/>
                </a:solidFill>
                <a:latin typeface="黑体" panose="02010609060101010101" pitchFamily="49" charset="-122"/>
                <a:ea typeface="黑体" panose="02010609060101010101" pitchFamily="49" charset="-122"/>
              </a:rPr>
              <a:t>];</a:t>
            </a:r>
          </a:p>
          <a:p>
            <a:pPr>
              <a:lnSpc>
                <a:spcPct val="90000"/>
              </a:lnSpc>
              <a:buNone/>
            </a:pPr>
            <a:r>
              <a:rPr lang="en-US" altLang="zh-CN" sz="2000" b="1" kern="0" dirty="0">
                <a:solidFill>
                  <a:srgbClr val="FF0000"/>
                </a:solidFill>
                <a:latin typeface="黑体" panose="02010609060101010101" pitchFamily="49" charset="-122"/>
                <a:ea typeface="黑体" panose="02010609060101010101" pitchFamily="49" charset="-122"/>
              </a:rPr>
              <a:t>                p=r[</a:t>
            </a:r>
            <a:r>
              <a:rPr lang="en-US" altLang="zh-CN" sz="2000" b="1" kern="0" dirty="0" err="1">
                <a:solidFill>
                  <a:srgbClr val="FF0000"/>
                </a:solidFill>
                <a:latin typeface="黑体" panose="02010609060101010101" pitchFamily="49" charset="-122"/>
                <a:ea typeface="黑体" panose="02010609060101010101" pitchFamily="49" charset="-122"/>
              </a:rPr>
              <a:t>i</a:t>
            </a:r>
            <a:r>
              <a:rPr lang="en-US" altLang="zh-CN" sz="2000" b="1" kern="0" dirty="0">
                <a:solidFill>
                  <a:srgbClr val="FF0000"/>
                </a:solidFill>
                <a:latin typeface="黑体" panose="02010609060101010101" pitchFamily="49" charset="-122"/>
                <a:ea typeface="黑体" panose="02010609060101010101" pitchFamily="49" charset="-122"/>
              </a:rPr>
              <a:t>];</a:t>
            </a:r>
          </a:p>
          <a:p>
            <a:pPr>
              <a:lnSpc>
                <a:spcPct val="90000"/>
              </a:lnSpc>
              <a:buNone/>
            </a:pPr>
            <a:r>
              <a:rPr lang="en-US" altLang="zh-CN" sz="2000" b="1" kern="0" dirty="0">
                <a:latin typeface="黑体" panose="02010609060101010101" pitchFamily="49" charset="-122"/>
                <a:ea typeface="黑体" panose="02010609060101010101" pitchFamily="49" charset="-122"/>
              </a:rPr>
              <a:t>            }</a:t>
            </a:r>
          </a:p>
          <a:p>
            <a:pPr>
              <a:lnSpc>
                <a:spcPct val="90000"/>
              </a:lnSpc>
              <a:buNone/>
            </a:pPr>
            <a:r>
              <a:rPr lang="en-US" altLang="zh-CN" sz="2000" b="1" kern="0" dirty="0">
                <a:latin typeface="黑体" panose="02010609060101010101" pitchFamily="49" charset="-122"/>
                <a:ea typeface="黑体" panose="02010609060101010101" pitchFamily="49" charset="-122"/>
              </a:rPr>
              <a:t>         }</a:t>
            </a:r>
          </a:p>
          <a:p>
            <a:pPr>
              <a:lnSpc>
                <a:spcPct val="90000"/>
              </a:lnSpc>
              <a:buNone/>
            </a:pP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a:t>
            </a:r>
            <a:r>
              <a:rPr lang="en-US" altLang="zh-CN" sz="2000" b="1" kern="0" dirty="0">
                <a:solidFill>
                  <a:srgbClr val="FF0000"/>
                </a:solidFill>
                <a:latin typeface="黑体" panose="02010609060101010101" pitchFamily="49" charset="-122"/>
                <a:ea typeface="黑体" panose="02010609060101010101" pitchFamily="49" charset="-122"/>
              </a:rPr>
              <a:t>p-&gt;next=NULL;  </a:t>
            </a:r>
            <a:r>
              <a:rPr lang="en-US" altLang="zh-CN" sz="2000" b="1" kern="0" dirty="0">
                <a:latin typeface="黑体" panose="02010609060101010101" pitchFamily="49" charset="-122"/>
                <a:ea typeface="黑体" panose="02010609060101010101" pitchFamily="49" charset="-122"/>
              </a:rPr>
              <a:t>//</a:t>
            </a:r>
            <a:r>
              <a:rPr lang="zh-CN" altLang="en-US" sz="2000" b="1" kern="0" dirty="0">
                <a:latin typeface="黑体" panose="02010609060101010101" pitchFamily="49" charset="-122"/>
                <a:ea typeface="黑体" panose="02010609060101010101" pitchFamily="49" charset="-122"/>
              </a:rPr>
              <a:t>收集结束，链表加上结束标志。</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a:t>
            </a:r>
          </a:p>
          <a:p>
            <a:pPr>
              <a:lnSpc>
                <a:spcPct val="90000"/>
              </a:lnSpc>
              <a:buNone/>
            </a:pPr>
            <a:r>
              <a:rPr lang="en-US" altLang="zh-CN" sz="2000" b="1" kern="0" dirty="0">
                <a:latin typeface="黑体" panose="02010609060101010101" pitchFamily="49" charset="-122"/>
                <a:ea typeface="黑体" panose="02010609060101010101" pitchFamily="49" charset="-122"/>
              </a:rPr>
              <a:t>   }</a:t>
            </a:r>
          </a:p>
        </p:txBody>
      </p:sp>
      <p:sp>
        <p:nvSpPr>
          <p:cNvPr id="9" name="Rectangle 2">
            <a:extLst>
              <a:ext uri="{FF2B5EF4-FFF2-40B4-BE49-F238E27FC236}">
                <a16:creationId xmlns:a16="http://schemas.microsoft.com/office/drawing/2014/main" id="{9BC9D8FE-274E-4676-B7CB-784A03936173}"/>
              </a:ext>
            </a:extLst>
          </p:cNvPr>
          <p:cNvSpPr>
            <a:spLocks noGrp="1" noChangeArrowheads="1"/>
          </p:cNvSpPr>
          <p:nvPr>
            <p:ph type="title"/>
          </p:nvPr>
        </p:nvSpPr>
        <p:spPr>
          <a:xfrm>
            <a:off x="498124" y="1835250"/>
            <a:ext cx="807524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二、链式基数排序（一趟分配和收集的过程）</a:t>
            </a:r>
          </a:p>
        </p:txBody>
      </p:sp>
    </p:spTree>
    <p:extLst>
      <p:ext uri="{BB962C8B-B14F-4D97-AF65-F5344CB8AC3E}">
        <p14:creationId xmlns:p14="http://schemas.microsoft.com/office/powerpoint/2010/main" val="23818588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内容占位符 2">
            <a:extLst>
              <a:ext uri="{FF2B5EF4-FFF2-40B4-BE49-F238E27FC236}">
                <a16:creationId xmlns:a16="http://schemas.microsoft.com/office/drawing/2014/main" id="{59C83691-CEEB-45BB-9400-F133BB5F436E}"/>
              </a:ext>
            </a:extLst>
          </p:cNvPr>
          <p:cNvSpPr>
            <a:spLocks noGrp="1" noChangeArrowheads="1"/>
          </p:cNvSpPr>
          <p:nvPr>
            <p:ph idx="1"/>
          </p:nvPr>
        </p:nvSpPr>
        <p:spPr>
          <a:xfrm>
            <a:off x="357188" y="1428750"/>
            <a:ext cx="8499475" cy="1592263"/>
          </a:xfrm>
        </p:spPr>
        <p:txBody>
          <a:bodyPr/>
          <a:lstStyle/>
          <a:p>
            <a:pPr>
              <a:buFont typeface="Wingdings" panose="05000000000000000000" pitchFamily="2" charset="2"/>
              <a:buNone/>
            </a:pPr>
            <a:r>
              <a:rPr lang="zh-CN" altLang="en-US" sz="2800">
                <a:latin typeface="黑体" panose="02010609060101010101" pitchFamily="49" charset="-122"/>
                <a:ea typeface="黑体" panose="02010609060101010101" pitchFamily="49" charset="-122"/>
              </a:rPr>
              <a:t>  已知整数序列</a:t>
            </a:r>
            <a:r>
              <a:rPr lang="en-US" altLang="zh-CN" sz="2800">
                <a:latin typeface="黑体" panose="02010609060101010101" pitchFamily="49" charset="-122"/>
                <a:ea typeface="黑体" panose="02010609060101010101" pitchFamily="49" charset="-122"/>
              </a:rPr>
              <a:t>43</a:t>
            </a: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17</a:t>
            </a: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12</a:t>
            </a: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8</a:t>
            </a: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70</a:t>
            </a: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89</a:t>
            </a: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75</a:t>
            </a: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65</a:t>
            </a: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77</a:t>
            </a: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9</a:t>
            </a:r>
            <a:r>
              <a:rPr lang="zh-CN" altLang="en-US" sz="2800">
                <a:latin typeface="黑体" panose="02010609060101010101" pitchFamily="49" charset="-122"/>
                <a:ea typeface="黑体" panose="02010609060101010101" pitchFamily="49" charset="-122"/>
              </a:rPr>
              <a:t>，写出对其进行链式基数排序的每一趟分配和收集的结果。</a:t>
            </a:r>
          </a:p>
        </p:txBody>
      </p:sp>
      <p:sp>
        <p:nvSpPr>
          <p:cNvPr id="4" name="Rectangle 8">
            <a:extLst>
              <a:ext uri="{FF2B5EF4-FFF2-40B4-BE49-F238E27FC236}">
                <a16:creationId xmlns:a16="http://schemas.microsoft.com/office/drawing/2014/main" id="{E5F79C36-D2F9-46D6-8323-68F51B08B9D4}"/>
              </a:ext>
            </a:extLst>
          </p:cNvPr>
          <p:cNvSpPr>
            <a:spLocks noChangeArrowheads="1"/>
          </p:cNvSpPr>
          <p:nvPr/>
        </p:nvSpPr>
        <p:spPr bwMode="auto">
          <a:xfrm>
            <a:off x="1060002" y="276840"/>
            <a:ext cx="25010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600" b="1" dirty="0">
                <a:solidFill>
                  <a:srgbClr val="002060"/>
                </a:solidFill>
                <a:latin typeface="黑体" panose="02010609060101010101" pitchFamily="49" charset="-122"/>
                <a:ea typeface="黑体" panose="02010609060101010101" pitchFamily="49" charset="-122"/>
              </a:rPr>
              <a:t>课堂练习：</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73">
            <a:extLst>
              <a:ext uri="{FF2B5EF4-FFF2-40B4-BE49-F238E27FC236}">
                <a16:creationId xmlns:a16="http://schemas.microsoft.com/office/drawing/2014/main" id="{B0574513-EB86-42D9-8E3A-EFAF1FFC4BB5}"/>
              </a:ext>
            </a:extLst>
          </p:cNvPr>
          <p:cNvSpPr txBox="1">
            <a:spLocks noChangeArrowheads="1"/>
          </p:cNvSpPr>
          <p:nvPr/>
        </p:nvSpPr>
        <p:spPr bwMode="auto">
          <a:xfrm>
            <a:off x="1728788" y="1776413"/>
            <a:ext cx="5457824" cy="2968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000" dirty="0">
                <a:latin typeface="宋体" panose="02010600030101010101" pitchFamily="2" charset="-122"/>
                <a:cs typeface="Times New Roman" panose="02020603050405020304" pitchFamily="18" charset="0"/>
              </a:rPr>
              <a:t>e[0]    e[1] 	  e[2]     e[3]    e[4]    e[5]     e[6]     e[7]    e[8]	   e[9]</a:t>
            </a:r>
            <a:r>
              <a:rPr lang="en-US" altLang="zh-CN" sz="1000" dirty="0">
                <a:latin typeface="Times New Roman" panose="02020603050405020304" pitchFamily="18" charset="0"/>
                <a:cs typeface="Times New Roman" panose="02020603050405020304" pitchFamily="18" charset="0"/>
              </a:rPr>
              <a:t> </a:t>
            </a:r>
            <a:endParaRPr lang="en-US" altLang="zh-CN" sz="2400" dirty="0"/>
          </a:p>
        </p:txBody>
      </p:sp>
      <p:sp>
        <p:nvSpPr>
          <p:cNvPr id="109571" name="Text Box 72">
            <a:extLst>
              <a:ext uri="{FF2B5EF4-FFF2-40B4-BE49-F238E27FC236}">
                <a16:creationId xmlns:a16="http://schemas.microsoft.com/office/drawing/2014/main" id="{45737919-7C05-4624-AFA6-64BA27E3FD47}"/>
              </a:ext>
            </a:extLst>
          </p:cNvPr>
          <p:cNvSpPr txBox="1">
            <a:spLocks noChangeArrowheads="1"/>
          </p:cNvSpPr>
          <p:nvPr/>
        </p:nvSpPr>
        <p:spPr bwMode="auto">
          <a:xfrm>
            <a:off x="1785938" y="2913063"/>
            <a:ext cx="5522366" cy="2968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000" dirty="0">
                <a:latin typeface="宋体" panose="02010600030101010101" pitchFamily="2" charset="-122"/>
                <a:cs typeface="Times New Roman" panose="02020603050405020304" pitchFamily="18" charset="0"/>
              </a:rPr>
              <a:t>f[0]   f[1]    f[2]     f[3]    f[4]     f[5]     f[6] 	f[7]     f[8]	   f[9]</a:t>
            </a:r>
            <a:r>
              <a:rPr lang="en-US" altLang="zh-CN" sz="1000" dirty="0">
                <a:latin typeface="Times New Roman" panose="02020603050405020304" pitchFamily="18" charset="0"/>
                <a:cs typeface="Times New Roman" panose="02020603050405020304" pitchFamily="18" charset="0"/>
              </a:rPr>
              <a:t> </a:t>
            </a:r>
            <a:endParaRPr lang="en-US" altLang="zh-CN" sz="2400" dirty="0"/>
          </a:p>
        </p:txBody>
      </p:sp>
      <p:sp>
        <p:nvSpPr>
          <p:cNvPr id="109572" name="Text Box 71">
            <a:extLst>
              <a:ext uri="{FF2B5EF4-FFF2-40B4-BE49-F238E27FC236}">
                <a16:creationId xmlns:a16="http://schemas.microsoft.com/office/drawing/2014/main" id="{833F4CF8-7309-40CF-B33E-27155FBB898C}"/>
              </a:ext>
            </a:extLst>
          </p:cNvPr>
          <p:cNvSpPr txBox="1">
            <a:spLocks noChangeArrowheads="1"/>
          </p:cNvSpPr>
          <p:nvPr/>
        </p:nvSpPr>
        <p:spPr bwMode="auto">
          <a:xfrm>
            <a:off x="1824038" y="2565400"/>
            <a:ext cx="228600" cy="198438"/>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dirty="0">
                <a:latin typeface="宋体" panose="02010600030101010101" pitchFamily="2" charset="-122"/>
                <a:cs typeface="Times New Roman" panose="02020603050405020304" pitchFamily="18" charset="0"/>
              </a:rPr>
              <a:t>70</a:t>
            </a:r>
            <a:endParaRPr lang="en-US" altLang="zh-CN" sz="2400" dirty="0"/>
          </a:p>
        </p:txBody>
      </p:sp>
      <p:sp>
        <p:nvSpPr>
          <p:cNvPr id="109573" name="Text Box 70">
            <a:extLst>
              <a:ext uri="{FF2B5EF4-FFF2-40B4-BE49-F238E27FC236}">
                <a16:creationId xmlns:a16="http://schemas.microsoft.com/office/drawing/2014/main" id="{FD8BE01A-5E96-4E71-85A0-6CA5B6BBE23A}"/>
              </a:ext>
            </a:extLst>
          </p:cNvPr>
          <p:cNvSpPr txBox="1">
            <a:spLocks noChangeArrowheads="1"/>
          </p:cNvSpPr>
          <p:nvPr/>
        </p:nvSpPr>
        <p:spPr bwMode="auto">
          <a:xfrm>
            <a:off x="5557838" y="2578100"/>
            <a:ext cx="228600" cy="198438"/>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dirty="0">
                <a:latin typeface="宋体" panose="02010600030101010101" pitchFamily="2" charset="-122"/>
                <a:cs typeface="Times New Roman" panose="02020603050405020304" pitchFamily="18" charset="0"/>
              </a:rPr>
              <a:t>17</a:t>
            </a:r>
            <a:endParaRPr lang="en-US" altLang="zh-CN" sz="2400" dirty="0"/>
          </a:p>
        </p:txBody>
      </p:sp>
      <p:sp>
        <p:nvSpPr>
          <p:cNvPr id="109574" name="Line 69">
            <a:extLst>
              <a:ext uri="{FF2B5EF4-FFF2-40B4-BE49-F238E27FC236}">
                <a16:creationId xmlns:a16="http://schemas.microsoft.com/office/drawing/2014/main" id="{8471FC54-85B4-4956-81DE-4D0F53F32AC7}"/>
              </a:ext>
            </a:extLst>
          </p:cNvPr>
          <p:cNvSpPr>
            <a:spLocks noChangeShapeType="1"/>
          </p:cNvSpPr>
          <p:nvPr/>
        </p:nvSpPr>
        <p:spPr bwMode="auto">
          <a:xfrm flipH="1" flipV="1">
            <a:off x="1957388" y="2763838"/>
            <a:ext cx="0" cy="1555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75" name="Line 68">
            <a:extLst>
              <a:ext uri="{FF2B5EF4-FFF2-40B4-BE49-F238E27FC236}">
                <a16:creationId xmlns:a16="http://schemas.microsoft.com/office/drawing/2014/main" id="{D15BCE1D-DA68-4E83-90CF-F9722CF0105C}"/>
              </a:ext>
            </a:extLst>
          </p:cNvPr>
          <p:cNvSpPr>
            <a:spLocks noChangeShapeType="1"/>
          </p:cNvSpPr>
          <p:nvPr/>
        </p:nvSpPr>
        <p:spPr bwMode="auto">
          <a:xfrm flipH="1" flipV="1">
            <a:off x="5691188" y="2779713"/>
            <a:ext cx="0" cy="1555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76" name="Line 67">
            <a:extLst>
              <a:ext uri="{FF2B5EF4-FFF2-40B4-BE49-F238E27FC236}">
                <a16:creationId xmlns:a16="http://schemas.microsoft.com/office/drawing/2014/main" id="{1FE1DF0B-7598-402C-AA08-85880DA6C21A}"/>
              </a:ext>
            </a:extLst>
          </p:cNvPr>
          <p:cNvSpPr>
            <a:spLocks noChangeShapeType="1"/>
          </p:cNvSpPr>
          <p:nvPr/>
        </p:nvSpPr>
        <p:spPr bwMode="auto">
          <a:xfrm>
            <a:off x="1957388" y="1971675"/>
            <a:ext cx="0" cy="5937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77" name="Text Box 66">
            <a:extLst>
              <a:ext uri="{FF2B5EF4-FFF2-40B4-BE49-F238E27FC236}">
                <a16:creationId xmlns:a16="http://schemas.microsoft.com/office/drawing/2014/main" id="{5702627B-D40B-493C-9EC1-61AF8B48D8D3}"/>
              </a:ext>
            </a:extLst>
          </p:cNvPr>
          <p:cNvSpPr txBox="1">
            <a:spLocks noChangeArrowheads="1"/>
          </p:cNvSpPr>
          <p:nvPr/>
        </p:nvSpPr>
        <p:spPr bwMode="auto">
          <a:xfrm>
            <a:off x="6634163" y="2216150"/>
            <a:ext cx="228600" cy="198438"/>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09</a:t>
            </a:r>
            <a:endParaRPr lang="en-US" altLang="zh-CN" sz="2400"/>
          </a:p>
        </p:txBody>
      </p:sp>
      <p:sp>
        <p:nvSpPr>
          <p:cNvPr id="109578" name="Text Box 65">
            <a:extLst>
              <a:ext uri="{FF2B5EF4-FFF2-40B4-BE49-F238E27FC236}">
                <a16:creationId xmlns:a16="http://schemas.microsoft.com/office/drawing/2014/main" id="{E1230DC1-296A-4986-9EE7-E7E2ABC1F797}"/>
              </a:ext>
            </a:extLst>
          </p:cNvPr>
          <p:cNvSpPr txBox="1">
            <a:spLocks noChangeArrowheads="1"/>
          </p:cNvSpPr>
          <p:nvPr/>
        </p:nvSpPr>
        <p:spPr bwMode="auto">
          <a:xfrm>
            <a:off x="3424238" y="2565400"/>
            <a:ext cx="228600" cy="198438"/>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43</a:t>
            </a:r>
            <a:endParaRPr lang="en-US" altLang="zh-CN" sz="2400"/>
          </a:p>
        </p:txBody>
      </p:sp>
      <p:sp>
        <p:nvSpPr>
          <p:cNvPr id="109579" name="Line 64">
            <a:extLst>
              <a:ext uri="{FF2B5EF4-FFF2-40B4-BE49-F238E27FC236}">
                <a16:creationId xmlns:a16="http://schemas.microsoft.com/office/drawing/2014/main" id="{E04862D7-FA71-4932-9EE5-A9AACD410CAD}"/>
              </a:ext>
            </a:extLst>
          </p:cNvPr>
          <p:cNvSpPr>
            <a:spLocks noChangeShapeType="1"/>
          </p:cNvSpPr>
          <p:nvPr/>
        </p:nvSpPr>
        <p:spPr bwMode="auto">
          <a:xfrm flipH="1" flipV="1">
            <a:off x="3557588" y="2763838"/>
            <a:ext cx="0" cy="1555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80" name="Line 63">
            <a:extLst>
              <a:ext uri="{FF2B5EF4-FFF2-40B4-BE49-F238E27FC236}">
                <a16:creationId xmlns:a16="http://schemas.microsoft.com/office/drawing/2014/main" id="{31604AE7-6679-47BC-9C66-56C08B4C7322}"/>
              </a:ext>
            </a:extLst>
          </p:cNvPr>
          <p:cNvSpPr>
            <a:spLocks noChangeShapeType="1"/>
          </p:cNvSpPr>
          <p:nvPr/>
        </p:nvSpPr>
        <p:spPr bwMode="auto">
          <a:xfrm flipH="1" flipV="1">
            <a:off x="6757988" y="2416175"/>
            <a:ext cx="0" cy="1555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81" name="Line 62">
            <a:extLst>
              <a:ext uri="{FF2B5EF4-FFF2-40B4-BE49-F238E27FC236}">
                <a16:creationId xmlns:a16="http://schemas.microsoft.com/office/drawing/2014/main" id="{D6286516-F399-4834-ACDD-506F612D5009}"/>
              </a:ext>
            </a:extLst>
          </p:cNvPr>
          <p:cNvSpPr>
            <a:spLocks noChangeShapeType="1"/>
          </p:cNvSpPr>
          <p:nvPr/>
        </p:nvSpPr>
        <p:spPr bwMode="auto">
          <a:xfrm flipH="1">
            <a:off x="3557588" y="1985963"/>
            <a:ext cx="0" cy="5937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82" name="Text Box 61">
            <a:extLst>
              <a:ext uri="{FF2B5EF4-FFF2-40B4-BE49-F238E27FC236}">
                <a16:creationId xmlns:a16="http://schemas.microsoft.com/office/drawing/2014/main" id="{C3B4B2DA-E40D-4190-8949-3AB141501363}"/>
              </a:ext>
            </a:extLst>
          </p:cNvPr>
          <p:cNvSpPr txBox="1">
            <a:spLocks noChangeArrowheads="1"/>
          </p:cNvSpPr>
          <p:nvPr/>
        </p:nvSpPr>
        <p:spPr bwMode="auto">
          <a:xfrm>
            <a:off x="2871788" y="2565400"/>
            <a:ext cx="228600" cy="198438"/>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12</a:t>
            </a:r>
            <a:endParaRPr lang="en-US" altLang="zh-CN" sz="2400"/>
          </a:p>
        </p:txBody>
      </p:sp>
      <p:sp>
        <p:nvSpPr>
          <p:cNvPr id="109583" name="Line 60">
            <a:extLst>
              <a:ext uri="{FF2B5EF4-FFF2-40B4-BE49-F238E27FC236}">
                <a16:creationId xmlns:a16="http://schemas.microsoft.com/office/drawing/2014/main" id="{2C1B5CD6-256A-4702-926B-44F3ECB1D392}"/>
              </a:ext>
            </a:extLst>
          </p:cNvPr>
          <p:cNvSpPr>
            <a:spLocks noChangeShapeType="1"/>
          </p:cNvSpPr>
          <p:nvPr/>
        </p:nvSpPr>
        <p:spPr bwMode="auto">
          <a:xfrm flipH="1" flipV="1">
            <a:off x="2986088" y="2763838"/>
            <a:ext cx="0" cy="1555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84" name="Line 59">
            <a:extLst>
              <a:ext uri="{FF2B5EF4-FFF2-40B4-BE49-F238E27FC236}">
                <a16:creationId xmlns:a16="http://schemas.microsoft.com/office/drawing/2014/main" id="{462E05C0-A334-4F81-BEAE-8F1FFDF13D42}"/>
              </a:ext>
            </a:extLst>
          </p:cNvPr>
          <p:cNvSpPr>
            <a:spLocks noChangeShapeType="1"/>
          </p:cNvSpPr>
          <p:nvPr/>
        </p:nvSpPr>
        <p:spPr bwMode="auto">
          <a:xfrm>
            <a:off x="2986088" y="1971675"/>
            <a:ext cx="0" cy="5937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85" name="Text Box 58">
            <a:extLst>
              <a:ext uri="{FF2B5EF4-FFF2-40B4-BE49-F238E27FC236}">
                <a16:creationId xmlns:a16="http://schemas.microsoft.com/office/drawing/2014/main" id="{A9457C34-C79D-487A-8BEF-EF08A988EEF3}"/>
              </a:ext>
            </a:extLst>
          </p:cNvPr>
          <p:cNvSpPr txBox="1">
            <a:spLocks noChangeArrowheads="1"/>
          </p:cNvSpPr>
          <p:nvPr/>
        </p:nvSpPr>
        <p:spPr bwMode="auto">
          <a:xfrm>
            <a:off x="6119813" y="2576513"/>
            <a:ext cx="228600" cy="198437"/>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08</a:t>
            </a:r>
            <a:endParaRPr lang="en-US" altLang="zh-CN" sz="2400"/>
          </a:p>
        </p:txBody>
      </p:sp>
      <p:sp>
        <p:nvSpPr>
          <p:cNvPr id="109586" name="Text Box 57">
            <a:extLst>
              <a:ext uri="{FF2B5EF4-FFF2-40B4-BE49-F238E27FC236}">
                <a16:creationId xmlns:a16="http://schemas.microsoft.com/office/drawing/2014/main" id="{74477704-CFA8-4A33-B483-C2CA7105D2D0}"/>
              </a:ext>
            </a:extLst>
          </p:cNvPr>
          <p:cNvSpPr txBox="1">
            <a:spLocks noChangeArrowheads="1"/>
          </p:cNvSpPr>
          <p:nvPr/>
        </p:nvSpPr>
        <p:spPr bwMode="auto">
          <a:xfrm>
            <a:off x="5557838" y="2206625"/>
            <a:ext cx="228600" cy="198438"/>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dirty="0">
                <a:latin typeface="宋体" panose="02010600030101010101" pitchFamily="2" charset="-122"/>
                <a:cs typeface="Times New Roman" panose="02020603050405020304" pitchFamily="18" charset="0"/>
              </a:rPr>
              <a:t>77</a:t>
            </a:r>
            <a:endParaRPr lang="en-US" altLang="zh-CN" sz="2400" dirty="0"/>
          </a:p>
        </p:txBody>
      </p:sp>
      <p:sp>
        <p:nvSpPr>
          <p:cNvPr id="109587" name="Line 56">
            <a:extLst>
              <a:ext uri="{FF2B5EF4-FFF2-40B4-BE49-F238E27FC236}">
                <a16:creationId xmlns:a16="http://schemas.microsoft.com/office/drawing/2014/main" id="{D16BF773-01E3-431E-9119-BADD8706A5FA}"/>
              </a:ext>
            </a:extLst>
          </p:cNvPr>
          <p:cNvSpPr>
            <a:spLocks noChangeShapeType="1"/>
          </p:cNvSpPr>
          <p:nvPr/>
        </p:nvSpPr>
        <p:spPr bwMode="auto">
          <a:xfrm flipH="1" flipV="1">
            <a:off x="5681663" y="2406650"/>
            <a:ext cx="0" cy="1555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88" name="Line 55">
            <a:extLst>
              <a:ext uri="{FF2B5EF4-FFF2-40B4-BE49-F238E27FC236}">
                <a16:creationId xmlns:a16="http://schemas.microsoft.com/office/drawing/2014/main" id="{A75E8DD6-73CC-4311-9C12-38AE3E64406C}"/>
              </a:ext>
            </a:extLst>
          </p:cNvPr>
          <p:cNvSpPr>
            <a:spLocks noChangeShapeType="1"/>
          </p:cNvSpPr>
          <p:nvPr/>
        </p:nvSpPr>
        <p:spPr bwMode="auto">
          <a:xfrm flipH="1" flipV="1">
            <a:off x="6234113" y="2778125"/>
            <a:ext cx="0" cy="1555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89" name="Line 54">
            <a:extLst>
              <a:ext uri="{FF2B5EF4-FFF2-40B4-BE49-F238E27FC236}">
                <a16:creationId xmlns:a16="http://schemas.microsoft.com/office/drawing/2014/main" id="{D4810370-7F31-4333-B96D-A5E7DDFE945B}"/>
              </a:ext>
            </a:extLst>
          </p:cNvPr>
          <p:cNvSpPr>
            <a:spLocks noChangeShapeType="1"/>
          </p:cNvSpPr>
          <p:nvPr/>
        </p:nvSpPr>
        <p:spPr bwMode="auto">
          <a:xfrm>
            <a:off x="6224588" y="2005013"/>
            <a:ext cx="0" cy="4953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90" name="Text Box 53">
            <a:extLst>
              <a:ext uri="{FF2B5EF4-FFF2-40B4-BE49-F238E27FC236}">
                <a16:creationId xmlns:a16="http://schemas.microsoft.com/office/drawing/2014/main" id="{FFE4A7A7-552E-46F2-8EE6-3D5FEEE826CD}"/>
              </a:ext>
            </a:extLst>
          </p:cNvPr>
          <p:cNvSpPr txBox="1">
            <a:spLocks noChangeArrowheads="1"/>
          </p:cNvSpPr>
          <p:nvPr/>
        </p:nvSpPr>
        <p:spPr bwMode="auto">
          <a:xfrm>
            <a:off x="4471988" y="2168525"/>
            <a:ext cx="228600" cy="198438"/>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65</a:t>
            </a:r>
            <a:endParaRPr lang="en-US" altLang="zh-CN" sz="2400"/>
          </a:p>
        </p:txBody>
      </p:sp>
      <p:sp>
        <p:nvSpPr>
          <p:cNvPr id="109591" name="Text Box 52">
            <a:extLst>
              <a:ext uri="{FF2B5EF4-FFF2-40B4-BE49-F238E27FC236}">
                <a16:creationId xmlns:a16="http://schemas.microsoft.com/office/drawing/2014/main" id="{52365F70-6B98-4E9A-8425-3EF23ACD4FDE}"/>
              </a:ext>
            </a:extLst>
          </p:cNvPr>
          <p:cNvSpPr txBox="1">
            <a:spLocks noChangeArrowheads="1"/>
          </p:cNvSpPr>
          <p:nvPr/>
        </p:nvSpPr>
        <p:spPr bwMode="auto">
          <a:xfrm>
            <a:off x="4471988" y="2565400"/>
            <a:ext cx="228600" cy="198438"/>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dirty="0">
                <a:latin typeface="宋体" panose="02010600030101010101" pitchFamily="2" charset="-122"/>
                <a:cs typeface="Times New Roman" panose="02020603050405020304" pitchFamily="18" charset="0"/>
              </a:rPr>
              <a:t>75</a:t>
            </a:r>
            <a:endParaRPr lang="en-US" altLang="zh-CN" sz="2400" dirty="0"/>
          </a:p>
        </p:txBody>
      </p:sp>
      <p:sp>
        <p:nvSpPr>
          <p:cNvPr id="109592" name="Line 51">
            <a:extLst>
              <a:ext uri="{FF2B5EF4-FFF2-40B4-BE49-F238E27FC236}">
                <a16:creationId xmlns:a16="http://schemas.microsoft.com/office/drawing/2014/main" id="{4E6C7656-31D1-498C-9A7E-6B488921915C}"/>
              </a:ext>
            </a:extLst>
          </p:cNvPr>
          <p:cNvSpPr>
            <a:spLocks noChangeShapeType="1"/>
          </p:cNvSpPr>
          <p:nvPr/>
        </p:nvSpPr>
        <p:spPr bwMode="auto">
          <a:xfrm flipH="1" flipV="1">
            <a:off x="4586288" y="2763838"/>
            <a:ext cx="0" cy="1555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93" name="Line 50">
            <a:extLst>
              <a:ext uri="{FF2B5EF4-FFF2-40B4-BE49-F238E27FC236}">
                <a16:creationId xmlns:a16="http://schemas.microsoft.com/office/drawing/2014/main" id="{5C7C25C3-A863-4AC7-A832-0514E1D779A6}"/>
              </a:ext>
            </a:extLst>
          </p:cNvPr>
          <p:cNvSpPr>
            <a:spLocks noChangeShapeType="1"/>
          </p:cNvSpPr>
          <p:nvPr/>
        </p:nvSpPr>
        <p:spPr bwMode="auto">
          <a:xfrm flipH="1" flipV="1">
            <a:off x="4586288" y="2366963"/>
            <a:ext cx="0" cy="1555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94" name="Line 49">
            <a:extLst>
              <a:ext uri="{FF2B5EF4-FFF2-40B4-BE49-F238E27FC236}">
                <a16:creationId xmlns:a16="http://schemas.microsoft.com/office/drawing/2014/main" id="{41300CD0-8F41-43F7-BA61-6A64167E02B6}"/>
              </a:ext>
            </a:extLst>
          </p:cNvPr>
          <p:cNvSpPr>
            <a:spLocks noChangeShapeType="1"/>
          </p:cNvSpPr>
          <p:nvPr/>
        </p:nvSpPr>
        <p:spPr bwMode="auto">
          <a:xfrm>
            <a:off x="4586288" y="1971675"/>
            <a:ext cx="0" cy="1968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95" name="Text Box 48">
            <a:extLst>
              <a:ext uri="{FF2B5EF4-FFF2-40B4-BE49-F238E27FC236}">
                <a16:creationId xmlns:a16="http://schemas.microsoft.com/office/drawing/2014/main" id="{F85B35E8-EFAC-4E67-A45B-9739693D771F}"/>
              </a:ext>
            </a:extLst>
          </p:cNvPr>
          <p:cNvSpPr txBox="1">
            <a:spLocks noChangeArrowheads="1"/>
          </p:cNvSpPr>
          <p:nvPr/>
        </p:nvSpPr>
        <p:spPr bwMode="auto">
          <a:xfrm>
            <a:off x="6643688" y="2565400"/>
            <a:ext cx="228600" cy="198438"/>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89</a:t>
            </a:r>
            <a:endParaRPr lang="en-US" altLang="zh-CN" sz="2400"/>
          </a:p>
        </p:txBody>
      </p:sp>
      <p:sp>
        <p:nvSpPr>
          <p:cNvPr id="109596" name="Line 47">
            <a:extLst>
              <a:ext uri="{FF2B5EF4-FFF2-40B4-BE49-F238E27FC236}">
                <a16:creationId xmlns:a16="http://schemas.microsoft.com/office/drawing/2014/main" id="{47AF7EBC-53B5-436E-B2AA-C984BD8F72C3}"/>
              </a:ext>
            </a:extLst>
          </p:cNvPr>
          <p:cNvSpPr>
            <a:spLocks noChangeShapeType="1"/>
          </p:cNvSpPr>
          <p:nvPr/>
        </p:nvSpPr>
        <p:spPr bwMode="auto">
          <a:xfrm flipH="1" flipV="1">
            <a:off x="6757988" y="2763838"/>
            <a:ext cx="0" cy="1555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97" name="Line 46">
            <a:extLst>
              <a:ext uri="{FF2B5EF4-FFF2-40B4-BE49-F238E27FC236}">
                <a16:creationId xmlns:a16="http://schemas.microsoft.com/office/drawing/2014/main" id="{6FE5310D-BEDF-4FC3-B0CD-38FB875CEC42}"/>
              </a:ext>
            </a:extLst>
          </p:cNvPr>
          <p:cNvSpPr>
            <a:spLocks noChangeShapeType="1"/>
          </p:cNvSpPr>
          <p:nvPr/>
        </p:nvSpPr>
        <p:spPr bwMode="auto">
          <a:xfrm flipH="1">
            <a:off x="6757988" y="1995488"/>
            <a:ext cx="0" cy="1984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98" name="Text Box 112">
            <a:extLst>
              <a:ext uri="{FF2B5EF4-FFF2-40B4-BE49-F238E27FC236}">
                <a16:creationId xmlns:a16="http://schemas.microsoft.com/office/drawing/2014/main" id="{1B8212E2-C9A1-45EC-BF6A-4EFC22DFC7D3}"/>
              </a:ext>
            </a:extLst>
          </p:cNvPr>
          <p:cNvSpPr txBox="1">
            <a:spLocks noChangeArrowheads="1"/>
          </p:cNvSpPr>
          <p:nvPr/>
        </p:nvSpPr>
        <p:spPr bwMode="auto">
          <a:xfrm>
            <a:off x="814388" y="1476375"/>
            <a:ext cx="685800" cy="198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000">
              <a:latin typeface="宋体" panose="02010600030101010101" pitchFamily="2" charset="-122"/>
              <a:cs typeface="Times New Roman" panose="02020603050405020304" pitchFamily="18" charset="0"/>
            </a:endParaRPr>
          </a:p>
          <a:p>
            <a:pPr algn="ctr">
              <a:spcBef>
                <a:spcPct val="0"/>
              </a:spcBef>
              <a:buClrTx/>
              <a:buSzTx/>
              <a:buFontTx/>
              <a:buNone/>
            </a:pPr>
            <a:r>
              <a:rPr lang="zh-CN" altLang="en-US" sz="1000">
                <a:latin typeface="宋体" panose="02010600030101010101" pitchFamily="2" charset="-122"/>
                <a:cs typeface="Times New Roman" panose="02020603050405020304" pitchFamily="18" charset="0"/>
              </a:rPr>
              <a:t>初始状态</a:t>
            </a:r>
            <a:endParaRPr lang="zh-CN" altLang="en-US" sz="2400"/>
          </a:p>
        </p:txBody>
      </p:sp>
      <p:sp>
        <p:nvSpPr>
          <p:cNvPr id="109599" name="Text Box 1">
            <a:extLst>
              <a:ext uri="{FF2B5EF4-FFF2-40B4-BE49-F238E27FC236}">
                <a16:creationId xmlns:a16="http://schemas.microsoft.com/office/drawing/2014/main" id="{F1A2E61E-9C84-4C4F-B321-7CCE1F3C0093}"/>
              </a:ext>
            </a:extLst>
          </p:cNvPr>
          <p:cNvSpPr txBox="1">
            <a:spLocks noChangeArrowheads="1"/>
          </p:cNvSpPr>
          <p:nvPr/>
        </p:nvSpPr>
        <p:spPr bwMode="auto">
          <a:xfrm>
            <a:off x="1384300" y="2070100"/>
            <a:ext cx="228600" cy="892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000">
              <a:latin typeface="宋体" panose="02010600030101010101" pitchFamily="2" charset="-122"/>
              <a:cs typeface="Times New Roman" panose="02020603050405020304" pitchFamily="18" charset="0"/>
            </a:endParaRPr>
          </a:p>
          <a:p>
            <a:pPr algn="ctr">
              <a:spcBef>
                <a:spcPct val="0"/>
              </a:spcBef>
              <a:buClrTx/>
              <a:buSzTx/>
              <a:buFontTx/>
              <a:buNone/>
            </a:pPr>
            <a:r>
              <a:rPr lang="zh-CN" altLang="en-US" sz="1000">
                <a:latin typeface="宋体" panose="02010600030101010101" pitchFamily="2" charset="-122"/>
                <a:cs typeface="Times New Roman" panose="02020603050405020304" pitchFamily="18" charset="0"/>
              </a:rPr>
              <a:t>一趟分配</a:t>
            </a:r>
            <a:endParaRPr lang="zh-CN" altLang="en-US" sz="2400"/>
          </a:p>
        </p:txBody>
      </p:sp>
      <p:grpSp>
        <p:nvGrpSpPr>
          <p:cNvPr id="109600" name="Group 91">
            <a:extLst>
              <a:ext uri="{FF2B5EF4-FFF2-40B4-BE49-F238E27FC236}">
                <a16:creationId xmlns:a16="http://schemas.microsoft.com/office/drawing/2014/main" id="{7CAB0BF6-D716-46D5-8483-A3FB63FA6EA4}"/>
              </a:ext>
            </a:extLst>
          </p:cNvPr>
          <p:cNvGrpSpPr>
            <a:grpSpLocks/>
          </p:cNvGrpSpPr>
          <p:nvPr/>
        </p:nvGrpSpPr>
        <p:grpSpPr bwMode="auto">
          <a:xfrm>
            <a:off x="1614488" y="1476375"/>
            <a:ext cx="5257800" cy="198438"/>
            <a:chOff x="2160" y="2844"/>
            <a:chExt cx="7200" cy="312"/>
          </a:xfrm>
        </p:grpSpPr>
        <p:sp>
          <p:nvSpPr>
            <p:cNvPr id="109664" name="Text Box 111">
              <a:extLst>
                <a:ext uri="{FF2B5EF4-FFF2-40B4-BE49-F238E27FC236}">
                  <a16:creationId xmlns:a16="http://schemas.microsoft.com/office/drawing/2014/main" id="{55FE21F0-7F7A-47E0-BD8A-9553F487F9C0}"/>
                </a:ext>
              </a:extLst>
            </p:cNvPr>
            <p:cNvSpPr txBox="1">
              <a:spLocks noChangeArrowheads="1"/>
            </p:cNvSpPr>
            <p:nvPr/>
          </p:nvSpPr>
          <p:spPr bwMode="auto">
            <a:xfrm>
              <a:off x="324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17</a:t>
              </a:r>
              <a:endParaRPr lang="en-US" altLang="zh-CN" sz="2400"/>
            </a:p>
          </p:txBody>
        </p:sp>
        <p:sp>
          <p:nvSpPr>
            <p:cNvPr id="109665" name="Text Box 110">
              <a:extLst>
                <a:ext uri="{FF2B5EF4-FFF2-40B4-BE49-F238E27FC236}">
                  <a16:creationId xmlns:a16="http://schemas.microsoft.com/office/drawing/2014/main" id="{32BC0B61-D378-4773-9C65-9B9645CD1E6D}"/>
                </a:ext>
              </a:extLst>
            </p:cNvPr>
            <p:cNvSpPr txBox="1">
              <a:spLocks noChangeArrowheads="1"/>
            </p:cNvSpPr>
            <p:nvPr/>
          </p:nvSpPr>
          <p:spPr bwMode="auto">
            <a:xfrm>
              <a:off x="252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43</a:t>
              </a:r>
              <a:endParaRPr lang="en-US" altLang="zh-CN" sz="2400"/>
            </a:p>
          </p:txBody>
        </p:sp>
        <p:sp>
          <p:nvSpPr>
            <p:cNvPr id="109666" name="Line 109">
              <a:extLst>
                <a:ext uri="{FF2B5EF4-FFF2-40B4-BE49-F238E27FC236}">
                  <a16:creationId xmlns:a16="http://schemas.microsoft.com/office/drawing/2014/main" id="{786A6B11-5A3D-4D52-8F53-C9B1DF4DBB34}"/>
                </a:ext>
              </a:extLst>
            </p:cNvPr>
            <p:cNvSpPr>
              <a:spLocks noChangeShapeType="1"/>
            </p:cNvSpPr>
            <p:nvPr/>
          </p:nvSpPr>
          <p:spPr bwMode="auto">
            <a:xfrm flipV="1">
              <a:off x="216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67" name="Text Box 108">
              <a:extLst>
                <a:ext uri="{FF2B5EF4-FFF2-40B4-BE49-F238E27FC236}">
                  <a16:creationId xmlns:a16="http://schemas.microsoft.com/office/drawing/2014/main" id="{1ED2C5B1-1550-4C1C-8714-3BA603057555}"/>
                </a:ext>
              </a:extLst>
            </p:cNvPr>
            <p:cNvSpPr txBox="1">
              <a:spLocks noChangeArrowheads="1"/>
            </p:cNvSpPr>
            <p:nvPr/>
          </p:nvSpPr>
          <p:spPr bwMode="auto">
            <a:xfrm>
              <a:off x="396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12</a:t>
              </a:r>
              <a:endParaRPr lang="en-US" altLang="zh-CN" sz="2400"/>
            </a:p>
          </p:txBody>
        </p:sp>
        <p:sp>
          <p:nvSpPr>
            <p:cNvPr id="109668" name="Text Box 107">
              <a:extLst>
                <a:ext uri="{FF2B5EF4-FFF2-40B4-BE49-F238E27FC236}">
                  <a16:creationId xmlns:a16="http://schemas.microsoft.com/office/drawing/2014/main" id="{28BFC8F2-48D5-4D6D-ADD5-D6CB2FCE70B3}"/>
                </a:ext>
              </a:extLst>
            </p:cNvPr>
            <p:cNvSpPr txBox="1">
              <a:spLocks noChangeArrowheads="1"/>
            </p:cNvSpPr>
            <p:nvPr/>
          </p:nvSpPr>
          <p:spPr bwMode="auto">
            <a:xfrm>
              <a:off x="468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08</a:t>
              </a:r>
              <a:endParaRPr lang="en-US" altLang="zh-CN" sz="2400"/>
            </a:p>
          </p:txBody>
        </p:sp>
        <p:sp>
          <p:nvSpPr>
            <p:cNvPr id="109669" name="Text Box 106">
              <a:extLst>
                <a:ext uri="{FF2B5EF4-FFF2-40B4-BE49-F238E27FC236}">
                  <a16:creationId xmlns:a16="http://schemas.microsoft.com/office/drawing/2014/main" id="{B9D637F8-BCD3-4806-9577-AECCB7A58B88}"/>
                </a:ext>
              </a:extLst>
            </p:cNvPr>
            <p:cNvSpPr txBox="1">
              <a:spLocks noChangeArrowheads="1"/>
            </p:cNvSpPr>
            <p:nvPr/>
          </p:nvSpPr>
          <p:spPr bwMode="auto">
            <a:xfrm>
              <a:off x="540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70</a:t>
              </a:r>
              <a:endParaRPr lang="en-US" altLang="zh-CN" sz="2400"/>
            </a:p>
          </p:txBody>
        </p:sp>
        <p:sp>
          <p:nvSpPr>
            <p:cNvPr id="109670" name="Text Box 105">
              <a:extLst>
                <a:ext uri="{FF2B5EF4-FFF2-40B4-BE49-F238E27FC236}">
                  <a16:creationId xmlns:a16="http://schemas.microsoft.com/office/drawing/2014/main" id="{1D118494-5DBD-4396-9785-E3E20FD7B9DC}"/>
                </a:ext>
              </a:extLst>
            </p:cNvPr>
            <p:cNvSpPr txBox="1">
              <a:spLocks noChangeArrowheads="1"/>
            </p:cNvSpPr>
            <p:nvPr/>
          </p:nvSpPr>
          <p:spPr bwMode="auto">
            <a:xfrm>
              <a:off x="900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09</a:t>
              </a:r>
              <a:endParaRPr lang="en-US" altLang="zh-CN" sz="2400"/>
            </a:p>
          </p:txBody>
        </p:sp>
        <p:sp>
          <p:nvSpPr>
            <p:cNvPr id="109671" name="Text Box 104">
              <a:extLst>
                <a:ext uri="{FF2B5EF4-FFF2-40B4-BE49-F238E27FC236}">
                  <a16:creationId xmlns:a16="http://schemas.microsoft.com/office/drawing/2014/main" id="{0D0E5BE8-2D60-42A3-B449-543F559CCF54}"/>
                </a:ext>
              </a:extLst>
            </p:cNvPr>
            <p:cNvSpPr txBox="1">
              <a:spLocks noChangeArrowheads="1"/>
            </p:cNvSpPr>
            <p:nvPr/>
          </p:nvSpPr>
          <p:spPr bwMode="auto">
            <a:xfrm>
              <a:off x="612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89</a:t>
              </a:r>
              <a:endParaRPr lang="en-US" altLang="zh-CN" sz="2400"/>
            </a:p>
          </p:txBody>
        </p:sp>
        <p:sp>
          <p:nvSpPr>
            <p:cNvPr id="109672" name="Text Box 103">
              <a:extLst>
                <a:ext uri="{FF2B5EF4-FFF2-40B4-BE49-F238E27FC236}">
                  <a16:creationId xmlns:a16="http://schemas.microsoft.com/office/drawing/2014/main" id="{859B055C-FABB-4501-A843-7CB5930FDA19}"/>
                </a:ext>
              </a:extLst>
            </p:cNvPr>
            <p:cNvSpPr txBox="1">
              <a:spLocks noChangeArrowheads="1"/>
            </p:cNvSpPr>
            <p:nvPr/>
          </p:nvSpPr>
          <p:spPr bwMode="auto">
            <a:xfrm>
              <a:off x="756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65</a:t>
              </a:r>
              <a:endParaRPr lang="en-US" altLang="zh-CN" sz="2400"/>
            </a:p>
          </p:txBody>
        </p:sp>
        <p:sp>
          <p:nvSpPr>
            <p:cNvPr id="109673" name="Text Box 102">
              <a:extLst>
                <a:ext uri="{FF2B5EF4-FFF2-40B4-BE49-F238E27FC236}">
                  <a16:creationId xmlns:a16="http://schemas.microsoft.com/office/drawing/2014/main" id="{74DCC833-C5D5-4867-9A78-1299D7BD39F1}"/>
                </a:ext>
              </a:extLst>
            </p:cNvPr>
            <p:cNvSpPr txBox="1">
              <a:spLocks noChangeArrowheads="1"/>
            </p:cNvSpPr>
            <p:nvPr/>
          </p:nvSpPr>
          <p:spPr bwMode="auto">
            <a:xfrm>
              <a:off x="684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75</a:t>
              </a:r>
              <a:endParaRPr lang="en-US" altLang="zh-CN" sz="2400"/>
            </a:p>
          </p:txBody>
        </p:sp>
        <p:sp>
          <p:nvSpPr>
            <p:cNvPr id="109674" name="Text Box 101">
              <a:extLst>
                <a:ext uri="{FF2B5EF4-FFF2-40B4-BE49-F238E27FC236}">
                  <a16:creationId xmlns:a16="http://schemas.microsoft.com/office/drawing/2014/main" id="{BC7F8C1C-0BE4-462C-BD8C-238F7B401A66}"/>
                </a:ext>
              </a:extLst>
            </p:cNvPr>
            <p:cNvSpPr txBox="1">
              <a:spLocks noChangeArrowheads="1"/>
            </p:cNvSpPr>
            <p:nvPr/>
          </p:nvSpPr>
          <p:spPr bwMode="auto">
            <a:xfrm>
              <a:off x="828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77</a:t>
              </a:r>
              <a:endParaRPr lang="en-US" altLang="zh-CN" sz="2400"/>
            </a:p>
          </p:txBody>
        </p:sp>
        <p:sp>
          <p:nvSpPr>
            <p:cNvPr id="109675" name="Line 100">
              <a:extLst>
                <a:ext uri="{FF2B5EF4-FFF2-40B4-BE49-F238E27FC236}">
                  <a16:creationId xmlns:a16="http://schemas.microsoft.com/office/drawing/2014/main" id="{61447247-5E0C-4FD1-AB9E-F7AC77CFC607}"/>
                </a:ext>
              </a:extLst>
            </p:cNvPr>
            <p:cNvSpPr>
              <a:spLocks noChangeShapeType="1"/>
            </p:cNvSpPr>
            <p:nvPr/>
          </p:nvSpPr>
          <p:spPr bwMode="auto">
            <a:xfrm flipV="1">
              <a:off x="288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76" name="Line 99">
              <a:extLst>
                <a:ext uri="{FF2B5EF4-FFF2-40B4-BE49-F238E27FC236}">
                  <a16:creationId xmlns:a16="http://schemas.microsoft.com/office/drawing/2014/main" id="{6899E686-37A2-47D4-ACDC-96D00079BB0B}"/>
                </a:ext>
              </a:extLst>
            </p:cNvPr>
            <p:cNvSpPr>
              <a:spLocks noChangeShapeType="1"/>
            </p:cNvSpPr>
            <p:nvPr/>
          </p:nvSpPr>
          <p:spPr bwMode="auto">
            <a:xfrm flipV="1">
              <a:off x="360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77" name="Line 98">
              <a:extLst>
                <a:ext uri="{FF2B5EF4-FFF2-40B4-BE49-F238E27FC236}">
                  <a16:creationId xmlns:a16="http://schemas.microsoft.com/office/drawing/2014/main" id="{1F8FC9EF-017A-45ED-9481-B68CB4BF88E3}"/>
                </a:ext>
              </a:extLst>
            </p:cNvPr>
            <p:cNvSpPr>
              <a:spLocks noChangeShapeType="1"/>
            </p:cNvSpPr>
            <p:nvPr/>
          </p:nvSpPr>
          <p:spPr bwMode="auto">
            <a:xfrm flipV="1">
              <a:off x="432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78" name="Line 97">
              <a:extLst>
                <a:ext uri="{FF2B5EF4-FFF2-40B4-BE49-F238E27FC236}">
                  <a16:creationId xmlns:a16="http://schemas.microsoft.com/office/drawing/2014/main" id="{E0AD7FFA-FA27-404F-9DF0-AB7FDD562349}"/>
                </a:ext>
              </a:extLst>
            </p:cNvPr>
            <p:cNvSpPr>
              <a:spLocks noChangeShapeType="1"/>
            </p:cNvSpPr>
            <p:nvPr/>
          </p:nvSpPr>
          <p:spPr bwMode="auto">
            <a:xfrm flipV="1">
              <a:off x="504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79" name="Line 96">
              <a:extLst>
                <a:ext uri="{FF2B5EF4-FFF2-40B4-BE49-F238E27FC236}">
                  <a16:creationId xmlns:a16="http://schemas.microsoft.com/office/drawing/2014/main" id="{E6E6A23A-1232-4D6D-A0F6-C94D16D8EAB7}"/>
                </a:ext>
              </a:extLst>
            </p:cNvPr>
            <p:cNvSpPr>
              <a:spLocks noChangeShapeType="1"/>
            </p:cNvSpPr>
            <p:nvPr/>
          </p:nvSpPr>
          <p:spPr bwMode="auto">
            <a:xfrm flipV="1">
              <a:off x="576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80" name="Line 95">
              <a:extLst>
                <a:ext uri="{FF2B5EF4-FFF2-40B4-BE49-F238E27FC236}">
                  <a16:creationId xmlns:a16="http://schemas.microsoft.com/office/drawing/2014/main" id="{D27FD7D7-0668-4E30-93B1-85C611CBA370}"/>
                </a:ext>
              </a:extLst>
            </p:cNvPr>
            <p:cNvSpPr>
              <a:spLocks noChangeShapeType="1"/>
            </p:cNvSpPr>
            <p:nvPr/>
          </p:nvSpPr>
          <p:spPr bwMode="auto">
            <a:xfrm flipV="1">
              <a:off x="648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81" name="Line 94">
              <a:extLst>
                <a:ext uri="{FF2B5EF4-FFF2-40B4-BE49-F238E27FC236}">
                  <a16:creationId xmlns:a16="http://schemas.microsoft.com/office/drawing/2014/main" id="{66B184A1-E6EE-4CF6-818A-121CF1950B44}"/>
                </a:ext>
              </a:extLst>
            </p:cNvPr>
            <p:cNvSpPr>
              <a:spLocks noChangeShapeType="1"/>
            </p:cNvSpPr>
            <p:nvPr/>
          </p:nvSpPr>
          <p:spPr bwMode="auto">
            <a:xfrm flipV="1">
              <a:off x="720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82" name="Line 93">
              <a:extLst>
                <a:ext uri="{FF2B5EF4-FFF2-40B4-BE49-F238E27FC236}">
                  <a16:creationId xmlns:a16="http://schemas.microsoft.com/office/drawing/2014/main" id="{D70A0403-BC4A-448B-A1D0-12E9B7467D47}"/>
                </a:ext>
              </a:extLst>
            </p:cNvPr>
            <p:cNvSpPr>
              <a:spLocks noChangeShapeType="1"/>
            </p:cNvSpPr>
            <p:nvPr/>
          </p:nvSpPr>
          <p:spPr bwMode="auto">
            <a:xfrm flipV="1">
              <a:off x="792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83" name="Line 92">
              <a:extLst>
                <a:ext uri="{FF2B5EF4-FFF2-40B4-BE49-F238E27FC236}">
                  <a16:creationId xmlns:a16="http://schemas.microsoft.com/office/drawing/2014/main" id="{957D58A5-30BC-4E6F-96B7-446B08EB44AB}"/>
                </a:ext>
              </a:extLst>
            </p:cNvPr>
            <p:cNvSpPr>
              <a:spLocks noChangeShapeType="1"/>
            </p:cNvSpPr>
            <p:nvPr/>
          </p:nvSpPr>
          <p:spPr bwMode="auto">
            <a:xfrm flipV="1">
              <a:off x="864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9601" name="Text Box 89">
            <a:extLst>
              <a:ext uri="{FF2B5EF4-FFF2-40B4-BE49-F238E27FC236}">
                <a16:creationId xmlns:a16="http://schemas.microsoft.com/office/drawing/2014/main" id="{B174B90E-321C-4681-918E-D2DBB3832826}"/>
              </a:ext>
            </a:extLst>
          </p:cNvPr>
          <p:cNvSpPr txBox="1">
            <a:spLocks noChangeArrowheads="1"/>
          </p:cNvSpPr>
          <p:nvPr/>
        </p:nvSpPr>
        <p:spPr bwMode="auto">
          <a:xfrm>
            <a:off x="1728788" y="3654425"/>
            <a:ext cx="5651524" cy="296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000" dirty="0">
                <a:latin typeface="宋体" panose="02010600030101010101" pitchFamily="2" charset="-122"/>
                <a:cs typeface="Times New Roman" panose="02020603050405020304" pitchFamily="18" charset="0"/>
              </a:rPr>
              <a:t>e[0]     e[1]    e[2]     e[3]    e[4]	e[5]    e[6] 	  e[7]    e[8]	    e[9]</a:t>
            </a:r>
            <a:r>
              <a:rPr lang="en-US" altLang="zh-CN" sz="1000" dirty="0">
                <a:latin typeface="Times New Roman" panose="02020603050405020304" pitchFamily="18" charset="0"/>
                <a:cs typeface="Times New Roman" panose="02020603050405020304" pitchFamily="18" charset="0"/>
              </a:rPr>
              <a:t> </a:t>
            </a:r>
            <a:endParaRPr lang="en-US" altLang="zh-CN" sz="2400" dirty="0"/>
          </a:p>
        </p:txBody>
      </p:sp>
      <p:sp>
        <p:nvSpPr>
          <p:cNvPr id="109602" name="Text Box 88">
            <a:extLst>
              <a:ext uri="{FF2B5EF4-FFF2-40B4-BE49-F238E27FC236}">
                <a16:creationId xmlns:a16="http://schemas.microsoft.com/office/drawing/2014/main" id="{3D95EAE4-DC84-4DDF-8604-43C76816A015}"/>
              </a:ext>
            </a:extLst>
          </p:cNvPr>
          <p:cNvSpPr txBox="1">
            <a:spLocks noChangeArrowheads="1"/>
          </p:cNvSpPr>
          <p:nvPr/>
        </p:nvSpPr>
        <p:spPr bwMode="auto">
          <a:xfrm>
            <a:off x="1728789" y="5178425"/>
            <a:ext cx="5438774" cy="296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000" dirty="0">
                <a:latin typeface="宋体" panose="02010600030101010101" pitchFamily="2" charset="-122"/>
                <a:cs typeface="Times New Roman" panose="02020603050405020304" pitchFamily="18" charset="0"/>
              </a:rPr>
              <a:t>f[0]     f[1] 	   f[2]     f[3]    f[4]	f[5]    f[6] 	  f[7]    f[8]    f[9]</a:t>
            </a:r>
            <a:r>
              <a:rPr lang="en-US" altLang="zh-CN" sz="1000" dirty="0">
                <a:latin typeface="Times New Roman" panose="02020603050405020304" pitchFamily="18" charset="0"/>
                <a:cs typeface="Times New Roman" panose="02020603050405020304" pitchFamily="18" charset="0"/>
              </a:rPr>
              <a:t> </a:t>
            </a:r>
            <a:endParaRPr lang="en-US" altLang="zh-CN" sz="2400" dirty="0"/>
          </a:p>
        </p:txBody>
      </p:sp>
      <p:sp>
        <p:nvSpPr>
          <p:cNvPr id="109603" name="Text Box 2">
            <a:extLst>
              <a:ext uri="{FF2B5EF4-FFF2-40B4-BE49-F238E27FC236}">
                <a16:creationId xmlns:a16="http://schemas.microsoft.com/office/drawing/2014/main" id="{2E0FAAEB-CF55-4A1B-92B1-DBEE7BDE13BF}"/>
              </a:ext>
            </a:extLst>
          </p:cNvPr>
          <p:cNvSpPr txBox="1">
            <a:spLocks noChangeArrowheads="1"/>
          </p:cNvSpPr>
          <p:nvPr/>
        </p:nvSpPr>
        <p:spPr bwMode="auto">
          <a:xfrm>
            <a:off x="814388" y="3379788"/>
            <a:ext cx="685800" cy="1984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000">
              <a:latin typeface="宋体" panose="02010600030101010101" pitchFamily="2" charset="-122"/>
              <a:cs typeface="Times New Roman" panose="02020603050405020304" pitchFamily="18" charset="0"/>
            </a:endParaRPr>
          </a:p>
          <a:p>
            <a:pPr algn="ctr">
              <a:spcBef>
                <a:spcPct val="0"/>
              </a:spcBef>
              <a:buClrTx/>
              <a:buSzTx/>
              <a:buFontTx/>
              <a:buNone/>
            </a:pPr>
            <a:r>
              <a:rPr lang="zh-CN" altLang="en-US" sz="1000">
                <a:latin typeface="宋体" panose="02010600030101010101" pitchFamily="2" charset="-122"/>
                <a:cs typeface="Times New Roman" panose="02020603050405020304" pitchFamily="18" charset="0"/>
              </a:rPr>
              <a:t>一趟收集</a:t>
            </a:r>
            <a:endParaRPr lang="zh-CN" altLang="en-US" sz="2400"/>
          </a:p>
        </p:txBody>
      </p:sp>
      <p:sp>
        <p:nvSpPr>
          <p:cNvPr id="109604" name="Text Box 90">
            <a:extLst>
              <a:ext uri="{FF2B5EF4-FFF2-40B4-BE49-F238E27FC236}">
                <a16:creationId xmlns:a16="http://schemas.microsoft.com/office/drawing/2014/main" id="{5DFBA4BD-C0B6-4E75-A39C-B9F75C205DA4}"/>
              </a:ext>
            </a:extLst>
          </p:cNvPr>
          <p:cNvSpPr txBox="1">
            <a:spLocks noChangeArrowheads="1"/>
          </p:cNvSpPr>
          <p:nvPr/>
        </p:nvSpPr>
        <p:spPr bwMode="auto">
          <a:xfrm>
            <a:off x="1384300" y="4348163"/>
            <a:ext cx="228600" cy="892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000">
              <a:latin typeface="宋体" panose="02010600030101010101" pitchFamily="2" charset="-122"/>
              <a:cs typeface="Times New Roman" panose="02020603050405020304" pitchFamily="18" charset="0"/>
            </a:endParaRPr>
          </a:p>
          <a:p>
            <a:pPr algn="ctr">
              <a:spcBef>
                <a:spcPct val="0"/>
              </a:spcBef>
              <a:buClrTx/>
              <a:buSzTx/>
              <a:buFontTx/>
              <a:buNone/>
            </a:pPr>
            <a:r>
              <a:rPr lang="zh-CN" altLang="en-US" sz="1000">
                <a:latin typeface="宋体" panose="02010600030101010101" pitchFamily="2" charset="-122"/>
                <a:cs typeface="Times New Roman" panose="02020603050405020304" pitchFamily="18" charset="0"/>
              </a:rPr>
              <a:t>二趟分配</a:t>
            </a:r>
            <a:endParaRPr lang="zh-CN" altLang="en-US" sz="2400"/>
          </a:p>
        </p:txBody>
      </p:sp>
      <p:grpSp>
        <p:nvGrpSpPr>
          <p:cNvPr id="109605" name="Group 3">
            <a:extLst>
              <a:ext uri="{FF2B5EF4-FFF2-40B4-BE49-F238E27FC236}">
                <a16:creationId xmlns:a16="http://schemas.microsoft.com/office/drawing/2014/main" id="{C097AA14-7DB1-49D3-AC37-10695DE80D9F}"/>
              </a:ext>
            </a:extLst>
          </p:cNvPr>
          <p:cNvGrpSpPr>
            <a:grpSpLocks/>
          </p:cNvGrpSpPr>
          <p:nvPr/>
        </p:nvGrpSpPr>
        <p:grpSpPr bwMode="auto">
          <a:xfrm>
            <a:off x="1614488" y="3357563"/>
            <a:ext cx="5257800" cy="198437"/>
            <a:chOff x="2160" y="2844"/>
            <a:chExt cx="7200" cy="312"/>
          </a:xfrm>
        </p:grpSpPr>
        <p:sp>
          <p:nvSpPr>
            <p:cNvPr id="109644" name="Text Box 23">
              <a:extLst>
                <a:ext uri="{FF2B5EF4-FFF2-40B4-BE49-F238E27FC236}">
                  <a16:creationId xmlns:a16="http://schemas.microsoft.com/office/drawing/2014/main" id="{07868C04-195B-4A04-BAC7-246246E3A0BE}"/>
                </a:ext>
              </a:extLst>
            </p:cNvPr>
            <p:cNvSpPr txBox="1">
              <a:spLocks noChangeArrowheads="1"/>
            </p:cNvSpPr>
            <p:nvPr/>
          </p:nvSpPr>
          <p:spPr bwMode="auto">
            <a:xfrm>
              <a:off x="324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12</a:t>
              </a:r>
              <a:endParaRPr lang="en-US" altLang="zh-CN" sz="2400"/>
            </a:p>
          </p:txBody>
        </p:sp>
        <p:sp>
          <p:nvSpPr>
            <p:cNvPr id="109645" name="Text Box 22">
              <a:extLst>
                <a:ext uri="{FF2B5EF4-FFF2-40B4-BE49-F238E27FC236}">
                  <a16:creationId xmlns:a16="http://schemas.microsoft.com/office/drawing/2014/main" id="{B6BCF522-8CB5-42FF-912A-12451E880E50}"/>
                </a:ext>
              </a:extLst>
            </p:cNvPr>
            <p:cNvSpPr txBox="1">
              <a:spLocks noChangeArrowheads="1"/>
            </p:cNvSpPr>
            <p:nvPr/>
          </p:nvSpPr>
          <p:spPr bwMode="auto">
            <a:xfrm>
              <a:off x="252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70</a:t>
              </a:r>
              <a:endParaRPr lang="en-US" altLang="zh-CN" sz="2400"/>
            </a:p>
          </p:txBody>
        </p:sp>
        <p:sp>
          <p:nvSpPr>
            <p:cNvPr id="109646" name="Line 21">
              <a:extLst>
                <a:ext uri="{FF2B5EF4-FFF2-40B4-BE49-F238E27FC236}">
                  <a16:creationId xmlns:a16="http://schemas.microsoft.com/office/drawing/2014/main" id="{5B03221C-3046-412A-870B-019F7A59EB64}"/>
                </a:ext>
              </a:extLst>
            </p:cNvPr>
            <p:cNvSpPr>
              <a:spLocks noChangeShapeType="1"/>
            </p:cNvSpPr>
            <p:nvPr/>
          </p:nvSpPr>
          <p:spPr bwMode="auto">
            <a:xfrm flipV="1">
              <a:off x="216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47" name="Text Box 20">
              <a:extLst>
                <a:ext uri="{FF2B5EF4-FFF2-40B4-BE49-F238E27FC236}">
                  <a16:creationId xmlns:a16="http://schemas.microsoft.com/office/drawing/2014/main" id="{2F5D6BCB-0098-4415-B34C-41D40E132086}"/>
                </a:ext>
              </a:extLst>
            </p:cNvPr>
            <p:cNvSpPr txBox="1">
              <a:spLocks noChangeArrowheads="1"/>
            </p:cNvSpPr>
            <p:nvPr/>
          </p:nvSpPr>
          <p:spPr bwMode="auto">
            <a:xfrm>
              <a:off x="396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43</a:t>
              </a:r>
              <a:endParaRPr lang="en-US" altLang="zh-CN" sz="2400"/>
            </a:p>
          </p:txBody>
        </p:sp>
        <p:sp>
          <p:nvSpPr>
            <p:cNvPr id="109648" name="Text Box 19">
              <a:extLst>
                <a:ext uri="{FF2B5EF4-FFF2-40B4-BE49-F238E27FC236}">
                  <a16:creationId xmlns:a16="http://schemas.microsoft.com/office/drawing/2014/main" id="{286086C4-AC92-40E5-9394-D7E907BB4796}"/>
                </a:ext>
              </a:extLst>
            </p:cNvPr>
            <p:cNvSpPr txBox="1">
              <a:spLocks noChangeArrowheads="1"/>
            </p:cNvSpPr>
            <p:nvPr/>
          </p:nvSpPr>
          <p:spPr bwMode="auto">
            <a:xfrm>
              <a:off x="468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75</a:t>
              </a:r>
              <a:endParaRPr lang="en-US" altLang="zh-CN" sz="2400"/>
            </a:p>
          </p:txBody>
        </p:sp>
        <p:sp>
          <p:nvSpPr>
            <p:cNvPr id="109649" name="Text Box 18">
              <a:extLst>
                <a:ext uri="{FF2B5EF4-FFF2-40B4-BE49-F238E27FC236}">
                  <a16:creationId xmlns:a16="http://schemas.microsoft.com/office/drawing/2014/main" id="{0848E1D4-40C8-4735-BB14-346A5BD03D7E}"/>
                </a:ext>
              </a:extLst>
            </p:cNvPr>
            <p:cNvSpPr txBox="1">
              <a:spLocks noChangeArrowheads="1"/>
            </p:cNvSpPr>
            <p:nvPr/>
          </p:nvSpPr>
          <p:spPr bwMode="auto">
            <a:xfrm>
              <a:off x="540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65</a:t>
              </a:r>
              <a:endParaRPr lang="en-US" altLang="zh-CN" sz="2400"/>
            </a:p>
          </p:txBody>
        </p:sp>
        <p:sp>
          <p:nvSpPr>
            <p:cNvPr id="109650" name="Text Box 17">
              <a:extLst>
                <a:ext uri="{FF2B5EF4-FFF2-40B4-BE49-F238E27FC236}">
                  <a16:creationId xmlns:a16="http://schemas.microsoft.com/office/drawing/2014/main" id="{EBDAC749-5C0B-4D8A-B6DC-7AD3D7076D55}"/>
                </a:ext>
              </a:extLst>
            </p:cNvPr>
            <p:cNvSpPr txBox="1">
              <a:spLocks noChangeArrowheads="1"/>
            </p:cNvSpPr>
            <p:nvPr/>
          </p:nvSpPr>
          <p:spPr bwMode="auto">
            <a:xfrm>
              <a:off x="900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09</a:t>
              </a:r>
              <a:endParaRPr lang="en-US" altLang="zh-CN" sz="2400"/>
            </a:p>
          </p:txBody>
        </p:sp>
        <p:sp>
          <p:nvSpPr>
            <p:cNvPr id="109651" name="Text Box 16">
              <a:extLst>
                <a:ext uri="{FF2B5EF4-FFF2-40B4-BE49-F238E27FC236}">
                  <a16:creationId xmlns:a16="http://schemas.microsoft.com/office/drawing/2014/main" id="{FEAB6AE2-505F-4EFA-8169-3C89449D19E6}"/>
                </a:ext>
              </a:extLst>
            </p:cNvPr>
            <p:cNvSpPr txBox="1">
              <a:spLocks noChangeArrowheads="1"/>
            </p:cNvSpPr>
            <p:nvPr/>
          </p:nvSpPr>
          <p:spPr bwMode="auto">
            <a:xfrm>
              <a:off x="612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17</a:t>
              </a:r>
              <a:endParaRPr lang="en-US" altLang="zh-CN" sz="2400"/>
            </a:p>
          </p:txBody>
        </p:sp>
        <p:sp>
          <p:nvSpPr>
            <p:cNvPr id="109652" name="Text Box 15">
              <a:extLst>
                <a:ext uri="{FF2B5EF4-FFF2-40B4-BE49-F238E27FC236}">
                  <a16:creationId xmlns:a16="http://schemas.microsoft.com/office/drawing/2014/main" id="{6D017D82-3906-4BA9-A787-2E47F5309B29}"/>
                </a:ext>
              </a:extLst>
            </p:cNvPr>
            <p:cNvSpPr txBox="1">
              <a:spLocks noChangeArrowheads="1"/>
            </p:cNvSpPr>
            <p:nvPr/>
          </p:nvSpPr>
          <p:spPr bwMode="auto">
            <a:xfrm>
              <a:off x="756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08</a:t>
              </a:r>
              <a:endParaRPr lang="en-US" altLang="zh-CN" sz="2400"/>
            </a:p>
          </p:txBody>
        </p:sp>
        <p:sp>
          <p:nvSpPr>
            <p:cNvPr id="109653" name="Text Box 14">
              <a:extLst>
                <a:ext uri="{FF2B5EF4-FFF2-40B4-BE49-F238E27FC236}">
                  <a16:creationId xmlns:a16="http://schemas.microsoft.com/office/drawing/2014/main" id="{D7E11D03-2E55-4088-94A3-2224C7A8BF01}"/>
                </a:ext>
              </a:extLst>
            </p:cNvPr>
            <p:cNvSpPr txBox="1">
              <a:spLocks noChangeArrowheads="1"/>
            </p:cNvSpPr>
            <p:nvPr/>
          </p:nvSpPr>
          <p:spPr bwMode="auto">
            <a:xfrm>
              <a:off x="684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dirty="0">
                  <a:latin typeface="宋体" panose="02010600030101010101" pitchFamily="2" charset="-122"/>
                  <a:cs typeface="Times New Roman" panose="02020603050405020304" pitchFamily="18" charset="0"/>
                </a:rPr>
                <a:t>77</a:t>
              </a:r>
              <a:endParaRPr lang="en-US" altLang="zh-CN" sz="2400" dirty="0"/>
            </a:p>
          </p:txBody>
        </p:sp>
        <p:sp>
          <p:nvSpPr>
            <p:cNvPr id="109654" name="Text Box 13">
              <a:extLst>
                <a:ext uri="{FF2B5EF4-FFF2-40B4-BE49-F238E27FC236}">
                  <a16:creationId xmlns:a16="http://schemas.microsoft.com/office/drawing/2014/main" id="{26C1EA5D-5F46-43D5-96C5-C53D4AD36C6A}"/>
                </a:ext>
              </a:extLst>
            </p:cNvPr>
            <p:cNvSpPr txBox="1">
              <a:spLocks noChangeArrowheads="1"/>
            </p:cNvSpPr>
            <p:nvPr/>
          </p:nvSpPr>
          <p:spPr bwMode="auto">
            <a:xfrm>
              <a:off x="828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89</a:t>
              </a:r>
              <a:endParaRPr lang="en-US" altLang="zh-CN" sz="2400"/>
            </a:p>
          </p:txBody>
        </p:sp>
        <p:sp>
          <p:nvSpPr>
            <p:cNvPr id="109655" name="Line 12">
              <a:extLst>
                <a:ext uri="{FF2B5EF4-FFF2-40B4-BE49-F238E27FC236}">
                  <a16:creationId xmlns:a16="http://schemas.microsoft.com/office/drawing/2014/main" id="{0DD3BE27-2684-4170-A032-A18493A14AD2}"/>
                </a:ext>
              </a:extLst>
            </p:cNvPr>
            <p:cNvSpPr>
              <a:spLocks noChangeShapeType="1"/>
            </p:cNvSpPr>
            <p:nvPr/>
          </p:nvSpPr>
          <p:spPr bwMode="auto">
            <a:xfrm flipV="1">
              <a:off x="288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56" name="Line 11">
              <a:extLst>
                <a:ext uri="{FF2B5EF4-FFF2-40B4-BE49-F238E27FC236}">
                  <a16:creationId xmlns:a16="http://schemas.microsoft.com/office/drawing/2014/main" id="{FAE21156-56FE-4E6C-8E1B-A9277BDAAFC5}"/>
                </a:ext>
              </a:extLst>
            </p:cNvPr>
            <p:cNvSpPr>
              <a:spLocks noChangeShapeType="1"/>
            </p:cNvSpPr>
            <p:nvPr/>
          </p:nvSpPr>
          <p:spPr bwMode="auto">
            <a:xfrm flipV="1">
              <a:off x="360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57" name="Line 10">
              <a:extLst>
                <a:ext uri="{FF2B5EF4-FFF2-40B4-BE49-F238E27FC236}">
                  <a16:creationId xmlns:a16="http://schemas.microsoft.com/office/drawing/2014/main" id="{96EE4F1A-FB6D-4404-8656-E00CC0525492}"/>
                </a:ext>
              </a:extLst>
            </p:cNvPr>
            <p:cNvSpPr>
              <a:spLocks noChangeShapeType="1"/>
            </p:cNvSpPr>
            <p:nvPr/>
          </p:nvSpPr>
          <p:spPr bwMode="auto">
            <a:xfrm flipV="1">
              <a:off x="432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58" name="Line 9">
              <a:extLst>
                <a:ext uri="{FF2B5EF4-FFF2-40B4-BE49-F238E27FC236}">
                  <a16:creationId xmlns:a16="http://schemas.microsoft.com/office/drawing/2014/main" id="{4F1EE4FF-FB0B-4BFA-8C45-9AA1433F0085}"/>
                </a:ext>
              </a:extLst>
            </p:cNvPr>
            <p:cNvSpPr>
              <a:spLocks noChangeShapeType="1"/>
            </p:cNvSpPr>
            <p:nvPr/>
          </p:nvSpPr>
          <p:spPr bwMode="auto">
            <a:xfrm flipV="1">
              <a:off x="504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59" name="Line 8">
              <a:extLst>
                <a:ext uri="{FF2B5EF4-FFF2-40B4-BE49-F238E27FC236}">
                  <a16:creationId xmlns:a16="http://schemas.microsoft.com/office/drawing/2014/main" id="{2EA3D822-501D-4B24-BD17-0EABBA2E341E}"/>
                </a:ext>
              </a:extLst>
            </p:cNvPr>
            <p:cNvSpPr>
              <a:spLocks noChangeShapeType="1"/>
            </p:cNvSpPr>
            <p:nvPr/>
          </p:nvSpPr>
          <p:spPr bwMode="auto">
            <a:xfrm flipV="1">
              <a:off x="576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60" name="Line 7">
              <a:extLst>
                <a:ext uri="{FF2B5EF4-FFF2-40B4-BE49-F238E27FC236}">
                  <a16:creationId xmlns:a16="http://schemas.microsoft.com/office/drawing/2014/main" id="{DF6681CF-2058-4BB6-A5F2-935DB239B075}"/>
                </a:ext>
              </a:extLst>
            </p:cNvPr>
            <p:cNvSpPr>
              <a:spLocks noChangeShapeType="1"/>
            </p:cNvSpPr>
            <p:nvPr/>
          </p:nvSpPr>
          <p:spPr bwMode="auto">
            <a:xfrm flipV="1">
              <a:off x="648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61" name="Line 6">
              <a:extLst>
                <a:ext uri="{FF2B5EF4-FFF2-40B4-BE49-F238E27FC236}">
                  <a16:creationId xmlns:a16="http://schemas.microsoft.com/office/drawing/2014/main" id="{E9DC0D9C-2671-48E0-90C7-4ED9C2B3366F}"/>
                </a:ext>
              </a:extLst>
            </p:cNvPr>
            <p:cNvSpPr>
              <a:spLocks noChangeShapeType="1"/>
            </p:cNvSpPr>
            <p:nvPr/>
          </p:nvSpPr>
          <p:spPr bwMode="auto">
            <a:xfrm flipV="1">
              <a:off x="720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62" name="Line 5">
              <a:extLst>
                <a:ext uri="{FF2B5EF4-FFF2-40B4-BE49-F238E27FC236}">
                  <a16:creationId xmlns:a16="http://schemas.microsoft.com/office/drawing/2014/main" id="{D1D0D46B-0426-45AD-AF1E-D70C41EDD8A4}"/>
                </a:ext>
              </a:extLst>
            </p:cNvPr>
            <p:cNvSpPr>
              <a:spLocks noChangeShapeType="1"/>
            </p:cNvSpPr>
            <p:nvPr/>
          </p:nvSpPr>
          <p:spPr bwMode="auto">
            <a:xfrm flipV="1">
              <a:off x="792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63" name="Line 4">
              <a:extLst>
                <a:ext uri="{FF2B5EF4-FFF2-40B4-BE49-F238E27FC236}">
                  <a16:creationId xmlns:a16="http://schemas.microsoft.com/office/drawing/2014/main" id="{DBA77C25-6F27-4EDB-8344-61C70BC9F077}"/>
                </a:ext>
              </a:extLst>
            </p:cNvPr>
            <p:cNvSpPr>
              <a:spLocks noChangeShapeType="1"/>
            </p:cNvSpPr>
            <p:nvPr/>
          </p:nvSpPr>
          <p:spPr bwMode="auto">
            <a:xfrm flipV="1">
              <a:off x="864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9606" name="Text Box 87">
            <a:extLst>
              <a:ext uri="{FF2B5EF4-FFF2-40B4-BE49-F238E27FC236}">
                <a16:creationId xmlns:a16="http://schemas.microsoft.com/office/drawing/2014/main" id="{A61CE1D5-E183-46F8-8CF2-BF40EB0197FC}"/>
              </a:ext>
            </a:extLst>
          </p:cNvPr>
          <p:cNvSpPr txBox="1">
            <a:spLocks noChangeArrowheads="1"/>
          </p:cNvSpPr>
          <p:nvPr/>
        </p:nvSpPr>
        <p:spPr bwMode="auto">
          <a:xfrm>
            <a:off x="2424113" y="4448175"/>
            <a:ext cx="228600" cy="198438"/>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17</a:t>
            </a:r>
            <a:endParaRPr lang="en-US" altLang="zh-CN" sz="2400"/>
          </a:p>
        </p:txBody>
      </p:sp>
      <p:sp>
        <p:nvSpPr>
          <p:cNvPr id="109607" name="Line 86">
            <a:extLst>
              <a:ext uri="{FF2B5EF4-FFF2-40B4-BE49-F238E27FC236}">
                <a16:creationId xmlns:a16="http://schemas.microsoft.com/office/drawing/2014/main" id="{05B01E25-F2B2-4791-A1E1-40B7ABCCF5F5}"/>
              </a:ext>
            </a:extLst>
          </p:cNvPr>
          <p:cNvSpPr>
            <a:spLocks noChangeShapeType="1"/>
          </p:cNvSpPr>
          <p:nvPr/>
        </p:nvSpPr>
        <p:spPr bwMode="auto">
          <a:xfrm flipH="1" flipV="1">
            <a:off x="2528888" y="4645025"/>
            <a:ext cx="0" cy="1555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08" name="Text Box 85">
            <a:extLst>
              <a:ext uri="{FF2B5EF4-FFF2-40B4-BE49-F238E27FC236}">
                <a16:creationId xmlns:a16="http://schemas.microsoft.com/office/drawing/2014/main" id="{AC08F57B-4E14-4A43-85CC-592134337617}"/>
              </a:ext>
            </a:extLst>
          </p:cNvPr>
          <p:cNvSpPr txBox="1">
            <a:spLocks noChangeArrowheads="1"/>
          </p:cNvSpPr>
          <p:nvPr/>
        </p:nvSpPr>
        <p:spPr bwMode="auto">
          <a:xfrm>
            <a:off x="2414588" y="4843463"/>
            <a:ext cx="228600" cy="198437"/>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12</a:t>
            </a:r>
            <a:endParaRPr lang="en-US" altLang="zh-CN" sz="2400"/>
          </a:p>
        </p:txBody>
      </p:sp>
      <p:sp>
        <p:nvSpPr>
          <p:cNvPr id="109609" name="Line 84">
            <a:extLst>
              <a:ext uri="{FF2B5EF4-FFF2-40B4-BE49-F238E27FC236}">
                <a16:creationId xmlns:a16="http://schemas.microsoft.com/office/drawing/2014/main" id="{0F6E8005-2E4A-431D-BAA8-54B7C68EA64A}"/>
              </a:ext>
            </a:extLst>
          </p:cNvPr>
          <p:cNvSpPr>
            <a:spLocks noChangeShapeType="1"/>
          </p:cNvSpPr>
          <p:nvPr/>
        </p:nvSpPr>
        <p:spPr bwMode="auto">
          <a:xfrm flipH="1" flipV="1">
            <a:off x="2528888" y="5041900"/>
            <a:ext cx="0" cy="1555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10" name="Line 83">
            <a:extLst>
              <a:ext uri="{FF2B5EF4-FFF2-40B4-BE49-F238E27FC236}">
                <a16:creationId xmlns:a16="http://schemas.microsoft.com/office/drawing/2014/main" id="{CC0C0F21-5894-4EAB-BC40-C81CBD9A3AA6}"/>
              </a:ext>
            </a:extLst>
          </p:cNvPr>
          <p:cNvSpPr>
            <a:spLocks noChangeShapeType="1"/>
          </p:cNvSpPr>
          <p:nvPr/>
        </p:nvSpPr>
        <p:spPr bwMode="auto">
          <a:xfrm flipH="1">
            <a:off x="2528888" y="3852863"/>
            <a:ext cx="0" cy="595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11" name="Text Box 82">
            <a:extLst>
              <a:ext uri="{FF2B5EF4-FFF2-40B4-BE49-F238E27FC236}">
                <a16:creationId xmlns:a16="http://schemas.microsoft.com/office/drawing/2014/main" id="{D1ABE396-FA99-4115-9A61-FAF0EA921189}"/>
              </a:ext>
            </a:extLst>
          </p:cNvPr>
          <p:cNvSpPr txBox="1">
            <a:spLocks noChangeArrowheads="1"/>
          </p:cNvSpPr>
          <p:nvPr/>
        </p:nvSpPr>
        <p:spPr bwMode="auto">
          <a:xfrm>
            <a:off x="1862138" y="4484688"/>
            <a:ext cx="228600" cy="198437"/>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09</a:t>
            </a:r>
            <a:endParaRPr lang="en-US" altLang="zh-CN" sz="2400"/>
          </a:p>
        </p:txBody>
      </p:sp>
      <p:sp>
        <p:nvSpPr>
          <p:cNvPr id="109612" name="Text Box 81">
            <a:extLst>
              <a:ext uri="{FF2B5EF4-FFF2-40B4-BE49-F238E27FC236}">
                <a16:creationId xmlns:a16="http://schemas.microsoft.com/office/drawing/2014/main" id="{ADBAFECD-3EF0-405E-B720-722EC1E8547B}"/>
              </a:ext>
            </a:extLst>
          </p:cNvPr>
          <p:cNvSpPr txBox="1">
            <a:spLocks noChangeArrowheads="1"/>
          </p:cNvSpPr>
          <p:nvPr/>
        </p:nvSpPr>
        <p:spPr bwMode="auto">
          <a:xfrm>
            <a:off x="1862138" y="4879975"/>
            <a:ext cx="228600" cy="198438"/>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08</a:t>
            </a:r>
            <a:endParaRPr lang="en-US" altLang="zh-CN" sz="2400"/>
          </a:p>
        </p:txBody>
      </p:sp>
      <p:sp>
        <p:nvSpPr>
          <p:cNvPr id="109613" name="Line 80">
            <a:extLst>
              <a:ext uri="{FF2B5EF4-FFF2-40B4-BE49-F238E27FC236}">
                <a16:creationId xmlns:a16="http://schemas.microsoft.com/office/drawing/2014/main" id="{9B2BD446-09F7-4873-BF05-1EA2958D6A95}"/>
              </a:ext>
            </a:extLst>
          </p:cNvPr>
          <p:cNvSpPr>
            <a:spLocks noChangeShapeType="1"/>
          </p:cNvSpPr>
          <p:nvPr/>
        </p:nvSpPr>
        <p:spPr bwMode="auto">
          <a:xfrm flipH="1" flipV="1">
            <a:off x="1976438" y="5078413"/>
            <a:ext cx="0" cy="1555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14" name="Line 79">
            <a:extLst>
              <a:ext uri="{FF2B5EF4-FFF2-40B4-BE49-F238E27FC236}">
                <a16:creationId xmlns:a16="http://schemas.microsoft.com/office/drawing/2014/main" id="{0B570F0A-1FA0-42F8-B913-057AB9D8D006}"/>
              </a:ext>
            </a:extLst>
          </p:cNvPr>
          <p:cNvSpPr>
            <a:spLocks noChangeShapeType="1"/>
          </p:cNvSpPr>
          <p:nvPr/>
        </p:nvSpPr>
        <p:spPr bwMode="auto">
          <a:xfrm flipH="1" flipV="1">
            <a:off x="1976438" y="4683125"/>
            <a:ext cx="0" cy="1555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15" name="Text Box 78">
            <a:extLst>
              <a:ext uri="{FF2B5EF4-FFF2-40B4-BE49-F238E27FC236}">
                <a16:creationId xmlns:a16="http://schemas.microsoft.com/office/drawing/2014/main" id="{7D8DF620-6F3A-45B1-A0DF-750F0804B99E}"/>
              </a:ext>
            </a:extLst>
          </p:cNvPr>
          <p:cNvSpPr txBox="1">
            <a:spLocks noChangeArrowheads="1"/>
          </p:cNvSpPr>
          <p:nvPr/>
        </p:nvSpPr>
        <p:spPr bwMode="auto">
          <a:xfrm>
            <a:off x="4034771" y="4818062"/>
            <a:ext cx="228600" cy="198437"/>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dirty="0">
                <a:latin typeface="宋体" panose="02010600030101010101" pitchFamily="2" charset="-122"/>
                <a:cs typeface="Times New Roman" panose="02020603050405020304" pitchFamily="18" charset="0"/>
              </a:rPr>
              <a:t>43</a:t>
            </a:r>
            <a:endParaRPr lang="en-US" altLang="zh-CN" sz="2400" dirty="0"/>
          </a:p>
        </p:txBody>
      </p:sp>
      <p:sp>
        <p:nvSpPr>
          <p:cNvPr id="109616" name="Line 77">
            <a:extLst>
              <a:ext uri="{FF2B5EF4-FFF2-40B4-BE49-F238E27FC236}">
                <a16:creationId xmlns:a16="http://schemas.microsoft.com/office/drawing/2014/main" id="{4A33AD41-38AD-404E-BBCC-87385CC726B8}"/>
              </a:ext>
            </a:extLst>
          </p:cNvPr>
          <p:cNvSpPr>
            <a:spLocks noChangeShapeType="1"/>
          </p:cNvSpPr>
          <p:nvPr/>
        </p:nvSpPr>
        <p:spPr bwMode="auto">
          <a:xfrm flipH="1" flipV="1">
            <a:off x="4149071" y="5062536"/>
            <a:ext cx="0" cy="1555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17" name="Text Box 76">
            <a:extLst>
              <a:ext uri="{FF2B5EF4-FFF2-40B4-BE49-F238E27FC236}">
                <a16:creationId xmlns:a16="http://schemas.microsoft.com/office/drawing/2014/main" id="{09938416-0E2C-40CB-95B2-63C75B5897F3}"/>
              </a:ext>
            </a:extLst>
          </p:cNvPr>
          <p:cNvSpPr txBox="1">
            <a:spLocks noChangeArrowheads="1"/>
          </p:cNvSpPr>
          <p:nvPr/>
        </p:nvSpPr>
        <p:spPr bwMode="auto">
          <a:xfrm>
            <a:off x="6128725" y="4837114"/>
            <a:ext cx="228600" cy="198437"/>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dirty="0">
                <a:latin typeface="宋体" panose="02010600030101010101" pitchFamily="2" charset="-122"/>
                <a:cs typeface="Times New Roman" panose="02020603050405020304" pitchFamily="18" charset="0"/>
              </a:rPr>
              <a:t>89</a:t>
            </a:r>
            <a:endParaRPr lang="en-US" altLang="zh-CN" sz="2400" dirty="0"/>
          </a:p>
        </p:txBody>
      </p:sp>
      <p:sp>
        <p:nvSpPr>
          <p:cNvPr id="109618" name="Line 75">
            <a:extLst>
              <a:ext uri="{FF2B5EF4-FFF2-40B4-BE49-F238E27FC236}">
                <a16:creationId xmlns:a16="http://schemas.microsoft.com/office/drawing/2014/main" id="{8DF773BB-575C-4633-89CF-243DAE806571}"/>
              </a:ext>
            </a:extLst>
          </p:cNvPr>
          <p:cNvSpPr>
            <a:spLocks noChangeShapeType="1"/>
          </p:cNvSpPr>
          <p:nvPr/>
        </p:nvSpPr>
        <p:spPr bwMode="auto">
          <a:xfrm flipH="1">
            <a:off x="1985963" y="3889375"/>
            <a:ext cx="0" cy="5953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19" name="Line 74">
            <a:extLst>
              <a:ext uri="{FF2B5EF4-FFF2-40B4-BE49-F238E27FC236}">
                <a16:creationId xmlns:a16="http://schemas.microsoft.com/office/drawing/2014/main" id="{A469E718-CA66-4C85-932B-A045D27E939B}"/>
              </a:ext>
            </a:extLst>
          </p:cNvPr>
          <p:cNvSpPr>
            <a:spLocks noChangeShapeType="1"/>
          </p:cNvSpPr>
          <p:nvPr/>
        </p:nvSpPr>
        <p:spPr bwMode="auto">
          <a:xfrm>
            <a:off x="6238876" y="3848100"/>
            <a:ext cx="0" cy="990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09620" name="Group 24">
            <a:extLst>
              <a:ext uri="{FF2B5EF4-FFF2-40B4-BE49-F238E27FC236}">
                <a16:creationId xmlns:a16="http://schemas.microsoft.com/office/drawing/2014/main" id="{6C394FE1-CC7C-4DAD-8315-3FD144D63772}"/>
              </a:ext>
            </a:extLst>
          </p:cNvPr>
          <p:cNvGrpSpPr>
            <a:grpSpLocks/>
          </p:cNvGrpSpPr>
          <p:nvPr/>
        </p:nvGrpSpPr>
        <p:grpSpPr bwMode="auto">
          <a:xfrm>
            <a:off x="1614488" y="5537200"/>
            <a:ext cx="5257800" cy="198438"/>
            <a:chOff x="2160" y="2844"/>
            <a:chExt cx="7200" cy="312"/>
          </a:xfrm>
        </p:grpSpPr>
        <p:sp>
          <p:nvSpPr>
            <p:cNvPr id="109624" name="Text Box 44">
              <a:extLst>
                <a:ext uri="{FF2B5EF4-FFF2-40B4-BE49-F238E27FC236}">
                  <a16:creationId xmlns:a16="http://schemas.microsoft.com/office/drawing/2014/main" id="{0DEB6500-3C55-4B25-81F7-E8EA73AAE09A}"/>
                </a:ext>
              </a:extLst>
            </p:cNvPr>
            <p:cNvSpPr txBox="1">
              <a:spLocks noChangeArrowheads="1"/>
            </p:cNvSpPr>
            <p:nvPr/>
          </p:nvSpPr>
          <p:spPr bwMode="auto">
            <a:xfrm>
              <a:off x="324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09</a:t>
              </a:r>
              <a:endParaRPr lang="en-US" altLang="zh-CN" sz="2400"/>
            </a:p>
          </p:txBody>
        </p:sp>
        <p:sp>
          <p:nvSpPr>
            <p:cNvPr id="109625" name="Text Box 43">
              <a:extLst>
                <a:ext uri="{FF2B5EF4-FFF2-40B4-BE49-F238E27FC236}">
                  <a16:creationId xmlns:a16="http://schemas.microsoft.com/office/drawing/2014/main" id="{BA11DFDA-5F2B-42ED-8FE8-ADA8FA10FAC0}"/>
                </a:ext>
              </a:extLst>
            </p:cNvPr>
            <p:cNvSpPr txBox="1">
              <a:spLocks noChangeArrowheads="1"/>
            </p:cNvSpPr>
            <p:nvPr/>
          </p:nvSpPr>
          <p:spPr bwMode="auto">
            <a:xfrm>
              <a:off x="252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08</a:t>
              </a:r>
              <a:endParaRPr lang="en-US" altLang="zh-CN" sz="2400"/>
            </a:p>
          </p:txBody>
        </p:sp>
        <p:sp>
          <p:nvSpPr>
            <p:cNvPr id="109626" name="Line 42">
              <a:extLst>
                <a:ext uri="{FF2B5EF4-FFF2-40B4-BE49-F238E27FC236}">
                  <a16:creationId xmlns:a16="http://schemas.microsoft.com/office/drawing/2014/main" id="{BD6218A4-581D-4A28-9A70-BBF2CE35445B}"/>
                </a:ext>
              </a:extLst>
            </p:cNvPr>
            <p:cNvSpPr>
              <a:spLocks noChangeShapeType="1"/>
            </p:cNvSpPr>
            <p:nvPr/>
          </p:nvSpPr>
          <p:spPr bwMode="auto">
            <a:xfrm flipV="1">
              <a:off x="216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27" name="Text Box 41">
              <a:extLst>
                <a:ext uri="{FF2B5EF4-FFF2-40B4-BE49-F238E27FC236}">
                  <a16:creationId xmlns:a16="http://schemas.microsoft.com/office/drawing/2014/main" id="{0AFE39D8-B416-4ECD-A9BF-9FE2D147BE24}"/>
                </a:ext>
              </a:extLst>
            </p:cNvPr>
            <p:cNvSpPr txBox="1">
              <a:spLocks noChangeArrowheads="1"/>
            </p:cNvSpPr>
            <p:nvPr/>
          </p:nvSpPr>
          <p:spPr bwMode="auto">
            <a:xfrm>
              <a:off x="396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12</a:t>
              </a:r>
              <a:endParaRPr lang="en-US" altLang="zh-CN" sz="2400"/>
            </a:p>
          </p:txBody>
        </p:sp>
        <p:sp>
          <p:nvSpPr>
            <p:cNvPr id="109628" name="Text Box 40">
              <a:extLst>
                <a:ext uri="{FF2B5EF4-FFF2-40B4-BE49-F238E27FC236}">
                  <a16:creationId xmlns:a16="http://schemas.microsoft.com/office/drawing/2014/main" id="{5C3A45DD-C6B7-40D3-A5A8-6D1F98024D74}"/>
                </a:ext>
              </a:extLst>
            </p:cNvPr>
            <p:cNvSpPr txBox="1">
              <a:spLocks noChangeArrowheads="1"/>
            </p:cNvSpPr>
            <p:nvPr/>
          </p:nvSpPr>
          <p:spPr bwMode="auto">
            <a:xfrm>
              <a:off x="468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17</a:t>
              </a:r>
              <a:endParaRPr lang="en-US" altLang="zh-CN" sz="2400"/>
            </a:p>
          </p:txBody>
        </p:sp>
        <p:sp>
          <p:nvSpPr>
            <p:cNvPr id="109629" name="Text Box 39">
              <a:extLst>
                <a:ext uri="{FF2B5EF4-FFF2-40B4-BE49-F238E27FC236}">
                  <a16:creationId xmlns:a16="http://schemas.microsoft.com/office/drawing/2014/main" id="{7819A137-5DEC-4E95-BDF8-2C0CB6E13AF7}"/>
                </a:ext>
              </a:extLst>
            </p:cNvPr>
            <p:cNvSpPr txBox="1">
              <a:spLocks noChangeArrowheads="1"/>
            </p:cNvSpPr>
            <p:nvPr/>
          </p:nvSpPr>
          <p:spPr bwMode="auto">
            <a:xfrm>
              <a:off x="540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43</a:t>
              </a:r>
              <a:endParaRPr lang="en-US" altLang="zh-CN" sz="2400"/>
            </a:p>
          </p:txBody>
        </p:sp>
        <p:sp>
          <p:nvSpPr>
            <p:cNvPr id="109630" name="Text Box 38">
              <a:extLst>
                <a:ext uri="{FF2B5EF4-FFF2-40B4-BE49-F238E27FC236}">
                  <a16:creationId xmlns:a16="http://schemas.microsoft.com/office/drawing/2014/main" id="{2A45062D-E825-42EF-8C3C-13C4DC99233E}"/>
                </a:ext>
              </a:extLst>
            </p:cNvPr>
            <p:cNvSpPr txBox="1">
              <a:spLocks noChangeArrowheads="1"/>
            </p:cNvSpPr>
            <p:nvPr/>
          </p:nvSpPr>
          <p:spPr bwMode="auto">
            <a:xfrm>
              <a:off x="900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89</a:t>
              </a:r>
              <a:endParaRPr lang="en-US" altLang="zh-CN" sz="2400"/>
            </a:p>
          </p:txBody>
        </p:sp>
        <p:sp>
          <p:nvSpPr>
            <p:cNvPr id="109631" name="Text Box 37">
              <a:extLst>
                <a:ext uri="{FF2B5EF4-FFF2-40B4-BE49-F238E27FC236}">
                  <a16:creationId xmlns:a16="http://schemas.microsoft.com/office/drawing/2014/main" id="{30F5C689-0ED2-4506-9014-B5C53CF10057}"/>
                </a:ext>
              </a:extLst>
            </p:cNvPr>
            <p:cNvSpPr txBox="1">
              <a:spLocks noChangeArrowheads="1"/>
            </p:cNvSpPr>
            <p:nvPr/>
          </p:nvSpPr>
          <p:spPr bwMode="auto">
            <a:xfrm>
              <a:off x="612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65</a:t>
              </a:r>
              <a:endParaRPr lang="en-US" altLang="zh-CN" sz="2400"/>
            </a:p>
          </p:txBody>
        </p:sp>
        <p:sp>
          <p:nvSpPr>
            <p:cNvPr id="109632" name="Text Box 36">
              <a:extLst>
                <a:ext uri="{FF2B5EF4-FFF2-40B4-BE49-F238E27FC236}">
                  <a16:creationId xmlns:a16="http://schemas.microsoft.com/office/drawing/2014/main" id="{25CAD4C1-23A1-4FF7-8C43-B310459702F9}"/>
                </a:ext>
              </a:extLst>
            </p:cNvPr>
            <p:cNvSpPr txBox="1">
              <a:spLocks noChangeArrowheads="1"/>
            </p:cNvSpPr>
            <p:nvPr/>
          </p:nvSpPr>
          <p:spPr bwMode="auto">
            <a:xfrm>
              <a:off x="756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75</a:t>
              </a:r>
              <a:endParaRPr lang="en-US" altLang="zh-CN" sz="2400"/>
            </a:p>
          </p:txBody>
        </p:sp>
        <p:sp>
          <p:nvSpPr>
            <p:cNvPr id="109633" name="Text Box 35">
              <a:extLst>
                <a:ext uri="{FF2B5EF4-FFF2-40B4-BE49-F238E27FC236}">
                  <a16:creationId xmlns:a16="http://schemas.microsoft.com/office/drawing/2014/main" id="{49DC1803-8FDF-46D2-8A37-FF1BE89D57ED}"/>
                </a:ext>
              </a:extLst>
            </p:cNvPr>
            <p:cNvSpPr txBox="1">
              <a:spLocks noChangeArrowheads="1"/>
            </p:cNvSpPr>
            <p:nvPr/>
          </p:nvSpPr>
          <p:spPr bwMode="auto">
            <a:xfrm>
              <a:off x="684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70</a:t>
              </a:r>
              <a:endParaRPr lang="en-US" altLang="zh-CN" sz="2400"/>
            </a:p>
          </p:txBody>
        </p:sp>
        <p:sp>
          <p:nvSpPr>
            <p:cNvPr id="109634" name="Text Box 34">
              <a:extLst>
                <a:ext uri="{FF2B5EF4-FFF2-40B4-BE49-F238E27FC236}">
                  <a16:creationId xmlns:a16="http://schemas.microsoft.com/office/drawing/2014/main" id="{8E3E81BB-A3A0-49B0-B186-032FA8621DA8}"/>
                </a:ext>
              </a:extLst>
            </p:cNvPr>
            <p:cNvSpPr txBox="1">
              <a:spLocks noChangeArrowheads="1"/>
            </p:cNvSpPr>
            <p:nvPr/>
          </p:nvSpPr>
          <p:spPr bwMode="auto">
            <a:xfrm>
              <a:off x="828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77</a:t>
              </a:r>
              <a:endParaRPr lang="en-US" altLang="zh-CN" sz="2400"/>
            </a:p>
          </p:txBody>
        </p:sp>
        <p:sp>
          <p:nvSpPr>
            <p:cNvPr id="109635" name="Line 33">
              <a:extLst>
                <a:ext uri="{FF2B5EF4-FFF2-40B4-BE49-F238E27FC236}">
                  <a16:creationId xmlns:a16="http://schemas.microsoft.com/office/drawing/2014/main" id="{2EC07732-A4D1-4078-9D11-9D9245AB257A}"/>
                </a:ext>
              </a:extLst>
            </p:cNvPr>
            <p:cNvSpPr>
              <a:spLocks noChangeShapeType="1"/>
            </p:cNvSpPr>
            <p:nvPr/>
          </p:nvSpPr>
          <p:spPr bwMode="auto">
            <a:xfrm flipV="1">
              <a:off x="288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36" name="Line 32">
              <a:extLst>
                <a:ext uri="{FF2B5EF4-FFF2-40B4-BE49-F238E27FC236}">
                  <a16:creationId xmlns:a16="http://schemas.microsoft.com/office/drawing/2014/main" id="{3E97AA5D-15F1-4B0E-B739-F720811B0604}"/>
                </a:ext>
              </a:extLst>
            </p:cNvPr>
            <p:cNvSpPr>
              <a:spLocks noChangeShapeType="1"/>
            </p:cNvSpPr>
            <p:nvPr/>
          </p:nvSpPr>
          <p:spPr bwMode="auto">
            <a:xfrm flipV="1">
              <a:off x="360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37" name="Line 31">
              <a:extLst>
                <a:ext uri="{FF2B5EF4-FFF2-40B4-BE49-F238E27FC236}">
                  <a16:creationId xmlns:a16="http://schemas.microsoft.com/office/drawing/2014/main" id="{ECA01250-7D90-4989-99F0-667F9C4128D7}"/>
                </a:ext>
              </a:extLst>
            </p:cNvPr>
            <p:cNvSpPr>
              <a:spLocks noChangeShapeType="1"/>
            </p:cNvSpPr>
            <p:nvPr/>
          </p:nvSpPr>
          <p:spPr bwMode="auto">
            <a:xfrm flipV="1">
              <a:off x="432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38" name="Line 30">
              <a:extLst>
                <a:ext uri="{FF2B5EF4-FFF2-40B4-BE49-F238E27FC236}">
                  <a16:creationId xmlns:a16="http://schemas.microsoft.com/office/drawing/2014/main" id="{527AD0E1-7F42-48A4-8582-5218FDEE46DD}"/>
                </a:ext>
              </a:extLst>
            </p:cNvPr>
            <p:cNvSpPr>
              <a:spLocks noChangeShapeType="1"/>
            </p:cNvSpPr>
            <p:nvPr/>
          </p:nvSpPr>
          <p:spPr bwMode="auto">
            <a:xfrm flipV="1">
              <a:off x="504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39" name="Line 29">
              <a:extLst>
                <a:ext uri="{FF2B5EF4-FFF2-40B4-BE49-F238E27FC236}">
                  <a16:creationId xmlns:a16="http://schemas.microsoft.com/office/drawing/2014/main" id="{7F16D69D-6F50-4B54-B711-4A57EC4C9121}"/>
                </a:ext>
              </a:extLst>
            </p:cNvPr>
            <p:cNvSpPr>
              <a:spLocks noChangeShapeType="1"/>
            </p:cNvSpPr>
            <p:nvPr/>
          </p:nvSpPr>
          <p:spPr bwMode="auto">
            <a:xfrm flipV="1">
              <a:off x="576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40" name="Line 28">
              <a:extLst>
                <a:ext uri="{FF2B5EF4-FFF2-40B4-BE49-F238E27FC236}">
                  <a16:creationId xmlns:a16="http://schemas.microsoft.com/office/drawing/2014/main" id="{FBDCF96D-296D-4B16-A30C-8C11EC5144D4}"/>
                </a:ext>
              </a:extLst>
            </p:cNvPr>
            <p:cNvSpPr>
              <a:spLocks noChangeShapeType="1"/>
            </p:cNvSpPr>
            <p:nvPr/>
          </p:nvSpPr>
          <p:spPr bwMode="auto">
            <a:xfrm flipV="1">
              <a:off x="648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41" name="Line 27">
              <a:extLst>
                <a:ext uri="{FF2B5EF4-FFF2-40B4-BE49-F238E27FC236}">
                  <a16:creationId xmlns:a16="http://schemas.microsoft.com/office/drawing/2014/main" id="{73763A1E-F554-45C7-9596-09D82B4C5A25}"/>
                </a:ext>
              </a:extLst>
            </p:cNvPr>
            <p:cNvSpPr>
              <a:spLocks noChangeShapeType="1"/>
            </p:cNvSpPr>
            <p:nvPr/>
          </p:nvSpPr>
          <p:spPr bwMode="auto">
            <a:xfrm flipV="1">
              <a:off x="720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42" name="Line 26">
              <a:extLst>
                <a:ext uri="{FF2B5EF4-FFF2-40B4-BE49-F238E27FC236}">
                  <a16:creationId xmlns:a16="http://schemas.microsoft.com/office/drawing/2014/main" id="{7B964316-7773-41A2-8D63-628BDD8CB228}"/>
                </a:ext>
              </a:extLst>
            </p:cNvPr>
            <p:cNvSpPr>
              <a:spLocks noChangeShapeType="1"/>
            </p:cNvSpPr>
            <p:nvPr/>
          </p:nvSpPr>
          <p:spPr bwMode="auto">
            <a:xfrm flipV="1">
              <a:off x="792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43" name="Line 25">
              <a:extLst>
                <a:ext uri="{FF2B5EF4-FFF2-40B4-BE49-F238E27FC236}">
                  <a16:creationId xmlns:a16="http://schemas.microsoft.com/office/drawing/2014/main" id="{1BEEEF36-746A-4985-84B0-51263FA21128}"/>
                </a:ext>
              </a:extLst>
            </p:cNvPr>
            <p:cNvSpPr>
              <a:spLocks noChangeShapeType="1"/>
            </p:cNvSpPr>
            <p:nvPr/>
          </p:nvSpPr>
          <p:spPr bwMode="auto">
            <a:xfrm flipV="1">
              <a:off x="864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9621" name="Line 45">
            <a:extLst>
              <a:ext uri="{FF2B5EF4-FFF2-40B4-BE49-F238E27FC236}">
                <a16:creationId xmlns:a16="http://schemas.microsoft.com/office/drawing/2014/main" id="{217FC91F-F77A-4A9F-A4BC-383E3AEC4248}"/>
              </a:ext>
            </a:extLst>
          </p:cNvPr>
          <p:cNvSpPr>
            <a:spLocks noChangeShapeType="1"/>
          </p:cNvSpPr>
          <p:nvPr/>
        </p:nvSpPr>
        <p:spPr bwMode="auto">
          <a:xfrm>
            <a:off x="5681663" y="1995488"/>
            <a:ext cx="0" cy="1984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22" name="Rectangle 113">
            <a:extLst>
              <a:ext uri="{FF2B5EF4-FFF2-40B4-BE49-F238E27FC236}">
                <a16:creationId xmlns:a16="http://schemas.microsoft.com/office/drawing/2014/main" id="{BF59E503-D34C-47EE-8633-9E1A082A2E32}"/>
              </a:ext>
            </a:extLst>
          </p:cNvPr>
          <p:cNvSpPr>
            <a:spLocks noChangeArrowheads="1"/>
          </p:cNvSpPr>
          <p:nvPr/>
        </p:nvSpPr>
        <p:spPr bwMode="auto">
          <a:xfrm>
            <a:off x="795338" y="8763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p>
        </p:txBody>
      </p:sp>
      <p:sp>
        <p:nvSpPr>
          <p:cNvPr id="109623" name="Rectangle 164">
            <a:extLst>
              <a:ext uri="{FF2B5EF4-FFF2-40B4-BE49-F238E27FC236}">
                <a16:creationId xmlns:a16="http://schemas.microsoft.com/office/drawing/2014/main" id="{70B5BAC1-9526-4AE5-963F-933B8E4C5955}"/>
              </a:ext>
            </a:extLst>
          </p:cNvPr>
          <p:cNvSpPr>
            <a:spLocks noChangeArrowheads="1"/>
          </p:cNvSpPr>
          <p:nvPr/>
        </p:nvSpPr>
        <p:spPr bwMode="auto">
          <a:xfrm>
            <a:off x="795338" y="1333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p>
        </p:txBody>
      </p:sp>
      <p:sp>
        <p:nvSpPr>
          <p:cNvPr id="116" name="Line 74">
            <a:extLst>
              <a:ext uri="{FF2B5EF4-FFF2-40B4-BE49-F238E27FC236}">
                <a16:creationId xmlns:a16="http://schemas.microsoft.com/office/drawing/2014/main" id="{768AF556-A14A-48A6-A30C-AB7E59C68933}"/>
              </a:ext>
            </a:extLst>
          </p:cNvPr>
          <p:cNvSpPr>
            <a:spLocks noChangeShapeType="1"/>
          </p:cNvSpPr>
          <p:nvPr/>
        </p:nvSpPr>
        <p:spPr bwMode="auto">
          <a:xfrm>
            <a:off x="4154153" y="3821906"/>
            <a:ext cx="0" cy="990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7" name="Text Box 71">
            <a:extLst>
              <a:ext uri="{FF2B5EF4-FFF2-40B4-BE49-F238E27FC236}">
                <a16:creationId xmlns:a16="http://schemas.microsoft.com/office/drawing/2014/main" id="{D2012CF3-9DB8-4CCD-8CB3-03555EE68BF8}"/>
              </a:ext>
            </a:extLst>
          </p:cNvPr>
          <p:cNvSpPr txBox="1">
            <a:spLocks noChangeArrowheads="1"/>
          </p:cNvSpPr>
          <p:nvPr/>
        </p:nvSpPr>
        <p:spPr bwMode="auto">
          <a:xfrm>
            <a:off x="5593716" y="4818856"/>
            <a:ext cx="228600" cy="198438"/>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dirty="0">
                <a:latin typeface="宋体" panose="02010600030101010101" pitchFamily="2" charset="-122"/>
                <a:cs typeface="Times New Roman" panose="02020603050405020304" pitchFamily="18" charset="0"/>
              </a:rPr>
              <a:t>70</a:t>
            </a:r>
            <a:endParaRPr lang="en-US" altLang="zh-CN" sz="2400" dirty="0"/>
          </a:p>
        </p:txBody>
      </p:sp>
      <p:sp>
        <p:nvSpPr>
          <p:cNvPr id="118" name="Text Box 52">
            <a:extLst>
              <a:ext uri="{FF2B5EF4-FFF2-40B4-BE49-F238E27FC236}">
                <a16:creationId xmlns:a16="http://schemas.microsoft.com/office/drawing/2014/main" id="{113FF642-259C-4D75-ACAF-36211596E38B}"/>
              </a:ext>
            </a:extLst>
          </p:cNvPr>
          <p:cNvSpPr txBox="1">
            <a:spLocks noChangeArrowheads="1"/>
          </p:cNvSpPr>
          <p:nvPr/>
        </p:nvSpPr>
        <p:spPr bwMode="auto">
          <a:xfrm>
            <a:off x="5595304" y="4428329"/>
            <a:ext cx="228600" cy="198438"/>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dirty="0">
                <a:latin typeface="宋体" panose="02010600030101010101" pitchFamily="2" charset="-122"/>
                <a:cs typeface="Times New Roman" panose="02020603050405020304" pitchFamily="18" charset="0"/>
              </a:rPr>
              <a:t>75</a:t>
            </a:r>
            <a:endParaRPr lang="en-US" altLang="zh-CN" sz="2400" dirty="0"/>
          </a:p>
        </p:txBody>
      </p:sp>
      <p:sp>
        <p:nvSpPr>
          <p:cNvPr id="119" name="Text Box 53">
            <a:extLst>
              <a:ext uri="{FF2B5EF4-FFF2-40B4-BE49-F238E27FC236}">
                <a16:creationId xmlns:a16="http://schemas.microsoft.com/office/drawing/2014/main" id="{39E26029-86B4-43A9-8C3C-506E397177D2}"/>
              </a:ext>
            </a:extLst>
          </p:cNvPr>
          <p:cNvSpPr txBox="1">
            <a:spLocks noChangeArrowheads="1"/>
          </p:cNvSpPr>
          <p:nvPr/>
        </p:nvSpPr>
        <p:spPr bwMode="auto">
          <a:xfrm>
            <a:off x="5096194" y="4812506"/>
            <a:ext cx="228600" cy="198438"/>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65</a:t>
            </a:r>
            <a:endParaRPr lang="en-US" altLang="zh-CN" sz="2400"/>
          </a:p>
        </p:txBody>
      </p:sp>
      <p:sp>
        <p:nvSpPr>
          <p:cNvPr id="120" name="Text Box 57">
            <a:extLst>
              <a:ext uri="{FF2B5EF4-FFF2-40B4-BE49-F238E27FC236}">
                <a16:creationId xmlns:a16="http://schemas.microsoft.com/office/drawing/2014/main" id="{D5AC06CB-A477-4061-839A-1D5D8DDEECA0}"/>
              </a:ext>
            </a:extLst>
          </p:cNvPr>
          <p:cNvSpPr txBox="1">
            <a:spLocks noChangeArrowheads="1"/>
          </p:cNvSpPr>
          <p:nvPr/>
        </p:nvSpPr>
        <p:spPr bwMode="auto">
          <a:xfrm>
            <a:off x="5574983" y="4048520"/>
            <a:ext cx="228600" cy="198438"/>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dirty="0">
                <a:latin typeface="宋体" panose="02010600030101010101" pitchFamily="2" charset="-122"/>
                <a:cs typeface="Times New Roman" panose="02020603050405020304" pitchFamily="18" charset="0"/>
              </a:rPr>
              <a:t>77</a:t>
            </a:r>
            <a:endParaRPr lang="en-US" altLang="zh-CN" sz="2400" dirty="0"/>
          </a:p>
        </p:txBody>
      </p:sp>
      <p:sp>
        <p:nvSpPr>
          <p:cNvPr id="121" name="Line 77">
            <a:extLst>
              <a:ext uri="{FF2B5EF4-FFF2-40B4-BE49-F238E27FC236}">
                <a16:creationId xmlns:a16="http://schemas.microsoft.com/office/drawing/2014/main" id="{4C7B46AC-3E37-4612-9202-D7F235B69B38}"/>
              </a:ext>
            </a:extLst>
          </p:cNvPr>
          <p:cNvSpPr>
            <a:spLocks noChangeShapeType="1"/>
          </p:cNvSpPr>
          <p:nvPr/>
        </p:nvSpPr>
        <p:spPr bwMode="auto">
          <a:xfrm flipH="1" flipV="1">
            <a:off x="5210494" y="5068886"/>
            <a:ext cx="0" cy="1555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2" name="Line 77">
            <a:extLst>
              <a:ext uri="{FF2B5EF4-FFF2-40B4-BE49-F238E27FC236}">
                <a16:creationId xmlns:a16="http://schemas.microsoft.com/office/drawing/2014/main" id="{3DE4D8C0-6341-44B8-9F10-A57ABD77EFA7}"/>
              </a:ext>
            </a:extLst>
          </p:cNvPr>
          <p:cNvSpPr>
            <a:spLocks noChangeShapeType="1"/>
          </p:cNvSpPr>
          <p:nvPr/>
        </p:nvSpPr>
        <p:spPr bwMode="auto">
          <a:xfrm flipH="1" flipV="1">
            <a:off x="5708016" y="5062537"/>
            <a:ext cx="0" cy="1555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 name="Line 77">
            <a:extLst>
              <a:ext uri="{FF2B5EF4-FFF2-40B4-BE49-F238E27FC236}">
                <a16:creationId xmlns:a16="http://schemas.microsoft.com/office/drawing/2014/main" id="{9D76F3FE-BC52-48F2-ABE4-9558445DC180}"/>
              </a:ext>
            </a:extLst>
          </p:cNvPr>
          <p:cNvSpPr>
            <a:spLocks noChangeShapeType="1"/>
          </p:cNvSpPr>
          <p:nvPr/>
        </p:nvSpPr>
        <p:spPr bwMode="auto">
          <a:xfrm flipH="1" flipV="1">
            <a:off x="6243025" y="5041900"/>
            <a:ext cx="0" cy="1555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4" name="Line 74">
            <a:extLst>
              <a:ext uri="{FF2B5EF4-FFF2-40B4-BE49-F238E27FC236}">
                <a16:creationId xmlns:a16="http://schemas.microsoft.com/office/drawing/2014/main" id="{9B683EB4-E2F0-433C-8445-F276C59FCBD2}"/>
              </a:ext>
            </a:extLst>
          </p:cNvPr>
          <p:cNvSpPr>
            <a:spLocks noChangeShapeType="1"/>
          </p:cNvSpPr>
          <p:nvPr/>
        </p:nvSpPr>
        <p:spPr bwMode="auto">
          <a:xfrm>
            <a:off x="5210494" y="3828256"/>
            <a:ext cx="0" cy="990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 name="Line 77">
            <a:extLst>
              <a:ext uri="{FF2B5EF4-FFF2-40B4-BE49-F238E27FC236}">
                <a16:creationId xmlns:a16="http://schemas.microsoft.com/office/drawing/2014/main" id="{F8EEF81C-0EC4-4CEC-BE5C-ABE74D507440}"/>
              </a:ext>
            </a:extLst>
          </p:cNvPr>
          <p:cNvSpPr>
            <a:spLocks noChangeShapeType="1"/>
          </p:cNvSpPr>
          <p:nvPr/>
        </p:nvSpPr>
        <p:spPr bwMode="auto">
          <a:xfrm flipH="1" flipV="1">
            <a:off x="5694999" y="4645024"/>
            <a:ext cx="0" cy="1555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6" name="Line 77">
            <a:extLst>
              <a:ext uri="{FF2B5EF4-FFF2-40B4-BE49-F238E27FC236}">
                <a16:creationId xmlns:a16="http://schemas.microsoft.com/office/drawing/2014/main" id="{7CB7B309-2EAA-47BE-AC8F-4B5643C7FC5E}"/>
              </a:ext>
            </a:extLst>
          </p:cNvPr>
          <p:cNvSpPr>
            <a:spLocks noChangeShapeType="1"/>
          </p:cNvSpPr>
          <p:nvPr/>
        </p:nvSpPr>
        <p:spPr bwMode="auto">
          <a:xfrm flipH="1" flipV="1">
            <a:off x="5681663" y="4246958"/>
            <a:ext cx="0" cy="1555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 name="Line 49">
            <a:extLst>
              <a:ext uri="{FF2B5EF4-FFF2-40B4-BE49-F238E27FC236}">
                <a16:creationId xmlns:a16="http://schemas.microsoft.com/office/drawing/2014/main" id="{F2576023-EC3B-417A-9D90-2FAFC6EB05D3}"/>
              </a:ext>
            </a:extLst>
          </p:cNvPr>
          <p:cNvSpPr>
            <a:spLocks noChangeShapeType="1"/>
          </p:cNvSpPr>
          <p:nvPr/>
        </p:nvSpPr>
        <p:spPr bwMode="auto">
          <a:xfrm>
            <a:off x="5690871" y="3848100"/>
            <a:ext cx="0" cy="1968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085690E4-5591-4FC9-966D-01DC3BC3C513}"/>
              </a:ext>
            </a:extLst>
          </p:cNvPr>
          <p:cNvSpPr>
            <a:spLocks noGrp="1" noChangeArrowheads="1"/>
          </p:cNvSpPr>
          <p:nvPr>
            <p:ph type="title"/>
          </p:nvPr>
        </p:nvSpPr>
        <p:spPr>
          <a:xfrm>
            <a:off x="285750" y="1857375"/>
            <a:ext cx="8229600" cy="681038"/>
          </a:xfrm>
        </p:spPr>
        <p:txBody>
          <a:bodyPr/>
          <a:lstStyle/>
          <a:p>
            <a:pPr algn="l" eaLnBrk="1" hangingPunct="1"/>
            <a:r>
              <a:rPr lang="zh-CN" altLang="en-US" sz="3300">
                <a:latin typeface="黑体" panose="02010609060101010101" pitchFamily="49" charset="-122"/>
                <a:ea typeface="黑体" panose="02010609060101010101" pitchFamily="49" charset="-122"/>
              </a:rPr>
              <a:t>二、链式基数排序(性能分析)</a:t>
            </a:r>
            <a:endParaRPr lang="en-US" altLang="zh-CN" sz="3300">
              <a:latin typeface="黑体" panose="02010609060101010101" pitchFamily="49" charset="-122"/>
              <a:ea typeface="黑体" panose="02010609060101010101" pitchFamily="49" charset="-122"/>
            </a:endParaRPr>
          </a:p>
        </p:txBody>
      </p:sp>
      <p:sp>
        <p:nvSpPr>
          <p:cNvPr id="110595" name="Text Box 3">
            <a:extLst>
              <a:ext uri="{FF2B5EF4-FFF2-40B4-BE49-F238E27FC236}">
                <a16:creationId xmlns:a16="http://schemas.microsoft.com/office/drawing/2014/main" id="{87587B83-CC08-44CE-AD61-287E56E66845}"/>
              </a:ext>
            </a:extLst>
          </p:cNvPr>
          <p:cNvSpPr txBox="1">
            <a:spLocks noChangeArrowheads="1"/>
          </p:cNvSpPr>
          <p:nvPr/>
        </p:nvSpPr>
        <p:spPr bwMode="auto">
          <a:xfrm>
            <a:off x="8028384" y="6400800"/>
            <a:ext cx="1115616" cy="462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C9F3477-3EDB-482A-BDBD-FDA07DBC8D26}" type="slidenum">
              <a:rPr lang="zh-CN" altLang="en-US" sz="2400"/>
              <a:pPr algn="r" eaLnBrk="1" hangingPunct="1">
                <a:spcBef>
                  <a:spcPct val="50000"/>
                </a:spcBef>
                <a:buClrTx/>
                <a:buSzTx/>
                <a:buFontTx/>
                <a:buNone/>
              </a:pPr>
              <a:t>109</a:t>
            </a:fld>
            <a:endParaRPr lang="en-US" altLang="zh-CN" sz="2400" dirty="0"/>
          </a:p>
        </p:txBody>
      </p:sp>
      <p:sp>
        <p:nvSpPr>
          <p:cNvPr id="110596" name="Text Box 4">
            <a:extLst>
              <a:ext uri="{FF2B5EF4-FFF2-40B4-BE49-F238E27FC236}">
                <a16:creationId xmlns:a16="http://schemas.microsoft.com/office/drawing/2014/main" id="{632B5042-2DE3-4EE7-855B-F72D96328EFF}"/>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第六节　基数排序</a:t>
            </a:r>
          </a:p>
        </p:txBody>
      </p:sp>
      <p:sp>
        <p:nvSpPr>
          <p:cNvPr id="110597" name="Rectangle 5">
            <a:extLst>
              <a:ext uri="{FF2B5EF4-FFF2-40B4-BE49-F238E27FC236}">
                <a16:creationId xmlns:a16="http://schemas.microsoft.com/office/drawing/2014/main" id="{508F6BC2-4AD8-4897-9CB8-1C66F4D18076}"/>
              </a:ext>
            </a:extLst>
          </p:cNvPr>
          <p:cNvSpPr>
            <a:spLocks noGrp="1" noChangeArrowheads="1"/>
          </p:cNvSpPr>
          <p:nvPr>
            <p:ph type="body" idx="1"/>
          </p:nvPr>
        </p:nvSpPr>
        <p:spPr>
          <a:xfrm>
            <a:off x="214313" y="2643188"/>
            <a:ext cx="8750175" cy="4038600"/>
          </a:xfrm>
        </p:spPr>
        <p:txBody>
          <a:bodyPr/>
          <a:lstStyle/>
          <a:p>
            <a:pPr eaLnBrk="1" hangingPunct="1">
              <a:spcBef>
                <a:spcPct val="70000"/>
              </a:spcBef>
              <a:buClr>
                <a:schemeClr val="tx2"/>
              </a:buClr>
              <a:buSzPct val="50000"/>
            </a:pPr>
            <a:r>
              <a:rPr lang="zh-CN" altLang="en-US" b="1" dirty="0">
                <a:latin typeface="黑体" panose="02010609060101010101" pitchFamily="49" charset="-122"/>
                <a:ea typeface="黑体" panose="02010609060101010101" pitchFamily="49" charset="-122"/>
              </a:rPr>
              <a:t>若每个关键字有 </a:t>
            </a:r>
            <a:r>
              <a:rPr lang="en-US" altLang="zh-CN" b="1" dirty="0">
                <a:solidFill>
                  <a:srgbClr val="FF0000"/>
                </a:solidFill>
                <a:latin typeface="黑体" panose="02010609060101010101" pitchFamily="49" charset="-122"/>
                <a:ea typeface="黑体" panose="02010609060101010101" pitchFamily="49" charset="-122"/>
              </a:rPr>
              <a:t>d</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位,关键字的基数为</a:t>
            </a:r>
            <a:r>
              <a:rPr lang="en-US" altLang="zh-CN" b="1" dirty="0">
                <a:solidFill>
                  <a:srgbClr val="FF0000"/>
                </a:solidFill>
                <a:latin typeface="黑体" panose="02010609060101010101" pitchFamily="49" charset="-122"/>
                <a:ea typeface="黑体" panose="02010609060101010101" pitchFamily="49" charset="-122"/>
              </a:rPr>
              <a:t>radix</a:t>
            </a:r>
            <a:r>
              <a:rPr lang="zh-CN" altLang="en-US" b="1" dirty="0">
                <a:solidFill>
                  <a:srgbClr val="FF0000"/>
                </a:solidFill>
                <a:latin typeface="黑体" panose="02010609060101010101" pitchFamily="49" charset="-122"/>
                <a:ea typeface="黑体" panose="02010609060101010101" pitchFamily="49" charset="-122"/>
              </a:rPr>
              <a:t> </a:t>
            </a:r>
          </a:p>
          <a:p>
            <a:pPr eaLnBrk="1" hangingPunct="1">
              <a:spcBef>
                <a:spcPct val="70000"/>
              </a:spcBef>
              <a:buClr>
                <a:schemeClr val="tx2"/>
              </a:buClr>
              <a:buSzPct val="50000"/>
            </a:pPr>
            <a:r>
              <a:rPr lang="zh-CN" altLang="en-US" b="1" dirty="0">
                <a:latin typeface="黑体" panose="02010609060101010101" pitchFamily="49" charset="-122"/>
                <a:ea typeface="黑体" panose="02010609060101010101" pitchFamily="49" charset="-122"/>
              </a:rPr>
              <a:t>需要重复执行</a:t>
            </a:r>
            <a:r>
              <a:rPr lang="en-US" altLang="zh-CN" b="1" dirty="0">
                <a:solidFill>
                  <a:srgbClr val="FF0000"/>
                </a:solidFill>
                <a:latin typeface="黑体" panose="02010609060101010101" pitchFamily="49" charset="-122"/>
                <a:ea typeface="黑体" panose="02010609060101010101" pitchFamily="49" charset="-122"/>
              </a:rPr>
              <a:t>d </a:t>
            </a:r>
            <a:r>
              <a:rPr lang="zh-CN" altLang="en-US" b="1" dirty="0">
                <a:latin typeface="黑体" panose="02010609060101010101" pitchFamily="49" charset="-122"/>
                <a:ea typeface="黑体" panose="02010609060101010101" pitchFamily="49" charset="-122"/>
              </a:rPr>
              <a:t>趟</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分配</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与</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收集</a:t>
            </a:r>
            <a:r>
              <a:rPr lang="zh-CN" altLang="en-US" b="1" dirty="0">
                <a:latin typeface="Times New Roman" panose="02020603050405020304" pitchFamily="18" charset="0"/>
                <a:ea typeface="黑体" panose="02010609060101010101" pitchFamily="49" charset="-122"/>
              </a:rPr>
              <a:t>”</a:t>
            </a:r>
            <a:endParaRPr lang="zh-CN" altLang="en-US" b="1" dirty="0">
              <a:latin typeface="黑体" panose="02010609060101010101" pitchFamily="49" charset="-122"/>
              <a:ea typeface="黑体" panose="02010609060101010101" pitchFamily="49" charset="-122"/>
            </a:endParaRPr>
          </a:p>
          <a:p>
            <a:pPr eaLnBrk="1" hangingPunct="1">
              <a:spcBef>
                <a:spcPct val="70000"/>
              </a:spcBef>
              <a:buClr>
                <a:schemeClr val="tx2"/>
              </a:buClr>
              <a:buSzPct val="50000"/>
            </a:pPr>
            <a:r>
              <a:rPr lang="zh-CN" altLang="en-US" b="1" dirty="0">
                <a:latin typeface="黑体" panose="02010609060101010101" pitchFamily="49" charset="-122"/>
                <a:ea typeface="黑体" panose="02010609060101010101" pitchFamily="49" charset="-122"/>
              </a:rPr>
              <a:t>每趟对 </a:t>
            </a:r>
            <a:r>
              <a:rPr lang="en-US" altLang="zh-CN" b="1" dirty="0">
                <a:solidFill>
                  <a:srgbClr val="FF0000"/>
                </a:solidFill>
                <a:latin typeface="黑体" panose="02010609060101010101" pitchFamily="49" charset="-122"/>
                <a:ea typeface="黑体" panose="02010609060101010101" pitchFamily="49" charset="-122"/>
              </a:rPr>
              <a:t>n </a:t>
            </a:r>
            <a:r>
              <a:rPr lang="zh-CN" altLang="en-US" b="1" dirty="0">
                <a:latin typeface="黑体" panose="02010609060101010101" pitchFamily="49" charset="-122"/>
                <a:ea typeface="黑体" panose="02010609060101010101" pitchFamily="49" charset="-122"/>
              </a:rPr>
              <a:t>个对象进行</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分配</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，对</a:t>
            </a:r>
            <a:r>
              <a:rPr lang="en-US" altLang="zh-CN" b="1" dirty="0">
                <a:latin typeface="黑体" panose="02010609060101010101" pitchFamily="49" charset="-122"/>
                <a:ea typeface="黑体" panose="02010609060101010101" pitchFamily="49" charset="-122"/>
              </a:rPr>
              <a:t>radix</a:t>
            </a:r>
            <a:r>
              <a:rPr lang="zh-CN" altLang="en-US" b="1" dirty="0">
                <a:latin typeface="黑体" panose="02010609060101010101" pitchFamily="49" charset="-122"/>
                <a:ea typeface="黑体" panose="02010609060101010101" pitchFamily="49" charset="-122"/>
              </a:rPr>
              <a:t>个队列进行</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收集</a:t>
            </a:r>
            <a:r>
              <a:rPr lang="zh-CN" altLang="en-US" b="1" dirty="0">
                <a:latin typeface="Times New Roman" panose="02020603050405020304" pitchFamily="18" charset="0"/>
                <a:ea typeface="黑体" panose="02010609060101010101" pitchFamily="49" charset="-122"/>
              </a:rPr>
              <a:t>”</a:t>
            </a:r>
            <a:endParaRPr lang="zh-CN" altLang="en-US" b="1" dirty="0">
              <a:latin typeface="黑体" panose="02010609060101010101" pitchFamily="49" charset="-122"/>
              <a:ea typeface="黑体" panose="02010609060101010101" pitchFamily="49" charset="-122"/>
            </a:endParaRPr>
          </a:p>
          <a:p>
            <a:pPr eaLnBrk="1" hangingPunct="1">
              <a:spcBef>
                <a:spcPct val="70000"/>
              </a:spcBef>
              <a:buClr>
                <a:schemeClr val="tx2"/>
              </a:buClr>
              <a:buSzPct val="50000"/>
            </a:pPr>
            <a:r>
              <a:rPr lang="zh-CN" altLang="en-US" b="1" dirty="0">
                <a:latin typeface="黑体" panose="02010609060101010101" pitchFamily="49" charset="-122"/>
                <a:ea typeface="黑体" panose="02010609060101010101" pitchFamily="49" charset="-122"/>
              </a:rPr>
              <a:t>总时间复杂度为</a:t>
            </a:r>
            <a:r>
              <a:rPr lang="en-US" altLang="zh-CN" b="1" dirty="0">
                <a:latin typeface="黑体" panose="02010609060101010101" pitchFamily="49" charset="-122"/>
                <a:ea typeface="黑体" panose="02010609060101010101" pitchFamily="49" charset="-122"/>
              </a:rPr>
              <a:t>O(</a:t>
            </a:r>
            <a:r>
              <a:rPr lang="en-US" altLang="zh-CN" b="1" dirty="0">
                <a:solidFill>
                  <a:srgbClr val="FF0000"/>
                </a:solidFill>
                <a:latin typeface="黑体" panose="02010609060101010101" pitchFamily="49" charset="-122"/>
                <a:ea typeface="黑体" panose="02010609060101010101" pitchFamily="49" charset="-122"/>
              </a:rPr>
              <a:t>d(</a:t>
            </a:r>
            <a:r>
              <a:rPr lang="en-US" altLang="zh-CN" b="1" dirty="0" err="1">
                <a:solidFill>
                  <a:srgbClr val="FF0000"/>
                </a:solidFill>
                <a:latin typeface="黑体" panose="02010609060101010101" pitchFamily="49" charset="-122"/>
                <a:ea typeface="黑体" panose="02010609060101010101" pitchFamily="49" charset="-122"/>
              </a:rPr>
              <a:t>n+radix</a:t>
            </a:r>
            <a:r>
              <a:rPr lang="en-US" altLang="zh-CN" b="1" dirty="0">
                <a:solidFill>
                  <a:srgbClr val="FF0000"/>
                </a:solidFill>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a:t>
            </a:r>
          </a:p>
        </p:txBody>
      </p:sp>
      <p:sp>
        <p:nvSpPr>
          <p:cNvPr id="110598" name="Rectangle 6">
            <a:extLst>
              <a:ext uri="{FF2B5EF4-FFF2-40B4-BE49-F238E27FC236}">
                <a16:creationId xmlns:a16="http://schemas.microsoft.com/office/drawing/2014/main" id="{4B86C44A-39C6-4F6E-8FB4-3DE2720FE96D}"/>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D846DC4-232A-4C3E-8598-806EE631E2BB}"/>
              </a:ext>
            </a:extLst>
          </p:cNvPr>
          <p:cNvSpPr>
            <a:spLocks noGrp="1" noChangeArrowheads="1"/>
          </p:cNvSpPr>
          <p:nvPr>
            <p:ph type="title"/>
          </p:nvPr>
        </p:nvSpPr>
        <p:spPr>
          <a:xfrm>
            <a:off x="457200" y="1984375"/>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一、直接插入排序(举例)</a:t>
            </a:r>
            <a:endParaRPr lang="en-US" altLang="zh-CN" sz="3300" dirty="0">
              <a:latin typeface="黑体" panose="02010609060101010101" pitchFamily="49" charset="-122"/>
              <a:ea typeface="黑体" panose="02010609060101010101" pitchFamily="49" charset="-122"/>
            </a:endParaRPr>
          </a:p>
        </p:txBody>
      </p:sp>
      <p:sp>
        <p:nvSpPr>
          <p:cNvPr id="16387" name="Text Box 3">
            <a:extLst>
              <a:ext uri="{FF2B5EF4-FFF2-40B4-BE49-F238E27FC236}">
                <a16:creationId xmlns:a16="http://schemas.microsoft.com/office/drawing/2014/main" id="{23383036-FAFE-4825-B2D7-55F0CA0FF68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397FEB8-BDB7-4E0F-A607-E26BADB367A7}" type="slidenum">
              <a:rPr lang="zh-CN" altLang="en-US" sz="2400"/>
              <a:pPr algn="r" eaLnBrk="1" hangingPunct="1">
                <a:spcBef>
                  <a:spcPct val="50000"/>
                </a:spcBef>
                <a:buClrTx/>
                <a:buSzTx/>
                <a:buFontTx/>
                <a:buNone/>
              </a:pPr>
              <a:t>11</a:t>
            </a:fld>
            <a:endParaRPr lang="en-US" altLang="zh-CN" sz="2400"/>
          </a:p>
        </p:txBody>
      </p:sp>
      <p:sp>
        <p:nvSpPr>
          <p:cNvPr id="16388" name="Text Box 4">
            <a:extLst>
              <a:ext uri="{FF2B5EF4-FFF2-40B4-BE49-F238E27FC236}">
                <a16:creationId xmlns:a16="http://schemas.microsoft.com/office/drawing/2014/main" id="{71062917-46AA-41FB-91BB-1ABACFBD633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16389" name="Rectangle 5">
            <a:extLst>
              <a:ext uri="{FF2B5EF4-FFF2-40B4-BE49-F238E27FC236}">
                <a16:creationId xmlns:a16="http://schemas.microsoft.com/office/drawing/2014/main" id="{C4529B26-5480-4470-8795-B56678674FDE}"/>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16390" name="Group 37">
            <a:extLst>
              <a:ext uri="{FF2B5EF4-FFF2-40B4-BE49-F238E27FC236}">
                <a16:creationId xmlns:a16="http://schemas.microsoft.com/office/drawing/2014/main" id="{08D30FF4-0F0B-4370-BE70-6F1DB983E558}"/>
              </a:ext>
            </a:extLst>
          </p:cNvPr>
          <p:cNvGrpSpPr>
            <a:grpSpLocks/>
          </p:cNvGrpSpPr>
          <p:nvPr/>
        </p:nvGrpSpPr>
        <p:grpSpPr bwMode="auto">
          <a:xfrm>
            <a:off x="227013" y="2743200"/>
            <a:ext cx="8612187" cy="1828800"/>
            <a:chOff x="94" y="2880"/>
            <a:chExt cx="5426" cy="1152"/>
          </a:xfrm>
        </p:grpSpPr>
        <p:sp>
          <p:nvSpPr>
            <p:cNvPr id="16401" name="Rectangle 38">
              <a:extLst>
                <a:ext uri="{FF2B5EF4-FFF2-40B4-BE49-F238E27FC236}">
                  <a16:creationId xmlns:a16="http://schemas.microsoft.com/office/drawing/2014/main" id="{08AC054C-3278-4306-9857-A10545E17102}"/>
                </a:ext>
              </a:extLst>
            </p:cNvPr>
            <p:cNvSpPr>
              <a:spLocks noChangeArrowheads="1"/>
            </p:cNvSpPr>
            <p:nvPr/>
          </p:nvSpPr>
          <p:spPr bwMode="auto">
            <a:xfrm>
              <a:off x="94" y="2948"/>
              <a:ext cx="11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b="1">
                <a:solidFill>
                  <a:schemeClr val="tx2"/>
                </a:solidFill>
                <a:latin typeface="Times New Roman" panose="02020603050405020304" pitchFamily="18" charset="0"/>
              </a:endParaRPr>
            </a:p>
          </p:txBody>
        </p:sp>
        <p:sp>
          <p:nvSpPr>
            <p:cNvPr id="16402" name="Text Box 39">
              <a:extLst>
                <a:ext uri="{FF2B5EF4-FFF2-40B4-BE49-F238E27FC236}">
                  <a16:creationId xmlns:a16="http://schemas.microsoft.com/office/drawing/2014/main" id="{72774272-7D18-4CBA-ADDB-AD0424F89915}"/>
                </a:ext>
              </a:extLst>
            </p:cNvPr>
            <p:cNvSpPr txBox="1">
              <a:spLocks noChangeArrowheads="1"/>
            </p:cNvSpPr>
            <p:nvPr/>
          </p:nvSpPr>
          <p:spPr bwMode="auto">
            <a:xfrm>
              <a:off x="1374" y="3648"/>
              <a:ext cx="34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rPr>
                <a:t>1        2        3        4        5	 </a:t>
              </a:r>
              <a:r>
                <a:rPr lang="en-US" altLang="zh-CN" sz="2400" b="1">
                  <a:latin typeface="Times New Roman" panose="02020603050405020304" pitchFamily="18" charset="0"/>
                </a:rPr>
                <a:t>6         </a:t>
              </a:r>
              <a:r>
                <a:rPr lang="en-US" altLang="zh-CN" sz="2400" b="1" i="1">
                  <a:latin typeface="Times New Roman" panose="02020603050405020304" pitchFamily="18" charset="0"/>
                </a:rPr>
                <a:t>temp</a:t>
              </a:r>
              <a:endParaRPr lang="en-US" altLang="zh-CN" sz="2400">
                <a:latin typeface="Times New Roman" panose="02020603050405020304" pitchFamily="18" charset="0"/>
              </a:endParaRPr>
            </a:p>
          </p:txBody>
        </p:sp>
        <p:sp>
          <p:nvSpPr>
            <p:cNvPr id="16403" name="AutoShape 40" descr="白色大理石">
              <a:extLst>
                <a:ext uri="{FF2B5EF4-FFF2-40B4-BE49-F238E27FC236}">
                  <a16:creationId xmlns:a16="http://schemas.microsoft.com/office/drawing/2014/main" id="{3E29B821-1F47-4A72-9C72-37DEE241113E}"/>
                </a:ext>
              </a:extLst>
            </p:cNvPr>
            <p:cNvSpPr>
              <a:spLocks noChangeArrowheads="1"/>
            </p:cNvSpPr>
            <p:nvPr/>
          </p:nvSpPr>
          <p:spPr bwMode="auto">
            <a:xfrm>
              <a:off x="576" y="3360"/>
              <a:ext cx="4944" cy="288"/>
            </a:xfrm>
            <a:prstGeom prst="parallelogram">
              <a:avLst>
                <a:gd name="adj" fmla="val 248440"/>
              </a:avLst>
            </a:prstGeom>
            <a:blipFill dpi="0" rotWithShape="0">
              <a:blip r:embed="rId2" cstate="print"/>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9417" name="AutoShape 41">
              <a:extLst>
                <a:ext uri="{FF2B5EF4-FFF2-40B4-BE49-F238E27FC236}">
                  <a16:creationId xmlns:a16="http://schemas.microsoft.com/office/drawing/2014/main" id="{0372F5E9-82C0-4E84-A7CC-F84D3D307029}"/>
                </a:ext>
              </a:extLst>
            </p:cNvPr>
            <p:cNvSpPr>
              <a:spLocks noChangeArrowheads="1"/>
            </p:cNvSpPr>
            <p:nvPr/>
          </p:nvSpPr>
          <p:spPr bwMode="auto">
            <a:xfrm>
              <a:off x="1776" y="3120"/>
              <a:ext cx="336" cy="48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21</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9418" name="AutoShape 42">
              <a:extLst>
                <a:ext uri="{FF2B5EF4-FFF2-40B4-BE49-F238E27FC236}">
                  <a16:creationId xmlns:a16="http://schemas.microsoft.com/office/drawing/2014/main" id="{3D0E5546-07A4-4EA2-8FDC-207E7FC9EDB2}"/>
                </a:ext>
              </a:extLst>
            </p:cNvPr>
            <p:cNvSpPr>
              <a:spLocks noChangeArrowheads="1"/>
            </p:cNvSpPr>
            <p:nvPr/>
          </p:nvSpPr>
          <p:spPr bwMode="auto">
            <a:xfrm>
              <a:off x="2256" y="3072"/>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25</a:t>
              </a:r>
              <a:endParaRPr lang="zh-CN" altLang="en-US" b="1">
                <a:solidFill>
                  <a:srgbClr val="FFFFCC"/>
                </a:solidFill>
                <a:effectLst>
                  <a:outerShdw blurRad="38100" dist="38100" dir="2700000" algn="tl">
                    <a:srgbClr val="000000"/>
                  </a:outerShdw>
                </a:effectLst>
                <a:latin typeface="Times New Roman" pitchFamily="18" charset="0"/>
              </a:endParaRPr>
            </a:p>
          </p:txBody>
        </p:sp>
        <p:sp>
          <p:nvSpPr>
            <p:cNvPr id="229419" name="AutoShape 43">
              <a:extLst>
                <a:ext uri="{FF2B5EF4-FFF2-40B4-BE49-F238E27FC236}">
                  <a16:creationId xmlns:a16="http://schemas.microsoft.com/office/drawing/2014/main" id="{484A7088-CAB4-4CA1-BB43-425BE8291FD4}"/>
                </a:ext>
              </a:extLst>
            </p:cNvPr>
            <p:cNvSpPr>
              <a:spLocks noChangeArrowheads="1"/>
            </p:cNvSpPr>
            <p:nvPr/>
          </p:nvSpPr>
          <p:spPr bwMode="auto">
            <a:xfrm>
              <a:off x="3216" y="2880"/>
              <a:ext cx="336" cy="720"/>
            </a:xfrm>
            <a:prstGeom prst="can">
              <a:avLst>
                <a:gd name="adj" fmla="val 53571"/>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49</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9420" name="AutoShape 44">
              <a:extLst>
                <a:ext uri="{FF2B5EF4-FFF2-40B4-BE49-F238E27FC236}">
                  <a16:creationId xmlns:a16="http://schemas.microsoft.com/office/drawing/2014/main" id="{AC58F9AE-B2BB-4CE2-9113-29A80B991BFF}"/>
                </a:ext>
              </a:extLst>
            </p:cNvPr>
            <p:cNvSpPr>
              <a:spLocks noChangeArrowheads="1"/>
            </p:cNvSpPr>
            <p:nvPr/>
          </p:nvSpPr>
          <p:spPr bwMode="auto">
            <a:xfrm>
              <a:off x="2736" y="3072"/>
              <a:ext cx="327"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25*</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9421" name="AutoShape 45">
              <a:extLst>
                <a:ext uri="{FF2B5EF4-FFF2-40B4-BE49-F238E27FC236}">
                  <a16:creationId xmlns:a16="http://schemas.microsoft.com/office/drawing/2014/main" id="{1EEC0DBB-135E-43C8-9107-0E76ED7ECDC4}"/>
                </a:ext>
              </a:extLst>
            </p:cNvPr>
            <p:cNvSpPr>
              <a:spLocks noChangeArrowheads="1"/>
            </p:cNvSpPr>
            <p:nvPr/>
          </p:nvSpPr>
          <p:spPr bwMode="auto">
            <a:xfrm>
              <a:off x="1296" y="3168"/>
              <a:ext cx="336" cy="432"/>
            </a:xfrm>
            <a:prstGeom prst="can">
              <a:avLst>
                <a:gd name="adj" fmla="val 3214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16</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9422" name="AutoShape 46">
              <a:extLst>
                <a:ext uri="{FF2B5EF4-FFF2-40B4-BE49-F238E27FC236}">
                  <a16:creationId xmlns:a16="http://schemas.microsoft.com/office/drawing/2014/main" id="{6761AE1B-232D-40EF-96B6-E177CDC39880}"/>
                </a:ext>
              </a:extLst>
            </p:cNvPr>
            <p:cNvSpPr>
              <a:spLocks noChangeArrowheads="1"/>
            </p:cNvSpPr>
            <p:nvPr/>
          </p:nvSpPr>
          <p:spPr bwMode="auto">
            <a:xfrm>
              <a:off x="3696" y="3360"/>
              <a:ext cx="336" cy="240"/>
            </a:xfrm>
            <a:prstGeom prst="can">
              <a:avLst>
                <a:gd name="adj" fmla="val 25000"/>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rPr>
                <a:t>08</a:t>
              </a:r>
              <a:endParaRPr lang="zh-CN" altLang="en-US">
                <a:effectLst>
                  <a:outerShdw blurRad="38100" dist="38100" dir="2700000" algn="tl">
                    <a:srgbClr val="C0C0C0"/>
                  </a:outerShdw>
                </a:effectLst>
                <a:latin typeface="Times New Roman" pitchFamily="18" charset="0"/>
              </a:endParaRPr>
            </a:p>
          </p:txBody>
        </p:sp>
        <p:sp>
          <p:nvSpPr>
            <p:cNvPr id="229423" name="Text Box 47">
              <a:extLst>
                <a:ext uri="{FF2B5EF4-FFF2-40B4-BE49-F238E27FC236}">
                  <a16:creationId xmlns:a16="http://schemas.microsoft.com/office/drawing/2014/main" id="{325BF403-485F-4E85-8910-BACB84F25A4D}"/>
                </a:ext>
              </a:extLst>
            </p:cNvPr>
            <p:cNvSpPr txBox="1">
              <a:spLocks noChangeArrowheads="1"/>
            </p:cNvSpPr>
            <p:nvPr/>
          </p:nvSpPr>
          <p:spPr bwMode="auto">
            <a:xfrm>
              <a:off x="144" y="3234"/>
              <a:ext cx="604" cy="374"/>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sz="3300" b="1" i="1" dirty="0">
                  <a:solidFill>
                    <a:schemeClr val="hlink"/>
                  </a:solidFill>
                  <a:effectLst>
                    <a:outerShdw blurRad="38100" dist="38100" dir="2700000" algn="tl">
                      <a:srgbClr val="C0C0C0"/>
                    </a:outerShdw>
                  </a:effectLst>
                  <a:latin typeface="Times New Roman" pitchFamily="18" charset="0"/>
                </a:rPr>
                <a:t>i </a:t>
              </a:r>
              <a:r>
                <a:rPr lang="en-US" altLang="zh-CN" sz="3300" b="1" dirty="0">
                  <a:solidFill>
                    <a:schemeClr val="hlink"/>
                  </a:solidFill>
                  <a:effectLst>
                    <a:outerShdw blurRad="38100" dist="38100" dir="2700000" algn="tl">
                      <a:srgbClr val="C0C0C0"/>
                    </a:outerShdw>
                  </a:effectLst>
                  <a:latin typeface="Times New Roman" pitchFamily="18" charset="0"/>
                </a:rPr>
                <a:t>= 6</a:t>
              </a:r>
              <a:endParaRPr lang="en-US" altLang="zh-CN"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16411" name="Line 48">
              <a:extLst>
                <a:ext uri="{FF2B5EF4-FFF2-40B4-BE49-F238E27FC236}">
                  <a16:creationId xmlns:a16="http://schemas.microsoft.com/office/drawing/2014/main" id="{F1951633-07F8-4093-97CA-6BB0F1ED826A}"/>
                </a:ext>
              </a:extLst>
            </p:cNvPr>
            <p:cNvSpPr>
              <a:spLocks noChangeShapeType="1"/>
            </p:cNvSpPr>
            <p:nvPr/>
          </p:nvSpPr>
          <p:spPr bwMode="auto">
            <a:xfrm>
              <a:off x="3840" y="3936"/>
              <a:ext cx="624" cy="0"/>
            </a:xfrm>
            <a:prstGeom prst="line">
              <a:avLst/>
            </a:prstGeom>
            <a:noFill/>
            <a:ln w="19050">
              <a:solidFill>
                <a:srgbClr val="00808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2" name="Line 49">
              <a:extLst>
                <a:ext uri="{FF2B5EF4-FFF2-40B4-BE49-F238E27FC236}">
                  <a16:creationId xmlns:a16="http://schemas.microsoft.com/office/drawing/2014/main" id="{62F2A2D4-D274-4B71-B09A-4DB110376E6B}"/>
                </a:ext>
              </a:extLst>
            </p:cNvPr>
            <p:cNvSpPr>
              <a:spLocks noChangeShapeType="1"/>
            </p:cNvSpPr>
            <p:nvPr/>
          </p:nvSpPr>
          <p:spPr bwMode="auto">
            <a:xfrm flipH="1">
              <a:off x="1488" y="4032"/>
              <a:ext cx="2976" cy="0"/>
            </a:xfrm>
            <a:prstGeom prst="line">
              <a:avLst/>
            </a:prstGeom>
            <a:noFill/>
            <a:ln w="1905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9426" name="AutoShape 50">
              <a:extLst>
                <a:ext uri="{FF2B5EF4-FFF2-40B4-BE49-F238E27FC236}">
                  <a16:creationId xmlns:a16="http://schemas.microsoft.com/office/drawing/2014/main" id="{401D4E06-9DB0-4448-96ED-D9F7D45C630A}"/>
                </a:ext>
              </a:extLst>
            </p:cNvPr>
            <p:cNvSpPr>
              <a:spLocks noChangeArrowheads="1"/>
            </p:cNvSpPr>
            <p:nvPr/>
          </p:nvSpPr>
          <p:spPr bwMode="auto">
            <a:xfrm>
              <a:off x="4368" y="3360"/>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endParaRPr lang="zh-CN" altLang="en-US">
                <a:effectLst>
                  <a:outerShdw blurRad="38100" dist="38100" dir="2700000" algn="tl">
                    <a:srgbClr val="FFFFFF"/>
                  </a:outerShdw>
                </a:effectLst>
                <a:latin typeface="Times New Roman" pitchFamily="18" charset="0"/>
              </a:endParaRPr>
            </a:p>
          </p:txBody>
        </p:sp>
        <p:sp>
          <p:nvSpPr>
            <p:cNvPr id="16414" name="Line 51">
              <a:extLst>
                <a:ext uri="{FF2B5EF4-FFF2-40B4-BE49-F238E27FC236}">
                  <a16:creationId xmlns:a16="http://schemas.microsoft.com/office/drawing/2014/main" id="{5B71F523-0945-43C4-93F4-9C515D6F9F08}"/>
                </a:ext>
              </a:extLst>
            </p:cNvPr>
            <p:cNvSpPr>
              <a:spLocks noChangeShapeType="1"/>
            </p:cNvSpPr>
            <p:nvPr/>
          </p:nvSpPr>
          <p:spPr bwMode="auto">
            <a:xfrm>
              <a:off x="3408" y="3984"/>
              <a:ext cx="43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5" name="Line 52">
              <a:extLst>
                <a:ext uri="{FF2B5EF4-FFF2-40B4-BE49-F238E27FC236}">
                  <a16:creationId xmlns:a16="http://schemas.microsoft.com/office/drawing/2014/main" id="{C26B6CF8-144D-421F-9CB6-D42D75EC3499}"/>
                </a:ext>
              </a:extLst>
            </p:cNvPr>
            <p:cNvSpPr>
              <a:spLocks noChangeShapeType="1"/>
            </p:cNvSpPr>
            <p:nvPr/>
          </p:nvSpPr>
          <p:spPr bwMode="auto">
            <a:xfrm>
              <a:off x="2928" y="3984"/>
              <a:ext cx="43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6" name="Line 53">
              <a:extLst>
                <a:ext uri="{FF2B5EF4-FFF2-40B4-BE49-F238E27FC236}">
                  <a16:creationId xmlns:a16="http://schemas.microsoft.com/office/drawing/2014/main" id="{C10B7BD8-3414-4306-B293-F55D3C2712C3}"/>
                </a:ext>
              </a:extLst>
            </p:cNvPr>
            <p:cNvSpPr>
              <a:spLocks noChangeShapeType="1"/>
            </p:cNvSpPr>
            <p:nvPr/>
          </p:nvSpPr>
          <p:spPr bwMode="auto">
            <a:xfrm>
              <a:off x="2448" y="3984"/>
              <a:ext cx="43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7" name="Line 54">
              <a:extLst>
                <a:ext uri="{FF2B5EF4-FFF2-40B4-BE49-F238E27FC236}">
                  <a16:creationId xmlns:a16="http://schemas.microsoft.com/office/drawing/2014/main" id="{19A6B9A9-8018-4024-A692-674F0BA47F08}"/>
                </a:ext>
              </a:extLst>
            </p:cNvPr>
            <p:cNvSpPr>
              <a:spLocks noChangeShapeType="1"/>
            </p:cNvSpPr>
            <p:nvPr/>
          </p:nvSpPr>
          <p:spPr bwMode="auto">
            <a:xfrm>
              <a:off x="1968" y="3984"/>
              <a:ext cx="43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8" name="Line 55">
              <a:extLst>
                <a:ext uri="{FF2B5EF4-FFF2-40B4-BE49-F238E27FC236}">
                  <a16:creationId xmlns:a16="http://schemas.microsoft.com/office/drawing/2014/main" id="{2402D68D-54D4-4153-A009-FD54AC6E5B59}"/>
                </a:ext>
              </a:extLst>
            </p:cNvPr>
            <p:cNvSpPr>
              <a:spLocks noChangeShapeType="1"/>
            </p:cNvSpPr>
            <p:nvPr/>
          </p:nvSpPr>
          <p:spPr bwMode="auto">
            <a:xfrm>
              <a:off x="1488" y="3984"/>
              <a:ext cx="43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391" name="Group 56">
            <a:extLst>
              <a:ext uri="{FF2B5EF4-FFF2-40B4-BE49-F238E27FC236}">
                <a16:creationId xmlns:a16="http://schemas.microsoft.com/office/drawing/2014/main" id="{B2D17602-0665-4942-9EDE-2C753F4A8310}"/>
              </a:ext>
            </a:extLst>
          </p:cNvPr>
          <p:cNvGrpSpPr>
            <a:grpSpLocks/>
          </p:cNvGrpSpPr>
          <p:nvPr/>
        </p:nvGrpSpPr>
        <p:grpSpPr bwMode="auto">
          <a:xfrm>
            <a:off x="304800" y="4951413"/>
            <a:ext cx="8458200" cy="1677987"/>
            <a:chOff x="96" y="288"/>
            <a:chExt cx="5328" cy="1056"/>
          </a:xfrm>
        </p:grpSpPr>
        <p:sp>
          <p:nvSpPr>
            <p:cNvPr id="16392" name="AutoShape 57" descr="白色大理石">
              <a:extLst>
                <a:ext uri="{FF2B5EF4-FFF2-40B4-BE49-F238E27FC236}">
                  <a16:creationId xmlns:a16="http://schemas.microsoft.com/office/drawing/2014/main" id="{2BF815DB-31C6-4703-A22A-80367DF276C4}"/>
                </a:ext>
              </a:extLst>
            </p:cNvPr>
            <p:cNvSpPr>
              <a:spLocks noChangeArrowheads="1"/>
            </p:cNvSpPr>
            <p:nvPr/>
          </p:nvSpPr>
          <p:spPr bwMode="auto">
            <a:xfrm>
              <a:off x="480" y="768"/>
              <a:ext cx="4944" cy="295"/>
            </a:xfrm>
            <a:prstGeom prst="parallelogram">
              <a:avLst>
                <a:gd name="adj" fmla="val 248441"/>
              </a:avLst>
            </a:prstGeom>
            <a:blipFill dpi="0" rotWithShape="0">
              <a:blip r:embed="rId2" cstate="print"/>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9434" name="AutoShape 58">
              <a:extLst>
                <a:ext uri="{FF2B5EF4-FFF2-40B4-BE49-F238E27FC236}">
                  <a16:creationId xmlns:a16="http://schemas.microsoft.com/office/drawing/2014/main" id="{E74F4193-3AD6-40F2-97E3-7BAC32EC8B73}"/>
                </a:ext>
              </a:extLst>
            </p:cNvPr>
            <p:cNvSpPr>
              <a:spLocks noChangeArrowheads="1"/>
            </p:cNvSpPr>
            <p:nvPr/>
          </p:nvSpPr>
          <p:spPr bwMode="auto">
            <a:xfrm>
              <a:off x="2256" y="528"/>
              <a:ext cx="336" cy="489"/>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21</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9435" name="AutoShape 59">
              <a:extLst>
                <a:ext uri="{FF2B5EF4-FFF2-40B4-BE49-F238E27FC236}">
                  <a16:creationId xmlns:a16="http://schemas.microsoft.com/office/drawing/2014/main" id="{88B4E2DC-4E19-4FC2-807A-2C412DC1D9F2}"/>
                </a:ext>
              </a:extLst>
            </p:cNvPr>
            <p:cNvSpPr>
              <a:spLocks noChangeArrowheads="1"/>
            </p:cNvSpPr>
            <p:nvPr/>
          </p:nvSpPr>
          <p:spPr bwMode="auto">
            <a:xfrm>
              <a:off x="2736" y="480"/>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25</a:t>
              </a:r>
              <a:endParaRPr lang="zh-CN" altLang="en-US">
                <a:effectLst>
                  <a:outerShdw blurRad="38100" dist="38100" dir="2700000" algn="tl">
                    <a:srgbClr val="FFFFFF"/>
                  </a:outerShdw>
                </a:effectLst>
                <a:latin typeface="Times New Roman" pitchFamily="18" charset="0"/>
              </a:endParaRPr>
            </a:p>
          </p:txBody>
        </p:sp>
        <p:sp>
          <p:nvSpPr>
            <p:cNvPr id="229436" name="AutoShape 60">
              <a:extLst>
                <a:ext uri="{FF2B5EF4-FFF2-40B4-BE49-F238E27FC236}">
                  <a16:creationId xmlns:a16="http://schemas.microsoft.com/office/drawing/2014/main" id="{E082B43D-DAC5-44CF-8FAA-54B65F7C47B4}"/>
                </a:ext>
              </a:extLst>
            </p:cNvPr>
            <p:cNvSpPr>
              <a:spLocks noChangeArrowheads="1"/>
            </p:cNvSpPr>
            <p:nvPr/>
          </p:nvSpPr>
          <p:spPr bwMode="auto">
            <a:xfrm>
              <a:off x="3696" y="288"/>
              <a:ext cx="336" cy="720"/>
            </a:xfrm>
            <a:prstGeom prst="can">
              <a:avLst>
                <a:gd name="adj" fmla="val 53571"/>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49</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9437" name="AutoShape 61">
              <a:extLst>
                <a:ext uri="{FF2B5EF4-FFF2-40B4-BE49-F238E27FC236}">
                  <a16:creationId xmlns:a16="http://schemas.microsoft.com/office/drawing/2014/main" id="{C0E887C0-0098-470D-A9A2-AAE9C09F5844}"/>
                </a:ext>
              </a:extLst>
            </p:cNvPr>
            <p:cNvSpPr>
              <a:spLocks noChangeArrowheads="1"/>
            </p:cNvSpPr>
            <p:nvPr/>
          </p:nvSpPr>
          <p:spPr bwMode="auto">
            <a:xfrm>
              <a:off x="3216" y="480"/>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25*</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9438" name="AutoShape 62">
              <a:extLst>
                <a:ext uri="{FF2B5EF4-FFF2-40B4-BE49-F238E27FC236}">
                  <a16:creationId xmlns:a16="http://schemas.microsoft.com/office/drawing/2014/main" id="{A4D5EDA6-FD73-4A6E-B205-DF68E34518DC}"/>
                </a:ext>
              </a:extLst>
            </p:cNvPr>
            <p:cNvSpPr>
              <a:spLocks noChangeArrowheads="1"/>
            </p:cNvSpPr>
            <p:nvPr/>
          </p:nvSpPr>
          <p:spPr bwMode="auto">
            <a:xfrm>
              <a:off x="1776" y="576"/>
              <a:ext cx="336" cy="441"/>
            </a:xfrm>
            <a:prstGeom prst="can">
              <a:avLst>
                <a:gd name="adj" fmla="val 3214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16</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9439" name="AutoShape 63">
              <a:extLst>
                <a:ext uri="{FF2B5EF4-FFF2-40B4-BE49-F238E27FC236}">
                  <a16:creationId xmlns:a16="http://schemas.microsoft.com/office/drawing/2014/main" id="{9186E915-F817-4C2A-98ED-F4C5650E85A7}"/>
                </a:ext>
              </a:extLst>
            </p:cNvPr>
            <p:cNvSpPr>
              <a:spLocks noChangeArrowheads="1"/>
            </p:cNvSpPr>
            <p:nvPr/>
          </p:nvSpPr>
          <p:spPr bwMode="auto">
            <a:xfrm>
              <a:off x="1296" y="768"/>
              <a:ext cx="336" cy="249"/>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08</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16399" name="Text Box 64">
              <a:extLst>
                <a:ext uri="{FF2B5EF4-FFF2-40B4-BE49-F238E27FC236}">
                  <a16:creationId xmlns:a16="http://schemas.microsoft.com/office/drawing/2014/main" id="{EAAE2978-A444-471F-9CB3-0CD7B254A9C6}"/>
                </a:ext>
              </a:extLst>
            </p:cNvPr>
            <p:cNvSpPr txBox="1">
              <a:spLocks noChangeArrowheads="1"/>
            </p:cNvSpPr>
            <p:nvPr/>
          </p:nvSpPr>
          <p:spPr bwMode="auto">
            <a:xfrm>
              <a:off x="1373" y="1056"/>
              <a:ext cx="25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rPr>
                <a:t>1        2        3        4        5	 </a:t>
              </a:r>
              <a:r>
                <a:rPr lang="en-US" altLang="zh-CN" sz="2400" b="1">
                  <a:latin typeface="Times New Roman" panose="02020603050405020304" pitchFamily="18" charset="0"/>
                </a:rPr>
                <a:t>6</a:t>
              </a:r>
              <a:endParaRPr lang="en-US" altLang="zh-CN" sz="2400">
                <a:latin typeface="Times New Roman" panose="02020603050405020304" pitchFamily="18" charset="0"/>
              </a:endParaRPr>
            </a:p>
          </p:txBody>
        </p:sp>
        <p:sp>
          <p:nvSpPr>
            <p:cNvPr id="229441" name="Text Box 65">
              <a:extLst>
                <a:ext uri="{FF2B5EF4-FFF2-40B4-BE49-F238E27FC236}">
                  <a16:creationId xmlns:a16="http://schemas.microsoft.com/office/drawing/2014/main" id="{CE52B8E6-8C94-405C-AD80-61FB976D9B50}"/>
                </a:ext>
              </a:extLst>
            </p:cNvPr>
            <p:cNvSpPr txBox="1">
              <a:spLocks noChangeArrowheads="1"/>
            </p:cNvSpPr>
            <p:nvPr/>
          </p:nvSpPr>
          <p:spPr bwMode="auto">
            <a:xfrm>
              <a:off x="96" y="675"/>
              <a:ext cx="645" cy="382"/>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3300">
                  <a:solidFill>
                    <a:schemeClr val="hlink"/>
                  </a:solidFill>
                  <a:latin typeface="Times New Roman" pitchFamily="18" charset="0"/>
                  <a:ea typeface="隶书" pitchFamily="49" charset="-122"/>
                </a:rPr>
                <a:t>完成</a:t>
              </a:r>
              <a:endParaRPr lang="zh-CN" altLang="en-US"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a typeface="仿宋_GB2312" pitchFamily="49" charset="-122"/>
              </a:endParaRPr>
            </a:p>
          </p:txBody>
        </p:sp>
      </p:gr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0A1AE023-5F71-417A-AE20-AC2FD3A5F087}"/>
              </a:ext>
            </a:extLst>
          </p:cNvPr>
          <p:cNvSpPr>
            <a:spLocks noGrp="1" noChangeArrowheads="1"/>
          </p:cNvSpPr>
          <p:nvPr>
            <p:ph type="title"/>
          </p:nvPr>
        </p:nvSpPr>
        <p:spPr>
          <a:xfrm>
            <a:off x="457200" y="1984375"/>
            <a:ext cx="8229600" cy="681038"/>
          </a:xfrm>
        </p:spPr>
        <p:txBody>
          <a:bodyPr/>
          <a:lstStyle/>
          <a:p>
            <a:pPr algn="l" eaLnBrk="1" hangingPunct="1"/>
            <a:r>
              <a:rPr lang="zh-CN" altLang="en-US" sz="3300">
                <a:latin typeface="黑体" panose="02010609060101010101" pitchFamily="49" charset="-122"/>
                <a:ea typeface="黑体" panose="02010609060101010101" pitchFamily="49" charset="-122"/>
              </a:rPr>
              <a:t>二、链式基数排序(性能分析)</a:t>
            </a:r>
            <a:endParaRPr lang="en-US" altLang="zh-CN" sz="3300">
              <a:latin typeface="黑体" panose="02010609060101010101" pitchFamily="49" charset="-122"/>
              <a:ea typeface="黑体" panose="02010609060101010101" pitchFamily="49" charset="-122"/>
            </a:endParaRPr>
          </a:p>
        </p:txBody>
      </p:sp>
      <p:sp>
        <p:nvSpPr>
          <p:cNvPr id="111619" name="Text Box 3">
            <a:extLst>
              <a:ext uri="{FF2B5EF4-FFF2-40B4-BE49-F238E27FC236}">
                <a16:creationId xmlns:a16="http://schemas.microsoft.com/office/drawing/2014/main" id="{10D8B898-75F2-4133-96D9-54BC1146E83E}"/>
              </a:ext>
            </a:extLst>
          </p:cNvPr>
          <p:cNvSpPr txBox="1">
            <a:spLocks noChangeArrowheads="1"/>
          </p:cNvSpPr>
          <p:nvPr/>
        </p:nvSpPr>
        <p:spPr bwMode="auto">
          <a:xfrm>
            <a:off x="8244408" y="6400800"/>
            <a:ext cx="899592" cy="462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33DE069-432F-493A-B88C-5356912DA316}" type="slidenum">
              <a:rPr lang="zh-CN" altLang="en-US" sz="2400"/>
              <a:pPr algn="r" eaLnBrk="1" hangingPunct="1">
                <a:spcBef>
                  <a:spcPct val="50000"/>
                </a:spcBef>
                <a:buClrTx/>
                <a:buSzTx/>
                <a:buFontTx/>
                <a:buNone/>
              </a:pPr>
              <a:t>110</a:t>
            </a:fld>
            <a:endParaRPr lang="en-US" altLang="zh-CN" sz="2400" dirty="0"/>
          </a:p>
        </p:txBody>
      </p:sp>
      <p:sp>
        <p:nvSpPr>
          <p:cNvPr id="111620" name="Text Box 4">
            <a:extLst>
              <a:ext uri="{FF2B5EF4-FFF2-40B4-BE49-F238E27FC236}">
                <a16:creationId xmlns:a16="http://schemas.microsoft.com/office/drawing/2014/main" id="{98CB35ED-0333-4084-B15A-EC2BADBF3A25}"/>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第六节　基数排序</a:t>
            </a:r>
          </a:p>
        </p:txBody>
      </p:sp>
      <p:sp>
        <p:nvSpPr>
          <p:cNvPr id="111621" name="Rectangle 5">
            <a:extLst>
              <a:ext uri="{FF2B5EF4-FFF2-40B4-BE49-F238E27FC236}">
                <a16:creationId xmlns:a16="http://schemas.microsoft.com/office/drawing/2014/main" id="{82E1B5D4-161E-4C9E-92FA-03E2395E0704}"/>
              </a:ext>
            </a:extLst>
          </p:cNvPr>
          <p:cNvSpPr>
            <a:spLocks noGrp="1" noChangeArrowheads="1"/>
          </p:cNvSpPr>
          <p:nvPr>
            <p:ph type="body" idx="1"/>
          </p:nvPr>
        </p:nvSpPr>
        <p:spPr>
          <a:xfrm>
            <a:off x="428625" y="2819400"/>
            <a:ext cx="8572500" cy="4038600"/>
          </a:xfrm>
        </p:spPr>
        <p:txBody>
          <a:bodyPr/>
          <a:lstStyle/>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若基数</a:t>
            </a:r>
            <a:r>
              <a:rPr lang="en-US" altLang="zh-CN" b="1">
                <a:latin typeface="黑体" panose="02010609060101010101" pitchFamily="49" charset="-122"/>
                <a:ea typeface="黑体" panose="02010609060101010101" pitchFamily="49" charset="-122"/>
              </a:rPr>
              <a:t>radix</a:t>
            </a:r>
            <a:r>
              <a:rPr lang="zh-CN" altLang="en-US" b="1">
                <a:latin typeface="黑体" panose="02010609060101010101" pitchFamily="49" charset="-122"/>
                <a:ea typeface="黑体" panose="02010609060101010101" pitchFamily="49" charset="-122"/>
              </a:rPr>
              <a:t>相同, 对于对象个数</a:t>
            </a:r>
            <a:r>
              <a:rPr lang="en-US" altLang="zh-CN" b="1">
                <a:latin typeface="黑体" panose="02010609060101010101" pitchFamily="49" charset="-122"/>
                <a:ea typeface="黑体" panose="02010609060101010101" pitchFamily="49" charset="-122"/>
              </a:rPr>
              <a:t>(n)</a:t>
            </a:r>
            <a:r>
              <a:rPr lang="zh-CN" altLang="en-US" b="1">
                <a:latin typeface="黑体" panose="02010609060101010101" pitchFamily="49" charset="-122"/>
                <a:ea typeface="黑体" panose="02010609060101010101" pitchFamily="49" charset="-122"/>
              </a:rPr>
              <a:t>较多而</a:t>
            </a:r>
            <a:r>
              <a:rPr lang="zh-CN" altLang="en-US" b="1">
                <a:solidFill>
                  <a:srgbClr val="FF0000"/>
                </a:solidFill>
                <a:latin typeface="黑体" panose="02010609060101010101" pitchFamily="49" charset="-122"/>
                <a:ea typeface="黑体" panose="02010609060101010101" pitchFamily="49" charset="-122"/>
              </a:rPr>
              <a:t>关键字位数</a:t>
            </a:r>
            <a:r>
              <a:rPr lang="en-US" altLang="zh-CN" b="1">
                <a:solidFill>
                  <a:srgbClr val="FF0000"/>
                </a:solidFill>
                <a:latin typeface="黑体" panose="02010609060101010101" pitchFamily="49" charset="-122"/>
                <a:ea typeface="黑体" panose="02010609060101010101" pitchFamily="49" charset="-122"/>
              </a:rPr>
              <a:t>(d)</a:t>
            </a:r>
            <a:r>
              <a:rPr lang="zh-CN" altLang="en-US" b="1">
                <a:solidFill>
                  <a:srgbClr val="FF0000"/>
                </a:solidFill>
                <a:latin typeface="黑体" panose="02010609060101010101" pitchFamily="49" charset="-122"/>
                <a:ea typeface="黑体" panose="02010609060101010101" pitchFamily="49" charset="-122"/>
              </a:rPr>
              <a:t>较少</a:t>
            </a:r>
            <a:r>
              <a:rPr lang="zh-CN" altLang="en-US" b="1">
                <a:latin typeface="黑体" panose="02010609060101010101" pitchFamily="49" charset="-122"/>
                <a:ea typeface="黑体" panose="02010609060101010101" pitchFamily="49" charset="-122"/>
              </a:rPr>
              <a:t>的情况, 使用链式基数排序较好</a:t>
            </a:r>
          </a:p>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基数排序需要增加</a:t>
            </a:r>
            <a:r>
              <a:rPr lang="en-US" altLang="zh-CN" b="1">
                <a:solidFill>
                  <a:srgbClr val="FF0000"/>
                </a:solidFill>
                <a:latin typeface="黑体" panose="02010609060101010101" pitchFamily="49" charset="-122"/>
                <a:ea typeface="黑体" panose="02010609060101010101" pitchFamily="49" charset="-122"/>
              </a:rPr>
              <a:t>n+2radix</a:t>
            </a:r>
            <a:r>
              <a:rPr lang="zh-CN" altLang="en-US" b="1">
                <a:latin typeface="黑体" panose="02010609060101010101" pitchFamily="49" charset="-122"/>
                <a:ea typeface="黑体" panose="02010609060101010101" pitchFamily="49" charset="-122"/>
              </a:rPr>
              <a:t>个附加链接指针</a:t>
            </a:r>
          </a:p>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基数排序是</a:t>
            </a:r>
            <a:r>
              <a:rPr lang="zh-CN" altLang="en-US" b="1">
                <a:solidFill>
                  <a:srgbClr val="FF0000"/>
                </a:solidFill>
                <a:latin typeface="黑体" panose="02010609060101010101" pitchFamily="49" charset="-122"/>
                <a:ea typeface="黑体" panose="02010609060101010101" pitchFamily="49" charset="-122"/>
              </a:rPr>
              <a:t>稳定</a:t>
            </a:r>
            <a:r>
              <a:rPr lang="zh-CN" altLang="en-US" b="1">
                <a:latin typeface="黑体" panose="02010609060101010101" pitchFamily="49" charset="-122"/>
                <a:ea typeface="黑体" panose="02010609060101010101" pitchFamily="49" charset="-122"/>
              </a:rPr>
              <a:t>的排序方法。</a:t>
            </a:r>
          </a:p>
        </p:txBody>
      </p:sp>
      <p:sp>
        <p:nvSpPr>
          <p:cNvPr id="111622" name="Rectangle 6">
            <a:extLst>
              <a:ext uri="{FF2B5EF4-FFF2-40B4-BE49-F238E27FC236}">
                <a16:creationId xmlns:a16="http://schemas.microsoft.com/office/drawing/2014/main" id="{D0D2C01D-D0CA-42B3-92D8-22C887D177F4}"/>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3">
            <a:extLst>
              <a:ext uri="{FF2B5EF4-FFF2-40B4-BE49-F238E27FC236}">
                <a16:creationId xmlns:a16="http://schemas.microsoft.com/office/drawing/2014/main" id="{C2CBF1A9-53E5-4676-BB32-6EC8113F7F7F}"/>
              </a:ext>
            </a:extLst>
          </p:cNvPr>
          <p:cNvSpPr txBox="1">
            <a:spLocks noChangeArrowheads="1"/>
          </p:cNvSpPr>
          <p:nvPr/>
        </p:nvSpPr>
        <p:spPr bwMode="auto">
          <a:xfrm>
            <a:off x="8172400" y="6400800"/>
            <a:ext cx="971600" cy="462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CFDE4E35-F65A-4333-B929-FA1E0D86DD21}" type="slidenum">
              <a:rPr lang="zh-CN" altLang="en-US" sz="2400"/>
              <a:pPr algn="r" eaLnBrk="1" hangingPunct="1">
                <a:spcBef>
                  <a:spcPct val="50000"/>
                </a:spcBef>
                <a:buClrTx/>
                <a:buSzTx/>
                <a:buFontTx/>
                <a:buNone/>
              </a:pPr>
              <a:t>111</a:t>
            </a:fld>
            <a:endParaRPr lang="en-US" altLang="zh-CN" sz="2400"/>
          </a:p>
        </p:txBody>
      </p:sp>
      <p:sp>
        <p:nvSpPr>
          <p:cNvPr id="112643" name="Text Box 4">
            <a:extLst>
              <a:ext uri="{FF2B5EF4-FFF2-40B4-BE49-F238E27FC236}">
                <a16:creationId xmlns:a16="http://schemas.microsoft.com/office/drawing/2014/main" id="{F5735823-DF52-44C6-81A9-F16E0B002985}"/>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第七节　各种排序方法比较</a:t>
            </a:r>
          </a:p>
        </p:txBody>
      </p:sp>
      <p:sp>
        <p:nvSpPr>
          <p:cNvPr id="112644" name="Rectangle 6">
            <a:extLst>
              <a:ext uri="{FF2B5EF4-FFF2-40B4-BE49-F238E27FC236}">
                <a16:creationId xmlns:a16="http://schemas.microsoft.com/office/drawing/2014/main" id="{1E98D45D-75A7-4E03-99CB-95365C5F852C}"/>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aphicFrame>
        <p:nvGraphicFramePr>
          <p:cNvPr id="306540" name="Group 364">
            <a:extLst>
              <a:ext uri="{FF2B5EF4-FFF2-40B4-BE49-F238E27FC236}">
                <a16:creationId xmlns:a16="http://schemas.microsoft.com/office/drawing/2014/main" id="{E6E87C03-A0CD-4D21-B626-BA79A8A77BA3}"/>
              </a:ext>
            </a:extLst>
          </p:cNvPr>
          <p:cNvGraphicFramePr>
            <a:graphicFrameLocks noGrp="1"/>
          </p:cNvGraphicFramePr>
          <p:nvPr/>
        </p:nvGraphicFramePr>
        <p:xfrm>
          <a:off x="323850" y="2060575"/>
          <a:ext cx="8610600" cy="4124328"/>
        </p:xfrm>
        <a:graphic>
          <a:graphicData uri="http://schemas.openxmlformats.org/drawingml/2006/table">
            <a:tbl>
              <a:tblPr/>
              <a:tblGrid>
                <a:gridCol w="16764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030288">
                  <a:extLst>
                    <a:ext uri="{9D8B030D-6E8A-4147-A177-3AD203B41FA5}">
                      <a16:colId xmlns:a16="http://schemas.microsoft.com/office/drawing/2014/main" val="20004"/>
                    </a:ext>
                  </a:extLst>
                </a:gridCol>
                <a:gridCol w="1103312">
                  <a:extLst>
                    <a:ext uri="{9D8B030D-6E8A-4147-A177-3AD203B41FA5}">
                      <a16:colId xmlns:a16="http://schemas.microsoft.com/office/drawing/2014/main" val="20005"/>
                    </a:ext>
                  </a:extLst>
                </a:gridCol>
              </a:tblGrid>
              <a:tr h="458184">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a:ln>
                            <a:noFill/>
                          </a:ln>
                          <a:solidFill>
                            <a:schemeClr val="tx1"/>
                          </a:solidFill>
                          <a:effectLst/>
                          <a:latin typeface="黑体" pitchFamily="49" charset="-122"/>
                          <a:ea typeface="黑体" pitchFamily="49" charset="-122"/>
                        </a:rPr>
                        <a:t>排序方法</a:t>
                      </a:r>
                    </a:p>
                  </a:txBody>
                  <a:tcPr marL="0" marR="0" marT="46185" marB="461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黑体" pitchFamily="49" charset="-122"/>
                          <a:ea typeface="黑体" pitchFamily="49" charset="-122"/>
                        </a:rPr>
                        <a:t>平均时间</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黑体" pitchFamily="49" charset="-122"/>
                          <a:ea typeface="黑体" pitchFamily="49" charset="-122"/>
                        </a:rPr>
                        <a:t>最坏情况</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黑体" pitchFamily="49" charset="-122"/>
                          <a:ea typeface="黑体" pitchFamily="49" charset="-122"/>
                        </a:rPr>
                        <a:t>辅助存储</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tx1"/>
                          </a:solidFill>
                          <a:effectLst/>
                          <a:latin typeface="黑体" pitchFamily="49" charset="-122"/>
                          <a:ea typeface="黑体" pitchFamily="49" charset="-122"/>
                        </a:rPr>
                        <a:t>稳定排序</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100" b="1" i="0" u="none" strike="noStrike" cap="none" normalizeH="0" baseline="0">
                          <a:ln>
                            <a:noFill/>
                          </a:ln>
                          <a:solidFill>
                            <a:schemeClr val="tx1"/>
                          </a:solidFill>
                          <a:effectLst/>
                          <a:latin typeface="黑体" pitchFamily="49" charset="-122"/>
                          <a:ea typeface="黑体" pitchFamily="49" charset="-122"/>
                        </a:rPr>
                        <a:t>适合情况</a:t>
                      </a:r>
                    </a:p>
                  </a:txBody>
                  <a:tcPr marL="0" marR="0" marT="46185" marB="461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8184">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a:ln>
                            <a:noFill/>
                          </a:ln>
                          <a:solidFill>
                            <a:srgbClr val="FF0000"/>
                          </a:solidFill>
                          <a:effectLst/>
                          <a:latin typeface="黑体" pitchFamily="49" charset="-122"/>
                          <a:ea typeface="黑体" pitchFamily="49" charset="-122"/>
                        </a:rPr>
                        <a:t>插入排序</a:t>
                      </a:r>
                    </a:p>
                  </a:txBody>
                  <a:tcPr marL="0" marR="0" marT="46185" marB="461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O(n</a:t>
                      </a:r>
                      <a:r>
                        <a:rPr kumimoji="1" lang="en-US" altLang="zh-CN" sz="2400" b="1" i="0" u="none" strike="noStrike" cap="none" normalizeH="0" baseline="30000">
                          <a:ln>
                            <a:noFill/>
                          </a:ln>
                          <a:solidFill>
                            <a:schemeClr val="tx1"/>
                          </a:solidFill>
                          <a:effectLst/>
                          <a:latin typeface="黑体" pitchFamily="49" charset="-122"/>
                          <a:ea typeface="黑体" pitchFamily="49" charset="-122"/>
                        </a:rPr>
                        <a:t>2</a:t>
                      </a:r>
                      <a:r>
                        <a:rPr kumimoji="1" lang="en-US" altLang="zh-CN" sz="2400" b="1" i="0" u="none" strike="noStrike" cap="none" normalizeH="0" baseline="0">
                          <a:ln>
                            <a:noFill/>
                          </a:ln>
                          <a:solidFill>
                            <a:schemeClr val="tx1"/>
                          </a:solidFill>
                          <a:effectLst/>
                          <a:latin typeface="黑体" pitchFamily="49" charset="-122"/>
                          <a:ea typeface="黑体" pitchFamily="49" charset="-122"/>
                        </a:rPr>
                        <a:t>)</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O(n</a:t>
                      </a:r>
                      <a:r>
                        <a:rPr kumimoji="1" lang="en-US" altLang="zh-CN" sz="2400" b="1" i="0" u="none" strike="noStrike" cap="none" normalizeH="0" baseline="30000">
                          <a:ln>
                            <a:noFill/>
                          </a:ln>
                          <a:solidFill>
                            <a:schemeClr val="tx1"/>
                          </a:solidFill>
                          <a:effectLst/>
                          <a:latin typeface="黑体" pitchFamily="49" charset="-122"/>
                          <a:ea typeface="黑体" pitchFamily="49" charset="-122"/>
                        </a:rPr>
                        <a:t>2</a:t>
                      </a:r>
                      <a:r>
                        <a:rPr kumimoji="1" lang="en-US" altLang="zh-CN" sz="2400" b="1" i="0" u="none" strike="noStrike" cap="none" normalizeH="0" baseline="0">
                          <a:ln>
                            <a:noFill/>
                          </a:ln>
                          <a:solidFill>
                            <a:schemeClr val="tx1"/>
                          </a:solidFill>
                          <a:effectLst/>
                          <a:latin typeface="黑体" pitchFamily="49" charset="-122"/>
                          <a:ea typeface="黑体" pitchFamily="49" charset="-122"/>
                        </a:rPr>
                        <a:t>)</a:t>
                      </a:r>
                      <a:endParaRPr kumimoji="1" lang="zh-CN" altLang="en-US" sz="2400" b="1" i="0" u="none" strike="noStrike" cap="none" normalizeH="0" baseline="0">
                        <a:ln>
                          <a:noFill/>
                        </a:ln>
                        <a:solidFill>
                          <a:schemeClr val="tx1"/>
                        </a:solidFill>
                        <a:effectLst/>
                        <a:latin typeface="黑体" pitchFamily="49" charset="-122"/>
                        <a:ea typeface="黑体"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O(1)</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a:ln>
                            <a:noFill/>
                          </a:ln>
                          <a:solidFill>
                            <a:srgbClr val="FF0000"/>
                          </a:solidFill>
                          <a:effectLst/>
                          <a:latin typeface="黑体" pitchFamily="49" charset="-122"/>
                          <a:ea typeface="黑体" pitchFamily="49" charset="-122"/>
                        </a:rPr>
                        <a:t>稳定</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1" lang="zh-CN" altLang="en-US" sz="1500" b="1" i="0" u="none" strike="noStrike" cap="none" normalizeH="0" baseline="0">
                          <a:ln>
                            <a:noFill/>
                          </a:ln>
                          <a:solidFill>
                            <a:schemeClr val="tx1"/>
                          </a:solidFill>
                          <a:effectLst/>
                          <a:latin typeface="黑体" pitchFamily="49" charset="-122"/>
                          <a:ea typeface="黑体" pitchFamily="49" charset="-122"/>
                        </a:rPr>
                        <a:t>记录数较少</a:t>
                      </a:r>
                    </a:p>
                  </a:txBody>
                  <a:tcPr marL="0" marR="0" marT="46185" marB="461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8856">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黑体" pitchFamily="49" charset="-122"/>
                          <a:ea typeface="黑体" pitchFamily="49" charset="-122"/>
                        </a:rPr>
                        <a:t>希尔排序</a:t>
                      </a:r>
                    </a:p>
                  </a:txBody>
                  <a:tcPr marL="0" marR="0" marT="46185" marB="461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O(n(log</a:t>
                      </a:r>
                      <a:r>
                        <a:rPr kumimoji="1" lang="en-US" altLang="zh-CN" sz="2400" b="1" i="0" u="none" strike="noStrike" cap="none" normalizeH="0" baseline="-25000">
                          <a:ln>
                            <a:noFill/>
                          </a:ln>
                          <a:solidFill>
                            <a:schemeClr val="tx1"/>
                          </a:solidFill>
                          <a:effectLst/>
                          <a:latin typeface="黑体" pitchFamily="49" charset="-122"/>
                          <a:ea typeface="黑体" pitchFamily="49" charset="-122"/>
                        </a:rPr>
                        <a:t>2</a:t>
                      </a:r>
                      <a:r>
                        <a:rPr kumimoji="1" lang="en-US" altLang="zh-CN" sz="2400" b="1" i="0" u="none" strike="noStrike" cap="none" normalizeH="0" baseline="0">
                          <a:ln>
                            <a:noFill/>
                          </a:ln>
                          <a:solidFill>
                            <a:schemeClr val="tx1"/>
                          </a:solidFill>
                          <a:effectLst/>
                          <a:latin typeface="黑体" pitchFamily="49" charset="-122"/>
                          <a:ea typeface="黑体" pitchFamily="49" charset="-122"/>
                        </a:rPr>
                        <a:t>n)</a:t>
                      </a:r>
                      <a:r>
                        <a:rPr kumimoji="1" lang="en-US" altLang="zh-CN" sz="2400" b="1" i="0" u="none" strike="noStrike" cap="none" normalizeH="0" baseline="30000">
                          <a:ln>
                            <a:noFill/>
                          </a:ln>
                          <a:solidFill>
                            <a:schemeClr val="tx1"/>
                          </a:solidFill>
                          <a:effectLst/>
                          <a:latin typeface="黑体" pitchFamily="49" charset="-122"/>
                          <a:ea typeface="黑体" pitchFamily="49" charset="-122"/>
                        </a:rPr>
                        <a:t>2</a:t>
                      </a:r>
                      <a:r>
                        <a:rPr kumimoji="1" lang="en-US" altLang="zh-CN" sz="2400" b="1" i="0" u="none" strike="noStrike" cap="none" normalizeH="0" baseline="0">
                          <a:ln>
                            <a:noFill/>
                          </a:ln>
                          <a:solidFill>
                            <a:schemeClr val="tx1"/>
                          </a:solidFill>
                          <a:effectLst/>
                          <a:latin typeface="黑体" pitchFamily="49" charset="-122"/>
                          <a:ea typeface="黑体" pitchFamily="49" charset="-122"/>
                        </a:rPr>
                        <a:t>)</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O(n</a:t>
                      </a:r>
                      <a:r>
                        <a:rPr kumimoji="1" lang="en-US" altLang="zh-CN" sz="2400" b="1" i="0" u="none" strike="noStrike" cap="none" normalizeH="0" baseline="30000">
                          <a:ln>
                            <a:noFill/>
                          </a:ln>
                          <a:solidFill>
                            <a:schemeClr val="tx1"/>
                          </a:solidFill>
                          <a:effectLst/>
                          <a:latin typeface="黑体" pitchFamily="49" charset="-122"/>
                          <a:ea typeface="黑体" pitchFamily="49" charset="-122"/>
                        </a:rPr>
                        <a:t>2</a:t>
                      </a:r>
                      <a:r>
                        <a:rPr kumimoji="1" lang="en-US" altLang="zh-CN" sz="2400" b="1" i="0" u="none" strike="noStrike" cap="none" normalizeH="0" baseline="0">
                          <a:ln>
                            <a:noFill/>
                          </a:ln>
                          <a:solidFill>
                            <a:schemeClr val="tx1"/>
                          </a:solidFill>
                          <a:effectLst/>
                          <a:latin typeface="黑体" pitchFamily="49" charset="-122"/>
                          <a:ea typeface="黑体" pitchFamily="49" charset="-122"/>
                        </a:rPr>
                        <a:t>)</a:t>
                      </a:r>
                      <a:endParaRPr kumimoji="1" lang="zh-CN" altLang="en-US" sz="2400" b="1" i="0" u="none" strike="noStrike" cap="none" normalizeH="0" baseline="0">
                        <a:ln>
                          <a:noFill/>
                        </a:ln>
                        <a:solidFill>
                          <a:schemeClr val="tx1"/>
                        </a:solidFill>
                        <a:effectLst/>
                        <a:latin typeface="黑体" pitchFamily="49" charset="-122"/>
                        <a:ea typeface="黑体"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O(1)</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黑体" pitchFamily="49" charset="-122"/>
                          <a:ea typeface="黑体" pitchFamily="49" charset="-122"/>
                        </a:rPr>
                        <a:t>不稳定</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黑体" pitchFamily="49" charset="-122"/>
                          <a:ea typeface="黑体" pitchFamily="49" charset="-122"/>
                        </a:rPr>
                        <a:t>不太多</a:t>
                      </a:r>
                    </a:p>
                  </a:txBody>
                  <a:tcPr marL="0" marR="0" marT="46185" marB="461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8184">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a:ln>
                            <a:noFill/>
                          </a:ln>
                          <a:solidFill>
                            <a:srgbClr val="FF0000"/>
                          </a:solidFill>
                          <a:effectLst/>
                          <a:latin typeface="黑体" pitchFamily="49" charset="-122"/>
                          <a:ea typeface="黑体" pitchFamily="49" charset="-122"/>
                        </a:rPr>
                        <a:t>起泡排序</a:t>
                      </a:r>
                    </a:p>
                  </a:txBody>
                  <a:tcPr marL="0" marR="0" marT="46185" marB="461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O(n</a:t>
                      </a:r>
                      <a:r>
                        <a:rPr kumimoji="1" lang="en-US" altLang="zh-CN" sz="2400" b="1" i="0" u="none" strike="noStrike" cap="none" normalizeH="0" baseline="30000">
                          <a:ln>
                            <a:noFill/>
                          </a:ln>
                          <a:solidFill>
                            <a:schemeClr val="tx1"/>
                          </a:solidFill>
                          <a:effectLst/>
                          <a:latin typeface="黑体" pitchFamily="49" charset="-122"/>
                          <a:ea typeface="黑体" pitchFamily="49" charset="-122"/>
                        </a:rPr>
                        <a:t>2</a:t>
                      </a:r>
                      <a:r>
                        <a:rPr kumimoji="1" lang="en-US" altLang="zh-CN" sz="2400" b="1" i="0" u="none" strike="noStrike" cap="none" normalizeH="0" baseline="0">
                          <a:ln>
                            <a:noFill/>
                          </a:ln>
                          <a:solidFill>
                            <a:schemeClr val="tx1"/>
                          </a:solidFill>
                          <a:effectLst/>
                          <a:latin typeface="黑体" pitchFamily="49" charset="-122"/>
                          <a:ea typeface="黑体" pitchFamily="49" charset="-122"/>
                        </a:rPr>
                        <a:t>)</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O(n</a:t>
                      </a:r>
                      <a:r>
                        <a:rPr kumimoji="1" lang="en-US" altLang="zh-CN" sz="2400" b="1" i="0" u="none" strike="noStrike" cap="none" normalizeH="0" baseline="30000">
                          <a:ln>
                            <a:noFill/>
                          </a:ln>
                          <a:solidFill>
                            <a:schemeClr val="tx1"/>
                          </a:solidFill>
                          <a:effectLst/>
                          <a:latin typeface="黑体" pitchFamily="49" charset="-122"/>
                          <a:ea typeface="黑体" pitchFamily="49" charset="-122"/>
                        </a:rPr>
                        <a:t>2</a:t>
                      </a:r>
                      <a:r>
                        <a:rPr kumimoji="1" lang="en-US" altLang="zh-CN" sz="2400" b="1" i="0" u="none" strike="noStrike" cap="none" normalizeH="0" baseline="0">
                          <a:ln>
                            <a:noFill/>
                          </a:ln>
                          <a:solidFill>
                            <a:schemeClr val="tx1"/>
                          </a:solidFill>
                          <a:effectLst/>
                          <a:latin typeface="黑体" pitchFamily="49" charset="-122"/>
                          <a:ea typeface="黑体" pitchFamily="49" charset="-122"/>
                        </a:rPr>
                        <a:t>)</a:t>
                      </a:r>
                      <a:endParaRPr kumimoji="1" lang="zh-CN" altLang="en-US" sz="2400" b="1" i="0" u="none" strike="noStrike" cap="none" normalizeH="0" baseline="0">
                        <a:ln>
                          <a:noFill/>
                        </a:ln>
                        <a:solidFill>
                          <a:schemeClr val="tx1"/>
                        </a:solidFill>
                        <a:effectLst/>
                        <a:latin typeface="黑体" pitchFamily="49" charset="-122"/>
                        <a:ea typeface="黑体"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O(1)</a:t>
                      </a:r>
                      <a:endParaRPr kumimoji="1" lang="zh-CN" altLang="en-US" sz="2400" b="1" i="0" u="none" strike="noStrike" cap="none" normalizeH="0" baseline="0">
                        <a:ln>
                          <a:noFill/>
                        </a:ln>
                        <a:solidFill>
                          <a:schemeClr val="tx1"/>
                        </a:solidFill>
                        <a:effectLst/>
                        <a:latin typeface="黑体" pitchFamily="49" charset="-122"/>
                        <a:ea typeface="黑体"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a:ln>
                            <a:noFill/>
                          </a:ln>
                          <a:solidFill>
                            <a:srgbClr val="FF0000"/>
                          </a:solidFill>
                          <a:effectLst/>
                          <a:latin typeface="黑体" pitchFamily="49" charset="-122"/>
                          <a:ea typeface="黑体" pitchFamily="49" charset="-122"/>
                        </a:rPr>
                        <a:t>稳定</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黑体" pitchFamily="49" charset="-122"/>
                          <a:ea typeface="黑体" pitchFamily="49" charset="-122"/>
                        </a:rPr>
                        <a:t>不太多</a:t>
                      </a:r>
                    </a:p>
                  </a:txBody>
                  <a:tcPr marL="0" marR="0" marT="46185" marB="461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8184">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黑体" pitchFamily="49" charset="-122"/>
                          <a:ea typeface="黑体" pitchFamily="49" charset="-122"/>
                        </a:rPr>
                        <a:t>快速排序</a:t>
                      </a:r>
                    </a:p>
                  </a:txBody>
                  <a:tcPr marL="0" marR="0" marT="46185" marB="461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O(nlog</a:t>
                      </a:r>
                      <a:r>
                        <a:rPr kumimoji="1" lang="en-US" altLang="zh-CN" sz="2400" b="1" i="0" u="none" strike="noStrike" cap="none" normalizeH="0" baseline="-25000">
                          <a:ln>
                            <a:noFill/>
                          </a:ln>
                          <a:solidFill>
                            <a:schemeClr val="tx1"/>
                          </a:solidFill>
                          <a:effectLst/>
                          <a:latin typeface="黑体" pitchFamily="49" charset="-122"/>
                          <a:ea typeface="黑体" pitchFamily="49" charset="-122"/>
                        </a:rPr>
                        <a:t>2</a:t>
                      </a:r>
                      <a:r>
                        <a:rPr kumimoji="1" lang="en-US" altLang="zh-CN" sz="2400" b="1" i="0" u="none" strike="noStrike" cap="none" normalizeH="0" baseline="0">
                          <a:ln>
                            <a:noFill/>
                          </a:ln>
                          <a:solidFill>
                            <a:schemeClr val="tx1"/>
                          </a:solidFill>
                          <a:effectLst/>
                          <a:latin typeface="黑体" pitchFamily="49" charset="-122"/>
                          <a:ea typeface="黑体" pitchFamily="49" charset="-122"/>
                        </a:rPr>
                        <a:t>n)</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O(n</a:t>
                      </a:r>
                      <a:r>
                        <a:rPr kumimoji="1" lang="en-US" altLang="zh-CN" sz="2400" b="1" i="0" u="none" strike="noStrike" cap="none" normalizeH="0" baseline="30000">
                          <a:ln>
                            <a:noFill/>
                          </a:ln>
                          <a:solidFill>
                            <a:schemeClr val="tx1"/>
                          </a:solidFill>
                          <a:effectLst/>
                          <a:latin typeface="黑体" pitchFamily="49" charset="-122"/>
                          <a:ea typeface="黑体" pitchFamily="49" charset="-122"/>
                        </a:rPr>
                        <a:t>2</a:t>
                      </a:r>
                      <a:r>
                        <a:rPr kumimoji="1" lang="en-US" altLang="zh-CN" sz="2400" b="1" i="0" u="none" strike="noStrike" cap="none" normalizeH="0" baseline="0">
                          <a:ln>
                            <a:noFill/>
                          </a:ln>
                          <a:solidFill>
                            <a:schemeClr val="tx1"/>
                          </a:solidFill>
                          <a:effectLst/>
                          <a:latin typeface="黑体" pitchFamily="49" charset="-122"/>
                          <a:ea typeface="黑体" pitchFamily="49" charset="-122"/>
                        </a:rPr>
                        <a:t>)</a:t>
                      </a:r>
                      <a:endParaRPr kumimoji="1" lang="zh-CN" altLang="en-US" sz="2400" b="1" i="0" u="none" strike="noStrike" cap="none" normalizeH="0" baseline="0">
                        <a:ln>
                          <a:noFill/>
                        </a:ln>
                        <a:solidFill>
                          <a:schemeClr val="tx1"/>
                        </a:solidFill>
                        <a:effectLst/>
                        <a:latin typeface="黑体" pitchFamily="49" charset="-122"/>
                        <a:ea typeface="黑体"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O(log</a:t>
                      </a:r>
                      <a:r>
                        <a:rPr kumimoji="1" lang="en-US" altLang="zh-CN" sz="2400" b="1" i="0" u="none" strike="noStrike" cap="none" normalizeH="0" baseline="-25000">
                          <a:ln>
                            <a:noFill/>
                          </a:ln>
                          <a:solidFill>
                            <a:schemeClr val="tx1"/>
                          </a:solidFill>
                          <a:effectLst/>
                          <a:latin typeface="黑体" pitchFamily="49" charset="-122"/>
                          <a:ea typeface="黑体" pitchFamily="49" charset="-122"/>
                        </a:rPr>
                        <a:t>2</a:t>
                      </a:r>
                      <a:r>
                        <a:rPr kumimoji="1" lang="en-US" altLang="zh-CN" sz="2400" b="1" i="0" u="none" strike="noStrike" cap="none" normalizeH="0" baseline="0">
                          <a:ln>
                            <a:noFill/>
                          </a:ln>
                          <a:solidFill>
                            <a:schemeClr val="tx1"/>
                          </a:solidFill>
                          <a:effectLst/>
                          <a:latin typeface="黑体" pitchFamily="49" charset="-122"/>
                          <a:ea typeface="黑体" pitchFamily="49" charset="-122"/>
                        </a:rPr>
                        <a:t>n)</a:t>
                      </a:r>
                      <a:endParaRPr kumimoji="1" lang="zh-CN" altLang="en-US" sz="2400" b="1" i="0" u="none" strike="noStrike" cap="none" normalizeH="0" baseline="0">
                        <a:ln>
                          <a:noFill/>
                        </a:ln>
                        <a:solidFill>
                          <a:schemeClr val="tx1"/>
                        </a:solidFill>
                        <a:effectLst/>
                        <a:latin typeface="黑体" pitchFamily="49" charset="-122"/>
                        <a:ea typeface="黑体"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黑体" pitchFamily="49" charset="-122"/>
                          <a:ea typeface="黑体" pitchFamily="49" charset="-122"/>
                        </a:rPr>
                        <a:t>不稳定</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黑体" pitchFamily="49" charset="-122"/>
                          <a:ea typeface="黑体" pitchFamily="49" charset="-122"/>
                        </a:rPr>
                        <a:t>较多</a:t>
                      </a:r>
                    </a:p>
                  </a:txBody>
                  <a:tcPr marL="0" marR="0" marT="46185" marB="461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8184">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黑体" pitchFamily="49" charset="-122"/>
                          <a:ea typeface="黑体" pitchFamily="49" charset="-122"/>
                        </a:rPr>
                        <a:t>简单选择排序</a:t>
                      </a:r>
                    </a:p>
                  </a:txBody>
                  <a:tcPr marL="0" marR="0" marT="46185" marB="461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O(n</a:t>
                      </a:r>
                      <a:r>
                        <a:rPr kumimoji="1" lang="en-US" altLang="zh-CN" sz="2400" b="1" i="0" u="none" strike="noStrike" cap="none" normalizeH="0" baseline="30000">
                          <a:ln>
                            <a:noFill/>
                          </a:ln>
                          <a:solidFill>
                            <a:schemeClr val="tx1"/>
                          </a:solidFill>
                          <a:effectLst/>
                          <a:latin typeface="黑体" pitchFamily="49" charset="-122"/>
                          <a:ea typeface="黑体" pitchFamily="49" charset="-122"/>
                        </a:rPr>
                        <a:t>2</a:t>
                      </a:r>
                      <a:r>
                        <a:rPr kumimoji="1" lang="en-US" altLang="zh-CN" sz="2400" b="1" i="0" u="none" strike="noStrike" cap="none" normalizeH="0" baseline="0">
                          <a:ln>
                            <a:noFill/>
                          </a:ln>
                          <a:solidFill>
                            <a:schemeClr val="tx1"/>
                          </a:solidFill>
                          <a:effectLst/>
                          <a:latin typeface="黑体" pitchFamily="49" charset="-122"/>
                          <a:ea typeface="黑体" pitchFamily="49" charset="-122"/>
                        </a:rPr>
                        <a:t>)</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O(n</a:t>
                      </a:r>
                      <a:r>
                        <a:rPr kumimoji="1" lang="en-US" altLang="zh-CN" sz="2400" b="1" i="0" u="none" strike="noStrike" cap="none" normalizeH="0" baseline="30000">
                          <a:ln>
                            <a:noFill/>
                          </a:ln>
                          <a:solidFill>
                            <a:schemeClr val="tx1"/>
                          </a:solidFill>
                          <a:effectLst/>
                          <a:latin typeface="黑体" pitchFamily="49" charset="-122"/>
                          <a:ea typeface="黑体" pitchFamily="49" charset="-122"/>
                        </a:rPr>
                        <a:t>2</a:t>
                      </a:r>
                      <a:r>
                        <a:rPr kumimoji="1" lang="en-US" altLang="zh-CN" sz="2400" b="1" i="0" u="none" strike="noStrike" cap="none" normalizeH="0" baseline="0">
                          <a:ln>
                            <a:noFill/>
                          </a:ln>
                          <a:solidFill>
                            <a:schemeClr val="tx1"/>
                          </a:solidFill>
                          <a:effectLst/>
                          <a:latin typeface="黑体" pitchFamily="49" charset="-122"/>
                          <a:ea typeface="黑体" pitchFamily="49" charset="-122"/>
                        </a:rPr>
                        <a:t>)</a:t>
                      </a:r>
                      <a:endParaRPr kumimoji="1" lang="zh-CN" altLang="en-US" sz="2400" b="1" i="0" u="none" strike="noStrike" cap="none" normalizeH="0" baseline="0">
                        <a:ln>
                          <a:noFill/>
                        </a:ln>
                        <a:solidFill>
                          <a:schemeClr val="tx1"/>
                        </a:solidFill>
                        <a:effectLst/>
                        <a:latin typeface="黑体" pitchFamily="49" charset="-122"/>
                        <a:ea typeface="黑体"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O(1)</a:t>
                      </a:r>
                      <a:endParaRPr kumimoji="1" lang="zh-CN" altLang="en-US" sz="2400" b="1" i="0" u="none" strike="noStrike" cap="none" normalizeH="0" baseline="0">
                        <a:ln>
                          <a:noFill/>
                        </a:ln>
                        <a:solidFill>
                          <a:schemeClr val="tx1"/>
                        </a:solidFill>
                        <a:effectLst/>
                        <a:latin typeface="黑体" pitchFamily="49" charset="-122"/>
                        <a:ea typeface="黑体"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黑体" pitchFamily="49" charset="-122"/>
                          <a:ea typeface="黑体" pitchFamily="49" charset="-122"/>
                        </a:rPr>
                        <a:t>不稳定</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黑体" pitchFamily="49" charset="-122"/>
                          <a:ea typeface="黑体" pitchFamily="49" charset="-122"/>
                        </a:rPr>
                        <a:t>不太多</a:t>
                      </a:r>
                    </a:p>
                  </a:txBody>
                  <a:tcPr marL="0" marR="0" marT="46185" marB="461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8184">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黑体" pitchFamily="49" charset="-122"/>
                          <a:ea typeface="黑体" pitchFamily="49" charset="-122"/>
                        </a:rPr>
                        <a:t>堆排序</a:t>
                      </a:r>
                    </a:p>
                  </a:txBody>
                  <a:tcPr marL="0" marR="0" marT="46185" marB="461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O(nlog</a:t>
                      </a:r>
                      <a:r>
                        <a:rPr kumimoji="1" lang="en-US" altLang="zh-CN" sz="2400" b="1" i="0" u="none" strike="noStrike" cap="none" normalizeH="0" baseline="-25000">
                          <a:ln>
                            <a:noFill/>
                          </a:ln>
                          <a:solidFill>
                            <a:schemeClr val="tx1"/>
                          </a:solidFill>
                          <a:effectLst/>
                          <a:latin typeface="黑体" pitchFamily="49" charset="-122"/>
                          <a:ea typeface="黑体" pitchFamily="49" charset="-122"/>
                        </a:rPr>
                        <a:t>2</a:t>
                      </a:r>
                      <a:r>
                        <a:rPr kumimoji="1" lang="en-US" altLang="zh-CN" sz="2400" b="1" i="0" u="none" strike="noStrike" cap="none" normalizeH="0" baseline="0">
                          <a:ln>
                            <a:noFill/>
                          </a:ln>
                          <a:solidFill>
                            <a:schemeClr val="tx1"/>
                          </a:solidFill>
                          <a:effectLst/>
                          <a:latin typeface="黑体" pitchFamily="49" charset="-122"/>
                          <a:ea typeface="黑体" pitchFamily="49" charset="-122"/>
                        </a:rPr>
                        <a:t>n)</a:t>
                      </a:r>
                      <a:endParaRPr kumimoji="1" lang="zh-CN" altLang="en-US" sz="2400" b="1" i="0" u="none" strike="noStrike" cap="none" normalizeH="0" baseline="0">
                        <a:ln>
                          <a:noFill/>
                        </a:ln>
                        <a:solidFill>
                          <a:schemeClr val="tx1"/>
                        </a:solidFill>
                        <a:effectLst/>
                        <a:latin typeface="黑体" pitchFamily="49" charset="-122"/>
                        <a:ea typeface="黑体"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O(nlog</a:t>
                      </a:r>
                      <a:r>
                        <a:rPr kumimoji="1" lang="en-US" altLang="zh-CN" sz="2400" b="1" i="0" u="none" strike="noStrike" cap="none" normalizeH="0" baseline="-25000">
                          <a:ln>
                            <a:noFill/>
                          </a:ln>
                          <a:solidFill>
                            <a:schemeClr val="tx1"/>
                          </a:solidFill>
                          <a:effectLst/>
                          <a:latin typeface="黑体" pitchFamily="49" charset="-122"/>
                          <a:ea typeface="黑体" pitchFamily="49" charset="-122"/>
                        </a:rPr>
                        <a:t>2</a:t>
                      </a:r>
                      <a:r>
                        <a:rPr kumimoji="1" lang="en-US" altLang="zh-CN" sz="2400" b="1" i="0" u="none" strike="noStrike" cap="none" normalizeH="0" baseline="0">
                          <a:ln>
                            <a:noFill/>
                          </a:ln>
                          <a:solidFill>
                            <a:schemeClr val="tx1"/>
                          </a:solidFill>
                          <a:effectLst/>
                          <a:latin typeface="黑体" pitchFamily="49" charset="-122"/>
                          <a:ea typeface="黑体" pitchFamily="49" charset="-122"/>
                        </a:rPr>
                        <a:t>n)</a:t>
                      </a:r>
                      <a:endParaRPr kumimoji="1" lang="zh-CN" altLang="en-US" sz="2400" b="1" i="0" u="none" strike="noStrike" cap="none" normalizeH="0" baseline="0">
                        <a:ln>
                          <a:noFill/>
                        </a:ln>
                        <a:solidFill>
                          <a:schemeClr val="tx1"/>
                        </a:solidFill>
                        <a:effectLst/>
                        <a:latin typeface="黑体" pitchFamily="49" charset="-122"/>
                        <a:ea typeface="黑体"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O(1)</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黑体" pitchFamily="49" charset="-122"/>
                          <a:ea typeface="黑体" pitchFamily="49" charset="-122"/>
                        </a:rPr>
                        <a:t>不稳定</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黑体" pitchFamily="49" charset="-122"/>
                          <a:ea typeface="黑体" pitchFamily="49" charset="-122"/>
                        </a:rPr>
                        <a:t>记录多</a:t>
                      </a:r>
                    </a:p>
                  </a:txBody>
                  <a:tcPr marL="0" marR="0" marT="46185" marB="461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8184">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a:ln>
                            <a:noFill/>
                          </a:ln>
                          <a:solidFill>
                            <a:srgbClr val="FF0000"/>
                          </a:solidFill>
                          <a:effectLst/>
                          <a:latin typeface="黑体" pitchFamily="49" charset="-122"/>
                          <a:ea typeface="黑体" pitchFamily="49" charset="-122"/>
                        </a:rPr>
                        <a:t>归并排序</a:t>
                      </a:r>
                    </a:p>
                  </a:txBody>
                  <a:tcPr marL="0" marR="0" marT="46185" marB="461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O(nlog</a:t>
                      </a:r>
                      <a:r>
                        <a:rPr kumimoji="1" lang="en-US" altLang="zh-CN" sz="2400" b="1" i="0" u="none" strike="noStrike" cap="none" normalizeH="0" baseline="-25000">
                          <a:ln>
                            <a:noFill/>
                          </a:ln>
                          <a:solidFill>
                            <a:schemeClr val="tx1"/>
                          </a:solidFill>
                          <a:effectLst/>
                          <a:latin typeface="黑体" pitchFamily="49" charset="-122"/>
                          <a:ea typeface="黑体" pitchFamily="49" charset="-122"/>
                        </a:rPr>
                        <a:t>2</a:t>
                      </a:r>
                      <a:r>
                        <a:rPr kumimoji="1" lang="en-US" altLang="zh-CN" sz="2400" b="1" i="0" u="none" strike="noStrike" cap="none" normalizeH="0" baseline="0">
                          <a:ln>
                            <a:noFill/>
                          </a:ln>
                          <a:solidFill>
                            <a:schemeClr val="tx1"/>
                          </a:solidFill>
                          <a:effectLst/>
                          <a:latin typeface="黑体" pitchFamily="49" charset="-122"/>
                          <a:ea typeface="黑体" pitchFamily="49" charset="-122"/>
                        </a:rPr>
                        <a:t>n)</a:t>
                      </a:r>
                      <a:endParaRPr kumimoji="1" lang="zh-CN" altLang="en-US" sz="2400" b="1" i="0" u="none" strike="noStrike" cap="none" normalizeH="0" baseline="0">
                        <a:ln>
                          <a:noFill/>
                        </a:ln>
                        <a:solidFill>
                          <a:schemeClr val="tx1"/>
                        </a:solidFill>
                        <a:effectLst/>
                        <a:latin typeface="黑体" pitchFamily="49" charset="-122"/>
                        <a:ea typeface="黑体"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O(nlog</a:t>
                      </a:r>
                      <a:r>
                        <a:rPr kumimoji="1" lang="en-US" altLang="zh-CN" sz="2400" b="1" i="0" u="none" strike="noStrike" cap="none" normalizeH="0" baseline="-25000">
                          <a:ln>
                            <a:noFill/>
                          </a:ln>
                          <a:solidFill>
                            <a:schemeClr val="tx1"/>
                          </a:solidFill>
                          <a:effectLst/>
                          <a:latin typeface="黑体" pitchFamily="49" charset="-122"/>
                          <a:ea typeface="黑体" pitchFamily="49" charset="-122"/>
                        </a:rPr>
                        <a:t>2</a:t>
                      </a:r>
                      <a:r>
                        <a:rPr kumimoji="1" lang="en-US" altLang="zh-CN" sz="2400" b="1" i="0" u="none" strike="noStrike" cap="none" normalizeH="0" baseline="0">
                          <a:ln>
                            <a:noFill/>
                          </a:ln>
                          <a:solidFill>
                            <a:schemeClr val="tx1"/>
                          </a:solidFill>
                          <a:effectLst/>
                          <a:latin typeface="黑体" pitchFamily="49" charset="-122"/>
                          <a:ea typeface="黑体" pitchFamily="49" charset="-122"/>
                        </a:rPr>
                        <a:t>n)</a:t>
                      </a:r>
                      <a:endParaRPr kumimoji="1" lang="zh-CN" altLang="en-US" sz="2400" b="1" i="0" u="none" strike="noStrike" cap="none" normalizeH="0" baseline="0">
                        <a:ln>
                          <a:noFill/>
                        </a:ln>
                        <a:solidFill>
                          <a:schemeClr val="tx1"/>
                        </a:solidFill>
                        <a:effectLst/>
                        <a:latin typeface="黑体" pitchFamily="49" charset="-122"/>
                        <a:ea typeface="黑体"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O(n)</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a:ln>
                            <a:noFill/>
                          </a:ln>
                          <a:solidFill>
                            <a:srgbClr val="FF0000"/>
                          </a:solidFill>
                          <a:effectLst/>
                          <a:latin typeface="黑体" pitchFamily="49" charset="-122"/>
                          <a:ea typeface="黑体" pitchFamily="49" charset="-122"/>
                        </a:rPr>
                        <a:t>稳定</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黑体" pitchFamily="49" charset="-122"/>
                          <a:ea typeface="黑体" pitchFamily="49" charset="-122"/>
                        </a:rPr>
                        <a:t>都可以</a:t>
                      </a:r>
                    </a:p>
                  </a:txBody>
                  <a:tcPr marL="0" marR="0" marT="46185" marB="461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8184">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a:ln>
                            <a:noFill/>
                          </a:ln>
                          <a:solidFill>
                            <a:srgbClr val="FF0000"/>
                          </a:solidFill>
                          <a:effectLst/>
                          <a:latin typeface="黑体" pitchFamily="49" charset="-122"/>
                          <a:ea typeface="黑体" pitchFamily="49" charset="-122"/>
                        </a:rPr>
                        <a:t>基数排序</a:t>
                      </a:r>
                    </a:p>
                  </a:txBody>
                  <a:tcPr marL="0" marR="0" marT="46185" marB="461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O(d(n+rd))</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O(d(n+rd))</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O(rd)</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a:ln>
                            <a:noFill/>
                          </a:ln>
                          <a:solidFill>
                            <a:srgbClr val="FF0000"/>
                          </a:solidFill>
                          <a:effectLst/>
                          <a:latin typeface="黑体" pitchFamily="49" charset="-122"/>
                          <a:ea typeface="黑体" pitchFamily="49" charset="-122"/>
                        </a:rPr>
                        <a:t>稳定</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40000"/>
                        </a:lnSpc>
                        <a:spcBef>
                          <a:spcPct val="30000"/>
                        </a:spcBef>
                        <a:spcAft>
                          <a:spcPct val="0"/>
                        </a:spcAft>
                        <a:buClr>
                          <a:schemeClr val="folHlink"/>
                        </a:buClr>
                        <a:buSzPct val="60000"/>
                        <a:buFont typeface="Wingdings" pitchFamily="2" charset="2"/>
                        <a:buNone/>
                        <a:tabLst>
                          <a:tab pos="1071563" algn="l"/>
                        </a:tabLst>
                      </a:pPr>
                      <a:r>
                        <a:rPr kumimoji="1" lang="zh-CN" altLang="en-US" sz="1400" b="1" i="0" u="none" strike="noStrike" cap="none" normalizeH="0" baseline="0">
                          <a:ln>
                            <a:noFill/>
                          </a:ln>
                          <a:solidFill>
                            <a:schemeClr val="tx1"/>
                          </a:solidFill>
                          <a:effectLst/>
                          <a:latin typeface="黑体" pitchFamily="49" charset="-122"/>
                          <a:ea typeface="黑体" pitchFamily="49" charset="-122"/>
                        </a:rPr>
                        <a:t>关键字位数少</a:t>
                      </a:r>
                    </a:p>
                  </a:txBody>
                  <a:tcPr marL="0" marR="0" marT="46185" marB="461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12717" name="Text Box 301">
            <a:extLst>
              <a:ext uri="{FF2B5EF4-FFF2-40B4-BE49-F238E27FC236}">
                <a16:creationId xmlns:a16="http://schemas.microsoft.com/office/drawing/2014/main" id="{34A787C2-9F0B-4D3B-BF93-20BBE7BCCA46}"/>
              </a:ext>
            </a:extLst>
          </p:cNvPr>
          <p:cNvSpPr txBox="1">
            <a:spLocks noChangeArrowheads="1"/>
          </p:cNvSpPr>
          <p:nvPr/>
        </p:nvSpPr>
        <p:spPr bwMode="auto">
          <a:xfrm>
            <a:off x="250825" y="6237288"/>
            <a:ext cx="86391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68580" rIns="137160" bIns="6858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ClrTx/>
              <a:buSzTx/>
              <a:buFontTx/>
              <a:buNone/>
            </a:pPr>
            <a:r>
              <a:rPr lang="zh-CN" altLang="en-US" sz="2400" b="1">
                <a:solidFill>
                  <a:srgbClr val="FF0000"/>
                </a:solidFill>
                <a:ea typeface="黑体" panose="02010609060101010101" pitchFamily="49" charset="-122"/>
              </a:rPr>
              <a:t>快速排序在在平均情况下，排序速度最快</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a:extLst>
              <a:ext uri="{FF2B5EF4-FFF2-40B4-BE49-F238E27FC236}">
                <a16:creationId xmlns:a16="http://schemas.microsoft.com/office/drawing/2014/main" id="{EC8A644E-21FD-4646-86A4-0AC9B6C6A295}"/>
              </a:ext>
            </a:extLst>
          </p:cNvPr>
          <p:cNvSpPr>
            <a:spLocks noGrp="1" noChangeArrowheads="1"/>
          </p:cNvSpPr>
          <p:nvPr>
            <p:ph idx="1"/>
          </p:nvPr>
        </p:nvSpPr>
        <p:spPr>
          <a:xfrm>
            <a:off x="683568" y="1340768"/>
            <a:ext cx="7572375" cy="595809"/>
          </a:xfrm>
        </p:spPr>
        <p:txBody>
          <a:bodyPr/>
          <a:lstStyle/>
          <a:p>
            <a:pPr algn="just">
              <a:buFont typeface="Wingdings" panose="05000000000000000000" pitchFamily="2" charset="2"/>
              <a:buNone/>
            </a:pPr>
            <a:r>
              <a:rPr lang="zh-CN" altLang="en-US" b="1" dirty="0">
                <a:solidFill>
                  <a:srgbClr val="00206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例：</a:t>
            </a:r>
            <a:r>
              <a:rPr lang="zh-CN" altLang="en-US" b="1" dirty="0">
                <a:latin typeface="黑体" panose="02010609060101010101" pitchFamily="49" charset="-122"/>
                <a:ea typeface="黑体" panose="02010609060101010101" pitchFamily="49" charset="-122"/>
              </a:rPr>
              <a:t>21, 25, 49, 25</a:t>
            </a:r>
            <a:r>
              <a:rPr lang="zh-CN" altLang="en-US" b="1" baseline="30000"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 16, 08</a:t>
            </a:r>
            <a:endParaRPr lang="en-US" altLang="zh-CN" b="1" dirty="0">
              <a:solidFill>
                <a:srgbClr val="FF00FF"/>
              </a:solidFill>
              <a:latin typeface="黑体" panose="02010609060101010101" pitchFamily="49" charset="-122"/>
              <a:ea typeface="黑体" panose="02010609060101010101" pitchFamily="49" charset="-122"/>
            </a:endParaRPr>
          </a:p>
          <a:p>
            <a:pPr>
              <a:buFont typeface="Wingdings" panose="05000000000000000000" pitchFamily="2" charset="2"/>
              <a:buNone/>
            </a:pPr>
            <a:endParaRPr lang="zh-CN" altLang="en-US" dirty="0"/>
          </a:p>
        </p:txBody>
      </p:sp>
      <p:sp>
        <p:nvSpPr>
          <p:cNvPr id="4" name="内容占位符 2">
            <a:extLst>
              <a:ext uri="{FF2B5EF4-FFF2-40B4-BE49-F238E27FC236}">
                <a16:creationId xmlns:a16="http://schemas.microsoft.com/office/drawing/2014/main" id="{9971E01D-ABB1-4857-A08E-674594A5ECD8}"/>
              </a:ext>
            </a:extLst>
          </p:cNvPr>
          <p:cNvSpPr txBox="1">
            <a:spLocks noChangeArrowheads="1"/>
          </p:cNvSpPr>
          <p:nvPr/>
        </p:nvSpPr>
        <p:spPr bwMode="auto">
          <a:xfrm>
            <a:off x="683568" y="2060849"/>
            <a:ext cx="7572375" cy="2860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prstTxWarp prst="textNoShape">
              <a:avLst/>
            </a:prstTxWarp>
          </a:bodyPr>
          <a:lst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0888"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663"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lgn="just">
              <a:buFont typeface="Wingdings" panose="05000000000000000000" pitchFamily="2" charset="2"/>
              <a:buNone/>
            </a:pPr>
            <a:r>
              <a:rPr lang="zh-CN" altLang="en-US" sz="3200" b="1" kern="0" dirty="0">
                <a:solidFill>
                  <a:srgbClr val="002060"/>
                </a:solidFill>
                <a:latin typeface="黑体" panose="02010609060101010101" pitchFamily="49" charset="-122"/>
                <a:ea typeface="黑体" panose="02010609060101010101" pitchFamily="49" charset="-122"/>
              </a:rPr>
              <a:t>第一趟：</a:t>
            </a:r>
            <a:r>
              <a:rPr lang="en-US" altLang="zh-CN" sz="3200" b="1" kern="0" dirty="0">
                <a:solidFill>
                  <a:srgbClr val="C0000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21, 25</a:t>
            </a:r>
            <a:r>
              <a:rPr lang="en-US" altLang="zh-CN" sz="3200" b="1" kern="0" dirty="0">
                <a:solidFill>
                  <a:srgbClr val="C0000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49, </a:t>
            </a:r>
            <a:r>
              <a:rPr lang="zh-CN" altLang="en-US" sz="3200" b="1" kern="0" dirty="0">
                <a:latin typeface="黑体" panose="02010609060101010101" pitchFamily="49" charset="-122"/>
                <a:ea typeface="黑体" panose="02010609060101010101" pitchFamily="49" charset="-122"/>
              </a:rPr>
              <a:t>25</a:t>
            </a:r>
            <a:r>
              <a:rPr lang="zh-CN" altLang="en-US" sz="3200" b="1" kern="0" baseline="30000"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16, 08</a:t>
            </a:r>
          </a:p>
          <a:p>
            <a:pPr algn="just">
              <a:buFont typeface="Wingdings" panose="05000000000000000000" pitchFamily="2" charset="2"/>
              <a:buNone/>
            </a:pPr>
            <a:r>
              <a:rPr lang="zh-CN" altLang="en-US" sz="3200" b="1" kern="0" dirty="0">
                <a:solidFill>
                  <a:srgbClr val="002060"/>
                </a:solidFill>
                <a:latin typeface="黑体" panose="02010609060101010101" pitchFamily="49" charset="-122"/>
                <a:ea typeface="黑体" panose="02010609060101010101" pitchFamily="49" charset="-122"/>
              </a:rPr>
              <a:t>第二趟：</a:t>
            </a:r>
            <a:r>
              <a:rPr lang="en-US" altLang="zh-CN" sz="3200" b="1" kern="0" dirty="0">
                <a:solidFill>
                  <a:srgbClr val="C0000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21, 25, 49</a:t>
            </a:r>
            <a:r>
              <a:rPr lang="en-US" altLang="zh-CN" sz="3200" b="1" kern="0" dirty="0">
                <a:solidFill>
                  <a:srgbClr val="C0000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a:t>
            </a:r>
            <a:r>
              <a:rPr lang="zh-CN" altLang="en-US" sz="3200" b="1" kern="0" dirty="0">
                <a:latin typeface="黑体" panose="02010609060101010101" pitchFamily="49" charset="-122"/>
                <a:ea typeface="黑体" panose="02010609060101010101" pitchFamily="49" charset="-122"/>
              </a:rPr>
              <a:t>25</a:t>
            </a:r>
            <a:r>
              <a:rPr lang="zh-CN" altLang="en-US" sz="3200" b="1" kern="0" baseline="30000"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16, 08</a:t>
            </a:r>
          </a:p>
          <a:p>
            <a:pPr algn="just">
              <a:buFont typeface="Wingdings" panose="05000000000000000000" pitchFamily="2" charset="2"/>
              <a:buNone/>
            </a:pPr>
            <a:r>
              <a:rPr lang="zh-CN" altLang="en-US" sz="3200" b="1" kern="0" dirty="0">
                <a:solidFill>
                  <a:srgbClr val="002060"/>
                </a:solidFill>
                <a:latin typeface="黑体" panose="02010609060101010101" pitchFamily="49" charset="-122"/>
                <a:ea typeface="黑体" panose="02010609060101010101" pitchFamily="49" charset="-122"/>
              </a:rPr>
              <a:t>第三趟：</a:t>
            </a:r>
            <a:r>
              <a:rPr lang="en-US" altLang="zh-CN" sz="3200" b="1" kern="0" dirty="0">
                <a:solidFill>
                  <a:srgbClr val="C0000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21, 25, </a:t>
            </a:r>
            <a:r>
              <a:rPr lang="zh-CN" altLang="en-US" sz="3200" b="1" kern="0" dirty="0">
                <a:latin typeface="黑体" panose="02010609060101010101" pitchFamily="49" charset="-122"/>
                <a:ea typeface="黑体" panose="02010609060101010101" pitchFamily="49" charset="-122"/>
              </a:rPr>
              <a:t>25</a:t>
            </a:r>
            <a:r>
              <a:rPr lang="zh-CN" altLang="en-US" sz="3200" b="1" kern="0" baseline="30000"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49</a:t>
            </a:r>
            <a:r>
              <a:rPr lang="en-US" altLang="zh-CN" sz="3200" b="1" kern="0" dirty="0">
                <a:solidFill>
                  <a:srgbClr val="C0000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16, 08</a:t>
            </a:r>
          </a:p>
          <a:p>
            <a:pPr algn="just">
              <a:buFont typeface="Wingdings" panose="05000000000000000000" pitchFamily="2" charset="2"/>
              <a:buNone/>
            </a:pPr>
            <a:r>
              <a:rPr lang="zh-CN" altLang="en-US" sz="3200" b="1" kern="0" dirty="0">
                <a:solidFill>
                  <a:srgbClr val="002060"/>
                </a:solidFill>
                <a:latin typeface="黑体" panose="02010609060101010101" pitchFamily="49" charset="-122"/>
                <a:ea typeface="黑体" panose="02010609060101010101" pitchFamily="49" charset="-122"/>
              </a:rPr>
              <a:t>第四趟：</a:t>
            </a:r>
            <a:r>
              <a:rPr lang="en-US" altLang="zh-CN" sz="3200" b="1" kern="0" dirty="0">
                <a:solidFill>
                  <a:srgbClr val="C0000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16, 21, 25, </a:t>
            </a:r>
            <a:r>
              <a:rPr lang="zh-CN" altLang="en-US" sz="3200" b="1" kern="0" dirty="0">
                <a:latin typeface="黑体" panose="02010609060101010101" pitchFamily="49" charset="-122"/>
                <a:ea typeface="黑体" panose="02010609060101010101" pitchFamily="49" charset="-122"/>
              </a:rPr>
              <a:t>25</a:t>
            </a:r>
            <a:r>
              <a:rPr lang="zh-CN" altLang="en-US" sz="3200" b="1" kern="0" baseline="30000"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49</a:t>
            </a:r>
            <a:r>
              <a:rPr lang="en-US" altLang="zh-CN" sz="3200" b="1" kern="0" dirty="0">
                <a:solidFill>
                  <a:srgbClr val="C0000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08</a:t>
            </a:r>
          </a:p>
          <a:p>
            <a:pPr algn="just">
              <a:buFont typeface="Wingdings" panose="05000000000000000000" pitchFamily="2" charset="2"/>
              <a:buNone/>
            </a:pPr>
            <a:r>
              <a:rPr lang="zh-CN" altLang="en-US" sz="3200" b="1" kern="0" dirty="0">
                <a:solidFill>
                  <a:srgbClr val="002060"/>
                </a:solidFill>
                <a:latin typeface="黑体" panose="02010609060101010101" pitchFamily="49" charset="-122"/>
                <a:ea typeface="黑体" panose="02010609060101010101" pitchFamily="49" charset="-122"/>
              </a:rPr>
              <a:t>第五趟：</a:t>
            </a:r>
            <a:r>
              <a:rPr lang="en-US" altLang="zh-CN" sz="3200" b="1" kern="0" dirty="0">
                <a:solidFill>
                  <a:srgbClr val="C0000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08, 16, 21, 25, </a:t>
            </a:r>
            <a:r>
              <a:rPr lang="zh-CN" altLang="en-US" sz="3200" b="1" kern="0" dirty="0">
                <a:latin typeface="黑体" panose="02010609060101010101" pitchFamily="49" charset="-122"/>
                <a:ea typeface="黑体" panose="02010609060101010101" pitchFamily="49" charset="-122"/>
              </a:rPr>
              <a:t>25</a:t>
            </a:r>
            <a:r>
              <a:rPr lang="zh-CN" altLang="en-US" sz="3200" b="1" kern="0" baseline="30000"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49</a:t>
            </a:r>
            <a:r>
              <a:rPr lang="en-US" altLang="zh-CN" sz="3200" b="1" kern="0" dirty="0">
                <a:solidFill>
                  <a:srgbClr val="C00000"/>
                </a:solidFill>
                <a:latin typeface="黑体" panose="02010609060101010101" pitchFamily="49" charset="-122"/>
                <a:ea typeface="黑体" panose="02010609060101010101" pitchFamily="49" charset="-122"/>
              </a:rPr>
              <a:t>】</a:t>
            </a:r>
          </a:p>
          <a:p>
            <a:pPr>
              <a:buFont typeface="Wingdings" panose="05000000000000000000" pitchFamily="2" charset="2"/>
              <a:buNone/>
            </a:pPr>
            <a:endParaRPr lang="zh-CN" altLang="en-US" kern="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1CAA47F-DA26-4B3C-A1DE-22379D5E1171}"/>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一、直接插入排序(算法实现)</a:t>
            </a:r>
            <a:endParaRPr lang="en-US" altLang="zh-CN" sz="3300">
              <a:latin typeface="黑体" panose="02010609060101010101" pitchFamily="49" charset="-122"/>
              <a:ea typeface="黑体" panose="02010609060101010101" pitchFamily="49" charset="-122"/>
            </a:endParaRPr>
          </a:p>
        </p:txBody>
      </p:sp>
      <p:sp>
        <p:nvSpPr>
          <p:cNvPr id="18435" name="Text Box 3">
            <a:extLst>
              <a:ext uri="{FF2B5EF4-FFF2-40B4-BE49-F238E27FC236}">
                <a16:creationId xmlns:a16="http://schemas.microsoft.com/office/drawing/2014/main" id="{7874DC5B-ED13-4630-9DD0-770AED1DE98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896B9DD-124F-47AB-A545-BCA9D2F2F430}" type="slidenum">
              <a:rPr lang="zh-CN" altLang="en-US" sz="2400"/>
              <a:pPr algn="r" eaLnBrk="1" hangingPunct="1">
                <a:spcBef>
                  <a:spcPct val="50000"/>
                </a:spcBef>
                <a:buClrTx/>
                <a:buSzTx/>
                <a:buFontTx/>
                <a:buNone/>
              </a:pPr>
              <a:t>13</a:t>
            </a:fld>
            <a:endParaRPr lang="en-US" altLang="zh-CN" sz="2400"/>
          </a:p>
        </p:txBody>
      </p:sp>
      <p:sp>
        <p:nvSpPr>
          <p:cNvPr id="18436" name="Text Box 4">
            <a:extLst>
              <a:ext uri="{FF2B5EF4-FFF2-40B4-BE49-F238E27FC236}">
                <a16:creationId xmlns:a16="http://schemas.microsoft.com/office/drawing/2014/main" id="{810ADB32-5BFA-4101-B1D2-2D7CCE6BD27F}"/>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18437" name="Rectangle 5">
            <a:extLst>
              <a:ext uri="{FF2B5EF4-FFF2-40B4-BE49-F238E27FC236}">
                <a16:creationId xmlns:a16="http://schemas.microsoft.com/office/drawing/2014/main" id="{0938D8EC-30D9-432E-842D-DACA1EEC7121}"/>
              </a:ext>
            </a:extLst>
          </p:cNvPr>
          <p:cNvSpPr>
            <a:spLocks noGrp="1" noChangeArrowheads="1"/>
          </p:cNvSpPr>
          <p:nvPr>
            <p:ph type="body" idx="1"/>
          </p:nvPr>
        </p:nvSpPr>
        <p:spPr>
          <a:xfrm>
            <a:off x="420757" y="2771664"/>
            <a:ext cx="8763000" cy="2841848"/>
          </a:xfrm>
        </p:spPr>
        <p:txBody>
          <a:bodyPr/>
          <a:lstStyle/>
          <a:p>
            <a:pPr eaLnBrk="1" hangingPunct="1">
              <a:lnSpc>
                <a:spcPct val="90000"/>
              </a:lnSpc>
              <a:spcBef>
                <a:spcPct val="30000"/>
              </a:spcBef>
            </a:pPr>
            <a:r>
              <a:rPr lang="zh-CN" altLang="en-US" sz="3200" b="1" dirty="0">
                <a:latin typeface="黑体" panose="02010609060101010101" pitchFamily="49" charset="-122"/>
                <a:ea typeface="黑体" panose="02010609060101010101" pitchFamily="49" charset="-122"/>
              </a:rPr>
              <a:t>生成顺序表</a:t>
            </a:r>
            <a:endParaRPr lang="en-US" altLang="zh-CN" sz="2400"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class List{</a:t>
            </a: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int *Key;</a:t>
            </a: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int </a:t>
            </a:r>
            <a:r>
              <a:rPr lang="en-US" altLang="zh-CN" sz="2400" b="1" dirty="0" err="1">
                <a:latin typeface="黑体" panose="02010609060101010101" pitchFamily="49" charset="-122"/>
                <a:ea typeface="黑体" panose="02010609060101010101" pitchFamily="49" charset="-122"/>
              </a:rPr>
              <a:t>len</a:t>
            </a:r>
            <a:r>
              <a:rPr lang="en-US" altLang="zh-CN" sz="2400" b="1" dirty="0">
                <a:latin typeface="黑体" panose="02010609060101010101" pitchFamily="49" charset="-122"/>
                <a:ea typeface="黑体" panose="02010609060101010101" pitchFamily="49" charset="-122"/>
              </a:rPr>
              <a:t>;</a:t>
            </a: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a:t>
            </a:r>
          </a:p>
        </p:txBody>
      </p:sp>
      <p:sp>
        <p:nvSpPr>
          <p:cNvPr id="18438" name="Rectangle 6">
            <a:extLst>
              <a:ext uri="{FF2B5EF4-FFF2-40B4-BE49-F238E27FC236}">
                <a16:creationId xmlns:a16="http://schemas.microsoft.com/office/drawing/2014/main" id="{5EC3BF85-CEA8-46B6-B986-8C7A833C74D7}"/>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C7AA3C5-1F1F-4301-A32D-1A57F55639DD}"/>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一、直接插入排序(算法实现)</a:t>
            </a:r>
            <a:endParaRPr lang="en-US" altLang="zh-CN" sz="3300">
              <a:latin typeface="黑体" panose="02010609060101010101" pitchFamily="49" charset="-122"/>
              <a:ea typeface="黑体" panose="02010609060101010101" pitchFamily="49" charset="-122"/>
            </a:endParaRPr>
          </a:p>
        </p:txBody>
      </p:sp>
      <p:sp>
        <p:nvSpPr>
          <p:cNvPr id="19459" name="Text Box 3">
            <a:extLst>
              <a:ext uri="{FF2B5EF4-FFF2-40B4-BE49-F238E27FC236}">
                <a16:creationId xmlns:a16="http://schemas.microsoft.com/office/drawing/2014/main" id="{171BC937-692F-404B-B014-AFA102E16DD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CAC9B1E3-086F-4B93-9026-5974C3C11BFE}" type="slidenum">
              <a:rPr lang="zh-CN" altLang="en-US" sz="2400"/>
              <a:pPr algn="r" eaLnBrk="1" hangingPunct="1">
                <a:spcBef>
                  <a:spcPct val="50000"/>
                </a:spcBef>
                <a:buClrTx/>
                <a:buSzTx/>
                <a:buFontTx/>
                <a:buNone/>
              </a:pPr>
              <a:t>14</a:t>
            </a:fld>
            <a:endParaRPr lang="en-US" altLang="zh-CN" sz="2400"/>
          </a:p>
        </p:txBody>
      </p:sp>
      <p:sp>
        <p:nvSpPr>
          <p:cNvPr id="19460" name="Text Box 4">
            <a:extLst>
              <a:ext uri="{FF2B5EF4-FFF2-40B4-BE49-F238E27FC236}">
                <a16:creationId xmlns:a16="http://schemas.microsoft.com/office/drawing/2014/main" id="{41CA0BA6-FAB2-46A0-938A-135ED5E6A9D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19461" name="Rectangle 5">
            <a:extLst>
              <a:ext uri="{FF2B5EF4-FFF2-40B4-BE49-F238E27FC236}">
                <a16:creationId xmlns:a16="http://schemas.microsoft.com/office/drawing/2014/main" id="{CE56557A-82CF-47D4-9BA2-001373E7AA04}"/>
              </a:ext>
            </a:extLst>
          </p:cNvPr>
          <p:cNvSpPr>
            <a:spLocks noGrp="1" noChangeArrowheads="1"/>
          </p:cNvSpPr>
          <p:nvPr>
            <p:ph type="body" idx="1"/>
          </p:nvPr>
        </p:nvSpPr>
        <p:spPr>
          <a:xfrm>
            <a:off x="381000" y="2708275"/>
            <a:ext cx="8763000" cy="4149725"/>
          </a:xfrm>
        </p:spPr>
        <p:txBody>
          <a:bodyPr/>
          <a:lstStyle/>
          <a:p>
            <a:pPr eaLnBrk="1" hangingPunct="1">
              <a:spcBef>
                <a:spcPct val="30000"/>
              </a:spcBef>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void </a:t>
            </a:r>
            <a:r>
              <a:rPr lang="en-US" altLang="zh-CN" sz="2000" b="1" dirty="0" err="1">
                <a:latin typeface="黑体" panose="02010609060101010101" pitchFamily="49" charset="-122"/>
                <a:ea typeface="黑体" panose="02010609060101010101" pitchFamily="49" charset="-122"/>
              </a:rPr>
              <a:t>InsertSort</a:t>
            </a:r>
            <a:r>
              <a:rPr lang="en-US" altLang="zh-CN" sz="2000" b="1" dirty="0">
                <a:latin typeface="黑体" panose="02010609060101010101" pitchFamily="49" charset="-122"/>
                <a:ea typeface="黑体" panose="02010609060101010101" pitchFamily="49" charset="-122"/>
              </a:rPr>
              <a:t>()</a:t>
            </a:r>
          </a:p>
          <a:p>
            <a:pPr eaLnBrk="1" hangingPunct="1">
              <a:spcBef>
                <a:spcPct val="30000"/>
              </a:spcBef>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int i, j, temp;</a:t>
            </a:r>
          </a:p>
          <a:p>
            <a:pPr eaLnBrk="1" hangingPunct="1">
              <a:spcBef>
                <a:spcPct val="30000"/>
              </a:spcBef>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for (i=2; i&lt;=</a:t>
            </a:r>
            <a:r>
              <a:rPr lang="en-US" altLang="zh-CN" sz="2000" b="1" dirty="0" err="1">
                <a:latin typeface="黑体" panose="02010609060101010101" pitchFamily="49" charset="-122"/>
                <a:ea typeface="黑体" panose="02010609060101010101" pitchFamily="49" charset="-122"/>
              </a:rPr>
              <a:t>len</a:t>
            </a:r>
            <a:r>
              <a:rPr lang="en-US" altLang="zh-CN" sz="2000" b="1" dirty="0">
                <a:latin typeface="黑体" panose="02010609060101010101" pitchFamily="49" charset="-122"/>
                <a:ea typeface="黑体" panose="02010609060101010101" pitchFamily="49" charset="-122"/>
              </a:rPr>
              <a:t>; i++) {	     //</a:t>
            </a:r>
            <a:r>
              <a:rPr lang="zh-CN" altLang="en-US" sz="2000" b="1" dirty="0">
                <a:latin typeface="黑体" panose="02010609060101010101" pitchFamily="49" charset="-122"/>
                <a:ea typeface="黑体" panose="02010609060101010101" pitchFamily="49" charset="-122"/>
              </a:rPr>
              <a:t>从第</a:t>
            </a:r>
            <a:r>
              <a:rPr lang="en-US" altLang="zh-CN" sz="2000" b="1" dirty="0">
                <a:latin typeface="黑体" panose="02010609060101010101" pitchFamily="49" charset="-122"/>
                <a:ea typeface="黑体" panose="02010609060101010101" pitchFamily="49" charset="-122"/>
              </a:rPr>
              <a:t>2</a:t>
            </a:r>
            <a:r>
              <a:rPr lang="zh-CN" altLang="en-US" sz="2000" b="1" dirty="0">
                <a:latin typeface="黑体" panose="02010609060101010101" pitchFamily="49" charset="-122"/>
                <a:ea typeface="黑体" panose="02010609060101010101" pitchFamily="49" charset="-122"/>
              </a:rPr>
              <a:t>个元素开始插入排序</a:t>
            </a:r>
          </a:p>
          <a:p>
            <a:pPr eaLnBrk="1" hangingPunct="1">
              <a:spcBef>
                <a:spcPct val="30000"/>
              </a:spcBef>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temp = Key[i];</a:t>
            </a:r>
          </a:p>
          <a:p>
            <a:pPr eaLnBrk="1" hangingPunct="1">
              <a:spcBef>
                <a:spcPct val="30000"/>
              </a:spcBef>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for (j=i-1; j&gt;=1; j--) {</a:t>
            </a:r>
          </a:p>
          <a:p>
            <a:pPr eaLnBrk="1" hangingPunct="1">
              <a:spcBef>
                <a:spcPct val="30000"/>
              </a:spcBef>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if (temp </a:t>
            </a:r>
            <a:r>
              <a:rPr lang="en-US" altLang="zh-CN" sz="2000" b="1" dirty="0">
                <a:solidFill>
                  <a:srgbClr val="FF0000"/>
                </a:solidFill>
                <a:latin typeface="黑体" panose="02010609060101010101" pitchFamily="49" charset="-122"/>
                <a:ea typeface="黑体" panose="02010609060101010101" pitchFamily="49" charset="-122"/>
              </a:rPr>
              <a:t>&lt;</a:t>
            </a:r>
            <a:r>
              <a:rPr lang="en-US" altLang="zh-CN" sz="2000" b="1" dirty="0">
                <a:latin typeface="黑体" panose="02010609060101010101" pitchFamily="49" charset="-122"/>
                <a:ea typeface="黑体" panose="02010609060101010101" pitchFamily="49" charset="-122"/>
              </a:rPr>
              <a:t> Key[j])   Key[j+1] = Key[j];</a:t>
            </a:r>
          </a:p>
          <a:p>
            <a:pPr eaLnBrk="1" hangingPunct="1">
              <a:spcBef>
                <a:spcPct val="30000"/>
              </a:spcBef>
              <a:buNone/>
            </a:pPr>
            <a:r>
              <a:rPr lang="en-US" altLang="zh-CN" sz="2000" b="1" dirty="0">
                <a:latin typeface="黑体" panose="02010609060101010101" pitchFamily="49" charset="-122"/>
                <a:ea typeface="黑体" panose="02010609060101010101" pitchFamily="49" charset="-122"/>
              </a:rPr>
              <a:t>           else   break;        //</a:t>
            </a:r>
            <a:r>
              <a:rPr lang="zh-CN" altLang="en-US" sz="2000" b="1" dirty="0">
                <a:latin typeface="黑体" panose="02010609060101010101" pitchFamily="49" charset="-122"/>
                <a:ea typeface="黑体" panose="02010609060101010101" pitchFamily="49" charset="-122"/>
              </a:rPr>
              <a:t>找到新元素位置，退出循环</a:t>
            </a:r>
            <a:endParaRPr lang="en-US" altLang="zh-CN" sz="2000" b="1" dirty="0">
              <a:latin typeface="黑体" panose="02010609060101010101" pitchFamily="49" charset="-122"/>
              <a:ea typeface="黑体" panose="02010609060101010101" pitchFamily="49" charset="-122"/>
            </a:endParaRPr>
          </a:p>
          <a:p>
            <a:pPr eaLnBrk="1" hangingPunct="1">
              <a:spcBef>
                <a:spcPct val="30000"/>
              </a:spcBef>
              <a:buNone/>
            </a:pPr>
            <a:r>
              <a:rPr lang="en-US" altLang="zh-CN" sz="2000" b="1" dirty="0">
                <a:latin typeface="黑体" panose="02010609060101010101" pitchFamily="49" charset="-122"/>
                <a:ea typeface="黑体" panose="02010609060101010101" pitchFamily="49" charset="-122"/>
              </a:rPr>
              <a:t>       } 		</a:t>
            </a:r>
          </a:p>
          <a:p>
            <a:pPr eaLnBrk="1" hangingPunct="1">
              <a:spcBef>
                <a:spcPct val="30000"/>
              </a:spcBef>
              <a:buNone/>
            </a:pPr>
            <a:r>
              <a:rPr lang="en-US" altLang="zh-CN" sz="2000" b="1" dirty="0">
                <a:latin typeface="黑体" panose="02010609060101010101" pitchFamily="49" charset="-122"/>
                <a:ea typeface="黑体" panose="02010609060101010101" pitchFamily="49" charset="-122"/>
              </a:rPr>
              <a:t>       Key[j+1] = temp;		</a:t>
            </a:r>
          </a:p>
          <a:p>
            <a:pPr eaLnBrk="1" hangingPunct="1">
              <a:spcBef>
                <a:spcPct val="30000"/>
              </a:spcBef>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a:t>
            </a:r>
          </a:p>
        </p:txBody>
      </p:sp>
      <p:sp>
        <p:nvSpPr>
          <p:cNvPr id="19462" name="Rectangle 6">
            <a:extLst>
              <a:ext uri="{FF2B5EF4-FFF2-40B4-BE49-F238E27FC236}">
                <a16:creationId xmlns:a16="http://schemas.microsoft.com/office/drawing/2014/main" id="{FAED9610-DF91-4B34-A968-0C8A8751CE8B}"/>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a:extLst>
              <a:ext uri="{FF2B5EF4-FFF2-40B4-BE49-F238E27FC236}">
                <a16:creationId xmlns:a16="http://schemas.microsoft.com/office/drawing/2014/main" id="{0EA620E1-B574-4108-BAC6-B05738CA7CB5}"/>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一、直接插入排序(算法分析)</a:t>
            </a:r>
            <a:endParaRPr lang="en-US" altLang="zh-CN" sz="3300">
              <a:latin typeface="黑体" panose="02010609060101010101" pitchFamily="49" charset="-122"/>
              <a:ea typeface="黑体" panose="02010609060101010101" pitchFamily="49" charset="-122"/>
            </a:endParaRPr>
          </a:p>
        </p:txBody>
      </p:sp>
      <p:sp>
        <p:nvSpPr>
          <p:cNvPr id="21507" name="Text Box 1027">
            <a:extLst>
              <a:ext uri="{FF2B5EF4-FFF2-40B4-BE49-F238E27FC236}">
                <a16:creationId xmlns:a16="http://schemas.microsoft.com/office/drawing/2014/main" id="{E1B10E70-E29D-403E-A4BD-12CAB8E3124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B3F5725-3E16-46FF-83A9-1B946A39C2B1}" type="slidenum">
              <a:rPr lang="zh-CN" altLang="en-US" sz="2400"/>
              <a:pPr algn="r" eaLnBrk="1" hangingPunct="1">
                <a:spcBef>
                  <a:spcPct val="50000"/>
                </a:spcBef>
                <a:buClrTx/>
                <a:buSzTx/>
                <a:buFontTx/>
                <a:buNone/>
              </a:pPr>
              <a:t>15</a:t>
            </a:fld>
            <a:endParaRPr lang="en-US" altLang="zh-CN" sz="2400"/>
          </a:p>
        </p:txBody>
      </p:sp>
      <p:sp>
        <p:nvSpPr>
          <p:cNvPr id="21508" name="Text Box 1028">
            <a:extLst>
              <a:ext uri="{FF2B5EF4-FFF2-40B4-BE49-F238E27FC236}">
                <a16:creationId xmlns:a16="http://schemas.microsoft.com/office/drawing/2014/main" id="{5EA8C86F-1D5D-46AA-8AAA-9A12D03FE620}"/>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21509" name="Rectangle 1029">
            <a:extLst>
              <a:ext uri="{FF2B5EF4-FFF2-40B4-BE49-F238E27FC236}">
                <a16:creationId xmlns:a16="http://schemas.microsoft.com/office/drawing/2014/main" id="{EB0D6770-4B58-4E9A-AD4F-668EA14ABC08}"/>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sz="3200" b="1" dirty="0">
                <a:latin typeface="黑体" panose="02010609060101010101" pitchFamily="49" charset="-122"/>
                <a:ea typeface="黑体" panose="02010609060101010101" pitchFamily="49" charset="-122"/>
              </a:rPr>
              <a:t>关键字比较次数和记录移动次数与记录关键字的</a:t>
            </a:r>
            <a:r>
              <a:rPr lang="zh-CN" altLang="en-US" sz="3200" b="1" dirty="0">
                <a:solidFill>
                  <a:srgbClr val="FF0000"/>
                </a:solidFill>
                <a:latin typeface="黑体" panose="02010609060101010101" pitchFamily="49" charset="-122"/>
                <a:ea typeface="黑体" panose="02010609060101010101" pitchFamily="49" charset="-122"/>
              </a:rPr>
              <a:t>初始排列</a:t>
            </a:r>
            <a:r>
              <a:rPr lang="zh-CN" altLang="en-US" sz="3200" b="1" dirty="0">
                <a:latin typeface="黑体" panose="02010609060101010101" pitchFamily="49" charset="-122"/>
                <a:ea typeface="黑体" panose="02010609060101010101" pitchFamily="49" charset="-122"/>
              </a:rPr>
              <a:t>有关。</a:t>
            </a:r>
          </a:p>
          <a:p>
            <a:pPr eaLnBrk="1" hangingPunct="1">
              <a:spcBef>
                <a:spcPct val="30000"/>
              </a:spcBef>
            </a:pPr>
            <a:endParaRPr lang="zh-CN" altLang="en-US" sz="3200" b="1" dirty="0">
              <a:latin typeface="黑体" panose="02010609060101010101" pitchFamily="49" charset="-122"/>
              <a:ea typeface="黑体" panose="02010609060101010101" pitchFamily="49" charset="-122"/>
            </a:endParaRPr>
          </a:p>
          <a:p>
            <a:pPr eaLnBrk="1" hangingPunct="1">
              <a:spcBef>
                <a:spcPct val="30000"/>
              </a:spcBef>
            </a:pPr>
            <a:r>
              <a:rPr lang="zh-CN" altLang="en-US" sz="3200" b="1" dirty="0">
                <a:latin typeface="黑体" panose="02010609060101010101" pitchFamily="49" charset="-122"/>
                <a:ea typeface="黑体" panose="02010609060101010101" pitchFamily="49" charset="-122"/>
              </a:rPr>
              <a:t>最好情况下, 排序前记录已按关键字从小到大有序, 每趟只需与前面有序记录序列的最后一个记录</a:t>
            </a:r>
            <a:r>
              <a:rPr lang="zh-CN" altLang="en-US" sz="3200" b="1" dirty="0">
                <a:solidFill>
                  <a:srgbClr val="FF0000"/>
                </a:solidFill>
                <a:latin typeface="黑体" panose="02010609060101010101" pitchFamily="49" charset="-122"/>
                <a:ea typeface="黑体" panose="02010609060101010101" pitchFamily="49" charset="-122"/>
              </a:rPr>
              <a:t>比较1次</a:t>
            </a:r>
            <a:r>
              <a:rPr lang="zh-CN" altLang="en-US" sz="3200" b="1" dirty="0">
                <a:latin typeface="黑体" panose="02010609060101010101" pitchFamily="49" charset="-122"/>
                <a:ea typeface="黑体" panose="02010609060101010101" pitchFamily="49" charset="-122"/>
              </a:rPr>
              <a:t>, 总的关键字比较次数为 </a:t>
            </a:r>
            <a:r>
              <a:rPr lang="en-US" altLang="zh-CN" sz="3200" b="1" dirty="0">
                <a:solidFill>
                  <a:srgbClr val="FF0000"/>
                </a:solidFill>
                <a:latin typeface="黑体" panose="02010609060101010101" pitchFamily="49" charset="-122"/>
                <a:ea typeface="黑体" panose="02010609060101010101" pitchFamily="49" charset="-122"/>
              </a:rPr>
              <a:t>n-1</a:t>
            </a:r>
          </a:p>
        </p:txBody>
      </p:sp>
      <p:sp>
        <p:nvSpPr>
          <p:cNvPr id="21510" name="Rectangle 1030">
            <a:extLst>
              <a:ext uri="{FF2B5EF4-FFF2-40B4-BE49-F238E27FC236}">
                <a16:creationId xmlns:a16="http://schemas.microsoft.com/office/drawing/2014/main" id="{9B483DAC-DA78-43A8-9F19-7D337985FB89}"/>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4C034FC-932C-4351-97EE-DC0CA960CC49}"/>
              </a:ext>
            </a:extLst>
          </p:cNvPr>
          <p:cNvSpPr>
            <a:spLocks noGrp="1" noChangeArrowheads="1"/>
          </p:cNvSpPr>
          <p:nvPr>
            <p:ph type="title"/>
          </p:nvPr>
        </p:nvSpPr>
        <p:spPr>
          <a:xfrm>
            <a:off x="457200" y="1708150"/>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一、直接插入排序(算法分析)</a:t>
            </a:r>
            <a:endParaRPr lang="en-US" altLang="zh-CN" sz="3300" dirty="0">
              <a:latin typeface="黑体" panose="02010609060101010101" pitchFamily="49" charset="-122"/>
              <a:ea typeface="黑体" panose="02010609060101010101" pitchFamily="49" charset="-122"/>
            </a:endParaRPr>
          </a:p>
        </p:txBody>
      </p:sp>
      <p:sp>
        <p:nvSpPr>
          <p:cNvPr id="22531" name="Text Box 3">
            <a:extLst>
              <a:ext uri="{FF2B5EF4-FFF2-40B4-BE49-F238E27FC236}">
                <a16:creationId xmlns:a16="http://schemas.microsoft.com/office/drawing/2014/main" id="{3DAC6586-1506-45A9-AE48-A85B9B22D16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2B4A002-24A8-45B9-80FB-FFEC45D54078}" type="slidenum">
              <a:rPr lang="zh-CN" altLang="en-US" sz="2400"/>
              <a:pPr algn="r" eaLnBrk="1" hangingPunct="1">
                <a:spcBef>
                  <a:spcPct val="50000"/>
                </a:spcBef>
                <a:buClrTx/>
                <a:buSzTx/>
                <a:buFontTx/>
                <a:buNone/>
              </a:pPr>
              <a:t>16</a:t>
            </a:fld>
            <a:endParaRPr lang="en-US" altLang="zh-CN" sz="2400"/>
          </a:p>
        </p:txBody>
      </p:sp>
      <p:sp>
        <p:nvSpPr>
          <p:cNvPr id="22532" name="Text Box 4">
            <a:extLst>
              <a:ext uri="{FF2B5EF4-FFF2-40B4-BE49-F238E27FC236}">
                <a16:creationId xmlns:a16="http://schemas.microsoft.com/office/drawing/2014/main" id="{2E489A06-CA7E-46BF-81E5-0BB10CCA83B0}"/>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22534" name="Rectangle 6">
            <a:extLst>
              <a:ext uri="{FF2B5EF4-FFF2-40B4-BE49-F238E27FC236}">
                <a16:creationId xmlns:a16="http://schemas.microsoft.com/office/drawing/2014/main" id="{86DBA212-03B5-4604-A5D6-FEC20C012682}"/>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
        <p:nvSpPr>
          <p:cNvPr id="9" name="Rectangle 5">
            <a:extLst>
              <a:ext uri="{FF2B5EF4-FFF2-40B4-BE49-F238E27FC236}">
                <a16:creationId xmlns:a16="http://schemas.microsoft.com/office/drawing/2014/main" id="{426123F9-142A-4895-8B1D-9DB5A2446BEA}"/>
              </a:ext>
            </a:extLst>
          </p:cNvPr>
          <p:cNvSpPr txBox="1">
            <a:spLocks noChangeArrowheads="1"/>
          </p:cNvSpPr>
          <p:nvPr/>
        </p:nvSpPr>
        <p:spPr bwMode="auto">
          <a:xfrm>
            <a:off x="476250" y="2511562"/>
            <a:ext cx="8191500" cy="1977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prstTxWarp prst="textNoShape">
              <a:avLst/>
            </a:prstTxWarp>
          </a:bodyPr>
          <a:lst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0888"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663"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eaLnBrk="1" hangingPunct="1">
              <a:lnSpc>
                <a:spcPct val="90000"/>
              </a:lnSpc>
              <a:spcBef>
                <a:spcPct val="30000"/>
              </a:spcBef>
            </a:pPr>
            <a:r>
              <a:rPr lang="zh-CN" altLang="en-US" b="1" kern="0" dirty="0">
                <a:latin typeface="黑体" panose="02010609060101010101" pitchFamily="49" charset="-122"/>
                <a:ea typeface="黑体" panose="02010609060101010101" pitchFamily="49" charset="-122"/>
              </a:rPr>
              <a:t>最坏情况下, 第</a:t>
            </a:r>
            <a:r>
              <a:rPr lang="en-US" altLang="zh-CN" b="1" kern="0" dirty="0">
                <a:latin typeface="黑体" panose="02010609060101010101" pitchFamily="49" charset="-122"/>
                <a:ea typeface="黑体" panose="02010609060101010101" pitchFamily="49" charset="-122"/>
              </a:rPr>
              <a:t>i</a:t>
            </a:r>
            <a:r>
              <a:rPr lang="zh-CN" altLang="en-US" b="1" kern="0" dirty="0">
                <a:latin typeface="黑体" panose="02010609060101010101" pitchFamily="49" charset="-122"/>
                <a:ea typeface="黑体" panose="02010609060101010101" pitchFamily="49" charset="-122"/>
              </a:rPr>
              <a:t>趟时第</a:t>
            </a:r>
            <a:r>
              <a:rPr lang="en-US" altLang="zh-CN" b="1" kern="0" dirty="0">
                <a:latin typeface="黑体" panose="02010609060101010101" pitchFamily="49" charset="-122"/>
                <a:ea typeface="黑体" panose="02010609060101010101" pitchFamily="49" charset="-122"/>
              </a:rPr>
              <a:t>i</a:t>
            </a:r>
            <a:r>
              <a:rPr lang="zh-CN" altLang="en-US" b="1" kern="0" dirty="0">
                <a:latin typeface="黑体" panose="02010609060101010101" pitchFamily="49" charset="-122"/>
                <a:ea typeface="黑体" panose="02010609060101010101" pitchFamily="49" charset="-122"/>
              </a:rPr>
              <a:t>个记录必须与前面</a:t>
            </a:r>
            <a:r>
              <a:rPr lang="en-US" altLang="zh-CN" b="1" kern="0" dirty="0">
                <a:latin typeface="黑体" panose="02010609060101010101" pitchFamily="49" charset="-122"/>
                <a:ea typeface="黑体" panose="02010609060101010101" pitchFamily="49" charset="-122"/>
              </a:rPr>
              <a:t>i-1</a:t>
            </a:r>
            <a:r>
              <a:rPr lang="zh-CN" altLang="en-US" b="1" kern="0" dirty="0">
                <a:latin typeface="黑体" panose="02010609060101010101" pitchFamily="49" charset="-122"/>
                <a:ea typeface="黑体" panose="02010609060101010101" pitchFamily="49" charset="-122"/>
              </a:rPr>
              <a:t>个记录都做关键字比较, 并且每做1次比较就要做1次数据移动。则总关键字比较次数</a:t>
            </a:r>
            <a:r>
              <a:rPr lang="en-US" altLang="zh-CN" b="1" kern="0" dirty="0">
                <a:latin typeface="黑体" panose="02010609060101010101" pitchFamily="49" charset="-122"/>
                <a:ea typeface="黑体" panose="02010609060101010101" pitchFamily="49" charset="-122"/>
              </a:rPr>
              <a:t>KCN</a:t>
            </a:r>
            <a:r>
              <a:rPr lang="zh-CN" altLang="en-US" b="1" kern="0" dirty="0">
                <a:latin typeface="黑体" panose="02010609060101010101" pitchFamily="49" charset="-122"/>
                <a:ea typeface="黑体" panose="02010609060101010101" pitchFamily="49" charset="-122"/>
              </a:rPr>
              <a:t>和记录移动次数</a:t>
            </a:r>
            <a:r>
              <a:rPr lang="en-US" altLang="zh-CN" b="1" kern="0" dirty="0">
                <a:latin typeface="黑体" panose="02010609060101010101" pitchFamily="49" charset="-122"/>
                <a:ea typeface="黑体" panose="02010609060101010101" pitchFamily="49" charset="-122"/>
              </a:rPr>
              <a:t>RMN</a:t>
            </a:r>
            <a:r>
              <a:rPr lang="zh-CN" altLang="en-US" b="1" kern="0" dirty="0">
                <a:latin typeface="黑体" panose="02010609060101010101" pitchFamily="49" charset="-122"/>
                <a:ea typeface="黑体" panose="02010609060101010101" pitchFamily="49" charset="-122"/>
              </a:rPr>
              <a:t>分别为：</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DB6F712-2DEF-4F15-8145-31C5AE221522}"/>
                  </a:ext>
                </a:extLst>
              </p:cNvPr>
              <p:cNvSpPr txBox="1"/>
              <p:nvPr/>
            </p:nvSpPr>
            <p:spPr>
              <a:xfrm>
                <a:off x="1907704" y="4492812"/>
                <a:ext cx="4608512" cy="100623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𝑲𝑪𝑵</m:t>
                      </m:r>
                      <m:r>
                        <a:rPr lang="en-US" altLang="zh-CN" b="1" i="1" smtClean="0">
                          <a:latin typeface="Cambria Math" panose="02040503050406030204" pitchFamily="18" charset="0"/>
                        </a:rPr>
                        <m:t>=</m:t>
                      </m:r>
                      <m:nary>
                        <m:naryPr>
                          <m:chr m:val="∑"/>
                          <m:ctrlPr>
                            <a:rPr lang="en-US" altLang="zh-CN" b="1" i="1" smtClean="0">
                              <a:latin typeface="Cambria Math" panose="02040503050406030204" pitchFamily="18" charset="0"/>
                            </a:rPr>
                          </m:ctrlPr>
                        </m:naryPr>
                        <m:sub>
                          <m:r>
                            <m:rPr>
                              <m:brk m:alnAt="23"/>
                            </m:rPr>
                            <a:rPr lang="en-US" altLang="zh-CN" b="1" i="1">
                              <a:latin typeface="Cambria Math" panose="02040503050406030204" pitchFamily="18" charset="0"/>
                            </a:rPr>
                            <m:t>𝒊</m:t>
                          </m:r>
                          <m:r>
                            <a:rPr lang="en-US" altLang="zh-CN" b="1" i="1" smtClean="0">
                              <a:latin typeface="Cambria Math" panose="02040503050406030204" pitchFamily="18" charset="0"/>
                            </a:rPr>
                            <m:t>=</m:t>
                          </m:r>
                          <m:r>
                            <a:rPr lang="en-US" altLang="zh-CN" b="1" i="1" smtClean="0">
                              <a:latin typeface="Cambria Math" panose="02040503050406030204" pitchFamily="18" charset="0"/>
                            </a:rPr>
                            <m:t>𝟐</m:t>
                          </m:r>
                        </m:sub>
                        <m:sup>
                          <m:r>
                            <a:rPr lang="en-US" altLang="zh-CN" b="1" i="1" smtClean="0">
                              <a:latin typeface="Cambria Math" panose="02040503050406030204" pitchFamily="18" charset="0"/>
                            </a:rPr>
                            <m:t>𝒏</m:t>
                          </m:r>
                        </m:sup>
                        <m:e>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𝒊</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e>
                          </m:d>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num>
                            <m:den>
                              <m:r>
                                <a:rPr lang="en-US" altLang="zh-CN" b="1" i="1" smtClean="0">
                                  <a:latin typeface="Cambria Math" panose="02040503050406030204" pitchFamily="18" charset="0"/>
                                </a:rPr>
                                <m:t>𝟐</m:t>
                              </m:r>
                            </m:den>
                          </m:f>
                        </m:e>
                      </m:nary>
                    </m:oMath>
                  </m:oMathPara>
                </a14:m>
                <a:endParaRPr lang="zh-CN" altLang="en-US" b="1" dirty="0"/>
              </a:p>
            </p:txBody>
          </p:sp>
        </mc:Choice>
        <mc:Fallback xmlns="">
          <p:sp>
            <p:nvSpPr>
              <p:cNvPr id="3" name="文本框 2">
                <a:extLst>
                  <a:ext uri="{FF2B5EF4-FFF2-40B4-BE49-F238E27FC236}">
                    <a16:creationId xmlns:a16="http://schemas.microsoft.com/office/drawing/2014/main" xmlns="" xmlns:a14="http://schemas.microsoft.com/office/drawing/2010/main" id="{5DB6F712-2DEF-4F15-8145-31C5AE221522}"/>
                  </a:ext>
                </a:extLst>
              </p:cNvPr>
              <p:cNvSpPr txBox="1">
                <a:spLocks noRot="1" noChangeAspect="1" noMove="1" noResize="1" noEditPoints="1" noAdjustHandles="1" noChangeArrowheads="1" noChangeShapeType="1" noTextEdit="1"/>
              </p:cNvSpPr>
              <p:nvPr/>
            </p:nvSpPr>
            <p:spPr>
              <a:xfrm>
                <a:off x="1907704" y="4492812"/>
                <a:ext cx="4608512" cy="1006238"/>
              </a:xfrm>
              <a:prstGeom prst="rect">
                <a:avLst/>
              </a:prstGeom>
              <a:blipFill>
                <a:blip r:embed="rId3"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CBF7653A-B152-4D50-A95C-ED44BADC0E46}"/>
                  </a:ext>
                </a:extLst>
              </p:cNvPr>
              <p:cNvSpPr txBox="1"/>
              <p:nvPr/>
            </p:nvSpPr>
            <p:spPr>
              <a:xfrm>
                <a:off x="1979712" y="5643168"/>
                <a:ext cx="5184576" cy="10048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𝑹𝑴𝑵</m:t>
                      </m:r>
                      <m:r>
                        <a:rPr lang="en-US" altLang="zh-CN" b="1" i="1" smtClean="0">
                          <a:latin typeface="Cambria Math" panose="02040503050406030204" pitchFamily="18" charset="0"/>
                        </a:rPr>
                        <m:t>=</m:t>
                      </m:r>
                      <m:nary>
                        <m:naryPr>
                          <m:chr m:val="∑"/>
                          <m:ctrlPr>
                            <a:rPr lang="en-US" altLang="zh-CN" b="1" i="1" smtClean="0">
                              <a:latin typeface="Cambria Math" panose="02040503050406030204" pitchFamily="18" charset="0"/>
                            </a:rPr>
                          </m:ctrlPr>
                        </m:naryPr>
                        <m:sub>
                          <m:r>
                            <m:rPr>
                              <m:sty m:val="p"/>
                              <m:brk m:alnAt="23"/>
                            </m:rPr>
                            <a:rPr lang="en-US" altLang="zh-CN" b="1" i="1">
                              <a:latin typeface="Cambria Math" panose="02040503050406030204" pitchFamily="18" charset="0"/>
                            </a:rPr>
                            <m:t>i</m:t>
                          </m:r>
                          <m:r>
                            <a:rPr lang="en-US" altLang="zh-CN" b="1" i="1" smtClean="0">
                              <a:latin typeface="Cambria Math" panose="02040503050406030204" pitchFamily="18" charset="0"/>
                            </a:rPr>
                            <m:t>=</m:t>
                          </m:r>
                          <m:r>
                            <a:rPr lang="en-US" altLang="zh-CN" b="1" i="1" smtClean="0">
                              <a:latin typeface="Cambria Math" panose="02040503050406030204" pitchFamily="18" charset="0"/>
                            </a:rPr>
                            <m:t>𝟐</m:t>
                          </m:r>
                        </m:sub>
                        <m:sup>
                          <m:r>
                            <a:rPr lang="en-US" altLang="zh-CN" b="1" i="1" smtClean="0">
                              <a:latin typeface="Cambria Math" panose="02040503050406030204" pitchFamily="18" charset="0"/>
                            </a:rPr>
                            <m:t>𝒏</m:t>
                          </m:r>
                        </m:sup>
                        <m:e>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𝒊</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e>
                          </m:d>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m:t>
                              </m:r>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𝟒</m:t>
                              </m:r>
                              <m:r>
                                <a:rPr lang="en-US" altLang="zh-CN" b="1" i="1" smtClean="0">
                                  <a:latin typeface="Cambria Math" panose="02040503050406030204" pitchFamily="18" charset="0"/>
                                </a:rPr>
                                <m:t>)(</m:t>
                              </m:r>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num>
                            <m:den>
                              <m:r>
                                <a:rPr lang="en-US" altLang="zh-CN" b="1" i="1" smtClean="0">
                                  <a:latin typeface="Cambria Math" panose="02040503050406030204" pitchFamily="18" charset="0"/>
                                </a:rPr>
                                <m:t>𝟐</m:t>
                              </m:r>
                            </m:den>
                          </m:f>
                        </m:e>
                      </m:nary>
                    </m:oMath>
                  </m:oMathPara>
                </a14:m>
                <a:endParaRPr lang="zh-CN" altLang="en-US" b="1" dirty="0"/>
              </a:p>
            </p:txBody>
          </p:sp>
        </mc:Choice>
        <mc:Fallback xmlns="">
          <p:sp>
            <p:nvSpPr>
              <p:cNvPr id="12" name="文本框 11">
                <a:extLst>
                  <a:ext uri="{FF2B5EF4-FFF2-40B4-BE49-F238E27FC236}">
                    <a16:creationId xmlns:a16="http://schemas.microsoft.com/office/drawing/2014/main" xmlns="" xmlns:a14="http://schemas.microsoft.com/office/drawing/2010/main" id="{CBF7653A-B152-4D50-A95C-ED44BADC0E46}"/>
                  </a:ext>
                </a:extLst>
              </p:cNvPr>
              <p:cNvSpPr txBox="1">
                <a:spLocks noRot="1" noChangeAspect="1" noMove="1" noResize="1" noEditPoints="1" noAdjustHandles="1" noChangeArrowheads="1" noChangeShapeType="1" noTextEdit="1"/>
              </p:cNvSpPr>
              <p:nvPr/>
            </p:nvSpPr>
            <p:spPr>
              <a:xfrm>
                <a:off x="1979712" y="5643168"/>
                <a:ext cx="5184576" cy="1004827"/>
              </a:xfrm>
              <a:prstGeom prst="rect">
                <a:avLst/>
              </a:prstGeom>
              <a:blipFill>
                <a:blip r:embed="rId4" cstate="print"/>
                <a:stretch>
                  <a:fillRect/>
                </a:stretch>
              </a:blipFill>
            </p:spPr>
            <p:txBody>
              <a:bodyPr/>
              <a:lstStyle/>
              <a:p>
                <a:r>
                  <a:rPr lang="zh-CN"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0E69E36-709E-496B-ACD1-2233B5442A5C}"/>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一、直接插入排序(算法分析)</a:t>
            </a:r>
            <a:endParaRPr lang="en-US" altLang="zh-CN" sz="3300">
              <a:latin typeface="黑体" panose="02010609060101010101" pitchFamily="49" charset="-122"/>
              <a:ea typeface="黑体" panose="02010609060101010101" pitchFamily="49" charset="-122"/>
            </a:endParaRPr>
          </a:p>
        </p:txBody>
      </p:sp>
      <p:sp>
        <p:nvSpPr>
          <p:cNvPr id="23555" name="Text Box 3">
            <a:extLst>
              <a:ext uri="{FF2B5EF4-FFF2-40B4-BE49-F238E27FC236}">
                <a16:creationId xmlns:a16="http://schemas.microsoft.com/office/drawing/2014/main" id="{B15BC583-0405-400C-8E99-DEEBEAC5154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5D1F709-C683-4088-8FF3-7BC04BC97650}" type="slidenum">
              <a:rPr lang="zh-CN" altLang="en-US" sz="2400"/>
              <a:pPr algn="r" eaLnBrk="1" hangingPunct="1">
                <a:spcBef>
                  <a:spcPct val="50000"/>
                </a:spcBef>
                <a:buClrTx/>
                <a:buSzTx/>
                <a:buFontTx/>
                <a:buNone/>
              </a:pPr>
              <a:t>17</a:t>
            </a:fld>
            <a:endParaRPr lang="en-US" altLang="zh-CN" sz="2400"/>
          </a:p>
        </p:txBody>
      </p:sp>
      <p:sp>
        <p:nvSpPr>
          <p:cNvPr id="23556" name="Text Box 4">
            <a:extLst>
              <a:ext uri="{FF2B5EF4-FFF2-40B4-BE49-F238E27FC236}">
                <a16:creationId xmlns:a16="http://schemas.microsoft.com/office/drawing/2014/main" id="{FE8A17B1-F9F7-4661-9BDC-CEDA95FE7B44}"/>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23557" name="Rectangle 5">
            <a:extLst>
              <a:ext uri="{FF2B5EF4-FFF2-40B4-BE49-F238E27FC236}">
                <a16:creationId xmlns:a16="http://schemas.microsoft.com/office/drawing/2014/main" id="{6FF04F5A-928B-42EB-AFA0-66897DAE2D01}"/>
              </a:ext>
            </a:extLst>
          </p:cNvPr>
          <p:cNvSpPr>
            <a:spLocks noGrp="1" noChangeArrowheads="1"/>
          </p:cNvSpPr>
          <p:nvPr>
            <p:ph type="body" idx="1"/>
          </p:nvPr>
        </p:nvSpPr>
        <p:spPr>
          <a:xfrm>
            <a:off x="381000" y="2819400"/>
            <a:ext cx="8262938" cy="4038600"/>
          </a:xfrm>
        </p:spPr>
        <p:txBody>
          <a:bodyPr/>
          <a:lstStyle/>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在平均情况下的关键字比较次数和记录移动次数约为 </a:t>
            </a:r>
            <a:r>
              <a:rPr lang="en-US" altLang="zh-CN" b="1">
                <a:latin typeface="黑体" panose="02010609060101010101" pitchFamily="49" charset="-122"/>
                <a:ea typeface="黑体" panose="02010609060101010101" pitchFamily="49" charset="-122"/>
              </a:rPr>
              <a:t>n</a:t>
            </a:r>
            <a:r>
              <a:rPr lang="en-US" altLang="zh-CN" b="1" baseline="30000">
                <a:latin typeface="黑体" panose="02010609060101010101" pitchFamily="49" charset="-122"/>
                <a:ea typeface="黑体" panose="02010609060101010101" pitchFamily="49" charset="-122"/>
              </a:rPr>
              <a:t>2</a:t>
            </a:r>
            <a:r>
              <a:rPr lang="en-US" altLang="zh-CN" b="1">
                <a:latin typeface="黑体" panose="02010609060101010101" pitchFamily="49" charset="-122"/>
                <a:ea typeface="黑体" panose="02010609060101010101" pitchFamily="49" charset="-122"/>
              </a:rPr>
              <a:t>/4。</a:t>
            </a:r>
            <a:endParaRPr lang="zh-CN" altLang="en-US" b="1">
              <a:latin typeface="黑体" panose="02010609060101010101" pitchFamily="49" charset="-122"/>
              <a:ea typeface="黑体" panose="02010609060101010101" pitchFamily="49" charset="-122"/>
            </a:endParaRPr>
          </a:p>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直接插入排序的时间复杂度为</a:t>
            </a:r>
            <a:r>
              <a:rPr lang="en-US" altLang="zh-CN" b="1">
                <a:latin typeface="黑体" panose="02010609060101010101" pitchFamily="49" charset="-122"/>
                <a:ea typeface="黑体" panose="02010609060101010101" pitchFamily="49" charset="-122"/>
              </a:rPr>
              <a:t>O(n</a:t>
            </a:r>
            <a:r>
              <a:rPr lang="en-US" altLang="zh-CN" b="1" baseline="30000">
                <a:latin typeface="黑体" panose="02010609060101010101" pitchFamily="49" charset="-122"/>
                <a:ea typeface="黑体" panose="02010609060101010101" pitchFamily="49" charset="-122"/>
              </a:rPr>
              <a:t>2</a:t>
            </a:r>
            <a:r>
              <a:rPr lang="en-US" altLang="zh-CN" b="1">
                <a:latin typeface="黑体" panose="02010609060101010101" pitchFamily="49" charset="-122"/>
                <a:ea typeface="黑体" panose="02010609060101010101" pitchFamily="49" charset="-122"/>
              </a:rPr>
              <a:t>)。</a:t>
            </a:r>
          </a:p>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直接插入排序是一种</a:t>
            </a:r>
            <a:r>
              <a:rPr lang="zh-CN" altLang="en-US" b="1">
                <a:solidFill>
                  <a:srgbClr val="FF0000"/>
                </a:solidFill>
                <a:latin typeface="黑体" panose="02010609060101010101" pitchFamily="49" charset="-122"/>
                <a:ea typeface="黑体" panose="02010609060101010101" pitchFamily="49" charset="-122"/>
              </a:rPr>
              <a:t>稳定</a:t>
            </a:r>
            <a:r>
              <a:rPr lang="zh-CN" altLang="en-US" b="1">
                <a:latin typeface="黑体" panose="02010609060101010101" pitchFamily="49" charset="-122"/>
                <a:ea typeface="黑体" panose="02010609060101010101" pitchFamily="49" charset="-122"/>
              </a:rPr>
              <a:t>的排序方法</a:t>
            </a:r>
          </a:p>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直接插入排序最大的优点是</a:t>
            </a:r>
            <a:r>
              <a:rPr lang="zh-CN" altLang="en-US" b="1">
                <a:solidFill>
                  <a:schemeClr val="hlink"/>
                </a:solidFill>
                <a:latin typeface="黑体" panose="02010609060101010101" pitchFamily="49" charset="-122"/>
                <a:ea typeface="黑体" panose="02010609060101010101" pitchFamily="49" charset="-122"/>
              </a:rPr>
              <a:t>简单</a:t>
            </a:r>
            <a:r>
              <a:rPr lang="zh-CN" altLang="en-US" b="1">
                <a:latin typeface="黑体" panose="02010609060101010101" pitchFamily="49" charset="-122"/>
                <a:ea typeface="黑体" panose="02010609060101010101" pitchFamily="49" charset="-122"/>
              </a:rPr>
              <a:t>，在记录数较少时，是比较好的办法</a:t>
            </a:r>
          </a:p>
        </p:txBody>
      </p:sp>
      <p:sp>
        <p:nvSpPr>
          <p:cNvPr id="23558" name="Rectangle 6">
            <a:extLst>
              <a:ext uri="{FF2B5EF4-FFF2-40B4-BE49-F238E27FC236}">
                <a16:creationId xmlns:a16="http://schemas.microsoft.com/office/drawing/2014/main" id="{478FC10B-F32B-46D3-A3FC-93A745EA68EF}"/>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488CBAC0-F006-4A73-A65B-D4225967AB87}"/>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二、折半插入排序</a:t>
            </a:r>
            <a:endParaRPr lang="en-US" altLang="zh-CN" sz="3300">
              <a:latin typeface="黑体" panose="02010609060101010101" pitchFamily="49" charset="-122"/>
              <a:ea typeface="黑体" panose="02010609060101010101" pitchFamily="49" charset="-122"/>
            </a:endParaRPr>
          </a:p>
        </p:txBody>
      </p:sp>
      <p:sp>
        <p:nvSpPr>
          <p:cNvPr id="24579" name="Text Box 3">
            <a:extLst>
              <a:ext uri="{FF2B5EF4-FFF2-40B4-BE49-F238E27FC236}">
                <a16:creationId xmlns:a16="http://schemas.microsoft.com/office/drawing/2014/main" id="{5FAC93C3-98ED-458A-8B99-A723F14CA1C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55739F3-156D-4ED6-BC6B-E45D412F5195}" type="slidenum">
              <a:rPr lang="zh-CN" altLang="en-US" sz="2400"/>
              <a:pPr algn="r" eaLnBrk="1" hangingPunct="1">
                <a:spcBef>
                  <a:spcPct val="50000"/>
                </a:spcBef>
                <a:buClrTx/>
                <a:buSzTx/>
                <a:buFontTx/>
                <a:buNone/>
              </a:pPr>
              <a:t>18</a:t>
            </a:fld>
            <a:endParaRPr lang="en-US" altLang="zh-CN" sz="2400"/>
          </a:p>
        </p:txBody>
      </p:sp>
      <p:sp>
        <p:nvSpPr>
          <p:cNvPr id="24580" name="Text Box 4">
            <a:extLst>
              <a:ext uri="{FF2B5EF4-FFF2-40B4-BE49-F238E27FC236}">
                <a16:creationId xmlns:a16="http://schemas.microsoft.com/office/drawing/2014/main" id="{3D6723B5-E80A-4C6C-BCFA-81FF62B49D6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24581" name="Rectangle 5">
            <a:extLst>
              <a:ext uri="{FF2B5EF4-FFF2-40B4-BE49-F238E27FC236}">
                <a16:creationId xmlns:a16="http://schemas.microsoft.com/office/drawing/2014/main" id="{AC980A7A-B3F0-4249-8AA4-D7CA62795E0D}"/>
              </a:ext>
            </a:extLst>
          </p:cNvPr>
          <p:cNvSpPr>
            <a:spLocks noGrp="1" noChangeArrowheads="1"/>
          </p:cNvSpPr>
          <p:nvPr>
            <p:ph type="body" idx="1"/>
          </p:nvPr>
        </p:nvSpPr>
        <p:spPr>
          <a:xfrm>
            <a:off x="381000" y="2819400"/>
            <a:ext cx="8191500" cy="4038600"/>
          </a:xfrm>
        </p:spPr>
        <p:txBody>
          <a:bodyPr/>
          <a:lstStyle/>
          <a:p>
            <a:pPr eaLnBrk="1" hangingPunct="1">
              <a:lnSpc>
                <a:spcPct val="90000"/>
              </a:lnSpc>
            </a:pPr>
            <a:r>
              <a:rPr lang="zh-CN" altLang="en-US" sz="3000" b="1" dirty="0">
                <a:latin typeface="黑体" panose="02010609060101010101" pitchFamily="49" charset="-122"/>
                <a:ea typeface="黑体" panose="02010609060101010101" pitchFamily="49" charset="-122"/>
              </a:rPr>
              <a:t>折半插入排序在查找记录插入位置时，采用折半查找算法</a:t>
            </a:r>
          </a:p>
          <a:p>
            <a:pPr eaLnBrk="1" hangingPunct="1">
              <a:lnSpc>
                <a:spcPct val="90000"/>
              </a:lnSpc>
            </a:pPr>
            <a:r>
              <a:rPr lang="zh-CN" altLang="en-US" sz="3000" b="1" dirty="0">
                <a:latin typeface="黑体" panose="02010609060101010101" pitchFamily="49" charset="-122"/>
                <a:ea typeface="黑体" panose="02010609060101010101" pitchFamily="49" charset="-122"/>
              </a:rPr>
              <a:t>折半</a:t>
            </a:r>
            <a:r>
              <a:rPr lang="zh-CN" altLang="en-US" sz="3000" b="1" dirty="0">
                <a:solidFill>
                  <a:srgbClr val="FF0000"/>
                </a:solidFill>
                <a:latin typeface="黑体" panose="02010609060101010101" pitchFamily="49" charset="-122"/>
                <a:ea typeface="黑体" panose="02010609060101010101" pitchFamily="49" charset="-122"/>
              </a:rPr>
              <a:t>查找</a:t>
            </a:r>
            <a:r>
              <a:rPr lang="zh-CN" altLang="en-US" sz="3000" b="1" dirty="0">
                <a:latin typeface="黑体" panose="02010609060101010101" pitchFamily="49" charset="-122"/>
                <a:ea typeface="黑体" panose="02010609060101010101" pitchFamily="49" charset="-122"/>
              </a:rPr>
              <a:t>比顺序查找快, 所以折半插入排序在查找上性能比直接插入排序好</a:t>
            </a:r>
            <a:r>
              <a:rPr lang="en-US" altLang="zh-CN" sz="3000" b="1" dirty="0">
                <a:latin typeface="黑体" panose="02010609060101010101" pitchFamily="49" charset="-122"/>
                <a:ea typeface="黑体" panose="02010609060101010101" pitchFamily="49" charset="-122"/>
              </a:rPr>
              <a:t>(</a:t>
            </a:r>
            <a:r>
              <a:rPr lang="zh-CN" altLang="en-US" sz="3000" b="1" dirty="0">
                <a:latin typeface="黑体" panose="02010609060101010101" pitchFamily="49" charset="-122"/>
                <a:ea typeface="黑体" panose="02010609060101010101" pitchFamily="49" charset="-122"/>
              </a:rPr>
              <a:t>为</a:t>
            </a:r>
            <a:r>
              <a:rPr lang="en-US" altLang="zh-CN" sz="3000" b="1" dirty="0">
                <a:latin typeface="黑体" panose="02010609060101010101" pitchFamily="49" charset="-122"/>
                <a:ea typeface="黑体" panose="02010609060101010101" pitchFamily="49" charset="-122"/>
              </a:rPr>
              <a:t>O(nlog</a:t>
            </a:r>
            <a:r>
              <a:rPr lang="en-US" altLang="zh-CN" sz="2800" b="1" baseline="-25000" dirty="0">
                <a:latin typeface="黑体" panose="02010609060101010101" pitchFamily="49" charset="-122"/>
                <a:ea typeface="黑体" panose="02010609060101010101" pitchFamily="49" charset="-122"/>
              </a:rPr>
              <a:t>2</a:t>
            </a:r>
            <a:r>
              <a:rPr lang="en-US" altLang="zh-CN" sz="3000" b="1" dirty="0">
                <a:latin typeface="黑体" panose="02010609060101010101" pitchFamily="49" charset="-122"/>
                <a:ea typeface="黑体" panose="02010609060101010101" pitchFamily="49" charset="-122"/>
              </a:rPr>
              <a:t>n))</a:t>
            </a:r>
            <a:endParaRPr lang="zh-CN" altLang="en-US" sz="3000" b="1" dirty="0">
              <a:latin typeface="黑体" panose="02010609060101010101" pitchFamily="49" charset="-122"/>
              <a:ea typeface="黑体" panose="02010609060101010101" pitchFamily="49" charset="-122"/>
            </a:endParaRPr>
          </a:p>
          <a:p>
            <a:pPr eaLnBrk="1" hangingPunct="1">
              <a:lnSpc>
                <a:spcPct val="90000"/>
              </a:lnSpc>
            </a:pPr>
            <a:r>
              <a:rPr lang="zh-CN" altLang="en-US" sz="3000" b="1" dirty="0">
                <a:latin typeface="黑体" panose="02010609060101010101" pitchFamily="49" charset="-122"/>
                <a:ea typeface="黑体" panose="02010609060101010101" pitchFamily="49" charset="-122"/>
              </a:rPr>
              <a:t>但需要</a:t>
            </a:r>
            <a:r>
              <a:rPr lang="zh-CN" altLang="en-US" sz="3000" b="1" dirty="0">
                <a:solidFill>
                  <a:srgbClr val="FF0000"/>
                </a:solidFill>
                <a:latin typeface="黑体" panose="02010609060101010101" pitchFamily="49" charset="-122"/>
                <a:ea typeface="黑体" panose="02010609060101010101" pitchFamily="49" charset="-122"/>
              </a:rPr>
              <a:t>移动</a:t>
            </a:r>
            <a:r>
              <a:rPr lang="zh-CN" altLang="en-US" sz="3000" b="1" dirty="0">
                <a:latin typeface="黑体" panose="02010609060101010101" pitchFamily="49" charset="-122"/>
                <a:ea typeface="黑体" panose="02010609060101010101" pitchFamily="49" charset="-122"/>
              </a:rPr>
              <a:t>的记录数目与直接插入排序相同(为</a:t>
            </a:r>
            <a:r>
              <a:rPr lang="en-US" altLang="zh-CN" sz="3000" b="1" dirty="0">
                <a:latin typeface="黑体" panose="02010609060101010101" pitchFamily="49" charset="-122"/>
                <a:ea typeface="黑体" panose="02010609060101010101" pitchFamily="49" charset="-122"/>
              </a:rPr>
              <a:t>O(n</a:t>
            </a:r>
            <a:r>
              <a:rPr lang="en-US" altLang="zh-CN" sz="3000" b="1" baseline="30000" dirty="0">
                <a:latin typeface="黑体" panose="02010609060101010101" pitchFamily="49" charset="-122"/>
                <a:ea typeface="黑体" panose="02010609060101010101" pitchFamily="49" charset="-122"/>
              </a:rPr>
              <a:t>2</a:t>
            </a:r>
            <a:r>
              <a:rPr lang="en-US" altLang="zh-CN" sz="3000" b="1" dirty="0">
                <a:latin typeface="黑体" panose="02010609060101010101" pitchFamily="49" charset="-122"/>
                <a:ea typeface="黑体" panose="02010609060101010101" pitchFamily="49" charset="-122"/>
              </a:rPr>
              <a:t>))</a:t>
            </a:r>
          </a:p>
          <a:p>
            <a:pPr eaLnBrk="1" hangingPunct="1">
              <a:lnSpc>
                <a:spcPct val="90000"/>
              </a:lnSpc>
            </a:pPr>
            <a:r>
              <a:rPr lang="zh-CN" altLang="en-US" sz="3000" b="1" dirty="0">
                <a:latin typeface="黑体" panose="02010609060101010101" pitchFamily="49" charset="-122"/>
                <a:ea typeface="黑体" panose="02010609060101010101" pitchFamily="49" charset="-122"/>
              </a:rPr>
              <a:t>折半插入排序的时间复杂度为</a:t>
            </a:r>
            <a:r>
              <a:rPr lang="en-US" altLang="zh-CN" sz="3000" b="1" dirty="0">
                <a:latin typeface="黑体" panose="02010609060101010101" pitchFamily="49" charset="-122"/>
                <a:ea typeface="黑体" panose="02010609060101010101" pitchFamily="49" charset="-122"/>
              </a:rPr>
              <a:t>O(n</a:t>
            </a:r>
            <a:r>
              <a:rPr lang="en-US" altLang="zh-CN" sz="3000" b="1" baseline="30000" dirty="0">
                <a:latin typeface="黑体" panose="02010609060101010101" pitchFamily="49" charset="-122"/>
                <a:ea typeface="黑体" panose="02010609060101010101" pitchFamily="49" charset="-122"/>
              </a:rPr>
              <a:t>2</a:t>
            </a:r>
            <a:r>
              <a:rPr lang="en-US" altLang="zh-CN" sz="3000" b="1" dirty="0">
                <a:latin typeface="黑体" panose="02010609060101010101" pitchFamily="49" charset="-122"/>
                <a:ea typeface="黑体" panose="02010609060101010101" pitchFamily="49" charset="-122"/>
              </a:rPr>
              <a:t>)。</a:t>
            </a:r>
          </a:p>
          <a:p>
            <a:pPr eaLnBrk="1" hangingPunct="1">
              <a:lnSpc>
                <a:spcPct val="90000"/>
              </a:lnSpc>
            </a:pPr>
            <a:r>
              <a:rPr lang="zh-CN" altLang="en-US" sz="3000" b="1" dirty="0">
                <a:latin typeface="黑体" panose="02010609060101010101" pitchFamily="49" charset="-122"/>
                <a:ea typeface="黑体" panose="02010609060101010101" pitchFamily="49" charset="-122"/>
              </a:rPr>
              <a:t>折半插入排序是一种</a:t>
            </a:r>
            <a:r>
              <a:rPr lang="zh-CN" altLang="en-US" sz="3000" b="1" dirty="0">
                <a:solidFill>
                  <a:srgbClr val="FF0000"/>
                </a:solidFill>
                <a:latin typeface="黑体" panose="02010609060101010101" pitchFamily="49" charset="-122"/>
                <a:ea typeface="黑体" panose="02010609060101010101" pitchFamily="49" charset="-122"/>
              </a:rPr>
              <a:t>稳定</a:t>
            </a:r>
            <a:r>
              <a:rPr lang="zh-CN" altLang="en-US" sz="3000" b="1" dirty="0">
                <a:latin typeface="黑体" panose="02010609060101010101" pitchFamily="49" charset="-122"/>
                <a:ea typeface="黑体" panose="02010609060101010101" pitchFamily="49" charset="-122"/>
              </a:rPr>
              <a:t>的排序方法</a:t>
            </a:r>
          </a:p>
        </p:txBody>
      </p:sp>
      <p:sp>
        <p:nvSpPr>
          <p:cNvPr id="24582" name="Rectangle 6">
            <a:extLst>
              <a:ext uri="{FF2B5EF4-FFF2-40B4-BE49-F238E27FC236}">
                <a16:creationId xmlns:a16="http://schemas.microsoft.com/office/drawing/2014/main" id="{0B14210F-01F9-417E-8484-FFE84FC856A7}"/>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a:extLst>
              <a:ext uri="{FF2B5EF4-FFF2-40B4-BE49-F238E27FC236}">
                <a16:creationId xmlns:a16="http://schemas.microsoft.com/office/drawing/2014/main" id="{EC8A644E-21FD-4646-86A4-0AC9B6C6A295}"/>
              </a:ext>
            </a:extLst>
          </p:cNvPr>
          <p:cNvSpPr>
            <a:spLocks noGrp="1" noChangeArrowheads="1"/>
          </p:cNvSpPr>
          <p:nvPr>
            <p:ph idx="1"/>
          </p:nvPr>
        </p:nvSpPr>
        <p:spPr>
          <a:xfrm>
            <a:off x="467544" y="1208087"/>
            <a:ext cx="8064896" cy="1224136"/>
          </a:xfrm>
        </p:spPr>
        <p:txBody>
          <a:bodyPr/>
          <a:lstStyle/>
          <a:p>
            <a:pPr algn="just">
              <a:buNone/>
            </a:pPr>
            <a:r>
              <a:rPr lang="zh-CN" altLang="en-US" b="1" dirty="0">
                <a:solidFill>
                  <a:srgbClr val="00206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例：</a:t>
            </a:r>
            <a:r>
              <a:rPr lang="zh-CN" altLang="en-US" b="1" dirty="0">
                <a:latin typeface="黑体" panose="02010609060101010101" pitchFamily="49" charset="-122"/>
                <a:ea typeface="黑体" panose="02010609060101010101" pitchFamily="49" charset="-122"/>
              </a:rPr>
              <a:t>待排序列为</a:t>
            </a:r>
            <a:r>
              <a:rPr lang="en-US" altLang="zh-CN" b="1" dirty="0">
                <a:latin typeface="黑体" panose="02010609060101010101" pitchFamily="49" charset="-122"/>
                <a:ea typeface="黑体" panose="02010609060101010101" pitchFamily="49" charset="-122"/>
              </a:rPr>
              <a:t>12,15,9,20,12</a:t>
            </a:r>
            <a:r>
              <a:rPr lang="zh-CN" altLang="en-US" b="1" baseline="30000"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,36,28</a:t>
            </a:r>
            <a:r>
              <a:rPr lang="zh-CN" altLang="en-US" b="1" dirty="0">
                <a:latin typeface="黑体" panose="02010609060101010101" pitchFamily="49" charset="-122"/>
                <a:ea typeface="黑体" panose="02010609060101010101" pitchFamily="49" charset="-122"/>
              </a:rPr>
              <a:t>，请写出每趟直接插入排序后的结果。</a:t>
            </a:r>
            <a:endParaRPr lang="zh-CN" altLang="en-US" dirty="0"/>
          </a:p>
        </p:txBody>
      </p:sp>
      <p:sp>
        <p:nvSpPr>
          <p:cNvPr id="4" name="内容占位符 2">
            <a:extLst>
              <a:ext uri="{FF2B5EF4-FFF2-40B4-BE49-F238E27FC236}">
                <a16:creationId xmlns:a16="http://schemas.microsoft.com/office/drawing/2014/main" id="{9971E01D-ABB1-4857-A08E-674594A5ECD8}"/>
              </a:ext>
            </a:extLst>
          </p:cNvPr>
          <p:cNvSpPr txBox="1">
            <a:spLocks noChangeArrowheads="1"/>
          </p:cNvSpPr>
          <p:nvPr/>
        </p:nvSpPr>
        <p:spPr bwMode="auto">
          <a:xfrm>
            <a:off x="539552" y="2433956"/>
            <a:ext cx="8136904" cy="3947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prstTxWarp prst="textNoShape">
              <a:avLst/>
            </a:prstTxWarp>
          </a:bodyPr>
          <a:lst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0888"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663"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lgn="just">
              <a:buFont typeface="Wingdings" panose="05000000000000000000" pitchFamily="2" charset="2"/>
              <a:buNone/>
            </a:pPr>
            <a:r>
              <a:rPr lang="zh-CN" altLang="en-US" sz="3200" b="1" kern="0" dirty="0">
                <a:solidFill>
                  <a:srgbClr val="002060"/>
                </a:solidFill>
                <a:latin typeface="黑体" panose="02010609060101010101" pitchFamily="49" charset="-122"/>
                <a:ea typeface="黑体" panose="02010609060101010101" pitchFamily="49" charset="-122"/>
              </a:rPr>
              <a:t>答：每趟结果如下：</a:t>
            </a:r>
            <a:endParaRPr lang="en-US" altLang="zh-CN" sz="3200" b="1" kern="0" dirty="0">
              <a:solidFill>
                <a:srgbClr val="002060"/>
              </a:solidFill>
              <a:latin typeface="黑体" panose="02010609060101010101" pitchFamily="49" charset="-122"/>
              <a:ea typeface="黑体" panose="02010609060101010101" pitchFamily="49" charset="-122"/>
            </a:endParaRPr>
          </a:p>
          <a:p>
            <a:pPr algn="just">
              <a:buNone/>
            </a:pPr>
            <a:r>
              <a:rPr lang="zh-CN" altLang="en-US" sz="3200" b="1" kern="0" dirty="0">
                <a:solidFill>
                  <a:srgbClr val="002060"/>
                </a:solidFill>
                <a:latin typeface="黑体" panose="02010609060101010101" pitchFamily="49" charset="-122"/>
                <a:ea typeface="黑体" panose="02010609060101010101" pitchFamily="49" charset="-122"/>
              </a:rPr>
              <a:t>第</a:t>
            </a:r>
            <a:r>
              <a:rPr lang="en-US" altLang="zh-CN" sz="3200" b="1" kern="0" dirty="0">
                <a:solidFill>
                  <a:srgbClr val="002060"/>
                </a:solidFill>
                <a:latin typeface="黑体" panose="02010609060101010101" pitchFamily="49" charset="-122"/>
                <a:ea typeface="黑体" panose="02010609060101010101" pitchFamily="49" charset="-122"/>
              </a:rPr>
              <a:t>1</a:t>
            </a:r>
            <a:r>
              <a:rPr lang="zh-CN" altLang="en-US" sz="3200" b="1" kern="0" dirty="0">
                <a:solidFill>
                  <a:srgbClr val="002060"/>
                </a:solidFill>
                <a:latin typeface="黑体" panose="02010609060101010101" pitchFamily="49" charset="-122"/>
                <a:ea typeface="黑体" panose="02010609060101010101" pitchFamily="49" charset="-122"/>
              </a:rPr>
              <a:t>趟：</a:t>
            </a:r>
            <a:r>
              <a:rPr lang="en-US" altLang="zh-CN" sz="3200" b="1" kern="0" dirty="0">
                <a:solidFill>
                  <a:srgbClr val="00206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12, 15】, 9, </a:t>
            </a:r>
            <a:r>
              <a:rPr lang="zh-CN" altLang="en-US" sz="3200" b="1" kern="0" dirty="0">
                <a:latin typeface="黑体" panose="02010609060101010101" pitchFamily="49" charset="-122"/>
                <a:ea typeface="黑体" panose="02010609060101010101" pitchFamily="49" charset="-122"/>
              </a:rPr>
              <a:t>2</a:t>
            </a:r>
            <a:r>
              <a:rPr lang="en-US" altLang="zh-CN" sz="3200" b="1" kern="0" dirty="0">
                <a:latin typeface="黑体" panose="02010609060101010101" pitchFamily="49" charset="-122"/>
                <a:ea typeface="黑体" panose="02010609060101010101" pitchFamily="49" charset="-122"/>
              </a:rPr>
              <a:t>0, 12</a:t>
            </a:r>
            <a:r>
              <a:rPr lang="zh-CN" altLang="en-US" sz="3200" b="1" kern="0" baseline="30000"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36, 28</a:t>
            </a:r>
          </a:p>
          <a:p>
            <a:pPr algn="just">
              <a:buFont typeface="Wingdings" panose="05000000000000000000" pitchFamily="2" charset="2"/>
              <a:buNone/>
            </a:pPr>
            <a:r>
              <a:rPr lang="zh-CN" altLang="en-US" sz="3200" b="1" kern="0" dirty="0">
                <a:solidFill>
                  <a:srgbClr val="002060"/>
                </a:solidFill>
                <a:latin typeface="黑体" panose="02010609060101010101" pitchFamily="49" charset="-122"/>
                <a:ea typeface="黑体" panose="02010609060101010101" pitchFamily="49" charset="-122"/>
              </a:rPr>
              <a:t>第</a:t>
            </a:r>
            <a:r>
              <a:rPr lang="en-US" altLang="zh-CN" sz="3200" b="1" kern="0" dirty="0">
                <a:solidFill>
                  <a:srgbClr val="002060"/>
                </a:solidFill>
                <a:latin typeface="黑体" panose="02010609060101010101" pitchFamily="49" charset="-122"/>
                <a:ea typeface="黑体" panose="02010609060101010101" pitchFamily="49" charset="-122"/>
              </a:rPr>
              <a:t>2</a:t>
            </a:r>
            <a:r>
              <a:rPr lang="zh-CN" altLang="en-US" sz="3200" b="1" kern="0" dirty="0">
                <a:solidFill>
                  <a:srgbClr val="002060"/>
                </a:solidFill>
                <a:latin typeface="黑体" panose="02010609060101010101" pitchFamily="49" charset="-122"/>
                <a:ea typeface="黑体" panose="02010609060101010101" pitchFamily="49" charset="-122"/>
              </a:rPr>
              <a:t>趟：</a:t>
            </a:r>
            <a:r>
              <a:rPr lang="en-US" altLang="zh-CN" sz="3200" b="1" kern="0" dirty="0">
                <a:solidFill>
                  <a:srgbClr val="00206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9, 12, 15】, 20,</a:t>
            </a:r>
            <a:r>
              <a:rPr lang="zh-CN" altLang="en-US" sz="3200" b="1" kern="0" dirty="0">
                <a:latin typeface="黑体" panose="02010609060101010101" pitchFamily="49" charset="-122"/>
                <a:ea typeface="黑体" panose="02010609060101010101" pitchFamily="49" charset="-122"/>
              </a:rPr>
              <a:t> </a:t>
            </a:r>
            <a:r>
              <a:rPr lang="en-US" altLang="zh-CN" sz="3200" b="1" kern="0" dirty="0">
                <a:latin typeface="黑体" panose="02010609060101010101" pitchFamily="49" charset="-122"/>
                <a:ea typeface="黑体" panose="02010609060101010101" pitchFamily="49" charset="-122"/>
              </a:rPr>
              <a:t>12</a:t>
            </a:r>
            <a:r>
              <a:rPr lang="zh-CN" altLang="en-US" sz="3200" b="1" kern="0" baseline="30000"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36, 28</a:t>
            </a:r>
          </a:p>
          <a:p>
            <a:pPr algn="just">
              <a:buNone/>
            </a:pPr>
            <a:r>
              <a:rPr lang="zh-CN" altLang="en-US" sz="3200" b="1" kern="0" dirty="0">
                <a:solidFill>
                  <a:srgbClr val="002060"/>
                </a:solidFill>
                <a:latin typeface="黑体" panose="02010609060101010101" pitchFamily="49" charset="-122"/>
                <a:ea typeface="黑体" panose="02010609060101010101" pitchFamily="49" charset="-122"/>
              </a:rPr>
              <a:t>第</a:t>
            </a:r>
            <a:r>
              <a:rPr lang="en-US" altLang="zh-CN" sz="3200" b="1" kern="0" dirty="0">
                <a:solidFill>
                  <a:srgbClr val="002060"/>
                </a:solidFill>
                <a:latin typeface="黑体" panose="02010609060101010101" pitchFamily="49" charset="-122"/>
                <a:ea typeface="黑体" panose="02010609060101010101" pitchFamily="49" charset="-122"/>
              </a:rPr>
              <a:t>3</a:t>
            </a:r>
            <a:r>
              <a:rPr lang="zh-CN" altLang="en-US" sz="3200" b="1" kern="0" dirty="0">
                <a:solidFill>
                  <a:srgbClr val="002060"/>
                </a:solidFill>
                <a:latin typeface="黑体" panose="02010609060101010101" pitchFamily="49" charset="-122"/>
                <a:ea typeface="黑体" panose="02010609060101010101" pitchFamily="49" charset="-122"/>
              </a:rPr>
              <a:t>趟：</a:t>
            </a:r>
            <a:r>
              <a:rPr lang="en-US" altLang="zh-CN" sz="3200" b="1" kern="0" dirty="0">
                <a:solidFill>
                  <a:srgbClr val="00206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9, 12, 15, 20】, 12</a:t>
            </a:r>
            <a:r>
              <a:rPr lang="zh-CN" altLang="en-US" sz="3200" b="1" kern="0" baseline="30000"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36, 28</a:t>
            </a:r>
          </a:p>
          <a:p>
            <a:pPr algn="just">
              <a:buNone/>
            </a:pPr>
            <a:r>
              <a:rPr lang="zh-CN" altLang="en-US" sz="3200" b="1" kern="0" dirty="0">
                <a:solidFill>
                  <a:srgbClr val="002060"/>
                </a:solidFill>
                <a:latin typeface="黑体" panose="02010609060101010101" pitchFamily="49" charset="-122"/>
                <a:ea typeface="黑体" panose="02010609060101010101" pitchFamily="49" charset="-122"/>
              </a:rPr>
              <a:t>第</a:t>
            </a:r>
            <a:r>
              <a:rPr lang="en-US" altLang="zh-CN" sz="3200" b="1" kern="0" dirty="0">
                <a:solidFill>
                  <a:srgbClr val="002060"/>
                </a:solidFill>
                <a:latin typeface="黑体" panose="02010609060101010101" pitchFamily="49" charset="-122"/>
                <a:ea typeface="黑体" panose="02010609060101010101" pitchFamily="49" charset="-122"/>
              </a:rPr>
              <a:t>4</a:t>
            </a:r>
            <a:r>
              <a:rPr lang="zh-CN" altLang="en-US" sz="3200" b="1" kern="0" dirty="0">
                <a:solidFill>
                  <a:srgbClr val="002060"/>
                </a:solidFill>
                <a:latin typeface="黑体" panose="02010609060101010101" pitchFamily="49" charset="-122"/>
                <a:ea typeface="黑体" panose="02010609060101010101" pitchFamily="49" charset="-122"/>
              </a:rPr>
              <a:t>趟：</a:t>
            </a:r>
            <a:r>
              <a:rPr lang="en-US" altLang="zh-CN" sz="3200" b="1" kern="0" dirty="0">
                <a:solidFill>
                  <a:srgbClr val="00206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9, 12, 12</a:t>
            </a:r>
            <a:r>
              <a:rPr lang="zh-CN" altLang="en-US" sz="3200" b="1" kern="0" baseline="30000"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15, 20】, 36, 28</a:t>
            </a:r>
          </a:p>
          <a:p>
            <a:pPr algn="just">
              <a:buNone/>
            </a:pPr>
            <a:r>
              <a:rPr lang="zh-CN" altLang="en-US" sz="3200" b="1" kern="0" dirty="0">
                <a:solidFill>
                  <a:srgbClr val="002060"/>
                </a:solidFill>
                <a:latin typeface="黑体" panose="02010609060101010101" pitchFamily="49" charset="-122"/>
                <a:ea typeface="黑体" panose="02010609060101010101" pitchFamily="49" charset="-122"/>
              </a:rPr>
              <a:t>第</a:t>
            </a:r>
            <a:r>
              <a:rPr lang="en-US" altLang="zh-CN" sz="3200" b="1" kern="0" dirty="0">
                <a:solidFill>
                  <a:srgbClr val="002060"/>
                </a:solidFill>
                <a:latin typeface="黑体" panose="02010609060101010101" pitchFamily="49" charset="-122"/>
                <a:ea typeface="黑体" panose="02010609060101010101" pitchFamily="49" charset="-122"/>
              </a:rPr>
              <a:t>5</a:t>
            </a:r>
            <a:r>
              <a:rPr lang="zh-CN" altLang="en-US" sz="3200" b="1" kern="0" dirty="0">
                <a:solidFill>
                  <a:srgbClr val="002060"/>
                </a:solidFill>
                <a:latin typeface="黑体" panose="02010609060101010101" pitchFamily="49" charset="-122"/>
                <a:ea typeface="黑体" panose="02010609060101010101" pitchFamily="49" charset="-122"/>
              </a:rPr>
              <a:t>趟：</a:t>
            </a:r>
            <a:r>
              <a:rPr lang="en-US" altLang="zh-CN" sz="3200" b="1" kern="0" dirty="0">
                <a:solidFill>
                  <a:srgbClr val="00206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9, 12, 12</a:t>
            </a:r>
            <a:r>
              <a:rPr lang="zh-CN" altLang="en-US" sz="3200" b="1" kern="0" baseline="30000"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15, 20, 36】, 28</a:t>
            </a:r>
          </a:p>
          <a:p>
            <a:pPr algn="just">
              <a:buNone/>
            </a:pPr>
            <a:r>
              <a:rPr lang="zh-CN" altLang="en-US" sz="3200" b="1" kern="0" dirty="0">
                <a:solidFill>
                  <a:srgbClr val="002060"/>
                </a:solidFill>
                <a:latin typeface="黑体" panose="02010609060101010101" pitchFamily="49" charset="-122"/>
                <a:ea typeface="黑体" panose="02010609060101010101" pitchFamily="49" charset="-122"/>
              </a:rPr>
              <a:t>第</a:t>
            </a:r>
            <a:r>
              <a:rPr lang="en-US" altLang="zh-CN" sz="3200" b="1" kern="0" dirty="0">
                <a:solidFill>
                  <a:srgbClr val="002060"/>
                </a:solidFill>
                <a:latin typeface="黑体" panose="02010609060101010101" pitchFamily="49" charset="-122"/>
                <a:ea typeface="黑体" panose="02010609060101010101" pitchFamily="49" charset="-122"/>
              </a:rPr>
              <a:t>6</a:t>
            </a:r>
            <a:r>
              <a:rPr lang="zh-CN" altLang="en-US" sz="3200" b="1" kern="0" dirty="0">
                <a:solidFill>
                  <a:srgbClr val="002060"/>
                </a:solidFill>
                <a:latin typeface="黑体" panose="02010609060101010101" pitchFamily="49" charset="-122"/>
                <a:ea typeface="黑体" panose="02010609060101010101" pitchFamily="49" charset="-122"/>
              </a:rPr>
              <a:t>趟：</a:t>
            </a:r>
            <a:r>
              <a:rPr lang="en-US" altLang="zh-CN" sz="3200" b="1" kern="0" dirty="0">
                <a:solidFill>
                  <a:srgbClr val="00206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9, 12, 12</a:t>
            </a:r>
            <a:r>
              <a:rPr lang="zh-CN" altLang="en-US" sz="3200" b="1" kern="0" baseline="30000"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15, 20, 28, 36】</a:t>
            </a:r>
            <a:endParaRPr lang="en-US" altLang="zh-CN" sz="3200" b="1" kern="0" dirty="0">
              <a:solidFill>
                <a:srgbClr val="C00000"/>
              </a:solidFill>
              <a:latin typeface="黑体" panose="02010609060101010101" pitchFamily="49" charset="-122"/>
              <a:ea typeface="黑体" panose="02010609060101010101" pitchFamily="49" charset="-122"/>
            </a:endParaRPr>
          </a:p>
          <a:p>
            <a:pPr algn="just">
              <a:buFont typeface="Wingdings" panose="05000000000000000000" pitchFamily="2" charset="2"/>
              <a:buNone/>
            </a:pPr>
            <a:endParaRPr lang="en-US" altLang="zh-CN" sz="3200" b="1" kern="0" dirty="0">
              <a:solidFill>
                <a:srgbClr val="C00000"/>
              </a:solidFill>
              <a:latin typeface="黑体" panose="02010609060101010101" pitchFamily="49" charset="-122"/>
              <a:ea typeface="黑体" panose="02010609060101010101" pitchFamily="49" charset="-122"/>
            </a:endParaRPr>
          </a:p>
          <a:p>
            <a:pPr>
              <a:buFont typeface="Wingdings" panose="05000000000000000000" pitchFamily="2" charset="2"/>
              <a:buNone/>
            </a:pPr>
            <a:endParaRPr lang="zh-CN" altLang="en-US" kern="0" dirty="0"/>
          </a:p>
        </p:txBody>
      </p:sp>
      <p:sp>
        <p:nvSpPr>
          <p:cNvPr id="5" name="Rectangle 8">
            <a:extLst>
              <a:ext uri="{FF2B5EF4-FFF2-40B4-BE49-F238E27FC236}">
                <a16:creationId xmlns:a16="http://schemas.microsoft.com/office/drawing/2014/main" id="{B453FFC5-05B7-4366-92AA-9D6F67CC1B46}"/>
              </a:ext>
            </a:extLst>
          </p:cNvPr>
          <p:cNvSpPr>
            <a:spLocks noChangeArrowheads="1"/>
          </p:cNvSpPr>
          <p:nvPr/>
        </p:nvSpPr>
        <p:spPr bwMode="auto">
          <a:xfrm>
            <a:off x="1060002" y="276840"/>
            <a:ext cx="25010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600" b="1" dirty="0">
                <a:solidFill>
                  <a:srgbClr val="002060"/>
                </a:solidFill>
                <a:latin typeface="黑体" panose="02010609060101010101" pitchFamily="49" charset="-122"/>
                <a:ea typeface="黑体" panose="02010609060101010101" pitchFamily="49" charset="-122"/>
              </a:rPr>
              <a:t>课堂练习：</a:t>
            </a:r>
          </a:p>
        </p:txBody>
      </p:sp>
    </p:spTree>
    <p:extLst>
      <p:ext uri="{BB962C8B-B14F-4D97-AF65-F5344CB8AC3E}">
        <p14:creationId xmlns:p14="http://schemas.microsoft.com/office/powerpoint/2010/main" val="4264986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0DF4B28-A871-4420-A486-EEA4632322E7}"/>
              </a:ext>
            </a:extLst>
          </p:cNvPr>
          <p:cNvSpPr>
            <a:spLocks noGrp="1" noChangeArrowheads="1"/>
          </p:cNvSpPr>
          <p:nvPr>
            <p:ph type="title"/>
          </p:nvPr>
        </p:nvSpPr>
        <p:spPr>
          <a:xfrm>
            <a:off x="457200" y="1984375"/>
            <a:ext cx="5715000" cy="681038"/>
          </a:xfrm>
        </p:spPr>
        <p:txBody>
          <a:bodyPr/>
          <a:lstStyle/>
          <a:p>
            <a:pPr algn="l" eaLnBrk="1" hangingPunct="1"/>
            <a:r>
              <a:rPr lang="zh-CN" altLang="en-US" sz="3700" dirty="0">
                <a:latin typeface="黑体" panose="02010609060101010101" pitchFamily="49" charset="-122"/>
                <a:ea typeface="黑体" panose="02010609060101010101" pitchFamily="49" charset="-122"/>
              </a:rPr>
              <a:t>一、排序(</a:t>
            </a:r>
            <a:r>
              <a:rPr lang="en-US" altLang="zh-CN" sz="3700" dirty="0">
                <a:latin typeface="黑体" panose="02010609060101010101" pitchFamily="49" charset="-122"/>
                <a:ea typeface="黑体" panose="02010609060101010101" pitchFamily="49" charset="-122"/>
              </a:rPr>
              <a:t>Sorting)</a:t>
            </a:r>
          </a:p>
        </p:txBody>
      </p:sp>
      <p:sp>
        <p:nvSpPr>
          <p:cNvPr id="6147" name="Text Box 3">
            <a:extLst>
              <a:ext uri="{FF2B5EF4-FFF2-40B4-BE49-F238E27FC236}">
                <a16:creationId xmlns:a16="http://schemas.microsoft.com/office/drawing/2014/main" id="{735EAE80-8855-4A04-B787-18D945E80BD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EFCE5EB-98AE-4860-AB0C-1A78B168E6F9}" type="slidenum">
              <a:rPr lang="zh-CN" altLang="en-US" sz="2400"/>
              <a:pPr algn="r" eaLnBrk="1" hangingPunct="1">
                <a:spcBef>
                  <a:spcPct val="50000"/>
                </a:spcBef>
                <a:buClrTx/>
                <a:buSzTx/>
                <a:buFontTx/>
                <a:buNone/>
              </a:pPr>
              <a:t>2</a:t>
            </a:fld>
            <a:endParaRPr lang="en-US" altLang="zh-CN" sz="2400"/>
          </a:p>
        </p:txBody>
      </p:sp>
      <p:sp>
        <p:nvSpPr>
          <p:cNvPr id="6148" name="Text Box 4">
            <a:extLst>
              <a:ext uri="{FF2B5EF4-FFF2-40B4-BE49-F238E27FC236}">
                <a16:creationId xmlns:a16="http://schemas.microsoft.com/office/drawing/2014/main" id="{11DABF1B-DB4A-4392-8AD8-42C4E3F11DA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第一节　排序</a:t>
            </a:r>
          </a:p>
        </p:txBody>
      </p:sp>
      <p:sp>
        <p:nvSpPr>
          <p:cNvPr id="6149" name="Rectangle 5">
            <a:extLst>
              <a:ext uri="{FF2B5EF4-FFF2-40B4-BE49-F238E27FC236}">
                <a16:creationId xmlns:a16="http://schemas.microsoft.com/office/drawing/2014/main" id="{61B39C72-9E7D-4AFA-8931-A3BBFD59B88D}"/>
              </a:ext>
            </a:extLst>
          </p:cNvPr>
          <p:cNvSpPr>
            <a:spLocks noGrp="1" noChangeArrowheads="1"/>
          </p:cNvSpPr>
          <p:nvPr>
            <p:ph type="body" idx="1"/>
          </p:nvPr>
        </p:nvSpPr>
        <p:spPr>
          <a:xfrm>
            <a:off x="381000" y="2819400"/>
            <a:ext cx="8763000" cy="4038600"/>
          </a:xfrm>
        </p:spPr>
        <p:txBody>
          <a:bodyPr/>
          <a:lstStyle/>
          <a:p>
            <a:pPr eaLnBrk="1" hangingPunct="1">
              <a:lnSpc>
                <a:spcPct val="90000"/>
              </a:lnSpc>
              <a:spcBef>
                <a:spcPct val="60000"/>
              </a:spcBef>
            </a:pPr>
            <a:r>
              <a:rPr lang="zh-CN" altLang="en-US" b="1" dirty="0">
                <a:solidFill>
                  <a:schemeClr val="hlink"/>
                </a:solidFill>
                <a:latin typeface="黑体" panose="02010609060101010101" pitchFamily="49" charset="-122"/>
                <a:ea typeface="黑体" panose="02010609060101010101" pitchFamily="49" charset="-122"/>
              </a:rPr>
              <a:t>排序</a:t>
            </a:r>
            <a:r>
              <a:rPr lang="zh-CN" altLang="en-US" b="1" dirty="0">
                <a:latin typeface="黑体" panose="02010609060101010101" pitchFamily="49" charset="-122"/>
                <a:ea typeface="黑体" panose="02010609060101010101" pitchFamily="49" charset="-122"/>
              </a:rPr>
              <a:t>：将一个数据元素（或记录）的任意序列，重新排列成一个按关键字有序的序列</a:t>
            </a:r>
          </a:p>
          <a:p>
            <a:pPr eaLnBrk="1" hangingPunct="1">
              <a:lnSpc>
                <a:spcPct val="90000"/>
              </a:lnSpc>
              <a:spcBef>
                <a:spcPct val="60000"/>
              </a:spcBef>
            </a:pPr>
            <a:r>
              <a:rPr lang="zh-CN" altLang="en-US" b="1" dirty="0">
                <a:solidFill>
                  <a:schemeClr val="hlink"/>
                </a:solidFill>
                <a:latin typeface="黑体" panose="02010609060101010101" pitchFamily="49" charset="-122"/>
                <a:ea typeface="黑体" panose="02010609060101010101" pitchFamily="49" charset="-122"/>
              </a:rPr>
              <a:t>内部排序</a:t>
            </a:r>
            <a:r>
              <a:rPr lang="zh-CN" altLang="en-US" b="1" dirty="0">
                <a:latin typeface="黑体" panose="02010609060101010101" pitchFamily="49" charset="-122"/>
                <a:ea typeface="黑体" panose="02010609060101010101" pitchFamily="49" charset="-122"/>
              </a:rPr>
              <a:t>：在排序期间数据对象全部存放在</a:t>
            </a:r>
            <a:r>
              <a:rPr lang="zh-CN" altLang="en-US" b="1" dirty="0">
                <a:solidFill>
                  <a:srgbClr val="FF0000"/>
                </a:solidFill>
                <a:latin typeface="黑体" panose="02010609060101010101" pitchFamily="49" charset="-122"/>
                <a:ea typeface="黑体" panose="02010609060101010101" pitchFamily="49" charset="-122"/>
              </a:rPr>
              <a:t>内存</a:t>
            </a:r>
            <a:r>
              <a:rPr lang="zh-CN" altLang="en-US" b="1" dirty="0">
                <a:latin typeface="黑体" panose="02010609060101010101" pitchFamily="49" charset="-122"/>
                <a:ea typeface="黑体" panose="02010609060101010101" pitchFamily="49" charset="-122"/>
              </a:rPr>
              <a:t>的排序；</a:t>
            </a:r>
          </a:p>
          <a:p>
            <a:pPr eaLnBrk="1" hangingPunct="1">
              <a:lnSpc>
                <a:spcPct val="90000"/>
              </a:lnSpc>
              <a:spcBef>
                <a:spcPct val="60000"/>
              </a:spcBef>
            </a:pPr>
            <a:r>
              <a:rPr lang="zh-CN" altLang="en-US" b="1" dirty="0">
                <a:solidFill>
                  <a:schemeClr val="hlink"/>
                </a:solidFill>
                <a:latin typeface="黑体" panose="02010609060101010101" pitchFamily="49" charset="-122"/>
                <a:ea typeface="黑体" panose="02010609060101010101" pitchFamily="49" charset="-122"/>
              </a:rPr>
              <a:t>外部排序</a:t>
            </a:r>
            <a:r>
              <a:rPr lang="zh-CN" altLang="en-US" b="1" dirty="0">
                <a:latin typeface="黑体" panose="02010609060101010101" pitchFamily="49" charset="-122"/>
                <a:ea typeface="黑体" panose="02010609060101010101" pitchFamily="49" charset="-122"/>
              </a:rPr>
              <a:t>：在排序期间全部对象个数太多，不能同时存放在内存，必须根据排序过程的要求，不断</a:t>
            </a:r>
            <a:r>
              <a:rPr lang="zh-CN" altLang="en-US" b="1" dirty="0">
                <a:solidFill>
                  <a:srgbClr val="FF0000"/>
                </a:solidFill>
                <a:latin typeface="黑体" panose="02010609060101010101" pitchFamily="49" charset="-122"/>
                <a:ea typeface="黑体" panose="02010609060101010101" pitchFamily="49" charset="-122"/>
              </a:rPr>
              <a:t>在内、外存之间移动</a:t>
            </a:r>
            <a:r>
              <a:rPr lang="zh-CN" altLang="en-US" b="1" dirty="0">
                <a:latin typeface="黑体" panose="02010609060101010101" pitchFamily="49" charset="-122"/>
                <a:ea typeface="黑体" panose="02010609060101010101" pitchFamily="49" charset="-122"/>
              </a:rPr>
              <a:t>的排序。</a:t>
            </a:r>
            <a:endParaRPr lang="en-US" altLang="zh-CN" b="1" dirty="0">
              <a:latin typeface="黑体" panose="02010609060101010101" pitchFamily="49" charset="-122"/>
              <a:ea typeface="黑体" panose="02010609060101010101" pitchFamily="49" charset="-122"/>
            </a:endParaRPr>
          </a:p>
        </p:txBody>
      </p:sp>
      <p:sp>
        <p:nvSpPr>
          <p:cNvPr id="6150" name="Rectangle 6">
            <a:extLst>
              <a:ext uri="{FF2B5EF4-FFF2-40B4-BE49-F238E27FC236}">
                <a16:creationId xmlns:a16="http://schemas.microsoft.com/office/drawing/2014/main" id="{85735EB6-BB7F-4CBC-9494-72B3784E6E9A}"/>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15EDEB3-A866-442D-AC74-A4C59B535837}"/>
              </a:ext>
            </a:extLst>
          </p:cNvPr>
          <p:cNvSpPr>
            <a:spLocks noGrp="1" noChangeArrowheads="1"/>
          </p:cNvSpPr>
          <p:nvPr>
            <p:ph type="title"/>
          </p:nvPr>
        </p:nvSpPr>
        <p:spPr>
          <a:xfrm>
            <a:off x="500063" y="1643063"/>
            <a:ext cx="5715000" cy="681037"/>
          </a:xfrm>
        </p:spPr>
        <p:txBody>
          <a:bodyPr/>
          <a:lstStyle/>
          <a:p>
            <a:pPr algn="l" eaLnBrk="1" hangingPunct="1"/>
            <a:r>
              <a:rPr lang="zh-CN" altLang="en-US" sz="3300">
                <a:latin typeface="黑体" panose="02010609060101010101" pitchFamily="49" charset="-122"/>
                <a:ea typeface="黑体" panose="02010609060101010101" pitchFamily="49" charset="-122"/>
              </a:rPr>
              <a:t>三、希尔排序</a:t>
            </a:r>
            <a:endParaRPr lang="en-US" altLang="zh-CN" sz="3300">
              <a:latin typeface="黑体" panose="02010609060101010101" pitchFamily="49" charset="-122"/>
              <a:ea typeface="黑体" panose="02010609060101010101" pitchFamily="49" charset="-122"/>
            </a:endParaRPr>
          </a:p>
        </p:txBody>
      </p:sp>
      <p:sp>
        <p:nvSpPr>
          <p:cNvPr id="26627" name="Text Box 3">
            <a:extLst>
              <a:ext uri="{FF2B5EF4-FFF2-40B4-BE49-F238E27FC236}">
                <a16:creationId xmlns:a16="http://schemas.microsoft.com/office/drawing/2014/main" id="{DBC3DA8E-A6BE-4A12-B7AD-DF93C490C9F5}"/>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4CB7DF2B-A450-4E10-8239-F0A84E2B8080}" type="slidenum">
              <a:rPr lang="zh-CN" altLang="en-US" sz="2400"/>
              <a:pPr algn="r" eaLnBrk="1" hangingPunct="1">
                <a:spcBef>
                  <a:spcPct val="50000"/>
                </a:spcBef>
                <a:buClrTx/>
                <a:buSzTx/>
                <a:buFontTx/>
                <a:buNone/>
              </a:pPr>
              <a:t>20</a:t>
            </a:fld>
            <a:endParaRPr lang="en-US" altLang="zh-CN" sz="2400"/>
          </a:p>
        </p:txBody>
      </p:sp>
      <p:sp>
        <p:nvSpPr>
          <p:cNvPr id="26628" name="Text Box 4">
            <a:extLst>
              <a:ext uri="{FF2B5EF4-FFF2-40B4-BE49-F238E27FC236}">
                <a16:creationId xmlns:a16="http://schemas.microsoft.com/office/drawing/2014/main" id="{79ABF6BA-2FD5-447C-ABE5-2DC99160856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26629" name="Rectangle 5">
            <a:extLst>
              <a:ext uri="{FF2B5EF4-FFF2-40B4-BE49-F238E27FC236}">
                <a16:creationId xmlns:a16="http://schemas.microsoft.com/office/drawing/2014/main" id="{FDF0150D-1437-42FA-9BA1-8C54B2BF46EF}"/>
              </a:ext>
            </a:extLst>
          </p:cNvPr>
          <p:cNvSpPr>
            <a:spLocks noGrp="1" noChangeArrowheads="1"/>
          </p:cNvSpPr>
          <p:nvPr>
            <p:ph type="body" idx="1"/>
          </p:nvPr>
        </p:nvSpPr>
        <p:spPr>
          <a:xfrm>
            <a:off x="381000" y="2500313"/>
            <a:ext cx="8763000" cy="4038600"/>
          </a:xfrm>
        </p:spPr>
        <p:txBody>
          <a:bodyPr/>
          <a:lstStyle/>
          <a:p>
            <a:pPr eaLnBrk="1" hangingPunct="1">
              <a:spcBef>
                <a:spcPct val="30000"/>
              </a:spcBef>
            </a:pPr>
            <a:r>
              <a:rPr lang="zh-CN" altLang="en-US" sz="3200" b="1">
                <a:latin typeface="黑体" panose="02010609060101010101" pitchFamily="49" charset="-122"/>
                <a:ea typeface="黑体" panose="02010609060101010101" pitchFamily="49" charset="-122"/>
              </a:rPr>
              <a:t>从直接插入排序可以看出，当待排序列为正序时，时间复杂度为</a:t>
            </a:r>
            <a:r>
              <a:rPr lang="en-US" altLang="zh-CN" sz="3200" b="1">
                <a:latin typeface="黑体" panose="02010609060101010101" pitchFamily="49" charset="-122"/>
                <a:ea typeface="黑体" panose="02010609060101010101" pitchFamily="49" charset="-122"/>
              </a:rPr>
              <a:t>O(n)</a:t>
            </a:r>
          </a:p>
          <a:p>
            <a:pPr eaLnBrk="1" hangingPunct="1">
              <a:spcBef>
                <a:spcPct val="30000"/>
              </a:spcBef>
            </a:pPr>
            <a:r>
              <a:rPr lang="zh-CN" altLang="en-US" sz="3200" b="1">
                <a:latin typeface="黑体" panose="02010609060101010101" pitchFamily="49" charset="-122"/>
                <a:ea typeface="黑体" panose="02010609060101010101" pitchFamily="49" charset="-122"/>
              </a:rPr>
              <a:t>若待排序列</a:t>
            </a:r>
            <a:r>
              <a:rPr lang="zh-CN" altLang="en-US" sz="3200" b="1">
                <a:solidFill>
                  <a:schemeClr val="hlink"/>
                </a:solidFill>
                <a:latin typeface="黑体" panose="02010609060101010101" pitchFamily="49" charset="-122"/>
                <a:ea typeface="黑体" panose="02010609060101010101" pitchFamily="49" charset="-122"/>
              </a:rPr>
              <a:t>基本有序</a:t>
            </a:r>
            <a:r>
              <a:rPr lang="zh-CN" altLang="en-US" sz="3200" b="1">
                <a:latin typeface="黑体" panose="02010609060101010101" pitchFamily="49" charset="-122"/>
                <a:ea typeface="黑体" panose="02010609060101010101" pitchFamily="49" charset="-122"/>
              </a:rPr>
              <a:t>时，插入排序效率会提高</a:t>
            </a:r>
          </a:p>
          <a:p>
            <a:pPr eaLnBrk="1" hangingPunct="1">
              <a:spcBef>
                <a:spcPct val="30000"/>
              </a:spcBef>
            </a:pPr>
            <a:r>
              <a:rPr lang="zh-CN" altLang="en-US" sz="3200" b="1">
                <a:latin typeface="黑体" panose="02010609060101010101" pitchFamily="49" charset="-122"/>
                <a:ea typeface="黑体" panose="02010609060101010101" pitchFamily="49" charset="-122"/>
              </a:rPr>
              <a:t>希尔排序方法是先将待排序列分成</a:t>
            </a:r>
            <a:r>
              <a:rPr lang="zh-CN" altLang="en-US" sz="3200" b="1">
                <a:solidFill>
                  <a:srgbClr val="FF0000"/>
                </a:solidFill>
                <a:latin typeface="黑体" panose="02010609060101010101" pitchFamily="49" charset="-122"/>
                <a:ea typeface="黑体" panose="02010609060101010101" pitchFamily="49" charset="-122"/>
              </a:rPr>
              <a:t>若干子序列</a:t>
            </a:r>
            <a:r>
              <a:rPr lang="zh-CN" altLang="en-US" sz="3200" b="1">
                <a:latin typeface="黑体" panose="02010609060101010101" pitchFamily="49" charset="-122"/>
                <a:ea typeface="黑体" panose="02010609060101010101" pitchFamily="49" charset="-122"/>
              </a:rPr>
              <a:t>分别进行插入排序，待整个序列基本有序时，再对</a:t>
            </a:r>
            <a:r>
              <a:rPr lang="zh-CN" altLang="en-US" sz="3200" b="1">
                <a:solidFill>
                  <a:srgbClr val="FF0000"/>
                </a:solidFill>
                <a:latin typeface="黑体" panose="02010609060101010101" pitchFamily="49" charset="-122"/>
                <a:ea typeface="黑体" panose="02010609060101010101" pitchFamily="49" charset="-122"/>
              </a:rPr>
              <a:t>全体记录</a:t>
            </a:r>
            <a:r>
              <a:rPr lang="zh-CN" altLang="en-US" sz="3200" b="1">
                <a:latin typeface="黑体" panose="02010609060101010101" pitchFamily="49" charset="-122"/>
                <a:ea typeface="黑体" panose="02010609060101010101" pitchFamily="49" charset="-122"/>
              </a:rPr>
              <a:t>进行一次直接插入排序</a:t>
            </a:r>
          </a:p>
          <a:p>
            <a:pPr eaLnBrk="1" hangingPunct="1">
              <a:spcBef>
                <a:spcPct val="30000"/>
              </a:spcBef>
            </a:pPr>
            <a:r>
              <a:rPr lang="zh-CN" altLang="en-US" sz="3200" b="1">
                <a:latin typeface="黑体" panose="02010609060101010101" pitchFamily="49" charset="-122"/>
                <a:ea typeface="黑体" panose="02010609060101010101" pitchFamily="49" charset="-122"/>
              </a:rPr>
              <a:t>希尔排序又称为</a:t>
            </a:r>
            <a:r>
              <a:rPr lang="zh-CN" altLang="en-US" sz="3200" b="1">
                <a:solidFill>
                  <a:srgbClr val="FF0000"/>
                </a:solidFill>
                <a:latin typeface="黑体" panose="02010609060101010101" pitchFamily="49" charset="-122"/>
                <a:ea typeface="黑体" panose="02010609060101010101" pitchFamily="49" charset="-122"/>
              </a:rPr>
              <a:t>缩小增量</a:t>
            </a:r>
            <a:r>
              <a:rPr lang="zh-CN" altLang="en-US" sz="3200" b="1">
                <a:latin typeface="黑体" panose="02010609060101010101" pitchFamily="49" charset="-122"/>
                <a:ea typeface="黑体" panose="02010609060101010101" pitchFamily="49" charset="-122"/>
              </a:rPr>
              <a:t>排序。</a:t>
            </a:r>
          </a:p>
        </p:txBody>
      </p:sp>
      <p:sp>
        <p:nvSpPr>
          <p:cNvPr id="26630" name="Rectangle 6">
            <a:extLst>
              <a:ext uri="{FF2B5EF4-FFF2-40B4-BE49-F238E27FC236}">
                <a16:creationId xmlns:a16="http://schemas.microsoft.com/office/drawing/2014/main" id="{85F56338-BAB8-472A-BDDE-859551F8165A}"/>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9B63222-6C02-4923-BF3F-BECF3D4D2C52}"/>
              </a:ext>
            </a:extLst>
          </p:cNvPr>
          <p:cNvSpPr>
            <a:spLocks noGrp="1" noChangeArrowheads="1"/>
          </p:cNvSpPr>
          <p:nvPr>
            <p:ph type="title"/>
          </p:nvPr>
        </p:nvSpPr>
        <p:spPr>
          <a:xfrm>
            <a:off x="500063" y="1714500"/>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三、希尔排序(算法)</a:t>
            </a:r>
            <a:endParaRPr lang="en-US" altLang="zh-CN" sz="3300">
              <a:latin typeface="黑体" panose="02010609060101010101" pitchFamily="49" charset="-122"/>
              <a:ea typeface="黑体" panose="02010609060101010101" pitchFamily="49" charset="-122"/>
            </a:endParaRPr>
          </a:p>
        </p:txBody>
      </p:sp>
      <p:sp>
        <p:nvSpPr>
          <p:cNvPr id="27651" name="Text Box 3">
            <a:extLst>
              <a:ext uri="{FF2B5EF4-FFF2-40B4-BE49-F238E27FC236}">
                <a16:creationId xmlns:a16="http://schemas.microsoft.com/office/drawing/2014/main" id="{781DBC25-62F2-44C6-9CCE-63D6997E149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A459CBD-861D-4550-ACAF-BA91A9E18E82}" type="slidenum">
              <a:rPr lang="zh-CN" altLang="en-US" sz="2400"/>
              <a:pPr algn="r" eaLnBrk="1" hangingPunct="1">
                <a:spcBef>
                  <a:spcPct val="50000"/>
                </a:spcBef>
                <a:buClrTx/>
                <a:buSzTx/>
                <a:buFontTx/>
                <a:buNone/>
              </a:pPr>
              <a:t>21</a:t>
            </a:fld>
            <a:endParaRPr lang="en-US" altLang="zh-CN" sz="2400"/>
          </a:p>
        </p:txBody>
      </p:sp>
      <p:sp>
        <p:nvSpPr>
          <p:cNvPr id="27652" name="Text Box 4">
            <a:extLst>
              <a:ext uri="{FF2B5EF4-FFF2-40B4-BE49-F238E27FC236}">
                <a16:creationId xmlns:a16="http://schemas.microsoft.com/office/drawing/2014/main" id="{AB9DE0FB-B9AB-4521-8A48-434860541DA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27653" name="Rectangle 5">
            <a:extLst>
              <a:ext uri="{FF2B5EF4-FFF2-40B4-BE49-F238E27FC236}">
                <a16:creationId xmlns:a16="http://schemas.microsoft.com/office/drawing/2014/main" id="{B5298C5D-F182-4496-AB57-44D64661E3A4}"/>
              </a:ext>
            </a:extLst>
          </p:cNvPr>
          <p:cNvSpPr>
            <a:spLocks noGrp="1" noChangeArrowheads="1"/>
          </p:cNvSpPr>
          <p:nvPr>
            <p:ph type="body" idx="1"/>
          </p:nvPr>
        </p:nvSpPr>
        <p:spPr>
          <a:xfrm>
            <a:off x="357188" y="2500313"/>
            <a:ext cx="8548687" cy="4038600"/>
          </a:xfrm>
        </p:spPr>
        <p:txBody>
          <a:bodyPr/>
          <a:lstStyle/>
          <a:p>
            <a:pPr eaLnBrk="1" hangingPunct="1">
              <a:lnSpc>
                <a:spcPct val="90000"/>
              </a:lnSpc>
              <a:spcBef>
                <a:spcPct val="30000"/>
              </a:spcBef>
            </a:pPr>
            <a:r>
              <a:rPr lang="zh-CN" altLang="en-US" sz="3200" b="1">
                <a:latin typeface="黑体" panose="02010609060101010101" pitchFamily="49" charset="-122"/>
                <a:ea typeface="黑体" panose="02010609060101010101" pitchFamily="49" charset="-122"/>
              </a:rPr>
              <a:t>首先取一个整数 </a:t>
            </a:r>
            <a:r>
              <a:rPr lang="en-US" altLang="zh-CN" sz="3200" b="1">
                <a:solidFill>
                  <a:srgbClr val="FF0000"/>
                </a:solidFill>
                <a:latin typeface="黑体" panose="02010609060101010101" pitchFamily="49" charset="-122"/>
                <a:ea typeface="黑体" panose="02010609060101010101" pitchFamily="49" charset="-122"/>
              </a:rPr>
              <a:t>gap</a:t>
            </a:r>
            <a:r>
              <a:rPr lang="en-US" altLang="zh-CN" sz="3200" b="1">
                <a:latin typeface="黑体" panose="02010609060101010101" pitchFamily="49" charset="-122"/>
                <a:ea typeface="黑体" panose="02010609060101010101" pitchFamily="49" charset="-122"/>
              </a:rPr>
              <a:t> &lt; n(</a:t>
            </a:r>
            <a:r>
              <a:rPr lang="zh-CN" altLang="en-US" sz="3200" b="1">
                <a:latin typeface="黑体" panose="02010609060101010101" pitchFamily="49" charset="-122"/>
                <a:ea typeface="黑体" panose="02010609060101010101" pitchFamily="49" charset="-122"/>
              </a:rPr>
              <a:t>待排序记录数) 作为间隔, 将全部记录分为 </a:t>
            </a:r>
            <a:r>
              <a:rPr lang="en-US" altLang="zh-CN" sz="3200" b="1">
                <a:solidFill>
                  <a:srgbClr val="FF0000"/>
                </a:solidFill>
                <a:latin typeface="黑体" panose="02010609060101010101" pitchFamily="49" charset="-122"/>
                <a:ea typeface="黑体" panose="02010609060101010101" pitchFamily="49" charset="-122"/>
              </a:rPr>
              <a:t>gap </a:t>
            </a:r>
            <a:r>
              <a:rPr lang="zh-CN" altLang="en-US" sz="3200" b="1">
                <a:latin typeface="黑体" panose="02010609060101010101" pitchFamily="49" charset="-122"/>
                <a:ea typeface="黑体" panose="02010609060101010101" pitchFamily="49" charset="-122"/>
              </a:rPr>
              <a:t>个子序列, 所有距离为 </a:t>
            </a:r>
            <a:r>
              <a:rPr lang="en-US" altLang="zh-CN" sz="3200" b="1">
                <a:latin typeface="黑体" panose="02010609060101010101" pitchFamily="49" charset="-122"/>
                <a:ea typeface="黑体" panose="02010609060101010101" pitchFamily="49" charset="-122"/>
              </a:rPr>
              <a:t>gap </a:t>
            </a:r>
            <a:r>
              <a:rPr lang="zh-CN" altLang="en-US" sz="3200" b="1">
                <a:latin typeface="黑体" panose="02010609060101010101" pitchFamily="49" charset="-122"/>
                <a:ea typeface="黑体" panose="02010609060101010101" pitchFamily="49" charset="-122"/>
              </a:rPr>
              <a:t>的记录放在同一个子序列中</a:t>
            </a:r>
          </a:p>
          <a:p>
            <a:pPr eaLnBrk="1" hangingPunct="1">
              <a:lnSpc>
                <a:spcPct val="90000"/>
              </a:lnSpc>
              <a:spcBef>
                <a:spcPct val="30000"/>
              </a:spcBef>
            </a:pPr>
            <a:r>
              <a:rPr lang="zh-CN" altLang="en-US" sz="3200" b="1">
                <a:latin typeface="黑体" panose="02010609060101010101" pitchFamily="49" charset="-122"/>
                <a:ea typeface="黑体" panose="02010609060101010101" pitchFamily="49" charset="-122"/>
              </a:rPr>
              <a:t>在每一个子序列中分别施行</a:t>
            </a:r>
            <a:r>
              <a:rPr lang="zh-CN" altLang="en-US" sz="3200" b="1">
                <a:solidFill>
                  <a:srgbClr val="FF0000"/>
                </a:solidFill>
                <a:latin typeface="黑体" panose="02010609060101010101" pitchFamily="49" charset="-122"/>
                <a:ea typeface="黑体" panose="02010609060101010101" pitchFamily="49" charset="-122"/>
              </a:rPr>
              <a:t>直接插入排序</a:t>
            </a:r>
            <a:r>
              <a:rPr lang="zh-CN" altLang="en-US" sz="3200" b="1">
                <a:latin typeface="黑体" panose="02010609060101010101" pitchFamily="49" charset="-122"/>
                <a:ea typeface="黑体" panose="02010609060101010101" pitchFamily="49" charset="-122"/>
              </a:rPr>
              <a:t>。</a:t>
            </a:r>
          </a:p>
          <a:p>
            <a:pPr eaLnBrk="1" hangingPunct="1">
              <a:lnSpc>
                <a:spcPct val="90000"/>
              </a:lnSpc>
              <a:spcBef>
                <a:spcPct val="30000"/>
              </a:spcBef>
            </a:pPr>
            <a:r>
              <a:rPr lang="zh-CN" altLang="en-US" sz="3200" b="1">
                <a:latin typeface="黑体" panose="02010609060101010101" pitchFamily="49" charset="-122"/>
                <a:ea typeface="黑体" panose="02010609060101010101" pitchFamily="49" charset="-122"/>
              </a:rPr>
              <a:t>然后</a:t>
            </a:r>
            <a:r>
              <a:rPr lang="zh-CN" altLang="en-US" sz="3200" b="1">
                <a:solidFill>
                  <a:srgbClr val="FF0000"/>
                </a:solidFill>
                <a:latin typeface="黑体" panose="02010609060101010101" pitchFamily="49" charset="-122"/>
                <a:ea typeface="黑体" panose="02010609060101010101" pitchFamily="49" charset="-122"/>
              </a:rPr>
              <a:t>缩小间隔 </a:t>
            </a:r>
            <a:r>
              <a:rPr lang="en-US" altLang="zh-CN" sz="3200" b="1">
                <a:latin typeface="黑体" panose="02010609060101010101" pitchFamily="49" charset="-122"/>
                <a:ea typeface="黑体" panose="02010609060101010101" pitchFamily="49" charset="-122"/>
              </a:rPr>
              <a:t>gap, </a:t>
            </a:r>
            <a:r>
              <a:rPr lang="zh-CN" altLang="en-US" sz="3200" b="1">
                <a:latin typeface="黑体" panose="02010609060101010101" pitchFamily="49" charset="-122"/>
                <a:ea typeface="黑体" panose="02010609060101010101" pitchFamily="49" charset="-122"/>
              </a:rPr>
              <a:t>例如取 </a:t>
            </a:r>
            <a:r>
              <a:rPr lang="en-US" altLang="zh-CN" sz="3200" b="1">
                <a:solidFill>
                  <a:srgbClr val="FF0000"/>
                </a:solidFill>
                <a:latin typeface="黑体" panose="02010609060101010101" pitchFamily="49" charset="-122"/>
                <a:ea typeface="黑体" panose="02010609060101010101" pitchFamily="49" charset="-122"/>
              </a:rPr>
              <a:t>gap = gap/2</a:t>
            </a:r>
          </a:p>
          <a:p>
            <a:pPr eaLnBrk="1" hangingPunct="1">
              <a:lnSpc>
                <a:spcPct val="90000"/>
              </a:lnSpc>
              <a:spcBef>
                <a:spcPct val="30000"/>
              </a:spcBef>
            </a:pPr>
            <a:r>
              <a:rPr lang="zh-CN" altLang="en-US" sz="3200" b="1">
                <a:latin typeface="黑体" panose="02010609060101010101" pitchFamily="49" charset="-122"/>
                <a:ea typeface="黑体" panose="02010609060101010101" pitchFamily="49" charset="-122"/>
              </a:rPr>
              <a:t>重复上述的子序列划分和排序工作，直到最后取</a:t>
            </a:r>
            <a:r>
              <a:rPr lang="en-US" altLang="zh-CN" sz="3200" b="1">
                <a:solidFill>
                  <a:srgbClr val="FF0000"/>
                </a:solidFill>
                <a:latin typeface="黑体" panose="02010609060101010101" pitchFamily="49" charset="-122"/>
                <a:ea typeface="黑体" panose="02010609060101010101" pitchFamily="49" charset="-122"/>
              </a:rPr>
              <a:t>gap = 1</a:t>
            </a:r>
            <a:r>
              <a:rPr lang="en-US" altLang="zh-CN" sz="3200" b="1">
                <a:latin typeface="黑体" panose="02010609060101010101" pitchFamily="49" charset="-122"/>
                <a:ea typeface="黑体" panose="02010609060101010101" pitchFamily="49" charset="-122"/>
              </a:rPr>
              <a:t>, </a:t>
            </a:r>
            <a:r>
              <a:rPr lang="zh-CN" altLang="en-US" sz="3200" b="1">
                <a:latin typeface="黑体" panose="02010609060101010101" pitchFamily="49" charset="-122"/>
                <a:ea typeface="黑体" panose="02010609060101010101" pitchFamily="49" charset="-122"/>
              </a:rPr>
              <a:t>将所有记录放在同一个序列中排序为止。</a:t>
            </a:r>
          </a:p>
        </p:txBody>
      </p:sp>
      <p:sp>
        <p:nvSpPr>
          <p:cNvPr id="27654" name="Rectangle 6">
            <a:extLst>
              <a:ext uri="{FF2B5EF4-FFF2-40B4-BE49-F238E27FC236}">
                <a16:creationId xmlns:a16="http://schemas.microsoft.com/office/drawing/2014/main" id="{DD1FFA8B-014F-427E-AB85-6F1D63DA448B}"/>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CFC82471-8325-4602-A64D-F62656B2B24C}"/>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三、希尔排序(举例)</a:t>
            </a:r>
            <a:endParaRPr lang="en-US" altLang="zh-CN" sz="3300">
              <a:latin typeface="黑体" panose="02010609060101010101" pitchFamily="49" charset="-122"/>
              <a:ea typeface="黑体" panose="02010609060101010101" pitchFamily="49" charset="-122"/>
            </a:endParaRPr>
          </a:p>
        </p:txBody>
      </p:sp>
      <p:sp>
        <p:nvSpPr>
          <p:cNvPr id="28675" name="Text Box 3">
            <a:extLst>
              <a:ext uri="{FF2B5EF4-FFF2-40B4-BE49-F238E27FC236}">
                <a16:creationId xmlns:a16="http://schemas.microsoft.com/office/drawing/2014/main" id="{E300C644-BDA0-47D0-88DC-958633E8131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407125F-A86C-40FE-9741-2D85340EBA30}" type="slidenum">
              <a:rPr lang="zh-CN" altLang="en-US" sz="2400"/>
              <a:pPr algn="r" eaLnBrk="1" hangingPunct="1">
                <a:spcBef>
                  <a:spcPct val="50000"/>
                </a:spcBef>
                <a:buClrTx/>
                <a:buSzTx/>
                <a:buFontTx/>
                <a:buNone/>
              </a:pPr>
              <a:t>22</a:t>
            </a:fld>
            <a:endParaRPr lang="en-US" altLang="zh-CN" sz="2400"/>
          </a:p>
        </p:txBody>
      </p:sp>
      <p:sp>
        <p:nvSpPr>
          <p:cNvPr id="28676" name="Text Box 4">
            <a:extLst>
              <a:ext uri="{FF2B5EF4-FFF2-40B4-BE49-F238E27FC236}">
                <a16:creationId xmlns:a16="http://schemas.microsoft.com/office/drawing/2014/main" id="{DDB2528F-8516-4EBD-BEB6-7085545CF30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28677" name="Rectangle 5">
            <a:extLst>
              <a:ext uri="{FF2B5EF4-FFF2-40B4-BE49-F238E27FC236}">
                <a16:creationId xmlns:a16="http://schemas.microsoft.com/office/drawing/2014/main" id="{DDA4C406-69AE-4409-A6CA-6A0170F0EF88}"/>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已知待排序的一组记录的初始排列为：21, 25, 49, 25</a:t>
            </a:r>
            <a:r>
              <a:rPr lang="zh-CN" altLang="en-US" b="1" baseline="30000">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 16, 08</a:t>
            </a:r>
          </a:p>
        </p:txBody>
      </p:sp>
      <p:sp>
        <p:nvSpPr>
          <p:cNvPr id="28678" name="Rectangle 6">
            <a:extLst>
              <a:ext uri="{FF2B5EF4-FFF2-40B4-BE49-F238E27FC236}">
                <a16:creationId xmlns:a16="http://schemas.microsoft.com/office/drawing/2014/main" id="{AFA26216-C76C-45D4-8AC3-807E8A6C9292}"/>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28679" name="Group 15">
            <a:extLst>
              <a:ext uri="{FF2B5EF4-FFF2-40B4-BE49-F238E27FC236}">
                <a16:creationId xmlns:a16="http://schemas.microsoft.com/office/drawing/2014/main" id="{54097728-6748-4AA3-AE1F-DA88EB82F2FC}"/>
              </a:ext>
            </a:extLst>
          </p:cNvPr>
          <p:cNvGrpSpPr>
            <a:grpSpLocks/>
          </p:cNvGrpSpPr>
          <p:nvPr/>
        </p:nvGrpSpPr>
        <p:grpSpPr bwMode="auto">
          <a:xfrm>
            <a:off x="1905000" y="4875213"/>
            <a:ext cx="4565650" cy="915987"/>
            <a:chOff x="1200" y="3072"/>
            <a:chExt cx="2877" cy="576"/>
          </a:xfrm>
        </p:grpSpPr>
        <p:sp>
          <p:nvSpPr>
            <p:cNvPr id="28680" name="Text Box 8">
              <a:extLst>
                <a:ext uri="{FF2B5EF4-FFF2-40B4-BE49-F238E27FC236}">
                  <a16:creationId xmlns:a16="http://schemas.microsoft.com/office/drawing/2014/main" id="{F8E761D4-C62E-4C3D-A781-F9A23A4B8C1C}"/>
                </a:ext>
              </a:extLst>
            </p:cNvPr>
            <p:cNvSpPr txBox="1">
              <a:spLocks noChangeArrowheads="1"/>
            </p:cNvSpPr>
            <p:nvPr/>
          </p:nvSpPr>
          <p:spPr bwMode="auto">
            <a:xfrm>
              <a:off x="1296" y="3072"/>
              <a:ext cx="27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rPr>
                <a:t>1        2        3        4        5	 </a:t>
              </a:r>
              <a:r>
                <a:rPr lang="en-US" altLang="zh-CN" sz="2400" b="1">
                  <a:latin typeface="Times New Roman" panose="02020603050405020304" pitchFamily="18" charset="0"/>
                </a:rPr>
                <a:t>6    </a:t>
              </a:r>
              <a:endParaRPr lang="en-US" altLang="zh-CN" sz="2400">
                <a:latin typeface="Times New Roman" panose="02020603050405020304" pitchFamily="18" charset="0"/>
              </a:endParaRPr>
            </a:p>
          </p:txBody>
        </p:sp>
        <p:sp>
          <p:nvSpPr>
            <p:cNvPr id="238601" name="Oval 9">
              <a:extLst>
                <a:ext uri="{FF2B5EF4-FFF2-40B4-BE49-F238E27FC236}">
                  <a16:creationId xmlns:a16="http://schemas.microsoft.com/office/drawing/2014/main" id="{DC70F007-196A-4A5B-BBAF-F557C56C185D}"/>
                </a:ext>
              </a:extLst>
            </p:cNvPr>
            <p:cNvSpPr>
              <a:spLocks noChangeArrowheads="1"/>
            </p:cNvSpPr>
            <p:nvPr/>
          </p:nvSpPr>
          <p:spPr bwMode="auto">
            <a:xfrm>
              <a:off x="120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38602" name="Oval 10">
              <a:extLst>
                <a:ext uri="{FF2B5EF4-FFF2-40B4-BE49-F238E27FC236}">
                  <a16:creationId xmlns:a16="http://schemas.microsoft.com/office/drawing/2014/main" id="{6DF7AA7C-BA19-4172-9103-FBD3E03316C7}"/>
                </a:ext>
              </a:extLst>
            </p:cNvPr>
            <p:cNvSpPr>
              <a:spLocks noChangeArrowheads="1"/>
            </p:cNvSpPr>
            <p:nvPr/>
          </p:nvSpPr>
          <p:spPr bwMode="auto">
            <a:xfrm>
              <a:off x="360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38603" name="Oval 11">
              <a:extLst>
                <a:ext uri="{FF2B5EF4-FFF2-40B4-BE49-F238E27FC236}">
                  <a16:creationId xmlns:a16="http://schemas.microsoft.com/office/drawing/2014/main" id="{31948E6E-D40D-4601-BB5B-872936729665}"/>
                </a:ext>
              </a:extLst>
            </p:cNvPr>
            <p:cNvSpPr>
              <a:spLocks noChangeArrowheads="1"/>
            </p:cNvSpPr>
            <p:nvPr/>
          </p:nvSpPr>
          <p:spPr bwMode="auto">
            <a:xfrm>
              <a:off x="1632"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38604" name="Oval 12">
              <a:extLst>
                <a:ext uri="{FF2B5EF4-FFF2-40B4-BE49-F238E27FC236}">
                  <a16:creationId xmlns:a16="http://schemas.microsoft.com/office/drawing/2014/main" id="{E0A3EA38-374B-45A2-943B-F251F38575F0}"/>
                </a:ext>
              </a:extLst>
            </p:cNvPr>
            <p:cNvSpPr>
              <a:spLocks noChangeArrowheads="1"/>
            </p:cNvSpPr>
            <p:nvPr/>
          </p:nvSpPr>
          <p:spPr bwMode="auto">
            <a:xfrm>
              <a:off x="216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38605" name="Oval 13">
              <a:extLst>
                <a:ext uri="{FF2B5EF4-FFF2-40B4-BE49-F238E27FC236}">
                  <a16:creationId xmlns:a16="http://schemas.microsoft.com/office/drawing/2014/main" id="{A050B188-979F-461E-AE00-EC87C2EA89B6}"/>
                </a:ext>
              </a:extLst>
            </p:cNvPr>
            <p:cNvSpPr>
              <a:spLocks noChangeArrowheads="1"/>
            </p:cNvSpPr>
            <p:nvPr/>
          </p:nvSpPr>
          <p:spPr bwMode="auto">
            <a:xfrm>
              <a:off x="2688"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38606" name="Oval 14">
              <a:extLst>
                <a:ext uri="{FF2B5EF4-FFF2-40B4-BE49-F238E27FC236}">
                  <a16:creationId xmlns:a16="http://schemas.microsoft.com/office/drawing/2014/main" id="{FEF3737C-969E-4448-8EDF-36E74AB8E8B0}"/>
                </a:ext>
              </a:extLst>
            </p:cNvPr>
            <p:cNvSpPr>
              <a:spLocks noChangeArrowheads="1"/>
            </p:cNvSpPr>
            <p:nvPr/>
          </p:nvSpPr>
          <p:spPr bwMode="auto">
            <a:xfrm>
              <a:off x="312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800C50A9-F5C0-4C34-82EA-AB63A40E6F48}"/>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三、希尔排序(举例)</a:t>
            </a:r>
            <a:endParaRPr lang="en-US" altLang="zh-CN" sz="3300">
              <a:latin typeface="黑体" panose="02010609060101010101" pitchFamily="49" charset="-122"/>
              <a:ea typeface="黑体" panose="02010609060101010101" pitchFamily="49" charset="-122"/>
            </a:endParaRPr>
          </a:p>
        </p:txBody>
      </p:sp>
      <p:sp>
        <p:nvSpPr>
          <p:cNvPr id="29699" name="Text Box 3">
            <a:extLst>
              <a:ext uri="{FF2B5EF4-FFF2-40B4-BE49-F238E27FC236}">
                <a16:creationId xmlns:a16="http://schemas.microsoft.com/office/drawing/2014/main" id="{39F83CA0-4CE5-4CE7-A57F-45EEC2105F60}"/>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CA3F96D-B87F-4788-87D9-8DD5D4D6A082}" type="slidenum">
              <a:rPr lang="zh-CN" altLang="en-US" sz="2400"/>
              <a:pPr algn="r" eaLnBrk="1" hangingPunct="1">
                <a:spcBef>
                  <a:spcPct val="50000"/>
                </a:spcBef>
                <a:buClrTx/>
                <a:buSzTx/>
                <a:buFontTx/>
                <a:buNone/>
              </a:pPr>
              <a:t>23</a:t>
            </a:fld>
            <a:endParaRPr lang="en-US" altLang="zh-CN" sz="2400"/>
          </a:p>
        </p:txBody>
      </p:sp>
      <p:sp>
        <p:nvSpPr>
          <p:cNvPr id="29700" name="Text Box 4">
            <a:extLst>
              <a:ext uri="{FF2B5EF4-FFF2-40B4-BE49-F238E27FC236}">
                <a16:creationId xmlns:a16="http://schemas.microsoft.com/office/drawing/2014/main" id="{2AE33317-1EDE-4AAB-B78E-5A266CCD2A0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29701" name="Rectangle 6">
            <a:extLst>
              <a:ext uri="{FF2B5EF4-FFF2-40B4-BE49-F238E27FC236}">
                <a16:creationId xmlns:a16="http://schemas.microsoft.com/office/drawing/2014/main" id="{4226A642-6ABE-4713-A6CC-68D2671BDE0F}"/>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29702" name="Group 50">
            <a:extLst>
              <a:ext uri="{FF2B5EF4-FFF2-40B4-BE49-F238E27FC236}">
                <a16:creationId xmlns:a16="http://schemas.microsoft.com/office/drawing/2014/main" id="{8E1D5FAC-1FB3-4EB7-BFA7-B8611EF24FD4}"/>
              </a:ext>
            </a:extLst>
          </p:cNvPr>
          <p:cNvGrpSpPr>
            <a:grpSpLocks/>
          </p:cNvGrpSpPr>
          <p:nvPr/>
        </p:nvGrpSpPr>
        <p:grpSpPr bwMode="auto">
          <a:xfrm>
            <a:off x="762000" y="2743200"/>
            <a:ext cx="6477000" cy="1828800"/>
            <a:chOff x="480" y="1728"/>
            <a:chExt cx="4080" cy="1152"/>
          </a:xfrm>
        </p:grpSpPr>
        <p:sp>
          <p:nvSpPr>
            <p:cNvPr id="29718" name="Text Box 18">
              <a:extLst>
                <a:ext uri="{FF2B5EF4-FFF2-40B4-BE49-F238E27FC236}">
                  <a16:creationId xmlns:a16="http://schemas.microsoft.com/office/drawing/2014/main" id="{663F34D2-0F21-43C7-B7B2-8B50829E5C62}"/>
                </a:ext>
              </a:extLst>
            </p:cNvPr>
            <p:cNvSpPr txBox="1">
              <a:spLocks noChangeArrowheads="1"/>
            </p:cNvSpPr>
            <p:nvPr/>
          </p:nvSpPr>
          <p:spPr bwMode="auto">
            <a:xfrm>
              <a:off x="480" y="2018"/>
              <a:ext cx="89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900" b="1">
                  <a:solidFill>
                    <a:schemeClr val="tx2"/>
                  </a:solidFill>
                  <a:latin typeface="Times New Roman" panose="02020603050405020304" pitchFamily="18" charset="0"/>
                </a:rPr>
                <a:t>Gap = 3</a:t>
              </a:r>
              <a:endParaRPr lang="en-US" altLang="zh-CN" sz="2900" b="1">
                <a:latin typeface="Times New Roman" panose="02020603050405020304" pitchFamily="18" charset="0"/>
              </a:endParaRPr>
            </a:p>
          </p:txBody>
        </p:sp>
        <p:grpSp>
          <p:nvGrpSpPr>
            <p:cNvPr id="29719" name="Group 19">
              <a:extLst>
                <a:ext uri="{FF2B5EF4-FFF2-40B4-BE49-F238E27FC236}">
                  <a16:creationId xmlns:a16="http://schemas.microsoft.com/office/drawing/2014/main" id="{70CA02DA-93B5-4D2E-A032-1B2474B5AAF4}"/>
                </a:ext>
              </a:extLst>
            </p:cNvPr>
            <p:cNvGrpSpPr>
              <a:grpSpLocks/>
            </p:cNvGrpSpPr>
            <p:nvPr/>
          </p:nvGrpSpPr>
          <p:grpSpPr bwMode="auto">
            <a:xfrm>
              <a:off x="1824" y="1728"/>
              <a:ext cx="2736" cy="576"/>
              <a:chOff x="1584" y="336"/>
              <a:chExt cx="2736" cy="576"/>
            </a:xfrm>
          </p:grpSpPr>
          <p:sp>
            <p:nvSpPr>
              <p:cNvPr id="29728" name="Text Box 20">
                <a:extLst>
                  <a:ext uri="{FF2B5EF4-FFF2-40B4-BE49-F238E27FC236}">
                    <a16:creationId xmlns:a16="http://schemas.microsoft.com/office/drawing/2014/main" id="{EE0B853D-A0E0-4B04-86CD-F774E943F536}"/>
                  </a:ext>
                </a:extLst>
              </p:cNvPr>
              <p:cNvSpPr txBox="1">
                <a:spLocks noChangeArrowheads="1"/>
              </p:cNvSpPr>
              <p:nvPr/>
            </p:nvSpPr>
            <p:spPr bwMode="auto">
              <a:xfrm>
                <a:off x="1680" y="336"/>
                <a:ext cx="25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rPr>
                  <a:t>1        2        3        4        5	 </a:t>
                </a:r>
                <a:r>
                  <a:rPr lang="en-US" altLang="zh-CN" sz="2400" b="1">
                    <a:latin typeface="Times New Roman" panose="02020603050405020304" pitchFamily="18" charset="0"/>
                  </a:rPr>
                  <a:t>6</a:t>
                </a:r>
                <a:endParaRPr lang="en-US" altLang="zh-CN" sz="2400">
                  <a:latin typeface="Times New Roman" panose="02020603050405020304" pitchFamily="18" charset="0"/>
                </a:endParaRPr>
              </a:p>
            </p:txBody>
          </p:sp>
          <p:sp>
            <p:nvSpPr>
              <p:cNvPr id="239637" name="Oval 21">
                <a:extLst>
                  <a:ext uri="{FF2B5EF4-FFF2-40B4-BE49-F238E27FC236}">
                    <a16:creationId xmlns:a16="http://schemas.microsoft.com/office/drawing/2014/main" id="{747A1038-5FA7-4AB2-BD9A-6D0906503E9E}"/>
                  </a:ext>
                </a:extLst>
              </p:cNvPr>
              <p:cNvSpPr>
                <a:spLocks noChangeArrowheads="1"/>
              </p:cNvSpPr>
              <p:nvPr/>
            </p:nvSpPr>
            <p:spPr bwMode="auto">
              <a:xfrm>
                <a:off x="1584" y="57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39638" name="Oval 22">
                <a:extLst>
                  <a:ext uri="{FF2B5EF4-FFF2-40B4-BE49-F238E27FC236}">
                    <a16:creationId xmlns:a16="http://schemas.microsoft.com/office/drawing/2014/main" id="{610A88EF-0F14-4E1E-8A58-D1A308BA44F3}"/>
                  </a:ext>
                </a:extLst>
              </p:cNvPr>
              <p:cNvSpPr>
                <a:spLocks noChangeArrowheads="1"/>
              </p:cNvSpPr>
              <p:nvPr/>
            </p:nvSpPr>
            <p:spPr bwMode="auto">
              <a:xfrm>
                <a:off x="3984" y="57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006600"/>
                    </a:solidFill>
                    <a:effectLst>
                      <a:outerShdw blurRad="38100" dist="38100" dir="2700000" algn="tl">
                        <a:srgbClr val="000000"/>
                      </a:outerShdw>
                    </a:effectLst>
                    <a:latin typeface="Arial" charset="0"/>
                  </a:rPr>
                  <a:t>08</a:t>
                </a:r>
              </a:p>
            </p:txBody>
          </p:sp>
          <p:sp>
            <p:nvSpPr>
              <p:cNvPr id="239639" name="Oval 23">
                <a:extLst>
                  <a:ext uri="{FF2B5EF4-FFF2-40B4-BE49-F238E27FC236}">
                    <a16:creationId xmlns:a16="http://schemas.microsoft.com/office/drawing/2014/main" id="{2E3C6E4B-EBA9-4ED2-B0A4-15E2348A2B7C}"/>
                  </a:ext>
                </a:extLst>
              </p:cNvPr>
              <p:cNvSpPr>
                <a:spLocks noChangeArrowheads="1"/>
              </p:cNvSpPr>
              <p:nvPr/>
            </p:nvSpPr>
            <p:spPr bwMode="auto">
              <a:xfrm>
                <a:off x="2016" y="57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A200C8"/>
                    </a:solidFill>
                    <a:effectLst>
                      <a:outerShdw blurRad="38100" dist="38100" dir="2700000" algn="tl">
                        <a:srgbClr val="000000"/>
                      </a:outerShdw>
                    </a:effectLst>
                    <a:latin typeface="Arial" charset="0"/>
                  </a:rPr>
                  <a:t>25</a:t>
                </a:r>
              </a:p>
            </p:txBody>
          </p:sp>
          <p:sp>
            <p:nvSpPr>
              <p:cNvPr id="239640" name="Oval 24">
                <a:extLst>
                  <a:ext uri="{FF2B5EF4-FFF2-40B4-BE49-F238E27FC236}">
                    <a16:creationId xmlns:a16="http://schemas.microsoft.com/office/drawing/2014/main" id="{2BB830D9-F717-43C4-8E99-C106AAA088EC}"/>
                  </a:ext>
                </a:extLst>
              </p:cNvPr>
              <p:cNvSpPr>
                <a:spLocks noChangeArrowheads="1"/>
              </p:cNvSpPr>
              <p:nvPr/>
            </p:nvSpPr>
            <p:spPr bwMode="auto">
              <a:xfrm>
                <a:off x="2544" y="57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006600"/>
                    </a:solidFill>
                    <a:effectLst>
                      <a:outerShdw blurRad="38100" dist="38100" dir="2700000" algn="tl">
                        <a:srgbClr val="000000"/>
                      </a:outerShdw>
                    </a:effectLst>
                    <a:latin typeface="Arial" charset="0"/>
                  </a:rPr>
                  <a:t>49</a:t>
                </a:r>
              </a:p>
            </p:txBody>
          </p:sp>
          <p:sp>
            <p:nvSpPr>
              <p:cNvPr id="239641" name="Oval 25">
                <a:extLst>
                  <a:ext uri="{FF2B5EF4-FFF2-40B4-BE49-F238E27FC236}">
                    <a16:creationId xmlns:a16="http://schemas.microsoft.com/office/drawing/2014/main" id="{4A7691BB-8560-4C6D-B43E-F34DFC83D3DD}"/>
                  </a:ext>
                </a:extLst>
              </p:cNvPr>
              <p:cNvSpPr>
                <a:spLocks noChangeArrowheads="1"/>
              </p:cNvSpPr>
              <p:nvPr/>
            </p:nvSpPr>
            <p:spPr bwMode="auto">
              <a:xfrm>
                <a:off x="3072" y="57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39642" name="Oval 26">
                <a:extLst>
                  <a:ext uri="{FF2B5EF4-FFF2-40B4-BE49-F238E27FC236}">
                    <a16:creationId xmlns:a16="http://schemas.microsoft.com/office/drawing/2014/main" id="{62C10FEA-9699-4B77-BADE-BC1D4BA7E346}"/>
                  </a:ext>
                </a:extLst>
              </p:cNvPr>
              <p:cNvSpPr>
                <a:spLocks noChangeArrowheads="1"/>
              </p:cNvSpPr>
              <p:nvPr/>
            </p:nvSpPr>
            <p:spPr bwMode="auto">
              <a:xfrm>
                <a:off x="3504" y="57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A200C8"/>
                    </a:solidFill>
                    <a:effectLst>
                      <a:outerShdw blurRad="38100" dist="38100" dir="2700000" algn="tl">
                        <a:srgbClr val="000000"/>
                      </a:outerShdw>
                    </a:effectLst>
                    <a:latin typeface="Arial" charset="0"/>
                  </a:rPr>
                  <a:t>16</a:t>
                </a:r>
              </a:p>
            </p:txBody>
          </p:sp>
        </p:grpSp>
        <p:sp>
          <p:nvSpPr>
            <p:cNvPr id="29720" name="Text Box 27">
              <a:extLst>
                <a:ext uri="{FF2B5EF4-FFF2-40B4-BE49-F238E27FC236}">
                  <a16:creationId xmlns:a16="http://schemas.microsoft.com/office/drawing/2014/main" id="{5988786B-AC38-4EB9-94D1-916FE6E3DB5C}"/>
                </a:ext>
              </a:extLst>
            </p:cNvPr>
            <p:cNvSpPr txBox="1">
              <a:spLocks noChangeArrowheads="1"/>
            </p:cNvSpPr>
            <p:nvPr/>
          </p:nvSpPr>
          <p:spPr bwMode="auto">
            <a:xfrm>
              <a:off x="1920" y="2305"/>
              <a:ext cx="25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rPr>
                <a:t>1        2        3        4        5	 </a:t>
              </a:r>
              <a:r>
                <a:rPr lang="en-US" altLang="zh-CN" sz="2400" b="1">
                  <a:latin typeface="Times New Roman" panose="02020603050405020304" pitchFamily="18" charset="0"/>
                </a:rPr>
                <a:t>6</a:t>
              </a:r>
              <a:endParaRPr lang="en-US" altLang="zh-CN" sz="2400">
                <a:latin typeface="Times New Roman" panose="02020603050405020304" pitchFamily="18" charset="0"/>
              </a:endParaRPr>
            </a:p>
          </p:txBody>
        </p:sp>
        <p:grpSp>
          <p:nvGrpSpPr>
            <p:cNvPr id="29721" name="Group 28">
              <a:extLst>
                <a:ext uri="{FF2B5EF4-FFF2-40B4-BE49-F238E27FC236}">
                  <a16:creationId xmlns:a16="http://schemas.microsoft.com/office/drawing/2014/main" id="{FB401386-5175-4EEC-A44F-9C3AC5DC79A6}"/>
                </a:ext>
              </a:extLst>
            </p:cNvPr>
            <p:cNvGrpSpPr>
              <a:grpSpLocks/>
            </p:cNvGrpSpPr>
            <p:nvPr/>
          </p:nvGrpSpPr>
          <p:grpSpPr bwMode="auto">
            <a:xfrm>
              <a:off x="1824" y="2544"/>
              <a:ext cx="2736" cy="336"/>
              <a:chOff x="1584" y="1248"/>
              <a:chExt cx="2736" cy="336"/>
            </a:xfrm>
          </p:grpSpPr>
          <p:sp>
            <p:nvSpPr>
              <p:cNvPr id="239645" name="Oval 29">
                <a:extLst>
                  <a:ext uri="{FF2B5EF4-FFF2-40B4-BE49-F238E27FC236}">
                    <a16:creationId xmlns:a16="http://schemas.microsoft.com/office/drawing/2014/main" id="{6F959B47-22A1-4E2C-A5C6-E5C2F6724551}"/>
                  </a:ext>
                </a:extLst>
              </p:cNvPr>
              <p:cNvSpPr>
                <a:spLocks noChangeArrowheads="1"/>
              </p:cNvSpPr>
              <p:nvPr/>
            </p:nvSpPr>
            <p:spPr bwMode="auto">
              <a:xfrm>
                <a:off x="1584" y="124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39646" name="Oval 30">
                <a:extLst>
                  <a:ext uri="{FF2B5EF4-FFF2-40B4-BE49-F238E27FC236}">
                    <a16:creationId xmlns:a16="http://schemas.microsoft.com/office/drawing/2014/main" id="{7C8D783C-541C-4E8D-B37B-C6F623FABA6D}"/>
                  </a:ext>
                </a:extLst>
              </p:cNvPr>
              <p:cNvSpPr>
                <a:spLocks noChangeArrowheads="1"/>
              </p:cNvSpPr>
              <p:nvPr/>
            </p:nvSpPr>
            <p:spPr bwMode="auto">
              <a:xfrm>
                <a:off x="2544" y="124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006600"/>
                    </a:solidFill>
                    <a:effectLst>
                      <a:outerShdw blurRad="38100" dist="38100" dir="2700000" algn="tl">
                        <a:srgbClr val="000000"/>
                      </a:outerShdw>
                    </a:effectLst>
                    <a:latin typeface="Arial" charset="0"/>
                  </a:rPr>
                  <a:t>08</a:t>
                </a:r>
              </a:p>
            </p:txBody>
          </p:sp>
          <p:sp>
            <p:nvSpPr>
              <p:cNvPr id="239647" name="Oval 31">
                <a:extLst>
                  <a:ext uri="{FF2B5EF4-FFF2-40B4-BE49-F238E27FC236}">
                    <a16:creationId xmlns:a16="http://schemas.microsoft.com/office/drawing/2014/main" id="{1A6C4FF1-67C6-4493-9BED-E3EC254EE7BC}"/>
                  </a:ext>
                </a:extLst>
              </p:cNvPr>
              <p:cNvSpPr>
                <a:spLocks noChangeArrowheads="1"/>
              </p:cNvSpPr>
              <p:nvPr/>
            </p:nvSpPr>
            <p:spPr bwMode="auto">
              <a:xfrm>
                <a:off x="3504" y="124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A200C8"/>
                    </a:solidFill>
                    <a:effectLst>
                      <a:outerShdw blurRad="38100" dist="38100" dir="2700000" algn="tl">
                        <a:srgbClr val="000000"/>
                      </a:outerShdw>
                    </a:effectLst>
                    <a:latin typeface="Arial" charset="0"/>
                  </a:rPr>
                  <a:t>25</a:t>
                </a:r>
              </a:p>
            </p:txBody>
          </p:sp>
          <p:sp>
            <p:nvSpPr>
              <p:cNvPr id="239648" name="Oval 32">
                <a:extLst>
                  <a:ext uri="{FF2B5EF4-FFF2-40B4-BE49-F238E27FC236}">
                    <a16:creationId xmlns:a16="http://schemas.microsoft.com/office/drawing/2014/main" id="{0092232C-2A67-4E71-9A41-DAC9414B1451}"/>
                  </a:ext>
                </a:extLst>
              </p:cNvPr>
              <p:cNvSpPr>
                <a:spLocks noChangeArrowheads="1"/>
              </p:cNvSpPr>
              <p:nvPr/>
            </p:nvSpPr>
            <p:spPr bwMode="auto">
              <a:xfrm>
                <a:off x="3984" y="124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006600"/>
                    </a:solidFill>
                    <a:effectLst>
                      <a:outerShdw blurRad="38100" dist="38100" dir="2700000" algn="tl">
                        <a:srgbClr val="000000"/>
                      </a:outerShdw>
                    </a:effectLst>
                    <a:latin typeface="Arial" charset="0"/>
                  </a:rPr>
                  <a:t>49</a:t>
                </a:r>
              </a:p>
            </p:txBody>
          </p:sp>
          <p:sp>
            <p:nvSpPr>
              <p:cNvPr id="239649" name="Oval 33">
                <a:extLst>
                  <a:ext uri="{FF2B5EF4-FFF2-40B4-BE49-F238E27FC236}">
                    <a16:creationId xmlns:a16="http://schemas.microsoft.com/office/drawing/2014/main" id="{2CCCDE4E-944D-4C1F-9447-98E3EB5B7793}"/>
                  </a:ext>
                </a:extLst>
              </p:cNvPr>
              <p:cNvSpPr>
                <a:spLocks noChangeArrowheads="1"/>
              </p:cNvSpPr>
              <p:nvPr/>
            </p:nvSpPr>
            <p:spPr bwMode="auto">
              <a:xfrm>
                <a:off x="3072" y="124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39650" name="Oval 34">
                <a:extLst>
                  <a:ext uri="{FF2B5EF4-FFF2-40B4-BE49-F238E27FC236}">
                    <a16:creationId xmlns:a16="http://schemas.microsoft.com/office/drawing/2014/main" id="{253FA914-5CD4-41B4-A85A-89C986390A47}"/>
                  </a:ext>
                </a:extLst>
              </p:cNvPr>
              <p:cNvSpPr>
                <a:spLocks noChangeArrowheads="1"/>
              </p:cNvSpPr>
              <p:nvPr/>
            </p:nvSpPr>
            <p:spPr bwMode="auto">
              <a:xfrm>
                <a:off x="2064" y="124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A200C8"/>
                    </a:solidFill>
                    <a:effectLst>
                      <a:outerShdw blurRad="38100" dist="38100" dir="2700000" algn="tl">
                        <a:srgbClr val="000000"/>
                      </a:outerShdw>
                    </a:effectLst>
                    <a:latin typeface="Arial" charset="0"/>
                  </a:rPr>
                  <a:t>16</a:t>
                </a:r>
              </a:p>
            </p:txBody>
          </p:sp>
        </p:grpSp>
      </p:grpSp>
      <p:grpSp>
        <p:nvGrpSpPr>
          <p:cNvPr id="29703" name="Group 35">
            <a:extLst>
              <a:ext uri="{FF2B5EF4-FFF2-40B4-BE49-F238E27FC236}">
                <a16:creationId xmlns:a16="http://schemas.microsoft.com/office/drawing/2014/main" id="{E50AEA9D-0916-4D95-8A97-E5D06CC164F0}"/>
              </a:ext>
            </a:extLst>
          </p:cNvPr>
          <p:cNvGrpSpPr>
            <a:grpSpLocks/>
          </p:cNvGrpSpPr>
          <p:nvPr/>
        </p:nvGrpSpPr>
        <p:grpSpPr bwMode="auto">
          <a:xfrm>
            <a:off x="762000" y="5334000"/>
            <a:ext cx="6553200" cy="1295400"/>
            <a:chOff x="288" y="2160"/>
            <a:chExt cx="4128" cy="816"/>
          </a:xfrm>
        </p:grpSpPr>
        <p:sp>
          <p:nvSpPr>
            <p:cNvPr id="29704" name="Text Box 36">
              <a:extLst>
                <a:ext uri="{FF2B5EF4-FFF2-40B4-BE49-F238E27FC236}">
                  <a16:creationId xmlns:a16="http://schemas.microsoft.com/office/drawing/2014/main" id="{F9B68B97-E2C8-41D7-A043-4A7BB09492F3}"/>
                </a:ext>
              </a:extLst>
            </p:cNvPr>
            <p:cNvSpPr txBox="1">
              <a:spLocks noChangeArrowheads="1"/>
            </p:cNvSpPr>
            <p:nvPr/>
          </p:nvSpPr>
          <p:spPr bwMode="auto">
            <a:xfrm>
              <a:off x="288" y="2210"/>
              <a:ext cx="89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900" b="1">
                  <a:solidFill>
                    <a:schemeClr val="tx2"/>
                  </a:solidFill>
                  <a:latin typeface="Times New Roman" panose="02020603050405020304" pitchFamily="18" charset="0"/>
                </a:rPr>
                <a:t>Gap = 2</a:t>
              </a:r>
              <a:endParaRPr lang="en-US" altLang="zh-CN" sz="2900" b="1">
                <a:latin typeface="Times New Roman" panose="02020603050405020304" pitchFamily="18" charset="0"/>
              </a:endParaRPr>
            </a:p>
          </p:txBody>
        </p:sp>
        <p:sp>
          <p:nvSpPr>
            <p:cNvPr id="239653" name="Oval 37">
              <a:extLst>
                <a:ext uri="{FF2B5EF4-FFF2-40B4-BE49-F238E27FC236}">
                  <a16:creationId xmlns:a16="http://schemas.microsoft.com/office/drawing/2014/main" id="{F0D2DBE3-9EE7-43DB-BDBC-DAA877A98C15}"/>
                </a:ext>
              </a:extLst>
            </p:cNvPr>
            <p:cNvSpPr>
              <a:spLocks noChangeArrowheads="1"/>
            </p:cNvSpPr>
            <p:nvPr/>
          </p:nvSpPr>
          <p:spPr bwMode="auto">
            <a:xfrm>
              <a:off x="1680" y="216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39654" name="Oval 38">
              <a:extLst>
                <a:ext uri="{FF2B5EF4-FFF2-40B4-BE49-F238E27FC236}">
                  <a16:creationId xmlns:a16="http://schemas.microsoft.com/office/drawing/2014/main" id="{FB21F882-736E-4DC9-AE16-96FE1E687494}"/>
                </a:ext>
              </a:extLst>
            </p:cNvPr>
            <p:cNvSpPr>
              <a:spLocks noChangeArrowheads="1"/>
            </p:cNvSpPr>
            <p:nvPr/>
          </p:nvSpPr>
          <p:spPr bwMode="auto">
            <a:xfrm>
              <a:off x="2640" y="216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39655" name="Oval 39">
              <a:extLst>
                <a:ext uri="{FF2B5EF4-FFF2-40B4-BE49-F238E27FC236}">
                  <a16:creationId xmlns:a16="http://schemas.microsoft.com/office/drawing/2014/main" id="{25EDFE66-FB8A-48D7-81F6-0E181EADCCC3}"/>
                </a:ext>
              </a:extLst>
            </p:cNvPr>
            <p:cNvSpPr>
              <a:spLocks noChangeArrowheads="1"/>
            </p:cNvSpPr>
            <p:nvPr/>
          </p:nvSpPr>
          <p:spPr bwMode="auto">
            <a:xfrm>
              <a:off x="3600" y="216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39656" name="Oval 40">
              <a:extLst>
                <a:ext uri="{FF2B5EF4-FFF2-40B4-BE49-F238E27FC236}">
                  <a16:creationId xmlns:a16="http://schemas.microsoft.com/office/drawing/2014/main" id="{0B628E22-242C-4AF9-9F2B-9AD100DBEF81}"/>
                </a:ext>
              </a:extLst>
            </p:cNvPr>
            <p:cNvSpPr>
              <a:spLocks noChangeArrowheads="1"/>
            </p:cNvSpPr>
            <p:nvPr/>
          </p:nvSpPr>
          <p:spPr bwMode="auto">
            <a:xfrm>
              <a:off x="4080" y="216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A200C8"/>
                  </a:solidFill>
                  <a:effectLst>
                    <a:outerShdw blurRad="38100" dist="38100" dir="2700000" algn="tl">
                      <a:srgbClr val="000000"/>
                    </a:outerShdw>
                  </a:effectLst>
                  <a:latin typeface="Arial" charset="0"/>
                </a:rPr>
                <a:t>49</a:t>
              </a:r>
            </a:p>
          </p:txBody>
        </p:sp>
        <p:sp>
          <p:nvSpPr>
            <p:cNvPr id="239657" name="Oval 41">
              <a:extLst>
                <a:ext uri="{FF2B5EF4-FFF2-40B4-BE49-F238E27FC236}">
                  <a16:creationId xmlns:a16="http://schemas.microsoft.com/office/drawing/2014/main" id="{DD74DB17-9852-4A7C-A98C-D5094E647F42}"/>
                </a:ext>
              </a:extLst>
            </p:cNvPr>
            <p:cNvSpPr>
              <a:spLocks noChangeArrowheads="1"/>
            </p:cNvSpPr>
            <p:nvPr/>
          </p:nvSpPr>
          <p:spPr bwMode="auto">
            <a:xfrm>
              <a:off x="3168" y="216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A200C8"/>
                  </a:solidFill>
                  <a:effectLst>
                    <a:outerShdw blurRad="38100" dist="38100" dir="2700000" algn="tl">
                      <a:srgbClr val="000000"/>
                    </a:outerShdw>
                  </a:effectLst>
                  <a:latin typeface="Arial" charset="0"/>
                </a:rPr>
                <a:t>25*</a:t>
              </a:r>
            </a:p>
          </p:txBody>
        </p:sp>
        <p:sp>
          <p:nvSpPr>
            <p:cNvPr id="239658" name="Oval 42">
              <a:extLst>
                <a:ext uri="{FF2B5EF4-FFF2-40B4-BE49-F238E27FC236}">
                  <a16:creationId xmlns:a16="http://schemas.microsoft.com/office/drawing/2014/main" id="{84F9F017-FB17-4AC0-8585-799C8C422736}"/>
                </a:ext>
              </a:extLst>
            </p:cNvPr>
            <p:cNvSpPr>
              <a:spLocks noChangeArrowheads="1"/>
            </p:cNvSpPr>
            <p:nvPr/>
          </p:nvSpPr>
          <p:spPr bwMode="auto">
            <a:xfrm>
              <a:off x="2160" y="216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A200C8"/>
                  </a:solidFill>
                  <a:effectLst>
                    <a:outerShdw blurRad="38100" dist="38100" dir="2700000" algn="tl">
                      <a:srgbClr val="000000"/>
                    </a:outerShdw>
                  </a:effectLst>
                  <a:latin typeface="Arial" charset="0"/>
                </a:rPr>
                <a:t>16</a:t>
              </a:r>
            </a:p>
          </p:txBody>
        </p:sp>
        <p:grpSp>
          <p:nvGrpSpPr>
            <p:cNvPr id="29711" name="Group 43">
              <a:extLst>
                <a:ext uri="{FF2B5EF4-FFF2-40B4-BE49-F238E27FC236}">
                  <a16:creationId xmlns:a16="http://schemas.microsoft.com/office/drawing/2014/main" id="{C25FAF3E-DB80-4DDB-9C4C-5C228DA256F3}"/>
                </a:ext>
              </a:extLst>
            </p:cNvPr>
            <p:cNvGrpSpPr>
              <a:grpSpLocks/>
            </p:cNvGrpSpPr>
            <p:nvPr/>
          </p:nvGrpSpPr>
          <p:grpSpPr bwMode="auto">
            <a:xfrm>
              <a:off x="1632" y="2640"/>
              <a:ext cx="2784" cy="336"/>
              <a:chOff x="1536" y="2640"/>
              <a:chExt cx="2784" cy="336"/>
            </a:xfrm>
          </p:grpSpPr>
          <p:sp>
            <p:nvSpPr>
              <p:cNvPr id="239660" name="Oval 44">
                <a:extLst>
                  <a:ext uri="{FF2B5EF4-FFF2-40B4-BE49-F238E27FC236}">
                    <a16:creationId xmlns:a16="http://schemas.microsoft.com/office/drawing/2014/main" id="{7729459F-3380-47E7-B2E2-709E7399A457}"/>
                  </a:ext>
                </a:extLst>
              </p:cNvPr>
              <p:cNvSpPr>
                <a:spLocks noChangeArrowheads="1"/>
              </p:cNvSpPr>
              <p:nvPr/>
            </p:nvSpPr>
            <p:spPr bwMode="auto">
              <a:xfrm>
                <a:off x="254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39661" name="Oval 45">
                <a:extLst>
                  <a:ext uri="{FF2B5EF4-FFF2-40B4-BE49-F238E27FC236}">
                    <a16:creationId xmlns:a16="http://schemas.microsoft.com/office/drawing/2014/main" id="{45957CE3-B5D0-4F14-A06C-5DBA0460929B}"/>
                  </a:ext>
                </a:extLst>
              </p:cNvPr>
              <p:cNvSpPr>
                <a:spLocks noChangeArrowheads="1"/>
              </p:cNvSpPr>
              <p:nvPr/>
            </p:nvSpPr>
            <p:spPr bwMode="auto">
              <a:xfrm>
                <a:off x="1536"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39662" name="Oval 46">
                <a:extLst>
                  <a:ext uri="{FF2B5EF4-FFF2-40B4-BE49-F238E27FC236}">
                    <a16:creationId xmlns:a16="http://schemas.microsoft.com/office/drawing/2014/main" id="{184AEA78-1D1F-4BB9-B774-2EA7B0C811FA}"/>
                  </a:ext>
                </a:extLst>
              </p:cNvPr>
              <p:cNvSpPr>
                <a:spLocks noChangeArrowheads="1"/>
              </p:cNvSpPr>
              <p:nvPr/>
            </p:nvSpPr>
            <p:spPr bwMode="auto">
              <a:xfrm>
                <a:off x="350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39663" name="Oval 47">
                <a:extLst>
                  <a:ext uri="{FF2B5EF4-FFF2-40B4-BE49-F238E27FC236}">
                    <a16:creationId xmlns:a16="http://schemas.microsoft.com/office/drawing/2014/main" id="{19F7ABA2-5111-4E37-B357-0FCB4DCBA8D4}"/>
                  </a:ext>
                </a:extLst>
              </p:cNvPr>
              <p:cNvSpPr>
                <a:spLocks noChangeArrowheads="1"/>
              </p:cNvSpPr>
              <p:nvPr/>
            </p:nvSpPr>
            <p:spPr bwMode="auto">
              <a:xfrm>
                <a:off x="398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A200C8"/>
                    </a:solidFill>
                    <a:effectLst>
                      <a:outerShdw blurRad="38100" dist="38100" dir="2700000" algn="tl">
                        <a:srgbClr val="000000"/>
                      </a:outerShdw>
                    </a:effectLst>
                    <a:latin typeface="Arial" charset="0"/>
                  </a:rPr>
                  <a:t>49</a:t>
                </a:r>
              </a:p>
            </p:txBody>
          </p:sp>
          <p:sp>
            <p:nvSpPr>
              <p:cNvPr id="239664" name="Oval 48">
                <a:extLst>
                  <a:ext uri="{FF2B5EF4-FFF2-40B4-BE49-F238E27FC236}">
                    <a16:creationId xmlns:a16="http://schemas.microsoft.com/office/drawing/2014/main" id="{06F5F8C4-BF52-4BE6-BB93-269DCF9BDFC0}"/>
                  </a:ext>
                </a:extLst>
              </p:cNvPr>
              <p:cNvSpPr>
                <a:spLocks noChangeArrowheads="1"/>
              </p:cNvSpPr>
              <p:nvPr/>
            </p:nvSpPr>
            <p:spPr bwMode="auto">
              <a:xfrm>
                <a:off x="3072"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A200C8"/>
                    </a:solidFill>
                    <a:effectLst>
                      <a:outerShdw blurRad="38100" dist="38100" dir="2700000" algn="tl">
                        <a:srgbClr val="000000"/>
                      </a:outerShdw>
                    </a:effectLst>
                    <a:latin typeface="Arial" charset="0"/>
                  </a:rPr>
                  <a:t>25*</a:t>
                </a:r>
              </a:p>
            </p:txBody>
          </p:sp>
          <p:sp>
            <p:nvSpPr>
              <p:cNvPr id="239665" name="Oval 49">
                <a:extLst>
                  <a:ext uri="{FF2B5EF4-FFF2-40B4-BE49-F238E27FC236}">
                    <a16:creationId xmlns:a16="http://schemas.microsoft.com/office/drawing/2014/main" id="{7C3B31F3-A8EE-4756-A7E8-874715D1E493}"/>
                  </a:ext>
                </a:extLst>
              </p:cNvPr>
              <p:cNvSpPr>
                <a:spLocks noChangeArrowheads="1"/>
              </p:cNvSpPr>
              <p:nvPr/>
            </p:nvSpPr>
            <p:spPr bwMode="auto">
              <a:xfrm>
                <a:off x="206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A200C8"/>
                    </a:solidFill>
                    <a:effectLst>
                      <a:outerShdw blurRad="38100" dist="38100" dir="2700000" algn="tl">
                        <a:srgbClr val="000000"/>
                      </a:outerShdw>
                    </a:effectLst>
                    <a:latin typeface="Arial" charset="0"/>
                  </a:rPr>
                  <a:t>16</a:t>
                </a:r>
              </a:p>
            </p:txBody>
          </p:sp>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02B0D632-8160-43D8-9CF8-F3D5F7077EC0}"/>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三、希尔排序(举例)</a:t>
            </a:r>
            <a:endParaRPr lang="en-US" altLang="zh-CN" sz="3300">
              <a:latin typeface="黑体" panose="02010609060101010101" pitchFamily="49" charset="-122"/>
              <a:ea typeface="黑体" panose="02010609060101010101" pitchFamily="49" charset="-122"/>
            </a:endParaRPr>
          </a:p>
        </p:txBody>
      </p:sp>
      <p:sp>
        <p:nvSpPr>
          <p:cNvPr id="30723" name="Text Box 3">
            <a:extLst>
              <a:ext uri="{FF2B5EF4-FFF2-40B4-BE49-F238E27FC236}">
                <a16:creationId xmlns:a16="http://schemas.microsoft.com/office/drawing/2014/main" id="{783DA86E-588B-4C7C-98D3-A3945D1CF33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DCE0CBC-10FA-4467-A725-BDD67BE7DDCD}" type="slidenum">
              <a:rPr lang="zh-CN" altLang="en-US" sz="2400"/>
              <a:pPr algn="r" eaLnBrk="1" hangingPunct="1">
                <a:spcBef>
                  <a:spcPct val="50000"/>
                </a:spcBef>
                <a:buClrTx/>
                <a:buSzTx/>
                <a:buFontTx/>
                <a:buNone/>
              </a:pPr>
              <a:t>24</a:t>
            </a:fld>
            <a:endParaRPr lang="en-US" altLang="zh-CN" sz="2400" dirty="0"/>
          </a:p>
        </p:txBody>
      </p:sp>
      <p:sp>
        <p:nvSpPr>
          <p:cNvPr id="30724" name="Text Box 4">
            <a:extLst>
              <a:ext uri="{FF2B5EF4-FFF2-40B4-BE49-F238E27FC236}">
                <a16:creationId xmlns:a16="http://schemas.microsoft.com/office/drawing/2014/main" id="{6E91A579-A2B1-40DF-91C7-042304FE106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30725" name="Rectangle 5">
            <a:extLst>
              <a:ext uri="{FF2B5EF4-FFF2-40B4-BE49-F238E27FC236}">
                <a16:creationId xmlns:a16="http://schemas.microsoft.com/office/drawing/2014/main" id="{DB76A8D7-353C-4A90-BD9F-D628CB24025C}"/>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30726" name="Group 55">
            <a:extLst>
              <a:ext uri="{FF2B5EF4-FFF2-40B4-BE49-F238E27FC236}">
                <a16:creationId xmlns:a16="http://schemas.microsoft.com/office/drawing/2014/main" id="{F939D94E-419B-486D-ABC4-8C06B9157DC9}"/>
              </a:ext>
            </a:extLst>
          </p:cNvPr>
          <p:cNvGrpSpPr>
            <a:grpSpLocks/>
          </p:cNvGrpSpPr>
          <p:nvPr/>
        </p:nvGrpSpPr>
        <p:grpSpPr bwMode="auto">
          <a:xfrm>
            <a:off x="685800" y="3505200"/>
            <a:ext cx="6477000" cy="1298575"/>
            <a:chOff x="336" y="3216"/>
            <a:chExt cx="4080" cy="816"/>
          </a:xfrm>
        </p:grpSpPr>
        <p:sp>
          <p:nvSpPr>
            <p:cNvPr id="30727" name="Text Box 40">
              <a:extLst>
                <a:ext uri="{FF2B5EF4-FFF2-40B4-BE49-F238E27FC236}">
                  <a16:creationId xmlns:a16="http://schemas.microsoft.com/office/drawing/2014/main" id="{065DF0E5-1000-4840-986C-1289C0295F2C}"/>
                </a:ext>
              </a:extLst>
            </p:cNvPr>
            <p:cNvSpPr txBox="1">
              <a:spLocks noChangeArrowheads="1"/>
            </p:cNvSpPr>
            <p:nvPr/>
          </p:nvSpPr>
          <p:spPr bwMode="auto">
            <a:xfrm>
              <a:off x="336" y="3503"/>
              <a:ext cx="89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900" b="1">
                  <a:solidFill>
                    <a:schemeClr val="tx2"/>
                  </a:solidFill>
                  <a:latin typeface="Times New Roman" panose="02020603050405020304" pitchFamily="18" charset="0"/>
                </a:rPr>
                <a:t>Gap = 1</a:t>
              </a:r>
              <a:endParaRPr lang="en-US" altLang="zh-CN" sz="2900" b="1">
                <a:latin typeface="Times New Roman" panose="02020603050405020304" pitchFamily="18" charset="0"/>
              </a:endParaRPr>
            </a:p>
          </p:txBody>
        </p:sp>
        <p:grpSp>
          <p:nvGrpSpPr>
            <p:cNvPr id="30728" name="Group 41">
              <a:extLst>
                <a:ext uri="{FF2B5EF4-FFF2-40B4-BE49-F238E27FC236}">
                  <a16:creationId xmlns:a16="http://schemas.microsoft.com/office/drawing/2014/main" id="{C517B579-0BBF-4229-BDA5-51561F4E2B46}"/>
                </a:ext>
              </a:extLst>
            </p:cNvPr>
            <p:cNvGrpSpPr>
              <a:grpSpLocks/>
            </p:cNvGrpSpPr>
            <p:nvPr/>
          </p:nvGrpSpPr>
          <p:grpSpPr bwMode="auto">
            <a:xfrm>
              <a:off x="1632" y="3216"/>
              <a:ext cx="2784" cy="336"/>
              <a:chOff x="1536" y="2640"/>
              <a:chExt cx="2784" cy="336"/>
            </a:xfrm>
          </p:grpSpPr>
          <p:sp>
            <p:nvSpPr>
              <p:cNvPr id="240682" name="Oval 42">
                <a:extLst>
                  <a:ext uri="{FF2B5EF4-FFF2-40B4-BE49-F238E27FC236}">
                    <a16:creationId xmlns:a16="http://schemas.microsoft.com/office/drawing/2014/main" id="{56FCC374-99C2-45E0-9052-279A77E69DD9}"/>
                  </a:ext>
                </a:extLst>
              </p:cNvPr>
              <p:cNvSpPr>
                <a:spLocks noChangeArrowheads="1"/>
              </p:cNvSpPr>
              <p:nvPr/>
            </p:nvSpPr>
            <p:spPr bwMode="auto">
              <a:xfrm>
                <a:off x="254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charset="0"/>
                  </a:rPr>
                  <a:t>21</a:t>
                </a:r>
              </a:p>
            </p:txBody>
          </p:sp>
          <p:sp>
            <p:nvSpPr>
              <p:cNvPr id="240683" name="Oval 43">
                <a:extLst>
                  <a:ext uri="{FF2B5EF4-FFF2-40B4-BE49-F238E27FC236}">
                    <a16:creationId xmlns:a16="http://schemas.microsoft.com/office/drawing/2014/main" id="{F86D6F71-94BB-4959-A42E-F3E1B16203BA}"/>
                  </a:ext>
                </a:extLst>
              </p:cNvPr>
              <p:cNvSpPr>
                <a:spLocks noChangeArrowheads="1"/>
              </p:cNvSpPr>
              <p:nvPr/>
            </p:nvSpPr>
            <p:spPr bwMode="auto">
              <a:xfrm>
                <a:off x="1536"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charset="0"/>
                  </a:rPr>
                  <a:t>08</a:t>
                </a:r>
              </a:p>
            </p:txBody>
          </p:sp>
          <p:sp>
            <p:nvSpPr>
              <p:cNvPr id="240684" name="Oval 44">
                <a:extLst>
                  <a:ext uri="{FF2B5EF4-FFF2-40B4-BE49-F238E27FC236}">
                    <a16:creationId xmlns:a16="http://schemas.microsoft.com/office/drawing/2014/main" id="{05F8AD26-020A-4817-9A24-46328F3E8AB0}"/>
                  </a:ext>
                </a:extLst>
              </p:cNvPr>
              <p:cNvSpPr>
                <a:spLocks noChangeArrowheads="1"/>
              </p:cNvSpPr>
              <p:nvPr/>
            </p:nvSpPr>
            <p:spPr bwMode="auto">
              <a:xfrm>
                <a:off x="350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charset="0"/>
                  </a:rPr>
                  <a:t>25</a:t>
                </a:r>
              </a:p>
            </p:txBody>
          </p:sp>
          <p:sp>
            <p:nvSpPr>
              <p:cNvPr id="240685" name="Oval 45">
                <a:extLst>
                  <a:ext uri="{FF2B5EF4-FFF2-40B4-BE49-F238E27FC236}">
                    <a16:creationId xmlns:a16="http://schemas.microsoft.com/office/drawing/2014/main" id="{4A89FBED-92D0-463B-83A2-03A37D467EC0}"/>
                  </a:ext>
                </a:extLst>
              </p:cNvPr>
              <p:cNvSpPr>
                <a:spLocks noChangeArrowheads="1"/>
              </p:cNvSpPr>
              <p:nvPr/>
            </p:nvSpPr>
            <p:spPr bwMode="auto">
              <a:xfrm>
                <a:off x="398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charset="0"/>
                  </a:rPr>
                  <a:t>49</a:t>
                </a:r>
              </a:p>
            </p:txBody>
          </p:sp>
          <p:sp>
            <p:nvSpPr>
              <p:cNvPr id="240686" name="Oval 46">
                <a:extLst>
                  <a:ext uri="{FF2B5EF4-FFF2-40B4-BE49-F238E27FC236}">
                    <a16:creationId xmlns:a16="http://schemas.microsoft.com/office/drawing/2014/main" id="{F0CD7A90-9974-40DE-9B64-9E216ACFB8DA}"/>
                  </a:ext>
                </a:extLst>
              </p:cNvPr>
              <p:cNvSpPr>
                <a:spLocks noChangeArrowheads="1"/>
              </p:cNvSpPr>
              <p:nvPr/>
            </p:nvSpPr>
            <p:spPr bwMode="auto">
              <a:xfrm>
                <a:off x="3072"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charset="0"/>
                  </a:rPr>
                  <a:t>25*</a:t>
                </a:r>
              </a:p>
            </p:txBody>
          </p:sp>
          <p:sp>
            <p:nvSpPr>
              <p:cNvPr id="240687" name="Oval 47">
                <a:extLst>
                  <a:ext uri="{FF2B5EF4-FFF2-40B4-BE49-F238E27FC236}">
                    <a16:creationId xmlns:a16="http://schemas.microsoft.com/office/drawing/2014/main" id="{6E3D5107-E39A-4400-A9F0-7091896A6061}"/>
                  </a:ext>
                </a:extLst>
              </p:cNvPr>
              <p:cNvSpPr>
                <a:spLocks noChangeArrowheads="1"/>
              </p:cNvSpPr>
              <p:nvPr/>
            </p:nvSpPr>
            <p:spPr bwMode="auto">
              <a:xfrm>
                <a:off x="206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charset="0"/>
                  </a:rPr>
                  <a:t>16</a:t>
                </a:r>
              </a:p>
            </p:txBody>
          </p:sp>
        </p:grpSp>
        <p:grpSp>
          <p:nvGrpSpPr>
            <p:cNvPr id="30729" name="Group 48">
              <a:extLst>
                <a:ext uri="{FF2B5EF4-FFF2-40B4-BE49-F238E27FC236}">
                  <a16:creationId xmlns:a16="http://schemas.microsoft.com/office/drawing/2014/main" id="{324F6636-3092-4EBD-97DA-CFCEA1F70F7C}"/>
                </a:ext>
              </a:extLst>
            </p:cNvPr>
            <p:cNvGrpSpPr>
              <a:grpSpLocks/>
            </p:cNvGrpSpPr>
            <p:nvPr/>
          </p:nvGrpSpPr>
          <p:grpSpPr bwMode="auto">
            <a:xfrm>
              <a:off x="1632" y="3696"/>
              <a:ext cx="2784" cy="336"/>
              <a:chOff x="1536" y="2640"/>
              <a:chExt cx="2784" cy="336"/>
            </a:xfrm>
          </p:grpSpPr>
          <p:sp>
            <p:nvSpPr>
              <p:cNvPr id="240689" name="Oval 49">
                <a:extLst>
                  <a:ext uri="{FF2B5EF4-FFF2-40B4-BE49-F238E27FC236}">
                    <a16:creationId xmlns:a16="http://schemas.microsoft.com/office/drawing/2014/main" id="{9C4AA6C0-4F88-48CF-A874-573414A41AE4}"/>
                  </a:ext>
                </a:extLst>
              </p:cNvPr>
              <p:cNvSpPr>
                <a:spLocks noChangeArrowheads="1"/>
              </p:cNvSpPr>
              <p:nvPr/>
            </p:nvSpPr>
            <p:spPr bwMode="auto">
              <a:xfrm>
                <a:off x="254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charset="0"/>
                  </a:rPr>
                  <a:t>21</a:t>
                </a:r>
              </a:p>
            </p:txBody>
          </p:sp>
          <p:sp>
            <p:nvSpPr>
              <p:cNvPr id="240690" name="Oval 50">
                <a:extLst>
                  <a:ext uri="{FF2B5EF4-FFF2-40B4-BE49-F238E27FC236}">
                    <a16:creationId xmlns:a16="http://schemas.microsoft.com/office/drawing/2014/main" id="{B4135C65-A34F-476A-89E3-2A0B32E40A43}"/>
                  </a:ext>
                </a:extLst>
              </p:cNvPr>
              <p:cNvSpPr>
                <a:spLocks noChangeArrowheads="1"/>
              </p:cNvSpPr>
              <p:nvPr/>
            </p:nvSpPr>
            <p:spPr bwMode="auto">
              <a:xfrm>
                <a:off x="1536"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charset="0"/>
                  </a:rPr>
                  <a:t>08</a:t>
                </a:r>
              </a:p>
            </p:txBody>
          </p:sp>
          <p:sp>
            <p:nvSpPr>
              <p:cNvPr id="240691" name="Oval 51">
                <a:extLst>
                  <a:ext uri="{FF2B5EF4-FFF2-40B4-BE49-F238E27FC236}">
                    <a16:creationId xmlns:a16="http://schemas.microsoft.com/office/drawing/2014/main" id="{11D8CAE2-C88A-472F-A33A-EB055706DEB6}"/>
                  </a:ext>
                </a:extLst>
              </p:cNvPr>
              <p:cNvSpPr>
                <a:spLocks noChangeArrowheads="1"/>
              </p:cNvSpPr>
              <p:nvPr/>
            </p:nvSpPr>
            <p:spPr bwMode="auto">
              <a:xfrm>
                <a:off x="350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charset="0"/>
                  </a:rPr>
                  <a:t>25</a:t>
                </a:r>
              </a:p>
            </p:txBody>
          </p:sp>
          <p:sp>
            <p:nvSpPr>
              <p:cNvPr id="240692" name="Oval 52">
                <a:extLst>
                  <a:ext uri="{FF2B5EF4-FFF2-40B4-BE49-F238E27FC236}">
                    <a16:creationId xmlns:a16="http://schemas.microsoft.com/office/drawing/2014/main" id="{B006B020-B408-4880-8A7B-809B2C79F050}"/>
                  </a:ext>
                </a:extLst>
              </p:cNvPr>
              <p:cNvSpPr>
                <a:spLocks noChangeArrowheads="1"/>
              </p:cNvSpPr>
              <p:nvPr/>
            </p:nvSpPr>
            <p:spPr bwMode="auto">
              <a:xfrm>
                <a:off x="398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charset="0"/>
                  </a:rPr>
                  <a:t>49</a:t>
                </a:r>
              </a:p>
            </p:txBody>
          </p:sp>
          <p:sp>
            <p:nvSpPr>
              <p:cNvPr id="240693" name="Oval 53">
                <a:extLst>
                  <a:ext uri="{FF2B5EF4-FFF2-40B4-BE49-F238E27FC236}">
                    <a16:creationId xmlns:a16="http://schemas.microsoft.com/office/drawing/2014/main" id="{C39BB53F-D8F6-4C1A-9B48-29CAAD37B79F}"/>
                  </a:ext>
                </a:extLst>
              </p:cNvPr>
              <p:cNvSpPr>
                <a:spLocks noChangeArrowheads="1"/>
              </p:cNvSpPr>
              <p:nvPr/>
            </p:nvSpPr>
            <p:spPr bwMode="auto">
              <a:xfrm>
                <a:off x="3072"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charset="0"/>
                  </a:rPr>
                  <a:t>25*</a:t>
                </a:r>
              </a:p>
            </p:txBody>
          </p:sp>
          <p:sp>
            <p:nvSpPr>
              <p:cNvPr id="240694" name="Oval 54">
                <a:extLst>
                  <a:ext uri="{FF2B5EF4-FFF2-40B4-BE49-F238E27FC236}">
                    <a16:creationId xmlns:a16="http://schemas.microsoft.com/office/drawing/2014/main" id="{262F87A9-6B53-4734-AF36-F67D7B99FFF3}"/>
                  </a:ext>
                </a:extLst>
              </p:cNvPr>
              <p:cNvSpPr>
                <a:spLocks noChangeArrowheads="1"/>
              </p:cNvSpPr>
              <p:nvPr/>
            </p:nvSpPr>
            <p:spPr bwMode="auto">
              <a:xfrm>
                <a:off x="206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charset="0"/>
                  </a:rPr>
                  <a:t>16</a:t>
                </a:r>
              </a:p>
            </p:txBody>
          </p:sp>
        </p:gr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1378" name="Rectangle 2">
            <a:extLst>
              <a:ext uri="{FF2B5EF4-FFF2-40B4-BE49-F238E27FC236}">
                <a16:creationId xmlns:a16="http://schemas.microsoft.com/office/drawing/2014/main" id="{1982A525-6C7A-4501-A0E0-A7A22076947C}"/>
              </a:ext>
            </a:extLst>
          </p:cNvPr>
          <p:cNvSpPr>
            <a:spLocks noChangeArrowheads="1"/>
          </p:cNvSpPr>
          <p:nvPr/>
        </p:nvSpPr>
        <p:spPr bwMode="auto">
          <a:xfrm>
            <a:off x="64605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38</a:t>
            </a:r>
          </a:p>
        </p:txBody>
      </p:sp>
      <p:sp>
        <p:nvSpPr>
          <p:cNvPr id="31748" name="Rectangle 3">
            <a:extLst>
              <a:ext uri="{FF2B5EF4-FFF2-40B4-BE49-F238E27FC236}">
                <a16:creationId xmlns:a16="http://schemas.microsoft.com/office/drawing/2014/main" id="{ABC82D4C-E79A-4D0A-9016-5E8720DE5D2E}"/>
              </a:ext>
            </a:extLst>
          </p:cNvPr>
          <p:cNvSpPr>
            <a:spLocks noGrp="1" noChangeArrowheads="1"/>
          </p:cNvSpPr>
          <p:nvPr>
            <p:ph type="title"/>
          </p:nvPr>
        </p:nvSpPr>
        <p:spPr>
          <a:xfrm>
            <a:off x="288301" y="1196752"/>
            <a:ext cx="8686800" cy="1466205"/>
          </a:xfrm>
        </p:spPr>
        <p:txBody>
          <a:bodyPr/>
          <a:lstStyle/>
          <a:p>
            <a:pPr marL="762000" indent="-762000" algn="l" eaLnBrk="1" hangingPunct="1"/>
            <a:r>
              <a:rPr lang="zh-CN" altLang="en-US" sz="2800" dirty="0">
                <a:solidFill>
                  <a:schemeClr val="tx1"/>
                </a:solidFill>
                <a:latin typeface="+mn-ea"/>
                <a:ea typeface="+mn-ea"/>
              </a:rPr>
              <a:t>例：关键字序列 </a:t>
            </a:r>
            <a:r>
              <a:rPr lang="en-US" altLang="zh-CN" sz="2800" dirty="0">
                <a:solidFill>
                  <a:schemeClr val="tx1"/>
                </a:solidFill>
                <a:latin typeface="+mn-ea"/>
                <a:ea typeface="+mn-ea"/>
              </a:rPr>
              <a:t>T=(49</a:t>
            </a:r>
            <a:r>
              <a:rPr lang="zh-CN" altLang="en-US" sz="2800" dirty="0">
                <a:solidFill>
                  <a:schemeClr val="tx1"/>
                </a:solidFill>
                <a:latin typeface="+mn-ea"/>
                <a:ea typeface="+mn-ea"/>
              </a:rPr>
              <a:t>，</a:t>
            </a:r>
            <a:r>
              <a:rPr lang="en-US" altLang="zh-CN" sz="2800" dirty="0">
                <a:solidFill>
                  <a:schemeClr val="tx1"/>
                </a:solidFill>
                <a:latin typeface="+mn-ea"/>
                <a:ea typeface="+mn-ea"/>
              </a:rPr>
              <a:t>38</a:t>
            </a:r>
            <a:r>
              <a:rPr lang="zh-CN" altLang="en-US" sz="2800" dirty="0">
                <a:solidFill>
                  <a:schemeClr val="tx1"/>
                </a:solidFill>
                <a:latin typeface="+mn-ea"/>
                <a:ea typeface="+mn-ea"/>
              </a:rPr>
              <a:t>，</a:t>
            </a:r>
            <a:r>
              <a:rPr lang="en-US" altLang="zh-CN" sz="2800" dirty="0">
                <a:solidFill>
                  <a:schemeClr val="tx1"/>
                </a:solidFill>
                <a:latin typeface="+mn-ea"/>
                <a:ea typeface="+mn-ea"/>
              </a:rPr>
              <a:t>65</a:t>
            </a:r>
            <a:r>
              <a:rPr lang="zh-CN" altLang="en-US" sz="2800" dirty="0">
                <a:solidFill>
                  <a:schemeClr val="tx1"/>
                </a:solidFill>
                <a:latin typeface="+mn-ea"/>
                <a:ea typeface="+mn-ea"/>
              </a:rPr>
              <a:t>，</a:t>
            </a:r>
            <a:r>
              <a:rPr lang="en-US" altLang="zh-CN" sz="2800" dirty="0">
                <a:solidFill>
                  <a:schemeClr val="tx1"/>
                </a:solidFill>
                <a:latin typeface="+mn-ea"/>
                <a:ea typeface="+mn-ea"/>
              </a:rPr>
              <a:t>97, 76, 13, 27, 49*</a:t>
            </a:r>
            <a:r>
              <a:rPr lang="zh-CN" altLang="en-US" sz="2800" dirty="0">
                <a:solidFill>
                  <a:schemeClr val="tx1"/>
                </a:solidFill>
                <a:latin typeface="+mn-ea"/>
                <a:ea typeface="+mn-ea"/>
              </a:rPr>
              <a:t>，</a:t>
            </a:r>
            <a:r>
              <a:rPr lang="en-US" altLang="zh-CN" sz="2800" dirty="0">
                <a:solidFill>
                  <a:schemeClr val="tx1"/>
                </a:solidFill>
                <a:latin typeface="+mn-ea"/>
                <a:ea typeface="+mn-ea"/>
              </a:rPr>
              <a:t>55,  04</a:t>
            </a:r>
            <a:r>
              <a:rPr lang="zh-CN" altLang="en-US" sz="2800" dirty="0">
                <a:solidFill>
                  <a:schemeClr val="tx1"/>
                </a:solidFill>
                <a:latin typeface="+mn-ea"/>
                <a:ea typeface="+mn-ea"/>
              </a:rPr>
              <a:t>），请写出希尔排序的具体实现过程</a:t>
            </a:r>
            <a:r>
              <a:rPr lang="en-US" altLang="zh-CN" sz="2800" dirty="0">
                <a:solidFill>
                  <a:schemeClr val="tx1"/>
                </a:solidFill>
                <a:latin typeface="+mn-ea"/>
                <a:ea typeface="+mn-ea"/>
              </a:rPr>
              <a:t>(dk=5,3,1) </a:t>
            </a:r>
            <a:r>
              <a:rPr lang="zh-CN" altLang="en-US" sz="2800" dirty="0">
                <a:solidFill>
                  <a:schemeClr val="tx1"/>
                </a:solidFill>
                <a:latin typeface="+mn-ea"/>
                <a:ea typeface="+mn-ea"/>
              </a:rPr>
              <a:t>。</a:t>
            </a:r>
          </a:p>
        </p:txBody>
      </p:sp>
      <p:graphicFrame>
        <p:nvGraphicFramePr>
          <p:cNvPr id="741565" name="Group 189">
            <a:extLst>
              <a:ext uri="{FF2B5EF4-FFF2-40B4-BE49-F238E27FC236}">
                <a16:creationId xmlns:a16="http://schemas.microsoft.com/office/drawing/2014/main" id="{72AFF662-D5B5-470C-BDBD-2BB7B8195C6B}"/>
              </a:ext>
            </a:extLst>
          </p:cNvPr>
          <p:cNvGraphicFramePr>
            <a:graphicFrameLocks noGrp="1"/>
          </p:cNvGraphicFramePr>
          <p:nvPr>
            <p:extLst>
              <p:ext uri="{D42A27DB-BD31-4B8C-83A1-F6EECF244321}">
                <p14:modId xmlns:p14="http://schemas.microsoft.com/office/powerpoint/2010/main" val="493803405"/>
              </p:ext>
            </p:extLst>
          </p:nvPr>
        </p:nvGraphicFramePr>
        <p:xfrm>
          <a:off x="1769439" y="2774082"/>
          <a:ext cx="7173912" cy="3236913"/>
        </p:xfrm>
        <a:graphic>
          <a:graphicData uri="http://schemas.openxmlformats.org/drawingml/2006/table">
            <a:tbl>
              <a:tblPr/>
              <a:tblGrid>
                <a:gridCol w="650875">
                  <a:extLst>
                    <a:ext uri="{9D8B030D-6E8A-4147-A177-3AD203B41FA5}">
                      <a16:colId xmlns:a16="http://schemas.microsoft.com/office/drawing/2014/main" val="3130782944"/>
                    </a:ext>
                  </a:extLst>
                </a:gridCol>
                <a:gridCol w="650875">
                  <a:extLst>
                    <a:ext uri="{9D8B030D-6E8A-4147-A177-3AD203B41FA5}">
                      <a16:colId xmlns:a16="http://schemas.microsoft.com/office/drawing/2014/main" val="2353016767"/>
                    </a:ext>
                  </a:extLst>
                </a:gridCol>
                <a:gridCol w="652462">
                  <a:extLst>
                    <a:ext uri="{9D8B030D-6E8A-4147-A177-3AD203B41FA5}">
                      <a16:colId xmlns:a16="http://schemas.microsoft.com/office/drawing/2014/main" val="1149736923"/>
                    </a:ext>
                  </a:extLst>
                </a:gridCol>
                <a:gridCol w="649288">
                  <a:extLst>
                    <a:ext uri="{9D8B030D-6E8A-4147-A177-3AD203B41FA5}">
                      <a16:colId xmlns:a16="http://schemas.microsoft.com/office/drawing/2014/main" val="4166259376"/>
                    </a:ext>
                  </a:extLst>
                </a:gridCol>
                <a:gridCol w="650875">
                  <a:extLst>
                    <a:ext uri="{9D8B030D-6E8A-4147-A177-3AD203B41FA5}">
                      <a16:colId xmlns:a16="http://schemas.microsoft.com/office/drawing/2014/main" val="3009048643"/>
                    </a:ext>
                  </a:extLst>
                </a:gridCol>
                <a:gridCol w="650875">
                  <a:extLst>
                    <a:ext uri="{9D8B030D-6E8A-4147-A177-3AD203B41FA5}">
                      <a16:colId xmlns:a16="http://schemas.microsoft.com/office/drawing/2014/main" val="1494497633"/>
                    </a:ext>
                  </a:extLst>
                </a:gridCol>
                <a:gridCol w="652462">
                  <a:extLst>
                    <a:ext uri="{9D8B030D-6E8A-4147-A177-3AD203B41FA5}">
                      <a16:colId xmlns:a16="http://schemas.microsoft.com/office/drawing/2014/main" val="753033497"/>
                    </a:ext>
                  </a:extLst>
                </a:gridCol>
                <a:gridCol w="649288">
                  <a:extLst>
                    <a:ext uri="{9D8B030D-6E8A-4147-A177-3AD203B41FA5}">
                      <a16:colId xmlns:a16="http://schemas.microsoft.com/office/drawing/2014/main" val="2639236803"/>
                    </a:ext>
                  </a:extLst>
                </a:gridCol>
                <a:gridCol w="765175">
                  <a:extLst>
                    <a:ext uri="{9D8B030D-6E8A-4147-A177-3AD203B41FA5}">
                      <a16:colId xmlns:a16="http://schemas.microsoft.com/office/drawing/2014/main" val="446749635"/>
                    </a:ext>
                  </a:extLst>
                </a:gridCol>
                <a:gridCol w="550862">
                  <a:extLst>
                    <a:ext uri="{9D8B030D-6E8A-4147-A177-3AD203B41FA5}">
                      <a16:colId xmlns:a16="http://schemas.microsoft.com/office/drawing/2014/main" val="2474082182"/>
                    </a:ext>
                  </a:extLst>
                </a:gridCol>
                <a:gridCol w="650875">
                  <a:extLst>
                    <a:ext uri="{9D8B030D-6E8A-4147-A177-3AD203B41FA5}">
                      <a16:colId xmlns:a16="http://schemas.microsoft.com/office/drawing/2014/main" val="302594737"/>
                    </a:ext>
                  </a:extLst>
                </a:gridCol>
              </a:tblGrid>
              <a:tr h="483525">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rPr>
                        <a:t>0</a:t>
                      </a:r>
                    </a:p>
                  </a:txBody>
                  <a:tcPr marL="89316" marR="89316" marT="51231" marB="512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rPr>
                        <a:t>1</a:t>
                      </a:r>
                    </a:p>
                  </a:txBody>
                  <a:tcPr marL="89316" marR="89316" marT="51231" marB="512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rPr>
                        <a:t>2</a:t>
                      </a:r>
                    </a:p>
                  </a:txBody>
                  <a:tcPr marL="89316" marR="89316" marT="51231" marB="512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rPr>
                        <a:t>3</a:t>
                      </a:r>
                    </a:p>
                  </a:txBody>
                  <a:tcPr marL="89316" marR="89316" marT="51231" marB="512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rPr>
                        <a:t>4</a:t>
                      </a:r>
                    </a:p>
                  </a:txBody>
                  <a:tcPr marL="89316" marR="89316" marT="51231" marB="512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rPr>
                        <a:t>5</a:t>
                      </a:r>
                    </a:p>
                  </a:txBody>
                  <a:tcPr marL="89316" marR="89316" marT="51231" marB="512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rPr>
                        <a:t>6</a:t>
                      </a:r>
                    </a:p>
                  </a:txBody>
                  <a:tcPr marL="89316" marR="89316" marT="51231" marB="512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rPr>
                        <a:t>7</a:t>
                      </a:r>
                    </a:p>
                  </a:txBody>
                  <a:tcPr marL="89316" marR="89316" marT="51231" marB="512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rPr>
                        <a:t>8</a:t>
                      </a:r>
                    </a:p>
                  </a:txBody>
                  <a:tcPr marL="89316" marR="89316" marT="51231" marB="512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rPr>
                        <a:t>9</a:t>
                      </a:r>
                    </a:p>
                  </a:txBody>
                  <a:tcPr marL="89316" marR="89316" marT="51231" marB="512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rPr>
                        <a:t>10</a:t>
                      </a:r>
                    </a:p>
                  </a:txBody>
                  <a:tcPr marL="89316" marR="89316" marT="51231" marB="512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34255709"/>
                  </a:ext>
                </a:extLst>
              </a:tr>
              <a:tr h="483525">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49</a:t>
                      </a: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38</a:t>
                      </a: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65</a:t>
                      </a: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97</a:t>
                      </a: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76</a:t>
                      </a: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13</a:t>
                      </a: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27</a:t>
                      </a: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49</a:t>
                      </a:r>
                      <a:r>
                        <a:rPr kumimoji="0" lang="en-US" altLang="zh-CN" sz="2500" b="1" i="0" u="none" strike="noStrike" cap="none" normalizeH="0" baseline="0">
                          <a:ln>
                            <a:noFill/>
                          </a:ln>
                          <a:solidFill>
                            <a:schemeClr val="tx2"/>
                          </a:solidFill>
                          <a:effectLst/>
                          <a:latin typeface="Arial" panose="020B0604020202020204" pitchFamily="34" charset="0"/>
                          <a:ea typeface="宋体" panose="02010600030101010101" pitchFamily="2" charset="-122"/>
                        </a:rPr>
                        <a:t>*</a:t>
                      </a: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55</a:t>
                      </a: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04</a:t>
                      </a:r>
                    </a:p>
                  </a:txBody>
                  <a:tcPr marL="89316" marR="89316" marT="51231" marB="512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64110287"/>
                  </a:ext>
                </a:extLst>
              </a:tr>
              <a:tr h="273096">
                <a:tc gridSpan="11">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11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292977385"/>
                  </a:ext>
                </a:extLst>
              </a:tr>
              <a:tr h="483525">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3515636"/>
                  </a:ext>
                </a:extLst>
              </a:tr>
              <a:tr h="273096">
                <a:tc gridSpan="11">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11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93812397"/>
                  </a:ext>
                </a:extLst>
              </a:tr>
              <a:tr h="483525">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5247833"/>
                  </a:ext>
                </a:extLst>
              </a:tr>
              <a:tr h="273096">
                <a:tc gridSpan="11">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11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485763364"/>
                  </a:ext>
                </a:extLst>
              </a:tr>
              <a:tr h="483525">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2174395"/>
                  </a:ext>
                </a:extLst>
              </a:tr>
            </a:tbl>
          </a:graphicData>
        </a:graphic>
      </p:graphicFrame>
      <p:sp>
        <p:nvSpPr>
          <p:cNvPr id="741502" name="Rectangle 126">
            <a:extLst>
              <a:ext uri="{FF2B5EF4-FFF2-40B4-BE49-F238E27FC236}">
                <a16:creationId xmlns:a16="http://schemas.microsoft.com/office/drawing/2014/main" id="{F2E1CA6F-CC30-473E-9F80-1D653A63889D}"/>
              </a:ext>
            </a:extLst>
          </p:cNvPr>
          <p:cNvSpPr>
            <a:spLocks noChangeArrowheads="1"/>
          </p:cNvSpPr>
          <p:nvPr/>
        </p:nvSpPr>
        <p:spPr bwMode="auto">
          <a:xfrm>
            <a:off x="516901" y="3364632"/>
            <a:ext cx="99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b="1" dirty="0">
                <a:solidFill>
                  <a:srgbClr val="002060"/>
                </a:solidFill>
                <a:latin typeface="Times New Roman" panose="02020603050405020304" pitchFamily="18" charset="0"/>
                <a:ea typeface="楷体_GB2312" pitchFamily="49" charset="-122"/>
              </a:rPr>
              <a:t>初态：</a:t>
            </a:r>
          </a:p>
        </p:txBody>
      </p:sp>
      <p:sp>
        <p:nvSpPr>
          <p:cNvPr id="741503" name="Rectangle 127">
            <a:extLst>
              <a:ext uri="{FF2B5EF4-FFF2-40B4-BE49-F238E27FC236}">
                <a16:creationId xmlns:a16="http://schemas.microsoft.com/office/drawing/2014/main" id="{F698C406-41C5-409B-9724-6621332B96DF}"/>
              </a:ext>
            </a:extLst>
          </p:cNvPr>
          <p:cNvSpPr>
            <a:spLocks noChangeArrowheads="1"/>
          </p:cNvSpPr>
          <p:nvPr/>
        </p:nvSpPr>
        <p:spPr bwMode="auto">
          <a:xfrm>
            <a:off x="135901" y="4048845"/>
            <a:ext cx="16002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dirty="0">
                <a:solidFill>
                  <a:srgbClr val="002060"/>
                </a:solidFill>
                <a:latin typeface="Times New Roman" panose="02020603050405020304" pitchFamily="18" charset="0"/>
                <a:ea typeface="楷体_GB2312" pitchFamily="49" charset="-122"/>
              </a:rPr>
              <a:t>第</a:t>
            </a:r>
            <a:r>
              <a:rPr lang="en-US" altLang="zh-CN" sz="2000" b="1" dirty="0">
                <a:solidFill>
                  <a:srgbClr val="002060"/>
                </a:solidFill>
                <a:latin typeface="Times New Roman" panose="02020603050405020304" pitchFamily="18" charset="0"/>
                <a:ea typeface="楷体_GB2312" pitchFamily="49" charset="-122"/>
              </a:rPr>
              <a:t>1</a:t>
            </a:r>
            <a:r>
              <a:rPr lang="zh-CN" altLang="en-US" sz="2000" b="1" dirty="0">
                <a:solidFill>
                  <a:srgbClr val="002060"/>
                </a:solidFill>
                <a:latin typeface="Times New Roman" panose="02020603050405020304" pitchFamily="18" charset="0"/>
                <a:ea typeface="楷体_GB2312" pitchFamily="49" charset="-122"/>
              </a:rPr>
              <a:t>趟 </a:t>
            </a:r>
            <a:r>
              <a:rPr lang="en-US" altLang="zh-CN" sz="2000" b="1" dirty="0">
                <a:solidFill>
                  <a:srgbClr val="002060"/>
                </a:solidFill>
                <a:latin typeface="Times New Roman" panose="02020603050405020304" pitchFamily="18" charset="0"/>
                <a:ea typeface="楷体_GB2312" pitchFamily="49" charset="-122"/>
              </a:rPr>
              <a:t>(dk=5)</a:t>
            </a:r>
          </a:p>
        </p:txBody>
      </p:sp>
      <p:sp>
        <p:nvSpPr>
          <p:cNvPr id="741504" name="Rectangle 128">
            <a:extLst>
              <a:ext uri="{FF2B5EF4-FFF2-40B4-BE49-F238E27FC236}">
                <a16:creationId xmlns:a16="http://schemas.microsoft.com/office/drawing/2014/main" id="{8640E7B7-9561-42E3-9B71-30F9B6A90217}"/>
              </a:ext>
            </a:extLst>
          </p:cNvPr>
          <p:cNvSpPr>
            <a:spLocks noChangeArrowheads="1"/>
          </p:cNvSpPr>
          <p:nvPr/>
        </p:nvSpPr>
        <p:spPr bwMode="auto">
          <a:xfrm>
            <a:off x="135901" y="4812432"/>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dirty="0">
                <a:solidFill>
                  <a:srgbClr val="002060"/>
                </a:solidFill>
                <a:latin typeface="Times New Roman" panose="02020603050405020304" pitchFamily="18" charset="0"/>
                <a:ea typeface="楷体_GB2312" pitchFamily="49" charset="-122"/>
              </a:rPr>
              <a:t>第</a:t>
            </a:r>
            <a:r>
              <a:rPr lang="en-US" altLang="zh-CN" sz="2000" b="1" dirty="0">
                <a:solidFill>
                  <a:srgbClr val="002060"/>
                </a:solidFill>
                <a:latin typeface="Times New Roman" panose="02020603050405020304" pitchFamily="18" charset="0"/>
                <a:ea typeface="楷体_GB2312" pitchFamily="49" charset="-122"/>
              </a:rPr>
              <a:t>2</a:t>
            </a:r>
            <a:r>
              <a:rPr lang="zh-CN" altLang="en-US" sz="2000" b="1" dirty="0">
                <a:solidFill>
                  <a:srgbClr val="002060"/>
                </a:solidFill>
                <a:latin typeface="Times New Roman" panose="02020603050405020304" pitchFamily="18" charset="0"/>
                <a:ea typeface="楷体_GB2312" pitchFamily="49" charset="-122"/>
              </a:rPr>
              <a:t>趟 </a:t>
            </a:r>
            <a:r>
              <a:rPr lang="en-US" altLang="zh-CN" sz="2000" b="1" dirty="0">
                <a:solidFill>
                  <a:srgbClr val="002060"/>
                </a:solidFill>
                <a:latin typeface="Times New Roman" panose="02020603050405020304" pitchFamily="18" charset="0"/>
                <a:ea typeface="楷体_GB2312" pitchFamily="49" charset="-122"/>
              </a:rPr>
              <a:t>(dk=3)</a:t>
            </a:r>
          </a:p>
        </p:txBody>
      </p:sp>
      <p:sp>
        <p:nvSpPr>
          <p:cNvPr id="741505" name="Rectangle 129">
            <a:extLst>
              <a:ext uri="{FF2B5EF4-FFF2-40B4-BE49-F238E27FC236}">
                <a16:creationId xmlns:a16="http://schemas.microsoft.com/office/drawing/2014/main" id="{C7A6BDDC-4186-485E-B9BC-675761D57F9B}"/>
              </a:ext>
            </a:extLst>
          </p:cNvPr>
          <p:cNvSpPr>
            <a:spLocks noChangeArrowheads="1"/>
          </p:cNvSpPr>
          <p:nvPr/>
        </p:nvSpPr>
        <p:spPr bwMode="auto">
          <a:xfrm>
            <a:off x="135901" y="5498232"/>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dirty="0">
                <a:solidFill>
                  <a:srgbClr val="002060"/>
                </a:solidFill>
                <a:latin typeface="Times New Roman" panose="02020603050405020304" pitchFamily="18" charset="0"/>
                <a:ea typeface="楷体_GB2312" pitchFamily="49" charset="-122"/>
              </a:rPr>
              <a:t>第</a:t>
            </a:r>
            <a:r>
              <a:rPr lang="en-US" altLang="zh-CN" sz="2000" b="1" dirty="0">
                <a:solidFill>
                  <a:srgbClr val="002060"/>
                </a:solidFill>
                <a:latin typeface="Times New Roman" panose="02020603050405020304" pitchFamily="18" charset="0"/>
                <a:ea typeface="楷体_GB2312" pitchFamily="49" charset="-122"/>
              </a:rPr>
              <a:t>3</a:t>
            </a:r>
            <a:r>
              <a:rPr lang="zh-CN" altLang="en-US" sz="2000" b="1" dirty="0">
                <a:solidFill>
                  <a:srgbClr val="002060"/>
                </a:solidFill>
                <a:latin typeface="Times New Roman" panose="02020603050405020304" pitchFamily="18" charset="0"/>
                <a:ea typeface="楷体_GB2312" pitchFamily="49" charset="-122"/>
              </a:rPr>
              <a:t>趟 </a:t>
            </a:r>
            <a:r>
              <a:rPr lang="en-US" altLang="zh-CN" sz="2000" b="1" dirty="0">
                <a:solidFill>
                  <a:srgbClr val="002060"/>
                </a:solidFill>
                <a:latin typeface="Times New Roman" panose="02020603050405020304" pitchFamily="18" charset="0"/>
                <a:ea typeface="楷体_GB2312" pitchFamily="49" charset="-122"/>
              </a:rPr>
              <a:t>(dk=1)</a:t>
            </a:r>
          </a:p>
        </p:txBody>
      </p:sp>
      <p:sp>
        <p:nvSpPr>
          <p:cNvPr id="741506" name="Rectangle 130">
            <a:extLst>
              <a:ext uri="{FF2B5EF4-FFF2-40B4-BE49-F238E27FC236}">
                <a16:creationId xmlns:a16="http://schemas.microsoft.com/office/drawing/2014/main" id="{EC62D8D8-0068-4618-BE83-04C30B5A4417}"/>
              </a:ext>
            </a:extLst>
          </p:cNvPr>
          <p:cNvSpPr>
            <a:spLocks noChangeArrowheads="1"/>
          </p:cNvSpPr>
          <p:nvPr/>
        </p:nvSpPr>
        <p:spPr bwMode="auto">
          <a:xfrm>
            <a:off x="25743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49</a:t>
            </a:r>
          </a:p>
        </p:txBody>
      </p:sp>
      <p:sp>
        <p:nvSpPr>
          <p:cNvPr id="741507" name="Rectangle 131">
            <a:extLst>
              <a:ext uri="{FF2B5EF4-FFF2-40B4-BE49-F238E27FC236}">
                <a16:creationId xmlns:a16="http://schemas.microsoft.com/office/drawing/2014/main" id="{C151BCD6-3459-450D-BA54-57F84C775A7E}"/>
              </a:ext>
            </a:extLst>
          </p:cNvPr>
          <p:cNvSpPr>
            <a:spLocks noChangeArrowheads="1"/>
          </p:cNvSpPr>
          <p:nvPr/>
        </p:nvSpPr>
        <p:spPr bwMode="auto">
          <a:xfrm>
            <a:off x="57747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13</a:t>
            </a:r>
          </a:p>
        </p:txBody>
      </p:sp>
      <p:sp>
        <p:nvSpPr>
          <p:cNvPr id="741508" name="Rectangle 132">
            <a:extLst>
              <a:ext uri="{FF2B5EF4-FFF2-40B4-BE49-F238E27FC236}">
                <a16:creationId xmlns:a16="http://schemas.microsoft.com/office/drawing/2014/main" id="{BB12EEB4-978C-4205-85E3-C0B56F6A9BF1}"/>
              </a:ext>
            </a:extLst>
          </p:cNvPr>
          <p:cNvSpPr>
            <a:spLocks noChangeArrowheads="1"/>
          </p:cNvSpPr>
          <p:nvPr/>
        </p:nvSpPr>
        <p:spPr bwMode="auto">
          <a:xfrm>
            <a:off x="25743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13</a:t>
            </a:r>
          </a:p>
        </p:txBody>
      </p:sp>
      <p:sp>
        <p:nvSpPr>
          <p:cNvPr id="741509" name="Rectangle 133">
            <a:extLst>
              <a:ext uri="{FF2B5EF4-FFF2-40B4-BE49-F238E27FC236}">
                <a16:creationId xmlns:a16="http://schemas.microsoft.com/office/drawing/2014/main" id="{A278542C-B9C0-402D-AFB6-D0564FE6B309}"/>
              </a:ext>
            </a:extLst>
          </p:cNvPr>
          <p:cNvSpPr>
            <a:spLocks noChangeArrowheads="1"/>
          </p:cNvSpPr>
          <p:nvPr/>
        </p:nvSpPr>
        <p:spPr bwMode="auto">
          <a:xfrm>
            <a:off x="57747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49</a:t>
            </a:r>
          </a:p>
        </p:txBody>
      </p:sp>
      <p:sp>
        <p:nvSpPr>
          <p:cNvPr id="741510" name="Rectangle 134">
            <a:extLst>
              <a:ext uri="{FF2B5EF4-FFF2-40B4-BE49-F238E27FC236}">
                <a16:creationId xmlns:a16="http://schemas.microsoft.com/office/drawing/2014/main" id="{E2E4087A-0508-4BE8-8D16-F2794816626E}"/>
              </a:ext>
            </a:extLst>
          </p:cNvPr>
          <p:cNvSpPr>
            <a:spLocks noChangeArrowheads="1"/>
          </p:cNvSpPr>
          <p:nvPr/>
        </p:nvSpPr>
        <p:spPr bwMode="auto">
          <a:xfrm>
            <a:off x="31839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38</a:t>
            </a:r>
          </a:p>
        </p:txBody>
      </p:sp>
      <p:sp>
        <p:nvSpPr>
          <p:cNvPr id="741511" name="Rectangle 135">
            <a:extLst>
              <a:ext uri="{FF2B5EF4-FFF2-40B4-BE49-F238E27FC236}">
                <a16:creationId xmlns:a16="http://schemas.microsoft.com/office/drawing/2014/main" id="{AC68BEED-6DD0-42B4-BE0E-C634995BB0D6}"/>
              </a:ext>
            </a:extLst>
          </p:cNvPr>
          <p:cNvSpPr>
            <a:spLocks noChangeArrowheads="1"/>
          </p:cNvSpPr>
          <p:nvPr/>
        </p:nvSpPr>
        <p:spPr bwMode="auto">
          <a:xfrm>
            <a:off x="64605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27</a:t>
            </a:r>
          </a:p>
        </p:txBody>
      </p:sp>
      <p:sp>
        <p:nvSpPr>
          <p:cNvPr id="741512" name="Rectangle 136">
            <a:extLst>
              <a:ext uri="{FF2B5EF4-FFF2-40B4-BE49-F238E27FC236}">
                <a16:creationId xmlns:a16="http://schemas.microsoft.com/office/drawing/2014/main" id="{51F16A2D-4A31-4E3C-B772-BDCBED59EF63}"/>
              </a:ext>
            </a:extLst>
          </p:cNvPr>
          <p:cNvSpPr>
            <a:spLocks noChangeArrowheads="1"/>
          </p:cNvSpPr>
          <p:nvPr/>
        </p:nvSpPr>
        <p:spPr bwMode="auto">
          <a:xfrm>
            <a:off x="38697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65</a:t>
            </a:r>
          </a:p>
        </p:txBody>
      </p:sp>
      <p:sp>
        <p:nvSpPr>
          <p:cNvPr id="741513" name="Rectangle 137">
            <a:extLst>
              <a:ext uri="{FF2B5EF4-FFF2-40B4-BE49-F238E27FC236}">
                <a16:creationId xmlns:a16="http://schemas.microsoft.com/office/drawing/2014/main" id="{87D020C0-D3F4-4F05-AB5B-69379AF4A296}"/>
              </a:ext>
            </a:extLst>
          </p:cNvPr>
          <p:cNvSpPr>
            <a:spLocks noChangeArrowheads="1"/>
          </p:cNvSpPr>
          <p:nvPr/>
        </p:nvSpPr>
        <p:spPr bwMode="auto">
          <a:xfrm>
            <a:off x="7070101" y="4125045"/>
            <a:ext cx="4572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49</a:t>
            </a:r>
            <a:r>
              <a:rPr lang="en-US" altLang="zh-CN" sz="2000" b="1">
                <a:solidFill>
                  <a:schemeClr val="tx2"/>
                </a:solidFill>
                <a:latin typeface="Times New Roman" panose="02020603050405020304" pitchFamily="18" charset="0"/>
              </a:rPr>
              <a:t>*</a:t>
            </a:r>
          </a:p>
        </p:txBody>
      </p:sp>
      <p:sp>
        <p:nvSpPr>
          <p:cNvPr id="741514" name="Rectangle 138">
            <a:extLst>
              <a:ext uri="{FF2B5EF4-FFF2-40B4-BE49-F238E27FC236}">
                <a16:creationId xmlns:a16="http://schemas.microsoft.com/office/drawing/2014/main" id="{FA2AE06E-4740-4EDC-A0BA-17DA0F2D2AE3}"/>
              </a:ext>
            </a:extLst>
          </p:cNvPr>
          <p:cNvSpPr>
            <a:spLocks noChangeArrowheads="1"/>
          </p:cNvSpPr>
          <p:nvPr/>
        </p:nvSpPr>
        <p:spPr bwMode="auto">
          <a:xfrm>
            <a:off x="44793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97</a:t>
            </a:r>
          </a:p>
        </p:txBody>
      </p:sp>
      <p:sp>
        <p:nvSpPr>
          <p:cNvPr id="741515" name="Rectangle 139">
            <a:extLst>
              <a:ext uri="{FF2B5EF4-FFF2-40B4-BE49-F238E27FC236}">
                <a16:creationId xmlns:a16="http://schemas.microsoft.com/office/drawing/2014/main" id="{15956567-30B3-4EC7-8A2C-1D0B6198FD60}"/>
              </a:ext>
            </a:extLst>
          </p:cNvPr>
          <p:cNvSpPr>
            <a:spLocks noChangeArrowheads="1"/>
          </p:cNvSpPr>
          <p:nvPr/>
        </p:nvSpPr>
        <p:spPr bwMode="auto">
          <a:xfrm>
            <a:off x="77559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55</a:t>
            </a:r>
          </a:p>
        </p:txBody>
      </p:sp>
      <p:sp>
        <p:nvSpPr>
          <p:cNvPr id="741516" name="Rectangle 140">
            <a:extLst>
              <a:ext uri="{FF2B5EF4-FFF2-40B4-BE49-F238E27FC236}">
                <a16:creationId xmlns:a16="http://schemas.microsoft.com/office/drawing/2014/main" id="{15087576-2641-46E8-9033-173D9F2F39AF}"/>
              </a:ext>
            </a:extLst>
          </p:cNvPr>
          <p:cNvSpPr>
            <a:spLocks noChangeArrowheads="1"/>
          </p:cNvSpPr>
          <p:nvPr/>
        </p:nvSpPr>
        <p:spPr bwMode="auto">
          <a:xfrm>
            <a:off x="51651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76</a:t>
            </a:r>
          </a:p>
        </p:txBody>
      </p:sp>
      <p:sp>
        <p:nvSpPr>
          <p:cNvPr id="741517" name="Rectangle 141">
            <a:extLst>
              <a:ext uri="{FF2B5EF4-FFF2-40B4-BE49-F238E27FC236}">
                <a16:creationId xmlns:a16="http://schemas.microsoft.com/office/drawing/2014/main" id="{094402A2-888D-4AE4-9EBD-529D88E603E8}"/>
              </a:ext>
            </a:extLst>
          </p:cNvPr>
          <p:cNvSpPr>
            <a:spLocks noChangeArrowheads="1"/>
          </p:cNvSpPr>
          <p:nvPr/>
        </p:nvSpPr>
        <p:spPr bwMode="auto">
          <a:xfrm>
            <a:off x="83655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04</a:t>
            </a:r>
          </a:p>
        </p:txBody>
      </p:sp>
      <p:sp>
        <p:nvSpPr>
          <p:cNvPr id="741518" name="Rectangle 142">
            <a:extLst>
              <a:ext uri="{FF2B5EF4-FFF2-40B4-BE49-F238E27FC236}">
                <a16:creationId xmlns:a16="http://schemas.microsoft.com/office/drawing/2014/main" id="{703F2326-D26C-4B03-96B6-7E17C059109D}"/>
              </a:ext>
            </a:extLst>
          </p:cNvPr>
          <p:cNvSpPr>
            <a:spLocks noChangeArrowheads="1"/>
          </p:cNvSpPr>
          <p:nvPr/>
        </p:nvSpPr>
        <p:spPr bwMode="auto">
          <a:xfrm>
            <a:off x="31839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27</a:t>
            </a:r>
          </a:p>
        </p:txBody>
      </p:sp>
      <p:sp>
        <p:nvSpPr>
          <p:cNvPr id="741519" name="Rectangle 143">
            <a:extLst>
              <a:ext uri="{FF2B5EF4-FFF2-40B4-BE49-F238E27FC236}">
                <a16:creationId xmlns:a16="http://schemas.microsoft.com/office/drawing/2014/main" id="{4C5741D0-B4F5-42AF-B3DB-44537373ADF9}"/>
              </a:ext>
            </a:extLst>
          </p:cNvPr>
          <p:cNvSpPr>
            <a:spLocks noChangeArrowheads="1"/>
          </p:cNvSpPr>
          <p:nvPr/>
        </p:nvSpPr>
        <p:spPr bwMode="auto">
          <a:xfrm>
            <a:off x="64605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38</a:t>
            </a:r>
          </a:p>
        </p:txBody>
      </p:sp>
      <p:sp>
        <p:nvSpPr>
          <p:cNvPr id="741520" name="Rectangle 144">
            <a:extLst>
              <a:ext uri="{FF2B5EF4-FFF2-40B4-BE49-F238E27FC236}">
                <a16:creationId xmlns:a16="http://schemas.microsoft.com/office/drawing/2014/main" id="{BEA93F6D-6BB1-44A1-A7E9-313A8A27A594}"/>
              </a:ext>
            </a:extLst>
          </p:cNvPr>
          <p:cNvSpPr>
            <a:spLocks noChangeArrowheads="1"/>
          </p:cNvSpPr>
          <p:nvPr/>
        </p:nvSpPr>
        <p:spPr bwMode="auto">
          <a:xfrm>
            <a:off x="7070101" y="4125045"/>
            <a:ext cx="4572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 65  </a:t>
            </a:r>
          </a:p>
        </p:txBody>
      </p:sp>
      <p:sp>
        <p:nvSpPr>
          <p:cNvPr id="741521" name="Rectangle 145">
            <a:extLst>
              <a:ext uri="{FF2B5EF4-FFF2-40B4-BE49-F238E27FC236}">
                <a16:creationId xmlns:a16="http://schemas.microsoft.com/office/drawing/2014/main" id="{106808DF-8F71-40B7-810B-B2DA40A40861}"/>
              </a:ext>
            </a:extLst>
          </p:cNvPr>
          <p:cNvSpPr>
            <a:spLocks noChangeArrowheads="1"/>
          </p:cNvSpPr>
          <p:nvPr/>
        </p:nvSpPr>
        <p:spPr bwMode="auto">
          <a:xfrm>
            <a:off x="3793501" y="4125045"/>
            <a:ext cx="4572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49*</a:t>
            </a:r>
          </a:p>
        </p:txBody>
      </p:sp>
      <p:sp>
        <p:nvSpPr>
          <p:cNvPr id="741522" name="Rectangle 146">
            <a:extLst>
              <a:ext uri="{FF2B5EF4-FFF2-40B4-BE49-F238E27FC236}">
                <a16:creationId xmlns:a16="http://schemas.microsoft.com/office/drawing/2014/main" id="{3F1128FB-5366-43B5-BC69-CD0E07F7C0A8}"/>
              </a:ext>
            </a:extLst>
          </p:cNvPr>
          <p:cNvSpPr>
            <a:spLocks noChangeArrowheads="1"/>
          </p:cNvSpPr>
          <p:nvPr/>
        </p:nvSpPr>
        <p:spPr bwMode="auto">
          <a:xfrm>
            <a:off x="77559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97</a:t>
            </a:r>
          </a:p>
        </p:txBody>
      </p:sp>
      <p:sp>
        <p:nvSpPr>
          <p:cNvPr id="741523" name="Rectangle 147">
            <a:extLst>
              <a:ext uri="{FF2B5EF4-FFF2-40B4-BE49-F238E27FC236}">
                <a16:creationId xmlns:a16="http://schemas.microsoft.com/office/drawing/2014/main" id="{38518087-A578-4EEA-B063-56B0003784F9}"/>
              </a:ext>
            </a:extLst>
          </p:cNvPr>
          <p:cNvSpPr>
            <a:spLocks noChangeArrowheads="1"/>
          </p:cNvSpPr>
          <p:nvPr/>
        </p:nvSpPr>
        <p:spPr bwMode="auto">
          <a:xfrm>
            <a:off x="44793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55</a:t>
            </a:r>
          </a:p>
        </p:txBody>
      </p:sp>
      <p:sp>
        <p:nvSpPr>
          <p:cNvPr id="741524" name="Rectangle 148">
            <a:extLst>
              <a:ext uri="{FF2B5EF4-FFF2-40B4-BE49-F238E27FC236}">
                <a16:creationId xmlns:a16="http://schemas.microsoft.com/office/drawing/2014/main" id="{0A43FE40-B2F4-4E0C-A0CE-BAD4F5932E99}"/>
              </a:ext>
            </a:extLst>
          </p:cNvPr>
          <p:cNvSpPr>
            <a:spLocks noChangeArrowheads="1"/>
          </p:cNvSpPr>
          <p:nvPr/>
        </p:nvSpPr>
        <p:spPr bwMode="auto">
          <a:xfrm>
            <a:off x="25743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13</a:t>
            </a:r>
          </a:p>
        </p:txBody>
      </p:sp>
      <p:sp>
        <p:nvSpPr>
          <p:cNvPr id="741525" name="Rectangle 149">
            <a:extLst>
              <a:ext uri="{FF2B5EF4-FFF2-40B4-BE49-F238E27FC236}">
                <a16:creationId xmlns:a16="http://schemas.microsoft.com/office/drawing/2014/main" id="{21059251-D109-43BE-BDC7-F9A70B7B218D}"/>
              </a:ext>
            </a:extLst>
          </p:cNvPr>
          <p:cNvSpPr>
            <a:spLocks noChangeArrowheads="1"/>
          </p:cNvSpPr>
          <p:nvPr/>
        </p:nvSpPr>
        <p:spPr bwMode="auto">
          <a:xfrm>
            <a:off x="44793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55</a:t>
            </a:r>
          </a:p>
        </p:txBody>
      </p:sp>
      <p:sp>
        <p:nvSpPr>
          <p:cNvPr id="741526" name="Rectangle 150">
            <a:extLst>
              <a:ext uri="{FF2B5EF4-FFF2-40B4-BE49-F238E27FC236}">
                <a16:creationId xmlns:a16="http://schemas.microsoft.com/office/drawing/2014/main" id="{86D228A0-39DD-4532-B265-E5F6E8A7AEE4}"/>
              </a:ext>
            </a:extLst>
          </p:cNvPr>
          <p:cNvSpPr>
            <a:spLocks noChangeArrowheads="1"/>
          </p:cNvSpPr>
          <p:nvPr/>
        </p:nvSpPr>
        <p:spPr bwMode="auto">
          <a:xfrm>
            <a:off x="83655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76</a:t>
            </a:r>
          </a:p>
        </p:txBody>
      </p:sp>
      <p:sp>
        <p:nvSpPr>
          <p:cNvPr id="741527" name="Rectangle 151">
            <a:extLst>
              <a:ext uri="{FF2B5EF4-FFF2-40B4-BE49-F238E27FC236}">
                <a16:creationId xmlns:a16="http://schemas.microsoft.com/office/drawing/2014/main" id="{5E81B369-F52D-40A7-9E82-5897D97822E6}"/>
              </a:ext>
            </a:extLst>
          </p:cNvPr>
          <p:cNvSpPr>
            <a:spLocks noChangeArrowheads="1"/>
          </p:cNvSpPr>
          <p:nvPr/>
        </p:nvSpPr>
        <p:spPr bwMode="auto">
          <a:xfrm>
            <a:off x="51651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04</a:t>
            </a:r>
          </a:p>
        </p:txBody>
      </p:sp>
      <p:sp>
        <p:nvSpPr>
          <p:cNvPr id="741528" name="Rectangle 152">
            <a:extLst>
              <a:ext uri="{FF2B5EF4-FFF2-40B4-BE49-F238E27FC236}">
                <a16:creationId xmlns:a16="http://schemas.microsoft.com/office/drawing/2014/main" id="{2294F975-B7B0-4B8B-9F42-7038E8ABF15E}"/>
              </a:ext>
            </a:extLst>
          </p:cNvPr>
          <p:cNvSpPr>
            <a:spLocks noChangeArrowheads="1"/>
          </p:cNvSpPr>
          <p:nvPr/>
        </p:nvSpPr>
        <p:spPr bwMode="auto">
          <a:xfrm>
            <a:off x="64605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55</a:t>
            </a:r>
          </a:p>
        </p:txBody>
      </p:sp>
      <p:sp>
        <p:nvSpPr>
          <p:cNvPr id="741529" name="Rectangle 153">
            <a:extLst>
              <a:ext uri="{FF2B5EF4-FFF2-40B4-BE49-F238E27FC236}">
                <a16:creationId xmlns:a16="http://schemas.microsoft.com/office/drawing/2014/main" id="{C608011E-8E35-4488-A5B0-0C9A9A4D6954}"/>
              </a:ext>
            </a:extLst>
          </p:cNvPr>
          <p:cNvSpPr>
            <a:spLocks noChangeArrowheads="1"/>
          </p:cNvSpPr>
          <p:nvPr/>
        </p:nvSpPr>
        <p:spPr bwMode="auto">
          <a:xfrm>
            <a:off x="25743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13</a:t>
            </a:r>
          </a:p>
        </p:txBody>
      </p:sp>
      <p:sp>
        <p:nvSpPr>
          <p:cNvPr id="741530" name="Rectangle 154">
            <a:extLst>
              <a:ext uri="{FF2B5EF4-FFF2-40B4-BE49-F238E27FC236}">
                <a16:creationId xmlns:a16="http://schemas.microsoft.com/office/drawing/2014/main" id="{7C27BD33-9274-4B4C-AD8E-62494869DDD7}"/>
              </a:ext>
            </a:extLst>
          </p:cNvPr>
          <p:cNvSpPr>
            <a:spLocks noChangeArrowheads="1"/>
          </p:cNvSpPr>
          <p:nvPr/>
        </p:nvSpPr>
        <p:spPr bwMode="auto">
          <a:xfrm>
            <a:off x="32601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27</a:t>
            </a:r>
          </a:p>
        </p:txBody>
      </p:sp>
      <p:sp>
        <p:nvSpPr>
          <p:cNvPr id="741531" name="Rectangle 155">
            <a:extLst>
              <a:ext uri="{FF2B5EF4-FFF2-40B4-BE49-F238E27FC236}">
                <a16:creationId xmlns:a16="http://schemas.microsoft.com/office/drawing/2014/main" id="{EB9E0B7C-E5A1-42C8-AD6F-B432BAB7865C}"/>
              </a:ext>
            </a:extLst>
          </p:cNvPr>
          <p:cNvSpPr>
            <a:spLocks noChangeArrowheads="1"/>
          </p:cNvSpPr>
          <p:nvPr/>
        </p:nvSpPr>
        <p:spPr bwMode="auto">
          <a:xfrm>
            <a:off x="51651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04</a:t>
            </a:r>
          </a:p>
        </p:txBody>
      </p:sp>
      <p:sp>
        <p:nvSpPr>
          <p:cNvPr id="741532" name="Rectangle 156">
            <a:extLst>
              <a:ext uri="{FF2B5EF4-FFF2-40B4-BE49-F238E27FC236}">
                <a16:creationId xmlns:a16="http://schemas.microsoft.com/office/drawing/2014/main" id="{B08AB383-682D-495B-BCA1-81DA10A6726B}"/>
              </a:ext>
            </a:extLst>
          </p:cNvPr>
          <p:cNvSpPr>
            <a:spLocks noChangeArrowheads="1"/>
          </p:cNvSpPr>
          <p:nvPr/>
        </p:nvSpPr>
        <p:spPr bwMode="auto">
          <a:xfrm>
            <a:off x="51651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27</a:t>
            </a:r>
          </a:p>
        </p:txBody>
      </p:sp>
      <p:sp>
        <p:nvSpPr>
          <p:cNvPr id="741533" name="Rectangle 157">
            <a:extLst>
              <a:ext uri="{FF2B5EF4-FFF2-40B4-BE49-F238E27FC236}">
                <a16:creationId xmlns:a16="http://schemas.microsoft.com/office/drawing/2014/main" id="{5E1B0877-1241-449D-B399-2D824148E286}"/>
              </a:ext>
            </a:extLst>
          </p:cNvPr>
          <p:cNvSpPr>
            <a:spLocks noChangeArrowheads="1"/>
          </p:cNvSpPr>
          <p:nvPr/>
        </p:nvSpPr>
        <p:spPr bwMode="auto">
          <a:xfrm>
            <a:off x="32601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04</a:t>
            </a:r>
          </a:p>
        </p:txBody>
      </p:sp>
      <p:sp>
        <p:nvSpPr>
          <p:cNvPr id="741534" name="Rectangle 158">
            <a:extLst>
              <a:ext uri="{FF2B5EF4-FFF2-40B4-BE49-F238E27FC236}">
                <a16:creationId xmlns:a16="http://schemas.microsoft.com/office/drawing/2014/main" id="{3E8A1F5A-2B96-4E50-BEA6-20CB177BC62E}"/>
              </a:ext>
            </a:extLst>
          </p:cNvPr>
          <p:cNvSpPr>
            <a:spLocks noChangeArrowheads="1"/>
          </p:cNvSpPr>
          <p:nvPr/>
        </p:nvSpPr>
        <p:spPr bwMode="auto">
          <a:xfrm>
            <a:off x="58509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49</a:t>
            </a:r>
          </a:p>
        </p:txBody>
      </p:sp>
      <p:sp>
        <p:nvSpPr>
          <p:cNvPr id="741535" name="Rectangle 159">
            <a:extLst>
              <a:ext uri="{FF2B5EF4-FFF2-40B4-BE49-F238E27FC236}">
                <a16:creationId xmlns:a16="http://schemas.microsoft.com/office/drawing/2014/main" id="{A3B48355-F7E9-47B5-AF75-A09D10619EC5}"/>
              </a:ext>
            </a:extLst>
          </p:cNvPr>
          <p:cNvSpPr>
            <a:spLocks noChangeArrowheads="1"/>
          </p:cNvSpPr>
          <p:nvPr/>
        </p:nvSpPr>
        <p:spPr bwMode="auto">
          <a:xfrm>
            <a:off x="3793501" y="4812432"/>
            <a:ext cx="4572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49*</a:t>
            </a:r>
          </a:p>
        </p:txBody>
      </p:sp>
      <p:sp>
        <p:nvSpPr>
          <p:cNvPr id="741536" name="Rectangle 160">
            <a:extLst>
              <a:ext uri="{FF2B5EF4-FFF2-40B4-BE49-F238E27FC236}">
                <a16:creationId xmlns:a16="http://schemas.microsoft.com/office/drawing/2014/main" id="{CF6A2298-679E-4C5C-97FA-FB04C63BD93F}"/>
              </a:ext>
            </a:extLst>
          </p:cNvPr>
          <p:cNvSpPr>
            <a:spLocks noChangeArrowheads="1"/>
          </p:cNvSpPr>
          <p:nvPr/>
        </p:nvSpPr>
        <p:spPr bwMode="auto">
          <a:xfrm>
            <a:off x="58509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49</a:t>
            </a:r>
          </a:p>
        </p:txBody>
      </p:sp>
      <p:sp>
        <p:nvSpPr>
          <p:cNvPr id="741537" name="Rectangle 161">
            <a:extLst>
              <a:ext uri="{FF2B5EF4-FFF2-40B4-BE49-F238E27FC236}">
                <a16:creationId xmlns:a16="http://schemas.microsoft.com/office/drawing/2014/main" id="{99CBC030-9344-4283-A3B7-2D4A65DBDE81}"/>
              </a:ext>
            </a:extLst>
          </p:cNvPr>
          <p:cNvSpPr>
            <a:spLocks noChangeArrowheads="1"/>
          </p:cNvSpPr>
          <p:nvPr/>
        </p:nvSpPr>
        <p:spPr bwMode="auto">
          <a:xfrm>
            <a:off x="3793501" y="4812432"/>
            <a:ext cx="4572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49*</a:t>
            </a:r>
          </a:p>
        </p:txBody>
      </p:sp>
      <p:sp>
        <p:nvSpPr>
          <p:cNvPr id="741538" name="Rectangle 162">
            <a:extLst>
              <a:ext uri="{FF2B5EF4-FFF2-40B4-BE49-F238E27FC236}">
                <a16:creationId xmlns:a16="http://schemas.microsoft.com/office/drawing/2014/main" id="{E87CE226-B6FC-4498-BA1B-8DB978CBCC4D}"/>
              </a:ext>
            </a:extLst>
          </p:cNvPr>
          <p:cNvSpPr>
            <a:spLocks noChangeArrowheads="1"/>
          </p:cNvSpPr>
          <p:nvPr/>
        </p:nvSpPr>
        <p:spPr bwMode="auto">
          <a:xfrm>
            <a:off x="83655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76</a:t>
            </a:r>
          </a:p>
        </p:txBody>
      </p:sp>
      <p:sp>
        <p:nvSpPr>
          <p:cNvPr id="741539" name="Rectangle 163">
            <a:extLst>
              <a:ext uri="{FF2B5EF4-FFF2-40B4-BE49-F238E27FC236}">
                <a16:creationId xmlns:a16="http://schemas.microsoft.com/office/drawing/2014/main" id="{494651B2-549D-41D7-8D8C-A678D7B480E1}"/>
              </a:ext>
            </a:extLst>
          </p:cNvPr>
          <p:cNvSpPr>
            <a:spLocks noChangeArrowheads="1"/>
          </p:cNvSpPr>
          <p:nvPr/>
        </p:nvSpPr>
        <p:spPr bwMode="auto">
          <a:xfrm>
            <a:off x="44793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38</a:t>
            </a:r>
          </a:p>
        </p:txBody>
      </p:sp>
      <p:sp>
        <p:nvSpPr>
          <p:cNvPr id="741540" name="Rectangle 164">
            <a:extLst>
              <a:ext uri="{FF2B5EF4-FFF2-40B4-BE49-F238E27FC236}">
                <a16:creationId xmlns:a16="http://schemas.microsoft.com/office/drawing/2014/main" id="{2E2346D6-CF90-4300-AEA3-CD2E4A5365B1}"/>
              </a:ext>
            </a:extLst>
          </p:cNvPr>
          <p:cNvSpPr>
            <a:spLocks noChangeArrowheads="1"/>
          </p:cNvSpPr>
          <p:nvPr/>
        </p:nvSpPr>
        <p:spPr bwMode="auto">
          <a:xfrm>
            <a:off x="83655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76</a:t>
            </a:r>
          </a:p>
        </p:txBody>
      </p:sp>
      <p:sp>
        <p:nvSpPr>
          <p:cNvPr id="741541" name="Rectangle 165">
            <a:extLst>
              <a:ext uri="{FF2B5EF4-FFF2-40B4-BE49-F238E27FC236}">
                <a16:creationId xmlns:a16="http://schemas.microsoft.com/office/drawing/2014/main" id="{7C6BE680-825E-4225-B525-0D13E6845E68}"/>
              </a:ext>
            </a:extLst>
          </p:cNvPr>
          <p:cNvSpPr>
            <a:spLocks noChangeArrowheads="1"/>
          </p:cNvSpPr>
          <p:nvPr/>
        </p:nvSpPr>
        <p:spPr bwMode="auto">
          <a:xfrm>
            <a:off x="7070101" y="4812432"/>
            <a:ext cx="4572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 65  </a:t>
            </a:r>
          </a:p>
        </p:txBody>
      </p:sp>
      <p:sp>
        <p:nvSpPr>
          <p:cNvPr id="741542" name="Rectangle 166">
            <a:extLst>
              <a:ext uri="{FF2B5EF4-FFF2-40B4-BE49-F238E27FC236}">
                <a16:creationId xmlns:a16="http://schemas.microsoft.com/office/drawing/2014/main" id="{0A4E308F-7A9A-4492-A371-0ABD3E4115D7}"/>
              </a:ext>
            </a:extLst>
          </p:cNvPr>
          <p:cNvSpPr>
            <a:spLocks noChangeArrowheads="1"/>
          </p:cNvSpPr>
          <p:nvPr/>
        </p:nvSpPr>
        <p:spPr bwMode="auto">
          <a:xfrm>
            <a:off x="7070101" y="4812432"/>
            <a:ext cx="4572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 65  </a:t>
            </a:r>
          </a:p>
        </p:txBody>
      </p:sp>
      <p:sp>
        <p:nvSpPr>
          <p:cNvPr id="741543" name="Rectangle 167">
            <a:extLst>
              <a:ext uri="{FF2B5EF4-FFF2-40B4-BE49-F238E27FC236}">
                <a16:creationId xmlns:a16="http://schemas.microsoft.com/office/drawing/2014/main" id="{056D46A5-A74C-4A1E-9C7F-4FEA26D14B86}"/>
              </a:ext>
            </a:extLst>
          </p:cNvPr>
          <p:cNvSpPr>
            <a:spLocks noChangeArrowheads="1"/>
          </p:cNvSpPr>
          <p:nvPr/>
        </p:nvSpPr>
        <p:spPr bwMode="auto">
          <a:xfrm>
            <a:off x="77559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97</a:t>
            </a:r>
          </a:p>
        </p:txBody>
      </p:sp>
      <p:sp>
        <p:nvSpPr>
          <p:cNvPr id="741544" name="Rectangle 168">
            <a:extLst>
              <a:ext uri="{FF2B5EF4-FFF2-40B4-BE49-F238E27FC236}">
                <a16:creationId xmlns:a16="http://schemas.microsoft.com/office/drawing/2014/main" id="{3C1F466A-C527-4A78-B2F7-92E199B5DBDB}"/>
              </a:ext>
            </a:extLst>
          </p:cNvPr>
          <p:cNvSpPr>
            <a:spLocks noChangeArrowheads="1"/>
          </p:cNvSpPr>
          <p:nvPr/>
        </p:nvSpPr>
        <p:spPr bwMode="auto">
          <a:xfrm>
            <a:off x="77559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97</a:t>
            </a:r>
          </a:p>
        </p:txBody>
      </p:sp>
      <p:grpSp>
        <p:nvGrpSpPr>
          <p:cNvPr id="2" name="Group 169">
            <a:extLst>
              <a:ext uri="{FF2B5EF4-FFF2-40B4-BE49-F238E27FC236}">
                <a16:creationId xmlns:a16="http://schemas.microsoft.com/office/drawing/2014/main" id="{5F6DBED0-9B48-4B82-8750-7CA184882639}"/>
              </a:ext>
            </a:extLst>
          </p:cNvPr>
          <p:cNvGrpSpPr>
            <a:grpSpLocks/>
          </p:cNvGrpSpPr>
          <p:nvPr/>
        </p:nvGrpSpPr>
        <p:grpSpPr bwMode="auto">
          <a:xfrm>
            <a:off x="2574301" y="5572845"/>
            <a:ext cx="6096000" cy="306387"/>
            <a:chOff x="1728" y="3072"/>
            <a:chExt cx="3840" cy="192"/>
          </a:xfrm>
        </p:grpSpPr>
        <p:sp>
          <p:nvSpPr>
            <p:cNvPr id="31911" name="Rectangle 170">
              <a:extLst>
                <a:ext uri="{FF2B5EF4-FFF2-40B4-BE49-F238E27FC236}">
                  <a16:creationId xmlns:a16="http://schemas.microsoft.com/office/drawing/2014/main" id="{6774E5E0-12BD-4156-8999-104ECC74C8CB}"/>
                </a:ext>
              </a:extLst>
            </p:cNvPr>
            <p:cNvSpPr>
              <a:spLocks noChangeArrowheads="1"/>
            </p:cNvSpPr>
            <p:nvPr/>
          </p:nvSpPr>
          <p:spPr bwMode="auto">
            <a:xfrm>
              <a:off x="4176" y="3072"/>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55</a:t>
              </a:r>
            </a:p>
          </p:txBody>
        </p:sp>
        <p:sp>
          <p:nvSpPr>
            <p:cNvPr id="31912" name="Rectangle 171">
              <a:extLst>
                <a:ext uri="{FF2B5EF4-FFF2-40B4-BE49-F238E27FC236}">
                  <a16:creationId xmlns:a16="http://schemas.microsoft.com/office/drawing/2014/main" id="{1F786880-1259-41A2-982B-233B9ADE0EB0}"/>
                </a:ext>
              </a:extLst>
            </p:cNvPr>
            <p:cNvSpPr>
              <a:spLocks noChangeArrowheads="1"/>
            </p:cNvSpPr>
            <p:nvPr/>
          </p:nvSpPr>
          <p:spPr bwMode="auto">
            <a:xfrm>
              <a:off x="1728" y="3072"/>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13</a:t>
              </a:r>
            </a:p>
          </p:txBody>
        </p:sp>
        <p:sp>
          <p:nvSpPr>
            <p:cNvPr id="31913" name="Rectangle 172">
              <a:extLst>
                <a:ext uri="{FF2B5EF4-FFF2-40B4-BE49-F238E27FC236}">
                  <a16:creationId xmlns:a16="http://schemas.microsoft.com/office/drawing/2014/main" id="{1973C41F-840A-4ED5-A0CF-EFCAF8B4A069}"/>
                </a:ext>
              </a:extLst>
            </p:cNvPr>
            <p:cNvSpPr>
              <a:spLocks noChangeArrowheads="1"/>
            </p:cNvSpPr>
            <p:nvPr/>
          </p:nvSpPr>
          <p:spPr bwMode="auto">
            <a:xfrm>
              <a:off x="3360" y="3072"/>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27</a:t>
              </a:r>
            </a:p>
          </p:txBody>
        </p:sp>
        <p:sp>
          <p:nvSpPr>
            <p:cNvPr id="31914" name="Rectangle 173">
              <a:extLst>
                <a:ext uri="{FF2B5EF4-FFF2-40B4-BE49-F238E27FC236}">
                  <a16:creationId xmlns:a16="http://schemas.microsoft.com/office/drawing/2014/main" id="{2FBC78E4-FE78-4E54-A059-B7B1A09C4C9E}"/>
                </a:ext>
              </a:extLst>
            </p:cNvPr>
            <p:cNvSpPr>
              <a:spLocks noChangeArrowheads="1"/>
            </p:cNvSpPr>
            <p:nvPr/>
          </p:nvSpPr>
          <p:spPr bwMode="auto">
            <a:xfrm>
              <a:off x="2160" y="3072"/>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04</a:t>
              </a:r>
            </a:p>
          </p:txBody>
        </p:sp>
        <p:sp>
          <p:nvSpPr>
            <p:cNvPr id="31915" name="Rectangle 174">
              <a:extLst>
                <a:ext uri="{FF2B5EF4-FFF2-40B4-BE49-F238E27FC236}">
                  <a16:creationId xmlns:a16="http://schemas.microsoft.com/office/drawing/2014/main" id="{C9288859-7FB5-4E84-AFE6-1D9C4013FB5F}"/>
                </a:ext>
              </a:extLst>
            </p:cNvPr>
            <p:cNvSpPr>
              <a:spLocks noChangeArrowheads="1"/>
            </p:cNvSpPr>
            <p:nvPr/>
          </p:nvSpPr>
          <p:spPr bwMode="auto">
            <a:xfrm>
              <a:off x="3792" y="3072"/>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49</a:t>
              </a:r>
            </a:p>
          </p:txBody>
        </p:sp>
        <p:sp>
          <p:nvSpPr>
            <p:cNvPr id="31916" name="Rectangle 175">
              <a:extLst>
                <a:ext uri="{FF2B5EF4-FFF2-40B4-BE49-F238E27FC236}">
                  <a16:creationId xmlns:a16="http://schemas.microsoft.com/office/drawing/2014/main" id="{26101B26-DA67-4D35-B93A-3115D5D9669E}"/>
                </a:ext>
              </a:extLst>
            </p:cNvPr>
            <p:cNvSpPr>
              <a:spLocks noChangeArrowheads="1"/>
            </p:cNvSpPr>
            <p:nvPr/>
          </p:nvSpPr>
          <p:spPr bwMode="auto">
            <a:xfrm>
              <a:off x="2496" y="3072"/>
              <a:ext cx="28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49*</a:t>
              </a:r>
            </a:p>
          </p:txBody>
        </p:sp>
        <p:sp>
          <p:nvSpPr>
            <p:cNvPr id="31917" name="Rectangle 176">
              <a:extLst>
                <a:ext uri="{FF2B5EF4-FFF2-40B4-BE49-F238E27FC236}">
                  <a16:creationId xmlns:a16="http://schemas.microsoft.com/office/drawing/2014/main" id="{3F3641DC-8127-40E5-92BF-24541DB76F71}"/>
                </a:ext>
              </a:extLst>
            </p:cNvPr>
            <p:cNvSpPr>
              <a:spLocks noChangeArrowheads="1"/>
            </p:cNvSpPr>
            <p:nvPr/>
          </p:nvSpPr>
          <p:spPr bwMode="auto">
            <a:xfrm>
              <a:off x="2928" y="3072"/>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38</a:t>
              </a:r>
            </a:p>
          </p:txBody>
        </p:sp>
        <p:sp>
          <p:nvSpPr>
            <p:cNvPr id="31918" name="Rectangle 177">
              <a:extLst>
                <a:ext uri="{FF2B5EF4-FFF2-40B4-BE49-F238E27FC236}">
                  <a16:creationId xmlns:a16="http://schemas.microsoft.com/office/drawing/2014/main" id="{E8F5BA14-2A01-4F82-9A37-0CEACA0A3D32}"/>
                </a:ext>
              </a:extLst>
            </p:cNvPr>
            <p:cNvSpPr>
              <a:spLocks noChangeArrowheads="1"/>
            </p:cNvSpPr>
            <p:nvPr/>
          </p:nvSpPr>
          <p:spPr bwMode="auto">
            <a:xfrm>
              <a:off x="5376" y="3072"/>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76</a:t>
              </a:r>
            </a:p>
          </p:txBody>
        </p:sp>
        <p:sp>
          <p:nvSpPr>
            <p:cNvPr id="31919" name="Rectangle 178">
              <a:extLst>
                <a:ext uri="{FF2B5EF4-FFF2-40B4-BE49-F238E27FC236}">
                  <a16:creationId xmlns:a16="http://schemas.microsoft.com/office/drawing/2014/main" id="{389343D0-85E7-4DD9-9DE0-2D9821FD40D1}"/>
                </a:ext>
              </a:extLst>
            </p:cNvPr>
            <p:cNvSpPr>
              <a:spLocks noChangeArrowheads="1"/>
            </p:cNvSpPr>
            <p:nvPr/>
          </p:nvSpPr>
          <p:spPr bwMode="auto">
            <a:xfrm>
              <a:off x="4560" y="3072"/>
              <a:ext cx="28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 65  </a:t>
              </a:r>
            </a:p>
          </p:txBody>
        </p:sp>
        <p:sp>
          <p:nvSpPr>
            <p:cNvPr id="31920" name="Rectangle 179">
              <a:extLst>
                <a:ext uri="{FF2B5EF4-FFF2-40B4-BE49-F238E27FC236}">
                  <a16:creationId xmlns:a16="http://schemas.microsoft.com/office/drawing/2014/main" id="{89D69F30-01C8-41F4-A9E0-E9F592485FD6}"/>
                </a:ext>
              </a:extLst>
            </p:cNvPr>
            <p:cNvSpPr>
              <a:spLocks noChangeArrowheads="1"/>
            </p:cNvSpPr>
            <p:nvPr/>
          </p:nvSpPr>
          <p:spPr bwMode="auto">
            <a:xfrm>
              <a:off x="4992" y="3072"/>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97</a:t>
              </a:r>
            </a:p>
          </p:txBody>
        </p:sp>
      </p:grpSp>
      <p:sp>
        <p:nvSpPr>
          <p:cNvPr id="741556" name="Rectangle 180">
            <a:extLst>
              <a:ext uri="{FF2B5EF4-FFF2-40B4-BE49-F238E27FC236}">
                <a16:creationId xmlns:a16="http://schemas.microsoft.com/office/drawing/2014/main" id="{CCA25C74-5748-473F-98F3-ADDE43737D33}"/>
              </a:ext>
            </a:extLst>
          </p:cNvPr>
          <p:cNvSpPr>
            <a:spLocks noChangeArrowheads="1"/>
          </p:cNvSpPr>
          <p:nvPr/>
        </p:nvSpPr>
        <p:spPr bwMode="auto">
          <a:xfrm>
            <a:off x="3260101" y="55728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chemeClr val="tx2"/>
                </a:solidFill>
                <a:latin typeface="Times New Roman" panose="02020603050405020304" pitchFamily="18" charset="0"/>
              </a:rPr>
              <a:t>13</a:t>
            </a:r>
          </a:p>
        </p:txBody>
      </p:sp>
      <p:sp>
        <p:nvSpPr>
          <p:cNvPr id="741557" name="Rectangle 181">
            <a:extLst>
              <a:ext uri="{FF2B5EF4-FFF2-40B4-BE49-F238E27FC236}">
                <a16:creationId xmlns:a16="http://schemas.microsoft.com/office/drawing/2014/main" id="{0335FB49-D7C4-4433-9829-B2C2D6857FDC}"/>
              </a:ext>
            </a:extLst>
          </p:cNvPr>
          <p:cNvSpPr>
            <a:spLocks noChangeArrowheads="1"/>
          </p:cNvSpPr>
          <p:nvPr/>
        </p:nvSpPr>
        <p:spPr bwMode="auto">
          <a:xfrm>
            <a:off x="3793501" y="5572845"/>
            <a:ext cx="3810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chemeClr val="tx2"/>
                </a:solidFill>
                <a:latin typeface="Times New Roman" panose="02020603050405020304" pitchFamily="18" charset="0"/>
              </a:rPr>
              <a:t> 27  </a:t>
            </a:r>
          </a:p>
        </p:txBody>
      </p:sp>
      <p:sp>
        <p:nvSpPr>
          <p:cNvPr id="741558" name="Rectangle 182">
            <a:extLst>
              <a:ext uri="{FF2B5EF4-FFF2-40B4-BE49-F238E27FC236}">
                <a16:creationId xmlns:a16="http://schemas.microsoft.com/office/drawing/2014/main" id="{2E6BA3D4-76DA-4576-8B9A-7D4ED594AD7F}"/>
              </a:ext>
            </a:extLst>
          </p:cNvPr>
          <p:cNvSpPr>
            <a:spLocks noChangeArrowheads="1"/>
          </p:cNvSpPr>
          <p:nvPr/>
        </p:nvSpPr>
        <p:spPr bwMode="auto">
          <a:xfrm>
            <a:off x="2574301" y="55728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chemeClr val="tx2"/>
                </a:solidFill>
                <a:latin typeface="Times New Roman" panose="02020603050405020304" pitchFamily="18" charset="0"/>
              </a:rPr>
              <a:t>04</a:t>
            </a:r>
          </a:p>
        </p:txBody>
      </p:sp>
      <p:sp>
        <p:nvSpPr>
          <p:cNvPr id="741559" name="Rectangle 183">
            <a:extLst>
              <a:ext uri="{FF2B5EF4-FFF2-40B4-BE49-F238E27FC236}">
                <a16:creationId xmlns:a16="http://schemas.microsoft.com/office/drawing/2014/main" id="{57B3B04A-0AB9-4FCC-83E2-06C81B4FB00A}"/>
              </a:ext>
            </a:extLst>
          </p:cNvPr>
          <p:cNvSpPr>
            <a:spLocks noChangeArrowheads="1"/>
          </p:cNvSpPr>
          <p:nvPr/>
        </p:nvSpPr>
        <p:spPr bwMode="auto">
          <a:xfrm>
            <a:off x="5088901" y="5572845"/>
            <a:ext cx="4572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chemeClr val="tx2"/>
                </a:solidFill>
                <a:latin typeface="Times New Roman" panose="02020603050405020304" pitchFamily="18" charset="0"/>
              </a:rPr>
              <a:t>49*</a:t>
            </a:r>
          </a:p>
        </p:txBody>
      </p:sp>
      <p:sp>
        <p:nvSpPr>
          <p:cNvPr id="741560" name="Rectangle 184">
            <a:extLst>
              <a:ext uri="{FF2B5EF4-FFF2-40B4-BE49-F238E27FC236}">
                <a16:creationId xmlns:a16="http://schemas.microsoft.com/office/drawing/2014/main" id="{44EA65AB-0872-4F2B-8029-EBF1BA7C0373}"/>
              </a:ext>
            </a:extLst>
          </p:cNvPr>
          <p:cNvSpPr>
            <a:spLocks noChangeArrowheads="1"/>
          </p:cNvSpPr>
          <p:nvPr/>
        </p:nvSpPr>
        <p:spPr bwMode="auto">
          <a:xfrm>
            <a:off x="7755901" y="5572845"/>
            <a:ext cx="3810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chemeClr val="tx2"/>
                </a:solidFill>
                <a:latin typeface="Times New Roman" panose="02020603050405020304" pitchFamily="18" charset="0"/>
              </a:rPr>
              <a:t> 76  </a:t>
            </a:r>
          </a:p>
        </p:txBody>
      </p:sp>
      <p:sp>
        <p:nvSpPr>
          <p:cNvPr id="741561" name="Rectangle 185">
            <a:extLst>
              <a:ext uri="{FF2B5EF4-FFF2-40B4-BE49-F238E27FC236}">
                <a16:creationId xmlns:a16="http://schemas.microsoft.com/office/drawing/2014/main" id="{F073DC47-EC48-4763-AD00-D5325268990A}"/>
              </a:ext>
            </a:extLst>
          </p:cNvPr>
          <p:cNvSpPr>
            <a:spLocks noChangeArrowheads="1"/>
          </p:cNvSpPr>
          <p:nvPr/>
        </p:nvSpPr>
        <p:spPr bwMode="auto">
          <a:xfrm>
            <a:off x="8365501" y="5572845"/>
            <a:ext cx="3810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chemeClr val="tx2"/>
                </a:solidFill>
                <a:latin typeface="Times New Roman" panose="02020603050405020304" pitchFamily="18" charset="0"/>
              </a:rPr>
              <a:t> 97  </a:t>
            </a:r>
          </a:p>
        </p:txBody>
      </p:sp>
      <p:sp>
        <p:nvSpPr>
          <p:cNvPr id="741563" name="Text Box 187">
            <a:extLst>
              <a:ext uri="{FF2B5EF4-FFF2-40B4-BE49-F238E27FC236}">
                <a16:creationId xmlns:a16="http://schemas.microsoft.com/office/drawing/2014/main" id="{A9D30E63-B18E-4BB8-9B47-3FB424CC05C0}"/>
              </a:ext>
            </a:extLst>
          </p:cNvPr>
          <p:cNvSpPr txBox="1">
            <a:spLocks noChangeArrowheads="1"/>
          </p:cNvSpPr>
          <p:nvPr/>
        </p:nvSpPr>
        <p:spPr bwMode="auto">
          <a:xfrm>
            <a:off x="669301" y="2907432"/>
            <a:ext cx="685800" cy="461963"/>
          </a:xfrm>
          <a:prstGeom prst="rect">
            <a:avLst/>
          </a:prstGeom>
          <a:noFill/>
          <a:ln w="9525">
            <a:noFill/>
            <a:miter lim="800000"/>
            <a:headEnd/>
            <a:tailEnd/>
          </a:ln>
          <a:effectLst/>
        </p:spPr>
        <p:txBody>
          <a:bodyPr>
            <a:spAutoFit/>
          </a:bodyPr>
          <a:lstStyle/>
          <a:p>
            <a:pPr eaLnBrk="1" hangingPunct="1">
              <a:spcBef>
                <a:spcPct val="50000"/>
              </a:spcBef>
              <a:defRPr/>
            </a:pPr>
            <a:r>
              <a:rPr lang="en-US" altLang="zh-CN" b="1" dirty="0">
                <a:solidFill>
                  <a:srgbClr val="008000"/>
                </a:solidFill>
                <a:effectLst>
                  <a:outerShdw blurRad="38100" dist="38100" dir="2700000" algn="tl">
                    <a:srgbClr val="C0C0C0"/>
                  </a:outerShdw>
                </a:effectLst>
                <a:latin typeface="Times New Roman" pitchFamily="18" charset="0"/>
                <a:ea typeface="楷体_GB2312" pitchFamily="49" charset="-122"/>
              </a:rPr>
              <a:t>r[i]</a:t>
            </a:r>
          </a:p>
        </p:txBody>
      </p:sp>
      <p:sp>
        <p:nvSpPr>
          <p:cNvPr id="67" name="Text Box 3">
            <a:extLst>
              <a:ext uri="{FF2B5EF4-FFF2-40B4-BE49-F238E27FC236}">
                <a16:creationId xmlns:a16="http://schemas.microsoft.com/office/drawing/2014/main" id="{BFCE01DD-17C7-4E7F-8368-22B67486B82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DCE0CBC-10FA-4467-A725-BDD67BE7DDCD}" type="slidenum">
              <a:rPr lang="zh-CN" altLang="en-US" sz="2400"/>
              <a:pPr algn="r" eaLnBrk="1" hangingPunct="1">
                <a:spcBef>
                  <a:spcPct val="50000"/>
                </a:spcBef>
                <a:buClrTx/>
                <a:buSzTx/>
                <a:buFontTx/>
                <a:buNone/>
              </a:pPr>
              <a:t>25</a:t>
            </a:fld>
            <a:endParaRPr lang="en-US" altLang="zh-CN"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1502"/>
                                        </p:tgtEl>
                                        <p:attrNameLst>
                                          <p:attrName>style.visibility</p:attrName>
                                        </p:attrNameLst>
                                      </p:cBhvr>
                                      <p:to>
                                        <p:strVal val="visible"/>
                                      </p:to>
                                    </p:set>
                                    <p:anim calcmode="lin" valueType="num">
                                      <p:cBhvr additive="base">
                                        <p:cTn id="7" dur="500" fill="hold"/>
                                        <p:tgtEl>
                                          <p:spTgt spid="741502"/>
                                        </p:tgtEl>
                                        <p:attrNameLst>
                                          <p:attrName>ppt_x</p:attrName>
                                        </p:attrNameLst>
                                      </p:cBhvr>
                                      <p:tavLst>
                                        <p:tav tm="0">
                                          <p:val>
                                            <p:strVal val="0-#ppt_w/2"/>
                                          </p:val>
                                        </p:tav>
                                        <p:tav tm="100000">
                                          <p:val>
                                            <p:strVal val="#ppt_x"/>
                                          </p:val>
                                        </p:tav>
                                      </p:tavLst>
                                    </p:anim>
                                    <p:anim calcmode="lin" valueType="num">
                                      <p:cBhvr additive="base">
                                        <p:cTn id="8" dur="500" fill="hold"/>
                                        <p:tgtEl>
                                          <p:spTgt spid="74150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41563"/>
                                        </p:tgtEl>
                                        <p:attrNameLst>
                                          <p:attrName>style.visibility</p:attrName>
                                        </p:attrNameLst>
                                      </p:cBhvr>
                                      <p:to>
                                        <p:strVal val="visible"/>
                                      </p:to>
                                    </p:set>
                                    <p:anim calcmode="lin" valueType="num">
                                      <p:cBhvr additive="base">
                                        <p:cTn id="13" dur="500" fill="hold"/>
                                        <p:tgtEl>
                                          <p:spTgt spid="741563"/>
                                        </p:tgtEl>
                                        <p:attrNameLst>
                                          <p:attrName>ppt_x</p:attrName>
                                        </p:attrNameLst>
                                      </p:cBhvr>
                                      <p:tavLst>
                                        <p:tav tm="0">
                                          <p:val>
                                            <p:strVal val="0-#ppt_w/2"/>
                                          </p:val>
                                        </p:tav>
                                        <p:tav tm="100000">
                                          <p:val>
                                            <p:strVal val="#ppt_x"/>
                                          </p:val>
                                        </p:tav>
                                      </p:tavLst>
                                    </p:anim>
                                    <p:anim calcmode="lin" valueType="num">
                                      <p:cBhvr additive="base">
                                        <p:cTn id="14" dur="500" fill="hold"/>
                                        <p:tgtEl>
                                          <p:spTgt spid="74156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741565"/>
                                        </p:tgtEl>
                                        <p:attrNameLst>
                                          <p:attrName>style.visibility</p:attrName>
                                        </p:attrNameLst>
                                      </p:cBhvr>
                                      <p:to>
                                        <p:strVal val="visible"/>
                                      </p:to>
                                    </p:set>
                                    <p:animEffect transition="in" filter="wipe(left)">
                                      <p:cBhvr>
                                        <p:cTn id="19" dur="500"/>
                                        <p:tgtEl>
                                          <p:spTgt spid="74156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741503"/>
                                        </p:tgtEl>
                                        <p:attrNameLst>
                                          <p:attrName>style.visibility</p:attrName>
                                        </p:attrNameLst>
                                      </p:cBhvr>
                                      <p:to>
                                        <p:strVal val="visible"/>
                                      </p:to>
                                    </p:set>
                                    <p:anim calcmode="lin" valueType="num">
                                      <p:cBhvr additive="base">
                                        <p:cTn id="24" dur="500" fill="hold"/>
                                        <p:tgtEl>
                                          <p:spTgt spid="741503"/>
                                        </p:tgtEl>
                                        <p:attrNameLst>
                                          <p:attrName>ppt_x</p:attrName>
                                        </p:attrNameLst>
                                      </p:cBhvr>
                                      <p:tavLst>
                                        <p:tav tm="0">
                                          <p:val>
                                            <p:strVal val="0-#ppt_w/2"/>
                                          </p:val>
                                        </p:tav>
                                        <p:tav tm="100000">
                                          <p:val>
                                            <p:strVal val="#ppt_x"/>
                                          </p:val>
                                        </p:tav>
                                      </p:tavLst>
                                    </p:anim>
                                    <p:anim calcmode="lin" valueType="num">
                                      <p:cBhvr additive="base">
                                        <p:cTn id="25" dur="500" fill="hold"/>
                                        <p:tgtEl>
                                          <p:spTgt spid="741503"/>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1" fill="hold" grpId="0" nodeType="clickEffect">
                                  <p:stCondLst>
                                    <p:cond delay="0"/>
                                  </p:stCondLst>
                                  <p:childTnLst>
                                    <p:set>
                                      <p:cBhvr>
                                        <p:cTn id="29" dur="1" fill="hold">
                                          <p:stCondLst>
                                            <p:cond delay="0"/>
                                          </p:stCondLst>
                                        </p:cTn>
                                        <p:tgtEl>
                                          <p:spTgt spid="741506"/>
                                        </p:tgtEl>
                                        <p:attrNameLst>
                                          <p:attrName>style.visibility</p:attrName>
                                        </p:attrNameLst>
                                      </p:cBhvr>
                                      <p:to>
                                        <p:strVal val="visible"/>
                                      </p:to>
                                    </p:set>
                                    <p:animEffect transition="in" filter="slide(fromTop)">
                                      <p:cBhvr>
                                        <p:cTn id="30" dur="500"/>
                                        <p:tgtEl>
                                          <p:spTgt spid="741506"/>
                                        </p:tgtEl>
                                      </p:cBhvr>
                                    </p:animEffect>
                                  </p:childTnLst>
                                </p:cTn>
                              </p:par>
                            </p:childTnLst>
                          </p:cTn>
                        </p:par>
                        <p:par>
                          <p:cTn id="31" fill="hold" nodeType="afterGroup">
                            <p:stCondLst>
                              <p:cond delay="500"/>
                            </p:stCondLst>
                            <p:childTnLst>
                              <p:par>
                                <p:cTn id="32" presetID="12" presetClass="entr" presetSubtype="1" fill="hold" grpId="0" nodeType="afterEffect">
                                  <p:stCondLst>
                                    <p:cond delay="0"/>
                                  </p:stCondLst>
                                  <p:childTnLst>
                                    <p:set>
                                      <p:cBhvr>
                                        <p:cTn id="33" dur="1" fill="hold">
                                          <p:stCondLst>
                                            <p:cond delay="0"/>
                                          </p:stCondLst>
                                        </p:cTn>
                                        <p:tgtEl>
                                          <p:spTgt spid="741507"/>
                                        </p:tgtEl>
                                        <p:attrNameLst>
                                          <p:attrName>style.visibility</p:attrName>
                                        </p:attrNameLst>
                                      </p:cBhvr>
                                      <p:to>
                                        <p:strVal val="visible"/>
                                      </p:to>
                                    </p:set>
                                    <p:animEffect transition="in" filter="slide(fromTop)">
                                      <p:cBhvr>
                                        <p:cTn id="34" dur="500"/>
                                        <p:tgtEl>
                                          <p:spTgt spid="74150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2" fill="hold" grpId="0" nodeType="clickEffect">
                                  <p:stCondLst>
                                    <p:cond delay="0"/>
                                  </p:stCondLst>
                                  <p:childTnLst>
                                    <p:set>
                                      <p:cBhvr>
                                        <p:cTn id="38" dur="1" fill="hold">
                                          <p:stCondLst>
                                            <p:cond delay="0"/>
                                          </p:stCondLst>
                                        </p:cTn>
                                        <p:tgtEl>
                                          <p:spTgt spid="741508"/>
                                        </p:tgtEl>
                                        <p:attrNameLst>
                                          <p:attrName>style.visibility</p:attrName>
                                        </p:attrNameLst>
                                      </p:cBhvr>
                                      <p:to>
                                        <p:strVal val="visible"/>
                                      </p:to>
                                    </p:set>
                                    <p:animEffect transition="in" filter="slide(fromRight)">
                                      <p:cBhvr>
                                        <p:cTn id="39" dur="500"/>
                                        <p:tgtEl>
                                          <p:spTgt spid="741508"/>
                                        </p:tgtEl>
                                      </p:cBhvr>
                                    </p:animEffect>
                                  </p:childTnLst>
                                </p:cTn>
                              </p:par>
                            </p:childTnLst>
                          </p:cTn>
                        </p:par>
                        <p:par>
                          <p:cTn id="40" fill="hold" nodeType="afterGroup">
                            <p:stCondLst>
                              <p:cond delay="500"/>
                            </p:stCondLst>
                            <p:childTnLst>
                              <p:par>
                                <p:cTn id="41" presetID="12" presetClass="entr" presetSubtype="8" fill="hold" grpId="0" nodeType="afterEffect">
                                  <p:stCondLst>
                                    <p:cond delay="0"/>
                                  </p:stCondLst>
                                  <p:childTnLst>
                                    <p:set>
                                      <p:cBhvr>
                                        <p:cTn id="42" dur="1" fill="hold">
                                          <p:stCondLst>
                                            <p:cond delay="0"/>
                                          </p:stCondLst>
                                        </p:cTn>
                                        <p:tgtEl>
                                          <p:spTgt spid="741509"/>
                                        </p:tgtEl>
                                        <p:attrNameLst>
                                          <p:attrName>style.visibility</p:attrName>
                                        </p:attrNameLst>
                                      </p:cBhvr>
                                      <p:to>
                                        <p:strVal val="visible"/>
                                      </p:to>
                                    </p:set>
                                    <p:animEffect transition="in" filter="slide(fromLeft)">
                                      <p:cBhvr>
                                        <p:cTn id="43" dur="500"/>
                                        <p:tgtEl>
                                          <p:spTgt spid="74150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1" fill="hold" grpId="0" nodeType="clickEffect">
                                  <p:stCondLst>
                                    <p:cond delay="0"/>
                                  </p:stCondLst>
                                  <p:childTnLst>
                                    <p:set>
                                      <p:cBhvr>
                                        <p:cTn id="47" dur="1" fill="hold">
                                          <p:stCondLst>
                                            <p:cond delay="0"/>
                                          </p:stCondLst>
                                        </p:cTn>
                                        <p:tgtEl>
                                          <p:spTgt spid="741510"/>
                                        </p:tgtEl>
                                        <p:attrNameLst>
                                          <p:attrName>style.visibility</p:attrName>
                                        </p:attrNameLst>
                                      </p:cBhvr>
                                      <p:to>
                                        <p:strVal val="visible"/>
                                      </p:to>
                                    </p:set>
                                    <p:animEffect transition="in" filter="slide(fromTop)">
                                      <p:cBhvr>
                                        <p:cTn id="48" dur="500"/>
                                        <p:tgtEl>
                                          <p:spTgt spid="741510"/>
                                        </p:tgtEl>
                                      </p:cBhvr>
                                    </p:animEffect>
                                  </p:childTnLst>
                                </p:cTn>
                              </p:par>
                            </p:childTnLst>
                          </p:cTn>
                        </p:par>
                        <p:par>
                          <p:cTn id="49" fill="hold" nodeType="afterGroup">
                            <p:stCondLst>
                              <p:cond delay="500"/>
                            </p:stCondLst>
                            <p:childTnLst>
                              <p:par>
                                <p:cTn id="50" presetID="12" presetClass="entr" presetSubtype="1" fill="hold" grpId="0" nodeType="afterEffect">
                                  <p:stCondLst>
                                    <p:cond delay="0"/>
                                  </p:stCondLst>
                                  <p:childTnLst>
                                    <p:set>
                                      <p:cBhvr>
                                        <p:cTn id="51" dur="1" fill="hold">
                                          <p:stCondLst>
                                            <p:cond delay="0"/>
                                          </p:stCondLst>
                                        </p:cTn>
                                        <p:tgtEl>
                                          <p:spTgt spid="741511"/>
                                        </p:tgtEl>
                                        <p:attrNameLst>
                                          <p:attrName>style.visibility</p:attrName>
                                        </p:attrNameLst>
                                      </p:cBhvr>
                                      <p:to>
                                        <p:strVal val="visible"/>
                                      </p:to>
                                    </p:set>
                                    <p:animEffect transition="in" filter="slide(fromTop)">
                                      <p:cBhvr>
                                        <p:cTn id="52" dur="500"/>
                                        <p:tgtEl>
                                          <p:spTgt spid="7415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2" fill="hold" grpId="0" nodeType="clickEffect">
                                  <p:stCondLst>
                                    <p:cond delay="0"/>
                                  </p:stCondLst>
                                  <p:childTnLst>
                                    <p:set>
                                      <p:cBhvr>
                                        <p:cTn id="56" dur="1" fill="hold">
                                          <p:stCondLst>
                                            <p:cond delay="0"/>
                                          </p:stCondLst>
                                        </p:cTn>
                                        <p:tgtEl>
                                          <p:spTgt spid="741518"/>
                                        </p:tgtEl>
                                        <p:attrNameLst>
                                          <p:attrName>style.visibility</p:attrName>
                                        </p:attrNameLst>
                                      </p:cBhvr>
                                      <p:to>
                                        <p:strVal val="visible"/>
                                      </p:to>
                                    </p:set>
                                    <p:animEffect transition="in" filter="slide(fromRight)">
                                      <p:cBhvr>
                                        <p:cTn id="57" dur="500"/>
                                        <p:tgtEl>
                                          <p:spTgt spid="741518"/>
                                        </p:tgtEl>
                                      </p:cBhvr>
                                    </p:animEffect>
                                  </p:childTnLst>
                                </p:cTn>
                              </p:par>
                            </p:childTnLst>
                          </p:cTn>
                        </p:par>
                        <p:par>
                          <p:cTn id="58" fill="hold" nodeType="afterGroup">
                            <p:stCondLst>
                              <p:cond delay="500"/>
                            </p:stCondLst>
                            <p:childTnLst>
                              <p:par>
                                <p:cTn id="59" presetID="12" presetClass="entr" presetSubtype="8" fill="hold" grpId="0" nodeType="afterEffect">
                                  <p:stCondLst>
                                    <p:cond delay="0"/>
                                  </p:stCondLst>
                                  <p:childTnLst>
                                    <p:set>
                                      <p:cBhvr>
                                        <p:cTn id="60" dur="1" fill="hold">
                                          <p:stCondLst>
                                            <p:cond delay="0"/>
                                          </p:stCondLst>
                                        </p:cTn>
                                        <p:tgtEl>
                                          <p:spTgt spid="741519"/>
                                        </p:tgtEl>
                                        <p:attrNameLst>
                                          <p:attrName>style.visibility</p:attrName>
                                        </p:attrNameLst>
                                      </p:cBhvr>
                                      <p:to>
                                        <p:strVal val="visible"/>
                                      </p:to>
                                    </p:set>
                                    <p:animEffect transition="in" filter="slide(fromLeft)">
                                      <p:cBhvr>
                                        <p:cTn id="61" dur="500"/>
                                        <p:tgtEl>
                                          <p:spTgt spid="74151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2" presetClass="entr" presetSubtype="1" fill="hold" grpId="0" nodeType="clickEffect">
                                  <p:stCondLst>
                                    <p:cond delay="0"/>
                                  </p:stCondLst>
                                  <p:childTnLst>
                                    <p:set>
                                      <p:cBhvr>
                                        <p:cTn id="65" dur="1" fill="hold">
                                          <p:stCondLst>
                                            <p:cond delay="0"/>
                                          </p:stCondLst>
                                        </p:cTn>
                                        <p:tgtEl>
                                          <p:spTgt spid="741512"/>
                                        </p:tgtEl>
                                        <p:attrNameLst>
                                          <p:attrName>style.visibility</p:attrName>
                                        </p:attrNameLst>
                                      </p:cBhvr>
                                      <p:to>
                                        <p:strVal val="visible"/>
                                      </p:to>
                                    </p:set>
                                    <p:animEffect transition="in" filter="slide(fromTop)">
                                      <p:cBhvr>
                                        <p:cTn id="66" dur="500"/>
                                        <p:tgtEl>
                                          <p:spTgt spid="741512"/>
                                        </p:tgtEl>
                                      </p:cBhvr>
                                    </p:animEffect>
                                  </p:childTnLst>
                                </p:cTn>
                              </p:par>
                            </p:childTnLst>
                          </p:cTn>
                        </p:par>
                        <p:par>
                          <p:cTn id="67" fill="hold" nodeType="afterGroup">
                            <p:stCondLst>
                              <p:cond delay="500"/>
                            </p:stCondLst>
                            <p:childTnLst>
                              <p:par>
                                <p:cTn id="68" presetID="12" presetClass="entr" presetSubtype="1" fill="hold" grpId="0" nodeType="afterEffect">
                                  <p:stCondLst>
                                    <p:cond delay="0"/>
                                  </p:stCondLst>
                                  <p:childTnLst>
                                    <p:set>
                                      <p:cBhvr>
                                        <p:cTn id="69" dur="1" fill="hold">
                                          <p:stCondLst>
                                            <p:cond delay="0"/>
                                          </p:stCondLst>
                                        </p:cTn>
                                        <p:tgtEl>
                                          <p:spTgt spid="741513"/>
                                        </p:tgtEl>
                                        <p:attrNameLst>
                                          <p:attrName>style.visibility</p:attrName>
                                        </p:attrNameLst>
                                      </p:cBhvr>
                                      <p:to>
                                        <p:strVal val="visible"/>
                                      </p:to>
                                    </p:set>
                                    <p:animEffect transition="in" filter="slide(fromTop)">
                                      <p:cBhvr>
                                        <p:cTn id="70" dur="500"/>
                                        <p:tgtEl>
                                          <p:spTgt spid="741513"/>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2" presetClass="entr" presetSubtype="2" fill="hold" grpId="0" nodeType="clickEffect">
                                  <p:stCondLst>
                                    <p:cond delay="0"/>
                                  </p:stCondLst>
                                  <p:childTnLst>
                                    <p:set>
                                      <p:cBhvr>
                                        <p:cTn id="74" dur="1" fill="hold">
                                          <p:stCondLst>
                                            <p:cond delay="0"/>
                                          </p:stCondLst>
                                        </p:cTn>
                                        <p:tgtEl>
                                          <p:spTgt spid="741521"/>
                                        </p:tgtEl>
                                        <p:attrNameLst>
                                          <p:attrName>style.visibility</p:attrName>
                                        </p:attrNameLst>
                                      </p:cBhvr>
                                      <p:to>
                                        <p:strVal val="visible"/>
                                      </p:to>
                                    </p:set>
                                    <p:animEffect transition="in" filter="slide(fromRight)">
                                      <p:cBhvr>
                                        <p:cTn id="75" dur="500"/>
                                        <p:tgtEl>
                                          <p:spTgt spid="741521"/>
                                        </p:tgtEl>
                                      </p:cBhvr>
                                    </p:animEffect>
                                  </p:childTnLst>
                                </p:cTn>
                              </p:par>
                            </p:childTnLst>
                          </p:cTn>
                        </p:par>
                        <p:par>
                          <p:cTn id="76" fill="hold" nodeType="afterGroup">
                            <p:stCondLst>
                              <p:cond delay="500"/>
                            </p:stCondLst>
                            <p:childTnLst>
                              <p:par>
                                <p:cTn id="77" presetID="12" presetClass="entr" presetSubtype="8" fill="hold" grpId="0" nodeType="afterEffect">
                                  <p:stCondLst>
                                    <p:cond delay="0"/>
                                  </p:stCondLst>
                                  <p:childTnLst>
                                    <p:set>
                                      <p:cBhvr>
                                        <p:cTn id="78" dur="1" fill="hold">
                                          <p:stCondLst>
                                            <p:cond delay="0"/>
                                          </p:stCondLst>
                                        </p:cTn>
                                        <p:tgtEl>
                                          <p:spTgt spid="741520"/>
                                        </p:tgtEl>
                                        <p:attrNameLst>
                                          <p:attrName>style.visibility</p:attrName>
                                        </p:attrNameLst>
                                      </p:cBhvr>
                                      <p:to>
                                        <p:strVal val="visible"/>
                                      </p:to>
                                    </p:set>
                                    <p:animEffect transition="in" filter="slide(fromLeft)">
                                      <p:cBhvr>
                                        <p:cTn id="79" dur="500"/>
                                        <p:tgtEl>
                                          <p:spTgt spid="741520"/>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2" presetClass="entr" presetSubtype="1" fill="hold" grpId="0" nodeType="clickEffect">
                                  <p:stCondLst>
                                    <p:cond delay="0"/>
                                  </p:stCondLst>
                                  <p:childTnLst>
                                    <p:set>
                                      <p:cBhvr>
                                        <p:cTn id="83" dur="1" fill="hold">
                                          <p:stCondLst>
                                            <p:cond delay="0"/>
                                          </p:stCondLst>
                                        </p:cTn>
                                        <p:tgtEl>
                                          <p:spTgt spid="741514"/>
                                        </p:tgtEl>
                                        <p:attrNameLst>
                                          <p:attrName>style.visibility</p:attrName>
                                        </p:attrNameLst>
                                      </p:cBhvr>
                                      <p:to>
                                        <p:strVal val="visible"/>
                                      </p:to>
                                    </p:set>
                                    <p:animEffect transition="in" filter="slide(fromTop)">
                                      <p:cBhvr>
                                        <p:cTn id="84" dur="500"/>
                                        <p:tgtEl>
                                          <p:spTgt spid="741514"/>
                                        </p:tgtEl>
                                      </p:cBhvr>
                                    </p:animEffect>
                                  </p:childTnLst>
                                </p:cTn>
                              </p:par>
                            </p:childTnLst>
                          </p:cTn>
                        </p:par>
                        <p:par>
                          <p:cTn id="85" fill="hold" nodeType="afterGroup">
                            <p:stCondLst>
                              <p:cond delay="500"/>
                            </p:stCondLst>
                            <p:childTnLst>
                              <p:par>
                                <p:cTn id="86" presetID="12" presetClass="entr" presetSubtype="1" fill="hold" grpId="0" nodeType="afterEffect">
                                  <p:stCondLst>
                                    <p:cond delay="0"/>
                                  </p:stCondLst>
                                  <p:childTnLst>
                                    <p:set>
                                      <p:cBhvr>
                                        <p:cTn id="87" dur="1" fill="hold">
                                          <p:stCondLst>
                                            <p:cond delay="0"/>
                                          </p:stCondLst>
                                        </p:cTn>
                                        <p:tgtEl>
                                          <p:spTgt spid="741515"/>
                                        </p:tgtEl>
                                        <p:attrNameLst>
                                          <p:attrName>style.visibility</p:attrName>
                                        </p:attrNameLst>
                                      </p:cBhvr>
                                      <p:to>
                                        <p:strVal val="visible"/>
                                      </p:to>
                                    </p:set>
                                    <p:animEffect transition="in" filter="slide(fromTop)">
                                      <p:cBhvr>
                                        <p:cTn id="88" dur="500"/>
                                        <p:tgtEl>
                                          <p:spTgt spid="741515"/>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2" presetClass="entr" presetSubtype="2" fill="hold" grpId="0" nodeType="clickEffect">
                                  <p:stCondLst>
                                    <p:cond delay="0"/>
                                  </p:stCondLst>
                                  <p:childTnLst>
                                    <p:set>
                                      <p:cBhvr>
                                        <p:cTn id="92" dur="1" fill="hold">
                                          <p:stCondLst>
                                            <p:cond delay="0"/>
                                          </p:stCondLst>
                                        </p:cTn>
                                        <p:tgtEl>
                                          <p:spTgt spid="741523"/>
                                        </p:tgtEl>
                                        <p:attrNameLst>
                                          <p:attrName>style.visibility</p:attrName>
                                        </p:attrNameLst>
                                      </p:cBhvr>
                                      <p:to>
                                        <p:strVal val="visible"/>
                                      </p:to>
                                    </p:set>
                                    <p:animEffect transition="in" filter="slide(fromRight)">
                                      <p:cBhvr>
                                        <p:cTn id="93" dur="500"/>
                                        <p:tgtEl>
                                          <p:spTgt spid="741523"/>
                                        </p:tgtEl>
                                      </p:cBhvr>
                                    </p:animEffect>
                                  </p:childTnLst>
                                </p:cTn>
                              </p:par>
                            </p:childTnLst>
                          </p:cTn>
                        </p:par>
                        <p:par>
                          <p:cTn id="94" fill="hold" nodeType="afterGroup">
                            <p:stCondLst>
                              <p:cond delay="500"/>
                            </p:stCondLst>
                            <p:childTnLst>
                              <p:par>
                                <p:cTn id="95" presetID="12" presetClass="entr" presetSubtype="8" fill="hold" grpId="0" nodeType="afterEffect">
                                  <p:stCondLst>
                                    <p:cond delay="0"/>
                                  </p:stCondLst>
                                  <p:childTnLst>
                                    <p:set>
                                      <p:cBhvr>
                                        <p:cTn id="96" dur="1" fill="hold">
                                          <p:stCondLst>
                                            <p:cond delay="0"/>
                                          </p:stCondLst>
                                        </p:cTn>
                                        <p:tgtEl>
                                          <p:spTgt spid="741522"/>
                                        </p:tgtEl>
                                        <p:attrNameLst>
                                          <p:attrName>style.visibility</p:attrName>
                                        </p:attrNameLst>
                                      </p:cBhvr>
                                      <p:to>
                                        <p:strVal val="visible"/>
                                      </p:to>
                                    </p:set>
                                    <p:animEffect transition="in" filter="slide(fromLeft)">
                                      <p:cBhvr>
                                        <p:cTn id="97" dur="500"/>
                                        <p:tgtEl>
                                          <p:spTgt spid="741522"/>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2" presetClass="entr" presetSubtype="1" fill="hold" grpId="0" nodeType="clickEffect">
                                  <p:stCondLst>
                                    <p:cond delay="0"/>
                                  </p:stCondLst>
                                  <p:childTnLst>
                                    <p:set>
                                      <p:cBhvr>
                                        <p:cTn id="101" dur="1" fill="hold">
                                          <p:stCondLst>
                                            <p:cond delay="0"/>
                                          </p:stCondLst>
                                        </p:cTn>
                                        <p:tgtEl>
                                          <p:spTgt spid="741516"/>
                                        </p:tgtEl>
                                        <p:attrNameLst>
                                          <p:attrName>style.visibility</p:attrName>
                                        </p:attrNameLst>
                                      </p:cBhvr>
                                      <p:to>
                                        <p:strVal val="visible"/>
                                      </p:to>
                                    </p:set>
                                    <p:animEffect transition="in" filter="slide(fromTop)">
                                      <p:cBhvr>
                                        <p:cTn id="102" dur="500"/>
                                        <p:tgtEl>
                                          <p:spTgt spid="741516"/>
                                        </p:tgtEl>
                                      </p:cBhvr>
                                    </p:animEffect>
                                  </p:childTnLst>
                                </p:cTn>
                              </p:par>
                            </p:childTnLst>
                          </p:cTn>
                        </p:par>
                        <p:par>
                          <p:cTn id="103" fill="hold" nodeType="afterGroup">
                            <p:stCondLst>
                              <p:cond delay="500"/>
                            </p:stCondLst>
                            <p:childTnLst>
                              <p:par>
                                <p:cTn id="104" presetID="12" presetClass="entr" presetSubtype="1" fill="hold" grpId="0" nodeType="afterEffect">
                                  <p:stCondLst>
                                    <p:cond delay="0"/>
                                  </p:stCondLst>
                                  <p:childTnLst>
                                    <p:set>
                                      <p:cBhvr>
                                        <p:cTn id="105" dur="1" fill="hold">
                                          <p:stCondLst>
                                            <p:cond delay="0"/>
                                          </p:stCondLst>
                                        </p:cTn>
                                        <p:tgtEl>
                                          <p:spTgt spid="741517"/>
                                        </p:tgtEl>
                                        <p:attrNameLst>
                                          <p:attrName>style.visibility</p:attrName>
                                        </p:attrNameLst>
                                      </p:cBhvr>
                                      <p:to>
                                        <p:strVal val="visible"/>
                                      </p:to>
                                    </p:set>
                                    <p:animEffect transition="in" filter="slide(fromTop)">
                                      <p:cBhvr>
                                        <p:cTn id="106" dur="500"/>
                                        <p:tgtEl>
                                          <p:spTgt spid="741517"/>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2" presetClass="entr" presetSubtype="2" fill="hold" grpId="0" nodeType="clickEffect">
                                  <p:stCondLst>
                                    <p:cond delay="0"/>
                                  </p:stCondLst>
                                  <p:childTnLst>
                                    <p:set>
                                      <p:cBhvr>
                                        <p:cTn id="110" dur="1" fill="hold">
                                          <p:stCondLst>
                                            <p:cond delay="0"/>
                                          </p:stCondLst>
                                        </p:cTn>
                                        <p:tgtEl>
                                          <p:spTgt spid="741527"/>
                                        </p:tgtEl>
                                        <p:attrNameLst>
                                          <p:attrName>style.visibility</p:attrName>
                                        </p:attrNameLst>
                                      </p:cBhvr>
                                      <p:to>
                                        <p:strVal val="visible"/>
                                      </p:to>
                                    </p:set>
                                    <p:animEffect transition="in" filter="slide(fromRight)">
                                      <p:cBhvr>
                                        <p:cTn id="111" dur="500"/>
                                        <p:tgtEl>
                                          <p:spTgt spid="741527"/>
                                        </p:tgtEl>
                                      </p:cBhvr>
                                    </p:animEffect>
                                  </p:childTnLst>
                                </p:cTn>
                              </p:par>
                            </p:childTnLst>
                          </p:cTn>
                        </p:par>
                        <p:par>
                          <p:cTn id="112" fill="hold" nodeType="afterGroup">
                            <p:stCondLst>
                              <p:cond delay="500"/>
                            </p:stCondLst>
                            <p:childTnLst>
                              <p:par>
                                <p:cTn id="113" presetID="12" presetClass="entr" presetSubtype="8" fill="hold" grpId="0" nodeType="afterEffect">
                                  <p:stCondLst>
                                    <p:cond delay="0"/>
                                  </p:stCondLst>
                                  <p:childTnLst>
                                    <p:set>
                                      <p:cBhvr>
                                        <p:cTn id="114" dur="1" fill="hold">
                                          <p:stCondLst>
                                            <p:cond delay="0"/>
                                          </p:stCondLst>
                                        </p:cTn>
                                        <p:tgtEl>
                                          <p:spTgt spid="741526"/>
                                        </p:tgtEl>
                                        <p:attrNameLst>
                                          <p:attrName>style.visibility</p:attrName>
                                        </p:attrNameLst>
                                      </p:cBhvr>
                                      <p:to>
                                        <p:strVal val="visible"/>
                                      </p:to>
                                    </p:set>
                                    <p:animEffect transition="in" filter="slide(fromLeft)">
                                      <p:cBhvr>
                                        <p:cTn id="115" dur="500"/>
                                        <p:tgtEl>
                                          <p:spTgt spid="741526"/>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 presetClass="entr" presetSubtype="8" fill="hold" grpId="0" nodeType="clickEffect">
                                  <p:stCondLst>
                                    <p:cond delay="0"/>
                                  </p:stCondLst>
                                  <p:childTnLst>
                                    <p:set>
                                      <p:cBhvr>
                                        <p:cTn id="119" dur="1" fill="hold">
                                          <p:stCondLst>
                                            <p:cond delay="0"/>
                                          </p:stCondLst>
                                        </p:cTn>
                                        <p:tgtEl>
                                          <p:spTgt spid="741504"/>
                                        </p:tgtEl>
                                        <p:attrNameLst>
                                          <p:attrName>style.visibility</p:attrName>
                                        </p:attrNameLst>
                                      </p:cBhvr>
                                      <p:to>
                                        <p:strVal val="visible"/>
                                      </p:to>
                                    </p:set>
                                    <p:anim calcmode="lin" valueType="num">
                                      <p:cBhvr additive="base">
                                        <p:cTn id="120" dur="500" fill="hold"/>
                                        <p:tgtEl>
                                          <p:spTgt spid="741504"/>
                                        </p:tgtEl>
                                        <p:attrNameLst>
                                          <p:attrName>ppt_x</p:attrName>
                                        </p:attrNameLst>
                                      </p:cBhvr>
                                      <p:tavLst>
                                        <p:tav tm="0">
                                          <p:val>
                                            <p:strVal val="0-#ppt_w/2"/>
                                          </p:val>
                                        </p:tav>
                                        <p:tav tm="100000">
                                          <p:val>
                                            <p:strVal val="#ppt_x"/>
                                          </p:val>
                                        </p:tav>
                                      </p:tavLst>
                                    </p:anim>
                                    <p:anim calcmode="lin" valueType="num">
                                      <p:cBhvr additive="base">
                                        <p:cTn id="121" dur="500" fill="hold"/>
                                        <p:tgtEl>
                                          <p:spTgt spid="741504"/>
                                        </p:tgtEl>
                                        <p:attrNameLst>
                                          <p:attrName>ppt_y</p:attrName>
                                        </p:attrNameLst>
                                      </p:cBhvr>
                                      <p:tavLst>
                                        <p:tav tm="0">
                                          <p:val>
                                            <p:strVal val="#ppt_y"/>
                                          </p:val>
                                        </p:tav>
                                        <p:tav tm="100000">
                                          <p:val>
                                            <p:strVal val="#ppt_y"/>
                                          </p:val>
                                        </p:tav>
                                      </p:tavLst>
                                    </p:anim>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2" presetClass="entr" presetSubtype="1" fill="hold" grpId="0" nodeType="clickEffect">
                                  <p:stCondLst>
                                    <p:cond delay="0"/>
                                  </p:stCondLst>
                                  <p:childTnLst>
                                    <p:set>
                                      <p:cBhvr>
                                        <p:cTn id="125" dur="1" fill="hold">
                                          <p:stCondLst>
                                            <p:cond delay="0"/>
                                          </p:stCondLst>
                                        </p:cTn>
                                        <p:tgtEl>
                                          <p:spTgt spid="741524"/>
                                        </p:tgtEl>
                                        <p:attrNameLst>
                                          <p:attrName>style.visibility</p:attrName>
                                        </p:attrNameLst>
                                      </p:cBhvr>
                                      <p:to>
                                        <p:strVal val="visible"/>
                                      </p:to>
                                    </p:set>
                                    <p:animEffect transition="in" filter="slide(fromTop)">
                                      <p:cBhvr>
                                        <p:cTn id="126" dur="500"/>
                                        <p:tgtEl>
                                          <p:spTgt spid="741524"/>
                                        </p:tgtEl>
                                      </p:cBhvr>
                                    </p:animEffect>
                                  </p:childTnLst>
                                </p:cTn>
                              </p:par>
                            </p:childTnLst>
                          </p:cTn>
                        </p:par>
                        <p:par>
                          <p:cTn id="127" fill="hold" nodeType="afterGroup">
                            <p:stCondLst>
                              <p:cond delay="500"/>
                            </p:stCondLst>
                            <p:childTnLst>
                              <p:par>
                                <p:cTn id="128" presetID="12" presetClass="entr" presetSubtype="1" fill="hold" grpId="0" nodeType="afterEffect">
                                  <p:stCondLst>
                                    <p:cond delay="0"/>
                                  </p:stCondLst>
                                  <p:childTnLst>
                                    <p:set>
                                      <p:cBhvr>
                                        <p:cTn id="129" dur="1" fill="hold">
                                          <p:stCondLst>
                                            <p:cond delay="0"/>
                                          </p:stCondLst>
                                        </p:cTn>
                                        <p:tgtEl>
                                          <p:spTgt spid="741525"/>
                                        </p:tgtEl>
                                        <p:attrNameLst>
                                          <p:attrName>style.visibility</p:attrName>
                                        </p:attrNameLst>
                                      </p:cBhvr>
                                      <p:to>
                                        <p:strVal val="visible"/>
                                      </p:to>
                                    </p:set>
                                    <p:animEffect transition="in" filter="slide(fromTop)">
                                      <p:cBhvr>
                                        <p:cTn id="130" dur="500"/>
                                        <p:tgtEl>
                                          <p:spTgt spid="741525"/>
                                        </p:tgtEl>
                                      </p:cBhvr>
                                    </p:animEffect>
                                  </p:childTnLst>
                                </p:cTn>
                              </p:par>
                            </p:childTnLst>
                          </p:cTn>
                        </p:par>
                        <p:par>
                          <p:cTn id="131" fill="hold" nodeType="afterGroup">
                            <p:stCondLst>
                              <p:cond delay="1000"/>
                            </p:stCondLst>
                            <p:childTnLst>
                              <p:par>
                                <p:cTn id="132" presetID="12" presetClass="entr" presetSubtype="1" fill="hold" grpId="0" nodeType="afterEffect">
                                  <p:stCondLst>
                                    <p:cond delay="0"/>
                                  </p:stCondLst>
                                  <p:childTnLst>
                                    <p:set>
                                      <p:cBhvr>
                                        <p:cTn id="133" dur="1" fill="hold">
                                          <p:stCondLst>
                                            <p:cond delay="0"/>
                                          </p:stCondLst>
                                        </p:cTn>
                                        <p:tgtEl>
                                          <p:spTgt spid="741378"/>
                                        </p:tgtEl>
                                        <p:attrNameLst>
                                          <p:attrName>style.visibility</p:attrName>
                                        </p:attrNameLst>
                                      </p:cBhvr>
                                      <p:to>
                                        <p:strVal val="visible"/>
                                      </p:to>
                                    </p:set>
                                    <p:animEffect transition="in" filter="slide(fromTop)">
                                      <p:cBhvr>
                                        <p:cTn id="134" dur="500"/>
                                        <p:tgtEl>
                                          <p:spTgt spid="741378"/>
                                        </p:tgtEl>
                                      </p:cBhvr>
                                    </p:animEffect>
                                  </p:childTnLst>
                                </p:cTn>
                              </p:par>
                            </p:childTnLst>
                          </p:cTn>
                        </p:par>
                        <p:par>
                          <p:cTn id="135" fill="hold" nodeType="afterGroup">
                            <p:stCondLst>
                              <p:cond delay="1500"/>
                            </p:stCondLst>
                            <p:childTnLst>
                              <p:par>
                                <p:cTn id="136" presetID="12" presetClass="entr" presetSubtype="1" fill="hold" grpId="0" nodeType="afterEffect">
                                  <p:stCondLst>
                                    <p:cond delay="0"/>
                                  </p:stCondLst>
                                  <p:childTnLst>
                                    <p:set>
                                      <p:cBhvr>
                                        <p:cTn id="137" dur="1" fill="hold">
                                          <p:stCondLst>
                                            <p:cond delay="0"/>
                                          </p:stCondLst>
                                        </p:cTn>
                                        <p:tgtEl>
                                          <p:spTgt spid="741538"/>
                                        </p:tgtEl>
                                        <p:attrNameLst>
                                          <p:attrName>style.visibility</p:attrName>
                                        </p:attrNameLst>
                                      </p:cBhvr>
                                      <p:to>
                                        <p:strVal val="visible"/>
                                      </p:to>
                                    </p:set>
                                    <p:animEffect transition="in" filter="slide(fromTop)">
                                      <p:cBhvr>
                                        <p:cTn id="138" dur="500"/>
                                        <p:tgtEl>
                                          <p:spTgt spid="741538"/>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2" presetClass="entr" presetSubtype="2" fill="hold" grpId="0" nodeType="clickEffect">
                                  <p:stCondLst>
                                    <p:cond delay="0"/>
                                  </p:stCondLst>
                                  <p:childTnLst>
                                    <p:set>
                                      <p:cBhvr>
                                        <p:cTn id="142" dur="1" fill="hold">
                                          <p:stCondLst>
                                            <p:cond delay="0"/>
                                          </p:stCondLst>
                                        </p:cTn>
                                        <p:tgtEl>
                                          <p:spTgt spid="741539"/>
                                        </p:tgtEl>
                                        <p:attrNameLst>
                                          <p:attrName>style.visibility</p:attrName>
                                        </p:attrNameLst>
                                      </p:cBhvr>
                                      <p:to>
                                        <p:strVal val="visible"/>
                                      </p:to>
                                    </p:set>
                                    <p:animEffect transition="in" filter="slide(fromRight)">
                                      <p:cBhvr>
                                        <p:cTn id="143" dur="500"/>
                                        <p:tgtEl>
                                          <p:spTgt spid="741539"/>
                                        </p:tgtEl>
                                      </p:cBhvr>
                                    </p:animEffect>
                                  </p:childTnLst>
                                </p:cTn>
                              </p:par>
                            </p:childTnLst>
                          </p:cTn>
                        </p:par>
                        <p:par>
                          <p:cTn id="144" fill="hold" nodeType="afterGroup">
                            <p:stCondLst>
                              <p:cond delay="500"/>
                            </p:stCondLst>
                            <p:childTnLst>
                              <p:par>
                                <p:cTn id="145" presetID="12" presetClass="entr" presetSubtype="8" fill="hold" grpId="0" nodeType="afterEffect">
                                  <p:stCondLst>
                                    <p:cond delay="0"/>
                                  </p:stCondLst>
                                  <p:childTnLst>
                                    <p:set>
                                      <p:cBhvr>
                                        <p:cTn id="146" dur="1" fill="hold">
                                          <p:stCondLst>
                                            <p:cond delay="0"/>
                                          </p:stCondLst>
                                        </p:cTn>
                                        <p:tgtEl>
                                          <p:spTgt spid="741528"/>
                                        </p:tgtEl>
                                        <p:attrNameLst>
                                          <p:attrName>style.visibility</p:attrName>
                                        </p:attrNameLst>
                                      </p:cBhvr>
                                      <p:to>
                                        <p:strVal val="visible"/>
                                      </p:to>
                                    </p:set>
                                    <p:animEffect transition="in" filter="slide(fromLeft)">
                                      <p:cBhvr>
                                        <p:cTn id="147" dur="500"/>
                                        <p:tgtEl>
                                          <p:spTgt spid="741528"/>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1" presetClass="entr" presetSubtype="0" fill="hold" grpId="0" nodeType="clickEffect">
                                  <p:stCondLst>
                                    <p:cond delay="0"/>
                                  </p:stCondLst>
                                  <p:childTnLst>
                                    <p:set>
                                      <p:cBhvr>
                                        <p:cTn id="151" dur="1" fill="hold">
                                          <p:stCondLst>
                                            <p:cond delay="499"/>
                                          </p:stCondLst>
                                        </p:cTn>
                                        <p:tgtEl>
                                          <p:spTgt spid="741529"/>
                                        </p:tgtEl>
                                        <p:attrNameLst>
                                          <p:attrName>style.visibility</p:attrName>
                                        </p:attrNameLst>
                                      </p:cBhvr>
                                      <p:to>
                                        <p:strVal val="visible"/>
                                      </p:to>
                                    </p:set>
                                  </p:childTnLst>
                                </p:cTn>
                              </p:par>
                            </p:childTnLst>
                          </p:cTn>
                        </p:par>
                        <p:par>
                          <p:cTn id="152" fill="hold" nodeType="afterGroup">
                            <p:stCondLst>
                              <p:cond delay="500"/>
                            </p:stCondLst>
                            <p:childTnLst>
                              <p:par>
                                <p:cTn id="153" presetID="1" presetClass="entr" presetSubtype="0" fill="hold" grpId="0" nodeType="afterEffect">
                                  <p:stCondLst>
                                    <p:cond delay="0"/>
                                  </p:stCondLst>
                                  <p:childTnLst>
                                    <p:set>
                                      <p:cBhvr>
                                        <p:cTn id="154" dur="1" fill="hold">
                                          <p:stCondLst>
                                            <p:cond delay="499"/>
                                          </p:stCondLst>
                                        </p:cTn>
                                        <p:tgtEl>
                                          <p:spTgt spid="741540"/>
                                        </p:tgtEl>
                                        <p:attrNameLst>
                                          <p:attrName>style.visibility</p:attrName>
                                        </p:attrNameLst>
                                      </p:cBhvr>
                                      <p:to>
                                        <p:strVal val="visible"/>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2" presetClass="entr" presetSubtype="1" fill="hold" grpId="0" nodeType="clickEffect">
                                  <p:stCondLst>
                                    <p:cond delay="0"/>
                                  </p:stCondLst>
                                  <p:childTnLst>
                                    <p:set>
                                      <p:cBhvr>
                                        <p:cTn id="158" dur="1" fill="hold">
                                          <p:stCondLst>
                                            <p:cond delay="0"/>
                                          </p:stCondLst>
                                        </p:cTn>
                                        <p:tgtEl>
                                          <p:spTgt spid="741530"/>
                                        </p:tgtEl>
                                        <p:attrNameLst>
                                          <p:attrName>style.visibility</p:attrName>
                                        </p:attrNameLst>
                                      </p:cBhvr>
                                      <p:to>
                                        <p:strVal val="visible"/>
                                      </p:to>
                                    </p:set>
                                    <p:animEffect transition="in" filter="slide(fromTop)">
                                      <p:cBhvr>
                                        <p:cTn id="159" dur="500"/>
                                        <p:tgtEl>
                                          <p:spTgt spid="741530"/>
                                        </p:tgtEl>
                                      </p:cBhvr>
                                    </p:animEffect>
                                  </p:childTnLst>
                                </p:cTn>
                              </p:par>
                            </p:childTnLst>
                          </p:cTn>
                        </p:par>
                        <p:par>
                          <p:cTn id="160" fill="hold" nodeType="afterGroup">
                            <p:stCondLst>
                              <p:cond delay="500"/>
                            </p:stCondLst>
                            <p:childTnLst>
                              <p:par>
                                <p:cTn id="161" presetID="12" presetClass="entr" presetSubtype="1" fill="hold" grpId="0" nodeType="afterEffect">
                                  <p:stCondLst>
                                    <p:cond delay="0"/>
                                  </p:stCondLst>
                                  <p:childTnLst>
                                    <p:set>
                                      <p:cBhvr>
                                        <p:cTn id="162" dur="1" fill="hold">
                                          <p:stCondLst>
                                            <p:cond delay="0"/>
                                          </p:stCondLst>
                                        </p:cTn>
                                        <p:tgtEl>
                                          <p:spTgt spid="741531"/>
                                        </p:tgtEl>
                                        <p:attrNameLst>
                                          <p:attrName>style.visibility</p:attrName>
                                        </p:attrNameLst>
                                      </p:cBhvr>
                                      <p:to>
                                        <p:strVal val="visible"/>
                                      </p:to>
                                    </p:set>
                                    <p:animEffect transition="in" filter="slide(fromTop)">
                                      <p:cBhvr>
                                        <p:cTn id="163" dur="500"/>
                                        <p:tgtEl>
                                          <p:spTgt spid="741531"/>
                                        </p:tgtEl>
                                      </p:cBhvr>
                                    </p:animEffect>
                                  </p:childTnLst>
                                </p:cTn>
                              </p:par>
                            </p:childTnLst>
                          </p:cTn>
                        </p:par>
                        <p:par>
                          <p:cTn id="164" fill="hold" nodeType="afterGroup">
                            <p:stCondLst>
                              <p:cond delay="1000"/>
                            </p:stCondLst>
                            <p:childTnLst>
                              <p:par>
                                <p:cTn id="165" presetID="12" presetClass="entr" presetSubtype="1" fill="hold" grpId="0" nodeType="afterEffect">
                                  <p:stCondLst>
                                    <p:cond delay="0"/>
                                  </p:stCondLst>
                                  <p:childTnLst>
                                    <p:set>
                                      <p:cBhvr>
                                        <p:cTn id="166" dur="1" fill="hold">
                                          <p:stCondLst>
                                            <p:cond delay="0"/>
                                          </p:stCondLst>
                                        </p:cTn>
                                        <p:tgtEl>
                                          <p:spTgt spid="741541"/>
                                        </p:tgtEl>
                                        <p:attrNameLst>
                                          <p:attrName>style.visibility</p:attrName>
                                        </p:attrNameLst>
                                      </p:cBhvr>
                                      <p:to>
                                        <p:strVal val="visible"/>
                                      </p:to>
                                    </p:set>
                                    <p:animEffect transition="in" filter="slide(fromTop)">
                                      <p:cBhvr>
                                        <p:cTn id="167" dur="500"/>
                                        <p:tgtEl>
                                          <p:spTgt spid="741541"/>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12" presetClass="entr" presetSubtype="2" fill="hold" grpId="0" nodeType="clickEffect">
                                  <p:stCondLst>
                                    <p:cond delay="0"/>
                                  </p:stCondLst>
                                  <p:childTnLst>
                                    <p:set>
                                      <p:cBhvr>
                                        <p:cTn id="171" dur="1" fill="hold">
                                          <p:stCondLst>
                                            <p:cond delay="0"/>
                                          </p:stCondLst>
                                        </p:cTn>
                                        <p:tgtEl>
                                          <p:spTgt spid="741533"/>
                                        </p:tgtEl>
                                        <p:attrNameLst>
                                          <p:attrName>style.visibility</p:attrName>
                                        </p:attrNameLst>
                                      </p:cBhvr>
                                      <p:to>
                                        <p:strVal val="visible"/>
                                      </p:to>
                                    </p:set>
                                    <p:animEffect transition="in" filter="slide(fromRight)">
                                      <p:cBhvr>
                                        <p:cTn id="172" dur="500"/>
                                        <p:tgtEl>
                                          <p:spTgt spid="741533"/>
                                        </p:tgtEl>
                                      </p:cBhvr>
                                    </p:animEffect>
                                  </p:childTnLst>
                                </p:cTn>
                              </p:par>
                            </p:childTnLst>
                          </p:cTn>
                        </p:par>
                        <p:par>
                          <p:cTn id="173" fill="hold" nodeType="afterGroup">
                            <p:stCondLst>
                              <p:cond delay="500"/>
                            </p:stCondLst>
                            <p:childTnLst>
                              <p:par>
                                <p:cTn id="174" presetID="12" presetClass="entr" presetSubtype="8" fill="hold" grpId="0" nodeType="afterEffect">
                                  <p:stCondLst>
                                    <p:cond delay="0"/>
                                  </p:stCondLst>
                                  <p:childTnLst>
                                    <p:set>
                                      <p:cBhvr>
                                        <p:cTn id="175" dur="1" fill="hold">
                                          <p:stCondLst>
                                            <p:cond delay="0"/>
                                          </p:stCondLst>
                                        </p:cTn>
                                        <p:tgtEl>
                                          <p:spTgt spid="741532"/>
                                        </p:tgtEl>
                                        <p:attrNameLst>
                                          <p:attrName>style.visibility</p:attrName>
                                        </p:attrNameLst>
                                      </p:cBhvr>
                                      <p:to>
                                        <p:strVal val="visible"/>
                                      </p:to>
                                    </p:set>
                                    <p:animEffect transition="in" filter="slide(fromLeft)">
                                      <p:cBhvr>
                                        <p:cTn id="176" dur="500"/>
                                        <p:tgtEl>
                                          <p:spTgt spid="741532"/>
                                        </p:tgtEl>
                                      </p:cBhvr>
                                    </p:animEffect>
                                  </p:childTnLst>
                                </p:cTn>
                              </p:par>
                            </p:childTnLst>
                          </p:cTn>
                        </p:par>
                        <p:par>
                          <p:cTn id="177" fill="hold" nodeType="afterGroup">
                            <p:stCondLst>
                              <p:cond delay="1000"/>
                            </p:stCondLst>
                            <p:childTnLst>
                              <p:par>
                                <p:cTn id="178" presetID="1" presetClass="entr" presetSubtype="0" fill="hold" grpId="0" nodeType="afterEffect">
                                  <p:stCondLst>
                                    <p:cond delay="0"/>
                                  </p:stCondLst>
                                  <p:childTnLst>
                                    <p:set>
                                      <p:cBhvr>
                                        <p:cTn id="179" dur="1" fill="hold">
                                          <p:stCondLst>
                                            <p:cond delay="499"/>
                                          </p:stCondLst>
                                        </p:cTn>
                                        <p:tgtEl>
                                          <p:spTgt spid="741542"/>
                                        </p:tgtEl>
                                        <p:attrNameLst>
                                          <p:attrName>style.visibility</p:attrName>
                                        </p:attrNameLst>
                                      </p:cBhvr>
                                      <p:to>
                                        <p:strVal val="visible"/>
                                      </p:to>
                                    </p:se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12" presetClass="entr" presetSubtype="1" fill="hold" grpId="0" nodeType="clickEffect">
                                  <p:stCondLst>
                                    <p:cond delay="0"/>
                                  </p:stCondLst>
                                  <p:childTnLst>
                                    <p:set>
                                      <p:cBhvr>
                                        <p:cTn id="183" dur="1" fill="hold">
                                          <p:stCondLst>
                                            <p:cond delay="0"/>
                                          </p:stCondLst>
                                        </p:cTn>
                                        <p:tgtEl>
                                          <p:spTgt spid="741535"/>
                                        </p:tgtEl>
                                        <p:attrNameLst>
                                          <p:attrName>style.visibility</p:attrName>
                                        </p:attrNameLst>
                                      </p:cBhvr>
                                      <p:to>
                                        <p:strVal val="visible"/>
                                      </p:to>
                                    </p:set>
                                    <p:animEffect transition="in" filter="slide(fromTop)">
                                      <p:cBhvr>
                                        <p:cTn id="184" dur="500"/>
                                        <p:tgtEl>
                                          <p:spTgt spid="741535"/>
                                        </p:tgtEl>
                                      </p:cBhvr>
                                    </p:animEffect>
                                  </p:childTnLst>
                                </p:cTn>
                              </p:par>
                            </p:childTnLst>
                          </p:cTn>
                        </p:par>
                        <p:par>
                          <p:cTn id="185" fill="hold" nodeType="afterGroup">
                            <p:stCondLst>
                              <p:cond delay="500"/>
                            </p:stCondLst>
                            <p:childTnLst>
                              <p:par>
                                <p:cTn id="186" presetID="12" presetClass="entr" presetSubtype="1" fill="hold" grpId="0" nodeType="afterEffect">
                                  <p:stCondLst>
                                    <p:cond delay="0"/>
                                  </p:stCondLst>
                                  <p:childTnLst>
                                    <p:set>
                                      <p:cBhvr>
                                        <p:cTn id="187" dur="1" fill="hold">
                                          <p:stCondLst>
                                            <p:cond delay="0"/>
                                          </p:stCondLst>
                                        </p:cTn>
                                        <p:tgtEl>
                                          <p:spTgt spid="741534"/>
                                        </p:tgtEl>
                                        <p:attrNameLst>
                                          <p:attrName>style.visibility</p:attrName>
                                        </p:attrNameLst>
                                      </p:cBhvr>
                                      <p:to>
                                        <p:strVal val="visible"/>
                                      </p:to>
                                    </p:set>
                                    <p:animEffect transition="in" filter="slide(fromTop)">
                                      <p:cBhvr>
                                        <p:cTn id="188" dur="500"/>
                                        <p:tgtEl>
                                          <p:spTgt spid="741534"/>
                                        </p:tgtEl>
                                      </p:cBhvr>
                                    </p:animEffect>
                                  </p:childTnLst>
                                </p:cTn>
                              </p:par>
                            </p:childTnLst>
                          </p:cTn>
                        </p:par>
                        <p:par>
                          <p:cTn id="189" fill="hold" nodeType="afterGroup">
                            <p:stCondLst>
                              <p:cond delay="1000"/>
                            </p:stCondLst>
                            <p:childTnLst>
                              <p:par>
                                <p:cTn id="190" presetID="12" presetClass="entr" presetSubtype="1" fill="hold" grpId="0" nodeType="afterEffect">
                                  <p:stCondLst>
                                    <p:cond delay="0"/>
                                  </p:stCondLst>
                                  <p:childTnLst>
                                    <p:set>
                                      <p:cBhvr>
                                        <p:cTn id="191" dur="1" fill="hold">
                                          <p:stCondLst>
                                            <p:cond delay="0"/>
                                          </p:stCondLst>
                                        </p:cTn>
                                        <p:tgtEl>
                                          <p:spTgt spid="741543"/>
                                        </p:tgtEl>
                                        <p:attrNameLst>
                                          <p:attrName>style.visibility</p:attrName>
                                        </p:attrNameLst>
                                      </p:cBhvr>
                                      <p:to>
                                        <p:strVal val="visible"/>
                                      </p:to>
                                    </p:set>
                                    <p:animEffect transition="in" filter="slide(fromTop)">
                                      <p:cBhvr>
                                        <p:cTn id="192" dur="500"/>
                                        <p:tgtEl>
                                          <p:spTgt spid="741543"/>
                                        </p:tgtEl>
                                      </p:cBhvr>
                                    </p:animEffec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1" presetClass="entr" presetSubtype="0" fill="hold" grpId="0" nodeType="clickEffect">
                                  <p:stCondLst>
                                    <p:cond delay="0"/>
                                  </p:stCondLst>
                                  <p:childTnLst>
                                    <p:set>
                                      <p:cBhvr>
                                        <p:cTn id="196" dur="1" fill="hold">
                                          <p:stCondLst>
                                            <p:cond delay="499"/>
                                          </p:stCondLst>
                                        </p:cTn>
                                        <p:tgtEl>
                                          <p:spTgt spid="741537"/>
                                        </p:tgtEl>
                                        <p:attrNameLst>
                                          <p:attrName>style.visibility</p:attrName>
                                        </p:attrNameLst>
                                      </p:cBhvr>
                                      <p:to>
                                        <p:strVal val="visible"/>
                                      </p:to>
                                    </p:set>
                                  </p:childTnLst>
                                </p:cTn>
                              </p:par>
                            </p:childTnLst>
                          </p:cTn>
                        </p:par>
                        <p:par>
                          <p:cTn id="197" fill="hold" nodeType="afterGroup">
                            <p:stCondLst>
                              <p:cond delay="500"/>
                            </p:stCondLst>
                            <p:childTnLst>
                              <p:par>
                                <p:cTn id="198" presetID="1" presetClass="entr" presetSubtype="0" fill="hold" grpId="0" nodeType="afterEffect">
                                  <p:stCondLst>
                                    <p:cond delay="0"/>
                                  </p:stCondLst>
                                  <p:childTnLst>
                                    <p:set>
                                      <p:cBhvr>
                                        <p:cTn id="199" dur="1" fill="hold">
                                          <p:stCondLst>
                                            <p:cond delay="499"/>
                                          </p:stCondLst>
                                        </p:cTn>
                                        <p:tgtEl>
                                          <p:spTgt spid="741536"/>
                                        </p:tgtEl>
                                        <p:attrNameLst>
                                          <p:attrName>style.visibility</p:attrName>
                                        </p:attrNameLst>
                                      </p:cBhvr>
                                      <p:to>
                                        <p:strVal val="visible"/>
                                      </p:to>
                                    </p:set>
                                  </p:childTnLst>
                                </p:cTn>
                              </p:par>
                            </p:childTnLst>
                          </p:cTn>
                        </p:par>
                        <p:par>
                          <p:cTn id="200" fill="hold" nodeType="afterGroup">
                            <p:stCondLst>
                              <p:cond delay="1000"/>
                            </p:stCondLst>
                            <p:childTnLst>
                              <p:par>
                                <p:cTn id="201" presetID="1" presetClass="entr" presetSubtype="0" fill="hold" grpId="0" nodeType="afterEffect">
                                  <p:stCondLst>
                                    <p:cond delay="0"/>
                                  </p:stCondLst>
                                  <p:childTnLst>
                                    <p:set>
                                      <p:cBhvr>
                                        <p:cTn id="202" dur="1" fill="hold">
                                          <p:stCondLst>
                                            <p:cond delay="499"/>
                                          </p:stCondLst>
                                        </p:cTn>
                                        <p:tgtEl>
                                          <p:spTgt spid="741544"/>
                                        </p:tgtEl>
                                        <p:attrNameLst>
                                          <p:attrName>style.visibility</p:attrName>
                                        </p:attrNameLst>
                                      </p:cBhvr>
                                      <p:to>
                                        <p:strVal val="visible"/>
                                      </p:to>
                                    </p:set>
                                  </p:childTnLst>
                                </p:cTn>
                              </p:par>
                            </p:childTnLst>
                          </p:cTn>
                        </p:par>
                      </p:childTnLst>
                    </p:cTn>
                  </p:par>
                  <p:par>
                    <p:cTn id="203" fill="hold" nodeType="clickPar">
                      <p:stCondLst>
                        <p:cond delay="indefinite"/>
                      </p:stCondLst>
                      <p:childTnLst>
                        <p:par>
                          <p:cTn id="204" fill="hold" nodeType="withGroup">
                            <p:stCondLst>
                              <p:cond delay="0"/>
                            </p:stCondLst>
                            <p:childTnLst>
                              <p:par>
                                <p:cTn id="205" presetID="2" presetClass="entr" presetSubtype="8" fill="hold" grpId="0" nodeType="clickEffect">
                                  <p:stCondLst>
                                    <p:cond delay="0"/>
                                  </p:stCondLst>
                                  <p:childTnLst>
                                    <p:set>
                                      <p:cBhvr>
                                        <p:cTn id="206" dur="1" fill="hold">
                                          <p:stCondLst>
                                            <p:cond delay="0"/>
                                          </p:stCondLst>
                                        </p:cTn>
                                        <p:tgtEl>
                                          <p:spTgt spid="741505"/>
                                        </p:tgtEl>
                                        <p:attrNameLst>
                                          <p:attrName>style.visibility</p:attrName>
                                        </p:attrNameLst>
                                      </p:cBhvr>
                                      <p:to>
                                        <p:strVal val="visible"/>
                                      </p:to>
                                    </p:set>
                                    <p:anim calcmode="lin" valueType="num">
                                      <p:cBhvr additive="base">
                                        <p:cTn id="207" dur="500" fill="hold"/>
                                        <p:tgtEl>
                                          <p:spTgt spid="741505"/>
                                        </p:tgtEl>
                                        <p:attrNameLst>
                                          <p:attrName>ppt_x</p:attrName>
                                        </p:attrNameLst>
                                      </p:cBhvr>
                                      <p:tavLst>
                                        <p:tav tm="0">
                                          <p:val>
                                            <p:strVal val="0-#ppt_w/2"/>
                                          </p:val>
                                        </p:tav>
                                        <p:tav tm="100000">
                                          <p:val>
                                            <p:strVal val="#ppt_x"/>
                                          </p:val>
                                        </p:tav>
                                      </p:tavLst>
                                    </p:anim>
                                    <p:anim calcmode="lin" valueType="num">
                                      <p:cBhvr additive="base">
                                        <p:cTn id="208" dur="500" fill="hold"/>
                                        <p:tgtEl>
                                          <p:spTgt spid="741505"/>
                                        </p:tgtEl>
                                        <p:attrNameLst>
                                          <p:attrName>ppt_y</p:attrName>
                                        </p:attrNameLst>
                                      </p:cBhvr>
                                      <p:tavLst>
                                        <p:tav tm="0">
                                          <p:val>
                                            <p:strVal val="#ppt_y"/>
                                          </p:val>
                                        </p:tav>
                                        <p:tav tm="100000">
                                          <p:val>
                                            <p:strVal val="#ppt_y"/>
                                          </p:val>
                                        </p:tav>
                                      </p:tavLst>
                                    </p:anim>
                                  </p:childTnLst>
                                </p:cTn>
                              </p:par>
                            </p:childTnLst>
                          </p:cTn>
                        </p:par>
                      </p:childTnLst>
                    </p:cTn>
                  </p:par>
                  <p:par>
                    <p:cTn id="209" fill="hold" nodeType="clickPar">
                      <p:stCondLst>
                        <p:cond delay="indefinite"/>
                      </p:stCondLst>
                      <p:childTnLst>
                        <p:par>
                          <p:cTn id="210" fill="hold" nodeType="withGroup">
                            <p:stCondLst>
                              <p:cond delay="0"/>
                            </p:stCondLst>
                            <p:childTnLst>
                              <p:par>
                                <p:cTn id="211" presetID="12" presetClass="entr" presetSubtype="1" fill="hold" nodeType="clickEffect">
                                  <p:stCondLst>
                                    <p:cond delay="0"/>
                                  </p:stCondLst>
                                  <p:childTnLst>
                                    <p:set>
                                      <p:cBhvr>
                                        <p:cTn id="212" dur="1" fill="hold">
                                          <p:stCondLst>
                                            <p:cond delay="0"/>
                                          </p:stCondLst>
                                        </p:cTn>
                                        <p:tgtEl>
                                          <p:spTgt spid="2"/>
                                        </p:tgtEl>
                                        <p:attrNameLst>
                                          <p:attrName>style.visibility</p:attrName>
                                        </p:attrNameLst>
                                      </p:cBhvr>
                                      <p:to>
                                        <p:strVal val="visible"/>
                                      </p:to>
                                    </p:set>
                                    <p:animEffect transition="in" filter="slide(fromTop)">
                                      <p:cBhvr>
                                        <p:cTn id="213" dur="500"/>
                                        <p:tgtEl>
                                          <p:spTgt spid="2"/>
                                        </p:tgtEl>
                                      </p:cBhvr>
                                    </p:animEffec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12" presetClass="entr" presetSubtype="8" fill="hold" grpId="0" nodeType="clickEffect">
                                  <p:stCondLst>
                                    <p:cond delay="0"/>
                                  </p:stCondLst>
                                  <p:childTnLst>
                                    <p:set>
                                      <p:cBhvr>
                                        <p:cTn id="217" dur="1" fill="hold">
                                          <p:stCondLst>
                                            <p:cond delay="0"/>
                                          </p:stCondLst>
                                        </p:cTn>
                                        <p:tgtEl>
                                          <p:spTgt spid="741558"/>
                                        </p:tgtEl>
                                        <p:attrNameLst>
                                          <p:attrName>style.visibility</p:attrName>
                                        </p:attrNameLst>
                                      </p:cBhvr>
                                      <p:to>
                                        <p:strVal val="visible"/>
                                      </p:to>
                                    </p:set>
                                    <p:animEffect transition="in" filter="slide(fromLeft)">
                                      <p:cBhvr>
                                        <p:cTn id="218" dur="500"/>
                                        <p:tgtEl>
                                          <p:spTgt spid="741558"/>
                                        </p:tgtEl>
                                      </p:cBhvr>
                                    </p:animEffect>
                                  </p:childTnLst>
                                </p:cTn>
                              </p:par>
                            </p:childTnLst>
                          </p:cTn>
                        </p:par>
                        <p:par>
                          <p:cTn id="219" fill="hold" nodeType="afterGroup">
                            <p:stCondLst>
                              <p:cond delay="500"/>
                            </p:stCondLst>
                            <p:childTnLst>
                              <p:par>
                                <p:cTn id="220" presetID="12" presetClass="entr" presetSubtype="8" fill="hold" grpId="0" nodeType="afterEffect">
                                  <p:stCondLst>
                                    <p:cond delay="0"/>
                                  </p:stCondLst>
                                  <p:childTnLst>
                                    <p:set>
                                      <p:cBhvr>
                                        <p:cTn id="221" dur="1" fill="hold">
                                          <p:stCondLst>
                                            <p:cond delay="0"/>
                                          </p:stCondLst>
                                        </p:cTn>
                                        <p:tgtEl>
                                          <p:spTgt spid="741556"/>
                                        </p:tgtEl>
                                        <p:attrNameLst>
                                          <p:attrName>style.visibility</p:attrName>
                                        </p:attrNameLst>
                                      </p:cBhvr>
                                      <p:to>
                                        <p:strVal val="visible"/>
                                      </p:to>
                                    </p:set>
                                    <p:animEffect transition="in" filter="slide(fromLeft)">
                                      <p:cBhvr>
                                        <p:cTn id="222" dur="500"/>
                                        <p:tgtEl>
                                          <p:spTgt spid="741556"/>
                                        </p:tgtEl>
                                      </p:cBhvr>
                                    </p:animEffect>
                                  </p:childTnLst>
                                </p:cTn>
                              </p:par>
                            </p:childTnLst>
                          </p:cTn>
                        </p:par>
                        <p:par>
                          <p:cTn id="223" fill="hold" nodeType="afterGroup">
                            <p:stCondLst>
                              <p:cond delay="1000"/>
                            </p:stCondLst>
                            <p:childTnLst>
                              <p:par>
                                <p:cTn id="224" presetID="12" presetClass="entr" presetSubtype="8" fill="hold" grpId="0" nodeType="afterEffect">
                                  <p:stCondLst>
                                    <p:cond delay="0"/>
                                  </p:stCondLst>
                                  <p:childTnLst>
                                    <p:set>
                                      <p:cBhvr>
                                        <p:cTn id="225" dur="1" fill="hold">
                                          <p:stCondLst>
                                            <p:cond delay="0"/>
                                          </p:stCondLst>
                                        </p:cTn>
                                        <p:tgtEl>
                                          <p:spTgt spid="741557"/>
                                        </p:tgtEl>
                                        <p:attrNameLst>
                                          <p:attrName>style.visibility</p:attrName>
                                        </p:attrNameLst>
                                      </p:cBhvr>
                                      <p:to>
                                        <p:strVal val="visible"/>
                                      </p:to>
                                    </p:set>
                                    <p:animEffect transition="in" filter="slide(fromLeft)">
                                      <p:cBhvr>
                                        <p:cTn id="226" dur="500"/>
                                        <p:tgtEl>
                                          <p:spTgt spid="741557"/>
                                        </p:tgtEl>
                                      </p:cBhvr>
                                    </p:animEffect>
                                  </p:childTnLst>
                                </p:cTn>
                              </p:par>
                            </p:childTnLst>
                          </p:cTn>
                        </p:par>
                        <p:par>
                          <p:cTn id="227" fill="hold" nodeType="afterGroup">
                            <p:stCondLst>
                              <p:cond delay="1500"/>
                            </p:stCondLst>
                            <p:childTnLst>
                              <p:par>
                                <p:cTn id="228" presetID="12" presetClass="entr" presetSubtype="8" fill="hold" grpId="0" nodeType="afterEffect">
                                  <p:stCondLst>
                                    <p:cond delay="0"/>
                                  </p:stCondLst>
                                  <p:childTnLst>
                                    <p:set>
                                      <p:cBhvr>
                                        <p:cTn id="229" dur="1" fill="hold">
                                          <p:stCondLst>
                                            <p:cond delay="0"/>
                                          </p:stCondLst>
                                        </p:cTn>
                                        <p:tgtEl>
                                          <p:spTgt spid="741559"/>
                                        </p:tgtEl>
                                        <p:attrNameLst>
                                          <p:attrName>style.visibility</p:attrName>
                                        </p:attrNameLst>
                                      </p:cBhvr>
                                      <p:to>
                                        <p:strVal val="visible"/>
                                      </p:to>
                                    </p:set>
                                    <p:animEffect transition="in" filter="slide(fromLeft)">
                                      <p:cBhvr>
                                        <p:cTn id="230" dur="500"/>
                                        <p:tgtEl>
                                          <p:spTgt spid="741559"/>
                                        </p:tgtEl>
                                      </p:cBhvr>
                                    </p:animEffect>
                                  </p:childTnLst>
                                </p:cTn>
                              </p:par>
                            </p:childTnLst>
                          </p:cTn>
                        </p:par>
                        <p:par>
                          <p:cTn id="231" fill="hold" nodeType="afterGroup">
                            <p:stCondLst>
                              <p:cond delay="2000"/>
                            </p:stCondLst>
                            <p:childTnLst>
                              <p:par>
                                <p:cTn id="232" presetID="12" presetClass="entr" presetSubtype="8" fill="hold" grpId="0" nodeType="afterEffect">
                                  <p:stCondLst>
                                    <p:cond delay="0"/>
                                  </p:stCondLst>
                                  <p:childTnLst>
                                    <p:set>
                                      <p:cBhvr>
                                        <p:cTn id="233" dur="1" fill="hold">
                                          <p:stCondLst>
                                            <p:cond delay="0"/>
                                          </p:stCondLst>
                                        </p:cTn>
                                        <p:tgtEl>
                                          <p:spTgt spid="741560"/>
                                        </p:tgtEl>
                                        <p:attrNameLst>
                                          <p:attrName>style.visibility</p:attrName>
                                        </p:attrNameLst>
                                      </p:cBhvr>
                                      <p:to>
                                        <p:strVal val="visible"/>
                                      </p:to>
                                    </p:set>
                                    <p:animEffect transition="in" filter="slide(fromLeft)">
                                      <p:cBhvr>
                                        <p:cTn id="234" dur="500"/>
                                        <p:tgtEl>
                                          <p:spTgt spid="741560"/>
                                        </p:tgtEl>
                                      </p:cBhvr>
                                    </p:animEffect>
                                  </p:childTnLst>
                                </p:cTn>
                              </p:par>
                            </p:childTnLst>
                          </p:cTn>
                        </p:par>
                        <p:par>
                          <p:cTn id="235" fill="hold" nodeType="afterGroup">
                            <p:stCondLst>
                              <p:cond delay="2500"/>
                            </p:stCondLst>
                            <p:childTnLst>
                              <p:par>
                                <p:cTn id="236" presetID="12" presetClass="entr" presetSubtype="8" fill="hold" grpId="0" nodeType="afterEffect">
                                  <p:stCondLst>
                                    <p:cond delay="0"/>
                                  </p:stCondLst>
                                  <p:childTnLst>
                                    <p:set>
                                      <p:cBhvr>
                                        <p:cTn id="237" dur="1" fill="hold">
                                          <p:stCondLst>
                                            <p:cond delay="0"/>
                                          </p:stCondLst>
                                        </p:cTn>
                                        <p:tgtEl>
                                          <p:spTgt spid="741561"/>
                                        </p:tgtEl>
                                        <p:attrNameLst>
                                          <p:attrName>style.visibility</p:attrName>
                                        </p:attrNameLst>
                                      </p:cBhvr>
                                      <p:to>
                                        <p:strVal val="visible"/>
                                      </p:to>
                                    </p:set>
                                    <p:animEffect transition="in" filter="slide(fromLeft)">
                                      <p:cBhvr>
                                        <p:cTn id="238" dur="500"/>
                                        <p:tgtEl>
                                          <p:spTgt spid="741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1378" grpId="0" animBg="1" autoUpdateAnimBg="0"/>
      <p:bldP spid="741502" grpId="0" autoUpdateAnimBg="0"/>
      <p:bldP spid="741503" grpId="0" autoUpdateAnimBg="0"/>
      <p:bldP spid="741504" grpId="0" autoUpdateAnimBg="0"/>
      <p:bldP spid="741505" grpId="0" autoUpdateAnimBg="0"/>
      <p:bldP spid="741506" grpId="0" animBg="1" autoUpdateAnimBg="0"/>
      <p:bldP spid="741507" grpId="0" animBg="1" autoUpdateAnimBg="0"/>
      <p:bldP spid="741508" grpId="0" animBg="1" autoUpdateAnimBg="0"/>
      <p:bldP spid="741509" grpId="0" animBg="1" autoUpdateAnimBg="0"/>
      <p:bldP spid="741510" grpId="0" animBg="1" autoUpdateAnimBg="0"/>
      <p:bldP spid="741511" grpId="0" animBg="1" autoUpdateAnimBg="0"/>
      <p:bldP spid="741512" grpId="0" animBg="1" autoUpdateAnimBg="0"/>
      <p:bldP spid="741513" grpId="0" animBg="1" autoUpdateAnimBg="0"/>
      <p:bldP spid="741514" grpId="0" animBg="1" autoUpdateAnimBg="0"/>
      <p:bldP spid="741515" grpId="0" animBg="1" autoUpdateAnimBg="0"/>
      <p:bldP spid="741516" grpId="0" animBg="1" autoUpdateAnimBg="0"/>
      <p:bldP spid="741517" grpId="0" animBg="1" autoUpdateAnimBg="0"/>
      <p:bldP spid="741518" grpId="0" animBg="1" autoUpdateAnimBg="0"/>
      <p:bldP spid="741519" grpId="0" animBg="1" autoUpdateAnimBg="0"/>
      <p:bldP spid="741520" grpId="0" animBg="1" autoUpdateAnimBg="0"/>
      <p:bldP spid="741521" grpId="0" animBg="1" autoUpdateAnimBg="0"/>
      <p:bldP spid="741522" grpId="0" animBg="1" autoUpdateAnimBg="0"/>
      <p:bldP spid="741523" grpId="0" animBg="1" autoUpdateAnimBg="0"/>
      <p:bldP spid="741524" grpId="0" animBg="1" autoUpdateAnimBg="0"/>
      <p:bldP spid="741525" grpId="0" animBg="1" autoUpdateAnimBg="0"/>
      <p:bldP spid="741526" grpId="0" animBg="1" autoUpdateAnimBg="0"/>
      <p:bldP spid="741527" grpId="0" animBg="1" autoUpdateAnimBg="0"/>
      <p:bldP spid="741528" grpId="0" animBg="1" autoUpdateAnimBg="0"/>
      <p:bldP spid="741529" grpId="0" animBg="1" autoUpdateAnimBg="0"/>
      <p:bldP spid="741530" grpId="0" animBg="1" autoUpdateAnimBg="0"/>
      <p:bldP spid="741531" grpId="0" animBg="1" autoUpdateAnimBg="0"/>
      <p:bldP spid="741532" grpId="0" animBg="1" autoUpdateAnimBg="0"/>
      <p:bldP spid="741533" grpId="0" animBg="1" autoUpdateAnimBg="0"/>
      <p:bldP spid="741534" grpId="0" animBg="1" autoUpdateAnimBg="0"/>
      <p:bldP spid="741535" grpId="0" animBg="1" autoUpdateAnimBg="0"/>
      <p:bldP spid="741536" grpId="0" animBg="1" autoUpdateAnimBg="0"/>
      <p:bldP spid="741537" grpId="0" animBg="1" autoUpdateAnimBg="0"/>
      <p:bldP spid="741538" grpId="0" animBg="1" autoUpdateAnimBg="0"/>
      <p:bldP spid="741539" grpId="0" animBg="1" autoUpdateAnimBg="0"/>
      <p:bldP spid="741540" grpId="0" animBg="1" autoUpdateAnimBg="0"/>
      <p:bldP spid="741541" grpId="0" animBg="1" autoUpdateAnimBg="0"/>
      <p:bldP spid="741542" grpId="0" animBg="1" autoUpdateAnimBg="0"/>
      <p:bldP spid="741543" grpId="0" animBg="1" autoUpdateAnimBg="0"/>
      <p:bldP spid="741544" grpId="0" animBg="1" autoUpdateAnimBg="0"/>
      <p:bldP spid="741556" grpId="0" animBg="1" autoUpdateAnimBg="0"/>
      <p:bldP spid="741557" grpId="0" animBg="1" autoUpdateAnimBg="0"/>
      <p:bldP spid="741558" grpId="0" animBg="1" autoUpdateAnimBg="0"/>
      <p:bldP spid="741559" grpId="0" animBg="1" autoUpdateAnimBg="0"/>
      <p:bldP spid="741560" grpId="0" animBg="1" autoUpdateAnimBg="0"/>
      <p:bldP spid="741561" grpId="0" animBg="1" autoUpdateAnimBg="0"/>
      <p:bldP spid="741563"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FE2EC49-CDE4-47E6-A969-F89CDF675C9D}"/>
              </a:ext>
            </a:extLst>
          </p:cNvPr>
          <p:cNvSpPr>
            <a:spLocks noGrp="1" noChangeArrowheads="1"/>
          </p:cNvSpPr>
          <p:nvPr>
            <p:ph type="title"/>
          </p:nvPr>
        </p:nvSpPr>
        <p:spPr>
          <a:xfrm>
            <a:off x="428625" y="1857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三、希尔排序(算法实现</a:t>
            </a:r>
            <a:r>
              <a:rPr lang="en-US" altLang="zh-CN" sz="3300">
                <a:latin typeface="黑体" panose="02010609060101010101" pitchFamily="49" charset="-122"/>
                <a:ea typeface="黑体" panose="02010609060101010101" pitchFamily="49" charset="-122"/>
              </a:rPr>
              <a:t>)</a:t>
            </a:r>
          </a:p>
        </p:txBody>
      </p:sp>
      <p:sp>
        <p:nvSpPr>
          <p:cNvPr id="32771" name="Text Box 3">
            <a:extLst>
              <a:ext uri="{FF2B5EF4-FFF2-40B4-BE49-F238E27FC236}">
                <a16:creationId xmlns:a16="http://schemas.microsoft.com/office/drawing/2014/main" id="{3E168EC1-1C10-4BC3-A96E-BF451756C28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3A08431-1AAE-4332-84C9-096C32B04D4C}" type="slidenum">
              <a:rPr lang="zh-CN" altLang="en-US" sz="2400"/>
              <a:pPr algn="r" eaLnBrk="1" hangingPunct="1">
                <a:spcBef>
                  <a:spcPct val="50000"/>
                </a:spcBef>
                <a:buClrTx/>
                <a:buSzTx/>
                <a:buFontTx/>
                <a:buNone/>
              </a:pPr>
              <a:t>26</a:t>
            </a:fld>
            <a:endParaRPr lang="en-US" altLang="zh-CN" sz="2400"/>
          </a:p>
        </p:txBody>
      </p:sp>
      <p:sp>
        <p:nvSpPr>
          <p:cNvPr id="32772" name="Text Box 4">
            <a:extLst>
              <a:ext uri="{FF2B5EF4-FFF2-40B4-BE49-F238E27FC236}">
                <a16:creationId xmlns:a16="http://schemas.microsoft.com/office/drawing/2014/main" id="{0921772D-5E61-46EE-9AA6-1D3701933DF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32773" name="Rectangle 5">
            <a:extLst>
              <a:ext uri="{FF2B5EF4-FFF2-40B4-BE49-F238E27FC236}">
                <a16:creationId xmlns:a16="http://schemas.microsoft.com/office/drawing/2014/main" id="{10640B97-B38E-40BC-B7BA-EFBA7173AB8E}"/>
              </a:ext>
            </a:extLst>
          </p:cNvPr>
          <p:cNvSpPr>
            <a:spLocks noGrp="1" noChangeArrowheads="1"/>
          </p:cNvSpPr>
          <p:nvPr>
            <p:ph type="body" idx="1"/>
          </p:nvPr>
        </p:nvSpPr>
        <p:spPr>
          <a:xfrm>
            <a:off x="381000" y="2643188"/>
            <a:ext cx="8763000" cy="4038600"/>
          </a:xfrm>
        </p:spPr>
        <p:txBody>
          <a:bodyPr/>
          <a:lstStyle/>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void </a:t>
            </a:r>
            <a:r>
              <a:rPr lang="en-US" altLang="zh-CN" sz="2400" b="1" dirty="0" err="1">
                <a:latin typeface="黑体" panose="02010609060101010101" pitchFamily="49" charset="-122"/>
                <a:ea typeface="黑体" panose="02010609060101010101" pitchFamily="49" charset="-122"/>
              </a:rPr>
              <a:t>ShellSort</a:t>
            </a:r>
            <a:r>
              <a:rPr lang="en-US" altLang="zh-CN" sz="2400" b="1" dirty="0">
                <a:latin typeface="黑体" panose="02010609060101010101" pitchFamily="49" charset="-122"/>
                <a:ea typeface="黑体" panose="02010609060101010101" pitchFamily="49" charset="-122"/>
              </a:rPr>
              <a:t>()</a:t>
            </a: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a:t>
            </a: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int gap, m;</a:t>
            </a: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for (gap=</a:t>
            </a:r>
            <a:r>
              <a:rPr lang="en-US" altLang="zh-CN" sz="2400" b="1" dirty="0" err="1">
                <a:latin typeface="黑体" panose="02010609060101010101" pitchFamily="49" charset="-122"/>
                <a:ea typeface="黑体" panose="02010609060101010101" pitchFamily="49" charset="-122"/>
              </a:rPr>
              <a:t>len</a:t>
            </a:r>
            <a:r>
              <a:rPr lang="en-US" altLang="zh-CN" sz="2400" b="1" dirty="0">
                <a:latin typeface="黑体" panose="02010609060101010101" pitchFamily="49" charset="-122"/>
                <a:ea typeface="黑体" panose="02010609060101010101" pitchFamily="49" charset="-122"/>
              </a:rPr>
              <a:t>/2; gap&gt;=1; gap/=2) {  </a:t>
            </a: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for (m=1; m&lt;=gap; m++) {  //</a:t>
            </a:r>
            <a:r>
              <a:rPr lang="zh-CN" altLang="en-US" sz="2400" b="1" dirty="0">
                <a:latin typeface="黑体" panose="02010609060101010101" pitchFamily="49" charset="-122"/>
                <a:ea typeface="黑体" panose="02010609060101010101" pitchFamily="49" charset="-122"/>
              </a:rPr>
              <a:t>每趟有</a:t>
            </a:r>
            <a:r>
              <a:rPr lang="en-US" altLang="zh-CN" sz="2400" b="1" dirty="0">
                <a:latin typeface="黑体" panose="02010609060101010101" pitchFamily="49" charset="-122"/>
                <a:ea typeface="黑体" panose="02010609060101010101" pitchFamily="49" charset="-122"/>
              </a:rPr>
              <a:t>gap</a:t>
            </a:r>
            <a:r>
              <a:rPr lang="zh-CN" altLang="en-US" sz="2400" b="1" dirty="0">
                <a:latin typeface="黑体" panose="02010609060101010101" pitchFamily="49" charset="-122"/>
                <a:ea typeface="黑体" panose="02010609060101010101" pitchFamily="49" charset="-122"/>
              </a:rPr>
              <a:t>个子序列</a:t>
            </a:r>
            <a:endParaRPr lang="en-US" altLang="zh-CN" sz="2400"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a:t>
            </a:r>
            <a:r>
              <a:rPr lang="en-US" altLang="zh-CN" sz="2400" b="1" dirty="0" err="1">
                <a:latin typeface="黑体" panose="02010609060101010101" pitchFamily="49" charset="-122"/>
                <a:ea typeface="黑体" panose="02010609060101010101" pitchFamily="49" charset="-122"/>
              </a:rPr>
              <a:t>InsertSort</a:t>
            </a:r>
            <a:r>
              <a:rPr lang="en-US" altLang="zh-CN" sz="2400" b="1" dirty="0">
                <a:latin typeface="黑体" panose="02010609060101010101" pitchFamily="49" charset="-122"/>
                <a:ea typeface="黑体" panose="02010609060101010101" pitchFamily="49" charset="-122"/>
              </a:rPr>
              <a:t>(gap, m);	// </a:t>
            </a:r>
            <a:r>
              <a:rPr lang="zh-CN" altLang="en-US" sz="2400" b="1" dirty="0">
                <a:latin typeface="黑体" panose="02010609060101010101" pitchFamily="49" charset="-122"/>
                <a:ea typeface="黑体" panose="02010609060101010101" pitchFamily="49" charset="-122"/>
              </a:rPr>
              <a:t>作直接插入排序</a:t>
            </a:r>
          </a:p>
          <a:p>
            <a:pPr eaLnBrk="1" hangingPunct="1">
              <a:buFont typeface="Wingdings" panose="05000000000000000000" pitchFamily="2" charset="2"/>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a:t>
            </a: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a:t>
            </a: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a:t>
            </a:r>
          </a:p>
        </p:txBody>
      </p:sp>
      <p:sp>
        <p:nvSpPr>
          <p:cNvPr id="32774" name="Rectangle 6">
            <a:extLst>
              <a:ext uri="{FF2B5EF4-FFF2-40B4-BE49-F238E27FC236}">
                <a16:creationId xmlns:a16="http://schemas.microsoft.com/office/drawing/2014/main" id="{164FF9D0-7E9D-42E9-A0C3-B9499E313CDF}"/>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9B00379-2F3B-4F45-A827-639B5B5D31A4}"/>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三、希尔排序(算法实现</a:t>
            </a:r>
            <a:r>
              <a:rPr lang="en-US" altLang="zh-CN" sz="3300">
                <a:latin typeface="黑体" panose="02010609060101010101" pitchFamily="49" charset="-122"/>
                <a:ea typeface="黑体" panose="02010609060101010101" pitchFamily="49" charset="-122"/>
              </a:rPr>
              <a:t>)</a:t>
            </a:r>
          </a:p>
        </p:txBody>
      </p:sp>
      <p:sp>
        <p:nvSpPr>
          <p:cNvPr id="33795" name="Text Box 3">
            <a:extLst>
              <a:ext uri="{FF2B5EF4-FFF2-40B4-BE49-F238E27FC236}">
                <a16:creationId xmlns:a16="http://schemas.microsoft.com/office/drawing/2014/main" id="{97602F65-F3DB-40D8-B9F8-094721B45D4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9ACFF3A-7CE6-433E-9CFF-2B1376919B37}" type="slidenum">
              <a:rPr lang="zh-CN" altLang="en-US" sz="2400"/>
              <a:pPr algn="r" eaLnBrk="1" hangingPunct="1">
                <a:spcBef>
                  <a:spcPct val="50000"/>
                </a:spcBef>
                <a:buClrTx/>
                <a:buSzTx/>
                <a:buFontTx/>
                <a:buNone/>
              </a:pPr>
              <a:t>27</a:t>
            </a:fld>
            <a:endParaRPr lang="en-US" altLang="zh-CN" sz="2400"/>
          </a:p>
        </p:txBody>
      </p:sp>
      <p:sp>
        <p:nvSpPr>
          <p:cNvPr id="33796" name="Text Box 4">
            <a:extLst>
              <a:ext uri="{FF2B5EF4-FFF2-40B4-BE49-F238E27FC236}">
                <a16:creationId xmlns:a16="http://schemas.microsoft.com/office/drawing/2014/main" id="{18DB4E73-0D52-40FA-AAB3-2AFE040BD90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33797" name="Rectangle 5">
            <a:extLst>
              <a:ext uri="{FF2B5EF4-FFF2-40B4-BE49-F238E27FC236}">
                <a16:creationId xmlns:a16="http://schemas.microsoft.com/office/drawing/2014/main" id="{0D2189CD-8981-48D2-B3FC-6CD9D8674565}"/>
              </a:ext>
            </a:extLst>
          </p:cNvPr>
          <p:cNvSpPr>
            <a:spLocks noGrp="1" noChangeArrowheads="1"/>
          </p:cNvSpPr>
          <p:nvPr>
            <p:ph type="body" idx="1"/>
          </p:nvPr>
        </p:nvSpPr>
        <p:spPr>
          <a:xfrm>
            <a:off x="381000" y="2819400"/>
            <a:ext cx="8763000" cy="4038600"/>
          </a:xfrm>
        </p:spPr>
        <p:txBody>
          <a:bodyPr/>
          <a:lstStyle/>
          <a:p>
            <a:pPr eaLnBrk="1" hangingPunct="1">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void </a:t>
            </a:r>
            <a:r>
              <a:rPr lang="en-US" altLang="zh-CN" sz="2000" b="1" dirty="0" err="1">
                <a:latin typeface="黑体" panose="02010609060101010101" pitchFamily="49" charset="-122"/>
                <a:ea typeface="黑体" panose="02010609060101010101" pitchFamily="49" charset="-122"/>
              </a:rPr>
              <a:t>InsertSort</a:t>
            </a:r>
            <a:r>
              <a:rPr lang="en-US" altLang="zh-CN" sz="2000" b="1" dirty="0">
                <a:latin typeface="黑体" panose="02010609060101010101" pitchFamily="49" charset="-122"/>
                <a:ea typeface="黑体" panose="02010609060101010101" pitchFamily="49" charset="-122"/>
              </a:rPr>
              <a:t>(int gap, int m)//m</a:t>
            </a:r>
            <a:r>
              <a:rPr lang="zh-CN" altLang="en-US" sz="2000" b="1" dirty="0">
                <a:latin typeface="黑体" panose="02010609060101010101" pitchFamily="49" charset="-122"/>
                <a:ea typeface="黑体" panose="02010609060101010101" pitchFamily="49" charset="-122"/>
              </a:rPr>
              <a:t>为每个子序列的第一个元素</a:t>
            </a:r>
            <a:endParaRPr lang="en-US" altLang="zh-CN" sz="2000"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int i, j, temp;</a:t>
            </a:r>
          </a:p>
          <a:p>
            <a:pPr eaLnBrk="1" hangingPunct="1">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for (i=</a:t>
            </a:r>
            <a:r>
              <a:rPr lang="en-US" altLang="zh-CN" sz="2000" b="1" dirty="0" err="1">
                <a:solidFill>
                  <a:schemeClr val="hlink"/>
                </a:solidFill>
                <a:latin typeface="黑体" panose="02010609060101010101" pitchFamily="49" charset="-122"/>
                <a:ea typeface="黑体" panose="02010609060101010101" pitchFamily="49" charset="-122"/>
              </a:rPr>
              <a:t>gap</a:t>
            </a:r>
            <a:r>
              <a:rPr lang="en-US" altLang="zh-CN" sz="2000" b="1" dirty="0" err="1">
                <a:latin typeface="黑体" panose="02010609060101010101" pitchFamily="49" charset="-122"/>
                <a:ea typeface="黑体" panose="02010609060101010101" pitchFamily="49" charset="-122"/>
              </a:rPr>
              <a:t>+</a:t>
            </a:r>
            <a:r>
              <a:rPr lang="en-US" altLang="zh-CN" sz="2000" b="1" dirty="0" err="1">
                <a:solidFill>
                  <a:schemeClr val="folHlink"/>
                </a:solidFill>
                <a:latin typeface="黑体" panose="02010609060101010101" pitchFamily="49" charset="-122"/>
                <a:ea typeface="黑体" panose="02010609060101010101" pitchFamily="49" charset="-122"/>
              </a:rPr>
              <a:t>m</a:t>
            </a:r>
            <a:r>
              <a:rPr lang="en-US" altLang="zh-CN" sz="2000" b="1" dirty="0">
                <a:latin typeface="黑体" panose="02010609060101010101" pitchFamily="49" charset="-122"/>
                <a:ea typeface="黑体" panose="02010609060101010101" pitchFamily="49" charset="-122"/>
              </a:rPr>
              <a:t>; i&lt;=</a:t>
            </a:r>
            <a:r>
              <a:rPr lang="en-US" altLang="zh-CN" sz="2000" b="1" dirty="0" err="1">
                <a:latin typeface="黑体" panose="02010609060101010101" pitchFamily="49" charset="-122"/>
                <a:ea typeface="黑体" panose="02010609060101010101" pitchFamily="49" charset="-122"/>
              </a:rPr>
              <a:t>len</a:t>
            </a:r>
            <a:r>
              <a:rPr lang="en-US" altLang="zh-CN" sz="2000" b="1" dirty="0">
                <a:latin typeface="黑体" panose="02010609060101010101" pitchFamily="49" charset="-122"/>
                <a:ea typeface="黑体" panose="02010609060101010101" pitchFamily="49" charset="-122"/>
              </a:rPr>
              <a:t>; i+=</a:t>
            </a:r>
            <a:r>
              <a:rPr lang="en-US" altLang="zh-CN" sz="2000" b="1" dirty="0">
                <a:solidFill>
                  <a:schemeClr val="hlink"/>
                </a:solidFill>
                <a:latin typeface="黑体" panose="02010609060101010101" pitchFamily="49" charset="-122"/>
                <a:ea typeface="黑体" panose="02010609060101010101" pitchFamily="49" charset="-122"/>
              </a:rPr>
              <a:t>gap</a:t>
            </a:r>
            <a:r>
              <a:rPr lang="en-US" altLang="zh-CN" sz="2000" b="1" dirty="0">
                <a:latin typeface="黑体" panose="02010609060101010101" pitchFamily="49" charset="-122"/>
                <a:ea typeface="黑体" panose="02010609060101010101" pitchFamily="49" charset="-122"/>
              </a:rPr>
              <a:t>) {	 // </a:t>
            </a:r>
            <a:r>
              <a:rPr lang="zh-CN" altLang="en-US" sz="2000" b="1" dirty="0">
                <a:latin typeface="黑体" panose="02010609060101010101" pitchFamily="49" charset="-122"/>
                <a:ea typeface="黑体" panose="02010609060101010101" pitchFamily="49" charset="-122"/>
              </a:rPr>
              <a:t>从第二个元素</a:t>
            </a:r>
            <a:r>
              <a:rPr lang="en-US" altLang="zh-CN" sz="2000" b="1" dirty="0" err="1">
                <a:latin typeface="黑体" panose="02010609060101010101" pitchFamily="49" charset="-122"/>
                <a:ea typeface="黑体" panose="02010609060101010101" pitchFamily="49" charset="-122"/>
              </a:rPr>
              <a:t>gap+m</a:t>
            </a:r>
            <a:r>
              <a:rPr lang="zh-CN" altLang="en-US" sz="2000" b="1" dirty="0">
                <a:latin typeface="黑体" panose="02010609060101010101" pitchFamily="49" charset="-122"/>
                <a:ea typeface="黑体" panose="02010609060101010101" pitchFamily="49" charset="-122"/>
              </a:rPr>
              <a:t>开始</a:t>
            </a:r>
          </a:p>
          <a:p>
            <a:pPr eaLnBrk="1" hangingPunct="1">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temp = Key[i];</a:t>
            </a:r>
          </a:p>
          <a:p>
            <a:pPr eaLnBrk="1" hangingPunct="1">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for (j=</a:t>
            </a:r>
            <a:r>
              <a:rPr lang="en-US" altLang="zh-CN" sz="2000" b="1" dirty="0" err="1">
                <a:latin typeface="黑体" panose="02010609060101010101" pitchFamily="49" charset="-122"/>
                <a:ea typeface="黑体" panose="02010609060101010101" pitchFamily="49" charset="-122"/>
              </a:rPr>
              <a:t>i</a:t>
            </a:r>
            <a:r>
              <a:rPr lang="en-US" altLang="zh-CN" sz="2000" b="1" dirty="0">
                <a:latin typeface="黑体" panose="02010609060101010101" pitchFamily="49" charset="-122"/>
                <a:ea typeface="黑体" panose="02010609060101010101" pitchFamily="49" charset="-122"/>
              </a:rPr>
              <a:t>-</a:t>
            </a:r>
            <a:r>
              <a:rPr lang="en-US" altLang="zh-CN" sz="2000" b="1" dirty="0">
                <a:solidFill>
                  <a:schemeClr val="hlink"/>
                </a:solidFill>
                <a:latin typeface="黑体" panose="02010609060101010101" pitchFamily="49" charset="-122"/>
                <a:ea typeface="黑体" panose="02010609060101010101" pitchFamily="49" charset="-122"/>
              </a:rPr>
              <a:t>gap</a:t>
            </a:r>
            <a:r>
              <a:rPr lang="en-US" altLang="zh-CN" sz="2000" b="1" dirty="0">
                <a:latin typeface="黑体" panose="02010609060101010101" pitchFamily="49" charset="-122"/>
                <a:ea typeface="黑体" panose="02010609060101010101" pitchFamily="49" charset="-122"/>
              </a:rPr>
              <a:t>; j&gt;0; j-=</a:t>
            </a:r>
            <a:r>
              <a:rPr lang="en-US" altLang="zh-CN" sz="2000" b="1" dirty="0">
                <a:solidFill>
                  <a:schemeClr val="hlink"/>
                </a:solidFill>
                <a:latin typeface="黑体" panose="02010609060101010101" pitchFamily="49" charset="-122"/>
                <a:ea typeface="黑体" panose="02010609060101010101" pitchFamily="49" charset="-122"/>
              </a:rPr>
              <a:t>gap</a:t>
            </a:r>
            <a:r>
              <a:rPr lang="en-US" altLang="zh-CN" sz="2000" b="1" dirty="0">
                <a:latin typeface="黑体" panose="02010609060101010101" pitchFamily="49" charset="-122"/>
                <a:ea typeface="黑体" panose="02010609060101010101" pitchFamily="49" charset="-122"/>
              </a:rPr>
              <a:t>) {</a:t>
            </a:r>
          </a:p>
          <a:p>
            <a:pPr eaLnBrk="1" hangingPunct="1">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if (temp </a:t>
            </a:r>
            <a:r>
              <a:rPr lang="en-US" altLang="zh-CN" sz="20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&lt;</a:t>
            </a:r>
            <a:r>
              <a:rPr lang="en-US" altLang="zh-CN" sz="2000" b="1" dirty="0">
                <a:latin typeface="黑体" panose="02010609060101010101" pitchFamily="49" charset="-122"/>
                <a:ea typeface="黑体" panose="02010609060101010101" pitchFamily="49" charset="-122"/>
              </a:rPr>
              <a:t> Key[j])  Key[</a:t>
            </a:r>
            <a:r>
              <a:rPr lang="en-US" altLang="zh-CN" sz="2000" b="1" dirty="0" err="1">
                <a:latin typeface="黑体" panose="02010609060101010101" pitchFamily="49" charset="-122"/>
                <a:ea typeface="黑体" panose="02010609060101010101" pitchFamily="49" charset="-122"/>
              </a:rPr>
              <a:t>j+</a:t>
            </a:r>
            <a:r>
              <a:rPr lang="en-US" altLang="zh-CN" sz="2000" b="1" dirty="0" err="1">
                <a:solidFill>
                  <a:schemeClr val="hlink"/>
                </a:solidFill>
                <a:latin typeface="黑体" panose="02010609060101010101" pitchFamily="49" charset="-122"/>
                <a:ea typeface="黑体" panose="02010609060101010101" pitchFamily="49" charset="-122"/>
              </a:rPr>
              <a:t>gap</a:t>
            </a:r>
            <a:r>
              <a:rPr lang="en-US" altLang="zh-CN" sz="2000" b="1" dirty="0">
                <a:latin typeface="黑体" panose="02010609060101010101" pitchFamily="49" charset="-122"/>
                <a:ea typeface="黑体" panose="02010609060101010101" pitchFamily="49" charset="-122"/>
              </a:rPr>
              <a:t>] = Key[j];</a:t>
            </a:r>
          </a:p>
          <a:p>
            <a:pPr eaLnBrk="1" hangingPunct="1">
              <a:buNone/>
            </a:pPr>
            <a:r>
              <a:rPr lang="en-US" altLang="zh-CN" sz="2000" b="1" dirty="0">
                <a:latin typeface="黑体" panose="02010609060101010101" pitchFamily="49" charset="-122"/>
                <a:ea typeface="黑体" panose="02010609060101010101" pitchFamily="49" charset="-122"/>
              </a:rPr>
              <a:t>              else   break;          // </a:t>
            </a:r>
            <a:r>
              <a:rPr lang="zh-CN" altLang="en-US" sz="2000" b="1" dirty="0">
                <a:latin typeface="黑体" panose="02010609060101010101" pitchFamily="49" charset="-122"/>
                <a:ea typeface="黑体" panose="02010609060101010101" pitchFamily="49" charset="-122"/>
              </a:rPr>
              <a:t>找到新元素位置</a:t>
            </a:r>
            <a:endParaRPr lang="en-US" altLang="zh-CN" sz="2000"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a:t>
            </a:r>
          </a:p>
          <a:p>
            <a:pPr eaLnBrk="1" hangingPunct="1">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Key[</a:t>
            </a:r>
            <a:r>
              <a:rPr lang="en-US" altLang="zh-CN" sz="2000" b="1" dirty="0" err="1">
                <a:latin typeface="黑体" panose="02010609060101010101" pitchFamily="49" charset="-122"/>
                <a:ea typeface="黑体" panose="02010609060101010101" pitchFamily="49" charset="-122"/>
              </a:rPr>
              <a:t>j+</a:t>
            </a:r>
            <a:r>
              <a:rPr lang="en-US" altLang="zh-CN" sz="2000" b="1" dirty="0" err="1">
                <a:solidFill>
                  <a:schemeClr val="hlink"/>
                </a:solidFill>
                <a:latin typeface="黑体" panose="02010609060101010101" pitchFamily="49" charset="-122"/>
                <a:ea typeface="黑体" panose="02010609060101010101" pitchFamily="49" charset="-122"/>
              </a:rPr>
              <a:t>gap</a:t>
            </a:r>
            <a:r>
              <a:rPr lang="en-US" altLang="zh-CN" sz="2000" b="1" dirty="0">
                <a:latin typeface="黑体" panose="02010609060101010101" pitchFamily="49" charset="-122"/>
                <a:ea typeface="黑体" panose="02010609060101010101" pitchFamily="49" charset="-122"/>
              </a:rPr>
              <a:t>] = temp;</a:t>
            </a:r>
          </a:p>
          <a:p>
            <a:pPr eaLnBrk="1" hangingPunct="1">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a:t>
            </a:r>
          </a:p>
          <a:p>
            <a:pPr eaLnBrk="1" hangingPunct="1">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a:t>
            </a:r>
          </a:p>
        </p:txBody>
      </p:sp>
      <p:sp>
        <p:nvSpPr>
          <p:cNvPr id="33798" name="Rectangle 6">
            <a:extLst>
              <a:ext uri="{FF2B5EF4-FFF2-40B4-BE49-F238E27FC236}">
                <a16:creationId xmlns:a16="http://schemas.microsoft.com/office/drawing/2014/main" id="{3E2087AD-8DF8-460C-BC03-7F7CC3B25B62}"/>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7357EC34-6399-49B4-9064-D6F4A05E9006}"/>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四、希尔排序(算法分析)</a:t>
            </a:r>
            <a:endParaRPr lang="en-US" altLang="zh-CN" sz="3300">
              <a:latin typeface="黑体" panose="02010609060101010101" pitchFamily="49" charset="-122"/>
              <a:ea typeface="黑体" panose="02010609060101010101" pitchFamily="49" charset="-122"/>
            </a:endParaRPr>
          </a:p>
        </p:txBody>
      </p:sp>
      <p:sp>
        <p:nvSpPr>
          <p:cNvPr id="34819" name="Text Box 3">
            <a:extLst>
              <a:ext uri="{FF2B5EF4-FFF2-40B4-BE49-F238E27FC236}">
                <a16:creationId xmlns:a16="http://schemas.microsoft.com/office/drawing/2014/main" id="{DDBCFE91-DF1B-4DAE-A408-EF9C764438E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96FCFE1-A050-40D3-AAD6-8431AE16456C}" type="slidenum">
              <a:rPr lang="zh-CN" altLang="en-US" sz="2400"/>
              <a:pPr algn="r" eaLnBrk="1" hangingPunct="1">
                <a:spcBef>
                  <a:spcPct val="50000"/>
                </a:spcBef>
                <a:buClrTx/>
                <a:buSzTx/>
                <a:buFontTx/>
                <a:buNone/>
              </a:pPr>
              <a:t>28</a:t>
            </a:fld>
            <a:endParaRPr lang="en-US" altLang="zh-CN" sz="2400"/>
          </a:p>
        </p:txBody>
      </p:sp>
      <p:sp>
        <p:nvSpPr>
          <p:cNvPr id="34820" name="Text Box 4">
            <a:extLst>
              <a:ext uri="{FF2B5EF4-FFF2-40B4-BE49-F238E27FC236}">
                <a16:creationId xmlns:a16="http://schemas.microsoft.com/office/drawing/2014/main" id="{F2C62128-B742-46DE-8430-2C0DB8661DC0}"/>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34821" name="Rectangle 5">
            <a:extLst>
              <a:ext uri="{FF2B5EF4-FFF2-40B4-BE49-F238E27FC236}">
                <a16:creationId xmlns:a16="http://schemas.microsoft.com/office/drawing/2014/main" id="{19B72AA2-E131-4CCC-8CD6-8A1A11455223}"/>
              </a:ext>
            </a:extLst>
          </p:cNvPr>
          <p:cNvSpPr>
            <a:spLocks noGrp="1" noChangeArrowheads="1"/>
          </p:cNvSpPr>
          <p:nvPr>
            <p:ph type="body" idx="1"/>
          </p:nvPr>
        </p:nvSpPr>
        <p:spPr>
          <a:xfrm>
            <a:off x="381000" y="2819400"/>
            <a:ext cx="8763000" cy="4038600"/>
          </a:xfrm>
        </p:spPr>
        <p:txBody>
          <a:bodyPr/>
          <a:lstStyle/>
          <a:p>
            <a:pPr eaLnBrk="1" hangingPunct="1">
              <a:buClr>
                <a:schemeClr val="tx2"/>
              </a:buClr>
              <a:buSzPct val="50000"/>
            </a:pPr>
            <a:r>
              <a:rPr lang="zh-CN" altLang="en-US" b="1">
                <a:latin typeface="黑体" panose="02010609060101010101" pitchFamily="49" charset="-122"/>
                <a:ea typeface="黑体" panose="02010609060101010101" pitchFamily="49" charset="-122"/>
              </a:rPr>
              <a:t>开始时 </a:t>
            </a:r>
            <a:r>
              <a:rPr lang="en-US" altLang="zh-CN" b="1">
                <a:latin typeface="黑体" panose="02010609060101010101" pitchFamily="49" charset="-122"/>
                <a:ea typeface="黑体" panose="02010609060101010101" pitchFamily="49" charset="-122"/>
              </a:rPr>
              <a:t>gap </a:t>
            </a:r>
            <a:r>
              <a:rPr lang="zh-CN" altLang="en-US" b="1">
                <a:latin typeface="黑体" panose="02010609060101010101" pitchFamily="49" charset="-122"/>
                <a:ea typeface="黑体" panose="02010609060101010101" pitchFamily="49" charset="-122"/>
              </a:rPr>
              <a:t>的值较大, 子序列中的记录较少, 排序速度较快</a:t>
            </a:r>
            <a:r>
              <a:rPr lang="en-US" altLang="zh-CN" b="1">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而且记录一次</a:t>
            </a:r>
            <a:r>
              <a:rPr lang="zh-CN" altLang="en-US" b="1">
                <a:solidFill>
                  <a:schemeClr val="hlink"/>
                </a:solidFill>
                <a:latin typeface="黑体" panose="02010609060101010101" pitchFamily="49" charset="-122"/>
                <a:ea typeface="黑体" panose="02010609060101010101" pitchFamily="49" charset="-122"/>
              </a:rPr>
              <a:t>移动的间隔较大</a:t>
            </a:r>
          </a:p>
          <a:p>
            <a:pPr eaLnBrk="1" hangingPunct="1">
              <a:buClr>
                <a:schemeClr val="tx2"/>
              </a:buClr>
              <a:buSzPct val="50000"/>
            </a:pPr>
            <a:r>
              <a:rPr lang="zh-CN" altLang="en-US" b="1">
                <a:latin typeface="黑体" panose="02010609060101010101" pitchFamily="49" charset="-122"/>
                <a:ea typeface="黑体" panose="02010609060101010101" pitchFamily="49" charset="-122"/>
              </a:rPr>
              <a:t>随着排序进展, </a:t>
            </a:r>
            <a:r>
              <a:rPr lang="en-US" altLang="zh-CN" b="1">
                <a:latin typeface="黑体" panose="02010609060101010101" pitchFamily="49" charset="-122"/>
                <a:ea typeface="黑体" panose="02010609060101010101" pitchFamily="49" charset="-122"/>
              </a:rPr>
              <a:t>gap </a:t>
            </a:r>
            <a:r>
              <a:rPr lang="zh-CN" altLang="en-US" b="1">
                <a:latin typeface="黑体" panose="02010609060101010101" pitchFamily="49" charset="-122"/>
                <a:ea typeface="黑体" panose="02010609060101010101" pitchFamily="49" charset="-122"/>
              </a:rPr>
              <a:t>值逐渐变小, 子序列中记录个数逐渐变多,由于前面大多数记录已基本有序, 所以排序速度仍然很快。</a:t>
            </a:r>
          </a:p>
          <a:p>
            <a:pPr eaLnBrk="1" hangingPunct="1">
              <a:buClr>
                <a:schemeClr val="tx2"/>
              </a:buClr>
              <a:buSzPct val="50000"/>
            </a:pPr>
            <a:r>
              <a:rPr lang="en-US" altLang="zh-CN" b="1">
                <a:latin typeface="黑体" panose="02010609060101010101" pitchFamily="49" charset="-122"/>
                <a:ea typeface="黑体" panose="02010609060101010101" pitchFamily="49" charset="-122"/>
              </a:rPr>
              <a:t>Gap</a:t>
            </a:r>
            <a:r>
              <a:rPr lang="zh-CN" altLang="en-US" b="1">
                <a:latin typeface="黑体" panose="02010609060101010101" pitchFamily="49" charset="-122"/>
                <a:ea typeface="黑体" panose="02010609060101010101" pitchFamily="49" charset="-122"/>
              </a:rPr>
              <a:t>的取法有多种。 </a:t>
            </a:r>
            <a:r>
              <a:rPr lang="en-US" altLang="zh-CN" b="1">
                <a:latin typeface="黑体" panose="02010609060101010101" pitchFamily="49" charset="-122"/>
                <a:ea typeface="黑体" panose="02010609060101010101" pitchFamily="49" charset="-122"/>
              </a:rPr>
              <a:t>shell </a:t>
            </a:r>
            <a:r>
              <a:rPr lang="zh-CN" altLang="en-US" b="1">
                <a:latin typeface="黑体" panose="02010609060101010101" pitchFamily="49" charset="-122"/>
                <a:ea typeface="黑体" panose="02010609060101010101" pitchFamily="49" charset="-122"/>
              </a:rPr>
              <a:t>提出取 </a:t>
            </a:r>
            <a:r>
              <a:rPr lang="en-US" altLang="zh-CN" b="1">
                <a:solidFill>
                  <a:srgbClr val="FF0000"/>
                </a:solidFill>
                <a:latin typeface="黑体" panose="02010609060101010101" pitchFamily="49" charset="-122"/>
                <a:ea typeface="黑体" panose="02010609060101010101" pitchFamily="49" charset="-122"/>
              </a:rPr>
              <a:t>gap = </a:t>
            </a:r>
            <a:r>
              <a:rPr lang="en-US" altLang="zh-CN" b="1">
                <a:solidFill>
                  <a:srgbClr val="FF0000"/>
                </a:solidFill>
                <a:latin typeface="黑体" panose="02010609060101010101" pitchFamily="49" charset="-122"/>
                <a:ea typeface="黑体" panose="02010609060101010101" pitchFamily="49" charset="-122"/>
                <a:sym typeface="Symbol" panose="05050102010706020507" pitchFamily="18" charset="2"/>
              </a:rPr>
              <a:t></a:t>
            </a:r>
            <a:r>
              <a:rPr lang="en-US" altLang="zh-CN" b="1">
                <a:solidFill>
                  <a:srgbClr val="FF0000"/>
                </a:solidFill>
                <a:latin typeface="黑体" panose="02010609060101010101" pitchFamily="49" charset="-122"/>
                <a:ea typeface="黑体" panose="02010609060101010101" pitchFamily="49" charset="-122"/>
              </a:rPr>
              <a:t>n/2</a:t>
            </a:r>
            <a:r>
              <a:rPr lang="en-US" altLang="zh-CN" b="1">
                <a:solidFill>
                  <a:srgbClr val="FF0000"/>
                </a:solidFill>
                <a:latin typeface="黑体" panose="02010609060101010101" pitchFamily="49" charset="-122"/>
                <a:ea typeface="黑体" panose="02010609060101010101" pitchFamily="49" charset="-122"/>
                <a:sym typeface="Symbol" panose="05050102010706020507" pitchFamily="18" charset="2"/>
              </a:rPr>
              <a:t></a:t>
            </a:r>
            <a:r>
              <a:rPr lang="en-US" altLang="zh-CN" b="1">
                <a:latin typeface="黑体" panose="02010609060101010101" pitchFamily="49" charset="-122"/>
                <a:ea typeface="黑体" panose="02010609060101010101" pitchFamily="49" charset="-122"/>
              </a:rPr>
              <a:t>，</a:t>
            </a:r>
            <a:r>
              <a:rPr lang="en-US" altLang="zh-CN" b="1">
                <a:solidFill>
                  <a:srgbClr val="FF0000"/>
                </a:solidFill>
                <a:latin typeface="黑体" panose="02010609060101010101" pitchFamily="49" charset="-122"/>
                <a:ea typeface="黑体" panose="02010609060101010101" pitchFamily="49" charset="-122"/>
              </a:rPr>
              <a:t>gap = </a:t>
            </a:r>
            <a:r>
              <a:rPr lang="en-US" altLang="zh-CN" b="1">
                <a:solidFill>
                  <a:srgbClr val="FF0000"/>
                </a:solidFill>
                <a:latin typeface="黑体" panose="02010609060101010101" pitchFamily="49" charset="-122"/>
                <a:ea typeface="黑体" panose="02010609060101010101" pitchFamily="49" charset="-122"/>
                <a:sym typeface="Symbol" panose="05050102010706020507" pitchFamily="18" charset="2"/>
              </a:rPr>
              <a:t></a:t>
            </a:r>
            <a:r>
              <a:rPr lang="en-US" altLang="zh-CN" b="1">
                <a:solidFill>
                  <a:srgbClr val="FF0000"/>
                </a:solidFill>
                <a:latin typeface="黑体" panose="02010609060101010101" pitchFamily="49" charset="-122"/>
                <a:ea typeface="黑体" panose="02010609060101010101" pitchFamily="49" charset="-122"/>
              </a:rPr>
              <a:t>gap/2</a:t>
            </a:r>
            <a:r>
              <a:rPr lang="en-US" altLang="zh-CN" b="1">
                <a:solidFill>
                  <a:srgbClr val="FF0000"/>
                </a:solidFill>
                <a:latin typeface="黑体" panose="02010609060101010101" pitchFamily="49" charset="-122"/>
                <a:ea typeface="黑体" panose="02010609060101010101" pitchFamily="49" charset="-122"/>
                <a:sym typeface="Symbol" panose="05050102010706020507" pitchFamily="18" charset="2"/>
              </a:rPr>
              <a:t></a:t>
            </a:r>
            <a:r>
              <a:rPr lang="en-US" altLang="zh-CN" b="1">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直到</a:t>
            </a:r>
            <a:r>
              <a:rPr lang="en-US" altLang="zh-CN" b="1">
                <a:solidFill>
                  <a:srgbClr val="FF0000"/>
                </a:solidFill>
                <a:latin typeface="黑体" panose="02010609060101010101" pitchFamily="49" charset="-122"/>
                <a:ea typeface="黑体" panose="02010609060101010101" pitchFamily="49" charset="-122"/>
              </a:rPr>
              <a:t>gap = 1</a:t>
            </a:r>
            <a:r>
              <a:rPr lang="en-US" altLang="zh-CN" b="1">
                <a:latin typeface="黑体" panose="02010609060101010101" pitchFamily="49" charset="-122"/>
                <a:ea typeface="黑体" panose="02010609060101010101" pitchFamily="49" charset="-122"/>
              </a:rPr>
              <a:t>。</a:t>
            </a:r>
          </a:p>
        </p:txBody>
      </p:sp>
      <p:sp>
        <p:nvSpPr>
          <p:cNvPr id="34822" name="Rectangle 6">
            <a:extLst>
              <a:ext uri="{FF2B5EF4-FFF2-40B4-BE49-F238E27FC236}">
                <a16:creationId xmlns:a16="http://schemas.microsoft.com/office/drawing/2014/main" id="{689000C7-97C4-445B-B497-366E2965BE23}"/>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E4B4D79B-C93F-4242-B4F4-D5FA827D4D68}"/>
              </a:ext>
            </a:extLst>
          </p:cNvPr>
          <p:cNvSpPr>
            <a:spLocks noGrp="1" noChangeArrowheads="1"/>
          </p:cNvSpPr>
          <p:nvPr>
            <p:ph type="title"/>
          </p:nvPr>
        </p:nvSpPr>
        <p:spPr>
          <a:xfrm>
            <a:off x="428625" y="1785938"/>
            <a:ext cx="5715000" cy="681037"/>
          </a:xfrm>
        </p:spPr>
        <p:txBody>
          <a:bodyPr/>
          <a:lstStyle/>
          <a:p>
            <a:pPr algn="l" eaLnBrk="1" hangingPunct="1"/>
            <a:r>
              <a:rPr lang="zh-CN" altLang="en-US" sz="3300">
                <a:latin typeface="黑体" panose="02010609060101010101" pitchFamily="49" charset="-122"/>
                <a:ea typeface="黑体" panose="02010609060101010101" pitchFamily="49" charset="-122"/>
              </a:rPr>
              <a:t>四、希尔排序(算法分析)</a:t>
            </a:r>
            <a:endParaRPr lang="en-US" altLang="zh-CN" sz="3300">
              <a:latin typeface="黑体" panose="02010609060101010101" pitchFamily="49" charset="-122"/>
              <a:ea typeface="黑体" panose="02010609060101010101" pitchFamily="49" charset="-122"/>
            </a:endParaRPr>
          </a:p>
        </p:txBody>
      </p:sp>
      <p:sp>
        <p:nvSpPr>
          <p:cNvPr id="35843" name="Text Box 3">
            <a:extLst>
              <a:ext uri="{FF2B5EF4-FFF2-40B4-BE49-F238E27FC236}">
                <a16:creationId xmlns:a16="http://schemas.microsoft.com/office/drawing/2014/main" id="{09F9EFAF-A6AA-4BD1-963C-ED5D1C74745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8B67F06-59B4-426C-8E58-28A897F0FCF8}" type="slidenum">
              <a:rPr lang="zh-CN" altLang="en-US" sz="2400"/>
              <a:pPr algn="r" eaLnBrk="1" hangingPunct="1">
                <a:spcBef>
                  <a:spcPct val="50000"/>
                </a:spcBef>
                <a:buClrTx/>
                <a:buSzTx/>
                <a:buFontTx/>
                <a:buNone/>
              </a:pPr>
              <a:t>29</a:t>
            </a:fld>
            <a:endParaRPr lang="en-US" altLang="zh-CN" sz="2400"/>
          </a:p>
        </p:txBody>
      </p:sp>
      <p:sp>
        <p:nvSpPr>
          <p:cNvPr id="35844" name="Text Box 4">
            <a:extLst>
              <a:ext uri="{FF2B5EF4-FFF2-40B4-BE49-F238E27FC236}">
                <a16:creationId xmlns:a16="http://schemas.microsoft.com/office/drawing/2014/main" id="{99CF9E62-A394-4750-A74F-26B99956196E}"/>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35845" name="Rectangle 5">
            <a:extLst>
              <a:ext uri="{FF2B5EF4-FFF2-40B4-BE49-F238E27FC236}">
                <a16:creationId xmlns:a16="http://schemas.microsoft.com/office/drawing/2014/main" id="{BDE39A48-F177-470A-8432-DD3FA01C2DB6}"/>
              </a:ext>
            </a:extLst>
          </p:cNvPr>
          <p:cNvSpPr>
            <a:spLocks noGrp="1" noChangeArrowheads="1"/>
          </p:cNvSpPr>
          <p:nvPr>
            <p:ph type="body" idx="1"/>
          </p:nvPr>
        </p:nvSpPr>
        <p:spPr>
          <a:xfrm>
            <a:off x="381000" y="2643188"/>
            <a:ext cx="8334375" cy="4038600"/>
          </a:xfrm>
        </p:spPr>
        <p:txBody>
          <a:bodyPr/>
          <a:lstStyle/>
          <a:p>
            <a:pPr eaLnBrk="1" hangingPunct="1">
              <a:lnSpc>
                <a:spcPct val="90000"/>
              </a:lnSpc>
              <a:spcBef>
                <a:spcPct val="40000"/>
              </a:spcBef>
              <a:buClr>
                <a:schemeClr val="tx2"/>
              </a:buClr>
              <a:buSzPct val="50000"/>
            </a:pPr>
            <a:r>
              <a:rPr lang="zh-CN" altLang="en-US" sz="2900" b="1" dirty="0">
                <a:latin typeface="黑体" panose="02010609060101010101" pitchFamily="49" charset="-122"/>
                <a:ea typeface="黑体" panose="02010609060101010101" pitchFamily="49" charset="-122"/>
              </a:rPr>
              <a:t>希尔排序的性能分析是一个复杂的问题</a:t>
            </a:r>
          </a:p>
          <a:p>
            <a:pPr eaLnBrk="1" hangingPunct="1">
              <a:lnSpc>
                <a:spcPct val="90000"/>
              </a:lnSpc>
              <a:spcBef>
                <a:spcPct val="40000"/>
              </a:spcBef>
              <a:buClr>
                <a:schemeClr val="tx2"/>
              </a:buClr>
              <a:buSzPct val="50000"/>
            </a:pPr>
            <a:r>
              <a:rPr lang="zh-CN" altLang="en-US" sz="2900" b="1" dirty="0">
                <a:latin typeface="黑体" panose="02010609060101010101" pitchFamily="49" charset="-122"/>
                <a:ea typeface="黑体" panose="02010609060101010101" pitchFamily="49" charset="-122"/>
              </a:rPr>
              <a:t>只对</a:t>
            </a:r>
            <a:r>
              <a:rPr lang="zh-CN" altLang="en-US" sz="2900" b="1" dirty="0">
                <a:solidFill>
                  <a:srgbClr val="FF0000"/>
                </a:solidFill>
                <a:latin typeface="黑体" panose="02010609060101010101" pitchFamily="49" charset="-122"/>
                <a:ea typeface="黑体" panose="02010609060101010101" pitchFamily="49" charset="-122"/>
              </a:rPr>
              <a:t>特定</a:t>
            </a:r>
            <a:r>
              <a:rPr lang="zh-CN" altLang="en-US" sz="2900" b="1" dirty="0">
                <a:latin typeface="黑体" panose="02010609060101010101" pitchFamily="49" charset="-122"/>
                <a:ea typeface="黑体" panose="02010609060101010101" pitchFamily="49" charset="-122"/>
              </a:rPr>
              <a:t>的待排序记录序列，可以准确地估算关键字的比较次数和记录移动次数。</a:t>
            </a:r>
          </a:p>
          <a:p>
            <a:pPr algn="just" eaLnBrk="1" hangingPunct="1">
              <a:lnSpc>
                <a:spcPct val="90000"/>
              </a:lnSpc>
              <a:spcBef>
                <a:spcPct val="40000"/>
              </a:spcBef>
              <a:buClr>
                <a:schemeClr val="tx2"/>
              </a:buClr>
              <a:buSzPct val="50000"/>
            </a:pPr>
            <a:r>
              <a:rPr lang="zh-CN" altLang="en-US" sz="2800" b="1" dirty="0">
                <a:latin typeface="黑体" panose="02010609060101010101" pitchFamily="49" charset="-122"/>
                <a:ea typeface="黑体" panose="02010609060101010101" pitchFamily="49" charset="-122"/>
              </a:rPr>
              <a:t>希尔排序所需的</a:t>
            </a:r>
            <a:r>
              <a:rPr lang="zh-CN" altLang="en-US" sz="2800" b="1" dirty="0">
                <a:solidFill>
                  <a:srgbClr val="FF0000"/>
                </a:solidFill>
                <a:latin typeface="黑体" panose="02010609060101010101" pitchFamily="49" charset="-122"/>
                <a:ea typeface="黑体" panose="02010609060101010101" pitchFamily="49" charset="-122"/>
              </a:rPr>
              <a:t>比较次数和移动次数</a:t>
            </a:r>
            <a:r>
              <a:rPr lang="zh-CN" altLang="en-US" sz="2800" b="1" dirty="0">
                <a:latin typeface="黑体" panose="02010609060101010101" pitchFamily="49" charset="-122"/>
                <a:ea typeface="黑体" panose="02010609060101010101" pitchFamily="49" charset="-122"/>
              </a:rPr>
              <a:t>约为</a:t>
            </a:r>
            <a:r>
              <a:rPr lang="en-US" altLang="zh-CN" sz="2800" b="1" dirty="0">
                <a:solidFill>
                  <a:srgbClr val="FF0000"/>
                </a:solidFill>
                <a:latin typeface="黑体" panose="02010609060101010101" pitchFamily="49" charset="-122"/>
                <a:ea typeface="黑体" panose="02010609060101010101" pitchFamily="49" charset="-122"/>
              </a:rPr>
              <a:t>n</a:t>
            </a:r>
            <a:r>
              <a:rPr lang="en-US" altLang="zh-CN" sz="2800" b="1" baseline="30000" dirty="0">
                <a:solidFill>
                  <a:srgbClr val="FF0000"/>
                </a:solidFill>
                <a:latin typeface="黑体" panose="02010609060101010101" pitchFamily="49" charset="-122"/>
                <a:ea typeface="黑体" panose="02010609060101010101" pitchFamily="49" charset="-122"/>
              </a:rPr>
              <a:t>1.3</a:t>
            </a:r>
          </a:p>
          <a:p>
            <a:pPr algn="just" eaLnBrk="1" hangingPunct="1">
              <a:lnSpc>
                <a:spcPct val="90000"/>
              </a:lnSpc>
              <a:spcBef>
                <a:spcPct val="40000"/>
              </a:spcBef>
              <a:buClr>
                <a:schemeClr val="tx2"/>
              </a:buClr>
              <a:buSzPct val="50000"/>
            </a:pPr>
            <a:r>
              <a:rPr lang="zh-CN" altLang="en-US" sz="2900" b="1" dirty="0">
                <a:latin typeface="黑体" panose="02010609060101010101" pitchFamily="49" charset="-122"/>
                <a:ea typeface="黑体" panose="02010609060101010101" pitchFamily="49" charset="-122"/>
              </a:rPr>
              <a:t>当</a:t>
            </a:r>
            <a:r>
              <a:rPr lang="en-US" altLang="zh-CN" sz="2900" b="1" dirty="0">
                <a:latin typeface="黑体" panose="02010609060101010101" pitchFamily="49" charset="-122"/>
                <a:ea typeface="黑体" panose="02010609060101010101" pitchFamily="49" charset="-122"/>
              </a:rPr>
              <a:t>n</a:t>
            </a:r>
            <a:r>
              <a:rPr lang="zh-CN" altLang="en-US" sz="2900" b="1" dirty="0">
                <a:latin typeface="黑体" panose="02010609060101010101" pitchFamily="49" charset="-122"/>
                <a:ea typeface="黑体" panose="02010609060101010101" pitchFamily="49" charset="-122"/>
              </a:rPr>
              <a:t>趋于无穷时可减少到</a:t>
            </a:r>
            <a:r>
              <a:rPr lang="en-US" altLang="zh-CN" sz="2900" b="1" dirty="0">
                <a:solidFill>
                  <a:srgbClr val="FF0000"/>
                </a:solidFill>
                <a:latin typeface="黑体" panose="02010609060101010101" pitchFamily="49" charset="-122"/>
                <a:ea typeface="黑体" panose="02010609060101010101" pitchFamily="49" charset="-122"/>
              </a:rPr>
              <a:t>n x(log</a:t>
            </a:r>
            <a:r>
              <a:rPr lang="en-US" altLang="zh-CN" sz="2900" b="1" baseline="-25000" dirty="0">
                <a:solidFill>
                  <a:srgbClr val="FF0000"/>
                </a:solidFill>
                <a:latin typeface="黑体" panose="02010609060101010101" pitchFamily="49" charset="-122"/>
                <a:ea typeface="黑体" panose="02010609060101010101" pitchFamily="49" charset="-122"/>
              </a:rPr>
              <a:t>2 </a:t>
            </a:r>
            <a:r>
              <a:rPr lang="en-US" altLang="zh-CN" sz="2900" b="1" dirty="0">
                <a:solidFill>
                  <a:srgbClr val="FF0000"/>
                </a:solidFill>
                <a:latin typeface="黑体" panose="02010609060101010101" pitchFamily="49" charset="-122"/>
                <a:ea typeface="黑体" panose="02010609060101010101" pitchFamily="49" charset="-122"/>
              </a:rPr>
              <a:t>n)</a:t>
            </a:r>
            <a:r>
              <a:rPr lang="en-US" altLang="zh-CN" sz="2900" b="1" baseline="30000" dirty="0">
                <a:solidFill>
                  <a:srgbClr val="FF0000"/>
                </a:solidFill>
                <a:latin typeface="黑体" panose="02010609060101010101" pitchFamily="49" charset="-122"/>
                <a:ea typeface="黑体" panose="02010609060101010101" pitchFamily="49" charset="-122"/>
              </a:rPr>
              <a:t>2</a:t>
            </a:r>
          </a:p>
          <a:p>
            <a:pPr algn="just" eaLnBrk="1" hangingPunct="1">
              <a:lnSpc>
                <a:spcPct val="90000"/>
              </a:lnSpc>
              <a:spcBef>
                <a:spcPct val="40000"/>
              </a:spcBef>
              <a:buClr>
                <a:schemeClr val="tx2"/>
              </a:buClr>
              <a:buSzPct val="50000"/>
            </a:pPr>
            <a:r>
              <a:rPr lang="zh-CN" altLang="en-US" sz="2900" b="1" dirty="0">
                <a:latin typeface="黑体" panose="02010609060101010101" pitchFamily="49" charset="-122"/>
                <a:ea typeface="黑体" panose="02010609060101010101" pitchFamily="49" charset="-122"/>
              </a:rPr>
              <a:t>希尔排序的时间复杂度约为</a:t>
            </a:r>
            <a:r>
              <a:rPr lang="en-US" altLang="zh-CN" sz="2900" b="1" dirty="0">
                <a:latin typeface="黑体" panose="02010609060101010101" pitchFamily="49" charset="-122"/>
                <a:ea typeface="黑体" panose="02010609060101010101" pitchFamily="49" charset="-122"/>
              </a:rPr>
              <a:t>O(n x(log</a:t>
            </a:r>
            <a:r>
              <a:rPr lang="en-US" altLang="zh-CN" sz="2900" b="1" baseline="-25000" dirty="0">
                <a:latin typeface="黑体" panose="02010609060101010101" pitchFamily="49" charset="-122"/>
                <a:ea typeface="黑体" panose="02010609060101010101" pitchFamily="49" charset="-122"/>
              </a:rPr>
              <a:t>2 </a:t>
            </a:r>
            <a:r>
              <a:rPr lang="en-US" altLang="zh-CN" sz="2900" b="1" dirty="0">
                <a:latin typeface="黑体" panose="02010609060101010101" pitchFamily="49" charset="-122"/>
                <a:ea typeface="黑体" panose="02010609060101010101" pitchFamily="49" charset="-122"/>
              </a:rPr>
              <a:t>n)</a:t>
            </a:r>
            <a:r>
              <a:rPr lang="en-US" altLang="zh-CN" sz="2900" b="1" baseline="30000" dirty="0">
                <a:latin typeface="黑体" panose="02010609060101010101" pitchFamily="49" charset="-122"/>
                <a:ea typeface="黑体" panose="02010609060101010101" pitchFamily="49" charset="-122"/>
              </a:rPr>
              <a:t>2</a:t>
            </a:r>
            <a:r>
              <a:rPr lang="en-US" altLang="zh-CN" sz="2900" b="1" dirty="0">
                <a:latin typeface="黑体" panose="02010609060101010101" pitchFamily="49" charset="-122"/>
                <a:ea typeface="黑体" panose="02010609060101010101" pitchFamily="49" charset="-122"/>
              </a:rPr>
              <a:t>)</a:t>
            </a:r>
          </a:p>
          <a:p>
            <a:pPr algn="just" eaLnBrk="1" hangingPunct="1">
              <a:lnSpc>
                <a:spcPct val="90000"/>
              </a:lnSpc>
              <a:spcBef>
                <a:spcPct val="40000"/>
              </a:spcBef>
              <a:buClr>
                <a:schemeClr val="tx2"/>
              </a:buClr>
              <a:buSzPct val="50000"/>
            </a:pPr>
            <a:r>
              <a:rPr lang="zh-CN" altLang="en-US" sz="2900" b="1" dirty="0">
                <a:latin typeface="黑体" panose="02010609060101010101" pitchFamily="49" charset="-122"/>
                <a:ea typeface="黑体" panose="02010609060101010101" pitchFamily="49" charset="-122"/>
              </a:rPr>
              <a:t>希尔排序是一种</a:t>
            </a:r>
            <a:r>
              <a:rPr lang="zh-CN" altLang="en-US" sz="2900" b="1" dirty="0">
                <a:solidFill>
                  <a:schemeClr val="hlink"/>
                </a:solidFill>
                <a:latin typeface="黑体" panose="02010609060101010101" pitchFamily="49" charset="-122"/>
                <a:ea typeface="黑体" panose="02010609060101010101" pitchFamily="49" charset="-122"/>
              </a:rPr>
              <a:t>不稳定</a:t>
            </a:r>
            <a:r>
              <a:rPr lang="zh-CN" altLang="en-US" sz="2900" b="1" dirty="0">
                <a:latin typeface="黑体" panose="02010609060101010101" pitchFamily="49" charset="-122"/>
                <a:ea typeface="黑体" panose="02010609060101010101" pitchFamily="49" charset="-122"/>
              </a:rPr>
              <a:t>的排序方法</a:t>
            </a:r>
            <a:endParaRPr lang="en-US" altLang="zh-CN" sz="2900" b="1" dirty="0">
              <a:latin typeface="黑体" panose="02010609060101010101" pitchFamily="49" charset="-122"/>
              <a:ea typeface="黑体" panose="02010609060101010101" pitchFamily="49" charset="-122"/>
            </a:endParaRPr>
          </a:p>
        </p:txBody>
      </p:sp>
      <p:sp>
        <p:nvSpPr>
          <p:cNvPr id="35846" name="Rectangle 6">
            <a:extLst>
              <a:ext uri="{FF2B5EF4-FFF2-40B4-BE49-F238E27FC236}">
                <a16:creationId xmlns:a16="http://schemas.microsoft.com/office/drawing/2014/main" id="{4D93B461-6873-4625-9696-EA52A820CABE}"/>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E04E1A2-80E8-4147-9B6B-2ADF42D0FF75}"/>
              </a:ext>
            </a:extLst>
          </p:cNvPr>
          <p:cNvSpPr>
            <a:spLocks noGrp="1" noChangeArrowheads="1"/>
          </p:cNvSpPr>
          <p:nvPr>
            <p:ph type="title"/>
          </p:nvPr>
        </p:nvSpPr>
        <p:spPr>
          <a:xfrm>
            <a:off x="457200" y="1984375"/>
            <a:ext cx="5715000" cy="681038"/>
          </a:xfrm>
        </p:spPr>
        <p:txBody>
          <a:bodyPr/>
          <a:lstStyle/>
          <a:p>
            <a:pPr algn="l" eaLnBrk="1" hangingPunct="1"/>
            <a:r>
              <a:rPr lang="zh-CN" altLang="en-US" sz="3700" dirty="0">
                <a:latin typeface="黑体" panose="02010609060101010101" pitchFamily="49" charset="-122"/>
                <a:ea typeface="黑体" panose="02010609060101010101" pitchFamily="49" charset="-122"/>
              </a:rPr>
              <a:t>二、排序基本操作</a:t>
            </a:r>
            <a:endParaRPr lang="en-US" altLang="zh-CN" sz="3700" dirty="0">
              <a:latin typeface="黑体" panose="02010609060101010101" pitchFamily="49" charset="-122"/>
              <a:ea typeface="黑体" panose="02010609060101010101" pitchFamily="49" charset="-122"/>
            </a:endParaRPr>
          </a:p>
        </p:txBody>
      </p:sp>
      <p:sp>
        <p:nvSpPr>
          <p:cNvPr id="7171" name="Text Box 3">
            <a:extLst>
              <a:ext uri="{FF2B5EF4-FFF2-40B4-BE49-F238E27FC236}">
                <a16:creationId xmlns:a16="http://schemas.microsoft.com/office/drawing/2014/main" id="{C2BDCFF1-2C24-40B6-B835-AE27691F0F2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2BFC388-6AA8-4D57-A799-6E80354152CF}" type="slidenum">
              <a:rPr lang="zh-CN" altLang="en-US" sz="2400"/>
              <a:pPr algn="r" eaLnBrk="1" hangingPunct="1">
                <a:spcBef>
                  <a:spcPct val="50000"/>
                </a:spcBef>
                <a:buClrTx/>
                <a:buSzTx/>
                <a:buFontTx/>
                <a:buNone/>
              </a:pPr>
              <a:t>3</a:t>
            </a:fld>
            <a:endParaRPr lang="en-US" altLang="zh-CN" sz="2400"/>
          </a:p>
        </p:txBody>
      </p:sp>
      <p:sp>
        <p:nvSpPr>
          <p:cNvPr id="7172" name="Text Box 4">
            <a:extLst>
              <a:ext uri="{FF2B5EF4-FFF2-40B4-BE49-F238E27FC236}">
                <a16:creationId xmlns:a16="http://schemas.microsoft.com/office/drawing/2014/main" id="{4CDE74E2-E01B-42E0-B5C7-7D369128BF03}"/>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排序</a:t>
            </a:r>
          </a:p>
        </p:txBody>
      </p:sp>
      <p:sp>
        <p:nvSpPr>
          <p:cNvPr id="7173" name="Rectangle 5">
            <a:extLst>
              <a:ext uri="{FF2B5EF4-FFF2-40B4-BE49-F238E27FC236}">
                <a16:creationId xmlns:a16="http://schemas.microsoft.com/office/drawing/2014/main" id="{8E0D6B70-D170-482B-A68C-38CB868C6D73}"/>
              </a:ext>
            </a:extLst>
          </p:cNvPr>
          <p:cNvSpPr>
            <a:spLocks noGrp="1" noChangeArrowheads="1"/>
          </p:cNvSpPr>
          <p:nvPr>
            <p:ph type="body" idx="1"/>
          </p:nvPr>
        </p:nvSpPr>
        <p:spPr>
          <a:xfrm>
            <a:off x="381000" y="2819400"/>
            <a:ext cx="8763000" cy="4038600"/>
          </a:xfrm>
        </p:spPr>
        <p:txBody>
          <a:bodyPr/>
          <a:lstStyle/>
          <a:p>
            <a:pPr eaLnBrk="1" hangingPunct="1">
              <a:spcBef>
                <a:spcPct val="7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	</a:t>
            </a:r>
            <a:r>
              <a:rPr lang="zh-CN" altLang="en-US" i="1">
                <a:latin typeface="黑体" panose="02010609060101010101" pitchFamily="49" charset="-122"/>
                <a:ea typeface="黑体" panose="02010609060101010101" pitchFamily="49" charset="-122"/>
              </a:rPr>
              <a:t>排序的基本操作包括：</a:t>
            </a:r>
          </a:p>
          <a:p>
            <a:pPr eaLnBrk="1" hangingPunct="1">
              <a:spcBef>
                <a:spcPct val="70000"/>
              </a:spcBef>
            </a:pPr>
            <a:r>
              <a:rPr lang="zh-CN" altLang="en-US" b="1">
                <a:latin typeface="黑体" panose="02010609060101010101" pitchFamily="49" charset="-122"/>
                <a:ea typeface="黑体" panose="02010609060101010101" pitchFamily="49" charset="-122"/>
              </a:rPr>
              <a:t>比较：比较两个关键字的大小</a:t>
            </a:r>
          </a:p>
          <a:p>
            <a:pPr eaLnBrk="1" hangingPunct="1">
              <a:spcBef>
                <a:spcPct val="70000"/>
              </a:spcBef>
            </a:pPr>
            <a:r>
              <a:rPr lang="zh-CN" altLang="en-US" b="1">
                <a:latin typeface="黑体" panose="02010609060101010101" pitchFamily="49" charset="-122"/>
                <a:ea typeface="黑体" panose="02010609060101010101" pitchFamily="49" charset="-122"/>
              </a:rPr>
              <a:t>移动：将记录从一个位置移动至另一个位置</a:t>
            </a:r>
          </a:p>
        </p:txBody>
      </p:sp>
      <p:sp>
        <p:nvSpPr>
          <p:cNvPr id="7174" name="Rectangle 6">
            <a:extLst>
              <a:ext uri="{FF2B5EF4-FFF2-40B4-BE49-F238E27FC236}">
                <a16:creationId xmlns:a16="http://schemas.microsoft.com/office/drawing/2014/main" id="{3389CFE6-BA73-4ECA-A2CB-903EF1D86FC8}"/>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a:extLst>
              <a:ext uri="{FF2B5EF4-FFF2-40B4-BE49-F238E27FC236}">
                <a16:creationId xmlns:a16="http://schemas.microsoft.com/office/drawing/2014/main" id="{EC8A644E-21FD-4646-86A4-0AC9B6C6A295}"/>
              </a:ext>
            </a:extLst>
          </p:cNvPr>
          <p:cNvSpPr>
            <a:spLocks noGrp="1" noChangeArrowheads="1"/>
          </p:cNvSpPr>
          <p:nvPr>
            <p:ph idx="1"/>
          </p:nvPr>
        </p:nvSpPr>
        <p:spPr>
          <a:xfrm>
            <a:off x="467544" y="1208087"/>
            <a:ext cx="8352928" cy="1224136"/>
          </a:xfrm>
        </p:spPr>
        <p:txBody>
          <a:bodyPr/>
          <a:lstStyle/>
          <a:p>
            <a:pPr algn="just">
              <a:buNone/>
            </a:pPr>
            <a:r>
              <a:rPr lang="zh-CN" altLang="en-US" b="1" dirty="0">
                <a:solidFill>
                  <a:srgbClr val="00206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例：</a:t>
            </a:r>
            <a:r>
              <a:rPr lang="zh-CN" altLang="en-US" b="1" dirty="0">
                <a:latin typeface="黑体" panose="02010609060101010101" pitchFamily="49" charset="-122"/>
                <a:ea typeface="黑体" panose="02010609060101010101" pitchFamily="49" charset="-122"/>
              </a:rPr>
              <a:t>待排序列为</a:t>
            </a:r>
            <a:r>
              <a:rPr lang="en-US" altLang="zh-CN" b="1" dirty="0">
                <a:latin typeface="黑体" panose="02010609060101010101" pitchFamily="49" charset="-122"/>
                <a:ea typeface="黑体" panose="02010609060101010101" pitchFamily="49" charset="-122"/>
              </a:rPr>
              <a:t>59,20,17,36,98,14,23,83,</a:t>
            </a:r>
          </a:p>
          <a:p>
            <a:pPr algn="just">
              <a:buNone/>
            </a:pPr>
            <a:r>
              <a:rPr lang="en-US" altLang="zh-CN" b="1" dirty="0">
                <a:latin typeface="黑体" panose="02010609060101010101" pitchFamily="49" charset="-122"/>
                <a:ea typeface="黑体" panose="02010609060101010101" pitchFamily="49" charset="-122"/>
              </a:rPr>
              <a:t>13,25</a:t>
            </a:r>
            <a:r>
              <a:rPr lang="zh-CN" altLang="en-US" b="1" dirty="0">
                <a:latin typeface="黑体" panose="02010609060101010101" pitchFamily="49" charset="-122"/>
                <a:ea typeface="黑体" panose="02010609060101010101" pitchFamily="49" charset="-122"/>
              </a:rPr>
              <a:t>，间隔</a:t>
            </a:r>
            <a:r>
              <a:rPr lang="en-US" altLang="zh-CN" b="1" dirty="0">
                <a:latin typeface="黑体" panose="02010609060101010101" pitchFamily="49" charset="-122"/>
                <a:ea typeface="黑体" panose="02010609060101010101" pitchFamily="49" charset="-122"/>
              </a:rPr>
              <a:t>d</a:t>
            </a:r>
            <a:r>
              <a:rPr lang="zh-CN" altLang="en-US" b="1" dirty="0">
                <a:latin typeface="黑体" panose="02010609060101010101" pitchFamily="49" charset="-122"/>
                <a:ea typeface="黑体" panose="02010609060101010101" pitchFamily="49" charset="-122"/>
              </a:rPr>
              <a:t>分别取</a:t>
            </a:r>
            <a:r>
              <a:rPr lang="en-US" altLang="zh-CN" b="1" dirty="0">
                <a:latin typeface="黑体" panose="02010609060101010101" pitchFamily="49" charset="-122"/>
                <a:ea typeface="黑体" panose="02010609060101010101" pitchFamily="49" charset="-122"/>
              </a:rPr>
              <a:t>5,2,1</a:t>
            </a:r>
            <a:r>
              <a:rPr lang="zh-CN" altLang="en-US" b="1" dirty="0">
                <a:latin typeface="黑体" panose="02010609060101010101" pitchFamily="49" charset="-122"/>
                <a:ea typeface="黑体" panose="02010609060101010101" pitchFamily="49" charset="-122"/>
              </a:rPr>
              <a:t>，请写出每趟希</a:t>
            </a:r>
            <a:endParaRPr lang="en-US" altLang="zh-CN" b="1" dirty="0">
              <a:latin typeface="黑体" panose="02010609060101010101" pitchFamily="49" charset="-122"/>
              <a:ea typeface="黑体" panose="02010609060101010101" pitchFamily="49" charset="-122"/>
            </a:endParaRPr>
          </a:p>
          <a:p>
            <a:pPr algn="just">
              <a:buNone/>
            </a:pPr>
            <a:r>
              <a:rPr lang="zh-CN" altLang="en-US" b="1" dirty="0">
                <a:latin typeface="黑体" panose="02010609060101010101" pitchFamily="49" charset="-122"/>
                <a:ea typeface="黑体" panose="02010609060101010101" pitchFamily="49" charset="-122"/>
              </a:rPr>
              <a:t>尔排序的结果。</a:t>
            </a:r>
            <a:endParaRPr lang="zh-CN" altLang="en-US" dirty="0"/>
          </a:p>
        </p:txBody>
      </p:sp>
      <p:sp>
        <p:nvSpPr>
          <p:cNvPr id="4" name="内容占位符 2">
            <a:extLst>
              <a:ext uri="{FF2B5EF4-FFF2-40B4-BE49-F238E27FC236}">
                <a16:creationId xmlns:a16="http://schemas.microsoft.com/office/drawing/2014/main" id="{9971E01D-ABB1-4857-A08E-674594A5ECD8}"/>
              </a:ext>
            </a:extLst>
          </p:cNvPr>
          <p:cNvSpPr txBox="1">
            <a:spLocks noChangeArrowheads="1"/>
          </p:cNvSpPr>
          <p:nvPr/>
        </p:nvSpPr>
        <p:spPr bwMode="auto">
          <a:xfrm>
            <a:off x="575556" y="3212976"/>
            <a:ext cx="8136904" cy="243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prstTxWarp prst="textNoShape">
              <a:avLst/>
            </a:prstTxWarp>
          </a:bodyPr>
          <a:lst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0888"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663"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lgn="just">
              <a:buFont typeface="Wingdings" panose="05000000000000000000" pitchFamily="2" charset="2"/>
              <a:buNone/>
            </a:pPr>
            <a:r>
              <a:rPr lang="zh-CN" altLang="en-US" sz="3200" b="1" kern="0" dirty="0">
                <a:solidFill>
                  <a:srgbClr val="002060"/>
                </a:solidFill>
                <a:latin typeface="黑体" panose="02010609060101010101" pitchFamily="49" charset="-122"/>
                <a:ea typeface="黑体" panose="02010609060101010101" pitchFamily="49" charset="-122"/>
              </a:rPr>
              <a:t>答：每趟结果如下：</a:t>
            </a:r>
            <a:endParaRPr lang="en-US" altLang="zh-CN" sz="3200" b="1" kern="0" dirty="0">
              <a:solidFill>
                <a:srgbClr val="002060"/>
              </a:solidFill>
              <a:latin typeface="黑体" panose="02010609060101010101" pitchFamily="49" charset="-122"/>
              <a:ea typeface="黑体" panose="02010609060101010101" pitchFamily="49" charset="-122"/>
            </a:endParaRPr>
          </a:p>
          <a:p>
            <a:pPr algn="just">
              <a:buNone/>
            </a:pPr>
            <a:r>
              <a:rPr lang="zh-CN" altLang="en-US" sz="3200" b="1" kern="0" dirty="0">
                <a:solidFill>
                  <a:srgbClr val="002060"/>
                </a:solidFill>
                <a:latin typeface="黑体" panose="02010609060101010101" pitchFamily="49" charset="-122"/>
                <a:ea typeface="黑体" panose="02010609060101010101" pitchFamily="49" charset="-122"/>
              </a:rPr>
              <a:t>第</a:t>
            </a:r>
            <a:r>
              <a:rPr lang="en-US" altLang="zh-CN" sz="3200" b="1" kern="0" dirty="0">
                <a:solidFill>
                  <a:srgbClr val="002060"/>
                </a:solidFill>
                <a:latin typeface="黑体" panose="02010609060101010101" pitchFamily="49" charset="-122"/>
                <a:ea typeface="黑体" panose="02010609060101010101" pitchFamily="49" charset="-122"/>
              </a:rPr>
              <a:t>1</a:t>
            </a:r>
            <a:r>
              <a:rPr lang="zh-CN" altLang="en-US" sz="3200" b="1" kern="0" dirty="0">
                <a:solidFill>
                  <a:srgbClr val="002060"/>
                </a:solidFill>
                <a:latin typeface="黑体" panose="02010609060101010101" pitchFamily="49" charset="-122"/>
                <a:ea typeface="黑体" panose="02010609060101010101" pitchFamily="49" charset="-122"/>
              </a:rPr>
              <a:t>趟：</a:t>
            </a:r>
            <a:r>
              <a:rPr lang="en-US" altLang="zh-CN" sz="3200" b="1" kern="0" dirty="0">
                <a:solidFill>
                  <a:srgbClr val="C00000"/>
                </a:solidFill>
                <a:latin typeface="黑体" panose="02010609060101010101" pitchFamily="49" charset="-122"/>
                <a:ea typeface="黑体" panose="02010609060101010101" pitchFamily="49" charset="-122"/>
              </a:rPr>
              <a:t>14,20,17,13,25,59,23,83,36,98</a:t>
            </a:r>
            <a:endParaRPr lang="en-US" altLang="zh-CN" sz="3200" b="1" kern="0" dirty="0">
              <a:latin typeface="黑体" panose="02010609060101010101" pitchFamily="49" charset="-122"/>
              <a:ea typeface="黑体" panose="02010609060101010101" pitchFamily="49" charset="-122"/>
            </a:endParaRPr>
          </a:p>
          <a:p>
            <a:pPr algn="just">
              <a:buFont typeface="Wingdings" panose="05000000000000000000" pitchFamily="2" charset="2"/>
              <a:buNone/>
            </a:pPr>
            <a:r>
              <a:rPr lang="zh-CN" altLang="en-US" sz="3200" b="1" kern="0" dirty="0">
                <a:solidFill>
                  <a:srgbClr val="002060"/>
                </a:solidFill>
                <a:latin typeface="黑体" panose="02010609060101010101" pitchFamily="49" charset="-122"/>
                <a:ea typeface="黑体" panose="02010609060101010101" pitchFamily="49" charset="-122"/>
              </a:rPr>
              <a:t>第</a:t>
            </a:r>
            <a:r>
              <a:rPr lang="en-US" altLang="zh-CN" sz="3200" b="1" kern="0" dirty="0">
                <a:solidFill>
                  <a:srgbClr val="002060"/>
                </a:solidFill>
                <a:latin typeface="黑体" panose="02010609060101010101" pitchFamily="49" charset="-122"/>
                <a:ea typeface="黑体" panose="02010609060101010101" pitchFamily="49" charset="-122"/>
              </a:rPr>
              <a:t>2</a:t>
            </a:r>
            <a:r>
              <a:rPr lang="zh-CN" altLang="en-US" sz="3200" b="1" kern="0" dirty="0">
                <a:solidFill>
                  <a:srgbClr val="002060"/>
                </a:solidFill>
                <a:latin typeface="黑体" panose="02010609060101010101" pitchFamily="49" charset="-122"/>
                <a:ea typeface="黑体" panose="02010609060101010101" pitchFamily="49" charset="-122"/>
              </a:rPr>
              <a:t>趟：</a:t>
            </a:r>
            <a:r>
              <a:rPr lang="en-US" altLang="zh-CN" sz="3200" b="1" kern="0" dirty="0">
                <a:solidFill>
                  <a:srgbClr val="C00000"/>
                </a:solidFill>
                <a:latin typeface="黑体" panose="02010609060101010101" pitchFamily="49" charset="-122"/>
                <a:ea typeface="黑体" panose="02010609060101010101" pitchFamily="49" charset="-122"/>
              </a:rPr>
              <a:t>14,13,17,20,23,59,25,83,36,98</a:t>
            </a:r>
            <a:endParaRPr lang="en-US" altLang="zh-CN" sz="3200" b="1" kern="0" dirty="0">
              <a:latin typeface="黑体" panose="02010609060101010101" pitchFamily="49" charset="-122"/>
              <a:ea typeface="黑体" panose="02010609060101010101" pitchFamily="49" charset="-122"/>
            </a:endParaRPr>
          </a:p>
          <a:p>
            <a:pPr algn="just">
              <a:buNone/>
            </a:pPr>
            <a:r>
              <a:rPr lang="zh-CN" altLang="en-US" sz="3200" b="1" kern="0" dirty="0">
                <a:solidFill>
                  <a:srgbClr val="002060"/>
                </a:solidFill>
                <a:latin typeface="黑体" panose="02010609060101010101" pitchFamily="49" charset="-122"/>
                <a:ea typeface="黑体" panose="02010609060101010101" pitchFamily="49" charset="-122"/>
              </a:rPr>
              <a:t>第</a:t>
            </a:r>
            <a:r>
              <a:rPr lang="en-US" altLang="zh-CN" sz="3200" b="1" kern="0" dirty="0">
                <a:solidFill>
                  <a:srgbClr val="002060"/>
                </a:solidFill>
                <a:latin typeface="黑体" panose="02010609060101010101" pitchFamily="49" charset="-122"/>
                <a:ea typeface="黑体" panose="02010609060101010101" pitchFamily="49" charset="-122"/>
              </a:rPr>
              <a:t>3</a:t>
            </a:r>
            <a:r>
              <a:rPr lang="zh-CN" altLang="en-US" sz="3200" b="1" kern="0" dirty="0">
                <a:solidFill>
                  <a:srgbClr val="002060"/>
                </a:solidFill>
                <a:latin typeface="黑体" panose="02010609060101010101" pitchFamily="49" charset="-122"/>
                <a:ea typeface="黑体" panose="02010609060101010101" pitchFamily="49" charset="-122"/>
              </a:rPr>
              <a:t>趟：</a:t>
            </a:r>
            <a:r>
              <a:rPr lang="en-US" altLang="zh-CN" sz="3200" b="1" kern="0" dirty="0">
                <a:solidFill>
                  <a:srgbClr val="C00000"/>
                </a:solidFill>
                <a:latin typeface="黑体" panose="02010609060101010101" pitchFamily="49" charset="-122"/>
                <a:ea typeface="黑体" panose="02010609060101010101" pitchFamily="49" charset="-122"/>
              </a:rPr>
              <a:t>13,14,17,20,23,25,36,59,83,98</a:t>
            </a:r>
            <a:endParaRPr lang="en-US" altLang="zh-CN" sz="3200" b="1" kern="0" dirty="0">
              <a:latin typeface="黑体" panose="02010609060101010101" pitchFamily="49" charset="-122"/>
              <a:ea typeface="黑体" panose="02010609060101010101" pitchFamily="49" charset="-122"/>
            </a:endParaRPr>
          </a:p>
          <a:p>
            <a:pPr>
              <a:buFont typeface="Wingdings" panose="05000000000000000000" pitchFamily="2" charset="2"/>
              <a:buNone/>
            </a:pPr>
            <a:endParaRPr lang="zh-CN" altLang="en-US" kern="0" dirty="0"/>
          </a:p>
        </p:txBody>
      </p:sp>
      <p:sp>
        <p:nvSpPr>
          <p:cNvPr id="5" name="Rectangle 8">
            <a:extLst>
              <a:ext uri="{FF2B5EF4-FFF2-40B4-BE49-F238E27FC236}">
                <a16:creationId xmlns:a16="http://schemas.microsoft.com/office/drawing/2014/main" id="{B453FFC5-05B7-4366-92AA-9D6F67CC1B46}"/>
              </a:ext>
            </a:extLst>
          </p:cNvPr>
          <p:cNvSpPr>
            <a:spLocks noChangeArrowheads="1"/>
          </p:cNvSpPr>
          <p:nvPr/>
        </p:nvSpPr>
        <p:spPr bwMode="auto">
          <a:xfrm>
            <a:off x="1060002" y="276840"/>
            <a:ext cx="25010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600" b="1" dirty="0">
                <a:solidFill>
                  <a:srgbClr val="002060"/>
                </a:solidFill>
                <a:latin typeface="黑体" panose="02010609060101010101" pitchFamily="49" charset="-122"/>
                <a:ea typeface="黑体" panose="02010609060101010101" pitchFamily="49" charset="-122"/>
              </a:rPr>
              <a:t>课堂练习：</a:t>
            </a:r>
          </a:p>
        </p:txBody>
      </p:sp>
    </p:spTree>
    <p:extLst>
      <p:ext uri="{BB962C8B-B14F-4D97-AF65-F5344CB8AC3E}">
        <p14:creationId xmlns:p14="http://schemas.microsoft.com/office/powerpoint/2010/main" val="369657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3">
            <a:extLst>
              <a:ext uri="{FF2B5EF4-FFF2-40B4-BE49-F238E27FC236}">
                <a16:creationId xmlns:a16="http://schemas.microsoft.com/office/drawing/2014/main" id="{2A61666F-1F1B-4564-A420-CC8983B1F40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6A0F511-B2A6-4208-9B23-9F64BF205545}" type="slidenum">
              <a:rPr lang="zh-CN" altLang="en-US" sz="2400"/>
              <a:pPr algn="r" eaLnBrk="1" hangingPunct="1">
                <a:spcBef>
                  <a:spcPct val="50000"/>
                </a:spcBef>
                <a:buClrTx/>
                <a:buSzTx/>
                <a:buFontTx/>
                <a:buNone/>
              </a:pPr>
              <a:t>31</a:t>
            </a:fld>
            <a:endParaRPr lang="en-US" altLang="zh-CN" sz="2400"/>
          </a:p>
        </p:txBody>
      </p:sp>
      <p:sp>
        <p:nvSpPr>
          <p:cNvPr id="37892" name="Text Box 4">
            <a:extLst>
              <a:ext uri="{FF2B5EF4-FFF2-40B4-BE49-F238E27FC236}">
                <a16:creationId xmlns:a16="http://schemas.microsoft.com/office/drawing/2014/main" id="{01533041-A091-45EF-9257-D45BC556DDE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37893" name="Rectangle 5">
            <a:extLst>
              <a:ext uri="{FF2B5EF4-FFF2-40B4-BE49-F238E27FC236}">
                <a16:creationId xmlns:a16="http://schemas.microsoft.com/office/drawing/2014/main" id="{2A10E6AE-CA34-4573-8311-985E83AE52D4}"/>
              </a:ext>
            </a:extLst>
          </p:cNvPr>
          <p:cNvSpPr>
            <a:spLocks noGrp="1" noChangeArrowheads="1"/>
          </p:cNvSpPr>
          <p:nvPr>
            <p:ph type="body" idx="1"/>
          </p:nvPr>
        </p:nvSpPr>
        <p:spPr>
          <a:xfrm>
            <a:off x="457200" y="1860550"/>
            <a:ext cx="8291264" cy="4038600"/>
          </a:xfrm>
        </p:spPr>
        <p:txBody>
          <a:bodyPr/>
          <a:lstStyle/>
          <a:p>
            <a:pPr eaLnBrk="1" hangingPunct="1">
              <a:spcBef>
                <a:spcPct val="50000"/>
              </a:spcBef>
              <a:defRPr/>
            </a:pPr>
            <a:r>
              <a:rPr lang="zh-CN" altLang="en-US" sz="3200" b="1" dirty="0">
                <a:solidFill>
                  <a:schemeClr val="tx2"/>
                </a:solidFill>
                <a:effectLst>
                  <a:outerShdw blurRad="38100" dist="38100" dir="2700000" algn="tl">
                    <a:srgbClr val="C0C0C0"/>
                  </a:outerShdw>
                </a:effectLst>
                <a:latin typeface="黑体" pitchFamily="2" charset="-122"/>
                <a:ea typeface="黑体" pitchFamily="2" charset="-122"/>
              </a:rPr>
              <a:t>交换排序的基本思想是：</a:t>
            </a:r>
            <a:r>
              <a:rPr lang="zh-CN" altLang="en-US" sz="3200" b="1" dirty="0">
                <a:solidFill>
                  <a:srgbClr val="FF0000"/>
                </a:solidFill>
                <a:effectLst>
                  <a:outerShdw blurRad="38100" dist="38100" dir="2700000" algn="tl">
                    <a:srgbClr val="C0C0C0"/>
                  </a:outerShdw>
                </a:effectLst>
                <a:latin typeface="黑体" pitchFamily="2" charset="-122"/>
                <a:ea typeface="黑体" pitchFamily="2" charset="-122"/>
              </a:rPr>
              <a:t>两两比较</a:t>
            </a:r>
            <a:r>
              <a:rPr lang="zh-CN" altLang="en-US" sz="3200" b="1" dirty="0">
                <a:effectLst>
                  <a:outerShdw blurRad="38100" dist="38100" dir="2700000" algn="tl">
                    <a:srgbClr val="C0C0C0"/>
                  </a:outerShdw>
                </a:effectLst>
                <a:latin typeface="黑体" pitchFamily="2" charset="-122"/>
                <a:ea typeface="黑体" pitchFamily="2" charset="-122"/>
              </a:rPr>
              <a:t>待排序记录的关键码，如果发生</a:t>
            </a:r>
            <a:r>
              <a:rPr lang="zh-CN" altLang="en-US" sz="3200" b="1" dirty="0">
                <a:solidFill>
                  <a:srgbClr val="FF0000"/>
                </a:solidFill>
                <a:effectLst>
                  <a:outerShdw blurRad="38100" dist="38100" dir="2700000" algn="tl">
                    <a:srgbClr val="C0C0C0"/>
                  </a:outerShdw>
                </a:effectLst>
                <a:latin typeface="黑体" pitchFamily="2" charset="-122"/>
                <a:ea typeface="黑体" pitchFamily="2" charset="-122"/>
              </a:rPr>
              <a:t>逆序</a:t>
            </a:r>
            <a:r>
              <a:rPr lang="zh-CN" altLang="en-US" sz="3200" b="1" dirty="0">
                <a:effectLst>
                  <a:outerShdw blurRad="38100" dist="38100" dir="2700000" algn="tl">
                    <a:srgbClr val="C0C0C0"/>
                  </a:outerShdw>
                </a:effectLst>
                <a:latin typeface="黑体" pitchFamily="2" charset="-122"/>
                <a:ea typeface="黑体" pitchFamily="2" charset="-122"/>
              </a:rPr>
              <a:t>（即排列顺序与排序后的次序正好相反），则</a:t>
            </a:r>
            <a:r>
              <a:rPr lang="zh-CN" altLang="en-US" sz="3200" b="1" dirty="0">
                <a:solidFill>
                  <a:srgbClr val="FF0000"/>
                </a:solidFill>
                <a:effectLst>
                  <a:outerShdw blurRad="38100" dist="38100" dir="2700000" algn="tl">
                    <a:srgbClr val="C0C0C0"/>
                  </a:outerShdw>
                </a:effectLst>
                <a:latin typeface="黑体" pitchFamily="2" charset="-122"/>
                <a:ea typeface="黑体" pitchFamily="2" charset="-122"/>
              </a:rPr>
              <a:t>交换</a:t>
            </a:r>
            <a:r>
              <a:rPr lang="zh-CN" altLang="en-US" sz="3200" b="1" dirty="0">
                <a:effectLst>
                  <a:outerShdw blurRad="38100" dist="38100" dir="2700000" algn="tl">
                    <a:srgbClr val="C0C0C0"/>
                  </a:outerShdw>
                </a:effectLst>
                <a:latin typeface="黑体" pitchFamily="2" charset="-122"/>
                <a:ea typeface="黑体" pitchFamily="2" charset="-122"/>
              </a:rPr>
              <a:t>之，直到所有记录都排好序为止。</a:t>
            </a:r>
            <a:endParaRPr lang="zh-CN" altLang="en-US" sz="3200" b="1" dirty="0">
              <a:solidFill>
                <a:schemeClr val="tx2"/>
              </a:solidFill>
              <a:effectLst>
                <a:outerShdw blurRad="38100" dist="38100" dir="2700000" algn="tl">
                  <a:srgbClr val="C0C0C0"/>
                </a:outerShdw>
              </a:effectLst>
              <a:latin typeface="黑体" pitchFamily="2" charset="-122"/>
              <a:ea typeface="黑体" pitchFamily="2" charset="-122"/>
            </a:endParaRPr>
          </a:p>
          <a:p>
            <a:pPr eaLnBrk="1" hangingPunct="1">
              <a:spcBef>
                <a:spcPct val="50000"/>
              </a:spcBef>
              <a:buClr>
                <a:schemeClr val="tx2"/>
              </a:buClr>
              <a:buSzPct val="50000"/>
            </a:pPr>
            <a:r>
              <a:rPr lang="zh-CN" altLang="en-US" sz="3200" b="1" dirty="0">
                <a:latin typeface="黑体" panose="02010609060101010101" pitchFamily="49" charset="-122"/>
                <a:ea typeface="黑体" panose="02010609060101010101" pitchFamily="49" charset="-122"/>
              </a:rPr>
              <a:t>交换排序的主要算法有：</a:t>
            </a:r>
            <a:endParaRPr lang="en-US" altLang="zh-CN" sz="3200" b="1" dirty="0">
              <a:latin typeface="黑体" panose="02010609060101010101" pitchFamily="49" charset="-122"/>
              <a:ea typeface="黑体" panose="02010609060101010101" pitchFamily="49" charset="-122"/>
            </a:endParaRPr>
          </a:p>
          <a:p>
            <a:pPr lvl="1" eaLnBrk="1" hangingPunct="1">
              <a:spcBef>
                <a:spcPct val="50000"/>
              </a:spcBef>
              <a:buClr>
                <a:schemeClr val="tx2"/>
              </a:buClr>
              <a:buSzPct val="50000"/>
            </a:pPr>
            <a:r>
              <a:rPr lang="zh-CN" altLang="en-US" sz="2800" b="1" dirty="0">
                <a:solidFill>
                  <a:schemeClr val="tx2"/>
                </a:solidFill>
                <a:latin typeface="黑体" panose="02010609060101010101" pitchFamily="49" charset="-122"/>
                <a:ea typeface="黑体" panose="02010609060101010101" pitchFamily="49" charset="-122"/>
              </a:rPr>
              <a:t>起泡排序（冒泡排序）</a:t>
            </a:r>
            <a:endParaRPr lang="en-US" altLang="zh-CN" sz="2800" b="1" dirty="0">
              <a:solidFill>
                <a:schemeClr val="tx2"/>
              </a:solidFill>
              <a:latin typeface="黑体" panose="02010609060101010101" pitchFamily="49" charset="-122"/>
              <a:ea typeface="黑体" panose="02010609060101010101" pitchFamily="49" charset="-122"/>
            </a:endParaRPr>
          </a:p>
          <a:p>
            <a:pPr lvl="1" eaLnBrk="1" hangingPunct="1">
              <a:spcBef>
                <a:spcPct val="50000"/>
              </a:spcBef>
              <a:buClr>
                <a:schemeClr val="tx2"/>
              </a:buClr>
              <a:buSzPct val="50000"/>
            </a:pPr>
            <a:r>
              <a:rPr lang="zh-CN" altLang="en-US" sz="2800" b="1" dirty="0">
                <a:solidFill>
                  <a:schemeClr val="tx2"/>
                </a:solidFill>
                <a:latin typeface="黑体" panose="02010609060101010101" pitchFamily="49" charset="-122"/>
                <a:ea typeface="黑体" panose="02010609060101010101" pitchFamily="49" charset="-122"/>
              </a:rPr>
              <a:t>快速排序</a:t>
            </a:r>
          </a:p>
          <a:p>
            <a:pPr eaLnBrk="1" hangingPunct="1">
              <a:spcBef>
                <a:spcPct val="50000"/>
              </a:spcBef>
              <a:buClr>
                <a:schemeClr val="tx2"/>
              </a:buClr>
              <a:buSzPct val="50000"/>
            </a:pPr>
            <a:endParaRPr lang="en-US" altLang="zh-CN" sz="3200" b="1" dirty="0">
              <a:latin typeface="黑体" panose="02010609060101010101" pitchFamily="49" charset="-122"/>
              <a:ea typeface="黑体" panose="02010609060101010101" pitchFamily="49" charset="-122"/>
            </a:endParaRPr>
          </a:p>
          <a:p>
            <a:pPr eaLnBrk="1" hangingPunct="1">
              <a:spcBef>
                <a:spcPct val="50000"/>
              </a:spcBef>
              <a:buClr>
                <a:schemeClr val="tx2"/>
              </a:buClr>
              <a:buSzPct val="50000"/>
            </a:pPr>
            <a:endParaRPr lang="zh-CN" altLang="en-US" sz="3200" b="1" dirty="0">
              <a:latin typeface="黑体" panose="02010609060101010101" pitchFamily="49" charset="-122"/>
              <a:ea typeface="黑体" panose="02010609060101010101" pitchFamily="49" charset="-122"/>
            </a:endParaRPr>
          </a:p>
        </p:txBody>
      </p:sp>
      <p:sp>
        <p:nvSpPr>
          <p:cNvPr id="37894" name="Rectangle 6">
            <a:extLst>
              <a:ext uri="{FF2B5EF4-FFF2-40B4-BE49-F238E27FC236}">
                <a16:creationId xmlns:a16="http://schemas.microsoft.com/office/drawing/2014/main" id="{ADB17240-DA76-45DD-971A-D7CEE8F936D1}"/>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extLst>
      <p:ext uri="{BB962C8B-B14F-4D97-AF65-F5344CB8AC3E}">
        <p14:creationId xmlns:p14="http://schemas.microsoft.com/office/powerpoint/2010/main" val="18570126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22D181A3-5DC2-4791-B8A7-97F1D379FFC8}"/>
              </a:ext>
            </a:extLst>
          </p:cNvPr>
          <p:cNvSpPr>
            <a:spLocks noGrp="1" noChangeArrowheads="1"/>
          </p:cNvSpPr>
          <p:nvPr>
            <p:ph type="title"/>
          </p:nvPr>
        </p:nvSpPr>
        <p:spPr>
          <a:xfrm>
            <a:off x="457200" y="1984375"/>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一、起泡排序（冒泡排序）</a:t>
            </a:r>
            <a:endParaRPr lang="en-US" altLang="zh-CN" sz="3300" dirty="0">
              <a:latin typeface="黑体" panose="02010609060101010101" pitchFamily="49" charset="-122"/>
              <a:ea typeface="黑体" panose="02010609060101010101" pitchFamily="49" charset="-122"/>
            </a:endParaRPr>
          </a:p>
        </p:txBody>
      </p:sp>
      <p:sp>
        <p:nvSpPr>
          <p:cNvPr id="37891" name="Text Box 3">
            <a:extLst>
              <a:ext uri="{FF2B5EF4-FFF2-40B4-BE49-F238E27FC236}">
                <a16:creationId xmlns:a16="http://schemas.microsoft.com/office/drawing/2014/main" id="{2A61666F-1F1B-4564-A420-CC8983B1F40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6A0F511-B2A6-4208-9B23-9F64BF205545}" type="slidenum">
              <a:rPr lang="zh-CN" altLang="en-US" sz="2400"/>
              <a:pPr algn="r" eaLnBrk="1" hangingPunct="1">
                <a:spcBef>
                  <a:spcPct val="50000"/>
                </a:spcBef>
                <a:buClrTx/>
                <a:buSzTx/>
                <a:buFontTx/>
                <a:buNone/>
              </a:pPr>
              <a:t>32</a:t>
            </a:fld>
            <a:endParaRPr lang="en-US" altLang="zh-CN" sz="2400"/>
          </a:p>
        </p:txBody>
      </p:sp>
      <p:sp>
        <p:nvSpPr>
          <p:cNvPr id="37892" name="Text Box 4">
            <a:extLst>
              <a:ext uri="{FF2B5EF4-FFF2-40B4-BE49-F238E27FC236}">
                <a16:creationId xmlns:a16="http://schemas.microsoft.com/office/drawing/2014/main" id="{01533041-A091-45EF-9257-D45BC556DDE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37893" name="Rectangle 5">
            <a:extLst>
              <a:ext uri="{FF2B5EF4-FFF2-40B4-BE49-F238E27FC236}">
                <a16:creationId xmlns:a16="http://schemas.microsoft.com/office/drawing/2014/main" id="{2A10E6AE-CA34-4573-8311-985E83AE52D4}"/>
              </a:ext>
            </a:extLst>
          </p:cNvPr>
          <p:cNvSpPr>
            <a:spLocks noGrp="1" noChangeArrowheads="1"/>
          </p:cNvSpPr>
          <p:nvPr>
            <p:ph type="body" idx="1"/>
          </p:nvPr>
        </p:nvSpPr>
        <p:spPr>
          <a:xfrm>
            <a:off x="381000" y="2819400"/>
            <a:ext cx="8763000" cy="4038600"/>
          </a:xfrm>
        </p:spPr>
        <p:txBody>
          <a:bodyPr/>
          <a:lstStyle/>
          <a:p>
            <a:pPr eaLnBrk="1" hangingPunct="1">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设待排序记录序列中的记录个数为</a:t>
            </a:r>
            <a:r>
              <a:rPr lang="en-US" altLang="zh-CN" b="1" dirty="0">
                <a:latin typeface="黑体" panose="02010609060101010101" pitchFamily="49" charset="-122"/>
                <a:ea typeface="黑体" panose="02010609060101010101" pitchFamily="49" charset="-122"/>
              </a:rPr>
              <a:t>n。</a:t>
            </a:r>
          </a:p>
          <a:p>
            <a:pPr eaLnBrk="1" hangingPunct="1">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一般地，第</a:t>
            </a:r>
            <a:r>
              <a:rPr lang="en-US" altLang="zh-CN" b="1" dirty="0">
                <a:solidFill>
                  <a:srgbClr val="FF0000"/>
                </a:solidFill>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趟起泡排序从</a:t>
            </a:r>
            <a:r>
              <a:rPr lang="zh-CN" altLang="en-US" b="1" dirty="0">
                <a:solidFill>
                  <a:srgbClr val="FF0000"/>
                </a:solidFill>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到</a:t>
            </a:r>
            <a:r>
              <a:rPr lang="en-US" altLang="zh-CN" b="1" dirty="0">
                <a:solidFill>
                  <a:srgbClr val="FF0000"/>
                </a:solidFill>
                <a:latin typeface="黑体" panose="02010609060101010101" pitchFamily="49" charset="-122"/>
                <a:ea typeface="黑体" panose="02010609060101010101" pitchFamily="49" charset="-122"/>
              </a:rPr>
              <a:t>n+1-i</a:t>
            </a:r>
          </a:p>
          <a:p>
            <a:pPr eaLnBrk="1" hangingPunct="1">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依次比较</a:t>
            </a:r>
            <a:r>
              <a:rPr lang="zh-CN" altLang="en-US" b="1" dirty="0">
                <a:solidFill>
                  <a:srgbClr val="FF0000"/>
                </a:solidFill>
                <a:latin typeface="黑体" panose="02010609060101010101" pitchFamily="49" charset="-122"/>
                <a:ea typeface="黑体" panose="02010609060101010101" pitchFamily="49" charset="-122"/>
              </a:rPr>
              <a:t>相邻</a:t>
            </a:r>
            <a:r>
              <a:rPr lang="zh-CN" altLang="en-US" b="1" dirty="0">
                <a:latin typeface="黑体" panose="02010609060101010101" pitchFamily="49" charset="-122"/>
                <a:ea typeface="黑体" panose="02010609060101010101" pitchFamily="49" charset="-122"/>
              </a:rPr>
              <a:t>两个记录的关键字，如果发生逆序，则</a:t>
            </a:r>
            <a:r>
              <a:rPr lang="zh-CN" altLang="en-US" b="1" dirty="0">
                <a:solidFill>
                  <a:schemeClr val="hlink"/>
                </a:solidFill>
                <a:latin typeface="黑体" panose="02010609060101010101" pitchFamily="49" charset="-122"/>
                <a:ea typeface="黑体" panose="02010609060101010101" pitchFamily="49" charset="-122"/>
              </a:rPr>
              <a:t>交换</a:t>
            </a:r>
            <a:r>
              <a:rPr lang="zh-CN" altLang="en-US" b="1" dirty="0">
                <a:latin typeface="黑体" panose="02010609060101010101" pitchFamily="49" charset="-122"/>
                <a:ea typeface="黑体" panose="02010609060101010101" pitchFamily="49" charset="-122"/>
              </a:rPr>
              <a:t>之</a:t>
            </a:r>
          </a:p>
          <a:p>
            <a:pPr eaLnBrk="1" hangingPunct="1">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其结果是这</a:t>
            </a:r>
            <a:r>
              <a:rPr lang="en-US" altLang="zh-CN" b="1" dirty="0">
                <a:latin typeface="黑体" panose="02010609060101010101" pitchFamily="49" charset="-122"/>
                <a:ea typeface="黑体" panose="02010609060101010101" pitchFamily="49" charset="-122"/>
              </a:rPr>
              <a:t>n-i+1</a:t>
            </a:r>
            <a:r>
              <a:rPr lang="zh-CN" altLang="en-US" b="1" dirty="0">
                <a:latin typeface="黑体" panose="02010609060101010101" pitchFamily="49" charset="-122"/>
                <a:ea typeface="黑体" panose="02010609060101010101" pitchFamily="49" charset="-122"/>
              </a:rPr>
              <a:t>个记录中，关键字最大的记录被交换到第</a:t>
            </a:r>
            <a:r>
              <a:rPr lang="en-US" altLang="zh-CN" b="1" dirty="0">
                <a:latin typeface="黑体" panose="02010609060101010101" pitchFamily="49" charset="-122"/>
                <a:ea typeface="黑体" panose="02010609060101010101" pitchFamily="49" charset="-122"/>
              </a:rPr>
              <a:t>n-i+1</a:t>
            </a:r>
            <a:r>
              <a:rPr lang="zh-CN" altLang="en-US" b="1" dirty="0">
                <a:latin typeface="黑体" panose="02010609060101010101" pitchFamily="49" charset="-122"/>
                <a:ea typeface="黑体" panose="02010609060101010101" pitchFamily="49" charset="-122"/>
              </a:rPr>
              <a:t>的位置上，最多作</a:t>
            </a:r>
            <a:r>
              <a:rPr lang="en-US" altLang="zh-CN" b="1" dirty="0">
                <a:solidFill>
                  <a:srgbClr val="FF0000"/>
                </a:solidFill>
                <a:latin typeface="黑体" panose="02010609060101010101" pitchFamily="49" charset="-122"/>
                <a:ea typeface="黑体" panose="02010609060101010101" pitchFamily="49" charset="-122"/>
              </a:rPr>
              <a:t>n-1</a:t>
            </a:r>
            <a:r>
              <a:rPr lang="zh-CN" altLang="en-US" b="1" dirty="0">
                <a:latin typeface="黑体" panose="02010609060101010101" pitchFamily="49" charset="-122"/>
                <a:ea typeface="黑体" panose="02010609060101010101" pitchFamily="49" charset="-122"/>
              </a:rPr>
              <a:t>趟</a:t>
            </a:r>
          </a:p>
        </p:txBody>
      </p:sp>
      <p:sp>
        <p:nvSpPr>
          <p:cNvPr id="37894" name="Rectangle 6">
            <a:extLst>
              <a:ext uri="{FF2B5EF4-FFF2-40B4-BE49-F238E27FC236}">
                <a16:creationId xmlns:a16="http://schemas.microsoft.com/office/drawing/2014/main" id="{ADB17240-DA76-45DD-971A-D7CEE8F936D1}"/>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345D61C0-F78A-435F-9119-5929BF009E7D}"/>
              </a:ext>
            </a:extLst>
          </p:cNvPr>
          <p:cNvSpPr>
            <a:spLocks noGrp="1" noChangeArrowheads="1"/>
          </p:cNvSpPr>
          <p:nvPr>
            <p:ph type="title"/>
          </p:nvPr>
        </p:nvSpPr>
        <p:spPr>
          <a:xfrm>
            <a:off x="428625" y="1857375"/>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一、起泡排序</a:t>
            </a:r>
            <a:r>
              <a:rPr lang="en-US" altLang="zh-CN" sz="3300" dirty="0">
                <a:latin typeface="黑体" panose="02010609060101010101" pitchFamily="49" charset="-122"/>
                <a:ea typeface="黑体" panose="02010609060101010101" pitchFamily="49" charset="-122"/>
              </a:rPr>
              <a:t>(</a:t>
            </a:r>
            <a:r>
              <a:rPr lang="zh-CN" altLang="en-US" sz="3300" dirty="0">
                <a:latin typeface="黑体" panose="02010609060101010101" pitchFamily="49" charset="-122"/>
                <a:ea typeface="黑体" panose="02010609060101010101" pitchFamily="49" charset="-122"/>
              </a:rPr>
              <a:t>算法</a:t>
            </a:r>
            <a:r>
              <a:rPr lang="en-US" altLang="zh-CN" sz="3300" dirty="0">
                <a:latin typeface="黑体" panose="02010609060101010101" pitchFamily="49" charset="-122"/>
                <a:ea typeface="黑体" panose="02010609060101010101" pitchFamily="49" charset="-122"/>
              </a:rPr>
              <a:t>)</a:t>
            </a:r>
          </a:p>
        </p:txBody>
      </p:sp>
      <p:sp>
        <p:nvSpPr>
          <p:cNvPr id="38915" name="Text Box 3">
            <a:extLst>
              <a:ext uri="{FF2B5EF4-FFF2-40B4-BE49-F238E27FC236}">
                <a16:creationId xmlns:a16="http://schemas.microsoft.com/office/drawing/2014/main" id="{BD15F5C8-547E-4E34-9A42-72E0132D950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0386569-780E-4677-8FAF-F6D2558FD01C}" type="slidenum">
              <a:rPr lang="zh-CN" altLang="en-US" sz="2400"/>
              <a:pPr algn="r" eaLnBrk="1" hangingPunct="1">
                <a:spcBef>
                  <a:spcPct val="50000"/>
                </a:spcBef>
                <a:buClrTx/>
                <a:buSzTx/>
                <a:buFontTx/>
                <a:buNone/>
              </a:pPr>
              <a:t>33</a:t>
            </a:fld>
            <a:endParaRPr lang="en-US" altLang="zh-CN" sz="2400"/>
          </a:p>
        </p:txBody>
      </p:sp>
      <p:sp>
        <p:nvSpPr>
          <p:cNvPr id="38916" name="Text Box 4">
            <a:extLst>
              <a:ext uri="{FF2B5EF4-FFF2-40B4-BE49-F238E27FC236}">
                <a16:creationId xmlns:a16="http://schemas.microsoft.com/office/drawing/2014/main" id="{2174BF2C-1C40-4A58-AA13-AA8401675DF0}"/>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38917" name="Rectangle 5">
            <a:extLst>
              <a:ext uri="{FF2B5EF4-FFF2-40B4-BE49-F238E27FC236}">
                <a16:creationId xmlns:a16="http://schemas.microsoft.com/office/drawing/2014/main" id="{7FDE3165-A645-4551-A25D-D3704FA7FE04}"/>
              </a:ext>
            </a:extLst>
          </p:cNvPr>
          <p:cNvSpPr>
            <a:spLocks noGrp="1" noChangeArrowheads="1"/>
          </p:cNvSpPr>
          <p:nvPr>
            <p:ph type="body" idx="1"/>
          </p:nvPr>
        </p:nvSpPr>
        <p:spPr>
          <a:xfrm>
            <a:off x="381000" y="2643188"/>
            <a:ext cx="8763000" cy="4038600"/>
          </a:xfrm>
        </p:spPr>
        <p:txBody>
          <a:bodyPr/>
          <a:lstStyle/>
          <a:p>
            <a:pPr eaLnBrk="1" hangingPunct="1">
              <a:lnSpc>
                <a:spcPct val="90000"/>
              </a:lnSpc>
              <a:spcBef>
                <a:spcPct val="50000"/>
              </a:spcBef>
              <a:buClr>
                <a:schemeClr val="tx2"/>
              </a:buClr>
              <a:buSzPct val="50000"/>
            </a:pPr>
            <a:r>
              <a:rPr lang="en-US" altLang="zh-CN" b="1" dirty="0">
                <a:latin typeface="黑体" panose="02010609060101010101" pitchFamily="49" charset="-122"/>
                <a:ea typeface="黑体" panose="02010609060101010101" pitchFamily="49" charset="-122"/>
              </a:rPr>
              <a:t>i=1</a:t>
            </a:r>
            <a:r>
              <a:rPr lang="zh-CN" altLang="en-US" b="1" dirty="0">
                <a:latin typeface="黑体" panose="02010609060101010101" pitchFamily="49" charset="-122"/>
                <a:ea typeface="黑体" panose="02010609060101010101" pitchFamily="49" charset="-122"/>
              </a:rPr>
              <a:t>时，为第一趟排序，</a:t>
            </a:r>
            <a:r>
              <a:rPr lang="zh-CN" altLang="en-US" b="1" dirty="0">
                <a:solidFill>
                  <a:srgbClr val="FF0000"/>
                </a:solidFill>
                <a:latin typeface="黑体" panose="02010609060101010101" pitchFamily="49" charset="-122"/>
                <a:ea typeface="黑体" panose="02010609060101010101" pitchFamily="49" charset="-122"/>
              </a:rPr>
              <a:t>关键字最大</a:t>
            </a:r>
            <a:r>
              <a:rPr lang="zh-CN" altLang="en-US" b="1" dirty="0">
                <a:latin typeface="黑体" panose="02010609060101010101" pitchFamily="49" charset="-122"/>
                <a:ea typeface="黑体" panose="02010609060101010101" pitchFamily="49" charset="-122"/>
              </a:rPr>
              <a:t>的记录将被交换到</a:t>
            </a:r>
            <a:r>
              <a:rPr lang="zh-CN" altLang="en-US" b="1" dirty="0">
                <a:solidFill>
                  <a:srgbClr val="FF0000"/>
                </a:solidFill>
                <a:latin typeface="黑体" panose="02010609060101010101" pitchFamily="49" charset="-122"/>
                <a:ea typeface="黑体" panose="02010609060101010101" pitchFamily="49" charset="-122"/>
              </a:rPr>
              <a:t>最后一个位置</a:t>
            </a:r>
          </a:p>
          <a:p>
            <a:pPr eaLnBrk="1" hangingPunct="1">
              <a:lnSpc>
                <a:spcPct val="90000"/>
              </a:lnSpc>
              <a:spcBef>
                <a:spcPct val="50000"/>
              </a:spcBef>
              <a:buClr>
                <a:schemeClr val="tx2"/>
              </a:buClr>
              <a:buSzPct val="50000"/>
            </a:pPr>
            <a:r>
              <a:rPr lang="en-US" altLang="zh-CN" b="1" dirty="0">
                <a:latin typeface="黑体" panose="02010609060101010101" pitchFamily="49" charset="-122"/>
                <a:ea typeface="黑体" panose="02010609060101010101" pitchFamily="49" charset="-122"/>
              </a:rPr>
              <a:t>i=2</a:t>
            </a:r>
            <a:r>
              <a:rPr lang="zh-CN" altLang="en-US" b="1" dirty="0">
                <a:latin typeface="黑体" panose="02010609060101010101" pitchFamily="49" charset="-122"/>
                <a:ea typeface="黑体" panose="02010609060101010101" pitchFamily="49" charset="-122"/>
              </a:rPr>
              <a:t>时，为第二趟排序，</a:t>
            </a:r>
            <a:r>
              <a:rPr lang="zh-CN" altLang="en-US" b="1" dirty="0">
                <a:solidFill>
                  <a:srgbClr val="FF0000"/>
                </a:solidFill>
                <a:latin typeface="黑体" panose="02010609060101010101" pitchFamily="49" charset="-122"/>
                <a:ea typeface="黑体" panose="02010609060101010101" pitchFamily="49" charset="-122"/>
              </a:rPr>
              <a:t>关键字次大</a:t>
            </a:r>
            <a:r>
              <a:rPr lang="zh-CN" altLang="en-US" b="1" dirty="0">
                <a:latin typeface="黑体" panose="02010609060101010101" pitchFamily="49" charset="-122"/>
                <a:ea typeface="黑体" panose="02010609060101010101" pitchFamily="49" charset="-122"/>
              </a:rPr>
              <a:t>的记录将被交换到</a:t>
            </a:r>
            <a:r>
              <a:rPr lang="zh-CN" altLang="en-US" b="1" dirty="0">
                <a:solidFill>
                  <a:srgbClr val="FF0000"/>
                </a:solidFill>
                <a:latin typeface="黑体" panose="02010609060101010101" pitchFamily="49" charset="-122"/>
                <a:ea typeface="黑体" panose="02010609060101010101" pitchFamily="49" charset="-122"/>
              </a:rPr>
              <a:t>最后第二个位置</a:t>
            </a:r>
          </a:p>
          <a:p>
            <a:pPr eaLnBrk="1" hangingPunct="1">
              <a:lnSpc>
                <a:spcPct val="90000"/>
              </a:lnSpc>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a:t>
            </a:r>
          </a:p>
          <a:p>
            <a:pPr eaLnBrk="1" hangingPunct="1">
              <a:lnSpc>
                <a:spcPct val="90000"/>
              </a:lnSpc>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关键字小的记录不断上浮(</a:t>
            </a:r>
            <a:r>
              <a:rPr lang="zh-CN" altLang="en-US" b="1" dirty="0">
                <a:solidFill>
                  <a:schemeClr val="hlink"/>
                </a:solidFill>
                <a:latin typeface="黑体" panose="02010609060101010101" pitchFamily="49" charset="-122"/>
                <a:ea typeface="黑体" panose="02010609060101010101" pitchFamily="49" charset="-122"/>
              </a:rPr>
              <a:t>起泡</a:t>
            </a:r>
            <a:r>
              <a:rPr lang="zh-CN" altLang="en-US" b="1" dirty="0">
                <a:latin typeface="黑体" panose="02010609060101010101" pitchFamily="49" charset="-122"/>
                <a:ea typeface="黑体" panose="02010609060101010101" pitchFamily="49" charset="-122"/>
              </a:rPr>
              <a:t>)，关键字大的记录不断下沉(每趟排序最大的一直沉到底)</a:t>
            </a:r>
          </a:p>
        </p:txBody>
      </p:sp>
      <p:sp>
        <p:nvSpPr>
          <p:cNvPr id="38918" name="Rectangle 6">
            <a:extLst>
              <a:ext uri="{FF2B5EF4-FFF2-40B4-BE49-F238E27FC236}">
                <a16:creationId xmlns:a16="http://schemas.microsoft.com/office/drawing/2014/main" id="{F662E5B1-82EB-4ABC-8F49-C4968086BFA8}"/>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298197F6-BBBD-4B83-95B0-AF2BBA905C0F}"/>
              </a:ext>
            </a:extLst>
          </p:cNvPr>
          <p:cNvSpPr>
            <a:spLocks noGrp="1" noChangeArrowheads="1"/>
          </p:cNvSpPr>
          <p:nvPr>
            <p:ph type="title"/>
          </p:nvPr>
        </p:nvSpPr>
        <p:spPr>
          <a:xfrm>
            <a:off x="457200" y="1984375"/>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一、起泡排序</a:t>
            </a:r>
            <a:r>
              <a:rPr lang="en-US" altLang="zh-CN" sz="3300" dirty="0">
                <a:latin typeface="黑体" panose="02010609060101010101" pitchFamily="49" charset="-122"/>
                <a:ea typeface="黑体" panose="02010609060101010101" pitchFamily="49" charset="-122"/>
              </a:rPr>
              <a:t>(</a:t>
            </a:r>
            <a:r>
              <a:rPr lang="zh-CN" altLang="en-US" sz="3300" dirty="0">
                <a:latin typeface="黑体" panose="02010609060101010101" pitchFamily="49" charset="-122"/>
                <a:ea typeface="黑体" panose="02010609060101010101" pitchFamily="49" charset="-122"/>
              </a:rPr>
              <a:t>举例</a:t>
            </a:r>
            <a:r>
              <a:rPr lang="en-US" altLang="zh-CN" sz="3300" dirty="0">
                <a:latin typeface="黑体" panose="02010609060101010101" pitchFamily="49" charset="-122"/>
                <a:ea typeface="黑体" panose="02010609060101010101" pitchFamily="49" charset="-122"/>
              </a:rPr>
              <a:t>)</a:t>
            </a:r>
          </a:p>
        </p:txBody>
      </p:sp>
      <p:sp>
        <p:nvSpPr>
          <p:cNvPr id="39939" name="Text Box 3">
            <a:extLst>
              <a:ext uri="{FF2B5EF4-FFF2-40B4-BE49-F238E27FC236}">
                <a16:creationId xmlns:a16="http://schemas.microsoft.com/office/drawing/2014/main" id="{91143C50-3250-4B5D-AFED-30662EA6ACA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91B9323-EF8E-4702-81FE-0932B7B8E3E7}" type="slidenum">
              <a:rPr lang="zh-CN" altLang="en-US" sz="2400"/>
              <a:pPr algn="r" eaLnBrk="1" hangingPunct="1">
                <a:spcBef>
                  <a:spcPct val="50000"/>
                </a:spcBef>
                <a:buClrTx/>
                <a:buSzTx/>
                <a:buFontTx/>
                <a:buNone/>
              </a:pPr>
              <a:t>34</a:t>
            </a:fld>
            <a:endParaRPr lang="en-US" altLang="zh-CN" sz="2400"/>
          </a:p>
        </p:txBody>
      </p:sp>
      <p:sp>
        <p:nvSpPr>
          <p:cNvPr id="39940" name="Text Box 4">
            <a:extLst>
              <a:ext uri="{FF2B5EF4-FFF2-40B4-BE49-F238E27FC236}">
                <a16:creationId xmlns:a16="http://schemas.microsoft.com/office/drawing/2014/main" id="{AE3E707E-6CB8-410E-8A67-5B00DD7C939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39941" name="Rectangle 6">
            <a:extLst>
              <a:ext uri="{FF2B5EF4-FFF2-40B4-BE49-F238E27FC236}">
                <a16:creationId xmlns:a16="http://schemas.microsoft.com/office/drawing/2014/main" id="{0A287379-81C9-4103-8412-5B00E907AEB3}"/>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39942" name="Group 60">
            <a:extLst>
              <a:ext uri="{FF2B5EF4-FFF2-40B4-BE49-F238E27FC236}">
                <a16:creationId xmlns:a16="http://schemas.microsoft.com/office/drawing/2014/main" id="{C8222E98-1F94-4861-837B-098FC167656B}"/>
              </a:ext>
            </a:extLst>
          </p:cNvPr>
          <p:cNvGrpSpPr>
            <a:grpSpLocks/>
          </p:cNvGrpSpPr>
          <p:nvPr/>
        </p:nvGrpSpPr>
        <p:grpSpPr bwMode="auto">
          <a:xfrm>
            <a:off x="685800" y="2819400"/>
            <a:ext cx="7623175" cy="3957638"/>
            <a:chOff x="432" y="1776"/>
            <a:chExt cx="4802" cy="2492"/>
          </a:xfrm>
        </p:grpSpPr>
        <p:grpSp>
          <p:nvGrpSpPr>
            <p:cNvPr id="39943" name="Group 51">
              <a:extLst>
                <a:ext uri="{FF2B5EF4-FFF2-40B4-BE49-F238E27FC236}">
                  <a16:creationId xmlns:a16="http://schemas.microsoft.com/office/drawing/2014/main" id="{196A1566-0E06-4A8A-B38B-53BDC3948AC8}"/>
                </a:ext>
              </a:extLst>
            </p:cNvPr>
            <p:cNvGrpSpPr>
              <a:grpSpLocks/>
            </p:cNvGrpSpPr>
            <p:nvPr/>
          </p:nvGrpSpPr>
          <p:grpSpPr bwMode="auto">
            <a:xfrm>
              <a:off x="528" y="1776"/>
              <a:ext cx="336" cy="2064"/>
              <a:chOff x="528" y="1824"/>
              <a:chExt cx="336" cy="2016"/>
            </a:xfrm>
          </p:grpSpPr>
          <p:sp>
            <p:nvSpPr>
              <p:cNvPr id="245768" name="Oval 8">
                <a:extLst>
                  <a:ext uri="{FF2B5EF4-FFF2-40B4-BE49-F238E27FC236}">
                    <a16:creationId xmlns:a16="http://schemas.microsoft.com/office/drawing/2014/main" id="{079C6ECF-53FB-49BC-908B-14109722D949}"/>
                  </a:ext>
                </a:extLst>
              </p:cNvPr>
              <p:cNvSpPr>
                <a:spLocks noChangeArrowheads="1"/>
              </p:cNvSpPr>
              <p:nvPr/>
            </p:nvSpPr>
            <p:spPr bwMode="auto">
              <a:xfrm>
                <a:off x="528" y="182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45769" name="Oval 9">
                <a:extLst>
                  <a:ext uri="{FF2B5EF4-FFF2-40B4-BE49-F238E27FC236}">
                    <a16:creationId xmlns:a16="http://schemas.microsoft.com/office/drawing/2014/main" id="{E5FC86AB-7A15-4E37-8AFB-89AA80E3D876}"/>
                  </a:ext>
                </a:extLst>
              </p:cNvPr>
              <p:cNvSpPr>
                <a:spLocks noChangeArrowheads="1"/>
              </p:cNvSpPr>
              <p:nvPr/>
            </p:nvSpPr>
            <p:spPr bwMode="auto">
              <a:xfrm>
                <a:off x="528" y="350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45770" name="Oval 10">
                <a:extLst>
                  <a:ext uri="{FF2B5EF4-FFF2-40B4-BE49-F238E27FC236}">
                    <a16:creationId xmlns:a16="http://schemas.microsoft.com/office/drawing/2014/main" id="{E754CC76-1C4B-4C2C-9132-B736CE391F75}"/>
                  </a:ext>
                </a:extLst>
              </p:cNvPr>
              <p:cNvSpPr>
                <a:spLocks noChangeArrowheads="1"/>
              </p:cNvSpPr>
              <p:nvPr/>
            </p:nvSpPr>
            <p:spPr bwMode="auto">
              <a:xfrm>
                <a:off x="528" y="216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45771" name="Oval 11">
                <a:extLst>
                  <a:ext uri="{FF2B5EF4-FFF2-40B4-BE49-F238E27FC236}">
                    <a16:creationId xmlns:a16="http://schemas.microsoft.com/office/drawing/2014/main" id="{277C6156-6B2F-45DC-82B3-B06D1D8F42F8}"/>
                  </a:ext>
                </a:extLst>
              </p:cNvPr>
              <p:cNvSpPr>
                <a:spLocks noChangeArrowheads="1"/>
              </p:cNvSpPr>
              <p:nvPr/>
            </p:nvSpPr>
            <p:spPr bwMode="auto">
              <a:xfrm>
                <a:off x="528" y="2496"/>
                <a:ext cx="336" cy="34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45772" name="Oval 12">
                <a:extLst>
                  <a:ext uri="{FF2B5EF4-FFF2-40B4-BE49-F238E27FC236}">
                    <a16:creationId xmlns:a16="http://schemas.microsoft.com/office/drawing/2014/main" id="{A9121D48-27FA-414D-9C09-1F6DF0E974AE}"/>
                  </a:ext>
                </a:extLst>
              </p:cNvPr>
              <p:cNvSpPr>
                <a:spLocks noChangeArrowheads="1"/>
              </p:cNvSpPr>
              <p:nvPr/>
            </p:nvSpPr>
            <p:spPr bwMode="auto">
              <a:xfrm>
                <a:off x="528" y="283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006600"/>
                    </a:solidFill>
                    <a:effectLst>
                      <a:outerShdw blurRad="38100" dist="38100" dir="2700000" algn="tl">
                        <a:srgbClr val="000000"/>
                      </a:outerShdw>
                    </a:effectLst>
                    <a:latin typeface="Arial" charset="0"/>
                  </a:rPr>
                  <a:t>25</a:t>
                </a:r>
              </a:p>
            </p:txBody>
          </p:sp>
          <p:sp>
            <p:nvSpPr>
              <p:cNvPr id="245773" name="Oval 13">
                <a:extLst>
                  <a:ext uri="{FF2B5EF4-FFF2-40B4-BE49-F238E27FC236}">
                    <a16:creationId xmlns:a16="http://schemas.microsoft.com/office/drawing/2014/main" id="{7ABE8088-F3D7-4684-85E1-EE393473DC94}"/>
                  </a:ext>
                </a:extLst>
              </p:cNvPr>
              <p:cNvSpPr>
                <a:spLocks noChangeArrowheads="1"/>
              </p:cNvSpPr>
              <p:nvPr/>
            </p:nvSpPr>
            <p:spPr bwMode="auto">
              <a:xfrm>
                <a:off x="528" y="316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grpSp>
        <p:grpSp>
          <p:nvGrpSpPr>
            <p:cNvPr id="39944" name="Group 59">
              <a:extLst>
                <a:ext uri="{FF2B5EF4-FFF2-40B4-BE49-F238E27FC236}">
                  <a16:creationId xmlns:a16="http://schemas.microsoft.com/office/drawing/2014/main" id="{7C666DE4-35CB-476F-9774-25B23FE16995}"/>
                </a:ext>
              </a:extLst>
            </p:cNvPr>
            <p:cNvGrpSpPr>
              <a:grpSpLocks/>
            </p:cNvGrpSpPr>
            <p:nvPr/>
          </p:nvGrpSpPr>
          <p:grpSpPr bwMode="auto">
            <a:xfrm>
              <a:off x="1584" y="1776"/>
              <a:ext cx="3552" cy="2064"/>
              <a:chOff x="1584" y="1776"/>
              <a:chExt cx="3552" cy="2064"/>
            </a:xfrm>
          </p:grpSpPr>
          <p:grpSp>
            <p:nvGrpSpPr>
              <p:cNvPr id="39951" name="Group 14">
                <a:extLst>
                  <a:ext uri="{FF2B5EF4-FFF2-40B4-BE49-F238E27FC236}">
                    <a16:creationId xmlns:a16="http://schemas.microsoft.com/office/drawing/2014/main" id="{7626FFC7-0F51-44C4-8F3E-CC89E32D064C}"/>
                  </a:ext>
                </a:extLst>
              </p:cNvPr>
              <p:cNvGrpSpPr>
                <a:grpSpLocks/>
              </p:cNvGrpSpPr>
              <p:nvPr/>
            </p:nvGrpSpPr>
            <p:grpSpPr bwMode="auto">
              <a:xfrm>
                <a:off x="1584" y="1776"/>
                <a:ext cx="336" cy="2064"/>
                <a:chOff x="1104" y="624"/>
                <a:chExt cx="336" cy="2064"/>
              </a:xfrm>
            </p:grpSpPr>
            <p:sp>
              <p:nvSpPr>
                <p:cNvPr id="245775" name="Oval 15">
                  <a:extLst>
                    <a:ext uri="{FF2B5EF4-FFF2-40B4-BE49-F238E27FC236}">
                      <a16:creationId xmlns:a16="http://schemas.microsoft.com/office/drawing/2014/main" id="{DAB5D120-0AD1-4947-A555-4273A1019729}"/>
                    </a:ext>
                  </a:extLst>
                </p:cNvPr>
                <p:cNvSpPr>
                  <a:spLocks noChangeArrowheads="1"/>
                </p:cNvSpPr>
                <p:nvPr/>
              </p:nvSpPr>
              <p:spPr bwMode="auto">
                <a:xfrm>
                  <a:off x="1104" y="62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45776" name="Oval 16">
                  <a:extLst>
                    <a:ext uri="{FF2B5EF4-FFF2-40B4-BE49-F238E27FC236}">
                      <a16:creationId xmlns:a16="http://schemas.microsoft.com/office/drawing/2014/main" id="{39A655EB-EA8B-4BD1-AC11-6763A112FD2F}"/>
                    </a:ext>
                  </a:extLst>
                </p:cNvPr>
                <p:cNvSpPr>
                  <a:spLocks noChangeArrowheads="1"/>
                </p:cNvSpPr>
                <p:nvPr/>
              </p:nvSpPr>
              <p:spPr bwMode="auto">
                <a:xfrm>
                  <a:off x="1104" y="235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45777" name="Oval 17">
                  <a:extLst>
                    <a:ext uri="{FF2B5EF4-FFF2-40B4-BE49-F238E27FC236}">
                      <a16:creationId xmlns:a16="http://schemas.microsoft.com/office/drawing/2014/main" id="{BCFD3E8B-A7F3-49EA-80C9-8AD2C403C601}"/>
                    </a:ext>
                  </a:extLst>
                </p:cNvPr>
                <p:cNvSpPr>
                  <a:spLocks noChangeArrowheads="1"/>
                </p:cNvSpPr>
                <p:nvPr/>
              </p:nvSpPr>
              <p:spPr bwMode="auto">
                <a:xfrm>
                  <a:off x="1104" y="96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45778" name="Oval 18">
                  <a:extLst>
                    <a:ext uri="{FF2B5EF4-FFF2-40B4-BE49-F238E27FC236}">
                      <a16:creationId xmlns:a16="http://schemas.microsoft.com/office/drawing/2014/main" id="{3C7691E3-B835-4C6F-B3A3-70162491AFE4}"/>
                    </a:ext>
                  </a:extLst>
                </p:cNvPr>
                <p:cNvSpPr>
                  <a:spLocks noChangeArrowheads="1"/>
                </p:cNvSpPr>
                <p:nvPr/>
              </p:nvSpPr>
              <p:spPr bwMode="auto">
                <a:xfrm>
                  <a:off x="1104" y="129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006600"/>
                      </a:solidFill>
                      <a:effectLst>
                        <a:outerShdw blurRad="38100" dist="38100" dir="2700000" algn="tl">
                          <a:srgbClr val="000000"/>
                        </a:outerShdw>
                      </a:effectLst>
                      <a:latin typeface="Arial" charset="0"/>
                    </a:rPr>
                    <a:t>25</a:t>
                  </a:r>
                  <a:endParaRPr lang="zh-CN" altLang="en-US" b="1">
                    <a:solidFill>
                      <a:srgbClr val="FF3300"/>
                    </a:solidFill>
                    <a:effectLst>
                      <a:outerShdw blurRad="38100" dist="38100" dir="2700000" algn="tl">
                        <a:srgbClr val="000000"/>
                      </a:outerShdw>
                    </a:effectLst>
                    <a:latin typeface="Arial" charset="0"/>
                  </a:endParaRPr>
                </a:p>
              </p:txBody>
            </p:sp>
            <p:sp>
              <p:nvSpPr>
                <p:cNvPr id="245779" name="Oval 19">
                  <a:extLst>
                    <a:ext uri="{FF2B5EF4-FFF2-40B4-BE49-F238E27FC236}">
                      <a16:creationId xmlns:a16="http://schemas.microsoft.com/office/drawing/2014/main" id="{E902BF1A-EFFE-482B-9386-B1F9BFCF26E0}"/>
                    </a:ext>
                  </a:extLst>
                </p:cNvPr>
                <p:cNvSpPr>
                  <a:spLocks noChangeArrowheads="1"/>
                </p:cNvSpPr>
                <p:nvPr/>
              </p:nvSpPr>
              <p:spPr bwMode="auto">
                <a:xfrm>
                  <a:off x="1104" y="1632"/>
                  <a:ext cx="336" cy="34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245780" name="Oval 20">
                  <a:extLst>
                    <a:ext uri="{FF2B5EF4-FFF2-40B4-BE49-F238E27FC236}">
                      <a16:creationId xmlns:a16="http://schemas.microsoft.com/office/drawing/2014/main" id="{748C8DC3-1CF1-4315-A55B-9D8F002401A7}"/>
                    </a:ext>
                  </a:extLst>
                </p:cNvPr>
                <p:cNvSpPr>
                  <a:spLocks noChangeArrowheads="1"/>
                </p:cNvSpPr>
                <p:nvPr/>
              </p:nvSpPr>
              <p:spPr bwMode="auto">
                <a:xfrm>
                  <a:off x="1104" y="196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grpSp>
          <p:sp>
            <p:nvSpPr>
              <p:cNvPr id="39952" name="Text Box 22">
                <a:extLst>
                  <a:ext uri="{FF2B5EF4-FFF2-40B4-BE49-F238E27FC236}">
                    <a16:creationId xmlns:a16="http://schemas.microsoft.com/office/drawing/2014/main" id="{545A8F3F-DABE-4A4E-A702-1362341DE82D}"/>
                  </a:ext>
                </a:extLst>
              </p:cNvPr>
              <p:cNvSpPr txBox="1">
                <a:spLocks noChangeArrowheads="1"/>
              </p:cNvSpPr>
              <p:nvPr/>
            </p:nvSpPr>
            <p:spPr bwMode="auto">
              <a:xfrm>
                <a:off x="2543" y="1825"/>
                <a:ext cx="1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45783" name="Oval 23">
                <a:extLst>
                  <a:ext uri="{FF2B5EF4-FFF2-40B4-BE49-F238E27FC236}">
                    <a16:creationId xmlns:a16="http://schemas.microsoft.com/office/drawing/2014/main" id="{0AE76FD5-66F9-4D9C-B30A-3ABE44EFCD8C}"/>
                  </a:ext>
                </a:extLst>
              </p:cNvPr>
              <p:cNvSpPr>
                <a:spLocks noChangeArrowheads="1"/>
              </p:cNvSpPr>
              <p:nvPr/>
            </p:nvSpPr>
            <p:spPr bwMode="auto">
              <a:xfrm>
                <a:off x="2352" y="177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45784" name="Oval 24">
                <a:extLst>
                  <a:ext uri="{FF2B5EF4-FFF2-40B4-BE49-F238E27FC236}">
                    <a16:creationId xmlns:a16="http://schemas.microsoft.com/office/drawing/2014/main" id="{B3D43619-E9F9-4DE1-84F6-6F852353351A}"/>
                  </a:ext>
                </a:extLst>
              </p:cNvPr>
              <p:cNvSpPr>
                <a:spLocks noChangeArrowheads="1"/>
              </p:cNvSpPr>
              <p:nvPr/>
            </p:nvSpPr>
            <p:spPr bwMode="auto">
              <a:xfrm>
                <a:off x="2352" y="350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45785" name="Oval 25">
                <a:extLst>
                  <a:ext uri="{FF2B5EF4-FFF2-40B4-BE49-F238E27FC236}">
                    <a16:creationId xmlns:a16="http://schemas.microsoft.com/office/drawing/2014/main" id="{93D40D6B-D26A-41FD-A653-5812160A3B5D}"/>
                  </a:ext>
                </a:extLst>
              </p:cNvPr>
              <p:cNvSpPr>
                <a:spLocks noChangeArrowheads="1"/>
              </p:cNvSpPr>
              <p:nvPr/>
            </p:nvSpPr>
            <p:spPr bwMode="auto">
              <a:xfrm>
                <a:off x="2352" y="21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45786" name="Oval 26">
                <a:extLst>
                  <a:ext uri="{FF2B5EF4-FFF2-40B4-BE49-F238E27FC236}">
                    <a16:creationId xmlns:a16="http://schemas.microsoft.com/office/drawing/2014/main" id="{C4278B8C-A2E1-4FE7-92AF-8072F9370936}"/>
                  </a:ext>
                </a:extLst>
              </p:cNvPr>
              <p:cNvSpPr>
                <a:spLocks noChangeArrowheads="1"/>
              </p:cNvSpPr>
              <p:nvPr/>
            </p:nvSpPr>
            <p:spPr bwMode="auto">
              <a:xfrm>
                <a:off x="2352" y="316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006600"/>
                    </a:solidFill>
                    <a:effectLst>
                      <a:outerShdw blurRad="38100" dist="38100" dir="2700000" algn="tl">
                        <a:srgbClr val="000000"/>
                      </a:outerShdw>
                    </a:effectLst>
                    <a:latin typeface="Arial" charset="0"/>
                  </a:rPr>
                  <a:t>25</a:t>
                </a:r>
                <a:endParaRPr lang="zh-CN" altLang="en-US" b="1">
                  <a:solidFill>
                    <a:srgbClr val="FF3300"/>
                  </a:solidFill>
                  <a:effectLst>
                    <a:outerShdw blurRad="38100" dist="38100" dir="2700000" algn="tl">
                      <a:srgbClr val="000000"/>
                    </a:outerShdw>
                  </a:effectLst>
                  <a:latin typeface="Arial" charset="0"/>
                </a:endParaRPr>
              </a:p>
            </p:txBody>
          </p:sp>
          <p:sp>
            <p:nvSpPr>
              <p:cNvPr id="245787" name="Oval 27">
                <a:extLst>
                  <a:ext uri="{FF2B5EF4-FFF2-40B4-BE49-F238E27FC236}">
                    <a16:creationId xmlns:a16="http://schemas.microsoft.com/office/drawing/2014/main" id="{BEEE432C-FA6D-4B59-A0A9-BD944B2644A2}"/>
                  </a:ext>
                </a:extLst>
              </p:cNvPr>
              <p:cNvSpPr>
                <a:spLocks noChangeArrowheads="1"/>
              </p:cNvSpPr>
              <p:nvPr/>
            </p:nvSpPr>
            <p:spPr bwMode="auto">
              <a:xfrm>
                <a:off x="2352" y="244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245788" name="Oval 28">
                <a:extLst>
                  <a:ext uri="{FF2B5EF4-FFF2-40B4-BE49-F238E27FC236}">
                    <a16:creationId xmlns:a16="http://schemas.microsoft.com/office/drawing/2014/main" id="{95947231-B50B-44BB-8227-8DFEE8592156}"/>
                  </a:ext>
                </a:extLst>
              </p:cNvPr>
              <p:cNvSpPr>
                <a:spLocks noChangeArrowheads="1"/>
              </p:cNvSpPr>
              <p:nvPr/>
            </p:nvSpPr>
            <p:spPr bwMode="auto">
              <a:xfrm>
                <a:off x="2352" y="2784"/>
                <a:ext cx="336" cy="34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39959" name="Text Box 29">
                <a:extLst>
                  <a:ext uri="{FF2B5EF4-FFF2-40B4-BE49-F238E27FC236}">
                    <a16:creationId xmlns:a16="http://schemas.microsoft.com/office/drawing/2014/main" id="{F674CB7A-5DD4-4667-B3DF-AF76E371A8F2}"/>
                  </a:ext>
                </a:extLst>
              </p:cNvPr>
              <p:cNvSpPr txBox="1">
                <a:spLocks noChangeArrowheads="1"/>
              </p:cNvSpPr>
              <p:nvPr/>
            </p:nvSpPr>
            <p:spPr bwMode="auto">
              <a:xfrm>
                <a:off x="3311" y="1825"/>
                <a:ext cx="1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45790" name="Oval 30">
                <a:extLst>
                  <a:ext uri="{FF2B5EF4-FFF2-40B4-BE49-F238E27FC236}">
                    <a16:creationId xmlns:a16="http://schemas.microsoft.com/office/drawing/2014/main" id="{E6545AA3-1E0D-4387-8518-C42E5BE8E4F6}"/>
                  </a:ext>
                </a:extLst>
              </p:cNvPr>
              <p:cNvSpPr>
                <a:spLocks noChangeArrowheads="1"/>
              </p:cNvSpPr>
              <p:nvPr/>
            </p:nvSpPr>
            <p:spPr bwMode="auto">
              <a:xfrm>
                <a:off x="3120" y="177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45791" name="Oval 31">
                <a:extLst>
                  <a:ext uri="{FF2B5EF4-FFF2-40B4-BE49-F238E27FC236}">
                    <a16:creationId xmlns:a16="http://schemas.microsoft.com/office/drawing/2014/main" id="{3C36F68B-FA07-41DC-845E-7090569AAC16}"/>
                  </a:ext>
                </a:extLst>
              </p:cNvPr>
              <p:cNvSpPr>
                <a:spLocks noChangeArrowheads="1"/>
              </p:cNvSpPr>
              <p:nvPr/>
            </p:nvSpPr>
            <p:spPr bwMode="auto">
              <a:xfrm>
                <a:off x="3120" y="350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45792" name="Oval 32">
                <a:extLst>
                  <a:ext uri="{FF2B5EF4-FFF2-40B4-BE49-F238E27FC236}">
                    <a16:creationId xmlns:a16="http://schemas.microsoft.com/office/drawing/2014/main" id="{B7DA5BB9-908E-4A37-B3E9-1337063846DD}"/>
                  </a:ext>
                </a:extLst>
              </p:cNvPr>
              <p:cNvSpPr>
                <a:spLocks noChangeArrowheads="1"/>
              </p:cNvSpPr>
              <p:nvPr/>
            </p:nvSpPr>
            <p:spPr bwMode="auto">
              <a:xfrm>
                <a:off x="3120" y="2841"/>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45793" name="Oval 33">
                <a:extLst>
                  <a:ext uri="{FF2B5EF4-FFF2-40B4-BE49-F238E27FC236}">
                    <a16:creationId xmlns:a16="http://schemas.microsoft.com/office/drawing/2014/main" id="{4ED526D0-7CF4-40E1-BE94-615E95468C75}"/>
                  </a:ext>
                </a:extLst>
              </p:cNvPr>
              <p:cNvSpPr>
                <a:spLocks noChangeArrowheads="1"/>
              </p:cNvSpPr>
              <p:nvPr/>
            </p:nvSpPr>
            <p:spPr bwMode="auto">
              <a:xfrm>
                <a:off x="3120" y="316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006600"/>
                    </a:solidFill>
                    <a:effectLst>
                      <a:outerShdw blurRad="38100" dist="38100" dir="2700000" algn="tl">
                        <a:srgbClr val="000000"/>
                      </a:outerShdw>
                    </a:effectLst>
                    <a:latin typeface="Arial" charset="0"/>
                  </a:rPr>
                  <a:t>25</a:t>
                </a:r>
                <a:endParaRPr lang="zh-CN" altLang="en-US" b="1">
                  <a:solidFill>
                    <a:srgbClr val="FF3300"/>
                  </a:solidFill>
                  <a:effectLst>
                    <a:outerShdw blurRad="38100" dist="38100" dir="2700000" algn="tl">
                      <a:srgbClr val="000000"/>
                    </a:outerShdw>
                  </a:effectLst>
                  <a:latin typeface="Arial" charset="0"/>
                </a:endParaRPr>
              </a:p>
            </p:txBody>
          </p:sp>
          <p:sp>
            <p:nvSpPr>
              <p:cNvPr id="245794" name="Oval 34">
                <a:extLst>
                  <a:ext uri="{FF2B5EF4-FFF2-40B4-BE49-F238E27FC236}">
                    <a16:creationId xmlns:a16="http://schemas.microsoft.com/office/drawing/2014/main" id="{F0886FC8-FCBE-4380-8C68-FDA46B8A0082}"/>
                  </a:ext>
                </a:extLst>
              </p:cNvPr>
              <p:cNvSpPr>
                <a:spLocks noChangeArrowheads="1"/>
              </p:cNvSpPr>
              <p:nvPr/>
            </p:nvSpPr>
            <p:spPr bwMode="auto">
              <a:xfrm>
                <a:off x="3120" y="21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245795" name="Oval 35">
                <a:extLst>
                  <a:ext uri="{FF2B5EF4-FFF2-40B4-BE49-F238E27FC236}">
                    <a16:creationId xmlns:a16="http://schemas.microsoft.com/office/drawing/2014/main" id="{EDAA6739-BB97-4E7A-97EC-666EBEF2704E}"/>
                  </a:ext>
                </a:extLst>
              </p:cNvPr>
              <p:cNvSpPr>
                <a:spLocks noChangeArrowheads="1"/>
              </p:cNvSpPr>
              <p:nvPr/>
            </p:nvSpPr>
            <p:spPr bwMode="auto">
              <a:xfrm>
                <a:off x="3120" y="244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39966" name="Text Box 36">
                <a:extLst>
                  <a:ext uri="{FF2B5EF4-FFF2-40B4-BE49-F238E27FC236}">
                    <a16:creationId xmlns:a16="http://schemas.microsoft.com/office/drawing/2014/main" id="{45CAD20E-9D05-451B-8324-35353EF92245}"/>
                  </a:ext>
                </a:extLst>
              </p:cNvPr>
              <p:cNvSpPr txBox="1">
                <a:spLocks noChangeArrowheads="1"/>
              </p:cNvSpPr>
              <p:nvPr/>
            </p:nvSpPr>
            <p:spPr bwMode="auto">
              <a:xfrm>
                <a:off x="4127" y="1825"/>
                <a:ext cx="1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45797" name="Oval 37">
                <a:extLst>
                  <a:ext uri="{FF2B5EF4-FFF2-40B4-BE49-F238E27FC236}">
                    <a16:creationId xmlns:a16="http://schemas.microsoft.com/office/drawing/2014/main" id="{E7CB4CDB-0EED-4D21-BF07-7880D1EE9430}"/>
                  </a:ext>
                </a:extLst>
              </p:cNvPr>
              <p:cNvSpPr>
                <a:spLocks noChangeArrowheads="1"/>
              </p:cNvSpPr>
              <p:nvPr/>
            </p:nvSpPr>
            <p:spPr bwMode="auto">
              <a:xfrm>
                <a:off x="3936" y="2496"/>
                <a:ext cx="336" cy="34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45798" name="Oval 38">
                <a:extLst>
                  <a:ext uri="{FF2B5EF4-FFF2-40B4-BE49-F238E27FC236}">
                    <a16:creationId xmlns:a16="http://schemas.microsoft.com/office/drawing/2014/main" id="{75BAFEDE-4CD8-48E3-B438-95079F8304A9}"/>
                  </a:ext>
                </a:extLst>
              </p:cNvPr>
              <p:cNvSpPr>
                <a:spLocks noChangeArrowheads="1"/>
              </p:cNvSpPr>
              <p:nvPr/>
            </p:nvSpPr>
            <p:spPr bwMode="auto">
              <a:xfrm>
                <a:off x="3936" y="350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45799" name="Oval 39">
                <a:extLst>
                  <a:ext uri="{FF2B5EF4-FFF2-40B4-BE49-F238E27FC236}">
                    <a16:creationId xmlns:a16="http://schemas.microsoft.com/office/drawing/2014/main" id="{CEBC9ECA-EC92-4595-B0E9-500A07B48E75}"/>
                  </a:ext>
                </a:extLst>
              </p:cNvPr>
              <p:cNvSpPr>
                <a:spLocks noChangeArrowheads="1"/>
              </p:cNvSpPr>
              <p:nvPr/>
            </p:nvSpPr>
            <p:spPr bwMode="auto">
              <a:xfrm>
                <a:off x="3936" y="2841"/>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45800" name="Oval 40">
                <a:extLst>
                  <a:ext uri="{FF2B5EF4-FFF2-40B4-BE49-F238E27FC236}">
                    <a16:creationId xmlns:a16="http://schemas.microsoft.com/office/drawing/2014/main" id="{E03C2BF4-7E56-4B9A-9E40-70CDC6A95D45}"/>
                  </a:ext>
                </a:extLst>
              </p:cNvPr>
              <p:cNvSpPr>
                <a:spLocks noChangeArrowheads="1"/>
              </p:cNvSpPr>
              <p:nvPr/>
            </p:nvSpPr>
            <p:spPr bwMode="auto">
              <a:xfrm>
                <a:off x="3936" y="316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006600"/>
                    </a:solidFill>
                    <a:effectLst>
                      <a:outerShdw blurRad="38100" dist="38100" dir="2700000" algn="tl">
                        <a:srgbClr val="000000"/>
                      </a:outerShdw>
                    </a:effectLst>
                    <a:latin typeface="Arial" charset="0"/>
                  </a:rPr>
                  <a:t>25</a:t>
                </a:r>
                <a:endParaRPr lang="zh-CN" altLang="en-US" b="1">
                  <a:solidFill>
                    <a:srgbClr val="FF3300"/>
                  </a:solidFill>
                  <a:effectLst>
                    <a:outerShdw blurRad="38100" dist="38100" dir="2700000" algn="tl">
                      <a:srgbClr val="000000"/>
                    </a:outerShdw>
                  </a:effectLst>
                  <a:latin typeface="Arial" charset="0"/>
                </a:endParaRPr>
              </a:p>
            </p:txBody>
          </p:sp>
          <p:sp>
            <p:nvSpPr>
              <p:cNvPr id="245801" name="Oval 41">
                <a:extLst>
                  <a:ext uri="{FF2B5EF4-FFF2-40B4-BE49-F238E27FC236}">
                    <a16:creationId xmlns:a16="http://schemas.microsoft.com/office/drawing/2014/main" id="{B0D3C437-5726-43F5-8633-121B7C1E41B2}"/>
                  </a:ext>
                </a:extLst>
              </p:cNvPr>
              <p:cNvSpPr>
                <a:spLocks noChangeArrowheads="1"/>
              </p:cNvSpPr>
              <p:nvPr/>
            </p:nvSpPr>
            <p:spPr bwMode="auto">
              <a:xfrm>
                <a:off x="3936" y="177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245802" name="Oval 42">
                <a:extLst>
                  <a:ext uri="{FF2B5EF4-FFF2-40B4-BE49-F238E27FC236}">
                    <a16:creationId xmlns:a16="http://schemas.microsoft.com/office/drawing/2014/main" id="{7AA4005B-8D35-47D0-8914-EAD664027CFE}"/>
                  </a:ext>
                </a:extLst>
              </p:cNvPr>
              <p:cNvSpPr>
                <a:spLocks noChangeArrowheads="1"/>
              </p:cNvSpPr>
              <p:nvPr/>
            </p:nvSpPr>
            <p:spPr bwMode="auto">
              <a:xfrm>
                <a:off x="3936" y="21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39973" name="Text Box 43">
                <a:extLst>
                  <a:ext uri="{FF2B5EF4-FFF2-40B4-BE49-F238E27FC236}">
                    <a16:creationId xmlns:a16="http://schemas.microsoft.com/office/drawing/2014/main" id="{8C9A1203-F4BB-4687-B646-974F2F791A8B}"/>
                  </a:ext>
                </a:extLst>
              </p:cNvPr>
              <p:cNvSpPr txBox="1">
                <a:spLocks noChangeArrowheads="1"/>
              </p:cNvSpPr>
              <p:nvPr/>
            </p:nvSpPr>
            <p:spPr bwMode="auto">
              <a:xfrm>
                <a:off x="4991" y="1825"/>
                <a:ext cx="1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45804" name="Oval 44">
                <a:extLst>
                  <a:ext uri="{FF2B5EF4-FFF2-40B4-BE49-F238E27FC236}">
                    <a16:creationId xmlns:a16="http://schemas.microsoft.com/office/drawing/2014/main" id="{E45FDD81-1EA2-4E8C-89EB-0CC767BE2148}"/>
                  </a:ext>
                </a:extLst>
              </p:cNvPr>
              <p:cNvSpPr>
                <a:spLocks noChangeArrowheads="1"/>
              </p:cNvSpPr>
              <p:nvPr/>
            </p:nvSpPr>
            <p:spPr bwMode="auto">
              <a:xfrm>
                <a:off x="4800" y="2496"/>
                <a:ext cx="336" cy="34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45805" name="Oval 45">
                <a:extLst>
                  <a:ext uri="{FF2B5EF4-FFF2-40B4-BE49-F238E27FC236}">
                    <a16:creationId xmlns:a16="http://schemas.microsoft.com/office/drawing/2014/main" id="{29B661BF-4A56-4D17-AD6A-1B38290BC257}"/>
                  </a:ext>
                </a:extLst>
              </p:cNvPr>
              <p:cNvSpPr>
                <a:spLocks noChangeArrowheads="1"/>
              </p:cNvSpPr>
              <p:nvPr/>
            </p:nvSpPr>
            <p:spPr bwMode="auto">
              <a:xfrm>
                <a:off x="4800" y="350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45806" name="Oval 46">
                <a:extLst>
                  <a:ext uri="{FF2B5EF4-FFF2-40B4-BE49-F238E27FC236}">
                    <a16:creationId xmlns:a16="http://schemas.microsoft.com/office/drawing/2014/main" id="{D3EAEF57-8D20-4D33-AAE6-DDFE994BCE92}"/>
                  </a:ext>
                </a:extLst>
              </p:cNvPr>
              <p:cNvSpPr>
                <a:spLocks noChangeArrowheads="1"/>
              </p:cNvSpPr>
              <p:nvPr/>
            </p:nvSpPr>
            <p:spPr bwMode="auto">
              <a:xfrm>
                <a:off x="4800" y="2841"/>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45807" name="Oval 47">
                <a:extLst>
                  <a:ext uri="{FF2B5EF4-FFF2-40B4-BE49-F238E27FC236}">
                    <a16:creationId xmlns:a16="http://schemas.microsoft.com/office/drawing/2014/main" id="{7ACAFC41-83AA-42BA-8A57-E3BB2A5335F9}"/>
                  </a:ext>
                </a:extLst>
              </p:cNvPr>
              <p:cNvSpPr>
                <a:spLocks noChangeArrowheads="1"/>
              </p:cNvSpPr>
              <p:nvPr/>
            </p:nvSpPr>
            <p:spPr bwMode="auto">
              <a:xfrm>
                <a:off x="4800" y="316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006600"/>
                    </a:solidFill>
                    <a:effectLst>
                      <a:outerShdw blurRad="38100" dist="38100" dir="2700000" algn="tl">
                        <a:srgbClr val="000000"/>
                      </a:outerShdw>
                    </a:effectLst>
                    <a:latin typeface="Arial" charset="0"/>
                  </a:rPr>
                  <a:t>25</a:t>
                </a:r>
                <a:endParaRPr lang="zh-CN" altLang="en-US" b="1">
                  <a:solidFill>
                    <a:srgbClr val="FF3300"/>
                  </a:solidFill>
                  <a:effectLst>
                    <a:outerShdw blurRad="38100" dist="38100" dir="2700000" algn="tl">
                      <a:srgbClr val="000000"/>
                    </a:outerShdw>
                  </a:effectLst>
                  <a:latin typeface="Arial" charset="0"/>
                </a:endParaRPr>
              </a:p>
            </p:txBody>
          </p:sp>
          <p:sp>
            <p:nvSpPr>
              <p:cNvPr id="245808" name="Oval 48">
                <a:extLst>
                  <a:ext uri="{FF2B5EF4-FFF2-40B4-BE49-F238E27FC236}">
                    <a16:creationId xmlns:a16="http://schemas.microsoft.com/office/drawing/2014/main" id="{2FCC6C78-941F-4794-89BF-4451933F0F45}"/>
                  </a:ext>
                </a:extLst>
              </p:cNvPr>
              <p:cNvSpPr>
                <a:spLocks noChangeArrowheads="1"/>
              </p:cNvSpPr>
              <p:nvPr/>
            </p:nvSpPr>
            <p:spPr bwMode="auto">
              <a:xfrm>
                <a:off x="4800" y="216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245809" name="Oval 49">
                <a:extLst>
                  <a:ext uri="{FF2B5EF4-FFF2-40B4-BE49-F238E27FC236}">
                    <a16:creationId xmlns:a16="http://schemas.microsoft.com/office/drawing/2014/main" id="{EDBA3A64-EE91-4922-8FB3-CB080C77EB7B}"/>
                  </a:ext>
                </a:extLst>
              </p:cNvPr>
              <p:cNvSpPr>
                <a:spLocks noChangeArrowheads="1"/>
              </p:cNvSpPr>
              <p:nvPr/>
            </p:nvSpPr>
            <p:spPr bwMode="auto">
              <a:xfrm>
                <a:off x="4800" y="177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39980" name="Line 50">
                <a:extLst>
                  <a:ext uri="{FF2B5EF4-FFF2-40B4-BE49-F238E27FC236}">
                    <a16:creationId xmlns:a16="http://schemas.microsoft.com/office/drawing/2014/main" id="{A844BDB6-A414-4C4D-9222-59DBC0F980D3}"/>
                  </a:ext>
                </a:extLst>
              </p:cNvPr>
              <p:cNvSpPr>
                <a:spLocks noChangeShapeType="1"/>
              </p:cNvSpPr>
              <p:nvPr/>
            </p:nvSpPr>
            <p:spPr bwMode="auto">
              <a:xfrm flipV="1">
                <a:off x="1728" y="2112"/>
                <a:ext cx="3264" cy="13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9945" name="Text Box 53">
              <a:extLst>
                <a:ext uri="{FF2B5EF4-FFF2-40B4-BE49-F238E27FC236}">
                  <a16:creationId xmlns:a16="http://schemas.microsoft.com/office/drawing/2014/main" id="{44C9C365-8032-403F-A72A-2446DAEFD433}"/>
                </a:ext>
              </a:extLst>
            </p:cNvPr>
            <p:cNvSpPr txBox="1">
              <a:spLocks noChangeArrowheads="1"/>
            </p:cNvSpPr>
            <p:nvPr/>
          </p:nvSpPr>
          <p:spPr bwMode="auto">
            <a:xfrm rot="10795342" flipH="1" flipV="1">
              <a:off x="432" y="3893"/>
              <a:ext cx="53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700">
                  <a:latin typeface="Times New Roman" panose="02020603050405020304" pitchFamily="18" charset="0"/>
                </a:rPr>
                <a:t>初始关键字</a:t>
              </a:r>
            </a:p>
          </p:txBody>
        </p:sp>
        <p:sp>
          <p:nvSpPr>
            <p:cNvPr id="39946" name="Text Box 54">
              <a:extLst>
                <a:ext uri="{FF2B5EF4-FFF2-40B4-BE49-F238E27FC236}">
                  <a16:creationId xmlns:a16="http://schemas.microsoft.com/office/drawing/2014/main" id="{99674581-95F3-44CD-8852-9A29133F40CF}"/>
                </a:ext>
              </a:extLst>
            </p:cNvPr>
            <p:cNvSpPr txBox="1">
              <a:spLocks noChangeArrowheads="1"/>
            </p:cNvSpPr>
            <p:nvPr/>
          </p:nvSpPr>
          <p:spPr bwMode="auto">
            <a:xfrm rot="10795342" flipH="1" flipV="1">
              <a:off x="1488" y="3893"/>
              <a:ext cx="53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700">
                  <a:latin typeface="Times New Roman" panose="02020603050405020304" pitchFamily="18" charset="0"/>
                </a:rPr>
                <a:t>第一趟排序</a:t>
              </a:r>
            </a:p>
          </p:txBody>
        </p:sp>
        <p:sp>
          <p:nvSpPr>
            <p:cNvPr id="39947" name="Text Box 55">
              <a:extLst>
                <a:ext uri="{FF2B5EF4-FFF2-40B4-BE49-F238E27FC236}">
                  <a16:creationId xmlns:a16="http://schemas.microsoft.com/office/drawing/2014/main" id="{841539AF-91A7-467E-B423-83E9B11CE636}"/>
                </a:ext>
              </a:extLst>
            </p:cNvPr>
            <p:cNvSpPr txBox="1">
              <a:spLocks noChangeArrowheads="1"/>
            </p:cNvSpPr>
            <p:nvPr/>
          </p:nvSpPr>
          <p:spPr bwMode="auto">
            <a:xfrm rot="10795342" flipH="1" flipV="1">
              <a:off x="3840" y="3888"/>
              <a:ext cx="53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700">
                  <a:latin typeface="Times New Roman" panose="02020603050405020304" pitchFamily="18" charset="0"/>
                </a:rPr>
                <a:t>第四趟排序</a:t>
              </a:r>
            </a:p>
          </p:txBody>
        </p:sp>
        <p:sp>
          <p:nvSpPr>
            <p:cNvPr id="39948" name="Text Box 56">
              <a:extLst>
                <a:ext uri="{FF2B5EF4-FFF2-40B4-BE49-F238E27FC236}">
                  <a16:creationId xmlns:a16="http://schemas.microsoft.com/office/drawing/2014/main" id="{32B62287-84A0-4BDD-89AB-02AF82B40C08}"/>
                </a:ext>
              </a:extLst>
            </p:cNvPr>
            <p:cNvSpPr txBox="1">
              <a:spLocks noChangeArrowheads="1"/>
            </p:cNvSpPr>
            <p:nvPr/>
          </p:nvSpPr>
          <p:spPr bwMode="auto">
            <a:xfrm rot="10795342" flipH="1" flipV="1">
              <a:off x="2256" y="3889"/>
              <a:ext cx="53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700">
                  <a:latin typeface="Times New Roman" panose="02020603050405020304" pitchFamily="18" charset="0"/>
                </a:rPr>
                <a:t>第二趟排序</a:t>
              </a:r>
            </a:p>
          </p:txBody>
        </p:sp>
        <p:sp>
          <p:nvSpPr>
            <p:cNvPr id="39949" name="Text Box 57">
              <a:extLst>
                <a:ext uri="{FF2B5EF4-FFF2-40B4-BE49-F238E27FC236}">
                  <a16:creationId xmlns:a16="http://schemas.microsoft.com/office/drawing/2014/main" id="{6E2EB412-CAFB-45E4-A2B6-AA229D2A17C0}"/>
                </a:ext>
              </a:extLst>
            </p:cNvPr>
            <p:cNvSpPr txBox="1">
              <a:spLocks noChangeArrowheads="1"/>
            </p:cNvSpPr>
            <p:nvPr/>
          </p:nvSpPr>
          <p:spPr bwMode="auto">
            <a:xfrm rot="10795342" flipH="1" flipV="1">
              <a:off x="3024" y="3888"/>
              <a:ext cx="53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700">
                  <a:latin typeface="Times New Roman" panose="02020603050405020304" pitchFamily="18" charset="0"/>
                </a:rPr>
                <a:t>第三趟排序</a:t>
              </a:r>
            </a:p>
          </p:txBody>
        </p:sp>
        <p:sp>
          <p:nvSpPr>
            <p:cNvPr id="39950" name="Text Box 58">
              <a:extLst>
                <a:ext uri="{FF2B5EF4-FFF2-40B4-BE49-F238E27FC236}">
                  <a16:creationId xmlns:a16="http://schemas.microsoft.com/office/drawing/2014/main" id="{9CF5FF0A-A055-4EEB-A2FA-C0BC7B143232}"/>
                </a:ext>
              </a:extLst>
            </p:cNvPr>
            <p:cNvSpPr txBox="1">
              <a:spLocks noChangeArrowheads="1"/>
            </p:cNvSpPr>
            <p:nvPr/>
          </p:nvSpPr>
          <p:spPr bwMode="auto">
            <a:xfrm rot="10795342" flipH="1" flipV="1">
              <a:off x="4704" y="3888"/>
              <a:ext cx="53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700">
                  <a:latin typeface="Times New Roman" panose="02020603050405020304" pitchFamily="18" charset="0"/>
                </a:rPr>
                <a:t>第五趟排序</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a:extLst>
              <a:ext uri="{FF2B5EF4-FFF2-40B4-BE49-F238E27FC236}">
                <a16:creationId xmlns:a16="http://schemas.microsoft.com/office/drawing/2014/main" id="{AA90C53E-0E69-4C22-ABF2-B443C09E052F}"/>
              </a:ext>
            </a:extLst>
          </p:cNvPr>
          <p:cNvSpPr>
            <a:spLocks noGrp="1"/>
          </p:cNvSpPr>
          <p:nvPr>
            <p:ph type="sldNum" sz="quarter" idx="4294967295"/>
          </p:nvPr>
        </p:nvSpPr>
        <p:spPr bwMode="auto">
          <a:xfrm>
            <a:off x="8482013" y="6400800"/>
            <a:ext cx="661987"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6253C215-B6C2-465B-B7AF-EE1DD08B17BC}"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35</a:t>
            </a:fld>
            <a:endParaRPr lang="en-US" altLang="zh-CN" sz="2400">
              <a:latin typeface="黑体" panose="02010609060101010101" pitchFamily="49" charset="-122"/>
              <a:ea typeface="黑体" panose="02010609060101010101" pitchFamily="49" charset="-122"/>
            </a:endParaRPr>
          </a:p>
        </p:txBody>
      </p:sp>
      <p:sp>
        <p:nvSpPr>
          <p:cNvPr id="746500" name="Rectangle 4">
            <a:extLst>
              <a:ext uri="{FF2B5EF4-FFF2-40B4-BE49-F238E27FC236}">
                <a16:creationId xmlns:a16="http://schemas.microsoft.com/office/drawing/2014/main" id="{5D0EAB61-B508-481B-965F-4DC185C9BF0A}"/>
              </a:ext>
            </a:extLst>
          </p:cNvPr>
          <p:cNvSpPr>
            <a:spLocks noChangeArrowheads="1"/>
          </p:cNvSpPr>
          <p:nvPr/>
        </p:nvSpPr>
        <p:spPr bwMode="auto">
          <a:xfrm>
            <a:off x="611560" y="1175406"/>
            <a:ext cx="806489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2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例：</a:t>
            </a:r>
            <a:r>
              <a:rPr lang="zh-CN" altLang="en-US" sz="3200" b="1" dirty="0">
                <a:latin typeface="黑体" panose="02010609060101010101" pitchFamily="49" charset="-122"/>
                <a:ea typeface="黑体" panose="02010609060101010101" pitchFamily="49" charset="-122"/>
              </a:rPr>
              <a:t>关键字序列 </a:t>
            </a:r>
            <a:r>
              <a:rPr lang="en-US" altLang="zh-CN" sz="3200" b="1" dirty="0">
                <a:latin typeface="黑体" panose="02010609060101010101" pitchFamily="49" charset="-122"/>
                <a:ea typeface="黑体" panose="02010609060101010101" pitchFamily="49" charset="-122"/>
              </a:rPr>
              <a:t>T=(21</a:t>
            </a:r>
            <a:r>
              <a:rPr lang="zh-CN" altLang="en-US" sz="3200" b="1" dirty="0">
                <a:latin typeface="黑体" panose="02010609060101010101" pitchFamily="49" charset="-122"/>
                <a:ea typeface="黑体" panose="02010609060101010101" pitchFamily="49" charset="-122"/>
              </a:rPr>
              <a:t>，</a:t>
            </a:r>
            <a:r>
              <a:rPr lang="en-US" altLang="zh-CN" sz="3200" b="1" dirty="0">
                <a:latin typeface="黑体" panose="02010609060101010101" pitchFamily="49" charset="-122"/>
                <a:ea typeface="黑体" panose="02010609060101010101" pitchFamily="49" charset="-122"/>
              </a:rPr>
              <a:t>25</a:t>
            </a:r>
            <a:r>
              <a:rPr lang="zh-CN" altLang="en-US" sz="3200" b="1" dirty="0">
                <a:latin typeface="黑体" panose="02010609060101010101" pitchFamily="49" charset="-122"/>
                <a:ea typeface="黑体" panose="02010609060101010101" pitchFamily="49" charset="-122"/>
              </a:rPr>
              <a:t>，</a:t>
            </a:r>
            <a:r>
              <a:rPr lang="en-US" altLang="zh-CN" sz="3200" b="1" dirty="0">
                <a:latin typeface="黑体" panose="02010609060101010101" pitchFamily="49" charset="-122"/>
                <a:ea typeface="黑体" panose="02010609060101010101" pitchFamily="49" charset="-122"/>
              </a:rPr>
              <a:t>49</a:t>
            </a:r>
            <a:r>
              <a:rPr lang="zh-CN" altLang="en-US" sz="3200" b="1" dirty="0">
                <a:latin typeface="黑体" panose="02010609060101010101" pitchFamily="49" charset="-122"/>
                <a:ea typeface="黑体" panose="02010609060101010101" pitchFamily="49" charset="-122"/>
              </a:rPr>
              <a:t>，</a:t>
            </a:r>
            <a:r>
              <a:rPr lang="en-US" altLang="zh-CN" sz="3200" b="1" dirty="0">
                <a:latin typeface="黑体" panose="02010609060101010101" pitchFamily="49" charset="-122"/>
                <a:ea typeface="黑体" panose="02010609060101010101" pitchFamily="49" charset="-122"/>
              </a:rPr>
              <a:t>25</a:t>
            </a:r>
            <a:r>
              <a:rPr lang="en-US" altLang="zh-CN" sz="3200" b="1" dirty="0">
                <a:solidFill>
                  <a:schemeClr val="tx2"/>
                </a:solidFill>
                <a:latin typeface="黑体" panose="02010609060101010101" pitchFamily="49" charset="-122"/>
                <a:ea typeface="黑体" panose="02010609060101010101" pitchFamily="49" charset="-122"/>
              </a:rPr>
              <a:t>*</a:t>
            </a:r>
            <a:r>
              <a:rPr lang="zh-CN" altLang="en-US" sz="3200" b="1" dirty="0">
                <a:latin typeface="黑体" panose="02010609060101010101" pitchFamily="49" charset="-122"/>
                <a:ea typeface="黑体" panose="02010609060101010101" pitchFamily="49" charset="-122"/>
              </a:rPr>
              <a:t>，</a:t>
            </a:r>
            <a:r>
              <a:rPr lang="en-US" altLang="zh-CN" sz="3200" b="1" dirty="0">
                <a:latin typeface="黑体" panose="02010609060101010101" pitchFamily="49" charset="-122"/>
                <a:ea typeface="黑体" panose="02010609060101010101" pitchFamily="49" charset="-122"/>
              </a:rPr>
              <a:t>16</a:t>
            </a:r>
            <a:r>
              <a:rPr lang="zh-CN" altLang="en-US" sz="3200" b="1" dirty="0">
                <a:latin typeface="黑体" panose="02010609060101010101" pitchFamily="49" charset="-122"/>
                <a:ea typeface="黑体" panose="02010609060101010101" pitchFamily="49" charset="-122"/>
              </a:rPr>
              <a:t>，</a:t>
            </a:r>
            <a:r>
              <a:rPr lang="en-US" altLang="zh-CN" sz="3200" b="1" dirty="0">
                <a:latin typeface="黑体" panose="02010609060101010101" pitchFamily="49" charset="-122"/>
                <a:ea typeface="黑体" panose="02010609060101010101" pitchFamily="49" charset="-122"/>
              </a:rPr>
              <a:t>08</a:t>
            </a:r>
            <a:r>
              <a:rPr lang="zh-CN" altLang="en-US" sz="3200" b="1" dirty="0">
                <a:latin typeface="黑体" panose="02010609060101010101" pitchFamily="49" charset="-122"/>
                <a:ea typeface="黑体" panose="02010609060101010101" pitchFamily="49" charset="-122"/>
              </a:rPr>
              <a:t>），请写出冒泡排序的具体实现过程。</a:t>
            </a:r>
          </a:p>
        </p:txBody>
      </p:sp>
      <p:sp>
        <p:nvSpPr>
          <p:cNvPr id="746501" name="Rectangle 5">
            <a:extLst>
              <a:ext uri="{FF2B5EF4-FFF2-40B4-BE49-F238E27FC236}">
                <a16:creationId xmlns:a16="http://schemas.microsoft.com/office/drawing/2014/main" id="{D35DE58E-57F1-4879-97C3-F882A9DA3C5A}"/>
              </a:ext>
            </a:extLst>
          </p:cNvPr>
          <p:cNvSpPr>
            <a:spLocks noChangeArrowheads="1"/>
          </p:cNvSpPr>
          <p:nvPr/>
        </p:nvSpPr>
        <p:spPr bwMode="auto">
          <a:xfrm>
            <a:off x="2123728" y="2420888"/>
            <a:ext cx="6264696"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900" b="1" dirty="0">
                <a:latin typeface="黑体" panose="02010609060101010101" pitchFamily="49" charset="-122"/>
                <a:ea typeface="黑体" panose="02010609060101010101" pitchFamily="49" charset="-122"/>
              </a:rPr>
              <a:t>21</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49</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16</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08</a:t>
            </a:r>
          </a:p>
          <a:p>
            <a:pPr eaLnBrk="1" hangingPunct="1">
              <a:spcBef>
                <a:spcPct val="0"/>
              </a:spcBef>
              <a:buClrTx/>
              <a:buSzTx/>
              <a:buFontTx/>
              <a:buNone/>
            </a:pPr>
            <a:r>
              <a:rPr lang="en-US" altLang="zh-CN" sz="2900" b="1" dirty="0">
                <a:latin typeface="黑体" panose="02010609060101010101" pitchFamily="49" charset="-122"/>
                <a:ea typeface="黑体" panose="02010609060101010101" pitchFamily="49" charset="-122"/>
              </a:rPr>
              <a:t>21</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16</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08 </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a:t>
            </a:r>
            <a:r>
              <a:rPr lang="en-US" altLang="zh-CN" sz="2900" b="1" dirty="0">
                <a:solidFill>
                  <a:srgbClr val="CC33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49</a:t>
            </a:r>
            <a:r>
              <a:rPr lang="en-US" altLang="zh-CN" sz="29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p>
          <a:p>
            <a:pPr eaLnBrk="1" hangingPunct="1">
              <a:spcBef>
                <a:spcPct val="0"/>
              </a:spcBef>
              <a:buClrTx/>
              <a:buSzTx/>
              <a:buFontTx/>
              <a:buNone/>
            </a:pPr>
            <a:r>
              <a:rPr lang="en-US" altLang="zh-CN" sz="2900" b="1" dirty="0">
                <a:latin typeface="黑体" panose="02010609060101010101" pitchFamily="49" charset="-122"/>
                <a:ea typeface="黑体" panose="02010609060101010101" pitchFamily="49" charset="-122"/>
              </a:rPr>
              <a:t>21</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16</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08 </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a:t>
            </a:r>
            <a:r>
              <a:rPr lang="en-US" altLang="zh-CN" sz="2900"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49】</a:t>
            </a:r>
          </a:p>
          <a:p>
            <a:pPr eaLnBrk="1" hangingPunct="1">
              <a:spcBef>
                <a:spcPct val="0"/>
              </a:spcBef>
              <a:buClrTx/>
              <a:buSzTx/>
              <a:buFontTx/>
              <a:buNone/>
            </a:pPr>
            <a:r>
              <a:rPr lang="en-US" altLang="zh-CN" sz="2900" b="1" dirty="0">
                <a:latin typeface="黑体" panose="02010609060101010101" pitchFamily="49" charset="-122"/>
                <a:ea typeface="黑体" panose="02010609060101010101" pitchFamily="49" charset="-122"/>
              </a:rPr>
              <a:t>21</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16</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08 </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a:t>
            </a:r>
            <a:r>
              <a:rPr lang="en-US" altLang="zh-CN" sz="2900"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49】</a:t>
            </a:r>
          </a:p>
          <a:p>
            <a:pPr eaLnBrk="1" hangingPunct="1">
              <a:spcBef>
                <a:spcPct val="0"/>
              </a:spcBef>
              <a:buClrTx/>
              <a:buSzTx/>
              <a:buFontTx/>
              <a:buNone/>
            </a:pPr>
            <a:r>
              <a:rPr lang="en-US" altLang="zh-CN" sz="2900" b="1" dirty="0">
                <a:latin typeface="黑体" panose="02010609060101010101" pitchFamily="49" charset="-122"/>
                <a:ea typeface="黑体" panose="02010609060101010101" pitchFamily="49" charset="-122"/>
              </a:rPr>
              <a:t>16</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08 </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a:t>
            </a:r>
            <a:r>
              <a:rPr lang="en-US" altLang="zh-CN" sz="2900"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21</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49】</a:t>
            </a:r>
          </a:p>
          <a:p>
            <a:pPr eaLnBrk="1" hangingPunct="1">
              <a:spcBef>
                <a:spcPct val="0"/>
              </a:spcBef>
              <a:buClrTx/>
              <a:buSzTx/>
              <a:buFontTx/>
              <a:buNone/>
            </a:pPr>
            <a:r>
              <a:rPr lang="en-US" altLang="zh-CN" sz="2900" b="1" dirty="0">
                <a:latin typeface="黑体" panose="02010609060101010101" pitchFamily="49" charset="-122"/>
                <a:ea typeface="黑体" panose="02010609060101010101" pitchFamily="49" charset="-122"/>
              </a:rPr>
              <a:t>08</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a:t>
            </a:r>
            <a:r>
              <a:rPr lang="en-US" altLang="zh-CN" sz="2900"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16</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21</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49】</a:t>
            </a:r>
          </a:p>
        </p:txBody>
      </p:sp>
      <p:sp>
        <p:nvSpPr>
          <p:cNvPr id="746502" name="Text Box 6">
            <a:extLst>
              <a:ext uri="{FF2B5EF4-FFF2-40B4-BE49-F238E27FC236}">
                <a16:creationId xmlns:a16="http://schemas.microsoft.com/office/drawing/2014/main" id="{06533B19-1872-4B9A-8AEC-6487F2C06B6E}"/>
              </a:ext>
            </a:extLst>
          </p:cNvPr>
          <p:cNvSpPr txBox="1">
            <a:spLocks noChangeArrowheads="1"/>
          </p:cNvSpPr>
          <p:nvPr/>
        </p:nvSpPr>
        <p:spPr bwMode="auto">
          <a:xfrm>
            <a:off x="1111884" y="2420888"/>
            <a:ext cx="1152128"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25000"/>
              </a:spcBef>
              <a:buClrTx/>
              <a:buSzTx/>
              <a:buFontTx/>
              <a:buNone/>
            </a:pPr>
            <a:r>
              <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初态：</a:t>
            </a:r>
          </a:p>
          <a:p>
            <a:pPr eaLnBrk="1" hangingPunct="1">
              <a:spcBef>
                <a:spcPct val="25000"/>
              </a:spcBef>
              <a:buClrTx/>
              <a:buSzTx/>
              <a:buFontTx/>
              <a:buNone/>
            </a:pPr>
            <a:r>
              <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第</a:t>
            </a:r>
            <a:r>
              <a:rPr lang="en-US" altLang="zh-CN"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a:t>
            </a:r>
            <a:r>
              <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趟</a:t>
            </a:r>
          </a:p>
          <a:p>
            <a:pPr eaLnBrk="1" hangingPunct="1">
              <a:spcBef>
                <a:spcPct val="25000"/>
              </a:spcBef>
              <a:buClrTx/>
              <a:buSzTx/>
              <a:buFontTx/>
              <a:buNone/>
            </a:pPr>
            <a:r>
              <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第</a:t>
            </a:r>
            <a:r>
              <a:rPr lang="en-US" altLang="zh-CN"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2</a:t>
            </a:r>
            <a:r>
              <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趟</a:t>
            </a:r>
          </a:p>
          <a:p>
            <a:pPr eaLnBrk="1" hangingPunct="1">
              <a:spcBef>
                <a:spcPct val="25000"/>
              </a:spcBef>
              <a:buClrTx/>
              <a:buSzTx/>
              <a:buFontTx/>
              <a:buNone/>
            </a:pPr>
            <a:r>
              <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第</a:t>
            </a:r>
            <a:r>
              <a:rPr lang="en-US" altLang="zh-CN"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3</a:t>
            </a:r>
            <a:r>
              <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趟</a:t>
            </a:r>
          </a:p>
          <a:p>
            <a:pPr eaLnBrk="1" hangingPunct="1">
              <a:spcBef>
                <a:spcPct val="25000"/>
              </a:spcBef>
              <a:buClrTx/>
              <a:buSzTx/>
              <a:buFontTx/>
              <a:buNone/>
            </a:pPr>
            <a:r>
              <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第</a:t>
            </a:r>
            <a:r>
              <a:rPr lang="en-US" altLang="zh-CN"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4</a:t>
            </a:r>
            <a:r>
              <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趟</a:t>
            </a:r>
          </a:p>
          <a:p>
            <a:pPr eaLnBrk="1" hangingPunct="1">
              <a:spcBef>
                <a:spcPct val="25000"/>
              </a:spcBef>
              <a:buClrTx/>
              <a:buSzTx/>
              <a:buFontTx/>
              <a:buNone/>
            </a:pPr>
            <a:r>
              <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第</a:t>
            </a:r>
            <a:r>
              <a:rPr lang="en-US" altLang="zh-CN"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5</a:t>
            </a:r>
            <a:r>
              <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6500"/>
                                        </p:tgtEl>
                                        <p:attrNameLst>
                                          <p:attrName>style.visibility</p:attrName>
                                        </p:attrNameLst>
                                      </p:cBhvr>
                                      <p:to>
                                        <p:strVal val="visible"/>
                                      </p:to>
                                    </p:set>
                                    <p:anim calcmode="lin" valueType="num">
                                      <p:cBhvr additive="base">
                                        <p:cTn id="7" dur="500" fill="hold"/>
                                        <p:tgtEl>
                                          <p:spTgt spid="746500"/>
                                        </p:tgtEl>
                                        <p:attrNameLst>
                                          <p:attrName>ppt_x</p:attrName>
                                        </p:attrNameLst>
                                      </p:cBhvr>
                                      <p:tavLst>
                                        <p:tav tm="0">
                                          <p:val>
                                            <p:strVal val="#ppt_x"/>
                                          </p:val>
                                        </p:tav>
                                        <p:tav tm="100000">
                                          <p:val>
                                            <p:strVal val="#ppt_x"/>
                                          </p:val>
                                        </p:tav>
                                      </p:tavLst>
                                    </p:anim>
                                    <p:anim calcmode="lin" valueType="num">
                                      <p:cBhvr additive="base">
                                        <p:cTn id="8" dur="500" fill="hold"/>
                                        <p:tgtEl>
                                          <p:spTgt spid="74650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746502"/>
                                        </p:tgtEl>
                                        <p:attrNameLst>
                                          <p:attrName>style.visibility</p:attrName>
                                        </p:attrNameLst>
                                      </p:cBhvr>
                                      <p:to>
                                        <p:strVal val="visible"/>
                                      </p:to>
                                    </p:set>
                                    <p:animEffect transition="in" filter="wipe(up)">
                                      <p:cBhvr>
                                        <p:cTn id="13" dur="500"/>
                                        <p:tgtEl>
                                          <p:spTgt spid="74650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46501">
                                            <p:txEl>
                                              <p:pRg st="0" end="0"/>
                                            </p:txEl>
                                          </p:spTgt>
                                        </p:tgtEl>
                                        <p:attrNameLst>
                                          <p:attrName>style.visibility</p:attrName>
                                        </p:attrNameLst>
                                      </p:cBhvr>
                                      <p:to>
                                        <p:strVal val="visible"/>
                                      </p:to>
                                    </p:set>
                                    <p:animEffect transition="in" filter="wipe(left)">
                                      <p:cBhvr>
                                        <p:cTn id="18" dur="500"/>
                                        <p:tgtEl>
                                          <p:spTgt spid="746501">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46501">
                                            <p:txEl>
                                              <p:pRg st="1" end="1"/>
                                            </p:txEl>
                                          </p:spTgt>
                                        </p:tgtEl>
                                        <p:attrNameLst>
                                          <p:attrName>style.visibility</p:attrName>
                                        </p:attrNameLst>
                                      </p:cBhvr>
                                      <p:to>
                                        <p:strVal val="visible"/>
                                      </p:to>
                                    </p:set>
                                    <p:animEffect transition="in" filter="wipe(left)">
                                      <p:cBhvr>
                                        <p:cTn id="23" dur="500"/>
                                        <p:tgtEl>
                                          <p:spTgt spid="746501">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46501">
                                            <p:txEl>
                                              <p:pRg st="2" end="2"/>
                                            </p:txEl>
                                          </p:spTgt>
                                        </p:tgtEl>
                                        <p:attrNameLst>
                                          <p:attrName>style.visibility</p:attrName>
                                        </p:attrNameLst>
                                      </p:cBhvr>
                                      <p:to>
                                        <p:strVal val="visible"/>
                                      </p:to>
                                    </p:set>
                                    <p:animEffect transition="in" filter="wipe(left)">
                                      <p:cBhvr>
                                        <p:cTn id="28" dur="500"/>
                                        <p:tgtEl>
                                          <p:spTgt spid="746501">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46501">
                                            <p:txEl>
                                              <p:pRg st="3" end="3"/>
                                            </p:txEl>
                                          </p:spTgt>
                                        </p:tgtEl>
                                        <p:attrNameLst>
                                          <p:attrName>style.visibility</p:attrName>
                                        </p:attrNameLst>
                                      </p:cBhvr>
                                      <p:to>
                                        <p:strVal val="visible"/>
                                      </p:to>
                                    </p:set>
                                    <p:animEffect transition="in" filter="wipe(left)">
                                      <p:cBhvr>
                                        <p:cTn id="33" dur="500"/>
                                        <p:tgtEl>
                                          <p:spTgt spid="746501">
                                            <p:txEl>
                                              <p:pRg st="3" end="3"/>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746501">
                                            <p:txEl>
                                              <p:pRg st="4" end="4"/>
                                            </p:txEl>
                                          </p:spTgt>
                                        </p:tgtEl>
                                        <p:attrNameLst>
                                          <p:attrName>style.visibility</p:attrName>
                                        </p:attrNameLst>
                                      </p:cBhvr>
                                      <p:to>
                                        <p:strVal val="visible"/>
                                      </p:to>
                                    </p:set>
                                    <p:animEffect transition="in" filter="wipe(left)">
                                      <p:cBhvr>
                                        <p:cTn id="38" dur="500"/>
                                        <p:tgtEl>
                                          <p:spTgt spid="746501">
                                            <p:txEl>
                                              <p:pRg st="4" end="4"/>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746501">
                                            <p:txEl>
                                              <p:pRg st="5" end="5"/>
                                            </p:txEl>
                                          </p:spTgt>
                                        </p:tgtEl>
                                        <p:attrNameLst>
                                          <p:attrName>style.visibility</p:attrName>
                                        </p:attrNameLst>
                                      </p:cBhvr>
                                      <p:to>
                                        <p:strVal val="visible"/>
                                      </p:to>
                                    </p:set>
                                    <p:animEffect transition="in" filter="wipe(left)">
                                      <p:cBhvr>
                                        <p:cTn id="43" dur="500"/>
                                        <p:tgtEl>
                                          <p:spTgt spid="74650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6500" grpId="0" autoUpdateAnimBg="0"/>
      <p:bldP spid="746501" grpId="0" build="p" autoUpdateAnimBg="0"/>
      <p:bldP spid="746502"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0C2DC31-7F9A-4737-A48D-C58813036118}"/>
              </a:ext>
            </a:extLst>
          </p:cNvPr>
          <p:cNvSpPr>
            <a:spLocks noGrp="1" noChangeArrowheads="1"/>
          </p:cNvSpPr>
          <p:nvPr>
            <p:ph type="title"/>
          </p:nvPr>
        </p:nvSpPr>
        <p:spPr>
          <a:xfrm>
            <a:off x="457200" y="1984375"/>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一、起泡排序</a:t>
            </a:r>
            <a:r>
              <a:rPr lang="en-US" altLang="zh-CN" sz="3300" dirty="0">
                <a:latin typeface="黑体" panose="02010609060101010101" pitchFamily="49" charset="-122"/>
                <a:ea typeface="黑体" panose="02010609060101010101" pitchFamily="49" charset="-122"/>
              </a:rPr>
              <a:t>(</a:t>
            </a:r>
            <a:r>
              <a:rPr lang="zh-CN" altLang="en-US" sz="3300" dirty="0">
                <a:latin typeface="黑体" panose="02010609060101010101" pitchFamily="49" charset="-122"/>
                <a:ea typeface="黑体" panose="02010609060101010101" pitchFamily="49" charset="-122"/>
              </a:rPr>
              <a:t>算法实现</a:t>
            </a:r>
            <a:r>
              <a:rPr lang="en-US" altLang="zh-CN" sz="3300" dirty="0">
                <a:latin typeface="黑体" panose="02010609060101010101" pitchFamily="49" charset="-122"/>
                <a:ea typeface="黑体" panose="02010609060101010101" pitchFamily="49" charset="-122"/>
              </a:rPr>
              <a:t>)</a:t>
            </a:r>
          </a:p>
        </p:txBody>
      </p:sp>
      <p:sp>
        <p:nvSpPr>
          <p:cNvPr id="41987" name="Text Box 3">
            <a:extLst>
              <a:ext uri="{FF2B5EF4-FFF2-40B4-BE49-F238E27FC236}">
                <a16:creationId xmlns:a16="http://schemas.microsoft.com/office/drawing/2014/main" id="{0534C24B-3B3B-4216-8F65-7CD4B0374B35}"/>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630F899-9F43-4F95-B1B9-C3668B9C1EEA}" type="slidenum">
              <a:rPr lang="zh-CN" altLang="en-US" sz="2400"/>
              <a:pPr algn="r" eaLnBrk="1" hangingPunct="1">
                <a:spcBef>
                  <a:spcPct val="50000"/>
                </a:spcBef>
                <a:buClrTx/>
                <a:buSzTx/>
                <a:buFontTx/>
                <a:buNone/>
              </a:pPr>
              <a:t>36</a:t>
            </a:fld>
            <a:endParaRPr lang="en-US" altLang="zh-CN" sz="2400"/>
          </a:p>
        </p:txBody>
      </p:sp>
      <p:sp>
        <p:nvSpPr>
          <p:cNvPr id="41988" name="Text Box 4">
            <a:extLst>
              <a:ext uri="{FF2B5EF4-FFF2-40B4-BE49-F238E27FC236}">
                <a16:creationId xmlns:a16="http://schemas.microsoft.com/office/drawing/2014/main" id="{7FCA9CBE-43C9-48E7-AB40-BCC3EA53885F}"/>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41989" name="Rectangle 5">
            <a:extLst>
              <a:ext uri="{FF2B5EF4-FFF2-40B4-BE49-F238E27FC236}">
                <a16:creationId xmlns:a16="http://schemas.microsoft.com/office/drawing/2014/main" id="{A9D672A1-39A8-4B74-BB76-52188F839B49}"/>
              </a:ext>
            </a:extLst>
          </p:cNvPr>
          <p:cNvSpPr>
            <a:spLocks noGrp="1" noChangeArrowheads="1"/>
          </p:cNvSpPr>
          <p:nvPr>
            <p:ph type="body" idx="1"/>
          </p:nvPr>
        </p:nvSpPr>
        <p:spPr>
          <a:xfrm>
            <a:off x="381000" y="2819400"/>
            <a:ext cx="8079432" cy="4038600"/>
          </a:xfrm>
        </p:spPr>
        <p:txBody>
          <a:bodyPr/>
          <a:lstStyle/>
          <a:p>
            <a:pPr eaLnBrk="1" hangingPunct="1">
              <a:lnSpc>
                <a:spcPct val="80000"/>
              </a:lnSpc>
              <a:spcBef>
                <a:spcPct val="50000"/>
              </a:spcBef>
              <a:buClr>
                <a:schemeClr val="tx2"/>
              </a:buClr>
              <a:buSzPct val="50000"/>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void BubbleSort()</a:t>
            </a:r>
          </a:p>
          <a:p>
            <a:pPr eaLnBrk="1" hangingPunct="1">
              <a:lnSpc>
                <a:spcPct val="80000"/>
              </a:lnSpc>
              <a:spcBef>
                <a:spcPct val="50000"/>
              </a:spcBef>
              <a:buClr>
                <a:schemeClr val="tx2"/>
              </a:buClr>
              <a:buSzPct val="50000"/>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int i, j, temp; bool </a:t>
            </a:r>
            <a:r>
              <a:rPr lang="en-US" altLang="zh-CN" sz="20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flag=true</a:t>
            </a:r>
            <a:r>
              <a:rPr lang="en-US" altLang="zh-CN" sz="2000" b="1" dirty="0">
                <a:latin typeface="黑体" panose="02010609060101010101" pitchFamily="49" charset="-122"/>
                <a:ea typeface="黑体" panose="02010609060101010101" pitchFamily="49" charset="-122"/>
              </a:rPr>
              <a:t>;</a:t>
            </a:r>
          </a:p>
          <a:p>
            <a:pPr eaLnBrk="1" hangingPunct="1">
              <a:lnSpc>
                <a:spcPct val="80000"/>
              </a:lnSpc>
              <a:spcBef>
                <a:spcPct val="50000"/>
              </a:spcBef>
              <a:buClr>
                <a:schemeClr val="tx2"/>
              </a:buClr>
              <a:buSzPct val="50000"/>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for (i=1; </a:t>
            </a:r>
            <a:r>
              <a:rPr lang="en-US" altLang="zh-CN" sz="2000"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i&lt;</a:t>
            </a:r>
            <a:r>
              <a:rPr lang="en-US" altLang="zh-CN" sz="2000" b="1" dirty="0" err="1">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len</a:t>
            </a:r>
            <a:r>
              <a:rPr lang="en-US" altLang="zh-CN" sz="2000"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&amp;&amp; flag</a:t>
            </a:r>
            <a:r>
              <a:rPr lang="en-US" altLang="zh-CN" sz="2000" b="1" dirty="0">
                <a:latin typeface="黑体" panose="02010609060101010101" pitchFamily="49" charset="-122"/>
                <a:ea typeface="黑体" panose="02010609060101010101" pitchFamily="49" charset="-122"/>
              </a:rPr>
              <a:t>; i++) { </a:t>
            </a:r>
          </a:p>
          <a:p>
            <a:pPr eaLnBrk="1" hangingPunct="1">
              <a:lnSpc>
                <a:spcPct val="80000"/>
              </a:lnSpc>
              <a:spcBef>
                <a:spcPct val="50000"/>
              </a:spcBef>
              <a:buClr>
                <a:schemeClr val="tx2"/>
              </a:buClr>
              <a:buSzPct val="50000"/>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a:t>
            </a:r>
            <a:r>
              <a:rPr lang="en-US" altLang="zh-CN" sz="20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flag=false</a:t>
            </a:r>
            <a:r>
              <a:rPr lang="en-US" altLang="zh-CN" sz="2000" b="1" dirty="0">
                <a:latin typeface="黑体" panose="02010609060101010101" pitchFamily="49" charset="-122"/>
                <a:ea typeface="黑体" panose="02010609060101010101" pitchFamily="49" charset="-122"/>
              </a:rPr>
              <a:t>;</a:t>
            </a:r>
          </a:p>
          <a:p>
            <a:pPr eaLnBrk="1" hangingPunct="1">
              <a:lnSpc>
                <a:spcPct val="80000"/>
              </a:lnSpc>
              <a:spcBef>
                <a:spcPct val="50000"/>
              </a:spcBef>
              <a:buClr>
                <a:schemeClr val="tx2"/>
              </a:buClr>
              <a:buSzPct val="50000"/>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for (j=1; j&lt;len-i+1; </a:t>
            </a:r>
            <a:r>
              <a:rPr lang="en-US" altLang="zh-CN" sz="2000" b="1" dirty="0" err="1">
                <a:latin typeface="黑体" panose="02010609060101010101" pitchFamily="49" charset="-122"/>
                <a:ea typeface="黑体" panose="02010609060101010101" pitchFamily="49" charset="-122"/>
              </a:rPr>
              <a:t>j++</a:t>
            </a:r>
            <a:r>
              <a:rPr lang="en-US" altLang="zh-CN" sz="2000" b="1" dirty="0">
                <a:latin typeface="黑体" panose="02010609060101010101" pitchFamily="49" charset="-122"/>
                <a:ea typeface="黑体" panose="02010609060101010101" pitchFamily="49" charset="-122"/>
              </a:rPr>
              <a:t>) {</a:t>
            </a:r>
          </a:p>
          <a:p>
            <a:pPr eaLnBrk="1" hangingPunct="1">
              <a:lnSpc>
                <a:spcPct val="80000"/>
              </a:lnSpc>
              <a:spcBef>
                <a:spcPct val="50000"/>
              </a:spcBef>
              <a:buClr>
                <a:schemeClr val="tx2"/>
              </a:buClr>
              <a:buSzPct val="50000"/>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if (Key[j] &gt; Key[j+1]) {</a:t>
            </a:r>
          </a:p>
          <a:p>
            <a:pPr eaLnBrk="1" hangingPunct="1">
              <a:lnSpc>
                <a:spcPct val="80000"/>
              </a:lnSpc>
              <a:spcBef>
                <a:spcPct val="50000"/>
              </a:spcBef>
              <a:buClr>
                <a:schemeClr val="tx2"/>
              </a:buClr>
              <a:buSzPct val="50000"/>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temp = Key[j+1]; Key[j+1] = Key[j];</a:t>
            </a:r>
          </a:p>
          <a:p>
            <a:pPr eaLnBrk="1" hangingPunct="1">
              <a:lnSpc>
                <a:spcPct val="80000"/>
              </a:lnSpc>
              <a:spcBef>
                <a:spcPct val="50000"/>
              </a:spcBef>
              <a:buClr>
                <a:schemeClr val="tx2"/>
              </a:buClr>
              <a:buSzPct val="50000"/>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Key[j] = temp; </a:t>
            </a:r>
            <a:r>
              <a:rPr lang="en-US" altLang="zh-CN" sz="20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flag=true</a:t>
            </a:r>
            <a:r>
              <a:rPr lang="en-US" altLang="zh-CN" sz="2000" b="1" dirty="0">
                <a:latin typeface="黑体" panose="02010609060101010101" pitchFamily="49" charset="-122"/>
                <a:ea typeface="黑体" panose="02010609060101010101" pitchFamily="49" charset="-122"/>
              </a:rPr>
              <a:t>;</a:t>
            </a:r>
          </a:p>
          <a:p>
            <a:pPr eaLnBrk="1" hangingPunct="1">
              <a:lnSpc>
                <a:spcPct val="80000"/>
              </a:lnSpc>
              <a:spcBef>
                <a:spcPct val="50000"/>
              </a:spcBef>
              <a:buClr>
                <a:schemeClr val="tx2"/>
              </a:buClr>
              <a:buSzPct val="50000"/>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a:t>
            </a:r>
          </a:p>
          <a:p>
            <a:pPr eaLnBrk="1" hangingPunct="1">
              <a:lnSpc>
                <a:spcPct val="80000"/>
              </a:lnSpc>
              <a:spcBef>
                <a:spcPct val="50000"/>
              </a:spcBef>
              <a:buClr>
                <a:schemeClr val="tx2"/>
              </a:buClr>
              <a:buSzPct val="50000"/>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a:t>
            </a:r>
          </a:p>
        </p:txBody>
      </p:sp>
      <p:sp>
        <p:nvSpPr>
          <p:cNvPr id="41990" name="Rectangle 6">
            <a:extLst>
              <a:ext uri="{FF2B5EF4-FFF2-40B4-BE49-F238E27FC236}">
                <a16:creationId xmlns:a16="http://schemas.microsoft.com/office/drawing/2014/main" id="{52FC7668-E384-4BDD-945D-EF1CBA665E5A}"/>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DE9CB62D-D7D9-43D7-A846-3EF916575A15}"/>
              </a:ext>
            </a:extLst>
          </p:cNvPr>
          <p:cNvSpPr>
            <a:spLocks noGrp="1" noChangeArrowheads="1"/>
          </p:cNvSpPr>
          <p:nvPr>
            <p:ph type="title"/>
          </p:nvPr>
        </p:nvSpPr>
        <p:spPr>
          <a:xfrm>
            <a:off x="457200" y="1984375"/>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一、起泡排序(性能分析)</a:t>
            </a:r>
            <a:endParaRPr lang="en-US" altLang="zh-CN" sz="3300" dirty="0">
              <a:latin typeface="黑体" panose="02010609060101010101" pitchFamily="49" charset="-122"/>
              <a:ea typeface="黑体" panose="02010609060101010101" pitchFamily="49" charset="-122"/>
            </a:endParaRPr>
          </a:p>
        </p:txBody>
      </p:sp>
      <p:sp>
        <p:nvSpPr>
          <p:cNvPr id="43011" name="Text Box 3">
            <a:extLst>
              <a:ext uri="{FF2B5EF4-FFF2-40B4-BE49-F238E27FC236}">
                <a16:creationId xmlns:a16="http://schemas.microsoft.com/office/drawing/2014/main" id="{88D45997-932A-4DD9-88B3-883EC21C13C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347B10F-9FFD-47A8-9407-906999E66366}" type="slidenum">
              <a:rPr lang="zh-CN" altLang="en-US" sz="2400"/>
              <a:pPr algn="r" eaLnBrk="1" hangingPunct="1">
                <a:spcBef>
                  <a:spcPct val="50000"/>
                </a:spcBef>
                <a:buClrTx/>
                <a:buSzTx/>
                <a:buFontTx/>
                <a:buNone/>
              </a:pPr>
              <a:t>37</a:t>
            </a:fld>
            <a:endParaRPr lang="en-US" altLang="zh-CN" sz="2400"/>
          </a:p>
        </p:txBody>
      </p:sp>
      <p:sp>
        <p:nvSpPr>
          <p:cNvPr id="43012" name="Text Box 4">
            <a:extLst>
              <a:ext uri="{FF2B5EF4-FFF2-40B4-BE49-F238E27FC236}">
                <a16:creationId xmlns:a16="http://schemas.microsoft.com/office/drawing/2014/main" id="{C21EFCCF-D381-430C-A16C-4DFA7EADB5E1}"/>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43013" name="Rectangle 5">
            <a:extLst>
              <a:ext uri="{FF2B5EF4-FFF2-40B4-BE49-F238E27FC236}">
                <a16:creationId xmlns:a16="http://schemas.microsoft.com/office/drawing/2014/main" id="{95B056A4-9948-42E8-A761-6BE08E80AAF8}"/>
              </a:ext>
            </a:extLst>
          </p:cNvPr>
          <p:cNvSpPr>
            <a:spLocks noGrp="1" noChangeArrowheads="1"/>
          </p:cNvSpPr>
          <p:nvPr>
            <p:ph type="body" idx="1"/>
          </p:nvPr>
        </p:nvSpPr>
        <p:spPr>
          <a:xfrm>
            <a:off x="381000" y="2819400"/>
            <a:ext cx="8262938" cy="4038600"/>
          </a:xfrm>
        </p:spPr>
        <p:txBody>
          <a:bodyPr/>
          <a:lstStyle/>
          <a:p>
            <a:pPr eaLnBrk="1" hangingPunct="1">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最好情况：在记录的初始排列已经按关键字从小到大排好序时,此算法只执行</a:t>
            </a:r>
            <a:r>
              <a:rPr lang="zh-CN" altLang="en-US" b="1" dirty="0">
                <a:solidFill>
                  <a:srgbClr val="FF0000"/>
                </a:solidFill>
                <a:latin typeface="黑体" panose="02010609060101010101" pitchFamily="49" charset="-122"/>
                <a:ea typeface="黑体" panose="02010609060101010101" pitchFamily="49" charset="-122"/>
              </a:rPr>
              <a:t>一趟</a:t>
            </a:r>
            <a:r>
              <a:rPr lang="zh-CN" altLang="en-US" b="1" dirty="0">
                <a:latin typeface="黑体" panose="02010609060101010101" pitchFamily="49" charset="-122"/>
                <a:ea typeface="黑体" panose="02010609060101010101" pitchFamily="49" charset="-122"/>
              </a:rPr>
              <a:t>起泡,做</a:t>
            </a:r>
            <a:r>
              <a:rPr lang="en-US" altLang="zh-CN" b="1" dirty="0">
                <a:solidFill>
                  <a:srgbClr val="FF0000"/>
                </a:solidFill>
                <a:latin typeface="黑体" panose="02010609060101010101" pitchFamily="49" charset="-122"/>
                <a:ea typeface="黑体" panose="02010609060101010101" pitchFamily="49" charset="-122"/>
              </a:rPr>
              <a:t>n-1</a:t>
            </a:r>
            <a:r>
              <a:rPr lang="zh-CN" altLang="en-US" b="1" dirty="0">
                <a:solidFill>
                  <a:srgbClr val="FF0000"/>
                </a:solidFill>
                <a:latin typeface="黑体" panose="02010609060101010101" pitchFamily="49" charset="-122"/>
                <a:ea typeface="黑体" panose="02010609060101010101" pitchFamily="49" charset="-122"/>
              </a:rPr>
              <a:t>次关键字比较</a:t>
            </a:r>
            <a:r>
              <a:rPr lang="zh-CN" altLang="en-US" b="1" dirty="0">
                <a:latin typeface="黑体" panose="02010609060101010101" pitchFamily="49" charset="-122"/>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不移动记录</a:t>
            </a:r>
            <a:r>
              <a:rPr lang="zh-CN" altLang="en-US" b="1" dirty="0">
                <a:latin typeface="黑体" panose="02010609060101010101" pitchFamily="49" charset="-122"/>
                <a:ea typeface="黑体" panose="02010609060101010101" pitchFamily="49" charset="-122"/>
              </a:rPr>
              <a:t>。时间复杂度为</a:t>
            </a:r>
            <a:r>
              <a:rPr lang="en-US" altLang="zh-CN" b="1" dirty="0">
                <a:solidFill>
                  <a:srgbClr val="FF0000"/>
                </a:solidFill>
                <a:latin typeface="黑体" panose="02010609060101010101" pitchFamily="49" charset="-122"/>
                <a:ea typeface="黑体" panose="02010609060101010101" pitchFamily="49" charset="-122"/>
              </a:rPr>
              <a:t>O(n)</a:t>
            </a:r>
          </a:p>
          <a:p>
            <a:pPr eaLnBrk="1" hangingPunct="1">
              <a:spcBef>
                <a:spcPct val="50000"/>
              </a:spcBef>
              <a:buClr>
                <a:schemeClr val="tx2"/>
              </a:buClr>
              <a:buSzPct val="50000"/>
            </a:pPr>
            <a:endParaRPr lang="zh-CN" altLang="en-US" b="1" dirty="0">
              <a:solidFill>
                <a:srgbClr val="FF0000"/>
              </a:solidFill>
              <a:latin typeface="黑体" panose="02010609060101010101" pitchFamily="49" charset="-122"/>
              <a:ea typeface="黑体" panose="02010609060101010101" pitchFamily="49" charset="-122"/>
            </a:endParaRPr>
          </a:p>
        </p:txBody>
      </p:sp>
      <p:sp>
        <p:nvSpPr>
          <p:cNvPr id="43014" name="Rectangle 6">
            <a:extLst>
              <a:ext uri="{FF2B5EF4-FFF2-40B4-BE49-F238E27FC236}">
                <a16:creationId xmlns:a16="http://schemas.microsoft.com/office/drawing/2014/main" id="{D24EA339-56E2-48F7-8FFA-45119B42D94C}"/>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A733FE99-EC24-474A-A5A6-0DB4C58A2421}"/>
              </a:ext>
            </a:extLst>
          </p:cNvPr>
          <p:cNvSpPr>
            <a:spLocks noGrp="1" noChangeArrowheads="1"/>
          </p:cNvSpPr>
          <p:nvPr>
            <p:ph type="title"/>
          </p:nvPr>
        </p:nvSpPr>
        <p:spPr>
          <a:xfrm>
            <a:off x="428625" y="1857375"/>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一、起泡排序(性能分析)</a:t>
            </a:r>
            <a:endParaRPr lang="en-US" altLang="zh-CN" sz="3300" dirty="0">
              <a:latin typeface="黑体" panose="02010609060101010101" pitchFamily="49" charset="-122"/>
              <a:ea typeface="黑体" panose="02010609060101010101" pitchFamily="49" charset="-122"/>
            </a:endParaRPr>
          </a:p>
        </p:txBody>
      </p:sp>
      <p:sp>
        <p:nvSpPr>
          <p:cNvPr id="44035" name="Text Box 3">
            <a:extLst>
              <a:ext uri="{FF2B5EF4-FFF2-40B4-BE49-F238E27FC236}">
                <a16:creationId xmlns:a16="http://schemas.microsoft.com/office/drawing/2014/main" id="{DADBFBC5-9623-4DC3-9175-A0E2DEEB5E4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DCF689B-B530-4428-91B1-3DCE836ED343}" type="slidenum">
              <a:rPr lang="zh-CN" altLang="en-US" sz="2400"/>
              <a:pPr algn="r" eaLnBrk="1" hangingPunct="1">
                <a:spcBef>
                  <a:spcPct val="50000"/>
                </a:spcBef>
                <a:buClrTx/>
                <a:buSzTx/>
                <a:buFontTx/>
                <a:buNone/>
              </a:pPr>
              <a:t>38</a:t>
            </a:fld>
            <a:endParaRPr lang="en-US" altLang="zh-CN" sz="2400"/>
          </a:p>
        </p:txBody>
      </p:sp>
      <p:sp>
        <p:nvSpPr>
          <p:cNvPr id="44036" name="Text Box 4">
            <a:extLst>
              <a:ext uri="{FF2B5EF4-FFF2-40B4-BE49-F238E27FC236}">
                <a16:creationId xmlns:a16="http://schemas.microsoft.com/office/drawing/2014/main" id="{F0A46406-8E8F-43C7-8419-78145BCB567F}"/>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44037" name="Rectangle 5">
            <a:extLst>
              <a:ext uri="{FF2B5EF4-FFF2-40B4-BE49-F238E27FC236}">
                <a16:creationId xmlns:a16="http://schemas.microsoft.com/office/drawing/2014/main" id="{22BB1A88-798A-4531-9AD7-8C8721089181}"/>
              </a:ext>
            </a:extLst>
          </p:cNvPr>
          <p:cNvSpPr>
            <a:spLocks noGrp="1" noChangeArrowheads="1"/>
          </p:cNvSpPr>
          <p:nvPr>
            <p:ph type="body" idx="1"/>
          </p:nvPr>
        </p:nvSpPr>
        <p:spPr>
          <a:xfrm>
            <a:off x="428625" y="2643188"/>
            <a:ext cx="8477250" cy="4038600"/>
          </a:xfrm>
        </p:spPr>
        <p:txBody>
          <a:bodyPr/>
          <a:lstStyle/>
          <a:p>
            <a:pPr eaLnBrk="1" hangingPunct="1">
              <a:lnSpc>
                <a:spcPct val="90000"/>
              </a:lnSpc>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最坏情况：执行</a:t>
            </a:r>
            <a:r>
              <a:rPr lang="en-US" altLang="zh-CN" b="1" dirty="0">
                <a:solidFill>
                  <a:srgbClr val="FF0000"/>
                </a:solidFill>
                <a:latin typeface="黑体" panose="02010609060101010101" pitchFamily="49" charset="-122"/>
                <a:ea typeface="黑体" panose="02010609060101010101" pitchFamily="49" charset="-122"/>
              </a:rPr>
              <a:t>n-1</a:t>
            </a:r>
            <a:r>
              <a:rPr lang="zh-CN" altLang="en-US" b="1" dirty="0">
                <a:latin typeface="黑体" panose="02010609060101010101" pitchFamily="49" charset="-122"/>
                <a:ea typeface="黑体" panose="02010609060101010101" pitchFamily="49" charset="-122"/>
              </a:rPr>
              <a:t>趟起泡,第</a:t>
            </a:r>
            <a:r>
              <a:rPr lang="en-US" altLang="zh-CN" b="1" dirty="0">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趟做</a:t>
            </a:r>
            <a:r>
              <a:rPr lang="en-US" altLang="zh-CN" b="1" dirty="0">
                <a:solidFill>
                  <a:srgbClr val="FF0000"/>
                </a:solidFill>
                <a:latin typeface="黑体" panose="02010609060101010101" pitchFamily="49" charset="-122"/>
                <a:ea typeface="黑体" panose="02010609060101010101" pitchFamily="49" charset="-122"/>
              </a:rPr>
              <a:t>n-</a:t>
            </a:r>
            <a:r>
              <a:rPr lang="en-US" altLang="zh-CN" b="1" dirty="0" err="1">
                <a:solidFill>
                  <a:srgbClr val="FF0000"/>
                </a:solidFill>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次关键字比较, 执行</a:t>
            </a:r>
            <a:r>
              <a:rPr lang="en-US" altLang="zh-CN" b="1" dirty="0">
                <a:latin typeface="黑体" panose="02010609060101010101" pitchFamily="49" charset="-122"/>
                <a:ea typeface="黑体" panose="02010609060101010101" pitchFamily="49" charset="-122"/>
              </a:rPr>
              <a:t>n-</a:t>
            </a:r>
            <a:r>
              <a:rPr lang="en-US" altLang="zh-CN" b="1" dirty="0" err="1">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次记录交换，共计：</a:t>
            </a:r>
          </a:p>
          <a:p>
            <a:pPr eaLnBrk="1" hangingPunct="1">
              <a:lnSpc>
                <a:spcPct val="90000"/>
              </a:lnSpc>
              <a:spcBef>
                <a:spcPct val="30000"/>
              </a:spcBef>
              <a:buClr>
                <a:schemeClr val="tx2"/>
              </a:buClr>
              <a:buSzPct val="50000"/>
            </a:pPr>
            <a:endParaRPr lang="zh-CN" altLang="en-US" b="1" dirty="0">
              <a:latin typeface="黑体" panose="02010609060101010101" pitchFamily="49" charset="-122"/>
              <a:ea typeface="黑体" panose="02010609060101010101" pitchFamily="49" charset="-122"/>
            </a:endParaRPr>
          </a:p>
          <a:p>
            <a:pPr eaLnBrk="1" hangingPunct="1">
              <a:lnSpc>
                <a:spcPct val="90000"/>
              </a:lnSpc>
              <a:spcBef>
                <a:spcPct val="30000"/>
              </a:spcBef>
              <a:buClr>
                <a:schemeClr val="tx2"/>
              </a:buClr>
              <a:buSzPct val="50000"/>
            </a:pPr>
            <a:endParaRPr lang="zh-CN" altLang="en-US" b="1" dirty="0">
              <a:latin typeface="黑体" panose="02010609060101010101" pitchFamily="49" charset="-122"/>
              <a:ea typeface="黑体" panose="02010609060101010101" pitchFamily="49" charset="-122"/>
            </a:endParaRPr>
          </a:p>
          <a:p>
            <a:pPr eaLnBrk="1" hangingPunct="1">
              <a:lnSpc>
                <a:spcPct val="90000"/>
              </a:lnSpc>
              <a:spcBef>
                <a:spcPct val="30000"/>
              </a:spcBef>
              <a:buClr>
                <a:schemeClr val="tx2"/>
              </a:buClr>
              <a:buSzPct val="50000"/>
            </a:pPr>
            <a:endParaRPr lang="zh-CN" altLang="en-US" b="1" dirty="0">
              <a:latin typeface="黑体" panose="02010609060101010101" pitchFamily="49" charset="-122"/>
              <a:ea typeface="黑体" panose="02010609060101010101" pitchFamily="49" charset="-122"/>
            </a:endParaRPr>
          </a:p>
          <a:p>
            <a:pPr eaLnBrk="1" hangingPunct="1">
              <a:lnSpc>
                <a:spcPct val="90000"/>
              </a:lnSpc>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起泡排序的时间复杂度为</a:t>
            </a:r>
            <a:r>
              <a:rPr lang="en-US" altLang="zh-CN" b="1" dirty="0">
                <a:solidFill>
                  <a:srgbClr val="FF0000"/>
                </a:solidFill>
                <a:latin typeface="黑体" panose="02010609060101010101" pitchFamily="49" charset="-122"/>
                <a:ea typeface="黑体" panose="02010609060101010101" pitchFamily="49" charset="-122"/>
              </a:rPr>
              <a:t>O(n</a:t>
            </a:r>
            <a:r>
              <a:rPr lang="en-US" altLang="zh-CN" b="1" baseline="30000" dirty="0">
                <a:solidFill>
                  <a:srgbClr val="FF0000"/>
                </a:solidFill>
                <a:latin typeface="黑体" panose="02010609060101010101" pitchFamily="49" charset="-122"/>
                <a:ea typeface="黑体" panose="02010609060101010101" pitchFamily="49" charset="-122"/>
              </a:rPr>
              <a:t>2</a:t>
            </a:r>
            <a:r>
              <a:rPr lang="en-US" altLang="zh-CN" b="1" dirty="0">
                <a:solidFill>
                  <a:srgbClr val="FF0000"/>
                </a:solidFill>
                <a:latin typeface="黑体" panose="02010609060101010101" pitchFamily="49" charset="-122"/>
                <a:ea typeface="黑体" panose="02010609060101010101" pitchFamily="49" charset="-122"/>
              </a:rPr>
              <a:t>)</a:t>
            </a:r>
          </a:p>
          <a:p>
            <a:pPr eaLnBrk="1" hangingPunct="1">
              <a:lnSpc>
                <a:spcPct val="90000"/>
              </a:lnSpc>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起泡排序是一种</a:t>
            </a:r>
            <a:r>
              <a:rPr lang="zh-CN" altLang="en-US" b="1" dirty="0">
                <a:solidFill>
                  <a:srgbClr val="FF0000"/>
                </a:solidFill>
                <a:latin typeface="黑体" panose="02010609060101010101" pitchFamily="49" charset="-122"/>
                <a:ea typeface="黑体" panose="02010609060101010101" pitchFamily="49" charset="-122"/>
              </a:rPr>
              <a:t>稳定</a:t>
            </a:r>
            <a:r>
              <a:rPr lang="zh-CN" altLang="en-US" b="1" dirty="0">
                <a:latin typeface="黑体" panose="02010609060101010101" pitchFamily="49" charset="-122"/>
                <a:ea typeface="黑体" panose="02010609060101010101" pitchFamily="49" charset="-122"/>
              </a:rPr>
              <a:t>的排序方法</a:t>
            </a:r>
            <a:endParaRPr lang="en-US" altLang="zh-CN" b="1" dirty="0">
              <a:latin typeface="黑体" panose="02010609060101010101" pitchFamily="49" charset="-122"/>
              <a:ea typeface="黑体" panose="02010609060101010101" pitchFamily="49" charset="-122"/>
            </a:endParaRPr>
          </a:p>
        </p:txBody>
      </p:sp>
      <p:sp>
        <p:nvSpPr>
          <p:cNvPr id="44038" name="Rectangle 6">
            <a:extLst>
              <a:ext uri="{FF2B5EF4-FFF2-40B4-BE49-F238E27FC236}">
                <a16:creationId xmlns:a16="http://schemas.microsoft.com/office/drawing/2014/main" id="{885035F6-DE87-4023-A8C0-FDF5D28B0411}"/>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aphicFrame>
        <p:nvGraphicFramePr>
          <p:cNvPr id="44039" name="Object 7">
            <a:extLst>
              <a:ext uri="{FF2B5EF4-FFF2-40B4-BE49-F238E27FC236}">
                <a16:creationId xmlns:a16="http://schemas.microsoft.com/office/drawing/2014/main" id="{E1018890-E6A8-40A6-92FF-C8C51249C57F}"/>
              </a:ext>
            </a:extLst>
          </p:cNvPr>
          <p:cNvGraphicFramePr>
            <a:graphicFrameLocks noChangeAspect="1"/>
          </p:cNvGraphicFramePr>
          <p:nvPr/>
        </p:nvGraphicFramePr>
        <p:xfrm>
          <a:off x="1752600" y="3810000"/>
          <a:ext cx="5770563" cy="1674813"/>
        </p:xfrm>
        <a:graphic>
          <a:graphicData uri="http://schemas.openxmlformats.org/presentationml/2006/ole">
            <mc:AlternateContent xmlns:mc="http://schemas.openxmlformats.org/markup-compatibility/2006">
              <mc:Choice xmlns:v="urn:schemas-microsoft-com:vml" Requires="v">
                <p:oleObj spid="_x0000_s2050" name="公式" r:id="rId4" imgW="1955800" imgH="838200" progId="Equation.3">
                  <p:embed/>
                </p:oleObj>
              </mc:Choice>
              <mc:Fallback>
                <p:oleObj name="公式" r:id="rId4" imgW="1955800" imgH="838200" progId="Equation.3">
                  <p:embed/>
                  <p:pic>
                    <p:nvPicPr>
                      <p:cNvPr id="0" name="Picture 1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3810000"/>
                        <a:ext cx="5770563" cy="1674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a:extLst>
              <a:ext uri="{FF2B5EF4-FFF2-40B4-BE49-F238E27FC236}">
                <a16:creationId xmlns:a16="http://schemas.microsoft.com/office/drawing/2014/main" id="{27CB7A02-23BE-4104-AB8D-AAE26942259C}"/>
              </a:ext>
            </a:extLst>
          </p:cNvPr>
          <p:cNvSpPr>
            <a:spLocks noGrp="1"/>
          </p:cNvSpPr>
          <p:nvPr>
            <p:ph type="sldNum" sz="quarter" idx="4294967295"/>
          </p:nvPr>
        </p:nvSpPr>
        <p:spPr bwMode="auto">
          <a:xfrm>
            <a:off x="8553450" y="6400800"/>
            <a:ext cx="5905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6A206843-1E62-4674-A5CB-0B5DF439041E}"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39</a:t>
            </a:fld>
            <a:endParaRPr lang="en-US" altLang="zh-CN" sz="2400">
              <a:latin typeface="黑体" panose="02010609060101010101" pitchFamily="49" charset="-122"/>
              <a:ea typeface="黑体" panose="02010609060101010101" pitchFamily="49" charset="-122"/>
            </a:endParaRPr>
          </a:p>
        </p:txBody>
      </p:sp>
      <p:sp>
        <p:nvSpPr>
          <p:cNvPr id="748546" name="Rectangle 2">
            <a:extLst>
              <a:ext uri="{FF2B5EF4-FFF2-40B4-BE49-F238E27FC236}">
                <a16:creationId xmlns:a16="http://schemas.microsoft.com/office/drawing/2014/main" id="{6D72FD18-9C94-434C-96DD-3642337F7294}"/>
              </a:ext>
            </a:extLst>
          </p:cNvPr>
          <p:cNvSpPr>
            <a:spLocks noChangeArrowheads="1"/>
          </p:cNvSpPr>
          <p:nvPr/>
        </p:nvSpPr>
        <p:spPr bwMode="auto">
          <a:xfrm>
            <a:off x="277251" y="1268760"/>
            <a:ext cx="8305800" cy="1574855"/>
          </a:xfrm>
          <a:prstGeom prst="rect">
            <a:avLst/>
          </a:prstGeom>
          <a:noFill/>
          <a:ln w="9525">
            <a:noFill/>
            <a:miter lim="800000"/>
            <a:headEnd/>
            <a:tailEnd/>
          </a:ln>
          <a:effectLst/>
        </p:spPr>
        <p:txBody>
          <a:bodyPr>
            <a:spAutoFit/>
          </a:bodyPr>
          <a:lstStyle/>
          <a:p>
            <a:pPr marL="476250" indent="-476250" eaLnBrk="1" hangingPunct="1">
              <a:lnSpc>
                <a:spcPct val="120000"/>
              </a:lnSpc>
              <a:spcBef>
                <a:spcPct val="50000"/>
              </a:spcBef>
              <a:defRPr/>
            </a:pPr>
            <a:r>
              <a:rPr lang="en-US" altLang="zh-CN" sz="2800" b="1" dirty="0">
                <a:solidFill>
                  <a:schemeClr val="tx2"/>
                </a:solidFill>
                <a:effectLst>
                  <a:outerShdw blurRad="38100" dist="38100" dir="2700000" algn="tl">
                    <a:srgbClr val="C0C0C0"/>
                  </a:outerShdw>
                </a:effectLst>
                <a:latin typeface="黑体" pitchFamily="2" charset="-122"/>
                <a:ea typeface="黑体" pitchFamily="2" charset="-122"/>
              </a:rPr>
              <a:t> </a:t>
            </a:r>
            <a:r>
              <a:rPr lang="zh-CN" altLang="en-US" sz="2800" b="1" dirty="0">
                <a:solidFill>
                  <a:schemeClr val="tx2"/>
                </a:solidFill>
                <a:effectLst>
                  <a:outerShdw blurRad="38100" dist="38100" dir="2700000" algn="tl">
                    <a:srgbClr val="C0C0C0"/>
                  </a:outerShdw>
                </a:effectLst>
                <a:latin typeface="黑体" pitchFamily="2" charset="-122"/>
                <a:ea typeface="黑体" pitchFamily="2" charset="-122"/>
              </a:rPr>
              <a:t>起泡排序的优点：</a:t>
            </a:r>
            <a:r>
              <a:rPr lang="zh-CN" altLang="en-US" sz="2800" b="1" dirty="0">
                <a:latin typeface="黑体" pitchFamily="2" charset="-122"/>
                <a:ea typeface="黑体" pitchFamily="2" charset="-122"/>
              </a:rPr>
              <a:t>每一趟整理元素时，不仅可以完全确定</a:t>
            </a:r>
            <a:r>
              <a:rPr lang="zh-CN" altLang="en-US" sz="2800" b="1" dirty="0">
                <a:solidFill>
                  <a:srgbClr val="FF0000"/>
                </a:solidFill>
                <a:latin typeface="黑体" pitchFamily="2" charset="-122"/>
                <a:ea typeface="黑体" pitchFamily="2" charset="-122"/>
              </a:rPr>
              <a:t>一个元素</a:t>
            </a:r>
            <a:r>
              <a:rPr lang="zh-CN" altLang="en-US" sz="2800" b="1" dirty="0">
                <a:latin typeface="黑体" pitchFamily="2" charset="-122"/>
                <a:ea typeface="黑体" pitchFamily="2" charset="-122"/>
              </a:rPr>
              <a:t>的位置（挤出一个泡到表尾），一旦下趟没有交换发生，还可以提前结束排序。</a:t>
            </a:r>
          </a:p>
        </p:txBody>
      </p:sp>
      <p:sp>
        <p:nvSpPr>
          <p:cNvPr id="748547" name="AutoShape 3">
            <a:extLst>
              <a:ext uri="{FF2B5EF4-FFF2-40B4-BE49-F238E27FC236}">
                <a16:creationId xmlns:a16="http://schemas.microsoft.com/office/drawing/2014/main" id="{AEEB8708-7614-4642-A733-C142E77EF67C}"/>
              </a:ext>
            </a:extLst>
          </p:cNvPr>
          <p:cNvSpPr>
            <a:spLocks noChangeArrowheads="1"/>
          </p:cNvSpPr>
          <p:nvPr/>
        </p:nvSpPr>
        <p:spPr bwMode="auto">
          <a:xfrm>
            <a:off x="971600" y="2996952"/>
            <a:ext cx="7467600" cy="3537198"/>
          </a:xfrm>
          <a:prstGeom prst="wedgeEllipseCallout">
            <a:avLst>
              <a:gd name="adj1" fmla="val -22278"/>
              <a:gd name="adj2" fmla="val 12981"/>
            </a:avLst>
          </a:prstGeom>
          <a:solidFill>
            <a:schemeClr val="tx1"/>
          </a:solidFill>
          <a:ln w="9525">
            <a:solidFill>
              <a:schemeClr val="accent1"/>
            </a:solidFill>
            <a:miter lim="800000"/>
            <a:headEnd/>
            <a:tailEnd/>
          </a:ln>
          <a:effectLst/>
        </p:spPr>
        <p:txBody>
          <a:bodyPr lIns="0" tIns="0" rIns="0" bIns="0"/>
          <a:lstStyle/>
          <a:p>
            <a:pPr algn="ctr" eaLnBrk="1" fontAlgn="t" hangingPunct="1">
              <a:spcBef>
                <a:spcPct val="50000"/>
              </a:spcBef>
              <a:defRPr/>
            </a:pPr>
            <a:r>
              <a:rPr lang="zh-CN" altLang="en-US" sz="2800" b="1" dirty="0">
                <a:solidFill>
                  <a:srgbClr val="FFFF66"/>
                </a:solidFill>
                <a:effectLst>
                  <a:outerShdw blurRad="38100" dist="38100" dir="2700000" algn="tl">
                    <a:srgbClr val="FFFFFF"/>
                  </a:outerShdw>
                </a:effectLst>
                <a:latin typeface="黑体" pitchFamily="2" charset="-122"/>
                <a:ea typeface="黑体" pitchFamily="2" charset="-122"/>
              </a:rPr>
              <a:t>有没有比起泡排序更快的算法？</a:t>
            </a:r>
          </a:p>
          <a:p>
            <a:pPr algn="ctr" eaLnBrk="1" fontAlgn="t" hangingPunct="1">
              <a:spcBef>
                <a:spcPct val="50000"/>
              </a:spcBef>
              <a:defRPr/>
            </a:pPr>
            <a:r>
              <a:rPr lang="zh-CN" altLang="en-US" sz="2800" b="1" dirty="0">
                <a:solidFill>
                  <a:srgbClr val="FFFF66"/>
                </a:solidFill>
                <a:effectLst>
                  <a:outerShdw blurRad="38100" dist="38100" dir="2700000" algn="tl">
                    <a:srgbClr val="FFFFFF"/>
                  </a:outerShdw>
                </a:effectLst>
                <a:latin typeface="黑体" pitchFamily="2" charset="-122"/>
                <a:ea typeface="黑体" pitchFamily="2" charset="-122"/>
              </a:rPr>
              <a:t>有！</a:t>
            </a:r>
          </a:p>
          <a:p>
            <a:pPr algn="ctr" eaLnBrk="1" fontAlgn="t" hangingPunct="1">
              <a:spcBef>
                <a:spcPct val="50000"/>
              </a:spcBef>
              <a:defRPr/>
            </a:pPr>
            <a:r>
              <a:rPr lang="zh-CN" altLang="en-US" sz="2800" b="1" dirty="0">
                <a:solidFill>
                  <a:srgbClr val="FF9933"/>
                </a:solidFill>
                <a:effectLst>
                  <a:outerShdw blurRad="38100" dist="38100" dir="2700000" algn="tl">
                    <a:srgbClr val="FFFFFF"/>
                  </a:outerShdw>
                </a:effectLst>
                <a:latin typeface="黑体" pitchFamily="2" charset="-122"/>
                <a:ea typeface="黑体" pitchFamily="2" charset="-122"/>
              </a:rPr>
              <a:t>快速排序法</a:t>
            </a:r>
            <a:r>
              <a:rPr lang="en-US" altLang="zh-CN" sz="2800" b="1" dirty="0">
                <a:solidFill>
                  <a:srgbClr val="FFFF66"/>
                </a:solidFill>
                <a:effectLst>
                  <a:outerShdw blurRad="38100" dist="38100" dir="2700000" algn="tl">
                    <a:srgbClr val="FFFFFF"/>
                  </a:outerShdw>
                </a:effectLst>
                <a:latin typeface="黑体" pitchFamily="2" charset="-122"/>
                <a:ea typeface="黑体" pitchFamily="2" charset="-122"/>
              </a:rPr>
              <a:t>——</a:t>
            </a:r>
            <a:r>
              <a:rPr lang="zh-CN" altLang="en-US" sz="2800" b="1" dirty="0">
                <a:solidFill>
                  <a:srgbClr val="FFFF66"/>
                </a:solidFill>
                <a:effectLst>
                  <a:outerShdw blurRad="38100" dist="38100" dir="2700000" algn="tl">
                    <a:srgbClr val="FFFFFF"/>
                  </a:outerShdw>
                </a:effectLst>
                <a:latin typeface="黑体" pitchFamily="2" charset="-122"/>
                <a:ea typeface="黑体" pitchFamily="2" charset="-122"/>
              </a:rPr>
              <a:t>全球公认！</a:t>
            </a:r>
          </a:p>
          <a:p>
            <a:pPr algn="ctr" eaLnBrk="1" fontAlgn="t" hangingPunct="1">
              <a:spcBef>
                <a:spcPct val="50000"/>
              </a:spcBef>
              <a:defRPr/>
            </a:pPr>
            <a:r>
              <a:rPr lang="zh-CN" altLang="en-US" sz="2800" b="1" dirty="0">
                <a:solidFill>
                  <a:srgbClr val="FFFF66"/>
                </a:solidFill>
                <a:effectLst>
                  <a:outerShdw blurRad="38100" dist="38100" dir="2700000" algn="tl">
                    <a:srgbClr val="FFFFFF"/>
                  </a:outerShdw>
                </a:effectLst>
                <a:latin typeface="黑体" pitchFamily="2" charset="-122"/>
                <a:ea typeface="黑体" pitchFamily="2" charset="-122"/>
              </a:rPr>
              <a:t>因为它每趟都能准确定位</a:t>
            </a:r>
            <a:r>
              <a:rPr lang="zh-CN" altLang="en-US" sz="2800" b="1" dirty="0">
                <a:solidFill>
                  <a:srgbClr val="FF0000"/>
                </a:solidFill>
                <a:effectLst>
                  <a:outerShdw blurRad="38100" dist="38100" dir="2700000" algn="tl">
                    <a:srgbClr val="FFFFFF"/>
                  </a:outerShdw>
                </a:effectLst>
                <a:latin typeface="黑体" pitchFamily="2" charset="-122"/>
                <a:ea typeface="黑体" pitchFamily="2" charset="-122"/>
              </a:rPr>
              <a:t>不止</a:t>
            </a:r>
            <a:r>
              <a:rPr lang="en-US" altLang="zh-CN" sz="2800" b="1" dirty="0">
                <a:solidFill>
                  <a:srgbClr val="FF0000"/>
                </a:solidFill>
                <a:effectLst>
                  <a:outerShdw blurRad="38100" dist="38100" dir="2700000" algn="tl">
                    <a:srgbClr val="FFFFFF"/>
                  </a:outerShdw>
                </a:effectLst>
                <a:latin typeface="黑体" pitchFamily="2" charset="-122"/>
                <a:ea typeface="黑体" pitchFamily="2" charset="-122"/>
              </a:rPr>
              <a:t>1</a:t>
            </a:r>
            <a:r>
              <a:rPr lang="zh-CN" altLang="en-US" sz="2800" b="1" dirty="0">
                <a:solidFill>
                  <a:srgbClr val="FF0000"/>
                </a:solidFill>
                <a:effectLst>
                  <a:outerShdw blurRad="38100" dist="38100" dir="2700000" algn="tl">
                    <a:srgbClr val="FFFFFF"/>
                  </a:outerShdw>
                </a:effectLst>
                <a:latin typeface="黑体" pitchFamily="2" charset="-122"/>
                <a:ea typeface="黑体" pitchFamily="2" charset="-122"/>
              </a:rPr>
              <a:t>个</a:t>
            </a:r>
            <a:r>
              <a:rPr lang="zh-CN" altLang="en-US" sz="2800" b="1" dirty="0">
                <a:solidFill>
                  <a:srgbClr val="FFFF66"/>
                </a:solidFill>
                <a:effectLst>
                  <a:outerShdw blurRad="38100" dist="38100" dir="2700000" algn="tl">
                    <a:srgbClr val="FFFFFF"/>
                  </a:outerShdw>
                </a:effectLst>
                <a:latin typeface="黑体" pitchFamily="2" charset="-122"/>
                <a:ea typeface="黑体" pitchFamily="2" charset="-122"/>
              </a:rPr>
              <a:t>元素！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7485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3" presetClass="entr" presetSubtype="16" fill="hold" grpId="0" nodeType="clickEffect">
                                  <p:stCondLst>
                                    <p:cond delay="0"/>
                                  </p:stCondLst>
                                  <p:childTnLst>
                                    <p:set>
                                      <p:cBhvr>
                                        <p:cTn id="10" dur="1" fill="hold">
                                          <p:stCondLst>
                                            <p:cond delay="0"/>
                                          </p:stCondLst>
                                        </p:cTn>
                                        <p:tgtEl>
                                          <p:spTgt spid="748547">
                                            <p:bg/>
                                          </p:spTgt>
                                        </p:tgtEl>
                                        <p:attrNameLst>
                                          <p:attrName>style.visibility</p:attrName>
                                        </p:attrNameLst>
                                      </p:cBhvr>
                                      <p:to>
                                        <p:strVal val="visible"/>
                                      </p:to>
                                    </p:set>
                                    <p:anim calcmode="lin" valueType="num">
                                      <p:cBhvr>
                                        <p:cTn id="11" dur="500" fill="hold"/>
                                        <p:tgtEl>
                                          <p:spTgt spid="748547">
                                            <p:bg/>
                                          </p:spTgt>
                                        </p:tgtEl>
                                        <p:attrNameLst>
                                          <p:attrName>ppt_w</p:attrName>
                                        </p:attrNameLst>
                                      </p:cBhvr>
                                      <p:tavLst>
                                        <p:tav tm="0">
                                          <p:val>
                                            <p:fltVal val="0"/>
                                          </p:val>
                                        </p:tav>
                                        <p:tav tm="100000">
                                          <p:val>
                                            <p:strVal val="#ppt_w"/>
                                          </p:val>
                                        </p:tav>
                                      </p:tavLst>
                                    </p:anim>
                                    <p:anim calcmode="lin" valueType="num">
                                      <p:cBhvr>
                                        <p:cTn id="12" dur="500" fill="hold"/>
                                        <p:tgtEl>
                                          <p:spTgt spid="748547">
                                            <p:bg/>
                                          </p:spTgt>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748547">
                                            <p:txEl>
                                              <p:pRg st="0" end="0"/>
                                            </p:txEl>
                                          </p:spTgt>
                                        </p:tgtEl>
                                        <p:attrNameLst>
                                          <p:attrName>style.visibility</p:attrName>
                                        </p:attrNameLst>
                                      </p:cBhvr>
                                      <p:to>
                                        <p:strVal val="visible"/>
                                      </p:to>
                                    </p:set>
                                    <p:anim calcmode="lin" valueType="num">
                                      <p:cBhvr>
                                        <p:cTn id="17" dur="500" fill="hold"/>
                                        <p:tgtEl>
                                          <p:spTgt spid="748547">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748547">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748547">
                                            <p:txEl>
                                              <p:pRg st="1" end="1"/>
                                            </p:txEl>
                                          </p:spTgt>
                                        </p:tgtEl>
                                        <p:attrNameLst>
                                          <p:attrName>style.visibility</p:attrName>
                                        </p:attrNameLst>
                                      </p:cBhvr>
                                      <p:to>
                                        <p:strVal val="visible"/>
                                      </p:to>
                                    </p:set>
                                    <p:anim calcmode="lin" valueType="num">
                                      <p:cBhvr>
                                        <p:cTn id="23" dur="500" fill="hold"/>
                                        <p:tgtEl>
                                          <p:spTgt spid="748547">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748547">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748547">
                                            <p:txEl>
                                              <p:pRg st="2" end="2"/>
                                            </p:txEl>
                                          </p:spTgt>
                                        </p:tgtEl>
                                        <p:attrNameLst>
                                          <p:attrName>style.visibility</p:attrName>
                                        </p:attrNameLst>
                                      </p:cBhvr>
                                      <p:to>
                                        <p:strVal val="visible"/>
                                      </p:to>
                                    </p:set>
                                    <p:anim calcmode="lin" valueType="num">
                                      <p:cBhvr>
                                        <p:cTn id="29" dur="500" fill="hold"/>
                                        <p:tgtEl>
                                          <p:spTgt spid="748547">
                                            <p:txEl>
                                              <p:pRg st="2" end="2"/>
                                            </p:txEl>
                                          </p:spTgt>
                                        </p:tgtEl>
                                        <p:attrNameLst>
                                          <p:attrName>ppt_w</p:attrName>
                                        </p:attrNameLst>
                                      </p:cBhvr>
                                      <p:tavLst>
                                        <p:tav tm="0">
                                          <p:val>
                                            <p:fltVal val="0"/>
                                          </p:val>
                                        </p:tav>
                                        <p:tav tm="100000">
                                          <p:val>
                                            <p:strVal val="#ppt_w"/>
                                          </p:val>
                                        </p:tav>
                                      </p:tavLst>
                                    </p:anim>
                                    <p:anim calcmode="lin" valueType="num">
                                      <p:cBhvr>
                                        <p:cTn id="30" dur="500" fill="hold"/>
                                        <p:tgtEl>
                                          <p:spTgt spid="748547">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16" fill="hold" grpId="0" nodeType="clickEffect">
                                  <p:stCondLst>
                                    <p:cond delay="0"/>
                                  </p:stCondLst>
                                  <p:childTnLst>
                                    <p:set>
                                      <p:cBhvr>
                                        <p:cTn id="34" dur="1" fill="hold">
                                          <p:stCondLst>
                                            <p:cond delay="0"/>
                                          </p:stCondLst>
                                        </p:cTn>
                                        <p:tgtEl>
                                          <p:spTgt spid="748547">
                                            <p:txEl>
                                              <p:pRg st="3" end="3"/>
                                            </p:txEl>
                                          </p:spTgt>
                                        </p:tgtEl>
                                        <p:attrNameLst>
                                          <p:attrName>style.visibility</p:attrName>
                                        </p:attrNameLst>
                                      </p:cBhvr>
                                      <p:to>
                                        <p:strVal val="visible"/>
                                      </p:to>
                                    </p:set>
                                    <p:anim calcmode="lin" valueType="num">
                                      <p:cBhvr>
                                        <p:cTn id="35" dur="500" fill="hold"/>
                                        <p:tgtEl>
                                          <p:spTgt spid="748547">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748547">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546" grpId="0" autoUpdateAnimBg="0"/>
      <p:bldP spid="748547" grpId="0" build="p"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a:extLst>
              <a:ext uri="{FF2B5EF4-FFF2-40B4-BE49-F238E27FC236}">
                <a16:creationId xmlns:a16="http://schemas.microsoft.com/office/drawing/2014/main" id="{ACC628EA-6E17-465E-810F-9058C47FB26D}"/>
              </a:ext>
            </a:extLst>
          </p:cNvPr>
          <p:cNvSpPr>
            <a:spLocks noGrp="1" noChangeArrowheads="1"/>
          </p:cNvSpPr>
          <p:nvPr>
            <p:ph type="title"/>
          </p:nvPr>
        </p:nvSpPr>
        <p:spPr>
          <a:xfrm>
            <a:off x="457200" y="1984375"/>
            <a:ext cx="5715000" cy="681038"/>
          </a:xfrm>
        </p:spPr>
        <p:txBody>
          <a:bodyPr/>
          <a:lstStyle/>
          <a:p>
            <a:pPr algn="l" eaLnBrk="1" hangingPunct="1"/>
            <a:r>
              <a:rPr lang="zh-CN" altLang="en-US" sz="3700" dirty="0">
                <a:latin typeface="黑体" panose="02010609060101010101" pitchFamily="49" charset="-122"/>
                <a:ea typeface="黑体" panose="02010609060101010101" pitchFamily="49" charset="-122"/>
              </a:rPr>
              <a:t>三、排序时间复杂度</a:t>
            </a:r>
            <a:endParaRPr lang="en-US" altLang="zh-CN" sz="3700" dirty="0">
              <a:latin typeface="黑体" panose="02010609060101010101" pitchFamily="49" charset="-122"/>
              <a:ea typeface="黑体" panose="02010609060101010101" pitchFamily="49" charset="-122"/>
            </a:endParaRPr>
          </a:p>
        </p:txBody>
      </p:sp>
      <p:sp>
        <p:nvSpPr>
          <p:cNvPr id="8195" name="Text Box 1027">
            <a:extLst>
              <a:ext uri="{FF2B5EF4-FFF2-40B4-BE49-F238E27FC236}">
                <a16:creationId xmlns:a16="http://schemas.microsoft.com/office/drawing/2014/main" id="{D1614E7D-F656-432A-A4E9-6E66189F2BA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F7F53B8-E691-4A91-A0A3-1C87E88237EA}" type="slidenum">
              <a:rPr lang="zh-CN" altLang="en-US" sz="2400"/>
              <a:pPr algn="r" eaLnBrk="1" hangingPunct="1">
                <a:spcBef>
                  <a:spcPct val="50000"/>
                </a:spcBef>
                <a:buClrTx/>
                <a:buSzTx/>
                <a:buFontTx/>
                <a:buNone/>
              </a:pPr>
              <a:t>4</a:t>
            </a:fld>
            <a:endParaRPr lang="en-US" altLang="zh-CN" sz="2400"/>
          </a:p>
        </p:txBody>
      </p:sp>
      <p:sp>
        <p:nvSpPr>
          <p:cNvPr id="8196" name="Text Box 1028">
            <a:extLst>
              <a:ext uri="{FF2B5EF4-FFF2-40B4-BE49-F238E27FC236}">
                <a16:creationId xmlns:a16="http://schemas.microsoft.com/office/drawing/2014/main" id="{E61FF3C3-029F-4CE4-829F-77DE4733F3D6}"/>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排序</a:t>
            </a:r>
          </a:p>
        </p:txBody>
      </p:sp>
      <p:sp>
        <p:nvSpPr>
          <p:cNvPr id="8197" name="Rectangle 1029">
            <a:extLst>
              <a:ext uri="{FF2B5EF4-FFF2-40B4-BE49-F238E27FC236}">
                <a16:creationId xmlns:a16="http://schemas.microsoft.com/office/drawing/2014/main" id="{09425495-4019-43F3-AEF7-BD3A92307DC2}"/>
              </a:ext>
            </a:extLst>
          </p:cNvPr>
          <p:cNvSpPr>
            <a:spLocks noGrp="1" noChangeArrowheads="1"/>
          </p:cNvSpPr>
          <p:nvPr>
            <p:ph type="body" idx="1"/>
          </p:nvPr>
        </p:nvSpPr>
        <p:spPr>
          <a:xfrm>
            <a:off x="381000" y="2819400"/>
            <a:ext cx="8334375" cy="4038600"/>
          </a:xfrm>
        </p:spPr>
        <p:txBody>
          <a:bodyPr/>
          <a:lstStyle/>
          <a:p>
            <a:pPr eaLnBrk="1" hangingPunct="1">
              <a:lnSpc>
                <a:spcPct val="120000"/>
              </a:lnSpc>
              <a:spcBef>
                <a:spcPct val="70000"/>
              </a:spcBef>
            </a:pPr>
            <a:r>
              <a:rPr lang="zh-CN" altLang="en-US" b="1">
                <a:latin typeface="黑体" panose="02010609060101010101" pitchFamily="49" charset="-122"/>
                <a:ea typeface="黑体" panose="02010609060101010101" pitchFamily="49" charset="-122"/>
              </a:rPr>
              <a:t>排序的时间复杂度可用算法执行中的记录</a:t>
            </a:r>
            <a:r>
              <a:rPr lang="zh-CN" altLang="en-US" b="1">
                <a:solidFill>
                  <a:srgbClr val="FF0000"/>
                </a:solidFill>
                <a:latin typeface="黑体" panose="02010609060101010101" pitchFamily="49" charset="-122"/>
                <a:ea typeface="黑体" panose="02010609060101010101" pitchFamily="49" charset="-122"/>
              </a:rPr>
              <a:t>关键字比较次数</a:t>
            </a:r>
            <a:r>
              <a:rPr lang="zh-CN" altLang="en-US" b="1">
                <a:latin typeface="黑体" panose="02010609060101010101" pitchFamily="49" charset="-122"/>
                <a:ea typeface="黑体" panose="02010609060101010101" pitchFamily="49" charset="-122"/>
              </a:rPr>
              <a:t>与</a:t>
            </a:r>
            <a:r>
              <a:rPr lang="zh-CN" altLang="en-US" b="1">
                <a:solidFill>
                  <a:srgbClr val="FF0000"/>
                </a:solidFill>
                <a:latin typeface="黑体" panose="02010609060101010101" pitchFamily="49" charset="-122"/>
                <a:ea typeface="黑体" panose="02010609060101010101" pitchFamily="49" charset="-122"/>
              </a:rPr>
              <a:t>记录移动次数</a:t>
            </a:r>
            <a:r>
              <a:rPr lang="zh-CN" altLang="en-US" b="1">
                <a:latin typeface="黑体" panose="02010609060101010101" pitchFamily="49" charset="-122"/>
                <a:ea typeface="黑体" panose="02010609060101010101" pitchFamily="49" charset="-122"/>
              </a:rPr>
              <a:t>来衡量。</a:t>
            </a:r>
          </a:p>
        </p:txBody>
      </p:sp>
      <p:sp>
        <p:nvSpPr>
          <p:cNvPr id="8198" name="Rectangle 1030">
            <a:extLst>
              <a:ext uri="{FF2B5EF4-FFF2-40B4-BE49-F238E27FC236}">
                <a16:creationId xmlns:a16="http://schemas.microsoft.com/office/drawing/2014/main" id="{2C4CE3C1-37B6-43B0-A19D-FC9842756D8E}"/>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D522DE1A-0443-46A5-8CD2-0703EB9CE90F}"/>
              </a:ext>
            </a:extLst>
          </p:cNvPr>
          <p:cNvSpPr>
            <a:spLocks noGrp="1" noChangeArrowheads="1"/>
          </p:cNvSpPr>
          <p:nvPr>
            <p:ph type="title"/>
          </p:nvPr>
        </p:nvSpPr>
        <p:spPr>
          <a:xfrm>
            <a:off x="428625" y="1857375"/>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二、快速排序</a:t>
            </a:r>
            <a:endParaRPr lang="en-US" altLang="zh-CN" sz="3300" dirty="0">
              <a:latin typeface="黑体" panose="02010609060101010101" pitchFamily="49" charset="-122"/>
              <a:ea typeface="黑体" panose="02010609060101010101" pitchFamily="49" charset="-122"/>
            </a:endParaRPr>
          </a:p>
        </p:txBody>
      </p:sp>
      <p:sp>
        <p:nvSpPr>
          <p:cNvPr id="46083" name="Text Box 3">
            <a:extLst>
              <a:ext uri="{FF2B5EF4-FFF2-40B4-BE49-F238E27FC236}">
                <a16:creationId xmlns:a16="http://schemas.microsoft.com/office/drawing/2014/main" id="{56FFE5C0-D91E-45D2-8D14-A64DA8F01267}"/>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FD0264D-0C90-41C7-9AAC-A98505E2B4DA}" type="slidenum">
              <a:rPr lang="zh-CN" altLang="en-US" sz="2400"/>
              <a:pPr algn="r" eaLnBrk="1" hangingPunct="1">
                <a:spcBef>
                  <a:spcPct val="50000"/>
                </a:spcBef>
                <a:buClrTx/>
                <a:buSzTx/>
                <a:buFontTx/>
                <a:buNone/>
              </a:pPr>
              <a:t>40</a:t>
            </a:fld>
            <a:endParaRPr lang="en-US" altLang="zh-CN" sz="2400"/>
          </a:p>
        </p:txBody>
      </p:sp>
      <p:sp>
        <p:nvSpPr>
          <p:cNvPr id="46084" name="Text Box 4">
            <a:extLst>
              <a:ext uri="{FF2B5EF4-FFF2-40B4-BE49-F238E27FC236}">
                <a16:creationId xmlns:a16="http://schemas.microsoft.com/office/drawing/2014/main" id="{C7084660-258A-4022-9E23-9B12C55AF36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46085" name="Rectangle 5">
            <a:extLst>
              <a:ext uri="{FF2B5EF4-FFF2-40B4-BE49-F238E27FC236}">
                <a16:creationId xmlns:a16="http://schemas.microsoft.com/office/drawing/2014/main" id="{36E9EC30-9536-44B1-A37E-39476FF2200A}"/>
              </a:ext>
            </a:extLst>
          </p:cNvPr>
          <p:cNvSpPr>
            <a:spLocks noGrp="1" noChangeArrowheads="1"/>
          </p:cNvSpPr>
          <p:nvPr>
            <p:ph type="body" idx="1"/>
          </p:nvPr>
        </p:nvSpPr>
        <p:spPr>
          <a:xfrm>
            <a:off x="381000" y="2643188"/>
            <a:ext cx="8763000" cy="4038600"/>
          </a:xfrm>
        </p:spPr>
        <p:txBody>
          <a:bodyPr/>
          <a:lstStyle/>
          <a:p>
            <a:pPr eaLnBrk="1" hangingPunct="1">
              <a:spcBef>
                <a:spcPct val="50000"/>
              </a:spcBef>
              <a:buClr>
                <a:schemeClr val="tx2"/>
              </a:buClr>
              <a:buSzPct val="50000"/>
            </a:pPr>
            <a:r>
              <a:rPr lang="zh-CN" altLang="en-US" sz="3200" b="1" dirty="0">
                <a:latin typeface="黑体" panose="02010609060101010101" pitchFamily="49" charset="-122"/>
                <a:ea typeface="黑体" panose="02010609060101010101" pitchFamily="49" charset="-122"/>
              </a:rPr>
              <a:t>任取待排序记录序列中的某个记录(例如取第一个记录)作为</a:t>
            </a:r>
            <a:r>
              <a:rPr lang="zh-CN" altLang="en-US" sz="3200" b="1" dirty="0">
                <a:solidFill>
                  <a:srgbClr val="FF0000"/>
                </a:solidFill>
                <a:latin typeface="黑体" panose="02010609060101010101" pitchFamily="49" charset="-122"/>
                <a:ea typeface="黑体" panose="02010609060101010101" pitchFamily="49" charset="-122"/>
              </a:rPr>
              <a:t>基准</a:t>
            </a:r>
            <a:r>
              <a:rPr lang="zh-CN" altLang="en-US" sz="3200" b="1" dirty="0">
                <a:latin typeface="黑体" panose="02010609060101010101" pitchFamily="49" charset="-122"/>
                <a:ea typeface="黑体" panose="02010609060101010101" pitchFamily="49" charset="-122"/>
              </a:rPr>
              <a:t>(枢),按照该记录的关键字大小,将整个记录序列划分为</a:t>
            </a:r>
            <a:r>
              <a:rPr lang="zh-CN" altLang="en-US" sz="3200" b="1" dirty="0">
                <a:solidFill>
                  <a:srgbClr val="FF0000"/>
                </a:solidFill>
                <a:latin typeface="黑体" panose="02010609060101010101" pitchFamily="49" charset="-122"/>
                <a:ea typeface="黑体" panose="02010609060101010101" pitchFamily="49" charset="-122"/>
              </a:rPr>
              <a:t>左右</a:t>
            </a:r>
            <a:r>
              <a:rPr lang="zh-CN" altLang="en-US" sz="3200" b="1" dirty="0">
                <a:latin typeface="黑体" panose="02010609060101010101" pitchFamily="49" charset="-122"/>
                <a:ea typeface="黑体" panose="02010609060101010101" pitchFamily="49" charset="-122"/>
              </a:rPr>
              <a:t>两个子序列</a:t>
            </a:r>
            <a:r>
              <a:rPr lang="en-US" altLang="zh-CN" sz="3200" b="1" dirty="0">
                <a:latin typeface="黑体" panose="02010609060101010101" pitchFamily="49" charset="-122"/>
                <a:ea typeface="黑体" panose="02010609060101010101" pitchFamily="49" charset="-122"/>
              </a:rPr>
              <a:t>:</a:t>
            </a:r>
          </a:p>
          <a:p>
            <a:pPr eaLnBrk="1" hangingPunct="1">
              <a:spcBef>
                <a:spcPct val="50000"/>
              </a:spcBef>
              <a:buClr>
                <a:schemeClr val="tx2"/>
              </a:buClr>
              <a:buSzPct val="50000"/>
            </a:pPr>
            <a:r>
              <a:rPr lang="zh-CN" altLang="en-US" sz="3200" b="1" dirty="0">
                <a:solidFill>
                  <a:srgbClr val="FF0000"/>
                </a:solidFill>
                <a:latin typeface="黑体" panose="02010609060101010101" pitchFamily="49" charset="-122"/>
                <a:ea typeface="黑体" panose="02010609060101010101" pitchFamily="49" charset="-122"/>
              </a:rPr>
              <a:t>左侧</a:t>
            </a:r>
            <a:r>
              <a:rPr lang="zh-CN" altLang="en-US" sz="3200" b="1" dirty="0">
                <a:latin typeface="黑体" panose="02010609060101010101" pitchFamily="49" charset="-122"/>
                <a:ea typeface="黑体" panose="02010609060101010101" pitchFamily="49" charset="-122"/>
              </a:rPr>
              <a:t>子序列中所有记录的关键字</a:t>
            </a:r>
            <a:r>
              <a:rPr lang="zh-CN" altLang="en-US" sz="3200" b="1">
                <a:latin typeface="黑体" panose="02010609060101010101" pitchFamily="49" charset="-122"/>
                <a:ea typeface="黑体" panose="02010609060101010101" pitchFamily="49" charset="-122"/>
              </a:rPr>
              <a:t>都</a:t>
            </a:r>
            <a:r>
              <a:rPr lang="zh-CN" altLang="en-US" sz="3200" b="1">
                <a:solidFill>
                  <a:srgbClr val="FF0000"/>
                </a:solidFill>
                <a:latin typeface="黑体" panose="02010609060101010101" pitchFamily="49" charset="-122"/>
                <a:ea typeface="黑体" panose="02010609060101010101" pitchFamily="49" charset="-122"/>
              </a:rPr>
              <a:t>小于或等于</a:t>
            </a:r>
            <a:r>
              <a:rPr lang="zh-CN" altLang="en-US" sz="3200" b="1">
                <a:latin typeface="黑体" panose="02010609060101010101" pitchFamily="49" charset="-122"/>
                <a:ea typeface="黑体" panose="02010609060101010101" pitchFamily="49" charset="-122"/>
              </a:rPr>
              <a:t>基准</a:t>
            </a:r>
            <a:r>
              <a:rPr lang="zh-CN" altLang="en-US" sz="3200" b="1" dirty="0">
                <a:latin typeface="黑体" panose="02010609060101010101" pitchFamily="49" charset="-122"/>
                <a:ea typeface="黑体" panose="02010609060101010101" pitchFamily="49" charset="-122"/>
              </a:rPr>
              <a:t>记录的关键字 </a:t>
            </a:r>
          </a:p>
          <a:p>
            <a:pPr eaLnBrk="1" hangingPunct="1">
              <a:spcBef>
                <a:spcPct val="50000"/>
              </a:spcBef>
              <a:buClr>
                <a:schemeClr val="tx2"/>
              </a:buClr>
              <a:buSzPct val="50000"/>
            </a:pPr>
            <a:r>
              <a:rPr lang="zh-CN" altLang="en-US" sz="3200" b="1" dirty="0">
                <a:solidFill>
                  <a:srgbClr val="FF0000"/>
                </a:solidFill>
                <a:latin typeface="黑体" panose="02010609060101010101" pitchFamily="49" charset="-122"/>
                <a:ea typeface="黑体" panose="02010609060101010101" pitchFamily="49" charset="-122"/>
              </a:rPr>
              <a:t>右侧</a:t>
            </a:r>
            <a:r>
              <a:rPr lang="zh-CN" altLang="en-US" sz="3200" b="1" dirty="0">
                <a:latin typeface="黑体" panose="02010609060101010101" pitchFamily="49" charset="-122"/>
                <a:ea typeface="黑体" panose="02010609060101010101" pitchFamily="49" charset="-122"/>
              </a:rPr>
              <a:t>子序列中所有记录的关键字都</a:t>
            </a:r>
            <a:r>
              <a:rPr lang="zh-CN" altLang="en-US" sz="3200" b="1" dirty="0">
                <a:solidFill>
                  <a:srgbClr val="FF0000"/>
                </a:solidFill>
                <a:latin typeface="黑体" panose="02010609060101010101" pitchFamily="49" charset="-122"/>
                <a:ea typeface="黑体" panose="02010609060101010101" pitchFamily="49" charset="-122"/>
              </a:rPr>
              <a:t>大于或等于</a:t>
            </a:r>
            <a:r>
              <a:rPr lang="zh-CN" altLang="en-US" sz="3200" b="1" dirty="0">
                <a:latin typeface="黑体" panose="02010609060101010101" pitchFamily="49" charset="-122"/>
                <a:ea typeface="黑体" panose="02010609060101010101" pitchFamily="49" charset="-122"/>
              </a:rPr>
              <a:t>基准记录的关键字</a:t>
            </a:r>
          </a:p>
        </p:txBody>
      </p:sp>
      <p:sp>
        <p:nvSpPr>
          <p:cNvPr id="46086" name="Rectangle 6">
            <a:extLst>
              <a:ext uri="{FF2B5EF4-FFF2-40B4-BE49-F238E27FC236}">
                <a16:creationId xmlns:a16="http://schemas.microsoft.com/office/drawing/2014/main" id="{51E4AB7B-8476-47C8-90CB-B8741910C7CA}"/>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E34BE65-4DDA-4540-A35C-F45D78227A5B}"/>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a:t>
            </a:r>
            <a:endParaRPr lang="en-US" altLang="zh-CN" sz="3300">
              <a:latin typeface="黑体" panose="02010609060101010101" pitchFamily="49" charset="-122"/>
              <a:ea typeface="黑体" panose="02010609060101010101" pitchFamily="49" charset="-122"/>
            </a:endParaRPr>
          </a:p>
        </p:txBody>
      </p:sp>
      <p:sp>
        <p:nvSpPr>
          <p:cNvPr id="47107" name="Text Box 3">
            <a:extLst>
              <a:ext uri="{FF2B5EF4-FFF2-40B4-BE49-F238E27FC236}">
                <a16:creationId xmlns:a16="http://schemas.microsoft.com/office/drawing/2014/main" id="{F53CF5F5-3452-4198-B385-15689BCA934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1B02F6F-B16C-4E5B-9CD5-417A8E6F05DC}" type="slidenum">
              <a:rPr lang="zh-CN" altLang="en-US" sz="2400"/>
              <a:pPr algn="r" eaLnBrk="1" hangingPunct="1">
                <a:spcBef>
                  <a:spcPct val="50000"/>
                </a:spcBef>
                <a:buClrTx/>
                <a:buSzTx/>
                <a:buFontTx/>
                <a:buNone/>
              </a:pPr>
              <a:t>41</a:t>
            </a:fld>
            <a:endParaRPr lang="en-US" altLang="zh-CN" sz="2400"/>
          </a:p>
        </p:txBody>
      </p:sp>
      <p:sp>
        <p:nvSpPr>
          <p:cNvPr id="47108" name="Text Box 4">
            <a:extLst>
              <a:ext uri="{FF2B5EF4-FFF2-40B4-BE49-F238E27FC236}">
                <a16:creationId xmlns:a16="http://schemas.microsoft.com/office/drawing/2014/main" id="{5C7E97B0-6EA6-4B9F-A0F6-1101F45571B1}"/>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47109" name="Rectangle 5">
            <a:extLst>
              <a:ext uri="{FF2B5EF4-FFF2-40B4-BE49-F238E27FC236}">
                <a16:creationId xmlns:a16="http://schemas.microsoft.com/office/drawing/2014/main" id="{C0D9D02D-4B42-4800-89BD-2B86005AA45A}"/>
              </a:ext>
            </a:extLst>
          </p:cNvPr>
          <p:cNvSpPr>
            <a:spLocks noGrp="1" noChangeArrowheads="1"/>
          </p:cNvSpPr>
          <p:nvPr>
            <p:ph type="body" idx="1"/>
          </p:nvPr>
        </p:nvSpPr>
        <p:spPr>
          <a:xfrm>
            <a:off x="381000" y="2819400"/>
            <a:ext cx="8763000" cy="4038600"/>
          </a:xfrm>
        </p:spPr>
        <p:txBody>
          <a:bodyPr/>
          <a:lstStyle/>
          <a:p>
            <a:pPr eaLnBrk="1" hangingPunct="1">
              <a:spcBef>
                <a:spcPct val="50000"/>
              </a:spcBef>
              <a:buClr>
                <a:schemeClr val="tx2"/>
              </a:buClr>
              <a:buSzPct val="50000"/>
            </a:pPr>
            <a:r>
              <a:rPr lang="zh-CN" altLang="en-US" b="1">
                <a:solidFill>
                  <a:srgbClr val="FF0000"/>
                </a:solidFill>
                <a:latin typeface="黑体" panose="02010609060101010101" pitchFamily="49" charset="-122"/>
                <a:ea typeface="黑体" panose="02010609060101010101" pitchFamily="49" charset="-122"/>
              </a:rPr>
              <a:t>基准</a:t>
            </a:r>
            <a:r>
              <a:rPr lang="zh-CN" altLang="en-US" b="1">
                <a:latin typeface="黑体" panose="02010609060101010101" pitchFamily="49" charset="-122"/>
                <a:ea typeface="黑体" panose="02010609060101010101" pitchFamily="49" charset="-122"/>
              </a:rPr>
              <a:t>记录则排在这两个子序列</a:t>
            </a:r>
            <a:r>
              <a:rPr lang="zh-CN" altLang="en-US" b="1">
                <a:solidFill>
                  <a:srgbClr val="FF0000"/>
                </a:solidFill>
                <a:latin typeface="黑体" panose="02010609060101010101" pitchFamily="49" charset="-122"/>
                <a:ea typeface="黑体" panose="02010609060101010101" pitchFamily="49" charset="-122"/>
              </a:rPr>
              <a:t>中间</a:t>
            </a:r>
            <a:r>
              <a:rPr lang="zh-CN" altLang="en-US" b="1">
                <a:latin typeface="黑体" panose="02010609060101010101" pitchFamily="49" charset="-122"/>
                <a:ea typeface="黑体" panose="02010609060101010101" pitchFamily="49" charset="-122"/>
              </a:rPr>
              <a:t>(这也是该记录最终应安放的位置)。</a:t>
            </a:r>
          </a:p>
          <a:p>
            <a:pPr eaLnBrk="1" hangingPunct="1">
              <a:spcBef>
                <a:spcPct val="50000"/>
              </a:spcBef>
              <a:buClr>
                <a:schemeClr val="tx2"/>
              </a:buClr>
              <a:buSzPct val="50000"/>
            </a:pPr>
            <a:r>
              <a:rPr lang="zh-CN" altLang="en-US" b="1">
                <a:latin typeface="黑体" panose="02010609060101010101" pitchFamily="49" charset="-122"/>
                <a:ea typeface="黑体" panose="02010609060101010101" pitchFamily="49" charset="-122"/>
              </a:rPr>
              <a:t>然后分别</a:t>
            </a:r>
            <a:r>
              <a:rPr lang="zh-CN" altLang="en-US" b="1">
                <a:solidFill>
                  <a:srgbClr val="FF0000"/>
                </a:solidFill>
                <a:latin typeface="黑体" panose="02010609060101010101" pitchFamily="49" charset="-122"/>
                <a:ea typeface="黑体" panose="02010609060101010101" pitchFamily="49" charset="-122"/>
              </a:rPr>
              <a:t>对这两个子序列重复施行</a:t>
            </a:r>
            <a:r>
              <a:rPr lang="zh-CN" altLang="en-US" b="1">
                <a:latin typeface="黑体" panose="02010609060101010101" pitchFamily="49" charset="-122"/>
                <a:ea typeface="黑体" panose="02010609060101010101" pitchFamily="49" charset="-122"/>
              </a:rPr>
              <a:t>上述方法，直到所有的记录都排在相应位置上为止。</a:t>
            </a:r>
          </a:p>
          <a:p>
            <a:pPr eaLnBrk="1" hangingPunct="1">
              <a:spcBef>
                <a:spcPct val="50000"/>
              </a:spcBef>
              <a:buClr>
                <a:schemeClr val="tx2"/>
              </a:buClr>
              <a:buSzPct val="50000"/>
            </a:pPr>
            <a:r>
              <a:rPr lang="zh-CN" altLang="en-US" b="1">
                <a:latin typeface="黑体" panose="02010609060101010101" pitchFamily="49" charset="-122"/>
                <a:ea typeface="黑体" panose="02010609060101010101" pitchFamily="49" charset="-122"/>
              </a:rPr>
              <a:t>基准记录也称为</a:t>
            </a:r>
            <a:r>
              <a:rPr lang="zh-CN" altLang="en-US" b="1">
                <a:solidFill>
                  <a:srgbClr val="FF0000"/>
                </a:solidFill>
                <a:latin typeface="黑体" panose="02010609060101010101" pitchFamily="49" charset="-122"/>
                <a:ea typeface="黑体" panose="02010609060101010101" pitchFamily="49" charset="-122"/>
              </a:rPr>
              <a:t>枢轴</a:t>
            </a:r>
            <a:r>
              <a:rPr lang="zh-CN" altLang="en-US" b="1">
                <a:latin typeface="黑体" panose="02010609060101010101" pitchFamily="49" charset="-122"/>
                <a:ea typeface="黑体" panose="02010609060101010101" pitchFamily="49" charset="-122"/>
              </a:rPr>
              <a:t>（或支点）记录。</a:t>
            </a:r>
          </a:p>
        </p:txBody>
      </p:sp>
      <p:sp>
        <p:nvSpPr>
          <p:cNvPr id="47110" name="Rectangle 6">
            <a:extLst>
              <a:ext uri="{FF2B5EF4-FFF2-40B4-BE49-F238E27FC236}">
                <a16:creationId xmlns:a16="http://schemas.microsoft.com/office/drawing/2014/main" id="{FD375099-B458-42D5-B4C4-0BE77BEDC822}"/>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0A16379-D406-4FD0-8C7A-BD8B9A13C219}"/>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二、快速排序(算法)</a:t>
            </a:r>
            <a:endParaRPr lang="en-US" altLang="zh-CN" sz="3300">
              <a:latin typeface="黑体" panose="02010609060101010101" pitchFamily="49" charset="-122"/>
              <a:ea typeface="黑体" panose="02010609060101010101" pitchFamily="49" charset="-122"/>
            </a:endParaRPr>
          </a:p>
        </p:txBody>
      </p:sp>
      <p:sp>
        <p:nvSpPr>
          <p:cNvPr id="48131" name="Text Box 3">
            <a:extLst>
              <a:ext uri="{FF2B5EF4-FFF2-40B4-BE49-F238E27FC236}">
                <a16:creationId xmlns:a16="http://schemas.microsoft.com/office/drawing/2014/main" id="{ECF031D4-52BF-4411-A1CE-842F1D03B1A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006ED22-F5F4-4BF6-A78F-CA30C17D1F5D}" type="slidenum">
              <a:rPr lang="zh-CN" altLang="en-US" sz="2400"/>
              <a:pPr algn="r" eaLnBrk="1" hangingPunct="1">
                <a:spcBef>
                  <a:spcPct val="50000"/>
                </a:spcBef>
                <a:buClrTx/>
                <a:buSzTx/>
                <a:buFontTx/>
                <a:buNone/>
              </a:pPr>
              <a:t>42</a:t>
            </a:fld>
            <a:endParaRPr lang="en-US" altLang="zh-CN" sz="2400"/>
          </a:p>
        </p:txBody>
      </p:sp>
      <p:sp>
        <p:nvSpPr>
          <p:cNvPr id="48132" name="Text Box 4">
            <a:extLst>
              <a:ext uri="{FF2B5EF4-FFF2-40B4-BE49-F238E27FC236}">
                <a16:creationId xmlns:a16="http://schemas.microsoft.com/office/drawing/2014/main" id="{A64584E8-395F-4AF5-9863-4687908F0E0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48133" name="Rectangle 5">
            <a:extLst>
              <a:ext uri="{FF2B5EF4-FFF2-40B4-BE49-F238E27FC236}">
                <a16:creationId xmlns:a16="http://schemas.microsoft.com/office/drawing/2014/main" id="{95617B17-7297-41A5-A0E4-1C2FA8B52C85}"/>
              </a:ext>
            </a:extLst>
          </p:cNvPr>
          <p:cNvSpPr>
            <a:spLocks noGrp="1" noChangeArrowheads="1"/>
          </p:cNvSpPr>
          <p:nvPr>
            <p:ph type="body" idx="1"/>
          </p:nvPr>
        </p:nvSpPr>
        <p:spPr>
          <a:xfrm>
            <a:off x="381000" y="2819400"/>
            <a:ext cx="8763000" cy="4038600"/>
          </a:xfrm>
        </p:spPr>
        <p:txBody>
          <a:bodyPr/>
          <a:lstStyle/>
          <a:p>
            <a:pPr eaLnBrk="1" hangingPunct="1">
              <a:spcBef>
                <a:spcPct val="50000"/>
              </a:spcBef>
              <a:buClr>
                <a:schemeClr val="tx2"/>
              </a:buClr>
              <a:buSzPct val="50000"/>
            </a:pPr>
            <a:r>
              <a:rPr lang="zh-CN" altLang="en-US" b="1">
                <a:latin typeface="黑体" panose="02010609060101010101" pitchFamily="49" charset="-122"/>
                <a:ea typeface="黑体" panose="02010609060101010101" pitchFamily="49" charset="-122"/>
              </a:rPr>
              <a:t>取序列</a:t>
            </a:r>
            <a:r>
              <a:rPr lang="zh-CN" altLang="en-US" b="1">
                <a:solidFill>
                  <a:srgbClr val="FF0000"/>
                </a:solidFill>
                <a:latin typeface="黑体" panose="02010609060101010101" pitchFamily="49" charset="-122"/>
                <a:ea typeface="黑体" panose="02010609060101010101" pitchFamily="49" charset="-122"/>
              </a:rPr>
              <a:t>第一个记录</a:t>
            </a:r>
            <a:r>
              <a:rPr lang="zh-CN" altLang="en-US" b="1">
                <a:latin typeface="黑体" panose="02010609060101010101" pitchFamily="49" charset="-122"/>
                <a:ea typeface="黑体" panose="02010609060101010101" pitchFamily="49" charset="-122"/>
              </a:rPr>
              <a:t>为枢轴记录，其关键字为</a:t>
            </a:r>
            <a:r>
              <a:rPr lang="en-US" altLang="zh-CN" b="1">
                <a:solidFill>
                  <a:srgbClr val="FF0000"/>
                </a:solidFill>
                <a:latin typeface="黑体" panose="02010609060101010101" pitchFamily="49" charset="-122"/>
                <a:ea typeface="黑体" panose="02010609060101010101" pitchFamily="49" charset="-122"/>
              </a:rPr>
              <a:t>Pivotkey</a:t>
            </a:r>
          </a:p>
          <a:p>
            <a:pPr eaLnBrk="1" hangingPunct="1">
              <a:spcBef>
                <a:spcPct val="50000"/>
              </a:spcBef>
              <a:buClr>
                <a:schemeClr val="tx2"/>
              </a:buClr>
              <a:buSzPct val="50000"/>
            </a:pPr>
            <a:r>
              <a:rPr lang="zh-CN" altLang="en-US" b="1">
                <a:latin typeface="黑体" panose="02010609060101010101" pitchFamily="49" charset="-122"/>
                <a:ea typeface="黑体" panose="02010609060101010101" pitchFamily="49" charset="-122"/>
              </a:rPr>
              <a:t>指针</a:t>
            </a:r>
            <a:r>
              <a:rPr lang="en-US" altLang="zh-CN" b="1">
                <a:solidFill>
                  <a:srgbClr val="FF0000"/>
                </a:solidFill>
                <a:latin typeface="黑体" panose="02010609060101010101" pitchFamily="49" charset="-122"/>
                <a:ea typeface="黑体" panose="02010609060101010101" pitchFamily="49" charset="-122"/>
              </a:rPr>
              <a:t>low</a:t>
            </a:r>
            <a:r>
              <a:rPr lang="zh-CN" altLang="en-US" b="1">
                <a:latin typeface="黑体" panose="02010609060101010101" pitchFamily="49" charset="-122"/>
                <a:ea typeface="黑体" panose="02010609060101010101" pitchFamily="49" charset="-122"/>
              </a:rPr>
              <a:t>指向序列</a:t>
            </a:r>
            <a:r>
              <a:rPr lang="zh-CN" altLang="en-US" b="1">
                <a:solidFill>
                  <a:srgbClr val="FF0000"/>
                </a:solidFill>
                <a:latin typeface="黑体" panose="02010609060101010101" pitchFamily="49" charset="-122"/>
                <a:ea typeface="黑体" panose="02010609060101010101" pitchFamily="49" charset="-122"/>
              </a:rPr>
              <a:t>第一个</a:t>
            </a:r>
            <a:r>
              <a:rPr lang="zh-CN" altLang="en-US" b="1">
                <a:latin typeface="黑体" panose="02010609060101010101" pitchFamily="49" charset="-122"/>
                <a:ea typeface="黑体" panose="02010609060101010101" pitchFamily="49" charset="-122"/>
              </a:rPr>
              <a:t>记录位置</a:t>
            </a:r>
          </a:p>
          <a:p>
            <a:pPr eaLnBrk="1" hangingPunct="1">
              <a:spcBef>
                <a:spcPct val="50000"/>
              </a:spcBef>
              <a:buClr>
                <a:schemeClr val="tx2"/>
              </a:buClr>
              <a:buSzPct val="50000"/>
            </a:pPr>
            <a:r>
              <a:rPr lang="zh-CN" altLang="en-US" b="1">
                <a:latin typeface="黑体" panose="02010609060101010101" pitchFamily="49" charset="-122"/>
                <a:ea typeface="黑体" panose="02010609060101010101" pitchFamily="49" charset="-122"/>
              </a:rPr>
              <a:t>指针</a:t>
            </a:r>
            <a:r>
              <a:rPr lang="en-US" altLang="zh-CN" b="1">
                <a:solidFill>
                  <a:srgbClr val="FF0000"/>
                </a:solidFill>
                <a:latin typeface="黑体" panose="02010609060101010101" pitchFamily="49" charset="-122"/>
                <a:ea typeface="黑体" panose="02010609060101010101" pitchFamily="49" charset="-122"/>
              </a:rPr>
              <a:t>high</a:t>
            </a:r>
            <a:r>
              <a:rPr lang="zh-CN" altLang="en-US" b="1">
                <a:latin typeface="黑体" panose="02010609060101010101" pitchFamily="49" charset="-122"/>
                <a:ea typeface="黑体" panose="02010609060101010101" pitchFamily="49" charset="-122"/>
              </a:rPr>
              <a:t>指向序列</a:t>
            </a:r>
            <a:r>
              <a:rPr lang="zh-CN" altLang="en-US" b="1">
                <a:solidFill>
                  <a:srgbClr val="FF0000"/>
                </a:solidFill>
                <a:latin typeface="黑体" panose="02010609060101010101" pitchFamily="49" charset="-122"/>
                <a:ea typeface="黑体" panose="02010609060101010101" pitchFamily="49" charset="-122"/>
              </a:rPr>
              <a:t>最后一个</a:t>
            </a:r>
            <a:r>
              <a:rPr lang="zh-CN" altLang="en-US" b="1">
                <a:latin typeface="黑体" panose="02010609060101010101" pitchFamily="49" charset="-122"/>
                <a:ea typeface="黑体" panose="02010609060101010101" pitchFamily="49" charset="-122"/>
              </a:rPr>
              <a:t>记录位置</a:t>
            </a:r>
          </a:p>
        </p:txBody>
      </p:sp>
      <p:sp>
        <p:nvSpPr>
          <p:cNvPr id="48134" name="Rectangle 6">
            <a:extLst>
              <a:ext uri="{FF2B5EF4-FFF2-40B4-BE49-F238E27FC236}">
                <a16:creationId xmlns:a16="http://schemas.microsoft.com/office/drawing/2014/main" id="{DDACEA24-994E-4720-9931-25B19BD4A1D9}"/>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A4F7186D-F707-4127-8035-889CEEF34EE4}"/>
              </a:ext>
            </a:extLst>
          </p:cNvPr>
          <p:cNvSpPr>
            <a:spLocks noGrp="1" noChangeArrowheads="1"/>
          </p:cNvSpPr>
          <p:nvPr>
            <p:ph type="title"/>
          </p:nvPr>
        </p:nvSpPr>
        <p:spPr>
          <a:xfrm>
            <a:off x="286056" y="1924282"/>
            <a:ext cx="5715000" cy="681037"/>
          </a:xfrm>
        </p:spPr>
        <p:txBody>
          <a:bodyPr/>
          <a:lstStyle/>
          <a:p>
            <a:pPr algn="l" eaLnBrk="1" hangingPunct="1"/>
            <a:r>
              <a:rPr lang="zh-CN" altLang="en-US" sz="3300" dirty="0">
                <a:latin typeface="黑体" panose="02010609060101010101" pitchFamily="49" charset="-122"/>
                <a:ea typeface="黑体" panose="02010609060101010101" pitchFamily="49" charset="-122"/>
              </a:rPr>
              <a:t>二、快速排序(算法)</a:t>
            </a:r>
            <a:endParaRPr lang="en-US" altLang="zh-CN" sz="3300" dirty="0">
              <a:latin typeface="黑体" panose="02010609060101010101" pitchFamily="49" charset="-122"/>
              <a:ea typeface="黑体" panose="02010609060101010101" pitchFamily="49" charset="-122"/>
            </a:endParaRPr>
          </a:p>
        </p:txBody>
      </p:sp>
      <p:sp>
        <p:nvSpPr>
          <p:cNvPr id="50179" name="Text Box 3">
            <a:extLst>
              <a:ext uri="{FF2B5EF4-FFF2-40B4-BE49-F238E27FC236}">
                <a16:creationId xmlns:a16="http://schemas.microsoft.com/office/drawing/2014/main" id="{D8CF1FB2-3B91-4E6C-B24C-66E75B50038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07F1EB9-A619-4458-B5C3-3FAA351704FB}" type="slidenum">
              <a:rPr lang="zh-CN" altLang="en-US" sz="2400"/>
              <a:pPr algn="r" eaLnBrk="1" hangingPunct="1">
                <a:spcBef>
                  <a:spcPct val="50000"/>
                </a:spcBef>
                <a:buClrTx/>
                <a:buSzTx/>
                <a:buFontTx/>
                <a:buNone/>
              </a:pPr>
              <a:t>43</a:t>
            </a:fld>
            <a:endParaRPr lang="en-US" altLang="zh-CN" sz="2400"/>
          </a:p>
        </p:txBody>
      </p:sp>
      <p:sp>
        <p:nvSpPr>
          <p:cNvPr id="50180" name="Text Box 4">
            <a:extLst>
              <a:ext uri="{FF2B5EF4-FFF2-40B4-BE49-F238E27FC236}">
                <a16:creationId xmlns:a16="http://schemas.microsoft.com/office/drawing/2014/main" id="{5CAA19B1-9857-4B8C-B845-9D35687F6953}"/>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50181" name="Rectangle 5">
            <a:extLst>
              <a:ext uri="{FF2B5EF4-FFF2-40B4-BE49-F238E27FC236}">
                <a16:creationId xmlns:a16="http://schemas.microsoft.com/office/drawing/2014/main" id="{277E7507-BED9-4480-9271-181219E08875}"/>
              </a:ext>
            </a:extLst>
          </p:cNvPr>
          <p:cNvSpPr>
            <a:spLocks noGrp="1" noChangeArrowheads="1"/>
          </p:cNvSpPr>
          <p:nvPr>
            <p:ph type="body" idx="1"/>
          </p:nvPr>
        </p:nvSpPr>
        <p:spPr>
          <a:xfrm>
            <a:off x="304800" y="2663825"/>
            <a:ext cx="8763000" cy="4038600"/>
          </a:xfrm>
        </p:spPr>
        <p:txBody>
          <a:bodyPr/>
          <a:lstStyle/>
          <a:p>
            <a:pPr eaLnBrk="1" hangingPunct="1">
              <a:spcBef>
                <a:spcPct val="50000"/>
              </a:spcBef>
              <a:buClr>
                <a:schemeClr val="tx2"/>
              </a:buClr>
              <a:buSzPct val="50000"/>
            </a:pPr>
            <a:r>
              <a:rPr lang="zh-CN" altLang="en-US" sz="2800" b="1" dirty="0">
                <a:latin typeface="黑体" panose="02010609060101010101" pitchFamily="49" charset="-122"/>
                <a:ea typeface="黑体" panose="02010609060101010101" pitchFamily="49" charset="-122"/>
              </a:rPr>
              <a:t>一趟排序(某个子序列)过程</a:t>
            </a:r>
          </a:p>
          <a:p>
            <a:pPr eaLnBrk="1" hangingPunct="1">
              <a:spcBef>
                <a:spcPct val="50000"/>
              </a:spcBef>
              <a:buClr>
                <a:schemeClr val="tx2"/>
              </a:buClr>
              <a:buSzPct val="50000"/>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1.从</a:t>
            </a:r>
            <a:r>
              <a:rPr lang="en-US" altLang="zh-CN" sz="2800" b="1" dirty="0">
                <a:solidFill>
                  <a:srgbClr val="FF0000"/>
                </a:solidFill>
                <a:latin typeface="黑体" panose="02010609060101010101" pitchFamily="49" charset="-122"/>
                <a:ea typeface="黑体" panose="02010609060101010101" pitchFamily="49" charset="-122"/>
              </a:rPr>
              <a:t>high</a:t>
            </a:r>
            <a:r>
              <a:rPr lang="zh-CN" altLang="en-US" sz="2800" b="1" dirty="0">
                <a:latin typeface="黑体" panose="02010609060101010101" pitchFamily="49" charset="-122"/>
                <a:ea typeface="黑体" panose="02010609060101010101" pitchFamily="49" charset="-122"/>
              </a:rPr>
              <a:t>指向的记录开始,</a:t>
            </a:r>
            <a:r>
              <a:rPr lang="zh-CN" altLang="en-US" sz="2800" b="1" dirty="0">
                <a:solidFill>
                  <a:srgbClr val="FF0000"/>
                </a:solidFill>
                <a:latin typeface="黑体" panose="02010609060101010101" pitchFamily="49" charset="-122"/>
                <a:ea typeface="黑体" panose="02010609060101010101" pitchFamily="49" charset="-122"/>
              </a:rPr>
              <a:t>向前</a:t>
            </a:r>
            <a:r>
              <a:rPr lang="zh-CN" altLang="en-US" sz="2800" b="1" dirty="0">
                <a:latin typeface="黑体" panose="02010609060101010101" pitchFamily="49" charset="-122"/>
                <a:ea typeface="黑体" panose="02010609060101010101" pitchFamily="49" charset="-122"/>
              </a:rPr>
              <a:t>找到</a:t>
            </a:r>
            <a:r>
              <a:rPr lang="zh-CN" altLang="en-US" sz="2800" b="1" dirty="0">
                <a:solidFill>
                  <a:srgbClr val="FF0000"/>
                </a:solidFill>
                <a:latin typeface="黑体" panose="02010609060101010101" pitchFamily="49" charset="-122"/>
                <a:ea typeface="黑体" panose="02010609060101010101" pitchFamily="49" charset="-122"/>
              </a:rPr>
              <a:t>第一个</a:t>
            </a:r>
            <a:r>
              <a:rPr lang="zh-CN" altLang="en-US" sz="2800" b="1" dirty="0">
                <a:latin typeface="黑体" panose="02010609060101010101" pitchFamily="49" charset="-122"/>
                <a:ea typeface="黑体" panose="02010609060101010101" pitchFamily="49" charset="-122"/>
              </a:rPr>
              <a:t>关键字的值</a:t>
            </a:r>
            <a:r>
              <a:rPr lang="zh-CN" altLang="en-US" sz="2800" b="1" dirty="0">
                <a:solidFill>
                  <a:srgbClr val="FF0000"/>
                </a:solidFill>
                <a:latin typeface="黑体" panose="02010609060101010101" pitchFamily="49" charset="-122"/>
                <a:ea typeface="黑体" panose="02010609060101010101" pitchFamily="49" charset="-122"/>
              </a:rPr>
              <a:t>小于</a:t>
            </a:r>
            <a:r>
              <a:rPr lang="en-US" altLang="zh-CN" sz="2800" b="1" dirty="0" err="1">
                <a:latin typeface="黑体" panose="02010609060101010101" pitchFamily="49" charset="-122"/>
                <a:ea typeface="黑体" panose="02010609060101010101" pitchFamily="49" charset="-122"/>
              </a:rPr>
              <a:t>Pivotkey</a:t>
            </a:r>
            <a:r>
              <a:rPr lang="zh-CN" altLang="en-US" sz="2800" b="1" dirty="0">
                <a:latin typeface="黑体" panose="02010609060101010101" pitchFamily="49" charset="-122"/>
                <a:ea typeface="黑体" panose="02010609060101010101" pitchFamily="49" charset="-122"/>
              </a:rPr>
              <a:t>的记录,将其放到</a:t>
            </a:r>
            <a:r>
              <a:rPr lang="en-US" altLang="zh-CN" sz="2800" b="1" dirty="0">
                <a:solidFill>
                  <a:srgbClr val="FF0000"/>
                </a:solidFill>
                <a:latin typeface="黑体" panose="02010609060101010101" pitchFamily="49" charset="-122"/>
                <a:ea typeface="黑体" panose="02010609060101010101" pitchFamily="49" charset="-122"/>
              </a:rPr>
              <a:t>low</a:t>
            </a:r>
            <a:r>
              <a:rPr lang="zh-CN" altLang="en-US" sz="2800" b="1" dirty="0">
                <a:latin typeface="黑体" panose="02010609060101010101" pitchFamily="49" charset="-122"/>
                <a:ea typeface="黑体" panose="02010609060101010101" pitchFamily="49" charset="-122"/>
              </a:rPr>
              <a:t>指向的位置,</a:t>
            </a:r>
            <a:r>
              <a:rPr lang="en-US" altLang="zh-CN" sz="2800" b="1" dirty="0">
                <a:solidFill>
                  <a:srgbClr val="FF0000"/>
                </a:solidFill>
                <a:latin typeface="黑体" panose="02010609060101010101" pitchFamily="49" charset="-122"/>
                <a:ea typeface="黑体" panose="02010609060101010101" pitchFamily="49" charset="-122"/>
              </a:rPr>
              <a:t>low++</a:t>
            </a:r>
          </a:p>
          <a:p>
            <a:pPr eaLnBrk="1" hangingPunct="1">
              <a:spcBef>
                <a:spcPct val="50000"/>
              </a:spcBef>
              <a:buClr>
                <a:schemeClr val="tx2"/>
              </a:buClr>
              <a:buSzPct val="50000"/>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2.从</a:t>
            </a:r>
            <a:r>
              <a:rPr lang="en-US" altLang="zh-CN" sz="2800" b="1" dirty="0">
                <a:solidFill>
                  <a:srgbClr val="FF0000"/>
                </a:solidFill>
                <a:latin typeface="黑体" panose="02010609060101010101" pitchFamily="49" charset="-122"/>
                <a:ea typeface="黑体" panose="02010609060101010101" pitchFamily="49" charset="-122"/>
              </a:rPr>
              <a:t>low</a:t>
            </a:r>
            <a:r>
              <a:rPr lang="zh-CN" altLang="en-US" sz="2800" b="1" dirty="0">
                <a:latin typeface="黑体" panose="02010609060101010101" pitchFamily="49" charset="-122"/>
                <a:ea typeface="黑体" panose="02010609060101010101" pitchFamily="49" charset="-122"/>
              </a:rPr>
              <a:t>指向的记录开始,</a:t>
            </a:r>
            <a:r>
              <a:rPr lang="zh-CN" altLang="en-US" sz="2800" b="1" dirty="0">
                <a:solidFill>
                  <a:srgbClr val="FF0000"/>
                </a:solidFill>
                <a:latin typeface="黑体" panose="02010609060101010101" pitchFamily="49" charset="-122"/>
                <a:ea typeface="黑体" panose="02010609060101010101" pitchFamily="49" charset="-122"/>
              </a:rPr>
              <a:t>向后</a:t>
            </a:r>
            <a:r>
              <a:rPr lang="zh-CN" altLang="en-US" sz="2800" b="1" dirty="0">
                <a:latin typeface="黑体" panose="02010609060101010101" pitchFamily="49" charset="-122"/>
                <a:ea typeface="黑体" panose="02010609060101010101" pitchFamily="49" charset="-122"/>
              </a:rPr>
              <a:t>找到</a:t>
            </a:r>
            <a:r>
              <a:rPr lang="zh-CN" altLang="en-US" sz="2800" b="1" dirty="0">
                <a:solidFill>
                  <a:srgbClr val="FF0000"/>
                </a:solidFill>
                <a:latin typeface="黑体" panose="02010609060101010101" pitchFamily="49" charset="-122"/>
                <a:ea typeface="黑体" panose="02010609060101010101" pitchFamily="49" charset="-122"/>
              </a:rPr>
              <a:t>第一个</a:t>
            </a:r>
            <a:r>
              <a:rPr lang="zh-CN" altLang="en-US" sz="2800" b="1" dirty="0">
                <a:latin typeface="黑体" panose="02010609060101010101" pitchFamily="49" charset="-122"/>
                <a:ea typeface="黑体" panose="02010609060101010101" pitchFamily="49" charset="-122"/>
              </a:rPr>
              <a:t>关键字的值</a:t>
            </a:r>
            <a:r>
              <a:rPr lang="zh-CN" altLang="en-US" sz="2800" b="1" dirty="0">
                <a:solidFill>
                  <a:srgbClr val="FF0000"/>
                </a:solidFill>
                <a:latin typeface="黑体" panose="02010609060101010101" pitchFamily="49" charset="-122"/>
                <a:ea typeface="黑体" panose="02010609060101010101" pitchFamily="49" charset="-122"/>
              </a:rPr>
              <a:t>大于</a:t>
            </a:r>
            <a:r>
              <a:rPr lang="en-US" altLang="zh-CN" sz="2800" b="1" dirty="0" err="1">
                <a:latin typeface="黑体" panose="02010609060101010101" pitchFamily="49" charset="-122"/>
                <a:ea typeface="黑体" panose="02010609060101010101" pitchFamily="49" charset="-122"/>
              </a:rPr>
              <a:t>Pivotkey</a:t>
            </a:r>
            <a:r>
              <a:rPr lang="zh-CN" altLang="en-US" sz="2800" b="1" dirty="0">
                <a:latin typeface="黑体" panose="02010609060101010101" pitchFamily="49" charset="-122"/>
                <a:ea typeface="黑体" panose="02010609060101010101" pitchFamily="49" charset="-122"/>
              </a:rPr>
              <a:t>的记录,将其放到</a:t>
            </a:r>
            <a:r>
              <a:rPr lang="en-US" altLang="zh-CN" sz="2800" b="1" dirty="0">
                <a:solidFill>
                  <a:srgbClr val="FF0000"/>
                </a:solidFill>
                <a:latin typeface="黑体" panose="02010609060101010101" pitchFamily="49" charset="-122"/>
                <a:ea typeface="黑体" panose="02010609060101010101" pitchFamily="49" charset="-122"/>
              </a:rPr>
              <a:t>high</a:t>
            </a:r>
            <a:r>
              <a:rPr lang="zh-CN" altLang="en-US" sz="2800" b="1" dirty="0">
                <a:latin typeface="黑体" panose="02010609060101010101" pitchFamily="49" charset="-122"/>
                <a:ea typeface="黑体" panose="02010609060101010101" pitchFamily="49" charset="-122"/>
              </a:rPr>
              <a:t>指向的位置,</a:t>
            </a:r>
            <a:r>
              <a:rPr lang="en-US" altLang="zh-CN" sz="2800" b="1" dirty="0">
                <a:solidFill>
                  <a:srgbClr val="FF0000"/>
                </a:solidFill>
                <a:latin typeface="黑体" panose="02010609060101010101" pitchFamily="49" charset="-122"/>
                <a:ea typeface="黑体" panose="02010609060101010101" pitchFamily="49" charset="-122"/>
              </a:rPr>
              <a:t>high--</a:t>
            </a:r>
          </a:p>
          <a:p>
            <a:pPr eaLnBrk="1" hangingPunct="1">
              <a:spcBef>
                <a:spcPct val="50000"/>
              </a:spcBef>
              <a:buClr>
                <a:schemeClr val="tx2"/>
              </a:buClr>
              <a:buSzPct val="50000"/>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3.重复1,2，直到</a:t>
            </a:r>
            <a:r>
              <a:rPr lang="en-US" altLang="zh-CN" sz="2800" b="1" dirty="0">
                <a:solidFill>
                  <a:srgbClr val="FF0000"/>
                </a:solidFill>
                <a:latin typeface="黑体" panose="02010609060101010101" pitchFamily="49" charset="-122"/>
                <a:ea typeface="黑体" panose="02010609060101010101" pitchFamily="49" charset="-122"/>
              </a:rPr>
              <a:t>low=high</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将</a:t>
            </a:r>
            <a:r>
              <a:rPr lang="zh-CN" altLang="en-US" sz="2800" b="1" dirty="0">
                <a:solidFill>
                  <a:srgbClr val="FF0000"/>
                </a:solidFill>
                <a:latin typeface="黑体" panose="02010609060101010101" pitchFamily="49" charset="-122"/>
                <a:ea typeface="黑体" panose="02010609060101010101" pitchFamily="49" charset="-122"/>
              </a:rPr>
              <a:t>枢轴记录</a:t>
            </a:r>
            <a:r>
              <a:rPr lang="zh-CN" altLang="en-US" sz="2800" b="1" dirty="0">
                <a:latin typeface="黑体" panose="02010609060101010101" pitchFamily="49" charset="-122"/>
                <a:ea typeface="黑体" panose="02010609060101010101" pitchFamily="49" charset="-122"/>
              </a:rPr>
              <a:t>放在</a:t>
            </a:r>
            <a:r>
              <a:rPr lang="en-US" altLang="zh-CN" sz="2800" b="1" dirty="0">
                <a:latin typeface="黑体" panose="02010609060101010101" pitchFamily="49" charset="-122"/>
                <a:ea typeface="黑体" panose="02010609060101010101" pitchFamily="49" charset="-122"/>
              </a:rPr>
              <a:t>low(high)</a:t>
            </a:r>
            <a:r>
              <a:rPr lang="zh-CN" altLang="en-US" sz="2800" b="1" dirty="0">
                <a:latin typeface="黑体" panose="02010609060101010101" pitchFamily="49" charset="-122"/>
                <a:ea typeface="黑体" panose="02010609060101010101" pitchFamily="49" charset="-122"/>
              </a:rPr>
              <a:t>指向的位置</a:t>
            </a:r>
          </a:p>
        </p:txBody>
      </p:sp>
      <p:sp>
        <p:nvSpPr>
          <p:cNvPr id="50182" name="Rectangle 6">
            <a:extLst>
              <a:ext uri="{FF2B5EF4-FFF2-40B4-BE49-F238E27FC236}">
                <a16:creationId xmlns:a16="http://schemas.microsoft.com/office/drawing/2014/main" id="{AD3A969E-7238-405E-9633-96C14BA7A990}"/>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3FEF6A72-1EEF-4B77-A16A-5269D235CA75}"/>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二、快速排序(算法)</a:t>
            </a:r>
            <a:endParaRPr lang="en-US" altLang="zh-CN" sz="3300">
              <a:latin typeface="黑体" panose="02010609060101010101" pitchFamily="49" charset="-122"/>
              <a:ea typeface="黑体" panose="02010609060101010101" pitchFamily="49" charset="-122"/>
            </a:endParaRPr>
          </a:p>
        </p:txBody>
      </p:sp>
      <p:sp>
        <p:nvSpPr>
          <p:cNvPr id="51203" name="Text Box 3">
            <a:extLst>
              <a:ext uri="{FF2B5EF4-FFF2-40B4-BE49-F238E27FC236}">
                <a16:creationId xmlns:a16="http://schemas.microsoft.com/office/drawing/2014/main" id="{B4ECEECC-01CC-450D-9020-85F90EB7157F}"/>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F8BEF0B-C55F-4FB3-8E22-1BAEFC6262D6}" type="slidenum">
              <a:rPr lang="zh-CN" altLang="en-US" sz="2400"/>
              <a:pPr algn="r" eaLnBrk="1" hangingPunct="1">
                <a:spcBef>
                  <a:spcPct val="50000"/>
                </a:spcBef>
                <a:buClrTx/>
                <a:buSzTx/>
                <a:buFontTx/>
                <a:buNone/>
              </a:pPr>
              <a:t>44</a:t>
            </a:fld>
            <a:endParaRPr lang="en-US" altLang="zh-CN" sz="2400"/>
          </a:p>
        </p:txBody>
      </p:sp>
      <p:sp>
        <p:nvSpPr>
          <p:cNvPr id="51204" name="Text Box 4">
            <a:extLst>
              <a:ext uri="{FF2B5EF4-FFF2-40B4-BE49-F238E27FC236}">
                <a16:creationId xmlns:a16="http://schemas.microsoft.com/office/drawing/2014/main" id="{46889CDA-1F28-475C-B9E1-4B83CB54C94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51205" name="Rectangle 5">
            <a:extLst>
              <a:ext uri="{FF2B5EF4-FFF2-40B4-BE49-F238E27FC236}">
                <a16:creationId xmlns:a16="http://schemas.microsoft.com/office/drawing/2014/main" id="{76212666-96C7-4DE4-BC1A-66E1236BBB29}"/>
              </a:ext>
            </a:extLst>
          </p:cNvPr>
          <p:cNvSpPr>
            <a:spLocks noGrp="1" noChangeArrowheads="1"/>
          </p:cNvSpPr>
          <p:nvPr>
            <p:ph type="body" idx="1"/>
          </p:nvPr>
        </p:nvSpPr>
        <p:spPr>
          <a:xfrm>
            <a:off x="381000" y="2819400"/>
            <a:ext cx="8763000" cy="4038600"/>
          </a:xfrm>
        </p:spPr>
        <p:txBody>
          <a:bodyPr/>
          <a:lstStyle/>
          <a:p>
            <a:pPr eaLnBrk="1" hangingPunct="1">
              <a:spcBef>
                <a:spcPct val="50000"/>
              </a:spcBef>
              <a:buClr>
                <a:schemeClr val="tx2"/>
              </a:buClr>
              <a:buSzPct val="50000"/>
            </a:pPr>
            <a:r>
              <a:rPr lang="zh-CN" altLang="en-US" b="1">
                <a:latin typeface="黑体" panose="02010609060101010101" pitchFamily="49" charset="-122"/>
                <a:ea typeface="黑体" panose="02010609060101010101" pitchFamily="49" charset="-122"/>
              </a:rPr>
              <a:t>对枢轴记录</a:t>
            </a:r>
            <a:r>
              <a:rPr lang="zh-CN" altLang="en-US" b="1">
                <a:solidFill>
                  <a:srgbClr val="FF0000"/>
                </a:solidFill>
                <a:latin typeface="黑体" panose="02010609060101010101" pitchFamily="49" charset="-122"/>
                <a:ea typeface="黑体" panose="02010609060101010101" pitchFamily="49" charset="-122"/>
              </a:rPr>
              <a:t>前后两个子序列</a:t>
            </a:r>
            <a:r>
              <a:rPr lang="zh-CN" altLang="en-US" b="1">
                <a:latin typeface="黑体" panose="02010609060101010101" pitchFamily="49" charset="-122"/>
                <a:ea typeface="黑体" panose="02010609060101010101" pitchFamily="49" charset="-122"/>
              </a:rPr>
              <a:t>执行相同的操作，直到每个子序列都</a:t>
            </a:r>
            <a:r>
              <a:rPr lang="zh-CN" altLang="en-US" b="1">
                <a:solidFill>
                  <a:srgbClr val="FF0000"/>
                </a:solidFill>
                <a:latin typeface="黑体" panose="02010609060101010101" pitchFamily="49" charset="-122"/>
                <a:ea typeface="黑体" panose="02010609060101010101" pitchFamily="49" charset="-122"/>
              </a:rPr>
              <a:t>只有一个</a:t>
            </a:r>
            <a:r>
              <a:rPr lang="zh-CN" altLang="en-US" b="1">
                <a:latin typeface="黑体" panose="02010609060101010101" pitchFamily="49" charset="-122"/>
                <a:ea typeface="黑体" panose="02010609060101010101" pitchFamily="49" charset="-122"/>
              </a:rPr>
              <a:t>记录为止</a:t>
            </a:r>
          </a:p>
        </p:txBody>
      </p:sp>
      <p:sp>
        <p:nvSpPr>
          <p:cNvPr id="51206" name="Rectangle 6">
            <a:extLst>
              <a:ext uri="{FF2B5EF4-FFF2-40B4-BE49-F238E27FC236}">
                <a16:creationId xmlns:a16="http://schemas.microsoft.com/office/drawing/2014/main" id="{EA51A465-68CA-4A88-94CB-603D20310162}"/>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A46B09C1-FC84-4D67-8C43-74C730A326FD}"/>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二、快速排序(举例)</a:t>
            </a:r>
            <a:endParaRPr lang="en-US" altLang="zh-CN" sz="3300">
              <a:latin typeface="黑体" panose="02010609060101010101" pitchFamily="49" charset="-122"/>
              <a:ea typeface="黑体" panose="02010609060101010101" pitchFamily="49" charset="-122"/>
            </a:endParaRPr>
          </a:p>
        </p:txBody>
      </p:sp>
      <p:sp>
        <p:nvSpPr>
          <p:cNvPr id="52227" name="Text Box 3">
            <a:extLst>
              <a:ext uri="{FF2B5EF4-FFF2-40B4-BE49-F238E27FC236}">
                <a16:creationId xmlns:a16="http://schemas.microsoft.com/office/drawing/2014/main" id="{DC37B302-47DF-4BF3-8106-4D93BCB87A0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80CB58D-C28E-4A96-AA39-D6B969794E6D}" type="slidenum">
              <a:rPr lang="zh-CN" altLang="en-US" sz="2400"/>
              <a:pPr algn="r" eaLnBrk="1" hangingPunct="1">
                <a:spcBef>
                  <a:spcPct val="50000"/>
                </a:spcBef>
                <a:buClrTx/>
                <a:buSzTx/>
                <a:buFontTx/>
                <a:buNone/>
              </a:pPr>
              <a:t>45</a:t>
            </a:fld>
            <a:endParaRPr lang="en-US" altLang="zh-CN" sz="2400"/>
          </a:p>
        </p:txBody>
      </p:sp>
      <p:sp>
        <p:nvSpPr>
          <p:cNvPr id="52228" name="Text Box 4">
            <a:extLst>
              <a:ext uri="{FF2B5EF4-FFF2-40B4-BE49-F238E27FC236}">
                <a16:creationId xmlns:a16="http://schemas.microsoft.com/office/drawing/2014/main" id="{B0F69DAE-1457-4F62-B1AD-92E48C52DEB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52229" name="Rectangle 6">
            <a:extLst>
              <a:ext uri="{FF2B5EF4-FFF2-40B4-BE49-F238E27FC236}">
                <a16:creationId xmlns:a16="http://schemas.microsoft.com/office/drawing/2014/main" id="{89E60DD5-FEFF-40A3-9824-55B4F03E18E8}"/>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52230" name="Group 98">
            <a:extLst>
              <a:ext uri="{FF2B5EF4-FFF2-40B4-BE49-F238E27FC236}">
                <a16:creationId xmlns:a16="http://schemas.microsoft.com/office/drawing/2014/main" id="{1EFA663D-9F61-4597-A8EE-CA0D22BD65E9}"/>
              </a:ext>
            </a:extLst>
          </p:cNvPr>
          <p:cNvGrpSpPr>
            <a:grpSpLocks/>
          </p:cNvGrpSpPr>
          <p:nvPr/>
        </p:nvGrpSpPr>
        <p:grpSpPr bwMode="auto">
          <a:xfrm>
            <a:off x="1233488" y="2519363"/>
            <a:ext cx="7472362" cy="4138612"/>
            <a:chOff x="777" y="1586"/>
            <a:chExt cx="4706" cy="2608"/>
          </a:xfrm>
        </p:grpSpPr>
        <p:sp>
          <p:nvSpPr>
            <p:cNvPr id="253960" name="Oval 8">
              <a:extLst>
                <a:ext uri="{FF2B5EF4-FFF2-40B4-BE49-F238E27FC236}">
                  <a16:creationId xmlns:a16="http://schemas.microsoft.com/office/drawing/2014/main" id="{CA41D748-6C84-447E-AAFC-B52DF85912DE}"/>
                </a:ext>
              </a:extLst>
            </p:cNvPr>
            <p:cNvSpPr>
              <a:spLocks noChangeArrowheads="1"/>
            </p:cNvSpPr>
            <p:nvPr/>
          </p:nvSpPr>
          <p:spPr bwMode="auto">
            <a:xfrm>
              <a:off x="2719" y="1586"/>
              <a:ext cx="31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53961" name="Oval 9">
              <a:extLst>
                <a:ext uri="{FF2B5EF4-FFF2-40B4-BE49-F238E27FC236}">
                  <a16:creationId xmlns:a16="http://schemas.microsoft.com/office/drawing/2014/main" id="{244985D7-1418-4700-9627-475A933B3C83}"/>
                </a:ext>
              </a:extLst>
            </p:cNvPr>
            <p:cNvSpPr>
              <a:spLocks noChangeArrowheads="1"/>
            </p:cNvSpPr>
            <p:nvPr/>
          </p:nvSpPr>
          <p:spPr bwMode="auto">
            <a:xfrm>
              <a:off x="4965" y="1586"/>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53962" name="Oval 10">
              <a:extLst>
                <a:ext uri="{FF2B5EF4-FFF2-40B4-BE49-F238E27FC236}">
                  <a16:creationId xmlns:a16="http://schemas.microsoft.com/office/drawing/2014/main" id="{6BD2D66B-BE52-4AAF-ADB0-62F041D95C70}"/>
                </a:ext>
              </a:extLst>
            </p:cNvPr>
            <p:cNvSpPr>
              <a:spLocks noChangeArrowheads="1"/>
            </p:cNvSpPr>
            <p:nvPr/>
          </p:nvSpPr>
          <p:spPr bwMode="auto">
            <a:xfrm>
              <a:off x="3123" y="1586"/>
              <a:ext cx="32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3963" name="Oval 11">
              <a:extLst>
                <a:ext uri="{FF2B5EF4-FFF2-40B4-BE49-F238E27FC236}">
                  <a16:creationId xmlns:a16="http://schemas.microsoft.com/office/drawing/2014/main" id="{B22613D9-D00C-4410-BA45-93A1265721DF}"/>
                </a:ext>
              </a:extLst>
            </p:cNvPr>
            <p:cNvSpPr>
              <a:spLocks noChangeArrowheads="1"/>
            </p:cNvSpPr>
            <p:nvPr/>
          </p:nvSpPr>
          <p:spPr bwMode="auto">
            <a:xfrm>
              <a:off x="3617" y="1586"/>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53964" name="Oval 12">
              <a:extLst>
                <a:ext uri="{FF2B5EF4-FFF2-40B4-BE49-F238E27FC236}">
                  <a16:creationId xmlns:a16="http://schemas.microsoft.com/office/drawing/2014/main" id="{4D258577-EFC6-4295-BE79-086953B9156C}"/>
                </a:ext>
              </a:extLst>
            </p:cNvPr>
            <p:cNvSpPr>
              <a:spLocks noChangeArrowheads="1"/>
            </p:cNvSpPr>
            <p:nvPr/>
          </p:nvSpPr>
          <p:spPr bwMode="auto">
            <a:xfrm>
              <a:off x="4112" y="1586"/>
              <a:ext cx="31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3965" name="Oval 13">
              <a:extLst>
                <a:ext uri="{FF2B5EF4-FFF2-40B4-BE49-F238E27FC236}">
                  <a16:creationId xmlns:a16="http://schemas.microsoft.com/office/drawing/2014/main" id="{D1693E8B-512B-43E4-ABFB-016AA7BF0C0D}"/>
                </a:ext>
              </a:extLst>
            </p:cNvPr>
            <p:cNvSpPr>
              <a:spLocks noChangeArrowheads="1"/>
            </p:cNvSpPr>
            <p:nvPr/>
          </p:nvSpPr>
          <p:spPr bwMode="auto">
            <a:xfrm>
              <a:off x="4516" y="1586"/>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52237" name="Text Box 14">
              <a:extLst>
                <a:ext uri="{FF2B5EF4-FFF2-40B4-BE49-F238E27FC236}">
                  <a16:creationId xmlns:a16="http://schemas.microsoft.com/office/drawing/2014/main" id="{00C7803D-06F2-4655-8BB7-6537FDFBEB5A}"/>
                </a:ext>
              </a:extLst>
            </p:cNvPr>
            <p:cNvSpPr txBox="1">
              <a:spLocks noChangeArrowheads="1"/>
            </p:cNvSpPr>
            <p:nvPr/>
          </p:nvSpPr>
          <p:spPr bwMode="auto">
            <a:xfrm>
              <a:off x="816" y="1667"/>
              <a:ext cx="12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ea typeface="楷体_GB2312" pitchFamily="49" charset="-122"/>
                </a:rPr>
                <a:t>初始关键字</a:t>
              </a:r>
            </a:p>
          </p:txBody>
        </p:sp>
        <p:sp>
          <p:nvSpPr>
            <p:cNvPr id="253967" name="Oval 15">
              <a:extLst>
                <a:ext uri="{FF2B5EF4-FFF2-40B4-BE49-F238E27FC236}">
                  <a16:creationId xmlns:a16="http://schemas.microsoft.com/office/drawing/2014/main" id="{1D997C17-51D9-4BE5-A382-3BDDCEAB1313}"/>
                </a:ext>
              </a:extLst>
            </p:cNvPr>
            <p:cNvSpPr>
              <a:spLocks noChangeArrowheads="1"/>
            </p:cNvSpPr>
            <p:nvPr/>
          </p:nvSpPr>
          <p:spPr bwMode="auto">
            <a:xfrm>
              <a:off x="2719" y="2075"/>
              <a:ext cx="31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53968" name="Oval 16">
              <a:extLst>
                <a:ext uri="{FF2B5EF4-FFF2-40B4-BE49-F238E27FC236}">
                  <a16:creationId xmlns:a16="http://schemas.microsoft.com/office/drawing/2014/main" id="{A5F413D1-7CF3-491C-8C33-20132C95BDE9}"/>
                </a:ext>
              </a:extLst>
            </p:cNvPr>
            <p:cNvSpPr>
              <a:spLocks noChangeArrowheads="1"/>
            </p:cNvSpPr>
            <p:nvPr/>
          </p:nvSpPr>
          <p:spPr bwMode="auto">
            <a:xfrm>
              <a:off x="3123" y="2075"/>
              <a:ext cx="32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3969" name="Oval 17">
              <a:extLst>
                <a:ext uri="{FF2B5EF4-FFF2-40B4-BE49-F238E27FC236}">
                  <a16:creationId xmlns:a16="http://schemas.microsoft.com/office/drawing/2014/main" id="{8851C4B6-F019-4476-920D-68B45BE1752C}"/>
                </a:ext>
              </a:extLst>
            </p:cNvPr>
            <p:cNvSpPr>
              <a:spLocks noChangeArrowheads="1"/>
            </p:cNvSpPr>
            <p:nvPr/>
          </p:nvSpPr>
          <p:spPr bwMode="auto">
            <a:xfrm>
              <a:off x="3617" y="2075"/>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53970" name="Oval 18">
              <a:extLst>
                <a:ext uri="{FF2B5EF4-FFF2-40B4-BE49-F238E27FC236}">
                  <a16:creationId xmlns:a16="http://schemas.microsoft.com/office/drawing/2014/main" id="{E7E97BAC-5F7D-489B-89B3-68C55B48ADFF}"/>
                </a:ext>
              </a:extLst>
            </p:cNvPr>
            <p:cNvSpPr>
              <a:spLocks noChangeArrowheads="1"/>
            </p:cNvSpPr>
            <p:nvPr/>
          </p:nvSpPr>
          <p:spPr bwMode="auto">
            <a:xfrm>
              <a:off x="4112" y="2075"/>
              <a:ext cx="31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3971" name="Oval 19">
              <a:extLst>
                <a:ext uri="{FF2B5EF4-FFF2-40B4-BE49-F238E27FC236}">
                  <a16:creationId xmlns:a16="http://schemas.microsoft.com/office/drawing/2014/main" id="{8C72AAAD-4321-4BB8-9388-3320460810AB}"/>
                </a:ext>
              </a:extLst>
            </p:cNvPr>
            <p:cNvSpPr>
              <a:spLocks noChangeArrowheads="1"/>
            </p:cNvSpPr>
            <p:nvPr/>
          </p:nvSpPr>
          <p:spPr bwMode="auto">
            <a:xfrm>
              <a:off x="4516" y="2075"/>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253972" name="Oval 20">
              <a:extLst>
                <a:ext uri="{FF2B5EF4-FFF2-40B4-BE49-F238E27FC236}">
                  <a16:creationId xmlns:a16="http://schemas.microsoft.com/office/drawing/2014/main" id="{B7054F88-0DEF-4AC3-8A34-DEB2D7F41F12}"/>
                </a:ext>
              </a:extLst>
            </p:cNvPr>
            <p:cNvSpPr>
              <a:spLocks noChangeArrowheads="1"/>
            </p:cNvSpPr>
            <p:nvPr/>
          </p:nvSpPr>
          <p:spPr bwMode="auto">
            <a:xfrm>
              <a:off x="2090" y="2075"/>
              <a:ext cx="314" cy="285"/>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21</a:t>
              </a:r>
            </a:p>
          </p:txBody>
        </p:sp>
        <p:sp>
          <p:nvSpPr>
            <p:cNvPr id="253973" name="Oval 21">
              <a:extLst>
                <a:ext uri="{FF2B5EF4-FFF2-40B4-BE49-F238E27FC236}">
                  <a16:creationId xmlns:a16="http://schemas.microsoft.com/office/drawing/2014/main" id="{620E4CE4-1E36-4440-B146-51990C9FFCC6}"/>
                </a:ext>
              </a:extLst>
            </p:cNvPr>
            <p:cNvSpPr>
              <a:spLocks noChangeArrowheads="1"/>
            </p:cNvSpPr>
            <p:nvPr/>
          </p:nvSpPr>
          <p:spPr bwMode="auto">
            <a:xfrm>
              <a:off x="2719" y="2523"/>
              <a:ext cx="31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53974" name="Oval 22">
              <a:extLst>
                <a:ext uri="{FF2B5EF4-FFF2-40B4-BE49-F238E27FC236}">
                  <a16:creationId xmlns:a16="http://schemas.microsoft.com/office/drawing/2014/main" id="{114C5535-4003-4ACA-9BEE-FDE4D74BC982}"/>
                </a:ext>
              </a:extLst>
            </p:cNvPr>
            <p:cNvSpPr>
              <a:spLocks noChangeArrowheads="1"/>
            </p:cNvSpPr>
            <p:nvPr/>
          </p:nvSpPr>
          <p:spPr bwMode="auto">
            <a:xfrm>
              <a:off x="4965" y="2523"/>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3975" name="Oval 23">
              <a:extLst>
                <a:ext uri="{FF2B5EF4-FFF2-40B4-BE49-F238E27FC236}">
                  <a16:creationId xmlns:a16="http://schemas.microsoft.com/office/drawing/2014/main" id="{F9B17CBD-1C61-4B00-B47E-153C9F015808}"/>
                </a:ext>
              </a:extLst>
            </p:cNvPr>
            <p:cNvSpPr>
              <a:spLocks noChangeArrowheads="1"/>
            </p:cNvSpPr>
            <p:nvPr/>
          </p:nvSpPr>
          <p:spPr bwMode="auto">
            <a:xfrm>
              <a:off x="3617" y="2523"/>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53976" name="Oval 24">
              <a:extLst>
                <a:ext uri="{FF2B5EF4-FFF2-40B4-BE49-F238E27FC236}">
                  <a16:creationId xmlns:a16="http://schemas.microsoft.com/office/drawing/2014/main" id="{EFA085C9-5881-4E8C-A8D1-5AD236E81F74}"/>
                </a:ext>
              </a:extLst>
            </p:cNvPr>
            <p:cNvSpPr>
              <a:spLocks noChangeArrowheads="1"/>
            </p:cNvSpPr>
            <p:nvPr/>
          </p:nvSpPr>
          <p:spPr bwMode="auto">
            <a:xfrm>
              <a:off x="4112" y="2523"/>
              <a:ext cx="31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3977" name="Oval 25">
              <a:extLst>
                <a:ext uri="{FF2B5EF4-FFF2-40B4-BE49-F238E27FC236}">
                  <a16:creationId xmlns:a16="http://schemas.microsoft.com/office/drawing/2014/main" id="{08FF59DF-21F2-49C2-8105-FD0721D914FE}"/>
                </a:ext>
              </a:extLst>
            </p:cNvPr>
            <p:cNvSpPr>
              <a:spLocks noChangeArrowheads="1"/>
            </p:cNvSpPr>
            <p:nvPr/>
          </p:nvSpPr>
          <p:spPr bwMode="auto">
            <a:xfrm>
              <a:off x="4561" y="2523"/>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253978" name="Oval 26">
              <a:extLst>
                <a:ext uri="{FF2B5EF4-FFF2-40B4-BE49-F238E27FC236}">
                  <a16:creationId xmlns:a16="http://schemas.microsoft.com/office/drawing/2014/main" id="{462C7F1A-844F-4F8F-B674-804A9F14D4E3}"/>
                </a:ext>
              </a:extLst>
            </p:cNvPr>
            <p:cNvSpPr>
              <a:spLocks noChangeArrowheads="1"/>
            </p:cNvSpPr>
            <p:nvPr/>
          </p:nvSpPr>
          <p:spPr bwMode="auto">
            <a:xfrm>
              <a:off x="2719" y="2931"/>
              <a:ext cx="31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53979" name="Oval 27">
              <a:extLst>
                <a:ext uri="{FF2B5EF4-FFF2-40B4-BE49-F238E27FC236}">
                  <a16:creationId xmlns:a16="http://schemas.microsoft.com/office/drawing/2014/main" id="{37C8A2E1-1BA3-422E-9684-8C58B3D17381}"/>
                </a:ext>
              </a:extLst>
            </p:cNvPr>
            <p:cNvSpPr>
              <a:spLocks noChangeArrowheads="1"/>
            </p:cNvSpPr>
            <p:nvPr/>
          </p:nvSpPr>
          <p:spPr bwMode="auto">
            <a:xfrm>
              <a:off x="4965" y="2891"/>
              <a:ext cx="315" cy="284"/>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3980" name="Oval 28">
              <a:extLst>
                <a:ext uri="{FF2B5EF4-FFF2-40B4-BE49-F238E27FC236}">
                  <a16:creationId xmlns:a16="http://schemas.microsoft.com/office/drawing/2014/main" id="{5A6104B9-AE07-40A8-96B7-89F64224A4C3}"/>
                </a:ext>
              </a:extLst>
            </p:cNvPr>
            <p:cNvSpPr>
              <a:spLocks noChangeArrowheads="1"/>
            </p:cNvSpPr>
            <p:nvPr/>
          </p:nvSpPr>
          <p:spPr bwMode="auto">
            <a:xfrm>
              <a:off x="3617" y="2931"/>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53981" name="Oval 29">
              <a:extLst>
                <a:ext uri="{FF2B5EF4-FFF2-40B4-BE49-F238E27FC236}">
                  <a16:creationId xmlns:a16="http://schemas.microsoft.com/office/drawing/2014/main" id="{08B893BF-7953-479F-B547-8609F4113AB8}"/>
                </a:ext>
              </a:extLst>
            </p:cNvPr>
            <p:cNvSpPr>
              <a:spLocks noChangeArrowheads="1"/>
            </p:cNvSpPr>
            <p:nvPr/>
          </p:nvSpPr>
          <p:spPr bwMode="auto">
            <a:xfrm>
              <a:off x="4112" y="2931"/>
              <a:ext cx="31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3982" name="Oval 30">
              <a:extLst>
                <a:ext uri="{FF2B5EF4-FFF2-40B4-BE49-F238E27FC236}">
                  <a16:creationId xmlns:a16="http://schemas.microsoft.com/office/drawing/2014/main" id="{21697948-895D-4E3C-923F-E2CCDAC30CF2}"/>
                </a:ext>
              </a:extLst>
            </p:cNvPr>
            <p:cNvSpPr>
              <a:spLocks noChangeArrowheads="1"/>
            </p:cNvSpPr>
            <p:nvPr/>
          </p:nvSpPr>
          <p:spPr bwMode="auto">
            <a:xfrm>
              <a:off x="3168" y="2931"/>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52254" name="Rectangle 31">
              <a:extLst>
                <a:ext uri="{FF2B5EF4-FFF2-40B4-BE49-F238E27FC236}">
                  <a16:creationId xmlns:a16="http://schemas.microsoft.com/office/drawing/2014/main" id="{4315EEE3-71A8-4DAE-9663-892E250BB3F5}"/>
                </a:ext>
              </a:extLst>
            </p:cNvPr>
            <p:cNvSpPr>
              <a:spLocks noChangeArrowheads="1"/>
            </p:cNvSpPr>
            <p:nvPr/>
          </p:nvSpPr>
          <p:spPr bwMode="auto">
            <a:xfrm>
              <a:off x="5055" y="2116"/>
              <a:ext cx="225" cy="203"/>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52255" name="Rectangle 32">
              <a:extLst>
                <a:ext uri="{FF2B5EF4-FFF2-40B4-BE49-F238E27FC236}">
                  <a16:creationId xmlns:a16="http://schemas.microsoft.com/office/drawing/2014/main" id="{0B53DD7C-C2B1-44B6-B7C0-C25D1972DBE6}"/>
                </a:ext>
              </a:extLst>
            </p:cNvPr>
            <p:cNvSpPr>
              <a:spLocks noChangeArrowheads="1"/>
            </p:cNvSpPr>
            <p:nvPr/>
          </p:nvSpPr>
          <p:spPr bwMode="auto">
            <a:xfrm>
              <a:off x="4608" y="2976"/>
              <a:ext cx="225" cy="20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52256" name="Rectangle 33">
              <a:extLst>
                <a:ext uri="{FF2B5EF4-FFF2-40B4-BE49-F238E27FC236}">
                  <a16:creationId xmlns:a16="http://schemas.microsoft.com/office/drawing/2014/main" id="{6B781C20-308A-41A9-823B-70011E300C4C}"/>
                </a:ext>
              </a:extLst>
            </p:cNvPr>
            <p:cNvSpPr>
              <a:spLocks noChangeArrowheads="1"/>
            </p:cNvSpPr>
            <p:nvPr/>
          </p:nvSpPr>
          <p:spPr bwMode="auto">
            <a:xfrm>
              <a:off x="3168" y="2544"/>
              <a:ext cx="225" cy="20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53986" name="Oval 34">
              <a:extLst>
                <a:ext uri="{FF2B5EF4-FFF2-40B4-BE49-F238E27FC236}">
                  <a16:creationId xmlns:a16="http://schemas.microsoft.com/office/drawing/2014/main" id="{64426DA2-44AF-4723-943E-B35FF92EC346}"/>
                </a:ext>
              </a:extLst>
            </p:cNvPr>
            <p:cNvSpPr>
              <a:spLocks noChangeArrowheads="1"/>
            </p:cNvSpPr>
            <p:nvPr/>
          </p:nvSpPr>
          <p:spPr bwMode="auto">
            <a:xfrm>
              <a:off x="2719" y="3338"/>
              <a:ext cx="31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53987" name="Oval 35">
              <a:extLst>
                <a:ext uri="{FF2B5EF4-FFF2-40B4-BE49-F238E27FC236}">
                  <a16:creationId xmlns:a16="http://schemas.microsoft.com/office/drawing/2014/main" id="{4E40159F-B94D-46BA-A637-6ADA62CB9AFC}"/>
                </a:ext>
              </a:extLst>
            </p:cNvPr>
            <p:cNvSpPr>
              <a:spLocks noChangeArrowheads="1"/>
            </p:cNvSpPr>
            <p:nvPr/>
          </p:nvSpPr>
          <p:spPr bwMode="auto">
            <a:xfrm>
              <a:off x="4965" y="3338"/>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3988" name="Oval 36">
              <a:extLst>
                <a:ext uri="{FF2B5EF4-FFF2-40B4-BE49-F238E27FC236}">
                  <a16:creationId xmlns:a16="http://schemas.microsoft.com/office/drawing/2014/main" id="{DF2D8644-5332-4D39-85A7-4D89E88B6EDB}"/>
                </a:ext>
              </a:extLst>
            </p:cNvPr>
            <p:cNvSpPr>
              <a:spLocks noChangeArrowheads="1"/>
            </p:cNvSpPr>
            <p:nvPr/>
          </p:nvSpPr>
          <p:spPr bwMode="auto">
            <a:xfrm>
              <a:off x="4516" y="3338"/>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53989" name="Oval 37">
              <a:extLst>
                <a:ext uri="{FF2B5EF4-FFF2-40B4-BE49-F238E27FC236}">
                  <a16:creationId xmlns:a16="http://schemas.microsoft.com/office/drawing/2014/main" id="{9950539A-E48C-43DF-A133-C3CA7F149139}"/>
                </a:ext>
              </a:extLst>
            </p:cNvPr>
            <p:cNvSpPr>
              <a:spLocks noChangeArrowheads="1"/>
            </p:cNvSpPr>
            <p:nvPr/>
          </p:nvSpPr>
          <p:spPr bwMode="auto">
            <a:xfrm>
              <a:off x="4112" y="3338"/>
              <a:ext cx="31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3990" name="Oval 38">
              <a:extLst>
                <a:ext uri="{FF2B5EF4-FFF2-40B4-BE49-F238E27FC236}">
                  <a16:creationId xmlns:a16="http://schemas.microsoft.com/office/drawing/2014/main" id="{A00656CD-D151-4A1F-94A6-4D2A090873FA}"/>
                </a:ext>
              </a:extLst>
            </p:cNvPr>
            <p:cNvSpPr>
              <a:spLocks noChangeArrowheads="1"/>
            </p:cNvSpPr>
            <p:nvPr/>
          </p:nvSpPr>
          <p:spPr bwMode="auto">
            <a:xfrm>
              <a:off x="3123" y="3338"/>
              <a:ext cx="32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52262" name="Rectangle 39">
              <a:extLst>
                <a:ext uri="{FF2B5EF4-FFF2-40B4-BE49-F238E27FC236}">
                  <a16:creationId xmlns:a16="http://schemas.microsoft.com/office/drawing/2014/main" id="{85C98670-F5D4-4960-9AF0-B61326FC5727}"/>
                </a:ext>
              </a:extLst>
            </p:cNvPr>
            <p:cNvSpPr>
              <a:spLocks noChangeArrowheads="1"/>
            </p:cNvSpPr>
            <p:nvPr/>
          </p:nvSpPr>
          <p:spPr bwMode="auto">
            <a:xfrm>
              <a:off x="3662" y="3379"/>
              <a:ext cx="225" cy="203"/>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53992" name="Oval 40">
              <a:extLst>
                <a:ext uri="{FF2B5EF4-FFF2-40B4-BE49-F238E27FC236}">
                  <a16:creationId xmlns:a16="http://schemas.microsoft.com/office/drawing/2014/main" id="{4B79FAB1-1647-4167-9AFA-7649C4746E3F}"/>
                </a:ext>
              </a:extLst>
            </p:cNvPr>
            <p:cNvSpPr>
              <a:spLocks noChangeArrowheads="1"/>
            </p:cNvSpPr>
            <p:nvPr/>
          </p:nvSpPr>
          <p:spPr bwMode="auto">
            <a:xfrm>
              <a:off x="2719" y="3745"/>
              <a:ext cx="314" cy="28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53993" name="Oval 41">
              <a:extLst>
                <a:ext uri="{FF2B5EF4-FFF2-40B4-BE49-F238E27FC236}">
                  <a16:creationId xmlns:a16="http://schemas.microsoft.com/office/drawing/2014/main" id="{291930C2-583C-45B9-92B9-875A197E598F}"/>
                </a:ext>
              </a:extLst>
            </p:cNvPr>
            <p:cNvSpPr>
              <a:spLocks noChangeArrowheads="1"/>
            </p:cNvSpPr>
            <p:nvPr/>
          </p:nvSpPr>
          <p:spPr bwMode="auto">
            <a:xfrm>
              <a:off x="4965" y="3745"/>
              <a:ext cx="315" cy="28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3994" name="Oval 42">
              <a:extLst>
                <a:ext uri="{FF2B5EF4-FFF2-40B4-BE49-F238E27FC236}">
                  <a16:creationId xmlns:a16="http://schemas.microsoft.com/office/drawing/2014/main" id="{4DC4D0BD-2977-43EF-89F8-F07585C80DB6}"/>
                </a:ext>
              </a:extLst>
            </p:cNvPr>
            <p:cNvSpPr>
              <a:spLocks noChangeArrowheads="1"/>
            </p:cNvSpPr>
            <p:nvPr/>
          </p:nvSpPr>
          <p:spPr bwMode="auto">
            <a:xfrm>
              <a:off x="4516" y="3745"/>
              <a:ext cx="315" cy="28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53995" name="Oval 43">
              <a:extLst>
                <a:ext uri="{FF2B5EF4-FFF2-40B4-BE49-F238E27FC236}">
                  <a16:creationId xmlns:a16="http://schemas.microsoft.com/office/drawing/2014/main" id="{1251AA48-101A-4FA3-95D0-76D23BD99BF3}"/>
                </a:ext>
              </a:extLst>
            </p:cNvPr>
            <p:cNvSpPr>
              <a:spLocks noChangeArrowheads="1"/>
            </p:cNvSpPr>
            <p:nvPr/>
          </p:nvSpPr>
          <p:spPr bwMode="auto">
            <a:xfrm>
              <a:off x="4112" y="3745"/>
              <a:ext cx="314" cy="28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3996" name="Oval 44">
              <a:extLst>
                <a:ext uri="{FF2B5EF4-FFF2-40B4-BE49-F238E27FC236}">
                  <a16:creationId xmlns:a16="http://schemas.microsoft.com/office/drawing/2014/main" id="{BB7F14B9-C5CD-47AD-A419-757D7C0AD181}"/>
                </a:ext>
              </a:extLst>
            </p:cNvPr>
            <p:cNvSpPr>
              <a:spLocks noChangeArrowheads="1"/>
            </p:cNvSpPr>
            <p:nvPr/>
          </p:nvSpPr>
          <p:spPr bwMode="auto">
            <a:xfrm>
              <a:off x="3123" y="3745"/>
              <a:ext cx="324" cy="28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253997" name="Oval 45">
              <a:extLst>
                <a:ext uri="{FF2B5EF4-FFF2-40B4-BE49-F238E27FC236}">
                  <a16:creationId xmlns:a16="http://schemas.microsoft.com/office/drawing/2014/main" id="{4EF0C125-42D7-48B3-8836-A90293EBF6FC}"/>
                </a:ext>
              </a:extLst>
            </p:cNvPr>
            <p:cNvSpPr>
              <a:spLocks noChangeArrowheads="1"/>
            </p:cNvSpPr>
            <p:nvPr/>
          </p:nvSpPr>
          <p:spPr bwMode="auto">
            <a:xfrm>
              <a:off x="3617" y="3745"/>
              <a:ext cx="315" cy="28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21</a:t>
              </a:r>
            </a:p>
          </p:txBody>
        </p:sp>
        <p:sp>
          <p:nvSpPr>
            <p:cNvPr id="52269" name="Line 46">
              <a:extLst>
                <a:ext uri="{FF2B5EF4-FFF2-40B4-BE49-F238E27FC236}">
                  <a16:creationId xmlns:a16="http://schemas.microsoft.com/office/drawing/2014/main" id="{9A9C7016-19F3-40B0-BFAC-39FC6DFC6730}"/>
                </a:ext>
              </a:extLst>
            </p:cNvPr>
            <p:cNvSpPr>
              <a:spLocks noChangeShapeType="1"/>
            </p:cNvSpPr>
            <p:nvPr/>
          </p:nvSpPr>
          <p:spPr bwMode="auto">
            <a:xfrm>
              <a:off x="2269" y="1871"/>
              <a:ext cx="1" cy="2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70" name="Text Box 47">
              <a:extLst>
                <a:ext uri="{FF2B5EF4-FFF2-40B4-BE49-F238E27FC236}">
                  <a16:creationId xmlns:a16="http://schemas.microsoft.com/office/drawing/2014/main" id="{556ECEAA-FA03-42DD-8005-AF9C800E7E06}"/>
                </a:ext>
              </a:extLst>
            </p:cNvPr>
            <p:cNvSpPr txBox="1">
              <a:spLocks noChangeArrowheads="1"/>
            </p:cNvSpPr>
            <p:nvPr/>
          </p:nvSpPr>
          <p:spPr bwMode="auto">
            <a:xfrm>
              <a:off x="1968" y="1681"/>
              <a:ext cx="671"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700" b="1">
                  <a:latin typeface="Times New Roman" panose="02020603050405020304" pitchFamily="18" charset="0"/>
                </a:rPr>
                <a:t>pivotkey</a:t>
              </a:r>
            </a:p>
          </p:txBody>
        </p:sp>
        <p:sp>
          <p:nvSpPr>
            <p:cNvPr id="52271" name="Text Box 48">
              <a:extLst>
                <a:ext uri="{FF2B5EF4-FFF2-40B4-BE49-F238E27FC236}">
                  <a16:creationId xmlns:a16="http://schemas.microsoft.com/office/drawing/2014/main" id="{84AE723A-D47F-4570-8634-78D8162B706C}"/>
                </a:ext>
              </a:extLst>
            </p:cNvPr>
            <p:cNvSpPr txBox="1">
              <a:spLocks noChangeArrowheads="1"/>
            </p:cNvSpPr>
            <p:nvPr/>
          </p:nvSpPr>
          <p:spPr bwMode="auto">
            <a:xfrm>
              <a:off x="816" y="2116"/>
              <a:ext cx="12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ea typeface="楷体_GB2312" pitchFamily="49" charset="-122"/>
                </a:rPr>
                <a:t>一次交换</a:t>
              </a:r>
            </a:p>
          </p:txBody>
        </p:sp>
        <p:sp>
          <p:nvSpPr>
            <p:cNvPr id="52272" name="Text Box 49">
              <a:extLst>
                <a:ext uri="{FF2B5EF4-FFF2-40B4-BE49-F238E27FC236}">
                  <a16:creationId xmlns:a16="http://schemas.microsoft.com/office/drawing/2014/main" id="{03F7A7E2-3099-426F-B8C9-99F01C4FAB4D}"/>
                </a:ext>
              </a:extLst>
            </p:cNvPr>
            <p:cNvSpPr txBox="1">
              <a:spLocks noChangeArrowheads="1"/>
            </p:cNvSpPr>
            <p:nvPr/>
          </p:nvSpPr>
          <p:spPr bwMode="auto">
            <a:xfrm>
              <a:off x="816" y="2523"/>
              <a:ext cx="12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ea typeface="楷体_GB2312" pitchFamily="49" charset="-122"/>
                </a:rPr>
                <a:t>二次交换</a:t>
              </a:r>
            </a:p>
          </p:txBody>
        </p:sp>
        <p:sp>
          <p:nvSpPr>
            <p:cNvPr id="52273" name="Text Box 50">
              <a:extLst>
                <a:ext uri="{FF2B5EF4-FFF2-40B4-BE49-F238E27FC236}">
                  <a16:creationId xmlns:a16="http://schemas.microsoft.com/office/drawing/2014/main" id="{EAF80519-4801-4256-9DAD-10AE5C00689C}"/>
                </a:ext>
              </a:extLst>
            </p:cNvPr>
            <p:cNvSpPr txBox="1">
              <a:spLocks noChangeArrowheads="1"/>
            </p:cNvSpPr>
            <p:nvPr/>
          </p:nvSpPr>
          <p:spPr bwMode="auto">
            <a:xfrm>
              <a:off x="816" y="2931"/>
              <a:ext cx="12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ea typeface="楷体_GB2312" pitchFamily="49" charset="-122"/>
                </a:rPr>
                <a:t>三次交换</a:t>
              </a:r>
            </a:p>
          </p:txBody>
        </p:sp>
        <p:sp>
          <p:nvSpPr>
            <p:cNvPr id="52274" name="Text Box 51">
              <a:extLst>
                <a:ext uri="{FF2B5EF4-FFF2-40B4-BE49-F238E27FC236}">
                  <a16:creationId xmlns:a16="http://schemas.microsoft.com/office/drawing/2014/main" id="{C4252ADE-3687-4112-9B74-9B5E346538B0}"/>
                </a:ext>
              </a:extLst>
            </p:cNvPr>
            <p:cNvSpPr txBox="1">
              <a:spLocks noChangeArrowheads="1"/>
            </p:cNvSpPr>
            <p:nvPr/>
          </p:nvSpPr>
          <p:spPr bwMode="auto">
            <a:xfrm>
              <a:off x="816" y="3340"/>
              <a:ext cx="12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latin typeface="Times New Roman" panose="02020603050405020304" pitchFamily="18" charset="0"/>
                  <a:ea typeface="楷体_GB2312" pitchFamily="49" charset="-122"/>
                </a:rPr>
                <a:t>high-1</a:t>
              </a:r>
            </a:p>
          </p:txBody>
        </p:sp>
        <p:sp>
          <p:nvSpPr>
            <p:cNvPr id="52275" name="Text Box 52">
              <a:extLst>
                <a:ext uri="{FF2B5EF4-FFF2-40B4-BE49-F238E27FC236}">
                  <a16:creationId xmlns:a16="http://schemas.microsoft.com/office/drawing/2014/main" id="{9A15B64D-BB4C-4AB2-BA89-BD59F2E4C9AE}"/>
                </a:ext>
              </a:extLst>
            </p:cNvPr>
            <p:cNvSpPr txBox="1">
              <a:spLocks noChangeArrowheads="1"/>
            </p:cNvSpPr>
            <p:nvPr/>
          </p:nvSpPr>
          <p:spPr bwMode="auto">
            <a:xfrm>
              <a:off x="777" y="3745"/>
              <a:ext cx="14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ea typeface="楷体_GB2312" pitchFamily="49" charset="-122"/>
                </a:rPr>
                <a:t>完成一趟排序</a:t>
              </a:r>
            </a:p>
          </p:txBody>
        </p:sp>
        <p:sp>
          <p:nvSpPr>
            <p:cNvPr id="52276" name="Text Box 53">
              <a:extLst>
                <a:ext uri="{FF2B5EF4-FFF2-40B4-BE49-F238E27FC236}">
                  <a16:creationId xmlns:a16="http://schemas.microsoft.com/office/drawing/2014/main" id="{C13B3050-720E-4B9D-9BBF-6565806ADF3F}"/>
                </a:ext>
              </a:extLst>
            </p:cNvPr>
            <p:cNvSpPr txBox="1">
              <a:spLocks noChangeArrowheads="1"/>
            </p:cNvSpPr>
            <p:nvPr/>
          </p:nvSpPr>
          <p:spPr bwMode="auto">
            <a:xfrm>
              <a:off x="2639" y="1873"/>
              <a:ext cx="20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low</a:t>
              </a:r>
            </a:p>
          </p:txBody>
        </p:sp>
        <p:sp>
          <p:nvSpPr>
            <p:cNvPr id="52277" name="Line 55">
              <a:extLst>
                <a:ext uri="{FF2B5EF4-FFF2-40B4-BE49-F238E27FC236}">
                  <a16:creationId xmlns:a16="http://schemas.microsoft.com/office/drawing/2014/main" id="{0C8BADB5-2DA1-4025-ABBF-AD9F186D45D4}"/>
                </a:ext>
              </a:extLst>
            </p:cNvPr>
            <p:cNvSpPr>
              <a:spLocks noChangeShapeType="1"/>
            </p:cNvSpPr>
            <p:nvPr/>
          </p:nvSpPr>
          <p:spPr bwMode="auto">
            <a:xfrm flipV="1">
              <a:off x="2853" y="1871"/>
              <a:ext cx="0" cy="163"/>
            </a:xfrm>
            <a:prstGeom prst="line">
              <a:avLst/>
            </a:prstGeom>
            <a:noFill/>
            <a:ln w="95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78" name="Line 56">
              <a:extLst>
                <a:ext uri="{FF2B5EF4-FFF2-40B4-BE49-F238E27FC236}">
                  <a16:creationId xmlns:a16="http://schemas.microsoft.com/office/drawing/2014/main" id="{2077547B-9DA7-4D74-906D-13CBE8C79CD6}"/>
                </a:ext>
              </a:extLst>
            </p:cNvPr>
            <p:cNvSpPr>
              <a:spLocks noChangeShapeType="1"/>
            </p:cNvSpPr>
            <p:nvPr/>
          </p:nvSpPr>
          <p:spPr bwMode="auto">
            <a:xfrm flipV="1">
              <a:off x="5145" y="1871"/>
              <a:ext cx="0" cy="163"/>
            </a:xfrm>
            <a:prstGeom prst="line">
              <a:avLst/>
            </a:prstGeom>
            <a:noFill/>
            <a:ln w="952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79" name="Line 58">
              <a:extLst>
                <a:ext uri="{FF2B5EF4-FFF2-40B4-BE49-F238E27FC236}">
                  <a16:creationId xmlns:a16="http://schemas.microsoft.com/office/drawing/2014/main" id="{519CF3D9-B6FA-4D28-9B35-2FC186ACBF3D}"/>
                </a:ext>
              </a:extLst>
            </p:cNvPr>
            <p:cNvSpPr>
              <a:spLocks noChangeShapeType="1"/>
            </p:cNvSpPr>
            <p:nvPr/>
          </p:nvSpPr>
          <p:spPr bwMode="auto">
            <a:xfrm flipV="1">
              <a:off x="3264" y="2352"/>
              <a:ext cx="0" cy="163"/>
            </a:xfrm>
            <a:prstGeom prst="line">
              <a:avLst/>
            </a:prstGeom>
            <a:noFill/>
            <a:ln w="95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80" name="Line 60">
              <a:extLst>
                <a:ext uri="{FF2B5EF4-FFF2-40B4-BE49-F238E27FC236}">
                  <a16:creationId xmlns:a16="http://schemas.microsoft.com/office/drawing/2014/main" id="{5BA821C2-4FDB-493E-93E5-7AF091167F2D}"/>
                </a:ext>
              </a:extLst>
            </p:cNvPr>
            <p:cNvSpPr>
              <a:spLocks noChangeShapeType="1"/>
            </p:cNvSpPr>
            <p:nvPr/>
          </p:nvSpPr>
          <p:spPr bwMode="auto">
            <a:xfrm flipV="1">
              <a:off x="4704" y="2784"/>
              <a:ext cx="0" cy="163"/>
            </a:xfrm>
            <a:prstGeom prst="line">
              <a:avLst/>
            </a:prstGeom>
            <a:noFill/>
            <a:ln w="952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81" name="Line 62">
              <a:extLst>
                <a:ext uri="{FF2B5EF4-FFF2-40B4-BE49-F238E27FC236}">
                  <a16:creationId xmlns:a16="http://schemas.microsoft.com/office/drawing/2014/main" id="{116BB4CF-5BAA-4EC4-9F61-372BFE07A835}"/>
                </a:ext>
              </a:extLst>
            </p:cNvPr>
            <p:cNvSpPr>
              <a:spLocks noChangeShapeType="1"/>
            </p:cNvSpPr>
            <p:nvPr/>
          </p:nvSpPr>
          <p:spPr bwMode="auto">
            <a:xfrm flipV="1">
              <a:off x="5184" y="2304"/>
              <a:ext cx="0" cy="163"/>
            </a:xfrm>
            <a:prstGeom prst="line">
              <a:avLst/>
            </a:prstGeom>
            <a:noFill/>
            <a:ln w="952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82" name="Line 68">
              <a:extLst>
                <a:ext uri="{FF2B5EF4-FFF2-40B4-BE49-F238E27FC236}">
                  <a16:creationId xmlns:a16="http://schemas.microsoft.com/office/drawing/2014/main" id="{D97A4911-0695-4568-AE0A-223946F979BA}"/>
                </a:ext>
              </a:extLst>
            </p:cNvPr>
            <p:cNvSpPr>
              <a:spLocks noChangeShapeType="1"/>
            </p:cNvSpPr>
            <p:nvPr/>
          </p:nvSpPr>
          <p:spPr bwMode="auto">
            <a:xfrm flipV="1">
              <a:off x="3792" y="3216"/>
              <a:ext cx="0" cy="163"/>
            </a:xfrm>
            <a:prstGeom prst="line">
              <a:avLst/>
            </a:prstGeom>
            <a:noFill/>
            <a:ln w="95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83" name="Line 71">
              <a:extLst>
                <a:ext uri="{FF2B5EF4-FFF2-40B4-BE49-F238E27FC236}">
                  <a16:creationId xmlns:a16="http://schemas.microsoft.com/office/drawing/2014/main" id="{2F946BDA-907F-4ADB-B1E4-3E25D97F6A8F}"/>
                </a:ext>
              </a:extLst>
            </p:cNvPr>
            <p:cNvSpPr>
              <a:spLocks noChangeShapeType="1"/>
            </p:cNvSpPr>
            <p:nvPr/>
          </p:nvSpPr>
          <p:spPr bwMode="auto">
            <a:xfrm flipV="1">
              <a:off x="4704" y="3168"/>
              <a:ext cx="1" cy="163"/>
            </a:xfrm>
            <a:prstGeom prst="line">
              <a:avLst/>
            </a:prstGeom>
            <a:noFill/>
            <a:ln w="9525">
              <a:solidFill>
                <a:srgbClr val="000080"/>
              </a:solidFill>
              <a:round/>
              <a:headEnd/>
              <a:tailEnd type="triangle" w="med" len="med"/>
            </a:ln>
            <a:extLst>
              <a:ext uri="{909E8E84-426E-40DD-AFC4-6F175D3DCCD1}">
                <a14:hiddenFill xmlns:a14="http://schemas.microsoft.com/office/drawing/2010/main">
                  <a:noFill/>
                </a14:hiddenFill>
              </a:ext>
            </a:extLst>
          </p:spPr>
          <p:txBody>
            <a:bodyPr tIns="0"/>
            <a:lstStyle/>
            <a:p>
              <a:endParaRPr lang="zh-CN" altLang="en-US"/>
            </a:p>
          </p:txBody>
        </p:sp>
        <p:sp>
          <p:nvSpPr>
            <p:cNvPr id="52284" name="Line 74">
              <a:extLst>
                <a:ext uri="{FF2B5EF4-FFF2-40B4-BE49-F238E27FC236}">
                  <a16:creationId xmlns:a16="http://schemas.microsoft.com/office/drawing/2014/main" id="{C2E66497-5F7E-4516-8278-92A64FD648D8}"/>
                </a:ext>
              </a:extLst>
            </p:cNvPr>
            <p:cNvSpPr>
              <a:spLocks noChangeShapeType="1"/>
            </p:cNvSpPr>
            <p:nvPr/>
          </p:nvSpPr>
          <p:spPr bwMode="auto">
            <a:xfrm flipH="1" flipV="1">
              <a:off x="4272" y="3552"/>
              <a:ext cx="0" cy="192"/>
            </a:xfrm>
            <a:prstGeom prst="line">
              <a:avLst/>
            </a:prstGeom>
            <a:noFill/>
            <a:ln w="952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85" name="Line 77">
              <a:extLst>
                <a:ext uri="{FF2B5EF4-FFF2-40B4-BE49-F238E27FC236}">
                  <a16:creationId xmlns:a16="http://schemas.microsoft.com/office/drawing/2014/main" id="{A53EF494-0E7B-40F6-89B3-33C7F70E2515}"/>
                </a:ext>
              </a:extLst>
            </p:cNvPr>
            <p:cNvSpPr>
              <a:spLocks noChangeShapeType="1"/>
            </p:cNvSpPr>
            <p:nvPr/>
          </p:nvSpPr>
          <p:spPr bwMode="auto">
            <a:xfrm flipV="1">
              <a:off x="3707" y="4031"/>
              <a:ext cx="0" cy="163"/>
            </a:xfrm>
            <a:prstGeom prst="line">
              <a:avLst/>
            </a:prstGeom>
            <a:noFill/>
            <a:ln w="95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86" name="Line 80">
              <a:extLst>
                <a:ext uri="{FF2B5EF4-FFF2-40B4-BE49-F238E27FC236}">
                  <a16:creationId xmlns:a16="http://schemas.microsoft.com/office/drawing/2014/main" id="{578EEB52-B948-4848-86F7-F9A1B0492C6F}"/>
                </a:ext>
              </a:extLst>
            </p:cNvPr>
            <p:cNvSpPr>
              <a:spLocks noChangeShapeType="1"/>
            </p:cNvSpPr>
            <p:nvPr/>
          </p:nvSpPr>
          <p:spPr bwMode="auto">
            <a:xfrm flipV="1">
              <a:off x="3887" y="4031"/>
              <a:ext cx="1" cy="163"/>
            </a:xfrm>
            <a:prstGeom prst="line">
              <a:avLst/>
            </a:prstGeom>
            <a:noFill/>
            <a:ln w="952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87" name="Line 82">
              <a:extLst>
                <a:ext uri="{FF2B5EF4-FFF2-40B4-BE49-F238E27FC236}">
                  <a16:creationId xmlns:a16="http://schemas.microsoft.com/office/drawing/2014/main" id="{BA094120-72B8-4474-950B-250DB9C14B1F}"/>
                </a:ext>
              </a:extLst>
            </p:cNvPr>
            <p:cNvSpPr>
              <a:spLocks noChangeShapeType="1"/>
            </p:cNvSpPr>
            <p:nvPr/>
          </p:nvSpPr>
          <p:spPr bwMode="auto">
            <a:xfrm flipH="1" flipV="1">
              <a:off x="3792" y="3552"/>
              <a:ext cx="0" cy="163"/>
            </a:xfrm>
            <a:prstGeom prst="line">
              <a:avLst/>
            </a:prstGeom>
            <a:noFill/>
            <a:ln w="95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88" name="Text Box 86">
              <a:extLst>
                <a:ext uri="{FF2B5EF4-FFF2-40B4-BE49-F238E27FC236}">
                  <a16:creationId xmlns:a16="http://schemas.microsoft.com/office/drawing/2014/main" id="{F6FAF018-F78D-40EF-9740-73E8F04B866D}"/>
                </a:ext>
              </a:extLst>
            </p:cNvPr>
            <p:cNvSpPr txBox="1">
              <a:spLocks noChangeArrowheads="1"/>
            </p:cNvSpPr>
            <p:nvPr/>
          </p:nvSpPr>
          <p:spPr bwMode="auto">
            <a:xfrm>
              <a:off x="5184" y="1873"/>
              <a:ext cx="251"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high</a:t>
              </a:r>
            </a:p>
          </p:txBody>
        </p:sp>
        <p:sp>
          <p:nvSpPr>
            <p:cNvPr id="52289" name="Line 87">
              <a:extLst>
                <a:ext uri="{FF2B5EF4-FFF2-40B4-BE49-F238E27FC236}">
                  <a16:creationId xmlns:a16="http://schemas.microsoft.com/office/drawing/2014/main" id="{733D1F5C-268B-446A-8FE2-A441F83409E5}"/>
                </a:ext>
              </a:extLst>
            </p:cNvPr>
            <p:cNvSpPr>
              <a:spLocks noChangeShapeType="1"/>
            </p:cNvSpPr>
            <p:nvPr/>
          </p:nvSpPr>
          <p:spPr bwMode="auto">
            <a:xfrm flipV="1">
              <a:off x="3264" y="2736"/>
              <a:ext cx="1" cy="163"/>
            </a:xfrm>
            <a:prstGeom prst="line">
              <a:avLst/>
            </a:prstGeom>
            <a:noFill/>
            <a:ln w="9525">
              <a:solidFill>
                <a:srgbClr val="000080"/>
              </a:solidFill>
              <a:round/>
              <a:headEnd/>
              <a:tailEnd type="triangle" w="med" len="med"/>
            </a:ln>
            <a:extLst>
              <a:ext uri="{909E8E84-426E-40DD-AFC4-6F175D3DCCD1}">
                <a14:hiddenFill xmlns:a14="http://schemas.microsoft.com/office/drawing/2010/main">
                  <a:noFill/>
                </a14:hiddenFill>
              </a:ext>
            </a:extLst>
          </p:spPr>
          <p:txBody>
            <a:bodyPr tIns="0"/>
            <a:lstStyle/>
            <a:p>
              <a:endParaRPr lang="zh-CN" altLang="en-US"/>
            </a:p>
          </p:txBody>
        </p:sp>
        <p:sp>
          <p:nvSpPr>
            <p:cNvPr id="52290" name="Text Box 88">
              <a:extLst>
                <a:ext uri="{FF2B5EF4-FFF2-40B4-BE49-F238E27FC236}">
                  <a16:creationId xmlns:a16="http://schemas.microsoft.com/office/drawing/2014/main" id="{24EDAC66-12E4-45D7-9844-EC694FB16BEF}"/>
                </a:ext>
              </a:extLst>
            </p:cNvPr>
            <p:cNvSpPr txBox="1">
              <a:spLocks noChangeArrowheads="1"/>
            </p:cNvSpPr>
            <p:nvPr/>
          </p:nvSpPr>
          <p:spPr bwMode="auto">
            <a:xfrm>
              <a:off x="3071" y="2351"/>
              <a:ext cx="20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low</a:t>
              </a:r>
            </a:p>
          </p:txBody>
        </p:sp>
        <p:sp>
          <p:nvSpPr>
            <p:cNvPr id="52291" name="Text Box 89">
              <a:extLst>
                <a:ext uri="{FF2B5EF4-FFF2-40B4-BE49-F238E27FC236}">
                  <a16:creationId xmlns:a16="http://schemas.microsoft.com/office/drawing/2014/main" id="{52B6100F-8C20-4CD5-BBF1-ADFEA5812E95}"/>
                </a:ext>
              </a:extLst>
            </p:cNvPr>
            <p:cNvSpPr txBox="1">
              <a:spLocks noChangeArrowheads="1"/>
            </p:cNvSpPr>
            <p:nvPr/>
          </p:nvSpPr>
          <p:spPr bwMode="auto">
            <a:xfrm>
              <a:off x="3071" y="2736"/>
              <a:ext cx="20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low</a:t>
              </a:r>
            </a:p>
          </p:txBody>
        </p:sp>
        <p:sp>
          <p:nvSpPr>
            <p:cNvPr id="52292" name="Text Box 90">
              <a:extLst>
                <a:ext uri="{FF2B5EF4-FFF2-40B4-BE49-F238E27FC236}">
                  <a16:creationId xmlns:a16="http://schemas.microsoft.com/office/drawing/2014/main" id="{F01730C2-EC57-449A-888C-EA13C147376E}"/>
                </a:ext>
              </a:extLst>
            </p:cNvPr>
            <p:cNvSpPr txBox="1">
              <a:spLocks noChangeArrowheads="1"/>
            </p:cNvSpPr>
            <p:nvPr/>
          </p:nvSpPr>
          <p:spPr bwMode="auto">
            <a:xfrm>
              <a:off x="3601" y="3216"/>
              <a:ext cx="19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low</a:t>
              </a:r>
            </a:p>
          </p:txBody>
        </p:sp>
        <p:sp>
          <p:nvSpPr>
            <p:cNvPr id="52293" name="Text Box 91">
              <a:extLst>
                <a:ext uri="{FF2B5EF4-FFF2-40B4-BE49-F238E27FC236}">
                  <a16:creationId xmlns:a16="http://schemas.microsoft.com/office/drawing/2014/main" id="{617A9B00-6946-4130-92F0-4CABD842E69A}"/>
                </a:ext>
              </a:extLst>
            </p:cNvPr>
            <p:cNvSpPr txBox="1">
              <a:spLocks noChangeArrowheads="1"/>
            </p:cNvSpPr>
            <p:nvPr/>
          </p:nvSpPr>
          <p:spPr bwMode="auto">
            <a:xfrm>
              <a:off x="3601" y="3602"/>
              <a:ext cx="19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low</a:t>
              </a:r>
            </a:p>
          </p:txBody>
        </p:sp>
        <p:sp>
          <p:nvSpPr>
            <p:cNvPr id="52294" name="Text Box 92">
              <a:extLst>
                <a:ext uri="{FF2B5EF4-FFF2-40B4-BE49-F238E27FC236}">
                  <a16:creationId xmlns:a16="http://schemas.microsoft.com/office/drawing/2014/main" id="{5572408D-C2E9-4F75-9134-AD6725AFF343}"/>
                </a:ext>
              </a:extLst>
            </p:cNvPr>
            <p:cNvSpPr txBox="1">
              <a:spLocks noChangeArrowheads="1"/>
            </p:cNvSpPr>
            <p:nvPr/>
          </p:nvSpPr>
          <p:spPr bwMode="auto">
            <a:xfrm>
              <a:off x="3505" y="4032"/>
              <a:ext cx="19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low</a:t>
              </a:r>
            </a:p>
          </p:txBody>
        </p:sp>
        <p:sp>
          <p:nvSpPr>
            <p:cNvPr id="52295" name="Text Box 93">
              <a:extLst>
                <a:ext uri="{FF2B5EF4-FFF2-40B4-BE49-F238E27FC236}">
                  <a16:creationId xmlns:a16="http://schemas.microsoft.com/office/drawing/2014/main" id="{7B336046-E530-4D20-9CB1-2D17895FD8EC}"/>
                </a:ext>
              </a:extLst>
            </p:cNvPr>
            <p:cNvSpPr txBox="1">
              <a:spLocks noChangeArrowheads="1"/>
            </p:cNvSpPr>
            <p:nvPr/>
          </p:nvSpPr>
          <p:spPr bwMode="auto">
            <a:xfrm>
              <a:off x="5232" y="2351"/>
              <a:ext cx="251"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high</a:t>
              </a:r>
            </a:p>
          </p:txBody>
        </p:sp>
        <p:sp>
          <p:nvSpPr>
            <p:cNvPr id="52296" name="Text Box 94">
              <a:extLst>
                <a:ext uri="{FF2B5EF4-FFF2-40B4-BE49-F238E27FC236}">
                  <a16:creationId xmlns:a16="http://schemas.microsoft.com/office/drawing/2014/main" id="{42EC4CBA-1764-46B0-A761-6AA1D965C58F}"/>
                </a:ext>
              </a:extLst>
            </p:cNvPr>
            <p:cNvSpPr txBox="1">
              <a:spLocks noChangeArrowheads="1"/>
            </p:cNvSpPr>
            <p:nvPr/>
          </p:nvSpPr>
          <p:spPr bwMode="auto">
            <a:xfrm>
              <a:off x="4753" y="2784"/>
              <a:ext cx="25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high</a:t>
              </a:r>
            </a:p>
          </p:txBody>
        </p:sp>
        <p:sp>
          <p:nvSpPr>
            <p:cNvPr id="52297" name="Text Box 95">
              <a:extLst>
                <a:ext uri="{FF2B5EF4-FFF2-40B4-BE49-F238E27FC236}">
                  <a16:creationId xmlns:a16="http://schemas.microsoft.com/office/drawing/2014/main" id="{1A383589-9B0C-4465-8512-F3A39344AA24}"/>
                </a:ext>
              </a:extLst>
            </p:cNvPr>
            <p:cNvSpPr txBox="1">
              <a:spLocks noChangeArrowheads="1"/>
            </p:cNvSpPr>
            <p:nvPr/>
          </p:nvSpPr>
          <p:spPr bwMode="auto">
            <a:xfrm>
              <a:off x="4753" y="3216"/>
              <a:ext cx="25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high</a:t>
              </a:r>
            </a:p>
          </p:txBody>
        </p:sp>
        <p:sp>
          <p:nvSpPr>
            <p:cNvPr id="52298" name="Text Box 96">
              <a:extLst>
                <a:ext uri="{FF2B5EF4-FFF2-40B4-BE49-F238E27FC236}">
                  <a16:creationId xmlns:a16="http://schemas.microsoft.com/office/drawing/2014/main" id="{C03C19DF-F59A-4661-BA1F-60F166F6492F}"/>
                </a:ext>
              </a:extLst>
            </p:cNvPr>
            <p:cNvSpPr txBox="1">
              <a:spLocks noChangeArrowheads="1"/>
            </p:cNvSpPr>
            <p:nvPr/>
          </p:nvSpPr>
          <p:spPr bwMode="auto">
            <a:xfrm>
              <a:off x="4321" y="3602"/>
              <a:ext cx="25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high</a:t>
              </a:r>
            </a:p>
          </p:txBody>
        </p:sp>
        <p:sp>
          <p:nvSpPr>
            <p:cNvPr id="52299" name="Text Box 97">
              <a:extLst>
                <a:ext uri="{FF2B5EF4-FFF2-40B4-BE49-F238E27FC236}">
                  <a16:creationId xmlns:a16="http://schemas.microsoft.com/office/drawing/2014/main" id="{48F1BA73-6D51-42F6-8DF9-B2EB097FDA8A}"/>
                </a:ext>
              </a:extLst>
            </p:cNvPr>
            <p:cNvSpPr txBox="1">
              <a:spLocks noChangeArrowheads="1"/>
            </p:cNvSpPr>
            <p:nvPr/>
          </p:nvSpPr>
          <p:spPr bwMode="auto">
            <a:xfrm>
              <a:off x="3935" y="4032"/>
              <a:ext cx="251"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high</a:t>
              </a: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6F8ADFF3-6354-40C4-BC4B-0A24A103D4DB}"/>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二、快速排序(举例)</a:t>
            </a:r>
            <a:endParaRPr lang="en-US" altLang="zh-CN" sz="3300">
              <a:latin typeface="黑体" panose="02010609060101010101" pitchFamily="49" charset="-122"/>
              <a:ea typeface="黑体" panose="02010609060101010101" pitchFamily="49" charset="-122"/>
            </a:endParaRPr>
          </a:p>
        </p:txBody>
      </p:sp>
      <p:sp>
        <p:nvSpPr>
          <p:cNvPr id="53251" name="Text Box 3">
            <a:extLst>
              <a:ext uri="{FF2B5EF4-FFF2-40B4-BE49-F238E27FC236}">
                <a16:creationId xmlns:a16="http://schemas.microsoft.com/office/drawing/2014/main" id="{A92C1FC6-07EF-4447-B519-BA9058A64A6E}"/>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BA6D5CD-3BB0-45A1-8A3B-501DAF8A63F2}" type="slidenum">
              <a:rPr lang="zh-CN" altLang="en-US" sz="2400"/>
              <a:pPr algn="r" eaLnBrk="1" hangingPunct="1">
                <a:spcBef>
                  <a:spcPct val="50000"/>
                </a:spcBef>
                <a:buClrTx/>
                <a:buSzTx/>
                <a:buFontTx/>
                <a:buNone/>
              </a:pPr>
              <a:t>46</a:t>
            </a:fld>
            <a:endParaRPr lang="en-US" altLang="zh-CN" sz="2400"/>
          </a:p>
        </p:txBody>
      </p:sp>
      <p:sp>
        <p:nvSpPr>
          <p:cNvPr id="53252" name="Text Box 4">
            <a:extLst>
              <a:ext uri="{FF2B5EF4-FFF2-40B4-BE49-F238E27FC236}">
                <a16:creationId xmlns:a16="http://schemas.microsoft.com/office/drawing/2014/main" id="{379E6AE8-8DA3-4EF2-89B7-4709B2CF251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53253" name="Rectangle 5">
            <a:extLst>
              <a:ext uri="{FF2B5EF4-FFF2-40B4-BE49-F238E27FC236}">
                <a16:creationId xmlns:a16="http://schemas.microsoft.com/office/drawing/2014/main" id="{BB561B6B-3F26-4EBD-A4FC-8E1CF3B7360C}"/>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53254" name="Group 106">
            <a:extLst>
              <a:ext uri="{FF2B5EF4-FFF2-40B4-BE49-F238E27FC236}">
                <a16:creationId xmlns:a16="http://schemas.microsoft.com/office/drawing/2014/main" id="{B7B47931-0385-453A-9291-EFDE48F3A923}"/>
              </a:ext>
            </a:extLst>
          </p:cNvPr>
          <p:cNvGrpSpPr>
            <a:grpSpLocks/>
          </p:cNvGrpSpPr>
          <p:nvPr/>
        </p:nvGrpSpPr>
        <p:grpSpPr bwMode="auto">
          <a:xfrm>
            <a:off x="838200" y="3275013"/>
            <a:ext cx="6858000" cy="2825750"/>
            <a:chOff x="528" y="2064"/>
            <a:chExt cx="4320" cy="1780"/>
          </a:xfrm>
        </p:grpSpPr>
        <p:sp>
          <p:nvSpPr>
            <p:cNvPr id="255059" name="Oval 83">
              <a:extLst>
                <a:ext uri="{FF2B5EF4-FFF2-40B4-BE49-F238E27FC236}">
                  <a16:creationId xmlns:a16="http://schemas.microsoft.com/office/drawing/2014/main" id="{596044FD-8F0A-4392-9607-5A793FD8D64B}"/>
                </a:ext>
              </a:extLst>
            </p:cNvPr>
            <p:cNvSpPr>
              <a:spLocks noChangeArrowheads="1"/>
            </p:cNvSpPr>
            <p:nvPr/>
          </p:nvSpPr>
          <p:spPr bwMode="auto">
            <a:xfrm>
              <a:off x="4515" y="2065"/>
              <a:ext cx="291" cy="273"/>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5060" name="Oval 84">
              <a:extLst>
                <a:ext uri="{FF2B5EF4-FFF2-40B4-BE49-F238E27FC236}">
                  <a16:creationId xmlns:a16="http://schemas.microsoft.com/office/drawing/2014/main" id="{9A7DA3A0-68EA-4E95-AD96-CEFEAEE03F50}"/>
                </a:ext>
              </a:extLst>
            </p:cNvPr>
            <p:cNvSpPr>
              <a:spLocks noChangeArrowheads="1"/>
            </p:cNvSpPr>
            <p:nvPr/>
          </p:nvSpPr>
          <p:spPr bwMode="auto">
            <a:xfrm>
              <a:off x="4099" y="2065"/>
              <a:ext cx="291" cy="273"/>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55061" name="Oval 85">
              <a:extLst>
                <a:ext uri="{FF2B5EF4-FFF2-40B4-BE49-F238E27FC236}">
                  <a16:creationId xmlns:a16="http://schemas.microsoft.com/office/drawing/2014/main" id="{1C3B3C57-A5AC-4B0E-B414-B18856CF9933}"/>
                </a:ext>
              </a:extLst>
            </p:cNvPr>
            <p:cNvSpPr>
              <a:spLocks noChangeArrowheads="1"/>
            </p:cNvSpPr>
            <p:nvPr/>
          </p:nvSpPr>
          <p:spPr bwMode="auto">
            <a:xfrm>
              <a:off x="3724" y="2065"/>
              <a:ext cx="291" cy="273"/>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5062" name="Oval 86">
              <a:extLst>
                <a:ext uri="{FF2B5EF4-FFF2-40B4-BE49-F238E27FC236}">
                  <a16:creationId xmlns:a16="http://schemas.microsoft.com/office/drawing/2014/main" id="{599D154F-47D2-4CB8-9F81-981055530426}"/>
                </a:ext>
              </a:extLst>
            </p:cNvPr>
            <p:cNvSpPr>
              <a:spLocks noChangeArrowheads="1"/>
            </p:cNvSpPr>
            <p:nvPr/>
          </p:nvSpPr>
          <p:spPr bwMode="auto">
            <a:xfrm>
              <a:off x="2808" y="2065"/>
              <a:ext cx="291" cy="273"/>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255063" name="Oval 87">
              <a:extLst>
                <a:ext uri="{FF2B5EF4-FFF2-40B4-BE49-F238E27FC236}">
                  <a16:creationId xmlns:a16="http://schemas.microsoft.com/office/drawing/2014/main" id="{D38A22FD-19BF-4AA8-8690-821F8161FE99}"/>
                </a:ext>
              </a:extLst>
            </p:cNvPr>
            <p:cNvSpPr>
              <a:spLocks noChangeArrowheads="1"/>
            </p:cNvSpPr>
            <p:nvPr/>
          </p:nvSpPr>
          <p:spPr bwMode="auto">
            <a:xfrm>
              <a:off x="3266" y="2065"/>
              <a:ext cx="291" cy="273"/>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21</a:t>
              </a:r>
            </a:p>
          </p:txBody>
        </p:sp>
        <p:sp>
          <p:nvSpPr>
            <p:cNvPr id="255066" name="Oval 90">
              <a:extLst>
                <a:ext uri="{FF2B5EF4-FFF2-40B4-BE49-F238E27FC236}">
                  <a16:creationId xmlns:a16="http://schemas.microsoft.com/office/drawing/2014/main" id="{C6D42083-2542-4246-A347-ECA5BE35C985}"/>
                </a:ext>
              </a:extLst>
            </p:cNvPr>
            <p:cNvSpPr>
              <a:spLocks noChangeArrowheads="1"/>
            </p:cNvSpPr>
            <p:nvPr/>
          </p:nvSpPr>
          <p:spPr bwMode="auto">
            <a:xfrm>
              <a:off x="2475" y="2825"/>
              <a:ext cx="291" cy="274"/>
            </a:xfrm>
            <a:prstGeom prst="ellipse">
              <a:avLst/>
            </a:prstGeom>
            <a:solidFill>
              <a:srgbClr val="3366FF"/>
            </a:soli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55067" name="Oval 91">
              <a:extLst>
                <a:ext uri="{FF2B5EF4-FFF2-40B4-BE49-F238E27FC236}">
                  <a16:creationId xmlns:a16="http://schemas.microsoft.com/office/drawing/2014/main" id="{D0465693-8D52-4698-8709-9B11B952AFA3}"/>
                </a:ext>
              </a:extLst>
            </p:cNvPr>
            <p:cNvSpPr>
              <a:spLocks noChangeArrowheads="1"/>
            </p:cNvSpPr>
            <p:nvPr/>
          </p:nvSpPr>
          <p:spPr bwMode="auto">
            <a:xfrm>
              <a:off x="4128" y="2832"/>
              <a:ext cx="291" cy="274"/>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5068" name="Oval 92">
              <a:extLst>
                <a:ext uri="{FF2B5EF4-FFF2-40B4-BE49-F238E27FC236}">
                  <a16:creationId xmlns:a16="http://schemas.microsoft.com/office/drawing/2014/main" id="{A35AC6D4-C7C8-4FE3-AD35-5C15E48BBABB}"/>
                </a:ext>
              </a:extLst>
            </p:cNvPr>
            <p:cNvSpPr>
              <a:spLocks noChangeArrowheads="1"/>
            </p:cNvSpPr>
            <p:nvPr/>
          </p:nvSpPr>
          <p:spPr bwMode="auto">
            <a:xfrm>
              <a:off x="4557" y="2825"/>
              <a:ext cx="291" cy="274"/>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55069" name="Oval 93">
              <a:extLst>
                <a:ext uri="{FF2B5EF4-FFF2-40B4-BE49-F238E27FC236}">
                  <a16:creationId xmlns:a16="http://schemas.microsoft.com/office/drawing/2014/main" id="{5F201CB6-00A7-47CA-BC36-2E0EFC873C78}"/>
                </a:ext>
              </a:extLst>
            </p:cNvPr>
            <p:cNvSpPr>
              <a:spLocks noChangeArrowheads="1"/>
            </p:cNvSpPr>
            <p:nvPr/>
          </p:nvSpPr>
          <p:spPr bwMode="auto">
            <a:xfrm>
              <a:off x="3744" y="2832"/>
              <a:ext cx="292" cy="274"/>
            </a:xfrm>
            <a:prstGeom prst="ellipse">
              <a:avLst/>
            </a:prstGeom>
            <a:solidFill>
              <a:srgbClr val="0000FF"/>
            </a:soli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5070" name="Oval 94">
              <a:extLst>
                <a:ext uri="{FF2B5EF4-FFF2-40B4-BE49-F238E27FC236}">
                  <a16:creationId xmlns:a16="http://schemas.microsoft.com/office/drawing/2014/main" id="{9F89AB6B-CBDC-49EA-B856-EE02C0C8929C}"/>
                </a:ext>
              </a:extLst>
            </p:cNvPr>
            <p:cNvSpPr>
              <a:spLocks noChangeArrowheads="1"/>
            </p:cNvSpPr>
            <p:nvPr/>
          </p:nvSpPr>
          <p:spPr bwMode="auto">
            <a:xfrm>
              <a:off x="2850" y="2825"/>
              <a:ext cx="291" cy="274"/>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255071" name="Oval 95">
              <a:extLst>
                <a:ext uri="{FF2B5EF4-FFF2-40B4-BE49-F238E27FC236}">
                  <a16:creationId xmlns:a16="http://schemas.microsoft.com/office/drawing/2014/main" id="{FDD95422-892D-4E84-A4F0-60746909E108}"/>
                </a:ext>
              </a:extLst>
            </p:cNvPr>
            <p:cNvSpPr>
              <a:spLocks noChangeArrowheads="1"/>
            </p:cNvSpPr>
            <p:nvPr/>
          </p:nvSpPr>
          <p:spPr bwMode="auto">
            <a:xfrm>
              <a:off x="3308" y="2825"/>
              <a:ext cx="291" cy="274"/>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21</a:t>
              </a:r>
            </a:p>
          </p:txBody>
        </p:sp>
        <p:sp>
          <p:nvSpPr>
            <p:cNvPr id="255058" name="Oval 82">
              <a:extLst>
                <a:ext uri="{FF2B5EF4-FFF2-40B4-BE49-F238E27FC236}">
                  <a16:creationId xmlns:a16="http://schemas.microsoft.com/office/drawing/2014/main" id="{2B7403FB-A882-4347-8A3E-EF7D7F474A95}"/>
                </a:ext>
              </a:extLst>
            </p:cNvPr>
            <p:cNvSpPr>
              <a:spLocks noChangeArrowheads="1"/>
            </p:cNvSpPr>
            <p:nvPr/>
          </p:nvSpPr>
          <p:spPr bwMode="auto">
            <a:xfrm>
              <a:off x="2376" y="2064"/>
              <a:ext cx="349" cy="273"/>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53267" name="Text Box 88">
              <a:extLst>
                <a:ext uri="{FF2B5EF4-FFF2-40B4-BE49-F238E27FC236}">
                  <a16:creationId xmlns:a16="http://schemas.microsoft.com/office/drawing/2014/main" id="{CC34BB96-2B95-49B3-8AE0-A1B96E165D20}"/>
                </a:ext>
              </a:extLst>
            </p:cNvPr>
            <p:cNvSpPr txBox="1">
              <a:spLocks noChangeArrowheads="1"/>
            </p:cNvSpPr>
            <p:nvPr/>
          </p:nvSpPr>
          <p:spPr bwMode="auto">
            <a:xfrm>
              <a:off x="528" y="2065"/>
              <a:ext cx="134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ea typeface="楷体_GB2312" pitchFamily="49" charset="-122"/>
                </a:rPr>
                <a:t>完成一趟排序</a:t>
              </a:r>
            </a:p>
          </p:txBody>
        </p:sp>
        <p:sp>
          <p:nvSpPr>
            <p:cNvPr id="53268" name="Text Box 89">
              <a:extLst>
                <a:ext uri="{FF2B5EF4-FFF2-40B4-BE49-F238E27FC236}">
                  <a16:creationId xmlns:a16="http://schemas.microsoft.com/office/drawing/2014/main" id="{6C02F8A8-8D3B-45F1-95F8-79B790F52BF3}"/>
                </a:ext>
              </a:extLst>
            </p:cNvPr>
            <p:cNvSpPr txBox="1">
              <a:spLocks noChangeArrowheads="1"/>
            </p:cNvSpPr>
            <p:nvPr/>
          </p:nvSpPr>
          <p:spPr bwMode="auto">
            <a:xfrm>
              <a:off x="528" y="2784"/>
              <a:ext cx="17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ea typeface="楷体_GB2312" pitchFamily="49" charset="-122"/>
                </a:rPr>
                <a:t>分别进行快速排序</a:t>
              </a:r>
            </a:p>
          </p:txBody>
        </p:sp>
        <p:sp>
          <p:nvSpPr>
            <p:cNvPr id="53269" name="Text Box 96">
              <a:extLst>
                <a:ext uri="{FF2B5EF4-FFF2-40B4-BE49-F238E27FC236}">
                  <a16:creationId xmlns:a16="http://schemas.microsoft.com/office/drawing/2014/main" id="{A5614844-03ED-4155-8A96-B4BE88CEA1BB}"/>
                </a:ext>
              </a:extLst>
            </p:cNvPr>
            <p:cNvSpPr txBox="1">
              <a:spLocks noChangeArrowheads="1"/>
            </p:cNvSpPr>
            <p:nvPr/>
          </p:nvSpPr>
          <p:spPr bwMode="auto">
            <a:xfrm>
              <a:off x="576" y="3505"/>
              <a:ext cx="9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ea typeface="楷体_GB2312" pitchFamily="49" charset="-122"/>
                </a:rPr>
                <a:t>有序序列</a:t>
              </a:r>
            </a:p>
          </p:txBody>
        </p:sp>
        <p:sp>
          <p:nvSpPr>
            <p:cNvPr id="255073" name="Oval 97">
              <a:extLst>
                <a:ext uri="{FF2B5EF4-FFF2-40B4-BE49-F238E27FC236}">
                  <a16:creationId xmlns:a16="http://schemas.microsoft.com/office/drawing/2014/main" id="{C45442CC-FCFF-441E-AC94-9BAF528778AF}"/>
                </a:ext>
              </a:extLst>
            </p:cNvPr>
            <p:cNvSpPr>
              <a:spLocks noChangeArrowheads="1"/>
            </p:cNvSpPr>
            <p:nvPr/>
          </p:nvSpPr>
          <p:spPr bwMode="auto">
            <a:xfrm>
              <a:off x="2475" y="3567"/>
              <a:ext cx="291" cy="274"/>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55074" name="Oval 98">
              <a:extLst>
                <a:ext uri="{FF2B5EF4-FFF2-40B4-BE49-F238E27FC236}">
                  <a16:creationId xmlns:a16="http://schemas.microsoft.com/office/drawing/2014/main" id="{0B77CDFC-A2BF-4998-BE46-CB17187509F0}"/>
                </a:ext>
              </a:extLst>
            </p:cNvPr>
            <p:cNvSpPr>
              <a:spLocks noChangeArrowheads="1"/>
            </p:cNvSpPr>
            <p:nvPr/>
          </p:nvSpPr>
          <p:spPr bwMode="auto">
            <a:xfrm>
              <a:off x="4128" y="3570"/>
              <a:ext cx="291" cy="274"/>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5075" name="Oval 99">
              <a:extLst>
                <a:ext uri="{FF2B5EF4-FFF2-40B4-BE49-F238E27FC236}">
                  <a16:creationId xmlns:a16="http://schemas.microsoft.com/office/drawing/2014/main" id="{D210BD77-F520-4121-828C-59EA7F78B751}"/>
                </a:ext>
              </a:extLst>
            </p:cNvPr>
            <p:cNvSpPr>
              <a:spLocks noChangeArrowheads="1"/>
            </p:cNvSpPr>
            <p:nvPr/>
          </p:nvSpPr>
          <p:spPr bwMode="auto">
            <a:xfrm>
              <a:off x="4557" y="3567"/>
              <a:ext cx="291" cy="274"/>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55076" name="Oval 100">
              <a:extLst>
                <a:ext uri="{FF2B5EF4-FFF2-40B4-BE49-F238E27FC236}">
                  <a16:creationId xmlns:a16="http://schemas.microsoft.com/office/drawing/2014/main" id="{BAC87D53-4121-499B-BDE2-7F09E1B1DB75}"/>
                </a:ext>
              </a:extLst>
            </p:cNvPr>
            <p:cNvSpPr>
              <a:spLocks noChangeArrowheads="1"/>
            </p:cNvSpPr>
            <p:nvPr/>
          </p:nvSpPr>
          <p:spPr bwMode="auto">
            <a:xfrm>
              <a:off x="3744" y="3570"/>
              <a:ext cx="292" cy="274"/>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5077" name="Oval 101">
              <a:extLst>
                <a:ext uri="{FF2B5EF4-FFF2-40B4-BE49-F238E27FC236}">
                  <a16:creationId xmlns:a16="http://schemas.microsoft.com/office/drawing/2014/main" id="{B360E44C-EDDA-44EE-88FE-CBB2615913D0}"/>
                </a:ext>
              </a:extLst>
            </p:cNvPr>
            <p:cNvSpPr>
              <a:spLocks noChangeArrowheads="1"/>
            </p:cNvSpPr>
            <p:nvPr/>
          </p:nvSpPr>
          <p:spPr bwMode="auto">
            <a:xfrm>
              <a:off x="2850" y="3567"/>
              <a:ext cx="291" cy="274"/>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255078" name="Oval 102">
              <a:extLst>
                <a:ext uri="{FF2B5EF4-FFF2-40B4-BE49-F238E27FC236}">
                  <a16:creationId xmlns:a16="http://schemas.microsoft.com/office/drawing/2014/main" id="{75C03E71-75E8-4053-8551-B3497B659248}"/>
                </a:ext>
              </a:extLst>
            </p:cNvPr>
            <p:cNvSpPr>
              <a:spLocks noChangeArrowheads="1"/>
            </p:cNvSpPr>
            <p:nvPr/>
          </p:nvSpPr>
          <p:spPr bwMode="auto">
            <a:xfrm>
              <a:off x="3308" y="3567"/>
              <a:ext cx="291" cy="274"/>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灯片编号占位符 5">
            <a:extLst>
              <a:ext uri="{FF2B5EF4-FFF2-40B4-BE49-F238E27FC236}">
                <a16:creationId xmlns:a16="http://schemas.microsoft.com/office/drawing/2014/main" id="{2FFAA9A5-3C24-4EE0-946D-ABA5BD95D05C}"/>
              </a:ext>
            </a:extLst>
          </p:cNvPr>
          <p:cNvSpPr>
            <a:spLocks noGrp="1"/>
          </p:cNvSpPr>
          <p:nvPr>
            <p:ph type="sldNum" sz="quarter" idx="4294967295"/>
          </p:nvPr>
        </p:nvSpPr>
        <p:spPr bwMode="auto">
          <a:xfrm>
            <a:off x="8482013" y="6400800"/>
            <a:ext cx="661987"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626D863D-F073-46BC-8EFD-30C29ABD93EF}" type="slidenum">
              <a:rPr lang="en-US" altLang="zh-CN" sz="2400"/>
              <a:pPr eaLnBrk="1" hangingPunct="1">
                <a:spcBef>
                  <a:spcPct val="0"/>
                </a:spcBef>
                <a:buClrTx/>
                <a:buSzTx/>
                <a:buFontTx/>
                <a:buNone/>
              </a:pPr>
              <a:t>47</a:t>
            </a:fld>
            <a:endParaRPr lang="en-US" altLang="zh-CN" sz="2400"/>
          </a:p>
        </p:txBody>
      </p:sp>
      <p:sp>
        <p:nvSpPr>
          <p:cNvPr id="54275" name="Rectangle 2">
            <a:extLst>
              <a:ext uri="{FF2B5EF4-FFF2-40B4-BE49-F238E27FC236}">
                <a16:creationId xmlns:a16="http://schemas.microsoft.com/office/drawing/2014/main" id="{4D8ED0B8-4C66-4001-9045-676144EDF862}"/>
              </a:ext>
            </a:extLst>
          </p:cNvPr>
          <p:cNvSpPr>
            <a:spLocks noGrp="1" noChangeArrowheads="1"/>
          </p:cNvSpPr>
          <p:nvPr>
            <p:ph type="title"/>
          </p:nvPr>
        </p:nvSpPr>
        <p:spPr>
          <a:xfrm>
            <a:off x="252412" y="1304094"/>
            <a:ext cx="8305800" cy="1141412"/>
          </a:xfrm>
        </p:spPr>
        <p:txBody>
          <a:bodyPr/>
          <a:lstStyle/>
          <a:p>
            <a:pPr marL="762000" indent="-762000" algn="l" eaLnBrk="1" hangingPunct="1"/>
            <a:r>
              <a:rPr lang="zh-CN" altLang="en-US" sz="2800" dirty="0">
                <a:solidFill>
                  <a:srgbClr val="002060"/>
                </a:solidFill>
                <a:latin typeface="黑体" panose="02010609060101010101" pitchFamily="49" charset="-122"/>
                <a:ea typeface="黑体" panose="02010609060101010101" pitchFamily="49" charset="-122"/>
              </a:rPr>
              <a:t> 例：</a:t>
            </a:r>
            <a:r>
              <a:rPr lang="zh-CN" altLang="en-US" sz="2800" dirty="0">
                <a:solidFill>
                  <a:schemeClr val="tx1"/>
                </a:solidFill>
                <a:latin typeface="黑体" panose="02010609060101010101" pitchFamily="49" charset="-122"/>
                <a:ea typeface="黑体" panose="02010609060101010101" pitchFamily="49" charset="-122"/>
              </a:rPr>
              <a:t>以关键字序列（</a:t>
            </a:r>
            <a:r>
              <a:rPr lang="en-US" altLang="zh-CN" sz="2800" dirty="0">
                <a:solidFill>
                  <a:schemeClr val="tx1"/>
                </a:solidFill>
                <a:latin typeface="黑体" panose="02010609060101010101" pitchFamily="49" charset="-122"/>
                <a:ea typeface="黑体" panose="02010609060101010101" pitchFamily="49" charset="-122"/>
              </a:rPr>
              <a:t>256</a:t>
            </a:r>
            <a:r>
              <a:rPr lang="zh-CN" altLang="en-US" sz="2800" dirty="0">
                <a:solidFill>
                  <a:schemeClr val="tx1"/>
                </a:solidFill>
                <a:latin typeface="黑体" panose="02010609060101010101" pitchFamily="49" charset="-122"/>
                <a:ea typeface="黑体" panose="02010609060101010101" pitchFamily="49" charset="-122"/>
              </a:rPr>
              <a:t>，</a:t>
            </a:r>
            <a:r>
              <a:rPr lang="en-US" altLang="zh-CN" sz="2800" dirty="0">
                <a:solidFill>
                  <a:schemeClr val="tx1"/>
                </a:solidFill>
                <a:latin typeface="黑体" panose="02010609060101010101" pitchFamily="49" charset="-122"/>
                <a:ea typeface="黑体" panose="02010609060101010101" pitchFamily="49" charset="-122"/>
              </a:rPr>
              <a:t>301</a:t>
            </a:r>
            <a:r>
              <a:rPr lang="zh-CN" altLang="en-US" sz="2800" dirty="0">
                <a:solidFill>
                  <a:schemeClr val="tx1"/>
                </a:solidFill>
                <a:latin typeface="黑体" panose="02010609060101010101" pitchFamily="49" charset="-122"/>
                <a:ea typeface="黑体" panose="02010609060101010101" pitchFamily="49" charset="-122"/>
              </a:rPr>
              <a:t>，</a:t>
            </a:r>
            <a:r>
              <a:rPr lang="en-US" altLang="zh-CN" sz="2800" dirty="0">
                <a:solidFill>
                  <a:schemeClr val="tx1"/>
                </a:solidFill>
                <a:latin typeface="黑体" panose="02010609060101010101" pitchFamily="49" charset="-122"/>
                <a:ea typeface="黑体" panose="02010609060101010101" pitchFamily="49" charset="-122"/>
              </a:rPr>
              <a:t>751</a:t>
            </a:r>
            <a:r>
              <a:rPr lang="zh-CN" altLang="en-US" sz="2800" dirty="0">
                <a:solidFill>
                  <a:schemeClr val="tx1"/>
                </a:solidFill>
                <a:latin typeface="黑体" panose="02010609060101010101" pitchFamily="49" charset="-122"/>
                <a:ea typeface="黑体" panose="02010609060101010101" pitchFamily="49" charset="-122"/>
              </a:rPr>
              <a:t>，</a:t>
            </a:r>
            <a:r>
              <a:rPr lang="en-US" altLang="zh-CN" sz="2800" dirty="0">
                <a:solidFill>
                  <a:schemeClr val="tx1"/>
                </a:solidFill>
                <a:latin typeface="黑体" panose="02010609060101010101" pitchFamily="49" charset="-122"/>
                <a:ea typeface="黑体" panose="02010609060101010101" pitchFamily="49" charset="-122"/>
              </a:rPr>
              <a:t>129</a:t>
            </a:r>
            <a:r>
              <a:rPr lang="zh-CN" altLang="en-US" sz="2800" dirty="0">
                <a:solidFill>
                  <a:schemeClr val="tx1"/>
                </a:solidFill>
                <a:latin typeface="黑体" panose="02010609060101010101" pitchFamily="49" charset="-122"/>
                <a:ea typeface="黑体" panose="02010609060101010101" pitchFamily="49" charset="-122"/>
              </a:rPr>
              <a:t>，</a:t>
            </a:r>
            <a:r>
              <a:rPr lang="en-US" altLang="zh-CN" sz="2800" dirty="0">
                <a:solidFill>
                  <a:schemeClr val="tx1"/>
                </a:solidFill>
                <a:latin typeface="黑体" panose="02010609060101010101" pitchFamily="49" charset="-122"/>
                <a:ea typeface="黑体" panose="02010609060101010101" pitchFamily="49" charset="-122"/>
              </a:rPr>
              <a:t>937</a:t>
            </a:r>
            <a:r>
              <a:rPr lang="zh-CN" altLang="en-US" sz="2800" dirty="0">
                <a:solidFill>
                  <a:schemeClr val="tx1"/>
                </a:solidFill>
                <a:latin typeface="黑体" panose="02010609060101010101" pitchFamily="49" charset="-122"/>
                <a:ea typeface="黑体" panose="02010609060101010101" pitchFamily="49" charset="-122"/>
              </a:rPr>
              <a:t>，</a:t>
            </a:r>
            <a:r>
              <a:rPr lang="en-US" altLang="zh-CN" sz="2800" dirty="0">
                <a:solidFill>
                  <a:schemeClr val="tx1"/>
                </a:solidFill>
                <a:latin typeface="黑体" panose="02010609060101010101" pitchFamily="49" charset="-122"/>
                <a:ea typeface="黑体" panose="02010609060101010101" pitchFamily="49" charset="-122"/>
              </a:rPr>
              <a:t>863</a:t>
            </a:r>
            <a:r>
              <a:rPr lang="zh-CN" altLang="en-US" sz="2800" dirty="0">
                <a:solidFill>
                  <a:schemeClr val="tx1"/>
                </a:solidFill>
                <a:latin typeface="黑体" panose="02010609060101010101" pitchFamily="49" charset="-122"/>
                <a:ea typeface="黑体" panose="02010609060101010101" pitchFamily="49" charset="-122"/>
              </a:rPr>
              <a:t>，</a:t>
            </a:r>
            <a:r>
              <a:rPr lang="en-US" altLang="zh-CN" sz="2800" dirty="0">
                <a:solidFill>
                  <a:schemeClr val="tx1"/>
                </a:solidFill>
                <a:latin typeface="黑体" panose="02010609060101010101" pitchFamily="49" charset="-122"/>
                <a:ea typeface="黑体" panose="02010609060101010101" pitchFamily="49" charset="-122"/>
              </a:rPr>
              <a:t>742</a:t>
            </a:r>
            <a:r>
              <a:rPr lang="zh-CN" altLang="en-US" sz="2800" dirty="0">
                <a:solidFill>
                  <a:schemeClr val="tx1"/>
                </a:solidFill>
                <a:latin typeface="黑体" panose="02010609060101010101" pitchFamily="49" charset="-122"/>
                <a:ea typeface="黑体" panose="02010609060101010101" pitchFamily="49" charset="-122"/>
              </a:rPr>
              <a:t>，</a:t>
            </a:r>
            <a:r>
              <a:rPr lang="en-US" altLang="zh-CN" sz="2800" dirty="0">
                <a:solidFill>
                  <a:schemeClr val="tx1"/>
                </a:solidFill>
                <a:latin typeface="黑体" panose="02010609060101010101" pitchFamily="49" charset="-122"/>
                <a:ea typeface="黑体" panose="02010609060101010101" pitchFamily="49" charset="-122"/>
              </a:rPr>
              <a:t>694</a:t>
            </a:r>
            <a:r>
              <a:rPr lang="zh-CN" altLang="en-US" sz="2800" dirty="0">
                <a:solidFill>
                  <a:schemeClr val="tx1"/>
                </a:solidFill>
                <a:latin typeface="黑体" panose="02010609060101010101" pitchFamily="49" charset="-122"/>
                <a:ea typeface="黑体" panose="02010609060101010101" pitchFamily="49" charset="-122"/>
              </a:rPr>
              <a:t>，</a:t>
            </a:r>
            <a:r>
              <a:rPr lang="en-US" altLang="zh-CN" sz="2800" dirty="0">
                <a:solidFill>
                  <a:schemeClr val="tx1"/>
                </a:solidFill>
                <a:latin typeface="黑体" panose="02010609060101010101" pitchFamily="49" charset="-122"/>
                <a:ea typeface="黑体" panose="02010609060101010101" pitchFamily="49" charset="-122"/>
              </a:rPr>
              <a:t>076</a:t>
            </a:r>
            <a:r>
              <a:rPr lang="zh-CN" altLang="en-US" sz="2800" dirty="0">
                <a:solidFill>
                  <a:schemeClr val="tx1"/>
                </a:solidFill>
                <a:latin typeface="黑体" panose="02010609060101010101" pitchFamily="49" charset="-122"/>
                <a:ea typeface="黑体" panose="02010609060101010101" pitchFamily="49" charset="-122"/>
              </a:rPr>
              <a:t>，</a:t>
            </a:r>
            <a:r>
              <a:rPr lang="en-US" altLang="zh-CN" sz="2800" dirty="0">
                <a:solidFill>
                  <a:schemeClr val="tx1"/>
                </a:solidFill>
                <a:latin typeface="黑体" panose="02010609060101010101" pitchFamily="49" charset="-122"/>
                <a:ea typeface="黑体" panose="02010609060101010101" pitchFamily="49" charset="-122"/>
              </a:rPr>
              <a:t>438</a:t>
            </a:r>
            <a:r>
              <a:rPr lang="zh-CN" altLang="en-US" sz="2800" dirty="0">
                <a:solidFill>
                  <a:schemeClr val="tx1"/>
                </a:solidFill>
                <a:latin typeface="黑体" panose="02010609060101010101" pitchFamily="49" charset="-122"/>
                <a:ea typeface="黑体" panose="02010609060101010101" pitchFamily="49" charset="-122"/>
              </a:rPr>
              <a:t>）为例，写出执行快速算法的</a:t>
            </a:r>
            <a:r>
              <a:rPr lang="zh-CN" altLang="en-US" sz="2800" dirty="0">
                <a:solidFill>
                  <a:srgbClr val="C00000"/>
                </a:solidFill>
                <a:latin typeface="黑体" panose="02010609060101010101" pitchFamily="49" charset="-122"/>
                <a:ea typeface="黑体" panose="02010609060101010101" pitchFamily="49" charset="-122"/>
              </a:rPr>
              <a:t>各趟</a:t>
            </a:r>
            <a:r>
              <a:rPr lang="zh-CN" altLang="en-US" sz="2800" dirty="0">
                <a:solidFill>
                  <a:schemeClr val="tx1"/>
                </a:solidFill>
                <a:latin typeface="黑体" panose="02010609060101010101" pitchFamily="49" charset="-122"/>
                <a:ea typeface="黑体" panose="02010609060101010101" pitchFamily="49" charset="-122"/>
              </a:rPr>
              <a:t>排序结束时，关键字序列的状态。</a:t>
            </a:r>
          </a:p>
        </p:txBody>
      </p:sp>
      <p:sp>
        <p:nvSpPr>
          <p:cNvPr id="751619" name="Rectangle 3">
            <a:extLst>
              <a:ext uri="{FF2B5EF4-FFF2-40B4-BE49-F238E27FC236}">
                <a16:creationId xmlns:a16="http://schemas.microsoft.com/office/drawing/2014/main" id="{CE411287-BB44-40C9-A19C-1A671A261287}"/>
              </a:ext>
            </a:extLst>
          </p:cNvPr>
          <p:cNvSpPr>
            <a:spLocks noChangeArrowheads="1"/>
          </p:cNvSpPr>
          <p:nvPr/>
        </p:nvSpPr>
        <p:spPr bwMode="auto">
          <a:xfrm>
            <a:off x="381000" y="272677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rgbClr val="C00000"/>
                </a:solidFill>
                <a:latin typeface="Times New Roman" panose="02020603050405020304" pitchFamily="18" charset="0"/>
                <a:ea typeface="楷体_GB2312" pitchFamily="49" charset="-122"/>
              </a:rPr>
              <a:t>原始序列： </a:t>
            </a:r>
            <a:r>
              <a:rPr lang="en-US" altLang="zh-CN" sz="2200" b="1" dirty="0">
                <a:latin typeface="黑体" panose="02010609060101010101" pitchFamily="49" charset="-122"/>
                <a:ea typeface="黑体" panose="02010609060101010101" pitchFamily="49" charset="-122"/>
              </a:rPr>
              <a:t>256</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301</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751</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129</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937</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863</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742</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694</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076</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438</a:t>
            </a:r>
          </a:p>
        </p:txBody>
      </p:sp>
      <p:sp>
        <p:nvSpPr>
          <p:cNvPr id="751621" name="Text Box 5">
            <a:extLst>
              <a:ext uri="{FF2B5EF4-FFF2-40B4-BE49-F238E27FC236}">
                <a16:creationId xmlns:a16="http://schemas.microsoft.com/office/drawing/2014/main" id="{79B7671C-E735-4A4F-A0C1-13453ADDD86A}"/>
              </a:ext>
            </a:extLst>
          </p:cNvPr>
          <p:cNvSpPr txBox="1">
            <a:spLocks noChangeArrowheads="1"/>
          </p:cNvSpPr>
          <p:nvPr/>
        </p:nvSpPr>
        <p:spPr bwMode="auto">
          <a:xfrm>
            <a:off x="914400" y="3410982"/>
            <a:ext cx="990600" cy="231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dirty="0">
                <a:solidFill>
                  <a:srgbClr val="002060"/>
                </a:solidFill>
                <a:latin typeface="Times New Roman" panose="02020603050405020304" pitchFamily="18" charset="0"/>
                <a:ea typeface="楷体_GB2312" pitchFamily="49" charset="-122"/>
              </a:rPr>
              <a:t>第</a:t>
            </a:r>
            <a:r>
              <a:rPr lang="en-US" altLang="zh-CN" sz="2000" b="1" dirty="0">
                <a:solidFill>
                  <a:srgbClr val="002060"/>
                </a:solidFill>
                <a:latin typeface="Times New Roman" panose="02020603050405020304" pitchFamily="18" charset="0"/>
                <a:ea typeface="楷体_GB2312" pitchFamily="49" charset="-122"/>
              </a:rPr>
              <a:t>1</a:t>
            </a:r>
            <a:r>
              <a:rPr lang="zh-CN" altLang="en-US" sz="2000" b="1" dirty="0">
                <a:solidFill>
                  <a:srgbClr val="002060"/>
                </a:solidFill>
                <a:latin typeface="Times New Roman" panose="02020603050405020304" pitchFamily="18" charset="0"/>
                <a:ea typeface="楷体_GB2312" pitchFamily="49" charset="-122"/>
              </a:rPr>
              <a:t>趟</a:t>
            </a:r>
          </a:p>
          <a:p>
            <a:pPr eaLnBrk="1" hangingPunct="1">
              <a:spcBef>
                <a:spcPct val="100000"/>
              </a:spcBef>
              <a:buClrTx/>
              <a:buSzTx/>
              <a:buFontTx/>
              <a:buNone/>
            </a:pPr>
            <a:r>
              <a:rPr lang="zh-CN" altLang="en-US" sz="2000" b="1" dirty="0">
                <a:solidFill>
                  <a:srgbClr val="002060"/>
                </a:solidFill>
                <a:latin typeface="Times New Roman" panose="02020603050405020304" pitchFamily="18" charset="0"/>
                <a:ea typeface="楷体_GB2312" pitchFamily="49" charset="-122"/>
              </a:rPr>
              <a:t>第</a:t>
            </a:r>
            <a:r>
              <a:rPr lang="en-US" altLang="zh-CN" sz="2000" b="1" dirty="0">
                <a:solidFill>
                  <a:srgbClr val="002060"/>
                </a:solidFill>
                <a:latin typeface="Times New Roman" panose="02020603050405020304" pitchFamily="18" charset="0"/>
                <a:ea typeface="楷体_GB2312" pitchFamily="49" charset="-122"/>
              </a:rPr>
              <a:t>2</a:t>
            </a:r>
            <a:r>
              <a:rPr lang="zh-CN" altLang="en-US" sz="2000" b="1" dirty="0">
                <a:solidFill>
                  <a:srgbClr val="002060"/>
                </a:solidFill>
                <a:latin typeface="Times New Roman" panose="02020603050405020304" pitchFamily="18" charset="0"/>
                <a:ea typeface="楷体_GB2312" pitchFamily="49" charset="-122"/>
              </a:rPr>
              <a:t>趟</a:t>
            </a:r>
          </a:p>
          <a:p>
            <a:pPr eaLnBrk="1" hangingPunct="1">
              <a:spcBef>
                <a:spcPct val="130000"/>
              </a:spcBef>
              <a:buClrTx/>
              <a:buSzTx/>
              <a:buFontTx/>
              <a:buNone/>
            </a:pPr>
            <a:r>
              <a:rPr lang="zh-CN" altLang="en-US" sz="2000" b="1" dirty="0">
                <a:solidFill>
                  <a:srgbClr val="002060"/>
                </a:solidFill>
                <a:latin typeface="Times New Roman" panose="02020603050405020304" pitchFamily="18" charset="0"/>
                <a:ea typeface="楷体_GB2312" pitchFamily="49" charset="-122"/>
              </a:rPr>
              <a:t>第</a:t>
            </a:r>
            <a:r>
              <a:rPr lang="en-US" altLang="zh-CN" sz="2000" b="1" dirty="0">
                <a:solidFill>
                  <a:srgbClr val="002060"/>
                </a:solidFill>
                <a:latin typeface="Times New Roman" panose="02020603050405020304" pitchFamily="18" charset="0"/>
                <a:ea typeface="楷体_GB2312" pitchFamily="49" charset="-122"/>
              </a:rPr>
              <a:t>3</a:t>
            </a:r>
            <a:r>
              <a:rPr lang="zh-CN" altLang="en-US" sz="2000" b="1" dirty="0">
                <a:solidFill>
                  <a:srgbClr val="002060"/>
                </a:solidFill>
                <a:latin typeface="Times New Roman" panose="02020603050405020304" pitchFamily="18" charset="0"/>
                <a:ea typeface="楷体_GB2312" pitchFamily="49" charset="-122"/>
              </a:rPr>
              <a:t>趟</a:t>
            </a:r>
          </a:p>
          <a:p>
            <a:pPr eaLnBrk="1" hangingPunct="1">
              <a:spcBef>
                <a:spcPct val="100000"/>
              </a:spcBef>
              <a:buClrTx/>
              <a:buSzTx/>
              <a:buFontTx/>
              <a:buNone/>
            </a:pPr>
            <a:r>
              <a:rPr lang="zh-CN" altLang="en-US" sz="2000" b="1" dirty="0">
                <a:solidFill>
                  <a:srgbClr val="002060"/>
                </a:solidFill>
                <a:latin typeface="Times New Roman" panose="02020603050405020304" pitchFamily="18" charset="0"/>
                <a:ea typeface="楷体_GB2312" pitchFamily="49" charset="-122"/>
              </a:rPr>
              <a:t>第</a:t>
            </a:r>
            <a:r>
              <a:rPr lang="en-US" altLang="zh-CN" sz="2000" b="1" dirty="0">
                <a:solidFill>
                  <a:srgbClr val="002060"/>
                </a:solidFill>
                <a:latin typeface="Times New Roman" panose="02020603050405020304" pitchFamily="18" charset="0"/>
                <a:ea typeface="楷体_GB2312" pitchFamily="49" charset="-122"/>
              </a:rPr>
              <a:t>4</a:t>
            </a:r>
            <a:r>
              <a:rPr lang="zh-CN" altLang="en-US" sz="2000" b="1" dirty="0">
                <a:solidFill>
                  <a:srgbClr val="002060"/>
                </a:solidFill>
                <a:latin typeface="Times New Roman" panose="02020603050405020304" pitchFamily="18" charset="0"/>
                <a:ea typeface="楷体_GB2312" pitchFamily="49" charset="-122"/>
              </a:rPr>
              <a:t>趟</a:t>
            </a:r>
          </a:p>
        </p:txBody>
      </p:sp>
      <p:sp>
        <p:nvSpPr>
          <p:cNvPr id="751622" name="Rectangle 6">
            <a:extLst>
              <a:ext uri="{FF2B5EF4-FFF2-40B4-BE49-F238E27FC236}">
                <a16:creationId xmlns:a16="http://schemas.microsoft.com/office/drawing/2014/main" id="{46F0A6D5-1B5E-4FF0-8FED-9AEC0658828B}"/>
              </a:ext>
            </a:extLst>
          </p:cNvPr>
          <p:cNvSpPr>
            <a:spLocks noChangeArrowheads="1"/>
          </p:cNvSpPr>
          <p:nvPr/>
        </p:nvSpPr>
        <p:spPr bwMode="auto">
          <a:xfrm>
            <a:off x="2057400" y="3410982"/>
            <a:ext cx="68341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200" b="1" dirty="0">
                <a:latin typeface="黑体" panose="02010609060101010101" pitchFamily="49" charset="-122"/>
                <a:ea typeface="黑体" panose="02010609060101010101" pitchFamily="49" charset="-122"/>
              </a:rPr>
              <a:t>256</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301</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751</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129</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937</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863</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742</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694</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076</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438</a:t>
            </a:r>
          </a:p>
        </p:txBody>
      </p:sp>
      <p:sp>
        <p:nvSpPr>
          <p:cNvPr id="751623" name="Rectangle 7">
            <a:extLst>
              <a:ext uri="{FF2B5EF4-FFF2-40B4-BE49-F238E27FC236}">
                <a16:creationId xmlns:a16="http://schemas.microsoft.com/office/drawing/2014/main" id="{6B40713F-9F2F-4D11-A8B4-9DAC459E901F}"/>
              </a:ext>
            </a:extLst>
          </p:cNvPr>
          <p:cNvSpPr>
            <a:spLocks noChangeArrowheads="1"/>
          </p:cNvSpPr>
          <p:nvPr/>
        </p:nvSpPr>
        <p:spPr bwMode="auto">
          <a:xfrm>
            <a:off x="1981200" y="4020582"/>
            <a:ext cx="6834188" cy="338138"/>
          </a:xfrm>
          <a:prstGeom prst="rect">
            <a:avLst/>
          </a:prstGeom>
          <a:solidFill>
            <a:schemeClr val="bg1"/>
          </a:solidFill>
          <a:ln w="9525">
            <a:noFill/>
            <a:miter lim="800000"/>
            <a:headEnd/>
            <a:tailEnd/>
          </a:ln>
          <a:effectLst/>
        </p:spPr>
        <p:txBody>
          <a:bodyPr wrap="none" lIns="0" tIns="0" rIns="0" bIns="0">
            <a:spAutoFit/>
          </a:bodyPr>
          <a:lstStyle/>
          <a:p>
            <a:pPr eaLnBrk="1" hangingPunct="1">
              <a:defRPr/>
            </a:pPr>
            <a:r>
              <a:rPr lang="en-US" altLang="zh-CN" sz="2200" b="1">
                <a:solidFill>
                  <a:srgbClr val="FF00FF"/>
                </a:solidFill>
                <a:effectLst>
                  <a:outerShdw blurRad="38100" dist="38100" dir="2700000" algn="tl">
                    <a:srgbClr val="C0C0C0"/>
                  </a:outerShdw>
                </a:effectLst>
                <a:latin typeface="黑体" pitchFamily="2" charset="-122"/>
                <a:ea typeface="黑体" pitchFamily="2" charset="-122"/>
              </a:rPr>
              <a:t>076</a:t>
            </a:r>
            <a:r>
              <a:rPr lang="zh-CN" altLang="en-US" sz="2200" b="1">
                <a:latin typeface="黑体" pitchFamily="2" charset="-122"/>
                <a:ea typeface="黑体" pitchFamily="2" charset="-122"/>
              </a:rPr>
              <a:t>，</a:t>
            </a:r>
            <a:r>
              <a:rPr lang="en-US" altLang="zh-CN" sz="2200" b="1">
                <a:solidFill>
                  <a:schemeClr val="tx2"/>
                </a:solidFill>
                <a:latin typeface="黑体" pitchFamily="2" charset="-122"/>
                <a:ea typeface="黑体" pitchFamily="2" charset="-122"/>
              </a:rPr>
              <a:t>129</a:t>
            </a:r>
            <a:r>
              <a:rPr lang="zh-CN" altLang="en-US" sz="2200" b="1">
                <a:latin typeface="黑体" pitchFamily="2" charset="-122"/>
                <a:ea typeface="黑体" pitchFamily="2" charset="-122"/>
              </a:rPr>
              <a:t>，</a:t>
            </a:r>
            <a:r>
              <a:rPr lang="en-US" altLang="zh-CN" sz="2200" b="1">
                <a:solidFill>
                  <a:schemeClr val="tx2"/>
                </a:solidFill>
                <a:effectLst>
                  <a:outerShdw blurRad="38100" dist="38100" dir="2700000" algn="tl">
                    <a:srgbClr val="C0C0C0"/>
                  </a:outerShdw>
                </a:effectLst>
                <a:latin typeface="黑体" pitchFamily="2" charset="-122"/>
                <a:ea typeface="黑体" pitchFamily="2" charset="-122"/>
              </a:rPr>
              <a:t>256</a:t>
            </a:r>
            <a:r>
              <a:rPr lang="zh-CN" altLang="en-US" sz="2200" b="1">
                <a:latin typeface="黑体" pitchFamily="2" charset="-122"/>
                <a:ea typeface="黑体" pitchFamily="2" charset="-122"/>
              </a:rPr>
              <a:t>，</a:t>
            </a:r>
            <a:r>
              <a:rPr lang="en-US" altLang="zh-CN" sz="2200" b="1">
                <a:solidFill>
                  <a:srgbClr val="FF00FF"/>
                </a:solidFill>
                <a:effectLst>
                  <a:outerShdw blurRad="38100" dist="38100" dir="2700000" algn="tl">
                    <a:srgbClr val="C0C0C0"/>
                  </a:outerShdw>
                </a:effectLst>
                <a:latin typeface="黑体" pitchFamily="2" charset="-122"/>
                <a:ea typeface="黑体" pitchFamily="2" charset="-122"/>
              </a:rPr>
              <a:t>751</a:t>
            </a:r>
            <a:r>
              <a:rPr lang="zh-CN" altLang="en-US" sz="2200" b="1">
                <a:latin typeface="黑体" pitchFamily="2" charset="-122"/>
                <a:ea typeface="黑体" pitchFamily="2" charset="-122"/>
              </a:rPr>
              <a:t>，</a:t>
            </a:r>
            <a:r>
              <a:rPr lang="en-US" altLang="zh-CN" sz="2200" b="1">
                <a:latin typeface="黑体" pitchFamily="2" charset="-122"/>
                <a:ea typeface="黑体" pitchFamily="2" charset="-122"/>
              </a:rPr>
              <a:t>937</a:t>
            </a:r>
            <a:r>
              <a:rPr lang="zh-CN" altLang="en-US" sz="2200" b="1">
                <a:latin typeface="黑体" pitchFamily="2" charset="-122"/>
                <a:ea typeface="黑体" pitchFamily="2" charset="-122"/>
              </a:rPr>
              <a:t>，</a:t>
            </a:r>
            <a:r>
              <a:rPr lang="en-US" altLang="zh-CN" sz="2200" b="1">
                <a:latin typeface="黑体" pitchFamily="2" charset="-122"/>
                <a:ea typeface="黑体" pitchFamily="2" charset="-122"/>
              </a:rPr>
              <a:t>863</a:t>
            </a:r>
            <a:r>
              <a:rPr lang="zh-CN" altLang="en-US" sz="2200" b="1">
                <a:latin typeface="黑体" pitchFamily="2" charset="-122"/>
                <a:ea typeface="黑体" pitchFamily="2" charset="-122"/>
              </a:rPr>
              <a:t>，</a:t>
            </a:r>
            <a:r>
              <a:rPr lang="en-US" altLang="zh-CN" sz="2200" b="1">
                <a:latin typeface="黑体" pitchFamily="2" charset="-122"/>
                <a:ea typeface="黑体" pitchFamily="2" charset="-122"/>
              </a:rPr>
              <a:t>742</a:t>
            </a:r>
            <a:r>
              <a:rPr lang="zh-CN" altLang="en-US" sz="2200" b="1">
                <a:latin typeface="黑体" pitchFamily="2" charset="-122"/>
                <a:ea typeface="黑体" pitchFamily="2" charset="-122"/>
              </a:rPr>
              <a:t>，</a:t>
            </a:r>
            <a:r>
              <a:rPr lang="en-US" altLang="zh-CN" sz="2200" b="1">
                <a:latin typeface="黑体" pitchFamily="2" charset="-122"/>
                <a:ea typeface="黑体" pitchFamily="2" charset="-122"/>
              </a:rPr>
              <a:t>694</a:t>
            </a:r>
            <a:r>
              <a:rPr lang="zh-CN" altLang="en-US" sz="2200" b="1">
                <a:latin typeface="黑体" pitchFamily="2" charset="-122"/>
                <a:ea typeface="黑体" pitchFamily="2" charset="-122"/>
              </a:rPr>
              <a:t>，</a:t>
            </a:r>
            <a:r>
              <a:rPr lang="en-US" altLang="zh-CN" sz="2200" b="1">
                <a:latin typeface="黑体" pitchFamily="2" charset="-122"/>
                <a:ea typeface="黑体" pitchFamily="2" charset="-122"/>
              </a:rPr>
              <a:t>301</a:t>
            </a:r>
            <a:r>
              <a:rPr lang="zh-CN" altLang="en-US" sz="2200" b="1">
                <a:latin typeface="黑体" pitchFamily="2" charset="-122"/>
                <a:ea typeface="黑体" pitchFamily="2" charset="-122"/>
              </a:rPr>
              <a:t>，</a:t>
            </a:r>
            <a:r>
              <a:rPr lang="en-US" altLang="zh-CN" sz="2200" b="1">
                <a:latin typeface="黑体" pitchFamily="2" charset="-122"/>
                <a:ea typeface="黑体" pitchFamily="2" charset="-122"/>
              </a:rPr>
              <a:t>438</a:t>
            </a:r>
          </a:p>
        </p:txBody>
      </p:sp>
      <p:sp>
        <p:nvSpPr>
          <p:cNvPr id="751624" name="AutoShape 8">
            <a:extLst>
              <a:ext uri="{FF2B5EF4-FFF2-40B4-BE49-F238E27FC236}">
                <a16:creationId xmlns:a16="http://schemas.microsoft.com/office/drawing/2014/main" id="{AADC4D02-5C89-4E96-B081-E4939EB2A53D}"/>
              </a:ext>
            </a:extLst>
          </p:cNvPr>
          <p:cNvSpPr>
            <a:spLocks noChangeArrowheads="1"/>
          </p:cNvSpPr>
          <p:nvPr/>
        </p:nvSpPr>
        <p:spPr bwMode="auto">
          <a:xfrm>
            <a:off x="5977136" y="2498170"/>
            <a:ext cx="2785864" cy="379412"/>
          </a:xfrm>
          <a:prstGeom prst="wedgeRoundRectCallout">
            <a:avLst>
              <a:gd name="adj1" fmla="val 5084"/>
              <a:gd name="adj2" fmla="val -88857"/>
              <a:gd name="adj3" fmla="val 16667"/>
            </a:avLst>
          </a:prstGeom>
          <a:solidFill>
            <a:schemeClr val="tx2">
              <a:lumMod val="40000"/>
              <a:lumOff val="60000"/>
            </a:schemeClr>
          </a:solidFill>
          <a:ln>
            <a:noFill/>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fontAlgn="t" hangingPunct="1">
              <a:spcBef>
                <a:spcPct val="50000"/>
              </a:spcBef>
              <a:buClrTx/>
              <a:buSzTx/>
              <a:buFontTx/>
              <a:buNone/>
            </a:pPr>
            <a:r>
              <a:rPr lang="zh-CN" altLang="en-US" sz="2000" b="1" dirty="0">
                <a:solidFill>
                  <a:srgbClr val="002060"/>
                </a:solidFill>
                <a:latin typeface="黑体" panose="02010609060101010101" pitchFamily="49" charset="-122"/>
                <a:ea typeface="黑体" panose="02010609060101010101" pitchFamily="49" charset="-122"/>
              </a:rPr>
              <a:t> 意即模拟算法实现步骤</a:t>
            </a:r>
          </a:p>
        </p:txBody>
      </p:sp>
      <p:sp>
        <p:nvSpPr>
          <p:cNvPr id="751625" name="Rectangle 9">
            <a:extLst>
              <a:ext uri="{FF2B5EF4-FFF2-40B4-BE49-F238E27FC236}">
                <a16:creationId xmlns:a16="http://schemas.microsoft.com/office/drawing/2014/main" id="{EFC11EDB-27A6-446A-B5CA-FB9615854425}"/>
              </a:ext>
            </a:extLst>
          </p:cNvPr>
          <p:cNvSpPr>
            <a:spLocks noChangeArrowheads="1"/>
          </p:cNvSpPr>
          <p:nvPr/>
        </p:nvSpPr>
        <p:spPr bwMode="auto">
          <a:xfrm>
            <a:off x="2000250" y="2860120"/>
            <a:ext cx="576263" cy="338137"/>
          </a:xfrm>
          <a:prstGeom prst="rect">
            <a:avLst/>
          </a:prstGeom>
          <a:solidFill>
            <a:schemeClr val="bg1"/>
          </a:solidFill>
          <a:ln w="9525">
            <a:noFill/>
            <a:miter lim="800000"/>
            <a:headEnd/>
            <a:tailEnd/>
          </a:ln>
          <a:effectLst/>
        </p:spPr>
        <p:txBody>
          <a:bodyPr lIns="0" tIns="0" rIns="0" bIns="0">
            <a:spAutoFit/>
          </a:bodyPr>
          <a:lstStyle/>
          <a:p>
            <a:pPr eaLnBrk="1" fontAlgn="t" hangingPunct="1">
              <a:spcBef>
                <a:spcPct val="50000"/>
              </a:spcBef>
              <a:defRPr/>
            </a:pPr>
            <a:r>
              <a:rPr lang="en-US" altLang="zh-CN" sz="2200" b="1" dirty="0">
                <a:solidFill>
                  <a:schemeClr val="tx2"/>
                </a:solidFill>
                <a:effectLst>
                  <a:outerShdw blurRad="38100" dist="38100" dir="2700000" algn="tl">
                    <a:srgbClr val="C0C0C0"/>
                  </a:outerShdw>
                </a:effectLst>
                <a:latin typeface="黑体" pitchFamily="2" charset="-122"/>
                <a:ea typeface="黑体" pitchFamily="2" charset="-122"/>
              </a:rPr>
              <a:t>256</a:t>
            </a:r>
          </a:p>
        </p:txBody>
      </p:sp>
      <p:sp>
        <p:nvSpPr>
          <p:cNvPr id="751626" name="Rectangle 10">
            <a:extLst>
              <a:ext uri="{FF2B5EF4-FFF2-40B4-BE49-F238E27FC236}">
                <a16:creationId xmlns:a16="http://schemas.microsoft.com/office/drawing/2014/main" id="{BD2FFB02-37D1-45C9-BFBB-F9F7270A4CC0}"/>
              </a:ext>
            </a:extLst>
          </p:cNvPr>
          <p:cNvSpPr>
            <a:spLocks noChangeArrowheads="1"/>
          </p:cNvSpPr>
          <p:nvPr/>
        </p:nvSpPr>
        <p:spPr bwMode="auto">
          <a:xfrm>
            <a:off x="2057400" y="3410982"/>
            <a:ext cx="428625"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fontAlgn="t" hangingPunct="1">
              <a:spcBef>
                <a:spcPct val="50000"/>
              </a:spcBef>
              <a:buClrTx/>
              <a:buSzTx/>
              <a:buFontTx/>
              <a:buNone/>
            </a:pPr>
            <a:r>
              <a:rPr lang="en-US" altLang="zh-CN" sz="2200" b="1">
                <a:solidFill>
                  <a:schemeClr val="tx2"/>
                </a:solidFill>
                <a:latin typeface="黑体" panose="02010609060101010101" pitchFamily="49" charset="-122"/>
                <a:ea typeface="黑体" panose="02010609060101010101" pitchFamily="49" charset="-122"/>
              </a:rPr>
              <a:t>076</a:t>
            </a:r>
          </a:p>
        </p:txBody>
      </p:sp>
      <p:sp>
        <p:nvSpPr>
          <p:cNvPr id="751627" name="Rectangle 11">
            <a:extLst>
              <a:ext uri="{FF2B5EF4-FFF2-40B4-BE49-F238E27FC236}">
                <a16:creationId xmlns:a16="http://schemas.microsoft.com/office/drawing/2014/main" id="{B267D869-2CFC-47D5-9AF7-AF31A807CDDD}"/>
              </a:ext>
            </a:extLst>
          </p:cNvPr>
          <p:cNvSpPr>
            <a:spLocks noChangeArrowheads="1"/>
          </p:cNvSpPr>
          <p:nvPr/>
        </p:nvSpPr>
        <p:spPr bwMode="auto">
          <a:xfrm>
            <a:off x="7620000" y="3477658"/>
            <a:ext cx="533400"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fontAlgn="t" hangingPunct="1">
              <a:spcBef>
                <a:spcPct val="50000"/>
              </a:spcBef>
              <a:buClrTx/>
              <a:buSzTx/>
              <a:buFontTx/>
              <a:buNone/>
            </a:pPr>
            <a:r>
              <a:rPr lang="en-US" altLang="zh-CN" sz="2200" b="1" dirty="0">
                <a:solidFill>
                  <a:schemeClr val="tx2"/>
                </a:solidFill>
                <a:latin typeface="黑体" panose="02010609060101010101" pitchFamily="49" charset="-122"/>
                <a:ea typeface="黑体" panose="02010609060101010101" pitchFamily="49" charset="-122"/>
              </a:rPr>
              <a:t>301</a:t>
            </a:r>
          </a:p>
        </p:txBody>
      </p:sp>
      <p:sp>
        <p:nvSpPr>
          <p:cNvPr id="751628" name="Rectangle 12">
            <a:extLst>
              <a:ext uri="{FF2B5EF4-FFF2-40B4-BE49-F238E27FC236}">
                <a16:creationId xmlns:a16="http://schemas.microsoft.com/office/drawing/2014/main" id="{E52150DD-DBC0-449E-8199-4BF0C0C60B45}"/>
              </a:ext>
            </a:extLst>
          </p:cNvPr>
          <p:cNvSpPr>
            <a:spLocks noChangeArrowheads="1"/>
          </p:cNvSpPr>
          <p:nvPr/>
        </p:nvSpPr>
        <p:spPr bwMode="auto">
          <a:xfrm>
            <a:off x="2743200" y="3410982"/>
            <a:ext cx="428625"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fontAlgn="t" hangingPunct="1">
              <a:spcBef>
                <a:spcPct val="50000"/>
              </a:spcBef>
              <a:buClrTx/>
              <a:buSzTx/>
              <a:buFontTx/>
              <a:buNone/>
            </a:pPr>
            <a:r>
              <a:rPr lang="en-US" altLang="zh-CN" sz="2200" b="1">
                <a:solidFill>
                  <a:schemeClr val="tx2"/>
                </a:solidFill>
                <a:latin typeface="黑体" panose="02010609060101010101" pitchFamily="49" charset="-122"/>
                <a:ea typeface="黑体" panose="02010609060101010101" pitchFamily="49" charset="-122"/>
              </a:rPr>
              <a:t>129</a:t>
            </a:r>
          </a:p>
        </p:txBody>
      </p:sp>
      <p:sp>
        <p:nvSpPr>
          <p:cNvPr id="751629" name="Rectangle 13">
            <a:extLst>
              <a:ext uri="{FF2B5EF4-FFF2-40B4-BE49-F238E27FC236}">
                <a16:creationId xmlns:a16="http://schemas.microsoft.com/office/drawing/2014/main" id="{4EE578BC-59C7-45BE-9106-6DEDC8E08560}"/>
              </a:ext>
            </a:extLst>
          </p:cNvPr>
          <p:cNvSpPr>
            <a:spLocks noChangeArrowheads="1"/>
          </p:cNvSpPr>
          <p:nvPr/>
        </p:nvSpPr>
        <p:spPr bwMode="auto">
          <a:xfrm>
            <a:off x="4191000" y="3410982"/>
            <a:ext cx="428625"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fontAlgn="t" hangingPunct="1">
              <a:spcBef>
                <a:spcPct val="50000"/>
              </a:spcBef>
              <a:buClrTx/>
              <a:buSzTx/>
              <a:buFontTx/>
              <a:buNone/>
            </a:pPr>
            <a:r>
              <a:rPr lang="en-US" altLang="zh-CN" sz="2200" b="1">
                <a:solidFill>
                  <a:schemeClr val="tx2"/>
                </a:solidFill>
                <a:latin typeface="黑体" panose="02010609060101010101" pitchFamily="49" charset="-122"/>
                <a:ea typeface="黑体" panose="02010609060101010101" pitchFamily="49" charset="-122"/>
              </a:rPr>
              <a:t>751</a:t>
            </a:r>
          </a:p>
        </p:txBody>
      </p:sp>
      <p:sp>
        <p:nvSpPr>
          <p:cNvPr id="751630" name="Rectangle 14">
            <a:extLst>
              <a:ext uri="{FF2B5EF4-FFF2-40B4-BE49-F238E27FC236}">
                <a16:creationId xmlns:a16="http://schemas.microsoft.com/office/drawing/2014/main" id="{1B216F03-FE8C-4477-9694-9906DD71F42D}"/>
              </a:ext>
            </a:extLst>
          </p:cNvPr>
          <p:cNvSpPr>
            <a:spLocks noChangeArrowheads="1"/>
          </p:cNvSpPr>
          <p:nvPr/>
        </p:nvSpPr>
        <p:spPr bwMode="auto">
          <a:xfrm>
            <a:off x="3462338" y="3410982"/>
            <a:ext cx="428625" cy="338138"/>
          </a:xfrm>
          <a:prstGeom prst="rect">
            <a:avLst/>
          </a:prstGeom>
          <a:solidFill>
            <a:schemeClr val="bg1"/>
          </a:solidFill>
          <a:ln w="9525">
            <a:noFill/>
            <a:miter lim="800000"/>
            <a:headEnd/>
            <a:tailEnd/>
          </a:ln>
          <a:effectLst/>
        </p:spPr>
        <p:txBody>
          <a:bodyPr wrap="none" lIns="0" tIns="0" rIns="0" bIns="0">
            <a:spAutoFit/>
          </a:bodyPr>
          <a:lstStyle/>
          <a:p>
            <a:pPr eaLnBrk="1" fontAlgn="t" hangingPunct="1">
              <a:spcBef>
                <a:spcPct val="50000"/>
              </a:spcBef>
              <a:defRPr/>
            </a:pPr>
            <a:r>
              <a:rPr lang="en-US" altLang="zh-CN" sz="2200" b="1" dirty="0">
                <a:solidFill>
                  <a:srgbClr val="FF0000"/>
                </a:solidFill>
                <a:effectLst>
                  <a:outerShdw blurRad="38100" dist="38100" dir="2700000" algn="tl">
                    <a:srgbClr val="C0C0C0"/>
                  </a:outerShdw>
                </a:effectLst>
                <a:latin typeface="黑体" pitchFamily="2" charset="-122"/>
                <a:ea typeface="黑体" pitchFamily="2" charset="-122"/>
              </a:rPr>
              <a:t>256</a:t>
            </a:r>
          </a:p>
        </p:txBody>
      </p:sp>
      <p:grpSp>
        <p:nvGrpSpPr>
          <p:cNvPr id="2" name="Group 15">
            <a:extLst>
              <a:ext uri="{FF2B5EF4-FFF2-40B4-BE49-F238E27FC236}">
                <a16:creationId xmlns:a16="http://schemas.microsoft.com/office/drawing/2014/main" id="{CA179F18-0D55-460D-AA08-F95684CFF6DE}"/>
              </a:ext>
            </a:extLst>
          </p:cNvPr>
          <p:cNvGrpSpPr>
            <a:grpSpLocks/>
          </p:cNvGrpSpPr>
          <p:nvPr/>
        </p:nvGrpSpPr>
        <p:grpSpPr bwMode="auto">
          <a:xfrm>
            <a:off x="1981200" y="3410982"/>
            <a:ext cx="6934200" cy="382588"/>
            <a:chOff x="1248" y="1392"/>
            <a:chExt cx="4368" cy="240"/>
          </a:xfrm>
        </p:grpSpPr>
        <p:sp>
          <p:nvSpPr>
            <p:cNvPr id="54301" name="Rectangle 16">
              <a:extLst>
                <a:ext uri="{FF2B5EF4-FFF2-40B4-BE49-F238E27FC236}">
                  <a16:creationId xmlns:a16="http://schemas.microsoft.com/office/drawing/2014/main" id="{48D90977-CFFB-4BC8-AC2B-C5F32E9CC9FD}"/>
                </a:ext>
              </a:extLst>
            </p:cNvPr>
            <p:cNvSpPr>
              <a:spLocks noChangeArrowheads="1"/>
            </p:cNvSpPr>
            <p:nvPr/>
          </p:nvSpPr>
          <p:spPr bwMode="auto">
            <a:xfrm>
              <a:off x="1248" y="1392"/>
              <a:ext cx="768" cy="240"/>
            </a:xfrm>
            <a:prstGeom prst="rect">
              <a:avLst/>
            </a:prstGeom>
            <a:noFill/>
            <a:ln w="222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54302" name="Rectangle 17">
              <a:extLst>
                <a:ext uri="{FF2B5EF4-FFF2-40B4-BE49-F238E27FC236}">
                  <a16:creationId xmlns:a16="http://schemas.microsoft.com/office/drawing/2014/main" id="{101063C1-303D-4623-900D-321977EA7956}"/>
                </a:ext>
              </a:extLst>
            </p:cNvPr>
            <p:cNvSpPr>
              <a:spLocks noChangeArrowheads="1"/>
            </p:cNvSpPr>
            <p:nvPr/>
          </p:nvSpPr>
          <p:spPr bwMode="auto">
            <a:xfrm>
              <a:off x="2592" y="1392"/>
              <a:ext cx="3024" cy="240"/>
            </a:xfrm>
            <a:prstGeom prst="rect">
              <a:avLst/>
            </a:prstGeom>
            <a:noFill/>
            <a:ln w="222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751634" name="Rectangle 18">
            <a:extLst>
              <a:ext uri="{FF2B5EF4-FFF2-40B4-BE49-F238E27FC236}">
                <a16:creationId xmlns:a16="http://schemas.microsoft.com/office/drawing/2014/main" id="{74A77A7F-7BB1-4FD2-94A1-D7A9F7FF0AA8}"/>
              </a:ext>
            </a:extLst>
          </p:cNvPr>
          <p:cNvSpPr>
            <a:spLocks noChangeArrowheads="1"/>
          </p:cNvSpPr>
          <p:nvPr/>
        </p:nvSpPr>
        <p:spPr bwMode="auto">
          <a:xfrm>
            <a:off x="4038600" y="4020582"/>
            <a:ext cx="4800600" cy="381000"/>
          </a:xfrm>
          <a:prstGeom prst="rect">
            <a:avLst/>
          </a:prstGeom>
          <a:noFill/>
          <a:ln w="222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751635" name="Rectangle 19">
            <a:extLst>
              <a:ext uri="{FF2B5EF4-FFF2-40B4-BE49-F238E27FC236}">
                <a16:creationId xmlns:a16="http://schemas.microsoft.com/office/drawing/2014/main" id="{D933C7C7-F863-4B90-89E5-7D3A6DA5A9A6}"/>
              </a:ext>
            </a:extLst>
          </p:cNvPr>
          <p:cNvSpPr>
            <a:spLocks noChangeArrowheads="1"/>
          </p:cNvSpPr>
          <p:nvPr/>
        </p:nvSpPr>
        <p:spPr bwMode="auto">
          <a:xfrm>
            <a:off x="1981200" y="4020582"/>
            <a:ext cx="7162800" cy="407988"/>
          </a:xfrm>
          <a:prstGeom prst="rect">
            <a:avLst/>
          </a:prstGeom>
          <a:solidFill>
            <a:schemeClr val="bg1"/>
          </a:solidFill>
          <a:ln w="9525">
            <a:noFill/>
            <a:miter lim="800000"/>
            <a:headEnd/>
            <a:tailEnd/>
          </a:ln>
          <a:effectLst/>
        </p:spPr>
        <p:txBody>
          <a:bodyPr lIns="0" tIns="0" rIns="0" bIns="72000">
            <a:spAutoFit/>
          </a:bodyPr>
          <a:lstStyle/>
          <a:p>
            <a:pPr eaLnBrk="1" hangingPunct="1">
              <a:defRPr/>
            </a:pPr>
            <a:r>
              <a:rPr lang="en-US" altLang="zh-CN" sz="2200" b="1" dirty="0">
                <a:solidFill>
                  <a:srgbClr val="FF0000"/>
                </a:solidFill>
                <a:effectLst>
                  <a:outerShdw blurRad="38100" dist="38100" dir="2700000" algn="tl">
                    <a:srgbClr val="C0C0C0"/>
                  </a:outerShdw>
                </a:effectLst>
                <a:latin typeface="黑体" pitchFamily="2" charset="-122"/>
                <a:ea typeface="黑体" pitchFamily="2" charset="-122"/>
              </a:rPr>
              <a:t>076</a:t>
            </a:r>
            <a:r>
              <a:rPr lang="zh-CN" altLang="en-US" sz="2200" b="1" dirty="0">
                <a:latin typeface="黑体" pitchFamily="2" charset="-122"/>
                <a:ea typeface="黑体" pitchFamily="2" charset="-122"/>
              </a:rPr>
              <a:t>，</a:t>
            </a:r>
            <a:r>
              <a:rPr lang="en-US" altLang="zh-CN" sz="2200" b="1" dirty="0">
                <a:solidFill>
                  <a:schemeClr val="tx2"/>
                </a:solidFill>
                <a:latin typeface="黑体" pitchFamily="2" charset="-122"/>
                <a:ea typeface="黑体" pitchFamily="2" charset="-122"/>
              </a:rPr>
              <a:t>129</a:t>
            </a:r>
            <a:r>
              <a:rPr lang="zh-CN" altLang="en-US" sz="2200" b="1" dirty="0">
                <a:latin typeface="黑体" pitchFamily="2" charset="-122"/>
                <a:ea typeface="黑体" pitchFamily="2" charset="-122"/>
              </a:rPr>
              <a:t>，</a:t>
            </a:r>
            <a:r>
              <a:rPr lang="en-US" altLang="zh-CN" sz="2200" b="1" dirty="0">
                <a:solidFill>
                  <a:schemeClr val="tx2"/>
                </a:solidFill>
                <a:effectLst>
                  <a:outerShdw blurRad="38100" dist="38100" dir="2700000" algn="tl">
                    <a:srgbClr val="C0C0C0"/>
                  </a:outerShdw>
                </a:effectLst>
                <a:latin typeface="黑体" pitchFamily="2" charset="-122"/>
                <a:ea typeface="黑体" pitchFamily="2" charset="-122"/>
              </a:rPr>
              <a:t>256</a:t>
            </a:r>
            <a:r>
              <a:rPr lang="zh-CN" altLang="en-US" sz="2200" b="1" dirty="0">
                <a:latin typeface="黑体" pitchFamily="2" charset="-122"/>
                <a:ea typeface="黑体" pitchFamily="2" charset="-122"/>
              </a:rPr>
              <a:t>，</a:t>
            </a:r>
            <a:r>
              <a:rPr lang="en-US" altLang="zh-CN" sz="2200" b="1" dirty="0">
                <a:solidFill>
                  <a:schemeClr val="tx2"/>
                </a:solidFill>
                <a:latin typeface="黑体" pitchFamily="2" charset="-122"/>
                <a:ea typeface="黑体" pitchFamily="2" charset="-122"/>
              </a:rPr>
              <a:t>438</a:t>
            </a:r>
            <a:r>
              <a:rPr lang="zh-CN" altLang="en-US" sz="2200" b="1" dirty="0">
                <a:latin typeface="黑体" pitchFamily="2" charset="-122"/>
                <a:ea typeface="黑体" pitchFamily="2" charset="-122"/>
              </a:rPr>
              <a:t>，</a:t>
            </a:r>
            <a:r>
              <a:rPr lang="en-US" altLang="zh-CN" sz="2200" b="1" dirty="0">
                <a:solidFill>
                  <a:schemeClr val="tx2"/>
                </a:solidFill>
                <a:latin typeface="黑体" pitchFamily="2" charset="-122"/>
                <a:ea typeface="黑体" pitchFamily="2" charset="-122"/>
              </a:rPr>
              <a:t>301</a:t>
            </a:r>
            <a:r>
              <a:rPr lang="zh-CN" altLang="en-US" sz="2200" b="1" dirty="0">
                <a:latin typeface="黑体" pitchFamily="2" charset="-122"/>
                <a:ea typeface="黑体" pitchFamily="2" charset="-122"/>
              </a:rPr>
              <a:t>，</a:t>
            </a:r>
            <a:r>
              <a:rPr lang="en-US" altLang="zh-CN" sz="2200" b="1" dirty="0">
                <a:solidFill>
                  <a:schemeClr val="tx2"/>
                </a:solidFill>
                <a:latin typeface="黑体" pitchFamily="2" charset="-122"/>
                <a:ea typeface="黑体" pitchFamily="2" charset="-122"/>
              </a:rPr>
              <a:t>694</a:t>
            </a:r>
            <a:r>
              <a:rPr lang="zh-CN" altLang="en-US" sz="2200" b="1" dirty="0">
                <a:latin typeface="黑体" pitchFamily="2" charset="-122"/>
                <a:ea typeface="黑体" pitchFamily="2" charset="-122"/>
              </a:rPr>
              <a:t>，</a:t>
            </a:r>
            <a:r>
              <a:rPr lang="en-US" altLang="zh-CN" sz="2200" b="1" dirty="0">
                <a:latin typeface="黑体" pitchFamily="2" charset="-122"/>
                <a:ea typeface="黑体" pitchFamily="2" charset="-122"/>
              </a:rPr>
              <a:t>742</a:t>
            </a:r>
            <a:r>
              <a:rPr lang="zh-CN" altLang="en-US" sz="2200" b="1" dirty="0">
                <a:latin typeface="黑体" pitchFamily="2" charset="-122"/>
                <a:ea typeface="黑体" pitchFamily="2" charset="-122"/>
              </a:rPr>
              <a:t>，</a:t>
            </a:r>
            <a:r>
              <a:rPr lang="en-US" altLang="zh-CN" sz="2200" b="1" dirty="0">
                <a:latin typeface="黑体" pitchFamily="2" charset="-122"/>
                <a:ea typeface="黑体" pitchFamily="2" charset="-122"/>
              </a:rPr>
              <a:t>694</a:t>
            </a:r>
            <a:r>
              <a:rPr lang="zh-CN" altLang="en-US" sz="2200" b="1" dirty="0">
                <a:latin typeface="黑体" pitchFamily="2" charset="-122"/>
                <a:ea typeface="黑体" pitchFamily="2" charset="-122"/>
              </a:rPr>
              <a:t>，</a:t>
            </a:r>
            <a:r>
              <a:rPr lang="en-US" altLang="zh-CN" sz="2200" b="1" dirty="0">
                <a:solidFill>
                  <a:schemeClr val="tx2"/>
                </a:solidFill>
                <a:latin typeface="黑体" pitchFamily="2" charset="-122"/>
                <a:ea typeface="黑体" pitchFamily="2" charset="-122"/>
              </a:rPr>
              <a:t>863</a:t>
            </a:r>
            <a:r>
              <a:rPr lang="zh-CN" altLang="en-US" sz="2200" b="1" dirty="0">
                <a:latin typeface="黑体" pitchFamily="2" charset="-122"/>
                <a:ea typeface="黑体" pitchFamily="2" charset="-122"/>
              </a:rPr>
              <a:t>，</a:t>
            </a:r>
            <a:r>
              <a:rPr lang="en-US" altLang="zh-CN" sz="2200" b="1" dirty="0">
                <a:solidFill>
                  <a:schemeClr val="tx2"/>
                </a:solidFill>
                <a:latin typeface="黑体" pitchFamily="2" charset="-122"/>
                <a:ea typeface="黑体" pitchFamily="2" charset="-122"/>
              </a:rPr>
              <a:t>937</a:t>
            </a:r>
          </a:p>
        </p:txBody>
      </p:sp>
      <p:sp>
        <p:nvSpPr>
          <p:cNvPr id="751636" name="Rectangle 20">
            <a:extLst>
              <a:ext uri="{FF2B5EF4-FFF2-40B4-BE49-F238E27FC236}">
                <a16:creationId xmlns:a16="http://schemas.microsoft.com/office/drawing/2014/main" id="{7FB1E450-B6EE-4B87-841B-2073893B2FB6}"/>
              </a:ext>
            </a:extLst>
          </p:cNvPr>
          <p:cNvSpPr>
            <a:spLocks noChangeArrowheads="1"/>
          </p:cNvSpPr>
          <p:nvPr/>
        </p:nvSpPr>
        <p:spPr bwMode="auto">
          <a:xfrm>
            <a:off x="6858000" y="4020582"/>
            <a:ext cx="500063" cy="336550"/>
          </a:xfrm>
          <a:prstGeom prst="rect">
            <a:avLst/>
          </a:prstGeom>
          <a:solidFill>
            <a:schemeClr val="bg1"/>
          </a:solidFill>
          <a:ln w="9525">
            <a:noFill/>
            <a:miter lim="800000"/>
            <a:headEnd/>
            <a:tailEnd/>
          </a:ln>
          <a:effectLst/>
        </p:spPr>
        <p:txBody>
          <a:bodyPr lIns="0" tIns="0" rIns="0" bIns="0">
            <a:spAutoFit/>
          </a:bodyPr>
          <a:lstStyle/>
          <a:p>
            <a:pPr eaLnBrk="1" fontAlgn="t" hangingPunct="1">
              <a:spcBef>
                <a:spcPct val="50000"/>
              </a:spcBef>
              <a:defRPr/>
            </a:pPr>
            <a:r>
              <a:rPr lang="en-US" altLang="zh-CN" sz="2200" b="1" dirty="0">
                <a:solidFill>
                  <a:srgbClr val="FF0000"/>
                </a:solidFill>
                <a:effectLst>
                  <a:outerShdw blurRad="38100" dist="38100" dir="2700000" algn="tl">
                    <a:srgbClr val="C0C0C0"/>
                  </a:outerShdw>
                </a:effectLst>
                <a:latin typeface="黑体" pitchFamily="2" charset="-122"/>
                <a:ea typeface="黑体" pitchFamily="2" charset="-122"/>
              </a:rPr>
              <a:t>751</a:t>
            </a:r>
          </a:p>
        </p:txBody>
      </p:sp>
      <p:grpSp>
        <p:nvGrpSpPr>
          <p:cNvPr id="3" name="Group 21">
            <a:extLst>
              <a:ext uri="{FF2B5EF4-FFF2-40B4-BE49-F238E27FC236}">
                <a16:creationId xmlns:a16="http://schemas.microsoft.com/office/drawing/2014/main" id="{B7920A43-1E89-4E30-8DC1-B80960339EBD}"/>
              </a:ext>
            </a:extLst>
          </p:cNvPr>
          <p:cNvGrpSpPr>
            <a:grpSpLocks/>
          </p:cNvGrpSpPr>
          <p:nvPr/>
        </p:nvGrpSpPr>
        <p:grpSpPr bwMode="auto">
          <a:xfrm>
            <a:off x="4038600" y="4020582"/>
            <a:ext cx="4724400" cy="381000"/>
            <a:chOff x="2592" y="1776"/>
            <a:chExt cx="2976" cy="240"/>
          </a:xfrm>
        </p:grpSpPr>
        <p:sp>
          <p:nvSpPr>
            <p:cNvPr id="54299" name="Rectangle 22">
              <a:extLst>
                <a:ext uri="{FF2B5EF4-FFF2-40B4-BE49-F238E27FC236}">
                  <a16:creationId xmlns:a16="http://schemas.microsoft.com/office/drawing/2014/main" id="{A2DDA09F-3D9A-4DD5-BBBE-AD9805F3F921}"/>
                </a:ext>
              </a:extLst>
            </p:cNvPr>
            <p:cNvSpPr>
              <a:spLocks noChangeArrowheads="1"/>
            </p:cNvSpPr>
            <p:nvPr/>
          </p:nvSpPr>
          <p:spPr bwMode="auto">
            <a:xfrm>
              <a:off x="2592" y="1776"/>
              <a:ext cx="1680" cy="240"/>
            </a:xfrm>
            <a:prstGeom prst="rect">
              <a:avLst/>
            </a:prstGeom>
            <a:noFill/>
            <a:ln w="222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54300" name="Rectangle 23">
              <a:extLst>
                <a:ext uri="{FF2B5EF4-FFF2-40B4-BE49-F238E27FC236}">
                  <a16:creationId xmlns:a16="http://schemas.microsoft.com/office/drawing/2014/main" id="{926ABADB-38C3-44D6-A723-2202A7AFC354}"/>
                </a:ext>
              </a:extLst>
            </p:cNvPr>
            <p:cNvSpPr>
              <a:spLocks noChangeArrowheads="1"/>
            </p:cNvSpPr>
            <p:nvPr/>
          </p:nvSpPr>
          <p:spPr bwMode="auto">
            <a:xfrm>
              <a:off x="4800" y="1776"/>
              <a:ext cx="768" cy="240"/>
            </a:xfrm>
            <a:prstGeom prst="rect">
              <a:avLst/>
            </a:prstGeom>
            <a:noFill/>
            <a:ln w="222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751640" name="Rectangle 24">
            <a:extLst>
              <a:ext uri="{FF2B5EF4-FFF2-40B4-BE49-F238E27FC236}">
                <a16:creationId xmlns:a16="http://schemas.microsoft.com/office/drawing/2014/main" id="{C59339A4-D64B-474E-84DF-08D0746A74F0}"/>
              </a:ext>
            </a:extLst>
          </p:cNvPr>
          <p:cNvSpPr>
            <a:spLocks noChangeArrowheads="1"/>
          </p:cNvSpPr>
          <p:nvPr/>
        </p:nvSpPr>
        <p:spPr bwMode="auto">
          <a:xfrm>
            <a:off x="1981200" y="4707970"/>
            <a:ext cx="7162800" cy="338137"/>
          </a:xfrm>
          <a:prstGeom prst="rect">
            <a:avLst/>
          </a:prstGeom>
          <a:solidFill>
            <a:schemeClr val="bg1"/>
          </a:solidFill>
          <a:ln w="9525">
            <a:noFill/>
            <a:miter lim="800000"/>
            <a:headEnd/>
            <a:tailEnd/>
          </a:ln>
          <a:effectLst/>
        </p:spPr>
        <p:txBody>
          <a:bodyPr lIns="0" tIns="0" rIns="0" bIns="0">
            <a:spAutoFit/>
          </a:bodyPr>
          <a:lstStyle/>
          <a:p>
            <a:pPr eaLnBrk="1" hangingPunct="1">
              <a:defRPr/>
            </a:pPr>
            <a:r>
              <a:rPr lang="en-US" altLang="zh-CN" sz="2200" b="1">
                <a:effectLst>
                  <a:outerShdw blurRad="38100" dist="38100" dir="2700000" algn="tl">
                    <a:srgbClr val="C0C0C0"/>
                  </a:outerShdw>
                </a:effectLst>
                <a:latin typeface="黑体" pitchFamily="2" charset="-122"/>
                <a:ea typeface="黑体" pitchFamily="2" charset="-122"/>
              </a:rPr>
              <a:t>076</a:t>
            </a:r>
            <a:r>
              <a:rPr lang="zh-CN" altLang="en-US" sz="2200" b="1">
                <a:latin typeface="黑体" pitchFamily="2" charset="-122"/>
                <a:ea typeface="黑体" pitchFamily="2" charset="-122"/>
              </a:rPr>
              <a:t>，</a:t>
            </a:r>
            <a:r>
              <a:rPr lang="en-US" altLang="zh-CN" sz="2200" b="1">
                <a:effectLst>
                  <a:outerShdw blurRad="38100" dist="38100" dir="2700000" algn="tl">
                    <a:srgbClr val="C0C0C0"/>
                  </a:outerShdw>
                </a:effectLst>
                <a:latin typeface="黑体" pitchFamily="2" charset="-122"/>
                <a:ea typeface="黑体" pitchFamily="2" charset="-122"/>
              </a:rPr>
              <a:t>129</a:t>
            </a:r>
            <a:r>
              <a:rPr lang="zh-CN" altLang="en-US" sz="2200" b="1">
                <a:latin typeface="黑体" pitchFamily="2" charset="-122"/>
                <a:ea typeface="黑体" pitchFamily="2" charset="-122"/>
              </a:rPr>
              <a:t>，</a:t>
            </a:r>
            <a:r>
              <a:rPr lang="en-US" altLang="zh-CN" sz="2200" b="1">
                <a:solidFill>
                  <a:schemeClr val="tx2"/>
                </a:solidFill>
                <a:effectLst>
                  <a:outerShdw blurRad="38100" dist="38100" dir="2700000" algn="tl">
                    <a:srgbClr val="C0C0C0"/>
                  </a:outerShdw>
                </a:effectLst>
                <a:latin typeface="黑体" pitchFamily="2" charset="-122"/>
                <a:ea typeface="黑体" pitchFamily="2" charset="-122"/>
              </a:rPr>
              <a:t>256</a:t>
            </a:r>
            <a:r>
              <a:rPr lang="zh-CN" altLang="en-US" sz="2200" b="1">
                <a:latin typeface="黑体" pitchFamily="2" charset="-122"/>
                <a:ea typeface="黑体" pitchFamily="2" charset="-122"/>
              </a:rPr>
              <a:t>，</a:t>
            </a:r>
            <a:r>
              <a:rPr lang="en-US" altLang="zh-CN" sz="2200" b="1">
                <a:solidFill>
                  <a:srgbClr val="FF00FF"/>
                </a:solidFill>
                <a:effectLst>
                  <a:outerShdw blurRad="38100" dist="38100" dir="2700000" algn="tl">
                    <a:srgbClr val="C0C0C0"/>
                  </a:outerShdw>
                </a:effectLst>
                <a:latin typeface="黑体" pitchFamily="2" charset="-122"/>
                <a:ea typeface="黑体" pitchFamily="2" charset="-122"/>
              </a:rPr>
              <a:t>438</a:t>
            </a:r>
            <a:r>
              <a:rPr lang="zh-CN" altLang="en-US" sz="2200" b="1">
                <a:latin typeface="黑体" pitchFamily="2" charset="-122"/>
                <a:ea typeface="黑体" pitchFamily="2" charset="-122"/>
              </a:rPr>
              <a:t>，</a:t>
            </a:r>
            <a:r>
              <a:rPr lang="en-US" altLang="zh-CN" sz="2200" b="1">
                <a:latin typeface="黑体" pitchFamily="2" charset="-122"/>
                <a:ea typeface="黑体" pitchFamily="2" charset="-122"/>
              </a:rPr>
              <a:t>301</a:t>
            </a:r>
            <a:r>
              <a:rPr lang="zh-CN" altLang="en-US" sz="2200" b="1">
                <a:latin typeface="黑体" pitchFamily="2" charset="-122"/>
                <a:ea typeface="黑体" pitchFamily="2" charset="-122"/>
              </a:rPr>
              <a:t>，</a:t>
            </a:r>
            <a:r>
              <a:rPr lang="en-US" altLang="zh-CN" sz="2200" b="1">
                <a:latin typeface="黑体" pitchFamily="2" charset="-122"/>
                <a:ea typeface="黑体" pitchFamily="2" charset="-122"/>
              </a:rPr>
              <a:t>694</a:t>
            </a:r>
            <a:r>
              <a:rPr lang="zh-CN" altLang="en-US" sz="2200" b="1">
                <a:latin typeface="黑体" pitchFamily="2" charset="-122"/>
                <a:ea typeface="黑体" pitchFamily="2" charset="-122"/>
              </a:rPr>
              <a:t>，</a:t>
            </a:r>
            <a:r>
              <a:rPr lang="en-US" altLang="zh-CN" sz="2200" b="1">
                <a:latin typeface="黑体" pitchFamily="2" charset="-122"/>
                <a:ea typeface="黑体" pitchFamily="2" charset="-122"/>
              </a:rPr>
              <a:t>742</a:t>
            </a:r>
            <a:r>
              <a:rPr lang="zh-CN" altLang="en-US" sz="2200" b="1">
                <a:latin typeface="黑体" pitchFamily="2" charset="-122"/>
                <a:ea typeface="黑体" pitchFamily="2" charset="-122"/>
              </a:rPr>
              <a:t>，</a:t>
            </a:r>
            <a:r>
              <a:rPr lang="en-US" altLang="zh-CN" sz="2200" b="1">
                <a:effectLst>
                  <a:outerShdw blurRad="38100" dist="38100" dir="2700000" algn="tl">
                    <a:srgbClr val="C0C0C0"/>
                  </a:outerShdw>
                </a:effectLst>
                <a:latin typeface="黑体" pitchFamily="2" charset="-122"/>
                <a:ea typeface="黑体" pitchFamily="2" charset="-122"/>
              </a:rPr>
              <a:t>751</a:t>
            </a:r>
            <a:r>
              <a:rPr lang="zh-CN" altLang="en-US" sz="2200" b="1">
                <a:latin typeface="黑体" pitchFamily="2" charset="-122"/>
                <a:ea typeface="黑体" pitchFamily="2" charset="-122"/>
              </a:rPr>
              <a:t>，</a:t>
            </a:r>
            <a:r>
              <a:rPr lang="en-US" altLang="zh-CN" sz="2200" b="1">
                <a:solidFill>
                  <a:srgbClr val="FF00FF"/>
                </a:solidFill>
                <a:effectLst>
                  <a:outerShdw blurRad="38100" dist="38100" dir="2700000" algn="tl">
                    <a:srgbClr val="C0C0C0"/>
                  </a:outerShdw>
                </a:effectLst>
                <a:latin typeface="黑体" pitchFamily="2" charset="-122"/>
                <a:ea typeface="黑体" pitchFamily="2" charset="-122"/>
              </a:rPr>
              <a:t>863</a:t>
            </a:r>
            <a:r>
              <a:rPr lang="zh-CN" altLang="en-US" sz="2200" b="1">
                <a:latin typeface="黑体" pitchFamily="2" charset="-122"/>
                <a:ea typeface="黑体" pitchFamily="2" charset="-122"/>
              </a:rPr>
              <a:t>，</a:t>
            </a:r>
            <a:r>
              <a:rPr lang="en-US" altLang="zh-CN" sz="2200" b="1">
                <a:latin typeface="黑体" pitchFamily="2" charset="-122"/>
                <a:ea typeface="黑体" pitchFamily="2" charset="-122"/>
              </a:rPr>
              <a:t>937</a:t>
            </a:r>
          </a:p>
        </p:txBody>
      </p:sp>
      <p:sp>
        <p:nvSpPr>
          <p:cNvPr id="751641" name="Rectangle 25">
            <a:extLst>
              <a:ext uri="{FF2B5EF4-FFF2-40B4-BE49-F238E27FC236}">
                <a16:creationId xmlns:a16="http://schemas.microsoft.com/office/drawing/2014/main" id="{4A0AD07D-FBB7-45D5-9387-B056D5853F30}"/>
              </a:ext>
            </a:extLst>
          </p:cNvPr>
          <p:cNvSpPr>
            <a:spLocks noChangeArrowheads="1"/>
          </p:cNvSpPr>
          <p:nvPr/>
        </p:nvSpPr>
        <p:spPr bwMode="auto">
          <a:xfrm>
            <a:off x="7543800" y="4707970"/>
            <a:ext cx="1219200" cy="379412"/>
          </a:xfrm>
          <a:prstGeom prst="rect">
            <a:avLst/>
          </a:prstGeom>
          <a:noFill/>
          <a:ln w="222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751642" name="Rectangle 26">
            <a:extLst>
              <a:ext uri="{FF2B5EF4-FFF2-40B4-BE49-F238E27FC236}">
                <a16:creationId xmlns:a16="http://schemas.microsoft.com/office/drawing/2014/main" id="{8D542FF3-1596-4C4E-84A3-18DC5D77F8F3}"/>
              </a:ext>
            </a:extLst>
          </p:cNvPr>
          <p:cNvSpPr>
            <a:spLocks noChangeArrowheads="1"/>
          </p:cNvSpPr>
          <p:nvPr/>
        </p:nvSpPr>
        <p:spPr bwMode="auto">
          <a:xfrm>
            <a:off x="1981200" y="4630182"/>
            <a:ext cx="7162800" cy="520700"/>
          </a:xfrm>
          <a:prstGeom prst="rect">
            <a:avLst/>
          </a:prstGeom>
          <a:solidFill>
            <a:schemeClr val="bg1"/>
          </a:solidFill>
          <a:ln w="9525">
            <a:noFill/>
            <a:miter lim="800000"/>
            <a:headEnd/>
            <a:tailEnd/>
          </a:ln>
          <a:effectLst/>
        </p:spPr>
        <p:txBody>
          <a:bodyPr lIns="0" tIns="72000" rIns="0" bIns="108000">
            <a:spAutoFit/>
          </a:bodyPr>
          <a:lstStyle/>
          <a:p>
            <a:pPr eaLnBrk="1" hangingPunct="1">
              <a:defRPr/>
            </a:pPr>
            <a:r>
              <a:rPr lang="en-US" altLang="zh-CN" sz="2200" b="1" dirty="0">
                <a:effectLst>
                  <a:outerShdw blurRad="38100" dist="38100" dir="2700000" algn="tl">
                    <a:srgbClr val="C0C0C0"/>
                  </a:outerShdw>
                </a:effectLst>
                <a:latin typeface="黑体" pitchFamily="2" charset="-122"/>
                <a:ea typeface="黑体" pitchFamily="2" charset="-122"/>
              </a:rPr>
              <a:t>076</a:t>
            </a:r>
            <a:r>
              <a:rPr lang="zh-CN" altLang="en-US" sz="2200" b="1" dirty="0">
                <a:latin typeface="黑体" pitchFamily="2" charset="-122"/>
                <a:ea typeface="黑体" pitchFamily="2" charset="-122"/>
              </a:rPr>
              <a:t>，</a:t>
            </a:r>
            <a:r>
              <a:rPr lang="en-US" altLang="zh-CN" sz="2200" b="1" dirty="0">
                <a:effectLst>
                  <a:outerShdw blurRad="38100" dist="38100" dir="2700000" algn="tl">
                    <a:srgbClr val="C0C0C0"/>
                  </a:outerShdw>
                </a:effectLst>
                <a:latin typeface="黑体" pitchFamily="2" charset="-122"/>
                <a:ea typeface="黑体" pitchFamily="2" charset="-122"/>
              </a:rPr>
              <a:t>129</a:t>
            </a:r>
            <a:r>
              <a:rPr lang="zh-CN" altLang="en-US" sz="2200" b="1" dirty="0">
                <a:latin typeface="黑体" pitchFamily="2" charset="-122"/>
                <a:ea typeface="黑体" pitchFamily="2" charset="-122"/>
              </a:rPr>
              <a:t>，</a:t>
            </a:r>
            <a:r>
              <a:rPr lang="en-US" altLang="zh-CN" sz="2200" b="1" dirty="0">
                <a:solidFill>
                  <a:schemeClr val="tx2"/>
                </a:solidFill>
                <a:effectLst>
                  <a:outerShdw blurRad="38100" dist="38100" dir="2700000" algn="tl">
                    <a:srgbClr val="C0C0C0"/>
                  </a:outerShdw>
                </a:effectLst>
                <a:latin typeface="黑体" pitchFamily="2" charset="-122"/>
                <a:ea typeface="黑体" pitchFamily="2" charset="-122"/>
              </a:rPr>
              <a:t>256</a:t>
            </a:r>
            <a:r>
              <a:rPr lang="zh-CN" altLang="en-US" sz="2200" b="1" dirty="0">
                <a:latin typeface="黑体" pitchFamily="2" charset="-122"/>
                <a:ea typeface="黑体" pitchFamily="2" charset="-122"/>
              </a:rPr>
              <a:t>，</a:t>
            </a:r>
            <a:r>
              <a:rPr lang="en-US" altLang="zh-CN" sz="2200" b="1" dirty="0">
                <a:solidFill>
                  <a:schemeClr val="tx2"/>
                </a:solidFill>
                <a:latin typeface="黑体" pitchFamily="2" charset="-122"/>
                <a:ea typeface="黑体" pitchFamily="2" charset="-122"/>
              </a:rPr>
              <a:t>301</a:t>
            </a:r>
            <a:r>
              <a:rPr lang="zh-CN" altLang="en-US" sz="2200" b="1" dirty="0">
                <a:latin typeface="黑体" pitchFamily="2" charset="-122"/>
                <a:ea typeface="黑体" pitchFamily="2" charset="-122"/>
              </a:rPr>
              <a:t>，</a:t>
            </a:r>
            <a:r>
              <a:rPr lang="en-US" altLang="zh-CN" sz="2200" b="1" dirty="0">
                <a:latin typeface="黑体" pitchFamily="2" charset="-122"/>
                <a:ea typeface="黑体" pitchFamily="2" charset="-122"/>
              </a:rPr>
              <a:t>301</a:t>
            </a:r>
            <a:r>
              <a:rPr lang="zh-CN" altLang="en-US" sz="2200" b="1" dirty="0">
                <a:latin typeface="黑体" pitchFamily="2" charset="-122"/>
                <a:ea typeface="黑体" pitchFamily="2" charset="-122"/>
              </a:rPr>
              <a:t>，</a:t>
            </a:r>
            <a:r>
              <a:rPr lang="en-US" altLang="zh-CN" sz="2200" b="1" dirty="0">
                <a:latin typeface="黑体" pitchFamily="2" charset="-122"/>
                <a:ea typeface="黑体" pitchFamily="2" charset="-122"/>
              </a:rPr>
              <a:t>694</a:t>
            </a:r>
            <a:r>
              <a:rPr lang="zh-CN" altLang="en-US" sz="2200" b="1" dirty="0">
                <a:latin typeface="黑体" pitchFamily="2" charset="-122"/>
                <a:ea typeface="黑体" pitchFamily="2" charset="-122"/>
              </a:rPr>
              <a:t>，</a:t>
            </a:r>
            <a:r>
              <a:rPr lang="en-US" altLang="zh-CN" sz="2200" b="1" dirty="0">
                <a:latin typeface="黑体" pitchFamily="2" charset="-122"/>
                <a:ea typeface="黑体" pitchFamily="2" charset="-122"/>
              </a:rPr>
              <a:t>742</a:t>
            </a:r>
            <a:r>
              <a:rPr lang="zh-CN" altLang="en-US" sz="2200" b="1" dirty="0">
                <a:latin typeface="黑体" pitchFamily="2" charset="-122"/>
                <a:ea typeface="黑体" pitchFamily="2" charset="-122"/>
              </a:rPr>
              <a:t>，</a:t>
            </a:r>
            <a:r>
              <a:rPr lang="en-US" altLang="zh-CN" sz="2200" b="1" dirty="0">
                <a:solidFill>
                  <a:schemeClr val="tx2"/>
                </a:solidFill>
                <a:effectLst>
                  <a:outerShdw blurRad="38100" dist="38100" dir="2700000" algn="tl">
                    <a:srgbClr val="C0C0C0"/>
                  </a:outerShdw>
                </a:effectLst>
                <a:latin typeface="黑体" pitchFamily="2" charset="-122"/>
                <a:ea typeface="黑体" pitchFamily="2" charset="-122"/>
              </a:rPr>
              <a:t>751</a:t>
            </a:r>
            <a:r>
              <a:rPr lang="zh-CN" altLang="en-US" sz="2200" b="1" dirty="0">
                <a:latin typeface="黑体" pitchFamily="2" charset="-122"/>
                <a:ea typeface="黑体" pitchFamily="2" charset="-122"/>
              </a:rPr>
              <a:t>，</a:t>
            </a:r>
            <a:r>
              <a:rPr lang="en-US" altLang="zh-CN" sz="2200" b="1" dirty="0">
                <a:solidFill>
                  <a:srgbClr val="FF0000"/>
                </a:solidFill>
                <a:effectLst>
                  <a:outerShdw blurRad="38100" dist="38100" dir="2700000" algn="tl">
                    <a:srgbClr val="C0C0C0"/>
                  </a:outerShdw>
                </a:effectLst>
                <a:latin typeface="黑体" pitchFamily="2" charset="-122"/>
                <a:ea typeface="黑体" pitchFamily="2" charset="-122"/>
              </a:rPr>
              <a:t>863</a:t>
            </a:r>
            <a:r>
              <a:rPr lang="zh-CN" altLang="en-US" sz="2200" b="1" dirty="0">
                <a:latin typeface="黑体" pitchFamily="2" charset="-122"/>
                <a:ea typeface="黑体" pitchFamily="2" charset="-122"/>
              </a:rPr>
              <a:t>，</a:t>
            </a:r>
            <a:r>
              <a:rPr lang="en-US" altLang="zh-CN" sz="2200" b="1" dirty="0">
                <a:latin typeface="黑体" pitchFamily="2" charset="-122"/>
                <a:ea typeface="黑体" pitchFamily="2" charset="-122"/>
              </a:rPr>
              <a:t>937</a:t>
            </a:r>
          </a:p>
        </p:txBody>
      </p:sp>
      <p:sp>
        <p:nvSpPr>
          <p:cNvPr id="751643" name="Rectangle 27">
            <a:extLst>
              <a:ext uri="{FF2B5EF4-FFF2-40B4-BE49-F238E27FC236}">
                <a16:creationId xmlns:a16="http://schemas.microsoft.com/office/drawing/2014/main" id="{D0F5CF42-1B34-4E65-A9BF-241124E4B0F4}"/>
              </a:ext>
            </a:extLst>
          </p:cNvPr>
          <p:cNvSpPr>
            <a:spLocks noChangeArrowheads="1"/>
          </p:cNvSpPr>
          <p:nvPr/>
        </p:nvSpPr>
        <p:spPr bwMode="auto">
          <a:xfrm>
            <a:off x="4800600" y="4707970"/>
            <a:ext cx="533400" cy="338137"/>
          </a:xfrm>
          <a:prstGeom prst="rect">
            <a:avLst/>
          </a:prstGeom>
          <a:solidFill>
            <a:schemeClr val="bg1"/>
          </a:solidFill>
          <a:ln w="9525">
            <a:noFill/>
            <a:miter lim="800000"/>
            <a:headEnd/>
            <a:tailEnd/>
          </a:ln>
          <a:effectLst/>
        </p:spPr>
        <p:txBody>
          <a:bodyPr lIns="0" tIns="0" rIns="0" bIns="0">
            <a:spAutoFit/>
          </a:bodyPr>
          <a:lstStyle/>
          <a:p>
            <a:pPr eaLnBrk="1" fontAlgn="t" hangingPunct="1">
              <a:spcBef>
                <a:spcPct val="50000"/>
              </a:spcBef>
              <a:defRPr/>
            </a:pPr>
            <a:r>
              <a:rPr lang="en-US" altLang="zh-CN" sz="2200" b="1" dirty="0">
                <a:solidFill>
                  <a:srgbClr val="FF0000"/>
                </a:solidFill>
                <a:effectLst>
                  <a:outerShdw blurRad="38100" dist="38100" dir="2700000" algn="tl">
                    <a:srgbClr val="C0C0C0"/>
                  </a:outerShdw>
                </a:effectLst>
                <a:latin typeface="黑体" pitchFamily="2" charset="-122"/>
                <a:ea typeface="黑体" pitchFamily="2" charset="-122"/>
              </a:rPr>
              <a:t>438</a:t>
            </a:r>
          </a:p>
        </p:txBody>
      </p:sp>
      <p:sp>
        <p:nvSpPr>
          <p:cNvPr id="751644" name="Rectangle 28">
            <a:extLst>
              <a:ext uri="{FF2B5EF4-FFF2-40B4-BE49-F238E27FC236}">
                <a16:creationId xmlns:a16="http://schemas.microsoft.com/office/drawing/2014/main" id="{6931FA94-4CB6-49AE-9792-BED026A73B13}"/>
              </a:ext>
            </a:extLst>
          </p:cNvPr>
          <p:cNvSpPr>
            <a:spLocks noChangeArrowheads="1"/>
          </p:cNvSpPr>
          <p:nvPr/>
        </p:nvSpPr>
        <p:spPr bwMode="auto">
          <a:xfrm>
            <a:off x="5410200" y="4707970"/>
            <a:ext cx="1295400" cy="379412"/>
          </a:xfrm>
          <a:prstGeom prst="rect">
            <a:avLst/>
          </a:prstGeom>
          <a:noFill/>
          <a:ln w="222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751645" name="Rectangle 29">
            <a:extLst>
              <a:ext uri="{FF2B5EF4-FFF2-40B4-BE49-F238E27FC236}">
                <a16:creationId xmlns:a16="http://schemas.microsoft.com/office/drawing/2014/main" id="{24D99DD9-E668-42A9-91F8-2E524FE54D32}"/>
              </a:ext>
            </a:extLst>
          </p:cNvPr>
          <p:cNvSpPr>
            <a:spLocks noChangeArrowheads="1"/>
          </p:cNvSpPr>
          <p:nvPr/>
        </p:nvSpPr>
        <p:spPr bwMode="auto">
          <a:xfrm>
            <a:off x="1981200" y="5392182"/>
            <a:ext cx="7162800" cy="407988"/>
          </a:xfrm>
          <a:prstGeom prst="rect">
            <a:avLst/>
          </a:prstGeom>
          <a:solidFill>
            <a:schemeClr val="bg1"/>
          </a:solidFill>
          <a:ln w="9525">
            <a:noFill/>
            <a:miter lim="800000"/>
            <a:headEnd/>
            <a:tailEnd/>
          </a:ln>
          <a:effectLst/>
        </p:spPr>
        <p:txBody>
          <a:bodyPr lIns="0" tIns="0" rIns="0" bIns="72000">
            <a:spAutoFit/>
          </a:bodyPr>
          <a:lstStyle/>
          <a:p>
            <a:pPr eaLnBrk="1" hangingPunct="1">
              <a:defRPr/>
            </a:pPr>
            <a:r>
              <a:rPr lang="en-US" altLang="zh-CN" sz="2200" b="1" dirty="0">
                <a:effectLst>
                  <a:outerShdw blurRad="38100" dist="38100" dir="2700000" algn="tl">
                    <a:srgbClr val="C0C0C0"/>
                  </a:outerShdw>
                </a:effectLst>
                <a:latin typeface="黑体" pitchFamily="2" charset="-122"/>
                <a:ea typeface="黑体" pitchFamily="2" charset="-122"/>
              </a:rPr>
              <a:t>076</a:t>
            </a:r>
            <a:r>
              <a:rPr lang="zh-CN" altLang="en-US" sz="2200" b="1" dirty="0">
                <a:latin typeface="黑体" pitchFamily="2" charset="-122"/>
                <a:ea typeface="黑体" pitchFamily="2" charset="-122"/>
              </a:rPr>
              <a:t>，</a:t>
            </a:r>
            <a:r>
              <a:rPr lang="en-US" altLang="zh-CN" sz="2200" b="1" dirty="0">
                <a:effectLst>
                  <a:outerShdw blurRad="38100" dist="38100" dir="2700000" algn="tl">
                    <a:srgbClr val="C0C0C0"/>
                  </a:outerShdw>
                </a:effectLst>
                <a:latin typeface="黑体" pitchFamily="2" charset="-122"/>
                <a:ea typeface="黑体" pitchFamily="2" charset="-122"/>
              </a:rPr>
              <a:t>129</a:t>
            </a:r>
            <a:r>
              <a:rPr lang="zh-CN" altLang="en-US" sz="2200" b="1" dirty="0">
                <a:latin typeface="黑体" pitchFamily="2" charset="-122"/>
                <a:ea typeface="黑体" pitchFamily="2" charset="-122"/>
              </a:rPr>
              <a:t>，</a:t>
            </a:r>
            <a:r>
              <a:rPr lang="en-US" altLang="zh-CN" sz="2200" b="1" dirty="0">
                <a:effectLst>
                  <a:outerShdw blurRad="38100" dist="38100" dir="2700000" algn="tl">
                    <a:srgbClr val="C0C0C0"/>
                  </a:outerShdw>
                </a:effectLst>
                <a:latin typeface="黑体" pitchFamily="2" charset="-122"/>
                <a:ea typeface="黑体" pitchFamily="2" charset="-122"/>
              </a:rPr>
              <a:t>256</a:t>
            </a:r>
            <a:r>
              <a:rPr lang="zh-CN" altLang="en-US" sz="2200" b="1" dirty="0">
                <a:latin typeface="黑体" pitchFamily="2" charset="-122"/>
                <a:ea typeface="黑体" pitchFamily="2" charset="-122"/>
              </a:rPr>
              <a:t>，</a:t>
            </a:r>
            <a:r>
              <a:rPr lang="en-US" altLang="zh-CN" sz="2200" b="1" dirty="0">
                <a:effectLst>
                  <a:outerShdw blurRad="38100" dist="38100" dir="2700000" algn="tl">
                    <a:srgbClr val="C0C0C0"/>
                  </a:outerShdw>
                </a:effectLst>
                <a:latin typeface="黑体" pitchFamily="2" charset="-122"/>
                <a:ea typeface="黑体" pitchFamily="2" charset="-122"/>
              </a:rPr>
              <a:t>301</a:t>
            </a:r>
            <a:r>
              <a:rPr lang="zh-CN" altLang="en-US" sz="2200" b="1" dirty="0">
                <a:latin typeface="黑体" pitchFamily="2" charset="-122"/>
                <a:ea typeface="黑体" pitchFamily="2" charset="-122"/>
              </a:rPr>
              <a:t>，</a:t>
            </a:r>
            <a:r>
              <a:rPr lang="en-US" altLang="zh-CN" sz="2200" b="1" dirty="0">
                <a:effectLst>
                  <a:outerShdw blurRad="38100" dist="38100" dir="2700000" algn="tl">
                    <a:srgbClr val="C0C0C0"/>
                  </a:outerShdw>
                </a:effectLst>
                <a:latin typeface="黑体" pitchFamily="2" charset="-122"/>
                <a:ea typeface="黑体" pitchFamily="2" charset="-122"/>
              </a:rPr>
              <a:t>438</a:t>
            </a:r>
            <a:r>
              <a:rPr lang="zh-CN" altLang="en-US" sz="2200" b="1" dirty="0">
                <a:latin typeface="黑体" pitchFamily="2" charset="-122"/>
                <a:ea typeface="黑体" pitchFamily="2" charset="-122"/>
              </a:rPr>
              <a:t>，</a:t>
            </a:r>
            <a:r>
              <a:rPr lang="en-US" altLang="zh-CN" sz="2200" b="1" dirty="0">
                <a:solidFill>
                  <a:srgbClr val="FF0000"/>
                </a:solidFill>
                <a:effectLst>
                  <a:outerShdw blurRad="38100" dist="38100" dir="2700000" algn="tl">
                    <a:srgbClr val="000000">
                      <a:alpha val="43137"/>
                    </a:srgbClr>
                  </a:outerShdw>
                </a:effectLst>
                <a:latin typeface="黑体" pitchFamily="2" charset="-122"/>
                <a:ea typeface="黑体" pitchFamily="2" charset="-122"/>
              </a:rPr>
              <a:t>694</a:t>
            </a:r>
            <a:r>
              <a:rPr lang="zh-CN" altLang="en-US" sz="2200" b="1" dirty="0">
                <a:latin typeface="黑体" pitchFamily="2" charset="-122"/>
                <a:ea typeface="黑体" pitchFamily="2" charset="-122"/>
              </a:rPr>
              <a:t>，</a:t>
            </a:r>
            <a:r>
              <a:rPr lang="en-US" altLang="zh-CN" sz="2200" b="1" dirty="0">
                <a:latin typeface="黑体" pitchFamily="2" charset="-122"/>
                <a:ea typeface="黑体" pitchFamily="2" charset="-122"/>
              </a:rPr>
              <a:t>742</a:t>
            </a:r>
            <a:r>
              <a:rPr lang="zh-CN" altLang="en-US" sz="2200" b="1" dirty="0">
                <a:latin typeface="黑体" pitchFamily="2" charset="-122"/>
                <a:ea typeface="黑体" pitchFamily="2" charset="-122"/>
              </a:rPr>
              <a:t>，</a:t>
            </a:r>
            <a:r>
              <a:rPr lang="en-US" altLang="zh-CN" sz="2200" b="1" dirty="0">
                <a:effectLst>
                  <a:outerShdw blurRad="38100" dist="38100" dir="2700000" algn="tl">
                    <a:srgbClr val="C0C0C0"/>
                  </a:outerShdw>
                </a:effectLst>
                <a:latin typeface="黑体" pitchFamily="2" charset="-122"/>
                <a:ea typeface="黑体" pitchFamily="2" charset="-122"/>
              </a:rPr>
              <a:t>751</a:t>
            </a:r>
            <a:r>
              <a:rPr lang="zh-CN" altLang="en-US" sz="2200" b="1" dirty="0">
                <a:latin typeface="黑体" pitchFamily="2" charset="-122"/>
                <a:ea typeface="黑体" pitchFamily="2" charset="-122"/>
              </a:rPr>
              <a:t>，</a:t>
            </a:r>
            <a:r>
              <a:rPr lang="en-US" altLang="zh-CN" sz="2200" b="1" dirty="0">
                <a:effectLst>
                  <a:outerShdw blurRad="38100" dist="38100" dir="2700000" algn="tl">
                    <a:srgbClr val="C0C0C0"/>
                  </a:outerShdw>
                </a:effectLst>
                <a:latin typeface="黑体" pitchFamily="2" charset="-122"/>
                <a:ea typeface="黑体" pitchFamily="2" charset="-122"/>
              </a:rPr>
              <a:t>863</a:t>
            </a:r>
            <a:r>
              <a:rPr lang="zh-CN" altLang="en-US" sz="2200" b="1" dirty="0">
                <a:latin typeface="黑体" pitchFamily="2" charset="-122"/>
                <a:ea typeface="黑体" pitchFamily="2" charset="-122"/>
              </a:rPr>
              <a:t>，</a:t>
            </a:r>
            <a:r>
              <a:rPr lang="en-US" altLang="zh-CN" sz="2200" b="1" dirty="0">
                <a:effectLst>
                  <a:outerShdw blurRad="38100" dist="38100" dir="2700000" algn="tl">
                    <a:srgbClr val="C0C0C0"/>
                  </a:outerShdw>
                </a:effectLst>
                <a:latin typeface="黑体" pitchFamily="2" charset="-122"/>
                <a:ea typeface="黑体" pitchFamily="2" charset="-122"/>
              </a:rPr>
              <a:t>937</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51624"/>
                                        </p:tgtEl>
                                        <p:attrNameLst>
                                          <p:attrName>style.visibility</p:attrName>
                                        </p:attrNameLst>
                                      </p:cBhvr>
                                      <p:to>
                                        <p:strVal val="visible"/>
                                      </p:to>
                                    </p:set>
                                    <p:anim calcmode="lin" valueType="num">
                                      <p:cBhvr additive="base">
                                        <p:cTn id="7" dur="500" fill="hold"/>
                                        <p:tgtEl>
                                          <p:spTgt spid="751624"/>
                                        </p:tgtEl>
                                        <p:attrNameLst>
                                          <p:attrName>ppt_x</p:attrName>
                                        </p:attrNameLst>
                                      </p:cBhvr>
                                      <p:tavLst>
                                        <p:tav tm="0">
                                          <p:val>
                                            <p:strVal val="1+#ppt_w/2"/>
                                          </p:val>
                                        </p:tav>
                                        <p:tav tm="100000">
                                          <p:val>
                                            <p:strVal val="#ppt_x"/>
                                          </p:val>
                                        </p:tav>
                                      </p:tavLst>
                                    </p:anim>
                                    <p:anim calcmode="lin" valueType="num">
                                      <p:cBhvr additive="base">
                                        <p:cTn id="8" dur="500" fill="hold"/>
                                        <p:tgtEl>
                                          <p:spTgt spid="7516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51619"/>
                                        </p:tgtEl>
                                        <p:attrNameLst>
                                          <p:attrName>style.visibility</p:attrName>
                                        </p:attrNameLst>
                                      </p:cBhvr>
                                      <p:to>
                                        <p:strVal val="visible"/>
                                      </p:to>
                                    </p:set>
                                    <p:animEffect transition="in" filter="wipe(left)">
                                      <p:cBhvr>
                                        <p:cTn id="13" dur="500"/>
                                        <p:tgtEl>
                                          <p:spTgt spid="75161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751621"/>
                                        </p:tgtEl>
                                        <p:attrNameLst>
                                          <p:attrName>style.visibility</p:attrName>
                                        </p:attrNameLst>
                                      </p:cBhvr>
                                      <p:to>
                                        <p:strVal val="visible"/>
                                      </p:to>
                                    </p:set>
                                    <p:animEffect transition="in" filter="wipe(up)">
                                      <p:cBhvr>
                                        <p:cTn id="18" dur="500"/>
                                        <p:tgtEl>
                                          <p:spTgt spid="75162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5162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5162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51626"/>
                                        </p:tgtEl>
                                        <p:attrNameLst>
                                          <p:attrName>style.visibility</p:attrName>
                                        </p:attrNameLst>
                                      </p:cBhvr>
                                      <p:to>
                                        <p:strVal val="visible"/>
                                      </p:to>
                                    </p:set>
                                    <p:anim calcmode="lin" valueType="num">
                                      <p:cBhvr additive="base">
                                        <p:cTn id="31" dur="500" fill="hold"/>
                                        <p:tgtEl>
                                          <p:spTgt spid="751626"/>
                                        </p:tgtEl>
                                        <p:attrNameLst>
                                          <p:attrName>ppt_x</p:attrName>
                                        </p:attrNameLst>
                                      </p:cBhvr>
                                      <p:tavLst>
                                        <p:tav tm="0">
                                          <p:val>
                                            <p:strVal val="1+#ppt_w/2"/>
                                          </p:val>
                                        </p:tav>
                                        <p:tav tm="100000">
                                          <p:val>
                                            <p:strVal val="#ppt_x"/>
                                          </p:val>
                                        </p:tav>
                                      </p:tavLst>
                                    </p:anim>
                                    <p:anim calcmode="lin" valueType="num">
                                      <p:cBhvr additive="base">
                                        <p:cTn id="32" dur="500" fill="hold"/>
                                        <p:tgtEl>
                                          <p:spTgt spid="75162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51627"/>
                                        </p:tgtEl>
                                        <p:attrNameLst>
                                          <p:attrName>style.visibility</p:attrName>
                                        </p:attrNameLst>
                                      </p:cBhvr>
                                      <p:to>
                                        <p:strVal val="visible"/>
                                      </p:to>
                                    </p:set>
                                    <p:anim calcmode="lin" valueType="num">
                                      <p:cBhvr additive="base">
                                        <p:cTn id="37" dur="500" fill="hold"/>
                                        <p:tgtEl>
                                          <p:spTgt spid="751627"/>
                                        </p:tgtEl>
                                        <p:attrNameLst>
                                          <p:attrName>ppt_x</p:attrName>
                                        </p:attrNameLst>
                                      </p:cBhvr>
                                      <p:tavLst>
                                        <p:tav tm="0">
                                          <p:val>
                                            <p:strVal val="0-#ppt_w/2"/>
                                          </p:val>
                                        </p:tav>
                                        <p:tav tm="100000">
                                          <p:val>
                                            <p:strVal val="#ppt_x"/>
                                          </p:val>
                                        </p:tav>
                                      </p:tavLst>
                                    </p:anim>
                                    <p:anim calcmode="lin" valueType="num">
                                      <p:cBhvr additive="base">
                                        <p:cTn id="38" dur="500" fill="hold"/>
                                        <p:tgtEl>
                                          <p:spTgt spid="751627"/>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51628"/>
                                        </p:tgtEl>
                                        <p:attrNameLst>
                                          <p:attrName>style.visibility</p:attrName>
                                        </p:attrNameLst>
                                      </p:cBhvr>
                                      <p:to>
                                        <p:strVal val="visible"/>
                                      </p:to>
                                    </p:set>
                                    <p:anim calcmode="lin" valueType="num">
                                      <p:cBhvr additive="base">
                                        <p:cTn id="43" dur="500" fill="hold"/>
                                        <p:tgtEl>
                                          <p:spTgt spid="751628"/>
                                        </p:tgtEl>
                                        <p:attrNameLst>
                                          <p:attrName>ppt_x</p:attrName>
                                        </p:attrNameLst>
                                      </p:cBhvr>
                                      <p:tavLst>
                                        <p:tav tm="0">
                                          <p:val>
                                            <p:strVal val="1+#ppt_w/2"/>
                                          </p:val>
                                        </p:tav>
                                        <p:tav tm="100000">
                                          <p:val>
                                            <p:strVal val="#ppt_x"/>
                                          </p:val>
                                        </p:tav>
                                      </p:tavLst>
                                    </p:anim>
                                    <p:anim calcmode="lin" valueType="num">
                                      <p:cBhvr additive="base">
                                        <p:cTn id="44" dur="500" fill="hold"/>
                                        <p:tgtEl>
                                          <p:spTgt spid="751628"/>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51629"/>
                                        </p:tgtEl>
                                        <p:attrNameLst>
                                          <p:attrName>style.visibility</p:attrName>
                                        </p:attrNameLst>
                                      </p:cBhvr>
                                      <p:to>
                                        <p:strVal val="visible"/>
                                      </p:to>
                                    </p:set>
                                    <p:anim calcmode="lin" valueType="num">
                                      <p:cBhvr additive="base">
                                        <p:cTn id="49" dur="500" fill="hold"/>
                                        <p:tgtEl>
                                          <p:spTgt spid="751629"/>
                                        </p:tgtEl>
                                        <p:attrNameLst>
                                          <p:attrName>ppt_x</p:attrName>
                                        </p:attrNameLst>
                                      </p:cBhvr>
                                      <p:tavLst>
                                        <p:tav tm="0">
                                          <p:val>
                                            <p:strVal val="0-#ppt_w/2"/>
                                          </p:val>
                                        </p:tav>
                                        <p:tav tm="100000">
                                          <p:val>
                                            <p:strVal val="#ppt_x"/>
                                          </p:val>
                                        </p:tav>
                                      </p:tavLst>
                                    </p:anim>
                                    <p:anim calcmode="lin" valueType="num">
                                      <p:cBhvr additive="base">
                                        <p:cTn id="50" dur="500" fill="hold"/>
                                        <p:tgtEl>
                                          <p:spTgt spid="751629"/>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2" presetClass="entr" presetSubtype="1" fill="hold" grpId="0" nodeType="clickEffect">
                                  <p:stCondLst>
                                    <p:cond delay="0"/>
                                  </p:stCondLst>
                                  <p:childTnLst>
                                    <p:set>
                                      <p:cBhvr>
                                        <p:cTn id="54" dur="1" fill="hold">
                                          <p:stCondLst>
                                            <p:cond delay="0"/>
                                          </p:stCondLst>
                                        </p:cTn>
                                        <p:tgtEl>
                                          <p:spTgt spid="751630"/>
                                        </p:tgtEl>
                                        <p:attrNameLst>
                                          <p:attrName>style.visibility</p:attrName>
                                        </p:attrNameLst>
                                      </p:cBhvr>
                                      <p:to>
                                        <p:strVal val="visible"/>
                                      </p:to>
                                    </p:set>
                                    <p:animEffect transition="in" filter="slide(fromTop)">
                                      <p:cBhvr>
                                        <p:cTn id="55" dur="500"/>
                                        <p:tgtEl>
                                          <p:spTgt spid="75163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3" presetClass="entr" presetSubtype="16" fill="hold" nodeType="clickEffect">
                                  <p:stCondLst>
                                    <p:cond delay="0"/>
                                  </p:stCondLst>
                                  <p:childTnLst>
                                    <p:set>
                                      <p:cBhvr>
                                        <p:cTn id="59" dur="1" fill="hold">
                                          <p:stCondLst>
                                            <p:cond delay="0"/>
                                          </p:stCondLst>
                                        </p:cTn>
                                        <p:tgtEl>
                                          <p:spTgt spid="2"/>
                                        </p:tgtEl>
                                        <p:attrNameLst>
                                          <p:attrName>style.visibility</p:attrName>
                                        </p:attrNameLst>
                                      </p:cBhvr>
                                      <p:to>
                                        <p:strVal val="visible"/>
                                      </p:to>
                                    </p:set>
                                    <p:anim calcmode="lin" valueType="num">
                                      <p:cBhvr>
                                        <p:cTn id="60" dur="500" fill="hold"/>
                                        <p:tgtEl>
                                          <p:spTgt spid="2"/>
                                        </p:tgtEl>
                                        <p:attrNameLst>
                                          <p:attrName>ppt_w</p:attrName>
                                        </p:attrNameLst>
                                      </p:cBhvr>
                                      <p:tavLst>
                                        <p:tav tm="0">
                                          <p:val>
                                            <p:fltVal val="0"/>
                                          </p:val>
                                        </p:tav>
                                        <p:tav tm="100000">
                                          <p:val>
                                            <p:strVal val="#ppt_w"/>
                                          </p:val>
                                        </p:tav>
                                      </p:tavLst>
                                    </p:anim>
                                    <p:anim calcmode="lin" valueType="num">
                                      <p:cBhvr>
                                        <p:cTn id="61"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751623"/>
                                        </p:tgtEl>
                                        <p:attrNameLst>
                                          <p:attrName>style.visibility</p:attrName>
                                        </p:attrNameLst>
                                      </p:cBhvr>
                                      <p:to>
                                        <p:strVal val="visible"/>
                                      </p:to>
                                    </p:set>
                                  </p:childTnLst>
                                </p:cTn>
                              </p:par>
                            </p:childTnLst>
                          </p:cTn>
                        </p:par>
                        <p:par>
                          <p:cTn id="66" fill="hold" nodeType="afterGroup">
                            <p:stCondLst>
                              <p:cond delay="500"/>
                            </p:stCondLst>
                            <p:childTnLst>
                              <p:par>
                                <p:cTn id="67" presetID="1" presetClass="entr" presetSubtype="0" fill="hold" grpId="0" nodeType="afterEffect">
                                  <p:stCondLst>
                                    <p:cond delay="0"/>
                                  </p:stCondLst>
                                  <p:childTnLst>
                                    <p:set>
                                      <p:cBhvr>
                                        <p:cTn id="68" dur="1" fill="hold">
                                          <p:stCondLst>
                                            <p:cond delay="499"/>
                                          </p:stCondLst>
                                        </p:cTn>
                                        <p:tgtEl>
                                          <p:spTgt spid="751634"/>
                                        </p:tgtEl>
                                        <p:attrNameLst>
                                          <p:attrName>style.visibility</p:attrName>
                                        </p:attrNameLst>
                                      </p:cBhvr>
                                      <p:to>
                                        <p:strVal val="visible"/>
                                      </p:to>
                                    </p:set>
                                  </p:childTnLst>
                                  <p:subTnLst>
                                    <p:set>
                                      <p:cBhvr override="childStyle">
                                        <p:cTn dur="1" fill="hold" display="0" masterRel="nextClick" afterEffect="1"/>
                                        <p:tgtEl>
                                          <p:spTgt spid="751634"/>
                                        </p:tgtEl>
                                        <p:attrNameLst>
                                          <p:attrName>style.visibility</p:attrName>
                                        </p:attrNameLst>
                                      </p:cBhvr>
                                      <p:to>
                                        <p:strVal val="hidden"/>
                                      </p:to>
                                    </p:set>
                                  </p:sub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751635"/>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2" presetClass="entr" presetSubtype="1" fill="hold" grpId="0" nodeType="clickEffect">
                                  <p:stCondLst>
                                    <p:cond delay="0"/>
                                  </p:stCondLst>
                                  <p:childTnLst>
                                    <p:set>
                                      <p:cBhvr>
                                        <p:cTn id="76" dur="1" fill="hold">
                                          <p:stCondLst>
                                            <p:cond delay="0"/>
                                          </p:stCondLst>
                                        </p:cTn>
                                        <p:tgtEl>
                                          <p:spTgt spid="751636"/>
                                        </p:tgtEl>
                                        <p:attrNameLst>
                                          <p:attrName>style.visibility</p:attrName>
                                        </p:attrNameLst>
                                      </p:cBhvr>
                                      <p:to>
                                        <p:strVal val="visible"/>
                                      </p:to>
                                    </p:set>
                                    <p:animEffect transition="in" filter="slide(fromTop)">
                                      <p:cBhvr>
                                        <p:cTn id="77" dur="500"/>
                                        <p:tgtEl>
                                          <p:spTgt spid="75163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3" presetClass="entr" presetSubtype="16" fill="hold" nodeType="clickEffect">
                                  <p:stCondLst>
                                    <p:cond delay="0"/>
                                  </p:stCondLst>
                                  <p:childTnLst>
                                    <p:set>
                                      <p:cBhvr>
                                        <p:cTn id="81" dur="1" fill="hold">
                                          <p:stCondLst>
                                            <p:cond delay="0"/>
                                          </p:stCondLst>
                                        </p:cTn>
                                        <p:tgtEl>
                                          <p:spTgt spid="3"/>
                                        </p:tgtEl>
                                        <p:attrNameLst>
                                          <p:attrName>style.visibility</p:attrName>
                                        </p:attrNameLst>
                                      </p:cBhvr>
                                      <p:to>
                                        <p:strVal val="visible"/>
                                      </p:to>
                                    </p:set>
                                    <p:anim calcmode="lin" valueType="num">
                                      <p:cBhvr>
                                        <p:cTn id="82" dur="500" fill="hold"/>
                                        <p:tgtEl>
                                          <p:spTgt spid="3"/>
                                        </p:tgtEl>
                                        <p:attrNameLst>
                                          <p:attrName>ppt_w</p:attrName>
                                        </p:attrNameLst>
                                      </p:cBhvr>
                                      <p:tavLst>
                                        <p:tav tm="0">
                                          <p:val>
                                            <p:fltVal val="0"/>
                                          </p:val>
                                        </p:tav>
                                        <p:tav tm="100000">
                                          <p:val>
                                            <p:strVal val="#ppt_w"/>
                                          </p:val>
                                        </p:tav>
                                      </p:tavLst>
                                    </p:anim>
                                    <p:anim calcmode="lin" valueType="num">
                                      <p:cBhvr>
                                        <p:cTn id="8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grpId="0" nodeType="clickEffect">
                                  <p:stCondLst>
                                    <p:cond delay="0"/>
                                  </p:stCondLst>
                                  <p:childTnLst>
                                    <p:set>
                                      <p:cBhvr>
                                        <p:cTn id="87" dur="1" fill="hold">
                                          <p:stCondLst>
                                            <p:cond delay="499"/>
                                          </p:stCondLst>
                                        </p:cTn>
                                        <p:tgtEl>
                                          <p:spTgt spid="751640"/>
                                        </p:tgtEl>
                                        <p:attrNameLst>
                                          <p:attrName>style.visibility</p:attrName>
                                        </p:attrNameLst>
                                      </p:cBhvr>
                                      <p:to>
                                        <p:strVal val="visible"/>
                                      </p:to>
                                    </p:set>
                                  </p:childTnLst>
                                </p:cTn>
                              </p:par>
                            </p:childTnLst>
                          </p:cTn>
                        </p:par>
                        <p:par>
                          <p:cTn id="88" fill="hold" nodeType="afterGroup">
                            <p:stCondLst>
                              <p:cond delay="500"/>
                            </p:stCondLst>
                            <p:childTnLst>
                              <p:par>
                                <p:cTn id="89" presetID="1" presetClass="entr" presetSubtype="0" fill="hold" grpId="0" nodeType="afterEffect">
                                  <p:stCondLst>
                                    <p:cond delay="0"/>
                                  </p:stCondLst>
                                  <p:childTnLst>
                                    <p:set>
                                      <p:cBhvr>
                                        <p:cTn id="90" dur="1" fill="hold">
                                          <p:stCondLst>
                                            <p:cond delay="499"/>
                                          </p:stCondLst>
                                        </p:cTn>
                                        <p:tgtEl>
                                          <p:spTgt spid="751641"/>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751642"/>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2" presetClass="entr" presetSubtype="1" fill="hold" grpId="0" nodeType="clickEffect">
                                  <p:stCondLst>
                                    <p:cond delay="0"/>
                                  </p:stCondLst>
                                  <p:childTnLst>
                                    <p:set>
                                      <p:cBhvr>
                                        <p:cTn id="98" dur="1" fill="hold">
                                          <p:stCondLst>
                                            <p:cond delay="0"/>
                                          </p:stCondLst>
                                        </p:cTn>
                                        <p:tgtEl>
                                          <p:spTgt spid="751643"/>
                                        </p:tgtEl>
                                        <p:attrNameLst>
                                          <p:attrName>style.visibility</p:attrName>
                                        </p:attrNameLst>
                                      </p:cBhvr>
                                      <p:to>
                                        <p:strVal val="visible"/>
                                      </p:to>
                                    </p:set>
                                    <p:animEffect transition="in" filter="slide(fromTop)">
                                      <p:cBhvr>
                                        <p:cTn id="99" dur="500"/>
                                        <p:tgtEl>
                                          <p:spTgt spid="751643"/>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3" presetClass="entr" presetSubtype="16" fill="hold" grpId="0" nodeType="clickEffect">
                                  <p:stCondLst>
                                    <p:cond delay="0"/>
                                  </p:stCondLst>
                                  <p:childTnLst>
                                    <p:set>
                                      <p:cBhvr>
                                        <p:cTn id="103" dur="1" fill="hold">
                                          <p:stCondLst>
                                            <p:cond delay="0"/>
                                          </p:stCondLst>
                                        </p:cTn>
                                        <p:tgtEl>
                                          <p:spTgt spid="751644"/>
                                        </p:tgtEl>
                                        <p:attrNameLst>
                                          <p:attrName>style.visibility</p:attrName>
                                        </p:attrNameLst>
                                      </p:cBhvr>
                                      <p:to>
                                        <p:strVal val="visible"/>
                                      </p:to>
                                    </p:set>
                                    <p:anim calcmode="lin" valueType="num">
                                      <p:cBhvr>
                                        <p:cTn id="104" dur="500" fill="hold"/>
                                        <p:tgtEl>
                                          <p:spTgt spid="751644"/>
                                        </p:tgtEl>
                                        <p:attrNameLst>
                                          <p:attrName>ppt_w</p:attrName>
                                        </p:attrNameLst>
                                      </p:cBhvr>
                                      <p:tavLst>
                                        <p:tav tm="0">
                                          <p:val>
                                            <p:fltVal val="0"/>
                                          </p:val>
                                        </p:tav>
                                        <p:tav tm="100000">
                                          <p:val>
                                            <p:strVal val="#ppt_w"/>
                                          </p:val>
                                        </p:tav>
                                      </p:tavLst>
                                    </p:anim>
                                    <p:anim calcmode="lin" valueType="num">
                                      <p:cBhvr>
                                        <p:cTn id="105" dur="500" fill="hold"/>
                                        <p:tgtEl>
                                          <p:spTgt spid="751644"/>
                                        </p:tgtEl>
                                        <p:attrNameLst>
                                          <p:attrName>ppt_h</p:attrName>
                                        </p:attrNameLst>
                                      </p:cBhvr>
                                      <p:tavLst>
                                        <p:tav tm="0">
                                          <p:val>
                                            <p:fltVal val="0"/>
                                          </p:val>
                                        </p:tav>
                                        <p:tav tm="100000">
                                          <p:val>
                                            <p:strVal val="#ppt_h"/>
                                          </p:val>
                                        </p:tav>
                                      </p:tavLst>
                                    </p:anim>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ntr" presetSubtype="0" fill="hold" grpId="0" nodeType="clickEffect">
                                  <p:stCondLst>
                                    <p:cond delay="0"/>
                                  </p:stCondLst>
                                  <p:childTnLst>
                                    <p:set>
                                      <p:cBhvr>
                                        <p:cTn id="109" dur="1" fill="hold">
                                          <p:stCondLst>
                                            <p:cond delay="499"/>
                                          </p:stCondLst>
                                        </p:cTn>
                                        <p:tgtEl>
                                          <p:spTgt spid="7516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19" grpId="0" autoUpdateAnimBg="0"/>
      <p:bldP spid="751621" grpId="0" autoUpdateAnimBg="0"/>
      <p:bldP spid="751622" grpId="0" autoUpdateAnimBg="0"/>
      <p:bldP spid="751623" grpId="0" animBg="1" autoUpdateAnimBg="0"/>
      <p:bldP spid="751624" grpId="0" animBg="1" autoUpdateAnimBg="0"/>
      <p:bldP spid="751625" grpId="0" animBg="1" autoUpdateAnimBg="0"/>
      <p:bldP spid="751626" grpId="0" animBg="1" autoUpdateAnimBg="0"/>
      <p:bldP spid="751627" grpId="0" animBg="1" autoUpdateAnimBg="0"/>
      <p:bldP spid="751628" grpId="0" animBg="1" autoUpdateAnimBg="0"/>
      <p:bldP spid="751629" grpId="0" animBg="1" autoUpdateAnimBg="0"/>
      <p:bldP spid="751630" grpId="0" animBg="1" autoUpdateAnimBg="0"/>
      <p:bldP spid="751634" grpId="0" animBg="1"/>
      <p:bldP spid="751635" grpId="0" animBg="1" autoUpdateAnimBg="0"/>
      <p:bldP spid="751636" grpId="0" animBg="1" autoUpdateAnimBg="0"/>
      <p:bldP spid="751640" grpId="0" animBg="1" autoUpdateAnimBg="0"/>
      <p:bldP spid="751641" grpId="0" animBg="1"/>
      <p:bldP spid="751642" grpId="0" animBg="1" autoUpdateAnimBg="0"/>
      <p:bldP spid="751643" grpId="0" animBg="1" autoUpdateAnimBg="0"/>
      <p:bldP spid="751644" grpId="0" animBg="1"/>
      <p:bldP spid="751645"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3A309D18-45DE-4178-81AD-93E5098DF231}"/>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二、快速排序(算法实现)</a:t>
            </a:r>
            <a:endParaRPr lang="en-US" altLang="zh-CN" sz="3300">
              <a:latin typeface="黑体" panose="02010609060101010101" pitchFamily="49" charset="-122"/>
              <a:ea typeface="黑体" panose="02010609060101010101" pitchFamily="49" charset="-122"/>
            </a:endParaRPr>
          </a:p>
        </p:txBody>
      </p:sp>
      <p:sp>
        <p:nvSpPr>
          <p:cNvPr id="55299" name="Text Box 3">
            <a:extLst>
              <a:ext uri="{FF2B5EF4-FFF2-40B4-BE49-F238E27FC236}">
                <a16:creationId xmlns:a16="http://schemas.microsoft.com/office/drawing/2014/main" id="{699E8088-EF98-4126-AD87-2BB7F683DC70}"/>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99090E1-D617-402C-8F60-020D38CB866F}" type="slidenum">
              <a:rPr lang="zh-CN" altLang="en-US" sz="2400"/>
              <a:pPr algn="r" eaLnBrk="1" hangingPunct="1">
                <a:spcBef>
                  <a:spcPct val="50000"/>
                </a:spcBef>
                <a:buClrTx/>
                <a:buSzTx/>
                <a:buFontTx/>
                <a:buNone/>
              </a:pPr>
              <a:t>48</a:t>
            </a:fld>
            <a:endParaRPr lang="en-US" altLang="zh-CN" sz="2400"/>
          </a:p>
        </p:txBody>
      </p:sp>
      <p:sp>
        <p:nvSpPr>
          <p:cNvPr id="55300" name="Text Box 4">
            <a:extLst>
              <a:ext uri="{FF2B5EF4-FFF2-40B4-BE49-F238E27FC236}">
                <a16:creationId xmlns:a16="http://schemas.microsoft.com/office/drawing/2014/main" id="{95C2DC5F-656F-4A06-8F31-A1338DC2919D}"/>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55301" name="Rectangle 5">
            <a:extLst>
              <a:ext uri="{FF2B5EF4-FFF2-40B4-BE49-F238E27FC236}">
                <a16:creationId xmlns:a16="http://schemas.microsoft.com/office/drawing/2014/main" id="{005E17E0-E786-4DD7-81B1-E8B27AC30220}"/>
              </a:ext>
            </a:extLst>
          </p:cNvPr>
          <p:cNvSpPr>
            <a:spLocks noGrp="1" noChangeArrowheads="1"/>
          </p:cNvSpPr>
          <p:nvPr>
            <p:ph type="body" idx="1"/>
          </p:nvPr>
        </p:nvSpPr>
        <p:spPr>
          <a:xfrm>
            <a:off x="381000" y="2819400"/>
            <a:ext cx="8763000" cy="4038600"/>
          </a:xfrm>
        </p:spPr>
        <p:txBody>
          <a:bodyPr/>
          <a:lstStyle/>
          <a:p>
            <a:pPr eaLnBrk="1" hangingPunct="1">
              <a:lnSpc>
                <a:spcPct val="90000"/>
              </a:lnSpc>
              <a:buFont typeface="Wingdings" panose="05000000000000000000" pitchFamily="2" charset="2"/>
              <a:buNone/>
            </a:pPr>
            <a:r>
              <a:rPr lang="zh-CN" altLang="zh-CN" sz="1900" b="1" dirty="0">
                <a:latin typeface="黑体" panose="02010609060101010101" pitchFamily="49" charset="-122"/>
                <a:ea typeface="黑体" panose="02010609060101010101" pitchFamily="49" charset="-122"/>
              </a:rPr>
              <a:t>void QuickSort(int low, int high)</a:t>
            </a:r>
          </a:p>
          <a:p>
            <a:pPr eaLnBrk="1" hangingPunct="1">
              <a:lnSpc>
                <a:spcPct val="90000"/>
              </a:lnSpc>
              <a:buFont typeface="Wingdings" panose="05000000000000000000" pitchFamily="2" charset="2"/>
              <a:buNone/>
            </a:pPr>
            <a:r>
              <a:rPr lang="zh-CN" altLang="zh-CN" sz="1900" b="1" dirty="0">
                <a:latin typeface="黑体" panose="02010609060101010101" pitchFamily="49" charset="-122"/>
                <a:ea typeface="黑体" panose="02010609060101010101" pitchFamily="49" charset="-122"/>
              </a:rPr>
              <a:t>{	int i, j</a:t>
            </a:r>
            <a:r>
              <a:rPr lang="zh-CN" altLang="en-US" sz="1900" b="1" dirty="0">
                <a:latin typeface="黑体" panose="02010609060101010101" pitchFamily="49" charset="-122"/>
                <a:ea typeface="黑体" panose="02010609060101010101" pitchFamily="49" charset="-122"/>
              </a:rPr>
              <a:t>,</a:t>
            </a:r>
            <a:r>
              <a:rPr lang="zh-CN" altLang="zh-CN" sz="1900" b="1" dirty="0">
                <a:latin typeface="黑体" panose="02010609060101010101" pitchFamily="49" charset="-122"/>
                <a:ea typeface="黑体" panose="02010609060101010101" pitchFamily="49" charset="-122"/>
              </a:rPr>
              <a:t> Pivotkey;</a:t>
            </a:r>
          </a:p>
          <a:p>
            <a:pPr eaLnBrk="1" hangingPunct="1">
              <a:lnSpc>
                <a:spcPct val="90000"/>
              </a:lnSpc>
              <a:buFont typeface="Wingdings" panose="05000000000000000000" pitchFamily="2" charset="2"/>
              <a:buNone/>
            </a:pPr>
            <a:r>
              <a:rPr lang="zh-CN" altLang="zh-CN" sz="1900" b="1" dirty="0">
                <a:latin typeface="黑体" panose="02010609060101010101" pitchFamily="49" charset="-122"/>
                <a:ea typeface="黑体" panose="02010609060101010101" pitchFamily="49" charset="-122"/>
              </a:rPr>
              <a:t>	</a:t>
            </a:r>
            <a:r>
              <a:rPr lang="zh-CN" altLang="zh-CN" sz="19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i = low;	j = high;</a:t>
            </a:r>
            <a:r>
              <a:rPr lang="zh-CN" altLang="zh-CN" sz="1900" b="1" dirty="0">
                <a:latin typeface="黑体" panose="02010609060101010101" pitchFamily="49" charset="-122"/>
                <a:ea typeface="黑体" panose="02010609060101010101" pitchFamily="49" charset="-122"/>
              </a:rPr>
              <a:t>	</a:t>
            </a:r>
            <a:r>
              <a:rPr lang="zh-CN" altLang="en-US" sz="1900" b="1" dirty="0">
                <a:latin typeface="黑体" panose="02010609060101010101" pitchFamily="49" charset="-122"/>
                <a:ea typeface="黑体" panose="02010609060101010101" pitchFamily="49" charset="-122"/>
              </a:rPr>
              <a:t>/</a:t>
            </a:r>
            <a:r>
              <a:rPr lang="zh-CN" altLang="zh-CN" sz="1900" b="1" dirty="0">
                <a:latin typeface="黑体" panose="02010609060101010101" pitchFamily="49" charset="-122"/>
                <a:ea typeface="黑体" panose="02010609060101010101" pitchFamily="49" charset="-122"/>
              </a:rPr>
              <a:t>/</a:t>
            </a:r>
            <a:r>
              <a:rPr lang="zh-CN" altLang="en-US" sz="1900" b="1" dirty="0">
                <a:latin typeface="黑体" panose="02010609060101010101" pitchFamily="49" charset="-122"/>
                <a:ea typeface="黑体" panose="02010609060101010101" pitchFamily="49" charset="-122"/>
              </a:rPr>
              <a:t>记录顺序表的上、下界</a:t>
            </a:r>
            <a:endParaRPr lang="zh-CN" altLang="zh-CN" sz="1900" b="1"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zh-CN" sz="1900" b="1" dirty="0">
                <a:latin typeface="黑体" panose="02010609060101010101" pitchFamily="49" charset="-122"/>
                <a:ea typeface="黑体" panose="02010609060101010101" pitchFamily="49" charset="-122"/>
              </a:rPr>
              <a:t>	Pivotkey = </a:t>
            </a:r>
            <a:r>
              <a:rPr lang="en-US" altLang="zh-CN" sz="1900" b="1" dirty="0">
                <a:latin typeface="黑体" panose="02010609060101010101" pitchFamily="49" charset="-122"/>
                <a:ea typeface="黑体" panose="02010609060101010101" pitchFamily="49" charset="-122"/>
              </a:rPr>
              <a:t>Key</a:t>
            </a:r>
            <a:r>
              <a:rPr lang="zh-CN" altLang="zh-CN" sz="1900" b="1" dirty="0">
                <a:latin typeface="黑体" panose="02010609060101010101" pitchFamily="49" charset="-122"/>
                <a:ea typeface="黑体" panose="02010609060101010101" pitchFamily="49" charset="-122"/>
              </a:rPr>
              <a:t>[low];</a:t>
            </a:r>
            <a:r>
              <a:rPr lang="en-US" altLang="zh-CN" sz="1900" b="1" dirty="0">
                <a:latin typeface="黑体" panose="02010609060101010101" pitchFamily="49" charset="-122"/>
                <a:ea typeface="黑体" panose="02010609060101010101" pitchFamily="49" charset="-122"/>
              </a:rPr>
              <a:t>       //</a:t>
            </a:r>
            <a:r>
              <a:rPr lang="en-US" altLang="zh-CN" sz="1900" b="1" dirty="0" err="1">
                <a:latin typeface="黑体" panose="02010609060101010101" pitchFamily="49" charset="-122"/>
                <a:ea typeface="黑体" panose="02010609060101010101" pitchFamily="49" charset="-122"/>
              </a:rPr>
              <a:t>PrivotKey</a:t>
            </a:r>
            <a:r>
              <a:rPr lang="zh-CN" altLang="en-US" sz="1900" b="1" dirty="0">
                <a:latin typeface="黑体" panose="02010609060101010101" pitchFamily="49" charset="-122"/>
                <a:ea typeface="黑体" panose="02010609060101010101" pitchFamily="49" charset="-122"/>
              </a:rPr>
              <a:t>记录枢轴记录</a:t>
            </a:r>
            <a:endParaRPr lang="zh-CN" altLang="zh-CN" sz="1900" b="1"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zh-CN" sz="1900" b="1" dirty="0">
                <a:latin typeface="黑体" panose="02010609060101010101" pitchFamily="49" charset="-122"/>
                <a:ea typeface="黑体" panose="02010609060101010101" pitchFamily="49" charset="-122"/>
              </a:rPr>
              <a:t>	while(</a:t>
            </a:r>
            <a:r>
              <a:rPr lang="zh-CN" altLang="en-US" sz="1900" b="1" dirty="0">
                <a:latin typeface="黑体" panose="02010609060101010101" pitchFamily="49" charset="-122"/>
                <a:ea typeface="黑体" panose="02010609060101010101" pitchFamily="49" charset="-122"/>
              </a:rPr>
              <a:t>l</a:t>
            </a:r>
            <a:r>
              <a:rPr lang="en-US" altLang="zh-CN" sz="1900" b="1" dirty="0">
                <a:latin typeface="黑体" panose="02010609060101010101" pitchFamily="49" charset="-122"/>
                <a:ea typeface="黑体" panose="02010609060101010101" pitchFamily="49" charset="-122"/>
              </a:rPr>
              <a:t>ow</a:t>
            </a:r>
            <a:r>
              <a:rPr lang="zh-CN" altLang="zh-CN" sz="1900" b="1" dirty="0">
                <a:latin typeface="黑体" panose="02010609060101010101" pitchFamily="49" charset="-122"/>
                <a:ea typeface="黑体" panose="02010609060101010101" pitchFamily="49" charset="-122"/>
              </a:rPr>
              <a:t> &lt;</a:t>
            </a:r>
            <a:r>
              <a:rPr lang="zh-CN" altLang="en-US" sz="1900" b="1" dirty="0">
                <a:latin typeface="黑体" panose="02010609060101010101" pitchFamily="49" charset="-122"/>
                <a:ea typeface="黑体" panose="02010609060101010101" pitchFamily="49" charset="-122"/>
              </a:rPr>
              <a:t>h</a:t>
            </a:r>
            <a:r>
              <a:rPr lang="en-US" altLang="zh-CN" sz="1900" b="1" dirty="0" err="1">
                <a:latin typeface="黑体" panose="02010609060101010101" pitchFamily="49" charset="-122"/>
                <a:ea typeface="黑体" panose="02010609060101010101" pitchFamily="49" charset="-122"/>
              </a:rPr>
              <a:t>igh</a:t>
            </a:r>
            <a:r>
              <a:rPr lang="zh-CN" altLang="zh-CN" sz="1900" b="1" dirty="0">
                <a:latin typeface="黑体" panose="02010609060101010101" pitchFamily="49" charset="-122"/>
                <a:ea typeface="黑体" panose="02010609060101010101" pitchFamily="49" charset="-122"/>
              </a:rPr>
              <a:t>)</a:t>
            </a:r>
            <a:r>
              <a:rPr lang="zh-CN" altLang="en-US" sz="1900" b="1" dirty="0">
                <a:latin typeface="黑体" panose="02010609060101010101" pitchFamily="49" charset="-122"/>
                <a:ea typeface="黑体" panose="02010609060101010101" pitchFamily="49" charset="-122"/>
              </a:rPr>
              <a:t> </a:t>
            </a:r>
            <a:r>
              <a:rPr lang="en-US" altLang="zh-CN" sz="1900" b="1" dirty="0">
                <a:latin typeface="黑体" panose="02010609060101010101" pitchFamily="49" charset="-122"/>
                <a:ea typeface="黑体" panose="02010609060101010101" pitchFamily="49" charset="-122"/>
              </a:rPr>
              <a:t>{</a:t>
            </a:r>
            <a:r>
              <a:rPr lang="zh-CN" altLang="zh-CN" sz="1900" b="1" dirty="0">
                <a:latin typeface="黑体" panose="02010609060101010101" pitchFamily="49" charset="-122"/>
                <a:ea typeface="黑体" panose="02010609060101010101" pitchFamily="49" charset="-122"/>
              </a:rPr>
              <a:t>		//当high&gt;low的时候循环</a:t>
            </a:r>
          </a:p>
          <a:p>
            <a:pPr eaLnBrk="1" hangingPunct="1">
              <a:lnSpc>
                <a:spcPct val="90000"/>
              </a:lnSpc>
              <a:buFont typeface="Wingdings" panose="05000000000000000000" pitchFamily="2" charset="2"/>
              <a:buNone/>
            </a:pPr>
            <a:r>
              <a:rPr lang="zh-CN" altLang="zh-CN" sz="1900" b="1" dirty="0">
                <a:latin typeface="黑体" panose="02010609060101010101" pitchFamily="49" charset="-122"/>
                <a:ea typeface="黑体" panose="02010609060101010101" pitchFamily="49" charset="-122"/>
              </a:rPr>
              <a:t>	</a:t>
            </a:r>
            <a:r>
              <a:rPr lang="zh-CN" altLang="en-US" sz="1900" b="1" dirty="0">
                <a:latin typeface="黑体" panose="02010609060101010101" pitchFamily="49" charset="-122"/>
                <a:ea typeface="黑体" panose="02010609060101010101" pitchFamily="49" charset="-122"/>
              </a:rPr>
              <a:t>    </a:t>
            </a:r>
            <a:r>
              <a:rPr lang="zh-CN" altLang="zh-CN" sz="1900" b="1" dirty="0">
                <a:latin typeface="黑体" panose="02010609060101010101" pitchFamily="49" charset="-122"/>
                <a:ea typeface="黑体" panose="02010609060101010101" pitchFamily="49" charset="-122"/>
              </a:rPr>
              <a:t>while((</a:t>
            </a:r>
            <a:r>
              <a:rPr lang="zh-CN" altLang="en-US" sz="1900" b="1" dirty="0">
                <a:solidFill>
                  <a:srgbClr val="C00000"/>
                </a:solidFill>
                <a:latin typeface="黑体" panose="02010609060101010101" pitchFamily="49" charset="-122"/>
                <a:ea typeface="黑体" panose="02010609060101010101" pitchFamily="49" charset="-122"/>
              </a:rPr>
              <a:t>l</a:t>
            </a:r>
            <a:r>
              <a:rPr lang="en-US" altLang="zh-CN" sz="1900" b="1" dirty="0">
                <a:solidFill>
                  <a:srgbClr val="C00000"/>
                </a:solidFill>
                <a:latin typeface="黑体" panose="02010609060101010101" pitchFamily="49" charset="-122"/>
                <a:ea typeface="黑体" panose="02010609060101010101" pitchFamily="49" charset="-122"/>
              </a:rPr>
              <a:t>ow</a:t>
            </a:r>
            <a:r>
              <a:rPr lang="zh-CN" altLang="zh-CN" sz="1900" b="1" dirty="0">
                <a:solidFill>
                  <a:srgbClr val="C00000"/>
                </a:solidFill>
                <a:latin typeface="黑体" panose="02010609060101010101" pitchFamily="49" charset="-122"/>
                <a:ea typeface="黑体" panose="02010609060101010101" pitchFamily="49" charset="-122"/>
              </a:rPr>
              <a:t> &lt; </a:t>
            </a:r>
            <a:r>
              <a:rPr lang="zh-CN" altLang="en-US" sz="1900" b="1" dirty="0">
                <a:solidFill>
                  <a:srgbClr val="C00000"/>
                </a:solidFill>
                <a:latin typeface="黑体" panose="02010609060101010101" pitchFamily="49" charset="-122"/>
                <a:ea typeface="黑体" panose="02010609060101010101" pitchFamily="49" charset="-122"/>
              </a:rPr>
              <a:t>h</a:t>
            </a:r>
            <a:r>
              <a:rPr lang="en-US" altLang="zh-CN" sz="1900" b="1" dirty="0" err="1">
                <a:solidFill>
                  <a:srgbClr val="C00000"/>
                </a:solidFill>
                <a:latin typeface="黑体" panose="02010609060101010101" pitchFamily="49" charset="-122"/>
                <a:ea typeface="黑体" panose="02010609060101010101" pitchFamily="49" charset="-122"/>
              </a:rPr>
              <a:t>igh</a:t>
            </a:r>
            <a:r>
              <a:rPr lang="zh-CN" altLang="zh-CN" sz="1900" b="1" dirty="0">
                <a:latin typeface="黑体" panose="02010609060101010101" pitchFamily="49" charset="-122"/>
                <a:ea typeface="黑体" panose="02010609060101010101" pitchFamily="49" charset="-122"/>
              </a:rPr>
              <a:t>) &amp;&amp; (</a:t>
            </a:r>
            <a:r>
              <a:rPr lang="en-US" altLang="zh-CN" sz="1900" b="1" dirty="0">
                <a:latin typeface="黑体" panose="02010609060101010101" pitchFamily="49" charset="-122"/>
                <a:ea typeface="黑体" panose="02010609060101010101" pitchFamily="49" charset="-122"/>
              </a:rPr>
              <a:t>Key</a:t>
            </a:r>
            <a:r>
              <a:rPr lang="zh-CN" altLang="zh-CN" sz="1900" b="1" dirty="0">
                <a:latin typeface="黑体" panose="02010609060101010101" pitchFamily="49" charset="-122"/>
                <a:ea typeface="黑体" panose="02010609060101010101" pitchFamily="49" charset="-122"/>
              </a:rPr>
              <a:t>[</a:t>
            </a:r>
            <a:r>
              <a:rPr lang="zh-CN" altLang="en-US" sz="1900" b="1" dirty="0">
                <a:latin typeface="黑体" panose="02010609060101010101" pitchFamily="49" charset="-122"/>
                <a:ea typeface="黑体" panose="02010609060101010101" pitchFamily="49" charset="-122"/>
              </a:rPr>
              <a:t>h</a:t>
            </a:r>
            <a:r>
              <a:rPr lang="en-US" altLang="zh-CN" sz="1900" b="1" dirty="0" err="1">
                <a:latin typeface="黑体" panose="02010609060101010101" pitchFamily="49" charset="-122"/>
                <a:ea typeface="黑体" panose="02010609060101010101" pitchFamily="49" charset="-122"/>
              </a:rPr>
              <a:t>igh</a:t>
            </a:r>
            <a:r>
              <a:rPr lang="zh-CN" altLang="zh-CN" sz="1900" b="1" dirty="0">
                <a:latin typeface="黑体" panose="02010609060101010101" pitchFamily="49" charset="-122"/>
                <a:ea typeface="黑体" panose="02010609060101010101" pitchFamily="49" charset="-122"/>
              </a:rPr>
              <a:t>]</a:t>
            </a:r>
            <a:r>
              <a:rPr lang="en-US" altLang="zh-CN" sz="1900" b="1" dirty="0">
                <a:latin typeface="黑体" panose="02010609060101010101" pitchFamily="49" charset="-122"/>
                <a:ea typeface="黑体" panose="02010609060101010101" pitchFamily="49" charset="-122"/>
              </a:rPr>
              <a:t> &gt;=</a:t>
            </a:r>
            <a:r>
              <a:rPr lang="zh-CN" altLang="zh-CN" sz="1900" b="1" dirty="0">
                <a:latin typeface="黑体" panose="02010609060101010101" pitchFamily="49" charset="-122"/>
                <a:ea typeface="黑体" panose="02010609060101010101" pitchFamily="49" charset="-122"/>
              </a:rPr>
              <a:t> Pivotkey) </a:t>
            </a:r>
            <a:r>
              <a:rPr lang="zh-CN" altLang="en-US" sz="1900" b="1" dirty="0">
                <a:latin typeface="黑体" panose="02010609060101010101" pitchFamily="49" charset="-122"/>
                <a:ea typeface="黑体" panose="02010609060101010101" pitchFamily="49" charset="-122"/>
              </a:rPr>
              <a:t>h</a:t>
            </a:r>
            <a:r>
              <a:rPr lang="en-US" altLang="zh-CN" sz="1900" b="1" dirty="0" err="1">
                <a:latin typeface="黑体" panose="02010609060101010101" pitchFamily="49" charset="-122"/>
                <a:ea typeface="黑体" panose="02010609060101010101" pitchFamily="49" charset="-122"/>
              </a:rPr>
              <a:t>igh</a:t>
            </a:r>
            <a:r>
              <a:rPr lang="zh-CN" altLang="zh-CN" sz="1900" b="1" dirty="0">
                <a:latin typeface="黑体" panose="02010609060101010101" pitchFamily="49" charset="-122"/>
                <a:ea typeface="黑体" panose="02010609060101010101" pitchFamily="49" charset="-122"/>
              </a:rPr>
              <a:t>--;</a:t>
            </a:r>
            <a:endParaRPr lang="zh-CN" altLang="en-US" sz="1900" b="1"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zh-CN" sz="1900" b="1" dirty="0">
                <a:latin typeface="黑体" panose="02010609060101010101" pitchFamily="49" charset="-122"/>
                <a:ea typeface="黑体" panose="02010609060101010101" pitchFamily="49" charset="-122"/>
              </a:rPr>
              <a:t>	</a:t>
            </a:r>
            <a:r>
              <a:rPr lang="zh-CN" altLang="en-US" sz="1900" b="1" dirty="0">
                <a:latin typeface="黑体" panose="02010609060101010101" pitchFamily="49" charset="-122"/>
                <a:ea typeface="黑体" panose="02010609060101010101" pitchFamily="49" charset="-122"/>
              </a:rPr>
              <a:t>    </a:t>
            </a:r>
            <a:r>
              <a:rPr lang="zh-CN" altLang="zh-CN" sz="1900" b="1" dirty="0">
                <a:latin typeface="黑体" panose="02010609060101010101" pitchFamily="49" charset="-122"/>
                <a:ea typeface="黑体" panose="02010609060101010101" pitchFamily="49" charset="-122"/>
              </a:rPr>
              <a:t>if(</a:t>
            </a:r>
            <a:r>
              <a:rPr lang="zh-CN" altLang="en-US" sz="1900" b="1" dirty="0">
                <a:solidFill>
                  <a:srgbClr val="C00000"/>
                </a:solidFill>
                <a:latin typeface="黑体" panose="02010609060101010101" pitchFamily="49" charset="-122"/>
                <a:ea typeface="黑体" panose="02010609060101010101" pitchFamily="49" charset="-122"/>
              </a:rPr>
              <a:t>l</a:t>
            </a:r>
            <a:r>
              <a:rPr lang="en-US" altLang="zh-CN" sz="1900" b="1" dirty="0">
                <a:solidFill>
                  <a:srgbClr val="C00000"/>
                </a:solidFill>
                <a:latin typeface="黑体" panose="02010609060101010101" pitchFamily="49" charset="-122"/>
                <a:ea typeface="黑体" panose="02010609060101010101" pitchFamily="49" charset="-122"/>
              </a:rPr>
              <a:t>ow</a:t>
            </a:r>
            <a:r>
              <a:rPr lang="zh-CN" altLang="zh-CN" sz="1900" b="1" dirty="0">
                <a:solidFill>
                  <a:srgbClr val="C00000"/>
                </a:solidFill>
                <a:latin typeface="黑体" panose="02010609060101010101" pitchFamily="49" charset="-122"/>
                <a:ea typeface="黑体" panose="02010609060101010101" pitchFamily="49" charset="-122"/>
              </a:rPr>
              <a:t> &lt; </a:t>
            </a:r>
            <a:r>
              <a:rPr lang="zh-CN" altLang="en-US" sz="1900" b="1" dirty="0">
                <a:solidFill>
                  <a:srgbClr val="C00000"/>
                </a:solidFill>
                <a:latin typeface="黑体" panose="02010609060101010101" pitchFamily="49" charset="-122"/>
                <a:ea typeface="黑体" panose="02010609060101010101" pitchFamily="49" charset="-122"/>
              </a:rPr>
              <a:t>h</a:t>
            </a:r>
            <a:r>
              <a:rPr lang="en-US" altLang="zh-CN" sz="1900" b="1" dirty="0" err="1">
                <a:solidFill>
                  <a:srgbClr val="C00000"/>
                </a:solidFill>
                <a:latin typeface="黑体" panose="02010609060101010101" pitchFamily="49" charset="-122"/>
                <a:ea typeface="黑体" panose="02010609060101010101" pitchFamily="49" charset="-122"/>
              </a:rPr>
              <a:t>igh</a:t>
            </a:r>
            <a:r>
              <a:rPr lang="zh-CN" altLang="zh-CN" sz="1900" b="1" dirty="0">
                <a:latin typeface="黑体" panose="02010609060101010101" pitchFamily="49" charset="-122"/>
                <a:ea typeface="黑体" panose="02010609060101010101" pitchFamily="49" charset="-122"/>
              </a:rPr>
              <a:t>) {</a:t>
            </a:r>
            <a:r>
              <a:rPr lang="en-US" altLang="zh-CN" sz="1900" b="1" dirty="0">
                <a:latin typeface="黑体" panose="02010609060101010101" pitchFamily="49" charset="-122"/>
                <a:ea typeface="黑体" panose="02010609060101010101" pitchFamily="49" charset="-122"/>
              </a:rPr>
              <a:t>Key</a:t>
            </a:r>
            <a:r>
              <a:rPr lang="zh-CN" altLang="zh-CN" sz="1900" b="1" dirty="0">
                <a:latin typeface="黑体" panose="02010609060101010101" pitchFamily="49" charset="-122"/>
                <a:ea typeface="黑体" panose="02010609060101010101" pitchFamily="49" charset="-122"/>
              </a:rPr>
              <a:t>[</a:t>
            </a:r>
            <a:r>
              <a:rPr lang="zh-CN" altLang="en-US" sz="1900" b="1" dirty="0">
                <a:latin typeface="黑体" panose="02010609060101010101" pitchFamily="49" charset="-122"/>
                <a:ea typeface="黑体" panose="02010609060101010101" pitchFamily="49" charset="-122"/>
              </a:rPr>
              <a:t>l</a:t>
            </a:r>
            <a:r>
              <a:rPr lang="en-US" altLang="zh-CN" sz="1900" b="1" dirty="0">
                <a:latin typeface="黑体" panose="02010609060101010101" pitchFamily="49" charset="-122"/>
                <a:ea typeface="黑体" panose="02010609060101010101" pitchFamily="49" charset="-122"/>
              </a:rPr>
              <a:t>ow</a:t>
            </a:r>
            <a:r>
              <a:rPr lang="zh-CN" altLang="zh-CN" sz="1900" b="1" dirty="0">
                <a:latin typeface="黑体" panose="02010609060101010101" pitchFamily="49" charset="-122"/>
                <a:ea typeface="黑体" panose="02010609060101010101" pitchFamily="49" charset="-122"/>
              </a:rPr>
              <a:t>] = </a:t>
            </a:r>
            <a:r>
              <a:rPr lang="en-US" altLang="zh-CN" sz="1900" b="1" dirty="0">
                <a:latin typeface="黑体" panose="02010609060101010101" pitchFamily="49" charset="-122"/>
                <a:ea typeface="黑体" panose="02010609060101010101" pitchFamily="49" charset="-122"/>
              </a:rPr>
              <a:t>Key</a:t>
            </a:r>
            <a:r>
              <a:rPr lang="zh-CN" altLang="zh-CN" sz="1900" b="1" dirty="0">
                <a:latin typeface="黑体" panose="02010609060101010101" pitchFamily="49" charset="-122"/>
                <a:ea typeface="黑体" panose="02010609060101010101" pitchFamily="49" charset="-122"/>
              </a:rPr>
              <a:t>[</a:t>
            </a:r>
            <a:r>
              <a:rPr lang="zh-CN" altLang="en-US" sz="1900" b="1" dirty="0">
                <a:latin typeface="黑体" panose="02010609060101010101" pitchFamily="49" charset="-122"/>
                <a:ea typeface="黑体" panose="02010609060101010101" pitchFamily="49" charset="-122"/>
              </a:rPr>
              <a:t>h</a:t>
            </a:r>
            <a:r>
              <a:rPr lang="en-US" altLang="zh-CN" sz="1900" b="1" dirty="0" err="1">
                <a:latin typeface="黑体" panose="02010609060101010101" pitchFamily="49" charset="-122"/>
                <a:ea typeface="黑体" panose="02010609060101010101" pitchFamily="49" charset="-122"/>
              </a:rPr>
              <a:t>igh</a:t>
            </a:r>
            <a:r>
              <a:rPr lang="zh-CN" altLang="zh-CN" sz="1900" b="1" dirty="0">
                <a:latin typeface="黑体" panose="02010609060101010101" pitchFamily="49" charset="-122"/>
                <a:ea typeface="黑体" panose="02010609060101010101" pitchFamily="49" charset="-122"/>
              </a:rPr>
              <a:t>];</a:t>
            </a:r>
            <a:r>
              <a:rPr lang="zh-CN" altLang="en-US" sz="1900" b="1" dirty="0">
                <a:latin typeface="黑体" panose="02010609060101010101" pitchFamily="49" charset="-122"/>
                <a:ea typeface="黑体" panose="02010609060101010101" pitchFamily="49" charset="-122"/>
              </a:rPr>
              <a:t>  </a:t>
            </a:r>
            <a:r>
              <a:rPr lang="en-US" altLang="zh-CN" sz="1900" b="1" dirty="0">
                <a:latin typeface="黑体" panose="02010609060101010101" pitchFamily="49" charset="-122"/>
                <a:ea typeface="黑体" panose="02010609060101010101" pitchFamily="49" charset="-122"/>
              </a:rPr>
              <a:t>low</a:t>
            </a:r>
            <a:r>
              <a:rPr lang="zh-CN" altLang="zh-CN" sz="1900" b="1" dirty="0">
                <a:latin typeface="黑体" panose="02010609060101010101" pitchFamily="49" charset="-122"/>
                <a:ea typeface="黑体" panose="02010609060101010101" pitchFamily="49" charset="-122"/>
              </a:rPr>
              <a:t>++;}</a:t>
            </a:r>
            <a:r>
              <a:rPr lang="en-US" altLang="zh-CN" sz="1900" b="1" dirty="0">
                <a:latin typeface="黑体" panose="02010609060101010101" pitchFamily="49" charset="-122"/>
                <a:ea typeface="黑体" panose="02010609060101010101" pitchFamily="49" charset="-122"/>
              </a:rPr>
              <a:t> else break;</a:t>
            </a:r>
            <a:endParaRPr lang="zh-CN" altLang="zh-CN" sz="1900" b="1"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zh-CN" sz="1900" b="1" dirty="0">
                <a:latin typeface="黑体" panose="02010609060101010101" pitchFamily="49" charset="-122"/>
                <a:ea typeface="黑体" panose="02010609060101010101" pitchFamily="49" charset="-122"/>
              </a:rPr>
              <a:t>	</a:t>
            </a:r>
            <a:r>
              <a:rPr lang="zh-CN" altLang="en-US" sz="1900" b="1" dirty="0">
                <a:latin typeface="黑体" panose="02010609060101010101" pitchFamily="49" charset="-122"/>
                <a:ea typeface="黑体" panose="02010609060101010101" pitchFamily="49" charset="-122"/>
              </a:rPr>
              <a:t>    </a:t>
            </a:r>
            <a:r>
              <a:rPr lang="zh-CN" altLang="zh-CN" sz="1900" b="1" dirty="0">
                <a:latin typeface="黑体" panose="02010609060101010101" pitchFamily="49" charset="-122"/>
                <a:ea typeface="黑体" panose="02010609060101010101" pitchFamily="49" charset="-122"/>
              </a:rPr>
              <a:t>while((</a:t>
            </a:r>
            <a:r>
              <a:rPr lang="zh-CN" altLang="en-US" sz="1900" b="1" dirty="0">
                <a:solidFill>
                  <a:srgbClr val="C00000"/>
                </a:solidFill>
                <a:latin typeface="黑体" panose="02010609060101010101" pitchFamily="49" charset="-122"/>
                <a:ea typeface="黑体" panose="02010609060101010101" pitchFamily="49" charset="-122"/>
              </a:rPr>
              <a:t>l</a:t>
            </a:r>
            <a:r>
              <a:rPr lang="en-US" altLang="zh-CN" sz="1900" b="1" dirty="0">
                <a:solidFill>
                  <a:srgbClr val="C00000"/>
                </a:solidFill>
                <a:latin typeface="黑体" panose="02010609060101010101" pitchFamily="49" charset="-122"/>
                <a:ea typeface="黑体" panose="02010609060101010101" pitchFamily="49" charset="-122"/>
              </a:rPr>
              <a:t>ow</a:t>
            </a:r>
            <a:r>
              <a:rPr lang="zh-CN" altLang="zh-CN" sz="1900" b="1" dirty="0">
                <a:solidFill>
                  <a:srgbClr val="C00000"/>
                </a:solidFill>
                <a:latin typeface="黑体" panose="02010609060101010101" pitchFamily="49" charset="-122"/>
                <a:ea typeface="黑体" panose="02010609060101010101" pitchFamily="49" charset="-122"/>
              </a:rPr>
              <a:t> &lt; </a:t>
            </a:r>
            <a:r>
              <a:rPr lang="zh-CN" altLang="en-US" sz="1900" b="1" dirty="0">
                <a:solidFill>
                  <a:srgbClr val="C00000"/>
                </a:solidFill>
                <a:latin typeface="黑体" panose="02010609060101010101" pitchFamily="49" charset="-122"/>
                <a:ea typeface="黑体" panose="02010609060101010101" pitchFamily="49" charset="-122"/>
              </a:rPr>
              <a:t>h</a:t>
            </a:r>
            <a:r>
              <a:rPr lang="en-US" altLang="zh-CN" sz="1900" b="1" dirty="0" err="1">
                <a:solidFill>
                  <a:srgbClr val="C00000"/>
                </a:solidFill>
                <a:latin typeface="黑体" panose="02010609060101010101" pitchFamily="49" charset="-122"/>
                <a:ea typeface="黑体" panose="02010609060101010101" pitchFamily="49" charset="-122"/>
              </a:rPr>
              <a:t>igh</a:t>
            </a:r>
            <a:r>
              <a:rPr lang="zh-CN" altLang="zh-CN" sz="1900" b="1" dirty="0">
                <a:latin typeface="黑体" panose="02010609060101010101" pitchFamily="49" charset="-122"/>
                <a:ea typeface="黑体" panose="02010609060101010101" pitchFamily="49" charset="-122"/>
              </a:rPr>
              <a:t>) &amp;&amp; (</a:t>
            </a:r>
            <a:r>
              <a:rPr lang="en-US" altLang="zh-CN" sz="1900" b="1" dirty="0">
                <a:latin typeface="黑体" panose="02010609060101010101" pitchFamily="49" charset="-122"/>
                <a:ea typeface="黑体" panose="02010609060101010101" pitchFamily="49" charset="-122"/>
              </a:rPr>
              <a:t>Key</a:t>
            </a:r>
            <a:r>
              <a:rPr lang="zh-CN" altLang="zh-CN" sz="1900" b="1" dirty="0">
                <a:latin typeface="黑体" panose="02010609060101010101" pitchFamily="49" charset="-122"/>
                <a:ea typeface="黑体" panose="02010609060101010101" pitchFamily="49" charset="-122"/>
              </a:rPr>
              <a:t>[</a:t>
            </a:r>
            <a:r>
              <a:rPr lang="zh-CN" altLang="en-US" sz="1900" b="1" dirty="0">
                <a:latin typeface="黑体" panose="02010609060101010101" pitchFamily="49" charset="-122"/>
                <a:ea typeface="黑体" panose="02010609060101010101" pitchFamily="49" charset="-122"/>
              </a:rPr>
              <a:t>l</a:t>
            </a:r>
            <a:r>
              <a:rPr lang="en-US" altLang="zh-CN" sz="1900" b="1" dirty="0">
                <a:latin typeface="黑体" panose="02010609060101010101" pitchFamily="49" charset="-122"/>
                <a:ea typeface="黑体" panose="02010609060101010101" pitchFamily="49" charset="-122"/>
              </a:rPr>
              <a:t>ow</a:t>
            </a:r>
            <a:r>
              <a:rPr lang="zh-CN" altLang="zh-CN" sz="1900" b="1" dirty="0">
                <a:latin typeface="黑体" panose="02010609060101010101" pitchFamily="49" charset="-122"/>
                <a:ea typeface="黑体" panose="02010609060101010101" pitchFamily="49" charset="-122"/>
              </a:rPr>
              <a:t>]&lt;</a:t>
            </a:r>
            <a:r>
              <a:rPr lang="en-US" altLang="zh-CN" sz="1900" b="1" dirty="0">
                <a:latin typeface="黑体" panose="02010609060101010101" pitchFamily="49" charset="-122"/>
                <a:ea typeface="黑体" panose="02010609060101010101" pitchFamily="49" charset="-122"/>
              </a:rPr>
              <a:t>=</a:t>
            </a:r>
            <a:r>
              <a:rPr lang="zh-CN" altLang="zh-CN" sz="1900" b="1" dirty="0">
                <a:latin typeface="黑体" panose="02010609060101010101" pitchFamily="49" charset="-122"/>
                <a:ea typeface="黑体" panose="02010609060101010101" pitchFamily="49" charset="-122"/>
              </a:rPr>
              <a:t> Pivotkey)) </a:t>
            </a:r>
            <a:r>
              <a:rPr lang="zh-CN" altLang="en-US" sz="1900" b="1" dirty="0">
                <a:latin typeface="黑体" panose="02010609060101010101" pitchFamily="49" charset="-122"/>
                <a:ea typeface="黑体" panose="02010609060101010101" pitchFamily="49" charset="-122"/>
              </a:rPr>
              <a:t>   l</a:t>
            </a:r>
            <a:r>
              <a:rPr lang="en-US" altLang="zh-CN" sz="1900" b="1" dirty="0">
                <a:latin typeface="黑体" panose="02010609060101010101" pitchFamily="49" charset="-122"/>
                <a:ea typeface="黑体" panose="02010609060101010101" pitchFamily="49" charset="-122"/>
              </a:rPr>
              <a:t>ow</a:t>
            </a:r>
            <a:r>
              <a:rPr lang="zh-CN" altLang="zh-CN" sz="1900" b="1" dirty="0">
                <a:latin typeface="黑体" panose="02010609060101010101" pitchFamily="49" charset="-122"/>
                <a:ea typeface="黑体" panose="02010609060101010101" pitchFamily="49" charset="-122"/>
              </a:rPr>
              <a:t>++;	</a:t>
            </a:r>
            <a:endParaRPr lang="zh-CN" altLang="en-US" sz="1900" b="1"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en-US" sz="1900" b="1" dirty="0">
                <a:latin typeface="黑体" panose="02010609060101010101" pitchFamily="49" charset="-122"/>
                <a:ea typeface="黑体" panose="02010609060101010101" pitchFamily="49" charset="-122"/>
              </a:rPr>
              <a:t>	    </a:t>
            </a:r>
            <a:r>
              <a:rPr lang="zh-CN" altLang="zh-CN" sz="1900" b="1" dirty="0">
                <a:latin typeface="黑体" panose="02010609060101010101" pitchFamily="49" charset="-122"/>
                <a:ea typeface="黑体" panose="02010609060101010101" pitchFamily="49" charset="-122"/>
              </a:rPr>
              <a:t>if(</a:t>
            </a:r>
            <a:r>
              <a:rPr lang="zh-CN" altLang="en-US" sz="1900" b="1" dirty="0">
                <a:solidFill>
                  <a:srgbClr val="C00000"/>
                </a:solidFill>
                <a:latin typeface="黑体" panose="02010609060101010101" pitchFamily="49" charset="-122"/>
                <a:ea typeface="黑体" panose="02010609060101010101" pitchFamily="49" charset="-122"/>
              </a:rPr>
              <a:t>l</a:t>
            </a:r>
            <a:r>
              <a:rPr lang="en-US" altLang="zh-CN" sz="1900" b="1" dirty="0">
                <a:solidFill>
                  <a:srgbClr val="C00000"/>
                </a:solidFill>
                <a:latin typeface="黑体" panose="02010609060101010101" pitchFamily="49" charset="-122"/>
                <a:ea typeface="黑体" panose="02010609060101010101" pitchFamily="49" charset="-122"/>
              </a:rPr>
              <a:t>ow</a:t>
            </a:r>
            <a:r>
              <a:rPr lang="zh-CN" altLang="zh-CN" sz="1900" b="1" dirty="0">
                <a:solidFill>
                  <a:srgbClr val="C00000"/>
                </a:solidFill>
                <a:latin typeface="黑体" panose="02010609060101010101" pitchFamily="49" charset="-122"/>
                <a:ea typeface="黑体" panose="02010609060101010101" pitchFamily="49" charset="-122"/>
              </a:rPr>
              <a:t> &lt; </a:t>
            </a:r>
            <a:r>
              <a:rPr lang="zh-CN" altLang="en-US" sz="1900" b="1" dirty="0">
                <a:solidFill>
                  <a:srgbClr val="C00000"/>
                </a:solidFill>
                <a:latin typeface="黑体" panose="02010609060101010101" pitchFamily="49" charset="-122"/>
                <a:ea typeface="黑体" panose="02010609060101010101" pitchFamily="49" charset="-122"/>
              </a:rPr>
              <a:t>h</a:t>
            </a:r>
            <a:r>
              <a:rPr lang="en-US" altLang="zh-CN" sz="1900" b="1" dirty="0" err="1">
                <a:solidFill>
                  <a:srgbClr val="C00000"/>
                </a:solidFill>
                <a:latin typeface="黑体" panose="02010609060101010101" pitchFamily="49" charset="-122"/>
                <a:ea typeface="黑体" panose="02010609060101010101" pitchFamily="49" charset="-122"/>
              </a:rPr>
              <a:t>igh</a:t>
            </a:r>
            <a:r>
              <a:rPr lang="zh-CN" altLang="zh-CN" sz="1900" b="1" dirty="0">
                <a:latin typeface="黑体" panose="02010609060101010101" pitchFamily="49" charset="-122"/>
                <a:ea typeface="黑体" panose="02010609060101010101" pitchFamily="49" charset="-122"/>
              </a:rPr>
              <a:t>) {</a:t>
            </a:r>
            <a:r>
              <a:rPr lang="en-US" altLang="zh-CN" sz="1900" b="1" dirty="0">
                <a:latin typeface="黑体" panose="02010609060101010101" pitchFamily="49" charset="-122"/>
                <a:ea typeface="黑体" panose="02010609060101010101" pitchFamily="49" charset="-122"/>
              </a:rPr>
              <a:t>Key</a:t>
            </a:r>
            <a:r>
              <a:rPr lang="zh-CN" altLang="zh-CN" sz="1900" b="1" dirty="0">
                <a:latin typeface="黑体" panose="02010609060101010101" pitchFamily="49" charset="-122"/>
                <a:ea typeface="黑体" panose="02010609060101010101" pitchFamily="49" charset="-122"/>
              </a:rPr>
              <a:t>[</a:t>
            </a:r>
            <a:r>
              <a:rPr lang="en-US" altLang="zh-CN" sz="1900" b="1" dirty="0">
                <a:latin typeface="黑体" panose="02010609060101010101" pitchFamily="49" charset="-122"/>
                <a:ea typeface="黑体" panose="02010609060101010101" pitchFamily="49" charset="-122"/>
              </a:rPr>
              <a:t>high</a:t>
            </a:r>
            <a:r>
              <a:rPr lang="zh-CN" altLang="zh-CN" sz="1900" b="1" dirty="0">
                <a:latin typeface="黑体" panose="02010609060101010101" pitchFamily="49" charset="-122"/>
                <a:ea typeface="黑体" panose="02010609060101010101" pitchFamily="49" charset="-122"/>
              </a:rPr>
              <a:t>] = </a:t>
            </a:r>
            <a:r>
              <a:rPr lang="en-US" altLang="zh-CN" sz="1900" b="1" dirty="0">
                <a:latin typeface="黑体" panose="02010609060101010101" pitchFamily="49" charset="-122"/>
                <a:ea typeface="黑体" panose="02010609060101010101" pitchFamily="49" charset="-122"/>
              </a:rPr>
              <a:t>Key</a:t>
            </a:r>
            <a:r>
              <a:rPr lang="zh-CN" altLang="zh-CN" sz="1900" b="1" dirty="0">
                <a:latin typeface="黑体" panose="02010609060101010101" pitchFamily="49" charset="-122"/>
                <a:ea typeface="黑体" panose="02010609060101010101" pitchFamily="49" charset="-122"/>
              </a:rPr>
              <a:t>[</a:t>
            </a:r>
            <a:r>
              <a:rPr lang="en-US" altLang="zh-CN" sz="1900" b="1" dirty="0">
                <a:latin typeface="黑体" panose="02010609060101010101" pitchFamily="49" charset="-122"/>
                <a:ea typeface="黑体" panose="02010609060101010101" pitchFamily="49" charset="-122"/>
              </a:rPr>
              <a:t>low</a:t>
            </a:r>
            <a:r>
              <a:rPr lang="zh-CN" altLang="zh-CN" sz="1900" b="1" dirty="0">
                <a:latin typeface="黑体" panose="02010609060101010101" pitchFamily="49" charset="-122"/>
                <a:ea typeface="黑体" panose="02010609060101010101" pitchFamily="49" charset="-122"/>
              </a:rPr>
              <a:t>];</a:t>
            </a:r>
            <a:r>
              <a:rPr lang="en-US" altLang="zh-CN" sz="1900" b="1" dirty="0">
                <a:latin typeface="黑体" panose="02010609060101010101" pitchFamily="49" charset="-122"/>
                <a:ea typeface="黑体" panose="02010609060101010101" pitchFamily="49" charset="-122"/>
              </a:rPr>
              <a:t>  high</a:t>
            </a:r>
            <a:r>
              <a:rPr lang="zh-CN" altLang="zh-CN" sz="1900" b="1" dirty="0">
                <a:latin typeface="黑体" panose="02010609060101010101" pitchFamily="49" charset="-122"/>
                <a:ea typeface="黑体" panose="02010609060101010101" pitchFamily="49" charset="-122"/>
              </a:rPr>
              <a:t>--;}</a:t>
            </a:r>
            <a:r>
              <a:rPr lang="zh-CN" altLang="en-US" sz="1900" b="1" dirty="0">
                <a:latin typeface="黑体" panose="02010609060101010101" pitchFamily="49" charset="-122"/>
                <a:ea typeface="黑体" panose="02010609060101010101" pitchFamily="49" charset="-122"/>
              </a:rPr>
              <a:t>}</a:t>
            </a:r>
            <a:endParaRPr lang="zh-CN" altLang="zh-CN" sz="1900" b="1"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zh-CN" sz="1900" b="1" dirty="0">
                <a:latin typeface="黑体" panose="02010609060101010101" pitchFamily="49" charset="-122"/>
                <a:ea typeface="黑体" panose="02010609060101010101" pitchFamily="49" charset="-122"/>
              </a:rPr>
              <a:t>	</a:t>
            </a:r>
            <a:r>
              <a:rPr lang="en-US" altLang="zh-CN" sz="1900" b="1" dirty="0">
                <a:latin typeface="黑体" panose="02010609060101010101" pitchFamily="49" charset="-122"/>
                <a:ea typeface="黑体" panose="02010609060101010101" pitchFamily="49" charset="-122"/>
              </a:rPr>
              <a:t>Key</a:t>
            </a:r>
            <a:r>
              <a:rPr lang="zh-CN" altLang="zh-CN" sz="1900" b="1" dirty="0">
                <a:latin typeface="黑体" panose="02010609060101010101" pitchFamily="49" charset="-122"/>
                <a:ea typeface="黑体" panose="02010609060101010101" pitchFamily="49" charset="-122"/>
              </a:rPr>
              <a:t>[</a:t>
            </a:r>
            <a:r>
              <a:rPr lang="zh-CN" altLang="en-US" sz="1900" b="1" dirty="0">
                <a:latin typeface="黑体" panose="02010609060101010101" pitchFamily="49" charset="-122"/>
                <a:ea typeface="黑体" panose="02010609060101010101" pitchFamily="49" charset="-122"/>
              </a:rPr>
              <a:t>l</a:t>
            </a:r>
            <a:r>
              <a:rPr lang="en-US" altLang="zh-CN" sz="1900" b="1" dirty="0">
                <a:latin typeface="黑体" panose="02010609060101010101" pitchFamily="49" charset="-122"/>
                <a:ea typeface="黑体" panose="02010609060101010101" pitchFamily="49" charset="-122"/>
              </a:rPr>
              <a:t>ow</a:t>
            </a:r>
            <a:r>
              <a:rPr lang="zh-CN" altLang="zh-CN" sz="1900" b="1" dirty="0">
                <a:latin typeface="黑体" panose="02010609060101010101" pitchFamily="49" charset="-122"/>
                <a:ea typeface="黑体" panose="02010609060101010101" pitchFamily="49" charset="-122"/>
              </a:rPr>
              <a:t>] = Pivotkey;		</a:t>
            </a:r>
            <a:r>
              <a:rPr lang="zh-CN" altLang="en-US" sz="1900" b="1" dirty="0">
                <a:latin typeface="黑体" panose="02010609060101010101" pitchFamily="49" charset="-122"/>
                <a:ea typeface="黑体" panose="02010609060101010101" pitchFamily="49" charset="-122"/>
              </a:rPr>
              <a:t> </a:t>
            </a:r>
            <a:r>
              <a:rPr lang="zh-CN" altLang="zh-CN" sz="1900" b="1" dirty="0">
                <a:latin typeface="黑体" panose="02010609060101010101" pitchFamily="49" charset="-122"/>
                <a:ea typeface="黑体" panose="02010609060101010101" pitchFamily="49" charset="-122"/>
              </a:rPr>
              <a:t>// </a:t>
            </a:r>
            <a:r>
              <a:rPr lang="zh-CN" altLang="en-US" sz="1900" b="1" dirty="0">
                <a:latin typeface="黑体" panose="02010609060101010101" pitchFamily="49" charset="-122"/>
                <a:ea typeface="黑体" panose="02010609060101010101" pitchFamily="49" charset="-122"/>
              </a:rPr>
              <a:t>l</a:t>
            </a:r>
            <a:r>
              <a:rPr lang="en-US" altLang="zh-CN" sz="1900" b="1" dirty="0">
                <a:latin typeface="黑体" panose="02010609060101010101" pitchFamily="49" charset="-122"/>
                <a:ea typeface="黑体" panose="02010609060101010101" pitchFamily="49" charset="-122"/>
              </a:rPr>
              <a:t>ow</a:t>
            </a:r>
            <a:r>
              <a:rPr lang="zh-CN" altLang="zh-CN" sz="1900" b="1" dirty="0">
                <a:latin typeface="黑体" panose="02010609060101010101" pitchFamily="49" charset="-122"/>
                <a:ea typeface="黑体" panose="02010609060101010101" pitchFamily="49" charset="-122"/>
              </a:rPr>
              <a:t> == </a:t>
            </a:r>
            <a:r>
              <a:rPr lang="zh-CN" altLang="en-US" sz="1900" b="1" dirty="0">
                <a:latin typeface="黑体" panose="02010609060101010101" pitchFamily="49" charset="-122"/>
                <a:ea typeface="黑体" panose="02010609060101010101" pitchFamily="49" charset="-122"/>
              </a:rPr>
              <a:t>h</a:t>
            </a:r>
            <a:r>
              <a:rPr lang="en-US" altLang="zh-CN" sz="1900" b="1" dirty="0" err="1">
                <a:latin typeface="黑体" panose="02010609060101010101" pitchFamily="49" charset="-122"/>
                <a:ea typeface="黑体" panose="02010609060101010101" pitchFamily="49" charset="-122"/>
              </a:rPr>
              <a:t>igh</a:t>
            </a:r>
            <a:endParaRPr lang="zh-CN" altLang="zh-CN" sz="1900" b="1"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en-US" sz="1900" b="1" dirty="0">
                <a:latin typeface="黑体" panose="02010609060101010101" pitchFamily="49" charset="-122"/>
                <a:ea typeface="黑体" panose="02010609060101010101" pitchFamily="49" charset="-122"/>
              </a:rPr>
              <a:t>	</a:t>
            </a:r>
            <a:r>
              <a:rPr lang="en-US" altLang="zh-CN" sz="1900" b="1" dirty="0">
                <a:latin typeface="黑体" panose="02010609060101010101" pitchFamily="49" charset="-122"/>
                <a:ea typeface="黑体" panose="02010609060101010101" pitchFamily="49" charset="-122"/>
              </a:rPr>
              <a:t>if (i&lt;low-1)  </a:t>
            </a:r>
            <a:r>
              <a:rPr lang="zh-CN" altLang="zh-CN" sz="19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QuickSort</a:t>
            </a:r>
            <a:r>
              <a:rPr lang="zh-CN" altLang="zh-CN" sz="1900" b="1" dirty="0">
                <a:latin typeface="黑体" panose="02010609060101010101" pitchFamily="49" charset="-122"/>
                <a:ea typeface="黑体" panose="02010609060101010101" pitchFamily="49" charset="-122"/>
              </a:rPr>
              <a:t>(</a:t>
            </a:r>
            <a:r>
              <a:rPr lang="en-US" altLang="zh-CN" sz="1900" b="1" dirty="0">
                <a:latin typeface="黑体" panose="02010609060101010101" pitchFamily="49" charset="-122"/>
                <a:ea typeface="黑体" panose="02010609060101010101" pitchFamily="49" charset="-122"/>
              </a:rPr>
              <a:t>i, </a:t>
            </a:r>
            <a:r>
              <a:rPr lang="zh-CN" altLang="zh-CN" sz="1900" b="1" dirty="0">
                <a:latin typeface="黑体" panose="02010609060101010101" pitchFamily="49" charset="-122"/>
                <a:ea typeface="黑体" panose="02010609060101010101" pitchFamily="49" charset="-122"/>
              </a:rPr>
              <a:t>low</a:t>
            </a:r>
            <a:r>
              <a:rPr lang="zh-CN" altLang="en-US" sz="1900" b="1" dirty="0">
                <a:latin typeface="黑体" panose="02010609060101010101" pitchFamily="49" charset="-122"/>
                <a:ea typeface="黑体" panose="02010609060101010101" pitchFamily="49" charset="-122"/>
              </a:rPr>
              <a:t>-</a:t>
            </a:r>
            <a:r>
              <a:rPr lang="en-US" altLang="zh-CN" sz="1900" b="1" dirty="0">
                <a:latin typeface="黑体" panose="02010609060101010101" pitchFamily="49" charset="-122"/>
                <a:ea typeface="黑体" panose="02010609060101010101" pitchFamily="49" charset="-122"/>
              </a:rPr>
              <a:t>1</a:t>
            </a:r>
            <a:r>
              <a:rPr lang="zh-CN" altLang="zh-CN" sz="1900" b="1" dirty="0">
                <a:latin typeface="黑体" panose="02010609060101010101" pitchFamily="49" charset="-122"/>
                <a:ea typeface="黑体" panose="02010609060101010101" pitchFamily="49" charset="-122"/>
              </a:rPr>
              <a:t>);</a:t>
            </a:r>
            <a:r>
              <a:rPr lang="zh-CN" altLang="en-US" sz="1900" b="1" dirty="0">
                <a:latin typeface="黑体" panose="02010609060101010101" pitchFamily="49" charset="-122"/>
                <a:ea typeface="黑体" panose="02010609060101010101" pitchFamily="49" charset="-122"/>
              </a:rPr>
              <a:t> </a:t>
            </a:r>
            <a:r>
              <a:rPr lang="zh-CN" altLang="zh-CN" sz="1900" b="1" dirty="0">
                <a:latin typeface="黑体" panose="02010609060101010101" pitchFamily="49" charset="-122"/>
                <a:ea typeface="黑体" panose="02010609060101010101" pitchFamily="49" charset="-122"/>
              </a:rPr>
              <a:t>//对子对象数组进行递归快速排序</a:t>
            </a:r>
          </a:p>
          <a:p>
            <a:pPr eaLnBrk="1" hangingPunct="1">
              <a:lnSpc>
                <a:spcPct val="90000"/>
              </a:lnSpc>
              <a:buFont typeface="Wingdings" panose="05000000000000000000" pitchFamily="2" charset="2"/>
              <a:buNone/>
            </a:pPr>
            <a:r>
              <a:rPr lang="zh-CN" altLang="zh-CN" sz="1900" b="1" dirty="0">
                <a:latin typeface="黑体" panose="02010609060101010101" pitchFamily="49" charset="-122"/>
                <a:ea typeface="黑体" panose="02010609060101010101" pitchFamily="49" charset="-122"/>
              </a:rPr>
              <a:t>	</a:t>
            </a:r>
            <a:r>
              <a:rPr lang="zh-CN" altLang="en-US" sz="1900" b="1" dirty="0">
                <a:latin typeface="黑体" panose="02010609060101010101" pitchFamily="49" charset="-122"/>
                <a:ea typeface="黑体" panose="02010609060101010101" pitchFamily="49" charset="-122"/>
              </a:rPr>
              <a:t>i</a:t>
            </a:r>
            <a:r>
              <a:rPr lang="en-US" altLang="zh-CN" sz="1900" b="1" dirty="0">
                <a:latin typeface="黑体" panose="02010609060101010101" pitchFamily="49" charset="-122"/>
                <a:ea typeface="黑体" panose="02010609060101010101" pitchFamily="49" charset="-122"/>
              </a:rPr>
              <a:t>f (high+1&lt;j) </a:t>
            </a:r>
            <a:r>
              <a:rPr lang="zh-CN" altLang="zh-CN" sz="19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QuickSort</a:t>
            </a:r>
            <a:r>
              <a:rPr lang="zh-CN" altLang="zh-CN" sz="1900" b="1" dirty="0">
                <a:latin typeface="黑体" panose="02010609060101010101" pitchFamily="49" charset="-122"/>
                <a:ea typeface="黑体" panose="02010609060101010101" pitchFamily="49" charset="-122"/>
              </a:rPr>
              <a:t>(</a:t>
            </a:r>
            <a:r>
              <a:rPr lang="en-US" altLang="zh-CN" sz="1900" b="1" dirty="0">
                <a:latin typeface="黑体" panose="02010609060101010101" pitchFamily="49" charset="-122"/>
                <a:ea typeface="黑体" panose="02010609060101010101" pitchFamily="49" charset="-122"/>
              </a:rPr>
              <a:t>high+1</a:t>
            </a:r>
            <a:r>
              <a:rPr lang="zh-CN" altLang="zh-CN" sz="1900" b="1" dirty="0">
                <a:latin typeface="黑体" panose="02010609060101010101" pitchFamily="49" charset="-122"/>
                <a:ea typeface="黑体" panose="02010609060101010101" pitchFamily="49" charset="-122"/>
              </a:rPr>
              <a:t>, </a:t>
            </a:r>
            <a:r>
              <a:rPr lang="zh-CN" altLang="en-US" sz="1900" b="1" dirty="0">
                <a:latin typeface="黑体" panose="02010609060101010101" pitchFamily="49" charset="-122"/>
                <a:ea typeface="黑体" panose="02010609060101010101" pitchFamily="49" charset="-122"/>
              </a:rPr>
              <a:t>j</a:t>
            </a:r>
            <a:r>
              <a:rPr lang="zh-CN" altLang="zh-CN" sz="1900" b="1" dirty="0">
                <a:latin typeface="黑体" panose="02010609060101010101" pitchFamily="49" charset="-122"/>
                <a:ea typeface="黑体" panose="02010609060101010101" pitchFamily="49" charset="-122"/>
              </a:rPr>
              <a:t>);}</a:t>
            </a:r>
          </a:p>
        </p:txBody>
      </p:sp>
      <p:sp>
        <p:nvSpPr>
          <p:cNvPr id="55302" name="Rectangle 6">
            <a:extLst>
              <a:ext uri="{FF2B5EF4-FFF2-40B4-BE49-F238E27FC236}">
                <a16:creationId xmlns:a16="http://schemas.microsoft.com/office/drawing/2014/main" id="{A7510246-3067-4024-83FF-BFB5CADB7A24}"/>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a:extLst>
              <a:ext uri="{FF2B5EF4-FFF2-40B4-BE49-F238E27FC236}">
                <a16:creationId xmlns:a16="http://schemas.microsoft.com/office/drawing/2014/main" id="{EC8A644E-21FD-4646-86A4-0AC9B6C6A295}"/>
              </a:ext>
            </a:extLst>
          </p:cNvPr>
          <p:cNvSpPr>
            <a:spLocks noGrp="1" noChangeArrowheads="1"/>
          </p:cNvSpPr>
          <p:nvPr>
            <p:ph idx="1"/>
          </p:nvPr>
        </p:nvSpPr>
        <p:spPr>
          <a:xfrm>
            <a:off x="467544" y="1208087"/>
            <a:ext cx="8352928" cy="1224136"/>
          </a:xfrm>
        </p:spPr>
        <p:txBody>
          <a:bodyPr/>
          <a:lstStyle/>
          <a:p>
            <a:pPr algn="just">
              <a:buNone/>
            </a:pPr>
            <a:r>
              <a:rPr lang="zh-CN" altLang="en-US" b="1" dirty="0">
                <a:solidFill>
                  <a:srgbClr val="00206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例：</a:t>
            </a:r>
            <a:r>
              <a:rPr lang="zh-CN" altLang="en-US" b="1" dirty="0">
                <a:latin typeface="黑体" panose="02010609060101010101" pitchFamily="49" charset="-122"/>
                <a:ea typeface="黑体" panose="02010609060101010101" pitchFamily="49" charset="-122"/>
              </a:rPr>
              <a:t>待排序列为</a:t>
            </a:r>
            <a:r>
              <a:rPr lang="en-US" altLang="zh-CN" b="1" dirty="0">
                <a:latin typeface="黑体" panose="02010609060101010101" pitchFamily="49" charset="-122"/>
                <a:ea typeface="黑体" panose="02010609060101010101" pitchFamily="49" charset="-122"/>
              </a:rPr>
              <a:t>13,11,22,34,15,44,76,66,</a:t>
            </a:r>
          </a:p>
          <a:p>
            <a:pPr algn="just">
              <a:buNone/>
            </a:pPr>
            <a:r>
              <a:rPr lang="en-US" altLang="zh-CN" b="1" dirty="0">
                <a:latin typeface="黑体" panose="02010609060101010101" pitchFamily="49" charset="-122"/>
                <a:ea typeface="黑体" panose="02010609060101010101" pitchFamily="49" charset="-122"/>
              </a:rPr>
              <a:t>100,9,14,20,2,5,8</a:t>
            </a:r>
            <a:r>
              <a:rPr lang="zh-CN" altLang="en-US" b="1" dirty="0">
                <a:latin typeface="黑体" panose="02010609060101010101" pitchFamily="49" charset="-122"/>
                <a:ea typeface="黑体" panose="02010609060101010101" pitchFamily="49" charset="-122"/>
              </a:rPr>
              <a:t>，请写出每趟快速排序</a:t>
            </a:r>
            <a:endParaRPr lang="en-US" altLang="zh-CN" b="1" dirty="0">
              <a:latin typeface="黑体" panose="02010609060101010101" pitchFamily="49" charset="-122"/>
              <a:ea typeface="黑体" panose="02010609060101010101" pitchFamily="49" charset="-122"/>
            </a:endParaRPr>
          </a:p>
          <a:p>
            <a:pPr algn="just">
              <a:buNone/>
            </a:pPr>
            <a:r>
              <a:rPr lang="zh-CN" altLang="en-US" b="1" dirty="0">
                <a:latin typeface="黑体" panose="02010609060101010101" pitchFamily="49" charset="-122"/>
                <a:ea typeface="黑体" panose="02010609060101010101" pitchFamily="49" charset="-122"/>
              </a:rPr>
              <a:t>的结果。</a:t>
            </a:r>
            <a:endParaRPr lang="zh-CN" altLang="en-US" dirty="0"/>
          </a:p>
        </p:txBody>
      </p:sp>
      <p:sp>
        <p:nvSpPr>
          <p:cNvPr id="4" name="内容占位符 2">
            <a:extLst>
              <a:ext uri="{FF2B5EF4-FFF2-40B4-BE49-F238E27FC236}">
                <a16:creationId xmlns:a16="http://schemas.microsoft.com/office/drawing/2014/main" id="{9971E01D-ABB1-4857-A08E-674594A5ECD8}"/>
              </a:ext>
            </a:extLst>
          </p:cNvPr>
          <p:cNvSpPr txBox="1">
            <a:spLocks noChangeArrowheads="1"/>
          </p:cNvSpPr>
          <p:nvPr/>
        </p:nvSpPr>
        <p:spPr bwMode="auto">
          <a:xfrm>
            <a:off x="539552" y="3068960"/>
            <a:ext cx="8604448"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prstTxWarp prst="textNoShape">
              <a:avLst/>
            </a:prstTxWarp>
          </a:bodyPr>
          <a:lst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0888"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663"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lgn="just">
              <a:buFont typeface="Wingdings" panose="05000000000000000000" pitchFamily="2" charset="2"/>
              <a:buNone/>
            </a:pPr>
            <a:r>
              <a:rPr lang="zh-CN" altLang="en-US" sz="2600" b="1" kern="0" dirty="0">
                <a:solidFill>
                  <a:srgbClr val="002060"/>
                </a:solidFill>
                <a:latin typeface="黑体" panose="02010609060101010101" pitchFamily="49" charset="-122"/>
                <a:ea typeface="黑体" panose="02010609060101010101" pitchFamily="49" charset="-122"/>
              </a:rPr>
              <a:t>答：每趟结果如下：</a:t>
            </a:r>
            <a:endParaRPr lang="en-US" altLang="zh-CN" sz="2600" b="1" kern="0" dirty="0">
              <a:solidFill>
                <a:srgbClr val="002060"/>
              </a:solidFill>
              <a:latin typeface="黑体" panose="02010609060101010101" pitchFamily="49" charset="-122"/>
              <a:ea typeface="黑体" panose="02010609060101010101" pitchFamily="49" charset="-122"/>
            </a:endParaRPr>
          </a:p>
          <a:p>
            <a:pPr algn="just">
              <a:buNone/>
            </a:pPr>
            <a:r>
              <a:rPr lang="zh-CN" altLang="en-US" sz="2600" b="1" kern="0" dirty="0">
                <a:solidFill>
                  <a:srgbClr val="002060"/>
                </a:solidFill>
                <a:latin typeface="黑体" panose="02010609060101010101" pitchFamily="49" charset="-122"/>
                <a:ea typeface="黑体" panose="02010609060101010101" pitchFamily="49" charset="-122"/>
              </a:rPr>
              <a:t>第</a:t>
            </a:r>
            <a:r>
              <a:rPr lang="en-US" altLang="zh-CN" sz="2600" b="1" kern="0" dirty="0">
                <a:solidFill>
                  <a:srgbClr val="002060"/>
                </a:solidFill>
                <a:latin typeface="黑体" panose="02010609060101010101" pitchFamily="49" charset="-122"/>
                <a:ea typeface="黑体" panose="02010609060101010101" pitchFamily="49" charset="-122"/>
              </a:rPr>
              <a:t>1</a:t>
            </a:r>
            <a:r>
              <a:rPr lang="zh-CN" altLang="en-US" sz="2600" b="1" kern="0" dirty="0">
                <a:solidFill>
                  <a:srgbClr val="002060"/>
                </a:solidFill>
                <a:latin typeface="黑体" panose="02010609060101010101" pitchFamily="49" charset="-122"/>
                <a:ea typeface="黑体" panose="02010609060101010101" pitchFamily="49" charset="-122"/>
              </a:rPr>
              <a:t>趟：</a:t>
            </a:r>
            <a:r>
              <a:rPr lang="en-US" altLang="zh-CN" sz="2600" b="1" kern="0" dirty="0">
                <a:solidFill>
                  <a:srgbClr val="C00000"/>
                </a:solidFill>
                <a:latin typeface="黑体" panose="02010609060101010101" pitchFamily="49" charset="-122"/>
                <a:ea typeface="黑体" panose="02010609060101010101" pitchFamily="49" charset="-122"/>
              </a:rPr>
              <a:t>8,11,5,2,9,</a:t>
            </a:r>
            <a:r>
              <a:rPr lang="en-US" altLang="zh-CN" sz="2600" b="1" u="sng" kern="0" dirty="0">
                <a:solidFill>
                  <a:srgbClr val="C00000"/>
                </a:solidFill>
                <a:latin typeface="黑体" panose="02010609060101010101" pitchFamily="49" charset="-122"/>
                <a:ea typeface="黑体" panose="02010609060101010101" pitchFamily="49" charset="-122"/>
              </a:rPr>
              <a:t>13</a:t>
            </a:r>
            <a:r>
              <a:rPr lang="en-US" altLang="zh-CN" sz="2600" b="1" kern="0" dirty="0">
                <a:solidFill>
                  <a:srgbClr val="C00000"/>
                </a:solidFill>
                <a:latin typeface="黑体" panose="02010609060101010101" pitchFamily="49" charset="-122"/>
                <a:ea typeface="黑体" panose="02010609060101010101" pitchFamily="49" charset="-122"/>
              </a:rPr>
              <a:t>,76,66,100,44,14,20,15,34,22</a:t>
            </a:r>
          </a:p>
          <a:p>
            <a:pPr algn="just">
              <a:buNone/>
            </a:pPr>
            <a:r>
              <a:rPr lang="zh-CN" altLang="en-US" sz="2600" b="1" kern="0" dirty="0">
                <a:solidFill>
                  <a:srgbClr val="002060"/>
                </a:solidFill>
                <a:latin typeface="黑体" panose="02010609060101010101" pitchFamily="49" charset="-122"/>
                <a:ea typeface="黑体" panose="02010609060101010101" pitchFamily="49" charset="-122"/>
              </a:rPr>
              <a:t>第</a:t>
            </a:r>
            <a:r>
              <a:rPr lang="en-US" altLang="zh-CN" sz="2600" b="1" kern="0" dirty="0">
                <a:solidFill>
                  <a:srgbClr val="002060"/>
                </a:solidFill>
                <a:latin typeface="黑体" panose="02010609060101010101" pitchFamily="49" charset="-122"/>
                <a:ea typeface="黑体" panose="02010609060101010101" pitchFamily="49" charset="-122"/>
              </a:rPr>
              <a:t>2</a:t>
            </a:r>
            <a:r>
              <a:rPr lang="zh-CN" altLang="en-US" sz="2600" b="1" kern="0" dirty="0">
                <a:solidFill>
                  <a:srgbClr val="002060"/>
                </a:solidFill>
                <a:latin typeface="黑体" panose="02010609060101010101" pitchFamily="49" charset="-122"/>
                <a:ea typeface="黑体" panose="02010609060101010101" pitchFamily="49" charset="-122"/>
              </a:rPr>
              <a:t>趟：</a:t>
            </a:r>
            <a:r>
              <a:rPr lang="en-US" altLang="zh-CN" sz="2600" b="1" kern="0" dirty="0">
                <a:solidFill>
                  <a:srgbClr val="C00000"/>
                </a:solidFill>
                <a:latin typeface="黑体" panose="02010609060101010101" pitchFamily="49" charset="-122"/>
                <a:ea typeface="黑体" panose="02010609060101010101" pitchFamily="49" charset="-122"/>
              </a:rPr>
              <a:t>2,5,</a:t>
            </a:r>
            <a:r>
              <a:rPr lang="en-US" altLang="zh-CN" sz="2600" b="1" u="sng" kern="0" dirty="0">
                <a:solidFill>
                  <a:srgbClr val="C00000"/>
                </a:solidFill>
                <a:latin typeface="黑体" panose="02010609060101010101" pitchFamily="49" charset="-122"/>
                <a:ea typeface="黑体" panose="02010609060101010101" pitchFamily="49" charset="-122"/>
              </a:rPr>
              <a:t>8</a:t>
            </a:r>
            <a:r>
              <a:rPr lang="en-US" altLang="zh-CN" sz="2600" b="1" kern="0" dirty="0">
                <a:solidFill>
                  <a:srgbClr val="C00000"/>
                </a:solidFill>
                <a:latin typeface="黑体" panose="02010609060101010101" pitchFamily="49" charset="-122"/>
                <a:ea typeface="黑体" panose="02010609060101010101" pitchFamily="49" charset="-122"/>
              </a:rPr>
              <a:t>,11,9,</a:t>
            </a:r>
            <a:r>
              <a:rPr lang="en-US" altLang="zh-CN" sz="2600" b="1" u="sng" kern="0" dirty="0">
                <a:solidFill>
                  <a:srgbClr val="C00000"/>
                </a:solidFill>
                <a:latin typeface="黑体" panose="02010609060101010101" pitchFamily="49" charset="-122"/>
                <a:ea typeface="黑体" panose="02010609060101010101" pitchFamily="49" charset="-122"/>
              </a:rPr>
              <a:t>13</a:t>
            </a:r>
            <a:r>
              <a:rPr lang="en-US" altLang="zh-CN" sz="2600" b="1" kern="0" dirty="0">
                <a:solidFill>
                  <a:srgbClr val="C00000"/>
                </a:solidFill>
                <a:latin typeface="黑体" panose="02010609060101010101" pitchFamily="49" charset="-122"/>
                <a:ea typeface="黑体" panose="02010609060101010101" pitchFamily="49" charset="-122"/>
              </a:rPr>
              <a:t>,22,66,34,44,14,20,15,</a:t>
            </a:r>
            <a:r>
              <a:rPr lang="en-US" altLang="zh-CN" sz="2600" b="1" u="sng" kern="0" dirty="0">
                <a:solidFill>
                  <a:srgbClr val="C00000"/>
                </a:solidFill>
                <a:latin typeface="黑体" panose="02010609060101010101" pitchFamily="49" charset="-122"/>
                <a:ea typeface="黑体" panose="02010609060101010101" pitchFamily="49" charset="-122"/>
              </a:rPr>
              <a:t>76</a:t>
            </a:r>
            <a:r>
              <a:rPr lang="en-US" altLang="zh-CN" sz="2600" b="1" kern="0" dirty="0">
                <a:solidFill>
                  <a:srgbClr val="C00000"/>
                </a:solidFill>
                <a:latin typeface="黑体" panose="02010609060101010101" pitchFamily="49" charset="-122"/>
                <a:ea typeface="黑体" panose="02010609060101010101" pitchFamily="49" charset="-122"/>
              </a:rPr>
              <a:t>,100</a:t>
            </a:r>
          </a:p>
          <a:p>
            <a:pPr algn="just">
              <a:buNone/>
            </a:pPr>
            <a:r>
              <a:rPr lang="zh-CN" altLang="en-US" sz="2600" b="1" kern="0" dirty="0">
                <a:solidFill>
                  <a:srgbClr val="002060"/>
                </a:solidFill>
                <a:latin typeface="黑体" panose="02010609060101010101" pitchFamily="49" charset="-122"/>
                <a:ea typeface="黑体" panose="02010609060101010101" pitchFamily="49" charset="-122"/>
              </a:rPr>
              <a:t>第</a:t>
            </a:r>
            <a:r>
              <a:rPr lang="en-US" altLang="zh-CN" sz="2600" b="1" kern="0" dirty="0">
                <a:solidFill>
                  <a:srgbClr val="002060"/>
                </a:solidFill>
                <a:latin typeface="黑体" panose="02010609060101010101" pitchFamily="49" charset="-122"/>
                <a:ea typeface="黑体" panose="02010609060101010101" pitchFamily="49" charset="-122"/>
              </a:rPr>
              <a:t>3</a:t>
            </a:r>
            <a:r>
              <a:rPr lang="zh-CN" altLang="en-US" sz="2600" b="1" kern="0" dirty="0">
                <a:solidFill>
                  <a:srgbClr val="002060"/>
                </a:solidFill>
                <a:latin typeface="黑体" panose="02010609060101010101" pitchFamily="49" charset="-122"/>
                <a:ea typeface="黑体" panose="02010609060101010101" pitchFamily="49" charset="-122"/>
              </a:rPr>
              <a:t>趟：</a:t>
            </a:r>
            <a:r>
              <a:rPr lang="en-US" altLang="zh-CN" sz="2600" b="1" u="sng" kern="0" dirty="0">
                <a:solidFill>
                  <a:srgbClr val="C00000"/>
                </a:solidFill>
                <a:latin typeface="黑体" panose="02010609060101010101" pitchFamily="49" charset="-122"/>
                <a:ea typeface="黑体" panose="02010609060101010101" pitchFamily="49" charset="-122"/>
              </a:rPr>
              <a:t>2</a:t>
            </a:r>
            <a:r>
              <a:rPr lang="en-US" altLang="zh-CN" sz="2600" b="1" kern="0" dirty="0">
                <a:solidFill>
                  <a:srgbClr val="C00000"/>
                </a:solidFill>
                <a:latin typeface="黑体" panose="02010609060101010101" pitchFamily="49" charset="-122"/>
                <a:ea typeface="黑体" panose="02010609060101010101" pitchFamily="49" charset="-122"/>
              </a:rPr>
              <a:t>,5,</a:t>
            </a:r>
            <a:r>
              <a:rPr lang="en-US" altLang="zh-CN" sz="2600" b="1" u="sng" kern="0" dirty="0">
                <a:solidFill>
                  <a:srgbClr val="C00000"/>
                </a:solidFill>
                <a:latin typeface="黑体" panose="02010609060101010101" pitchFamily="49" charset="-122"/>
                <a:ea typeface="黑体" panose="02010609060101010101" pitchFamily="49" charset="-122"/>
              </a:rPr>
              <a:t>8</a:t>
            </a:r>
            <a:r>
              <a:rPr lang="en-US" altLang="zh-CN" sz="2600" b="1" kern="0" dirty="0">
                <a:solidFill>
                  <a:srgbClr val="C00000"/>
                </a:solidFill>
                <a:latin typeface="黑体" panose="02010609060101010101" pitchFamily="49" charset="-122"/>
                <a:ea typeface="黑体" panose="02010609060101010101" pitchFamily="49" charset="-122"/>
              </a:rPr>
              <a:t>,9,</a:t>
            </a:r>
            <a:r>
              <a:rPr lang="en-US" altLang="zh-CN" sz="2600" b="1" u="sng" kern="0" dirty="0">
                <a:solidFill>
                  <a:srgbClr val="C00000"/>
                </a:solidFill>
                <a:latin typeface="黑体" panose="02010609060101010101" pitchFamily="49" charset="-122"/>
                <a:ea typeface="黑体" panose="02010609060101010101" pitchFamily="49" charset="-122"/>
              </a:rPr>
              <a:t>11</a:t>
            </a:r>
            <a:r>
              <a:rPr lang="en-US" altLang="zh-CN" sz="2600" b="1" kern="0" dirty="0">
                <a:solidFill>
                  <a:srgbClr val="C00000"/>
                </a:solidFill>
                <a:latin typeface="黑体" panose="02010609060101010101" pitchFamily="49" charset="-122"/>
                <a:ea typeface="黑体" panose="02010609060101010101" pitchFamily="49" charset="-122"/>
              </a:rPr>
              <a:t>,</a:t>
            </a:r>
            <a:r>
              <a:rPr lang="en-US" altLang="zh-CN" sz="2600" b="1" u="sng" kern="0" dirty="0">
                <a:solidFill>
                  <a:srgbClr val="C00000"/>
                </a:solidFill>
                <a:latin typeface="黑体" panose="02010609060101010101" pitchFamily="49" charset="-122"/>
                <a:ea typeface="黑体" panose="02010609060101010101" pitchFamily="49" charset="-122"/>
              </a:rPr>
              <a:t>13</a:t>
            </a:r>
            <a:r>
              <a:rPr lang="en-US" altLang="zh-CN" sz="2600" b="1" kern="0" dirty="0">
                <a:solidFill>
                  <a:srgbClr val="C00000"/>
                </a:solidFill>
                <a:latin typeface="黑体" panose="02010609060101010101" pitchFamily="49" charset="-122"/>
                <a:ea typeface="黑体" panose="02010609060101010101" pitchFamily="49" charset="-122"/>
              </a:rPr>
              <a:t>,15,20,14,</a:t>
            </a:r>
            <a:r>
              <a:rPr lang="en-US" altLang="zh-CN" sz="2600" b="1" u="sng" kern="0" dirty="0">
                <a:solidFill>
                  <a:srgbClr val="C00000"/>
                </a:solidFill>
                <a:latin typeface="黑体" panose="02010609060101010101" pitchFamily="49" charset="-122"/>
                <a:ea typeface="黑体" panose="02010609060101010101" pitchFamily="49" charset="-122"/>
              </a:rPr>
              <a:t>22</a:t>
            </a:r>
            <a:r>
              <a:rPr lang="en-US" altLang="zh-CN" sz="2600" b="1" kern="0" dirty="0">
                <a:solidFill>
                  <a:srgbClr val="C00000"/>
                </a:solidFill>
                <a:latin typeface="黑体" panose="02010609060101010101" pitchFamily="49" charset="-122"/>
                <a:ea typeface="黑体" panose="02010609060101010101" pitchFamily="49" charset="-122"/>
              </a:rPr>
              <a:t>,44,34,66,</a:t>
            </a:r>
            <a:r>
              <a:rPr lang="en-US" altLang="zh-CN" sz="2600" b="1" u="sng" kern="0" dirty="0">
                <a:solidFill>
                  <a:srgbClr val="C00000"/>
                </a:solidFill>
                <a:latin typeface="黑体" panose="02010609060101010101" pitchFamily="49" charset="-122"/>
                <a:ea typeface="黑体" panose="02010609060101010101" pitchFamily="49" charset="-122"/>
              </a:rPr>
              <a:t>76</a:t>
            </a:r>
            <a:r>
              <a:rPr lang="en-US" altLang="zh-CN" sz="2600" b="1" kern="0" dirty="0">
                <a:solidFill>
                  <a:srgbClr val="C00000"/>
                </a:solidFill>
                <a:latin typeface="黑体" panose="02010609060101010101" pitchFamily="49" charset="-122"/>
                <a:ea typeface="黑体" panose="02010609060101010101" pitchFamily="49" charset="-122"/>
              </a:rPr>
              <a:t>,100</a:t>
            </a:r>
          </a:p>
          <a:p>
            <a:pPr algn="just">
              <a:buNone/>
            </a:pPr>
            <a:r>
              <a:rPr lang="zh-CN" altLang="en-US" sz="2600" b="1" kern="0" dirty="0">
                <a:solidFill>
                  <a:srgbClr val="002060"/>
                </a:solidFill>
                <a:latin typeface="黑体" panose="02010609060101010101" pitchFamily="49" charset="-122"/>
                <a:ea typeface="黑体" panose="02010609060101010101" pitchFamily="49" charset="-122"/>
              </a:rPr>
              <a:t>第</a:t>
            </a:r>
            <a:r>
              <a:rPr lang="en-US" altLang="zh-CN" sz="2600" b="1" kern="0" dirty="0">
                <a:solidFill>
                  <a:srgbClr val="002060"/>
                </a:solidFill>
                <a:latin typeface="黑体" panose="02010609060101010101" pitchFamily="49" charset="-122"/>
                <a:ea typeface="黑体" panose="02010609060101010101" pitchFamily="49" charset="-122"/>
              </a:rPr>
              <a:t>4</a:t>
            </a:r>
            <a:r>
              <a:rPr lang="zh-CN" altLang="en-US" sz="2600" b="1" kern="0" dirty="0">
                <a:solidFill>
                  <a:srgbClr val="002060"/>
                </a:solidFill>
                <a:latin typeface="黑体" panose="02010609060101010101" pitchFamily="49" charset="-122"/>
                <a:ea typeface="黑体" panose="02010609060101010101" pitchFamily="49" charset="-122"/>
              </a:rPr>
              <a:t>趟：</a:t>
            </a:r>
            <a:r>
              <a:rPr lang="en-US" altLang="zh-CN" sz="2600" b="1" u="sng" kern="0" dirty="0">
                <a:solidFill>
                  <a:srgbClr val="C00000"/>
                </a:solidFill>
                <a:latin typeface="黑体" panose="02010609060101010101" pitchFamily="49" charset="-122"/>
                <a:ea typeface="黑体" panose="02010609060101010101" pitchFamily="49" charset="-122"/>
              </a:rPr>
              <a:t>2</a:t>
            </a:r>
            <a:r>
              <a:rPr lang="en-US" altLang="zh-CN" sz="2600" b="1" kern="0" dirty="0">
                <a:solidFill>
                  <a:srgbClr val="C00000"/>
                </a:solidFill>
                <a:latin typeface="黑体" panose="02010609060101010101" pitchFamily="49" charset="-122"/>
                <a:ea typeface="黑体" panose="02010609060101010101" pitchFamily="49" charset="-122"/>
              </a:rPr>
              <a:t>,5,</a:t>
            </a:r>
            <a:r>
              <a:rPr lang="en-US" altLang="zh-CN" sz="2600" b="1" u="sng" kern="0" dirty="0">
                <a:solidFill>
                  <a:srgbClr val="C00000"/>
                </a:solidFill>
                <a:latin typeface="黑体" panose="02010609060101010101" pitchFamily="49" charset="-122"/>
                <a:ea typeface="黑体" panose="02010609060101010101" pitchFamily="49" charset="-122"/>
              </a:rPr>
              <a:t>8</a:t>
            </a:r>
            <a:r>
              <a:rPr lang="en-US" altLang="zh-CN" sz="2600" b="1" kern="0" dirty="0">
                <a:solidFill>
                  <a:srgbClr val="C00000"/>
                </a:solidFill>
                <a:latin typeface="黑体" panose="02010609060101010101" pitchFamily="49" charset="-122"/>
                <a:ea typeface="黑体" panose="02010609060101010101" pitchFamily="49" charset="-122"/>
              </a:rPr>
              <a:t>,9,</a:t>
            </a:r>
            <a:r>
              <a:rPr lang="en-US" altLang="zh-CN" sz="2600" b="1" u="sng" kern="0" dirty="0">
                <a:solidFill>
                  <a:srgbClr val="C00000"/>
                </a:solidFill>
                <a:latin typeface="黑体" panose="02010609060101010101" pitchFamily="49" charset="-122"/>
                <a:ea typeface="黑体" panose="02010609060101010101" pitchFamily="49" charset="-122"/>
              </a:rPr>
              <a:t>11</a:t>
            </a:r>
            <a:r>
              <a:rPr lang="en-US" altLang="zh-CN" sz="2600" b="1" kern="0" dirty="0">
                <a:solidFill>
                  <a:srgbClr val="C00000"/>
                </a:solidFill>
                <a:latin typeface="黑体" panose="02010609060101010101" pitchFamily="49" charset="-122"/>
                <a:ea typeface="黑体" panose="02010609060101010101" pitchFamily="49" charset="-122"/>
              </a:rPr>
              <a:t>,</a:t>
            </a:r>
            <a:r>
              <a:rPr lang="en-US" altLang="zh-CN" sz="2600" b="1" u="sng" kern="0" dirty="0">
                <a:solidFill>
                  <a:srgbClr val="C00000"/>
                </a:solidFill>
                <a:latin typeface="黑体" panose="02010609060101010101" pitchFamily="49" charset="-122"/>
                <a:ea typeface="黑体" panose="02010609060101010101" pitchFamily="49" charset="-122"/>
              </a:rPr>
              <a:t>13</a:t>
            </a:r>
            <a:r>
              <a:rPr lang="en-US" altLang="zh-CN" sz="2600" b="1" kern="0" dirty="0">
                <a:solidFill>
                  <a:srgbClr val="C00000"/>
                </a:solidFill>
                <a:latin typeface="黑体" panose="02010609060101010101" pitchFamily="49" charset="-122"/>
                <a:ea typeface="黑体" panose="02010609060101010101" pitchFamily="49" charset="-122"/>
              </a:rPr>
              <a:t>,14,</a:t>
            </a:r>
            <a:r>
              <a:rPr lang="en-US" altLang="zh-CN" sz="2600" b="1" u="sng" kern="0" dirty="0">
                <a:solidFill>
                  <a:srgbClr val="C00000"/>
                </a:solidFill>
                <a:latin typeface="黑体" panose="02010609060101010101" pitchFamily="49" charset="-122"/>
                <a:ea typeface="黑体" panose="02010609060101010101" pitchFamily="49" charset="-122"/>
              </a:rPr>
              <a:t>15</a:t>
            </a:r>
            <a:r>
              <a:rPr lang="en-US" altLang="zh-CN" sz="2600" b="1" kern="0" dirty="0">
                <a:solidFill>
                  <a:srgbClr val="C00000"/>
                </a:solidFill>
                <a:latin typeface="黑体" panose="02010609060101010101" pitchFamily="49" charset="-122"/>
                <a:ea typeface="黑体" panose="02010609060101010101" pitchFamily="49" charset="-122"/>
              </a:rPr>
              <a:t>,20,</a:t>
            </a:r>
            <a:r>
              <a:rPr lang="en-US" altLang="zh-CN" sz="2600" b="1" u="sng" kern="0" dirty="0">
                <a:solidFill>
                  <a:srgbClr val="C00000"/>
                </a:solidFill>
                <a:latin typeface="黑体" panose="02010609060101010101" pitchFamily="49" charset="-122"/>
                <a:ea typeface="黑体" panose="02010609060101010101" pitchFamily="49" charset="-122"/>
              </a:rPr>
              <a:t>22</a:t>
            </a:r>
            <a:r>
              <a:rPr lang="en-US" altLang="zh-CN" sz="2600" b="1" kern="0" dirty="0">
                <a:solidFill>
                  <a:srgbClr val="C00000"/>
                </a:solidFill>
                <a:latin typeface="黑体" panose="02010609060101010101" pitchFamily="49" charset="-122"/>
                <a:ea typeface="黑体" panose="02010609060101010101" pitchFamily="49" charset="-122"/>
              </a:rPr>
              <a:t>,34,</a:t>
            </a:r>
            <a:r>
              <a:rPr lang="en-US" altLang="zh-CN" sz="2600" b="1" u="sng" kern="0" dirty="0">
                <a:solidFill>
                  <a:srgbClr val="C00000"/>
                </a:solidFill>
                <a:latin typeface="黑体" panose="02010609060101010101" pitchFamily="49" charset="-122"/>
                <a:ea typeface="黑体" panose="02010609060101010101" pitchFamily="49" charset="-122"/>
              </a:rPr>
              <a:t>44</a:t>
            </a:r>
            <a:r>
              <a:rPr lang="en-US" altLang="zh-CN" sz="2600" b="1" kern="0" dirty="0">
                <a:solidFill>
                  <a:srgbClr val="C00000"/>
                </a:solidFill>
                <a:latin typeface="黑体" panose="02010609060101010101" pitchFamily="49" charset="-122"/>
                <a:ea typeface="黑体" panose="02010609060101010101" pitchFamily="49" charset="-122"/>
              </a:rPr>
              <a:t>,66,</a:t>
            </a:r>
            <a:r>
              <a:rPr lang="en-US" altLang="zh-CN" sz="2600" b="1" u="sng" kern="0" dirty="0">
                <a:solidFill>
                  <a:srgbClr val="C00000"/>
                </a:solidFill>
                <a:latin typeface="黑体" panose="02010609060101010101" pitchFamily="49" charset="-122"/>
                <a:ea typeface="黑体" panose="02010609060101010101" pitchFamily="49" charset="-122"/>
              </a:rPr>
              <a:t>76</a:t>
            </a:r>
            <a:r>
              <a:rPr lang="en-US" altLang="zh-CN" sz="2600" b="1" kern="0" dirty="0">
                <a:solidFill>
                  <a:srgbClr val="C00000"/>
                </a:solidFill>
                <a:latin typeface="黑体" panose="02010609060101010101" pitchFamily="49" charset="-122"/>
                <a:ea typeface="黑体" panose="02010609060101010101" pitchFamily="49" charset="-122"/>
              </a:rPr>
              <a:t>,100</a:t>
            </a:r>
          </a:p>
          <a:p>
            <a:pPr algn="just">
              <a:buNone/>
            </a:pPr>
            <a:endParaRPr lang="en-US" altLang="zh-CN" sz="2800" b="1" kern="0" dirty="0">
              <a:latin typeface="黑体" panose="02010609060101010101" pitchFamily="49" charset="-122"/>
              <a:ea typeface="黑体" panose="02010609060101010101" pitchFamily="49" charset="-122"/>
            </a:endParaRPr>
          </a:p>
          <a:p>
            <a:pPr>
              <a:buFont typeface="Wingdings" panose="05000000000000000000" pitchFamily="2" charset="2"/>
              <a:buNone/>
            </a:pPr>
            <a:endParaRPr lang="zh-CN" altLang="en-US" kern="0" dirty="0"/>
          </a:p>
        </p:txBody>
      </p:sp>
      <p:sp>
        <p:nvSpPr>
          <p:cNvPr id="5" name="Rectangle 8">
            <a:extLst>
              <a:ext uri="{FF2B5EF4-FFF2-40B4-BE49-F238E27FC236}">
                <a16:creationId xmlns:a16="http://schemas.microsoft.com/office/drawing/2014/main" id="{B453FFC5-05B7-4366-92AA-9D6F67CC1B46}"/>
              </a:ext>
            </a:extLst>
          </p:cNvPr>
          <p:cNvSpPr>
            <a:spLocks noChangeArrowheads="1"/>
          </p:cNvSpPr>
          <p:nvPr/>
        </p:nvSpPr>
        <p:spPr bwMode="auto">
          <a:xfrm>
            <a:off x="1060002" y="276840"/>
            <a:ext cx="25010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600" b="1" dirty="0">
                <a:solidFill>
                  <a:srgbClr val="002060"/>
                </a:solidFill>
                <a:latin typeface="黑体" panose="02010609060101010101" pitchFamily="49" charset="-122"/>
                <a:ea typeface="黑体" panose="02010609060101010101" pitchFamily="49" charset="-122"/>
              </a:rPr>
              <a:t>课堂练习：</a:t>
            </a:r>
          </a:p>
        </p:txBody>
      </p:sp>
    </p:spTree>
    <p:extLst>
      <p:ext uri="{BB962C8B-B14F-4D97-AF65-F5344CB8AC3E}">
        <p14:creationId xmlns:p14="http://schemas.microsoft.com/office/powerpoint/2010/main" val="8214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a:extLst>
              <a:ext uri="{FF2B5EF4-FFF2-40B4-BE49-F238E27FC236}">
                <a16:creationId xmlns:a16="http://schemas.microsoft.com/office/drawing/2014/main" id="{3F87E0C5-926A-49C2-863F-681617A524C3}"/>
              </a:ext>
            </a:extLst>
          </p:cNvPr>
          <p:cNvSpPr>
            <a:spLocks noGrp="1" noChangeArrowheads="1"/>
          </p:cNvSpPr>
          <p:nvPr>
            <p:ph type="title"/>
          </p:nvPr>
        </p:nvSpPr>
        <p:spPr>
          <a:xfrm>
            <a:off x="428625" y="1785938"/>
            <a:ext cx="5715000" cy="681037"/>
          </a:xfrm>
        </p:spPr>
        <p:txBody>
          <a:bodyPr/>
          <a:lstStyle/>
          <a:p>
            <a:pPr algn="l" eaLnBrk="1" hangingPunct="1"/>
            <a:r>
              <a:rPr lang="zh-CN" altLang="en-US" sz="3700" dirty="0">
                <a:latin typeface="黑体" panose="02010609060101010101" pitchFamily="49" charset="-122"/>
                <a:ea typeface="黑体" panose="02010609060101010101" pitchFamily="49" charset="-122"/>
              </a:rPr>
              <a:t>四、排序方法的稳定性</a:t>
            </a:r>
            <a:endParaRPr lang="en-US" altLang="zh-CN" sz="3700" dirty="0">
              <a:latin typeface="黑体" panose="02010609060101010101" pitchFamily="49" charset="-122"/>
              <a:ea typeface="黑体" panose="02010609060101010101" pitchFamily="49" charset="-122"/>
            </a:endParaRPr>
          </a:p>
        </p:txBody>
      </p:sp>
      <p:sp>
        <p:nvSpPr>
          <p:cNvPr id="9219" name="Text Box 1027">
            <a:extLst>
              <a:ext uri="{FF2B5EF4-FFF2-40B4-BE49-F238E27FC236}">
                <a16:creationId xmlns:a16="http://schemas.microsoft.com/office/drawing/2014/main" id="{FDB3AA11-D336-4CE2-BA0C-2529DD8AF75F}"/>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0F5CB2B-D7B7-4B99-B465-C5109324494C}" type="slidenum">
              <a:rPr lang="zh-CN" altLang="en-US" sz="2400"/>
              <a:pPr algn="r" eaLnBrk="1" hangingPunct="1">
                <a:spcBef>
                  <a:spcPct val="50000"/>
                </a:spcBef>
                <a:buClrTx/>
                <a:buSzTx/>
                <a:buFontTx/>
                <a:buNone/>
              </a:pPr>
              <a:t>5</a:t>
            </a:fld>
            <a:endParaRPr lang="en-US" altLang="zh-CN" sz="2400"/>
          </a:p>
        </p:txBody>
      </p:sp>
      <p:sp>
        <p:nvSpPr>
          <p:cNvPr id="9220" name="Text Box 1028">
            <a:extLst>
              <a:ext uri="{FF2B5EF4-FFF2-40B4-BE49-F238E27FC236}">
                <a16:creationId xmlns:a16="http://schemas.microsoft.com/office/drawing/2014/main" id="{81D4A474-E0C2-416D-9815-0ADB47BAC95D}"/>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第一节　排序</a:t>
            </a:r>
          </a:p>
        </p:txBody>
      </p:sp>
      <p:sp>
        <p:nvSpPr>
          <p:cNvPr id="9221" name="Rectangle 1029">
            <a:extLst>
              <a:ext uri="{FF2B5EF4-FFF2-40B4-BE49-F238E27FC236}">
                <a16:creationId xmlns:a16="http://schemas.microsoft.com/office/drawing/2014/main" id="{528FB961-45DB-4FB3-B079-71FA0F0E1D52}"/>
              </a:ext>
            </a:extLst>
          </p:cNvPr>
          <p:cNvSpPr>
            <a:spLocks noGrp="1" noChangeArrowheads="1"/>
          </p:cNvSpPr>
          <p:nvPr>
            <p:ph type="body" idx="1"/>
          </p:nvPr>
        </p:nvSpPr>
        <p:spPr>
          <a:xfrm>
            <a:off x="357188" y="2571750"/>
            <a:ext cx="8334375" cy="4038600"/>
          </a:xfrm>
        </p:spPr>
        <p:txBody>
          <a:bodyPr/>
          <a:lstStyle/>
          <a:p>
            <a:pPr eaLnBrk="1" hangingPunct="1">
              <a:spcBef>
                <a:spcPct val="70000"/>
              </a:spcBef>
            </a:pPr>
            <a:r>
              <a:rPr lang="zh-CN" altLang="en-US" b="1" dirty="0">
                <a:latin typeface="黑体" panose="02010609060101010101" pitchFamily="49" charset="-122"/>
                <a:ea typeface="黑体" panose="02010609060101010101" pitchFamily="49" charset="-122"/>
              </a:rPr>
              <a:t>如果在记录序列中有两个记录</a:t>
            </a:r>
            <a:r>
              <a:rPr lang="en-US" altLang="zh-CN" b="1" dirty="0">
                <a:latin typeface="黑体" panose="02010609060101010101" pitchFamily="49" charset="-122"/>
                <a:ea typeface="黑体" panose="02010609060101010101" pitchFamily="49" charset="-122"/>
              </a:rPr>
              <a:t>r[i]</a:t>
            </a:r>
            <a:r>
              <a:rPr lang="zh-CN" altLang="en-US" b="1" dirty="0">
                <a:latin typeface="黑体" panose="02010609060101010101" pitchFamily="49" charset="-122"/>
                <a:ea typeface="黑体" panose="02010609060101010101" pitchFamily="49" charset="-122"/>
              </a:rPr>
              <a:t>和</a:t>
            </a:r>
            <a:r>
              <a:rPr lang="en-US" altLang="zh-CN" b="1" dirty="0">
                <a:latin typeface="黑体" panose="02010609060101010101" pitchFamily="49" charset="-122"/>
                <a:ea typeface="黑体" panose="02010609060101010101" pitchFamily="49" charset="-122"/>
              </a:rPr>
              <a:t>r[j], </a:t>
            </a:r>
            <a:r>
              <a:rPr lang="zh-CN" altLang="en-US" b="1" dirty="0">
                <a:latin typeface="黑体" panose="02010609060101010101" pitchFamily="49" charset="-122"/>
                <a:ea typeface="黑体" panose="02010609060101010101" pitchFamily="49" charset="-122"/>
              </a:rPr>
              <a:t>它们的关键字 </a:t>
            </a:r>
            <a:r>
              <a:rPr lang="en-US" altLang="zh-CN" b="1" dirty="0">
                <a:latin typeface="黑体" panose="02010609060101010101" pitchFamily="49" charset="-122"/>
                <a:ea typeface="黑体" panose="02010609060101010101" pitchFamily="49" charset="-122"/>
              </a:rPr>
              <a:t>key[i] == key[j] , </a:t>
            </a:r>
            <a:r>
              <a:rPr lang="zh-CN" altLang="en-US" b="1" dirty="0">
                <a:latin typeface="黑体" panose="02010609060101010101" pitchFamily="49" charset="-122"/>
                <a:ea typeface="黑体" panose="02010609060101010101" pitchFamily="49" charset="-122"/>
              </a:rPr>
              <a:t>且在排序之前, 记录</a:t>
            </a:r>
            <a:r>
              <a:rPr lang="en-US" altLang="zh-CN" b="1" dirty="0">
                <a:latin typeface="黑体" panose="02010609060101010101" pitchFamily="49" charset="-122"/>
                <a:ea typeface="黑体" panose="02010609060101010101" pitchFamily="49" charset="-122"/>
              </a:rPr>
              <a:t>r[i]</a:t>
            </a:r>
            <a:r>
              <a:rPr lang="zh-CN" altLang="en-US" b="1" dirty="0">
                <a:latin typeface="黑体" panose="02010609060101010101" pitchFamily="49" charset="-122"/>
                <a:ea typeface="黑体" panose="02010609060101010101" pitchFamily="49" charset="-122"/>
              </a:rPr>
              <a:t>排在</a:t>
            </a:r>
            <a:r>
              <a:rPr lang="en-US" altLang="zh-CN" b="1" dirty="0">
                <a:latin typeface="黑体" panose="02010609060101010101" pitchFamily="49" charset="-122"/>
                <a:ea typeface="黑体" panose="02010609060101010101" pitchFamily="49" charset="-122"/>
              </a:rPr>
              <a:t>r[j]</a:t>
            </a:r>
            <a:r>
              <a:rPr lang="zh-CN" altLang="en-US" b="1" dirty="0">
                <a:latin typeface="黑体" panose="02010609060101010101" pitchFamily="49" charset="-122"/>
                <a:ea typeface="黑体" panose="02010609060101010101" pitchFamily="49" charset="-122"/>
              </a:rPr>
              <a:t>前面。</a:t>
            </a:r>
          </a:p>
          <a:p>
            <a:pPr eaLnBrk="1" hangingPunct="1">
              <a:spcBef>
                <a:spcPct val="70000"/>
              </a:spcBef>
            </a:pPr>
            <a:r>
              <a:rPr lang="zh-CN" altLang="en-US" b="1" dirty="0">
                <a:latin typeface="黑体" panose="02010609060101010101" pitchFamily="49" charset="-122"/>
                <a:ea typeface="黑体" panose="02010609060101010101" pitchFamily="49" charset="-122"/>
              </a:rPr>
              <a:t>如果在排序之后, 记录</a:t>
            </a:r>
            <a:r>
              <a:rPr lang="en-US" altLang="zh-CN" b="1" dirty="0">
                <a:latin typeface="黑体" panose="02010609060101010101" pitchFamily="49" charset="-122"/>
                <a:ea typeface="黑体" panose="02010609060101010101" pitchFamily="49" charset="-122"/>
              </a:rPr>
              <a:t>r[i]</a:t>
            </a:r>
            <a:r>
              <a:rPr lang="zh-CN" altLang="en-US" b="1" dirty="0">
                <a:latin typeface="黑体" panose="02010609060101010101" pitchFamily="49" charset="-122"/>
                <a:ea typeface="黑体" panose="02010609060101010101" pitchFamily="49" charset="-122"/>
              </a:rPr>
              <a:t>仍在记录</a:t>
            </a:r>
            <a:r>
              <a:rPr lang="en-US" altLang="zh-CN" b="1" dirty="0">
                <a:latin typeface="黑体" panose="02010609060101010101" pitchFamily="49" charset="-122"/>
                <a:ea typeface="黑体" panose="02010609060101010101" pitchFamily="49" charset="-122"/>
              </a:rPr>
              <a:t>r[j]</a:t>
            </a:r>
            <a:r>
              <a:rPr lang="zh-CN" altLang="en-US" b="1" dirty="0">
                <a:latin typeface="黑体" panose="02010609060101010101" pitchFamily="49" charset="-122"/>
                <a:ea typeface="黑体" panose="02010609060101010101" pitchFamily="49" charset="-122"/>
              </a:rPr>
              <a:t>的前面, 则称这个排序方法是</a:t>
            </a:r>
            <a:r>
              <a:rPr lang="zh-CN" altLang="en-US" b="1" dirty="0">
                <a:solidFill>
                  <a:srgbClr val="FF0000"/>
                </a:solidFill>
                <a:latin typeface="黑体" panose="02010609060101010101" pitchFamily="49" charset="-122"/>
                <a:ea typeface="黑体" panose="02010609060101010101" pitchFamily="49" charset="-122"/>
              </a:rPr>
              <a:t>稳定</a:t>
            </a:r>
            <a:r>
              <a:rPr lang="zh-CN" altLang="en-US" b="1" dirty="0">
                <a:latin typeface="黑体" panose="02010609060101010101" pitchFamily="49" charset="-122"/>
                <a:ea typeface="黑体" panose="02010609060101010101" pitchFamily="49" charset="-122"/>
              </a:rPr>
              <a:t>的, </a:t>
            </a:r>
          </a:p>
          <a:p>
            <a:pPr eaLnBrk="1" hangingPunct="1">
              <a:spcBef>
                <a:spcPct val="70000"/>
              </a:spcBef>
            </a:pPr>
            <a:r>
              <a:rPr lang="zh-CN" altLang="en-US" b="1" dirty="0">
                <a:latin typeface="黑体" panose="02010609060101010101" pitchFamily="49" charset="-122"/>
                <a:ea typeface="黑体" panose="02010609060101010101" pitchFamily="49" charset="-122"/>
              </a:rPr>
              <a:t>否则称这个排序方法是</a:t>
            </a:r>
            <a:r>
              <a:rPr lang="zh-CN" altLang="en-US" b="1" dirty="0">
                <a:solidFill>
                  <a:srgbClr val="FF0000"/>
                </a:solidFill>
                <a:latin typeface="黑体" panose="02010609060101010101" pitchFamily="49" charset="-122"/>
                <a:ea typeface="黑体" panose="02010609060101010101" pitchFamily="49" charset="-122"/>
              </a:rPr>
              <a:t>不稳定</a:t>
            </a:r>
            <a:r>
              <a:rPr lang="zh-CN" altLang="en-US" b="1" dirty="0">
                <a:latin typeface="黑体" panose="02010609060101010101" pitchFamily="49" charset="-122"/>
                <a:ea typeface="黑体" panose="02010609060101010101" pitchFamily="49" charset="-122"/>
              </a:rPr>
              <a:t>的。</a:t>
            </a:r>
          </a:p>
        </p:txBody>
      </p:sp>
      <p:sp>
        <p:nvSpPr>
          <p:cNvPr id="9222" name="Rectangle 1030">
            <a:extLst>
              <a:ext uri="{FF2B5EF4-FFF2-40B4-BE49-F238E27FC236}">
                <a16:creationId xmlns:a16="http://schemas.microsoft.com/office/drawing/2014/main" id="{D07CD6C4-2318-4CF2-BE75-63C91196E9F7}"/>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01F81CB4-226A-42EB-BF8A-BF2911531A11}"/>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二、快速排序(性能分析)</a:t>
            </a:r>
            <a:endParaRPr lang="en-US" altLang="zh-CN" sz="3300">
              <a:latin typeface="黑体" panose="02010609060101010101" pitchFamily="49" charset="-122"/>
              <a:ea typeface="黑体" panose="02010609060101010101" pitchFamily="49" charset="-122"/>
            </a:endParaRPr>
          </a:p>
        </p:txBody>
      </p:sp>
      <p:sp>
        <p:nvSpPr>
          <p:cNvPr id="56323" name="Text Box 3">
            <a:extLst>
              <a:ext uri="{FF2B5EF4-FFF2-40B4-BE49-F238E27FC236}">
                <a16:creationId xmlns:a16="http://schemas.microsoft.com/office/drawing/2014/main" id="{E4641A98-4D24-4EA9-BA8B-C4C77F26F05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80B1375-F87C-439F-8F0B-EF19276401D7}" type="slidenum">
              <a:rPr lang="zh-CN" altLang="en-US" sz="2400"/>
              <a:pPr algn="r" eaLnBrk="1" hangingPunct="1">
                <a:spcBef>
                  <a:spcPct val="50000"/>
                </a:spcBef>
                <a:buClrTx/>
                <a:buSzTx/>
                <a:buFontTx/>
                <a:buNone/>
              </a:pPr>
              <a:t>50</a:t>
            </a:fld>
            <a:endParaRPr lang="en-US" altLang="zh-CN" sz="2400"/>
          </a:p>
        </p:txBody>
      </p:sp>
      <p:sp>
        <p:nvSpPr>
          <p:cNvPr id="56324" name="Text Box 4">
            <a:extLst>
              <a:ext uri="{FF2B5EF4-FFF2-40B4-BE49-F238E27FC236}">
                <a16:creationId xmlns:a16="http://schemas.microsoft.com/office/drawing/2014/main" id="{BE3695AD-1B7E-466F-806F-5550D68114D5}"/>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56325" name="Rectangle 5">
            <a:extLst>
              <a:ext uri="{FF2B5EF4-FFF2-40B4-BE49-F238E27FC236}">
                <a16:creationId xmlns:a16="http://schemas.microsoft.com/office/drawing/2014/main" id="{16F79F01-49DA-4AE2-8834-7FE8D8D17A34}"/>
              </a:ext>
            </a:extLst>
          </p:cNvPr>
          <p:cNvSpPr>
            <a:spLocks noGrp="1" noChangeArrowheads="1"/>
          </p:cNvSpPr>
          <p:nvPr>
            <p:ph type="body" idx="1"/>
          </p:nvPr>
        </p:nvSpPr>
        <p:spPr>
          <a:xfrm>
            <a:off x="381000" y="2819400"/>
            <a:ext cx="8763000" cy="4038600"/>
          </a:xfrm>
        </p:spPr>
        <p:txBody>
          <a:bodyPr/>
          <a:lstStyle/>
          <a:p>
            <a:pPr eaLnBrk="1" hangingPunct="1">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快速排序是一个</a:t>
            </a:r>
            <a:r>
              <a:rPr lang="zh-CN" altLang="en-US" b="1" dirty="0">
                <a:solidFill>
                  <a:srgbClr val="FF0000"/>
                </a:solidFill>
                <a:latin typeface="黑体" panose="02010609060101010101" pitchFamily="49" charset="-122"/>
                <a:ea typeface="黑体" panose="02010609060101010101" pitchFamily="49" charset="-122"/>
              </a:rPr>
              <a:t>递归</a:t>
            </a:r>
            <a:r>
              <a:rPr lang="zh-CN" altLang="en-US" b="1" dirty="0">
                <a:latin typeface="黑体" panose="02010609060101010101" pitchFamily="49" charset="-122"/>
                <a:ea typeface="黑体" panose="02010609060101010101" pitchFamily="49" charset="-122"/>
              </a:rPr>
              <a:t>过程,其递归树如图所示</a:t>
            </a:r>
          </a:p>
        </p:txBody>
      </p:sp>
      <p:sp>
        <p:nvSpPr>
          <p:cNvPr id="56326" name="Rectangle 6">
            <a:extLst>
              <a:ext uri="{FF2B5EF4-FFF2-40B4-BE49-F238E27FC236}">
                <a16:creationId xmlns:a16="http://schemas.microsoft.com/office/drawing/2014/main" id="{4BE1444A-B923-4B4D-A805-8C98DD6336E7}"/>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56327" name="Group 7">
            <a:extLst>
              <a:ext uri="{FF2B5EF4-FFF2-40B4-BE49-F238E27FC236}">
                <a16:creationId xmlns:a16="http://schemas.microsoft.com/office/drawing/2014/main" id="{DCCDF8D1-9A7C-483F-9972-EBB3D468A55E}"/>
              </a:ext>
            </a:extLst>
          </p:cNvPr>
          <p:cNvGrpSpPr>
            <a:grpSpLocks/>
          </p:cNvGrpSpPr>
          <p:nvPr/>
        </p:nvGrpSpPr>
        <p:grpSpPr bwMode="auto">
          <a:xfrm>
            <a:off x="5486400" y="3429000"/>
            <a:ext cx="3448050" cy="2514600"/>
            <a:chOff x="1824" y="864"/>
            <a:chExt cx="2171" cy="1584"/>
          </a:xfrm>
        </p:grpSpPr>
        <p:sp>
          <p:nvSpPr>
            <p:cNvPr id="56329" name="Line 8">
              <a:extLst>
                <a:ext uri="{FF2B5EF4-FFF2-40B4-BE49-F238E27FC236}">
                  <a16:creationId xmlns:a16="http://schemas.microsoft.com/office/drawing/2014/main" id="{96C19B03-0C05-4FC3-8ACF-292260288A36}"/>
                </a:ext>
              </a:extLst>
            </p:cNvPr>
            <p:cNvSpPr>
              <a:spLocks noChangeShapeType="1"/>
            </p:cNvSpPr>
            <p:nvPr/>
          </p:nvSpPr>
          <p:spPr bwMode="auto">
            <a:xfrm>
              <a:off x="2112" y="1584"/>
              <a:ext cx="192"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0" name="Line 9">
              <a:extLst>
                <a:ext uri="{FF2B5EF4-FFF2-40B4-BE49-F238E27FC236}">
                  <a16:creationId xmlns:a16="http://schemas.microsoft.com/office/drawing/2014/main" id="{97D4BDC6-DC82-4ACB-AA7E-02F6098D6A05}"/>
                </a:ext>
              </a:extLst>
            </p:cNvPr>
            <p:cNvSpPr>
              <a:spLocks noChangeShapeType="1"/>
            </p:cNvSpPr>
            <p:nvPr/>
          </p:nvSpPr>
          <p:spPr bwMode="auto">
            <a:xfrm>
              <a:off x="2640" y="1152"/>
              <a:ext cx="1056" cy="100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10" name="Oval 10">
              <a:extLst>
                <a:ext uri="{FF2B5EF4-FFF2-40B4-BE49-F238E27FC236}">
                  <a16:creationId xmlns:a16="http://schemas.microsoft.com/office/drawing/2014/main" id="{460F089F-1739-44D6-A362-44DF8A0E03B7}"/>
                </a:ext>
              </a:extLst>
            </p:cNvPr>
            <p:cNvSpPr>
              <a:spLocks noChangeArrowheads="1"/>
            </p:cNvSpPr>
            <p:nvPr/>
          </p:nvSpPr>
          <p:spPr bwMode="auto">
            <a:xfrm>
              <a:off x="3648" y="2112"/>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endParaRPr lang="zh-CN" altLang="en-US">
                <a:solidFill>
                  <a:srgbClr val="0000FF"/>
                </a:solidFill>
                <a:latin typeface="Times New Roman" pitchFamily="18" charset="0"/>
              </a:endParaRPr>
            </a:p>
          </p:txBody>
        </p:sp>
        <p:sp>
          <p:nvSpPr>
            <p:cNvPr id="256011" name="Oval 11">
              <a:extLst>
                <a:ext uri="{FF2B5EF4-FFF2-40B4-BE49-F238E27FC236}">
                  <a16:creationId xmlns:a16="http://schemas.microsoft.com/office/drawing/2014/main" id="{4C3365DC-D02B-4536-9B47-DAA8C6C5DDF9}"/>
                </a:ext>
              </a:extLst>
            </p:cNvPr>
            <p:cNvSpPr>
              <a:spLocks noChangeArrowheads="1"/>
            </p:cNvSpPr>
            <p:nvPr/>
          </p:nvSpPr>
          <p:spPr bwMode="auto">
            <a:xfrm>
              <a:off x="3216" y="172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endParaRPr lang="zh-CN" altLang="en-US">
                <a:solidFill>
                  <a:srgbClr val="0000FF"/>
                </a:solidFill>
                <a:latin typeface="Times New Roman" pitchFamily="18" charset="0"/>
              </a:endParaRPr>
            </a:p>
          </p:txBody>
        </p:sp>
        <p:sp>
          <p:nvSpPr>
            <p:cNvPr id="256012" name="Oval 12">
              <a:extLst>
                <a:ext uri="{FF2B5EF4-FFF2-40B4-BE49-F238E27FC236}">
                  <a16:creationId xmlns:a16="http://schemas.microsoft.com/office/drawing/2014/main" id="{82478F8B-DA54-4A14-B463-18AA2DF347FC}"/>
                </a:ext>
              </a:extLst>
            </p:cNvPr>
            <p:cNvSpPr>
              <a:spLocks noChangeArrowheads="1"/>
            </p:cNvSpPr>
            <p:nvPr/>
          </p:nvSpPr>
          <p:spPr bwMode="auto">
            <a:xfrm>
              <a:off x="2352" y="864"/>
              <a:ext cx="336" cy="336"/>
            </a:xfrm>
            <a:prstGeom prst="ellipse">
              <a:avLst/>
            </a:prstGeom>
            <a:gradFill rotWithShape="0">
              <a:gsLst>
                <a:gs pos="0">
                  <a:schemeClr val="accent1"/>
                </a:gs>
                <a:gs pos="100000">
                  <a:schemeClr val="accent1">
                    <a:gamma/>
                    <a:shade val="46275"/>
                    <a:invGamma/>
                  </a:schemeClr>
                </a:gs>
              </a:gsLst>
              <a:lin ang="2700000" scaled="1"/>
            </a:gradFill>
            <a:ln w="38100">
              <a:solidFill>
                <a:schemeClr val="accent1"/>
              </a:solidFill>
              <a:round/>
              <a:headEnd/>
              <a:tailEnd/>
            </a:ln>
          </p:spPr>
          <p:txBody>
            <a:bodyPr wrap="none" lIns="92355" tIns="46178" rIns="92355" bIns="46178" anchor="ctr"/>
            <a:lstStyle/>
            <a:p>
              <a:pPr algn="ctr" defTabSz="923925" eaLnBrk="1" hangingPunct="1">
                <a:defRPr/>
              </a:pPr>
              <a:endParaRPr lang="zh-CN" altLang="en-US">
                <a:solidFill>
                  <a:srgbClr val="0000FF"/>
                </a:solidFill>
                <a:latin typeface="Times New Roman" pitchFamily="18" charset="0"/>
              </a:endParaRPr>
            </a:p>
          </p:txBody>
        </p:sp>
        <p:sp>
          <p:nvSpPr>
            <p:cNvPr id="256013" name="Text Box 13">
              <a:extLst>
                <a:ext uri="{FF2B5EF4-FFF2-40B4-BE49-F238E27FC236}">
                  <a16:creationId xmlns:a16="http://schemas.microsoft.com/office/drawing/2014/main" id="{9FC8BEE0-E3EA-48F4-8D9A-3FCC426EC48E}"/>
                </a:ext>
              </a:extLst>
            </p:cNvPr>
            <p:cNvSpPr txBox="1">
              <a:spLocks noChangeArrowheads="1"/>
            </p:cNvSpPr>
            <p:nvPr/>
          </p:nvSpPr>
          <p:spPr bwMode="auto">
            <a:xfrm>
              <a:off x="2352" y="864"/>
              <a:ext cx="394" cy="330"/>
            </a:xfrm>
            <a:prstGeom prst="rect">
              <a:avLst/>
            </a:prstGeom>
            <a:noFill/>
            <a:ln w="9525">
              <a:noFill/>
              <a:miter lim="800000"/>
              <a:headEnd/>
              <a:tailEnd/>
            </a:ln>
          </p:spPr>
          <p:txBody>
            <a:bodyPr lIns="92355" tIns="46178" rIns="92355" bIns="46178">
              <a:spAutoFit/>
            </a:bodyPr>
            <a:lstStyle/>
            <a:p>
              <a:pPr defTabSz="923925" eaLnBrk="1" hangingPunct="1">
                <a:defRPr/>
              </a:pPr>
              <a:r>
                <a:rPr lang="zh-CN" altLang="en-US" sz="2900" b="1">
                  <a:solidFill>
                    <a:srgbClr val="FFFFCC"/>
                  </a:solidFill>
                  <a:effectLst>
                    <a:outerShdw blurRad="38100" dist="38100" dir="2700000" algn="tl">
                      <a:srgbClr val="C0C0C0"/>
                    </a:outerShdw>
                  </a:effectLst>
                  <a:latin typeface="Arial Narrow" pitchFamily="34" charset="0"/>
                </a:rPr>
                <a:t>21</a:t>
              </a:r>
              <a:endParaRPr lang="zh-CN" altLang="en-US" b="1">
                <a:solidFill>
                  <a:srgbClr val="FFFFCC"/>
                </a:solidFill>
                <a:effectLst>
                  <a:outerShdw blurRad="38100" dist="38100" dir="2700000" algn="tl">
                    <a:srgbClr val="C0C0C0"/>
                  </a:outerShdw>
                </a:effectLst>
                <a:latin typeface="Arial Narrow" pitchFamily="34" charset="0"/>
              </a:endParaRPr>
            </a:p>
          </p:txBody>
        </p:sp>
        <p:sp>
          <p:nvSpPr>
            <p:cNvPr id="256014" name="Oval 14">
              <a:extLst>
                <a:ext uri="{FF2B5EF4-FFF2-40B4-BE49-F238E27FC236}">
                  <a16:creationId xmlns:a16="http://schemas.microsoft.com/office/drawing/2014/main" id="{B608264C-1AA8-4A0F-931F-2C210E621076}"/>
                </a:ext>
              </a:extLst>
            </p:cNvPr>
            <p:cNvSpPr>
              <a:spLocks noChangeArrowheads="1"/>
            </p:cNvSpPr>
            <p:nvPr/>
          </p:nvSpPr>
          <p:spPr bwMode="auto">
            <a:xfrm>
              <a:off x="2784" y="1296"/>
              <a:ext cx="345"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endParaRPr lang="zh-CN" altLang="en-US">
                <a:solidFill>
                  <a:srgbClr val="0000FF"/>
                </a:solidFill>
                <a:latin typeface="Times New Roman" pitchFamily="18" charset="0"/>
              </a:endParaRPr>
            </a:p>
          </p:txBody>
        </p:sp>
        <p:sp>
          <p:nvSpPr>
            <p:cNvPr id="256015" name="Text Box 15">
              <a:extLst>
                <a:ext uri="{FF2B5EF4-FFF2-40B4-BE49-F238E27FC236}">
                  <a16:creationId xmlns:a16="http://schemas.microsoft.com/office/drawing/2014/main" id="{30A23713-C63C-4A30-B971-0F0DC3AEE096}"/>
                </a:ext>
              </a:extLst>
            </p:cNvPr>
            <p:cNvSpPr txBox="1">
              <a:spLocks noChangeArrowheads="1"/>
            </p:cNvSpPr>
            <p:nvPr/>
          </p:nvSpPr>
          <p:spPr bwMode="auto">
            <a:xfrm>
              <a:off x="2783" y="1305"/>
              <a:ext cx="405" cy="330"/>
            </a:xfrm>
            <a:prstGeom prst="rect">
              <a:avLst/>
            </a:prstGeom>
            <a:noFill/>
            <a:ln w="9525">
              <a:noFill/>
              <a:miter lim="800000"/>
              <a:headEnd/>
              <a:tailEnd/>
            </a:ln>
            <a:effectLst>
              <a:outerShdw dist="35921" dir="2700000" algn="ctr" rotWithShape="0">
                <a:srgbClr val="808080"/>
              </a:outerShdw>
            </a:effectLst>
          </p:spPr>
          <p:txBody>
            <a:bodyPr wrap="none" lIns="92355" tIns="46178" rIns="92355" bIns="46178">
              <a:spAutoFit/>
            </a:bodyPr>
            <a:lstStyle/>
            <a:p>
              <a:pPr defTabSz="923925" eaLnBrk="1" hangingPunct="1">
                <a:defRPr/>
              </a:pPr>
              <a:r>
                <a:rPr lang="zh-CN" altLang="en-US" sz="2900" b="1">
                  <a:solidFill>
                    <a:srgbClr val="FFFFCC"/>
                  </a:solidFill>
                  <a:effectLst>
                    <a:outerShdw blurRad="38100" dist="38100" dir="2700000" algn="tl">
                      <a:srgbClr val="C0C0C0"/>
                    </a:outerShdw>
                  </a:effectLst>
                  <a:latin typeface="Arial Narrow" pitchFamily="34" charset="0"/>
                </a:rPr>
                <a:t>25*</a:t>
              </a:r>
              <a:endParaRPr lang="zh-CN" altLang="en-US" b="1">
                <a:solidFill>
                  <a:srgbClr val="FFFFCC"/>
                </a:solidFill>
                <a:effectLst>
                  <a:outerShdw blurRad="38100" dist="38100" dir="2700000" algn="tl">
                    <a:srgbClr val="C0C0C0"/>
                  </a:outerShdw>
                </a:effectLst>
                <a:latin typeface="Arial Narrow" pitchFamily="34" charset="0"/>
              </a:endParaRPr>
            </a:p>
          </p:txBody>
        </p:sp>
        <p:sp>
          <p:nvSpPr>
            <p:cNvPr id="256016" name="Text Box 16">
              <a:extLst>
                <a:ext uri="{FF2B5EF4-FFF2-40B4-BE49-F238E27FC236}">
                  <a16:creationId xmlns:a16="http://schemas.microsoft.com/office/drawing/2014/main" id="{32C476F0-6EBB-46EC-8CB6-DFB425EE5FF2}"/>
                </a:ext>
              </a:extLst>
            </p:cNvPr>
            <p:cNvSpPr txBox="1">
              <a:spLocks noChangeArrowheads="1"/>
            </p:cNvSpPr>
            <p:nvPr/>
          </p:nvSpPr>
          <p:spPr bwMode="auto">
            <a:xfrm>
              <a:off x="3236" y="1736"/>
              <a:ext cx="324"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solidFill>
                    <a:srgbClr val="FFFFCC"/>
                  </a:solidFill>
                  <a:effectLst>
                    <a:outerShdw blurRad="38100" dist="38100" dir="2700000" algn="tl">
                      <a:srgbClr val="C0C0C0"/>
                    </a:outerShdw>
                  </a:effectLst>
                  <a:latin typeface="Arial Narrow" pitchFamily="34" charset="0"/>
                </a:rPr>
                <a:t>25</a:t>
              </a:r>
              <a:endParaRPr lang="zh-CN" altLang="en-US" b="1">
                <a:solidFill>
                  <a:srgbClr val="FFFFCC"/>
                </a:solidFill>
                <a:effectLst>
                  <a:outerShdw blurRad="38100" dist="38100" dir="2700000" algn="tl">
                    <a:srgbClr val="C0C0C0"/>
                  </a:outerShdw>
                </a:effectLst>
                <a:latin typeface="Arial Narrow" pitchFamily="34" charset="0"/>
              </a:endParaRPr>
            </a:p>
          </p:txBody>
        </p:sp>
        <p:sp>
          <p:nvSpPr>
            <p:cNvPr id="256017" name="Text Box 17">
              <a:extLst>
                <a:ext uri="{FF2B5EF4-FFF2-40B4-BE49-F238E27FC236}">
                  <a16:creationId xmlns:a16="http://schemas.microsoft.com/office/drawing/2014/main" id="{1E6F7BD5-2CF1-4B91-8008-9402BA748DEA}"/>
                </a:ext>
              </a:extLst>
            </p:cNvPr>
            <p:cNvSpPr txBox="1">
              <a:spLocks noChangeArrowheads="1"/>
            </p:cNvSpPr>
            <p:nvPr/>
          </p:nvSpPr>
          <p:spPr bwMode="auto">
            <a:xfrm>
              <a:off x="3671" y="2112"/>
              <a:ext cx="324"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solidFill>
                    <a:srgbClr val="FFFFCC"/>
                  </a:solidFill>
                  <a:effectLst>
                    <a:outerShdw blurRad="38100" dist="38100" dir="2700000" algn="tl">
                      <a:srgbClr val="C0C0C0"/>
                    </a:outerShdw>
                  </a:effectLst>
                  <a:latin typeface="Arial Narrow" pitchFamily="34" charset="0"/>
                </a:rPr>
                <a:t>49</a:t>
              </a:r>
              <a:endParaRPr lang="zh-CN" altLang="en-US" b="1">
                <a:solidFill>
                  <a:srgbClr val="FFFFCC"/>
                </a:solidFill>
                <a:effectLst>
                  <a:outerShdw blurRad="38100" dist="38100" dir="2700000" algn="tl">
                    <a:srgbClr val="C0C0C0"/>
                  </a:outerShdw>
                </a:effectLst>
                <a:latin typeface="Arial Narrow" pitchFamily="34" charset="0"/>
              </a:endParaRPr>
            </a:p>
          </p:txBody>
        </p:sp>
        <p:sp>
          <p:nvSpPr>
            <p:cNvPr id="256018" name="Oval 18">
              <a:extLst>
                <a:ext uri="{FF2B5EF4-FFF2-40B4-BE49-F238E27FC236}">
                  <a16:creationId xmlns:a16="http://schemas.microsoft.com/office/drawing/2014/main" id="{1EA5299A-C982-438C-A8C5-4782658CF887}"/>
                </a:ext>
              </a:extLst>
            </p:cNvPr>
            <p:cNvSpPr>
              <a:spLocks noChangeArrowheads="1"/>
            </p:cNvSpPr>
            <p:nvPr/>
          </p:nvSpPr>
          <p:spPr bwMode="auto">
            <a:xfrm>
              <a:off x="1824" y="129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Arial Narrow" pitchFamily="34" charset="0"/>
                </a:rPr>
                <a:t>08</a:t>
              </a:r>
              <a:endParaRPr lang="zh-CN" altLang="en-US" b="1">
                <a:solidFill>
                  <a:srgbClr val="FFFFCC"/>
                </a:solidFill>
                <a:effectLst>
                  <a:outerShdw blurRad="38100" dist="38100" dir="2700000" algn="tl">
                    <a:srgbClr val="000000"/>
                  </a:outerShdw>
                </a:effectLst>
                <a:latin typeface="Arial Narrow" pitchFamily="34" charset="0"/>
              </a:endParaRPr>
            </a:p>
          </p:txBody>
        </p:sp>
        <p:sp>
          <p:nvSpPr>
            <p:cNvPr id="256019" name="Oval 19">
              <a:extLst>
                <a:ext uri="{FF2B5EF4-FFF2-40B4-BE49-F238E27FC236}">
                  <a16:creationId xmlns:a16="http://schemas.microsoft.com/office/drawing/2014/main" id="{85D77907-FA71-4E91-B59C-43935ED02C82}"/>
                </a:ext>
              </a:extLst>
            </p:cNvPr>
            <p:cNvSpPr>
              <a:spLocks noChangeArrowheads="1"/>
            </p:cNvSpPr>
            <p:nvPr/>
          </p:nvSpPr>
          <p:spPr bwMode="auto">
            <a:xfrm>
              <a:off x="2208" y="177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Arial Narrow" pitchFamily="34" charset="0"/>
                </a:rPr>
                <a:t>16</a:t>
              </a:r>
              <a:endParaRPr lang="zh-CN" altLang="en-US" b="1">
                <a:solidFill>
                  <a:srgbClr val="FFFFCC"/>
                </a:solidFill>
                <a:effectLst>
                  <a:outerShdw blurRad="38100" dist="38100" dir="2700000" algn="tl">
                    <a:srgbClr val="000000"/>
                  </a:outerShdw>
                </a:effectLst>
                <a:latin typeface="Arial Narrow" pitchFamily="34" charset="0"/>
              </a:endParaRPr>
            </a:p>
          </p:txBody>
        </p:sp>
        <p:sp>
          <p:nvSpPr>
            <p:cNvPr id="56341" name="Line 20">
              <a:extLst>
                <a:ext uri="{FF2B5EF4-FFF2-40B4-BE49-F238E27FC236}">
                  <a16:creationId xmlns:a16="http://schemas.microsoft.com/office/drawing/2014/main" id="{41B5C87F-820A-4397-B286-BE24B0E20622}"/>
                </a:ext>
              </a:extLst>
            </p:cNvPr>
            <p:cNvSpPr>
              <a:spLocks noChangeShapeType="1"/>
            </p:cNvSpPr>
            <p:nvPr/>
          </p:nvSpPr>
          <p:spPr bwMode="auto">
            <a:xfrm flipH="1">
              <a:off x="2112" y="1104"/>
              <a:ext cx="24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6328" name="Rectangle 21">
            <a:extLst>
              <a:ext uri="{FF2B5EF4-FFF2-40B4-BE49-F238E27FC236}">
                <a16:creationId xmlns:a16="http://schemas.microsoft.com/office/drawing/2014/main" id="{0A4B8EC0-5274-4BAF-B9D3-BD354EABB506}"/>
              </a:ext>
            </a:extLst>
          </p:cNvPr>
          <p:cNvSpPr>
            <a:spLocks noChangeArrowheads="1"/>
          </p:cNvSpPr>
          <p:nvPr/>
        </p:nvSpPr>
        <p:spPr bwMode="auto">
          <a:xfrm>
            <a:off x="381000" y="3505200"/>
            <a:ext cx="51816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利用序列</a:t>
            </a:r>
            <a:r>
              <a:rPr lang="zh-CN" altLang="en-US" b="1" dirty="0">
                <a:solidFill>
                  <a:srgbClr val="FF0000"/>
                </a:solidFill>
                <a:latin typeface="黑体" panose="02010609060101010101" pitchFamily="49" charset="-122"/>
                <a:ea typeface="黑体" panose="02010609060101010101" pitchFamily="49" charset="-122"/>
              </a:rPr>
              <a:t>第一个</a:t>
            </a:r>
            <a:r>
              <a:rPr lang="zh-CN" altLang="en-US" b="1" dirty="0">
                <a:latin typeface="黑体" panose="02010609060101010101" pitchFamily="49" charset="-122"/>
                <a:ea typeface="黑体" panose="02010609060101010101" pitchFamily="49" charset="-122"/>
              </a:rPr>
              <a:t>记录作为基准，将整个序列划分为左右两个子序列。只要是关键字</a:t>
            </a:r>
            <a:r>
              <a:rPr lang="zh-CN" altLang="en-US" b="1" dirty="0">
                <a:solidFill>
                  <a:srgbClr val="FF0000"/>
                </a:solidFill>
                <a:latin typeface="黑体" panose="02010609060101010101" pitchFamily="49" charset="-122"/>
                <a:ea typeface="黑体" panose="02010609060101010101" pitchFamily="49" charset="-122"/>
              </a:rPr>
              <a:t>小于等于</a:t>
            </a:r>
            <a:r>
              <a:rPr lang="zh-CN" altLang="en-US" b="1" dirty="0">
                <a:latin typeface="黑体" panose="02010609060101010101" pitchFamily="49" charset="-122"/>
                <a:ea typeface="黑体" panose="02010609060101010101" pitchFamily="49" charset="-122"/>
              </a:rPr>
              <a:t>基准记录关键字的记录都移到序列</a:t>
            </a:r>
            <a:r>
              <a:rPr lang="zh-CN" altLang="en-US" b="1" dirty="0">
                <a:solidFill>
                  <a:srgbClr val="FF0000"/>
                </a:solidFill>
                <a:latin typeface="黑体" panose="02010609060101010101" pitchFamily="49" charset="-122"/>
                <a:ea typeface="黑体" panose="02010609060101010101" pitchFamily="49" charset="-122"/>
              </a:rPr>
              <a:t>左侧</a:t>
            </a:r>
            <a:r>
              <a:rPr lang="zh-CN" altLang="en-US" b="1" dirty="0">
                <a:latin typeface="黑体" panose="02010609060101010101" pitchFamily="49" charset="-122"/>
                <a:ea typeface="黑体" panose="02010609060101010101" pitchFamily="49" charset="-122"/>
              </a:rPr>
              <a:t>，其他的在序列</a:t>
            </a:r>
            <a:r>
              <a:rPr lang="zh-CN" altLang="en-US" b="1" dirty="0">
                <a:solidFill>
                  <a:srgbClr val="FF0000"/>
                </a:solidFill>
                <a:latin typeface="黑体" panose="02010609060101010101" pitchFamily="49" charset="-122"/>
                <a:ea typeface="黑体" panose="02010609060101010101" pitchFamily="49" charset="-122"/>
              </a:rPr>
              <a:t>右侧</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3099E3BD-F8A6-47F2-9D2A-C878CE68C2D0}"/>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二、快速排序(性能分析)</a:t>
            </a:r>
            <a:endParaRPr lang="en-US" altLang="zh-CN" sz="3300">
              <a:latin typeface="黑体" panose="02010609060101010101" pitchFamily="49" charset="-122"/>
              <a:ea typeface="黑体" panose="02010609060101010101" pitchFamily="49" charset="-122"/>
            </a:endParaRPr>
          </a:p>
        </p:txBody>
      </p:sp>
      <p:sp>
        <p:nvSpPr>
          <p:cNvPr id="57347" name="Text Box 3">
            <a:extLst>
              <a:ext uri="{FF2B5EF4-FFF2-40B4-BE49-F238E27FC236}">
                <a16:creationId xmlns:a16="http://schemas.microsoft.com/office/drawing/2014/main" id="{4D8FC40E-A0F3-44AE-925E-0C1CF2E8A110}"/>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20FE951-8A7A-47F4-9D82-B9E9DE8DCD3D}" type="slidenum">
              <a:rPr lang="zh-CN" altLang="en-US" sz="2400"/>
              <a:pPr algn="r" eaLnBrk="1" hangingPunct="1">
                <a:spcBef>
                  <a:spcPct val="50000"/>
                </a:spcBef>
                <a:buClrTx/>
                <a:buSzTx/>
                <a:buFontTx/>
                <a:buNone/>
              </a:pPr>
              <a:t>51</a:t>
            </a:fld>
            <a:endParaRPr lang="en-US" altLang="zh-CN" sz="2400"/>
          </a:p>
        </p:txBody>
      </p:sp>
      <p:sp>
        <p:nvSpPr>
          <p:cNvPr id="57348" name="Text Box 4">
            <a:extLst>
              <a:ext uri="{FF2B5EF4-FFF2-40B4-BE49-F238E27FC236}">
                <a16:creationId xmlns:a16="http://schemas.microsoft.com/office/drawing/2014/main" id="{7A692693-E211-41AB-82A4-395793CD99C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57349" name="Rectangle 5">
            <a:extLst>
              <a:ext uri="{FF2B5EF4-FFF2-40B4-BE49-F238E27FC236}">
                <a16:creationId xmlns:a16="http://schemas.microsoft.com/office/drawing/2014/main" id="{DDF5E493-539F-4E82-B58B-686F11F28E95}"/>
              </a:ext>
            </a:extLst>
          </p:cNvPr>
          <p:cNvSpPr>
            <a:spLocks noGrp="1" noChangeArrowheads="1"/>
          </p:cNvSpPr>
          <p:nvPr>
            <p:ph type="body" idx="1"/>
          </p:nvPr>
        </p:nvSpPr>
        <p:spPr>
          <a:xfrm>
            <a:off x="381000" y="2819400"/>
            <a:ext cx="8405813" cy="4038600"/>
          </a:xfrm>
        </p:spPr>
        <p:txBody>
          <a:bodyPr/>
          <a:lstStyle/>
          <a:p>
            <a:pPr eaLnBrk="1" hangingPunct="1">
              <a:spcBef>
                <a:spcPct val="50000"/>
              </a:spcBef>
              <a:buClr>
                <a:schemeClr val="tx2"/>
              </a:buClr>
              <a:buSzPct val="50000"/>
            </a:pPr>
            <a:r>
              <a:rPr lang="zh-CN" altLang="en-US" b="1">
                <a:latin typeface="黑体" panose="02010609060101010101" pitchFamily="49" charset="-122"/>
                <a:ea typeface="黑体" panose="02010609060101010101" pitchFamily="49" charset="-122"/>
              </a:rPr>
              <a:t>快速排序的</a:t>
            </a:r>
            <a:r>
              <a:rPr lang="zh-CN" altLang="en-US" b="1">
                <a:solidFill>
                  <a:srgbClr val="FF0000"/>
                </a:solidFill>
                <a:latin typeface="黑体" panose="02010609060101010101" pitchFamily="49" charset="-122"/>
                <a:ea typeface="黑体" panose="02010609060101010101" pitchFamily="49" charset="-122"/>
              </a:rPr>
              <a:t>趟数</a:t>
            </a:r>
            <a:r>
              <a:rPr lang="zh-CN" altLang="en-US" b="1">
                <a:latin typeface="黑体" panose="02010609060101010101" pitchFamily="49" charset="-122"/>
                <a:ea typeface="黑体" panose="02010609060101010101" pitchFamily="49" charset="-122"/>
              </a:rPr>
              <a:t>取决于递归树的</a:t>
            </a:r>
            <a:r>
              <a:rPr lang="zh-CN" altLang="en-US" b="1">
                <a:solidFill>
                  <a:srgbClr val="FF0000"/>
                </a:solidFill>
                <a:latin typeface="黑体" panose="02010609060101010101" pitchFamily="49" charset="-122"/>
                <a:ea typeface="黑体" panose="02010609060101010101" pitchFamily="49" charset="-122"/>
              </a:rPr>
              <a:t>高度</a:t>
            </a:r>
            <a:r>
              <a:rPr lang="zh-CN" altLang="en-US" b="1">
                <a:latin typeface="黑体" panose="02010609060101010101" pitchFamily="49" charset="-122"/>
                <a:ea typeface="黑体" panose="02010609060101010101" pitchFamily="49" charset="-122"/>
              </a:rPr>
              <a:t>。</a:t>
            </a:r>
          </a:p>
          <a:p>
            <a:pPr eaLnBrk="1" hangingPunct="1">
              <a:spcBef>
                <a:spcPct val="50000"/>
              </a:spcBef>
              <a:buClr>
                <a:schemeClr val="tx2"/>
              </a:buClr>
              <a:buSzPct val="50000"/>
            </a:pPr>
            <a:r>
              <a:rPr lang="zh-CN" altLang="en-US" b="1">
                <a:latin typeface="黑体" panose="02010609060101010101" pitchFamily="49" charset="-122"/>
                <a:ea typeface="黑体" panose="02010609060101010101" pitchFamily="49" charset="-122"/>
              </a:rPr>
              <a:t>如果每次划分对一个记录定位后, 该记录的左侧子序列与右侧子序列的</a:t>
            </a:r>
            <a:r>
              <a:rPr lang="zh-CN" altLang="en-US" b="1">
                <a:solidFill>
                  <a:srgbClr val="FF0000"/>
                </a:solidFill>
                <a:latin typeface="黑体" panose="02010609060101010101" pitchFamily="49" charset="-122"/>
                <a:ea typeface="黑体" panose="02010609060101010101" pitchFamily="49" charset="-122"/>
              </a:rPr>
              <a:t>长度相同</a:t>
            </a:r>
            <a:r>
              <a:rPr lang="zh-CN" altLang="en-US" b="1">
                <a:latin typeface="黑体" panose="02010609060101010101" pitchFamily="49" charset="-122"/>
                <a:ea typeface="黑体" panose="02010609060101010101" pitchFamily="49" charset="-122"/>
              </a:rPr>
              <a:t>, 则下一步将是对两个</a:t>
            </a:r>
            <a:r>
              <a:rPr lang="zh-CN" altLang="en-US" b="1">
                <a:solidFill>
                  <a:srgbClr val="FF0000"/>
                </a:solidFill>
                <a:latin typeface="黑体" panose="02010609060101010101" pitchFamily="49" charset="-122"/>
                <a:ea typeface="黑体" panose="02010609060101010101" pitchFamily="49" charset="-122"/>
              </a:rPr>
              <a:t>长度减半</a:t>
            </a:r>
            <a:r>
              <a:rPr lang="zh-CN" altLang="en-US" b="1">
                <a:latin typeface="黑体" panose="02010609060101010101" pitchFamily="49" charset="-122"/>
                <a:ea typeface="黑体" panose="02010609060101010101" pitchFamily="49" charset="-122"/>
              </a:rPr>
              <a:t>的子序列进行排序, 这是最理想的情况。</a:t>
            </a:r>
          </a:p>
        </p:txBody>
      </p:sp>
      <p:sp>
        <p:nvSpPr>
          <p:cNvPr id="57350" name="Rectangle 6">
            <a:extLst>
              <a:ext uri="{FF2B5EF4-FFF2-40B4-BE49-F238E27FC236}">
                <a16:creationId xmlns:a16="http://schemas.microsoft.com/office/drawing/2014/main" id="{1716FF6D-8615-4CE4-BA98-405148BC7DF6}"/>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79FF33CC-36D1-461C-A074-A89D05E50ECA}"/>
              </a:ext>
            </a:extLst>
          </p:cNvPr>
          <p:cNvSpPr>
            <a:spLocks noGrp="1" noChangeArrowheads="1"/>
          </p:cNvSpPr>
          <p:nvPr>
            <p:ph type="title"/>
          </p:nvPr>
        </p:nvSpPr>
        <p:spPr>
          <a:xfrm>
            <a:off x="428625" y="1714500"/>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二、快速排序(性能分析)</a:t>
            </a:r>
            <a:endParaRPr lang="en-US" altLang="zh-CN" sz="3300">
              <a:latin typeface="黑体" panose="02010609060101010101" pitchFamily="49" charset="-122"/>
              <a:ea typeface="黑体" panose="02010609060101010101" pitchFamily="49" charset="-122"/>
            </a:endParaRPr>
          </a:p>
        </p:txBody>
      </p:sp>
      <p:sp>
        <p:nvSpPr>
          <p:cNvPr id="58371" name="Text Box 3">
            <a:extLst>
              <a:ext uri="{FF2B5EF4-FFF2-40B4-BE49-F238E27FC236}">
                <a16:creationId xmlns:a16="http://schemas.microsoft.com/office/drawing/2014/main" id="{6EFB6486-E482-4718-A7B6-524E8011DF5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E34CD3B-75A4-4E38-83C7-2FB975B89D67}" type="slidenum">
              <a:rPr lang="zh-CN" altLang="en-US" sz="2400"/>
              <a:pPr algn="r" eaLnBrk="1" hangingPunct="1">
                <a:spcBef>
                  <a:spcPct val="50000"/>
                </a:spcBef>
                <a:buClrTx/>
                <a:buSzTx/>
                <a:buFontTx/>
                <a:buNone/>
              </a:pPr>
              <a:t>52</a:t>
            </a:fld>
            <a:endParaRPr lang="en-US" altLang="zh-CN" sz="2400"/>
          </a:p>
        </p:txBody>
      </p:sp>
      <p:sp>
        <p:nvSpPr>
          <p:cNvPr id="58372" name="Text Box 4">
            <a:extLst>
              <a:ext uri="{FF2B5EF4-FFF2-40B4-BE49-F238E27FC236}">
                <a16:creationId xmlns:a16="http://schemas.microsoft.com/office/drawing/2014/main" id="{54F000FD-FB80-4146-B4C8-6EC098ECEE60}"/>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58373" name="Rectangle 5">
            <a:extLst>
              <a:ext uri="{FF2B5EF4-FFF2-40B4-BE49-F238E27FC236}">
                <a16:creationId xmlns:a16="http://schemas.microsoft.com/office/drawing/2014/main" id="{57E33429-A95C-4AD4-900A-C26C925DA877}"/>
              </a:ext>
            </a:extLst>
          </p:cNvPr>
          <p:cNvSpPr>
            <a:spLocks noGrp="1" noChangeArrowheads="1"/>
          </p:cNvSpPr>
          <p:nvPr>
            <p:ph type="body" idx="1"/>
          </p:nvPr>
        </p:nvSpPr>
        <p:spPr>
          <a:xfrm>
            <a:off x="428625" y="2500313"/>
            <a:ext cx="8477250" cy="4038600"/>
          </a:xfrm>
        </p:spPr>
        <p:txBody>
          <a:bodyPr/>
          <a:lstStyle/>
          <a:p>
            <a:pPr eaLnBrk="1" hangingPunct="1">
              <a:lnSpc>
                <a:spcPct val="80000"/>
              </a:lnSpc>
              <a:spcBef>
                <a:spcPct val="50000"/>
              </a:spcBef>
              <a:buClr>
                <a:schemeClr val="tx2"/>
              </a:buClr>
              <a:buSzPct val="50000"/>
            </a:pPr>
            <a:r>
              <a:rPr lang="zh-CN" altLang="en-US" sz="3200" b="1" dirty="0">
                <a:latin typeface="黑体" panose="02010609060101010101" pitchFamily="49" charset="-122"/>
                <a:ea typeface="黑体" panose="02010609060101010101" pitchFamily="49" charset="-122"/>
              </a:rPr>
              <a:t>在 </a:t>
            </a:r>
            <a:r>
              <a:rPr lang="en-US" altLang="zh-CN" sz="3200" b="1" dirty="0">
                <a:latin typeface="黑体" panose="02010609060101010101" pitchFamily="49" charset="-122"/>
                <a:ea typeface="黑体" panose="02010609060101010101" pitchFamily="49" charset="-122"/>
              </a:rPr>
              <a:t>n</a:t>
            </a:r>
            <a:r>
              <a:rPr lang="zh-CN" altLang="en-US" sz="3200" b="1" dirty="0">
                <a:latin typeface="黑体" panose="02010609060101010101" pitchFamily="49" charset="-122"/>
                <a:ea typeface="黑体" panose="02010609060101010101" pitchFamily="49" charset="-122"/>
              </a:rPr>
              <a:t>个元素的序列中,对一个记录定位所需时间为 </a:t>
            </a:r>
            <a:r>
              <a:rPr lang="en-US" altLang="zh-CN" sz="3200" b="1" dirty="0">
                <a:latin typeface="黑体" panose="02010609060101010101" pitchFamily="49" charset="-122"/>
                <a:ea typeface="黑体" panose="02010609060101010101" pitchFamily="49" charset="-122"/>
              </a:rPr>
              <a:t>O(n)。</a:t>
            </a:r>
            <a:r>
              <a:rPr lang="zh-CN" altLang="en-US" sz="3200" b="1" dirty="0">
                <a:latin typeface="黑体" panose="02010609060101010101" pitchFamily="49" charset="-122"/>
                <a:ea typeface="黑体" panose="02010609060101010101" pitchFamily="49" charset="-122"/>
              </a:rPr>
              <a:t>若设 </a:t>
            </a:r>
            <a:r>
              <a:rPr lang="en-US" altLang="zh-CN" sz="3200" b="1" dirty="0">
                <a:latin typeface="黑体" panose="02010609060101010101" pitchFamily="49" charset="-122"/>
                <a:ea typeface="黑体" panose="02010609060101010101" pitchFamily="49" charset="-122"/>
              </a:rPr>
              <a:t>t(n) </a:t>
            </a:r>
            <a:r>
              <a:rPr lang="zh-CN" altLang="en-US" sz="3200" b="1" dirty="0">
                <a:latin typeface="黑体" panose="02010609060101010101" pitchFamily="49" charset="-122"/>
                <a:ea typeface="黑体" panose="02010609060101010101" pitchFamily="49" charset="-122"/>
              </a:rPr>
              <a:t>是对 </a:t>
            </a:r>
            <a:r>
              <a:rPr lang="en-US" altLang="zh-CN" sz="3200" b="1" dirty="0">
                <a:latin typeface="黑体" panose="02010609060101010101" pitchFamily="49" charset="-122"/>
                <a:ea typeface="黑体" panose="02010609060101010101" pitchFamily="49" charset="-122"/>
              </a:rPr>
              <a:t>n </a:t>
            </a:r>
            <a:r>
              <a:rPr lang="zh-CN" altLang="en-US" sz="3200" b="1" dirty="0">
                <a:latin typeface="黑体" panose="02010609060101010101" pitchFamily="49" charset="-122"/>
                <a:ea typeface="黑体" panose="02010609060101010101" pitchFamily="49" charset="-122"/>
              </a:rPr>
              <a:t>个元素的序列进行排序所需的时间, 而且每次对一个记录正确</a:t>
            </a:r>
            <a:r>
              <a:rPr lang="zh-CN" altLang="en-US" sz="3200" b="1" dirty="0">
                <a:solidFill>
                  <a:srgbClr val="FF0000"/>
                </a:solidFill>
                <a:latin typeface="黑体" panose="02010609060101010101" pitchFamily="49" charset="-122"/>
                <a:ea typeface="黑体" panose="02010609060101010101" pitchFamily="49" charset="-122"/>
              </a:rPr>
              <a:t>定位</a:t>
            </a:r>
            <a:r>
              <a:rPr lang="zh-CN" altLang="en-US" sz="3200" b="1" dirty="0">
                <a:latin typeface="黑体" panose="02010609060101010101" pitchFamily="49" charset="-122"/>
                <a:ea typeface="黑体" panose="02010609060101010101" pitchFamily="49" charset="-122"/>
              </a:rPr>
              <a:t>后, 正好把序列划分为长度相等的</a:t>
            </a:r>
            <a:r>
              <a:rPr lang="zh-CN" altLang="en-US" sz="3200" b="1" dirty="0">
                <a:solidFill>
                  <a:srgbClr val="FF0000"/>
                </a:solidFill>
                <a:latin typeface="黑体" panose="02010609060101010101" pitchFamily="49" charset="-122"/>
                <a:ea typeface="黑体" panose="02010609060101010101" pitchFamily="49" charset="-122"/>
              </a:rPr>
              <a:t>两个子序列</a:t>
            </a:r>
            <a:r>
              <a:rPr lang="zh-CN" altLang="en-US" sz="3200" b="1" dirty="0">
                <a:latin typeface="黑体" panose="02010609060101010101" pitchFamily="49" charset="-122"/>
                <a:ea typeface="黑体" panose="02010609060101010101" pitchFamily="49" charset="-122"/>
              </a:rPr>
              <a:t>, 此时, 总的计算时间为：</a:t>
            </a:r>
          </a:p>
          <a:p>
            <a:pPr lvl="1" algn="just" eaLnBrk="1" hangingPunct="1">
              <a:lnSpc>
                <a:spcPct val="80000"/>
              </a:lnSpc>
              <a:spcBef>
                <a:spcPct val="10000"/>
              </a:spcBef>
              <a:buFont typeface="Wingdings" panose="05000000000000000000" pitchFamily="2" charset="2"/>
              <a:buNone/>
            </a:pPr>
            <a:r>
              <a:rPr lang="en-US" altLang="zh-CN" sz="1800" b="1" dirty="0">
                <a:solidFill>
                  <a:srgbClr val="000066"/>
                </a:solidFill>
                <a:latin typeface="Arial" panose="020B0604020202020204" pitchFamily="34" charset="0"/>
                <a:ea typeface="楷体_GB2312" pitchFamily="49" charset="-122"/>
              </a:rPr>
              <a:t>  </a:t>
            </a:r>
          </a:p>
          <a:p>
            <a:pPr lvl="1" algn="just" eaLnBrk="1" hangingPunct="1">
              <a:lnSpc>
                <a:spcPct val="80000"/>
              </a:lnSpc>
              <a:spcBef>
                <a:spcPct val="10000"/>
              </a:spcBef>
              <a:buFont typeface="Wingdings" panose="05000000000000000000" pitchFamily="2" charset="2"/>
              <a:buNone/>
            </a:pPr>
            <a:r>
              <a:rPr lang="en-US" altLang="zh-CN" sz="1800" b="1" dirty="0">
                <a:solidFill>
                  <a:srgbClr val="000066"/>
                </a:solidFill>
                <a:latin typeface="Arial" panose="020B0604020202020204" pitchFamily="34" charset="0"/>
                <a:ea typeface="楷体_GB2312" pitchFamily="49" charset="-122"/>
              </a:rPr>
              <a:t>   </a:t>
            </a:r>
            <a:r>
              <a:rPr lang="en-US" altLang="zh-CN" sz="2400" b="1" dirty="0">
                <a:solidFill>
                  <a:srgbClr val="000066"/>
                </a:solidFill>
                <a:latin typeface="Arial" panose="020B0604020202020204" pitchFamily="34" charset="0"/>
                <a:ea typeface="楷体_GB2312" pitchFamily="49" charset="-122"/>
              </a:rPr>
              <a:t>T(n) </a:t>
            </a:r>
            <a:r>
              <a:rPr lang="en-US" altLang="zh-CN" sz="2400" b="1" dirty="0">
                <a:solidFill>
                  <a:srgbClr val="000066"/>
                </a:solidFill>
                <a:latin typeface="Arial" panose="020B0604020202020204" pitchFamily="34" charset="0"/>
                <a:ea typeface="楷体_GB2312" pitchFamily="49" charset="-122"/>
                <a:sym typeface="Symbol" panose="05050102010706020507" pitchFamily="18" charset="2"/>
              </a:rPr>
              <a:t></a:t>
            </a:r>
            <a:r>
              <a:rPr lang="en-US" altLang="zh-CN" sz="2400" b="1" dirty="0">
                <a:solidFill>
                  <a:srgbClr val="000066"/>
                </a:solidFill>
                <a:latin typeface="Arial" panose="020B0604020202020204" pitchFamily="34" charset="0"/>
                <a:ea typeface="楷体_GB2312" pitchFamily="49" charset="-122"/>
              </a:rPr>
              <a:t> </a:t>
            </a:r>
            <a:r>
              <a:rPr lang="en-US" altLang="zh-CN" sz="2400" b="1" dirty="0" err="1">
                <a:solidFill>
                  <a:srgbClr val="000066"/>
                </a:solidFill>
                <a:latin typeface="Arial" panose="020B0604020202020204" pitchFamily="34" charset="0"/>
                <a:ea typeface="楷体_GB2312" pitchFamily="49" charset="-122"/>
              </a:rPr>
              <a:t>cn</a:t>
            </a:r>
            <a:r>
              <a:rPr lang="en-US" altLang="zh-CN" sz="2400" b="1" dirty="0">
                <a:solidFill>
                  <a:srgbClr val="000066"/>
                </a:solidFill>
                <a:latin typeface="Arial" panose="020B0604020202020204" pitchFamily="34" charset="0"/>
                <a:ea typeface="楷体_GB2312" pitchFamily="49" charset="-122"/>
              </a:rPr>
              <a:t> + 2T(n/2 )      // c </a:t>
            </a:r>
            <a:r>
              <a:rPr lang="zh-CN" altLang="en-US" sz="2400" b="1" dirty="0">
                <a:solidFill>
                  <a:srgbClr val="000066"/>
                </a:solidFill>
                <a:latin typeface="Arial" panose="020B0604020202020204" pitchFamily="34" charset="0"/>
                <a:ea typeface="楷体_GB2312" pitchFamily="49" charset="-122"/>
              </a:rPr>
              <a:t>是一个常数</a:t>
            </a:r>
          </a:p>
          <a:p>
            <a:pPr lvl="2" algn="just" eaLnBrk="1" hangingPunct="1">
              <a:lnSpc>
                <a:spcPct val="80000"/>
              </a:lnSpc>
              <a:spcBef>
                <a:spcPct val="10000"/>
              </a:spcBef>
              <a:buFont typeface="Wingdings" panose="05000000000000000000" pitchFamily="2" charset="2"/>
              <a:buNone/>
            </a:pPr>
            <a:r>
              <a:rPr lang="zh-CN" altLang="en-US" b="1" dirty="0">
                <a:solidFill>
                  <a:srgbClr val="000066"/>
                </a:solidFill>
                <a:latin typeface="Arial" panose="020B0604020202020204" pitchFamily="34" charset="0"/>
                <a:ea typeface="楷体_GB2312" pitchFamily="49" charset="-122"/>
                <a:sym typeface="Symbol" panose="05050102010706020507" pitchFamily="18" charset="2"/>
              </a:rPr>
              <a:t>    </a:t>
            </a:r>
            <a:r>
              <a:rPr lang="zh-CN" altLang="en-US" b="1" dirty="0">
                <a:solidFill>
                  <a:srgbClr val="000066"/>
                </a:solidFill>
                <a:latin typeface="Arial" panose="020B0604020202020204" pitchFamily="34" charset="0"/>
                <a:ea typeface="楷体_GB2312" pitchFamily="49" charset="-122"/>
              </a:rPr>
              <a:t> </a:t>
            </a:r>
            <a:r>
              <a:rPr lang="en-US" altLang="zh-CN" b="1" dirty="0" err="1">
                <a:solidFill>
                  <a:srgbClr val="000066"/>
                </a:solidFill>
                <a:latin typeface="Arial" panose="020B0604020202020204" pitchFamily="34" charset="0"/>
                <a:ea typeface="楷体_GB2312" pitchFamily="49" charset="-122"/>
              </a:rPr>
              <a:t>cn</a:t>
            </a:r>
            <a:r>
              <a:rPr lang="en-US" altLang="zh-CN" b="1" dirty="0">
                <a:solidFill>
                  <a:srgbClr val="000066"/>
                </a:solidFill>
                <a:latin typeface="Arial" panose="020B0604020202020204" pitchFamily="34" charset="0"/>
                <a:ea typeface="楷体_GB2312" pitchFamily="49" charset="-122"/>
              </a:rPr>
              <a:t> + 2 ( </a:t>
            </a:r>
            <a:r>
              <a:rPr lang="en-US" altLang="zh-CN" b="1" dirty="0" err="1">
                <a:solidFill>
                  <a:srgbClr val="000066"/>
                </a:solidFill>
                <a:latin typeface="Arial" panose="020B0604020202020204" pitchFamily="34" charset="0"/>
                <a:ea typeface="楷体_GB2312" pitchFamily="49" charset="-122"/>
              </a:rPr>
              <a:t>cn</a:t>
            </a:r>
            <a:r>
              <a:rPr lang="en-US" altLang="zh-CN" b="1" dirty="0">
                <a:solidFill>
                  <a:srgbClr val="000066"/>
                </a:solidFill>
                <a:latin typeface="Arial" panose="020B0604020202020204" pitchFamily="34" charset="0"/>
                <a:ea typeface="楷体_GB2312" pitchFamily="49" charset="-122"/>
              </a:rPr>
              <a:t>/2 + 2T(n/4) ) = 2cn + 4T(n/4)</a:t>
            </a:r>
          </a:p>
          <a:p>
            <a:pPr lvl="2" algn="just" eaLnBrk="1" hangingPunct="1">
              <a:lnSpc>
                <a:spcPct val="80000"/>
              </a:lnSpc>
              <a:spcBef>
                <a:spcPct val="10000"/>
              </a:spcBef>
              <a:buFont typeface="Wingdings" panose="05000000000000000000" pitchFamily="2" charset="2"/>
              <a:buNone/>
            </a:pPr>
            <a:r>
              <a:rPr lang="en-US" altLang="zh-CN" b="1" dirty="0">
                <a:solidFill>
                  <a:srgbClr val="000066"/>
                </a:solidFill>
                <a:latin typeface="Arial" panose="020B0604020202020204" pitchFamily="34" charset="0"/>
                <a:ea typeface="楷体_GB2312" pitchFamily="49" charset="-122"/>
                <a:sym typeface="Symbol" panose="05050102010706020507" pitchFamily="18" charset="2"/>
              </a:rPr>
              <a:t>    </a:t>
            </a:r>
            <a:r>
              <a:rPr lang="en-US" altLang="zh-CN" b="1" dirty="0">
                <a:solidFill>
                  <a:srgbClr val="000066"/>
                </a:solidFill>
                <a:latin typeface="Arial" panose="020B0604020202020204" pitchFamily="34" charset="0"/>
                <a:ea typeface="楷体_GB2312" pitchFamily="49" charset="-122"/>
              </a:rPr>
              <a:t> 2cn + 4 ( </a:t>
            </a:r>
            <a:r>
              <a:rPr lang="en-US" altLang="zh-CN" b="1" dirty="0" err="1">
                <a:solidFill>
                  <a:srgbClr val="000066"/>
                </a:solidFill>
                <a:latin typeface="Arial" panose="020B0604020202020204" pitchFamily="34" charset="0"/>
                <a:ea typeface="楷体_GB2312" pitchFamily="49" charset="-122"/>
              </a:rPr>
              <a:t>cn</a:t>
            </a:r>
            <a:r>
              <a:rPr lang="en-US" altLang="zh-CN" b="1" dirty="0">
                <a:solidFill>
                  <a:srgbClr val="000066"/>
                </a:solidFill>
                <a:latin typeface="Arial" panose="020B0604020202020204" pitchFamily="34" charset="0"/>
                <a:ea typeface="楷体_GB2312" pitchFamily="49" charset="-122"/>
              </a:rPr>
              <a:t>/4 +2T(n/8) ) = 3cn + 8T(n/8)</a:t>
            </a:r>
          </a:p>
          <a:p>
            <a:pPr lvl="2" algn="just" eaLnBrk="1" hangingPunct="1">
              <a:lnSpc>
                <a:spcPct val="80000"/>
              </a:lnSpc>
              <a:spcBef>
                <a:spcPct val="10000"/>
              </a:spcBef>
              <a:buFont typeface="Wingdings" panose="05000000000000000000" pitchFamily="2" charset="2"/>
              <a:buNone/>
            </a:pPr>
            <a:r>
              <a:rPr lang="en-US" altLang="zh-CN" b="1" dirty="0">
                <a:solidFill>
                  <a:srgbClr val="000066"/>
                </a:solidFill>
                <a:latin typeface="Arial" panose="020B0604020202020204" pitchFamily="34" charset="0"/>
                <a:ea typeface="楷体_GB2312" pitchFamily="49" charset="-122"/>
              </a:rPr>
              <a:t>    ………</a:t>
            </a:r>
          </a:p>
          <a:p>
            <a:pPr lvl="2" algn="just" eaLnBrk="1" hangingPunct="1">
              <a:lnSpc>
                <a:spcPct val="80000"/>
              </a:lnSpc>
              <a:spcBef>
                <a:spcPct val="10000"/>
              </a:spcBef>
              <a:buFont typeface="Wingdings" panose="05000000000000000000" pitchFamily="2" charset="2"/>
              <a:buNone/>
            </a:pPr>
            <a:r>
              <a:rPr lang="en-US" altLang="zh-CN" b="1" dirty="0">
                <a:solidFill>
                  <a:srgbClr val="000066"/>
                </a:solidFill>
                <a:latin typeface="Arial" panose="020B0604020202020204" pitchFamily="34" charset="0"/>
                <a:ea typeface="楷体_GB2312" pitchFamily="49" charset="-122"/>
                <a:sym typeface="Symbol" panose="05050102010706020507" pitchFamily="18" charset="2"/>
              </a:rPr>
              <a:t>    </a:t>
            </a:r>
            <a:r>
              <a:rPr lang="en-US" altLang="zh-CN" b="1" dirty="0">
                <a:solidFill>
                  <a:srgbClr val="000066"/>
                </a:solidFill>
                <a:latin typeface="Arial" panose="020B0604020202020204" pitchFamily="34" charset="0"/>
                <a:ea typeface="楷体_GB2312" pitchFamily="49" charset="-122"/>
              </a:rPr>
              <a:t> </a:t>
            </a:r>
            <a:r>
              <a:rPr lang="en-US" altLang="zh-CN" b="1" dirty="0" err="1">
                <a:solidFill>
                  <a:srgbClr val="000066"/>
                </a:solidFill>
                <a:latin typeface="Arial" panose="020B0604020202020204" pitchFamily="34" charset="0"/>
                <a:ea typeface="楷体_GB2312" pitchFamily="49" charset="-122"/>
              </a:rPr>
              <a:t>cn</a:t>
            </a:r>
            <a:r>
              <a:rPr lang="en-US" altLang="zh-CN" b="1" dirty="0">
                <a:solidFill>
                  <a:srgbClr val="000066"/>
                </a:solidFill>
                <a:latin typeface="Arial" panose="020B0604020202020204" pitchFamily="34" charset="0"/>
                <a:ea typeface="楷体_GB2312" pitchFamily="49" charset="-122"/>
              </a:rPr>
              <a:t> log</a:t>
            </a:r>
            <a:r>
              <a:rPr lang="en-US" altLang="zh-CN" b="1" baseline="-25000" dirty="0">
                <a:solidFill>
                  <a:srgbClr val="000066"/>
                </a:solidFill>
                <a:latin typeface="Arial" panose="020B0604020202020204" pitchFamily="34" charset="0"/>
                <a:ea typeface="楷体_GB2312" pitchFamily="49" charset="-122"/>
              </a:rPr>
              <a:t>2</a:t>
            </a:r>
            <a:r>
              <a:rPr lang="en-US" altLang="zh-CN" b="1" dirty="0">
                <a:solidFill>
                  <a:srgbClr val="000066"/>
                </a:solidFill>
                <a:latin typeface="Arial" panose="020B0604020202020204" pitchFamily="34" charset="0"/>
                <a:ea typeface="楷体_GB2312" pitchFamily="49" charset="-122"/>
              </a:rPr>
              <a:t>n + </a:t>
            </a:r>
            <a:r>
              <a:rPr lang="en-US" altLang="zh-CN" b="1" dirty="0" err="1">
                <a:solidFill>
                  <a:srgbClr val="000066"/>
                </a:solidFill>
                <a:latin typeface="Arial" panose="020B0604020202020204" pitchFamily="34" charset="0"/>
                <a:ea typeface="楷体_GB2312" pitchFamily="49" charset="-122"/>
              </a:rPr>
              <a:t>nT</a:t>
            </a:r>
            <a:r>
              <a:rPr lang="en-US" altLang="zh-CN" b="1" dirty="0">
                <a:solidFill>
                  <a:srgbClr val="000066"/>
                </a:solidFill>
                <a:latin typeface="Arial" panose="020B0604020202020204" pitchFamily="34" charset="0"/>
                <a:ea typeface="楷体_GB2312" pitchFamily="49" charset="-122"/>
              </a:rPr>
              <a:t>(1) = O(n log</a:t>
            </a:r>
            <a:r>
              <a:rPr lang="en-US" altLang="zh-CN" b="1" baseline="-25000" dirty="0">
                <a:solidFill>
                  <a:srgbClr val="000066"/>
                </a:solidFill>
                <a:latin typeface="Arial" panose="020B0604020202020204" pitchFamily="34" charset="0"/>
                <a:ea typeface="楷体_GB2312" pitchFamily="49" charset="-122"/>
              </a:rPr>
              <a:t>2</a:t>
            </a:r>
            <a:r>
              <a:rPr lang="en-US" altLang="zh-CN" b="1" dirty="0">
                <a:solidFill>
                  <a:srgbClr val="000066"/>
                </a:solidFill>
                <a:latin typeface="Arial" panose="020B0604020202020204" pitchFamily="34" charset="0"/>
                <a:ea typeface="楷体_GB2312" pitchFamily="49" charset="-122"/>
              </a:rPr>
              <a:t>n )</a:t>
            </a:r>
            <a:endParaRPr lang="zh-CN" altLang="en-US" b="1" dirty="0">
              <a:latin typeface="Arial" panose="020B0604020202020204" pitchFamily="34" charset="0"/>
              <a:ea typeface="黑体" panose="02010609060101010101" pitchFamily="49" charset="-122"/>
            </a:endParaRPr>
          </a:p>
        </p:txBody>
      </p:sp>
      <p:sp>
        <p:nvSpPr>
          <p:cNvPr id="58374" name="Rectangle 6">
            <a:extLst>
              <a:ext uri="{FF2B5EF4-FFF2-40B4-BE49-F238E27FC236}">
                <a16:creationId xmlns:a16="http://schemas.microsoft.com/office/drawing/2014/main" id="{85E22E28-899A-48D7-A22C-7FA780A450B8}"/>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5E5FB2D-7D16-4605-8A62-7C65D55BCCED}"/>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二、快速排序(性能分析)</a:t>
            </a:r>
            <a:endParaRPr lang="en-US" altLang="zh-CN" sz="3300">
              <a:latin typeface="黑体" panose="02010609060101010101" pitchFamily="49" charset="-122"/>
              <a:ea typeface="黑体" panose="02010609060101010101" pitchFamily="49" charset="-122"/>
            </a:endParaRPr>
          </a:p>
        </p:txBody>
      </p:sp>
      <p:sp>
        <p:nvSpPr>
          <p:cNvPr id="59395" name="Text Box 3">
            <a:extLst>
              <a:ext uri="{FF2B5EF4-FFF2-40B4-BE49-F238E27FC236}">
                <a16:creationId xmlns:a16="http://schemas.microsoft.com/office/drawing/2014/main" id="{74099E5E-B1CC-45F7-9FE4-8B9B03A74DC0}"/>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93DE8B9-E4A6-41F0-8C5D-7E04C51E456F}" type="slidenum">
              <a:rPr lang="zh-CN" altLang="en-US" sz="2400"/>
              <a:pPr algn="r" eaLnBrk="1" hangingPunct="1">
                <a:spcBef>
                  <a:spcPct val="50000"/>
                </a:spcBef>
                <a:buClrTx/>
                <a:buSzTx/>
                <a:buFontTx/>
                <a:buNone/>
              </a:pPr>
              <a:t>53</a:t>
            </a:fld>
            <a:endParaRPr lang="en-US" altLang="zh-CN" sz="2400"/>
          </a:p>
        </p:txBody>
      </p:sp>
      <p:sp>
        <p:nvSpPr>
          <p:cNvPr id="59396" name="Text Box 4">
            <a:extLst>
              <a:ext uri="{FF2B5EF4-FFF2-40B4-BE49-F238E27FC236}">
                <a16:creationId xmlns:a16="http://schemas.microsoft.com/office/drawing/2014/main" id="{E19F52F0-1E46-44F0-B47C-3ADAB6A55FD5}"/>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59397" name="Rectangle 5">
            <a:extLst>
              <a:ext uri="{FF2B5EF4-FFF2-40B4-BE49-F238E27FC236}">
                <a16:creationId xmlns:a16="http://schemas.microsoft.com/office/drawing/2014/main" id="{CE0F033E-43C2-4743-AC31-F61F4FBA6D37}"/>
              </a:ext>
            </a:extLst>
          </p:cNvPr>
          <p:cNvSpPr>
            <a:spLocks noGrp="1" noChangeArrowheads="1"/>
          </p:cNvSpPr>
          <p:nvPr>
            <p:ph type="body" idx="1"/>
          </p:nvPr>
        </p:nvSpPr>
        <p:spPr>
          <a:xfrm>
            <a:off x="381000" y="2819400"/>
            <a:ext cx="8763000" cy="4038600"/>
          </a:xfrm>
        </p:spPr>
        <p:txBody>
          <a:bodyPr/>
          <a:lstStyle/>
          <a:p>
            <a:pPr eaLnBrk="1" hangingPunct="1">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可以证明, 快速排序的平均计算时间也是</a:t>
            </a:r>
            <a:r>
              <a:rPr lang="en-US" altLang="zh-CN" b="1" dirty="0">
                <a:latin typeface="黑体" panose="02010609060101010101" pitchFamily="49" charset="-122"/>
                <a:ea typeface="黑体" panose="02010609060101010101" pitchFamily="49" charset="-122"/>
              </a:rPr>
              <a:t>O(nlog</a:t>
            </a:r>
            <a:r>
              <a:rPr lang="en-US" altLang="zh-CN" b="1" baseline="-25000"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n)。</a:t>
            </a:r>
          </a:p>
          <a:p>
            <a:pPr eaLnBrk="1" hangingPunct="1">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实验结果表明: 就平均计算时间而言, 快速排序是所有</a:t>
            </a:r>
            <a:r>
              <a:rPr lang="zh-CN" altLang="en-US" b="1" dirty="0">
                <a:solidFill>
                  <a:srgbClr val="FF0000"/>
                </a:solidFill>
                <a:latin typeface="黑体" panose="02010609060101010101" pitchFamily="49" charset="-122"/>
                <a:ea typeface="黑体" panose="02010609060101010101" pitchFamily="49" charset="-122"/>
              </a:rPr>
              <a:t>内排序</a:t>
            </a:r>
            <a:r>
              <a:rPr lang="zh-CN" altLang="en-US" b="1" dirty="0">
                <a:latin typeface="黑体" panose="02010609060101010101" pitchFamily="49" charset="-122"/>
                <a:ea typeface="黑体" panose="02010609060101010101" pitchFamily="49" charset="-122"/>
              </a:rPr>
              <a:t>方法中</a:t>
            </a:r>
            <a:r>
              <a:rPr lang="zh-CN" altLang="en-US" b="1" dirty="0">
                <a:solidFill>
                  <a:srgbClr val="FF0000"/>
                </a:solidFill>
                <a:latin typeface="黑体" panose="02010609060101010101" pitchFamily="49" charset="-122"/>
                <a:ea typeface="黑体" panose="02010609060101010101" pitchFamily="49" charset="-122"/>
              </a:rPr>
              <a:t>最好</a:t>
            </a:r>
            <a:r>
              <a:rPr lang="zh-CN" altLang="en-US" b="1" dirty="0">
                <a:latin typeface="黑体" panose="02010609060101010101" pitchFamily="49" charset="-122"/>
                <a:ea typeface="黑体" panose="02010609060101010101" pitchFamily="49" charset="-122"/>
              </a:rPr>
              <a:t>的一个。</a:t>
            </a:r>
          </a:p>
          <a:p>
            <a:pPr eaLnBrk="1" hangingPunct="1">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但快速排序是一种</a:t>
            </a:r>
            <a:r>
              <a:rPr lang="zh-CN" altLang="en-US" b="1" dirty="0">
                <a:solidFill>
                  <a:srgbClr val="FF0000"/>
                </a:solidFill>
                <a:latin typeface="黑体" panose="02010609060101010101" pitchFamily="49" charset="-122"/>
                <a:ea typeface="黑体" panose="02010609060101010101" pitchFamily="49" charset="-122"/>
              </a:rPr>
              <a:t>不稳定</a:t>
            </a:r>
            <a:r>
              <a:rPr lang="zh-CN" altLang="en-US" b="1" dirty="0">
                <a:latin typeface="黑体" panose="02010609060101010101" pitchFamily="49" charset="-122"/>
                <a:ea typeface="黑体" panose="02010609060101010101" pitchFamily="49" charset="-122"/>
              </a:rPr>
              <a:t>的排序方法</a:t>
            </a:r>
          </a:p>
        </p:txBody>
      </p:sp>
      <p:sp>
        <p:nvSpPr>
          <p:cNvPr id="59398" name="Rectangle 6">
            <a:extLst>
              <a:ext uri="{FF2B5EF4-FFF2-40B4-BE49-F238E27FC236}">
                <a16:creationId xmlns:a16="http://schemas.microsoft.com/office/drawing/2014/main" id="{1FD8A771-96CD-4A2D-8DB4-29BA62743437}"/>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8CEF0B17-8E47-4973-8CFD-5DB44EE169FA}"/>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二、快速排序(性能分析)</a:t>
            </a:r>
            <a:endParaRPr lang="en-US" altLang="zh-CN" sz="3300">
              <a:latin typeface="黑体" panose="02010609060101010101" pitchFamily="49" charset="-122"/>
              <a:ea typeface="黑体" panose="02010609060101010101" pitchFamily="49" charset="-122"/>
            </a:endParaRPr>
          </a:p>
        </p:txBody>
      </p:sp>
      <p:sp>
        <p:nvSpPr>
          <p:cNvPr id="60419" name="Text Box 3">
            <a:extLst>
              <a:ext uri="{FF2B5EF4-FFF2-40B4-BE49-F238E27FC236}">
                <a16:creationId xmlns:a16="http://schemas.microsoft.com/office/drawing/2014/main" id="{204C697C-5C33-4BE4-92E3-7C3256953ADF}"/>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CFCC04F9-429E-4A45-9D79-5CFE304929AE}" type="slidenum">
              <a:rPr lang="zh-CN" altLang="en-US" sz="2400"/>
              <a:pPr algn="r" eaLnBrk="1" hangingPunct="1">
                <a:spcBef>
                  <a:spcPct val="50000"/>
                </a:spcBef>
                <a:buClrTx/>
                <a:buSzTx/>
                <a:buFontTx/>
                <a:buNone/>
              </a:pPr>
              <a:t>54</a:t>
            </a:fld>
            <a:endParaRPr lang="en-US" altLang="zh-CN" sz="2400"/>
          </a:p>
        </p:txBody>
      </p:sp>
      <p:sp>
        <p:nvSpPr>
          <p:cNvPr id="60420" name="Text Box 4">
            <a:extLst>
              <a:ext uri="{FF2B5EF4-FFF2-40B4-BE49-F238E27FC236}">
                <a16:creationId xmlns:a16="http://schemas.microsoft.com/office/drawing/2014/main" id="{6B30A293-69F3-4E29-83DD-6AC7B9F10914}"/>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60421" name="Rectangle 5">
            <a:extLst>
              <a:ext uri="{FF2B5EF4-FFF2-40B4-BE49-F238E27FC236}">
                <a16:creationId xmlns:a16="http://schemas.microsoft.com/office/drawing/2014/main" id="{00868F56-DD0C-438B-893F-0CC1C3679525}"/>
              </a:ext>
            </a:extLst>
          </p:cNvPr>
          <p:cNvSpPr>
            <a:spLocks noGrp="1" noChangeArrowheads="1"/>
          </p:cNvSpPr>
          <p:nvPr>
            <p:ph type="body" idx="1"/>
          </p:nvPr>
        </p:nvSpPr>
        <p:spPr>
          <a:xfrm>
            <a:off x="381000" y="2819400"/>
            <a:ext cx="8763000" cy="4038600"/>
          </a:xfrm>
        </p:spPr>
        <p:txBody>
          <a:bodyPr/>
          <a:lstStyle/>
          <a:p>
            <a:pPr eaLnBrk="1" hangingPunct="1">
              <a:spcBef>
                <a:spcPct val="30000"/>
              </a:spcBef>
              <a:buClr>
                <a:schemeClr val="tx2"/>
              </a:buClr>
              <a:buSzPct val="50000"/>
            </a:pPr>
            <a:r>
              <a:rPr lang="zh-CN" altLang="en-US" sz="2900" b="1" dirty="0">
                <a:latin typeface="黑体" panose="02010609060101010101" pitchFamily="49" charset="-122"/>
                <a:ea typeface="黑体" panose="02010609060101010101" pitchFamily="49" charset="-122"/>
              </a:rPr>
              <a:t>在</a:t>
            </a:r>
            <a:r>
              <a:rPr lang="zh-CN" altLang="en-US" sz="2900" b="1" dirty="0">
                <a:solidFill>
                  <a:srgbClr val="FF0000"/>
                </a:solidFill>
                <a:latin typeface="黑体" panose="02010609060101010101" pitchFamily="49" charset="-122"/>
                <a:ea typeface="黑体" panose="02010609060101010101" pitchFamily="49" charset="-122"/>
              </a:rPr>
              <a:t>最坏</a:t>
            </a:r>
            <a:r>
              <a:rPr lang="zh-CN" altLang="en-US" sz="2900" b="1" dirty="0">
                <a:latin typeface="黑体" panose="02010609060101010101" pitchFamily="49" charset="-122"/>
                <a:ea typeface="黑体" panose="02010609060101010101" pitchFamily="49" charset="-122"/>
              </a:rPr>
              <a:t>情况下, 即待排序记录序列已经按其关键字</a:t>
            </a:r>
            <a:r>
              <a:rPr lang="zh-CN" altLang="en-US" sz="2900" b="1" dirty="0">
                <a:solidFill>
                  <a:srgbClr val="FF0000"/>
                </a:solidFill>
                <a:latin typeface="黑体" panose="02010609060101010101" pitchFamily="49" charset="-122"/>
                <a:ea typeface="黑体" panose="02010609060101010101" pitchFamily="49" charset="-122"/>
              </a:rPr>
              <a:t>从小到大</a:t>
            </a:r>
            <a:r>
              <a:rPr lang="zh-CN" altLang="en-US" sz="2900" b="1" dirty="0">
                <a:latin typeface="黑体" panose="02010609060101010101" pitchFamily="49" charset="-122"/>
                <a:ea typeface="黑体" panose="02010609060101010101" pitchFamily="49" charset="-122"/>
              </a:rPr>
              <a:t>排好序, 其递归树成为</a:t>
            </a:r>
            <a:r>
              <a:rPr lang="zh-CN" altLang="en-US" sz="2900" b="1" dirty="0">
                <a:solidFill>
                  <a:srgbClr val="FF0000"/>
                </a:solidFill>
                <a:latin typeface="黑体" panose="02010609060101010101" pitchFamily="49" charset="-122"/>
                <a:ea typeface="黑体" panose="02010609060101010101" pitchFamily="49" charset="-122"/>
              </a:rPr>
              <a:t>单支树</a:t>
            </a:r>
            <a:r>
              <a:rPr lang="zh-CN" altLang="en-US" sz="2900" b="1" dirty="0">
                <a:latin typeface="黑体" panose="02010609060101010101" pitchFamily="49" charset="-122"/>
                <a:ea typeface="黑体" panose="02010609060101010101" pitchFamily="49" charset="-122"/>
              </a:rPr>
              <a:t>, </a:t>
            </a:r>
          </a:p>
          <a:p>
            <a:pPr eaLnBrk="1" hangingPunct="1">
              <a:spcBef>
                <a:spcPct val="30000"/>
              </a:spcBef>
              <a:buClr>
                <a:schemeClr val="tx2"/>
              </a:buClr>
              <a:buSzPct val="50000"/>
            </a:pPr>
            <a:r>
              <a:rPr lang="zh-CN" altLang="en-US" sz="2900" b="1" dirty="0">
                <a:latin typeface="黑体" panose="02010609060101010101" pitchFamily="49" charset="-122"/>
                <a:ea typeface="黑体" panose="02010609060101010101" pitchFamily="49" charset="-122"/>
              </a:rPr>
              <a:t>每次划分只得到一个比上一次少一个记录的子序列</a:t>
            </a:r>
          </a:p>
          <a:p>
            <a:pPr eaLnBrk="1" hangingPunct="1">
              <a:spcBef>
                <a:spcPct val="30000"/>
              </a:spcBef>
              <a:buClr>
                <a:schemeClr val="tx2"/>
              </a:buClr>
              <a:buSzPct val="50000"/>
            </a:pPr>
            <a:r>
              <a:rPr lang="zh-CN" altLang="en-US" sz="2900" b="1" dirty="0">
                <a:latin typeface="黑体" panose="02010609060101010101" pitchFamily="49" charset="-122"/>
                <a:ea typeface="黑体" panose="02010609060101010101" pitchFamily="49" charset="-122"/>
              </a:rPr>
              <a:t>必须经过</a:t>
            </a:r>
            <a:r>
              <a:rPr lang="en-US" altLang="zh-CN" sz="2900" b="1" dirty="0">
                <a:solidFill>
                  <a:srgbClr val="FF0000"/>
                </a:solidFill>
                <a:latin typeface="黑体" panose="02010609060101010101" pitchFamily="49" charset="-122"/>
                <a:ea typeface="黑体" panose="02010609060101010101" pitchFamily="49" charset="-122"/>
              </a:rPr>
              <a:t>n-1</a:t>
            </a:r>
            <a:r>
              <a:rPr lang="zh-CN" altLang="en-US" sz="2900" b="1" dirty="0">
                <a:solidFill>
                  <a:srgbClr val="FF0000"/>
                </a:solidFill>
                <a:latin typeface="黑体" panose="02010609060101010101" pitchFamily="49" charset="-122"/>
                <a:ea typeface="黑体" panose="02010609060101010101" pitchFamily="49" charset="-122"/>
              </a:rPr>
              <a:t>趟</a:t>
            </a:r>
            <a:r>
              <a:rPr lang="zh-CN" altLang="en-US" sz="2900" b="1" dirty="0">
                <a:latin typeface="黑体" panose="02010609060101010101" pitchFamily="49" charset="-122"/>
                <a:ea typeface="黑体" panose="02010609060101010101" pitchFamily="49" charset="-122"/>
              </a:rPr>
              <a:t>才能把所有记录定位, </a:t>
            </a:r>
          </a:p>
          <a:p>
            <a:pPr eaLnBrk="1" hangingPunct="1">
              <a:spcBef>
                <a:spcPct val="30000"/>
              </a:spcBef>
              <a:buClr>
                <a:schemeClr val="tx2"/>
              </a:buClr>
              <a:buSzPct val="50000"/>
            </a:pPr>
            <a:r>
              <a:rPr lang="zh-CN" altLang="en-US" sz="2900" b="1" dirty="0">
                <a:latin typeface="黑体" panose="02010609060101010101" pitchFamily="49" charset="-122"/>
                <a:ea typeface="黑体" panose="02010609060101010101" pitchFamily="49" charset="-122"/>
              </a:rPr>
              <a:t>而且第</a:t>
            </a:r>
            <a:r>
              <a:rPr lang="en-US" altLang="zh-CN" sz="2900" b="1" dirty="0">
                <a:solidFill>
                  <a:srgbClr val="FF0000"/>
                </a:solidFill>
                <a:latin typeface="黑体" panose="02010609060101010101" pitchFamily="49" charset="-122"/>
                <a:ea typeface="黑体" panose="02010609060101010101" pitchFamily="49" charset="-122"/>
              </a:rPr>
              <a:t>i</a:t>
            </a:r>
            <a:r>
              <a:rPr lang="zh-CN" altLang="en-US" sz="2900" b="1" dirty="0">
                <a:latin typeface="黑体" panose="02010609060101010101" pitchFamily="49" charset="-122"/>
                <a:ea typeface="黑体" panose="02010609060101010101" pitchFamily="49" charset="-122"/>
              </a:rPr>
              <a:t>趟需要经过</a:t>
            </a:r>
            <a:r>
              <a:rPr lang="en-US" altLang="zh-CN" sz="2900" b="1" dirty="0">
                <a:latin typeface="黑体" panose="02010609060101010101" pitchFamily="49" charset="-122"/>
                <a:ea typeface="黑体" panose="02010609060101010101" pitchFamily="49" charset="-122"/>
              </a:rPr>
              <a:t>n-i</a:t>
            </a:r>
            <a:r>
              <a:rPr lang="zh-CN" altLang="en-US" sz="2900" b="1" dirty="0">
                <a:latin typeface="黑体" panose="02010609060101010101" pitchFamily="49" charset="-122"/>
                <a:ea typeface="黑体" panose="02010609060101010101" pitchFamily="49" charset="-122"/>
              </a:rPr>
              <a:t>次关键字比较才能找到第</a:t>
            </a:r>
            <a:r>
              <a:rPr lang="en-US" altLang="zh-CN" sz="2900" b="1" dirty="0">
                <a:latin typeface="黑体" panose="02010609060101010101" pitchFamily="49" charset="-122"/>
                <a:ea typeface="黑体" panose="02010609060101010101" pitchFamily="49" charset="-122"/>
              </a:rPr>
              <a:t>i</a:t>
            </a:r>
            <a:r>
              <a:rPr lang="zh-CN" altLang="en-US" sz="2900" b="1" dirty="0">
                <a:latin typeface="黑体" panose="02010609060101010101" pitchFamily="49" charset="-122"/>
                <a:ea typeface="黑体" panose="02010609060101010101" pitchFamily="49" charset="-122"/>
              </a:rPr>
              <a:t>个记录的安放位置，总的</a:t>
            </a:r>
            <a:r>
              <a:rPr lang="zh-CN" altLang="en-US" sz="2900" b="1" dirty="0">
                <a:solidFill>
                  <a:srgbClr val="FF0000"/>
                </a:solidFill>
                <a:latin typeface="黑体" panose="02010609060101010101" pitchFamily="49" charset="-122"/>
                <a:ea typeface="黑体" panose="02010609060101010101" pitchFamily="49" charset="-122"/>
              </a:rPr>
              <a:t>关键字比较次数</a:t>
            </a:r>
            <a:r>
              <a:rPr lang="zh-CN" altLang="en-US" sz="2900" b="1" dirty="0">
                <a:latin typeface="黑体" panose="02010609060101010101" pitchFamily="49" charset="-122"/>
                <a:ea typeface="黑体" panose="02010609060101010101" pitchFamily="49" charset="-122"/>
              </a:rPr>
              <a:t>将达到</a:t>
            </a:r>
          </a:p>
        </p:txBody>
      </p:sp>
      <p:sp>
        <p:nvSpPr>
          <p:cNvPr id="60422" name="Rectangle 6">
            <a:extLst>
              <a:ext uri="{FF2B5EF4-FFF2-40B4-BE49-F238E27FC236}">
                <a16:creationId xmlns:a16="http://schemas.microsoft.com/office/drawing/2014/main" id="{42EDBE53-946B-45AF-8109-33E1DA3BF575}"/>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aphicFrame>
        <p:nvGraphicFramePr>
          <p:cNvPr id="60423" name="Object 7">
            <a:extLst>
              <a:ext uri="{FF2B5EF4-FFF2-40B4-BE49-F238E27FC236}">
                <a16:creationId xmlns:a16="http://schemas.microsoft.com/office/drawing/2014/main" id="{59093314-0DF4-406E-8830-DD5714999044}"/>
              </a:ext>
            </a:extLst>
          </p:cNvPr>
          <p:cNvGraphicFramePr>
            <a:graphicFrameLocks noChangeAspect="1"/>
          </p:cNvGraphicFramePr>
          <p:nvPr/>
        </p:nvGraphicFramePr>
        <p:xfrm>
          <a:off x="2667000" y="5846763"/>
          <a:ext cx="3919538" cy="1011237"/>
        </p:xfrm>
        <a:graphic>
          <a:graphicData uri="http://schemas.openxmlformats.org/presentationml/2006/ole">
            <mc:AlternateContent xmlns:mc="http://schemas.openxmlformats.org/markup-compatibility/2006">
              <mc:Choice xmlns:v="urn:schemas-microsoft-com:vml" Requires="v">
                <p:oleObj spid="_x0000_s3074" name="公式" r:id="rId4" imgW="1688367" imgH="444307" progId="Equation.3">
                  <p:embed/>
                </p:oleObj>
              </mc:Choice>
              <mc:Fallback>
                <p:oleObj name="公式" r:id="rId4" imgW="1688367" imgH="444307" progId="Equation.3">
                  <p:embed/>
                  <p:pic>
                    <p:nvPicPr>
                      <p:cNvPr id="0" name="Picture 1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5846763"/>
                        <a:ext cx="3919538" cy="1011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41F70B69-945F-4A2F-B487-425DCFDD181E}"/>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二、快速排序(改进)</a:t>
            </a:r>
            <a:endParaRPr lang="en-US" altLang="zh-CN" sz="3300">
              <a:latin typeface="黑体" panose="02010609060101010101" pitchFamily="49" charset="-122"/>
              <a:ea typeface="黑体" panose="02010609060101010101" pitchFamily="49" charset="-122"/>
            </a:endParaRPr>
          </a:p>
        </p:txBody>
      </p:sp>
      <p:sp>
        <p:nvSpPr>
          <p:cNvPr id="61443" name="Text Box 3">
            <a:extLst>
              <a:ext uri="{FF2B5EF4-FFF2-40B4-BE49-F238E27FC236}">
                <a16:creationId xmlns:a16="http://schemas.microsoft.com/office/drawing/2014/main" id="{AE300697-2E9E-4B5F-9ECA-38417C514396}"/>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33700D8-F1AB-4D25-90BE-24A043F6D357}" type="slidenum">
              <a:rPr lang="zh-CN" altLang="en-US" sz="2400"/>
              <a:pPr algn="r" eaLnBrk="1" hangingPunct="1">
                <a:spcBef>
                  <a:spcPct val="50000"/>
                </a:spcBef>
                <a:buClrTx/>
                <a:buSzTx/>
                <a:buFontTx/>
                <a:buNone/>
              </a:pPr>
              <a:t>55</a:t>
            </a:fld>
            <a:endParaRPr lang="en-US" altLang="zh-CN" sz="2400"/>
          </a:p>
        </p:txBody>
      </p:sp>
      <p:sp>
        <p:nvSpPr>
          <p:cNvPr id="61444" name="Text Box 4">
            <a:extLst>
              <a:ext uri="{FF2B5EF4-FFF2-40B4-BE49-F238E27FC236}">
                <a16:creationId xmlns:a16="http://schemas.microsoft.com/office/drawing/2014/main" id="{E6D39CD8-EE11-4826-8636-639CE302228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61445" name="Rectangle 5">
            <a:extLst>
              <a:ext uri="{FF2B5EF4-FFF2-40B4-BE49-F238E27FC236}">
                <a16:creationId xmlns:a16="http://schemas.microsoft.com/office/drawing/2014/main" id="{CE0D12FE-02CA-40AC-B0DF-E8DB53200EFC}"/>
              </a:ext>
            </a:extLst>
          </p:cNvPr>
          <p:cNvSpPr>
            <a:spLocks noGrp="1" noChangeArrowheads="1"/>
          </p:cNvSpPr>
          <p:nvPr>
            <p:ph type="body" idx="1"/>
          </p:nvPr>
        </p:nvSpPr>
        <p:spPr>
          <a:xfrm>
            <a:off x="381000" y="2819400"/>
            <a:ext cx="8763000" cy="4038600"/>
          </a:xfrm>
        </p:spPr>
        <p:txBody>
          <a:bodyPr/>
          <a:lstStyle/>
          <a:p>
            <a:pPr eaLnBrk="1" hangingPunct="1">
              <a:spcBef>
                <a:spcPct val="30000"/>
              </a:spcBef>
              <a:buClr>
                <a:schemeClr val="tx2"/>
              </a:buClr>
              <a:buSzPct val="50000"/>
            </a:pPr>
            <a:r>
              <a:rPr lang="zh-CN" altLang="en-US" b="1">
                <a:latin typeface="黑体" panose="02010609060101010101" pitchFamily="49" charset="-122"/>
                <a:ea typeface="黑体" panose="02010609060101010101" pitchFamily="49" charset="-122"/>
              </a:rPr>
              <a:t>枢轴记录取</a:t>
            </a:r>
            <a:r>
              <a:rPr lang="en-US" altLang="zh-CN" b="1">
                <a:solidFill>
                  <a:srgbClr val="FF0000"/>
                </a:solidFill>
                <a:latin typeface="黑体" panose="02010609060101010101" pitchFamily="49" charset="-122"/>
                <a:ea typeface="黑体" panose="02010609060101010101" pitchFamily="49" charset="-122"/>
              </a:rPr>
              <a:t>low、high、(low+high)/2</a:t>
            </a:r>
            <a:r>
              <a:rPr lang="zh-CN" altLang="en-US" b="1">
                <a:latin typeface="黑体" panose="02010609060101010101" pitchFamily="49" charset="-122"/>
                <a:ea typeface="黑体" panose="02010609060101010101" pitchFamily="49" charset="-122"/>
              </a:rPr>
              <a:t>三者指向记录关键字居中的记录</a:t>
            </a:r>
          </a:p>
        </p:txBody>
      </p:sp>
      <p:sp>
        <p:nvSpPr>
          <p:cNvPr id="61446" name="Rectangle 6">
            <a:extLst>
              <a:ext uri="{FF2B5EF4-FFF2-40B4-BE49-F238E27FC236}">
                <a16:creationId xmlns:a16="http://schemas.microsoft.com/office/drawing/2014/main" id="{37EF147B-5620-4BD0-8295-44D570B32CC9}"/>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灯片编号占位符 5">
            <a:extLst>
              <a:ext uri="{FF2B5EF4-FFF2-40B4-BE49-F238E27FC236}">
                <a16:creationId xmlns:a16="http://schemas.microsoft.com/office/drawing/2014/main" id="{72D3EA68-7F65-49EB-8BA5-201D132FA83A}"/>
              </a:ext>
            </a:extLst>
          </p:cNvPr>
          <p:cNvSpPr>
            <a:spLocks noGrp="1"/>
          </p:cNvSpPr>
          <p:nvPr>
            <p:ph type="sldNum" sz="quarter" idx="4294967295"/>
          </p:nvPr>
        </p:nvSpPr>
        <p:spPr bwMode="auto">
          <a:xfrm>
            <a:off x="8427244" y="6058867"/>
            <a:ext cx="519112"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3A3132EA-7E9F-4A3D-A10D-4FF3CDE5DAFB}"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56</a:t>
            </a:fld>
            <a:endParaRPr lang="en-US" altLang="zh-CN" sz="2400">
              <a:latin typeface="黑体" panose="02010609060101010101" pitchFamily="49" charset="-122"/>
              <a:ea typeface="黑体" panose="02010609060101010101" pitchFamily="49" charset="-122"/>
            </a:endParaRPr>
          </a:p>
        </p:txBody>
      </p:sp>
      <p:sp>
        <p:nvSpPr>
          <p:cNvPr id="755714" name="Rectangle 2">
            <a:extLst>
              <a:ext uri="{FF2B5EF4-FFF2-40B4-BE49-F238E27FC236}">
                <a16:creationId xmlns:a16="http://schemas.microsoft.com/office/drawing/2014/main" id="{C226E48A-4797-48A6-86FD-51C13A07188E}"/>
              </a:ext>
            </a:extLst>
          </p:cNvPr>
          <p:cNvSpPr>
            <a:spLocks noGrp="1" noChangeArrowheads="1"/>
          </p:cNvSpPr>
          <p:nvPr>
            <p:ph type="title"/>
          </p:nvPr>
        </p:nvSpPr>
        <p:spPr>
          <a:xfrm>
            <a:off x="457200" y="1311622"/>
            <a:ext cx="8229600" cy="381000"/>
          </a:xfrm>
        </p:spPr>
        <p:txBody>
          <a:bodyPr/>
          <a:lstStyle/>
          <a:p>
            <a:pPr marL="1238250" indent="-1238250" eaLnBrk="1" hangingPunct="1"/>
            <a:r>
              <a:rPr lang="zh-CN" altLang="en-US" sz="2800" dirty="0">
                <a:solidFill>
                  <a:srgbClr val="002060"/>
                </a:solidFill>
                <a:latin typeface="黑体" panose="02010609060101010101" pitchFamily="49" charset="-122"/>
                <a:ea typeface="黑体" panose="02010609060101010101" pitchFamily="49" charset="-122"/>
              </a:rPr>
              <a:t>讨论：</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快速排序”是否真的比任何排序算法都快？</a:t>
            </a:r>
          </a:p>
        </p:txBody>
      </p:sp>
      <p:sp>
        <p:nvSpPr>
          <p:cNvPr id="755715" name="Rectangle 3">
            <a:extLst>
              <a:ext uri="{FF2B5EF4-FFF2-40B4-BE49-F238E27FC236}">
                <a16:creationId xmlns:a16="http://schemas.microsoft.com/office/drawing/2014/main" id="{4E1954FE-7BB9-4772-A9A1-59E30DCDE8A8}"/>
              </a:ext>
            </a:extLst>
          </p:cNvPr>
          <p:cNvSpPr>
            <a:spLocks noChangeArrowheads="1"/>
          </p:cNvSpPr>
          <p:nvPr/>
        </p:nvSpPr>
        <p:spPr bwMode="auto">
          <a:xfrm>
            <a:off x="547618" y="2348880"/>
            <a:ext cx="7391400" cy="265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fontAlgn="t" hangingPunct="1">
              <a:spcBef>
                <a:spcPct val="0"/>
              </a:spcBef>
              <a:buClrTx/>
              <a:buSzTx/>
              <a:buFontTx/>
              <a:buNone/>
            </a:pPr>
            <a:r>
              <a:rPr lang="zh-CN" altLang="en-US" sz="2400" b="1" dirty="0">
                <a:latin typeface="黑体" panose="02010609060101010101" pitchFamily="49" charset="-122"/>
                <a:ea typeface="黑体" panose="02010609060101010101" pitchFamily="49" charset="-122"/>
              </a:rPr>
              <a:t>设每个子表的支点都在中间（比较均衡），则：</a:t>
            </a:r>
          </a:p>
          <a:p>
            <a:pPr eaLnBrk="1" fontAlgn="t" hangingPunct="1">
              <a:buClrTx/>
              <a:buSzTx/>
              <a:buFontTx/>
              <a:buNone/>
            </a:pPr>
            <a:r>
              <a:rPr lang="zh-CN" altLang="en-US" sz="2400" b="1" dirty="0">
                <a:latin typeface="黑体" panose="02010609060101010101" pitchFamily="49" charset="-122"/>
                <a:ea typeface="黑体" panose="02010609060101010101" pitchFamily="49" charset="-122"/>
              </a:rPr>
              <a:t>第</a:t>
            </a:r>
            <a:r>
              <a:rPr lang="en-US" altLang="zh-CN" sz="2400" b="1" dirty="0">
                <a:solidFill>
                  <a:srgbClr val="FF0000"/>
                </a:solidFill>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趟比较，可以确定</a:t>
            </a:r>
            <a:r>
              <a:rPr lang="en-US" altLang="zh-CN" sz="2400" b="1" dirty="0">
                <a:solidFill>
                  <a:srgbClr val="FF0000"/>
                </a:solidFill>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个元素的位置；</a:t>
            </a:r>
          </a:p>
          <a:p>
            <a:pPr eaLnBrk="1" fontAlgn="t" hangingPunct="1">
              <a:spcBef>
                <a:spcPct val="0"/>
              </a:spcBef>
              <a:buClrTx/>
              <a:buSzTx/>
              <a:buFontTx/>
              <a:buNone/>
            </a:pPr>
            <a:r>
              <a:rPr lang="zh-CN" altLang="en-US" sz="2400" b="1" dirty="0">
                <a:latin typeface="黑体" panose="02010609060101010101" pitchFamily="49" charset="-122"/>
                <a:ea typeface="黑体" panose="02010609060101010101" pitchFamily="49" charset="-122"/>
              </a:rPr>
              <a:t>第</a:t>
            </a:r>
            <a:r>
              <a:rPr lang="en-US" altLang="zh-CN" sz="2400" b="1" dirty="0">
                <a:solidFill>
                  <a:srgbClr val="FF0000"/>
                </a:solidFill>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趟比较（</a:t>
            </a:r>
            <a:r>
              <a:rPr lang="en-US" altLang="zh-CN" sz="2400" b="1"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个子表），可以再确定</a:t>
            </a:r>
            <a:r>
              <a:rPr lang="en-US" altLang="zh-CN" sz="2400" b="1" dirty="0">
                <a:solidFill>
                  <a:srgbClr val="FF0000"/>
                </a:solidFill>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个元素的位置；</a:t>
            </a:r>
          </a:p>
          <a:p>
            <a:pPr eaLnBrk="1" fontAlgn="t" hangingPunct="1">
              <a:spcBef>
                <a:spcPct val="0"/>
              </a:spcBef>
              <a:buClrTx/>
              <a:buSzTx/>
              <a:buFontTx/>
              <a:buNone/>
            </a:pPr>
            <a:r>
              <a:rPr lang="zh-CN" altLang="en-US" sz="2400" b="1" dirty="0">
                <a:latin typeface="黑体" panose="02010609060101010101" pitchFamily="49" charset="-122"/>
                <a:ea typeface="黑体" panose="02010609060101010101" pitchFamily="49" charset="-122"/>
              </a:rPr>
              <a:t>第</a:t>
            </a:r>
            <a:r>
              <a:rPr lang="en-US" altLang="zh-CN" sz="2400" b="1" dirty="0">
                <a:solidFill>
                  <a:srgbClr val="FF0000"/>
                </a:solidFill>
                <a:latin typeface="黑体" panose="02010609060101010101" pitchFamily="49" charset="-122"/>
                <a:ea typeface="黑体" panose="02010609060101010101" pitchFamily="49" charset="-122"/>
              </a:rPr>
              <a:t>3</a:t>
            </a:r>
            <a:r>
              <a:rPr lang="zh-CN" altLang="en-US" sz="2400" b="1" dirty="0">
                <a:latin typeface="黑体" panose="02010609060101010101" pitchFamily="49" charset="-122"/>
                <a:ea typeface="黑体" panose="02010609060101010101" pitchFamily="49" charset="-122"/>
              </a:rPr>
              <a:t>趟比较（</a:t>
            </a:r>
            <a:r>
              <a:rPr lang="en-US" altLang="zh-CN" sz="2400" b="1" dirty="0">
                <a:latin typeface="黑体" panose="02010609060101010101" pitchFamily="49" charset="-122"/>
                <a:ea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个子表），可以再确定</a:t>
            </a:r>
            <a:r>
              <a:rPr lang="en-US" altLang="zh-CN" sz="2400" b="1" dirty="0">
                <a:solidFill>
                  <a:srgbClr val="FF0000"/>
                </a:solidFill>
                <a:latin typeface="黑体" panose="02010609060101010101" pitchFamily="49" charset="-122"/>
                <a:ea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个元素的位置；</a:t>
            </a:r>
          </a:p>
          <a:p>
            <a:pPr eaLnBrk="1" fontAlgn="t" hangingPunct="1">
              <a:spcBef>
                <a:spcPct val="0"/>
              </a:spcBef>
              <a:buClrTx/>
              <a:buSzTx/>
              <a:buFontTx/>
              <a:buNone/>
            </a:pPr>
            <a:r>
              <a:rPr lang="zh-CN" altLang="en-US" sz="2400" b="1" dirty="0">
                <a:latin typeface="黑体" panose="02010609060101010101" pitchFamily="49" charset="-122"/>
                <a:ea typeface="黑体" panose="02010609060101010101" pitchFamily="49" charset="-122"/>
              </a:rPr>
              <a:t>第</a:t>
            </a:r>
            <a:r>
              <a:rPr lang="en-US" altLang="zh-CN" sz="2400" b="1" dirty="0">
                <a:solidFill>
                  <a:srgbClr val="FF0000"/>
                </a:solidFill>
                <a:latin typeface="黑体" panose="02010609060101010101" pitchFamily="49" charset="-122"/>
                <a:ea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趟比较（</a:t>
            </a:r>
            <a:r>
              <a:rPr lang="en-US" altLang="zh-CN" sz="2400" b="1" dirty="0">
                <a:latin typeface="黑体" panose="02010609060101010101" pitchFamily="49" charset="-122"/>
                <a:ea typeface="黑体" panose="02010609060101010101" pitchFamily="49" charset="-122"/>
              </a:rPr>
              <a:t>8</a:t>
            </a:r>
            <a:r>
              <a:rPr lang="zh-CN" altLang="en-US" sz="2400" b="1" dirty="0">
                <a:latin typeface="黑体" panose="02010609060101010101" pitchFamily="49" charset="-122"/>
                <a:ea typeface="黑体" panose="02010609060101010101" pitchFamily="49" charset="-122"/>
              </a:rPr>
              <a:t>个子表），可以再确定</a:t>
            </a:r>
            <a:r>
              <a:rPr lang="en-US" altLang="zh-CN" sz="2400" b="1" dirty="0">
                <a:solidFill>
                  <a:srgbClr val="FF0000"/>
                </a:solidFill>
                <a:latin typeface="黑体" panose="02010609060101010101" pitchFamily="49" charset="-122"/>
                <a:ea typeface="黑体" panose="02010609060101010101" pitchFamily="49" charset="-122"/>
              </a:rPr>
              <a:t>8</a:t>
            </a:r>
            <a:r>
              <a:rPr lang="zh-CN" altLang="en-US" sz="2400" b="1" dirty="0">
                <a:latin typeface="黑体" panose="02010609060101010101" pitchFamily="49" charset="-122"/>
                <a:ea typeface="黑体" panose="02010609060101010101" pitchFamily="49" charset="-122"/>
              </a:rPr>
              <a:t>个元素的位置；</a:t>
            </a:r>
          </a:p>
          <a:p>
            <a:pPr eaLnBrk="1" fontAlgn="t" hangingPunct="1">
              <a:spcBef>
                <a:spcPct val="0"/>
              </a:spcBef>
              <a:buClrTx/>
              <a:buSzTx/>
              <a:buFont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a:t>
            </a:r>
          </a:p>
          <a:p>
            <a:pPr eaLnBrk="1" fontAlgn="t" hangingPunct="1">
              <a:spcBef>
                <a:spcPct val="0"/>
              </a:spcBef>
              <a:buClrTx/>
              <a:buSzTx/>
              <a:buFontTx/>
              <a:buNone/>
            </a:pPr>
            <a:r>
              <a:rPr lang="zh-CN" altLang="en-US" sz="2400" b="1" dirty="0">
                <a:latin typeface="黑体" panose="02010609060101010101" pitchFamily="49" charset="-122"/>
                <a:ea typeface="黑体" panose="02010609060101010101" pitchFamily="49" charset="-122"/>
              </a:rPr>
              <a:t>只需</a:t>
            </a:r>
            <a:r>
              <a:rPr lang="zh-CN" altLang="en-US" sz="2400" b="1" dirty="0">
                <a:solidFill>
                  <a:srgbClr val="FF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FF0000"/>
                </a:solidFill>
                <a:latin typeface="黑体" panose="02010609060101010101" pitchFamily="49" charset="-122"/>
                <a:ea typeface="黑体" panose="02010609060101010101" pitchFamily="49" charset="-122"/>
              </a:rPr>
              <a:t>log</a:t>
            </a:r>
            <a:r>
              <a:rPr lang="en-US" altLang="zh-CN" sz="2400" b="1" baseline="-40000" dirty="0">
                <a:solidFill>
                  <a:srgbClr val="FF0000"/>
                </a:solidFill>
                <a:latin typeface="黑体" panose="02010609060101010101" pitchFamily="49" charset="-122"/>
                <a:ea typeface="黑体" panose="02010609060101010101" pitchFamily="49" charset="-122"/>
              </a:rPr>
              <a:t>2</a:t>
            </a:r>
            <a:r>
              <a:rPr lang="en-US" altLang="zh-CN" sz="2400" b="1" dirty="0">
                <a:solidFill>
                  <a:srgbClr val="FF0000"/>
                </a:solidFill>
                <a:latin typeface="黑体" panose="02010609060101010101" pitchFamily="49" charset="-122"/>
                <a:ea typeface="黑体" panose="02010609060101010101" pitchFamily="49" charset="-122"/>
              </a:rPr>
              <a:t>n</a:t>
            </a:r>
            <a:r>
              <a:rPr lang="en-US" altLang="zh-CN" sz="2400" b="1" dirty="0">
                <a:solidFill>
                  <a:srgbClr val="FF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FF0000"/>
                </a:solidFill>
                <a:latin typeface="黑体" panose="02010609060101010101" pitchFamily="49" charset="-122"/>
                <a:ea typeface="黑体" panose="02010609060101010101" pitchFamily="49" charset="-122"/>
              </a:rPr>
              <a:t> </a:t>
            </a:r>
            <a:r>
              <a:rPr lang="zh-CN" altLang="en-US" sz="2400" b="1" dirty="0">
                <a:solidFill>
                  <a:srgbClr val="FF0000"/>
                </a:solidFill>
                <a:latin typeface="黑体" panose="02010609060101010101" pitchFamily="49" charset="-122"/>
                <a:ea typeface="黑体" panose="02010609060101010101" pitchFamily="49" charset="-122"/>
              </a:rPr>
              <a:t>＋</a:t>
            </a:r>
            <a:r>
              <a:rPr lang="en-US" altLang="zh-CN" sz="2400" b="1" dirty="0">
                <a:solidFill>
                  <a:srgbClr val="FF0000"/>
                </a:solidFill>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趟便可排好序。</a:t>
            </a:r>
          </a:p>
        </p:txBody>
      </p:sp>
      <p:sp>
        <p:nvSpPr>
          <p:cNvPr id="755716" name="Rectangle 4">
            <a:extLst>
              <a:ext uri="{FF2B5EF4-FFF2-40B4-BE49-F238E27FC236}">
                <a16:creationId xmlns:a16="http://schemas.microsoft.com/office/drawing/2014/main" id="{8E81C733-BE29-41B8-961B-1869322A7E0D}"/>
              </a:ext>
            </a:extLst>
          </p:cNvPr>
          <p:cNvSpPr>
            <a:spLocks noChangeArrowheads="1"/>
          </p:cNvSpPr>
          <p:nvPr/>
        </p:nvSpPr>
        <p:spPr bwMode="auto">
          <a:xfrm>
            <a:off x="600868" y="1798812"/>
            <a:ext cx="7942263" cy="338137"/>
          </a:xfrm>
          <a:prstGeom prst="rect">
            <a:avLst/>
          </a:prstGeom>
          <a:noFill/>
          <a:ln w="9525">
            <a:noFill/>
            <a:miter lim="800000"/>
            <a:headEnd/>
            <a:tailEnd/>
          </a:ln>
          <a:effectLst/>
        </p:spPr>
        <p:txBody>
          <a:bodyPr wrap="none" lIns="0" tIns="0" rIns="0" bIns="0">
            <a:spAutoFit/>
          </a:bodyPr>
          <a:lstStyle/>
          <a:p>
            <a:pPr eaLnBrk="1" fontAlgn="t" hangingPunct="1">
              <a:defRPr/>
            </a:pPr>
            <a:r>
              <a:rPr lang="en-US" altLang="zh-CN" sz="2200" b="1" dirty="0">
                <a:effectLst>
                  <a:outerShdw blurRad="38100" dist="38100" dir="2700000" algn="tl">
                    <a:srgbClr val="C0C0C0"/>
                  </a:outerShdw>
                </a:effectLst>
                <a:latin typeface="黑体" pitchFamily="2" charset="-122"/>
                <a:ea typeface="黑体" pitchFamily="2" charset="-122"/>
              </a:rPr>
              <a:t>——</a:t>
            </a:r>
            <a:r>
              <a:rPr lang="zh-CN" altLang="en-US" sz="2200" b="1" dirty="0">
                <a:effectLst>
                  <a:outerShdw blurRad="38100" dist="38100" dir="2700000" algn="tl">
                    <a:srgbClr val="C0C0C0"/>
                  </a:outerShdw>
                </a:effectLst>
                <a:latin typeface="黑体" pitchFamily="2" charset="-122"/>
                <a:ea typeface="黑体" pitchFamily="2" charset="-122"/>
              </a:rPr>
              <a:t>基本上是，因为每趟可以确定的数据元素是呈</a:t>
            </a:r>
            <a:r>
              <a:rPr lang="zh-CN" altLang="en-US" sz="2200" b="1" dirty="0">
                <a:solidFill>
                  <a:srgbClr val="FF0000"/>
                </a:solidFill>
                <a:effectLst>
                  <a:outerShdw blurRad="38100" dist="38100" dir="2700000" algn="tl">
                    <a:srgbClr val="C0C0C0"/>
                  </a:outerShdw>
                </a:effectLst>
                <a:latin typeface="黑体" pitchFamily="2" charset="-122"/>
                <a:ea typeface="黑体" pitchFamily="2" charset="-122"/>
              </a:rPr>
              <a:t>指数</a:t>
            </a:r>
            <a:r>
              <a:rPr lang="zh-CN" altLang="en-US" sz="2200" b="1" dirty="0">
                <a:effectLst>
                  <a:outerShdw blurRad="38100" dist="38100" dir="2700000" algn="tl">
                    <a:srgbClr val="C0C0C0"/>
                  </a:outerShdw>
                </a:effectLst>
                <a:latin typeface="黑体" pitchFamily="2" charset="-122"/>
                <a:ea typeface="黑体" pitchFamily="2" charset="-122"/>
              </a:rPr>
              <a:t>增加的。</a:t>
            </a:r>
          </a:p>
        </p:txBody>
      </p:sp>
      <p:sp>
        <p:nvSpPr>
          <p:cNvPr id="755717" name="Rectangle 5">
            <a:extLst>
              <a:ext uri="{FF2B5EF4-FFF2-40B4-BE49-F238E27FC236}">
                <a16:creationId xmlns:a16="http://schemas.microsoft.com/office/drawing/2014/main" id="{5D3A5397-472E-42E6-B898-973BEAFD72B6}"/>
              </a:ext>
            </a:extLst>
          </p:cNvPr>
          <p:cNvSpPr>
            <a:spLocks noChangeArrowheads="1"/>
          </p:cNvSpPr>
          <p:nvPr/>
        </p:nvSpPr>
        <p:spPr bwMode="auto">
          <a:xfrm>
            <a:off x="319018" y="5093667"/>
            <a:ext cx="85344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476250">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fontAlgn="t" hangingPunct="1">
              <a:spcBef>
                <a:spcPct val="50000"/>
              </a:spcBef>
              <a:buClrTx/>
              <a:buSzTx/>
              <a:buFontTx/>
              <a:buNone/>
            </a:pPr>
            <a:r>
              <a:rPr lang="zh-CN" altLang="en-US" sz="2400" b="1">
                <a:latin typeface="黑体" panose="02010609060101010101" pitchFamily="49" charset="-122"/>
                <a:ea typeface="黑体" panose="02010609060101010101" pitchFamily="49" charset="-122"/>
              </a:rPr>
              <a:t>而且，每趟需要比较和移动的元素也呈指数下降，加上编程时使用了交替逼近技巧，更进一步减少了移动次数，所以速度特别快。</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755714"/>
                                        </p:tgtEl>
                                        <p:attrNameLst>
                                          <p:attrName>style.visibility</p:attrName>
                                        </p:attrNameLst>
                                      </p:cBhvr>
                                      <p:to>
                                        <p:strVal val="visible"/>
                                      </p:to>
                                    </p:set>
                                    <p:anim calcmode="lin" valueType="num">
                                      <p:cBhvr>
                                        <p:cTn id="7" dur="500" fill="hold"/>
                                        <p:tgtEl>
                                          <p:spTgt spid="755714"/>
                                        </p:tgtEl>
                                        <p:attrNameLst>
                                          <p:attrName>ppt_w</p:attrName>
                                        </p:attrNameLst>
                                      </p:cBhvr>
                                      <p:tavLst>
                                        <p:tav tm="0">
                                          <p:val>
                                            <p:fltVal val="0"/>
                                          </p:val>
                                        </p:tav>
                                        <p:tav tm="100000">
                                          <p:val>
                                            <p:strVal val="#ppt_w"/>
                                          </p:val>
                                        </p:tav>
                                      </p:tavLst>
                                    </p:anim>
                                    <p:anim calcmode="lin" valueType="num">
                                      <p:cBhvr>
                                        <p:cTn id="8" dur="500" fill="hold"/>
                                        <p:tgtEl>
                                          <p:spTgt spid="755714"/>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55716"/>
                                        </p:tgtEl>
                                        <p:attrNameLst>
                                          <p:attrName>style.visibility</p:attrName>
                                        </p:attrNameLst>
                                      </p:cBhvr>
                                      <p:to>
                                        <p:strVal val="visible"/>
                                      </p:to>
                                    </p:set>
                                    <p:animEffect transition="in" filter="wipe(left)">
                                      <p:cBhvr>
                                        <p:cTn id="13" dur="500"/>
                                        <p:tgtEl>
                                          <p:spTgt spid="75571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755715">
                                            <p:txEl>
                                              <p:pRg st="0" end="0"/>
                                            </p:txEl>
                                          </p:spTgt>
                                        </p:tgtEl>
                                        <p:attrNameLst>
                                          <p:attrName>style.visibility</p:attrName>
                                        </p:attrNameLst>
                                      </p:cBhvr>
                                      <p:to>
                                        <p:strVal val="visible"/>
                                      </p:to>
                                    </p:set>
                                    <p:animEffect transition="in" filter="wipe(up)">
                                      <p:cBhvr>
                                        <p:cTn id="18" dur="500"/>
                                        <p:tgtEl>
                                          <p:spTgt spid="755715">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755715">
                                            <p:txEl>
                                              <p:pRg st="1" end="1"/>
                                            </p:txEl>
                                          </p:spTgt>
                                        </p:tgtEl>
                                        <p:attrNameLst>
                                          <p:attrName>style.visibility</p:attrName>
                                        </p:attrNameLst>
                                      </p:cBhvr>
                                      <p:to>
                                        <p:strVal val="visible"/>
                                      </p:to>
                                    </p:set>
                                    <p:animEffect transition="in" filter="wipe(up)">
                                      <p:cBhvr>
                                        <p:cTn id="23" dur="500"/>
                                        <p:tgtEl>
                                          <p:spTgt spid="755715">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755715">
                                            <p:txEl>
                                              <p:pRg st="2" end="2"/>
                                            </p:txEl>
                                          </p:spTgt>
                                        </p:tgtEl>
                                        <p:attrNameLst>
                                          <p:attrName>style.visibility</p:attrName>
                                        </p:attrNameLst>
                                      </p:cBhvr>
                                      <p:to>
                                        <p:strVal val="visible"/>
                                      </p:to>
                                    </p:set>
                                    <p:animEffect transition="in" filter="wipe(up)">
                                      <p:cBhvr>
                                        <p:cTn id="28" dur="500"/>
                                        <p:tgtEl>
                                          <p:spTgt spid="755715">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755715">
                                            <p:txEl>
                                              <p:pRg st="3" end="3"/>
                                            </p:txEl>
                                          </p:spTgt>
                                        </p:tgtEl>
                                        <p:attrNameLst>
                                          <p:attrName>style.visibility</p:attrName>
                                        </p:attrNameLst>
                                      </p:cBhvr>
                                      <p:to>
                                        <p:strVal val="visible"/>
                                      </p:to>
                                    </p:set>
                                    <p:animEffect transition="in" filter="wipe(up)">
                                      <p:cBhvr>
                                        <p:cTn id="33" dur="500"/>
                                        <p:tgtEl>
                                          <p:spTgt spid="755715">
                                            <p:txEl>
                                              <p:pRg st="3" end="3"/>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755715">
                                            <p:txEl>
                                              <p:pRg st="4" end="4"/>
                                            </p:txEl>
                                          </p:spTgt>
                                        </p:tgtEl>
                                        <p:attrNameLst>
                                          <p:attrName>style.visibility</p:attrName>
                                        </p:attrNameLst>
                                      </p:cBhvr>
                                      <p:to>
                                        <p:strVal val="visible"/>
                                      </p:to>
                                    </p:set>
                                    <p:animEffect transition="in" filter="wipe(up)">
                                      <p:cBhvr>
                                        <p:cTn id="38" dur="500"/>
                                        <p:tgtEl>
                                          <p:spTgt spid="755715">
                                            <p:txEl>
                                              <p:pRg st="4" end="4"/>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755715">
                                            <p:txEl>
                                              <p:pRg st="5" end="5"/>
                                            </p:txEl>
                                          </p:spTgt>
                                        </p:tgtEl>
                                        <p:attrNameLst>
                                          <p:attrName>style.visibility</p:attrName>
                                        </p:attrNameLst>
                                      </p:cBhvr>
                                      <p:to>
                                        <p:strVal val="visible"/>
                                      </p:to>
                                    </p:set>
                                    <p:animEffect transition="in" filter="wipe(up)">
                                      <p:cBhvr>
                                        <p:cTn id="43" dur="500"/>
                                        <p:tgtEl>
                                          <p:spTgt spid="755715">
                                            <p:txEl>
                                              <p:pRg st="5" end="5"/>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755715">
                                            <p:txEl>
                                              <p:pRg st="6" end="6"/>
                                            </p:txEl>
                                          </p:spTgt>
                                        </p:tgtEl>
                                        <p:attrNameLst>
                                          <p:attrName>style.visibility</p:attrName>
                                        </p:attrNameLst>
                                      </p:cBhvr>
                                      <p:to>
                                        <p:strVal val="visible"/>
                                      </p:to>
                                    </p:set>
                                    <p:animEffect transition="in" filter="wipe(up)">
                                      <p:cBhvr>
                                        <p:cTn id="48" dur="500"/>
                                        <p:tgtEl>
                                          <p:spTgt spid="755715">
                                            <p:txEl>
                                              <p:pRg st="6" end="6"/>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iterate type="lt">
                                    <p:tmAbs val="75"/>
                                  </p:iterate>
                                  <p:childTnLst>
                                    <p:set>
                                      <p:cBhvr>
                                        <p:cTn id="52" dur="1" fill="hold">
                                          <p:stCondLst>
                                            <p:cond delay="74"/>
                                          </p:stCondLst>
                                        </p:cTn>
                                        <p:tgtEl>
                                          <p:spTgt spid="7557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5714" grpId="0" autoUpdateAnimBg="0"/>
      <p:bldP spid="755715" grpId="0" build="p" autoUpdateAnimBg="0"/>
      <p:bldP spid="755716" grpId="0" autoUpdateAnimBg="0"/>
      <p:bldP spid="755717"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Text Box 3">
            <a:extLst>
              <a:ext uri="{FF2B5EF4-FFF2-40B4-BE49-F238E27FC236}">
                <a16:creationId xmlns:a16="http://schemas.microsoft.com/office/drawing/2014/main" id="{4C4E4891-D993-402C-8F49-81C4C88699BA}"/>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DEE54F3-958B-4617-B43B-F5A4C6F79557}" type="slidenum">
              <a:rPr lang="zh-CN" altLang="en-US" sz="2400"/>
              <a:pPr algn="r" eaLnBrk="1" hangingPunct="1">
                <a:spcBef>
                  <a:spcPct val="50000"/>
                </a:spcBef>
                <a:buClrTx/>
                <a:buSzTx/>
                <a:buFontTx/>
                <a:buNone/>
              </a:pPr>
              <a:t>57</a:t>
            </a:fld>
            <a:endParaRPr lang="en-US" altLang="zh-CN" sz="2400"/>
          </a:p>
        </p:txBody>
      </p:sp>
      <p:sp>
        <p:nvSpPr>
          <p:cNvPr id="64516" name="Text Box 4">
            <a:extLst>
              <a:ext uri="{FF2B5EF4-FFF2-40B4-BE49-F238E27FC236}">
                <a16:creationId xmlns:a16="http://schemas.microsoft.com/office/drawing/2014/main" id="{66959DD6-5820-46B6-9F96-DCDC91C3F97E}"/>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64517" name="Rectangle 5">
            <a:extLst>
              <a:ext uri="{FF2B5EF4-FFF2-40B4-BE49-F238E27FC236}">
                <a16:creationId xmlns:a16="http://schemas.microsoft.com/office/drawing/2014/main" id="{E8AC041C-0C78-4008-BEA6-F1EC346F112A}"/>
              </a:ext>
            </a:extLst>
          </p:cNvPr>
          <p:cNvSpPr>
            <a:spLocks noGrp="1" noChangeArrowheads="1"/>
          </p:cNvSpPr>
          <p:nvPr>
            <p:ph type="body" idx="1"/>
          </p:nvPr>
        </p:nvSpPr>
        <p:spPr>
          <a:xfrm>
            <a:off x="369093" y="1916832"/>
            <a:ext cx="8405813" cy="4038600"/>
          </a:xfrm>
        </p:spPr>
        <p:txBody>
          <a:bodyPr/>
          <a:lstStyle/>
          <a:p>
            <a:pPr eaLnBrk="1" hangingPunct="1">
              <a:spcBef>
                <a:spcPct val="30000"/>
              </a:spcBef>
              <a:buClr>
                <a:schemeClr val="tx2"/>
              </a:buClr>
              <a:buSzPct val="50000"/>
            </a:pPr>
            <a:r>
              <a:rPr lang="zh-CN" altLang="en-US" b="1" dirty="0">
                <a:solidFill>
                  <a:srgbClr val="002060"/>
                </a:solidFill>
                <a:latin typeface="黑体" panose="02010609060101010101" pitchFamily="49" charset="-122"/>
                <a:ea typeface="黑体" panose="02010609060101010101" pitchFamily="49" charset="-122"/>
              </a:rPr>
              <a:t>选择排序的基本思想是</a:t>
            </a:r>
            <a:r>
              <a:rPr lang="zh-CN" altLang="en-US" b="1" dirty="0">
                <a:latin typeface="黑体" panose="02010609060101010101" pitchFamily="49" charset="-122"/>
                <a:ea typeface="黑体" panose="02010609060101010101" pitchFamily="49" charset="-122"/>
              </a:rPr>
              <a:t>：第</a:t>
            </a:r>
            <a:r>
              <a:rPr lang="en-US" altLang="zh-CN" b="1" dirty="0">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趟在后面</a:t>
            </a:r>
            <a:r>
              <a:rPr lang="en-US" altLang="zh-CN" b="1" dirty="0">
                <a:solidFill>
                  <a:srgbClr val="FF0000"/>
                </a:solidFill>
                <a:latin typeface="黑体" panose="02010609060101010101" pitchFamily="49" charset="-122"/>
                <a:ea typeface="黑体" panose="02010609060101010101" pitchFamily="49" charset="-122"/>
              </a:rPr>
              <a:t>n+1 -i</a:t>
            </a:r>
            <a:r>
              <a:rPr lang="zh-CN" altLang="en-US" b="1" dirty="0">
                <a:latin typeface="黑体" panose="02010609060101010101" pitchFamily="49" charset="-122"/>
                <a:ea typeface="黑体" panose="02010609060101010101" pitchFamily="49" charset="-122"/>
              </a:rPr>
              <a:t>个待排记录中选取关键字</a:t>
            </a:r>
            <a:r>
              <a:rPr lang="zh-CN" altLang="en-US" b="1" dirty="0">
                <a:solidFill>
                  <a:srgbClr val="FF0000"/>
                </a:solidFill>
                <a:latin typeface="黑体" panose="02010609060101010101" pitchFamily="49" charset="-122"/>
                <a:ea typeface="黑体" panose="02010609060101010101" pitchFamily="49" charset="-122"/>
              </a:rPr>
              <a:t>最小</a:t>
            </a:r>
            <a:r>
              <a:rPr lang="zh-CN" altLang="en-US" b="1" dirty="0">
                <a:latin typeface="黑体" panose="02010609060101010101" pitchFamily="49" charset="-122"/>
                <a:ea typeface="黑体" panose="02010609060101010101" pitchFamily="49" charset="-122"/>
              </a:rPr>
              <a:t>的记录作为有序序列中的第</a:t>
            </a:r>
            <a:r>
              <a:rPr lang="en-US" altLang="zh-CN" b="1" dirty="0">
                <a:solidFill>
                  <a:srgbClr val="FF0000"/>
                </a:solidFill>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个记录。</a:t>
            </a:r>
            <a:endParaRPr lang="en-US" altLang="zh-CN" b="1" dirty="0">
              <a:latin typeface="黑体" panose="02010609060101010101" pitchFamily="49" charset="-122"/>
              <a:ea typeface="黑体" panose="02010609060101010101" pitchFamily="49" charset="-122"/>
            </a:endParaRPr>
          </a:p>
          <a:p>
            <a:pPr eaLnBrk="1" hangingPunct="1">
              <a:spcBef>
                <a:spcPct val="30000"/>
              </a:spcBef>
              <a:buClr>
                <a:schemeClr val="tx2"/>
              </a:buClr>
              <a:buSzPct val="50000"/>
            </a:pPr>
            <a:endParaRPr lang="en-US" altLang="zh-CN" b="1" dirty="0">
              <a:latin typeface="黑体" panose="02010609060101010101" pitchFamily="49" charset="-122"/>
              <a:ea typeface="黑体" panose="02010609060101010101" pitchFamily="49" charset="-122"/>
            </a:endParaRPr>
          </a:p>
          <a:p>
            <a:pPr eaLnBrk="1" hangingPunct="1">
              <a:spcBef>
                <a:spcPct val="30000"/>
              </a:spcBef>
              <a:buClr>
                <a:schemeClr val="tx2"/>
              </a:buClr>
              <a:buSzPct val="50000"/>
            </a:pPr>
            <a:r>
              <a:rPr lang="zh-CN" altLang="en-US" b="1" dirty="0">
                <a:solidFill>
                  <a:srgbClr val="002060"/>
                </a:solidFill>
                <a:latin typeface="黑体" panose="02010609060101010101" pitchFamily="49" charset="-122"/>
                <a:ea typeface="黑体" panose="02010609060101010101" pitchFamily="49" charset="-122"/>
              </a:rPr>
              <a:t>选择排序有多种具体实现算法</a:t>
            </a:r>
            <a:r>
              <a:rPr lang="zh-CN" altLang="en-US" b="1" dirty="0">
                <a:latin typeface="黑体" panose="02010609060101010101" pitchFamily="49" charset="-122"/>
                <a:ea typeface="黑体" panose="02010609060101010101" pitchFamily="49" charset="-122"/>
              </a:rPr>
              <a:t>：</a:t>
            </a:r>
          </a:p>
          <a:p>
            <a:pPr lvl="1" eaLnBrk="1" hangingPunct="1">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简单选择排序</a:t>
            </a:r>
          </a:p>
          <a:p>
            <a:pPr lvl="1" eaLnBrk="1" hangingPunct="1">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堆排序</a:t>
            </a:r>
          </a:p>
          <a:p>
            <a:pPr eaLnBrk="1" hangingPunct="1">
              <a:spcBef>
                <a:spcPct val="30000"/>
              </a:spcBef>
              <a:buClr>
                <a:schemeClr val="tx2"/>
              </a:buClr>
              <a:buSzPct val="50000"/>
            </a:pPr>
            <a:endParaRPr lang="en-US" altLang="zh-CN" b="1" dirty="0">
              <a:latin typeface="黑体" panose="02010609060101010101" pitchFamily="49" charset="-122"/>
              <a:ea typeface="黑体" panose="02010609060101010101" pitchFamily="49" charset="-122"/>
            </a:endParaRPr>
          </a:p>
          <a:p>
            <a:pPr eaLnBrk="1" hangingPunct="1">
              <a:spcBef>
                <a:spcPct val="30000"/>
              </a:spcBef>
              <a:buClr>
                <a:schemeClr val="tx2"/>
              </a:buClr>
              <a:buSzPct val="50000"/>
            </a:pPr>
            <a:endParaRPr lang="zh-CN" altLang="en-US" b="1" dirty="0">
              <a:latin typeface="黑体" panose="02010609060101010101" pitchFamily="49" charset="-122"/>
              <a:ea typeface="黑体" panose="02010609060101010101" pitchFamily="49" charset="-122"/>
            </a:endParaRPr>
          </a:p>
        </p:txBody>
      </p:sp>
      <p:sp>
        <p:nvSpPr>
          <p:cNvPr id="64518" name="Rectangle 6">
            <a:extLst>
              <a:ext uri="{FF2B5EF4-FFF2-40B4-BE49-F238E27FC236}">
                <a16:creationId xmlns:a16="http://schemas.microsoft.com/office/drawing/2014/main" id="{B3A0606A-6C01-4EAE-A8F7-3E4B13DFA0C0}"/>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extLst>
      <p:ext uri="{BB962C8B-B14F-4D97-AF65-F5344CB8AC3E}">
        <p14:creationId xmlns:p14="http://schemas.microsoft.com/office/powerpoint/2010/main" val="12868115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FE4A207F-0667-40C4-AC05-A63643505D40}"/>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一、简单选择排序</a:t>
            </a:r>
            <a:r>
              <a:rPr lang="en-US" altLang="zh-CN" sz="3300">
                <a:latin typeface="黑体" panose="02010609060101010101" pitchFamily="49" charset="-122"/>
                <a:ea typeface="黑体" panose="02010609060101010101" pitchFamily="49" charset="-122"/>
              </a:rPr>
              <a:t>(</a:t>
            </a:r>
            <a:r>
              <a:rPr lang="zh-CN" altLang="en-US" sz="3300">
                <a:latin typeface="黑体" panose="02010609060101010101" pitchFamily="49" charset="-122"/>
                <a:ea typeface="黑体" panose="02010609060101010101" pitchFamily="49" charset="-122"/>
              </a:rPr>
              <a:t>算法</a:t>
            </a:r>
            <a:r>
              <a:rPr lang="en-US" altLang="zh-CN" sz="3300">
                <a:latin typeface="黑体" panose="02010609060101010101" pitchFamily="49" charset="-122"/>
                <a:ea typeface="黑体" panose="02010609060101010101" pitchFamily="49" charset="-122"/>
              </a:rPr>
              <a:t>)</a:t>
            </a:r>
          </a:p>
        </p:txBody>
      </p:sp>
      <p:sp>
        <p:nvSpPr>
          <p:cNvPr id="64515" name="Text Box 3">
            <a:extLst>
              <a:ext uri="{FF2B5EF4-FFF2-40B4-BE49-F238E27FC236}">
                <a16:creationId xmlns:a16="http://schemas.microsoft.com/office/drawing/2014/main" id="{4C4E4891-D993-402C-8F49-81C4C88699BA}"/>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DEE54F3-958B-4617-B43B-F5A4C6F79557}" type="slidenum">
              <a:rPr lang="zh-CN" altLang="en-US" sz="2400"/>
              <a:pPr algn="r" eaLnBrk="1" hangingPunct="1">
                <a:spcBef>
                  <a:spcPct val="50000"/>
                </a:spcBef>
                <a:buClrTx/>
                <a:buSzTx/>
                <a:buFontTx/>
                <a:buNone/>
              </a:pPr>
              <a:t>58</a:t>
            </a:fld>
            <a:endParaRPr lang="en-US" altLang="zh-CN" sz="2400"/>
          </a:p>
        </p:txBody>
      </p:sp>
      <p:sp>
        <p:nvSpPr>
          <p:cNvPr id="64516" name="Text Box 4">
            <a:extLst>
              <a:ext uri="{FF2B5EF4-FFF2-40B4-BE49-F238E27FC236}">
                <a16:creationId xmlns:a16="http://schemas.microsoft.com/office/drawing/2014/main" id="{66959DD6-5820-46B6-9F96-DCDC91C3F97E}"/>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64517" name="Rectangle 5">
            <a:extLst>
              <a:ext uri="{FF2B5EF4-FFF2-40B4-BE49-F238E27FC236}">
                <a16:creationId xmlns:a16="http://schemas.microsoft.com/office/drawing/2014/main" id="{E8AC041C-0C78-4008-BEA6-F1EC346F112A}"/>
              </a:ext>
            </a:extLst>
          </p:cNvPr>
          <p:cNvSpPr>
            <a:spLocks noGrp="1" noChangeArrowheads="1"/>
          </p:cNvSpPr>
          <p:nvPr>
            <p:ph type="body" idx="1"/>
          </p:nvPr>
        </p:nvSpPr>
        <p:spPr>
          <a:xfrm>
            <a:off x="381000" y="2819400"/>
            <a:ext cx="8405813" cy="4038600"/>
          </a:xfrm>
        </p:spPr>
        <p:txBody>
          <a:bodyPr/>
          <a:lstStyle/>
          <a:p>
            <a:pPr eaLnBrk="1" hangingPunct="1">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每一趟(例如第</a:t>
            </a:r>
            <a:r>
              <a:rPr lang="en-US" altLang="zh-CN" b="1" dirty="0">
                <a:solidFill>
                  <a:srgbClr val="FF0000"/>
                </a:solidFill>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趟,</a:t>
            </a:r>
            <a:r>
              <a:rPr lang="en-US" altLang="zh-CN" b="1" dirty="0">
                <a:latin typeface="黑体" panose="02010609060101010101" pitchFamily="49" charset="-122"/>
                <a:ea typeface="黑体" panose="02010609060101010101" pitchFamily="49" charset="-122"/>
              </a:rPr>
              <a:t>i=1,2,</a:t>
            </a:r>
            <a:r>
              <a:rPr lang="en-US" altLang="zh-CN" b="1" dirty="0">
                <a:latin typeface="Times New Roman" panose="02020603050405020304" pitchFamily="18" charset="0"/>
                <a:ea typeface="黑体" panose="02010609060101010101" pitchFamily="49" charset="-122"/>
              </a:rPr>
              <a:t>…</a:t>
            </a:r>
            <a:r>
              <a:rPr lang="en-US" altLang="zh-CN" b="1" dirty="0">
                <a:latin typeface="黑体" panose="02010609060101010101" pitchFamily="49" charset="-122"/>
                <a:ea typeface="黑体" panose="02010609060101010101" pitchFamily="49" charset="-122"/>
              </a:rPr>
              <a:t>,n-1)</a:t>
            </a:r>
            <a:r>
              <a:rPr lang="zh-CN" altLang="en-US" b="1" dirty="0">
                <a:latin typeface="黑体" panose="02010609060101010101" pitchFamily="49" charset="-122"/>
                <a:ea typeface="黑体" panose="02010609060101010101" pitchFamily="49" charset="-122"/>
              </a:rPr>
              <a:t>在后面</a:t>
            </a:r>
          </a:p>
          <a:p>
            <a:pPr eaLnBrk="1" hangingPunct="1">
              <a:spcBef>
                <a:spcPct val="0"/>
              </a:spcBef>
              <a:buClr>
                <a:schemeClr val="tx2"/>
              </a:buClr>
              <a:buSzPct val="50000"/>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en-US" altLang="zh-CN" b="1" dirty="0">
                <a:solidFill>
                  <a:srgbClr val="FF0000"/>
                </a:solidFill>
                <a:latin typeface="黑体" panose="02010609060101010101" pitchFamily="49" charset="-122"/>
                <a:ea typeface="黑体" panose="02010609060101010101" pitchFamily="49" charset="-122"/>
              </a:rPr>
              <a:t>n-i+1</a:t>
            </a:r>
            <a:r>
              <a:rPr lang="zh-CN" altLang="en-US" b="1" dirty="0">
                <a:latin typeface="黑体" panose="02010609060101010101" pitchFamily="49" charset="-122"/>
                <a:ea typeface="黑体" panose="02010609060101010101" pitchFamily="49" charset="-122"/>
              </a:rPr>
              <a:t>个待排序记录中通过</a:t>
            </a:r>
            <a:r>
              <a:rPr lang="en-US" altLang="zh-CN" b="1" dirty="0">
                <a:solidFill>
                  <a:srgbClr val="FF0000"/>
                </a:solidFill>
                <a:latin typeface="黑体" panose="02010609060101010101" pitchFamily="49" charset="-122"/>
                <a:ea typeface="黑体" panose="02010609060101010101" pitchFamily="49" charset="-122"/>
              </a:rPr>
              <a:t>n-i</a:t>
            </a:r>
            <a:r>
              <a:rPr lang="zh-CN" altLang="en-US" b="1" dirty="0">
                <a:latin typeface="黑体" panose="02010609060101010101" pitchFamily="49" charset="-122"/>
                <a:ea typeface="黑体" panose="02010609060101010101" pitchFamily="49" charset="-122"/>
              </a:rPr>
              <a:t>次比较，选出关键字最小的记录,与第</a:t>
            </a:r>
            <a:r>
              <a:rPr lang="en-US" altLang="zh-CN" b="1" dirty="0">
                <a:solidFill>
                  <a:srgbClr val="FF0000"/>
                </a:solidFill>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个记录交换</a:t>
            </a:r>
          </a:p>
        </p:txBody>
      </p:sp>
      <p:sp>
        <p:nvSpPr>
          <p:cNvPr id="64518" name="Rectangle 6">
            <a:extLst>
              <a:ext uri="{FF2B5EF4-FFF2-40B4-BE49-F238E27FC236}">
                <a16:creationId xmlns:a16="http://schemas.microsoft.com/office/drawing/2014/main" id="{B3A0606A-6C01-4EAE-A8F7-3E4B13DFA0C0}"/>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A3F507DD-2753-4E7E-A90B-838F0ECC99AE}"/>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一、简单选择排序(举例)</a:t>
            </a:r>
            <a:endParaRPr lang="en-US" altLang="zh-CN" sz="3300">
              <a:latin typeface="黑体" panose="02010609060101010101" pitchFamily="49" charset="-122"/>
              <a:ea typeface="黑体" panose="02010609060101010101" pitchFamily="49" charset="-122"/>
            </a:endParaRPr>
          </a:p>
        </p:txBody>
      </p:sp>
      <p:sp>
        <p:nvSpPr>
          <p:cNvPr id="65539" name="Text Box 3">
            <a:extLst>
              <a:ext uri="{FF2B5EF4-FFF2-40B4-BE49-F238E27FC236}">
                <a16:creationId xmlns:a16="http://schemas.microsoft.com/office/drawing/2014/main" id="{586B0387-FBEF-4F6C-BF69-E679AA57F02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7CF784F-EE2C-494A-A085-F9564B3DB57E}" type="slidenum">
              <a:rPr lang="zh-CN" altLang="en-US" sz="2400"/>
              <a:pPr algn="r" eaLnBrk="1" hangingPunct="1">
                <a:spcBef>
                  <a:spcPct val="50000"/>
                </a:spcBef>
                <a:buClrTx/>
                <a:buSzTx/>
                <a:buFontTx/>
                <a:buNone/>
              </a:pPr>
              <a:t>59</a:t>
            </a:fld>
            <a:endParaRPr lang="en-US" altLang="zh-CN" sz="2400"/>
          </a:p>
        </p:txBody>
      </p:sp>
      <p:sp>
        <p:nvSpPr>
          <p:cNvPr id="65540" name="Text Box 4">
            <a:extLst>
              <a:ext uri="{FF2B5EF4-FFF2-40B4-BE49-F238E27FC236}">
                <a16:creationId xmlns:a16="http://schemas.microsoft.com/office/drawing/2014/main" id="{8AAD9682-A72E-4798-92A3-175630742FE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65541" name="Rectangle 6">
            <a:extLst>
              <a:ext uri="{FF2B5EF4-FFF2-40B4-BE49-F238E27FC236}">
                <a16:creationId xmlns:a16="http://schemas.microsoft.com/office/drawing/2014/main" id="{3298EB5C-454E-476D-A0E9-28BBB79784E2}"/>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65542" name="Group 8">
            <a:extLst>
              <a:ext uri="{FF2B5EF4-FFF2-40B4-BE49-F238E27FC236}">
                <a16:creationId xmlns:a16="http://schemas.microsoft.com/office/drawing/2014/main" id="{0B81BCC1-6786-4C0A-A436-813285939174}"/>
              </a:ext>
            </a:extLst>
          </p:cNvPr>
          <p:cNvGrpSpPr>
            <a:grpSpLocks/>
          </p:cNvGrpSpPr>
          <p:nvPr/>
        </p:nvGrpSpPr>
        <p:grpSpPr bwMode="auto">
          <a:xfrm>
            <a:off x="1447800" y="2895600"/>
            <a:ext cx="4529138" cy="914400"/>
            <a:chOff x="1200" y="3072"/>
            <a:chExt cx="2854" cy="576"/>
          </a:xfrm>
        </p:grpSpPr>
        <p:sp>
          <p:nvSpPr>
            <p:cNvPr id="65566" name="Text Box 9">
              <a:extLst>
                <a:ext uri="{FF2B5EF4-FFF2-40B4-BE49-F238E27FC236}">
                  <a16:creationId xmlns:a16="http://schemas.microsoft.com/office/drawing/2014/main" id="{1A129414-66C2-4F70-9F4F-0D66920B39B9}"/>
                </a:ext>
              </a:extLst>
            </p:cNvPr>
            <p:cNvSpPr txBox="1">
              <a:spLocks noChangeArrowheads="1"/>
            </p:cNvSpPr>
            <p:nvPr/>
          </p:nvSpPr>
          <p:spPr bwMode="auto">
            <a:xfrm>
              <a:off x="1296" y="3072"/>
              <a:ext cx="27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latin typeface="Times New Roman" panose="02020603050405020304" pitchFamily="18" charset="0"/>
                </a:rPr>
                <a:t>1       2        3        4        5        6    </a:t>
              </a:r>
              <a:endParaRPr lang="en-US" altLang="zh-CN" sz="2400">
                <a:latin typeface="Times New Roman" panose="02020603050405020304" pitchFamily="18" charset="0"/>
              </a:endParaRPr>
            </a:p>
          </p:txBody>
        </p:sp>
        <p:sp>
          <p:nvSpPr>
            <p:cNvPr id="266250" name="Oval 10">
              <a:extLst>
                <a:ext uri="{FF2B5EF4-FFF2-40B4-BE49-F238E27FC236}">
                  <a16:creationId xmlns:a16="http://schemas.microsoft.com/office/drawing/2014/main" id="{B76B4EF1-D015-4B8A-957E-69F23FA2CC44}"/>
                </a:ext>
              </a:extLst>
            </p:cNvPr>
            <p:cNvSpPr>
              <a:spLocks noChangeArrowheads="1"/>
            </p:cNvSpPr>
            <p:nvPr/>
          </p:nvSpPr>
          <p:spPr bwMode="auto">
            <a:xfrm>
              <a:off x="120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66251" name="Oval 11">
              <a:extLst>
                <a:ext uri="{FF2B5EF4-FFF2-40B4-BE49-F238E27FC236}">
                  <a16:creationId xmlns:a16="http://schemas.microsoft.com/office/drawing/2014/main" id="{8F281E52-46A6-46CB-B64A-4DBCDAD388F3}"/>
                </a:ext>
              </a:extLst>
            </p:cNvPr>
            <p:cNvSpPr>
              <a:spLocks noChangeArrowheads="1"/>
            </p:cNvSpPr>
            <p:nvPr/>
          </p:nvSpPr>
          <p:spPr bwMode="auto">
            <a:xfrm>
              <a:off x="360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66252" name="Oval 12">
              <a:extLst>
                <a:ext uri="{FF2B5EF4-FFF2-40B4-BE49-F238E27FC236}">
                  <a16:creationId xmlns:a16="http://schemas.microsoft.com/office/drawing/2014/main" id="{678E4176-D910-411B-B186-6B266C17887C}"/>
                </a:ext>
              </a:extLst>
            </p:cNvPr>
            <p:cNvSpPr>
              <a:spLocks noChangeArrowheads="1"/>
            </p:cNvSpPr>
            <p:nvPr/>
          </p:nvSpPr>
          <p:spPr bwMode="auto">
            <a:xfrm>
              <a:off x="1632"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66253" name="Oval 13">
              <a:extLst>
                <a:ext uri="{FF2B5EF4-FFF2-40B4-BE49-F238E27FC236}">
                  <a16:creationId xmlns:a16="http://schemas.microsoft.com/office/drawing/2014/main" id="{B2C8001D-A07D-48A4-BBD9-456B10A75373}"/>
                </a:ext>
              </a:extLst>
            </p:cNvPr>
            <p:cNvSpPr>
              <a:spLocks noChangeArrowheads="1"/>
            </p:cNvSpPr>
            <p:nvPr/>
          </p:nvSpPr>
          <p:spPr bwMode="auto">
            <a:xfrm>
              <a:off x="216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66254" name="Oval 14">
              <a:extLst>
                <a:ext uri="{FF2B5EF4-FFF2-40B4-BE49-F238E27FC236}">
                  <a16:creationId xmlns:a16="http://schemas.microsoft.com/office/drawing/2014/main" id="{D3C75D5E-BF04-43DB-961A-45CF4A86C1FC}"/>
                </a:ext>
              </a:extLst>
            </p:cNvPr>
            <p:cNvSpPr>
              <a:spLocks noChangeArrowheads="1"/>
            </p:cNvSpPr>
            <p:nvPr/>
          </p:nvSpPr>
          <p:spPr bwMode="auto">
            <a:xfrm>
              <a:off x="2688"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66255" name="Oval 15">
              <a:extLst>
                <a:ext uri="{FF2B5EF4-FFF2-40B4-BE49-F238E27FC236}">
                  <a16:creationId xmlns:a16="http://schemas.microsoft.com/office/drawing/2014/main" id="{D4C6482F-1A62-445F-9FE3-29F87A2888BB}"/>
                </a:ext>
              </a:extLst>
            </p:cNvPr>
            <p:cNvSpPr>
              <a:spLocks noChangeArrowheads="1"/>
            </p:cNvSpPr>
            <p:nvPr/>
          </p:nvSpPr>
          <p:spPr bwMode="auto">
            <a:xfrm>
              <a:off x="312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grpSp>
      <p:sp>
        <p:nvSpPr>
          <p:cNvPr id="65543" name="Text Box 16">
            <a:extLst>
              <a:ext uri="{FF2B5EF4-FFF2-40B4-BE49-F238E27FC236}">
                <a16:creationId xmlns:a16="http://schemas.microsoft.com/office/drawing/2014/main" id="{D555A7AD-CE8E-4CF3-940A-626B80BFE9BE}"/>
              </a:ext>
            </a:extLst>
          </p:cNvPr>
          <p:cNvSpPr txBox="1">
            <a:spLocks noChangeArrowheads="1"/>
          </p:cNvSpPr>
          <p:nvPr/>
        </p:nvSpPr>
        <p:spPr bwMode="auto">
          <a:xfrm>
            <a:off x="6553200" y="4419600"/>
            <a:ext cx="1300163" cy="224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最小者 08</a:t>
            </a:r>
          </a:p>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交换21,08</a:t>
            </a:r>
          </a:p>
          <a:p>
            <a:pPr eaLnBrk="1" hangingPunct="1">
              <a:lnSpc>
                <a:spcPct val="90000"/>
              </a:lnSpc>
              <a:spcBef>
                <a:spcPct val="0"/>
              </a:spcBef>
              <a:buClrTx/>
              <a:buSzTx/>
              <a:buFontTx/>
              <a:buNone/>
            </a:pPr>
            <a:endParaRPr lang="zh-CN" altLang="en-US" sz="2000">
              <a:latin typeface="黑体" panose="02010609060101010101" pitchFamily="49" charset="-122"/>
              <a:ea typeface="黑体" panose="02010609060101010101" pitchFamily="49" charset="-122"/>
            </a:endParaRPr>
          </a:p>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最小者 16</a:t>
            </a:r>
          </a:p>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交换25,16</a:t>
            </a:r>
          </a:p>
          <a:p>
            <a:pPr eaLnBrk="1" hangingPunct="1">
              <a:lnSpc>
                <a:spcPct val="90000"/>
              </a:lnSpc>
              <a:spcBef>
                <a:spcPct val="0"/>
              </a:spcBef>
              <a:buClrTx/>
              <a:buSzTx/>
              <a:buFontTx/>
              <a:buNone/>
            </a:pPr>
            <a:endParaRPr lang="zh-CN" altLang="en-US" sz="2000">
              <a:latin typeface="黑体" panose="02010609060101010101" pitchFamily="49" charset="-122"/>
              <a:ea typeface="黑体" panose="02010609060101010101" pitchFamily="49" charset="-122"/>
            </a:endParaRPr>
          </a:p>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最小者 21</a:t>
            </a:r>
          </a:p>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交换49,21</a:t>
            </a:r>
          </a:p>
        </p:txBody>
      </p:sp>
      <p:grpSp>
        <p:nvGrpSpPr>
          <p:cNvPr id="65544" name="Group 27">
            <a:extLst>
              <a:ext uri="{FF2B5EF4-FFF2-40B4-BE49-F238E27FC236}">
                <a16:creationId xmlns:a16="http://schemas.microsoft.com/office/drawing/2014/main" id="{C6CA7496-953B-4B69-9965-55B80C5B8174}"/>
              </a:ext>
            </a:extLst>
          </p:cNvPr>
          <p:cNvGrpSpPr>
            <a:grpSpLocks/>
          </p:cNvGrpSpPr>
          <p:nvPr/>
        </p:nvGrpSpPr>
        <p:grpSpPr bwMode="auto">
          <a:xfrm>
            <a:off x="1447800" y="4419600"/>
            <a:ext cx="4343400" cy="531813"/>
            <a:chOff x="912" y="2784"/>
            <a:chExt cx="2736" cy="336"/>
          </a:xfrm>
        </p:grpSpPr>
        <p:sp>
          <p:nvSpPr>
            <p:cNvPr id="266261" name="Oval 21">
              <a:extLst>
                <a:ext uri="{FF2B5EF4-FFF2-40B4-BE49-F238E27FC236}">
                  <a16:creationId xmlns:a16="http://schemas.microsoft.com/office/drawing/2014/main" id="{573306D2-195A-49BD-A79C-4088719E637D}"/>
                </a:ext>
              </a:extLst>
            </p:cNvPr>
            <p:cNvSpPr>
              <a:spLocks noChangeArrowheads="1"/>
            </p:cNvSpPr>
            <p:nvPr/>
          </p:nvSpPr>
          <p:spPr bwMode="auto">
            <a:xfrm>
              <a:off x="912"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66262" name="Oval 22">
              <a:extLst>
                <a:ext uri="{FF2B5EF4-FFF2-40B4-BE49-F238E27FC236}">
                  <a16:creationId xmlns:a16="http://schemas.microsoft.com/office/drawing/2014/main" id="{BC8076A1-8008-4C49-AD5A-7E0D377A6481}"/>
                </a:ext>
              </a:extLst>
            </p:cNvPr>
            <p:cNvSpPr>
              <a:spLocks noChangeArrowheads="1"/>
            </p:cNvSpPr>
            <p:nvPr/>
          </p:nvSpPr>
          <p:spPr bwMode="auto">
            <a:xfrm>
              <a:off x="3312"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3333FF"/>
                  </a:solidFill>
                  <a:effectLst>
                    <a:outerShdw blurRad="38100" dist="38100" dir="2700000" algn="tl">
                      <a:srgbClr val="000000"/>
                    </a:outerShdw>
                  </a:effectLst>
                  <a:latin typeface="Arial" charset="0"/>
                </a:rPr>
                <a:t>08</a:t>
              </a:r>
            </a:p>
          </p:txBody>
        </p:sp>
        <p:sp>
          <p:nvSpPr>
            <p:cNvPr id="266263" name="Oval 23">
              <a:extLst>
                <a:ext uri="{FF2B5EF4-FFF2-40B4-BE49-F238E27FC236}">
                  <a16:creationId xmlns:a16="http://schemas.microsoft.com/office/drawing/2014/main" id="{D94F154E-B357-4C23-91E8-8A4B7BE8E998}"/>
                </a:ext>
              </a:extLst>
            </p:cNvPr>
            <p:cNvSpPr>
              <a:spLocks noChangeArrowheads="1"/>
            </p:cNvSpPr>
            <p:nvPr/>
          </p:nvSpPr>
          <p:spPr bwMode="auto">
            <a:xfrm>
              <a:off x="1344"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66264" name="Oval 24">
              <a:extLst>
                <a:ext uri="{FF2B5EF4-FFF2-40B4-BE49-F238E27FC236}">
                  <a16:creationId xmlns:a16="http://schemas.microsoft.com/office/drawing/2014/main" id="{A52B5251-0619-4121-806B-AD5AAB5707D7}"/>
                </a:ext>
              </a:extLst>
            </p:cNvPr>
            <p:cNvSpPr>
              <a:spLocks noChangeArrowheads="1"/>
            </p:cNvSpPr>
            <p:nvPr/>
          </p:nvSpPr>
          <p:spPr bwMode="auto">
            <a:xfrm>
              <a:off x="1872"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66265" name="Oval 25">
              <a:extLst>
                <a:ext uri="{FF2B5EF4-FFF2-40B4-BE49-F238E27FC236}">
                  <a16:creationId xmlns:a16="http://schemas.microsoft.com/office/drawing/2014/main" id="{7A9FF9DE-A1BB-4CF9-A546-B4E68F1ECDA2}"/>
                </a:ext>
              </a:extLst>
            </p:cNvPr>
            <p:cNvSpPr>
              <a:spLocks noChangeArrowheads="1"/>
            </p:cNvSpPr>
            <p:nvPr/>
          </p:nvSpPr>
          <p:spPr bwMode="auto">
            <a:xfrm>
              <a:off x="2400"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66266" name="Oval 26">
              <a:extLst>
                <a:ext uri="{FF2B5EF4-FFF2-40B4-BE49-F238E27FC236}">
                  <a16:creationId xmlns:a16="http://schemas.microsoft.com/office/drawing/2014/main" id="{49ABD1DD-FBA8-4AF6-8F96-FAA72EFDA717}"/>
                </a:ext>
              </a:extLst>
            </p:cNvPr>
            <p:cNvSpPr>
              <a:spLocks noChangeArrowheads="1"/>
            </p:cNvSpPr>
            <p:nvPr/>
          </p:nvSpPr>
          <p:spPr bwMode="auto">
            <a:xfrm>
              <a:off x="2832"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grpSp>
      <p:grpSp>
        <p:nvGrpSpPr>
          <p:cNvPr id="65545" name="Group 42">
            <a:extLst>
              <a:ext uri="{FF2B5EF4-FFF2-40B4-BE49-F238E27FC236}">
                <a16:creationId xmlns:a16="http://schemas.microsoft.com/office/drawing/2014/main" id="{C86547D4-B617-4B6C-8BFA-81B001B1E295}"/>
              </a:ext>
            </a:extLst>
          </p:cNvPr>
          <p:cNvGrpSpPr>
            <a:grpSpLocks/>
          </p:cNvGrpSpPr>
          <p:nvPr/>
        </p:nvGrpSpPr>
        <p:grpSpPr bwMode="auto">
          <a:xfrm>
            <a:off x="1447800" y="5257800"/>
            <a:ext cx="4343400" cy="533400"/>
            <a:chOff x="912" y="3312"/>
            <a:chExt cx="2736" cy="336"/>
          </a:xfrm>
        </p:grpSpPr>
        <p:sp>
          <p:nvSpPr>
            <p:cNvPr id="266269" name="Oval 29">
              <a:extLst>
                <a:ext uri="{FF2B5EF4-FFF2-40B4-BE49-F238E27FC236}">
                  <a16:creationId xmlns:a16="http://schemas.microsoft.com/office/drawing/2014/main" id="{F659713D-7FD1-434D-B599-2BC2F8DBB6F9}"/>
                </a:ext>
              </a:extLst>
            </p:cNvPr>
            <p:cNvSpPr>
              <a:spLocks noChangeArrowheads="1"/>
            </p:cNvSpPr>
            <p:nvPr/>
          </p:nvSpPr>
          <p:spPr bwMode="auto">
            <a:xfrm>
              <a:off x="912" y="331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66270" name="Oval 30">
              <a:extLst>
                <a:ext uri="{FF2B5EF4-FFF2-40B4-BE49-F238E27FC236}">
                  <a16:creationId xmlns:a16="http://schemas.microsoft.com/office/drawing/2014/main" id="{3C89FFC3-8089-42AC-8557-8A074B55773F}"/>
                </a:ext>
              </a:extLst>
            </p:cNvPr>
            <p:cNvSpPr>
              <a:spLocks noChangeArrowheads="1"/>
            </p:cNvSpPr>
            <p:nvPr/>
          </p:nvSpPr>
          <p:spPr bwMode="auto">
            <a:xfrm>
              <a:off x="3312"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chemeClr val="hlink"/>
                  </a:solidFill>
                  <a:effectLst>
                    <a:outerShdw blurRad="38100" dist="38100" dir="2700000" algn="tl">
                      <a:srgbClr val="000000"/>
                    </a:outerShdw>
                  </a:effectLst>
                  <a:latin typeface="Arial" charset="0"/>
                </a:rPr>
                <a:t>21</a:t>
              </a:r>
            </a:p>
          </p:txBody>
        </p:sp>
        <p:sp>
          <p:nvSpPr>
            <p:cNvPr id="266271" name="Oval 31">
              <a:extLst>
                <a:ext uri="{FF2B5EF4-FFF2-40B4-BE49-F238E27FC236}">
                  <a16:creationId xmlns:a16="http://schemas.microsoft.com/office/drawing/2014/main" id="{285C1B2C-88FD-4500-8E2F-B432E547D390}"/>
                </a:ext>
              </a:extLst>
            </p:cNvPr>
            <p:cNvSpPr>
              <a:spLocks noChangeArrowheads="1"/>
            </p:cNvSpPr>
            <p:nvPr/>
          </p:nvSpPr>
          <p:spPr bwMode="auto">
            <a:xfrm>
              <a:off x="1344"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66272" name="Oval 32">
              <a:extLst>
                <a:ext uri="{FF2B5EF4-FFF2-40B4-BE49-F238E27FC236}">
                  <a16:creationId xmlns:a16="http://schemas.microsoft.com/office/drawing/2014/main" id="{8803E1EC-9A3F-49BF-860D-CED030AE7430}"/>
                </a:ext>
              </a:extLst>
            </p:cNvPr>
            <p:cNvSpPr>
              <a:spLocks noChangeArrowheads="1"/>
            </p:cNvSpPr>
            <p:nvPr/>
          </p:nvSpPr>
          <p:spPr bwMode="auto">
            <a:xfrm>
              <a:off x="1872"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66273" name="Oval 33">
              <a:extLst>
                <a:ext uri="{FF2B5EF4-FFF2-40B4-BE49-F238E27FC236}">
                  <a16:creationId xmlns:a16="http://schemas.microsoft.com/office/drawing/2014/main" id="{817067E6-E2A0-4B55-9412-E899CDEBF077}"/>
                </a:ext>
              </a:extLst>
            </p:cNvPr>
            <p:cNvSpPr>
              <a:spLocks noChangeArrowheads="1"/>
            </p:cNvSpPr>
            <p:nvPr/>
          </p:nvSpPr>
          <p:spPr bwMode="auto">
            <a:xfrm>
              <a:off x="240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66274" name="Oval 34">
              <a:extLst>
                <a:ext uri="{FF2B5EF4-FFF2-40B4-BE49-F238E27FC236}">
                  <a16:creationId xmlns:a16="http://schemas.microsoft.com/office/drawing/2014/main" id="{913550CD-8022-4B8E-90AE-F83CE65D36BC}"/>
                </a:ext>
              </a:extLst>
            </p:cNvPr>
            <p:cNvSpPr>
              <a:spLocks noChangeArrowheads="1"/>
            </p:cNvSpPr>
            <p:nvPr/>
          </p:nvSpPr>
          <p:spPr bwMode="auto">
            <a:xfrm>
              <a:off x="2832"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Arial" charset="0"/>
                </a:rPr>
                <a:t>16</a:t>
              </a:r>
            </a:p>
          </p:txBody>
        </p:sp>
      </p:grpSp>
      <p:grpSp>
        <p:nvGrpSpPr>
          <p:cNvPr id="65546" name="Group 51">
            <a:extLst>
              <a:ext uri="{FF2B5EF4-FFF2-40B4-BE49-F238E27FC236}">
                <a16:creationId xmlns:a16="http://schemas.microsoft.com/office/drawing/2014/main" id="{BED3074C-3202-4FE0-B05B-7F2A5CE23D53}"/>
              </a:ext>
            </a:extLst>
          </p:cNvPr>
          <p:cNvGrpSpPr>
            <a:grpSpLocks/>
          </p:cNvGrpSpPr>
          <p:nvPr/>
        </p:nvGrpSpPr>
        <p:grpSpPr bwMode="auto">
          <a:xfrm>
            <a:off x="1447800" y="6094413"/>
            <a:ext cx="4343400" cy="534987"/>
            <a:chOff x="912" y="3840"/>
            <a:chExt cx="2736" cy="336"/>
          </a:xfrm>
        </p:grpSpPr>
        <p:sp>
          <p:nvSpPr>
            <p:cNvPr id="266284" name="Oval 44">
              <a:extLst>
                <a:ext uri="{FF2B5EF4-FFF2-40B4-BE49-F238E27FC236}">
                  <a16:creationId xmlns:a16="http://schemas.microsoft.com/office/drawing/2014/main" id="{E699C6EC-821E-4D2C-927B-4E2561E848DC}"/>
                </a:ext>
              </a:extLst>
            </p:cNvPr>
            <p:cNvSpPr>
              <a:spLocks noChangeArrowheads="1"/>
            </p:cNvSpPr>
            <p:nvPr/>
          </p:nvSpPr>
          <p:spPr bwMode="auto">
            <a:xfrm>
              <a:off x="912" y="3840"/>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66285" name="Oval 45">
              <a:extLst>
                <a:ext uri="{FF2B5EF4-FFF2-40B4-BE49-F238E27FC236}">
                  <a16:creationId xmlns:a16="http://schemas.microsoft.com/office/drawing/2014/main" id="{644CDC4B-1F03-4E58-A991-851E74FA0236}"/>
                </a:ext>
              </a:extLst>
            </p:cNvPr>
            <p:cNvSpPr>
              <a:spLocks noChangeArrowheads="1"/>
            </p:cNvSpPr>
            <p:nvPr/>
          </p:nvSpPr>
          <p:spPr bwMode="auto">
            <a:xfrm>
              <a:off x="3312" y="38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Arial" charset="0"/>
                </a:rPr>
                <a:t>21</a:t>
              </a:r>
            </a:p>
          </p:txBody>
        </p:sp>
        <p:sp>
          <p:nvSpPr>
            <p:cNvPr id="266286" name="Oval 46">
              <a:extLst>
                <a:ext uri="{FF2B5EF4-FFF2-40B4-BE49-F238E27FC236}">
                  <a16:creationId xmlns:a16="http://schemas.microsoft.com/office/drawing/2014/main" id="{A89377A6-F741-4170-8640-FFDF84E15BC6}"/>
                </a:ext>
              </a:extLst>
            </p:cNvPr>
            <p:cNvSpPr>
              <a:spLocks noChangeArrowheads="1"/>
            </p:cNvSpPr>
            <p:nvPr/>
          </p:nvSpPr>
          <p:spPr bwMode="auto">
            <a:xfrm>
              <a:off x="2880" y="38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66287" name="Oval 47">
              <a:extLst>
                <a:ext uri="{FF2B5EF4-FFF2-40B4-BE49-F238E27FC236}">
                  <a16:creationId xmlns:a16="http://schemas.microsoft.com/office/drawing/2014/main" id="{1C4A95FA-3357-443B-A4F0-8F18CB8E8A6C}"/>
                </a:ext>
              </a:extLst>
            </p:cNvPr>
            <p:cNvSpPr>
              <a:spLocks noChangeArrowheads="1"/>
            </p:cNvSpPr>
            <p:nvPr/>
          </p:nvSpPr>
          <p:spPr bwMode="auto">
            <a:xfrm>
              <a:off x="1872" y="38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66288" name="Oval 48">
              <a:extLst>
                <a:ext uri="{FF2B5EF4-FFF2-40B4-BE49-F238E27FC236}">
                  <a16:creationId xmlns:a16="http://schemas.microsoft.com/office/drawing/2014/main" id="{3C99A186-E709-45E0-AD1B-87D18F5FE827}"/>
                </a:ext>
              </a:extLst>
            </p:cNvPr>
            <p:cNvSpPr>
              <a:spLocks noChangeArrowheads="1"/>
            </p:cNvSpPr>
            <p:nvPr/>
          </p:nvSpPr>
          <p:spPr bwMode="auto">
            <a:xfrm>
              <a:off x="2400" y="38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66290" name="Oval 50">
              <a:extLst>
                <a:ext uri="{FF2B5EF4-FFF2-40B4-BE49-F238E27FC236}">
                  <a16:creationId xmlns:a16="http://schemas.microsoft.com/office/drawing/2014/main" id="{366CF474-381D-4646-A871-E8ED8A7E192A}"/>
                </a:ext>
              </a:extLst>
            </p:cNvPr>
            <p:cNvSpPr>
              <a:spLocks noChangeArrowheads="1"/>
            </p:cNvSpPr>
            <p:nvPr/>
          </p:nvSpPr>
          <p:spPr bwMode="auto">
            <a:xfrm>
              <a:off x="1392" y="3840"/>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grpSp>
      <p:sp>
        <p:nvSpPr>
          <p:cNvPr id="65547" name="Text Box 52">
            <a:extLst>
              <a:ext uri="{FF2B5EF4-FFF2-40B4-BE49-F238E27FC236}">
                <a16:creationId xmlns:a16="http://schemas.microsoft.com/office/drawing/2014/main" id="{004E3337-2BD5-4518-9C06-B01F5821C78B}"/>
              </a:ext>
            </a:extLst>
          </p:cNvPr>
          <p:cNvSpPr txBox="1">
            <a:spLocks noChangeArrowheads="1"/>
          </p:cNvSpPr>
          <p:nvPr/>
        </p:nvSpPr>
        <p:spPr bwMode="auto">
          <a:xfrm>
            <a:off x="0" y="4498975"/>
            <a:ext cx="1331913"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lnSpc>
                <a:spcPct val="90000"/>
              </a:lnSpc>
              <a:spcBef>
                <a:spcPct val="0"/>
              </a:spcBef>
              <a:buClrTx/>
              <a:buSzTx/>
              <a:buFontTx/>
              <a:buNone/>
            </a:pPr>
            <a:r>
              <a:rPr lang="en-US" altLang="zh-CN" sz="2000" dirty="0">
                <a:latin typeface="黑体" panose="02010609060101010101" pitchFamily="49" charset="-122"/>
                <a:ea typeface="黑体" panose="02010609060101010101" pitchFamily="49" charset="-122"/>
              </a:rPr>
              <a:t>i=1</a:t>
            </a:r>
          </a:p>
          <a:p>
            <a:pPr algn="r" eaLnBrk="1" hangingPunct="1">
              <a:lnSpc>
                <a:spcPct val="90000"/>
              </a:lnSpc>
              <a:spcBef>
                <a:spcPct val="0"/>
              </a:spcBef>
              <a:buClrTx/>
              <a:buSzTx/>
              <a:buFontTx/>
              <a:buNone/>
            </a:pPr>
            <a:endParaRPr lang="en-US" altLang="zh-CN" sz="2000" dirty="0">
              <a:latin typeface="黑体" panose="02010609060101010101" pitchFamily="49" charset="-122"/>
              <a:ea typeface="黑体" panose="02010609060101010101" pitchFamily="49" charset="-122"/>
            </a:endParaRPr>
          </a:p>
          <a:p>
            <a:pPr algn="r" eaLnBrk="1" hangingPunct="1">
              <a:lnSpc>
                <a:spcPct val="90000"/>
              </a:lnSpc>
              <a:spcBef>
                <a:spcPct val="0"/>
              </a:spcBef>
              <a:buClrTx/>
              <a:buSzTx/>
              <a:buFontTx/>
              <a:buNone/>
            </a:pPr>
            <a:endParaRPr lang="en-US" altLang="zh-CN" sz="2000" dirty="0">
              <a:latin typeface="黑体" panose="02010609060101010101" pitchFamily="49" charset="-122"/>
              <a:ea typeface="黑体" panose="02010609060101010101" pitchFamily="49" charset="-122"/>
            </a:endParaRPr>
          </a:p>
          <a:p>
            <a:pPr algn="r" eaLnBrk="1" hangingPunct="1">
              <a:lnSpc>
                <a:spcPct val="90000"/>
              </a:lnSpc>
              <a:spcBef>
                <a:spcPct val="0"/>
              </a:spcBef>
              <a:buClrTx/>
              <a:buSzTx/>
              <a:buFontTx/>
              <a:buNone/>
            </a:pPr>
            <a:r>
              <a:rPr lang="zh-CN" altLang="en-US" sz="2000" dirty="0">
                <a:latin typeface="黑体" panose="02010609060101010101" pitchFamily="49" charset="-122"/>
                <a:ea typeface="黑体" panose="02010609060101010101" pitchFamily="49" charset="-122"/>
              </a:rPr>
              <a:t>第一趟</a:t>
            </a:r>
            <a:r>
              <a:rPr lang="en-US" altLang="zh-CN" sz="2000" dirty="0">
                <a:latin typeface="黑体" panose="02010609060101010101" pitchFamily="49" charset="-122"/>
                <a:ea typeface="黑体" panose="02010609060101010101" pitchFamily="49" charset="-122"/>
              </a:rPr>
              <a:t>i=2</a:t>
            </a:r>
          </a:p>
          <a:p>
            <a:pPr algn="r" eaLnBrk="1" hangingPunct="1">
              <a:lnSpc>
                <a:spcPct val="90000"/>
              </a:lnSpc>
              <a:spcBef>
                <a:spcPct val="0"/>
              </a:spcBef>
              <a:buClrTx/>
              <a:buSzTx/>
              <a:buFontTx/>
              <a:buNone/>
            </a:pPr>
            <a:endParaRPr lang="en-US" altLang="zh-CN" sz="2000" dirty="0">
              <a:latin typeface="黑体" panose="02010609060101010101" pitchFamily="49" charset="-122"/>
              <a:ea typeface="黑体" panose="02010609060101010101" pitchFamily="49" charset="-122"/>
            </a:endParaRPr>
          </a:p>
          <a:p>
            <a:pPr algn="r" eaLnBrk="1" hangingPunct="1">
              <a:lnSpc>
                <a:spcPct val="90000"/>
              </a:lnSpc>
              <a:spcBef>
                <a:spcPct val="0"/>
              </a:spcBef>
              <a:buClrTx/>
              <a:buSzTx/>
              <a:buFontTx/>
              <a:buNone/>
            </a:pPr>
            <a:endParaRPr lang="en-US" altLang="zh-CN" sz="2000" dirty="0">
              <a:latin typeface="黑体" panose="02010609060101010101" pitchFamily="49" charset="-122"/>
              <a:ea typeface="黑体" panose="02010609060101010101" pitchFamily="49" charset="-122"/>
            </a:endParaRPr>
          </a:p>
          <a:p>
            <a:pPr algn="r" eaLnBrk="1" hangingPunct="1">
              <a:lnSpc>
                <a:spcPct val="90000"/>
              </a:lnSpc>
              <a:spcBef>
                <a:spcPct val="0"/>
              </a:spcBef>
              <a:buClrTx/>
              <a:buSzTx/>
              <a:buFontTx/>
              <a:buNone/>
            </a:pPr>
            <a:r>
              <a:rPr lang="zh-CN" altLang="en-US" sz="2000" dirty="0">
                <a:latin typeface="黑体" panose="02010609060101010101" pitchFamily="49" charset="-122"/>
                <a:ea typeface="黑体" panose="02010609060101010101" pitchFamily="49" charset="-122"/>
              </a:rPr>
              <a:t>第二趟</a:t>
            </a:r>
            <a:r>
              <a:rPr lang="en-US" altLang="zh-CN" sz="2000" dirty="0">
                <a:latin typeface="黑体" panose="02010609060101010101" pitchFamily="49" charset="-122"/>
                <a:ea typeface="黑体" panose="02010609060101010101" pitchFamily="49" charset="-122"/>
              </a:rPr>
              <a:t>i=3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3">
            <a:extLst>
              <a:ext uri="{FF2B5EF4-FFF2-40B4-BE49-F238E27FC236}">
                <a16:creationId xmlns:a16="http://schemas.microsoft.com/office/drawing/2014/main" id="{4659535A-9BA2-47EF-AFF5-5356879CB11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60D47A6-17FF-448A-A377-2EB81DA37B86}" type="slidenum">
              <a:rPr lang="zh-CN" altLang="en-US" sz="2400"/>
              <a:pPr algn="r" eaLnBrk="1" hangingPunct="1">
                <a:spcBef>
                  <a:spcPct val="50000"/>
                </a:spcBef>
                <a:buClrTx/>
                <a:buSzTx/>
                <a:buFontTx/>
                <a:buNone/>
              </a:pPr>
              <a:t>6</a:t>
            </a:fld>
            <a:endParaRPr lang="en-US" altLang="zh-CN" sz="2400"/>
          </a:p>
        </p:txBody>
      </p:sp>
      <p:sp>
        <p:nvSpPr>
          <p:cNvPr id="10243" name="Text Box 4">
            <a:extLst>
              <a:ext uri="{FF2B5EF4-FFF2-40B4-BE49-F238E27FC236}">
                <a16:creationId xmlns:a16="http://schemas.microsoft.com/office/drawing/2014/main" id="{3FC34EA7-04EA-453D-B064-B1BDCF2655D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插入排序</a:t>
            </a:r>
          </a:p>
        </p:txBody>
      </p:sp>
      <p:sp>
        <p:nvSpPr>
          <p:cNvPr id="10244" name="Rectangle 5">
            <a:extLst>
              <a:ext uri="{FF2B5EF4-FFF2-40B4-BE49-F238E27FC236}">
                <a16:creationId xmlns:a16="http://schemas.microsoft.com/office/drawing/2014/main" id="{6393465C-8791-4305-8A27-FF86C68A825A}"/>
              </a:ext>
            </a:extLst>
          </p:cNvPr>
          <p:cNvSpPr>
            <a:spLocks noGrp="1" noChangeArrowheads="1"/>
          </p:cNvSpPr>
          <p:nvPr>
            <p:ph type="body" idx="1"/>
          </p:nvPr>
        </p:nvSpPr>
        <p:spPr>
          <a:xfrm>
            <a:off x="616875" y="2132856"/>
            <a:ext cx="8001000" cy="4038600"/>
          </a:xfrm>
        </p:spPr>
        <p:txBody>
          <a:bodyPr/>
          <a:lstStyle/>
          <a:p>
            <a:pPr eaLnBrk="1" hangingPunct="1">
              <a:spcBef>
                <a:spcPct val="30000"/>
              </a:spcBef>
            </a:pPr>
            <a:r>
              <a:rPr lang="zh-CN" altLang="en-US" sz="3600" b="1" dirty="0">
                <a:latin typeface="黑体" panose="02010609060101010101" pitchFamily="49" charset="-122"/>
                <a:ea typeface="黑体" panose="02010609060101010101" pitchFamily="49" charset="-122"/>
              </a:rPr>
              <a:t>基本思想</a:t>
            </a:r>
            <a:r>
              <a:rPr lang="zh-CN" altLang="en-US" b="1" dirty="0">
                <a:latin typeface="黑体" panose="02010609060101010101" pitchFamily="49" charset="-122"/>
                <a:ea typeface="黑体" panose="02010609060101010101" pitchFamily="49" charset="-122"/>
              </a:rPr>
              <a:t>：每步将一个待排序的对象, 按其关键字大小,  插入到前面</a:t>
            </a:r>
            <a:r>
              <a:rPr lang="zh-CN" altLang="en-US" b="1" dirty="0">
                <a:solidFill>
                  <a:srgbClr val="FF0000"/>
                </a:solidFill>
                <a:latin typeface="黑体" panose="02010609060101010101" pitchFamily="49" charset="-122"/>
                <a:ea typeface="黑体" panose="02010609060101010101" pitchFamily="49" charset="-122"/>
              </a:rPr>
              <a:t>已经排好序</a:t>
            </a:r>
            <a:r>
              <a:rPr lang="zh-CN" altLang="en-US" b="1" dirty="0">
                <a:latin typeface="黑体" panose="02010609060101010101" pitchFamily="49" charset="-122"/>
                <a:ea typeface="黑体" panose="02010609060101010101" pitchFamily="49" charset="-122"/>
              </a:rPr>
              <a:t>的有序表的适当位置上, 直到对象全部插入为止。</a:t>
            </a:r>
          </a:p>
        </p:txBody>
      </p:sp>
      <p:sp>
        <p:nvSpPr>
          <p:cNvPr id="10245" name="Rectangle 6">
            <a:extLst>
              <a:ext uri="{FF2B5EF4-FFF2-40B4-BE49-F238E27FC236}">
                <a16:creationId xmlns:a16="http://schemas.microsoft.com/office/drawing/2014/main" id="{85AFFEAA-731A-4767-B1AE-77D0A7D6DB7E}"/>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043804DC-8B0B-435C-98A6-57398993BA0D}"/>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一、简单选择排序(举例)</a:t>
            </a:r>
            <a:endParaRPr lang="en-US" altLang="zh-CN" sz="3300">
              <a:latin typeface="黑体" panose="02010609060101010101" pitchFamily="49" charset="-122"/>
              <a:ea typeface="黑体" panose="02010609060101010101" pitchFamily="49" charset="-122"/>
            </a:endParaRPr>
          </a:p>
        </p:txBody>
      </p:sp>
      <p:sp>
        <p:nvSpPr>
          <p:cNvPr id="66563" name="Text Box 3">
            <a:extLst>
              <a:ext uri="{FF2B5EF4-FFF2-40B4-BE49-F238E27FC236}">
                <a16:creationId xmlns:a16="http://schemas.microsoft.com/office/drawing/2014/main" id="{CC0ACE2E-696E-4D57-9D50-48F7513ED75E}"/>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FEE1960-BE72-43D7-A95F-175176C4C6E4}" type="slidenum">
              <a:rPr lang="zh-CN" altLang="en-US" sz="2400"/>
              <a:pPr algn="r" eaLnBrk="1" hangingPunct="1">
                <a:spcBef>
                  <a:spcPct val="50000"/>
                </a:spcBef>
                <a:buClrTx/>
                <a:buSzTx/>
                <a:buFontTx/>
                <a:buNone/>
              </a:pPr>
              <a:t>60</a:t>
            </a:fld>
            <a:endParaRPr lang="en-US" altLang="zh-CN" sz="2400"/>
          </a:p>
        </p:txBody>
      </p:sp>
      <p:sp>
        <p:nvSpPr>
          <p:cNvPr id="66564" name="Text Box 4">
            <a:extLst>
              <a:ext uri="{FF2B5EF4-FFF2-40B4-BE49-F238E27FC236}">
                <a16:creationId xmlns:a16="http://schemas.microsoft.com/office/drawing/2014/main" id="{AD75E9F9-10D2-40B8-A43A-593A521159E4}"/>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66565" name="Rectangle 5">
            <a:extLst>
              <a:ext uri="{FF2B5EF4-FFF2-40B4-BE49-F238E27FC236}">
                <a16:creationId xmlns:a16="http://schemas.microsoft.com/office/drawing/2014/main" id="{5F881FC4-71DF-480E-A6B9-28B3D4DC6777}"/>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66566" name="Group 6">
            <a:extLst>
              <a:ext uri="{FF2B5EF4-FFF2-40B4-BE49-F238E27FC236}">
                <a16:creationId xmlns:a16="http://schemas.microsoft.com/office/drawing/2014/main" id="{BC1E49A4-4086-4E6D-B88A-DB491D9A1DAD}"/>
              </a:ext>
            </a:extLst>
          </p:cNvPr>
          <p:cNvGrpSpPr>
            <a:grpSpLocks/>
          </p:cNvGrpSpPr>
          <p:nvPr/>
        </p:nvGrpSpPr>
        <p:grpSpPr bwMode="auto">
          <a:xfrm>
            <a:off x="1447800" y="2895600"/>
            <a:ext cx="4341813" cy="914400"/>
            <a:chOff x="1200" y="3072"/>
            <a:chExt cx="2736" cy="576"/>
          </a:xfrm>
        </p:grpSpPr>
        <p:sp>
          <p:nvSpPr>
            <p:cNvPr id="66590" name="Text Box 7">
              <a:extLst>
                <a:ext uri="{FF2B5EF4-FFF2-40B4-BE49-F238E27FC236}">
                  <a16:creationId xmlns:a16="http://schemas.microsoft.com/office/drawing/2014/main" id="{F22FCD04-C824-47FC-944B-EB240F618052}"/>
                </a:ext>
              </a:extLst>
            </p:cNvPr>
            <p:cNvSpPr txBox="1">
              <a:spLocks noChangeArrowheads="1"/>
            </p:cNvSpPr>
            <p:nvPr/>
          </p:nvSpPr>
          <p:spPr bwMode="auto">
            <a:xfrm>
              <a:off x="1296" y="3072"/>
              <a:ext cx="25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latin typeface="Times New Roman" panose="02020603050405020304" pitchFamily="18" charset="0"/>
                </a:rPr>
                <a:t>1       2        3        4        5        6</a:t>
              </a:r>
            </a:p>
          </p:txBody>
        </p:sp>
        <p:sp>
          <p:nvSpPr>
            <p:cNvPr id="267272" name="Oval 8">
              <a:extLst>
                <a:ext uri="{FF2B5EF4-FFF2-40B4-BE49-F238E27FC236}">
                  <a16:creationId xmlns:a16="http://schemas.microsoft.com/office/drawing/2014/main" id="{3BE8A226-39FD-41F0-B744-9EAA14150ACB}"/>
                </a:ext>
              </a:extLst>
            </p:cNvPr>
            <p:cNvSpPr>
              <a:spLocks noChangeArrowheads="1"/>
            </p:cNvSpPr>
            <p:nvPr/>
          </p:nvSpPr>
          <p:spPr bwMode="auto">
            <a:xfrm>
              <a:off x="120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67273" name="Oval 9">
              <a:extLst>
                <a:ext uri="{FF2B5EF4-FFF2-40B4-BE49-F238E27FC236}">
                  <a16:creationId xmlns:a16="http://schemas.microsoft.com/office/drawing/2014/main" id="{3A6F8242-E4BC-4E13-AF0F-F6C5B680B0B7}"/>
                </a:ext>
              </a:extLst>
            </p:cNvPr>
            <p:cNvSpPr>
              <a:spLocks noChangeArrowheads="1"/>
            </p:cNvSpPr>
            <p:nvPr/>
          </p:nvSpPr>
          <p:spPr bwMode="auto">
            <a:xfrm>
              <a:off x="360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67274" name="Oval 10">
              <a:extLst>
                <a:ext uri="{FF2B5EF4-FFF2-40B4-BE49-F238E27FC236}">
                  <a16:creationId xmlns:a16="http://schemas.microsoft.com/office/drawing/2014/main" id="{3C2B3AE5-938F-4DB4-BA6D-4EE9284E735A}"/>
                </a:ext>
              </a:extLst>
            </p:cNvPr>
            <p:cNvSpPr>
              <a:spLocks noChangeArrowheads="1"/>
            </p:cNvSpPr>
            <p:nvPr/>
          </p:nvSpPr>
          <p:spPr bwMode="auto">
            <a:xfrm>
              <a:off x="1632"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67275" name="Oval 11">
              <a:extLst>
                <a:ext uri="{FF2B5EF4-FFF2-40B4-BE49-F238E27FC236}">
                  <a16:creationId xmlns:a16="http://schemas.microsoft.com/office/drawing/2014/main" id="{A86B660D-3352-488B-BB5D-647863B32BB1}"/>
                </a:ext>
              </a:extLst>
            </p:cNvPr>
            <p:cNvSpPr>
              <a:spLocks noChangeArrowheads="1"/>
            </p:cNvSpPr>
            <p:nvPr/>
          </p:nvSpPr>
          <p:spPr bwMode="auto">
            <a:xfrm>
              <a:off x="216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67276" name="Oval 12">
              <a:extLst>
                <a:ext uri="{FF2B5EF4-FFF2-40B4-BE49-F238E27FC236}">
                  <a16:creationId xmlns:a16="http://schemas.microsoft.com/office/drawing/2014/main" id="{4A391512-55E1-4C60-90F5-2E25AC9CEE29}"/>
                </a:ext>
              </a:extLst>
            </p:cNvPr>
            <p:cNvSpPr>
              <a:spLocks noChangeArrowheads="1"/>
            </p:cNvSpPr>
            <p:nvPr/>
          </p:nvSpPr>
          <p:spPr bwMode="auto">
            <a:xfrm>
              <a:off x="2688"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67277" name="Oval 13">
              <a:extLst>
                <a:ext uri="{FF2B5EF4-FFF2-40B4-BE49-F238E27FC236}">
                  <a16:creationId xmlns:a16="http://schemas.microsoft.com/office/drawing/2014/main" id="{1531497A-46C7-4478-B4A9-3B135D8B3B75}"/>
                </a:ext>
              </a:extLst>
            </p:cNvPr>
            <p:cNvSpPr>
              <a:spLocks noChangeArrowheads="1"/>
            </p:cNvSpPr>
            <p:nvPr/>
          </p:nvSpPr>
          <p:spPr bwMode="auto">
            <a:xfrm>
              <a:off x="312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grpSp>
      <p:sp>
        <p:nvSpPr>
          <p:cNvPr id="66567" name="Text Box 14">
            <a:extLst>
              <a:ext uri="{FF2B5EF4-FFF2-40B4-BE49-F238E27FC236}">
                <a16:creationId xmlns:a16="http://schemas.microsoft.com/office/drawing/2014/main" id="{6A1A4213-427E-44B8-AA35-655C2F13D724}"/>
              </a:ext>
            </a:extLst>
          </p:cNvPr>
          <p:cNvSpPr txBox="1">
            <a:spLocks noChangeArrowheads="1"/>
          </p:cNvSpPr>
          <p:nvPr/>
        </p:nvSpPr>
        <p:spPr bwMode="auto">
          <a:xfrm>
            <a:off x="6629400" y="4498975"/>
            <a:ext cx="1423988" cy="197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最小者 25*</a:t>
            </a:r>
          </a:p>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不需交换</a:t>
            </a:r>
          </a:p>
          <a:p>
            <a:pPr eaLnBrk="1" hangingPunct="1">
              <a:lnSpc>
                <a:spcPct val="90000"/>
              </a:lnSpc>
              <a:spcBef>
                <a:spcPct val="0"/>
              </a:spcBef>
              <a:buClrTx/>
              <a:buSzTx/>
              <a:buFontTx/>
              <a:buNone/>
            </a:pPr>
            <a:endParaRPr lang="zh-CN" altLang="en-US" sz="2000">
              <a:latin typeface="黑体" panose="02010609060101010101" pitchFamily="49" charset="-122"/>
              <a:ea typeface="黑体" panose="02010609060101010101" pitchFamily="49" charset="-122"/>
            </a:endParaRPr>
          </a:p>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最小者 25</a:t>
            </a:r>
          </a:p>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不需交换</a:t>
            </a:r>
          </a:p>
          <a:p>
            <a:pPr eaLnBrk="1" hangingPunct="1">
              <a:lnSpc>
                <a:spcPct val="90000"/>
              </a:lnSpc>
              <a:spcBef>
                <a:spcPct val="0"/>
              </a:spcBef>
              <a:buClrTx/>
              <a:buSzTx/>
              <a:buFontTx/>
              <a:buNone/>
            </a:pPr>
            <a:endParaRPr lang="zh-CN" altLang="en-US" sz="2000">
              <a:latin typeface="黑体" panose="02010609060101010101" pitchFamily="49" charset="-122"/>
              <a:ea typeface="黑体" panose="02010609060101010101" pitchFamily="49" charset="-122"/>
            </a:endParaRPr>
          </a:p>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结束</a:t>
            </a:r>
          </a:p>
        </p:txBody>
      </p:sp>
      <p:grpSp>
        <p:nvGrpSpPr>
          <p:cNvPr id="66568" name="Group 37">
            <a:extLst>
              <a:ext uri="{FF2B5EF4-FFF2-40B4-BE49-F238E27FC236}">
                <a16:creationId xmlns:a16="http://schemas.microsoft.com/office/drawing/2014/main" id="{EB134261-9684-4FFB-BE60-0BD6927FE338}"/>
              </a:ext>
            </a:extLst>
          </p:cNvPr>
          <p:cNvGrpSpPr>
            <a:grpSpLocks/>
          </p:cNvGrpSpPr>
          <p:nvPr/>
        </p:nvGrpSpPr>
        <p:grpSpPr bwMode="auto">
          <a:xfrm>
            <a:off x="1447800" y="4419600"/>
            <a:ext cx="4419600" cy="531813"/>
            <a:chOff x="912" y="2784"/>
            <a:chExt cx="2784" cy="336"/>
          </a:xfrm>
        </p:grpSpPr>
        <p:sp>
          <p:nvSpPr>
            <p:cNvPr id="267294" name="Oval 30">
              <a:extLst>
                <a:ext uri="{FF2B5EF4-FFF2-40B4-BE49-F238E27FC236}">
                  <a16:creationId xmlns:a16="http://schemas.microsoft.com/office/drawing/2014/main" id="{8FED61AA-6F28-4FB5-9B32-FA079A5BB20E}"/>
                </a:ext>
              </a:extLst>
            </p:cNvPr>
            <p:cNvSpPr>
              <a:spLocks noChangeArrowheads="1"/>
            </p:cNvSpPr>
            <p:nvPr/>
          </p:nvSpPr>
          <p:spPr bwMode="auto">
            <a:xfrm>
              <a:off x="912" y="2784"/>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67296" name="Oval 32">
              <a:extLst>
                <a:ext uri="{FF2B5EF4-FFF2-40B4-BE49-F238E27FC236}">
                  <a16:creationId xmlns:a16="http://schemas.microsoft.com/office/drawing/2014/main" id="{23BB13B3-BBF2-4E15-A108-1C1AA4EFC672}"/>
                </a:ext>
              </a:extLst>
            </p:cNvPr>
            <p:cNvSpPr>
              <a:spLocks noChangeArrowheads="1"/>
            </p:cNvSpPr>
            <p:nvPr/>
          </p:nvSpPr>
          <p:spPr bwMode="auto">
            <a:xfrm>
              <a:off x="2880"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67297" name="Oval 33">
              <a:extLst>
                <a:ext uri="{FF2B5EF4-FFF2-40B4-BE49-F238E27FC236}">
                  <a16:creationId xmlns:a16="http://schemas.microsoft.com/office/drawing/2014/main" id="{0E783CB3-9014-440C-A26B-1BA03AAD7784}"/>
                </a:ext>
              </a:extLst>
            </p:cNvPr>
            <p:cNvSpPr>
              <a:spLocks noChangeArrowheads="1"/>
            </p:cNvSpPr>
            <p:nvPr/>
          </p:nvSpPr>
          <p:spPr bwMode="auto">
            <a:xfrm>
              <a:off x="3360"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67298" name="Oval 34">
              <a:extLst>
                <a:ext uri="{FF2B5EF4-FFF2-40B4-BE49-F238E27FC236}">
                  <a16:creationId xmlns:a16="http://schemas.microsoft.com/office/drawing/2014/main" id="{2128BCFD-CD67-4196-8432-5629D69D6D29}"/>
                </a:ext>
              </a:extLst>
            </p:cNvPr>
            <p:cNvSpPr>
              <a:spLocks noChangeArrowheads="1"/>
            </p:cNvSpPr>
            <p:nvPr/>
          </p:nvSpPr>
          <p:spPr bwMode="auto">
            <a:xfrm>
              <a:off x="2400"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Arial" charset="0"/>
                </a:rPr>
                <a:t>25*</a:t>
              </a:r>
            </a:p>
          </p:txBody>
        </p:sp>
        <p:sp>
          <p:nvSpPr>
            <p:cNvPr id="267299" name="Oval 35">
              <a:extLst>
                <a:ext uri="{FF2B5EF4-FFF2-40B4-BE49-F238E27FC236}">
                  <a16:creationId xmlns:a16="http://schemas.microsoft.com/office/drawing/2014/main" id="{9060CAE6-DF55-455E-A543-C0FC4565F645}"/>
                </a:ext>
              </a:extLst>
            </p:cNvPr>
            <p:cNvSpPr>
              <a:spLocks noChangeArrowheads="1"/>
            </p:cNvSpPr>
            <p:nvPr/>
          </p:nvSpPr>
          <p:spPr bwMode="auto">
            <a:xfrm>
              <a:off x="1392" y="2784"/>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267300" name="Oval 36">
              <a:extLst>
                <a:ext uri="{FF2B5EF4-FFF2-40B4-BE49-F238E27FC236}">
                  <a16:creationId xmlns:a16="http://schemas.microsoft.com/office/drawing/2014/main" id="{84AF25AA-4791-461A-B3E7-B5E1B3A51028}"/>
                </a:ext>
              </a:extLst>
            </p:cNvPr>
            <p:cNvSpPr>
              <a:spLocks noChangeArrowheads="1"/>
            </p:cNvSpPr>
            <p:nvPr/>
          </p:nvSpPr>
          <p:spPr bwMode="auto">
            <a:xfrm>
              <a:off x="1872" y="2784"/>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grpSp>
      <p:grpSp>
        <p:nvGrpSpPr>
          <p:cNvPr id="66569" name="Group 46">
            <a:extLst>
              <a:ext uri="{FF2B5EF4-FFF2-40B4-BE49-F238E27FC236}">
                <a16:creationId xmlns:a16="http://schemas.microsoft.com/office/drawing/2014/main" id="{B4D437AA-76E7-4F99-915A-15BB60EDFBB1}"/>
              </a:ext>
            </a:extLst>
          </p:cNvPr>
          <p:cNvGrpSpPr>
            <a:grpSpLocks/>
          </p:cNvGrpSpPr>
          <p:nvPr/>
        </p:nvGrpSpPr>
        <p:grpSpPr bwMode="auto">
          <a:xfrm>
            <a:off x="1447800" y="5257800"/>
            <a:ext cx="4419600" cy="533400"/>
            <a:chOff x="912" y="3312"/>
            <a:chExt cx="2784" cy="336"/>
          </a:xfrm>
        </p:grpSpPr>
        <p:sp>
          <p:nvSpPr>
            <p:cNvPr id="267303" name="Oval 39">
              <a:extLst>
                <a:ext uri="{FF2B5EF4-FFF2-40B4-BE49-F238E27FC236}">
                  <a16:creationId xmlns:a16="http://schemas.microsoft.com/office/drawing/2014/main" id="{D65941E2-4ECE-419D-A4C0-F5F91C1F9EE5}"/>
                </a:ext>
              </a:extLst>
            </p:cNvPr>
            <p:cNvSpPr>
              <a:spLocks noChangeArrowheads="1"/>
            </p:cNvSpPr>
            <p:nvPr/>
          </p:nvSpPr>
          <p:spPr bwMode="auto">
            <a:xfrm>
              <a:off x="912" y="331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67304" name="Oval 40">
              <a:extLst>
                <a:ext uri="{FF2B5EF4-FFF2-40B4-BE49-F238E27FC236}">
                  <a16:creationId xmlns:a16="http://schemas.microsoft.com/office/drawing/2014/main" id="{54BAF8A0-6BAC-4B62-B2FE-806C2C532C9B}"/>
                </a:ext>
              </a:extLst>
            </p:cNvPr>
            <p:cNvSpPr>
              <a:spLocks noChangeArrowheads="1"/>
            </p:cNvSpPr>
            <p:nvPr/>
          </p:nvSpPr>
          <p:spPr bwMode="auto">
            <a:xfrm>
              <a:off x="288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Arial" charset="0"/>
                </a:rPr>
                <a:t>25</a:t>
              </a:r>
            </a:p>
          </p:txBody>
        </p:sp>
        <p:sp>
          <p:nvSpPr>
            <p:cNvPr id="267305" name="Oval 41">
              <a:extLst>
                <a:ext uri="{FF2B5EF4-FFF2-40B4-BE49-F238E27FC236}">
                  <a16:creationId xmlns:a16="http://schemas.microsoft.com/office/drawing/2014/main" id="{015B10D9-0DB5-4F23-8720-E98473DF65B4}"/>
                </a:ext>
              </a:extLst>
            </p:cNvPr>
            <p:cNvSpPr>
              <a:spLocks noChangeArrowheads="1"/>
            </p:cNvSpPr>
            <p:nvPr/>
          </p:nvSpPr>
          <p:spPr bwMode="auto">
            <a:xfrm>
              <a:off x="336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67307" name="Oval 43">
              <a:extLst>
                <a:ext uri="{FF2B5EF4-FFF2-40B4-BE49-F238E27FC236}">
                  <a16:creationId xmlns:a16="http://schemas.microsoft.com/office/drawing/2014/main" id="{667581CE-8D4F-4BA0-BE01-7A85BD9CF4C2}"/>
                </a:ext>
              </a:extLst>
            </p:cNvPr>
            <p:cNvSpPr>
              <a:spLocks noChangeArrowheads="1"/>
            </p:cNvSpPr>
            <p:nvPr/>
          </p:nvSpPr>
          <p:spPr bwMode="auto">
            <a:xfrm>
              <a:off x="1392" y="331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267308" name="Oval 44">
              <a:extLst>
                <a:ext uri="{FF2B5EF4-FFF2-40B4-BE49-F238E27FC236}">
                  <a16:creationId xmlns:a16="http://schemas.microsoft.com/office/drawing/2014/main" id="{AAE53316-83A6-4FD9-A3FC-A2B601B64AF6}"/>
                </a:ext>
              </a:extLst>
            </p:cNvPr>
            <p:cNvSpPr>
              <a:spLocks noChangeArrowheads="1"/>
            </p:cNvSpPr>
            <p:nvPr/>
          </p:nvSpPr>
          <p:spPr bwMode="auto">
            <a:xfrm>
              <a:off x="1872" y="331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67309" name="Oval 45">
              <a:extLst>
                <a:ext uri="{FF2B5EF4-FFF2-40B4-BE49-F238E27FC236}">
                  <a16:creationId xmlns:a16="http://schemas.microsoft.com/office/drawing/2014/main" id="{1B0008F8-B069-47CB-95EC-E6132F466B58}"/>
                </a:ext>
              </a:extLst>
            </p:cNvPr>
            <p:cNvSpPr>
              <a:spLocks noChangeArrowheads="1"/>
            </p:cNvSpPr>
            <p:nvPr/>
          </p:nvSpPr>
          <p:spPr bwMode="auto">
            <a:xfrm>
              <a:off x="2400" y="331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grpSp>
      <p:grpSp>
        <p:nvGrpSpPr>
          <p:cNvPr id="66570" name="Group 55">
            <a:extLst>
              <a:ext uri="{FF2B5EF4-FFF2-40B4-BE49-F238E27FC236}">
                <a16:creationId xmlns:a16="http://schemas.microsoft.com/office/drawing/2014/main" id="{6CDAFAF3-918E-4259-A105-A31259028F78}"/>
              </a:ext>
            </a:extLst>
          </p:cNvPr>
          <p:cNvGrpSpPr>
            <a:grpSpLocks/>
          </p:cNvGrpSpPr>
          <p:nvPr/>
        </p:nvGrpSpPr>
        <p:grpSpPr bwMode="auto">
          <a:xfrm>
            <a:off x="1447800" y="6094413"/>
            <a:ext cx="4419600" cy="534987"/>
            <a:chOff x="912" y="3792"/>
            <a:chExt cx="2784" cy="336"/>
          </a:xfrm>
        </p:grpSpPr>
        <p:sp>
          <p:nvSpPr>
            <p:cNvPr id="267312" name="Oval 48">
              <a:extLst>
                <a:ext uri="{FF2B5EF4-FFF2-40B4-BE49-F238E27FC236}">
                  <a16:creationId xmlns:a16="http://schemas.microsoft.com/office/drawing/2014/main" id="{478098C1-7CAC-4097-910C-BF0CDFD4EE6C}"/>
                </a:ext>
              </a:extLst>
            </p:cNvPr>
            <p:cNvSpPr>
              <a:spLocks noChangeArrowheads="1"/>
            </p:cNvSpPr>
            <p:nvPr/>
          </p:nvSpPr>
          <p:spPr bwMode="auto">
            <a:xfrm>
              <a:off x="912" y="379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67314" name="Oval 50">
              <a:extLst>
                <a:ext uri="{FF2B5EF4-FFF2-40B4-BE49-F238E27FC236}">
                  <a16:creationId xmlns:a16="http://schemas.microsoft.com/office/drawing/2014/main" id="{D2D63BC5-FF62-4361-98FC-49165CEFC447}"/>
                </a:ext>
              </a:extLst>
            </p:cNvPr>
            <p:cNvSpPr>
              <a:spLocks noChangeArrowheads="1"/>
            </p:cNvSpPr>
            <p:nvPr/>
          </p:nvSpPr>
          <p:spPr bwMode="auto">
            <a:xfrm>
              <a:off x="3360" y="379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67315" name="Oval 51">
              <a:extLst>
                <a:ext uri="{FF2B5EF4-FFF2-40B4-BE49-F238E27FC236}">
                  <a16:creationId xmlns:a16="http://schemas.microsoft.com/office/drawing/2014/main" id="{26F59387-15D3-4FFF-B508-3FBCA4D32B9B}"/>
                </a:ext>
              </a:extLst>
            </p:cNvPr>
            <p:cNvSpPr>
              <a:spLocks noChangeArrowheads="1"/>
            </p:cNvSpPr>
            <p:nvPr/>
          </p:nvSpPr>
          <p:spPr bwMode="auto">
            <a:xfrm>
              <a:off x="1392" y="379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267316" name="Oval 52">
              <a:extLst>
                <a:ext uri="{FF2B5EF4-FFF2-40B4-BE49-F238E27FC236}">
                  <a16:creationId xmlns:a16="http://schemas.microsoft.com/office/drawing/2014/main" id="{52CC57A3-D9BC-468E-82CA-7072856667B0}"/>
                </a:ext>
              </a:extLst>
            </p:cNvPr>
            <p:cNvSpPr>
              <a:spLocks noChangeArrowheads="1"/>
            </p:cNvSpPr>
            <p:nvPr/>
          </p:nvSpPr>
          <p:spPr bwMode="auto">
            <a:xfrm>
              <a:off x="1872" y="379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67317" name="Oval 53">
              <a:extLst>
                <a:ext uri="{FF2B5EF4-FFF2-40B4-BE49-F238E27FC236}">
                  <a16:creationId xmlns:a16="http://schemas.microsoft.com/office/drawing/2014/main" id="{83C346CF-87E8-4B47-805E-AB2079CA2CF3}"/>
                </a:ext>
              </a:extLst>
            </p:cNvPr>
            <p:cNvSpPr>
              <a:spLocks noChangeArrowheads="1"/>
            </p:cNvSpPr>
            <p:nvPr/>
          </p:nvSpPr>
          <p:spPr bwMode="auto">
            <a:xfrm>
              <a:off x="2400" y="379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67318" name="Oval 54">
              <a:extLst>
                <a:ext uri="{FF2B5EF4-FFF2-40B4-BE49-F238E27FC236}">
                  <a16:creationId xmlns:a16="http://schemas.microsoft.com/office/drawing/2014/main" id="{5F5CB1FC-0242-4E8E-BD79-188EFBDBB448}"/>
                </a:ext>
              </a:extLst>
            </p:cNvPr>
            <p:cNvSpPr>
              <a:spLocks noChangeArrowheads="1"/>
            </p:cNvSpPr>
            <p:nvPr/>
          </p:nvSpPr>
          <p:spPr bwMode="auto">
            <a:xfrm>
              <a:off x="2880" y="379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grpSp>
      <p:sp>
        <p:nvSpPr>
          <p:cNvPr id="66571" name="Text Box 56">
            <a:extLst>
              <a:ext uri="{FF2B5EF4-FFF2-40B4-BE49-F238E27FC236}">
                <a16:creationId xmlns:a16="http://schemas.microsoft.com/office/drawing/2014/main" id="{067615B9-8402-4B6D-8D70-AC60406ECE20}"/>
              </a:ext>
            </a:extLst>
          </p:cNvPr>
          <p:cNvSpPr txBox="1">
            <a:spLocks noChangeArrowheads="1"/>
          </p:cNvSpPr>
          <p:nvPr/>
        </p:nvSpPr>
        <p:spPr bwMode="auto">
          <a:xfrm>
            <a:off x="0" y="4498975"/>
            <a:ext cx="1331913"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lnSpc>
                <a:spcPct val="90000"/>
              </a:lnSpc>
              <a:spcBef>
                <a:spcPct val="0"/>
              </a:spcBef>
              <a:buClrTx/>
              <a:buSzTx/>
              <a:buFontTx/>
              <a:buNone/>
            </a:pPr>
            <a:r>
              <a:rPr lang="zh-CN" altLang="en-US" sz="2000" dirty="0">
                <a:latin typeface="黑体" panose="02010609060101010101" pitchFamily="49" charset="-122"/>
                <a:ea typeface="黑体" panose="02010609060101010101" pitchFamily="49" charset="-122"/>
              </a:rPr>
              <a:t>第三趟</a:t>
            </a:r>
            <a:r>
              <a:rPr lang="en-US" altLang="zh-CN" sz="2000" dirty="0">
                <a:latin typeface="黑体" panose="02010609060101010101" pitchFamily="49" charset="-122"/>
                <a:ea typeface="黑体" panose="02010609060101010101" pitchFamily="49" charset="-122"/>
              </a:rPr>
              <a:t>i=4</a:t>
            </a:r>
          </a:p>
          <a:p>
            <a:pPr algn="r" eaLnBrk="1" hangingPunct="1">
              <a:lnSpc>
                <a:spcPct val="90000"/>
              </a:lnSpc>
              <a:spcBef>
                <a:spcPct val="0"/>
              </a:spcBef>
              <a:buClrTx/>
              <a:buSzTx/>
              <a:buFontTx/>
              <a:buNone/>
            </a:pPr>
            <a:endParaRPr lang="en-US" altLang="zh-CN" sz="2000" dirty="0">
              <a:latin typeface="黑体" panose="02010609060101010101" pitchFamily="49" charset="-122"/>
              <a:ea typeface="黑体" panose="02010609060101010101" pitchFamily="49" charset="-122"/>
            </a:endParaRPr>
          </a:p>
          <a:p>
            <a:pPr algn="r" eaLnBrk="1" hangingPunct="1">
              <a:lnSpc>
                <a:spcPct val="90000"/>
              </a:lnSpc>
              <a:spcBef>
                <a:spcPct val="0"/>
              </a:spcBef>
              <a:buClrTx/>
              <a:buSzTx/>
              <a:buFontTx/>
              <a:buNone/>
            </a:pPr>
            <a:endParaRPr lang="en-US" altLang="zh-CN" sz="2000" dirty="0">
              <a:latin typeface="黑体" panose="02010609060101010101" pitchFamily="49" charset="-122"/>
              <a:ea typeface="黑体" panose="02010609060101010101" pitchFamily="49" charset="-122"/>
            </a:endParaRPr>
          </a:p>
          <a:p>
            <a:pPr algn="r" eaLnBrk="1" hangingPunct="1">
              <a:lnSpc>
                <a:spcPct val="90000"/>
              </a:lnSpc>
              <a:spcBef>
                <a:spcPct val="0"/>
              </a:spcBef>
              <a:buClrTx/>
              <a:buSzTx/>
              <a:buFontTx/>
              <a:buNone/>
            </a:pPr>
            <a:r>
              <a:rPr lang="zh-CN" altLang="en-US" sz="2000" dirty="0">
                <a:latin typeface="黑体" panose="02010609060101010101" pitchFamily="49" charset="-122"/>
                <a:ea typeface="黑体" panose="02010609060101010101" pitchFamily="49" charset="-122"/>
              </a:rPr>
              <a:t>第四趟</a:t>
            </a:r>
            <a:r>
              <a:rPr lang="en-US" altLang="zh-CN" sz="2000" dirty="0">
                <a:latin typeface="黑体" panose="02010609060101010101" pitchFamily="49" charset="-122"/>
                <a:ea typeface="黑体" panose="02010609060101010101" pitchFamily="49" charset="-122"/>
              </a:rPr>
              <a:t>i=5</a:t>
            </a:r>
          </a:p>
          <a:p>
            <a:pPr algn="r" eaLnBrk="1" hangingPunct="1">
              <a:lnSpc>
                <a:spcPct val="90000"/>
              </a:lnSpc>
              <a:spcBef>
                <a:spcPct val="0"/>
              </a:spcBef>
              <a:buClrTx/>
              <a:buSzTx/>
              <a:buFontTx/>
              <a:buNone/>
            </a:pPr>
            <a:endParaRPr lang="en-US" altLang="zh-CN" sz="2000" dirty="0">
              <a:latin typeface="黑体" panose="02010609060101010101" pitchFamily="49" charset="-122"/>
              <a:ea typeface="黑体" panose="02010609060101010101" pitchFamily="49" charset="-122"/>
            </a:endParaRPr>
          </a:p>
          <a:p>
            <a:pPr algn="r" eaLnBrk="1" hangingPunct="1">
              <a:lnSpc>
                <a:spcPct val="90000"/>
              </a:lnSpc>
              <a:spcBef>
                <a:spcPct val="0"/>
              </a:spcBef>
              <a:buClrTx/>
              <a:buSzTx/>
              <a:buFontTx/>
              <a:buNone/>
            </a:pPr>
            <a:endParaRPr lang="en-US" altLang="zh-CN" sz="2000" dirty="0">
              <a:latin typeface="黑体" panose="02010609060101010101" pitchFamily="49" charset="-122"/>
              <a:ea typeface="黑体" panose="02010609060101010101" pitchFamily="49" charset="-122"/>
            </a:endParaRPr>
          </a:p>
          <a:p>
            <a:pPr algn="r" eaLnBrk="1" hangingPunct="1">
              <a:lnSpc>
                <a:spcPct val="90000"/>
              </a:lnSpc>
              <a:spcBef>
                <a:spcPct val="0"/>
              </a:spcBef>
              <a:buClrTx/>
              <a:buSzTx/>
              <a:buFontTx/>
              <a:buNone/>
            </a:pPr>
            <a:r>
              <a:rPr lang="zh-CN" altLang="en-US" sz="2000" dirty="0">
                <a:latin typeface="黑体" panose="02010609060101010101" pitchFamily="49" charset="-122"/>
                <a:ea typeface="黑体" panose="02010609060101010101" pitchFamily="49" charset="-122"/>
              </a:rPr>
              <a:t>第五趟</a:t>
            </a:r>
            <a:r>
              <a:rPr lang="en-US" altLang="zh-CN" sz="2000" dirty="0">
                <a:latin typeface="黑体" panose="02010609060101010101" pitchFamily="49" charset="-122"/>
                <a:ea typeface="黑体" panose="02010609060101010101" pitchFamily="49" charset="-122"/>
              </a:rPr>
              <a:t>i=6</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DCF87827-259C-4F73-BC75-2498068C7871}"/>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一、简单选择排序</a:t>
            </a:r>
            <a:r>
              <a:rPr lang="en-US" altLang="zh-CN" sz="3300">
                <a:latin typeface="黑体" panose="02010609060101010101" pitchFamily="49" charset="-122"/>
                <a:ea typeface="黑体" panose="02010609060101010101" pitchFamily="49" charset="-122"/>
              </a:rPr>
              <a:t>(</a:t>
            </a:r>
            <a:r>
              <a:rPr lang="zh-CN" altLang="en-US" sz="3300">
                <a:latin typeface="黑体" panose="02010609060101010101" pitchFamily="49" charset="-122"/>
                <a:ea typeface="黑体" panose="02010609060101010101" pitchFamily="49" charset="-122"/>
              </a:rPr>
              <a:t>算法实现</a:t>
            </a:r>
            <a:r>
              <a:rPr lang="en-US" altLang="zh-CN" sz="3300">
                <a:latin typeface="黑体" panose="02010609060101010101" pitchFamily="49" charset="-122"/>
                <a:ea typeface="黑体" panose="02010609060101010101" pitchFamily="49" charset="-122"/>
              </a:rPr>
              <a:t>)</a:t>
            </a:r>
          </a:p>
        </p:txBody>
      </p:sp>
      <p:sp>
        <p:nvSpPr>
          <p:cNvPr id="67587" name="Text Box 3">
            <a:extLst>
              <a:ext uri="{FF2B5EF4-FFF2-40B4-BE49-F238E27FC236}">
                <a16:creationId xmlns:a16="http://schemas.microsoft.com/office/drawing/2014/main" id="{E7DBEBB1-64F8-4DF1-89B1-7AEF24871B6F}"/>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AEDD6F5-6B4D-4A82-B383-E4AD409AFF5F}" type="slidenum">
              <a:rPr lang="zh-CN" altLang="en-US" sz="2400"/>
              <a:pPr algn="r" eaLnBrk="1" hangingPunct="1">
                <a:spcBef>
                  <a:spcPct val="50000"/>
                </a:spcBef>
                <a:buClrTx/>
                <a:buSzTx/>
                <a:buFontTx/>
                <a:buNone/>
              </a:pPr>
              <a:t>61</a:t>
            </a:fld>
            <a:endParaRPr lang="en-US" altLang="zh-CN" sz="2400"/>
          </a:p>
        </p:txBody>
      </p:sp>
      <p:sp>
        <p:nvSpPr>
          <p:cNvPr id="67588" name="Text Box 4">
            <a:extLst>
              <a:ext uri="{FF2B5EF4-FFF2-40B4-BE49-F238E27FC236}">
                <a16:creationId xmlns:a16="http://schemas.microsoft.com/office/drawing/2014/main" id="{50AFEF64-871E-46A5-B0C6-E6A48CD472B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67589" name="Rectangle 5">
            <a:extLst>
              <a:ext uri="{FF2B5EF4-FFF2-40B4-BE49-F238E27FC236}">
                <a16:creationId xmlns:a16="http://schemas.microsoft.com/office/drawing/2014/main" id="{46175D32-CCF2-4A42-BBBC-1F9EEBA86ADA}"/>
              </a:ext>
            </a:extLst>
          </p:cNvPr>
          <p:cNvSpPr>
            <a:spLocks noGrp="1" noChangeArrowheads="1"/>
          </p:cNvSpPr>
          <p:nvPr>
            <p:ph type="body" idx="4294967295"/>
          </p:nvPr>
        </p:nvSpPr>
        <p:spPr>
          <a:xfrm>
            <a:off x="457200" y="2819400"/>
            <a:ext cx="8763000" cy="4038600"/>
          </a:xfrm>
        </p:spPr>
        <p:txBody>
          <a:bodyPr/>
          <a:lstStyle/>
          <a:p>
            <a:pPr eaLnBrk="1" hangingPunct="1">
              <a:buClr>
                <a:schemeClr val="tx2"/>
              </a:buClr>
              <a:buSzPct val="50000"/>
              <a:buFont typeface="Wingdings" panose="05000000000000000000" pitchFamily="2" charset="2"/>
              <a:buNone/>
            </a:pPr>
            <a:r>
              <a:rPr lang="en-US" altLang="zh-CN" sz="2000" b="1" dirty="0" err="1">
                <a:latin typeface="黑体" panose="02010609060101010101" pitchFamily="49" charset="-122"/>
                <a:ea typeface="黑体" panose="02010609060101010101" pitchFamily="49" charset="-122"/>
              </a:rPr>
              <a:t>SelectSort</a:t>
            </a:r>
            <a:r>
              <a:rPr lang="en-US" altLang="zh-CN" sz="2000" b="1" dirty="0">
                <a:latin typeface="黑体" panose="02010609060101010101" pitchFamily="49" charset="-122"/>
                <a:ea typeface="黑体" panose="02010609060101010101" pitchFamily="49" charset="-122"/>
              </a:rPr>
              <a:t>(int n)</a:t>
            </a:r>
          </a:p>
          <a:p>
            <a:pPr eaLnBrk="1" hangingPunct="1">
              <a:buClr>
                <a:schemeClr val="tx2"/>
              </a:buClr>
              <a:buSzPct val="50000"/>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int i, j, k, temp;</a:t>
            </a:r>
          </a:p>
          <a:p>
            <a:pPr>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for (i=1; i&lt;n; i++) {</a:t>
            </a:r>
          </a:p>
          <a:p>
            <a:pPr>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k = i;				    // k</a:t>
            </a:r>
            <a:r>
              <a:rPr lang="zh-CN" altLang="en-US" sz="2000" b="1" dirty="0">
                <a:latin typeface="黑体" panose="02010609060101010101" pitchFamily="49" charset="-122"/>
                <a:ea typeface="黑体" panose="02010609060101010101" pitchFamily="49" charset="-122"/>
              </a:rPr>
              <a:t>位置的值为当前的最小值</a:t>
            </a:r>
          </a:p>
          <a:p>
            <a:pPr>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for (j=i+1; j&lt;=n; </a:t>
            </a:r>
            <a:r>
              <a:rPr lang="en-US" altLang="zh-CN" sz="2000" b="1" dirty="0" err="1">
                <a:latin typeface="黑体" panose="02010609060101010101" pitchFamily="49" charset="-122"/>
                <a:ea typeface="黑体" panose="02010609060101010101" pitchFamily="49" charset="-122"/>
              </a:rPr>
              <a:t>j++</a:t>
            </a:r>
            <a:r>
              <a:rPr lang="en-US" altLang="zh-CN" sz="2000" b="1" dirty="0">
                <a:latin typeface="黑体" panose="02010609060101010101" pitchFamily="49" charset="-122"/>
                <a:ea typeface="黑体" panose="02010609060101010101" pitchFamily="49" charset="-122"/>
              </a:rPr>
              <a:t>) {	    // </a:t>
            </a:r>
            <a:r>
              <a:rPr lang="zh-CN" altLang="en-US" sz="2000" b="1" dirty="0">
                <a:latin typeface="黑体" panose="02010609060101010101" pitchFamily="49" charset="-122"/>
                <a:ea typeface="黑体" panose="02010609060101010101" pitchFamily="49" charset="-122"/>
              </a:rPr>
              <a:t>找出最小值的位置</a:t>
            </a:r>
          </a:p>
          <a:p>
            <a:pPr>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if (Key[k] &gt; Key[j]) </a:t>
            </a:r>
            <a:r>
              <a:rPr lang="en-US" altLang="zh-CN" sz="2000" b="1" dirty="0">
                <a:solidFill>
                  <a:srgbClr val="FF0000"/>
                </a:solidFill>
                <a:latin typeface="黑体" panose="02010609060101010101" pitchFamily="49" charset="-122"/>
                <a:ea typeface="黑体" panose="02010609060101010101" pitchFamily="49" charset="-122"/>
              </a:rPr>
              <a:t>k = j</a:t>
            </a:r>
            <a:r>
              <a:rPr lang="en-US" altLang="zh-CN" sz="2000" b="1" dirty="0">
                <a:latin typeface="黑体" panose="02010609060101010101" pitchFamily="49" charset="-122"/>
                <a:ea typeface="黑体" panose="02010609060101010101" pitchFamily="49" charset="-122"/>
              </a:rPr>
              <a:t>;}</a:t>
            </a:r>
          </a:p>
          <a:p>
            <a:pPr>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若</a:t>
            </a:r>
            <a:r>
              <a:rPr lang="en-US" altLang="zh-CN" sz="2000" b="1" dirty="0">
                <a:latin typeface="黑体" panose="02010609060101010101" pitchFamily="49" charset="-122"/>
                <a:ea typeface="黑体" panose="02010609060101010101" pitchFamily="49" charset="-122"/>
              </a:rPr>
              <a:t>k!=</a:t>
            </a:r>
            <a:r>
              <a:rPr lang="en-US" altLang="zh-CN" sz="2000" b="1" dirty="0" err="1">
                <a:latin typeface="黑体" panose="02010609060101010101" pitchFamily="49" charset="-122"/>
                <a:ea typeface="黑体" panose="02010609060101010101" pitchFamily="49" charset="-122"/>
              </a:rPr>
              <a:t>i</a:t>
            </a:r>
            <a:r>
              <a:rPr lang="zh-CN" altLang="en-US" sz="2000" b="1" dirty="0">
                <a:latin typeface="黑体" panose="02010609060101010101" pitchFamily="49" charset="-122"/>
                <a:ea typeface="黑体" panose="02010609060101010101" pitchFamily="49" charset="-122"/>
              </a:rPr>
              <a:t>，则</a:t>
            </a:r>
            <a:r>
              <a:rPr lang="en-US" altLang="zh-CN" sz="2000" b="1" dirty="0">
                <a:latin typeface="黑体" panose="02010609060101010101" pitchFamily="49" charset="-122"/>
                <a:ea typeface="黑体" panose="02010609060101010101" pitchFamily="49" charset="-122"/>
              </a:rPr>
              <a:t>k</a:t>
            </a:r>
            <a:r>
              <a:rPr lang="zh-CN" altLang="en-US" sz="2000" b="1" dirty="0">
                <a:latin typeface="黑体" panose="02010609060101010101" pitchFamily="49" charset="-122"/>
                <a:ea typeface="黑体" panose="02010609060101010101" pitchFamily="49" charset="-122"/>
              </a:rPr>
              <a:t>位置与</a:t>
            </a:r>
            <a:r>
              <a:rPr lang="en-US" altLang="zh-CN" sz="2000" b="1" dirty="0">
                <a:latin typeface="黑体" panose="02010609060101010101" pitchFamily="49" charset="-122"/>
                <a:ea typeface="黑体" panose="02010609060101010101" pitchFamily="49" charset="-122"/>
              </a:rPr>
              <a:t>i</a:t>
            </a:r>
            <a:r>
              <a:rPr lang="zh-CN" altLang="en-US" sz="2000" b="1" dirty="0">
                <a:latin typeface="黑体" panose="02010609060101010101" pitchFamily="49" charset="-122"/>
                <a:ea typeface="黑体" panose="02010609060101010101" pitchFamily="49" charset="-122"/>
              </a:rPr>
              <a:t>位置的数据进行交换</a:t>
            </a:r>
            <a:endParaRPr lang="en-US" altLang="zh-CN" sz="2000" b="1" dirty="0">
              <a:latin typeface="黑体" panose="02010609060101010101" pitchFamily="49" charset="-122"/>
              <a:ea typeface="黑体" panose="02010609060101010101" pitchFamily="49" charset="-122"/>
            </a:endParaRPr>
          </a:p>
          <a:p>
            <a:pPr>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if( </a:t>
            </a:r>
            <a:r>
              <a:rPr lang="en-US" altLang="zh-CN" sz="2000" b="1" dirty="0">
                <a:solidFill>
                  <a:srgbClr val="FF0000"/>
                </a:solidFill>
                <a:latin typeface="黑体" panose="02010609060101010101" pitchFamily="49" charset="-122"/>
                <a:ea typeface="黑体" panose="02010609060101010101" pitchFamily="49" charset="-122"/>
              </a:rPr>
              <a:t>k!=</a:t>
            </a:r>
            <a:r>
              <a:rPr lang="en-US" altLang="zh-CN" sz="2000" b="1" dirty="0" err="1">
                <a:solidFill>
                  <a:srgbClr val="FF0000"/>
                </a:solidFill>
                <a:latin typeface="黑体" panose="02010609060101010101" pitchFamily="49" charset="-122"/>
                <a:ea typeface="黑体" panose="02010609060101010101" pitchFamily="49" charset="-122"/>
              </a:rPr>
              <a:t>i</a:t>
            </a:r>
            <a:r>
              <a:rPr lang="en-US" altLang="zh-CN" sz="2000" b="1" dirty="0">
                <a:solidFill>
                  <a:srgbClr val="FF0000"/>
                </a:solidFill>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){temp = Key[k]; Key[k] = Key[i]; Key[i] = temp;}</a:t>
            </a:r>
          </a:p>
          <a:p>
            <a:pPr>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  </a:t>
            </a:r>
          </a:p>
          <a:p>
            <a:pPr>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a:t>
            </a:r>
          </a:p>
        </p:txBody>
      </p:sp>
      <p:sp>
        <p:nvSpPr>
          <p:cNvPr id="67590" name="Rectangle 6">
            <a:extLst>
              <a:ext uri="{FF2B5EF4-FFF2-40B4-BE49-F238E27FC236}">
                <a16:creationId xmlns:a16="http://schemas.microsoft.com/office/drawing/2014/main" id="{384F40F6-21FD-48EB-8907-DAA664890C27}"/>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62145811-5932-41E4-AC1D-57E534AD6CE7}"/>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一、简单选择排序(性能分析)</a:t>
            </a:r>
            <a:endParaRPr lang="en-US" altLang="zh-CN" sz="3300">
              <a:latin typeface="黑体" panose="02010609060101010101" pitchFamily="49" charset="-122"/>
              <a:ea typeface="黑体" panose="02010609060101010101" pitchFamily="49" charset="-122"/>
            </a:endParaRPr>
          </a:p>
        </p:txBody>
      </p:sp>
      <p:sp>
        <p:nvSpPr>
          <p:cNvPr id="68611" name="Text Box 3">
            <a:extLst>
              <a:ext uri="{FF2B5EF4-FFF2-40B4-BE49-F238E27FC236}">
                <a16:creationId xmlns:a16="http://schemas.microsoft.com/office/drawing/2014/main" id="{1B3F7F6B-EBFF-433C-87CF-0E2599E42AA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33333F5-ED4B-42D0-9E01-4101FA28156B}" type="slidenum">
              <a:rPr lang="zh-CN" altLang="en-US" sz="2400"/>
              <a:pPr algn="r" eaLnBrk="1" hangingPunct="1">
                <a:spcBef>
                  <a:spcPct val="50000"/>
                </a:spcBef>
                <a:buClrTx/>
                <a:buSzTx/>
                <a:buFontTx/>
                <a:buNone/>
              </a:pPr>
              <a:t>62</a:t>
            </a:fld>
            <a:endParaRPr lang="en-US" altLang="zh-CN" sz="2400"/>
          </a:p>
        </p:txBody>
      </p:sp>
      <p:sp>
        <p:nvSpPr>
          <p:cNvPr id="68612" name="Text Box 4">
            <a:extLst>
              <a:ext uri="{FF2B5EF4-FFF2-40B4-BE49-F238E27FC236}">
                <a16:creationId xmlns:a16="http://schemas.microsoft.com/office/drawing/2014/main" id="{32C7E01E-CB8E-4EB3-93D9-E4F194A4BBC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68613" name="Rectangle 5">
            <a:extLst>
              <a:ext uri="{FF2B5EF4-FFF2-40B4-BE49-F238E27FC236}">
                <a16:creationId xmlns:a16="http://schemas.microsoft.com/office/drawing/2014/main" id="{67723D45-D4FE-4C1D-BD37-3DC098EABE4D}"/>
              </a:ext>
            </a:extLst>
          </p:cNvPr>
          <p:cNvSpPr>
            <a:spLocks noGrp="1" noChangeArrowheads="1"/>
          </p:cNvSpPr>
          <p:nvPr>
            <p:ph type="body" idx="1"/>
          </p:nvPr>
        </p:nvSpPr>
        <p:spPr>
          <a:xfrm>
            <a:off x="381000" y="2819400"/>
            <a:ext cx="8405813" cy="4038600"/>
          </a:xfrm>
        </p:spPr>
        <p:txBody>
          <a:bodyPr/>
          <a:lstStyle/>
          <a:p>
            <a:pPr eaLnBrk="1" hangingPunct="1">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简单选择排序的</a:t>
            </a:r>
            <a:r>
              <a:rPr lang="zh-CN" altLang="en-US" b="1" dirty="0">
                <a:solidFill>
                  <a:srgbClr val="FF0000"/>
                </a:solidFill>
                <a:latin typeface="黑体" panose="02010609060101010101" pitchFamily="49" charset="-122"/>
                <a:ea typeface="黑体" panose="02010609060101010101" pitchFamily="49" charset="-122"/>
              </a:rPr>
              <a:t>关键字比较次数 </a:t>
            </a:r>
            <a:r>
              <a:rPr lang="en-US" altLang="zh-CN" b="1" dirty="0">
                <a:latin typeface="黑体" panose="02010609060101010101" pitchFamily="49" charset="-122"/>
                <a:ea typeface="黑体" panose="02010609060101010101" pitchFamily="49" charset="-122"/>
              </a:rPr>
              <a:t>KCN </a:t>
            </a:r>
            <a:r>
              <a:rPr lang="zh-CN" altLang="en-US" b="1" dirty="0">
                <a:latin typeface="黑体" panose="02010609060101010101" pitchFamily="49" charset="-122"/>
                <a:ea typeface="黑体" panose="02010609060101010101" pitchFamily="49" charset="-122"/>
              </a:rPr>
              <a:t>与记录的</a:t>
            </a:r>
            <a:r>
              <a:rPr lang="zh-CN" altLang="en-US" b="1" dirty="0">
                <a:solidFill>
                  <a:srgbClr val="FF0000"/>
                </a:solidFill>
                <a:latin typeface="黑体" panose="02010609060101010101" pitchFamily="49" charset="-122"/>
                <a:ea typeface="黑体" panose="02010609060101010101" pitchFamily="49" charset="-122"/>
              </a:rPr>
              <a:t>初始排列无关</a:t>
            </a:r>
            <a:r>
              <a:rPr lang="zh-CN" altLang="en-US" b="1" dirty="0">
                <a:latin typeface="黑体" panose="02010609060101010101" pitchFamily="49" charset="-122"/>
                <a:ea typeface="黑体" panose="02010609060101010101" pitchFamily="49" charset="-122"/>
              </a:rPr>
              <a:t>。</a:t>
            </a:r>
          </a:p>
          <a:p>
            <a:pPr eaLnBrk="1" hangingPunct="1">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设整个待排序记录序列有</a:t>
            </a:r>
            <a:r>
              <a:rPr lang="en-US" altLang="zh-CN" b="1" dirty="0">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个记录,则第</a:t>
            </a:r>
            <a:r>
              <a:rPr lang="en-US" altLang="zh-CN" b="1" dirty="0">
                <a:solidFill>
                  <a:srgbClr val="FF0000"/>
                </a:solidFill>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趟选择最小关键字记录所需的比较次数总是 </a:t>
            </a:r>
            <a:r>
              <a:rPr lang="en-US" altLang="zh-CN" b="1" dirty="0">
                <a:solidFill>
                  <a:srgbClr val="FF0000"/>
                </a:solidFill>
                <a:latin typeface="黑体" panose="02010609060101010101" pitchFamily="49" charset="-122"/>
                <a:ea typeface="黑体" panose="02010609060101010101" pitchFamily="49" charset="-122"/>
              </a:rPr>
              <a:t>n-i</a:t>
            </a:r>
            <a:r>
              <a:rPr lang="zh-CN" altLang="en-US" b="1" dirty="0">
                <a:latin typeface="黑体" panose="02010609060101010101" pitchFamily="49" charset="-122"/>
                <a:ea typeface="黑体" panose="02010609060101010101" pitchFamily="49" charset="-122"/>
              </a:rPr>
              <a:t>次。总的关键字比较次数为</a:t>
            </a:r>
          </a:p>
          <a:p>
            <a:pPr eaLnBrk="1" hangingPunct="1">
              <a:lnSpc>
                <a:spcPct val="80000"/>
              </a:lnSpc>
              <a:spcBef>
                <a:spcPct val="0"/>
              </a:spcBef>
              <a:buClr>
                <a:schemeClr val="tx2"/>
              </a:buClr>
              <a:buSzPct val="50000"/>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en-US" altLang="zh-CN" sz="2300" b="1" dirty="0">
                <a:latin typeface="黑体" panose="02010609060101010101" pitchFamily="49" charset="-122"/>
                <a:ea typeface="黑体" panose="02010609060101010101" pitchFamily="49" charset="-122"/>
              </a:rPr>
              <a:t>n-1</a:t>
            </a:r>
          </a:p>
          <a:p>
            <a:pPr eaLnBrk="1" hangingPunct="1">
              <a:lnSpc>
                <a:spcPct val="80000"/>
              </a:lnSpc>
              <a:spcBef>
                <a:spcPct val="0"/>
              </a:spcBef>
              <a:buClr>
                <a:schemeClr val="tx2"/>
              </a:buClr>
              <a:buSzPct val="50000"/>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KCN = ∑(n-i) = n(n-1)/2</a:t>
            </a:r>
          </a:p>
          <a:p>
            <a:pPr eaLnBrk="1" hangingPunct="1">
              <a:lnSpc>
                <a:spcPct val="60000"/>
              </a:lnSpc>
              <a:spcBef>
                <a:spcPct val="0"/>
              </a:spcBef>
              <a:buClr>
                <a:schemeClr val="tx2"/>
              </a:buClr>
              <a:buSzPct val="50000"/>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en-US" altLang="zh-CN" sz="2300" b="1" dirty="0">
                <a:latin typeface="黑体" panose="02010609060101010101" pitchFamily="49" charset="-122"/>
                <a:ea typeface="黑体" panose="02010609060101010101" pitchFamily="49" charset="-122"/>
              </a:rPr>
              <a:t>i=1</a:t>
            </a:r>
          </a:p>
        </p:txBody>
      </p:sp>
      <p:sp>
        <p:nvSpPr>
          <p:cNvPr id="68614" name="Rectangle 6">
            <a:extLst>
              <a:ext uri="{FF2B5EF4-FFF2-40B4-BE49-F238E27FC236}">
                <a16:creationId xmlns:a16="http://schemas.microsoft.com/office/drawing/2014/main" id="{76EA5FCC-B010-4912-ADD8-47932B39BEA0}"/>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58CECBE1-6B2A-4C19-801C-7E1EDD4D96B7}"/>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一、简单选择排序(性能分析)</a:t>
            </a:r>
            <a:endParaRPr lang="en-US" altLang="zh-CN" sz="3300">
              <a:latin typeface="黑体" panose="02010609060101010101" pitchFamily="49" charset="-122"/>
              <a:ea typeface="黑体" panose="02010609060101010101" pitchFamily="49" charset="-122"/>
            </a:endParaRPr>
          </a:p>
        </p:txBody>
      </p:sp>
      <p:sp>
        <p:nvSpPr>
          <p:cNvPr id="69635" name="Text Box 3">
            <a:extLst>
              <a:ext uri="{FF2B5EF4-FFF2-40B4-BE49-F238E27FC236}">
                <a16:creationId xmlns:a16="http://schemas.microsoft.com/office/drawing/2014/main" id="{4ED99D87-4974-434B-A519-47EC34CDD287}"/>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9006EDF-E613-4589-9C2C-3AE40857B410}" type="slidenum">
              <a:rPr lang="zh-CN" altLang="en-US" sz="2400"/>
              <a:pPr algn="r" eaLnBrk="1" hangingPunct="1">
                <a:spcBef>
                  <a:spcPct val="50000"/>
                </a:spcBef>
                <a:buClrTx/>
                <a:buSzTx/>
                <a:buFontTx/>
                <a:buNone/>
              </a:pPr>
              <a:t>63</a:t>
            </a:fld>
            <a:endParaRPr lang="en-US" altLang="zh-CN" sz="2400"/>
          </a:p>
        </p:txBody>
      </p:sp>
      <p:sp>
        <p:nvSpPr>
          <p:cNvPr id="69636" name="Text Box 4">
            <a:extLst>
              <a:ext uri="{FF2B5EF4-FFF2-40B4-BE49-F238E27FC236}">
                <a16:creationId xmlns:a16="http://schemas.microsoft.com/office/drawing/2014/main" id="{4D426DE5-A8FE-4EA3-8449-9B839AA1DE45}"/>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69637" name="Rectangle 5">
            <a:extLst>
              <a:ext uri="{FF2B5EF4-FFF2-40B4-BE49-F238E27FC236}">
                <a16:creationId xmlns:a16="http://schemas.microsoft.com/office/drawing/2014/main" id="{59B9F57A-D748-41B9-A6CD-C0A65E4EF633}"/>
              </a:ext>
            </a:extLst>
          </p:cNvPr>
          <p:cNvSpPr>
            <a:spLocks noGrp="1" noChangeArrowheads="1"/>
          </p:cNvSpPr>
          <p:nvPr>
            <p:ph type="body" idx="1"/>
          </p:nvPr>
        </p:nvSpPr>
        <p:spPr>
          <a:xfrm>
            <a:off x="381000" y="2819400"/>
            <a:ext cx="8405813" cy="4038600"/>
          </a:xfrm>
        </p:spPr>
        <p:txBody>
          <a:bodyPr/>
          <a:lstStyle/>
          <a:p>
            <a:pPr eaLnBrk="1" hangingPunct="1">
              <a:spcBef>
                <a:spcPct val="50000"/>
              </a:spcBef>
              <a:buClr>
                <a:schemeClr val="tx2"/>
              </a:buClr>
              <a:buSzPct val="50000"/>
            </a:pPr>
            <a:r>
              <a:rPr lang="zh-CN" altLang="en-US" sz="2900" b="1" dirty="0">
                <a:latin typeface="黑体" panose="02010609060101010101" pitchFamily="49" charset="-122"/>
                <a:ea typeface="黑体" panose="02010609060101010101" pitchFamily="49" charset="-122"/>
              </a:rPr>
              <a:t>记录的</a:t>
            </a:r>
            <a:r>
              <a:rPr lang="zh-CN" altLang="en-US" sz="2900" b="1" dirty="0">
                <a:solidFill>
                  <a:srgbClr val="FF0000"/>
                </a:solidFill>
                <a:latin typeface="黑体" panose="02010609060101010101" pitchFamily="49" charset="-122"/>
                <a:ea typeface="黑体" panose="02010609060101010101" pitchFamily="49" charset="-122"/>
              </a:rPr>
              <a:t>移动次数</a:t>
            </a:r>
            <a:r>
              <a:rPr lang="zh-CN" altLang="en-US" sz="2900" b="1" dirty="0">
                <a:latin typeface="黑体" panose="02010609060101010101" pitchFamily="49" charset="-122"/>
                <a:ea typeface="黑体" panose="02010609060101010101" pitchFamily="49" charset="-122"/>
              </a:rPr>
              <a:t>与记录序列的</a:t>
            </a:r>
            <a:r>
              <a:rPr lang="zh-CN" altLang="en-US" sz="2900" b="1" dirty="0">
                <a:solidFill>
                  <a:srgbClr val="FF0000"/>
                </a:solidFill>
                <a:latin typeface="黑体" panose="02010609060101010101" pitchFamily="49" charset="-122"/>
                <a:ea typeface="黑体" panose="02010609060101010101" pitchFamily="49" charset="-122"/>
              </a:rPr>
              <a:t>初始排列有关</a:t>
            </a:r>
            <a:r>
              <a:rPr lang="zh-CN" altLang="en-US" sz="2900" b="1" dirty="0">
                <a:latin typeface="黑体" panose="02010609060101010101" pitchFamily="49" charset="-122"/>
                <a:ea typeface="黑体" panose="02010609060101010101" pitchFamily="49" charset="-122"/>
              </a:rPr>
              <a:t>。当这组记录的初始状态是按其关键字从小到大有序的时候,记录的移动次数</a:t>
            </a:r>
            <a:r>
              <a:rPr lang="en-US" altLang="zh-CN" sz="2900" b="1" dirty="0">
                <a:solidFill>
                  <a:srgbClr val="0070C0"/>
                </a:solidFill>
                <a:latin typeface="黑体" panose="02010609060101010101" pitchFamily="49" charset="-122"/>
                <a:ea typeface="黑体" panose="02010609060101010101" pitchFamily="49" charset="-122"/>
              </a:rPr>
              <a:t>RMN=0</a:t>
            </a:r>
            <a:r>
              <a:rPr lang="en-US" altLang="zh-CN" sz="2900" b="1" dirty="0">
                <a:latin typeface="黑体" panose="02010609060101010101" pitchFamily="49" charset="-122"/>
                <a:ea typeface="黑体" panose="02010609060101010101" pitchFamily="49" charset="-122"/>
              </a:rPr>
              <a:t>,</a:t>
            </a:r>
            <a:r>
              <a:rPr lang="zh-CN" altLang="en-US" sz="2900" b="1" dirty="0">
                <a:latin typeface="黑体" panose="02010609060101010101" pitchFamily="49" charset="-122"/>
                <a:ea typeface="黑体" panose="02010609060101010101" pitchFamily="49" charset="-122"/>
              </a:rPr>
              <a:t>达到最少</a:t>
            </a:r>
          </a:p>
          <a:p>
            <a:pPr eaLnBrk="1" hangingPunct="1">
              <a:spcBef>
                <a:spcPct val="50000"/>
              </a:spcBef>
              <a:buClr>
                <a:schemeClr val="tx2"/>
              </a:buClr>
              <a:buSzPct val="50000"/>
            </a:pPr>
            <a:r>
              <a:rPr lang="zh-CN" altLang="en-US" sz="2900" b="1" dirty="0">
                <a:latin typeface="黑体" panose="02010609060101010101" pitchFamily="49" charset="-122"/>
                <a:ea typeface="黑体" panose="02010609060101010101" pitchFamily="49" charset="-122"/>
              </a:rPr>
              <a:t>最坏情况是每一趟都要进行交换，总的记录移动次数为 </a:t>
            </a:r>
            <a:r>
              <a:rPr lang="en-US" altLang="zh-CN" sz="2900" b="1" dirty="0">
                <a:solidFill>
                  <a:srgbClr val="0070C0"/>
                </a:solidFill>
                <a:latin typeface="黑体" panose="02010609060101010101" pitchFamily="49" charset="-122"/>
                <a:ea typeface="黑体" panose="02010609060101010101" pitchFamily="49" charset="-122"/>
              </a:rPr>
              <a:t>RMN = 3(n-1)</a:t>
            </a:r>
          </a:p>
          <a:p>
            <a:pPr eaLnBrk="1" hangingPunct="1">
              <a:spcBef>
                <a:spcPct val="50000"/>
              </a:spcBef>
              <a:buClr>
                <a:schemeClr val="tx2"/>
              </a:buClr>
              <a:buSzPct val="50000"/>
            </a:pPr>
            <a:r>
              <a:rPr lang="zh-CN" altLang="en-US" sz="2900" b="1" dirty="0">
                <a:latin typeface="黑体" panose="02010609060101010101" pitchFamily="49" charset="-122"/>
                <a:ea typeface="黑体" panose="02010609060101010101" pitchFamily="49" charset="-122"/>
              </a:rPr>
              <a:t>简单选择排序时间复杂度为</a:t>
            </a:r>
            <a:r>
              <a:rPr lang="en-US" altLang="zh-CN" sz="2900" b="1" dirty="0">
                <a:solidFill>
                  <a:srgbClr val="FF0000"/>
                </a:solidFill>
                <a:latin typeface="黑体" panose="02010609060101010101" pitchFamily="49" charset="-122"/>
                <a:ea typeface="黑体" panose="02010609060101010101" pitchFamily="49" charset="-122"/>
              </a:rPr>
              <a:t>O(n</a:t>
            </a:r>
            <a:r>
              <a:rPr lang="en-US" altLang="zh-CN" sz="2900" b="1" baseline="30000" dirty="0">
                <a:solidFill>
                  <a:srgbClr val="FF0000"/>
                </a:solidFill>
                <a:latin typeface="黑体" panose="02010609060101010101" pitchFamily="49" charset="-122"/>
                <a:ea typeface="黑体" panose="02010609060101010101" pitchFamily="49" charset="-122"/>
              </a:rPr>
              <a:t>2</a:t>
            </a:r>
            <a:r>
              <a:rPr lang="en-US" altLang="zh-CN" sz="2900" b="1" dirty="0">
                <a:solidFill>
                  <a:srgbClr val="FF0000"/>
                </a:solidFill>
                <a:latin typeface="黑体" panose="02010609060101010101" pitchFamily="49" charset="-122"/>
                <a:ea typeface="黑体" panose="02010609060101010101" pitchFamily="49" charset="-122"/>
              </a:rPr>
              <a:t>)</a:t>
            </a:r>
          </a:p>
          <a:p>
            <a:pPr eaLnBrk="1" hangingPunct="1">
              <a:spcBef>
                <a:spcPct val="50000"/>
              </a:spcBef>
              <a:buClr>
                <a:schemeClr val="tx2"/>
              </a:buClr>
              <a:buSzPct val="50000"/>
            </a:pPr>
            <a:r>
              <a:rPr lang="zh-CN" altLang="en-US" sz="2900" b="1" dirty="0">
                <a:latin typeface="黑体" panose="02010609060101010101" pitchFamily="49" charset="-122"/>
                <a:ea typeface="黑体" panose="02010609060101010101" pitchFamily="49" charset="-122"/>
              </a:rPr>
              <a:t>简单选择排序是一种</a:t>
            </a:r>
            <a:r>
              <a:rPr lang="zh-CN" altLang="en-US" sz="2900" b="1" dirty="0">
                <a:solidFill>
                  <a:schemeClr val="hlink"/>
                </a:solidFill>
                <a:latin typeface="黑体" panose="02010609060101010101" pitchFamily="49" charset="-122"/>
                <a:ea typeface="黑体" panose="02010609060101010101" pitchFamily="49" charset="-122"/>
              </a:rPr>
              <a:t>不稳定</a:t>
            </a:r>
            <a:r>
              <a:rPr lang="zh-CN" altLang="en-US" sz="2900" b="1" dirty="0">
                <a:latin typeface="黑体" panose="02010609060101010101" pitchFamily="49" charset="-122"/>
                <a:ea typeface="黑体" panose="02010609060101010101" pitchFamily="49" charset="-122"/>
              </a:rPr>
              <a:t>的排序方法</a:t>
            </a:r>
          </a:p>
        </p:txBody>
      </p:sp>
      <p:sp>
        <p:nvSpPr>
          <p:cNvPr id="69638" name="Rectangle 6">
            <a:extLst>
              <a:ext uri="{FF2B5EF4-FFF2-40B4-BE49-F238E27FC236}">
                <a16:creationId xmlns:a16="http://schemas.microsoft.com/office/drawing/2014/main" id="{0B9ADDD0-CE16-4522-99F1-59F677E1CE06}"/>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a:extLst>
              <a:ext uri="{FF2B5EF4-FFF2-40B4-BE49-F238E27FC236}">
                <a16:creationId xmlns:a16="http://schemas.microsoft.com/office/drawing/2014/main" id="{3D480852-474E-46A4-9DCF-D464CD6160CE}"/>
              </a:ext>
            </a:extLst>
          </p:cNvPr>
          <p:cNvSpPr>
            <a:spLocks noGrp="1"/>
          </p:cNvSpPr>
          <p:nvPr>
            <p:ph type="sldNum" sz="quarter" idx="4294967295"/>
          </p:nvPr>
        </p:nvSpPr>
        <p:spPr bwMode="auto">
          <a:xfrm>
            <a:off x="8410575" y="6400800"/>
            <a:ext cx="733425"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360E1640-5DE6-448B-BDAF-68B50808C3BF}" type="slidenum">
              <a:rPr lang="en-US" altLang="zh-CN" sz="2800">
                <a:latin typeface="黑体" panose="02010609060101010101" pitchFamily="49" charset="-122"/>
                <a:ea typeface="黑体" panose="02010609060101010101" pitchFamily="49" charset="-122"/>
              </a:rPr>
              <a:pPr eaLnBrk="1" hangingPunct="1">
                <a:spcBef>
                  <a:spcPct val="0"/>
                </a:spcBef>
                <a:buClrTx/>
                <a:buSzTx/>
                <a:buFontTx/>
                <a:buNone/>
              </a:pPr>
              <a:t>64</a:t>
            </a:fld>
            <a:endParaRPr lang="en-US" altLang="zh-CN" sz="2800">
              <a:latin typeface="黑体" panose="02010609060101010101" pitchFamily="49" charset="-122"/>
              <a:ea typeface="黑体" panose="02010609060101010101" pitchFamily="49" charset="-122"/>
            </a:endParaRPr>
          </a:p>
        </p:txBody>
      </p:sp>
      <p:sp>
        <p:nvSpPr>
          <p:cNvPr id="757763" name="Rectangle 3">
            <a:extLst>
              <a:ext uri="{FF2B5EF4-FFF2-40B4-BE49-F238E27FC236}">
                <a16:creationId xmlns:a16="http://schemas.microsoft.com/office/drawing/2014/main" id="{12B1B175-FA60-49A1-8D48-F258FF3194F2}"/>
              </a:ext>
            </a:extLst>
          </p:cNvPr>
          <p:cNvSpPr>
            <a:spLocks noChangeArrowheads="1"/>
          </p:cNvSpPr>
          <p:nvPr/>
        </p:nvSpPr>
        <p:spPr bwMode="auto">
          <a:xfrm>
            <a:off x="395536" y="1343026"/>
            <a:ext cx="8534400" cy="1816100"/>
          </a:xfrm>
          <a:prstGeom prst="rect">
            <a:avLst/>
          </a:prstGeom>
          <a:noFill/>
          <a:ln w="9525">
            <a:noFill/>
            <a:miter lim="800000"/>
            <a:headEnd/>
            <a:tailEnd/>
          </a:ln>
        </p:spPr>
        <p:txBody>
          <a:bodyPr>
            <a:spAutoFit/>
          </a:bodyPr>
          <a:lstStyle/>
          <a:p>
            <a:pPr>
              <a:spcBef>
                <a:spcPct val="50000"/>
              </a:spcBef>
              <a:defRPr/>
            </a:pPr>
            <a:r>
              <a:rPr lang="zh-CN" altLang="en-US" sz="2800" b="1" dirty="0">
                <a:solidFill>
                  <a:schemeClr val="tx2"/>
                </a:solidFill>
                <a:effectLst>
                  <a:outerShdw blurRad="38100" dist="38100" dir="2700000" algn="tl">
                    <a:srgbClr val="C0C0C0"/>
                  </a:outerShdw>
                </a:effectLst>
                <a:latin typeface="黑体" pitchFamily="2" charset="-122"/>
                <a:ea typeface="黑体" pitchFamily="2" charset="-122"/>
              </a:rPr>
              <a:t>优点：</a:t>
            </a:r>
            <a:r>
              <a:rPr lang="zh-CN" altLang="en-US" sz="2800" b="1" dirty="0">
                <a:effectLst>
                  <a:outerShdw blurRad="38100" dist="38100" dir="2700000" algn="tl">
                    <a:srgbClr val="C0C0C0"/>
                  </a:outerShdw>
                </a:effectLst>
                <a:latin typeface="黑体" pitchFamily="2" charset="-122"/>
                <a:ea typeface="黑体" pitchFamily="2" charset="-122"/>
              </a:rPr>
              <a:t>实现简单</a:t>
            </a:r>
          </a:p>
          <a:p>
            <a:pPr>
              <a:spcBef>
                <a:spcPct val="50000"/>
              </a:spcBef>
              <a:defRPr/>
            </a:pPr>
            <a:r>
              <a:rPr lang="zh-CN" altLang="en-US" sz="2800" b="1" dirty="0">
                <a:solidFill>
                  <a:schemeClr val="tx2"/>
                </a:solidFill>
                <a:effectLst>
                  <a:outerShdw blurRad="38100" dist="38100" dir="2700000" algn="tl">
                    <a:srgbClr val="C0C0C0"/>
                  </a:outerShdw>
                </a:effectLst>
                <a:latin typeface="黑体" pitchFamily="2" charset="-122"/>
                <a:ea typeface="黑体" pitchFamily="2" charset="-122"/>
              </a:rPr>
              <a:t>缺点：</a:t>
            </a:r>
            <a:r>
              <a:rPr lang="zh-CN" altLang="en-US" sz="2800" b="1" dirty="0">
                <a:effectLst>
                  <a:outerShdw blurRad="38100" dist="38100" dir="2700000" algn="tl">
                    <a:srgbClr val="C0C0C0"/>
                  </a:outerShdw>
                </a:effectLst>
                <a:latin typeface="黑体" pitchFamily="2" charset="-122"/>
                <a:ea typeface="黑体" pitchFamily="2" charset="-122"/>
              </a:rPr>
              <a:t>每趟只能确定一个元素，表长为</a:t>
            </a:r>
            <a:r>
              <a:rPr lang="en-US" altLang="zh-CN" sz="2800" b="1" dirty="0">
                <a:effectLst>
                  <a:outerShdw blurRad="38100" dist="38100" dir="2700000" algn="tl">
                    <a:srgbClr val="C0C0C0"/>
                  </a:outerShdw>
                </a:effectLst>
                <a:latin typeface="黑体" pitchFamily="2" charset="-122"/>
                <a:ea typeface="黑体" pitchFamily="2" charset="-122"/>
              </a:rPr>
              <a:t>n</a:t>
            </a:r>
            <a:r>
              <a:rPr lang="zh-CN" altLang="en-US" sz="2800" b="1" dirty="0">
                <a:effectLst>
                  <a:outerShdw blurRad="38100" dist="38100" dir="2700000" algn="tl">
                    <a:srgbClr val="C0C0C0"/>
                  </a:outerShdw>
                </a:effectLst>
                <a:latin typeface="黑体" pitchFamily="2" charset="-122"/>
                <a:ea typeface="黑体" pitchFamily="2" charset="-122"/>
              </a:rPr>
              <a:t>时需要</a:t>
            </a:r>
            <a:r>
              <a:rPr lang="en-US" altLang="zh-CN" sz="2800" b="1" dirty="0">
                <a:effectLst>
                  <a:outerShdw blurRad="38100" dist="38100" dir="2700000" algn="tl">
                    <a:srgbClr val="C0C0C0"/>
                  </a:outerShdw>
                </a:effectLst>
                <a:latin typeface="黑体" pitchFamily="2" charset="-122"/>
                <a:ea typeface="黑体" pitchFamily="2" charset="-122"/>
              </a:rPr>
              <a:t>n-1</a:t>
            </a:r>
            <a:r>
              <a:rPr lang="zh-CN" altLang="en-US" sz="2800" b="1" dirty="0">
                <a:effectLst>
                  <a:outerShdw blurRad="38100" dist="38100" dir="2700000" algn="tl">
                    <a:srgbClr val="C0C0C0"/>
                  </a:outerShdw>
                </a:effectLst>
                <a:latin typeface="黑体" pitchFamily="2" charset="-122"/>
                <a:ea typeface="黑体" pitchFamily="2" charset="-122"/>
              </a:rPr>
              <a:t>趟</a:t>
            </a:r>
          </a:p>
          <a:p>
            <a:pPr>
              <a:spcBef>
                <a:spcPct val="50000"/>
              </a:spcBef>
              <a:defRPr/>
            </a:pPr>
            <a:r>
              <a:rPr lang="zh-CN" altLang="en-US" sz="2800" b="1" dirty="0">
                <a:solidFill>
                  <a:schemeClr val="tx2"/>
                </a:solidFill>
                <a:effectLst>
                  <a:outerShdw blurRad="38100" dist="38100" dir="2700000" algn="tl">
                    <a:srgbClr val="C0C0C0"/>
                  </a:outerShdw>
                </a:effectLst>
                <a:latin typeface="黑体" pitchFamily="2" charset="-122"/>
                <a:ea typeface="黑体" pitchFamily="2" charset="-122"/>
              </a:rPr>
              <a:t>前提：</a:t>
            </a:r>
            <a:r>
              <a:rPr lang="zh-CN" altLang="en-US" sz="2800" b="1" dirty="0">
                <a:effectLst>
                  <a:outerShdw blurRad="38100" dist="38100" dir="2700000" algn="tl">
                    <a:srgbClr val="C0C0C0"/>
                  </a:outerShdw>
                </a:effectLst>
                <a:latin typeface="黑体" pitchFamily="2" charset="-122"/>
                <a:ea typeface="黑体" pitchFamily="2" charset="-122"/>
              </a:rPr>
              <a:t>顺序存储结构</a:t>
            </a:r>
            <a:r>
              <a:rPr lang="zh-CN" altLang="en-US" sz="2800" b="1" dirty="0">
                <a:solidFill>
                  <a:schemeClr val="tx2"/>
                </a:solidFill>
                <a:effectLst>
                  <a:outerShdw blurRad="38100" dist="38100" dir="2700000" algn="tl">
                    <a:srgbClr val="C0C0C0"/>
                  </a:outerShdw>
                </a:effectLst>
                <a:latin typeface="黑体" pitchFamily="2" charset="-122"/>
                <a:ea typeface="黑体" pitchFamily="2" charset="-122"/>
              </a:rPr>
              <a:t> </a:t>
            </a:r>
          </a:p>
        </p:txBody>
      </p:sp>
      <p:sp>
        <p:nvSpPr>
          <p:cNvPr id="8" name="Rectangle 7">
            <a:extLst>
              <a:ext uri="{FF2B5EF4-FFF2-40B4-BE49-F238E27FC236}">
                <a16:creationId xmlns:a16="http://schemas.microsoft.com/office/drawing/2014/main" id="{679D983E-EB84-4005-8CD0-12B9A31021EA}"/>
              </a:ext>
            </a:extLst>
          </p:cNvPr>
          <p:cNvSpPr>
            <a:spLocks noChangeArrowheads="1"/>
          </p:cNvSpPr>
          <p:nvPr/>
        </p:nvSpPr>
        <p:spPr bwMode="auto">
          <a:xfrm>
            <a:off x="430212" y="3356992"/>
            <a:ext cx="8347075" cy="1987550"/>
          </a:xfrm>
          <a:prstGeom prst="rect">
            <a:avLst/>
          </a:prstGeom>
          <a:noFill/>
          <a:ln w="9525">
            <a:noFill/>
            <a:miter lim="800000"/>
            <a:headEnd/>
            <a:tailEnd/>
          </a:ln>
          <a:effectLst/>
        </p:spPr>
        <p:txBody>
          <a:bodyPr>
            <a:spAutoFit/>
          </a:bodyPr>
          <a:lstStyle/>
          <a:p>
            <a:pPr marL="1143000" indent="-1143000" eaLnBrk="1" hangingPunct="1">
              <a:defRPr/>
            </a:pPr>
            <a:r>
              <a:rPr lang="zh-CN" altLang="en-US" sz="2800" b="1" dirty="0">
                <a:solidFill>
                  <a:srgbClr val="FF00FF"/>
                </a:solidFill>
                <a:effectLst>
                  <a:outerShdw blurRad="38100" dist="38100" dir="2700000" algn="tl">
                    <a:srgbClr val="C0C0C0"/>
                  </a:outerShdw>
                </a:effectLst>
                <a:latin typeface="黑体" pitchFamily="2" charset="-122"/>
                <a:ea typeface="黑体" pitchFamily="2" charset="-122"/>
              </a:rPr>
              <a:t>讨论：</a:t>
            </a:r>
            <a:r>
              <a:rPr lang="zh-CN" altLang="en-US" sz="2800" b="1" dirty="0">
                <a:effectLst>
                  <a:outerShdw blurRad="38100" dist="38100" dir="2700000" algn="tl">
                    <a:srgbClr val="C0C0C0"/>
                  </a:outerShdw>
                </a:effectLst>
                <a:latin typeface="黑体" pitchFamily="2" charset="-122"/>
                <a:ea typeface="黑体" pitchFamily="2" charset="-122"/>
              </a:rPr>
              <a:t>能否利用（</a:t>
            </a:r>
            <a:r>
              <a:rPr lang="zh-CN" altLang="en-US" sz="2800" b="1" dirty="0">
                <a:solidFill>
                  <a:srgbClr val="FF00FF"/>
                </a:solidFill>
                <a:effectLst>
                  <a:outerShdw blurRad="38100" dist="38100" dir="2700000" algn="tl">
                    <a:srgbClr val="C0C0C0"/>
                  </a:outerShdw>
                </a:effectLst>
                <a:latin typeface="黑体" pitchFamily="2" charset="-122"/>
                <a:ea typeface="黑体" pitchFamily="2" charset="-122"/>
              </a:rPr>
              <a:t>或记忆</a:t>
            </a:r>
            <a:r>
              <a:rPr lang="zh-CN" altLang="en-US" sz="2800" b="1" dirty="0">
                <a:effectLst>
                  <a:outerShdw blurRad="38100" dist="38100" dir="2700000" algn="tl">
                    <a:srgbClr val="C0C0C0"/>
                  </a:outerShdw>
                </a:effectLst>
                <a:latin typeface="黑体" pitchFamily="2" charset="-122"/>
                <a:ea typeface="黑体" pitchFamily="2" charset="-122"/>
              </a:rPr>
              <a:t>）首趟的</a:t>
            </a:r>
            <a:r>
              <a:rPr lang="en-US" altLang="zh-CN" sz="2800" b="1" dirty="0">
                <a:effectLst>
                  <a:outerShdw blurRad="38100" dist="38100" dir="2700000" algn="tl">
                    <a:srgbClr val="C0C0C0"/>
                  </a:outerShdw>
                </a:effectLst>
                <a:latin typeface="黑体" pitchFamily="2" charset="-122"/>
                <a:ea typeface="黑体" pitchFamily="2" charset="-122"/>
              </a:rPr>
              <a:t>n-1</a:t>
            </a:r>
            <a:r>
              <a:rPr lang="zh-CN" altLang="en-US" sz="2800" b="1" dirty="0">
                <a:effectLst>
                  <a:outerShdw blurRad="38100" dist="38100" dir="2700000" algn="tl">
                    <a:srgbClr val="C0C0C0"/>
                  </a:outerShdw>
                </a:effectLst>
                <a:latin typeface="黑体" pitchFamily="2" charset="-122"/>
                <a:ea typeface="黑体" pitchFamily="2" charset="-122"/>
              </a:rPr>
              <a:t>次比较所得信息，从而尽量减少后续比较次数呢？</a:t>
            </a:r>
          </a:p>
          <a:p>
            <a:pPr marL="1143000" indent="-1143000" eaLnBrk="1" hangingPunct="1">
              <a:spcBef>
                <a:spcPct val="20000"/>
              </a:spcBef>
              <a:defRPr/>
            </a:pPr>
            <a:endParaRPr lang="en-US" altLang="zh-CN" sz="2800" b="1" dirty="0">
              <a:solidFill>
                <a:srgbClr val="FF00FF"/>
              </a:solidFill>
              <a:effectLst>
                <a:outerShdw blurRad="38100" dist="38100" dir="2700000" algn="tl">
                  <a:srgbClr val="C0C0C0"/>
                </a:outerShdw>
              </a:effectLst>
              <a:latin typeface="黑体" pitchFamily="2" charset="-122"/>
              <a:ea typeface="黑体" pitchFamily="2" charset="-122"/>
            </a:endParaRPr>
          </a:p>
          <a:p>
            <a:pPr marL="1143000" indent="-1143000" eaLnBrk="1" hangingPunct="1">
              <a:spcBef>
                <a:spcPct val="20000"/>
              </a:spcBef>
              <a:defRPr/>
            </a:pPr>
            <a:r>
              <a:rPr lang="zh-CN" altLang="en-US" sz="2800" b="1" dirty="0">
                <a:solidFill>
                  <a:srgbClr val="FF00FF"/>
                </a:solidFill>
                <a:effectLst>
                  <a:outerShdw blurRad="38100" dist="38100" dir="2700000" algn="tl">
                    <a:srgbClr val="C0C0C0"/>
                  </a:outerShdw>
                </a:effectLst>
                <a:latin typeface="黑体" pitchFamily="2" charset="-122"/>
                <a:ea typeface="黑体" pitchFamily="2" charset="-122"/>
              </a:rPr>
              <a:t>答：</a:t>
            </a:r>
            <a:r>
              <a:rPr lang="zh-CN" altLang="en-US" sz="2800" b="1" dirty="0">
                <a:solidFill>
                  <a:schemeClr val="tx2"/>
                </a:solidFill>
                <a:effectLst>
                  <a:outerShdw blurRad="38100" dist="38100" dir="2700000" algn="tl">
                    <a:srgbClr val="C0C0C0"/>
                  </a:outerShdw>
                </a:effectLst>
                <a:latin typeface="黑体" pitchFamily="2" charset="-122"/>
                <a:ea typeface="黑体" pitchFamily="2" charset="-122"/>
              </a:rPr>
              <a:t>能！</a:t>
            </a:r>
            <a:r>
              <a:rPr lang="zh-CN" altLang="en-US" sz="2800" b="1" dirty="0">
                <a:effectLst>
                  <a:outerShdw blurRad="38100" dist="38100" dir="2700000" algn="tl">
                    <a:srgbClr val="C0C0C0"/>
                  </a:outerShdw>
                </a:effectLst>
                <a:latin typeface="黑体" pitchFamily="2" charset="-122"/>
                <a:ea typeface="黑体" pitchFamily="2" charset="-122"/>
              </a:rPr>
              <a:t>请看</a:t>
            </a:r>
            <a:r>
              <a:rPr lang="en-US" altLang="zh-CN" sz="2800" b="1" dirty="0">
                <a:effectLst>
                  <a:outerShdw blurRad="38100" dist="38100" dir="2700000" algn="tl">
                    <a:srgbClr val="C0C0C0"/>
                  </a:outerShdw>
                </a:effectLst>
                <a:latin typeface="黑体" pitchFamily="2" charset="-122"/>
                <a:ea typeface="黑体" pitchFamily="2" charset="-122"/>
              </a:rPr>
              <a:t>——</a:t>
            </a:r>
          </a:p>
        </p:txBody>
      </p:sp>
      <p:sp>
        <p:nvSpPr>
          <p:cNvPr id="9" name="AutoShape 8">
            <a:extLst>
              <a:ext uri="{FF2B5EF4-FFF2-40B4-BE49-F238E27FC236}">
                <a16:creationId xmlns:a16="http://schemas.microsoft.com/office/drawing/2014/main" id="{D4FB265E-D281-4296-8FD0-39935E0B3780}"/>
              </a:ext>
            </a:extLst>
          </p:cNvPr>
          <p:cNvSpPr>
            <a:spLocks noChangeArrowheads="1"/>
          </p:cNvSpPr>
          <p:nvPr/>
        </p:nvSpPr>
        <p:spPr bwMode="auto">
          <a:xfrm>
            <a:off x="3389311" y="4731828"/>
            <a:ext cx="2428875" cy="760562"/>
          </a:xfrm>
          <a:prstGeom prst="wedgeEllipseCallout">
            <a:avLst>
              <a:gd name="adj1" fmla="val -23301"/>
              <a:gd name="adj2" fmla="val 29028"/>
            </a:avLst>
          </a:prstGeom>
          <a:solidFill>
            <a:schemeClr val="tx2">
              <a:lumMod val="20000"/>
              <a:lumOff val="80000"/>
            </a:schemeClr>
          </a:solidFill>
          <a:ln w="9525">
            <a:solidFill>
              <a:srgbClr val="FFFFFF"/>
            </a:solidFill>
            <a:miter lim="800000"/>
            <a:headEnd/>
            <a:tailEnd/>
          </a:ln>
          <a:effectLst/>
        </p:spPr>
        <p:txBody>
          <a:bodyPr/>
          <a:lstStyle/>
          <a:p>
            <a:pPr algn="ctr" eaLnBrk="1" hangingPunct="1">
              <a:defRPr/>
            </a:pPr>
            <a:r>
              <a:rPr lang="zh-CN" altLang="en-US" sz="2800" b="1" dirty="0">
                <a:solidFill>
                  <a:schemeClr val="tx2"/>
                </a:solidFill>
                <a:effectLst>
                  <a:outerShdw blurRad="38100" dist="38100" dir="2700000" algn="tl">
                    <a:srgbClr val="FFFFFF"/>
                  </a:outerShdw>
                </a:effectLst>
                <a:latin typeface="楷体_GB2312" pitchFamily="49" charset="-122"/>
                <a:ea typeface="楷体_GB2312" pitchFamily="49" charset="-122"/>
              </a:rPr>
              <a:t>堆排序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7763">
                                            <p:txEl>
                                              <p:pRg st="0" end="0"/>
                                            </p:txEl>
                                          </p:spTgt>
                                        </p:tgtEl>
                                        <p:attrNameLst>
                                          <p:attrName>style.visibility</p:attrName>
                                        </p:attrNameLst>
                                      </p:cBhvr>
                                      <p:to>
                                        <p:strVal val="visible"/>
                                      </p:to>
                                    </p:set>
                                    <p:animEffect transition="in" filter="wipe(left)">
                                      <p:cBhvr>
                                        <p:cTn id="7" dur="500"/>
                                        <p:tgtEl>
                                          <p:spTgt spid="7577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7763">
                                            <p:txEl>
                                              <p:pRg st="1" end="1"/>
                                            </p:txEl>
                                          </p:spTgt>
                                        </p:tgtEl>
                                        <p:attrNameLst>
                                          <p:attrName>style.visibility</p:attrName>
                                        </p:attrNameLst>
                                      </p:cBhvr>
                                      <p:to>
                                        <p:strVal val="visible"/>
                                      </p:to>
                                    </p:set>
                                    <p:animEffect transition="in" filter="wipe(left)">
                                      <p:cBhvr>
                                        <p:cTn id="12" dur="500"/>
                                        <p:tgtEl>
                                          <p:spTgt spid="7577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57763">
                                            <p:txEl>
                                              <p:pRg st="2" end="2"/>
                                            </p:txEl>
                                          </p:spTgt>
                                        </p:tgtEl>
                                        <p:attrNameLst>
                                          <p:attrName>style.visibility</p:attrName>
                                        </p:attrNameLst>
                                      </p:cBhvr>
                                      <p:to>
                                        <p:strVal val="visible"/>
                                      </p:to>
                                    </p:set>
                                    <p:animEffect transition="in" filter="wipe(left)">
                                      <p:cBhvr>
                                        <p:cTn id="17" dur="500"/>
                                        <p:tgtEl>
                                          <p:spTgt spid="7577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strips(downRight)">
                                      <p:cBhvr>
                                        <p:cTn id="22" dur="500"/>
                                        <p:tgtEl>
                                          <p:spTgt spid="8">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strips(downRight)">
                                      <p:cBhvr>
                                        <p:cTn id="27" dur="500"/>
                                        <p:tgtEl>
                                          <p:spTgt spid="8">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3" grpId="0" build="p" autoUpdateAnimBg="0"/>
      <p:bldP spid="8" grpId="0" build="p" autoUpdateAnimBg="0"/>
      <p:bldP spid="9"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E501AD9B-357C-4964-B0D1-0280707F6B7B}"/>
              </a:ext>
            </a:extLst>
          </p:cNvPr>
          <p:cNvSpPr>
            <a:spLocks noGrp="1" noChangeArrowheads="1"/>
          </p:cNvSpPr>
          <p:nvPr>
            <p:ph type="title"/>
          </p:nvPr>
        </p:nvSpPr>
        <p:spPr>
          <a:xfrm>
            <a:off x="500063" y="1714500"/>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二、堆排序</a:t>
            </a:r>
            <a:endParaRPr lang="en-US" altLang="zh-CN" sz="3300" dirty="0">
              <a:latin typeface="黑体" panose="02010609060101010101" pitchFamily="49" charset="-122"/>
              <a:ea typeface="黑体" panose="02010609060101010101" pitchFamily="49" charset="-122"/>
            </a:endParaRPr>
          </a:p>
        </p:txBody>
      </p:sp>
      <p:sp>
        <p:nvSpPr>
          <p:cNvPr id="71683" name="Text Box 3">
            <a:extLst>
              <a:ext uri="{FF2B5EF4-FFF2-40B4-BE49-F238E27FC236}">
                <a16:creationId xmlns:a16="http://schemas.microsoft.com/office/drawing/2014/main" id="{DC0883F5-CB5E-4AA5-8F3E-4367DFF8DC7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1722333-7B65-4D1A-A0FB-76C00DB31BED}" type="slidenum">
              <a:rPr lang="zh-CN" altLang="en-US" sz="2400"/>
              <a:pPr algn="r" eaLnBrk="1" hangingPunct="1">
                <a:spcBef>
                  <a:spcPct val="50000"/>
                </a:spcBef>
                <a:buClrTx/>
                <a:buSzTx/>
                <a:buFontTx/>
                <a:buNone/>
              </a:pPr>
              <a:t>65</a:t>
            </a:fld>
            <a:endParaRPr lang="en-US" altLang="zh-CN" sz="2400"/>
          </a:p>
        </p:txBody>
      </p:sp>
      <p:sp>
        <p:nvSpPr>
          <p:cNvPr id="71684" name="Text Box 4">
            <a:extLst>
              <a:ext uri="{FF2B5EF4-FFF2-40B4-BE49-F238E27FC236}">
                <a16:creationId xmlns:a16="http://schemas.microsoft.com/office/drawing/2014/main" id="{FD7DD288-E8D3-45B3-A2EF-A1E0D4C691E6}"/>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71685" name="Rectangle 5">
            <a:extLst>
              <a:ext uri="{FF2B5EF4-FFF2-40B4-BE49-F238E27FC236}">
                <a16:creationId xmlns:a16="http://schemas.microsoft.com/office/drawing/2014/main" id="{DD38D0EE-4608-4AFA-B895-589F259D434C}"/>
              </a:ext>
            </a:extLst>
          </p:cNvPr>
          <p:cNvSpPr>
            <a:spLocks noGrp="1" noChangeArrowheads="1"/>
          </p:cNvSpPr>
          <p:nvPr>
            <p:ph type="body" idx="1"/>
          </p:nvPr>
        </p:nvSpPr>
        <p:spPr>
          <a:xfrm>
            <a:off x="357188" y="2500313"/>
            <a:ext cx="8477250" cy="4038600"/>
          </a:xfrm>
        </p:spPr>
        <p:txBody>
          <a:bodyPr/>
          <a:lstStyle/>
          <a:p>
            <a:pPr eaLnBrk="1" hangingPunct="1">
              <a:spcBef>
                <a:spcPct val="30000"/>
              </a:spcBef>
              <a:buClr>
                <a:schemeClr val="tx2"/>
              </a:buClr>
              <a:buSzPct val="50000"/>
            </a:pPr>
            <a:r>
              <a:rPr lang="zh-CN" altLang="en-US" sz="2800" b="1" dirty="0">
                <a:latin typeface="黑体" panose="02010609060101010101" pitchFamily="49" charset="-122"/>
                <a:ea typeface="黑体" panose="02010609060101010101" pitchFamily="49" charset="-122"/>
              </a:rPr>
              <a:t>设有一个关键字集合，按</a:t>
            </a:r>
            <a:r>
              <a:rPr lang="zh-CN" altLang="en-US" sz="2800" b="1" dirty="0">
                <a:solidFill>
                  <a:srgbClr val="FF0000"/>
                </a:solidFill>
                <a:latin typeface="黑体" panose="02010609060101010101" pitchFamily="49" charset="-122"/>
                <a:ea typeface="黑体" panose="02010609060101010101" pitchFamily="49" charset="-122"/>
              </a:rPr>
              <a:t>完全二叉树</a:t>
            </a:r>
            <a:r>
              <a:rPr lang="zh-CN" altLang="en-US" sz="2800" b="1" dirty="0">
                <a:latin typeface="黑体" panose="02010609060101010101" pitchFamily="49" charset="-122"/>
                <a:ea typeface="黑体" panose="02010609060101010101" pitchFamily="49" charset="-122"/>
              </a:rPr>
              <a:t>的顺序存储方式存放在一个一维数组中。对它们从根开始，自顶向下，同一层自左向右，从 1 开始连续编号。</a:t>
            </a:r>
            <a:endParaRPr lang="en-US" altLang="zh-CN" sz="2800" b="1" dirty="0">
              <a:latin typeface="黑体" panose="02010609060101010101" pitchFamily="49" charset="-122"/>
              <a:ea typeface="黑体" panose="02010609060101010101" pitchFamily="49" charset="-122"/>
            </a:endParaRPr>
          </a:p>
          <a:p>
            <a:pPr eaLnBrk="1" hangingPunct="1">
              <a:spcBef>
                <a:spcPct val="30000"/>
              </a:spcBef>
              <a:buClr>
                <a:schemeClr val="tx2"/>
              </a:buClr>
              <a:buSzPct val="50000"/>
            </a:pPr>
            <a:r>
              <a:rPr lang="zh-CN" altLang="en-US" sz="2800" b="1" dirty="0">
                <a:latin typeface="黑体" panose="02010609060101010101" pitchFamily="49" charset="-122"/>
                <a:ea typeface="黑体" panose="02010609060101010101" pitchFamily="49" charset="-122"/>
              </a:rPr>
              <a:t>若满足   </a:t>
            </a:r>
            <a:r>
              <a:rPr lang="en-US" altLang="zh-CN" sz="2800" b="1" dirty="0">
                <a:solidFill>
                  <a:srgbClr val="FF0000"/>
                </a:solidFill>
                <a:latin typeface="黑体" panose="02010609060101010101" pitchFamily="49" charset="-122"/>
                <a:ea typeface="黑体" panose="02010609060101010101" pitchFamily="49" charset="-122"/>
              </a:rPr>
              <a:t>K</a:t>
            </a:r>
            <a:r>
              <a:rPr lang="en-US" altLang="zh-CN" sz="2800" b="1" baseline="-25000" dirty="0">
                <a:solidFill>
                  <a:srgbClr val="FF0000"/>
                </a:solidFill>
                <a:latin typeface="黑体" panose="02010609060101010101" pitchFamily="49" charset="-122"/>
                <a:ea typeface="黑体" panose="02010609060101010101" pitchFamily="49" charset="-122"/>
              </a:rPr>
              <a:t>i</a:t>
            </a:r>
            <a:r>
              <a:rPr lang="en-US" altLang="zh-CN" sz="2800" b="1" dirty="0">
                <a:solidFill>
                  <a:srgbClr val="FF0000"/>
                </a:solidFill>
                <a:latin typeface="黑体" panose="02010609060101010101" pitchFamily="49" charset="-122"/>
                <a:ea typeface="黑体" panose="02010609060101010101" pitchFamily="49" charset="-122"/>
              </a:rPr>
              <a:t> </a:t>
            </a:r>
            <a:r>
              <a:rPr lang="en-US" altLang="zh-CN"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 K</a:t>
            </a:r>
            <a:r>
              <a:rPr lang="en-US" altLang="zh-CN" sz="2800" b="1" baseline="-25000" dirty="0">
                <a:solidFill>
                  <a:srgbClr val="FF0000"/>
                </a:solidFill>
                <a:latin typeface="黑体" panose="02010609060101010101" pitchFamily="49" charset="-122"/>
                <a:ea typeface="黑体" panose="02010609060101010101" pitchFamily="49" charset="-122"/>
                <a:sym typeface="Symbol" panose="05050102010706020507" pitchFamily="18" charset="2"/>
              </a:rPr>
              <a:t>2i</a:t>
            </a:r>
            <a:r>
              <a:rPr lang="en-US" altLang="zh-CN"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 </a:t>
            </a:r>
            <a:r>
              <a:rPr lang="en-US" altLang="zh-CN" sz="2800" b="1" dirty="0">
                <a:latin typeface="黑体" panose="02010609060101010101" pitchFamily="49" charset="-122"/>
                <a:ea typeface="黑体" panose="02010609060101010101" pitchFamily="49" charset="-122"/>
                <a:sym typeface="Symbol" panose="05050102010706020507" pitchFamily="18" charset="2"/>
              </a:rPr>
              <a:t>&amp;&amp;</a:t>
            </a:r>
            <a:r>
              <a:rPr lang="en-US" altLang="zh-CN"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 K</a:t>
            </a:r>
            <a:r>
              <a:rPr lang="en-US" altLang="zh-CN" sz="2800" b="1" baseline="-25000" dirty="0">
                <a:solidFill>
                  <a:srgbClr val="FF0000"/>
                </a:solidFill>
                <a:latin typeface="黑体" panose="02010609060101010101" pitchFamily="49" charset="-122"/>
                <a:ea typeface="黑体" panose="02010609060101010101" pitchFamily="49" charset="-122"/>
                <a:sym typeface="Symbol" panose="05050102010706020507" pitchFamily="18" charset="2"/>
              </a:rPr>
              <a:t>i </a:t>
            </a:r>
            <a:r>
              <a:rPr lang="en-US" altLang="zh-CN"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 K</a:t>
            </a:r>
            <a:r>
              <a:rPr lang="en-US" altLang="zh-CN" sz="2800" b="1" baseline="-25000" dirty="0">
                <a:solidFill>
                  <a:srgbClr val="FF0000"/>
                </a:solidFill>
                <a:latin typeface="黑体" panose="02010609060101010101" pitchFamily="49" charset="-122"/>
                <a:ea typeface="黑体" panose="02010609060101010101" pitchFamily="49" charset="-122"/>
                <a:sym typeface="Symbol" panose="05050102010706020507" pitchFamily="18" charset="2"/>
              </a:rPr>
              <a:t>2i+1 </a:t>
            </a:r>
          </a:p>
          <a:p>
            <a:pPr eaLnBrk="1" hangingPunct="1">
              <a:lnSpc>
                <a:spcPct val="105000"/>
              </a:lnSpc>
              <a:spcBef>
                <a:spcPct val="10000"/>
              </a:spcBef>
              <a:buClrTx/>
              <a:buSzTx/>
              <a:buFontTx/>
              <a:buNone/>
            </a:pPr>
            <a:r>
              <a:rPr lang="zh-CN" altLang="en-US" sz="2800" b="1" dirty="0">
                <a:latin typeface="黑体" panose="02010609060101010101" pitchFamily="49" charset="-122"/>
                <a:ea typeface="黑体" panose="02010609060101010101" pitchFamily="49" charset="-122"/>
                <a:sym typeface="Symbol" panose="05050102010706020507" pitchFamily="18" charset="2"/>
              </a:rPr>
              <a:t>	则称该关键字集合构成一个堆(最</a:t>
            </a:r>
            <a:r>
              <a:rPr lang="zh-CN" altLang="en-US"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大</a:t>
            </a:r>
            <a:r>
              <a:rPr lang="zh-CN" altLang="en-US" sz="2800" b="1" dirty="0">
                <a:latin typeface="黑体" panose="02010609060101010101" pitchFamily="49" charset="-122"/>
                <a:ea typeface="黑体" panose="02010609060101010101" pitchFamily="49" charset="-122"/>
                <a:sym typeface="Symbol" panose="05050102010706020507" pitchFamily="18" charset="2"/>
              </a:rPr>
              <a:t>堆，或</a:t>
            </a:r>
            <a:r>
              <a:rPr lang="zh-CN" altLang="en-US"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大顶</a:t>
            </a:r>
            <a:r>
              <a:rPr lang="zh-CN" altLang="en-US" sz="2800" b="1" dirty="0">
                <a:latin typeface="黑体" panose="02010609060101010101" pitchFamily="49" charset="-122"/>
                <a:ea typeface="黑体" panose="02010609060101010101" pitchFamily="49" charset="-122"/>
                <a:sym typeface="Symbol" panose="05050102010706020507" pitchFamily="18" charset="2"/>
              </a:rPr>
              <a:t>堆)</a:t>
            </a:r>
            <a:endParaRPr lang="en-US" altLang="zh-CN" sz="2800" b="1" dirty="0">
              <a:latin typeface="黑体" panose="02010609060101010101" pitchFamily="49" charset="-122"/>
              <a:ea typeface="黑体" panose="02010609060101010101" pitchFamily="49" charset="-122"/>
              <a:sym typeface="Symbol" panose="05050102010706020507" pitchFamily="18" charset="2"/>
            </a:endParaRPr>
          </a:p>
          <a:p>
            <a:pPr eaLnBrk="1" hangingPunct="1">
              <a:spcBef>
                <a:spcPct val="30000"/>
              </a:spcBef>
              <a:buClr>
                <a:schemeClr val="tx2"/>
              </a:buClr>
              <a:buSzPct val="50000"/>
            </a:pPr>
            <a:r>
              <a:rPr lang="zh-CN" altLang="en-US" sz="2800" b="1" dirty="0">
                <a:latin typeface="黑体" panose="02010609060101010101" pitchFamily="49" charset="-122"/>
                <a:ea typeface="黑体" panose="02010609060101010101" pitchFamily="49" charset="-122"/>
                <a:sym typeface="Symbol" panose="05050102010706020507" pitchFamily="18" charset="2"/>
              </a:rPr>
              <a:t>若</a:t>
            </a:r>
            <a:r>
              <a:rPr lang="zh-CN" altLang="en-US" sz="2800" b="1" dirty="0">
                <a:latin typeface="黑体" panose="02010609060101010101" pitchFamily="49" charset="-122"/>
                <a:ea typeface="黑体" panose="02010609060101010101" pitchFamily="49" charset="-122"/>
              </a:rPr>
              <a:t>满足   </a:t>
            </a:r>
            <a:r>
              <a:rPr lang="en-US" altLang="zh-CN" sz="2800" b="1" dirty="0">
                <a:solidFill>
                  <a:srgbClr val="FF0000"/>
                </a:solidFill>
                <a:latin typeface="黑体" panose="02010609060101010101" pitchFamily="49" charset="-122"/>
                <a:ea typeface="黑体" panose="02010609060101010101" pitchFamily="49" charset="-122"/>
              </a:rPr>
              <a:t>K</a:t>
            </a:r>
            <a:r>
              <a:rPr lang="en-US" altLang="zh-CN" sz="2800" b="1" baseline="-25000" dirty="0">
                <a:solidFill>
                  <a:srgbClr val="FF0000"/>
                </a:solidFill>
                <a:latin typeface="黑体" panose="02010609060101010101" pitchFamily="49" charset="-122"/>
                <a:ea typeface="黑体" panose="02010609060101010101" pitchFamily="49" charset="-122"/>
              </a:rPr>
              <a:t>i</a:t>
            </a:r>
            <a:r>
              <a:rPr lang="en-US" altLang="zh-CN" sz="2800" b="1" dirty="0">
                <a:solidFill>
                  <a:srgbClr val="FF0000"/>
                </a:solidFill>
                <a:latin typeface="黑体" panose="02010609060101010101" pitchFamily="49" charset="-122"/>
                <a:ea typeface="黑体" panose="02010609060101010101" pitchFamily="49" charset="-122"/>
              </a:rPr>
              <a:t> </a:t>
            </a:r>
            <a:r>
              <a:rPr lang="en-US" altLang="zh-CN"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 K</a:t>
            </a:r>
            <a:r>
              <a:rPr lang="en-US" altLang="zh-CN" sz="2800" b="1" baseline="-25000" dirty="0">
                <a:solidFill>
                  <a:srgbClr val="FF0000"/>
                </a:solidFill>
                <a:latin typeface="黑体" panose="02010609060101010101" pitchFamily="49" charset="-122"/>
                <a:ea typeface="黑体" panose="02010609060101010101" pitchFamily="49" charset="-122"/>
                <a:sym typeface="Symbol" panose="05050102010706020507" pitchFamily="18" charset="2"/>
              </a:rPr>
              <a:t>2i</a:t>
            </a:r>
            <a:r>
              <a:rPr lang="en-US" altLang="zh-CN"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 </a:t>
            </a:r>
            <a:r>
              <a:rPr lang="en-US" altLang="zh-CN" sz="2800" b="1" dirty="0">
                <a:latin typeface="黑体" panose="02010609060101010101" pitchFamily="49" charset="-122"/>
                <a:ea typeface="黑体" panose="02010609060101010101" pitchFamily="49" charset="-122"/>
                <a:sym typeface="Symbol" panose="05050102010706020507" pitchFamily="18" charset="2"/>
              </a:rPr>
              <a:t>&amp;&amp;</a:t>
            </a:r>
            <a:r>
              <a:rPr lang="en-US" altLang="zh-CN"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 K</a:t>
            </a:r>
            <a:r>
              <a:rPr lang="en-US" altLang="zh-CN" sz="2800" b="1" baseline="-25000" dirty="0">
                <a:solidFill>
                  <a:srgbClr val="FF0000"/>
                </a:solidFill>
                <a:latin typeface="黑体" panose="02010609060101010101" pitchFamily="49" charset="-122"/>
                <a:ea typeface="黑体" panose="02010609060101010101" pitchFamily="49" charset="-122"/>
                <a:sym typeface="Symbol" panose="05050102010706020507" pitchFamily="18" charset="2"/>
              </a:rPr>
              <a:t>i </a:t>
            </a:r>
            <a:r>
              <a:rPr lang="en-US" altLang="zh-CN"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 K</a:t>
            </a:r>
            <a:r>
              <a:rPr lang="en-US" altLang="zh-CN" sz="2800" b="1" baseline="-25000" dirty="0">
                <a:solidFill>
                  <a:srgbClr val="FF0000"/>
                </a:solidFill>
                <a:latin typeface="黑体" panose="02010609060101010101" pitchFamily="49" charset="-122"/>
                <a:ea typeface="黑体" panose="02010609060101010101" pitchFamily="49" charset="-122"/>
                <a:sym typeface="Symbol" panose="05050102010706020507" pitchFamily="18" charset="2"/>
              </a:rPr>
              <a:t>2i+1 </a:t>
            </a:r>
          </a:p>
          <a:p>
            <a:pPr eaLnBrk="1" hangingPunct="1">
              <a:lnSpc>
                <a:spcPct val="105000"/>
              </a:lnSpc>
              <a:spcBef>
                <a:spcPct val="10000"/>
              </a:spcBef>
              <a:buClrTx/>
              <a:buSzTx/>
              <a:buFontTx/>
              <a:buNone/>
            </a:pPr>
            <a:r>
              <a:rPr lang="zh-CN" altLang="en-US" sz="2800" b="1" dirty="0">
                <a:latin typeface="黑体" panose="02010609060101010101" pitchFamily="49" charset="-122"/>
                <a:ea typeface="黑体" panose="02010609060101010101" pitchFamily="49" charset="-122"/>
                <a:sym typeface="Symbol" panose="05050102010706020507" pitchFamily="18" charset="2"/>
              </a:rPr>
              <a:t>	则称该关键字集合构成一个堆(最</a:t>
            </a:r>
            <a:r>
              <a:rPr lang="zh-CN" altLang="en-US"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小</a:t>
            </a:r>
            <a:r>
              <a:rPr lang="zh-CN" altLang="en-US" sz="2800" b="1" dirty="0">
                <a:latin typeface="黑体" panose="02010609060101010101" pitchFamily="49" charset="-122"/>
                <a:ea typeface="黑体" panose="02010609060101010101" pitchFamily="49" charset="-122"/>
                <a:sym typeface="Symbol" panose="05050102010706020507" pitchFamily="18" charset="2"/>
              </a:rPr>
              <a:t>堆，或</a:t>
            </a:r>
            <a:r>
              <a:rPr lang="zh-CN" altLang="en-US"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小顶</a:t>
            </a:r>
            <a:r>
              <a:rPr lang="zh-CN" altLang="en-US" sz="2800" b="1" dirty="0">
                <a:latin typeface="黑体" panose="02010609060101010101" pitchFamily="49" charset="-122"/>
                <a:ea typeface="黑体" panose="02010609060101010101" pitchFamily="49" charset="-122"/>
                <a:sym typeface="Symbol" panose="05050102010706020507" pitchFamily="18" charset="2"/>
              </a:rPr>
              <a:t>堆)</a:t>
            </a:r>
            <a:endParaRPr lang="en-US" altLang="zh-CN" sz="2800" b="1" dirty="0">
              <a:latin typeface="黑体" panose="02010609060101010101" pitchFamily="49" charset="-122"/>
              <a:ea typeface="黑体" panose="02010609060101010101" pitchFamily="49" charset="-122"/>
              <a:sym typeface="Symbol" panose="05050102010706020507" pitchFamily="18" charset="2"/>
            </a:endParaRPr>
          </a:p>
        </p:txBody>
      </p:sp>
      <p:sp>
        <p:nvSpPr>
          <p:cNvPr id="71686" name="Rectangle 6">
            <a:extLst>
              <a:ext uri="{FF2B5EF4-FFF2-40B4-BE49-F238E27FC236}">
                <a16:creationId xmlns:a16="http://schemas.microsoft.com/office/drawing/2014/main" id="{9593582C-D83C-40E1-B404-624F3BE45B01}"/>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7FFC0EDA-7C5C-4522-9BC8-0CDF843F774E}"/>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二、堆排序(举例)</a:t>
            </a:r>
            <a:endParaRPr lang="en-US" altLang="zh-CN" sz="3300">
              <a:latin typeface="黑体" panose="02010609060101010101" pitchFamily="49" charset="-122"/>
              <a:ea typeface="黑体" panose="02010609060101010101" pitchFamily="49" charset="-122"/>
            </a:endParaRPr>
          </a:p>
        </p:txBody>
      </p:sp>
      <p:sp>
        <p:nvSpPr>
          <p:cNvPr id="72707" name="Text Box 3">
            <a:extLst>
              <a:ext uri="{FF2B5EF4-FFF2-40B4-BE49-F238E27FC236}">
                <a16:creationId xmlns:a16="http://schemas.microsoft.com/office/drawing/2014/main" id="{E890C58D-FA36-42B7-896B-6D34DCF8DBCA}"/>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A280B92-326C-4149-B22F-7A72E98ADC05}" type="slidenum">
              <a:rPr lang="zh-CN" altLang="en-US" sz="2400"/>
              <a:pPr algn="r" eaLnBrk="1" hangingPunct="1">
                <a:spcBef>
                  <a:spcPct val="50000"/>
                </a:spcBef>
                <a:buClrTx/>
                <a:buSzTx/>
                <a:buFontTx/>
                <a:buNone/>
              </a:pPr>
              <a:t>66</a:t>
            </a:fld>
            <a:endParaRPr lang="en-US" altLang="zh-CN" sz="2400"/>
          </a:p>
        </p:txBody>
      </p:sp>
      <p:sp>
        <p:nvSpPr>
          <p:cNvPr id="72708" name="Text Box 4">
            <a:extLst>
              <a:ext uri="{FF2B5EF4-FFF2-40B4-BE49-F238E27FC236}">
                <a16:creationId xmlns:a16="http://schemas.microsoft.com/office/drawing/2014/main" id="{61A74DEF-0C14-4DFE-A4E1-7F93C4C67C31}"/>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72709" name="Rectangle 6">
            <a:extLst>
              <a:ext uri="{FF2B5EF4-FFF2-40B4-BE49-F238E27FC236}">
                <a16:creationId xmlns:a16="http://schemas.microsoft.com/office/drawing/2014/main" id="{D327A5B7-70FF-4AFA-B15C-5B70E7BF4A37}"/>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72710" name="Group 77">
            <a:extLst>
              <a:ext uri="{FF2B5EF4-FFF2-40B4-BE49-F238E27FC236}">
                <a16:creationId xmlns:a16="http://schemas.microsoft.com/office/drawing/2014/main" id="{5843EF27-4B72-411E-B603-75C499F9FFC3}"/>
              </a:ext>
            </a:extLst>
          </p:cNvPr>
          <p:cNvGrpSpPr>
            <a:grpSpLocks/>
          </p:cNvGrpSpPr>
          <p:nvPr/>
        </p:nvGrpSpPr>
        <p:grpSpPr bwMode="auto">
          <a:xfrm>
            <a:off x="2686050" y="3127375"/>
            <a:ext cx="3455988" cy="2816225"/>
            <a:chOff x="1692" y="1968"/>
            <a:chExt cx="1987" cy="1680"/>
          </a:xfrm>
        </p:grpSpPr>
        <p:sp>
          <p:nvSpPr>
            <p:cNvPr id="72711" name="Line 59">
              <a:extLst>
                <a:ext uri="{FF2B5EF4-FFF2-40B4-BE49-F238E27FC236}">
                  <a16:creationId xmlns:a16="http://schemas.microsoft.com/office/drawing/2014/main" id="{5BC0B5EE-D1C9-4C14-8562-1F8DEC458B94}"/>
                </a:ext>
              </a:extLst>
            </p:cNvPr>
            <p:cNvSpPr>
              <a:spLocks noChangeShapeType="1"/>
            </p:cNvSpPr>
            <p:nvPr/>
          </p:nvSpPr>
          <p:spPr bwMode="auto">
            <a:xfrm flipH="1">
              <a:off x="3168" y="3024"/>
              <a:ext cx="144" cy="336"/>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2" name="Line 60">
              <a:extLst>
                <a:ext uri="{FF2B5EF4-FFF2-40B4-BE49-F238E27FC236}">
                  <a16:creationId xmlns:a16="http://schemas.microsoft.com/office/drawing/2014/main" id="{643F8DF9-5B21-4D44-91E7-AA944581F990}"/>
                </a:ext>
              </a:extLst>
            </p:cNvPr>
            <p:cNvSpPr>
              <a:spLocks noChangeShapeType="1"/>
            </p:cNvSpPr>
            <p:nvPr/>
          </p:nvSpPr>
          <p:spPr bwMode="auto">
            <a:xfrm>
              <a:off x="2928" y="2448"/>
              <a:ext cx="384" cy="48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3" name="Line 61">
              <a:extLst>
                <a:ext uri="{FF2B5EF4-FFF2-40B4-BE49-F238E27FC236}">
                  <a16:creationId xmlns:a16="http://schemas.microsoft.com/office/drawing/2014/main" id="{EEFA39AB-D8E8-42BD-BD30-35FB1AA08760}"/>
                </a:ext>
              </a:extLst>
            </p:cNvPr>
            <p:cNvSpPr>
              <a:spLocks noChangeShapeType="1"/>
            </p:cNvSpPr>
            <p:nvPr/>
          </p:nvSpPr>
          <p:spPr bwMode="auto">
            <a:xfrm>
              <a:off x="2496" y="3024"/>
              <a:ext cx="96"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4" name="Line 62">
              <a:extLst>
                <a:ext uri="{FF2B5EF4-FFF2-40B4-BE49-F238E27FC236}">
                  <a16:creationId xmlns:a16="http://schemas.microsoft.com/office/drawing/2014/main" id="{86C21FE2-5C21-4784-BC75-F6E92988585D}"/>
                </a:ext>
              </a:extLst>
            </p:cNvPr>
            <p:cNvSpPr>
              <a:spLocks noChangeShapeType="1"/>
            </p:cNvSpPr>
            <p:nvPr/>
          </p:nvSpPr>
          <p:spPr bwMode="auto">
            <a:xfrm flipH="1">
              <a:off x="2016" y="2448"/>
              <a:ext cx="768" cy="96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1423" name="Oval 63">
              <a:extLst>
                <a:ext uri="{FF2B5EF4-FFF2-40B4-BE49-F238E27FC236}">
                  <a16:creationId xmlns:a16="http://schemas.microsoft.com/office/drawing/2014/main" id="{723E94DB-D647-452F-9C3E-D95009A316CA}"/>
                </a:ext>
              </a:extLst>
            </p:cNvPr>
            <p:cNvSpPr>
              <a:spLocks noChangeArrowheads="1"/>
            </p:cNvSpPr>
            <p:nvPr/>
          </p:nvSpPr>
          <p:spPr bwMode="auto">
            <a:xfrm>
              <a:off x="2688" y="220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49</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1424" name="Oval 64">
              <a:extLst>
                <a:ext uri="{FF2B5EF4-FFF2-40B4-BE49-F238E27FC236}">
                  <a16:creationId xmlns:a16="http://schemas.microsoft.com/office/drawing/2014/main" id="{00BDACF7-1D8D-4283-9D2F-075D54F07D53}"/>
                </a:ext>
              </a:extLst>
            </p:cNvPr>
            <p:cNvSpPr>
              <a:spLocks noChangeArrowheads="1"/>
            </p:cNvSpPr>
            <p:nvPr/>
          </p:nvSpPr>
          <p:spPr bwMode="auto">
            <a:xfrm>
              <a:off x="2256" y="273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1425" name="Oval 65">
              <a:extLst>
                <a:ext uri="{FF2B5EF4-FFF2-40B4-BE49-F238E27FC236}">
                  <a16:creationId xmlns:a16="http://schemas.microsoft.com/office/drawing/2014/main" id="{2A7D593A-DB68-499B-8C93-423C004E5A3F}"/>
                </a:ext>
              </a:extLst>
            </p:cNvPr>
            <p:cNvSpPr>
              <a:spLocks noChangeArrowheads="1"/>
            </p:cNvSpPr>
            <p:nvPr/>
          </p:nvSpPr>
          <p:spPr bwMode="auto">
            <a:xfrm>
              <a:off x="1776" y="3312"/>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1426" name="Oval 66">
              <a:extLst>
                <a:ext uri="{FF2B5EF4-FFF2-40B4-BE49-F238E27FC236}">
                  <a16:creationId xmlns:a16="http://schemas.microsoft.com/office/drawing/2014/main" id="{137C7A10-86A4-4004-BA6A-7FD14F577A78}"/>
                </a:ext>
              </a:extLst>
            </p:cNvPr>
            <p:cNvSpPr>
              <a:spLocks noChangeArrowheads="1"/>
            </p:cNvSpPr>
            <p:nvPr/>
          </p:nvSpPr>
          <p:spPr bwMode="auto">
            <a:xfrm>
              <a:off x="2448" y="3312"/>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1427" name="Oval 67">
              <a:extLst>
                <a:ext uri="{FF2B5EF4-FFF2-40B4-BE49-F238E27FC236}">
                  <a16:creationId xmlns:a16="http://schemas.microsoft.com/office/drawing/2014/main" id="{E0F1DA08-82F2-4AC6-9B1E-974A8FF309A8}"/>
                </a:ext>
              </a:extLst>
            </p:cNvPr>
            <p:cNvSpPr>
              <a:spLocks noChangeArrowheads="1"/>
            </p:cNvSpPr>
            <p:nvPr/>
          </p:nvSpPr>
          <p:spPr bwMode="auto">
            <a:xfrm>
              <a:off x="3168" y="273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1428" name="Oval 68">
              <a:extLst>
                <a:ext uri="{FF2B5EF4-FFF2-40B4-BE49-F238E27FC236}">
                  <a16:creationId xmlns:a16="http://schemas.microsoft.com/office/drawing/2014/main" id="{DE5D09BB-2B76-494C-9DFA-CF6C3C379FDF}"/>
                </a:ext>
              </a:extLst>
            </p:cNvPr>
            <p:cNvSpPr>
              <a:spLocks noChangeArrowheads="1"/>
            </p:cNvSpPr>
            <p:nvPr/>
          </p:nvSpPr>
          <p:spPr bwMode="auto">
            <a:xfrm>
              <a:off x="2976" y="3312"/>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1429" name="Text Box 69">
              <a:extLst>
                <a:ext uri="{FF2B5EF4-FFF2-40B4-BE49-F238E27FC236}">
                  <a16:creationId xmlns:a16="http://schemas.microsoft.com/office/drawing/2014/main" id="{F9CF3675-41B4-495A-A83A-CF73E8398F37}"/>
                </a:ext>
              </a:extLst>
            </p:cNvPr>
            <p:cNvSpPr txBox="1">
              <a:spLocks noChangeArrowheads="1"/>
            </p:cNvSpPr>
            <p:nvPr/>
          </p:nvSpPr>
          <p:spPr bwMode="auto">
            <a:xfrm>
              <a:off x="2604" y="1968"/>
              <a:ext cx="211" cy="312"/>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1</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1430" name="Text Box 70">
              <a:extLst>
                <a:ext uri="{FF2B5EF4-FFF2-40B4-BE49-F238E27FC236}">
                  <a16:creationId xmlns:a16="http://schemas.microsoft.com/office/drawing/2014/main" id="{57AE3AE7-4F52-4DA9-AFBB-4FAA775DB247}"/>
                </a:ext>
              </a:extLst>
            </p:cNvPr>
            <p:cNvSpPr txBox="1">
              <a:spLocks noChangeArrowheads="1"/>
            </p:cNvSpPr>
            <p:nvPr/>
          </p:nvSpPr>
          <p:spPr bwMode="auto">
            <a:xfrm>
              <a:off x="3468" y="2591"/>
              <a:ext cx="211" cy="313"/>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3</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1431" name="Text Box 71">
              <a:extLst>
                <a:ext uri="{FF2B5EF4-FFF2-40B4-BE49-F238E27FC236}">
                  <a16:creationId xmlns:a16="http://schemas.microsoft.com/office/drawing/2014/main" id="{C4CB4670-E0BF-42EC-AAE3-1054D8E933B0}"/>
                </a:ext>
              </a:extLst>
            </p:cNvPr>
            <p:cNvSpPr txBox="1">
              <a:spLocks noChangeArrowheads="1"/>
            </p:cNvSpPr>
            <p:nvPr/>
          </p:nvSpPr>
          <p:spPr bwMode="auto">
            <a:xfrm>
              <a:off x="2892" y="3073"/>
              <a:ext cx="210" cy="312"/>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6</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1432" name="Text Box 72">
              <a:extLst>
                <a:ext uri="{FF2B5EF4-FFF2-40B4-BE49-F238E27FC236}">
                  <a16:creationId xmlns:a16="http://schemas.microsoft.com/office/drawing/2014/main" id="{A8B9BCF4-8794-4421-95B0-46E4C972309E}"/>
                </a:ext>
              </a:extLst>
            </p:cNvPr>
            <p:cNvSpPr txBox="1">
              <a:spLocks noChangeArrowheads="1"/>
            </p:cNvSpPr>
            <p:nvPr/>
          </p:nvSpPr>
          <p:spPr bwMode="auto">
            <a:xfrm>
              <a:off x="2640" y="3073"/>
              <a:ext cx="211" cy="312"/>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5</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1433" name="Text Box 73">
              <a:extLst>
                <a:ext uri="{FF2B5EF4-FFF2-40B4-BE49-F238E27FC236}">
                  <a16:creationId xmlns:a16="http://schemas.microsoft.com/office/drawing/2014/main" id="{B9CDEE6D-4B94-4D7C-A174-3CCC1D100634}"/>
                </a:ext>
              </a:extLst>
            </p:cNvPr>
            <p:cNvSpPr txBox="1">
              <a:spLocks noChangeArrowheads="1"/>
            </p:cNvSpPr>
            <p:nvPr/>
          </p:nvSpPr>
          <p:spPr bwMode="auto">
            <a:xfrm>
              <a:off x="1692" y="3073"/>
              <a:ext cx="211" cy="312"/>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4</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1434" name="Text Box 74">
              <a:extLst>
                <a:ext uri="{FF2B5EF4-FFF2-40B4-BE49-F238E27FC236}">
                  <a16:creationId xmlns:a16="http://schemas.microsoft.com/office/drawing/2014/main" id="{66EBDCD4-5FC0-4C4F-97E4-24AB4FAFA17A}"/>
                </a:ext>
              </a:extLst>
            </p:cNvPr>
            <p:cNvSpPr txBox="1">
              <a:spLocks noChangeArrowheads="1"/>
            </p:cNvSpPr>
            <p:nvPr/>
          </p:nvSpPr>
          <p:spPr bwMode="auto">
            <a:xfrm>
              <a:off x="2112" y="2506"/>
              <a:ext cx="211" cy="313"/>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2</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D0699112-0D38-43DD-9749-48985A812860}"/>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a:t>
            </a:r>
            <a:endParaRPr lang="en-US" altLang="zh-CN" sz="3300">
              <a:latin typeface="黑体" panose="02010609060101010101" pitchFamily="49" charset="-122"/>
              <a:ea typeface="黑体" panose="02010609060101010101" pitchFamily="49" charset="-122"/>
            </a:endParaRPr>
          </a:p>
        </p:txBody>
      </p:sp>
      <p:sp>
        <p:nvSpPr>
          <p:cNvPr id="73731" name="Text Box 3">
            <a:extLst>
              <a:ext uri="{FF2B5EF4-FFF2-40B4-BE49-F238E27FC236}">
                <a16:creationId xmlns:a16="http://schemas.microsoft.com/office/drawing/2014/main" id="{5AF31787-8427-4397-A9B0-CAEAFE872D2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0F6DB7D2-527C-4F62-88F0-D0B90A388010}" type="slidenum">
              <a:rPr lang="zh-CN" altLang="en-US" sz="2400"/>
              <a:pPr algn="r" eaLnBrk="1" hangingPunct="1">
                <a:spcBef>
                  <a:spcPct val="50000"/>
                </a:spcBef>
                <a:buClrTx/>
                <a:buSzTx/>
                <a:buFontTx/>
                <a:buNone/>
              </a:pPr>
              <a:t>67</a:t>
            </a:fld>
            <a:endParaRPr lang="en-US" altLang="zh-CN" sz="2400"/>
          </a:p>
        </p:txBody>
      </p:sp>
      <p:sp>
        <p:nvSpPr>
          <p:cNvPr id="73732" name="Text Box 4">
            <a:extLst>
              <a:ext uri="{FF2B5EF4-FFF2-40B4-BE49-F238E27FC236}">
                <a16:creationId xmlns:a16="http://schemas.microsoft.com/office/drawing/2014/main" id="{4D01875F-B409-4A3B-A074-5BFFBBEC7603}"/>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73733" name="Rectangle 5">
            <a:extLst>
              <a:ext uri="{FF2B5EF4-FFF2-40B4-BE49-F238E27FC236}">
                <a16:creationId xmlns:a16="http://schemas.microsoft.com/office/drawing/2014/main" id="{D4739757-E4EB-4210-81DE-EE92004D020F}"/>
              </a:ext>
            </a:extLst>
          </p:cNvPr>
          <p:cNvSpPr>
            <a:spLocks noGrp="1" noChangeArrowheads="1"/>
          </p:cNvSpPr>
          <p:nvPr>
            <p:ph type="body" idx="1"/>
          </p:nvPr>
        </p:nvSpPr>
        <p:spPr>
          <a:xfrm>
            <a:off x="381000" y="2819400"/>
            <a:ext cx="8262938" cy="4038600"/>
          </a:xfrm>
        </p:spPr>
        <p:txBody>
          <a:bodyPr/>
          <a:lstStyle/>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堆排序主要要解决</a:t>
            </a:r>
            <a:r>
              <a:rPr lang="zh-CN" altLang="en-US" b="1">
                <a:solidFill>
                  <a:srgbClr val="FF0000"/>
                </a:solidFill>
                <a:latin typeface="黑体" panose="02010609060101010101" pitchFamily="49" charset="-122"/>
                <a:ea typeface="黑体" panose="02010609060101010101" pitchFamily="49" charset="-122"/>
              </a:rPr>
              <a:t>两个问题</a:t>
            </a:r>
            <a:r>
              <a:rPr lang="zh-CN" altLang="en-US" b="1">
                <a:latin typeface="黑体" panose="02010609060101010101" pitchFamily="49" charset="-122"/>
                <a:ea typeface="黑体" panose="02010609060101010101" pitchFamily="49" charset="-122"/>
              </a:rPr>
              <a:t>：</a:t>
            </a:r>
          </a:p>
          <a:p>
            <a:pPr eaLnBrk="1" hangingPunct="1">
              <a:spcBef>
                <a:spcPct val="70000"/>
              </a:spcBef>
              <a:buClr>
                <a:schemeClr val="tx2"/>
              </a:buClr>
              <a:buSzPct val="50000"/>
              <a:buFont typeface="Wingdings" panose="05000000000000000000" pitchFamily="2" charset="2"/>
              <a:buNone/>
            </a:pPr>
            <a:r>
              <a:rPr lang="zh-CN" altLang="en-US" b="1">
                <a:latin typeface="黑体" panose="02010609060101010101" pitchFamily="49" charset="-122"/>
                <a:ea typeface="黑体" panose="02010609060101010101" pitchFamily="49" charset="-122"/>
                <a:sym typeface="Symbol" panose="05050102010706020507" pitchFamily="18" charset="2"/>
              </a:rPr>
              <a:t>1.如何根据给定的序列</a:t>
            </a:r>
            <a:r>
              <a:rPr lang="zh-CN" altLang="en-US" b="1">
                <a:solidFill>
                  <a:srgbClr val="FF0000"/>
                </a:solidFill>
                <a:latin typeface="黑体" panose="02010609060101010101" pitchFamily="49" charset="-122"/>
                <a:ea typeface="黑体" panose="02010609060101010101" pitchFamily="49" charset="-122"/>
                <a:sym typeface="Symbol" panose="05050102010706020507" pitchFamily="18" charset="2"/>
              </a:rPr>
              <a:t>建初始堆</a:t>
            </a:r>
          </a:p>
          <a:p>
            <a:pPr eaLnBrk="1" hangingPunct="1">
              <a:spcBef>
                <a:spcPct val="70000"/>
              </a:spcBef>
              <a:buClr>
                <a:schemeClr val="tx2"/>
              </a:buClr>
              <a:buSzPct val="50000"/>
              <a:buFont typeface="Wingdings" panose="05000000000000000000" pitchFamily="2" charset="2"/>
              <a:buNone/>
            </a:pPr>
            <a:r>
              <a:rPr lang="zh-CN" altLang="en-US" b="1">
                <a:latin typeface="黑体" panose="02010609060101010101" pitchFamily="49" charset="-122"/>
                <a:ea typeface="黑体" panose="02010609060101010101" pitchFamily="49" charset="-122"/>
                <a:sym typeface="Symbol" panose="05050102010706020507" pitchFamily="18" charset="2"/>
              </a:rPr>
              <a:t>2.如何在交换掉根结点后，将剩下的结点调整为新的堆(</a:t>
            </a:r>
            <a:r>
              <a:rPr lang="zh-CN" altLang="en-US" b="1">
                <a:solidFill>
                  <a:srgbClr val="FF0000"/>
                </a:solidFill>
                <a:latin typeface="黑体" panose="02010609060101010101" pitchFamily="49" charset="-122"/>
                <a:ea typeface="黑体" panose="02010609060101010101" pitchFamily="49" charset="-122"/>
                <a:sym typeface="Symbol" panose="05050102010706020507" pitchFamily="18" charset="2"/>
              </a:rPr>
              <a:t>筛选</a:t>
            </a:r>
            <a:r>
              <a:rPr lang="zh-CN" altLang="en-US" b="1">
                <a:latin typeface="黑体" panose="02010609060101010101" pitchFamily="49" charset="-122"/>
                <a:ea typeface="黑体" panose="02010609060101010101" pitchFamily="49" charset="-122"/>
                <a:sym typeface="Symbol" panose="05050102010706020507" pitchFamily="18" charset="2"/>
              </a:rPr>
              <a:t>)</a:t>
            </a:r>
          </a:p>
        </p:txBody>
      </p:sp>
      <p:sp>
        <p:nvSpPr>
          <p:cNvPr id="73734" name="Rectangle 6">
            <a:extLst>
              <a:ext uri="{FF2B5EF4-FFF2-40B4-BE49-F238E27FC236}">
                <a16:creationId xmlns:a16="http://schemas.microsoft.com/office/drawing/2014/main" id="{FE96A7E7-6ED2-4C48-B93F-967215C68DC0}"/>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BB73C91B-7701-4DF3-B15A-A9115F5A65F2}"/>
              </a:ext>
            </a:extLst>
          </p:cNvPr>
          <p:cNvSpPr>
            <a:spLocks noGrp="1" noChangeArrowheads="1"/>
          </p:cNvSpPr>
          <p:nvPr>
            <p:ph type="title"/>
          </p:nvPr>
        </p:nvSpPr>
        <p:spPr>
          <a:xfrm>
            <a:off x="428625" y="1714500"/>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二、堆排序(筛选)</a:t>
            </a:r>
            <a:endParaRPr lang="en-US" altLang="zh-CN" sz="3300">
              <a:latin typeface="黑体" panose="02010609060101010101" pitchFamily="49" charset="-122"/>
              <a:ea typeface="黑体" panose="02010609060101010101" pitchFamily="49" charset="-122"/>
            </a:endParaRPr>
          </a:p>
        </p:txBody>
      </p:sp>
      <p:sp>
        <p:nvSpPr>
          <p:cNvPr id="74755" name="Text Box 3">
            <a:extLst>
              <a:ext uri="{FF2B5EF4-FFF2-40B4-BE49-F238E27FC236}">
                <a16:creationId xmlns:a16="http://schemas.microsoft.com/office/drawing/2014/main" id="{797F1B57-4B41-463D-AE0C-C853A56BF21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5B025453-46D7-44E2-9590-030EE34DBE1A}" type="slidenum">
              <a:rPr lang="zh-CN" altLang="en-US" sz="2400"/>
              <a:pPr algn="r" eaLnBrk="1" hangingPunct="1">
                <a:spcBef>
                  <a:spcPct val="50000"/>
                </a:spcBef>
                <a:buClrTx/>
                <a:buSzTx/>
                <a:buFontTx/>
                <a:buNone/>
              </a:pPr>
              <a:t>68</a:t>
            </a:fld>
            <a:endParaRPr lang="en-US" altLang="zh-CN" sz="2400"/>
          </a:p>
        </p:txBody>
      </p:sp>
      <p:sp>
        <p:nvSpPr>
          <p:cNvPr id="74756" name="Text Box 4">
            <a:extLst>
              <a:ext uri="{FF2B5EF4-FFF2-40B4-BE49-F238E27FC236}">
                <a16:creationId xmlns:a16="http://schemas.microsoft.com/office/drawing/2014/main" id="{EEBAEB5E-F2EE-401D-BACD-45D9306BC491}"/>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74757" name="Rectangle 5">
            <a:extLst>
              <a:ext uri="{FF2B5EF4-FFF2-40B4-BE49-F238E27FC236}">
                <a16:creationId xmlns:a16="http://schemas.microsoft.com/office/drawing/2014/main" id="{CBB9359F-AC8D-434D-B7D7-B60006613B30}"/>
              </a:ext>
            </a:extLst>
          </p:cNvPr>
          <p:cNvSpPr>
            <a:spLocks noGrp="1" noChangeArrowheads="1"/>
          </p:cNvSpPr>
          <p:nvPr>
            <p:ph type="body" idx="1"/>
          </p:nvPr>
        </p:nvSpPr>
        <p:spPr>
          <a:xfrm>
            <a:off x="381000" y="2500313"/>
            <a:ext cx="8763000" cy="4038600"/>
          </a:xfrm>
        </p:spPr>
        <p:txBody>
          <a:bodyPr/>
          <a:lstStyle/>
          <a:p>
            <a:pPr eaLnBrk="1" hangingPunct="1">
              <a:buClr>
                <a:schemeClr val="tx2"/>
              </a:buClr>
              <a:buSzPct val="50000"/>
            </a:pPr>
            <a:r>
              <a:rPr lang="zh-CN" altLang="en-US" sz="3200" b="1" dirty="0">
                <a:latin typeface="黑体" panose="02010609060101010101" pitchFamily="49" charset="-122"/>
                <a:ea typeface="黑体" panose="02010609060101010101" pitchFamily="49" charset="-122"/>
              </a:rPr>
              <a:t>输出</a:t>
            </a:r>
            <a:r>
              <a:rPr lang="zh-CN" altLang="en-US" sz="3200" b="1" dirty="0">
                <a:solidFill>
                  <a:srgbClr val="FF0000"/>
                </a:solidFill>
                <a:latin typeface="黑体" panose="02010609060101010101" pitchFamily="49" charset="-122"/>
                <a:ea typeface="黑体" panose="02010609060101010101" pitchFamily="49" charset="-122"/>
              </a:rPr>
              <a:t>根</a:t>
            </a:r>
            <a:r>
              <a:rPr lang="zh-CN" altLang="en-US" sz="3200" b="1" dirty="0">
                <a:latin typeface="黑体" panose="02010609060101010101" pitchFamily="49" charset="-122"/>
                <a:ea typeface="黑体" panose="02010609060101010101" pitchFamily="49" charset="-122"/>
              </a:rPr>
              <a:t>结点</a:t>
            </a:r>
          </a:p>
          <a:p>
            <a:pPr eaLnBrk="1" hangingPunct="1">
              <a:buClr>
                <a:schemeClr val="tx2"/>
              </a:buClr>
              <a:buSzPct val="50000"/>
            </a:pPr>
            <a:r>
              <a:rPr lang="zh-CN" altLang="en-US" sz="3200" b="1" dirty="0">
                <a:latin typeface="黑体" panose="02010609060101010101" pitchFamily="49" charset="-122"/>
                <a:ea typeface="黑体" panose="02010609060101010101" pitchFamily="49" charset="-122"/>
              </a:rPr>
              <a:t>用</a:t>
            </a:r>
            <a:r>
              <a:rPr lang="zh-CN" altLang="en-US" sz="3200" b="1" dirty="0">
                <a:solidFill>
                  <a:srgbClr val="FF0000"/>
                </a:solidFill>
                <a:latin typeface="黑体" panose="02010609060101010101" pitchFamily="49" charset="-122"/>
                <a:ea typeface="黑体" panose="02010609060101010101" pitchFamily="49" charset="-122"/>
              </a:rPr>
              <a:t>最后</a:t>
            </a:r>
            <a:r>
              <a:rPr lang="zh-CN" altLang="en-US" sz="3200" b="1" dirty="0">
                <a:latin typeface="黑体" panose="02010609060101010101" pitchFamily="49" charset="-122"/>
                <a:ea typeface="黑体" panose="02010609060101010101" pitchFamily="49" charset="-122"/>
              </a:rPr>
              <a:t>结点代替根结点值</a:t>
            </a:r>
          </a:p>
          <a:p>
            <a:pPr eaLnBrk="1" hangingPunct="1">
              <a:buClr>
                <a:schemeClr val="tx2"/>
              </a:buClr>
              <a:buSzPct val="50000"/>
            </a:pPr>
            <a:r>
              <a:rPr lang="zh-CN" altLang="en-US" sz="3200" b="1" dirty="0">
                <a:latin typeface="黑体" panose="02010609060101010101" pitchFamily="49" charset="-122"/>
                <a:ea typeface="黑体" panose="02010609060101010101" pitchFamily="49" charset="-122"/>
              </a:rPr>
              <a:t>比较</a:t>
            </a:r>
            <a:r>
              <a:rPr lang="zh-CN" altLang="en-US" sz="3200" b="1" dirty="0">
                <a:solidFill>
                  <a:srgbClr val="FF0000"/>
                </a:solidFill>
                <a:latin typeface="黑体" panose="02010609060101010101" pitchFamily="49" charset="-122"/>
                <a:ea typeface="黑体" panose="02010609060101010101" pitchFamily="49" charset="-122"/>
              </a:rPr>
              <a:t>根</a:t>
            </a:r>
            <a:r>
              <a:rPr lang="zh-CN" altLang="en-US" sz="3200" b="1" dirty="0">
                <a:latin typeface="黑体" panose="02010609060101010101" pitchFamily="49" charset="-122"/>
                <a:ea typeface="黑体" panose="02010609060101010101" pitchFamily="49" charset="-122"/>
              </a:rPr>
              <a:t>结点与</a:t>
            </a:r>
            <a:r>
              <a:rPr lang="zh-CN" altLang="en-US" sz="3200" b="1" dirty="0">
                <a:solidFill>
                  <a:srgbClr val="FF0000"/>
                </a:solidFill>
                <a:latin typeface="黑体" panose="02010609060101010101" pitchFamily="49" charset="-122"/>
                <a:ea typeface="黑体" panose="02010609060101010101" pitchFamily="49" charset="-122"/>
              </a:rPr>
              <a:t>两个子结点</a:t>
            </a:r>
            <a:r>
              <a:rPr lang="zh-CN" altLang="en-US" sz="3200" b="1" dirty="0">
                <a:latin typeface="黑体" panose="02010609060101010101" pitchFamily="49" charset="-122"/>
                <a:ea typeface="黑体" panose="02010609060101010101" pitchFamily="49" charset="-122"/>
              </a:rPr>
              <a:t>的值，如果小于其中一个子结点，则选择</a:t>
            </a:r>
            <a:r>
              <a:rPr lang="zh-CN" altLang="en-US" sz="3200" b="1" dirty="0">
                <a:solidFill>
                  <a:srgbClr val="FF0000"/>
                </a:solidFill>
                <a:latin typeface="黑体" panose="02010609060101010101" pitchFamily="49" charset="-122"/>
                <a:ea typeface="黑体" panose="02010609060101010101" pitchFamily="49" charset="-122"/>
              </a:rPr>
              <a:t>大</a:t>
            </a:r>
            <a:r>
              <a:rPr lang="zh-CN" altLang="en-US" sz="3200" b="1" dirty="0">
                <a:latin typeface="黑体" panose="02010609060101010101" pitchFamily="49" charset="-122"/>
                <a:ea typeface="黑体" panose="02010609060101010101" pitchFamily="49" charset="-122"/>
              </a:rPr>
              <a:t>的子结点与根结点交换</a:t>
            </a:r>
          </a:p>
          <a:p>
            <a:pPr eaLnBrk="1" hangingPunct="1">
              <a:buClr>
                <a:schemeClr val="tx2"/>
              </a:buClr>
              <a:buSzPct val="50000"/>
            </a:pPr>
            <a:r>
              <a:rPr lang="zh-CN" altLang="en-US" sz="3200" b="1" dirty="0">
                <a:latin typeface="黑体" panose="02010609060101010101" pitchFamily="49" charset="-122"/>
                <a:ea typeface="黑体" panose="02010609060101010101" pitchFamily="49" charset="-122"/>
              </a:rPr>
              <a:t>继续将</a:t>
            </a:r>
            <a:r>
              <a:rPr lang="zh-CN" altLang="en-US" sz="3200" b="1" dirty="0">
                <a:solidFill>
                  <a:srgbClr val="FF0000"/>
                </a:solidFill>
                <a:latin typeface="黑体" panose="02010609060101010101" pitchFamily="49" charset="-122"/>
                <a:ea typeface="黑体" panose="02010609060101010101" pitchFamily="49" charset="-122"/>
              </a:rPr>
              <a:t>交换</a:t>
            </a:r>
            <a:r>
              <a:rPr lang="zh-CN" altLang="en-US" sz="3200" b="1" dirty="0">
                <a:latin typeface="黑体" panose="02010609060101010101" pitchFamily="49" charset="-122"/>
                <a:ea typeface="黑体" panose="02010609060101010101" pitchFamily="49" charset="-122"/>
              </a:rPr>
              <a:t>的结点与其</a:t>
            </a:r>
            <a:r>
              <a:rPr lang="zh-CN" altLang="en-US" sz="3200" b="1" dirty="0">
                <a:solidFill>
                  <a:srgbClr val="FF0000"/>
                </a:solidFill>
                <a:latin typeface="黑体" panose="02010609060101010101" pitchFamily="49" charset="-122"/>
                <a:ea typeface="黑体" panose="02010609060101010101" pitchFamily="49" charset="-122"/>
              </a:rPr>
              <a:t>子结点</a:t>
            </a:r>
            <a:r>
              <a:rPr lang="zh-CN" altLang="en-US" sz="3200" b="1" dirty="0">
                <a:latin typeface="黑体" panose="02010609060101010101" pitchFamily="49" charset="-122"/>
                <a:ea typeface="黑体" panose="02010609060101010101" pitchFamily="49" charset="-122"/>
              </a:rPr>
              <a:t>比较</a:t>
            </a:r>
          </a:p>
          <a:p>
            <a:pPr eaLnBrk="1" hangingPunct="1">
              <a:buClr>
                <a:schemeClr val="tx2"/>
              </a:buClr>
              <a:buSzPct val="50000"/>
            </a:pPr>
            <a:r>
              <a:rPr lang="zh-CN" altLang="en-US" sz="3200" b="1" dirty="0">
                <a:latin typeface="黑体" panose="02010609060101010101" pitchFamily="49" charset="-122"/>
                <a:ea typeface="黑体" panose="02010609060101010101" pitchFamily="49" charset="-122"/>
              </a:rPr>
              <a:t>直到</a:t>
            </a:r>
            <a:r>
              <a:rPr lang="zh-CN" altLang="en-US" sz="3200" b="1" dirty="0">
                <a:solidFill>
                  <a:srgbClr val="FF0000"/>
                </a:solidFill>
                <a:latin typeface="黑体" panose="02010609060101010101" pitchFamily="49" charset="-122"/>
                <a:ea typeface="黑体" panose="02010609060101010101" pitchFamily="49" charset="-122"/>
              </a:rPr>
              <a:t>叶子</a:t>
            </a:r>
            <a:r>
              <a:rPr lang="zh-CN" altLang="en-US" sz="3200" b="1" dirty="0">
                <a:latin typeface="黑体" panose="02010609060101010101" pitchFamily="49" charset="-122"/>
                <a:ea typeface="黑体" panose="02010609060101010101" pitchFamily="49" charset="-122"/>
              </a:rPr>
              <a:t>结点或者</a:t>
            </a:r>
            <a:r>
              <a:rPr lang="zh-CN" altLang="en-US" sz="3200" b="1" dirty="0">
                <a:solidFill>
                  <a:srgbClr val="FF0000"/>
                </a:solidFill>
                <a:latin typeface="黑体" panose="02010609060101010101" pitchFamily="49" charset="-122"/>
                <a:ea typeface="黑体" panose="02010609060101010101" pitchFamily="49" charset="-122"/>
              </a:rPr>
              <a:t>根</a:t>
            </a:r>
            <a:r>
              <a:rPr lang="zh-CN" altLang="en-US" sz="3200" b="1" dirty="0">
                <a:latin typeface="黑体" panose="02010609060101010101" pitchFamily="49" charset="-122"/>
                <a:ea typeface="黑体" panose="02010609060101010101" pitchFamily="49" charset="-122"/>
              </a:rPr>
              <a:t>节点值</a:t>
            </a:r>
            <a:r>
              <a:rPr lang="zh-CN" altLang="en-US" sz="3200" b="1" dirty="0">
                <a:solidFill>
                  <a:srgbClr val="FF0000"/>
                </a:solidFill>
                <a:latin typeface="黑体" panose="02010609060101010101" pitchFamily="49" charset="-122"/>
                <a:ea typeface="黑体" panose="02010609060101010101" pitchFamily="49" charset="-122"/>
              </a:rPr>
              <a:t>大于等于</a:t>
            </a:r>
            <a:r>
              <a:rPr lang="zh-CN" altLang="en-US" sz="3200" b="1" dirty="0">
                <a:latin typeface="黑体" panose="02010609060101010101" pitchFamily="49" charset="-122"/>
                <a:ea typeface="黑体" panose="02010609060101010101" pitchFamily="49" charset="-122"/>
              </a:rPr>
              <a:t>两个子结点</a:t>
            </a:r>
            <a:endParaRPr lang="zh-CN" altLang="en-US" sz="3200" b="1" dirty="0">
              <a:latin typeface="黑体" panose="02010609060101010101" pitchFamily="49" charset="-122"/>
              <a:ea typeface="黑体" panose="02010609060101010101" pitchFamily="49" charset="-122"/>
              <a:sym typeface="Symbol" panose="05050102010706020507" pitchFamily="18" charset="2"/>
            </a:endParaRPr>
          </a:p>
        </p:txBody>
      </p:sp>
      <p:sp>
        <p:nvSpPr>
          <p:cNvPr id="74758" name="Rectangle 6">
            <a:extLst>
              <a:ext uri="{FF2B5EF4-FFF2-40B4-BE49-F238E27FC236}">
                <a16:creationId xmlns:a16="http://schemas.microsoft.com/office/drawing/2014/main" id="{93BB514B-CF23-4685-B332-9B2097FF80B3}"/>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E30F431E-C8F2-4D91-A96A-512563818143}"/>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二、堆排序(筛选举例)</a:t>
            </a:r>
            <a:endParaRPr lang="en-US" altLang="zh-CN" sz="3300">
              <a:latin typeface="黑体" panose="02010609060101010101" pitchFamily="49" charset="-122"/>
              <a:ea typeface="黑体" panose="02010609060101010101" pitchFamily="49" charset="-122"/>
            </a:endParaRPr>
          </a:p>
        </p:txBody>
      </p:sp>
      <p:sp>
        <p:nvSpPr>
          <p:cNvPr id="75779" name="Text Box 3">
            <a:extLst>
              <a:ext uri="{FF2B5EF4-FFF2-40B4-BE49-F238E27FC236}">
                <a16:creationId xmlns:a16="http://schemas.microsoft.com/office/drawing/2014/main" id="{11F62C8C-2E18-45C6-96B0-7735389EC25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301FDF5-1A30-461F-933B-97F0DABF0296}" type="slidenum">
              <a:rPr lang="zh-CN" altLang="en-US" sz="2400"/>
              <a:pPr algn="r" eaLnBrk="1" hangingPunct="1">
                <a:spcBef>
                  <a:spcPct val="50000"/>
                </a:spcBef>
                <a:buClrTx/>
                <a:buSzTx/>
                <a:buFontTx/>
                <a:buNone/>
              </a:pPr>
              <a:t>69</a:t>
            </a:fld>
            <a:endParaRPr lang="en-US" altLang="zh-CN" sz="2400"/>
          </a:p>
        </p:txBody>
      </p:sp>
      <p:sp>
        <p:nvSpPr>
          <p:cNvPr id="75780" name="Text Box 4">
            <a:extLst>
              <a:ext uri="{FF2B5EF4-FFF2-40B4-BE49-F238E27FC236}">
                <a16:creationId xmlns:a16="http://schemas.microsoft.com/office/drawing/2014/main" id="{87EE6A8B-FA14-41C3-B028-86B5092E2E4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75781" name="Rectangle 6">
            <a:extLst>
              <a:ext uri="{FF2B5EF4-FFF2-40B4-BE49-F238E27FC236}">
                <a16:creationId xmlns:a16="http://schemas.microsoft.com/office/drawing/2014/main" id="{F09DD571-FC5C-43D5-8BBA-CB85592C2C79}"/>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75782" name="Group 25">
            <a:extLst>
              <a:ext uri="{FF2B5EF4-FFF2-40B4-BE49-F238E27FC236}">
                <a16:creationId xmlns:a16="http://schemas.microsoft.com/office/drawing/2014/main" id="{FDE26E84-5ADA-4737-8EC0-51142125462A}"/>
              </a:ext>
            </a:extLst>
          </p:cNvPr>
          <p:cNvGrpSpPr>
            <a:grpSpLocks/>
          </p:cNvGrpSpPr>
          <p:nvPr/>
        </p:nvGrpSpPr>
        <p:grpSpPr bwMode="auto">
          <a:xfrm>
            <a:off x="304800" y="3100388"/>
            <a:ext cx="2905125" cy="2312987"/>
            <a:chOff x="192" y="1908"/>
            <a:chExt cx="2010" cy="1644"/>
          </a:xfrm>
        </p:grpSpPr>
        <p:sp>
          <p:nvSpPr>
            <p:cNvPr id="75817" name="Line 9">
              <a:extLst>
                <a:ext uri="{FF2B5EF4-FFF2-40B4-BE49-F238E27FC236}">
                  <a16:creationId xmlns:a16="http://schemas.microsoft.com/office/drawing/2014/main" id="{905F75EA-7A49-4D88-B684-69EF3E6B0E56}"/>
                </a:ext>
              </a:extLst>
            </p:cNvPr>
            <p:cNvSpPr>
              <a:spLocks noChangeShapeType="1"/>
            </p:cNvSpPr>
            <p:nvPr/>
          </p:nvSpPr>
          <p:spPr bwMode="auto">
            <a:xfrm>
              <a:off x="1428" y="2352"/>
              <a:ext cx="384" cy="48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18" name="Line 10">
              <a:extLst>
                <a:ext uri="{FF2B5EF4-FFF2-40B4-BE49-F238E27FC236}">
                  <a16:creationId xmlns:a16="http://schemas.microsoft.com/office/drawing/2014/main" id="{0F5172FD-69D4-430E-B26B-F33B5A39A99D}"/>
                </a:ext>
              </a:extLst>
            </p:cNvPr>
            <p:cNvSpPr>
              <a:spLocks noChangeShapeType="1"/>
            </p:cNvSpPr>
            <p:nvPr/>
          </p:nvSpPr>
          <p:spPr bwMode="auto">
            <a:xfrm>
              <a:off x="996" y="2928"/>
              <a:ext cx="96"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19" name="Line 11">
              <a:extLst>
                <a:ext uri="{FF2B5EF4-FFF2-40B4-BE49-F238E27FC236}">
                  <a16:creationId xmlns:a16="http://schemas.microsoft.com/office/drawing/2014/main" id="{5C8F30FF-0C08-4918-A043-0B57AE4CB6CE}"/>
                </a:ext>
              </a:extLst>
            </p:cNvPr>
            <p:cNvSpPr>
              <a:spLocks noChangeShapeType="1"/>
            </p:cNvSpPr>
            <p:nvPr/>
          </p:nvSpPr>
          <p:spPr bwMode="auto">
            <a:xfrm flipH="1">
              <a:off x="516" y="2352"/>
              <a:ext cx="768" cy="96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4444" name="Oval 12">
              <a:extLst>
                <a:ext uri="{FF2B5EF4-FFF2-40B4-BE49-F238E27FC236}">
                  <a16:creationId xmlns:a16="http://schemas.microsoft.com/office/drawing/2014/main" id="{E0B47E0C-30D5-4F48-91FA-7B2FAE167D5B}"/>
                </a:ext>
              </a:extLst>
            </p:cNvPr>
            <p:cNvSpPr>
              <a:spLocks noChangeArrowheads="1"/>
            </p:cNvSpPr>
            <p:nvPr/>
          </p:nvSpPr>
          <p:spPr bwMode="auto">
            <a:xfrm>
              <a:off x="1488" y="321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itchFamily="18" charset="0"/>
                </a:rPr>
                <a:t>49</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4445" name="Oval 13">
              <a:extLst>
                <a:ext uri="{FF2B5EF4-FFF2-40B4-BE49-F238E27FC236}">
                  <a16:creationId xmlns:a16="http://schemas.microsoft.com/office/drawing/2014/main" id="{2E516202-F7D4-4BDB-8F5E-D2F1E4D0043F}"/>
                </a:ext>
              </a:extLst>
            </p:cNvPr>
            <p:cNvSpPr>
              <a:spLocks noChangeArrowheads="1"/>
            </p:cNvSpPr>
            <p:nvPr/>
          </p:nvSpPr>
          <p:spPr bwMode="auto">
            <a:xfrm>
              <a:off x="755" y="2640"/>
              <a:ext cx="335"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4446" name="Oval 14">
              <a:extLst>
                <a:ext uri="{FF2B5EF4-FFF2-40B4-BE49-F238E27FC236}">
                  <a16:creationId xmlns:a16="http://schemas.microsoft.com/office/drawing/2014/main" id="{AAC74681-90B8-4AC4-BDD3-52DA4874AF21}"/>
                </a:ext>
              </a:extLst>
            </p:cNvPr>
            <p:cNvSpPr>
              <a:spLocks noChangeArrowheads="1"/>
            </p:cNvSpPr>
            <p:nvPr/>
          </p:nvSpPr>
          <p:spPr bwMode="auto">
            <a:xfrm>
              <a:off x="275" y="3216"/>
              <a:ext cx="335"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4447" name="Oval 15">
              <a:extLst>
                <a:ext uri="{FF2B5EF4-FFF2-40B4-BE49-F238E27FC236}">
                  <a16:creationId xmlns:a16="http://schemas.microsoft.com/office/drawing/2014/main" id="{D42EEC79-232C-43DD-981F-2D60F519A843}"/>
                </a:ext>
              </a:extLst>
            </p:cNvPr>
            <p:cNvSpPr>
              <a:spLocks noChangeArrowheads="1"/>
            </p:cNvSpPr>
            <p:nvPr/>
          </p:nvSpPr>
          <p:spPr bwMode="auto">
            <a:xfrm>
              <a:off x="948" y="321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4448" name="Oval 16">
              <a:extLst>
                <a:ext uri="{FF2B5EF4-FFF2-40B4-BE49-F238E27FC236}">
                  <a16:creationId xmlns:a16="http://schemas.microsoft.com/office/drawing/2014/main" id="{6A0D6F49-63C3-4933-8FC1-10361B06CCF6}"/>
                </a:ext>
              </a:extLst>
            </p:cNvPr>
            <p:cNvSpPr>
              <a:spLocks noChangeArrowheads="1"/>
            </p:cNvSpPr>
            <p:nvPr/>
          </p:nvSpPr>
          <p:spPr bwMode="auto">
            <a:xfrm>
              <a:off x="1668" y="264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4449" name="Oval 17">
              <a:extLst>
                <a:ext uri="{FF2B5EF4-FFF2-40B4-BE49-F238E27FC236}">
                  <a16:creationId xmlns:a16="http://schemas.microsoft.com/office/drawing/2014/main" id="{FC90D118-957D-4156-B4B3-C4509968DC75}"/>
                </a:ext>
              </a:extLst>
            </p:cNvPr>
            <p:cNvSpPr>
              <a:spLocks noChangeArrowheads="1"/>
            </p:cNvSpPr>
            <p:nvPr/>
          </p:nvSpPr>
          <p:spPr bwMode="auto">
            <a:xfrm>
              <a:off x="1200" y="2112"/>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hlink"/>
                  </a:solidFill>
                  <a:effectLst>
                    <a:outerShdw blurRad="38100" dist="38100" dir="2700000" algn="tl">
                      <a:srgbClr val="000000"/>
                    </a:outerShdw>
                  </a:effectLst>
                  <a:latin typeface="Times New Roman"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4450" name="Text Box 18">
              <a:extLst>
                <a:ext uri="{FF2B5EF4-FFF2-40B4-BE49-F238E27FC236}">
                  <a16:creationId xmlns:a16="http://schemas.microsoft.com/office/drawing/2014/main" id="{2135E899-EEE1-4E4B-9720-237D64B1C2AC}"/>
                </a:ext>
              </a:extLst>
            </p:cNvPr>
            <p:cNvSpPr txBox="1">
              <a:spLocks noChangeArrowheads="1"/>
            </p:cNvSpPr>
            <p:nvPr/>
          </p:nvSpPr>
          <p:spPr bwMode="auto">
            <a:xfrm>
              <a:off x="1105" y="1908"/>
              <a:ext cx="234" cy="324"/>
            </a:xfrm>
            <a:prstGeom prst="rect">
              <a:avLst/>
            </a:prstGeom>
            <a:noFill/>
            <a:ln w="9525">
              <a:noFill/>
              <a:miter lim="800000"/>
              <a:headEnd/>
              <a:tailEnd/>
            </a:ln>
          </p:spPr>
          <p:txBody>
            <a:bodyPr wrap="none" lIns="92355" tIns="46178" rIns="92355" bIns="46178">
              <a:spAutoFit/>
            </a:bodyPr>
            <a:lstStyle/>
            <a:p>
              <a:pPr algn="ctr" defTabSz="923925" eaLnBrk="1" hangingPunct="1">
                <a:defRPr/>
              </a:pPr>
              <a:r>
                <a:rPr lang="zh-CN" altLang="en-US" b="1">
                  <a:latin typeface="Times New Roman" pitchFamily="18" charset="0"/>
                </a:rPr>
                <a:t>1</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4451" name="Text Box 19">
              <a:extLst>
                <a:ext uri="{FF2B5EF4-FFF2-40B4-BE49-F238E27FC236}">
                  <a16:creationId xmlns:a16="http://schemas.microsoft.com/office/drawing/2014/main" id="{D8852451-33EF-40AB-9F25-F8619868D950}"/>
                </a:ext>
              </a:extLst>
            </p:cNvPr>
            <p:cNvSpPr txBox="1">
              <a:spLocks noChangeArrowheads="1"/>
            </p:cNvSpPr>
            <p:nvPr/>
          </p:nvSpPr>
          <p:spPr bwMode="auto">
            <a:xfrm>
              <a:off x="1968" y="2533"/>
              <a:ext cx="234" cy="325"/>
            </a:xfrm>
            <a:prstGeom prst="rect">
              <a:avLst/>
            </a:prstGeom>
            <a:noFill/>
            <a:ln w="9525">
              <a:noFill/>
              <a:miter lim="800000"/>
              <a:headEnd/>
              <a:tailEnd/>
            </a:ln>
          </p:spPr>
          <p:txBody>
            <a:bodyPr wrap="none" lIns="92355" tIns="46178" rIns="92355" bIns="46178">
              <a:spAutoFit/>
            </a:bodyPr>
            <a:lstStyle/>
            <a:p>
              <a:pPr algn="ctr" defTabSz="923925" eaLnBrk="1" hangingPunct="1">
                <a:defRPr/>
              </a:pPr>
              <a:r>
                <a:rPr lang="zh-CN" altLang="en-US" b="1">
                  <a:latin typeface="Times New Roman" pitchFamily="18" charset="0"/>
                </a:rPr>
                <a:t>3</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4452" name="Text Box 20">
              <a:extLst>
                <a:ext uri="{FF2B5EF4-FFF2-40B4-BE49-F238E27FC236}">
                  <a16:creationId xmlns:a16="http://schemas.microsoft.com/office/drawing/2014/main" id="{353D3C54-D6F8-4361-B903-8C54B79D6079}"/>
                </a:ext>
              </a:extLst>
            </p:cNvPr>
            <p:cNvSpPr txBox="1">
              <a:spLocks noChangeArrowheads="1"/>
            </p:cNvSpPr>
            <p:nvPr/>
          </p:nvSpPr>
          <p:spPr bwMode="auto">
            <a:xfrm>
              <a:off x="1391" y="3012"/>
              <a:ext cx="234" cy="325"/>
            </a:xfrm>
            <a:prstGeom prst="rect">
              <a:avLst/>
            </a:prstGeom>
            <a:noFill/>
            <a:ln w="9525">
              <a:noFill/>
              <a:miter lim="800000"/>
              <a:headEnd/>
              <a:tailEnd/>
            </a:ln>
          </p:spPr>
          <p:txBody>
            <a:bodyPr wrap="none" lIns="92355" tIns="46178" rIns="92355" bIns="46178">
              <a:spAutoFit/>
            </a:bodyPr>
            <a:lstStyle/>
            <a:p>
              <a:pPr algn="ctr" defTabSz="923925" eaLnBrk="1" hangingPunct="1">
                <a:defRPr/>
              </a:pPr>
              <a:r>
                <a:rPr lang="zh-CN" altLang="en-US" b="1">
                  <a:latin typeface="Times New Roman" pitchFamily="18" charset="0"/>
                </a:rPr>
                <a:t>6</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4453" name="Text Box 21">
              <a:extLst>
                <a:ext uri="{FF2B5EF4-FFF2-40B4-BE49-F238E27FC236}">
                  <a16:creationId xmlns:a16="http://schemas.microsoft.com/office/drawing/2014/main" id="{FC137BCE-1C2F-4294-9095-74F27B070A01}"/>
                </a:ext>
              </a:extLst>
            </p:cNvPr>
            <p:cNvSpPr txBox="1">
              <a:spLocks noChangeArrowheads="1"/>
            </p:cNvSpPr>
            <p:nvPr/>
          </p:nvSpPr>
          <p:spPr bwMode="auto">
            <a:xfrm>
              <a:off x="1141" y="3012"/>
              <a:ext cx="234" cy="325"/>
            </a:xfrm>
            <a:prstGeom prst="rect">
              <a:avLst/>
            </a:prstGeom>
            <a:noFill/>
            <a:ln w="9525">
              <a:noFill/>
              <a:miter lim="800000"/>
              <a:headEnd/>
              <a:tailEnd/>
            </a:ln>
          </p:spPr>
          <p:txBody>
            <a:bodyPr wrap="none" lIns="92355" tIns="46178" rIns="92355" bIns="46178">
              <a:spAutoFit/>
            </a:bodyPr>
            <a:lstStyle/>
            <a:p>
              <a:pPr algn="ctr" defTabSz="923925" eaLnBrk="1" hangingPunct="1">
                <a:defRPr/>
              </a:pPr>
              <a:r>
                <a:rPr lang="zh-CN" altLang="en-US" b="1">
                  <a:latin typeface="Times New Roman" pitchFamily="18" charset="0"/>
                </a:rPr>
                <a:t>5</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4454" name="Text Box 22">
              <a:extLst>
                <a:ext uri="{FF2B5EF4-FFF2-40B4-BE49-F238E27FC236}">
                  <a16:creationId xmlns:a16="http://schemas.microsoft.com/office/drawing/2014/main" id="{3CACA16A-9175-4A06-BD9B-77A70ECF46FD}"/>
                </a:ext>
              </a:extLst>
            </p:cNvPr>
            <p:cNvSpPr txBox="1">
              <a:spLocks noChangeArrowheads="1"/>
            </p:cNvSpPr>
            <p:nvPr/>
          </p:nvSpPr>
          <p:spPr bwMode="auto">
            <a:xfrm>
              <a:off x="192" y="3012"/>
              <a:ext cx="234" cy="325"/>
            </a:xfrm>
            <a:prstGeom prst="rect">
              <a:avLst/>
            </a:prstGeom>
            <a:noFill/>
            <a:ln w="9525">
              <a:noFill/>
              <a:miter lim="800000"/>
              <a:headEnd/>
              <a:tailEnd/>
            </a:ln>
          </p:spPr>
          <p:txBody>
            <a:bodyPr wrap="none" lIns="92355" tIns="46178" rIns="92355" bIns="46178">
              <a:spAutoFit/>
            </a:bodyPr>
            <a:lstStyle/>
            <a:p>
              <a:pPr algn="ctr" defTabSz="923925" eaLnBrk="1" hangingPunct="1">
                <a:defRPr/>
              </a:pPr>
              <a:r>
                <a:rPr lang="zh-CN" altLang="en-US" b="1">
                  <a:latin typeface="Times New Roman" pitchFamily="18" charset="0"/>
                </a:rPr>
                <a:t>4</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4455" name="Text Box 23">
              <a:extLst>
                <a:ext uri="{FF2B5EF4-FFF2-40B4-BE49-F238E27FC236}">
                  <a16:creationId xmlns:a16="http://schemas.microsoft.com/office/drawing/2014/main" id="{6F11EA6D-DEE6-42FB-8D6D-FEBB9FC5C80A}"/>
                </a:ext>
              </a:extLst>
            </p:cNvPr>
            <p:cNvSpPr txBox="1">
              <a:spLocks noChangeArrowheads="1"/>
            </p:cNvSpPr>
            <p:nvPr/>
          </p:nvSpPr>
          <p:spPr bwMode="auto">
            <a:xfrm>
              <a:off x="612" y="2444"/>
              <a:ext cx="234" cy="324"/>
            </a:xfrm>
            <a:prstGeom prst="rect">
              <a:avLst/>
            </a:prstGeom>
            <a:noFill/>
            <a:ln w="9525">
              <a:noFill/>
              <a:miter lim="800000"/>
              <a:headEnd/>
              <a:tailEnd/>
            </a:ln>
          </p:spPr>
          <p:txBody>
            <a:bodyPr wrap="none" lIns="92355" tIns="46178" rIns="92355" bIns="46178">
              <a:spAutoFit/>
            </a:bodyPr>
            <a:lstStyle/>
            <a:p>
              <a:pPr algn="ctr" defTabSz="923925" eaLnBrk="1" hangingPunct="1">
                <a:defRPr/>
              </a:pPr>
              <a:r>
                <a:rPr lang="zh-CN" altLang="en-US" b="1">
                  <a:latin typeface="Times New Roman" pitchFamily="18" charset="0"/>
                </a:rPr>
                <a:t>2</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grpSp>
      <p:sp>
        <p:nvSpPr>
          <p:cNvPr id="75783" name="Line 42">
            <a:extLst>
              <a:ext uri="{FF2B5EF4-FFF2-40B4-BE49-F238E27FC236}">
                <a16:creationId xmlns:a16="http://schemas.microsoft.com/office/drawing/2014/main" id="{BBF285CB-756B-4BE6-A0E0-348E04E73F6B}"/>
              </a:ext>
            </a:extLst>
          </p:cNvPr>
          <p:cNvSpPr>
            <a:spLocks noChangeShapeType="1"/>
          </p:cNvSpPr>
          <p:nvPr/>
        </p:nvSpPr>
        <p:spPr bwMode="auto">
          <a:xfrm flipV="1">
            <a:off x="1295400" y="3657600"/>
            <a:ext cx="381000" cy="457200"/>
          </a:xfrm>
          <a:prstGeom prst="line">
            <a:avLst/>
          </a:prstGeom>
          <a:noFill/>
          <a:ln w="28575">
            <a:solidFill>
              <a:srgbClr val="FF0000"/>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75784" name="Group 44">
            <a:extLst>
              <a:ext uri="{FF2B5EF4-FFF2-40B4-BE49-F238E27FC236}">
                <a16:creationId xmlns:a16="http://schemas.microsoft.com/office/drawing/2014/main" id="{AC6D2824-0901-425A-BC99-B39A79124734}"/>
              </a:ext>
            </a:extLst>
          </p:cNvPr>
          <p:cNvGrpSpPr>
            <a:grpSpLocks/>
          </p:cNvGrpSpPr>
          <p:nvPr/>
        </p:nvGrpSpPr>
        <p:grpSpPr bwMode="auto">
          <a:xfrm>
            <a:off x="3276600" y="3022600"/>
            <a:ext cx="2927350" cy="2390775"/>
            <a:chOff x="2208" y="1859"/>
            <a:chExt cx="2010" cy="1645"/>
          </a:xfrm>
        </p:grpSpPr>
        <p:sp>
          <p:nvSpPr>
            <p:cNvPr id="75801" name="Line 27">
              <a:extLst>
                <a:ext uri="{FF2B5EF4-FFF2-40B4-BE49-F238E27FC236}">
                  <a16:creationId xmlns:a16="http://schemas.microsoft.com/office/drawing/2014/main" id="{F807AE80-E813-4413-A357-BDBCB8B9C133}"/>
                </a:ext>
              </a:extLst>
            </p:cNvPr>
            <p:cNvSpPr>
              <a:spLocks noChangeShapeType="1"/>
            </p:cNvSpPr>
            <p:nvPr/>
          </p:nvSpPr>
          <p:spPr bwMode="auto">
            <a:xfrm>
              <a:off x="3444" y="2304"/>
              <a:ext cx="384" cy="48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2" name="Line 28">
              <a:extLst>
                <a:ext uri="{FF2B5EF4-FFF2-40B4-BE49-F238E27FC236}">
                  <a16:creationId xmlns:a16="http://schemas.microsoft.com/office/drawing/2014/main" id="{9801E736-D425-413B-9228-0B52D5308088}"/>
                </a:ext>
              </a:extLst>
            </p:cNvPr>
            <p:cNvSpPr>
              <a:spLocks noChangeShapeType="1"/>
            </p:cNvSpPr>
            <p:nvPr/>
          </p:nvSpPr>
          <p:spPr bwMode="auto">
            <a:xfrm>
              <a:off x="3012" y="2880"/>
              <a:ext cx="96"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3" name="Line 29">
              <a:extLst>
                <a:ext uri="{FF2B5EF4-FFF2-40B4-BE49-F238E27FC236}">
                  <a16:creationId xmlns:a16="http://schemas.microsoft.com/office/drawing/2014/main" id="{F8F6EA07-A7A7-48E5-93BE-00387AF02469}"/>
                </a:ext>
              </a:extLst>
            </p:cNvPr>
            <p:cNvSpPr>
              <a:spLocks noChangeShapeType="1"/>
            </p:cNvSpPr>
            <p:nvPr/>
          </p:nvSpPr>
          <p:spPr bwMode="auto">
            <a:xfrm flipH="1">
              <a:off x="2532" y="2304"/>
              <a:ext cx="768" cy="96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4462" name="Oval 30">
              <a:extLst>
                <a:ext uri="{FF2B5EF4-FFF2-40B4-BE49-F238E27FC236}">
                  <a16:creationId xmlns:a16="http://schemas.microsoft.com/office/drawing/2014/main" id="{2FC6E109-F68B-46DD-9EF6-F53547842439}"/>
                </a:ext>
              </a:extLst>
            </p:cNvPr>
            <p:cNvSpPr>
              <a:spLocks noChangeArrowheads="1"/>
            </p:cNvSpPr>
            <p:nvPr/>
          </p:nvSpPr>
          <p:spPr bwMode="auto">
            <a:xfrm>
              <a:off x="3504" y="316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itchFamily="18" charset="0"/>
                </a:rPr>
                <a:t>49</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4463" name="Oval 31">
              <a:extLst>
                <a:ext uri="{FF2B5EF4-FFF2-40B4-BE49-F238E27FC236}">
                  <a16:creationId xmlns:a16="http://schemas.microsoft.com/office/drawing/2014/main" id="{6DB8A33A-EAB0-4BA1-A889-DEE1BEF4744D}"/>
                </a:ext>
              </a:extLst>
            </p:cNvPr>
            <p:cNvSpPr>
              <a:spLocks noChangeArrowheads="1"/>
            </p:cNvSpPr>
            <p:nvPr/>
          </p:nvSpPr>
          <p:spPr bwMode="auto">
            <a:xfrm>
              <a:off x="2772" y="2592"/>
              <a:ext cx="339"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hlink"/>
                  </a:solidFill>
                  <a:effectLst>
                    <a:outerShdw blurRad="38100" dist="38100" dir="2700000" algn="tl">
                      <a:srgbClr val="000000"/>
                    </a:outerShdw>
                  </a:effectLst>
                  <a:latin typeface="Times New Roman"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4464" name="Oval 32">
              <a:extLst>
                <a:ext uri="{FF2B5EF4-FFF2-40B4-BE49-F238E27FC236}">
                  <a16:creationId xmlns:a16="http://schemas.microsoft.com/office/drawing/2014/main" id="{E25B549A-CC16-4F92-AA7F-A473E1710CB8}"/>
                </a:ext>
              </a:extLst>
            </p:cNvPr>
            <p:cNvSpPr>
              <a:spLocks noChangeArrowheads="1"/>
            </p:cNvSpPr>
            <p:nvPr/>
          </p:nvSpPr>
          <p:spPr bwMode="auto">
            <a:xfrm>
              <a:off x="2292" y="316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4465" name="Oval 33">
              <a:extLst>
                <a:ext uri="{FF2B5EF4-FFF2-40B4-BE49-F238E27FC236}">
                  <a16:creationId xmlns:a16="http://schemas.microsoft.com/office/drawing/2014/main" id="{BF9B3679-71D6-4700-9B27-0013A878B079}"/>
                </a:ext>
              </a:extLst>
            </p:cNvPr>
            <p:cNvSpPr>
              <a:spLocks noChangeArrowheads="1"/>
            </p:cNvSpPr>
            <p:nvPr/>
          </p:nvSpPr>
          <p:spPr bwMode="auto">
            <a:xfrm>
              <a:off x="2964" y="316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4466" name="Oval 34">
              <a:extLst>
                <a:ext uri="{FF2B5EF4-FFF2-40B4-BE49-F238E27FC236}">
                  <a16:creationId xmlns:a16="http://schemas.microsoft.com/office/drawing/2014/main" id="{66381C16-5958-435B-8E72-8BD476A0A234}"/>
                </a:ext>
              </a:extLst>
            </p:cNvPr>
            <p:cNvSpPr>
              <a:spLocks noChangeArrowheads="1"/>
            </p:cNvSpPr>
            <p:nvPr/>
          </p:nvSpPr>
          <p:spPr bwMode="auto">
            <a:xfrm>
              <a:off x="3684" y="2592"/>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4467" name="Oval 35">
              <a:extLst>
                <a:ext uri="{FF2B5EF4-FFF2-40B4-BE49-F238E27FC236}">
                  <a16:creationId xmlns:a16="http://schemas.microsoft.com/office/drawing/2014/main" id="{05977EB9-7695-42C7-830F-3AEB726EBCB1}"/>
                </a:ext>
              </a:extLst>
            </p:cNvPr>
            <p:cNvSpPr>
              <a:spLocks noChangeArrowheads="1"/>
            </p:cNvSpPr>
            <p:nvPr/>
          </p:nvSpPr>
          <p:spPr bwMode="auto">
            <a:xfrm>
              <a:off x="3216" y="2064"/>
              <a:ext cx="336" cy="333"/>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bg1"/>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4468" name="Text Box 36">
              <a:extLst>
                <a:ext uri="{FF2B5EF4-FFF2-40B4-BE49-F238E27FC236}">
                  <a16:creationId xmlns:a16="http://schemas.microsoft.com/office/drawing/2014/main" id="{96EEF98A-DDE9-4BCB-8561-52E3C6AD82C5}"/>
                </a:ext>
              </a:extLst>
            </p:cNvPr>
            <p:cNvSpPr txBox="1">
              <a:spLocks noChangeArrowheads="1"/>
            </p:cNvSpPr>
            <p:nvPr/>
          </p:nvSpPr>
          <p:spPr bwMode="auto">
            <a:xfrm>
              <a:off x="3121" y="1859"/>
              <a:ext cx="231" cy="313"/>
            </a:xfrm>
            <a:prstGeom prst="rect">
              <a:avLst/>
            </a:prstGeom>
            <a:noFill/>
            <a:ln w="9525">
              <a:noFill/>
              <a:miter lim="800000"/>
              <a:headEnd/>
              <a:tailEnd/>
            </a:ln>
          </p:spPr>
          <p:txBody>
            <a:bodyPr wrap="none" lIns="92355" tIns="46178" rIns="92355" bIns="46178">
              <a:spAutoFit/>
            </a:bodyPr>
            <a:lstStyle/>
            <a:p>
              <a:pPr algn="ctr" defTabSz="923925" eaLnBrk="1" hangingPunct="1">
                <a:defRPr/>
              </a:pPr>
              <a:r>
                <a:rPr lang="zh-CN" altLang="en-US" b="1">
                  <a:latin typeface="Times New Roman" pitchFamily="18" charset="0"/>
                </a:rPr>
                <a:t>1</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4469" name="Text Box 37">
              <a:extLst>
                <a:ext uri="{FF2B5EF4-FFF2-40B4-BE49-F238E27FC236}">
                  <a16:creationId xmlns:a16="http://schemas.microsoft.com/office/drawing/2014/main" id="{3643996D-6167-422F-BAFF-A21233A242B3}"/>
                </a:ext>
              </a:extLst>
            </p:cNvPr>
            <p:cNvSpPr txBox="1">
              <a:spLocks noChangeArrowheads="1"/>
            </p:cNvSpPr>
            <p:nvPr/>
          </p:nvSpPr>
          <p:spPr bwMode="auto">
            <a:xfrm>
              <a:off x="3986" y="2485"/>
              <a:ext cx="232" cy="315"/>
            </a:xfrm>
            <a:prstGeom prst="rect">
              <a:avLst/>
            </a:prstGeom>
            <a:noFill/>
            <a:ln w="9525">
              <a:noFill/>
              <a:miter lim="800000"/>
              <a:headEnd/>
              <a:tailEnd/>
            </a:ln>
          </p:spPr>
          <p:txBody>
            <a:bodyPr wrap="none" lIns="92355" tIns="46178" rIns="92355" bIns="46178">
              <a:spAutoFit/>
            </a:bodyPr>
            <a:lstStyle/>
            <a:p>
              <a:pPr algn="ctr" defTabSz="923925" eaLnBrk="1" hangingPunct="1">
                <a:defRPr/>
              </a:pPr>
              <a:r>
                <a:rPr lang="zh-CN" altLang="en-US" b="1">
                  <a:latin typeface="Times New Roman" pitchFamily="18" charset="0"/>
                </a:rPr>
                <a:t>3</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4470" name="Text Box 38">
              <a:extLst>
                <a:ext uri="{FF2B5EF4-FFF2-40B4-BE49-F238E27FC236}">
                  <a16:creationId xmlns:a16="http://schemas.microsoft.com/office/drawing/2014/main" id="{81370E33-0C46-45AD-B0C0-23C6687EFEF5}"/>
                </a:ext>
              </a:extLst>
            </p:cNvPr>
            <p:cNvSpPr txBox="1">
              <a:spLocks noChangeArrowheads="1"/>
            </p:cNvSpPr>
            <p:nvPr/>
          </p:nvSpPr>
          <p:spPr bwMode="auto">
            <a:xfrm>
              <a:off x="3409" y="2964"/>
              <a:ext cx="231" cy="315"/>
            </a:xfrm>
            <a:prstGeom prst="rect">
              <a:avLst/>
            </a:prstGeom>
            <a:noFill/>
            <a:ln w="9525">
              <a:noFill/>
              <a:miter lim="800000"/>
              <a:headEnd/>
              <a:tailEnd/>
            </a:ln>
          </p:spPr>
          <p:txBody>
            <a:bodyPr wrap="none" lIns="92355" tIns="46178" rIns="92355" bIns="46178">
              <a:spAutoFit/>
            </a:bodyPr>
            <a:lstStyle/>
            <a:p>
              <a:pPr algn="ctr" defTabSz="923925" eaLnBrk="1" hangingPunct="1">
                <a:defRPr/>
              </a:pPr>
              <a:r>
                <a:rPr lang="zh-CN" altLang="en-US" b="1">
                  <a:latin typeface="Times New Roman" pitchFamily="18" charset="0"/>
                </a:rPr>
                <a:t>6</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4471" name="Text Box 39">
              <a:extLst>
                <a:ext uri="{FF2B5EF4-FFF2-40B4-BE49-F238E27FC236}">
                  <a16:creationId xmlns:a16="http://schemas.microsoft.com/office/drawing/2014/main" id="{6A2644F2-67F0-455F-B623-707497C9591F}"/>
                </a:ext>
              </a:extLst>
            </p:cNvPr>
            <p:cNvSpPr txBox="1">
              <a:spLocks noChangeArrowheads="1"/>
            </p:cNvSpPr>
            <p:nvPr/>
          </p:nvSpPr>
          <p:spPr bwMode="auto">
            <a:xfrm>
              <a:off x="3155" y="2964"/>
              <a:ext cx="231" cy="315"/>
            </a:xfrm>
            <a:prstGeom prst="rect">
              <a:avLst/>
            </a:prstGeom>
            <a:noFill/>
            <a:ln w="9525">
              <a:noFill/>
              <a:miter lim="800000"/>
              <a:headEnd/>
              <a:tailEnd/>
            </a:ln>
          </p:spPr>
          <p:txBody>
            <a:bodyPr wrap="none" lIns="92355" tIns="46178" rIns="92355" bIns="46178">
              <a:spAutoFit/>
            </a:bodyPr>
            <a:lstStyle/>
            <a:p>
              <a:pPr algn="ctr" defTabSz="923925" eaLnBrk="1" hangingPunct="1">
                <a:defRPr/>
              </a:pPr>
              <a:r>
                <a:rPr lang="zh-CN" altLang="en-US" b="1">
                  <a:latin typeface="Times New Roman" pitchFamily="18" charset="0"/>
                </a:rPr>
                <a:t>5</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4472" name="Text Box 40">
              <a:extLst>
                <a:ext uri="{FF2B5EF4-FFF2-40B4-BE49-F238E27FC236}">
                  <a16:creationId xmlns:a16="http://schemas.microsoft.com/office/drawing/2014/main" id="{FAB2B852-E41E-4831-AB87-A7DAF6E2ECC0}"/>
                </a:ext>
              </a:extLst>
            </p:cNvPr>
            <p:cNvSpPr txBox="1">
              <a:spLocks noChangeArrowheads="1"/>
            </p:cNvSpPr>
            <p:nvPr/>
          </p:nvSpPr>
          <p:spPr bwMode="auto">
            <a:xfrm>
              <a:off x="2208" y="2964"/>
              <a:ext cx="231" cy="315"/>
            </a:xfrm>
            <a:prstGeom prst="rect">
              <a:avLst/>
            </a:prstGeom>
            <a:noFill/>
            <a:ln w="9525">
              <a:noFill/>
              <a:miter lim="800000"/>
              <a:headEnd/>
              <a:tailEnd/>
            </a:ln>
          </p:spPr>
          <p:txBody>
            <a:bodyPr wrap="none" lIns="92355" tIns="46178" rIns="92355" bIns="46178">
              <a:spAutoFit/>
            </a:bodyPr>
            <a:lstStyle/>
            <a:p>
              <a:pPr algn="ctr" defTabSz="923925" eaLnBrk="1" hangingPunct="1">
                <a:defRPr/>
              </a:pPr>
              <a:r>
                <a:rPr lang="zh-CN" altLang="en-US" b="1">
                  <a:latin typeface="Times New Roman" pitchFamily="18" charset="0"/>
                </a:rPr>
                <a:t>4</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4473" name="Text Box 41">
              <a:extLst>
                <a:ext uri="{FF2B5EF4-FFF2-40B4-BE49-F238E27FC236}">
                  <a16:creationId xmlns:a16="http://schemas.microsoft.com/office/drawing/2014/main" id="{2A867C11-D099-4121-B215-DBF2B7512670}"/>
                </a:ext>
              </a:extLst>
            </p:cNvPr>
            <p:cNvSpPr txBox="1">
              <a:spLocks noChangeArrowheads="1"/>
            </p:cNvSpPr>
            <p:nvPr/>
          </p:nvSpPr>
          <p:spPr bwMode="auto">
            <a:xfrm>
              <a:off x="2629" y="2396"/>
              <a:ext cx="231" cy="315"/>
            </a:xfrm>
            <a:prstGeom prst="rect">
              <a:avLst/>
            </a:prstGeom>
            <a:noFill/>
            <a:ln w="9525">
              <a:noFill/>
              <a:miter lim="800000"/>
              <a:headEnd/>
              <a:tailEnd/>
            </a:ln>
          </p:spPr>
          <p:txBody>
            <a:bodyPr wrap="none" lIns="92355" tIns="46178" rIns="92355" bIns="46178">
              <a:spAutoFit/>
            </a:bodyPr>
            <a:lstStyle/>
            <a:p>
              <a:pPr algn="ctr" defTabSz="923925" eaLnBrk="1" hangingPunct="1">
                <a:defRPr/>
              </a:pPr>
              <a:r>
                <a:rPr lang="zh-CN" altLang="en-US" b="1">
                  <a:latin typeface="Times New Roman" pitchFamily="18" charset="0"/>
                </a:rPr>
                <a:t>2</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5816" name="Line 43">
              <a:extLst>
                <a:ext uri="{FF2B5EF4-FFF2-40B4-BE49-F238E27FC236}">
                  <a16:creationId xmlns:a16="http://schemas.microsoft.com/office/drawing/2014/main" id="{20BB964B-B051-498F-B08E-FA2E5D9C26D4}"/>
                </a:ext>
              </a:extLst>
            </p:cNvPr>
            <p:cNvSpPr>
              <a:spLocks noChangeShapeType="1"/>
            </p:cNvSpPr>
            <p:nvPr/>
          </p:nvSpPr>
          <p:spPr bwMode="auto">
            <a:xfrm flipV="1">
              <a:off x="2496" y="2832"/>
              <a:ext cx="240" cy="288"/>
            </a:xfrm>
            <a:prstGeom prst="line">
              <a:avLst/>
            </a:prstGeom>
            <a:noFill/>
            <a:ln w="28575">
              <a:solidFill>
                <a:srgbClr val="FF0000"/>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5785" name="Group 62">
            <a:extLst>
              <a:ext uri="{FF2B5EF4-FFF2-40B4-BE49-F238E27FC236}">
                <a16:creationId xmlns:a16="http://schemas.microsoft.com/office/drawing/2014/main" id="{72A1ED93-B3FC-41EC-8B8E-FEFC92A63488}"/>
              </a:ext>
            </a:extLst>
          </p:cNvPr>
          <p:cNvGrpSpPr>
            <a:grpSpLocks/>
          </p:cNvGrpSpPr>
          <p:nvPr/>
        </p:nvGrpSpPr>
        <p:grpSpPr bwMode="auto">
          <a:xfrm>
            <a:off x="6300788" y="3175000"/>
            <a:ext cx="2819400" cy="2309813"/>
            <a:chOff x="3888" y="1956"/>
            <a:chExt cx="2019" cy="1644"/>
          </a:xfrm>
        </p:grpSpPr>
        <p:sp>
          <p:nvSpPr>
            <p:cNvPr id="75786" name="Line 46">
              <a:extLst>
                <a:ext uri="{FF2B5EF4-FFF2-40B4-BE49-F238E27FC236}">
                  <a16:creationId xmlns:a16="http://schemas.microsoft.com/office/drawing/2014/main" id="{08CAAE16-02B0-4931-872E-1A5220BF15AA}"/>
                </a:ext>
              </a:extLst>
            </p:cNvPr>
            <p:cNvSpPr>
              <a:spLocks noChangeShapeType="1"/>
            </p:cNvSpPr>
            <p:nvPr/>
          </p:nvSpPr>
          <p:spPr bwMode="auto">
            <a:xfrm>
              <a:off x="5124" y="2400"/>
              <a:ext cx="384" cy="48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7" name="Line 47">
              <a:extLst>
                <a:ext uri="{FF2B5EF4-FFF2-40B4-BE49-F238E27FC236}">
                  <a16:creationId xmlns:a16="http://schemas.microsoft.com/office/drawing/2014/main" id="{D5E3F632-E9E0-454A-9D5F-F9BC13AA1ED6}"/>
                </a:ext>
              </a:extLst>
            </p:cNvPr>
            <p:cNvSpPr>
              <a:spLocks noChangeShapeType="1"/>
            </p:cNvSpPr>
            <p:nvPr/>
          </p:nvSpPr>
          <p:spPr bwMode="auto">
            <a:xfrm>
              <a:off x="4692" y="2976"/>
              <a:ext cx="96"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8" name="Line 48">
              <a:extLst>
                <a:ext uri="{FF2B5EF4-FFF2-40B4-BE49-F238E27FC236}">
                  <a16:creationId xmlns:a16="http://schemas.microsoft.com/office/drawing/2014/main" id="{843C4D8F-706F-41DC-B7CE-E26529E3A280}"/>
                </a:ext>
              </a:extLst>
            </p:cNvPr>
            <p:cNvSpPr>
              <a:spLocks noChangeShapeType="1"/>
            </p:cNvSpPr>
            <p:nvPr/>
          </p:nvSpPr>
          <p:spPr bwMode="auto">
            <a:xfrm flipH="1">
              <a:off x="4212" y="2400"/>
              <a:ext cx="768" cy="96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4481" name="Oval 49">
              <a:extLst>
                <a:ext uri="{FF2B5EF4-FFF2-40B4-BE49-F238E27FC236}">
                  <a16:creationId xmlns:a16="http://schemas.microsoft.com/office/drawing/2014/main" id="{9603953B-79C6-48A7-A2B3-7FA7C7280C02}"/>
                </a:ext>
              </a:extLst>
            </p:cNvPr>
            <p:cNvSpPr>
              <a:spLocks noChangeArrowheads="1"/>
            </p:cNvSpPr>
            <p:nvPr/>
          </p:nvSpPr>
          <p:spPr bwMode="auto">
            <a:xfrm>
              <a:off x="5184" y="3264"/>
              <a:ext cx="337"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itchFamily="18" charset="0"/>
                </a:rPr>
                <a:t>49</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4482" name="Oval 50">
              <a:extLst>
                <a:ext uri="{FF2B5EF4-FFF2-40B4-BE49-F238E27FC236}">
                  <a16:creationId xmlns:a16="http://schemas.microsoft.com/office/drawing/2014/main" id="{B4B22987-2498-4C92-8BE9-4B16FA048F90}"/>
                </a:ext>
              </a:extLst>
            </p:cNvPr>
            <p:cNvSpPr>
              <a:spLocks noChangeArrowheads="1"/>
            </p:cNvSpPr>
            <p:nvPr/>
          </p:nvSpPr>
          <p:spPr bwMode="auto">
            <a:xfrm>
              <a:off x="4452" y="2688"/>
              <a:ext cx="338"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bg1"/>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4483" name="Oval 51">
              <a:extLst>
                <a:ext uri="{FF2B5EF4-FFF2-40B4-BE49-F238E27FC236}">
                  <a16:creationId xmlns:a16="http://schemas.microsoft.com/office/drawing/2014/main" id="{F212869E-9081-45D6-AA14-41DAE1407DB3}"/>
                </a:ext>
              </a:extLst>
            </p:cNvPr>
            <p:cNvSpPr>
              <a:spLocks noChangeArrowheads="1"/>
            </p:cNvSpPr>
            <p:nvPr/>
          </p:nvSpPr>
          <p:spPr bwMode="auto">
            <a:xfrm>
              <a:off x="3972" y="3264"/>
              <a:ext cx="335"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hlink"/>
                  </a:solidFill>
                  <a:effectLst>
                    <a:outerShdw blurRad="38100" dist="38100" dir="2700000" algn="tl">
                      <a:srgbClr val="000000"/>
                    </a:outerShdw>
                  </a:effectLst>
                  <a:latin typeface="Times New Roman"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4484" name="Oval 52">
              <a:extLst>
                <a:ext uri="{FF2B5EF4-FFF2-40B4-BE49-F238E27FC236}">
                  <a16:creationId xmlns:a16="http://schemas.microsoft.com/office/drawing/2014/main" id="{3A5E160C-F5CE-4311-9695-579F7C2769DF}"/>
                </a:ext>
              </a:extLst>
            </p:cNvPr>
            <p:cNvSpPr>
              <a:spLocks noChangeArrowheads="1"/>
            </p:cNvSpPr>
            <p:nvPr/>
          </p:nvSpPr>
          <p:spPr bwMode="auto">
            <a:xfrm>
              <a:off x="4644" y="3264"/>
              <a:ext cx="337"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4485" name="Oval 53">
              <a:extLst>
                <a:ext uri="{FF2B5EF4-FFF2-40B4-BE49-F238E27FC236}">
                  <a16:creationId xmlns:a16="http://schemas.microsoft.com/office/drawing/2014/main" id="{C2EBB96A-C460-4629-B586-4D6260B9E140}"/>
                </a:ext>
              </a:extLst>
            </p:cNvPr>
            <p:cNvSpPr>
              <a:spLocks noChangeArrowheads="1"/>
            </p:cNvSpPr>
            <p:nvPr/>
          </p:nvSpPr>
          <p:spPr bwMode="auto">
            <a:xfrm>
              <a:off x="5364" y="2688"/>
              <a:ext cx="340"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4486" name="Oval 54">
              <a:extLst>
                <a:ext uri="{FF2B5EF4-FFF2-40B4-BE49-F238E27FC236}">
                  <a16:creationId xmlns:a16="http://schemas.microsoft.com/office/drawing/2014/main" id="{0A97EAA7-B080-4D0A-9E6E-2445EB4985A9}"/>
                </a:ext>
              </a:extLst>
            </p:cNvPr>
            <p:cNvSpPr>
              <a:spLocks noChangeArrowheads="1"/>
            </p:cNvSpPr>
            <p:nvPr/>
          </p:nvSpPr>
          <p:spPr bwMode="auto">
            <a:xfrm>
              <a:off x="4896" y="2161"/>
              <a:ext cx="333" cy="339"/>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bg1"/>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4487" name="Text Box 55">
              <a:extLst>
                <a:ext uri="{FF2B5EF4-FFF2-40B4-BE49-F238E27FC236}">
                  <a16:creationId xmlns:a16="http://schemas.microsoft.com/office/drawing/2014/main" id="{CA030099-AA0C-4B76-8BF6-A77A899B134D}"/>
                </a:ext>
              </a:extLst>
            </p:cNvPr>
            <p:cNvSpPr txBox="1">
              <a:spLocks noChangeArrowheads="1"/>
            </p:cNvSpPr>
            <p:nvPr/>
          </p:nvSpPr>
          <p:spPr bwMode="auto">
            <a:xfrm>
              <a:off x="4800" y="1956"/>
              <a:ext cx="241" cy="325"/>
            </a:xfrm>
            <a:prstGeom prst="rect">
              <a:avLst/>
            </a:prstGeom>
            <a:noFill/>
            <a:ln w="9525">
              <a:noFill/>
              <a:miter lim="800000"/>
              <a:headEnd/>
              <a:tailEnd/>
            </a:ln>
          </p:spPr>
          <p:txBody>
            <a:bodyPr wrap="none" lIns="92355" tIns="46178" rIns="92355" bIns="46178">
              <a:spAutoFit/>
            </a:bodyPr>
            <a:lstStyle/>
            <a:p>
              <a:pPr algn="ctr" defTabSz="923925" eaLnBrk="1" hangingPunct="1">
                <a:defRPr/>
              </a:pPr>
              <a:r>
                <a:rPr lang="zh-CN" altLang="en-US" b="1">
                  <a:latin typeface="Times New Roman" pitchFamily="18" charset="0"/>
                </a:rPr>
                <a:t>1</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4488" name="Text Box 56">
              <a:extLst>
                <a:ext uri="{FF2B5EF4-FFF2-40B4-BE49-F238E27FC236}">
                  <a16:creationId xmlns:a16="http://schemas.microsoft.com/office/drawing/2014/main" id="{D8655684-E7DE-4DD6-8ABD-10B6450D5B5B}"/>
                </a:ext>
              </a:extLst>
            </p:cNvPr>
            <p:cNvSpPr txBox="1">
              <a:spLocks noChangeArrowheads="1"/>
            </p:cNvSpPr>
            <p:nvPr/>
          </p:nvSpPr>
          <p:spPr bwMode="auto">
            <a:xfrm>
              <a:off x="5665" y="2581"/>
              <a:ext cx="242" cy="324"/>
            </a:xfrm>
            <a:prstGeom prst="rect">
              <a:avLst/>
            </a:prstGeom>
            <a:noFill/>
            <a:ln w="9525">
              <a:noFill/>
              <a:miter lim="800000"/>
              <a:headEnd/>
              <a:tailEnd/>
            </a:ln>
          </p:spPr>
          <p:txBody>
            <a:bodyPr wrap="none" lIns="92355" tIns="46178" rIns="92355" bIns="46178">
              <a:spAutoFit/>
            </a:bodyPr>
            <a:lstStyle/>
            <a:p>
              <a:pPr algn="ctr" defTabSz="923925" eaLnBrk="1" hangingPunct="1">
                <a:defRPr/>
              </a:pPr>
              <a:r>
                <a:rPr lang="zh-CN" altLang="en-US" b="1">
                  <a:latin typeface="Times New Roman" pitchFamily="18" charset="0"/>
                </a:rPr>
                <a:t>3</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4489" name="Text Box 57">
              <a:extLst>
                <a:ext uri="{FF2B5EF4-FFF2-40B4-BE49-F238E27FC236}">
                  <a16:creationId xmlns:a16="http://schemas.microsoft.com/office/drawing/2014/main" id="{282340F0-BA08-434A-AD7A-7931D8C6A66F}"/>
                </a:ext>
              </a:extLst>
            </p:cNvPr>
            <p:cNvSpPr txBox="1">
              <a:spLocks noChangeArrowheads="1"/>
            </p:cNvSpPr>
            <p:nvPr/>
          </p:nvSpPr>
          <p:spPr bwMode="auto">
            <a:xfrm>
              <a:off x="5088" y="3059"/>
              <a:ext cx="241" cy="328"/>
            </a:xfrm>
            <a:prstGeom prst="rect">
              <a:avLst/>
            </a:prstGeom>
            <a:noFill/>
            <a:ln w="9525">
              <a:noFill/>
              <a:miter lim="800000"/>
              <a:headEnd/>
              <a:tailEnd/>
            </a:ln>
          </p:spPr>
          <p:txBody>
            <a:bodyPr wrap="none" lIns="92355" tIns="46178" rIns="92355" bIns="46178">
              <a:spAutoFit/>
            </a:bodyPr>
            <a:lstStyle/>
            <a:p>
              <a:pPr algn="ctr" defTabSz="923925" eaLnBrk="1" hangingPunct="1">
                <a:defRPr/>
              </a:pPr>
              <a:r>
                <a:rPr lang="zh-CN" altLang="en-US" b="1">
                  <a:latin typeface="Times New Roman" pitchFamily="18" charset="0"/>
                </a:rPr>
                <a:t>6</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4490" name="Text Box 58">
              <a:extLst>
                <a:ext uri="{FF2B5EF4-FFF2-40B4-BE49-F238E27FC236}">
                  <a16:creationId xmlns:a16="http://schemas.microsoft.com/office/drawing/2014/main" id="{4F016DA6-300C-4B97-A698-86943CD86ECF}"/>
                </a:ext>
              </a:extLst>
            </p:cNvPr>
            <p:cNvSpPr txBox="1">
              <a:spLocks noChangeArrowheads="1"/>
            </p:cNvSpPr>
            <p:nvPr/>
          </p:nvSpPr>
          <p:spPr bwMode="auto">
            <a:xfrm>
              <a:off x="4834" y="3059"/>
              <a:ext cx="243" cy="328"/>
            </a:xfrm>
            <a:prstGeom prst="rect">
              <a:avLst/>
            </a:prstGeom>
            <a:noFill/>
            <a:ln w="9525">
              <a:noFill/>
              <a:miter lim="800000"/>
              <a:headEnd/>
              <a:tailEnd/>
            </a:ln>
          </p:spPr>
          <p:txBody>
            <a:bodyPr wrap="none" lIns="92355" tIns="46178" rIns="92355" bIns="46178">
              <a:spAutoFit/>
            </a:bodyPr>
            <a:lstStyle/>
            <a:p>
              <a:pPr algn="ctr" defTabSz="923925" eaLnBrk="1" hangingPunct="1">
                <a:defRPr/>
              </a:pPr>
              <a:r>
                <a:rPr lang="zh-CN" altLang="en-US" b="1">
                  <a:latin typeface="Times New Roman" pitchFamily="18" charset="0"/>
                </a:rPr>
                <a:t>5</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4491" name="Text Box 59">
              <a:extLst>
                <a:ext uri="{FF2B5EF4-FFF2-40B4-BE49-F238E27FC236}">
                  <a16:creationId xmlns:a16="http://schemas.microsoft.com/office/drawing/2014/main" id="{8ED12C5A-1E85-49C2-BEA7-E42B4BF02719}"/>
                </a:ext>
              </a:extLst>
            </p:cNvPr>
            <p:cNvSpPr txBox="1">
              <a:spLocks noChangeArrowheads="1"/>
            </p:cNvSpPr>
            <p:nvPr/>
          </p:nvSpPr>
          <p:spPr bwMode="auto">
            <a:xfrm>
              <a:off x="3888" y="3059"/>
              <a:ext cx="242" cy="328"/>
            </a:xfrm>
            <a:prstGeom prst="rect">
              <a:avLst/>
            </a:prstGeom>
            <a:noFill/>
            <a:ln w="9525">
              <a:noFill/>
              <a:miter lim="800000"/>
              <a:headEnd/>
              <a:tailEnd/>
            </a:ln>
          </p:spPr>
          <p:txBody>
            <a:bodyPr wrap="none" lIns="92355" tIns="46178" rIns="92355" bIns="46178">
              <a:spAutoFit/>
            </a:bodyPr>
            <a:lstStyle/>
            <a:p>
              <a:pPr algn="ctr" defTabSz="923925" eaLnBrk="1" hangingPunct="1">
                <a:defRPr/>
              </a:pPr>
              <a:r>
                <a:rPr lang="zh-CN" altLang="en-US" b="1">
                  <a:latin typeface="Times New Roman" pitchFamily="18" charset="0"/>
                </a:rPr>
                <a:t>4</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4492" name="Text Box 60">
              <a:extLst>
                <a:ext uri="{FF2B5EF4-FFF2-40B4-BE49-F238E27FC236}">
                  <a16:creationId xmlns:a16="http://schemas.microsoft.com/office/drawing/2014/main" id="{1A2C636A-7D2A-4367-9C67-2FE4472BA52F}"/>
                </a:ext>
              </a:extLst>
            </p:cNvPr>
            <p:cNvSpPr txBox="1">
              <a:spLocks noChangeArrowheads="1"/>
            </p:cNvSpPr>
            <p:nvPr/>
          </p:nvSpPr>
          <p:spPr bwMode="auto">
            <a:xfrm>
              <a:off x="4307" y="2493"/>
              <a:ext cx="241" cy="324"/>
            </a:xfrm>
            <a:prstGeom prst="rect">
              <a:avLst/>
            </a:prstGeom>
            <a:noFill/>
            <a:ln w="9525">
              <a:noFill/>
              <a:miter lim="800000"/>
              <a:headEnd/>
              <a:tailEnd/>
            </a:ln>
          </p:spPr>
          <p:txBody>
            <a:bodyPr wrap="none" lIns="92355" tIns="46178" rIns="92355" bIns="46178">
              <a:spAutoFit/>
            </a:bodyPr>
            <a:lstStyle/>
            <a:p>
              <a:pPr algn="ctr" defTabSz="923925" eaLnBrk="1" hangingPunct="1">
                <a:defRPr/>
              </a:pPr>
              <a:r>
                <a:rPr lang="zh-CN" altLang="en-US" b="1">
                  <a:latin typeface="Times New Roman" pitchFamily="18" charset="0"/>
                </a:rPr>
                <a:t>2</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2C0FD44-85A7-44BE-859F-0C1AFC6261C3}"/>
              </a:ext>
            </a:extLst>
          </p:cNvPr>
          <p:cNvSpPr>
            <a:spLocks noGrp="1" noChangeArrowheads="1"/>
          </p:cNvSpPr>
          <p:nvPr>
            <p:ph type="title"/>
          </p:nvPr>
        </p:nvSpPr>
        <p:spPr>
          <a:xfrm>
            <a:off x="428625" y="1785938"/>
            <a:ext cx="5715000" cy="681037"/>
          </a:xfrm>
        </p:spPr>
        <p:txBody>
          <a:bodyPr/>
          <a:lstStyle/>
          <a:p>
            <a:pPr algn="l" eaLnBrk="1" hangingPunct="1"/>
            <a:r>
              <a:rPr lang="zh-CN" altLang="en-US" sz="3300">
                <a:latin typeface="黑体" panose="02010609060101010101" pitchFamily="49" charset="-122"/>
                <a:ea typeface="黑体" panose="02010609060101010101" pitchFamily="49" charset="-122"/>
              </a:rPr>
              <a:t>一、直接插入排序</a:t>
            </a:r>
            <a:endParaRPr lang="en-US" altLang="zh-CN" sz="3300">
              <a:latin typeface="黑体" panose="02010609060101010101" pitchFamily="49" charset="-122"/>
              <a:ea typeface="黑体" panose="02010609060101010101" pitchFamily="49" charset="-122"/>
            </a:endParaRPr>
          </a:p>
        </p:txBody>
      </p:sp>
      <p:sp>
        <p:nvSpPr>
          <p:cNvPr id="11267" name="Text Box 3">
            <a:extLst>
              <a:ext uri="{FF2B5EF4-FFF2-40B4-BE49-F238E27FC236}">
                <a16:creationId xmlns:a16="http://schemas.microsoft.com/office/drawing/2014/main" id="{DABA40D6-EF45-4404-AE31-5E353762C10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3BFE35C-A25F-421E-8945-ABA2EFAE3CE9}" type="slidenum">
              <a:rPr lang="zh-CN" altLang="en-US" sz="2400"/>
              <a:pPr algn="r" eaLnBrk="1" hangingPunct="1">
                <a:spcBef>
                  <a:spcPct val="50000"/>
                </a:spcBef>
                <a:buClrTx/>
                <a:buSzTx/>
                <a:buFontTx/>
                <a:buNone/>
              </a:pPr>
              <a:t>7</a:t>
            </a:fld>
            <a:endParaRPr lang="en-US" altLang="zh-CN" sz="2400"/>
          </a:p>
        </p:txBody>
      </p:sp>
      <p:sp>
        <p:nvSpPr>
          <p:cNvPr id="11268" name="Text Box 4">
            <a:extLst>
              <a:ext uri="{FF2B5EF4-FFF2-40B4-BE49-F238E27FC236}">
                <a16:creationId xmlns:a16="http://schemas.microsoft.com/office/drawing/2014/main" id="{1582488A-A271-4672-AE38-0BAE970A3030}"/>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11269" name="Rectangle 5">
            <a:extLst>
              <a:ext uri="{FF2B5EF4-FFF2-40B4-BE49-F238E27FC236}">
                <a16:creationId xmlns:a16="http://schemas.microsoft.com/office/drawing/2014/main" id="{35F19327-0C6B-4092-AC20-CEA1962BD5DA}"/>
              </a:ext>
            </a:extLst>
          </p:cNvPr>
          <p:cNvSpPr>
            <a:spLocks noGrp="1" noChangeArrowheads="1"/>
          </p:cNvSpPr>
          <p:nvPr>
            <p:ph type="body" idx="1"/>
          </p:nvPr>
        </p:nvSpPr>
        <p:spPr>
          <a:xfrm>
            <a:off x="381000" y="2571750"/>
            <a:ext cx="8334375" cy="4038600"/>
          </a:xfrm>
        </p:spPr>
        <p:txBody>
          <a:bodyPr/>
          <a:lstStyle/>
          <a:p>
            <a:pPr eaLnBrk="1" hangingPunct="1">
              <a:spcBef>
                <a:spcPct val="30000"/>
              </a:spcBef>
            </a:pPr>
            <a:r>
              <a:rPr lang="zh-CN" altLang="en-US" b="1" dirty="0">
                <a:latin typeface="黑体" panose="02010609060101010101" pitchFamily="49" charset="-122"/>
                <a:ea typeface="黑体" panose="02010609060101010101" pitchFamily="49" charset="-122"/>
              </a:rPr>
              <a:t>当插入第</a:t>
            </a:r>
            <a:r>
              <a:rPr lang="en-US" altLang="zh-CN" b="1" dirty="0">
                <a:latin typeface="黑体" panose="02010609060101010101" pitchFamily="49" charset="-122"/>
                <a:ea typeface="黑体" panose="02010609060101010101" pitchFamily="49" charset="-122"/>
              </a:rPr>
              <a:t>i(i≥1)</a:t>
            </a:r>
            <a:r>
              <a:rPr lang="zh-CN" altLang="en-US" b="1" dirty="0">
                <a:latin typeface="黑体" panose="02010609060101010101" pitchFamily="49" charset="-122"/>
                <a:ea typeface="黑体" panose="02010609060101010101" pitchFamily="49" charset="-122"/>
              </a:rPr>
              <a:t>个对象时, 前面的</a:t>
            </a:r>
            <a:r>
              <a:rPr lang="en-US" altLang="zh-CN" b="1" dirty="0">
                <a:latin typeface="黑体" panose="02010609060101010101" pitchFamily="49" charset="-122"/>
                <a:ea typeface="黑体" panose="02010609060101010101" pitchFamily="49" charset="-122"/>
              </a:rPr>
              <a:t>r[1], r[2], </a:t>
            </a:r>
            <a:r>
              <a:rPr lang="en-US" altLang="zh-CN" b="1" dirty="0">
                <a:latin typeface="Times New Roman" panose="02020603050405020304" pitchFamily="18" charset="0"/>
                <a:ea typeface="黑体" panose="02010609060101010101" pitchFamily="49" charset="-122"/>
              </a:rPr>
              <a:t>…</a:t>
            </a:r>
            <a:r>
              <a:rPr lang="en-US" altLang="zh-CN" b="1" dirty="0">
                <a:latin typeface="黑体" panose="02010609060101010101" pitchFamily="49" charset="-122"/>
                <a:ea typeface="黑体" panose="02010609060101010101" pitchFamily="49" charset="-122"/>
              </a:rPr>
              <a:t>, r[i-1]</a:t>
            </a:r>
            <a:r>
              <a:rPr lang="zh-CN" altLang="en-US" b="1" dirty="0">
                <a:latin typeface="黑体" panose="02010609060101010101" pitchFamily="49" charset="-122"/>
                <a:ea typeface="黑体" panose="02010609060101010101" pitchFamily="49" charset="-122"/>
              </a:rPr>
              <a:t>已经排好序。</a:t>
            </a:r>
          </a:p>
          <a:p>
            <a:pPr eaLnBrk="1" hangingPunct="1">
              <a:spcBef>
                <a:spcPct val="30000"/>
              </a:spcBef>
            </a:pPr>
            <a:r>
              <a:rPr lang="zh-CN" altLang="en-US" b="1" dirty="0">
                <a:latin typeface="黑体" panose="02010609060101010101" pitchFamily="49" charset="-122"/>
                <a:ea typeface="黑体" panose="02010609060101010101" pitchFamily="49" charset="-122"/>
              </a:rPr>
              <a:t>用</a:t>
            </a:r>
            <a:r>
              <a:rPr lang="en-US" altLang="zh-CN" b="1" dirty="0">
                <a:latin typeface="黑体" panose="02010609060101010101" pitchFamily="49" charset="-122"/>
                <a:ea typeface="黑体" panose="02010609060101010101" pitchFamily="49" charset="-122"/>
              </a:rPr>
              <a:t>r[i]</a:t>
            </a:r>
            <a:r>
              <a:rPr lang="zh-CN" altLang="en-US" b="1" dirty="0">
                <a:latin typeface="黑体" panose="02010609060101010101" pitchFamily="49" charset="-122"/>
                <a:ea typeface="黑体" panose="02010609060101010101" pitchFamily="49" charset="-122"/>
              </a:rPr>
              <a:t>的关键字与</a:t>
            </a:r>
            <a:r>
              <a:rPr lang="en-US" altLang="zh-CN" b="1" dirty="0">
                <a:latin typeface="黑体" panose="02010609060101010101" pitchFamily="49" charset="-122"/>
                <a:ea typeface="黑体" panose="02010609060101010101" pitchFamily="49" charset="-122"/>
              </a:rPr>
              <a:t>r[i-1], r[i-2], </a:t>
            </a:r>
            <a:r>
              <a:rPr lang="en-US" altLang="zh-CN"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的关键字顺序进行比较(和顺序查找类似)，如果</a:t>
            </a:r>
            <a:r>
              <a:rPr lang="zh-CN" altLang="en-US" b="1" dirty="0">
                <a:solidFill>
                  <a:srgbClr val="FF0000"/>
                </a:solidFill>
                <a:latin typeface="黑体" panose="02010609060101010101" pitchFamily="49" charset="-122"/>
                <a:ea typeface="黑体" panose="02010609060101010101" pitchFamily="49" charset="-122"/>
              </a:rPr>
              <a:t>小于</a:t>
            </a:r>
            <a:r>
              <a:rPr lang="zh-CN" altLang="en-US" b="1" dirty="0">
                <a:latin typeface="黑体" panose="02010609060101010101" pitchFamily="49" charset="-122"/>
                <a:ea typeface="黑体" panose="02010609060101010101" pitchFamily="49" charset="-122"/>
              </a:rPr>
              <a:t>，则将</a:t>
            </a:r>
            <a:r>
              <a:rPr lang="en-US" altLang="zh-CN" b="1" dirty="0">
                <a:latin typeface="黑体" panose="02010609060101010101" pitchFamily="49" charset="-122"/>
                <a:ea typeface="黑体" panose="02010609060101010101" pitchFamily="49" charset="-122"/>
              </a:rPr>
              <a:t>r[x]</a:t>
            </a:r>
            <a:r>
              <a:rPr lang="zh-CN" altLang="en-US" b="1" dirty="0">
                <a:latin typeface="黑体" panose="02010609060101010101" pitchFamily="49" charset="-122"/>
                <a:ea typeface="黑体" panose="02010609060101010101" pitchFamily="49" charset="-122"/>
              </a:rPr>
              <a:t>向后移动(插入位置后的记录向后顺移)</a:t>
            </a:r>
          </a:p>
          <a:p>
            <a:pPr eaLnBrk="1" hangingPunct="1">
              <a:spcBef>
                <a:spcPct val="30000"/>
              </a:spcBef>
            </a:pPr>
            <a:r>
              <a:rPr lang="zh-CN" altLang="en-US" b="1" dirty="0">
                <a:latin typeface="黑体" panose="02010609060101010101" pitchFamily="49" charset="-122"/>
                <a:ea typeface="黑体" panose="02010609060101010101" pitchFamily="49" charset="-122"/>
              </a:rPr>
              <a:t>找到插入位置即将</a:t>
            </a:r>
            <a:r>
              <a:rPr lang="en-US" altLang="zh-CN" b="1" dirty="0">
                <a:latin typeface="黑体" panose="02010609060101010101" pitchFamily="49" charset="-122"/>
                <a:ea typeface="黑体" panose="02010609060101010101" pitchFamily="49" charset="-122"/>
              </a:rPr>
              <a:t>r[i]</a:t>
            </a:r>
            <a:r>
              <a:rPr lang="zh-CN" altLang="en-US" b="1" dirty="0">
                <a:latin typeface="黑体" panose="02010609060101010101" pitchFamily="49" charset="-122"/>
                <a:ea typeface="黑体" panose="02010609060101010101" pitchFamily="49" charset="-122"/>
              </a:rPr>
              <a:t>插入</a:t>
            </a:r>
            <a:endParaRPr lang="en-US" altLang="zh-CN" b="1" dirty="0">
              <a:latin typeface="黑体" panose="02010609060101010101" pitchFamily="49" charset="-122"/>
              <a:ea typeface="黑体" panose="02010609060101010101" pitchFamily="49" charset="-122"/>
            </a:endParaRPr>
          </a:p>
        </p:txBody>
      </p:sp>
      <p:sp>
        <p:nvSpPr>
          <p:cNvPr id="11270" name="Rectangle 6">
            <a:extLst>
              <a:ext uri="{FF2B5EF4-FFF2-40B4-BE49-F238E27FC236}">
                <a16:creationId xmlns:a16="http://schemas.microsoft.com/office/drawing/2014/main" id="{58A7F53F-363D-46A9-B146-A7DE0DA3AB43}"/>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605FC751-18B5-4FAC-9D58-0B03F0023AF5}"/>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二、堆排序(创建初始堆)</a:t>
            </a:r>
            <a:endParaRPr lang="en-US" altLang="zh-CN" sz="3300">
              <a:latin typeface="黑体" panose="02010609060101010101" pitchFamily="49" charset="-122"/>
              <a:ea typeface="黑体" panose="02010609060101010101" pitchFamily="49" charset="-122"/>
            </a:endParaRPr>
          </a:p>
        </p:txBody>
      </p:sp>
      <p:sp>
        <p:nvSpPr>
          <p:cNvPr id="76803" name="Text Box 3">
            <a:extLst>
              <a:ext uri="{FF2B5EF4-FFF2-40B4-BE49-F238E27FC236}">
                <a16:creationId xmlns:a16="http://schemas.microsoft.com/office/drawing/2014/main" id="{00C497C9-62F9-4993-82D0-9530E5DAD5FA}"/>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4E275D8C-A631-4314-8154-29B6483CCA60}" type="slidenum">
              <a:rPr lang="zh-CN" altLang="en-US" sz="2400"/>
              <a:pPr algn="r" eaLnBrk="1" hangingPunct="1">
                <a:spcBef>
                  <a:spcPct val="50000"/>
                </a:spcBef>
                <a:buClrTx/>
                <a:buSzTx/>
                <a:buFontTx/>
                <a:buNone/>
              </a:pPr>
              <a:t>70</a:t>
            </a:fld>
            <a:endParaRPr lang="en-US" altLang="zh-CN" sz="2400"/>
          </a:p>
        </p:txBody>
      </p:sp>
      <p:sp>
        <p:nvSpPr>
          <p:cNvPr id="76804" name="Text Box 4">
            <a:extLst>
              <a:ext uri="{FF2B5EF4-FFF2-40B4-BE49-F238E27FC236}">
                <a16:creationId xmlns:a16="http://schemas.microsoft.com/office/drawing/2014/main" id="{26772467-ACD9-463A-A3BB-B07EA8A97394}"/>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76805" name="Rectangle 5">
            <a:extLst>
              <a:ext uri="{FF2B5EF4-FFF2-40B4-BE49-F238E27FC236}">
                <a16:creationId xmlns:a16="http://schemas.microsoft.com/office/drawing/2014/main" id="{B21D8180-565A-4BD4-B2AB-124146CA7698}"/>
              </a:ext>
            </a:extLst>
          </p:cNvPr>
          <p:cNvSpPr>
            <a:spLocks noGrp="1" noChangeArrowheads="1"/>
          </p:cNvSpPr>
          <p:nvPr>
            <p:ph type="body" idx="1"/>
          </p:nvPr>
        </p:nvSpPr>
        <p:spPr>
          <a:xfrm>
            <a:off x="381000" y="2819400"/>
            <a:ext cx="8405813" cy="4038600"/>
          </a:xfrm>
        </p:spPr>
        <p:txBody>
          <a:bodyPr/>
          <a:lstStyle/>
          <a:p>
            <a:pPr eaLnBrk="1" hangingPunct="1">
              <a:spcBef>
                <a:spcPct val="30000"/>
              </a:spcBef>
              <a:buClr>
                <a:schemeClr val="tx2"/>
              </a:buClr>
              <a:buSzPct val="50000"/>
            </a:pPr>
            <a:r>
              <a:rPr lang="zh-CN" altLang="en-US" b="1">
                <a:latin typeface="黑体" panose="02010609060101010101" pitchFamily="49" charset="-122"/>
                <a:ea typeface="黑体" panose="02010609060101010101" pitchFamily="49" charset="-122"/>
              </a:rPr>
              <a:t>根据给定的序列，从1至</a:t>
            </a:r>
            <a:r>
              <a:rPr lang="en-US" altLang="zh-CN" b="1">
                <a:latin typeface="黑体" panose="02010609060101010101" pitchFamily="49" charset="-122"/>
                <a:ea typeface="黑体" panose="02010609060101010101" pitchFamily="49" charset="-122"/>
              </a:rPr>
              <a:t>n</a:t>
            </a:r>
            <a:r>
              <a:rPr lang="zh-CN" altLang="en-US" b="1">
                <a:latin typeface="黑体" panose="02010609060101010101" pitchFamily="49" charset="-122"/>
                <a:ea typeface="黑体" panose="02010609060101010101" pitchFamily="49" charset="-122"/>
              </a:rPr>
              <a:t>按顺序创建一个</a:t>
            </a:r>
            <a:r>
              <a:rPr lang="zh-CN" altLang="en-US" b="1">
                <a:solidFill>
                  <a:srgbClr val="FF0000"/>
                </a:solidFill>
                <a:latin typeface="黑体" panose="02010609060101010101" pitchFamily="49" charset="-122"/>
                <a:ea typeface="黑体" panose="02010609060101010101" pitchFamily="49" charset="-122"/>
              </a:rPr>
              <a:t>完全二叉树</a:t>
            </a:r>
          </a:p>
          <a:p>
            <a:pPr eaLnBrk="1" hangingPunct="1">
              <a:spcBef>
                <a:spcPct val="30000"/>
              </a:spcBef>
              <a:buClr>
                <a:schemeClr val="tx2"/>
              </a:buClr>
              <a:buSzPct val="50000"/>
            </a:pPr>
            <a:r>
              <a:rPr lang="zh-CN" altLang="en-US" b="1">
                <a:latin typeface="黑体" panose="02010609060101010101" pitchFamily="49" charset="-122"/>
                <a:ea typeface="黑体" panose="02010609060101010101" pitchFamily="49" charset="-122"/>
              </a:rPr>
              <a:t>由</a:t>
            </a:r>
            <a:r>
              <a:rPr lang="zh-CN" altLang="en-US" b="1">
                <a:solidFill>
                  <a:srgbClr val="FF0000"/>
                </a:solidFill>
                <a:latin typeface="黑体" panose="02010609060101010101" pitchFamily="49" charset="-122"/>
                <a:ea typeface="黑体" panose="02010609060101010101" pitchFamily="49" charset="-122"/>
              </a:rPr>
              <a:t>最后一个非终端结点</a:t>
            </a:r>
            <a:r>
              <a:rPr lang="zh-CN" altLang="en-US" b="1">
                <a:latin typeface="黑体" panose="02010609060101010101" pitchFamily="49" charset="-122"/>
                <a:ea typeface="黑体" panose="02010609060101010101" pitchFamily="49" charset="-122"/>
              </a:rPr>
              <a:t>(第</a:t>
            </a:r>
            <a:r>
              <a:rPr lang="en-US" altLang="zh-CN" b="1">
                <a:solidFill>
                  <a:srgbClr val="FF0000"/>
                </a:solidFill>
                <a:latin typeface="黑体" panose="02010609060101010101" pitchFamily="49" charset="-122"/>
                <a:ea typeface="黑体" panose="02010609060101010101" pitchFamily="49" charset="-122"/>
              </a:rPr>
              <a:t>n/2</a:t>
            </a:r>
            <a:r>
              <a:rPr lang="zh-CN" altLang="en-US" b="1">
                <a:latin typeface="黑体" panose="02010609060101010101" pitchFamily="49" charset="-122"/>
                <a:ea typeface="黑体" panose="02010609060101010101" pitchFamily="49" charset="-122"/>
              </a:rPr>
              <a:t>个结点)开始至</a:t>
            </a:r>
            <a:r>
              <a:rPr lang="zh-CN" altLang="en-US" b="1">
                <a:solidFill>
                  <a:srgbClr val="FF0000"/>
                </a:solidFill>
                <a:latin typeface="黑体" panose="02010609060101010101" pitchFamily="49" charset="-122"/>
                <a:ea typeface="黑体" panose="02010609060101010101" pitchFamily="49" charset="-122"/>
              </a:rPr>
              <a:t>第1个结点</a:t>
            </a:r>
            <a:r>
              <a:rPr lang="zh-CN" altLang="en-US" b="1">
                <a:latin typeface="黑体" panose="02010609060101010101" pitchFamily="49" charset="-122"/>
                <a:ea typeface="黑体" panose="02010609060101010101" pitchFamily="49" charset="-122"/>
              </a:rPr>
              <a:t>，逐步做</a:t>
            </a:r>
            <a:r>
              <a:rPr lang="zh-CN" altLang="en-US" b="1">
                <a:solidFill>
                  <a:srgbClr val="FF0000"/>
                </a:solidFill>
                <a:latin typeface="黑体" panose="02010609060101010101" pitchFamily="49" charset="-122"/>
                <a:ea typeface="黑体" panose="02010609060101010101" pitchFamily="49" charset="-122"/>
              </a:rPr>
              <a:t>筛选</a:t>
            </a:r>
            <a:r>
              <a:rPr lang="zh-CN" altLang="en-US" b="1">
                <a:latin typeface="黑体" panose="02010609060101010101" pitchFamily="49" charset="-122"/>
                <a:ea typeface="黑体" panose="02010609060101010101" pitchFamily="49" charset="-122"/>
              </a:rPr>
              <a:t>（向叶子方向操作）</a:t>
            </a:r>
          </a:p>
        </p:txBody>
      </p:sp>
      <p:sp>
        <p:nvSpPr>
          <p:cNvPr id="76806" name="Rectangle 6">
            <a:extLst>
              <a:ext uri="{FF2B5EF4-FFF2-40B4-BE49-F238E27FC236}">
                <a16:creationId xmlns:a16="http://schemas.microsoft.com/office/drawing/2014/main" id="{013FC6F8-F0E3-4398-9330-F19C793AEC8E}"/>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C1F20A0A-BBF5-4728-B210-C89F31962D14}"/>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二、堆排序(创建初始堆举例)</a:t>
            </a:r>
            <a:endParaRPr lang="en-US" altLang="zh-CN" sz="3300">
              <a:latin typeface="黑体" panose="02010609060101010101" pitchFamily="49" charset="-122"/>
              <a:ea typeface="黑体" panose="02010609060101010101" pitchFamily="49" charset="-122"/>
            </a:endParaRPr>
          </a:p>
        </p:txBody>
      </p:sp>
      <p:sp>
        <p:nvSpPr>
          <p:cNvPr id="77827" name="Text Box 3">
            <a:extLst>
              <a:ext uri="{FF2B5EF4-FFF2-40B4-BE49-F238E27FC236}">
                <a16:creationId xmlns:a16="http://schemas.microsoft.com/office/drawing/2014/main" id="{3F56316F-70C0-4FEA-923A-3F93EF45ECF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70FBB54-5DCE-4CDF-993D-8E1CF29282B9}" type="slidenum">
              <a:rPr lang="zh-CN" altLang="en-US" sz="2400"/>
              <a:pPr algn="r" eaLnBrk="1" hangingPunct="1">
                <a:spcBef>
                  <a:spcPct val="50000"/>
                </a:spcBef>
                <a:buClrTx/>
                <a:buSzTx/>
                <a:buFontTx/>
                <a:buNone/>
              </a:pPr>
              <a:t>71</a:t>
            </a:fld>
            <a:endParaRPr lang="en-US" altLang="zh-CN" sz="2400"/>
          </a:p>
        </p:txBody>
      </p:sp>
      <p:sp>
        <p:nvSpPr>
          <p:cNvPr id="77828" name="Text Box 4">
            <a:extLst>
              <a:ext uri="{FF2B5EF4-FFF2-40B4-BE49-F238E27FC236}">
                <a16:creationId xmlns:a16="http://schemas.microsoft.com/office/drawing/2014/main" id="{42CF77F3-67CC-4AB7-B346-1503492D53F5}"/>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77829" name="Rectangle 5">
            <a:extLst>
              <a:ext uri="{FF2B5EF4-FFF2-40B4-BE49-F238E27FC236}">
                <a16:creationId xmlns:a16="http://schemas.microsoft.com/office/drawing/2014/main" id="{BE5B1500-CBE6-4C9E-A014-452DE47F55B3}"/>
              </a:ext>
            </a:extLst>
          </p:cNvPr>
          <p:cNvSpPr>
            <a:spLocks noGrp="1" noChangeArrowheads="1"/>
          </p:cNvSpPr>
          <p:nvPr>
            <p:ph type="body" idx="1"/>
          </p:nvPr>
        </p:nvSpPr>
        <p:spPr>
          <a:xfrm>
            <a:off x="714375" y="2819400"/>
            <a:ext cx="8763000" cy="4038600"/>
          </a:xfrm>
        </p:spPr>
        <p:txBody>
          <a:bodyPr/>
          <a:lstStyle/>
          <a:p>
            <a:pPr eaLnBrk="1" hangingPunct="1">
              <a:spcBef>
                <a:spcPct val="30000"/>
              </a:spcBef>
            </a:pPr>
            <a:r>
              <a:rPr lang="zh-CN" altLang="en-US" b="1" dirty="0">
                <a:latin typeface="黑体" panose="02010609060101010101" pitchFamily="49" charset="-122"/>
                <a:ea typeface="黑体" panose="02010609060101010101" pitchFamily="49" charset="-122"/>
              </a:rPr>
              <a:t>已知待排序的一组记录的初始排列为：21,25,49, 25</a:t>
            </a:r>
            <a:r>
              <a:rPr lang="zh-CN" altLang="en-US" b="1" baseline="30000"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,16,08  </a:t>
            </a:r>
            <a:endParaRPr lang="zh-CN" altLang="en-US" b="1" dirty="0">
              <a:latin typeface="黑体" panose="02010609060101010101" pitchFamily="49" charset="-122"/>
              <a:ea typeface="黑体" panose="02010609060101010101" pitchFamily="49" charset="-122"/>
              <a:sym typeface="Symbol" panose="05050102010706020507" pitchFamily="18" charset="2"/>
            </a:endParaRPr>
          </a:p>
        </p:txBody>
      </p:sp>
      <p:sp>
        <p:nvSpPr>
          <p:cNvPr id="77830" name="Rectangle 6">
            <a:extLst>
              <a:ext uri="{FF2B5EF4-FFF2-40B4-BE49-F238E27FC236}">
                <a16:creationId xmlns:a16="http://schemas.microsoft.com/office/drawing/2014/main" id="{D27031C6-03BF-4A9A-A125-482D47C40925}"/>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77831" name="Group 76">
            <a:extLst>
              <a:ext uri="{FF2B5EF4-FFF2-40B4-BE49-F238E27FC236}">
                <a16:creationId xmlns:a16="http://schemas.microsoft.com/office/drawing/2014/main" id="{EDB76ED4-EC4E-4AAD-B328-9C2784CE66F2}"/>
              </a:ext>
            </a:extLst>
          </p:cNvPr>
          <p:cNvGrpSpPr>
            <a:grpSpLocks/>
          </p:cNvGrpSpPr>
          <p:nvPr/>
        </p:nvGrpSpPr>
        <p:grpSpPr bwMode="auto">
          <a:xfrm>
            <a:off x="3276600" y="3716338"/>
            <a:ext cx="3217863" cy="2649537"/>
            <a:chOff x="1824" y="2409"/>
            <a:chExt cx="2027" cy="1671"/>
          </a:xfrm>
        </p:grpSpPr>
        <p:sp>
          <p:nvSpPr>
            <p:cNvPr id="77833" name="Line 51">
              <a:extLst>
                <a:ext uri="{FF2B5EF4-FFF2-40B4-BE49-F238E27FC236}">
                  <a16:creationId xmlns:a16="http://schemas.microsoft.com/office/drawing/2014/main" id="{87C79484-6125-4CF0-81B7-360F031AC53C}"/>
                </a:ext>
              </a:extLst>
            </p:cNvPr>
            <p:cNvSpPr>
              <a:spLocks noChangeShapeType="1"/>
            </p:cNvSpPr>
            <p:nvPr/>
          </p:nvSpPr>
          <p:spPr bwMode="auto">
            <a:xfrm flipH="1">
              <a:off x="3264" y="3456"/>
              <a:ext cx="144" cy="336"/>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4" name="Line 52">
              <a:extLst>
                <a:ext uri="{FF2B5EF4-FFF2-40B4-BE49-F238E27FC236}">
                  <a16:creationId xmlns:a16="http://schemas.microsoft.com/office/drawing/2014/main" id="{96925EEF-2F03-4AEF-B053-4E8F5332BFB8}"/>
                </a:ext>
              </a:extLst>
            </p:cNvPr>
            <p:cNvSpPr>
              <a:spLocks noChangeShapeType="1"/>
            </p:cNvSpPr>
            <p:nvPr/>
          </p:nvSpPr>
          <p:spPr bwMode="auto">
            <a:xfrm>
              <a:off x="2592" y="3456"/>
              <a:ext cx="96"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5" name="Line 53">
              <a:extLst>
                <a:ext uri="{FF2B5EF4-FFF2-40B4-BE49-F238E27FC236}">
                  <a16:creationId xmlns:a16="http://schemas.microsoft.com/office/drawing/2014/main" id="{31791824-F389-4BF1-A369-00BF57336523}"/>
                </a:ext>
              </a:extLst>
            </p:cNvPr>
            <p:cNvSpPr>
              <a:spLocks noChangeShapeType="1"/>
            </p:cNvSpPr>
            <p:nvPr/>
          </p:nvSpPr>
          <p:spPr bwMode="auto">
            <a:xfrm>
              <a:off x="3120" y="2880"/>
              <a:ext cx="384" cy="48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6" name="Line 54">
              <a:extLst>
                <a:ext uri="{FF2B5EF4-FFF2-40B4-BE49-F238E27FC236}">
                  <a16:creationId xmlns:a16="http://schemas.microsoft.com/office/drawing/2014/main" id="{08850AFB-A60B-4C94-8664-A34EF9A7DA94}"/>
                </a:ext>
              </a:extLst>
            </p:cNvPr>
            <p:cNvSpPr>
              <a:spLocks noChangeShapeType="1"/>
            </p:cNvSpPr>
            <p:nvPr/>
          </p:nvSpPr>
          <p:spPr bwMode="auto">
            <a:xfrm flipH="1">
              <a:off x="2112" y="2880"/>
              <a:ext cx="768" cy="96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35" name="Oval 55">
              <a:extLst>
                <a:ext uri="{FF2B5EF4-FFF2-40B4-BE49-F238E27FC236}">
                  <a16:creationId xmlns:a16="http://schemas.microsoft.com/office/drawing/2014/main" id="{E5B90A62-708F-4126-9D44-46AAC184A39D}"/>
                </a:ext>
              </a:extLst>
            </p:cNvPr>
            <p:cNvSpPr>
              <a:spLocks noChangeArrowheads="1"/>
            </p:cNvSpPr>
            <p:nvPr/>
          </p:nvSpPr>
          <p:spPr bwMode="auto">
            <a:xfrm>
              <a:off x="2832" y="2640"/>
              <a:ext cx="336" cy="327"/>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6536" name="Oval 56">
              <a:extLst>
                <a:ext uri="{FF2B5EF4-FFF2-40B4-BE49-F238E27FC236}">
                  <a16:creationId xmlns:a16="http://schemas.microsoft.com/office/drawing/2014/main" id="{FDAEB1D0-2DFB-457A-8E59-857F7C936DAA}"/>
                </a:ext>
              </a:extLst>
            </p:cNvPr>
            <p:cNvSpPr>
              <a:spLocks noChangeArrowheads="1"/>
            </p:cNvSpPr>
            <p:nvPr/>
          </p:nvSpPr>
          <p:spPr bwMode="auto">
            <a:xfrm>
              <a:off x="2352" y="316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6537" name="Oval 57">
              <a:extLst>
                <a:ext uri="{FF2B5EF4-FFF2-40B4-BE49-F238E27FC236}">
                  <a16:creationId xmlns:a16="http://schemas.microsoft.com/office/drawing/2014/main" id="{8AB1192C-9ED6-4E0D-945A-AD73CB63408C}"/>
                </a:ext>
              </a:extLst>
            </p:cNvPr>
            <p:cNvSpPr>
              <a:spLocks noChangeArrowheads="1"/>
            </p:cNvSpPr>
            <p:nvPr/>
          </p:nvSpPr>
          <p:spPr bwMode="auto">
            <a:xfrm>
              <a:off x="1872" y="374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6538" name="Oval 58">
              <a:extLst>
                <a:ext uri="{FF2B5EF4-FFF2-40B4-BE49-F238E27FC236}">
                  <a16:creationId xmlns:a16="http://schemas.microsoft.com/office/drawing/2014/main" id="{0DBCE500-1F42-4EE8-8E3E-1449474F70C4}"/>
                </a:ext>
              </a:extLst>
            </p:cNvPr>
            <p:cNvSpPr>
              <a:spLocks noChangeArrowheads="1"/>
            </p:cNvSpPr>
            <p:nvPr/>
          </p:nvSpPr>
          <p:spPr bwMode="auto">
            <a:xfrm>
              <a:off x="3312" y="316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49</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6539" name="Oval 59">
              <a:extLst>
                <a:ext uri="{FF2B5EF4-FFF2-40B4-BE49-F238E27FC236}">
                  <a16:creationId xmlns:a16="http://schemas.microsoft.com/office/drawing/2014/main" id="{A14BF8BF-A9A2-4C7A-BC5C-DABE9A116C03}"/>
                </a:ext>
              </a:extLst>
            </p:cNvPr>
            <p:cNvSpPr>
              <a:spLocks noChangeArrowheads="1"/>
            </p:cNvSpPr>
            <p:nvPr/>
          </p:nvSpPr>
          <p:spPr bwMode="auto">
            <a:xfrm>
              <a:off x="2544" y="374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6540" name="Oval 60">
              <a:extLst>
                <a:ext uri="{FF2B5EF4-FFF2-40B4-BE49-F238E27FC236}">
                  <a16:creationId xmlns:a16="http://schemas.microsoft.com/office/drawing/2014/main" id="{51816421-6F7A-4FD8-964C-090A10783BF9}"/>
                </a:ext>
              </a:extLst>
            </p:cNvPr>
            <p:cNvSpPr>
              <a:spLocks noChangeArrowheads="1"/>
            </p:cNvSpPr>
            <p:nvPr/>
          </p:nvSpPr>
          <p:spPr bwMode="auto">
            <a:xfrm>
              <a:off x="3072" y="374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6541" name="Text Box 61">
              <a:extLst>
                <a:ext uri="{FF2B5EF4-FFF2-40B4-BE49-F238E27FC236}">
                  <a16:creationId xmlns:a16="http://schemas.microsoft.com/office/drawing/2014/main" id="{DCD5C943-F459-4044-B205-FE773C00D96F}"/>
                </a:ext>
              </a:extLst>
            </p:cNvPr>
            <p:cNvSpPr txBox="1">
              <a:spLocks noChangeArrowheads="1"/>
            </p:cNvSpPr>
            <p:nvPr/>
          </p:nvSpPr>
          <p:spPr bwMode="auto">
            <a:xfrm>
              <a:off x="2700" y="2409"/>
              <a:ext cx="232" cy="336"/>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1</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6542" name="Text Box 62">
              <a:extLst>
                <a:ext uri="{FF2B5EF4-FFF2-40B4-BE49-F238E27FC236}">
                  <a16:creationId xmlns:a16="http://schemas.microsoft.com/office/drawing/2014/main" id="{F1CE3B6F-5A89-4930-AB12-4D630EAF87DF}"/>
                </a:ext>
              </a:extLst>
            </p:cNvPr>
            <p:cNvSpPr txBox="1">
              <a:spLocks noChangeArrowheads="1"/>
            </p:cNvSpPr>
            <p:nvPr/>
          </p:nvSpPr>
          <p:spPr bwMode="auto">
            <a:xfrm>
              <a:off x="2268" y="2880"/>
              <a:ext cx="232" cy="336"/>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2</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6543" name="Text Box 63">
              <a:extLst>
                <a:ext uri="{FF2B5EF4-FFF2-40B4-BE49-F238E27FC236}">
                  <a16:creationId xmlns:a16="http://schemas.microsoft.com/office/drawing/2014/main" id="{4FCF3A60-F50D-4FC5-BB25-821DDF4FAFA9}"/>
                </a:ext>
              </a:extLst>
            </p:cNvPr>
            <p:cNvSpPr txBox="1">
              <a:spLocks noChangeArrowheads="1"/>
            </p:cNvSpPr>
            <p:nvPr/>
          </p:nvSpPr>
          <p:spPr bwMode="auto">
            <a:xfrm>
              <a:off x="3612" y="2977"/>
              <a:ext cx="232" cy="336"/>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3</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6544" name="Text Box 64">
              <a:extLst>
                <a:ext uri="{FF2B5EF4-FFF2-40B4-BE49-F238E27FC236}">
                  <a16:creationId xmlns:a16="http://schemas.microsoft.com/office/drawing/2014/main" id="{A9B5D094-2A08-48D2-AF32-F3DD1A271AE6}"/>
                </a:ext>
              </a:extLst>
            </p:cNvPr>
            <p:cNvSpPr txBox="1">
              <a:spLocks noChangeArrowheads="1"/>
            </p:cNvSpPr>
            <p:nvPr/>
          </p:nvSpPr>
          <p:spPr bwMode="auto">
            <a:xfrm>
              <a:off x="1824" y="3464"/>
              <a:ext cx="232" cy="328"/>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4</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6545" name="Text Box 65">
              <a:extLst>
                <a:ext uri="{FF2B5EF4-FFF2-40B4-BE49-F238E27FC236}">
                  <a16:creationId xmlns:a16="http://schemas.microsoft.com/office/drawing/2014/main" id="{9F33B9CD-B19E-4244-8A97-67A00A539C0D}"/>
                </a:ext>
              </a:extLst>
            </p:cNvPr>
            <p:cNvSpPr txBox="1">
              <a:spLocks noChangeArrowheads="1"/>
            </p:cNvSpPr>
            <p:nvPr/>
          </p:nvSpPr>
          <p:spPr bwMode="auto">
            <a:xfrm>
              <a:off x="2688" y="3464"/>
              <a:ext cx="232" cy="328"/>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5</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6546" name="Text Box 66">
              <a:extLst>
                <a:ext uri="{FF2B5EF4-FFF2-40B4-BE49-F238E27FC236}">
                  <a16:creationId xmlns:a16="http://schemas.microsoft.com/office/drawing/2014/main" id="{8672232D-ACD1-4481-9DED-A0D5489327C5}"/>
                </a:ext>
              </a:extLst>
            </p:cNvPr>
            <p:cNvSpPr txBox="1">
              <a:spLocks noChangeArrowheads="1"/>
            </p:cNvSpPr>
            <p:nvPr/>
          </p:nvSpPr>
          <p:spPr bwMode="auto">
            <a:xfrm>
              <a:off x="3036" y="3464"/>
              <a:ext cx="232" cy="328"/>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6</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7849" name="Line 67">
              <a:extLst>
                <a:ext uri="{FF2B5EF4-FFF2-40B4-BE49-F238E27FC236}">
                  <a16:creationId xmlns:a16="http://schemas.microsoft.com/office/drawing/2014/main" id="{035F7CB9-2D2F-4DA5-BC57-779466144983}"/>
                </a:ext>
              </a:extLst>
            </p:cNvPr>
            <p:cNvSpPr>
              <a:spLocks noChangeShapeType="1"/>
            </p:cNvSpPr>
            <p:nvPr/>
          </p:nvSpPr>
          <p:spPr bwMode="auto">
            <a:xfrm flipH="1">
              <a:off x="3552" y="2928"/>
              <a:ext cx="144" cy="240"/>
            </a:xfrm>
            <a:prstGeom prst="line">
              <a:avLst/>
            </a:prstGeom>
            <a:noFill/>
            <a:ln w="3810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48" name="Text Box 68">
              <a:extLst>
                <a:ext uri="{FF2B5EF4-FFF2-40B4-BE49-F238E27FC236}">
                  <a16:creationId xmlns:a16="http://schemas.microsoft.com/office/drawing/2014/main" id="{C30EEDAE-CE93-425B-9BC8-ECB8FB1DB33D}"/>
                </a:ext>
              </a:extLst>
            </p:cNvPr>
            <p:cNvSpPr txBox="1">
              <a:spLocks noChangeArrowheads="1"/>
            </p:cNvSpPr>
            <p:nvPr/>
          </p:nvSpPr>
          <p:spPr bwMode="auto">
            <a:xfrm>
              <a:off x="3662" y="2619"/>
              <a:ext cx="189" cy="367"/>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sz="3300" b="1" i="1" dirty="0">
                  <a:solidFill>
                    <a:srgbClr val="FF3300"/>
                  </a:solidFill>
                  <a:effectLst>
                    <a:outerShdw blurRad="38100" dist="38100" dir="2700000" algn="tl">
                      <a:srgbClr val="C0C0C0"/>
                    </a:outerShdw>
                  </a:effectLst>
                  <a:latin typeface="Times New Roman" pitchFamily="18" charset="0"/>
                </a:rPr>
                <a:t>i</a:t>
              </a:r>
              <a:endParaRPr lang="en-US" altLang="zh-CN" sz="33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grpSp>
      <p:sp>
        <p:nvSpPr>
          <p:cNvPr id="276555" name="Text Box 75">
            <a:extLst>
              <a:ext uri="{FF2B5EF4-FFF2-40B4-BE49-F238E27FC236}">
                <a16:creationId xmlns:a16="http://schemas.microsoft.com/office/drawing/2014/main" id="{B2693104-6F26-4260-820A-39D991976492}"/>
              </a:ext>
            </a:extLst>
          </p:cNvPr>
          <p:cNvSpPr txBox="1">
            <a:spLocks noChangeArrowheads="1"/>
          </p:cNvSpPr>
          <p:nvPr/>
        </p:nvSpPr>
        <p:spPr bwMode="auto">
          <a:xfrm>
            <a:off x="3429000" y="6342063"/>
            <a:ext cx="2719388" cy="523875"/>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effectLst>
                  <a:outerShdw blurRad="38100" dist="38100" dir="2700000" algn="tl">
                    <a:srgbClr val="C0C0C0"/>
                  </a:outerShdw>
                </a:effectLst>
                <a:latin typeface="Times New Roman" pitchFamily="18" charset="0"/>
                <a:ea typeface="仿宋_GB2312" pitchFamily="49" charset="-122"/>
              </a:rPr>
              <a:t>初始排序码集合</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9A166E55-ABC6-4DF2-9851-39A9951FB085}"/>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二、堆排序(创建初始堆举例)</a:t>
            </a:r>
            <a:endParaRPr lang="en-US" altLang="zh-CN" sz="3300">
              <a:latin typeface="黑体" panose="02010609060101010101" pitchFamily="49" charset="-122"/>
              <a:ea typeface="黑体" panose="02010609060101010101" pitchFamily="49" charset="-122"/>
            </a:endParaRPr>
          </a:p>
        </p:txBody>
      </p:sp>
      <p:sp>
        <p:nvSpPr>
          <p:cNvPr id="78851" name="Text Box 3">
            <a:extLst>
              <a:ext uri="{FF2B5EF4-FFF2-40B4-BE49-F238E27FC236}">
                <a16:creationId xmlns:a16="http://schemas.microsoft.com/office/drawing/2014/main" id="{907464C4-0C44-4700-99EB-3C779252B31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0C3F9C8C-DD41-4E5A-8AC4-FE53D3697BDF}" type="slidenum">
              <a:rPr lang="zh-CN" altLang="en-US" sz="2400"/>
              <a:pPr algn="r" eaLnBrk="1" hangingPunct="1">
                <a:spcBef>
                  <a:spcPct val="50000"/>
                </a:spcBef>
                <a:buClrTx/>
                <a:buSzTx/>
                <a:buFontTx/>
                <a:buNone/>
              </a:pPr>
              <a:t>72</a:t>
            </a:fld>
            <a:endParaRPr lang="en-US" altLang="zh-CN" sz="2400"/>
          </a:p>
        </p:txBody>
      </p:sp>
      <p:sp>
        <p:nvSpPr>
          <p:cNvPr id="78852" name="Text Box 4">
            <a:extLst>
              <a:ext uri="{FF2B5EF4-FFF2-40B4-BE49-F238E27FC236}">
                <a16:creationId xmlns:a16="http://schemas.microsoft.com/office/drawing/2014/main" id="{140B1D7A-FA75-4681-AA6E-0FE37EE782DD}"/>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78853" name="Rectangle 6">
            <a:extLst>
              <a:ext uri="{FF2B5EF4-FFF2-40B4-BE49-F238E27FC236}">
                <a16:creationId xmlns:a16="http://schemas.microsoft.com/office/drawing/2014/main" id="{13DA85ED-8CC4-4CCF-A345-53FDEF7F2237}"/>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78854" name="Group 7">
            <a:extLst>
              <a:ext uri="{FF2B5EF4-FFF2-40B4-BE49-F238E27FC236}">
                <a16:creationId xmlns:a16="http://schemas.microsoft.com/office/drawing/2014/main" id="{5B6F87D0-9361-40DC-9731-2BAFDF248481}"/>
              </a:ext>
            </a:extLst>
          </p:cNvPr>
          <p:cNvGrpSpPr>
            <a:grpSpLocks/>
          </p:cNvGrpSpPr>
          <p:nvPr/>
        </p:nvGrpSpPr>
        <p:grpSpPr bwMode="auto">
          <a:xfrm>
            <a:off x="609600" y="3200400"/>
            <a:ext cx="3219450" cy="2652713"/>
            <a:chOff x="1824" y="2409"/>
            <a:chExt cx="2028" cy="1671"/>
          </a:xfrm>
        </p:grpSpPr>
        <p:sp>
          <p:nvSpPr>
            <p:cNvPr id="78877" name="Line 8">
              <a:extLst>
                <a:ext uri="{FF2B5EF4-FFF2-40B4-BE49-F238E27FC236}">
                  <a16:creationId xmlns:a16="http://schemas.microsoft.com/office/drawing/2014/main" id="{7011D2DB-C9C3-4293-8E30-33D1BDD4C340}"/>
                </a:ext>
              </a:extLst>
            </p:cNvPr>
            <p:cNvSpPr>
              <a:spLocks noChangeShapeType="1"/>
            </p:cNvSpPr>
            <p:nvPr/>
          </p:nvSpPr>
          <p:spPr bwMode="auto">
            <a:xfrm flipH="1">
              <a:off x="3264" y="3456"/>
              <a:ext cx="144" cy="336"/>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78" name="Line 9">
              <a:extLst>
                <a:ext uri="{FF2B5EF4-FFF2-40B4-BE49-F238E27FC236}">
                  <a16:creationId xmlns:a16="http://schemas.microsoft.com/office/drawing/2014/main" id="{437E4529-FD2D-47C7-9A7C-D192D38E51D5}"/>
                </a:ext>
              </a:extLst>
            </p:cNvPr>
            <p:cNvSpPr>
              <a:spLocks noChangeShapeType="1"/>
            </p:cNvSpPr>
            <p:nvPr/>
          </p:nvSpPr>
          <p:spPr bwMode="auto">
            <a:xfrm>
              <a:off x="2592" y="3456"/>
              <a:ext cx="96"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79" name="Line 10">
              <a:extLst>
                <a:ext uri="{FF2B5EF4-FFF2-40B4-BE49-F238E27FC236}">
                  <a16:creationId xmlns:a16="http://schemas.microsoft.com/office/drawing/2014/main" id="{05A7E021-B546-47C6-9718-F4649D0CE2E1}"/>
                </a:ext>
              </a:extLst>
            </p:cNvPr>
            <p:cNvSpPr>
              <a:spLocks noChangeShapeType="1"/>
            </p:cNvSpPr>
            <p:nvPr/>
          </p:nvSpPr>
          <p:spPr bwMode="auto">
            <a:xfrm>
              <a:off x="3120" y="2880"/>
              <a:ext cx="384" cy="48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80" name="Line 11">
              <a:extLst>
                <a:ext uri="{FF2B5EF4-FFF2-40B4-BE49-F238E27FC236}">
                  <a16:creationId xmlns:a16="http://schemas.microsoft.com/office/drawing/2014/main" id="{BF874EC6-DBBA-494C-B6CC-45EB946B2FBE}"/>
                </a:ext>
              </a:extLst>
            </p:cNvPr>
            <p:cNvSpPr>
              <a:spLocks noChangeShapeType="1"/>
            </p:cNvSpPr>
            <p:nvPr/>
          </p:nvSpPr>
          <p:spPr bwMode="auto">
            <a:xfrm flipH="1">
              <a:off x="2112" y="2880"/>
              <a:ext cx="768" cy="96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516" name="Oval 12">
              <a:extLst>
                <a:ext uri="{FF2B5EF4-FFF2-40B4-BE49-F238E27FC236}">
                  <a16:creationId xmlns:a16="http://schemas.microsoft.com/office/drawing/2014/main" id="{E31DEBEB-8CB0-4C90-B383-9C61E9876A56}"/>
                </a:ext>
              </a:extLst>
            </p:cNvPr>
            <p:cNvSpPr>
              <a:spLocks noChangeArrowheads="1"/>
            </p:cNvSpPr>
            <p:nvPr/>
          </p:nvSpPr>
          <p:spPr bwMode="auto">
            <a:xfrm>
              <a:off x="2832" y="264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7517" name="Oval 13">
              <a:extLst>
                <a:ext uri="{FF2B5EF4-FFF2-40B4-BE49-F238E27FC236}">
                  <a16:creationId xmlns:a16="http://schemas.microsoft.com/office/drawing/2014/main" id="{4AB27633-FB81-42D5-A592-85E577586378}"/>
                </a:ext>
              </a:extLst>
            </p:cNvPr>
            <p:cNvSpPr>
              <a:spLocks noChangeArrowheads="1"/>
            </p:cNvSpPr>
            <p:nvPr/>
          </p:nvSpPr>
          <p:spPr bwMode="auto">
            <a:xfrm>
              <a:off x="2352" y="316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7518" name="Oval 14">
              <a:extLst>
                <a:ext uri="{FF2B5EF4-FFF2-40B4-BE49-F238E27FC236}">
                  <a16:creationId xmlns:a16="http://schemas.microsoft.com/office/drawing/2014/main" id="{BF97BAA0-D9A8-4743-94FF-AF5FE105E313}"/>
                </a:ext>
              </a:extLst>
            </p:cNvPr>
            <p:cNvSpPr>
              <a:spLocks noChangeArrowheads="1"/>
            </p:cNvSpPr>
            <p:nvPr/>
          </p:nvSpPr>
          <p:spPr bwMode="auto">
            <a:xfrm>
              <a:off x="1872" y="374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7519" name="Oval 15">
              <a:extLst>
                <a:ext uri="{FF2B5EF4-FFF2-40B4-BE49-F238E27FC236}">
                  <a16:creationId xmlns:a16="http://schemas.microsoft.com/office/drawing/2014/main" id="{A67876EE-D00E-435F-9D12-2D6D805C57C1}"/>
                </a:ext>
              </a:extLst>
            </p:cNvPr>
            <p:cNvSpPr>
              <a:spLocks noChangeArrowheads="1"/>
            </p:cNvSpPr>
            <p:nvPr/>
          </p:nvSpPr>
          <p:spPr bwMode="auto">
            <a:xfrm>
              <a:off x="3312" y="316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49</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7520" name="Oval 16">
              <a:extLst>
                <a:ext uri="{FF2B5EF4-FFF2-40B4-BE49-F238E27FC236}">
                  <a16:creationId xmlns:a16="http://schemas.microsoft.com/office/drawing/2014/main" id="{19B53A9F-3D0D-40D6-AAE7-D8318DCBF6A4}"/>
                </a:ext>
              </a:extLst>
            </p:cNvPr>
            <p:cNvSpPr>
              <a:spLocks noChangeArrowheads="1"/>
            </p:cNvSpPr>
            <p:nvPr/>
          </p:nvSpPr>
          <p:spPr bwMode="auto">
            <a:xfrm>
              <a:off x="2544" y="374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7521" name="Oval 17">
              <a:extLst>
                <a:ext uri="{FF2B5EF4-FFF2-40B4-BE49-F238E27FC236}">
                  <a16:creationId xmlns:a16="http://schemas.microsoft.com/office/drawing/2014/main" id="{6C0617B8-AE96-4244-963A-DC0EBBB5918B}"/>
                </a:ext>
              </a:extLst>
            </p:cNvPr>
            <p:cNvSpPr>
              <a:spLocks noChangeArrowheads="1"/>
            </p:cNvSpPr>
            <p:nvPr/>
          </p:nvSpPr>
          <p:spPr bwMode="auto">
            <a:xfrm>
              <a:off x="3072" y="374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7522" name="Text Box 18">
              <a:extLst>
                <a:ext uri="{FF2B5EF4-FFF2-40B4-BE49-F238E27FC236}">
                  <a16:creationId xmlns:a16="http://schemas.microsoft.com/office/drawing/2014/main" id="{7E2DABD8-7B1A-45CC-AD32-CBD9869F9FC1}"/>
                </a:ext>
              </a:extLst>
            </p:cNvPr>
            <p:cNvSpPr txBox="1">
              <a:spLocks noChangeArrowheads="1"/>
            </p:cNvSpPr>
            <p:nvPr/>
          </p:nvSpPr>
          <p:spPr bwMode="auto">
            <a:xfrm>
              <a:off x="2700" y="2409"/>
              <a:ext cx="231"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1</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7523" name="Text Box 19">
              <a:extLst>
                <a:ext uri="{FF2B5EF4-FFF2-40B4-BE49-F238E27FC236}">
                  <a16:creationId xmlns:a16="http://schemas.microsoft.com/office/drawing/2014/main" id="{1B1974F4-F589-4754-BEE5-451B2A1EC377}"/>
                </a:ext>
              </a:extLst>
            </p:cNvPr>
            <p:cNvSpPr txBox="1">
              <a:spLocks noChangeArrowheads="1"/>
            </p:cNvSpPr>
            <p:nvPr/>
          </p:nvSpPr>
          <p:spPr bwMode="auto">
            <a:xfrm>
              <a:off x="2268" y="2880"/>
              <a:ext cx="231"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2</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7524" name="Text Box 20">
              <a:extLst>
                <a:ext uri="{FF2B5EF4-FFF2-40B4-BE49-F238E27FC236}">
                  <a16:creationId xmlns:a16="http://schemas.microsoft.com/office/drawing/2014/main" id="{A5380365-867E-4CAC-9A2F-CF252043E9EE}"/>
                </a:ext>
              </a:extLst>
            </p:cNvPr>
            <p:cNvSpPr txBox="1">
              <a:spLocks noChangeArrowheads="1"/>
            </p:cNvSpPr>
            <p:nvPr/>
          </p:nvSpPr>
          <p:spPr bwMode="auto">
            <a:xfrm>
              <a:off x="3612" y="2976"/>
              <a:ext cx="231"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3</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7525" name="Text Box 21">
              <a:extLst>
                <a:ext uri="{FF2B5EF4-FFF2-40B4-BE49-F238E27FC236}">
                  <a16:creationId xmlns:a16="http://schemas.microsoft.com/office/drawing/2014/main" id="{46B4FF35-08CA-4DF7-81BF-B1B316049906}"/>
                </a:ext>
              </a:extLst>
            </p:cNvPr>
            <p:cNvSpPr txBox="1">
              <a:spLocks noChangeArrowheads="1"/>
            </p:cNvSpPr>
            <p:nvPr/>
          </p:nvSpPr>
          <p:spPr bwMode="auto">
            <a:xfrm>
              <a:off x="1824" y="3465"/>
              <a:ext cx="231"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4</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7526" name="Text Box 22">
              <a:extLst>
                <a:ext uri="{FF2B5EF4-FFF2-40B4-BE49-F238E27FC236}">
                  <a16:creationId xmlns:a16="http://schemas.microsoft.com/office/drawing/2014/main" id="{68272CB6-58AE-4B1F-ADCB-FB844E914ED4}"/>
                </a:ext>
              </a:extLst>
            </p:cNvPr>
            <p:cNvSpPr txBox="1">
              <a:spLocks noChangeArrowheads="1"/>
            </p:cNvSpPr>
            <p:nvPr/>
          </p:nvSpPr>
          <p:spPr bwMode="auto">
            <a:xfrm>
              <a:off x="2688" y="3465"/>
              <a:ext cx="231"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5</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7527" name="Text Box 23">
              <a:extLst>
                <a:ext uri="{FF2B5EF4-FFF2-40B4-BE49-F238E27FC236}">
                  <a16:creationId xmlns:a16="http://schemas.microsoft.com/office/drawing/2014/main" id="{2828F72A-0CEC-4EBB-B5F5-547E0C7C13B3}"/>
                </a:ext>
              </a:extLst>
            </p:cNvPr>
            <p:cNvSpPr txBox="1">
              <a:spLocks noChangeArrowheads="1"/>
            </p:cNvSpPr>
            <p:nvPr/>
          </p:nvSpPr>
          <p:spPr bwMode="auto">
            <a:xfrm>
              <a:off x="3036" y="3465"/>
              <a:ext cx="231"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6</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893" name="Line 24">
              <a:extLst>
                <a:ext uri="{FF2B5EF4-FFF2-40B4-BE49-F238E27FC236}">
                  <a16:creationId xmlns:a16="http://schemas.microsoft.com/office/drawing/2014/main" id="{408FE89B-D059-4558-83A2-9195346C3311}"/>
                </a:ext>
              </a:extLst>
            </p:cNvPr>
            <p:cNvSpPr>
              <a:spLocks noChangeShapeType="1"/>
            </p:cNvSpPr>
            <p:nvPr/>
          </p:nvSpPr>
          <p:spPr bwMode="auto">
            <a:xfrm flipH="1">
              <a:off x="3552" y="2928"/>
              <a:ext cx="144" cy="240"/>
            </a:xfrm>
            <a:prstGeom prst="line">
              <a:avLst/>
            </a:prstGeom>
            <a:noFill/>
            <a:ln w="3810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529" name="Text Box 25">
              <a:extLst>
                <a:ext uri="{FF2B5EF4-FFF2-40B4-BE49-F238E27FC236}">
                  <a16:creationId xmlns:a16="http://schemas.microsoft.com/office/drawing/2014/main" id="{369CC861-2643-4FE9-8169-8FCB8E2042E7}"/>
                </a:ext>
              </a:extLst>
            </p:cNvPr>
            <p:cNvSpPr txBox="1">
              <a:spLocks noChangeArrowheads="1"/>
            </p:cNvSpPr>
            <p:nvPr/>
          </p:nvSpPr>
          <p:spPr bwMode="auto">
            <a:xfrm>
              <a:off x="3662" y="2619"/>
              <a:ext cx="190" cy="374"/>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sz="3300" b="1" i="1" dirty="0">
                  <a:solidFill>
                    <a:srgbClr val="FF3300"/>
                  </a:solidFill>
                  <a:effectLst>
                    <a:outerShdw blurRad="38100" dist="38100" dir="2700000" algn="tl">
                      <a:srgbClr val="C0C0C0"/>
                    </a:outerShdw>
                  </a:effectLst>
                  <a:latin typeface="Times New Roman" pitchFamily="18" charset="0"/>
                </a:rPr>
                <a:t>i</a:t>
              </a:r>
              <a:endParaRPr lang="en-US" altLang="zh-CN" sz="33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grpSp>
      <p:sp>
        <p:nvSpPr>
          <p:cNvPr id="277530" name="Text Box 26">
            <a:extLst>
              <a:ext uri="{FF2B5EF4-FFF2-40B4-BE49-F238E27FC236}">
                <a16:creationId xmlns:a16="http://schemas.microsoft.com/office/drawing/2014/main" id="{DF9435DE-99ED-46F7-9960-E0B7FEEBA9DA}"/>
              </a:ext>
            </a:extLst>
          </p:cNvPr>
          <p:cNvSpPr txBox="1">
            <a:spLocks noChangeArrowheads="1"/>
          </p:cNvSpPr>
          <p:nvPr/>
        </p:nvSpPr>
        <p:spPr bwMode="auto">
          <a:xfrm>
            <a:off x="838200" y="5957888"/>
            <a:ext cx="2719388" cy="523875"/>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effectLst>
                  <a:outerShdw blurRad="38100" dist="38100" dir="2700000" algn="tl">
                    <a:srgbClr val="C0C0C0"/>
                  </a:outerShdw>
                </a:effectLst>
                <a:latin typeface="Times New Roman" pitchFamily="18" charset="0"/>
                <a:ea typeface="仿宋_GB2312" pitchFamily="49" charset="-122"/>
              </a:rPr>
              <a:t>初始排序码集合</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grpSp>
        <p:nvGrpSpPr>
          <p:cNvPr id="78856" name="Group 47">
            <a:extLst>
              <a:ext uri="{FF2B5EF4-FFF2-40B4-BE49-F238E27FC236}">
                <a16:creationId xmlns:a16="http://schemas.microsoft.com/office/drawing/2014/main" id="{C81F77A1-C4D7-4D5A-B16C-468C2974AF73}"/>
              </a:ext>
            </a:extLst>
          </p:cNvPr>
          <p:cNvGrpSpPr>
            <a:grpSpLocks/>
          </p:cNvGrpSpPr>
          <p:nvPr/>
        </p:nvGrpSpPr>
        <p:grpSpPr bwMode="auto">
          <a:xfrm>
            <a:off x="4953000" y="3200400"/>
            <a:ext cx="3186113" cy="2667000"/>
            <a:chOff x="3132" y="1920"/>
            <a:chExt cx="2007" cy="1680"/>
          </a:xfrm>
        </p:grpSpPr>
        <p:sp>
          <p:nvSpPr>
            <p:cNvPr id="78859" name="Line 28">
              <a:extLst>
                <a:ext uri="{FF2B5EF4-FFF2-40B4-BE49-F238E27FC236}">
                  <a16:creationId xmlns:a16="http://schemas.microsoft.com/office/drawing/2014/main" id="{9F5A0736-04D4-4DCD-85B9-DF9855392D69}"/>
                </a:ext>
              </a:extLst>
            </p:cNvPr>
            <p:cNvSpPr>
              <a:spLocks noChangeShapeType="1"/>
            </p:cNvSpPr>
            <p:nvPr/>
          </p:nvSpPr>
          <p:spPr bwMode="auto">
            <a:xfrm flipH="1">
              <a:off x="4598" y="2976"/>
              <a:ext cx="144" cy="336"/>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0" name="Line 29">
              <a:extLst>
                <a:ext uri="{FF2B5EF4-FFF2-40B4-BE49-F238E27FC236}">
                  <a16:creationId xmlns:a16="http://schemas.microsoft.com/office/drawing/2014/main" id="{C20F9C41-FF81-432C-ABBB-9DC2C40FD6B9}"/>
                </a:ext>
              </a:extLst>
            </p:cNvPr>
            <p:cNvSpPr>
              <a:spLocks noChangeShapeType="1"/>
            </p:cNvSpPr>
            <p:nvPr/>
          </p:nvSpPr>
          <p:spPr bwMode="auto">
            <a:xfrm>
              <a:off x="4358" y="2400"/>
              <a:ext cx="384" cy="48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1" name="Line 30">
              <a:extLst>
                <a:ext uri="{FF2B5EF4-FFF2-40B4-BE49-F238E27FC236}">
                  <a16:creationId xmlns:a16="http://schemas.microsoft.com/office/drawing/2014/main" id="{82A1282A-3DDC-4429-AACC-4DF5F546F356}"/>
                </a:ext>
              </a:extLst>
            </p:cNvPr>
            <p:cNvSpPr>
              <a:spLocks noChangeShapeType="1"/>
            </p:cNvSpPr>
            <p:nvPr/>
          </p:nvSpPr>
          <p:spPr bwMode="auto">
            <a:xfrm>
              <a:off x="3936" y="2976"/>
              <a:ext cx="96"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2" name="Line 31">
              <a:extLst>
                <a:ext uri="{FF2B5EF4-FFF2-40B4-BE49-F238E27FC236}">
                  <a16:creationId xmlns:a16="http://schemas.microsoft.com/office/drawing/2014/main" id="{B3058950-B43F-4338-8C45-7C983777E367}"/>
                </a:ext>
              </a:extLst>
            </p:cNvPr>
            <p:cNvSpPr>
              <a:spLocks noChangeShapeType="1"/>
            </p:cNvSpPr>
            <p:nvPr/>
          </p:nvSpPr>
          <p:spPr bwMode="auto">
            <a:xfrm flipH="1">
              <a:off x="3456" y="2400"/>
              <a:ext cx="768" cy="96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536" name="Oval 32">
              <a:extLst>
                <a:ext uri="{FF2B5EF4-FFF2-40B4-BE49-F238E27FC236}">
                  <a16:creationId xmlns:a16="http://schemas.microsoft.com/office/drawing/2014/main" id="{3B49C770-4D30-4B92-B0C0-1FCA6A814A95}"/>
                </a:ext>
              </a:extLst>
            </p:cNvPr>
            <p:cNvSpPr>
              <a:spLocks noChangeArrowheads="1"/>
            </p:cNvSpPr>
            <p:nvPr/>
          </p:nvSpPr>
          <p:spPr bwMode="auto">
            <a:xfrm>
              <a:off x="4128" y="216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7537" name="Oval 33">
              <a:extLst>
                <a:ext uri="{FF2B5EF4-FFF2-40B4-BE49-F238E27FC236}">
                  <a16:creationId xmlns:a16="http://schemas.microsoft.com/office/drawing/2014/main" id="{945A1AC2-E15A-456C-B3B2-35224D416AFA}"/>
                </a:ext>
              </a:extLst>
            </p:cNvPr>
            <p:cNvSpPr>
              <a:spLocks noChangeArrowheads="1"/>
            </p:cNvSpPr>
            <p:nvPr/>
          </p:nvSpPr>
          <p:spPr bwMode="auto">
            <a:xfrm>
              <a:off x="3696" y="268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7538" name="Oval 34">
              <a:extLst>
                <a:ext uri="{FF2B5EF4-FFF2-40B4-BE49-F238E27FC236}">
                  <a16:creationId xmlns:a16="http://schemas.microsoft.com/office/drawing/2014/main" id="{CD0E4834-F103-40D6-BC5C-C5A6392C7A26}"/>
                </a:ext>
              </a:extLst>
            </p:cNvPr>
            <p:cNvSpPr>
              <a:spLocks noChangeArrowheads="1"/>
            </p:cNvSpPr>
            <p:nvPr/>
          </p:nvSpPr>
          <p:spPr bwMode="auto">
            <a:xfrm>
              <a:off x="3216" y="326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7539" name="Oval 35">
              <a:extLst>
                <a:ext uri="{FF2B5EF4-FFF2-40B4-BE49-F238E27FC236}">
                  <a16:creationId xmlns:a16="http://schemas.microsoft.com/office/drawing/2014/main" id="{0CD76168-01EF-4B15-8361-1ECCFD859D8A}"/>
                </a:ext>
              </a:extLst>
            </p:cNvPr>
            <p:cNvSpPr>
              <a:spLocks noChangeArrowheads="1"/>
            </p:cNvSpPr>
            <p:nvPr/>
          </p:nvSpPr>
          <p:spPr bwMode="auto">
            <a:xfrm>
              <a:off x="3888" y="326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7540" name="Oval 36">
              <a:extLst>
                <a:ext uri="{FF2B5EF4-FFF2-40B4-BE49-F238E27FC236}">
                  <a16:creationId xmlns:a16="http://schemas.microsoft.com/office/drawing/2014/main" id="{21FC8D8E-07B6-4300-8D4B-41A913D972E2}"/>
                </a:ext>
              </a:extLst>
            </p:cNvPr>
            <p:cNvSpPr>
              <a:spLocks noChangeArrowheads="1"/>
            </p:cNvSpPr>
            <p:nvPr/>
          </p:nvSpPr>
          <p:spPr bwMode="auto">
            <a:xfrm>
              <a:off x="4608" y="268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49</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7541" name="Oval 37">
              <a:extLst>
                <a:ext uri="{FF2B5EF4-FFF2-40B4-BE49-F238E27FC236}">
                  <a16:creationId xmlns:a16="http://schemas.microsoft.com/office/drawing/2014/main" id="{7F6ADC57-D06C-4EC1-8C6E-AD7619EDE3E9}"/>
                </a:ext>
              </a:extLst>
            </p:cNvPr>
            <p:cNvSpPr>
              <a:spLocks noChangeArrowheads="1"/>
            </p:cNvSpPr>
            <p:nvPr/>
          </p:nvSpPr>
          <p:spPr bwMode="auto">
            <a:xfrm>
              <a:off x="4416" y="326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7542" name="Text Box 38">
              <a:extLst>
                <a:ext uri="{FF2B5EF4-FFF2-40B4-BE49-F238E27FC236}">
                  <a16:creationId xmlns:a16="http://schemas.microsoft.com/office/drawing/2014/main" id="{C6F89A04-F7D1-46FD-8ADF-B403A1CCE025}"/>
                </a:ext>
              </a:extLst>
            </p:cNvPr>
            <p:cNvSpPr txBox="1">
              <a:spLocks noChangeArrowheads="1"/>
            </p:cNvSpPr>
            <p:nvPr/>
          </p:nvSpPr>
          <p:spPr bwMode="auto">
            <a:xfrm>
              <a:off x="4296" y="1920"/>
              <a:ext cx="231"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1</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7543" name="Text Box 39">
              <a:extLst>
                <a:ext uri="{FF2B5EF4-FFF2-40B4-BE49-F238E27FC236}">
                  <a16:creationId xmlns:a16="http://schemas.microsoft.com/office/drawing/2014/main" id="{041B3022-BFED-4A85-96FD-C840C1115223}"/>
                </a:ext>
              </a:extLst>
            </p:cNvPr>
            <p:cNvSpPr txBox="1">
              <a:spLocks noChangeArrowheads="1"/>
            </p:cNvSpPr>
            <p:nvPr/>
          </p:nvSpPr>
          <p:spPr bwMode="auto">
            <a:xfrm>
              <a:off x="4908" y="2544"/>
              <a:ext cx="231"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3</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7544" name="Text Box 40">
              <a:extLst>
                <a:ext uri="{FF2B5EF4-FFF2-40B4-BE49-F238E27FC236}">
                  <a16:creationId xmlns:a16="http://schemas.microsoft.com/office/drawing/2014/main" id="{94C28BBA-469F-40B2-9CD3-5A48651010A0}"/>
                </a:ext>
              </a:extLst>
            </p:cNvPr>
            <p:cNvSpPr txBox="1">
              <a:spLocks noChangeArrowheads="1"/>
            </p:cNvSpPr>
            <p:nvPr/>
          </p:nvSpPr>
          <p:spPr bwMode="auto">
            <a:xfrm>
              <a:off x="4332" y="3026"/>
              <a:ext cx="231"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6</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7545" name="Text Box 41">
              <a:extLst>
                <a:ext uri="{FF2B5EF4-FFF2-40B4-BE49-F238E27FC236}">
                  <a16:creationId xmlns:a16="http://schemas.microsoft.com/office/drawing/2014/main" id="{34C09B49-4470-48C7-9446-672755034079}"/>
                </a:ext>
              </a:extLst>
            </p:cNvPr>
            <p:cNvSpPr txBox="1">
              <a:spLocks noChangeArrowheads="1"/>
            </p:cNvSpPr>
            <p:nvPr/>
          </p:nvSpPr>
          <p:spPr bwMode="auto">
            <a:xfrm>
              <a:off x="4080" y="3026"/>
              <a:ext cx="231"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5</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7546" name="Text Box 42">
              <a:extLst>
                <a:ext uri="{FF2B5EF4-FFF2-40B4-BE49-F238E27FC236}">
                  <a16:creationId xmlns:a16="http://schemas.microsoft.com/office/drawing/2014/main" id="{70AD5241-AF4A-47E5-9F24-5140F13C55E3}"/>
                </a:ext>
              </a:extLst>
            </p:cNvPr>
            <p:cNvSpPr txBox="1">
              <a:spLocks noChangeArrowheads="1"/>
            </p:cNvSpPr>
            <p:nvPr/>
          </p:nvSpPr>
          <p:spPr bwMode="auto">
            <a:xfrm>
              <a:off x="3132" y="3026"/>
              <a:ext cx="231"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4</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7547" name="Text Box 43">
              <a:extLst>
                <a:ext uri="{FF2B5EF4-FFF2-40B4-BE49-F238E27FC236}">
                  <a16:creationId xmlns:a16="http://schemas.microsoft.com/office/drawing/2014/main" id="{934CAA35-AAA9-469C-9DAF-CBE672CE8E0E}"/>
                </a:ext>
              </a:extLst>
            </p:cNvPr>
            <p:cNvSpPr txBox="1">
              <a:spLocks noChangeArrowheads="1"/>
            </p:cNvSpPr>
            <p:nvPr/>
          </p:nvSpPr>
          <p:spPr bwMode="auto">
            <a:xfrm>
              <a:off x="3564" y="2448"/>
              <a:ext cx="231"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2</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7548" name="Text Box 44">
              <a:extLst>
                <a:ext uri="{FF2B5EF4-FFF2-40B4-BE49-F238E27FC236}">
                  <a16:creationId xmlns:a16="http://schemas.microsoft.com/office/drawing/2014/main" id="{40B5B7E5-1874-47BC-8D64-87CF13F21D32}"/>
                </a:ext>
              </a:extLst>
            </p:cNvPr>
            <p:cNvSpPr txBox="1">
              <a:spLocks noChangeArrowheads="1"/>
            </p:cNvSpPr>
            <p:nvPr/>
          </p:nvSpPr>
          <p:spPr bwMode="auto">
            <a:xfrm>
              <a:off x="3692" y="2132"/>
              <a:ext cx="189" cy="375"/>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sz="3300" b="1" i="1" dirty="0">
                  <a:solidFill>
                    <a:srgbClr val="FF3300"/>
                  </a:solidFill>
                  <a:effectLst>
                    <a:outerShdw blurRad="38100" dist="38100" dir="2700000" algn="tl">
                      <a:srgbClr val="C0C0C0"/>
                    </a:outerShdw>
                  </a:effectLst>
                  <a:latin typeface="Times New Roman" pitchFamily="18" charset="0"/>
                </a:rPr>
                <a:t>i</a:t>
              </a:r>
              <a:endParaRPr lang="en-US" altLang="zh-CN" sz="33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876" name="Line 45">
              <a:extLst>
                <a:ext uri="{FF2B5EF4-FFF2-40B4-BE49-F238E27FC236}">
                  <a16:creationId xmlns:a16="http://schemas.microsoft.com/office/drawing/2014/main" id="{7709BE8D-8C51-43BF-914B-65B10684FEDC}"/>
                </a:ext>
              </a:extLst>
            </p:cNvPr>
            <p:cNvSpPr>
              <a:spLocks noChangeShapeType="1"/>
            </p:cNvSpPr>
            <p:nvPr/>
          </p:nvSpPr>
          <p:spPr bwMode="auto">
            <a:xfrm>
              <a:off x="3782" y="2448"/>
              <a:ext cx="48" cy="240"/>
            </a:xfrm>
            <a:prstGeom prst="line">
              <a:avLst/>
            </a:prstGeom>
            <a:noFill/>
            <a:ln w="3810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8857" name="Text Box 46">
            <a:extLst>
              <a:ext uri="{FF2B5EF4-FFF2-40B4-BE49-F238E27FC236}">
                <a16:creationId xmlns:a16="http://schemas.microsoft.com/office/drawing/2014/main" id="{51B91FD4-4D38-46AF-B8B7-58AD6114B3CC}"/>
              </a:ext>
            </a:extLst>
          </p:cNvPr>
          <p:cNvSpPr txBox="1">
            <a:spLocks noChangeArrowheads="1"/>
          </p:cNvSpPr>
          <p:nvPr/>
        </p:nvSpPr>
        <p:spPr bwMode="auto">
          <a:xfrm>
            <a:off x="5181600" y="5943600"/>
            <a:ext cx="3165475"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900" b="1" dirty="0">
                <a:latin typeface="Times New Roman" panose="02020603050405020304" pitchFamily="18" charset="0"/>
                <a:ea typeface="楷体_GB2312" pitchFamily="49" charset="-122"/>
              </a:rPr>
              <a:t>i = 3 </a:t>
            </a:r>
            <a:r>
              <a:rPr lang="zh-CN" altLang="en-US" sz="2900" b="1" dirty="0">
                <a:latin typeface="Times New Roman" panose="02020603050405020304" pitchFamily="18" charset="0"/>
                <a:ea typeface="楷体_GB2312" pitchFamily="49" charset="-122"/>
              </a:rPr>
              <a:t>时的局部调整</a:t>
            </a:r>
          </a:p>
          <a:p>
            <a:pPr algn="ctr" eaLnBrk="1" hangingPunct="1">
              <a:spcBef>
                <a:spcPct val="0"/>
              </a:spcBef>
              <a:buClrTx/>
              <a:buSzTx/>
              <a:buFontTx/>
              <a:buNone/>
            </a:pPr>
            <a:r>
              <a:rPr lang="en-US" altLang="zh-CN" sz="1800" b="1" dirty="0">
                <a:latin typeface="Times New Roman" panose="02020603050405020304" pitchFamily="18" charset="0"/>
                <a:ea typeface="楷体_GB2312" pitchFamily="49" charset="-122"/>
              </a:rPr>
              <a:t>[</a:t>
            </a:r>
            <a:r>
              <a:rPr lang="zh-CN" altLang="en-US" sz="1800" b="1" dirty="0">
                <a:latin typeface="Times New Roman" panose="02020603050405020304" pitchFamily="18" charset="0"/>
                <a:ea typeface="楷体_GB2312" pitchFamily="49" charset="-122"/>
              </a:rPr>
              <a:t>不需要调整</a:t>
            </a:r>
            <a:r>
              <a:rPr lang="en-US" altLang="zh-CN" sz="1800" b="1" dirty="0">
                <a:latin typeface="Times New Roman" panose="02020603050405020304" pitchFamily="18" charset="0"/>
                <a:ea typeface="楷体_GB2312" pitchFamily="49" charset="-122"/>
              </a:rPr>
              <a:t>]</a:t>
            </a:r>
          </a:p>
        </p:txBody>
      </p:sp>
      <p:sp>
        <p:nvSpPr>
          <p:cNvPr id="78858" name="AutoShape 48">
            <a:extLst>
              <a:ext uri="{FF2B5EF4-FFF2-40B4-BE49-F238E27FC236}">
                <a16:creationId xmlns:a16="http://schemas.microsoft.com/office/drawing/2014/main" id="{6195168A-545D-4479-B9DE-720845FF6E5A}"/>
              </a:ext>
            </a:extLst>
          </p:cNvPr>
          <p:cNvSpPr>
            <a:spLocks noChangeArrowheads="1"/>
          </p:cNvSpPr>
          <p:nvPr/>
        </p:nvSpPr>
        <p:spPr bwMode="auto">
          <a:xfrm>
            <a:off x="4038600" y="4572000"/>
            <a:ext cx="914400" cy="457200"/>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82AE7297-74C2-4E40-BD81-D55457FA50AC}"/>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二、堆排序(创建初始堆举例)</a:t>
            </a:r>
            <a:endParaRPr lang="en-US" altLang="zh-CN" sz="3300">
              <a:latin typeface="黑体" panose="02010609060101010101" pitchFamily="49" charset="-122"/>
              <a:ea typeface="黑体" panose="02010609060101010101" pitchFamily="49" charset="-122"/>
            </a:endParaRPr>
          </a:p>
        </p:txBody>
      </p:sp>
      <p:sp>
        <p:nvSpPr>
          <p:cNvPr id="79875" name="Text Box 3">
            <a:extLst>
              <a:ext uri="{FF2B5EF4-FFF2-40B4-BE49-F238E27FC236}">
                <a16:creationId xmlns:a16="http://schemas.microsoft.com/office/drawing/2014/main" id="{C253C041-E7BE-4F40-9AEF-3B49127C927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E43BD2C-FA3A-4687-BC4E-5089A9167850}" type="slidenum">
              <a:rPr lang="zh-CN" altLang="en-US" sz="2400"/>
              <a:pPr algn="r" eaLnBrk="1" hangingPunct="1">
                <a:spcBef>
                  <a:spcPct val="50000"/>
                </a:spcBef>
                <a:buClrTx/>
                <a:buSzTx/>
                <a:buFontTx/>
                <a:buNone/>
              </a:pPr>
              <a:t>73</a:t>
            </a:fld>
            <a:endParaRPr lang="en-US" altLang="zh-CN" sz="2400"/>
          </a:p>
        </p:txBody>
      </p:sp>
      <p:sp>
        <p:nvSpPr>
          <p:cNvPr id="79876" name="Text Box 4">
            <a:extLst>
              <a:ext uri="{FF2B5EF4-FFF2-40B4-BE49-F238E27FC236}">
                <a16:creationId xmlns:a16="http://schemas.microsoft.com/office/drawing/2014/main" id="{63615986-4A24-439D-9C8C-7349CEBAE87E}"/>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79877" name="Rectangle 5">
            <a:extLst>
              <a:ext uri="{FF2B5EF4-FFF2-40B4-BE49-F238E27FC236}">
                <a16:creationId xmlns:a16="http://schemas.microsoft.com/office/drawing/2014/main" id="{FC23B75B-C176-4478-9125-79075980AE71}"/>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79878" name="Group 99">
            <a:extLst>
              <a:ext uri="{FF2B5EF4-FFF2-40B4-BE49-F238E27FC236}">
                <a16:creationId xmlns:a16="http://schemas.microsoft.com/office/drawing/2014/main" id="{5E41E212-8E47-43A1-B41B-8C9E34730FB1}"/>
              </a:ext>
            </a:extLst>
          </p:cNvPr>
          <p:cNvGrpSpPr>
            <a:grpSpLocks/>
          </p:cNvGrpSpPr>
          <p:nvPr/>
        </p:nvGrpSpPr>
        <p:grpSpPr bwMode="auto">
          <a:xfrm>
            <a:off x="1219200" y="2695575"/>
            <a:ext cx="3205163" cy="3171825"/>
            <a:chOff x="768" y="1699"/>
            <a:chExt cx="2019" cy="1997"/>
          </a:xfrm>
        </p:grpSpPr>
        <p:sp>
          <p:nvSpPr>
            <p:cNvPr id="79902" name="Line 50">
              <a:extLst>
                <a:ext uri="{FF2B5EF4-FFF2-40B4-BE49-F238E27FC236}">
                  <a16:creationId xmlns:a16="http://schemas.microsoft.com/office/drawing/2014/main" id="{16ABA393-4F18-4EBD-B490-DC20235E19DB}"/>
                </a:ext>
              </a:extLst>
            </p:cNvPr>
            <p:cNvSpPr>
              <a:spLocks noChangeShapeType="1"/>
            </p:cNvSpPr>
            <p:nvPr/>
          </p:nvSpPr>
          <p:spPr bwMode="auto">
            <a:xfrm flipH="1">
              <a:off x="2208" y="3072"/>
              <a:ext cx="144" cy="336"/>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3" name="Line 51">
              <a:extLst>
                <a:ext uri="{FF2B5EF4-FFF2-40B4-BE49-F238E27FC236}">
                  <a16:creationId xmlns:a16="http://schemas.microsoft.com/office/drawing/2014/main" id="{34212370-0727-472D-A11C-3D643EE94BB8}"/>
                </a:ext>
              </a:extLst>
            </p:cNvPr>
            <p:cNvSpPr>
              <a:spLocks noChangeShapeType="1"/>
            </p:cNvSpPr>
            <p:nvPr/>
          </p:nvSpPr>
          <p:spPr bwMode="auto">
            <a:xfrm>
              <a:off x="1536" y="3072"/>
              <a:ext cx="96"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4" name="Line 52">
              <a:extLst>
                <a:ext uri="{FF2B5EF4-FFF2-40B4-BE49-F238E27FC236}">
                  <a16:creationId xmlns:a16="http://schemas.microsoft.com/office/drawing/2014/main" id="{323F55EE-91F7-452A-83B4-E0C6078C6967}"/>
                </a:ext>
              </a:extLst>
            </p:cNvPr>
            <p:cNvSpPr>
              <a:spLocks noChangeShapeType="1"/>
            </p:cNvSpPr>
            <p:nvPr/>
          </p:nvSpPr>
          <p:spPr bwMode="auto">
            <a:xfrm>
              <a:off x="2064" y="2496"/>
              <a:ext cx="384" cy="48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5" name="Line 53">
              <a:extLst>
                <a:ext uri="{FF2B5EF4-FFF2-40B4-BE49-F238E27FC236}">
                  <a16:creationId xmlns:a16="http://schemas.microsoft.com/office/drawing/2014/main" id="{17AAC021-C488-4F7E-BAEF-9C5747523DCD}"/>
                </a:ext>
              </a:extLst>
            </p:cNvPr>
            <p:cNvSpPr>
              <a:spLocks noChangeShapeType="1"/>
            </p:cNvSpPr>
            <p:nvPr/>
          </p:nvSpPr>
          <p:spPr bwMode="auto">
            <a:xfrm flipH="1">
              <a:off x="1056" y="2496"/>
              <a:ext cx="768" cy="96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8582" name="Oval 54">
              <a:extLst>
                <a:ext uri="{FF2B5EF4-FFF2-40B4-BE49-F238E27FC236}">
                  <a16:creationId xmlns:a16="http://schemas.microsoft.com/office/drawing/2014/main" id="{347FC75D-59B1-4B67-B91A-F0B106BB2AC5}"/>
                </a:ext>
              </a:extLst>
            </p:cNvPr>
            <p:cNvSpPr>
              <a:spLocks noChangeArrowheads="1"/>
            </p:cNvSpPr>
            <p:nvPr/>
          </p:nvSpPr>
          <p:spPr bwMode="auto">
            <a:xfrm>
              <a:off x="1776" y="225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8583" name="Oval 55">
              <a:extLst>
                <a:ext uri="{FF2B5EF4-FFF2-40B4-BE49-F238E27FC236}">
                  <a16:creationId xmlns:a16="http://schemas.microsoft.com/office/drawing/2014/main" id="{3E2E26B5-5DED-43BD-857D-B23F4ECFA15C}"/>
                </a:ext>
              </a:extLst>
            </p:cNvPr>
            <p:cNvSpPr>
              <a:spLocks noChangeArrowheads="1"/>
            </p:cNvSpPr>
            <p:nvPr/>
          </p:nvSpPr>
          <p:spPr bwMode="auto">
            <a:xfrm>
              <a:off x="1296" y="278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8584" name="Oval 56">
              <a:extLst>
                <a:ext uri="{FF2B5EF4-FFF2-40B4-BE49-F238E27FC236}">
                  <a16:creationId xmlns:a16="http://schemas.microsoft.com/office/drawing/2014/main" id="{B8B6B0D4-4356-4477-B5C6-58896B51276E}"/>
                </a:ext>
              </a:extLst>
            </p:cNvPr>
            <p:cNvSpPr>
              <a:spLocks noChangeArrowheads="1"/>
            </p:cNvSpPr>
            <p:nvPr/>
          </p:nvSpPr>
          <p:spPr bwMode="auto">
            <a:xfrm>
              <a:off x="816" y="336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8585" name="Oval 57">
              <a:extLst>
                <a:ext uri="{FF2B5EF4-FFF2-40B4-BE49-F238E27FC236}">
                  <a16:creationId xmlns:a16="http://schemas.microsoft.com/office/drawing/2014/main" id="{DA3B9198-05AF-4F3D-85DB-DE5755417809}"/>
                </a:ext>
              </a:extLst>
            </p:cNvPr>
            <p:cNvSpPr>
              <a:spLocks noChangeArrowheads="1"/>
            </p:cNvSpPr>
            <p:nvPr/>
          </p:nvSpPr>
          <p:spPr bwMode="auto">
            <a:xfrm>
              <a:off x="2256" y="278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49</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8586" name="Oval 58">
              <a:extLst>
                <a:ext uri="{FF2B5EF4-FFF2-40B4-BE49-F238E27FC236}">
                  <a16:creationId xmlns:a16="http://schemas.microsoft.com/office/drawing/2014/main" id="{A357FA24-F989-464C-81B8-1A8E8F470E31}"/>
                </a:ext>
              </a:extLst>
            </p:cNvPr>
            <p:cNvSpPr>
              <a:spLocks noChangeArrowheads="1"/>
            </p:cNvSpPr>
            <p:nvPr/>
          </p:nvSpPr>
          <p:spPr bwMode="auto">
            <a:xfrm>
              <a:off x="1488" y="336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8587" name="Oval 59">
              <a:extLst>
                <a:ext uri="{FF2B5EF4-FFF2-40B4-BE49-F238E27FC236}">
                  <a16:creationId xmlns:a16="http://schemas.microsoft.com/office/drawing/2014/main" id="{86DB9371-3475-4F2B-B138-5E47B3072DF3}"/>
                </a:ext>
              </a:extLst>
            </p:cNvPr>
            <p:cNvSpPr>
              <a:spLocks noChangeArrowheads="1"/>
            </p:cNvSpPr>
            <p:nvPr/>
          </p:nvSpPr>
          <p:spPr bwMode="auto">
            <a:xfrm>
              <a:off x="2016" y="336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8588" name="Text Box 60">
              <a:extLst>
                <a:ext uri="{FF2B5EF4-FFF2-40B4-BE49-F238E27FC236}">
                  <a16:creationId xmlns:a16="http://schemas.microsoft.com/office/drawing/2014/main" id="{C3299FE2-05FC-4BBF-B67E-191150318AB7}"/>
                </a:ext>
              </a:extLst>
            </p:cNvPr>
            <p:cNvSpPr txBox="1">
              <a:spLocks noChangeArrowheads="1"/>
            </p:cNvSpPr>
            <p:nvPr/>
          </p:nvSpPr>
          <p:spPr bwMode="auto">
            <a:xfrm>
              <a:off x="1644" y="2024"/>
              <a:ext cx="231"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1</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8589" name="Text Box 61">
              <a:extLst>
                <a:ext uri="{FF2B5EF4-FFF2-40B4-BE49-F238E27FC236}">
                  <a16:creationId xmlns:a16="http://schemas.microsoft.com/office/drawing/2014/main" id="{0C6ED240-50A2-47A5-8274-7F7A3011BDCD}"/>
                </a:ext>
              </a:extLst>
            </p:cNvPr>
            <p:cNvSpPr txBox="1">
              <a:spLocks noChangeArrowheads="1"/>
            </p:cNvSpPr>
            <p:nvPr/>
          </p:nvSpPr>
          <p:spPr bwMode="auto">
            <a:xfrm>
              <a:off x="1212" y="2497"/>
              <a:ext cx="231" cy="338"/>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2</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8590" name="Text Box 62">
              <a:extLst>
                <a:ext uri="{FF2B5EF4-FFF2-40B4-BE49-F238E27FC236}">
                  <a16:creationId xmlns:a16="http://schemas.microsoft.com/office/drawing/2014/main" id="{66A42E40-F8C1-4A0F-A918-176AA83F45D7}"/>
                </a:ext>
              </a:extLst>
            </p:cNvPr>
            <p:cNvSpPr txBox="1">
              <a:spLocks noChangeArrowheads="1"/>
            </p:cNvSpPr>
            <p:nvPr/>
          </p:nvSpPr>
          <p:spPr bwMode="auto">
            <a:xfrm>
              <a:off x="2556" y="2593"/>
              <a:ext cx="231" cy="338"/>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3</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8591" name="Text Box 63">
              <a:extLst>
                <a:ext uri="{FF2B5EF4-FFF2-40B4-BE49-F238E27FC236}">
                  <a16:creationId xmlns:a16="http://schemas.microsoft.com/office/drawing/2014/main" id="{33F90544-B796-43D7-A9EF-994B30776D47}"/>
                </a:ext>
              </a:extLst>
            </p:cNvPr>
            <p:cNvSpPr txBox="1">
              <a:spLocks noChangeArrowheads="1"/>
            </p:cNvSpPr>
            <p:nvPr/>
          </p:nvSpPr>
          <p:spPr bwMode="auto">
            <a:xfrm>
              <a:off x="768" y="3081"/>
              <a:ext cx="231"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4</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8592" name="Text Box 64">
              <a:extLst>
                <a:ext uri="{FF2B5EF4-FFF2-40B4-BE49-F238E27FC236}">
                  <a16:creationId xmlns:a16="http://schemas.microsoft.com/office/drawing/2014/main" id="{A4194A7F-4806-4DD2-8AF9-478497CDE5C9}"/>
                </a:ext>
              </a:extLst>
            </p:cNvPr>
            <p:cNvSpPr txBox="1">
              <a:spLocks noChangeArrowheads="1"/>
            </p:cNvSpPr>
            <p:nvPr/>
          </p:nvSpPr>
          <p:spPr bwMode="auto">
            <a:xfrm>
              <a:off x="1632" y="3081"/>
              <a:ext cx="231"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5</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8593" name="Text Box 65">
              <a:extLst>
                <a:ext uri="{FF2B5EF4-FFF2-40B4-BE49-F238E27FC236}">
                  <a16:creationId xmlns:a16="http://schemas.microsoft.com/office/drawing/2014/main" id="{E37F291C-A92D-4B42-AC0B-3E6FD694DEAD}"/>
                </a:ext>
              </a:extLst>
            </p:cNvPr>
            <p:cNvSpPr txBox="1">
              <a:spLocks noChangeArrowheads="1"/>
            </p:cNvSpPr>
            <p:nvPr/>
          </p:nvSpPr>
          <p:spPr bwMode="auto">
            <a:xfrm>
              <a:off x="1980" y="3081"/>
              <a:ext cx="231"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6</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9918" name="Line 66">
              <a:extLst>
                <a:ext uri="{FF2B5EF4-FFF2-40B4-BE49-F238E27FC236}">
                  <a16:creationId xmlns:a16="http://schemas.microsoft.com/office/drawing/2014/main" id="{7D8FF1B9-210B-44EC-90FC-2D428DCC0C01}"/>
                </a:ext>
              </a:extLst>
            </p:cNvPr>
            <p:cNvSpPr>
              <a:spLocks noChangeShapeType="1"/>
            </p:cNvSpPr>
            <p:nvPr/>
          </p:nvSpPr>
          <p:spPr bwMode="auto">
            <a:xfrm flipH="1">
              <a:off x="2016" y="2016"/>
              <a:ext cx="144" cy="24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8595" name="Text Box 67">
              <a:extLst>
                <a:ext uri="{FF2B5EF4-FFF2-40B4-BE49-F238E27FC236}">
                  <a16:creationId xmlns:a16="http://schemas.microsoft.com/office/drawing/2014/main" id="{5F91EC2A-3814-452D-AC60-6D96DE8EBB1E}"/>
                </a:ext>
              </a:extLst>
            </p:cNvPr>
            <p:cNvSpPr txBox="1">
              <a:spLocks noChangeArrowheads="1"/>
            </p:cNvSpPr>
            <p:nvPr/>
          </p:nvSpPr>
          <p:spPr bwMode="auto">
            <a:xfrm>
              <a:off x="2112" y="1699"/>
              <a:ext cx="189" cy="375"/>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sz="3300" b="1" i="1" dirty="0">
                  <a:solidFill>
                    <a:srgbClr val="FF3300"/>
                  </a:solidFill>
                  <a:effectLst>
                    <a:outerShdw blurRad="38100" dist="38100" dir="2700000" algn="tl">
                      <a:srgbClr val="C0C0C0"/>
                    </a:outerShdw>
                  </a:effectLst>
                  <a:latin typeface="Times New Roman" pitchFamily="18" charset="0"/>
                </a:rPr>
                <a:t>i</a:t>
              </a:r>
              <a:endParaRPr lang="en-US" altLang="zh-CN" sz="33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grpSp>
      <p:sp>
        <p:nvSpPr>
          <p:cNvPr id="79879" name="AutoShape 68">
            <a:extLst>
              <a:ext uri="{FF2B5EF4-FFF2-40B4-BE49-F238E27FC236}">
                <a16:creationId xmlns:a16="http://schemas.microsoft.com/office/drawing/2014/main" id="{1EC08471-E6C3-4A42-834B-A6112D846996}"/>
              </a:ext>
            </a:extLst>
          </p:cNvPr>
          <p:cNvSpPr>
            <a:spLocks noChangeArrowheads="1"/>
          </p:cNvSpPr>
          <p:nvPr/>
        </p:nvSpPr>
        <p:spPr bwMode="auto">
          <a:xfrm>
            <a:off x="4419600" y="4498975"/>
            <a:ext cx="914400" cy="452438"/>
          </a:xfrm>
          <a:prstGeom prst="rightArrow">
            <a:avLst>
              <a:gd name="adj1" fmla="val 50000"/>
              <a:gd name="adj2" fmla="val 50526"/>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78621" name="Text Box 93">
            <a:extLst>
              <a:ext uri="{FF2B5EF4-FFF2-40B4-BE49-F238E27FC236}">
                <a16:creationId xmlns:a16="http://schemas.microsoft.com/office/drawing/2014/main" id="{9780AD25-8BEA-4F0F-8535-0B8FBAA5B513}"/>
              </a:ext>
            </a:extLst>
          </p:cNvPr>
          <p:cNvSpPr txBox="1">
            <a:spLocks noChangeArrowheads="1"/>
          </p:cNvSpPr>
          <p:nvPr/>
        </p:nvSpPr>
        <p:spPr bwMode="auto">
          <a:xfrm>
            <a:off x="5486400" y="5913438"/>
            <a:ext cx="3175000" cy="974725"/>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sz="2900" b="1" i="1" dirty="0">
                <a:effectLst>
                  <a:outerShdw blurRad="38100" dist="38100" dir="2700000" algn="tl">
                    <a:srgbClr val="C0C0C0"/>
                  </a:outerShdw>
                </a:effectLst>
                <a:latin typeface="Times New Roman" pitchFamily="18" charset="0"/>
                <a:ea typeface="仿宋_GB2312" pitchFamily="49" charset="-122"/>
              </a:rPr>
              <a:t>i</a:t>
            </a:r>
            <a:r>
              <a:rPr lang="en-US" altLang="zh-CN" sz="2900" b="1" dirty="0">
                <a:effectLst>
                  <a:outerShdw blurRad="38100" dist="38100" dir="2700000" algn="tl">
                    <a:srgbClr val="C0C0C0"/>
                  </a:outerShdw>
                </a:effectLst>
                <a:latin typeface="Times New Roman" pitchFamily="18" charset="0"/>
                <a:ea typeface="仿宋_GB2312" pitchFamily="49" charset="-122"/>
              </a:rPr>
              <a:t> = 1 </a:t>
            </a:r>
            <a:r>
              <a:rPr lang="zh-CN" altLang="en-US" sz="2900" b="1" dirty="0">
                <a:effectLst>
                  <a:outerShdw blurRad="38100" dist="38100" dir="2700000" algn="tl">
                    <a:srgbClr val="C0C0C0"/>
                  </a:outerShdw>
                </a:effectLst>
                <a:latin typeface="Times New Roman" pitchFamily="18" charset="0"/>
                <a:ea typeface="仿宋_GB2312" pitchFamily="49" charset="-122"/>
              </a:rPr>
              <a:t>时的局部调整</a:t>
            </a:r>
          </a:p>
          <a:p>
            <a:pPr defTabSz="923925" eaLnBrk="1" hangingPunct="1">
              <a:defRPr/>
            </a:pPr>
            <a:r>
              <a:rPr lang="zh-CN" altLang="en-US" sz="2900" b="1" dirty="0">
                <a:effectLst>
                  <a:outerShdw blurRad="38100" dist="38100" dir="2700000" algn="tl">
                    <a:srgbClr val="C0C0C0"/>
                  </a:outerShdw>
                </a:effectLst>
                <a:latin typeface="Times New Roman" pitchFamily="18" charset="0"/>
                <a:ea typeface="仿宋_GB2312" pitchFamily="49" charset="-122"/>
              </a:rPr>
              <a:t>形成最大堆</a:t>
            </a:r>
            <a:endParaRPr lang="zh-CN" altLang="en-US"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9881" name="AutoShape 94">
            <a:extLst>
              <a:ext uri="{FF2B5EF4-FFF2-40B4-BE49-F238E27FC236}">
                <a16:creationId xmlns:a16="http://schemas.microsoft.com/office/drawing/2014/main" id="{519157A0-B44A-4693-8AF8-AE2DA408358D}"/>
              </a:ext>
            </a:extLst>
          </p:cNvPr>
          <p:cNvSpPr>
            <a:spLocks noChangeArrowheads="1"/>
          </p:cNvSpPr>
          <p:nvPr/>
        </p:nvSpPr>
        <p:spPr bwMode="auto">
          <a:xfrm>
            <a:off x="609600" y="4498975"/>
            <a:ext cx="914400" cy="452438"/>
          </a:xfrm>
          <a:prstGeom prst="rightArrow">
            <a:avLst>
              <a:gd name="adj1" fmla="val 50000"/>
              <a:gd name="adj2" fmla="val 50526"/>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78623" name="Text Box 95">
            <a:extLst>
              <a:ext uri="{FF2B5EF4-FFF2-40B4-BE49-F238E27FC236}">
                <a16:creationId xmlns:a16="http://schemas.microsoft.com/office/drawing/2014/main" id="{8DD63D48-830F-42AA-84A4-6D78FB5683B6}"/>
              </a:ext>
            </a:extLst>
          </p:cNvPr>
          <p:cNvSpPr txBox="1">
            <a:spLocks noChangeArrowheads="1"/>
          </p:cNvSpPr>
          <p:nvPr/>
        </p:nvSpPr>
        <p:spPr bwMode="auto">
          <a:xfrm>
            <a:off x="1103313" y="5899150"/>
            <a:ext cx="3175000" cy="808038"/>
          </a:xfrm>
          <a:prstGeom prst="rect">
            <a:avLst/>
          </a:prstGeom>
          <a:noFill/>
          <a:ln w="9525">
            <a:noFill/>
            <a:miter lim="800000"/>
            <a:headEnd/>
            <a:tailEnd/>
          </a:ln>
        </p:spPr>
        <p:txBody>
          <a:bodyPr wrap="none" lIns="92355" tIns="46178" rIns="92355" bIns="46178">
            <a:spAutoFit/>
          </a:bodyPr>
          <a:lstStyle/>
          <a:p>
            <a:pPr algn="ctr" defTabSz="923925" eaLnBrk="1" hangingPunct="1">
              <a:defRPr/>
            </a:pPr>
            <a:r>
              <a:rPr lang="en-US" altLang="zh-CN" sz="2900" b="1" i="1" dirty="0">
                <a:effectLst>
                  <a:outerShdw blurRad="38100" dist="38100" dir="2700000" algn="tl">
                    <a:srgbClr val="C0C0C0"/>
                  </a:outerShdw>
                </a:effectLst>
                <a:latin typeface="Times New Roman" pitchFamily="18" charset="0"/>
                <a:ea typeface="仿宋_GB2312" pitchFamily="49" charset="-122"/>
              </a:rPr>
              <a:t>i</a:t>
            </a:r>
            <a:r>
              <a:rPr lang="en-US" altLang="zh-CN" sz="2900" b="1" dirty="0">
                <a:effectLst>
                  <a:outerShdw blurRad="38100" dist="38100" dir="2700000" algn="tl">
                    <a:srgbClr val="C0C0C0"/>
                  </a:outerShdw>
                </a:effectLst>
                <a:latin typeface="Times New Roman" pitchFamily="18" charset="0"/>
                <a:ea typeface="仿宋_GB2312" pitchFamily="49" charset="-122"/>
              </a:rPr>
              <a:t> = 2 </a:t>
            </a:r>
            <a:r>
              <a:rPr lang="zh-CN" altLang="en-US" sz="2900" b="1" dirty="0">
                <a:effectLst>
                  <a:outerShdw blurRad="38100" dist="38100" dir="2700000" algn="tl">
                    <a:srgbClr val="C0C0C0"/>
                  </a:outerShdw>
                </a:effectLst>
                <a:latin typeface="Times New Roman" pitchFamily="18" charset="0"/>
                <a:ea typeface="仿宋_GB2312" pitchFamily="49" charset="-122"/>
              </a:rPr>
              <a:t>时的局部调整</a:t>
            </a:r>
          </a:p>
          <a:p>
            <a:pPr algn="ctr" defTabSz="923925" eaLnBrk="1" hangingPunct="1">
              <a:defRPr/>
            </a:pPr>
            <a:r>
              <a:rPr lang="en-US" altLang="zh-CN" sz="1800" b="1" dirty="0">
                <a:latin typeface="仿宋_GB2312" pitchFamily="49" charset="-122"/>
                <a:ea typeface="仿宋_GB2312" pitchFamily="49" charset="-122"/>
              </a:rPr>
              <a:t>[</a:t>
            </a:r>
            <a:r>
              <a:rPr lang="zh-CN" altLang="en-US" sz="1800" b="1" dirty="0">
                <a:latin typeface="仿宋_GB2312" pitchFamily="49" charset="-122"/>
                <a:ea typeface="仿宋_GB2312" pitchFamily="49" charset="-122"/>
              </a:rPr>
              <a:t>不需要调整</a:t>
            </a:r>
            <a:r>
              <a:rPr lang="en-US" altLang="zh-CN" sz="1800" b="1" dirty="0">
                <a:latin typeface="仿宋_GB2312" pitchFamily="49" charset="-122"/>
                <a:ea typeface="仿宋_GB2312" pitchFamily="49" charset="-122"/>
              </a:rPr>
              <a:t>]</a:t>
            </a:r>
            <a:endParaRPr lang="zh-CN" altLang="en-US" sz="1800" b="1"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仿宋_GB2312" pitchFamily="49" charset="-122"/>
              <a:ea typeface="仿宋_GB2312" pitchFamily="49" charset="-122"/>
            </a:endParaRPr>
          </a:p>
        </p:txBody>
      </p:sp>
      <p:grpSp>
        <p:nvGrpSpPr>
          <p:cNvPr id="79883" name="Group 98">
            <a:extLst>
              <a:ext uri="{FF2B5EF4-FFF2-40B4-BE49-F238E27FC236}">
                <a16:creationId xmlns:a16="http://schemas.microsoft.com/office/drawing/2014/main" id="{EBD04DAB-287B-42ED-B232-8EDCB56CF63F}"/>
              </a:ext>
            </a:extLst>
          </p:cNvPr>
          <p:cNvGrpSpPr>
            <a:grpSpLocks/>
          </p:cNvGrpSpPr>
          <p:nvPr/>
        </p:nvGrpSpPr>
        <p:grpSpPr bwMode="auto">
          <a:xfrm>
            <a:off x="5410200" y="3200400"/>
            <a:ext cx="3186113" cy="2667000"/>
            <a:chOff x="3276" y="2016"/>
            <a:chExt cx="2007" cy="1680"/>
          </a:xfrm>
        </p:grpSpPr>
        <p:sp>
          <p:nvSpPr>
            <p:cNvPr id="79884" name="Line 46">
              <a:extLst>
                <a:ext uri="{FF2B5EF4-FFF2-40B4-BE49-F238E27FC236}">
                  <a16:creationId xmlns:a16="http://schemas.microsoft.com/office/drawing/2014/main" id="{3ED9543F-B979-4F0F-B548-4FD91AF47807}"/>
                </a:ext>
              </a:extLst>
            </p:cNvPr>
            <p:cNvSpPr>
              <a:spLocks noChangeShapeType="1"/>
            </p:cNvSpPr>
            <p:nvPr/>
          </p:nvSpPr>
          <p:spPr bwMode="auto">
            <a:xfrm flipH="1">
              <a:off x="4752" y="3072"/>
              <a:ext cx="144" cy="336"/>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5" name="Line 47">
              <a:extLst>
                <a:ext uri="{FF2B5EF4-FFF2-40B4-BE49-F238E27FC236}">
                  <a16:creationId xmlns:a16="http://schemas.microsoft.com/office/drawing/2014/main" id="{6A3F2BB1-2B7D-4280-AC9C-D276483B6A92}"/>
                </a:ext>
              </a:extLst>
            </p:cNvPr>
            <p:cNvSpPr>
              <a:spLocks noChangeShapeType="1"/>
            </p:cNvSpPr>
            <p:nvPr/>
          </p:nvSpPr>
          <p:spPr bwMode="auto">
            <a:xfrm>
              <a:off x="4512" y="2496"/>
              <a:ext cx="384" cy="48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6" name="Line 48">
              <a:extLst>
                <a:ext uri="{FF2B5EF4-FFF2-40B4-BE49-F238E27FC236}">
                  <a16:creationId xmlns:a16="http://schemas.microsoft.com/office/drawing/2014/main" id="{52995F8A-02AD-49A8-97B3-EC41BE2B4CD3}"/>
                </a:ext>
              </a:extLst>
            </p:cNvPr>
            <p:cNvSpPr>
              <a:spLocks noChangeShapeType="1"/>
            </p:cNvSpPr>
            <p:nvPr/>
          </p:nvSpPr>
          <p:spPr bwMode="auto">
            <a:xfrm>
              <a:off x="4080" y="3072"/>
              <a:ext cx="96"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7" name="Line 49">
              <a:extLst>
                <a:ext uri="{FF2B5EF4-FFF2-40B4-BE49-F238E27FC236}">
                  <a16:creationId xmlns:a16="http://schemas.microsoft.com/office/drawing/2014/main" id="{2F8BF985-B96D-403B-A33D-EA25326E5B16}"/>
                </a:ext>
              </a:extLst>
            </p:cNvPr>
            <p:cNvSpPr>
              <a:spLocks noChangeShapeType="1"/>
            </p:cNvSpPr>
            <p:nvPr/>
          </p:nvSpPr>
          <p:spPr bwMode="auto">
            <a:xfrm flipH="1">
              <a:off x="3600" y="2496"/>
              <a:ext cx="768" cy="96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8597" name="Oval 69">
              <a:extLst>
                <a:ext uri="{FF2B5EF4-FFF2-40B4-BE49-F238E27FC236}">
                  <a16:creationId xmlns:a16="http://schemas.microsoft.com/office/drawing/2014/main" id="{FD710D68-A48A-480E-9163-64BD14A8F1B6}"/>
                </a:ext>
              </a:extLst>
            </p:cNvPr>
            <p:cNvSpPr>
              <a:spLocks noChangeArrowheads="1"/>
            </p:cNvSpPr>
            <p:nvPr/>
          </p:nvSpPr>
          <p:spPr bwMode="auto">
            <a:xfrm>
              <a:off x="4272" y="225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49</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8598" name="Oval 70">
              <a:extLst>
                <a:ext uri="{FF2B5EF4-FFF2-40B4-BE49-F238E27FC236}">
                  <a16:creationId xmlns:a16="http://schemas.microsoft.com/office/drawing/2014/main" id="{9E48F029-9142-4F1C-9236-78575BCDAB44}"/>
                </a:ext>
              </a:extLst>
            </p:cNvPr>
            <p:cNvSpPr>
              <a:spLocks noChangeArrowheads="1"/>
            </p:cNvSpPr>
            <p:nvPr/>
          </p:nvSpPr>
          <p:spPr bwMode="auto">
            <a:xfrm>
              <a:off x="3840" y="278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8599" name="Oval 71">
              <a:extLst>
                <a:ext uri="{FF2B5EF4-FFF2-40B4-BE49-F238E27FC236}">
                  <a16:creationId xmlns:a16="http://schemas.microsoft.com/office/drawing/2014/main" id="{13923B73-BC97-4532-AECD-A3822D63247B}"/>
                </a:ext>
              </a:extLst>
            </p:cNvPr>
            <p:cNvSpPr>
              <a:spLocks noChangeArrowheads="1"/>
            </p:cNvSpPr>
            <p:nvPr/>
          </p:nvSpPr>
          <p:spPr bwMode="auto">
            <a:xfrm>
              <a:off x="3360" y="336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8600" name="Oval 72">
              <a:extLst>
                <a:ext uri="{FF2B5EF4-FFF2-40B4-BE49-F238E27FC236}">
                  <a16:creationId xmlns:a16="http://schemas.microsoft.com/office/drawing/2014/main" id="{41F0330E-332F-468A-8BB8-FCC94C8BC775}"/>
                </a:ext>
              </a:extLst>
            </p:cNvPr>
            <p:cNvSpPr>
              <a:spLocks noChangeArrowheads="1"/>
            </p:cNvSpPr>
            <p:nvPr/>
          </p:nvSpPr>
          <p:spPr bwMode="auto">
            <a:xfrm>
              <a:off x="4032" y="336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8601" name="Oval 73">
              <a:extLst>
                <a:ext uri="{FF2B5EF4-FFF2-40B4-BE49-F238E27FC236}">
                  <a16:creationId xmlns:a16="http://schemas.microsoft.com/office/drawing/2014/main" id="{E66F0C9B-1E5A-4B3D-BFA2-52F71BBFDAD3}"/>
                </a:ext>
              </a:extLst>
            </p:cNvPr>
            <p:cNvSpPr>
              <a:spLocks noChangeArrowheads="1"/>
            </p:cNvSpPr>
            <p:nvPr/>
          </p:nvSpPr>
          <p:spPr bwMode="auto">
            <a:xfrm>
              <a:off x="4752" y="278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8602" name="Oval 74">
              <a:extLst>
                <a:ext uri="{FF2B5EF4-FFF2-40B4-BE49-F238E27FC236}">
                  <a16:creationId xmlns:a16="http://schemas.microsoft.com/office/drawing/2014/main" id="{1128347C-410E-424F-9C4A-50AB85CD3FC1}"/>
                </a:ext>
              </a:extLst>
            </p:cNvPr>
            <p:cNvSpPr>
              <a:spLocks noChangeArrowheads="1"/>
            </p:cNvSpPr>
            <p:nvPr/>
          </p:nvSpPr>
          <p:spPr bwMode="auto">
            <a:xfrm>
              <a:off x="4560" y="336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8603" name="Text Box 75">
              <a:extLst>
                <a:ext uri="{FF2B5EF4-FFF2-40B4-BE49-F238E27FC236}">
                  <a16:creationId xmlns:a16="http://schemas.microsoft.com/office/drawing/2014/main" id="{F05DB25F-8AE7-4474-AD00-3F116CA70747}"/>
                </a:ext>
              </a:extLst>
            </p:cNvPr>
            <p:cNvSpPr txBox="1">
              <a:spLocks noChangeArrowheads="1"/>
            </p:cNvSpPr>
            <p:nvPr/>
          </p:nvSpPr>
          <p:spPr bwMode="auto">
            <a:xfrm>
              <a:off x="4188" y="2016"/>
              <a:ext cx="231"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1</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8604" name="Text Box 76">
              <a:extLst>
                <a:ext uri="{FF2B5EF4-FFF2-40B4-BE49-F238E27FC236}">
                  <a16:creationId xmlns:a16="http://schemas.microsoft.com/office/drawing/2014/main" id="{D47C5644-EE01-4904-9567-EC4AE77CD3CF}"/>
                </a:ext>
              </a:extLst>
            </p:cNvPr>
            <p:cNvSpPr txBox="1">
              <a:spLocks noChangeArrowheads="1"/>
            </p:cNvSpPr>
            <p:nvPr/>
          </p:nvSpPr>
          <p:spPr bwMode="auto">
            <a:xfrm>
              <a:off x="5052" y="2640"/>
              <a:ext cx="231"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3</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8605" name="Text Box 77">
              <a:extLst>
                <a:ext uri="{FF2B5EF4-FFF2-40B4-BE49-F238E27FC236}">
                  <a16:creationId xmlns:a16="http://schemas.microsoft.com/office/drawing/2014/main" id="{A8ACF0D5-9D47-432F-ACC0-5A83C9ABA761}"/>
                </a:ext>
              </a:extLst>
            </p:cNvPr>
            <p:cNvSpPr txBox="1">
              <a:spLocks noChangeArrowheads="1"/>
            </p:cNvSpPr>
            <p:nvPr/>
          </p:nvSpPr>
          <p:spPr bwMode="auto">
            <a:xfrm>
              <a:off x="4476" y="3122"/>
              <a:ext cx="231"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6</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8606" name="Text Box 78">
              <a:extLst>
                <a:ext uri="{FF2B5EF4-FFF2-40B4-BE49-F238E27FC236}">
                  <a16:creationId xmlns:a16="http://schemas.microsoft.com/office/drawing/2014/main" id="{A866F24E-075E-47FC-9B5F-83B59F76D885}"/>
                </a:ext>
              </a:extLst>
            </p:cNvPr>
            <p:cNvSpPr txBox="1">
              <a:spLocks noChangeArrowheads="1"/>
            </p:cNvSpPr>
            <p:nvPr/>
          </p:nvSpPr>
          <p:spPr bwMode="auto">
            <a:xfrm>
              <a:off x="4224" y="3122"/>
              <a:ext cx="231"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5</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8607" name="Text Box 79">
              <a:extLst>
                <a:ext uri="{FF2B5EF4-FFF2-40B4-BE49-F238E27FC236}">
                  <a16:creationId xmlns:a16="http://schemas.microsoft.com/office/drawing/2014/main" id="{317E50DE-88DC-421C-B743-0168A1224D90}"/>
                </a:ext>
              </a:extLst>
            </p:cNvPr>
            <p:cNvSpPr txBox="1">
              <a:spLocks noChangeArrowheads="1"/>
            </p:cNvSpPr>
            <p:nvPr/>
          </p:nvSpPr>
          <p:spPr bwMode="auto">
            <a:xfrm>
              <a:off x="3276" y="3122"/>
              <a:ext cx="231"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4</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8608" name="Text Box 80">
              <a:extLst>
                <a:ext uri="{FF2B5EF4-FFF2-40B4-BE49-F238E27FC236}">
                  <a16:creationId xmlns:a16="http://schemas.microsoft.com/office/drawing/2014/main" id="{9B560B93-B379-4F62-9E0B-B8C56EA92EBE}"/>
                </a:ext>
              </a:extLst>
            </p:cNvPr>
            <p:cNvSpPr txBox="1">
              <a:spLocks noChangeArrowheads="1"/>
            </p:cNvSpPr>
            <p:nvPr/>
          </p:nvSpPr>
          <p:spPr bwMode="auto">
            <a:xfrm>
              <a:off x="3696" y="2552"/>
              <a:ext cx="231"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2</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9900" name="Line 96">
              <a:extLst>
                <a:ext uri="{FF2B5EF4-FFF2-40B4-BE49-F238E27FC236}">
                  <a16:creationId xmlns:a16="http://schemas.microsoft.com/office/drawing/2014/main" id="{7B07E388-B624-46BA-8D49-296AE6022938}"/>
                </a:ext>
              </a:extLst>
            </p:cNvPr>
            <p:cNvSpPr>
              <a:spLocks noChangeShapeType="1"/>
            </p:cNvSpPr>
            <p:nvPr/>
          </p:nvSpPr>
          <p:spPr bwMode="auto">
            <a:xfrm flipH="1" flipV="1">
              <a:off x="4656" y="2496"/>
              <a:ext cx="192" cy="24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1" name="Line 97">
              <a:extLst>
                <a:ext uri="{FF2B5EF4-FFF2-40B4-BE49-F238E27FC236}">
                  <a16:creationId xmlns:a16="http://schemas.microsoft.com/office/drawing/2014/main" id="{44E3B715-C439-44F7-9DCA-1EFD0CE65164}"/>
                </a:ext>
              </a:extLst>
            </p:cNvPr>
            <p:cNvSpPr>
              <a:spLocks noChangeShapeType="1"/>
            </p:cNvSpPr>
            <p:nvPr/>
          </p:nvSpPr>
          <p:spPr bwMode="auto">
            <a:xfrm>
              <a:off x="4704" y="2448"/>
              <a:ext cx="240" cy="288"/>
            </a:xfrm>
            <a:prstGeom prst="line">
              <a:avLst/>
            </a:prstGeom>
            <a:noFill/>
            <a:ln w="28575">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D7D184AB-E8A1-4688-85D4-FBB680E9C6C3}"/>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二、堆排序(举例)</a:t>
            </a:r>
            <a:endParaRPr lang="en-US" altLang="zh-CN" sz="3300">
              <a:latin typeface="黑体" panose="02010609060101010101" pitchFamily="49" charset="-122"/>
              <a:ea typeface="黑体" panose="02010609060101010101" pitchFamily="49" charset="-122"/>
            </a:endParaRPr>
          </a:p>
        </p:txBody>
      </p:sp>
      <p:sp>
        <p:nvSpPr>
          <p:cNvPr id="80899" name="Text Box 3">
            <a:extLst>
              <a:ext uri="{FF2B5EF4-FFF2-40B4-BE49-F238E27FC236}">
                <a16:creationId xmlns:a16="http://schemas.microsoft.com/office/drawing/2014/main" id="{A1B885AD-91A8-4889-A642-CFE7FEAF963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D462D78-E9C2-4038-ACCE-6CD909224A23}" type="slidenum">
              <a:rPr lang="zh-CN" altLang="en-US" sz="2400"/>
              <a:pPr algn="r" eaLnBrk="1" hangingPunct="1">
                <a:spcBef>
                  <a:spcPct val="50000"/>
                </a:spcBef>
                <a:buClrTx/>
                <a:buSzTx/>
                <a:buFontTx/>
                <a:buNone/>
              </a:pPr>
              <a:t>74</a:t>
            </a:fld>
            <a:endParaRPr lang="en-US" altLang="zh-CN" sz="2400"/>
          </a:p>
        </p:txBody>
      </p:sp>
      <p:sp>
        <p:nvSpPr>
          <p:cNvPr id="80900" name="Text Box 4">
            <a:extLst>
              <a:ext uri="{FF2B5EF4-FFF2-40B4-BE49-F238E27FC236}">
                <a16:creationId xmlns:a16="http://schemas.microsoft.com/office/drawing/2014/main" id="{8BAC5FD5-4FA6-4F29-B510-BBBF503F6C63}"/>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80901" name="Rectangle 5">
            <a:extLst>
              <a:ext uri="{FF2B5EF4-FFF2-40B4-BE49-F238E27FC236}">
                <a16:creationId xmlns:a16="http://schemas.microsoft.com/office/drawing/2014/main" id="{BD67C507-A48F-4ABD-8647-5EA9AE594183}"/>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80902" name="Group 97">
            <a:extLst>
              <a:ext uri="{FF2B5EF4-FFF2-40B4-BE49-F238E27FC236}">
                <a16:creationId xmlns:a16="http://schemas.microsoft.com/office/drawing/2014/main" id="{7190890C-4EC7-43DD-B857-F36CE218A0CF}"/>
              </a:ext>
            </a:extLst>
          </p:cNvPr>
          <p:cNvGrpSpPr>
            <a:grpSpLocks/>
          </p:cNvGrpSpPr>
          <p:nvPr/>
        </p:nvGrpSpPr>
        <p:grpSpPr bwMode="auto">
          <a:xfrm>
            <a:off x="1066800" y="2686050"/>
            <a:ext cx="7391400" cy="4175125"/>
            <a:chOff x="336" y="648"/>
            <a:chExt cx="5280" cy="3200"/>
          </a:xfrm>
        </p:grpSpPr>
        <p:sp>
          <p:nvSpPr>
            <p:cNvPr id="80903" name="Line 48">
              <a:extLst>
                <a:ext uri="{FF2B5EF4-FFF2-40B4-BE49-F238E27FC236}">
                  <a16:creationId xmlns:a16="http://schemas.microsoft.com/office/drawing/2014/main" id="{A53191BE-C431-4908-8FC3-1E1A63F5F1C3}"/>
                </a:ext>
              </a:extLst>
            </p:cNvPr>
            <p:cNvSpPr>
              <a:spLocks noChangeShapeType="1"/>
            </p:cNvSpPr>
            <p:nvPr/>
          </p:nvSpPr>
          <p:spPr bwMode="auto">
            <a:xfrm flipH="1">
              <a:off x="4512" y="1728"/>
              <a:ext cx="144" cy="336"/>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4" name="Line 49">
              <a:extLst>
                <a:ext uri="{FF2B5EF4-FFF2-40B4-BE49-F238E27FC236}">
                  <a16:creationId xmlns:a16="http://schemas.microsoft.com/office/drawing/2014/main" id="{F5C1E5C6-DAFC-475F-90C4-125E99580C61}"/>
                </a:ext>
              </a:extLst>
            </p:cNvPr>
            <p:cNvSpPr>
              <a:spLocks noChangeShapeType="1"/>
            </p:cNvSpPr>
            <p:nvPr/>
          </p:nvSpPr>
          <p:spPr bwMode="auto">
            <a:xfrm>
              <a:off x="4272" y="1152"/>
              <a:ext cx="384" cy="48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5" name="Line 50">
              <a:extLst>
                <a:ext uri="{FF2B5EF4-FFF2-40B4-BE49-F238E27FC236}">
                  <a16:creationId xmlns:a16="http://schemas.microsoft.com/office/drawing/2014/main" id="{1E8306E4-D863-4236-9AB2-528F1F455925}"/>
                </a:ext>
              </a:extLst>
            </p:cNvPr>
            <p:cNvSpPr>
              <a:spLocks noChangeShapeType="1"/>
            </p:cNvSpPr>
            <p:nvPr/>
          </p:nvSpPr>
          <p:spPr bwMode="auto">
            <a:xfrm>
              <a:off x="3840" y="1728"/>
              <a:ext cx="96"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6" name="Line 51">
              <a:extLst>
                <a:ext uri="{FF2B5EF4-FFF2-40B4-BE49-F238E27FC236}">
                  <a16:creationId xmlns:a16="http://schemas.microsoft.com/office/drawing/2014/main" id="{BE96A3B1-CE7D-49AF-ABFE-5A9C52530425}"/>
                </a:ext>
              </a:extLst>
            </p:cNvPr>
            <p:cNvSpPr>
              <a:spLocks noChangeShapeType="1"/>
            </p:cNvSpPr>
            <p:nvPr/>
          </p:nvSpPr>
          <p:spPr bwMode="auto">
            <a:xfrm flipH="1">
              <a:off x="3360" y="1152"/>
              <a:ext cx="768" cy="96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7" name="Line 52">
              <a:extLst>
                <a:ext uri="{FF2B5EF4-FFF2-40B4-BE49-F238E27FC236}">
                  <a16:creationId xmlns:a16="http://schemas.microsoft.com/office/drawing/2014/main" id="{0ABF5A43-1F68-4C05-AA79-B898BC2300A8}"/>
                </a:ext>
              </a:extLst>
            </p:cNvPr>
            <p:cNvSpPr>
              <a:spLocks noChangeShapeType="1"/>
            </p:cNvSpPr>
            <p:nvPr/>
          </p:nvSpPr>
          <p:spPr bwMode="auto">
            <a:xfrm flipH="1">
              <a:off x="1824" y="1728"/>
              <a:ext cx="144" cy="336"/>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8" name="Line 53">
              <a:extLst>
                <a:ext uri="{FF2B5EF4-FFF2-40B4-BE49-F238E27FC236}">
                  <a16:creationId xmlns:a16="http://schemas.microsoft.com/office/drawing/2014/main" id="{038740A9-3298-4E68-B6A0-D6AF8DD5B7E3}"/>
                </a:ext>
              </a:extLst>
            </p:cNvPr>
            <p:cNvSpPr>
              <a:spLocks noChangeShapeType="1"/>
            </p:cNvSpPr>
            <p:nvPr/>
          </p:nvSpPr>
          <p:spPr bwMode="auto">
            <a:xfrm>
              <a:off x="1152" y="1728"/>
              <a:ext cx="96"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9" name="Line 54">
              <a:extLst>
                <a:ext uri="{FF2B5EF4-FFF2-40B4-BE49-F238E27FC236}">
                  <a16:creationId xmlns:a16="http://schemas.microsoft.com/office/drawing/2014/main" id="{57FCBA98-1C01-4E1A-BBAE-ADB28E2A6891}"/>
                </a:ext>
              </a:extLst>
            </p:cNvPr>
            <p:cNvSpPr>
              <a:spLocks noChangeShapeType="1"/>
            </p:cNvSpPr>
            <p:nvPr/>
          </p:nvSpPr>
          <p:spPr bwMode="auto">
            <a:xfrm>
              <a:off x="1680" y="1152"/>
              <a:ext cx="384" cy="48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10" name="Line 55">
              <a:extLst>
                <a:ext uri="{FF2B5EF4-FFF2-40B4-BE49-F238E27FC236}">
                  <a16:creationId xmlns:a16="http://schemas.microsoft.com/office/drawing/2014/main" id="{6DD02514-73D4-4FAB-A5D4-62DBB1D14A6A}"/>
                </a:ext>
              </a:extLst>
            </p:cNvPr>
            <p:cNvSpPr>
              <a:spLocks noChangeShapeType="1"/>
            </p:cNvSpPr>
            <p:nvPr/>
          </p:nvSpPr>
          <p:spPr bwMode="auto">
            <a:xfrm flipH="1">
              <a:off x="672" y="1152"/>
              <a:ext cx="768" cy="96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9608" name="Oval 56">
              <a:extLst>
                <a:ext uri="{FF2B5EF4-FFF2-40B4-BE49-F238E27FC236}">
                  <a16:creationId xmlns:a16="http://schemas.microsoft.com/office/drawing/2014/main" id="{54D04F20-6A6E-4B79-B1CA-578E0DA7800B}"/>
                </a:ext>
              </a:extLst>
            </p:cNvPr>
            <p:cNvSpPr>
              <a:spLocks noChangeArrowheads="1"/>
            </p:cNvSpPr>
            <p:nvPr/>
          </p:nvSpPr>
          <p:spPr bwMode="auto">
            <a:xfrm>
              <a:off x="1392" y="912"/>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49</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9609" name="Oval 57">
              <a:extLst>
                <a:ext uri="{FF2B5EF4-FFF2-40B4-BE49-F238E27FC236}">
                  <a16:creationId xmlns:a16="http://schemas.microsoft.com/office/drawing/2014/main" id="{032D2044-AD7E-403D-8D73-B98A24E1F71A}"/>
                </a:ext>
              </a:extLst>
            </p:cNvPr>
            <p:cNvSpPr>
              <a:spLocks noChangeArrowheads="1"/>
            </p:cNvSpPr>
            <p:nvPr/>
          </p:nvSpPr>
          <p:spPr bwMode="auto">
            <a:xfrm>
              <a:off x="912" y="144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9610" name="Oval 58">
              <a:extLst>
                <a:ext uri="{FF2B5EF4-FFF2-40B4-BE49-F238E27FC236}">
                  <a16:creationId xmlns:a16="http://schemas.microsoft.com/office/drawing/2014/main" id="{1D66C09E-63BC-49AC-83C2-43580F7A5DE8}"/>
                </a:ext>
              </a:extLst>
            </p:cNvPr>
            <p:cNvSpPr>
              <a:spLocks noChangeArrowheads="1"/>
            </p:cNvSpPr>
            <p:nvPr/>
          </p:nvSpPr>
          <p:spPr bwMode="auto">
            <a:xfrm>
              <a:off x="432" y="201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9611" name="Oval 59">
              <a:extLst>
                <a:ext uri="{FF2B5EF4-FFF2-40B4-BE49-F238E27FC236}">
                  <a16:creationId xmlns:a16="http://schemas.microsoft.com/office/drawing/2014/main" id="{07B50078-01CA-4EC9-B87E-7D3088B3ED7E}"/>
                </a:ext>
              </a:extLst>
            </p:cNvPr>
            <p:cNvSpPr>
              <a:spLocks noChangeArrowheads="1"/>
            </p:cNvSpPr>
            <p:nvPr/>
          </p:nvSpPr>
          <p:spPr bwMode="auto">
            <a:xfrm>
              <a:off x="1871" y="1440"/>
              <a:ext cx="337"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9612" name="Oval 60">
              <a:extLst>
                <a:ext uri="{FF2B5EF4-FFF2-40B4-BE49-F238E27FC236}">
                  <a16:creationId xmlns:a16="http://schemas.microsoft.com/office/drawing/2014/main" id="{7ACD2DD1-B6E8-48EE-ACE7-C85F61744A82}"/>
                </a:ext>
              </a:extLst>
            </p:cNvPr>
            <p:cNvSpPr>
              <a:spLocks noChangeArrowheads="1"/>
            </p:cNvSpPr>
            <p:nvPr/>
          </p:nvSpPr>
          <p:spPr bwMode="auto">
            <a:xfrm>
              <a:off x="1104" y="2016"/>
              <a:ext cx="337"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9613" name="Oval 61">
              <a:extLst>
                <a:ext uri="{FF2B5EF4-FFF2-40B4-BE49-F238E27FC236}">
                  <a16:creationId xmlns:a16="http://schemas.microsoft.com/office/drawing/2014/main" id="{92577F09-E06C-4A6E-BF51-488DA522601B}"/>
                </a:ext>
              </a:extLst>
            </p:cNvPr>
            <p:cNvSpPr>
              <a:spLocks noChangeArrowheads="1"/>
            </p:cNvSpPr>
            <p:nvPr/>
          </p:nvSpPr>
          <p:spPr bwMode="auto">
            <a:xfrm>
              <a:off x="1632" y="201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9614" name="Text Box 62">
              <a:extLst>
                <a:ext uri="{FF2B5EF4-FFF2-40B4-BE49-F238E27FC236}">
                  <a16:creationId xmlns:a16="http://schemas.microsoft.com/office/drawing/2014/main" id="{C3ECBA80-120B-4892-93C8-9B89DAAAAA76}"/>
                </a:ext>
              </a:extLst>
            </p:cNvPr>
            <p:cNvSpPr txBox="1">
              <a:spLocks noChangeArrowheads="1"/>
            </p:cNvSpPr>
            <p:nvPr/>
          </p:nvSpPr>
          <p:spPr bwMode="auto">
            <a:xfrm>
              <a:off x="1260" y="720"/>
              <a:ext cx="239" cy="35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1</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9615" name="Text Box 63">
              <a:extLst>
                <a:ext uri="{FF2B5EF4-FFF2-40B4-BE49-F238E27FC236}">
                  <a16:creationId xmlns:a16="http://schemas.microsoft.com/office/drawing/2014/main" id="{BFE387CF-227E-4F47-B744-3B6BCCC91B9B}"/>
                </a:ext>
              </a:extLst>
            </p:cNvPr>
            <p:cNvSpPr txBox="1">
              <a:spLocks noChangeArrowheads="1"/>
            </p:cNvSpPr>
            <p:nvPr/>
          </p:nvSpPr>
          <p:spPr bwMode="auto">
            <a:xfrm>
              <a:off x="828" y="1191"/>
              <a:ext cx="239" cy="35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2</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9616" name="Text Box 64">
              <a:extLst>
                <a:ext uri="{FF2B5EF4-FFF2-40B4-BE49-F238E27FC236}">
                  <a16:creationId xmlns:a16="http://schemas.microsoft.com/office/drawing/2014/main" id="{D00B5550-A033-42C9-9E51-F3F4D274FE22}"/>
                </a:ext>
              </a:extLst>
            </p:cNvPr>
            <p:cNvSpPr txBox="1">
              <a:spLocks noChangeArrowheads="1"/>
            </p:cNvSpPr>
            <p:nvPr/>
          </p:nvSpPr>
          <p:spPr bwMode="auto">
            <a:xfrm>
              <a:off x="2171" y="1288"/>
              <a:ext cx="240" cy="35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3</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9617" name="Text Box 65">
              <a:extLst>
                <a:ext uri="{FF2B5EF4-FFF2-40B4-BE49-F238E27FC236}">
                  <a16:creationId xmlns:a16="http://schemas.microsoft.com/office/drawing/2014/main" id="{18D89201-7096-40E6-8CC0-6BB2E1772709}"/>
                </a:ext>
              </a:extLst>
            </p:cNvPr>
            <p:cNvSpPr txBox="1">
              <a:spLocks noChangeArrowheads="1"/>
            </p:cNvSpPr>
            <p:nvPr/>
          </p:nvSpPr>
          <p:spPr bwMode="auto">
            <a:xfrm>
              <a:off x="384" y="1773"/>
              <a:ext cx="244" cy="352"/>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4</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9618" name="Text Box 66">
              <a:extLst>
                <a:ext uri="{FF2B5EF4-FFF2-40B4-BE49-F238E27FC236}">
                  <a16:creationId xmlns:a16="http://schemas.microsoft.com/office/drawing/2014/main" id="{3CF90AFF-CD63-4B97-A1CF-46F1772D3BBC}"/>
                </a:ext>
              </a:extLst>
            </p:cNvPr>
            <p:cNvSpPr txBox="1">
              <a:spLocks noChangeArrowheads="1"/>
            </p:cNvSpPr>
            <p:nvPr/>
          </p:nvSpPr>
          <p:spPr bwMode="auto">
            <a:xfrm>
              <a:off x="1248" y="1775"/>
              <a:ext cx="244"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5</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9619" name="Text Box 67">
              <a:extLst>
                <a:ext uri="{FF2B5EF4-FFF2-40B4-BE49-F238E27FC236}">
                  <a16:creationId xmlns:a16="http://schemas.microsoft.com/office/drawing/2014/main" id="{1CA4E4C2-B461-468E-84F8-448F886A3DB0}"/>
                </a:ext>
              </a:extLst>
            </p:cNvPr>
            <p:cNvSpPr txBox="1">
              <a:spLocks noChangeArrowheads="1"/>
            </p:cNvSpPr>
            <p:nvPr/>
          </p:nvSpPr>
          <p:spPr bwMode="auto">
            <a:xfrm>
              <a:off x="1596" y="1775"/>
              <a:ext cx="242"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6</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80923" name="AutoShape 68">
              <a:extLst>
                <a:ext uri="{FF2B5EF4-FFF2-40B4-BE49-F238E27FC236}">
                  <a16:creationId xmlns:a16="http://schemas.microsoft.com/office/drawing/2014/main" id="{CEFEC2E6-2D41-495F-A42B-BA0C101C0112}"/>
                </a:ext>
              </a:extLst>
            </p:cNvPr>
            <p:cNvSpPr>
              <a:spLocks noChangeArrowheads="1"/>
            </p:cNvSpPr>
            <p:nvPr/>
          </p:nvSpPr>
          <p:spPr bwMode="auto">
            <a:xfrm>
              <a:off x="2448"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79621" name="Oval 69">
              <a:extLst>
                <a:ext uri="{FF2B5EF4-FFF2-40B4-BE49-F238E27FC236}">
                  <a16:creationId xmlns:a16="http://schemas.microsoft.com/office/drawing/2014/main" id="{C6B82B1A-AFB9-4BB4-B286-9ADA01D49187}"/>
                </a:ext>
              </a:extLst>
            </p:cNvPr>
            <p:cNvSpPr>
              <a:spLocks noChangeArrowheads="1"/>
            </p:cNvSpPr>
            <p:nvPr/>
          </p:nvSpPr>
          <p:spPr bwMode="auto">
            <a:xfrm>
              <a:off x="4032" y="912"/>
              <a:ext cx="336" cy="336"/>
            </a:xfrm>
            <a:prstGeom prst="ellipse">
              <a:avLst/>
            </a:prstGeom>
            <a:gradFill rotWithShape="0">
              <a:gsLst>
                <a:gs pos="0">
                  <a:srgbClr val="CCECFF"/>
                </a:gs>
                <a:gs pos="100000">
                  <a:srgbClr val="CCECFF">
                    <a:gamma/>
                    <a:shade val="46275"/>
                    <a:invGamma/>
                  </a:srgbClr>
                </a:gs>
              </a:gsLst>
              <a:lin ang="2700000" scaled="1"/>
            </a:gradFill>
            <a:ln w="6350">
              <a:solidFill>
                <a:srgbClr val="00FFFF"/>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08</a:t>
              </a:r>
              <a:endParaRPr lang="zh-CN" altLang="en-US">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itchFamily="18" charset="0"/>
              </a:endParaRPr>
            </a:p>
          </p:txBody>
        </p:sp>
        <p:sp>
          <p:nvSpPr>
            <p:cNvPr id="279622" name="Oval 70">
              <a:extLst>
                <a:ext uri="{FF2B5EF4-FFF2-40B4-BE49-F238E27FC236}">
                  <a16:creationId xmlns:a16="http://schemas.microsoft.com/office/drawing/2014/main" id="{99646126-4BD2-46B7-803E-DD16CE13C9A2}"/>
                </a:ext>
              </a:extLst>
            </p:cNvPr>
            <p:cNvSpPr>
              <a:spLocks noChangeArrowheads="1"/>
            </p:cNvSpPr>
            <p:nvPr/>
          </p:nvSpPr>
          <p:spPr bwMode="auto">
            <a:xfrm>
              <a:off x="3600" y="1440"/>
              <a:ext cx="337"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9623" name="Oval 71">
              <a:extLst>
                <a:ext uri="{FF2B5EF4-FFF2-40B4-BE49-F238E27FC236}">
                  <a16:creationId xmlns:a16="http://schemas.microsoft.com/office/drawing/2014/main" id="{A4A116D9-2FE8-447C-B849-3101EB07D211}"/>
                </a:ext>
              </a:extLst>
            </p:cNvPr>
            <p:cNvSpPr>
              <a:spLocks noChangeArrowheads="1"/>
            </p:cNvSpPr>
            <p:nvPr/>
          </p:nvSpPr>
          <p:spPr bwMode="auto">
            <a:xfrm>
              <a:off x="3120" y="201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9624" name="Oval 72">
              <a:extLst>
                <a:ext uri="{FF2B5EF4-FFF2-40B4-BE49-F238E27FC236}">
                  <a16:creationId xmlns:a16="http://schemas.microsoft.com/office/drawing/2014/main" id="{CC4F4766-41E6-453A-8DB0-0097B4690FD6}"/>
                </a:ext>
              </a:extLst>
            </p:cNvPr>
            <p:cNvSpPr>
              <a:spLocks noChangeArrowheads="1"/>
            </p:cNvSpPr>
            <p:nvPr/>
          </p:nvSpPr>
          <p:spPr bwMode="auto">
            <a:xfrm>
              <a:off x="3792" y="201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9625" name="Oval 73">
              <a:extLst>
                <a:ext uri="{FF2B5EF4-FFF2-40B4-BE49-F238E27FC236}">
                  <a16:creationId xmlns:a16="http://schemas.microsoft.com/office/drawing/2014/main" id="{BE576D7F-C59C-479F-9BF2-9AC4E2D38F26}"/>
                </a:ext>
              </a:extLst>
            </p:cNvPr>
            <p:cNvSpPr>
              <a:spLocks noChangeArrowheads="1"/>
            </p:cNvSpPr>
            <p:nvPr/>
          </p:nvSpPr>
          <p:spPr bwMode="auto">
            <a:xfrm>
              <a:off x="4511" y="1440"/>
              <a:ext cx="337"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9626" name="Oval 74">
              <a:extLst>
                <a:ext uri="{FF2B5EF4-FFF2-40B4-BE49-F238E27FC236}">
                  <a16:creationId xmlns:a16="http://schemas.microsoft.com/office/drawing/2014/main" id="{FAEB1E07-BC0A-49AE-8816-8542235CE1EE}"/>
                </a:ext>
              </a:extLst>
            </p:cNvPr>
            <p:cNvSpPr>
              <a:spLocks noChangeArrowheads="1"/>
            </p:cNvSpPr>
            <p:nvPr/>
          </p:nvSpPr>
          <p:spPr bwMode="auto">
            <a:xfrm>
              <a:off x="4320" y="2016"/>
              <a:ext cx="336" cy="336"/>
            </a:xfrm>
            <a:prstGeom prst="ellipse">
              <a:avLst/>
            </a:prstGeom>
            <a:gradFill rotWithShape="0">
              <a:gsLst>
                <a:gs pos="0">
                  <a:srgbClr val="CCECFF"/>
                </a:gs>
                <a:gs pos="100000">
                  <a:srgbClr val="CCECFF">
                    <a:gamma/>
                    <a:shade val="46275"/>
                    <a:invGamma/>
                  </a:srgbClr>
                </a:gs>
              </a:gsLst>
              <a:lin ang="2700000" scaled="1"/>
            </a:gradFill>
            <a:ln w="6350">
              <a:solidFill>
                <a:srgbClr val="00FFFF"/>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49</a:t>
              </a:r>
              <a:endParaRPr lang="zh-CN" altLang="en-US">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itchFamily="18" charset="0"/>
              </a:endParaRPr>
            </a:p>
          </p:txBody>
        </p:sp>
        <p:sp>
          <p:nvSpPr>
            <p:cNvPr id="279627" name="Text Box 75">
              <a:extLst>
                <a:ext uri="{FF2B5EF4-FFF2-40B4-BE49-F238E27FC236}">
                  <a16:creationId xmlns:a16="http://schemas.microsoft.com/office/drawing/2014/main" id="{35739FF1-49A4-4BCE-8627-7ADF05C5C176}"/>
                </a:ext>
              </a:extLst>
            </p:cNvPr>
            <p:cNvSpPr txBox="1">
              <a:spLocks noChangeArrowheads="1"/>
            </p:cNvSpPr>
            <p:nvPr/>
          </p:nvSpPr>
          <p:spPr bwMode="auto">
            <a:xfrm>
              <a:off x="3937" y="712"/>
              <a:ext cx="240" cy="348"/>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1</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9628" name="Text Box 76">
              <a:extLst>
                <a:ext uri="{FF2B5EF4-FFF2-40B4-BE49-F238E27FC236}">
                  <a16:creationId xmlns:a16="http://schemas.microsoft.com/office/drawing/2014/main" id="{2A4E1E7F-F40F-47A0-B789-D3E802971350}"/>
                </a:ext>
              </a:extLst>
            </p:cNvPr>
            <p:cNvSpPr txBox="1">
              <a:spLocks noChangeArrowheads="1"/>
            </p:cNvSpPr>
            <p:nvPr/>
          </p:nvSpPr>
          <p:spPr bwMode="auto">
            <a:xfrm>
              <a:off x="4800" y="1334"/>
              <a:ext cx="245"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3</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9629" name="Text Box 77">
              <a:extLst>
                <a:ext uri="{FF2B5EF4-FFF2-40B4-BE49-F238E27FC236}">
                  <a16:creationId xmlns:a16="http://schemas.microsoft.com/office/drawing/2014/main" id="{16CD0D64-95DF-4A1B-9231-B8D4D552D0F6}"/>
                </a:ext>
              </a:extLst>
            </p:cNvPr>
            <p:cNvSpPr txBox="1">
              <a:spLocks noChangeArrowheads="1"/>
            </p:cNvSpPr>
            <p:nvPr/>
          </p:nvSpPr>
          <p:spPr bwMode="auto">
            <a:xfrm>
              <a:off x="4225" y="1815"/>
              <a:ext cx="245"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6</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9630" name="Text Box 78">
              <a:extLst>
                <a:ext uri="{FF2B5EF4-FFF2-40B4-BE49-F238E27FC236}">
                  <a16:creationId xmlns:a16="http://schemas.microsoft.com/office/drawing/2014/main" id="{B4C73C57-417D-4AD7-94B7-6FA5F545CE1D}"/>
                </a:ext>
              </a:extLst>
            </p:cNvPr>
            <p:cNvSpPr txBox="1">
              <a:spLocks noChangeArrowheads="1"/>
            </p:cNvSpPr>
            <p:nvPr/>
          </p:nvSpPr>
          <p:spPr bwMode="auto">
            <a:xfrm>
              <a:off x="3973" y="1815"/>
              <a:ext cx="243"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5</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9631" name="Text Box 79">
              <a:extLst>
                <a:ext uri="{FF2B5EF4-FFF2-40B4-BE49-F238E27FC236}">
                  <a16:creationId xmlns:a16="http://schemas.microsoft.com/office/drawing/2014/main" id="{DD40BC9E-E92E-4D30-8262-56E2B81D2306}"/>
                </a:ext>
              </a:extLst>
            </p:cNvPr>
            <p:cNvSpPr txBox="1">
              <a:spLocks noChangeArrowheads="1"/>
            </p:cNvSpPr>
            <p:nvPr/>
          </p:nvSpPr>
          <p:spPr bwMode="auto">
            <a:xfrm>
              <a:off x="3024" y="1815"/>
              <a:ext cx="244"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4</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9632" name="Text Box 80">
              <a:extLst>
                <a:ext uri="{FF2B5EF4-FFF2-40B4-BE49-F238E27FC236}">
                  <a16:creationId xmlns:a16="http://schemas.microsoft.com/office/drawing/2014/main" id="{A3D94F17-0B8A-494F-9CCE-390F7EEB80BF}"/>
                </a:ext>
              </a:extLst>
            </p:cNvPr>
            <p:cNvSpPr txBox="1">
              <a:spLocks noChangeArrowheads="1"/>
            </p:cNvSpPr>
            <p:nvPr/>
          </p:nvSpPr>
          <p:spPr bwMode="auto">
            <a:xfrm>
              <a:off x="3444" y="1248"/>
              <a:ext cx="238"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2</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9633" name="Rectangle 81" descr="永恒">
              <a:extLst>
                <a:ext uri="{FF2B5EF4-FFF2-40B4-BE49-F238E27FC236}">
                  <a16:creationId xmlns:a16="http://schemas.microsoft.com/office/drawing/2014/main" id="{BCB75138-A5E2-4BA7-A3C8-22B56F9BFECC}"/>
                </a:ext>
              </a:extLst>
            </p:cNvPr>
            <p:cNvSpPr>
              <a:spLocks noChangeArrowheads="1"/>
            </p:cNvSpPr>
            <p:nvPr/>
          </p:nvSpPr>
          <p:spPr bwMode="auto">
            <a:xfrm>
              <a:off x="336" y="2736"/>
              <a:ext cx="2064" cy="336"/>
            </a:xfrm>
            <a:prstGeom prst="rect">
              <a:avLst/>
            </a:prstGeom>
            <a:blipFill dpi="0" rotWithShape="0">
              <a:blip r:embed="rId2" cstate="print"/>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49  25  21  25* 16  08</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80937" name="Line 82">
              <a:extLst>
                <a:ext uri="{FF2B5EF4-FFF2-40B4-BE49-F238E27FC236}">
                  <a16:creationId xmlns:a16="http://schemas.microsoft.com/office/drawing/2014/main" id="{93CAD06D-0659-4A79-A80A-E72DD0A3A897}"/>
                </a:ext>
              </a:extLst>
            </p:cNvPr>
            <p:cNvSpPr>
              <a:spLocks noChangeShapeType="1"/>
            </p:cNvSpPr>
            <p:nvPr/>
          </p:nvSpPr>
          <p:spPr bwMode="auto">
            <a:xfrm>
              <a:off x="672"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38" name="Line 83">
              <a:extLst>
                <a:ext uri="{FF2B5EF4-FFF2-40B4-BE49-F238E27FC236}">
                  <a16:creationId xmlns:a16="http://schemas.microsoft.com/office/drawing/2014/main" id="{0D946FA5-E228-4DB2-A329-AADBEDC10FCE}"/>
                </a:ext>
              </a:extLst>
            </p:cNvPr>
            <p:cNvSpPr>
              <a:spLocks noChangeShapeType="1"/>
            </p:cNvSpPr>
            <p:nvPr/>
          </p:nvSpPr>
          <p:spPr bwMode="auto">
            <a:xfrm>
              <a:off x="1008"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39" name="Line 84">
              <a:extLst>
                <a:ext uri="{FF2B5EF4-FFF2-40B4-BE49-F238E27FC236}">
                  <a16:creationId xmlns:a16="http://schemas.microsoft.com/office/drawing/2014/main" id="{5DAF1F01-57D6-4837-93D7-0BC7961B29F8}"/>
                </a:ext>
              </a:extLst>
            </p:cNvPr>
            <p:cNvSpPr>
              <a:spLocks noChangeShapeType="1"/>
            </p:cNvSpPr>
            <p:nvPr/>
          </p:nvSpPr>
          <p:spPr bwMode="auto">
            <a:xfrm>
              <a:off x="1344"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0" name="Line 85">
              <a:extLst>
                <a:ext uri="{FF2B5EF4-FFF2-40B4-BE49-F238E27FC236}">
                  <a16:creationId xmlns:a16="http://schemas.microsoft.com/office/drawing/2014/main" id="{A1D38C09-3041-43F8-AC59-9342092BEAA0}"/>
                </a:ext>
              </a:extLst>
            </p:cNvPr>
            <p:cNvSpPr>
              <a:spLocks noChangeShapeType="1"/>
            </p:cNvSpPr>
            <p:nvPr/>
          </p:nvSpPr>
          <p:spPr bwMode="auto">
            <a:xfrm>
              <a:off x="1728"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1" name="Line 86">
              <a:extLst>
                <a:ext uri="{FF2B5EF4-FFF2-40B4-BE49-F238E27FC236}">
                  <a16:creationId xmlns:a16="http://schemas.microsoft.com/office/drawing/2014/main" id="{F1DF4566-0D21-4100-BED8-8E2C44460923}"/>
                </a:ext>
              </a:extLst>
            </p:cNvPr>
            <p:cNvSpPr>
              <a:spLocks noChangeShapeType="1"/>
            </p:cNvSpPr>
            <p:nvPr/>
          </p:nvSpPr>
          <p:spPr bwMode="auto">
            <a:xfrm>
              <a:off x="2064"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9639" name="Rectangle 87" descr="永恒">
              <a:extLst>
                <a:ext uri="{FF2B5EF4-FFF2-40B4-BE49-F238E27FC236}">
                  <a16:creationId xmlns:a16="http://schemas.microsoft.com/office/drawing/2014/main" id="{E37DAC2E-063F-422D-A2FE-3A1DEDF1A1DB}"/>
                </a:ext>
              </a:extLst>
            </p:cNvPr>
            <p:cNvSpPr>
              <a:spLocks noChangeArrowheads="1"/>
            </p:cNvSpPr>
            <p:nvPr/>
          </p:nvSpPr>
          <p:spPr bwMode="auto">
            <a:xfrm>
              <a:off x="3024" y="2736"/>
              <a:ext cx="2064" cy="336"/>
            </a:xfrm>
            <a:prstGeom prst="rect">
              <a:avLst/>
            </a:prstGeom>
            <a:blipFill dpi="0" rotWithShape="0">
              <a:blip r:embed="rId2" cstate="print"/>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08  25  21  25* 16  </a:t>
              </a:r>
              <a:r>
                <a:rPr lang="zh-CN" altLang="en-US" b="1">
                  <a:solidFill>
                    <a:schemeClr val="hlink"/>
                  </a:solidFill>
                  <a:effectLst>
                    <a:outerShdw blurRad="38100" dist="38100" dir="2700000" algn="tl">
                      <a:srgbClr val="000000"/>
                    </a:outerShdw>
                  </a:effectLst>
                  <a:latin typeface="Times New Roman" pitchFamily="18" charset="0"/>
                </a:rPr>
                <a:t>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80943" name="Line 88">
              <a:extLst>
                <a:ext uri="{FF2B5EF4-FFF2-40B4-BE49-F238E27FC236}">
                  <a16:creationId xmlns:a16="http://schemas.microsoft.com/office/drawing/2014/main" id="{6E81E0C6-1BF7-49F0-9781-28DBE751785B}"/>
                </a:ext>
              </a:extLst>
            </p:cNvPr>
            <p:cNvSpPr>
              <a:spLocks noChangeShapeType="1"/>
            </p:cNvSpPr>
            <p:nvPr/>
          </p:nvSpPr>
          <p:spPr bwMode="auto">
            <a:xfrm>
              <a:off x="3360"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4" name="Line 89">
              <a:extLst>
                <a:ext uri="{FF2B5EF4-FFF2-40B4-BE49-F238E27FC236}">
                  <a16:creationId xmlns:a16="http://schemas.microsoft.com/office/drawing/2014/main" id="{3432941D-794B-4143-8EED-ECB2BE1C7054}"/>
                </a:ext>
              </a:extLst>
            </p:cNvPr>
            <p:cNvSpPr>
              <a:spLocks noChangeShapeType="1"/>
            </p:cNvSpPr>
            <p:nvPr/>
          </p:nvSpPr>
          <p:spPr bwMode="auto">
            <a:xfrm>
              <a:off x="3696"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5" name="Line 90">
              <a:extLst>
                <a:ext uri="{FF2B5EF4-FFF2-40B4-BE49-F238E27FC236}">
                  <a16:creationId xmlns:a16="http://schemas.microsoft.com/office/drawing/2014/main" id="{9D5F6894-9B69-4859-A047-F85B4053616E}"/>
                </a:ext>
              </a:extLst>
            </p:cNvPr>
            <p:cNvSpPr>
              <a:spLocks noChangeShapeType="1"/>
            </p:cNvSpPr>
            <p:nvPr/>
          </p:nvSpPr>
          <p:spPr bwMode="auto">
            <a:xfrm>
              <a:off x="4032"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6" name="Line 91">
              <a:extLst>
                <a:ext uri="{FF2B5EF4-FFF2-40B4-BE49-F238E27FC236}">
                  <a16:creationId xmlns:a16="http://schemas.microsoft.com/office/drawing/2014/main" id="{95FC657F-FC42-4EE9-86C8-6D61DD84A75A}"/>
                </a:ext>
              </a:extLst>
            </p:cNvPr>
            <p:cNvSpPr>
              <a:spLocks noChangeShapeType="1"/>
            </p:cNvSpPr>
            <p:nvPr/>
          </p:nvSpPr>
          <p:spPr bwMode="auto">
            <a:xfrm>
              <a:off x="4416"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7" name="Line 92">
              <a:extLst>
                <a:ext uri="{FF2B5EF4-FFF2-40B4-BE49-F238E27FC236}">
                  <a16:creationId xmlns:a16="http://schemas.microsoft.com/office/drawing/2014/main" id="{F636F938-6A15-47A5-AE5E-32C57A129392}"/>
                </a:ext>
              </a:extLst>
            </p:cNvPr>
            <p:cNvSpPr>
              <a:spLocks noChangeShapeType="1"/>
            </p:cNvSpPr>
            <p:nvPr/>
          </p:nvSpPr>
          <p:spPr bwMode="auto">
            <a:xfrm>
              <a:off x="4752"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9645" name="Text Box 93">
              <a:extLst>
                <a:ext uri="{FF2B5EF4-FFF2-40B4-BE49-F238E27FC236}">
                  <a16:creationId xmlns:a16="http://schemas.microsoft.com/office/drawing/2014/main" id="{6BFAF6F0-6119-4432-9D7C-F37E4659AB57}"/>
                </a:ext>
              </a:extLst>
            </p:cNvPr>
            <p:cNvSpPr txBox="1">
              <a:spLocks noChangeArrowheads="1"/>
            </p:cNvSpPr>
            <p:nvPr/>
          </p:nvSpPr>
          <p:spPr bwMode="auto">
            <a:xfrm>
              <a:off x="2976" y="3217"/>
              <a:ext cx="2159" cy="631"/>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b="1">
                  <a:effectLst>
                    <a:outerShdw blurRad="38100" dist="38100" dir="2700000" algn="tl">
                      <a:srgbClr val="C0C0C0"/>
                    </a:outerShdw>
                  </a:effectLst>
                  <a:latin typeface="Times New Roman" pitchFamily="18" charset="0"/>
                  <a:ea typeface="仿宋_GB2312" pitchFamily="49" charset="-122"/>
                </a:rPr>
                <a:t>交换 </a:t>
              </a:r>
              <a:r>
                <a:rPr lang="en-US" altLang="zh-CN" b="1">
                  <a:effectLst>
                    <a:outerShdw blurRad="38100" dist="38100" dir="2700000" algn="tl">
                      <a:srgbClr val="C0C0C0"/>
                    </a:outerShdw>
                  </a:effectLst>
                  <a:latin typeface="Times New Roman" pitchFamily="18" charset="0"/>
                  <a:ea typeface="仿宋_GB2312" pitchFamily="49" charset="-122"/>
                </a:rPr>
                <a:t>1</a:t>
              </a:r>
              <a:r>
                <a:rPr lang="en-US" altLang="en-US" b="1">
                  <a:effectLst>
                    <a:outerShdw blurRad="38100" dist="38100" dir="2700000" algn="tl">
                      <a:srgbClr val="C0C0C0"/>
                    </a:outerShdw>
                  </a:effectLst>
                  <a:latin typeface="Times New Roman" pitchFamily="18" charset="0"/>
                  <a:ea typeface="仿宋_GB2312" pitchFamily="49" charset="-122"/>
                </a:rPr>
                <a:t> </a:t>
              </a:r>
              <a:r>
                <a:rPr lang="zh-CN" altLang="en-US" b="1">
                  <a:effectLst>
                    <a:outerShdw blurRad="38100" dist="38100" dir="2700000" algn="tl">
                      <a:srgbClr val="C0C0C0"/>
                    </a:outerShdw>
                  </a:effectLst>
                  <a:latin typeface="Times New Roman" pitchFamily="18" charset="0"/>
                  <a:ea typeface="仿宋_GB2312" pitchFamily="49" charset="-122"/>
                </a:rPr>
                <a:t>号与 </a:t>
              </a:r>
              <a:r>
                <a:rPr lang="en-US" altLang="zh-CN" b="1">
                  <a:effectLst>
                    <a:outerShdw blurRad="38100" dist="38100" dir="2700000" algn="tl">
                      <a:srgbClr val="C0C0C0"/>
                    </a:outerShdw>
                  </a:effectLst>
                  <a:latin typeface="Times New Roman" pitchFamily="18" charset="0"/>
                  <a:ea typeface="仿宋_GB2312" pitchFamily="49" charset="-122"/>
                </a:rPr>
                <a:t>6 </a:t>
              </a:r>
              <a:r>
                <a:rPr lang="zh-CN" altLang="en-US" b="1">
                  <a:effectLst>
                    <a:outerShdw blurRad="38100" dist="38100" dir="2700000" algn="tl">
                      <a:srgbClr val="C0C0C0"/>
                    </a:outerShdw>
                  </a:effectLst>
                  <a:latin typeface="Times New Roman" pitchFamily="18" charset="0"/>
                  <a:ea typeface="仿宋_GB2312" pitchFamily="49" charset="-122"/>
                </a:rPr>
                <a:t>号记录,</a:t>
              </a:r>
            </a:p>
            <a:p>
              <a:pPr defTabSz="923925" eaLnBrk="1" hangingPunct="1">
                <a:defRPr/>
              </a:pPr>
              <a:r>
                <a:rPr lang="en-US" altLang="zh-CN" b="1">
                  <a:solidFill>
                    <a:schemeClr val="hlink"/>
                  </a:solidFill>
                  <a:effectLst>
                    <a:outerShdw blurRad="38100" dist="38100" dir="2700000" algn="tl">
                      <a:srgbClr val="C0C0C0"/>
                    </a:outerShdw>
                  </a:effectLst>
                  <a:latin typeface="Times New Roman" pitchFamily="18" charset="0"/>
                  <a:ea typeface="仿宋_GB2312" pitchFamily="49" charset="-122"/>
                </a:rPr>
                <a:t>6</a:t>
              </a:r>
              <a:r>
                <a:rPr lang="zh-CN" altLang="en-US" b="1">
                  <a:effectLst>
                    <a:outerShdw blurRad="38100" dist="38100" dir="2700000" algn="tl">
                      <a:srgbClr val="C0C0C0"/>
                    </a:outerShdw>
                  </a:effectLst>
                  <a:latin typeface="Times New Roman" pitchFamily="18" charset="0"/>
                  <a:ea typeface="仿宋_GB2312" pitchFamily="49" charset="-122"/>
                </a:rPr>
                <a:t>号记录就位</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9646" name="Text Box 94">
              <a:extLst>
                <a:ext uri="{FF2B5EF4-FFF2-40B4-BE49-F238E27FC236}">
                  <a16:creationId xmlns:a16="http://schemas.microsoft.com/office/drawing/2014/main" id="{1B485C13-8007-4747-9F97-AADBD189B10E}"/>
                </a:ext>
              </a:extLst>
            </p:cNvPr>
            <p:cNvSpPr txBox="1">
              <a:spLocks noChangeArrowheads="1"/>
            </p:cNvSpPr>
            <p:nvPr/>
          </p:nvSpPr>
          <p:spPr bwMode="auto">
            <a:xfrm>
              <a:off x="722" y="3193"/>
              <a:ext cx="1221" cy="352"/>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b="1">
                  <a:effectLst>
                    <a:outerShdw blurRad="38100" dist="38100" dir="2700000" algn="tl">
                      <a:srgbClr val="C0C0C0"/>
                    </a:outerShdw>
                  </a:effectLst>
                  <a:latin typeface="Times New Roman" pitchFamily="18" charset="0"/>
                  <a:ea typeface="仿宋_GB2312" pitchFamily="49" charset="-122"/>
                </a:rPr>
                <a:t>初始最大堆</a:t>
              </a:r>
            </a:p>
          </p:txBody>
        </p:sp>
        <p:sp>
          <p:nvSpPr>
            <p:cNvPr id="80950" name="Freeform 95">
              <a:extLst>
                <a:ext uri="{FF2B5EF4-FFF2-40B4-BE49-F238E27FC236}">
                  <a16:creationId xmlns:a16="http://schemas.microsoft.com/office/drawing/2014/main" id="{B03A74A4-F694-40AC-A23E-CF1B9F606500}"/>
                </a:ext>
              </a:extLst>
            </p:cNvPr>
            <p:cNvSpPr>
              <a:spLocks/>
            </p:cNvSpPr>
            <p:nvPr/>
          </p:nvSpPr>
          <p:spPr bwMode="auto">
            <a:xfrm>
              <a:off x="2856" y="648"/>
              <a:ext cx="2280" cy="1912"/>
            </a:xfrm>
            <a:custGeom>
              <a:avLst/>
              <a:gdLst>
                <a:gd name="T0" fmla="*/ 936 w 2280"/>
                <a:gd name="T1" fmla="*/ 216 h 1912"/>
                <a:gd name="T2" fmla="*/ 168 w 2280"/>
                <a:gd name="T3" fmla="*/ 1176 h 1912"/>
                <a:gd name="T4" fmla="*/ 168 w 2280"/>
                <a:gd name="T5" fmla="*/ 1752 h 1912"/>
                <a:gd name="T6" fmla="*/ 1176 w 2280"/>
                <a:gd name="T7" fmla="*/ 1848 h 1912"/>
                <a:gd name="T8" fmla="*/ 1416 w 2280"/>
                <a:gd name="T9" fmla="*/ 1368 h 1912"/>
                <a:gd name="T10" fmla="*/ 1656 w 2280"/>
                <a:gd name="T11" fmla="*/ 1272 h 1912"/>
                <a:gd name="T12" fmla="*/ 1992 w 2280"/>
                <a:gd name="T13" fmla="*/ 1272 h 1912"/>
                <a:gd name="T14" fmla="*/ 2184 w 2280"/>
                <a:gd name="T15" fmla="*/ 1032 h 1912"/>
                <a:gd name="T16" fmla="*/ 2184 w 2280"/>
                <a:gd name="T17" fmla="*/ 744 h 1912"/>
                <a:gd name="T18" fmla="*/ 1608 w 2280"/>
                <a:gd name="T19" fmla="*/ 120 h 1912"/>
                <a:gd name="T20" fmla="*/ 1224 w 2280"/>
                <a:gd name="T21" fmla="*/ 24 h 1912"/>
                <a:gd name="T22" fmla="*/ 936 w 2280"/>
                <a:gd name="T23" fmla="*/ 216 h 19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80"/>
                <a:gd name="T37" fmla="*/ 0 h 1912"/>
                <a:gd name="T38" fmla="*/ 2280 w 2280"/>
                <a:gd name="T39" fmla="*/ 1912 h 19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80" h="1912">
                  <a:moveTo>
                    <a:pt x="936" y="216"/>
                  </a:moveTo>
                  <a:cubicBezTo>
                    <a:pt x="760" y="408"/>
                    <a:pt x="296" y="920"/>
                    <a:pt x="168" y="1176"/>
                  </a:cubicBezTo>
                  <a:cubicBezTo>
                    <a:pt x="40" y="1432"/>
                    <a:pt x="0" y="1640"/>
                    <a:pt x="168" y="1752"/>
                  </a:cubicBezTo>
                  <a:cubicBezTo>
                    <a:pt x="336" y="1864"/>
                    <a:pt x="968" y="1912"/>
                    <a:pt x="1176" y="1848"/>
                  </a:cubicBezTo>
                  <a:cubicBezTo>
                    <a:pt x="1384" y="1784"/>
                    <a:pt x="1336" y="1464"/>
                    <a:pt x="1416" y="1368"/>
                  </a:cubicBezTo>
                  <a:cubicBezTo>
                    <a:pt x="1496" y="1272"/>
                    <a:pt x="1560" y="1288"/>
                    <a:pt x="1656" y="1272"/>
                  </a:cubicBezTo>
                  <a:cubicBezTo>
                    <a:pt x="1752" y="1256"/>
                    <a:pt x="1904" y="1312"/>
                    <a:pt x="1992" y="1272"/>
                  </a:cubicBezTo>
                  <a:cubicBezTo>
                    <a:pt x="2080" y="1232"/>
                    <a:pt x="2152" y="1120"/>
                    <a:pt x="2184" y="1032"/>
                  </a:cubicBezTo>
                  <a:cubicBezTo>
                    <a:pt x="2216" y="944"/>
                    <a:pt x="2280" y="896"/>
                    <a:pt x="2184" y="744"/>
                  </a:cubicBezTo>
                  <a:cubicBezTo>
                    <a:pt x="2088" y="592"/>
                    <a:pt x="1768" y="240"/>
                    <a:pt x="1608" y="120"/>
                  </a:cubicBezTo>
                  <a:cubicBezTo>
                    <a:pt x="1448" y="0"/>
                    <a:pt x="1336" y="8"/>
                    <a:pt x="1224" y="24"/>
                  </a:cubicBezTo>
                  <a:cubicBezTo>
                    <a:pt x="1112" y="40"/>
                    <a:pt x="1112" y="24"/>
                    <a:pt x="936" y="216"/>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0951" name="AutoShape 96">
              <a:extLst>
                <a:ext uri="{FF2B5EF4-FFF2-40B4-BE49-F238E27FC236}">
                  <a16:creationId xmlns:a16="http://schemas.microsoft.com/office/drawing/2014/main" id="{2A610C24-AFDD-41F8-8BEF-C05055F35092}"/>
                </a:ext>
              </a:extLst>
            </p:cNvPr>
            <p:cNvSpPr>
              <a:spLocks noChangeArrowheads="1"/>
            </p:cNvSpPr>
            <p:nvPr/>
          </p:nvSpPr>
          <p:spPr bwMode="auto">
            <a:xfrm>
              <a:off x="5040"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7663AAE7-F50F-4E20-9EAA-3C20AF65E4C1}"/>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二、堆排序(举例)</a:t>
            </a:r>
            <a:endParaRPr lang="en-US" altLang="zh-CN" sz="3300">
              <a:latin typeface="黑体" panose="02010609060101010101" pitchFamily="49" charset="-122"/>
              <a:ea typeface="黑体" panose="02010609060101010101" pitchFamily="49" charset="-122"/>
            </a:endParaRPr>
          </a:p>
        </p:txBody>
      </p:sp>
      <p:sp>
        <p:nvSpPr>
          <p:cNvPr id="81923" name="Text Box 3">
            <a:extLst>
              <a:ext uri="{FF2B5EF4-FFF2-40B4-BE49-F238E27FC236}">
                <a16:creationId xmlns:a16="http://schemas.microsoft.com/office/drawing/2014/main" id="{73181445-25DC-42E7-8908-1376D00186C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5AB2D108-5A23-4AAB-AC2B-B595FB5EF8B2}" type="slidenum">
              <a:rPr lang="zh-CN" altLang="en-US" sz="2400"/>
              <a:pPr algn="r" eaLnBrk="1" hangingPunct="1">
                <a:spcBef>
                  <a:spcPct val="50000"/>
                </a:spcBef>
                <a:buClrTx/>
                <a:buSzTx/>
                <a:buFontTx/>
                <a:buNone/>
              </a:pPr>
              <a:t>75</a:t>
            </a:fld>
            <a:endParaRPr lang="en-US" altLang="zh-CN" sz="2400"/>
          </a:p>
        </p:txBody>
      </p:sp>
      <p:sp>
        <p:nvSpPr>
          <p:cNvPr id="81924" name="Text Box 4">
            <a:extLst>
              <a:ext uri="{FF2B5EF4-FFF2-40B4-BE49-F238E27FC236}">
                <a16:creationId xmlns:a16="http://schemas.microsoft.com/office/drawing/2014/main" id="{F513DEF9-C39D-419C-9398-90FBB27921DA}"/>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81925" name="Rectangle 5">
            <a:extLst>
              <a:ext uri="{FF2B5EF4-FFF2-40B4-BE49-F238E27FC236}">
                <a16:creationId xmlns:a16="http://schemas.microsoft.com/office/drawing/2014/main" id="{CA5FCE44-F716-416A-ADF6-BFBA4B843ADD}"/>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81926" name="Group 111">
            <a:extLst>
              <a:ext uri="{FF2B5EF4-FFF2-40B4-BE49-F238E27FC236}">
                <a16:creationId xmlns:a16="http://schemas.microsoft.com/office/drawing/2014/main" id="{7B67295D-FC94-49AF-8402-2B322A15883A}"/>
              </a:ext>
            </a:extLst>
          </p:cNvPr>
          <p:cNvGrpSpPr>
            <a:grpSpLocks/>
          </p:cNvGrpSpPr>
          <p:nvPr/>
        </p:nvGrpSpPr>
        <p:grpSpPr bwMode="auto">
          <a:xfrm>
            <a:off x="762000" y="2608263"/>
            <a:ext cx="8153400" cy="4178300"/>
            <a:chOff x="48" y="648"/>
            <a:chExt cx="5664" cy="3199"/>
          </a:xfrm>
        </p:grpSpPr>
        <p:sp>
          <p:nvSpPr>
            <p:cNvPr id="81927" name="Line 56">
              <a:extLst>
                <a:ext uri="{FF2B5EF4-FFF2-40B4-BE49-F238E27FC236}">
                  <a16:creationId xmlns:a16="http://schemas.microsoft.com/office/drawing/2014/main" id="{4BFE6CB6-11E3-4943-900F-1DB2B42D58E1}"/>
                </a:ext>
              </a:extLst>
            </p:cNvPr>
            <p:cNvSpPr>
              <a:spLocks noChangeShapeType="1"/>
            </p:cNvSpPr>
            <p:nvPr/>
          </p:nvSpPr>
          <p:spPr bwMode="auto">
            <a:xfrm flipH="1">
              <a:off x="4500" y="1728"/>
              <a:ext cx="144"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28" name="Line 57">
              <a:extLst>
                <a:ext uri="{FF2B5EF4-FFF2-40B4-BE49-F238E27FC236}">
                  <a16:creationId xmlns:a16="http://schemas.microsoft.com/office/drawing/2014/main" id="{70C14CA6-8872-4079-945A-99CC4BB66FD8}"/>
                </a:ext>
              </a:extLst>
            </p:cNvPr>
            <p:cNvSpPr>
              <a:spLocks noChangeShapeType="1"/>
            </p:cNvSpPr>
            <p:nvPr/>
          </p:nvSpPr>
          <p:spPr bwMode="auto">
            <a:xfrm>
              <a:off x="4260" y="1152"/>
              <a:ext cx="38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29" name="Line 58">
              <a:extLst>
                <a:ext uri="{FF2B5EF4-FFF2-40B4-BE49-F238E27FC236}">
                  <a16:creationId xmlns:a16="http://schemas.microsoft.com/office/drawing/2014/main" id="{6F636976-6717-4E8B-B4C5-2CB6B8ACCE5A}"/>
                </a:ext>
              </a:extLst>
            </p:cNvPr>
            <p:cNvSpPr>
              <a:spLocks noChangeShapeType="1"/>
            </p:cNvSpPr>
            <p:nvPr/>
          </p:nvSpPr>
          <p:spPr bwMode="auto">
            <a:xfrm>
              <a:off x="3828" y="1728"/>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0" name="Line 59">
              <a:extLst>
                <a:ext uri="{FF2B5EF4-FFF2-40B4-BE49-F238E27FC236}">
                  <a16:creationId xmlns:a16="http://schemas.microsoft.com/office/drawing/2014/main" id="{37E9983C-4C0E-4F39-B44A-517E1B434E8F}"/>
                </a:ext>
              </a:extLst>
            </p:cNvPr>
            <p:cNvSpPr>
              <a:spLocks noChangeShapeType="1"/>
            </p:cNvSpPr>
            <p:nvPr/>
          </p:nvSpPr>
          <p:spPr bwMode="auto">
            <a:xfrm flipH="1">
              <a:off x="3348" y="1152"/>
              <a:ext cx="768" cy="9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1" name="Line 60">
              <a:extLst>
                <a:ext uri="{FF2B5EF4-FFF2-40B4-BE49-F238E27FC236}">
                  <a16:creationId xmlns:a16="http://schemas.microsoft.com/office/drawing/2014/main" id="{65DF577E-8BA6-4EB7-B76F-685DC627A19C}"/>
                </a:ext>
              </a:extLst>
            </p:cNvPr>
            <p:cNvSpPr>
              <a:spLocks noChangeShapeType="1"/>
            </p:cNvSpPr>
            <p:nvPr/>
          </p:nvSpPr>
          <p:spPr bwMode="auto">
            <a:xfrm flipH="1">
              <a:off x="1968" y="1728"/>
              <a:ext cx="144" cy="336"/>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2" name="Line 61">
              <a:extLst>
                <a:ext uri="{FF2B5EF4-FFF2-40B4-BE49-F238E27FC236}">
                  <a16:creationId xmlns:a16="http://schemas.microsoft.com/office/drawing/2014/main" id="{D17738FA-EC5D-4ED3-B7E9-14488989C0DA}"/>
                </a:ext>
              </a:extLst>
            </p:cNvPr>
            <p:cNvSpPr>
              <a:spLocks noChangeShapeType="1"/>
            </p:cNvSpPr>
            <p:nvPr/>
          </p:nvSpPr>
          <p:spPr bwMode="auto">
            <a:xfrm>
              <a:off x="1296" y="1728"/>
              <a:ext cx="96"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3" name="Line 62">
              <a:extLst>
                <a:ext uri="{FF2B5EF4-FFF2-40B4-BE49-F238E27FC236}">
                  <a16:creationId xmlns:a16="http://schemas.microsoft.com/office/drawing/2014/main" id="{3958CDF5-C6E7-4FB5-A6DF-E157FDCAEFA4}"/>
                </a:ext>
              </a:extLst>
            </p:cNvPr>
            <p:cNvSpPr>
              <a:spLocks noChangeShapeType="1"/>
            </p:cNvSpPr>
            <p:nvPr/>
          </p:nvSpPr>
          <p:spPr bwMode="auto">
            <a:xfrm>
              <a:off x="1824" y="1152"/>
              <a:ext cx="384" cy="48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4" name="Line 63">
              <a:extLst>
                <a:ext uri="{FF2B5EF4-FFF2-40B4-BE49-F238E27FC236}">
                  <a16:creationId xmlns:a16="http://schemas.microsoft.com/office/drawing/2014/main" id="{5BADAD61-B4EE-4D53-A4CB-A108672B69FF}"/>
                </a:ext>
              </a:extLst>
            </p:cNvPr>
            <p:cNvSpPr>
              <a:spLocks noChangeShapeType="1"/>
            </p:cNvSpPr>
            <p:nvPr/>
          </p:nvSpPr>
          <p:spPr bwMode="auto">
            <a:xfrm flipH="1">
              <a:off x="816" y="1152"/>
              <a:ext cx="768" cy="96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0640" name="Oval 64">
              <a:extLst>
                <a:ext uri="{FF2B5EF4-FFF2-40B4-BE49-F238E27FC236}">
                  <a16:creationId xmlns:a16="http://schemas.microsoft.com/office/drawing/2014/main" id="{EC35CC14-43E4-46D7-98D6-F2B2489CEE86}"/>
                </a:ext>
              </a:extLst>
            </p:cNvPr>
            <p:cNvSpPr>
              <a:spLocks noChangeArrowheads="1"/>
            </p:cNvSpPr>
            <p:nvPr/>
          </p:nvSpPr>
          <p:spPr bwMode="auto">
            <a:xfrm>
              <a:off x="1536" y="912"/>
              <a:ext cx="336" cy="337"/>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80641" name="Oval 65">
              <a:extLst>
                <a:ext uri="{FF2B5EF4-FFF2-40B4-BE49-F238E27FC236}">
                  <a16:creationId xmlns:a16="http://schemas.microsoft.com/office/drawing/2014/main" id="{2A88AB0C-4769-4BBA-B796-E6AE4433BAEE}"/>
                </a:ext>
              </a:extLst>
            </p:cNvPr>
            <p:cNvSpPr>
              <a:spLocks noChangeArrowheads="1"/>
            </p:cNvSpPr>
            <p:nvPr/>
          </p:nvSpPr>
          <p:spPr bwMode="auto">
            <a:xfrm>
              <a:off x="1056" y="1440"/>
              <a:ext cx="336" cy="333"/>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25*</a:t>
              </a:r>
            </a:p>
          </p:txBody>
        </p:sp>
        <p:sp>
          <p:nvSpPr>
            <p:cNvPr id="280642" name="Oval 66">
              <a:extLst>
                <a:ext uri="{FF2B5EF4-FFF2-40B4-BE49-F238E27FC236}">
                  <a16:creationId xmlns:a16="http://schemas.microsoft.com/office/drawing/2014/main" id="{1F8F8C85-D6E1-4C78-9DAB-6298AE3B30EE}"/>
                </a:ext>
              </a:extLst>
            </p:cNvPr>
            <p:cNvSpPr>
              <a:spLocks noChangeArrowheads="1"/>
            </p:cNvSpPr>
            <p:nvPr/>
          </p:nvSpPr>
          <p:spPr bwMode="auto">
            <a:xfrm>
              <a:off x="576" y="2017"/>
              <a:ext cx="335" cy="335"/>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80643" name="Oval 67">
              <a:extLst>
                <a:ext uri="{FF2B5EF4-FFF2-40B4-BE49-F238E27FC236}">
                  <a16:creationId xmlns:a16="http://schemas.microsoft.com/office/drawing/2014/main" id="{F93FF030-7924-40BF-AB1A-562AEC3F4847}"/>
                </a:ext>
              </a:extLst>
            </p:cNvPr>
            <p:cNvSpPr>
              <a:spLocks noChangeArrowheads="1"/>
            </p:cNvSpPr>
            <p:nvPr/>
          </p:nvSpPr>
          <p:spPr bwMode="auto">
            <a:xfrm>
              <a:off x="2017" y="1440"/>
              <a:ext cx="335" cy="333"/>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80644" name="Oval 68">
              <a:extLst>
                <a:ext uri="{FF2B5EF4-FFF2-40B4-BE49-F238E27FC236}">
                  <a16:creationId xmlns:a16="http://schemas.microsoft.com/office/drawing/2014/main" id="{837F9292-39D8-4616-91A4-06B769E1E3BB}"/>
                </a:ext>
              </a:extLst>
            </p:cNvPr>
            <p:cNvSpPr>
              <a:spLocks noChangeArrowheads="1"/>
            </p:cNvSpPr>
            <p:nvPr/>
          </p:nvSpPr>
          <p:spPr bwMode="auto">
            <a:xfrm>
              <a:off x="1248" y="2017"/>
              <a:ext cx="336" cy="335"/>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80645" name="Oval 69">
              <a:extLst>
                <a:ext uri="{FF2B5EF4-FFF2-40B4-BE49-F238E27FC236}">
                  <a16:creationId xmlns:a16="http://schemas.microsoft.com/office/drawing/2014/main" id="{BD8B23B6-7B88-4C6D-A2B4-4B58605EB8A2}"/>
                </a:ext>
              </a:extLst>
            </p:cNvPr>
            <p:cNvSpPr>
              <a:spLocks noChangeArrowheads="1"/>
            </p:cNvSpPr>
            <p:nvPr/>
          </p:nvSpPr>
          <p:spPr bwMode="auto">
            <a:xfrm>
              <a:off x="1776" y="2017"/>
              <a:ext cx="336" cy="335"/>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280646" name="Text Box 70">
              <a:extLst>
                <a:ext uri="{FF2B5EF4-FFF2-40B4-BE49-F238E27FC236}">
                  <a16:creationId xmlns:a16="http://schemas.microsoft.com/office/drawing/2014/main" id="{64268064-555C-4C71-8676-75E4A69293BD}"/>
                </a:ext>
              </a:extLst>
            </p:cNvPr>
            <p:cNvSpPr txBox="1">
              <a:spLocks noChangeArrowheads="1"/>
            </p:cNvSpPr>
            <p:nvPr/>
          </p:nvSpPr>
          <p:spPr bwMode="auto">
            <a:xfrm>
              <a:off x="1404" y="721"/>
              <a:ext cx="235" cy="35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1</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0647" name="Text Box 71">
              <a:extLst>
                <a:ext uri="{FF2B5EF4-FFF2-40B4-BE49-F238E27FC236}">
                  <a16:creationId xmlns:a16="http://schemas.microsoft.com/office/drawing/2014/main" id="{CA973475-342C-4329-9AA4-D36B8814118E}"/>
                </a:ext>
              </a:extLst>
            </p:cNvPr>
            <p:cNvSpPr txBox="1">
              <a:spLocks noChangeArrowheads="1"/>
            </p:cNvSpPr>
            <p:nvPr/>
          </p:nvSpPr>
          <p:spPr bwMode="auto">
            <a:xfrm>
              <a:off x="973" y="1193"/>
              <a:ext cx="234" cy="35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2</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0648" name="Text Box 72">
              <a:extLst>
                <a:ext uri="{FF2B5EF4-FFF2-40B4-BE49-F238E27FC236}">
                  <a16:creationId xmlns:a16="http://schemas.microsoft.com/office/drawing/2014/main" id="{6D7D4C8E-A3E7-4DC4-95F1-C3948AD90507}"/>
                </a:ext>
              </a:extLst>
            </p:cNvPr>
            <p:cNvSpPr txBox="1">
              <a:spLocks noChangeArrowheads="1"/>
            </p:cNvSpPr>
            <p:nvPr/>
          </p:nvSpPr>
          <p:spPr bwMode="auto">
            <a:xfrm>
              <a:off x="2316" y="1287"/>
              <a:ext cx="235"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3</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0649" name="Text Box 73">
              <a:extLst>
                <a:ext uri="{FF2B5EF4-FFF2-40B4-BE49-F238E27FC236}">
                  <a16:creationId xmlns:a16="http://schemas.microsoft.com/office/drawing/2014/main" id="{0E16E04C-8721-4095-802C-35741B29EF80}"/>
                </a:ext>
              </a:extLst>
            </p:cNvPr>
            <p:cNvSpPr txBox="1">
              <a:spLocks noChangeArrowheads="1"/>
            </p:cNvSpPr>
            <p:nvPr/>
          </p:nvSpPr>
          <p:spPr bwMode="auto">
            <a:xfrm>
              <a:off x="528" y="1775"/>
              <a:ext cx="235"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4</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0650" name="Text Box 74">
              <a:extLst>
                <a:ext uri="{FF2B5EF4-FFF2-40B4-BE49-F238E27FC236}">
                  <a16:creationId xmlns:a16="http://schemas.microsoft.com/office/drawing/2014/main" id="{81755CD1-FD19-4863-8752-B46343C20384}"/>
                </a:ext>
              </a:extLst>
            </p:cNvPr>
            <p:cNvSpPr txBox="1">
              <a:spLocks noChangeArrowheads="1"/>
            </p:cNvSpPr>
            <p:nvPr/>
          </p:nvSpPr>
          <p:spPr bwMode="auto">
            <a:xfrm>
              <a:off x="1391" y="1775"/>
              <a:ext cx="235"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5</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0651" name="Text Box 75">
              <a:extLst>
                <a:ext uri="{FF2B5EF4-FFF2-40B4-BE49-F238E27FC236}">
                  <a16:creationId xmlns:a16="http://schemas.microsoft.com/office/drawing/2014/main" id="{13D4C5FC-E2C0-4F13-B486-57BD4EC44FFE}"/>
                </a:ext>
              </a:extLst>
            </p:cNvPr>
            <p:cNvSpPr txBox="1">
              <a:spLocks noChangeArrowheads="1"/>
            </p:cNvSpPr>
            <p:nvPr/>
          </p:nvSpPr>
          <p:spPr bwMode="auto">
            <a:xfrm>
              <a:off x="1740" y="1775"/>
              <a:ext cx="235"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6</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81947" name="AutoShape 76">
              <a:extLst>
                <a:ext uri="{FF2B5EF4-FFF2-40B4-BE49-F238E27FC236}">
                  <a16:creationId xmlns:a16="http://schemas.microsoft.com/office/drawing/2014/main" id="{779853FA-61E1-433D-9DCA-BF270328C9F3}"/>
                </a:ext>
              </a:extLst>
            </p:cNvPr>
            <p:cNvSpPr>
              <a:spLocks noChangeArrowheads="1"/>
            </p:cNvSpPr>
            <p:nvPr/>
          </p:nvSpPr>
          <p:spPr bwMode="auto">
            <a:xfrm>
              <a:off x="2688"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0653" name="Oval 77">
              <a:extLst>
                <a:ext uri="{FF2B5EF4-FFF2-40B4-BE49-F238E27FC236}">
                  <a16:creationId xmlns:a16="http://schemas.microsoft.com/office/drawing/2014/main" id="{3AF112D8-49D1-497E-A3B2-77224509B39B}"/>
                </a:ext>
              </a:extLst>
            </p:cNvPr>
            <p:cNvSpPr>
              <a:spLocks noChangeArrowheads="1"/>
            </p:cNvSpPr>
            <p:nvPr/>
          </p:nvSpPr>
          <p:spPr bwMode="auto">
            <a:xfrm>
              <a:off x="4020" y="912"/>
              <a:ext cx="335" cy="337"/>
            </a:xfrm>
            <a:prstGeom prst="ellipse">
              <a:avLst/>
            </a:prstGeom>
            <a:gradFill rotWithShape="0">
              <a:gsLst>
                <a:gs pos="0">
                  <a:srgbClr val="00FFFF"/>
                </a:gs>
                <a:gs pos="100000">
                  <a:srgbClr val="00FFFF">
                    <a:gamma/>
                    <a:shade val="46275"/>
                    <a:invGamma/>
                  </a:srgbClr>
                </a:gs>
              </a:gsLst>
              <a:lin ang="2700000" scaled="1"/>
            </a:gradFill>
            <a:ln w="9525">
              <a:solidFill>
                <a:srgbClr val="00FFFF"/>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16</a:t>
              </a:r>
              <a:endParaRPr lang="zh-CN" altLang="en-US">
                <a:solidFill>
                  <a:srgbClr val="00FFFF"/>
                </a:solidFill>
                <a:effectDag name="">
                  <a:cont type="tree" name="">
                    <a:effect ref="fillLine"/>
                    <a:outerShdw dist="38100" dir="13500000" algn="br">
                      <a:srgbClr val="55FFFF"/>
                    </a:outerShdw>
                  </a:cont>
                  <a:cont type="tree" name="">
                    <a:effect ref="fillLine"/>
                    <a:outerShdw dist="38100" dir="2700000" algn="tl">
                      <a:srgbClr val="009999"/>
                    </a:outerShdw>
                  </a:cont>
                  <a:effect ref="fillLine"/>
                </a:effectDag>
                <a:latin typeface="Times New Roman" pitchFamily="18" charset="0"/>
              </a:endParaRPr>
            </a:p>
          </p:txBody>
        </p:sp>
        <p:sp>
          <p:nvSpPr>
            <p:cNvPr id="280654" name="Oval 78">
              <a:extLst>
                <a:ext uri="{FF2B5EF4-FFF2-40B4-BE49-F238E27FC236}">
                  <a16:creationId xmlns:a16="http://schemas.microsoft.com/office/drawing/2014/main" id="{DB803CEA-3AF2-4963-85E4-36DCA61AB759}"/>
                </a:ext>
              </a:extLst>
            </p:cNvPr>
            <p:cNvSpPr>
              <a:spLocks noChangeArrowheads="1"/>
            </p:cNvSpPr>
            <p:nvPr/>
          </p:nvSpPr>
          <p:spPr bwMode="auto">
            <a:xfrm>
              <a:off x="3588" y="1440"/>
              <a:ext cx="336" cy="333"/>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80655" name="Oval 79">
              <a:extLst>
                <a:ext uri="{FF2B5EF4-FFF2-40B4-BE49-F238E27FC236}">
                  <a16:creationId xmlns:a16="http://schemas.microsoft.com/office/drawing/2014/main" id="{25C661A4-484A-4E99-B37F-49015EB7ECB5}"/>
                </a:ext>
              </a:extLst>
            </p:cNvPr>
            <p:cNvSpPr>
              <a:spLocks noChangeArrowheads="1"/>
            </p:cNvSpPr>
            <p:nvPr/>
          </p:nvSpPr>
          <p:spPr bwMode="auto">
            <a:xfrm>
              <a:off x="3108" y="2017"/>
              <a:ext cx="335" cy="335"/>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80656" name="Oval 80">
              <a:extLst>
                <a:ext uri="{FF2B5EF4-FFF2-40B4-BE49-F238E27FC236}">
                  <a16:creationId xmlns:a16="http://schemas.microsoft.com/office/drawing/2014/main" id="{32A4C307-464A-4A86-9BE6-CAF8C65DAE88}"/>
                </a:ext>
              </a:extLst>
            </p:cNvPr>
            <p:cNvSpPr>
              <a:spLocks noChangeArrowheads="1"/>
            </p:cNvSpPr>
            <p:nvPr/>
          </p:nvSpPr>
          <p:spPr bwMode="auto">
            <a:xfrm>
              <a:off x="3780" y="2017"/>
              <a:ext cx="336" cy="335"/>
            </a:xfrm>
            <a:prstGeom prst="ellipse">
              <a:avLst/>
            </a:prstGeom>
            <a:gradFill rotWithShape="0">
              <a:gsLst>
                <a:gs pos="0">
                  <a:srgbClr val="00FFFF"/>
                </a:gs>
                <a:gs pos="100000">
                  <a:srgbClr val="00FFFF">
                    <a:gamma/>
                    <a:shade val="46275"/>
                    <a:invGamma/>
                  </a:srgbClr>
                </a:gs>
              </a:gsLst>
              <a:lin ang="2700000" scaled="1"/>
            </a:gradFill>
            <a:ln w="9525">
              <a:solidFill>
                <a:srgbClr val="00FFFF"/>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25</a:t>
              </a:r>
              <a:endParaRPr lang="zh-CN" altLang="en-US">
                <a:solidFill>
                  <a:srgbClr val="00FFFF"/>
                </a:solidFill>
                <a:effectDag name="">
                  <a:cont type="tree" name="">
                    <a:effect ref="fillLine"/>
                    <a:outerShdw dist="38100" dir="13500000" algn="br">
                      <a:srgbClr val="55FFFF"/>
                    </a:outerShdw>
                  </a:cont>
                  <a:cont type="tree" name="">
                    <a:effect ref="fillLine"/>
                    <a:outerShdw dist="38100" dir="2700000" algn="tl">
                      <a:srgbClr val="009999"/>
                    </a:outerShdw>
                  </a:cont>
                  <a:effect ref="fillLine"/>
                </a:effectDag>
                <a:latin typeface="Times New Roman" pitchFamily="18" charset="0"/>
              </a:endParaRPr>
            </a:p>
          </p:txBody>
        </p:sp>
        <p:sp>
          <p:nvSpPr>
            <p:cNvPr id="280657" name="Oval 81">
              <a:extLst>
                <a:ext uri="{FF2B5EF4-FFF2-40B4-BE49-F238E27FC236}">
                  <a16:creationId xmlns:a16="http://schemas.microsoft.com/office/drawing/2014/main" id="{CA7822C1-7346-4C74-9B1A-FF438B43154F}"/>
                </a:ext>
              </a:extLst>
            </p:cNvPr>
            <p:cNvSpPr>
              <a:spLocks noChangeArrowheads="1"/>
            </p:cNvSpPr>
            <p:nvPr/>
          </p:nvSpPr>
          <p:spPr bwMode="auto">
            <a:xfrm>
              <a:off x="4500" y="1440"/>
              <a:ext cx="336" cy="333"/>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80658" name="Oval 82">
              <a:extLst>
                <a:ext uri="{FF2B5EF4-FFF2-40B4-BE49-F238E27FC236}">
                  <a16:creationId xmlns:a16="http://schemas.microsoft.com/office/drawing/2014/main" id="{B04C0584-453E-4C13-9CF2-BEE072439F40}"/>
                </a:ext>
              </a:extLst>
            </p:cNvPr>
            <p:cNvSpPr>
              <a:spLocks noChangeArrowheads="1"/>
            </p:cNvSpPr>
            <p:nvPr/>
          </p:nvSpPr>
          <p:spPr bwMode="auto">
            <a:xfrm>
              <a:off x="4308" y="2017"/>
              <a:ext cx="336" cy="335"/>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280659" name="Text Box 83">
              <a:extLst>
                <a:ext uri="{FF2B5EF4-FFF2-40B4-BE49-F238E27FC236}">
                  <a16:creationId xmlns:a16="http://schemas.microsoft.com/office/drawing/2014/main" id="{6EDB3E0A-AAF2-4763-91E2-AF8FB50C782F}"/>
                </a:ext>
              </a:extLst>
            </p:cNvPr>
            <p:cNvSpPr txBox="1">
              <a:spLocks noChangeArrowheads="1"/>
            </p:cNvSpPr>
            <p:nvPr/>
          </p:nvSpPr>
          <p:spPr bwMode="auto">
            <a:xfrm>
              <a:off x="3935" y="712"/>
              <a:ext cx="235" cy="35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1</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0660" name="Text Box 84">
              <a:extLst>
                <a:ext uri="{FF2B5EF4-FFF2-40B4-BE49-F238E27FC236}">
                  <a16:creationId xmlns:a16="http://schemas.microsoft.com/office/drawing/2014/main" id="{0F6A71E1-6D03-4A88-9690-3664500B62E8}"/>
                </a:ext>
              </a:extLst>
            </p:cNvPr>
            <p:cNvSpPr txBox="1">
              <a:spLocks noChangeArrowheads="1"/>
            </p:cNvSpPr>
            <p:nvPr/>
          </p:nvSpPr>
          <p:spPr bwMode="auto">
            <a:xfrm>
              <a:off x="4801" y="1332"/>
              <a:ext cx="234"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3</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0661" name="Text Box 85">
              <a:extLst>
                <a:ext uri="{FF2B5EF4-FFF2-40B4-BE49-F238E27FC236}">
                  <a16:creationId xmlns:a16="http://schemas.microsoft.com/office/drawing/2014/main" id="{91F23C95-70AE-423A-B9FD-179C31519344}"/>
                </a:ext>
              </a:extLst>
            </p:cNvPr>
            <p:cNvSpPr txBox="1">
              <a:spLocks noChangeArrowheads="1"/>
            </p:cNvSpPr>
            <p:nvPr/>
          </p:nvSpPr>
          <p:spPr bwMode="auto">
            <a:xfrm>
              <a:off x="4223" y="1815"/>
              <a:ext cx="234"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6</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0662" name="Text Box 86">
              <a:extLst>
                <a:ext uri="{FF2B5EF4-FFF2-40B4-BE49-F238E27FC236}">
                  <a16:creationId xmlns:a16="http://schemas.microsoft.com/office/drawing/2014/main" id="{C29D3692-EF1B-4A1A-A306-81D12FA0030F}"/>
                </a:ext>
              </a:extLst>
            </p:cNvPr>
            <p:cNvSpPr txBox="1">
              <a:spLocks noChangeArrowheads="1"/>
            </p:cNvSpPr>
            <p:nvPr/>
          </p:nvSpPr>
          <p:spPr bwMode="auto">
            <a:xfrm>
              <a:off x="3972" y="1815"/>
              <a:ext cx="234"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5</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0663" name="Text Box 87">
              <a:extLst>
                <a:ext uri="{FF2B5EF4-FFF2-40B4-BE49-F238E27FC236}">
                  <a16:creationId xmlns:a16="http://schemas.microsoft.com/office/drawing/2014/main" id="{4A785BBC-67E4-4238-A3A5-A11403A99B6C}"/>
                </a:ext>
              </a:extLst>
            </p:cNvPr>
            <p:cNvSpPr txBox="1">
              <a:spLocks noChangeArrowheads="1"/>
            </p:cNvSpPr>
            <p:nvPr/>
          </p:nvSpPr>
          <p:spPr bwMode="auto">
            <a:xfrm>
              <a:off x="3024" y="1815"/>
              <a:ext cx="234"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4</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0664" name="Text Box 88">
              <a:extLst>
                <a:ext uri="{FF2B5EF4-FFF2-40B4-BE49-F238E27FC236}">
                  <a16:creationId xmlns:a16="http://schemas.microsoft.com/office/drawing/2014/main" id="{0C085409-4977-4317-8BBB-93B2A3109D09}"/>
                </a:ext>
              </a:extLst>
            </p:cNvPr>
            <p:cNvSpPr txBox="1">
              <a:spLocks noChangeArrowheads="1"/>
            </p:cNvSpPr>
            <p:nvPr/>
          </p:nvSpPr>
          <p:spPr bwMode="auto">
            <a:xfrm>
              <a:off x="3444" y="1247"/>
              <a:ext cx="236" cy="35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2</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0665" name="Rectangle 89" descr="永恒">
              <a:extLst>
                <a:ext uri="{FF2B5EF4-FFF2-40B4-BE49-F238E27FC236}">
                  <a16:creationId xmlns:a16="http://schemas.microsoft.com/office/drawing/2014/main" id="{00DCA525-299F-4C45-908D-76B3E034633A}"/>
                </a:ext>
              </a:extLst>
            </p:cNvPr>
            <p:cNvSpPr>
              <a:spLocks noChangeArrowheads="1"/>
            </p:cNvSpPr>
            <p:nvPr/>
          </p:nvSpPr>
          <p:spPr bwMode="auto">
            <a:xfrm>
              <a:off x="432" y="2736"/>
              <a:ext cx="2064" cy="335"/>
            </a:xfrm>
            <a:prstGeom prst="rect">
              <a:avLst/>
            </a:prstGeom>
            <a:blipFill dpi="0" rotWithShape="0">
              <a:blip r:embed="rId2" cstate="print"/>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25  25* 21  08  16  </a:t>
              </a:r>
              <a:r>
                <a:rPr lang="zh-CN" altLang="en-US" b="1">
                  <a:solidFill>
                    <a:schemeClr val="hlink"/>
                  </a:solidFill>
                  <a:effectLst>
                    <a:outerShdw blurRad="38100" dist="38100" dir="2700000" algn="tl">
                      <a:srgbClr val="000000"/>
                    </a:outerShdw>
                  </a:effectLst>
                  <a:latin typeface="Times New Roman" pitchFamily="18" charset="0"/>
                </a:rPr>
                <a:t>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81961" name="Line 90">
              <a:extLst>
                <a:ext uri="{FF2B5EF4-FFF2-40B4-BE49-F238E27FC236}">
                  <a16:creationId xmlns:a16="http://schemas.microsoft.com/office/drawing/2014/main" id="{1E61D4A5-D2F1-4B18-9A77-F50A2C14F2B0}"/>
                </a:ext>
              </a:extLst>
            </p:cNvPr>
            <p:cNvSpPr>
              <a:spLocks noChangeShapeType="1"/>
            </p:cNvSpPr>
            <p:nvPr/>
          </p:nvSpPr>
          <p:spPr bwMode="auto">
            <a:xfrm>
              <a:off x="768"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2" name="Line 91">
              <a:extLst>
                <a:ext uri="{FF2B5EF4-FFF2-40B4-BE49-F238E27FC236}">
                  <a16:creationId xmlns:a16="http://schemas.microsoft.com/office/drawing/2014/main" id="{AD63B495-B809-4486-B27F-E1404DB830DE}"/>
                </a:ext>
              </a:extLst>
            </p:cNvPr>
            <p:cNvSpPr>
              <a:spLocks noChangeShapeType="1"/>
            </p:cNvSpPr>
            <p:nvPr/>
          </p:nvSpPr>
          <p:spPr bwMode="auto">
            <a:xfrm>
              <a:off x="1152"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3" name="Line 92">
              <a:extLst>
                <a:ext uri="{FF2B5EF4-FFF2-40B4-BE49-F238E27FC236}">
                  <a16:creationId xmlns:a16="http://schemas.microsoft.com/office/drawing/2014/main" id="{E21E52DE-BA4B-40B7-80A1-33340DD8DA7D}"/>
                </a:ext>
              </a:extLst>
            </p:cNvPr>
            <p:cNvSpPr>
              <a:spLocks noChangeShapeType="1"/>
            </p:cNvSpPr>
            <p:nvPr/>
          </p:nvSpPr>
          <p:spPr bwMode="auto">
            <a:xfrm>
              <a:off x="1488"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4" name="Line 93">
              <a:extLst>
                <a:ext uri="{FF2B5EF4-FFF2-40B4-BE49-F238E27FC236}">
                  <a16:creationId xmlns:a16="http://schemas.microsoft.com/office/drawing/2014/main" id="{A84F674F-001F-4431-A72F-29AABDEC6076}"/>
                </a:ext>
              </a:extLst>
            </p:cNvPr>
            <p:cNvSpPr>
              <a:spLocks noChangeShapeType="1"/>
            </p:cNvSpPr>
            <p:nvPr/>
          </p:nvSpPr>
          <p:spPr bwMode="auto">
            <a:xfrm>
              <a:off x="1824"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5" name="Line 94">
              <a:extLst>
                <a:ext uri="{FF2B5EF4-FFF2-40B4-BE49-F238E27FC236}">
                  <a16:creationId xmlns:a16="http://schemas.microsoft.com/office/drawing/2014/main" id="{89DA1F45-A676-4B96-9F7A-A267C58838CF}"/>
                </a:ext>
              </a:extLst>
            </p:cNvPr>
            <p:cNvSpPr>
              <a:spLocks noChangeShapeType="1"/>
            </p:cNvSpPr>
            <p:nvPr/>
          </p:nvSpPr>
          <p:spPr bwMode="auto">
            <a:xfrm>
              <a:off x="2160"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0671" name="Rectangle 95" descr="永恒">
              <a:extLst>
                <a:ext uri="{FF2B5EF4-FFF2-40B4-BE49-F238E27FC236}">
                  <a16:creationId xmlns:a16="http://schemas.microsoft.com/office/drawing/2014/main" id="{1AC20DDF-7867-4735-B929-1AB1D16590C2}"/>
                </a:ext>
              </a:extLst>
            </p:cNvPr>
            <p:cNvSpPr>
              <a:spLocks noChangeArrowheads="1"/>
            </p:cNvSpPr>
            <p:nvPr/>
          </p:nvSpPr>
          <p:spPr bwMode="auto">
            <a:xfrm>
              <a:off x="3216" y="2736"/>
              <a:ext cx="2061" cy="335"/>
            </a:xfrm>
            <a:prstGeom prst="rect">
              <a:avLst/>
            </a:prstGeom>
            <a:blipFill dpi="0" rotWithShape="0">
              <a:blip r:embed="rId2" cstate="print"/>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16  25* 21  08  </a:t>
              </a:r>
              <a:r>
                <a:rPr lang="zh-CN" altLang="en-US" b="1">
                  <a:solidFill>
                    <a:schemeClr val="hlink"/>
                  </a:solidFill>
                  <a:effectLst>
                    <a:outerShdw blurRad="38100" dist="38100" dir="2700000" algn="tl">
                      <a:srgbClr val="000000"/>
                    </a:outerShdw>
                  </a:effectLst>
                  <a:latin typeface="Times New Roman" pitchFamily="18" charset="0"/>
                </a:rPr>
                <a:t>25  49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81967" name="Line 96">
              <a:extLst>
                <a:ext uri="{FF2B5EF4-FFF2-40B4-BE49-F238E27FC236}">
                  <a16:creationId xmlns:a16="http://schemas.microsoft.com/office/drawing/2014/main" id="{0D0593D3-B73B-4B1D-8142-D5FF8903E4A8}"/>
                </a:ext>
              </a:extLst>
            </p:cNvPr>
            <p:cNvSpPr>
              <a:spLocks noChangeShapeType="1"/>
            </p:cNvSpPr>
            <p:nvPr/>
          </p:nvSpPr>
          <p:spPr bwMode="auto">
            <a:xfrm>
              <a:off x="3552"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8" name="Line 97">
              <a:extLst>
                <a:ext uri="{FF2B5EF4-FFF2-40B4-BE49-F238E27FC236}">
                  <a16:creationId xmlns:a16="http://schemas.microsoft.com/office/drawing/2014/main" id="{2B604A75-8B22-47C1-B756-D1CFE1CCA503}"/>
                </a:ext>
              </a:extLst>
            </p:cNvPr>
            <p:cNvSpPr>
              <a:spLocks noChangeShapeType="1"/>
            </p:cNvSpPr>
            <p:nvPr/>
          </p:nvSpPr>
          <p:spPr bwMode="auto">
            <a:xfrm>
              <a:off x="3936"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9" name="Line 98">
              <a:extLst>
                <a:ext uri="{FF2B5EF4-FFF2-40B4-BE49-F238E27FC236}">
                  <a16:creationId xmlns:a16="http://schemas.microsoft.com/office/drawing/2014/main" id="{B7D92FE8-D709-43D0-A556-4F4739EBA268}"/>
                </a:ext>
              </a:extLst>
            </p:cNvPr>
            <p:cNvSpPr>
              <a:spLocks noChangeShapeType="1"/>
            </p:cNvSpPr>
            <p:nvPr/>
          </p:nvSpPr>
          <p:spPr bwMode="auto">
            <a:xfrm>
              <a:off x="4272"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70" name="Line 99">
              <a:extLst>
                <a:ext uri="{FF2B5EF4-FFF2-40B4-BE49-F238E27FC236}">
                  <a16:creationId xmlns:a16="http://schemas.microsoft.com/office/drawing/2014/main" id="{8C5F5995-8928-48B8-8FBA-11C751D28B79}"/>
                </a:ext>
              </a:extLst>
            </p:cNvPr>
            <p:cNvSpPr>
              <a:spLocks noChangeShapeType="1"/>
            </p:cNvSpPr>
            <p:nvPr/>
          </p:nvSpPr>
          <p:spPr bwMode="auto">
            <a:xfrm>
              <a:off x="4608"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71" name="Line 100">
              <a:extLst>
                <a:ext uri="{FF2B5EF4-FFF2-40B4-BE49-F238E27FC236}">
                  <a16:creationId xmlns:a16="http://schemas.microsoft.com/office/drawing/2014/main" id="{2DCF9382-4864-4C07-9C38-11AB3D835BC8}"/>
                </a:ext>
              </a:extLst>
            </p:cNvPr>
            <p:cNvSpPr>
              <a:spLocks noChangeShapeType="1"/>
            </p:cNvSpPr>
            <p:nvPr/>
          </p:nvSpPr>
          <p:spPr bwMode="auto">
            <a:xfrm>
              <a:off x="4944"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0677" name="Text Box 101">
              <a:extLst>
                <a:ext uri="{FF2B5EF4-FFF2-40B4-BE49-F238E27FC236}">
                  <a16:creationId xmlns:a16="http://schemas.microsoft.com/office/drawing/2014/main" id="{BF81E3CE-AFC6-4DC5-98A9-5C4BE2EB5F29}"/>
                </a:ext>
              </a:extLst>
            </p:cNvPr>
            <p:cNvSpPr txBox="1">
              <a:spLocks noChangeArrowheads="1"/>
            </p:cNvSpPr>
            <p:nvPr/>
          </p:nvSpPr>
          <p:spPr bwMode="auto">
            <a:xfrm>
              <a:off x="3168" y="3216"/>
              <a:ext cx="2046" cy="631"/>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b="1">
                  <a:effectLst>
                    <a:outerShdw blurRad="38100" dist="38100" dir="2700000" algn="tl">
                      <a:srgbClr val="C0C0C0"/>
                    </a:outerShdw>
                  </a:effectLst>
                  <a:latin typeface="Times New Roman" pitchFamily="18" charset="0"/>
                  <a:ea typeface="仿宋_GB2312" pitchFamily="49" charset="-122"/>
                </a:rPr>
                <a:t>交换 </a:t>
              </a:r>
              <a:r>
                <a:rPr lang="en-US" altLang="zh-CN" b="1">
                  <a:effectLst>
                    <a:outerShdw blurRad="38100" dist="38100" dir="2700000" algn="tl">
                      <a:srgbClr val="C0C0C0"/>
                    </a:outerShdw>
                  </a:effectLst>
                  <a:latin typeface="Times New Roman" pitchFamily="18" charset="0"/>
                  <a:ea typeface="仿宋_GB2312" pitchFamily="49" charset="-122"/>
                </a:rPr>
                <a:t>1</a:t>
              </a:r>
              <a:r>
                <a:rPr lang="en-US" altLang="en-US" b="1">
                  <a:effectLst>
                    <a:outerShdw blurRad="38100" dist="38100" dir="2700000" algn="tl">
                      <a:srgbClr val="C0C0C0"/>
                    </a:outerShdw>
                  </a:effectLst>
                  <a:latin typeface="Times New Roman" pitchFamily="18" charset="0"/>
                  <a:ea typeface="仿宋_GB2312" pitchFamily="49" charset="-122"/>
                </a:rPr>
                <a:t> </a:t>
              </a:r>
              <a:r>
                <a:rPr lang="zh-CN" altLang="en-US" b="1">
                  <a:effectLst>
                    <a:outerShdw blurRad="38100" dist="38100" dir="2700000" algn="tl">
                      <a:srgbClr val="C0C0C0"/>
                    </a:outerShdw>
                  </a:effectLst>
                  <a:latin typeface="Times New Roman" pitchFamily="18" charset="0"/>
                  <a:ea typeface="仿宋_GB2312" pitchFamily="49" charset="-122"/>
                </a:rPr>
                <a:t>号与 </a:t>
              </a:r>
              <a:r>
                <a:rPr lang="en-US" altLang="zh-CN" b="1">
                  <a:effectLst>
                    <a:outerShdw blurRad="38100" dist="38100" dir="2700000" algn="tl">
                      <a:srgbClr val="C0C0C0"/>
                    </a:outerShdw>
                  </a:effectLst>
                  <a:latin typeface="Times New Roman" pitchFamily="18" charset="0"/>
                  <a:ea typeface="仿宋_GB2312" pitchFamily="49" charset="-122"/>
                </a:rPr>
                <a:t>5</a:t>
              </a:r>
              <a:r>
                <a:rPr lang="zh-CN" altLang="en-US" b="1">
                  <a:effectLst>
                    <a:outerShdw blurRad="38100" dist="38100" dir="2700000" algn="tl">
                      <a:srgbClr val="C0C0C0"/>
                    </a:outerShdw>
                  </a:effectLst>
                  <a:latin typeface="Times New Roman" pitchFamily="18" charset="0"/>
                  <a:ea typeface="仿宋_GB2312" pitchFamily="49" charset="-122"/>
                </a:rPr>
                <a:t>号记录,</a:t>
              </a:r>
            </a:p>
            <a:p>
              <a:pPr defTabSz="923925" eaLnBrk="1" hangingPunct="1">
                <a:defRPr/>
              </a:pPr>
              <a:r>
                <a:rPr lang="en-US" altLang="zh-CN" b="1">
                  <a:solidFill>
                    <a:schemeClr val="hlink"/>
                  </a:solidFill>
                  <a:effectLst>
                    <a:outerShdw blurRad="38100" dist="38100" dir="2700000" algn="tl">
                      <a:srgbClr val="C0C0C0"/>
                    </a:outerShdw>
                  </a:effectLst>
                  <a:latin typeface="Times New Roman" pitchFamily="18" charset="0"/>
                  <a:ea typeface="仿宋_GB2312" pitchFamily="49" charset="-122"/>
                </a:rPr>
                <a:t>5</a:t>
              </a:r>
              <a:r>
                <a:rPr lang="en-US" altLang="zh-CN" b="1">
                  <a:effectLst>
                    <a:outerShdw blurRad="38100" dist="38100" dir="2700000" algn="tl">
                      <a:srgbClr val="C0C0C0"/>
                    </a:outerShdw>
                  </a:effectLst>
                  <a:latin typeface="Times New Roman" pitchFamily="18" charset="0"/>
                  <a:ea typeface="仿宋_GB2312" pitchFamily="49" charset="-122"/>
                </a:rPr>
                <a:t> </a:t>
              </a:r>
              <a:r>
                <a:rPr lang="zh-CN" altLang="en-US" b="1">
                  <a:effectLst>
                    <a:outerShdw blurRad="38100" dist="38100" dir="2700000" algn="tl">
                      <a:srgbClr val="C0C0C0"/>
                    </a:outerShdw>
                  </a:effectLst>
                  <a:latin typeface="Times New Roman" pitchFamily="18" charset="0"/>
                  <a:ea typeface="仿宋_GB2312" pitchFamily="49" charset="-122"/>
                </a:rPr>
                <a:t>号记录就位</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0678" name="Text Box 102">
              <a:extLst>
                <a:ext uri="{FF2B5EF4-FFF2-40B4-BE49-F238E27FC236}">
                  <a16:creationId xmlns:a16="http://schemas.microsoft.com/office/drawing/2014/main" id="{4B134EF7-E1BC-4CD0-BE29-C92B0C4174A9}"/>
                </a:ext>
              </a:extLst>
            </p:cNvPr>
            <p:cNvSpPr txBox="1">
              <a:spLocks noChangeArrowheads="1"/>
            </p:cNvSpPr>
            <p:nvPr/>
          </p:nvSpPr>
          <p:spPr bwMode="auto">
            <a:xfrm>
              <a:off x="528" y="3206"/>
              <a:ext cx="1886" cy="632"/>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b="1">
                  <a:effectLst>
                    <a:outerShdw blurRad="38100" dist="38100" dir="2700000" algn="tl">
                      <a:srgbClr val="C0C0C0"/>
                    </a:outerShdw>
                  </a:effectLst>
                  <a:latin typeface="Times New Roman" pitchFamily="18" charset="0"/>
                  <a:ea typeface="仿宋_GB2312" pitchFamily="49" charset="-122"/>
                </a:rPr>
                <a:t>从 </a:t>
              </a:r>
              <a:r>
                <a:rPr lang="en-US" altLang="zh-CN" b="1">
                  <a:effectLst>
                    <a:outerShdw blurRad="38100" dist="38100" dir="2700000" algn="tl">
                      <a:srgbClr val="C0C0C0"/>
                    </a:outerShdw>
                  </a:effectLst>
                  <a:latin typeface="Times New Roman" pitchFamily="18" charset="0"/>
                  <a:ea typeface="仿宋_GB2312" pitchFamily="49" charset="-122"/>
                </a:rPr>
                <a:t>1 </a:t>
              </a:r>
              <a:r>
                <a:rPr lang="zh-CN" altLang="en-US" b="1">
                  <a:effectLst>
                    <a:outerShdw blurRad="38100" dist="38100" dir="2700000" algn="tl">
                      <a:srgbClr val="C0C0C0"/>
                    </a:outerShdw>
                  </a:effectLst>
                  <a:latin typeface="Times New Roman" pitchFamily="18" charset="0"/>
                  <a:ea typeface="仿宋_GB2312" pitchFamily="49" charset="-122"/>
                </a:rPr>
                <a:t>号到 </a:t>
              </a:r>
              <a:r>
                <a:rPr lang="en-US" altLang="zh-CN" b="1">
                  <a:effectLst>
                    <a:outerShdw blurRad="38100" dist="38100" dir="2700000" algn="tl">
                      <a:srgbClr val="C0C0C0"/>
                    </a:outerShdw>
                  </a:effectLst>
                  <a:latin typeface="Times New Roman" pitchFamily="18" charset="0"/>
                  <a:ea typeface="仿宋_GB2312" pitchFamily="49" charset="-122"/>
                </a:rPr>
                <a:t>5 </a:t>
              </a:r>
              <a:r>
                <a:rPr lang="zh-CN" altLang="en-US" b="1">
                  <a:effectLst>
                    <a:outerShdw blurRad="38100" dist="38100" dir="2700000" algn="tl">
                      <a:srgbClr val="C0C0C0"/>
                    </a:outerShdw>
                  </a:effectLst>
                  <a:latin typeface="Times New Roman" pitchFamily="18" charset="0"/>
                  <a:ea typeface="仿宋_GB2312" pitchFamily="49" charset="-122"/>
                </a:rPr>
                <a:t>号 重新</a:t>
              </a:r>
            </a:p>
            <a:p>
              <a:pPr defTabSz="923925" eaLnBrk="1" hangingPunct="1">
                <a:defRPr/>
              </a:pPr>
              <a:r>
                <a:rPr lang="zh-CN" altLang="en-US" b="1">
                  <a:effectLst>
                    <a:outerShdw blurRad="38100" dist="38100" dir="2700000" algn="tl">
                      <a:srgbClr val="C0C0C0"/>
                    </a:outerShdw>
                  </a:effectLst>
                  <a:latin typeface="Times New Roman" pitchFamily="18" charset="0"/>
                  <a:ea typeface="仿宋_GB2312" pitchFamily="49" charset="-122"/>
                </a:rPr>
                <a:t>调整为最大堆</a:t>
              </a:r>
            </a:p>
          </p:txBody>
        </p:sp>
        <p:sp>
          <p:nvSpPr>
            <p:cNvPr id="81974" name="Freeform 103">
              <a:extLst>
                <a:ext uri="{FF2B5EF4-FFF2-40B4-BE49-F238E27FC236}">
                  <a16:creationId xmlns:a16="http://schemas.microsoft.com/office/drawing/2014/main" id="{E2142FF8-B1F4-4CCC-8867-57CA86AC5CE1}"/>
                </a:ext>
              </a:extLst>
            </p:cNvPr>
            <p:cNvSpPr>
              <a:spLocks/>
            </p:cNvSpPr>
            <p:nvPr/>
          </p:nvSpPr>
          <p:spPr bwMode="auto">
            <a:xfrm>
              <a:off x="312" y="648"/>
              <a:ext cx="2280" cy="1912"/>
            </a:xfrm>
            <a:custGeom>
              <a:avLst/>
              <a:gdLst>
                <a:gd name="T0" fmla="*/ 936 w 2280"/>
                <a:gd name="T1" fmla="*/ 216 h 1912"/>
                <a:gd name="T2" fmla="*/ 168 w 2280"/>
                <a:gd name="T3" fmla="*/ 1176 h 1912"/>
                <a:gd name="T4" fmla="*/ 168 w 2280"/>
                <a:gd name="T5" fmla="*/ 1752 h 1912"/>
                <a:gd name="T6" fmla="*/ 1176 w 2280"/>
                <a:gd name="T7" fmla="*/ 1848 h 1912"/>
                <a:gd name="T8" fmla="*/ 1416 w 2280"/>
                <a:gd name="T9" fmla="*/ 1368 h 1912"/>
                <a:gd name="T10" fmla="*/ 1656 w 2280"/>
                <a:gd name="T11" fmla="*/ 1272 h 1912"/>
                <a:gd name="T12" fmla="*/ 1992 w 2280"/>
                <a:gd name="T13" fmla="*/ 1272 h 1912"/>
                <a:gd name="T14" fmla="*/ 2184 w 2280"/>
                <a:gd name="T15" fmla="*/ 1032 h 1912"/>
                <a:gd name="T16" fmla="*/ 2184 w 2280"/>
                <a:gd name="T17" fmla="*/ 744 h 1912"/>
                <a:gd name="T18" fmla="*/ 1608 w 2280"/>
                <a:gd name="T19" fmla="*/ 120 h 1912"/>
                <a:gd name="T20" fmla="*/ 1224 w 2280"/>
                <a:gd name="T21" fmla="*/ 24 h 1912"/>
                <a:gd name="T22" fmla="*/ 936 w 2280"/>
                <a:gd name="T23" fmla="*/ 216 h 19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80"/>
                <a:gd name="T37" fmla="*/ 0 h 1912"/>
                <a:gd name="T38" fmla="*/ 2280 w 2280"/>
                <a:gd name="T39" fmla="*/ 1912 h 19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80" h="1912">
                  <a:moveTo>
                    <a:pt x="936" y="216"/>
                  </a:moveTo>
                  <a:cubicBezTo>
                    <a:pt x="760" y="408"/>
                    <a:pt x="296" y="920"/>
                    <a:pt x="168" y="1176"/>
                  </a:cubicBezTo>
                  <a:cubicBezTo>
                    <a:pt x="40" y="1432"/>
                    <a:pt x="0" y="1640"/>
                    <a:pt x="168" y="1752"/>
                  </a:cubicBezTo>
                  <a:cubicBezTo>
                    <a:pt x="336" y="1864"/>
                    <a:pt x="968" y="1912"/>
                    <a:pt x="1176" y="1848"/>
                  </a:cubicBezTo>
                  <a:cubicBezTo>
                    <a:pt x="1384" y="1784"/>
                    <a:pt x="1336" y="1464"/>
                    <a:pt x="1416" y="1368"/>
                  </a:cubicBezTo>
                  <a:cubicBezTo>
                    <a:pt x="1496" y="1272"/>
                    <a:pt x="1560" y="1288"/>
                    <a:pt x="1656" y="1272"/>
                  </a:cubicBezTo>
                  <a:cubicBezTo>
                    <a:pt x="1752" y="1256"/>
                    <a:pt x="1904" y="1312"/>
                    <a:pt x="1992" y="1272"/>
                  </a:cubicBezTo>
                  <a:cubicBezTo>
                    <a:pt x="2080" y="1232"/>
                    <a:pt x="2152" y="1120"/>
                    <a:pt x="2184" y="1032"/>
                  </a:cubicBezTo>
                  <a:cubicBezTo>
                    <a:pt x="2216" y="944"/>
                    <a:pt x="2280" y="896"/>
                    <a:pt x="2184" y="744"/>
                  </a:cubicBezTo>
                  <a:cubicBezTo>
                    <a:pt x="2088" y="592"/>
                    <a:pt x="1768" y="240"/>
                    <a:pt x="1608" y="120"/>
                  </a:cubicBezTo>
                  <a:cubicBezTo>
                    <a:pt x="1448" y="0"/>
                    <a:pt x="1336" y="8"/>
                    <a:pt x="1224" y="24"/>
                  </a:cubicBezTo>
                  <a:cubicBezTo>
                    <a:pt x="1112" y="40"/>
                    <a:pt x="1112" y="24"/>
                    <a:pt x="936" y="216"/>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1975" name="AutoShape 104">
              <a:extLst>
                <a:ext uri="{FF2B5EF4-FFF2-40B4-BE49-F238E27FC236}">
                  <a16:creationId xmlns:a16="http://schemas.microsoft.com/office/drawing/2014/main" id="{1E836BAB-B6DD-4BB1-820E-B69DA0F47A8A}"/>
                </a:ext>
              </a:extLst>
            </p:cNvPr>
            <p:cNvSpPr>
              <a:spLocks noChangeArrowheads="1"/>
            </p:cNvSpPr>
            <p:nvPr/>
          </p:nvSpPr>
          <p:spPr bwMode="auto">
            <a:xfrm>
              <a:off x="48"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81976" name="Line 105">
              <a:extLst>
                <a:ext uri="{FF2B5EF4-FFF2-40B4-BE49-F238E27FC236}">
                  <a16:creationId xmlns:a16="http://schemas.microsoft.com/office/drawing/2014/main" id="{7E0ACE0F-1081-4ACA-9DF5-42965EBDC3E6}"/>
                </a:ext>
              </a:extLst>
            </p:cNvPr>
            <p:cNvSpPr>
              <a:spLocks noChangeShapeType="1"/>
            </p:cNvSpPr>
            <p:nvPr/>
          </p:nvSpPr>
          <p:spPr bwMode="auto">
            <a:xfrm flipV="1">
              <a:off x="816" y="1728"/>
              <a:ext cx="192" cy="24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77" name="Line 106">
              <a:extLst>
                <a:ext uri="{FF2B5EF4-FFF2-40B4-BE49-F238E27FC236}">
                  <a16:creationId xmlns:a16="http://schemas.microsoft.com/office/drawing/2014/main" id="{6EB71795-7FB7-44E5-A280-759EA32FA4C4}"/>
                </a:ext>
              </a:extLst>
            </p:cNvPr>
            <p:cNvSpPr>
              <a:spLocks noChangeShapeType="1"/>
            </p:cNvSpPr>
            <p:nvPr/>
          </p:nvSpPr>
          <p:spPr bwMode="auto">
            <a:xfrm flipV="1">
              <a:off x="1296" y="1152"/>
              <a:ext cx="192" cy="24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78" name="Line 107">
              <a:extLst>
                <a:ext uri="{FF2B5EF4-FFF2-40B4-BE49-F238E27FC236}">
                  <a16:creationId xmlns:a16="http://schemas.microsoft.com/office/drawing/2014/main" id="{B8927357-EC43-45AA-8138-78338597F0FA}"/>
                </a:ext>
              </a:extLst>
            </p:cNvPr>
            <p:cNvSpPr>
              <a:spLocks noChangeShapeType="1"/>
            </p:cNvSpPr>
            <p:nvPr/>
          </p:nvSpPr>
          <p:spPr bwMode="auto">
            <a:xfrm flipH="1">
              <a:off x="1200" y="1104"/>
              <a:ext cx="192" cy="240"/>
            </a:xfrm>
            <a:prstGeom prst="line">
              <a:avLst/>
            </a:prstGeom>
            <a:noFill/>
            <a:ln w="28575">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79" name="Line 108">
              <a:extLst>
                <a:ext uri="{FF2B5EF4-FFF2-40B4-BE49-F238E27FC236}">
                  <a16:creationId xmlns:a16="http://schemas.microsoft.com/office/drawing/2014/main" id="{91AAB75E-FDCE-48F7-9541-7D6A902C622D}"/>
                </a:ext>
              </a:extLst>
            </p:cNvPr>
            <p:cNvSpPr>
              <a:spLocks noChangeShapeType="1"/>
            </p:cNvSpPr>
            <p:nvPr/>
          </p:nvSpPr>
          <p:spPr bwMode="auto">
            <a:xfrm flipH="1">
              <a:off x="768" y="1680"/>
              <a:ext cx="192" cy="240"/>
            </a:xfrm>
            <a:prstGeom prst="line">
              <a:avLst/>
            </a:prstGeom>
            <a:noFill/>
            <a:ln w="28575">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80" name="Freeform 109">
              <a:extLst>
                <a:ext uri="{FF2B5EF4-FFF2-40B4-BE49-F238E27FC236}">
                  <a16:creationId xmlns:a16="http://schemas.microsoft.com/office/drawing/2014/main" id="{C83F77C1-548B-4362-8902-81F786526081}"/>
                </a:ext>
              </a:extLst>
            </p:cNvPr>
            <p:cNvSpPr>
              <a:spLocks/>
            </p:cNvSpPr>
            <p:nvPr/>
          </p:nvSpPr>
          <p:spPr bwMode="auto">
            <a:xfrm>
              <a:off x="3040" y="672"/>
              <a:ext cx="2144" cy="1848"/>
            </a:xfrm>
            <a:custGeom>
              <a:avLst/>
              <a:gdLst>
                <a:gd name="T0" fmla="*/ 896 w 2144"/>
                <a:gd name="T1" fmla="*/ 192 h 1848"/>
                <a:gd name="T2" fmla="*/ 128 w 2144"/>
                <a:gd name="T3" fmla="*/ 1200 h 1848"/>
                <a:gd name="T4" fmla="*/ 128 w 2144"/>
                <a:gd name="T5" fmla="*/ 1680 h 1848"/>
                <a:gd name="T6" fmla="*/ 464 w 2144"/>
                <a:gd name="T7" fmla="*/ 1824 h 1848"/>
                <a:gd name="T8" fmla="*/ 704 w 2144"/>
                <a:gd name="T9" fmla="*/ 1536 h 1848"/>
                <a:gd name="T10" fmla="*/ 800 w 2144"/>
                <a:gd name="T11" fmla="*/ 1344 h 1848"/>
                <a:gd name="T12" fmla="*/ 848 w 2144"/>
                <a:gd name="T13" fmla="*/ 1296 h 1848"/>
                <a:gd name="T14" fmla="*/ 896 w 2144"/>
                <a:gd name="T15" fmla="*/ 1248 h 1848"/>
                <a:gd name="T16" fmla="*/ 992 w 2144"/>
                <a:gd name="T17" fmla="*/ 1200 h 1848"/>
                <a:gd name="T18" fmla="*/ 1280 w 2144"/>
                <a:gd name="T19" fmla="*/ 1152 h 1848"/>
                <a:gd name="T20" fmla="*/ 1712 w 2144"/>
                <a:gd name="T21" fmla="*/ 1248 h 1848"/>
                <a:gd name="T22" fmla="*/ 2000 w 2144"/>
                <a:gd name="T23" fmla="*/ 1200 h 1848"/>
                <a:gd name="T24" fmla="*/ 2144 w 2144"/>
                <a:gd name="T25" fmla="*/ 864 h 1848"/>
                <a:gd name="T26" fmla="*/ 2000 w 2144"/>
                <a:gd name="T27" fmla="*/ 480 h 1848"/>
                <a:gd name="T28" fmla="*/ 1472 w 2144"/>
                <a:gd name="T29" fmla="*/ 96 h 1848"/>
                <a:gd name="T30" fmla="*/ 1088 w 2144"/>
                <a:gd name="T31" fmla="*/ 48 h 1848"/>
                <a:gd name="T32" fmla="*/ 896 w 2144"/>
                <a:gd name="T33" fmla="*/ 192 h 18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44"/>
                <a:gd name="T52" fmla="*/ 0 h 1848"/>
                <a:gd name="T53" fmla="*/ 2144 w 2144"/>
                <a:gd name="T54" fmla="*/ 1848 h 18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44" h="1848">
                  <a:moveTo>
                    <a:pt x="896" y="192"/>
                  </a:moveTo>
                  <a:cubicBezTo>
                    <a:pt x="736" y="384"/>
                    <a:pt x="256" y="952"/>
                    <a:pt x="128" y="1200"/>
                  </a:cubicBezTo>
                  <a:cubicBezTo>
                    <a:pt x="0" y="1448"/>
                    <a:pt x="72" y="1576"/>
                    <a:pt x="128" y="1680"/>
                  </a:cubicBezTo>
                  <a:cubicBezTo>
                    <a:pt x="184" y="1784"/>
                    <a:pt x="368" y="1848"/>
                    <a:pt x="464" y="1824"/>
                  </a:cubicBezTo>
                  <a:cubicBezTo>
                    <a:pt x="560" y="1800"/>
                    <a:pt x="648" y="1616"/>
                    <a:pt x="704" y="1536"/>
                  </a:cubicBezTo>
                  <a:cubicBezTo>
                    <a:pt x="760" y="1456"/>
                    <a:pt x="776" y="1384"/>
                    <a:pt x="800" y="1344"/>
                  </a:cubicBezTo>
                  <a:cubicBezTo>
                    <a:pt x="824" y="1304"/>
                    <a:pt x="832" y="1312"/>
                    <a:pt x="848" y="1296"/>
                  </a:cubicBezTo>
                  <a:cubicBezTo>
                    <a:pt x="864" y="1280"/>
                    <a:pt x="872" y="1264"/>
                    <a:pt x="896" y="1248"/>
                  </a:cubicBezTo>
                  <a:cubicBezTo>
                    <a:pt x="920" y="1232"/>
                    <a:pt x="928" y="1216"/>
                    <a:pt x="992" y="1200"/>
                  </a:cubicBezTo>
                  <a:cubicBezTo>
                    <a:pt x="1056" y="1184"/>
                    <a:pt x="1160" y="1144"/>
                    <a:pt x="1280" y="1152"/>
                  </a:cubicBezTo>
                  <a:cubicBezTo>
                    <a:pt x="1400" y="1160"/>
                    <a:pt x="1592" y="1240"/>
                    <a:pt x="1712" y="1248"/>
                  </a:cubicBezTo>
                  <a:cubicBezTo>
                    <a:pt x="1832" y="1256"/>
                    <a:pt x="1928" y="1264"/>
                    <a:pt x="2000" y="1200"/>
                  </a:cubicBezTo>
                  <a:cubicBezTo>
                    <a:pt x="2072" y="1136"/>
                    <a:pt x="2144" y="984"/>
                    <a:pt x="2144" y="864"/>
                  </a:cubicBezTo>
                  <a:cubicBezTo>
                    <a:pt x="2144" y="744"/>
                    <a:pt x="2112" y="608"/>
                    <a:pt x="2000" y="480"/>
                  </a:cubicBezTo>
                  <a:cubicBezTo>
                    <a:pt x="1888" y="352"/>
                    <a:pt x="1624" y="168"/>
                    <a:pt x="1472" y="96"/>
                  </a:cubicBezTo>
                  <a:cubicBezTo>
                    <a:pt x="1320" y="24"/>
                    <a:pt x="1184" y="32"/>
                    <a:pt x="1088" y="48"/>
                  </a:cubicBezTo>
                  <a:cubicBezTo>
                    <a:pt x="992" y="64"/>
                    <a:pt x="1056" y="0"/>
                    <a:pt x="896" y="192"/>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0686" name="AutoShape 110">
              <a:extLst>
                <a:ext uri="{FF2B5EF4-FFF2-40B4-BE49-F238E27FC236}">
                  <a16:creationId xmlns:a16="http://schemas.microsoft.com/office/drawing/2014/main" id="{BC33AC08-12C1-45C0-8A0C-A6BBC19D6595}"/>
                </a:ext>
              </a:extLst>
            </p:cNvPr>
            <p:cNvSpPr>
              <a:spLocks noChangeArrowheads="1"/>
            </p:cNvSpPr>
            <p:nvPr/>
          </p:nvSpPr>
          <p:spPr bwMode="auto">
            <a:xfrm>
              <a:off x="5136" y="1488"/>
              <a:ext cx="576" cy="288"/>
            </a:xfrm>
            <a:prstGeom prst="rightArrow">
              <a:avLst>
                <a:gd name="adj1" fmla="val 50000"/>
                <a:gd name="adj2" fmla="val 50000"/>
              </a:avLst>
            </a:prstGeom>
            <a:gradFill rotWithShape="0">
              <a:gsLst>
                <a:gs pos="0">
                  <a:schemeClr val="hlink"/>
                </a:gs>
                <a:gs pos="100000">
                  <a:schemeClr val="hlink">
                    <a:gamma/>
                    <a:shade val="46275"/>
                    <a:invGamma/>
                  </a:schemeClr>
                </a:gs>
              </a:gsLst>
              <a:lin ang="2700000" scaled="1"/>
            </a:gradFill>
            <a:ln w="9525">
              <a:solidFill>
                <a:schemeClr val="hlink"/>
              </a:solidFill>
              <a:miter lim="800000"/>
              <a:headEnd/>
              <a:tailEnd/>
            </a:ln>
          </p:spPr>
          <p:txBody>
            <a:bodyPr wrap="none" anchor="ctr"/>
            <a:lstStyle/>
            <a:p>
              <a:pPr eaLnBrk="1" hangingPunct="1">
                <a:defRPr/>
              </a:pPr>
              <a:endParaRPr lang="zh-CN" altLang="en-US"/>
            </a:p>
          </p:txBody>
        </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DC3B1685-F14F-4801-953A-2C0621CEC5E1}"/>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二、堆排序(举例)</a:t>
            </a:r>
            <a:endParaRPr lang="en-US" altLang="zh-CN" sz="3300">
              <a:latin typeface="黑体" panose="02010609060101010101" pitchFamily="49" charset="-122"/>
              <a:ea typeface="黑体" panose="02010609060101010101" pitchFamily="49" charset="-122"/>
            </a:endParaRPr>
          </a:p>
        </p:txBody>
      </p:sp>
      <p:sp>
        <p:nvSpPr>
          <p:cNvPr id="82947" name="Text Box 3">
            <a:extLst>
              <a:ext uri="{FF2B5EF4-FFF2-40B4-BE49-F238E27FC236}">
                <a16:creationId xmlns:a16="http://schemas.microsoft.com/office/drawing/2014/main" id="{521CE31C-7135-4901-BA62-C1D1E724060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6ED323C-BD47-4C56-9A0A-7D21E767F377}" type="slidenum">
              <a:rPr lang="zh-CN" altLang="en-US" sz="2400"/>
              <a:pPr algn="r" eaLnBrk="1" hangingPunct="1">
                <a:spcBef>
                  <a:spcPct val="50000"/>
                </a:spcBef>
                <a:buClrTx/>
                <a:buSzTx/>
                <a:buFontTx/>
                <a:buNone/>
              </a:pPr>
              <a:t>76</a:t>
            </a:fld>
            <a:endParaRPr lang="en-US" altLang="zh-CN" sz="2400"/>
          </a:p>
        </p:txBody>
      </p:sp>
      <p:sp>
        <p:nvSpPr>
          <p:cNvPr id="82948" name="Text Box 4">
            <a:extLst>
              <a:ext uri="{FF2B5EF4-FFF2-40B4-BE49-F238E27FC236}">
                <a16:creationId xmlns:a16="http://schemas.microsoft.com/office/drawing/2014/main" id="{3752E1CB-E242-4105-A2B8-C884EAC6AAA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82949" name="Rectangle 5">
            <a:extLst>
              <a:ext uri="{FF2B5EF4-FFF2-40B4-BE49-F238E27FC236}">
                <a16:creationId xmlns:a16="http://schemas.microsoft.com/office/drawing/2014/main" id="{602FC97E-C0F0-4358-92B8-C6C5D37EDAEB}"/>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82950" name="Group 115">
            <a:extLst>
              <a:ext uri="{FF2B5EF4-FFF2-40B4-BE49-F238E27FC236}">
                <a16:creationId xmlns:a16="http://schemas.microsoft.com/office/drawing/2014/main" id="{AA262803-5622-445E-97AA-A92588668AE7}"/>
              </a:ext>
            </a:extLst>
          </p:cNvPr>
          <p:cNvGrpSpPr>
            <a:grpSpLocks/>
          </p:cNvGrpSpPr>
          <p:nvPr/>
        </p:nvGrpSpPr>
        <p:grpSpPr bwMode="auto">
          <a:xfrm>
            <a:off x="990600" y="2628900"/>
            <a:ext cx="7543800" cy="4232275"/>
            <a:chOff x="96" y="648"/>
            <a:chExt cx="5568" cy="3187"/>
          </a:xfrm>
        </p:grpSpPr>
        <p:sp>
          <p:nvSpPr>
            <p:cNvPr id="82951" name="Line 62">
              <a:extLst>
                <a:ext uri="{FF2B5EF4-FFF2-40B4-BE49-F238E27FC236}">
                  <a16:creationId xmlns:a16="http://schemas.microsoft.com/office/drawing/2014/main" id="{175D7488-5BDF-46B0-B116-4C60A3D63C63}"/>
                </a:ext>
              </a:extLst>
            </p:cNvPr>
            <p:cNvSpPr>
              <a:spLocks noChangeShapeType="1"/>
            </p:cNvSpPr>
            <p:nvPr/>
          </p:nvSpPr>
          <p:spPr bwMode="auto">
            <a:xfrm flipH="1">
              <a:off x="4456" y="1728"/>
              <a:ext cx="144" cy="336"/>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2" name="Line 63">
              <a:extLst>
                <a:ext uri="{FF2B5EF4-FFF2-40B4-BE49-F238E27FC236}">
                  <a16:creationId xmlns:a16="http://schemas.microsoft.com/office/drawing/2014/main" id="{4A148EB0-7B3D-4A5D-83BD-5DBAFCC63370}"/>
                </a:ext>
              </a:extLst>
            </p:cNvPr>
            <p:cNvSpPr>
              <a:spLocks noChangeShapeType="1"/>
            </p:cNvSpPr>
            <p:nvPr/>
          </p:nvSpPr>
          <p:spPr bwMode="auto">
            <a:xfrm>
              <a:off x="4216" y="1152"/>
              <a:ext cx="384" cy="48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3" name="Line 64">
              <a:extLst>
                <a:ext uri="{FF2B5EF4-FFF2-40B4-BE49-F238E27FC236}">
                  <a16:creationId xmlns:a16="http://schemas.microsoft.com/office/drawing/2014/main" id="{512CF04F-7AD0-4E58-A76A-AC6CDBB5F6F4}"/>
                </a:ext>
              </a:extLst>
            </p:cNvPr>
            <p:cNvSpPr>
              <a:spLocks noChangeShapeType="1"/>
            </p:cNvSpPr>
            <p:nvPr/>
          </p:nvSpPr>
          <p:spPr bwMode="auto">
            <a:xfrm>
              <a:off x="3784" y="1728"/>
              <a:ext cx="96"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4" name="Line 65">
              <a:extLst>
                <a:ext uri="{FF2B5EF4-FFF2-40B4-BE49-F238E27FC236}">
                  <a16:creationId xmlns:a16="http://schemas.microsoft.com/office/drawing/2014/main" id="{79D22F94-667C-4071-AE86-6E5C02DCE12C}"/>
                </a:ext>
              </a:extLst>
            </p:cNvPr>
            <p:cNvSpPr>
              <a:spLocks noChangeShapeType="1"/>
            </p:cNvSpPr>
            <p:nvPr/>
          </p:nvSpPr>
          <p:spPr bwMode="auto">
            <a:xfrm flipH="1">
              <a:off x="3304" y="1152"/>
              <a:ext cx="768" cy="96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5" name="Line 66">
              <a:extLst>
                <a:ext uri="{FF2B5EF4-FFF2-40B4-BE49-F238E27FC236}">
                  <a16:creationId xmlns:a16="http://schemas.microsoft.com/office/drawing/2014/main" id="{66E1874D-B2F2-407C-BB37-D95922C544CC}"/>
                </a:ext>
              </a:extLst>
            </p:cNvPr>
            <p:cNvSpPr>
              <a:spLocks noChangeShapeType="1"/>
            </p:cNvSpPr>
            <p:nvPr/>
          </p:nvSpPr>
          <p:spPr bwMode="auto">
            <a:xfrm flipH="1">
              <a:off x="1968" y="1728"/>
              <a:ext cx="144"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6" name="Line 67">
              <a:extLst>
                <a:ext uri="{FF2B5EF4-FFF2-40B4-BE49-F238E27FC236}">
                  <a16:creationId xmlns:a16="http://schemas.microsoft.com/office/drawing/2014/main" id="{E47B8032-D487-48AC-9292-764444F3A51C}"/>
                </a:ext>
              </a:extLst>
            </p:cNvPr>
            <p:cNvSpPr>
              <a:spLocks noChangeShapeType="1"/>
            </p:cNvSpPr>
            <p:nvPr/>
          </p:nvSpPr>
          <p:spPr bwMode="auto">
            <a:xfrm>
              <a:off x="1296" y="1728"/>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7" name="Line 68">
              <a:extLst>
                <a:ext uri="{FF2B5EF4-FFF2-40B4-BE49-F238E27FC236}">
                  <a16:creationId xmlns:a16="http://schemas.microsoft.com/office/drawing/2014/main" id="{51830C5C-3C35-4BDE-8C6A-D8BF2DBD5A97}"/>
                </a:ext>
              </a:extLst>
            </p:cNvPr>
            <p:cNvSpPr>
              <a:spLocks noChangeShapeType="1"/>
            </p:cNvSpPr>
            <p:nvPr/>
          </p:nvSpPr>
          <p:spPr bwMode="auto">
            <a:xfrm>
              <a:off x="1824" y="1152"/>
              <a:ext cx="38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8" name="Line 69">
              <a:extLst>
                <a:ext uri="{FF2B5EF4-FFF2-40B4-BE49-F238E27FC236}">
                  <a16:creationId xmlns:a16="http://schemas.microsoft.com/office/drawing/2014/main" id="{BCBDF9F3-67A3-4DFF-B8BF-A409F23A655D}"/>
                </a:ext>
              </a:extLst>
            </p:cNvPr>
            <p:cNvSpPr>
              <a:spLocks noChangeShapeType="1"/>
            </p:cNvSpPr>
            <p:nvPr/>
          </p:nvSpPr>
          <p:spPr bwMode="auto">
            <a:xfrm flipH="1">
              <a:off x="816" y="1152"/>
              <a:ext cx="768" cy="9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1670" name="Oval 70">
              <a:extLst>
                <a:ext uri="{FF2B5EF4-FFF2-40B4-BE49-F238E27FC236}">
                  <a16:creationId xmlns:a16="http://schemas.microsoft.com/office/drawing/2014/main" id="{8198E231-4E9A-46C3-84FA-397797B1A7F1}"/>
                </a:ext>
              </a:extLst>
            </p:cNvPr>
            <p:cNvSpPr>
              <a:spLocks noChangeArrowheads="1"/>
            </p:cNvSpPr>
            <p:nvPr/>
          </p:nvSpPr>
          <p:spPr bwMode="auto">
            <a:xfrm>
              <a:off x="1536" y="912"/>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81671" name="Oval 71">
              <a:extLst>
                <a:ext uri="{FF2B5EF4-FFF2-40B4-BE49-F238E27FC236}">
                  <a16:creationId xmlns:a16="http://schemas.microsoft.com/office/drawing/2014/main" id="{3292325B-F524-43D9-B8D5-60E99B4849BE}"/>
                </a:ext>
              </a:extLst>
            </p:cNvPr>
            <p:cNvSpPr>
              <a:spLocks noChangeArrowheads="1"/>
            </p:cNvSpPr>
            <p:nvPr/>
          </p:nvSpPr>
          <p:spPr bwMode="auto">
            <a:xfrm>
              <a:off x="1056" y="1441"/>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16</a:t>
              </a:r>
            </a:p>
          </p:txBody>
        </p:sp>
        <p:sp>
          <p:nvSpPr>
            <p:cNvPr id="281672" name="Oval 72">
              <a:extLst>
                <a:ext uri="{FF2B5EF4-FFF2-40B4-BE49-F238E27FC236}">
                  <a16:creationId xmlns:a16="http://schemas.microsoft.com/office/drawing/2014/main" id="{73063F96-E442-4EB5-9BF5-4A22AFB71EC2}"/>
                </a:ext>
              </a:extLst>
            </p:cNvPr>
            <p:cNvSpPr>
              <a:spLocks noChangeArrowheads="1"/>
            </p:cNvSpPr>
            <p:nvPr/>
          </p:nvSpPr>
          <p:spPr bwMode="auto">
            <a:xfrm>
              <a:off x="576" y="2016"/>
              <a:ext cx="335"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81673" name="Oval 73">
              <a:extLst>
                <a:ext uri="{FF2B5EF4-FFF2-40B4-BE49-F238E27FC236}">
                  <a16:creationId xmlns:a16="http://schemas.microsoft.com/office/drawing/2014/main" id="{A96D4138-2F66-4CB9-9E84-8B7D8A3B191D}"/>
                </a:ext>
              </a:extLst>
            </p:cNvPr>
            <p:cNvSpPr>
              <a:spLocks noChangeArrowheads="1"/>
            </p:cNvSpPr>
            <p:nvPr/>
          </p:nvSpPr>
          <p:spPr bwMode="auto">
            <a:xfrm>
              <a:off x="2016" y="1441"/>
              <a:ext cx="335"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81674" name="Oval 74">
              <a:extLst>
                <a:ext uri="{FF2B5EF4-FFF2-40B4-BE49-F238E27FC236}">
                  <a16:creationId xmlns:a16="http://schemas.microsoft.com/office/drawing/2014/main" id="{A54FE10E-77B9-4773-9AE0-DE6B3C321CC6}"/>
                </a:ext>
              </a:extLst>
            </p:cNvPr>
            <p:cNvSpPr>
              <a:spLocks noChangeArrowheads="1"/>
            </p:cNvSpPr>
            <p:nvPr/>
          </p:nvSpPr>
          <p:spPr bwMode="auto">
            <a:xfrm>
              <a:off x="1248" y="2016"/>
              <a:ext cx="336" cy="336"/>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25</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281675" name="Oval 75">
              <a:extLst>
                <a:ext uri="{FF2B5EF4-FFF2-40B4-BE49-F238E27FC236}">
                  <a16:creationId xmlns:a16="http://schemas.microsoft.com/office/drawing/2014/main" id="{38CF0658-5212-4424-B3C8-A7A30A13F94D}"/>
                </a:ext>
              </a:extLst>
            </p:cNvPr>
            <p:cNvSpPr>
              <a:spLocks noChangeArrowheads="1"/>
            </p:cNvSpPr>
            <p:nvPr/>
          </p:nvSpPr>
          <p:spPr bwMode="auto">
            <a:xfrm>
              <a:off x="1776" y="2016"/>
              <a:ext cx="336" cy="336"/>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281676" name="Text Box 76">
              <a:extLst>
                <a:ext uri="{FF2B5EF4-FFF2-40B4-BE49-F238E27FC236}">
                  <a16:creationId xmlns:a16="http://schemas.microsoft.com/office/drawing/2014/main" id="{FFC55461-CE05-47D3-A52F-3C41E7C5BC7E}"/>
                </a:ext>
              </a:extLst>
            </p:cNvPr>
            <p:cNvSpPr txBox="1">
              <a:spLocks noChangeArrowheads="1"/>
            </p:cNvSpPr>
            <p:nvPr/>
          </p:nvSpPr>
          <p:spPr bwMode="auto">
            <a:xfrm>
              <a:off x="1404" y="719"/>
              <a:ext cx="252" cy="343"/>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1</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1677" name="Text Box 77">
              <a:extLst>
                <a:ext uri="{FF2B5EF4-FFF2-40B4-BE49-F238E27FC236}">
                  <a16:creationId xmlns:a16="http://schemas.microsoft.com/office/drawing/2014/main" id="{D5416563-00A8-4713-A144-8B84B56C6559}"/>
                </a:ext>
              </a:extLst>
            </p:cNvPr>
            <p:cNvSpPr txBox="1">
              <a:spLocks noChangeArrowheads="1"/>
            </p:cNvSpPr>
            <p:nvPr/>
          </p:nvSpPr>
          <p:spPr bwMode="auto">
            <a:xfrm>
              <a:off x="971" y="1192"/>
              <a:ext cx="247" cy="344"/>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2</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1678" name="Text Box 78">
              <a:extLst>
                <a:ext uri="{FF2B5EF4-FFF2-40B4-BE49-F238E27FC236}">
                  <a16:creationId xmlns:a16="http://schemas.microsoft.com/office/drawing/2014/main" id="{0DDA2490-C0E9-4495-AEA9-C41889FEE453}"/>
                </a:ext>
              </a:extLst>
            </p:cNvPr>
            <p:cNvSpPr txBox="1">
              <a:spLocks noChangeArrowheads="1"/>
            </p:cNvSpPr>
            <p:nvPr/>
          </p:nvSpPr>
          <p:spPr bwMode="auto">
            <a:xfrm>
              <a:off x="2316" y="1286"/>
              <a:ext cx="246" cy="343"/>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3</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1679" name="Text Box 79">
              <a:extLst>
                <a:ext uri="{FF2B5EF4-FFF2-40B4-BE49-F238E27FC236}">
                  <a16:creationId xmlns:a16="http://schemas.microsoft.com/office/drawing/2014/main" id="{6B50713C-E7D3-4BCF-99A4-859583DFE5A5}"/>
                </a:ext>
              </a:extLst>
            </p:cNvPr>
            <p:cNvSpPr txBox="1">
              <a:spLocks noChangeArrowheads="1"/>
            </p:cNvSpPr>
            <p:nvPr/>
          </p:nvSpPr>
          <p:spPr bwMode="auto">
            <a:xfrm>
              <a:off x="528" y="1774"/>
              <a:ext cx="246" cy="345"/>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4</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1680" name="Text Box 80">
              <a:extLst>
                <a:ext uri="{FF2B5EF4-FFF2-40B4-BE49-F238E27FC236}">
                  <a16:creationId xmlns:a16="http://schemas.microsoft.com/office/drawing/2014/main" id="{FE8D6B07-5070-44D3-A1A7-2FC56AE438CF}"/>
                </a:ext>
              </a:extLst>
            </p:cNvPr>
            <p:cNvSpPr txBox="1">
              <a:spLocks noChangeArrowheads="1"/>
            </p:cNvSpPr>
            <p:nvPr/>
          </p:nvSpPr>
          <p:spPr bwMode="auto">
            <a:xfrm>
              <a:off x="1391" y="1774"/>
              <a:ext cx="248" cy="345"/>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5</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1681" name="Text Box 81">
              <a:extLst>
                <a:ext uri="{FF2B5EF4-FFF2-40B4-BE49-F238E27FC236}">
                  <a16:creationId xmlns:a16="http://schemas.microsoft.com/office/drawing/2014/main" id="{82C4B038-05A9-491F-9901-AD5A81960C20}"/>
                </a:ext>
              </a:extLst>
            </p:cNvPr>
            <p:cNvSpPr txBox="1">
              <a:spLocks noChangeArrowheads="1"/>
            </p:cNvSpPr>
            <p:nvPr/>
          </p:nvSpPr>
          <p:spPr bwMode="auto">
            <a:xfrm>
              <a:off x="1739" y="1774"/>
              <a:ext cx="248" cy="345"/>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6</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82971" name="AutoShape 82">
              <a:extLst>
                <a:ext uri="{FF2B5EF4-FFF2-40B4-BE49-F238E27FC236}">
                  <a16:creationId xmlns:a16="http://schemas.microsoft.com/office/drawing/2014/main" id="{60FEF8B2-9354-4959-8D3E-07369799C3D8}"/>
                </a:ext>
              </a:extLst>
            </p:cNvPr>
            <p:cNvSpPr>
              <a:spLocks noChangeArrowheads="1"/>
            </p:cNvSpPr>
            <p:nvPr/>
          </p:nvSpPr>
          <p:spPr bwMode="auto">
            <a:xfrm>
              <a:off x="2592"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1683" name="Oval 83">
              <a:extLst>
                <a:ext uri="{FF2B5EF4-FFF2-40B4-BE49-F238E27FC236}">
                  <a16:creationId xmlns:a16="http://schemas.microsoft.com/office/drawing/2014/main" id="{0B4CE12E-A744-4546-AC21-BA1AA342F7EB}"/>
                </a:ext>
              </a:extLst>
            </p:cNvPr>
            <p:cNvSpPr>
              <a:spLocks noChangeArrowheads="1"/>
            </p:cNvSpPr>
            <p:nvPr/>
          </p:nvSpPr>
          <p:spPr bwMode="auto">
            <a:xfrm>
              <a:off x="3976" y="912"/>
              <a:ext cx="336" cy="336"/>
            </a:xfrm>
            <a:prstGeom prst="ellipse">
              <a:avLst/>
            </a:prstGeom>
            <a:gradFill rotWithShape="0">
              <a:gsLst>
                <a:gs pos="0">
                  <a:srgbClr val="CCECFF"/>
                </a:gs>
                <a:gs pos="100000">
                  <a:srgbClr val="CCECFF">
                    <a:gamma/>
                    <a:shade val="46275"/>
                    <a:invGamma/>
                  </a:srgbClr>
                </a:gs>
              </a:gsLst>
              <a:lin ang="2700000" scaled="1"/>
            </a:gradFill>
            <a:ln w="9525">
              <a:solidFill>
                <a:srgbClr val="00FFFF"/>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08</a:t>
              </a:r>
              <a:endParaRPr lang="zh-CN" altLang="en-US">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itchFamily="18" charset="0"/>
              </a:endParaRPr>
            </a:p>
          </p:txBody>
        </p:sp>
        <p:sp>
          <p:nvSpPr>
            <p:cNvPr id="281684" name="Oval 84">
              <a:extLst>
                <a:ext uri="{FF2B5EF4-FFF2-40B4-BE49-F238E27FC236}">
                  <a16:creationId xmlns:a16="http://schemas.microsoft.com/office/drawing/2014/main" id="{1053CE96-8868-4280-BE34-9C9CC06A94FA}"/>
                </a:ext>
              </a:extLst>
            </p:cNvPr>
            <p:cNvSpPr>
              <a:spLocks noChangeArrowheads="1"/>
            </p:cNvSpPr>
            <p:nvPr/>
          </p:nvSpPr>
          <p:spPr bwMode="auto">
            <a:xfrm>
              <a:off x="3544" y="1441"/>
              <a:ext cx="335"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81685" name="Oval 85">
              <a:extLst>
                <a:ext uri="{FF2B5EF4-FFF2-40B4-BE49-F238E27FC236}">
                  <a16:creationId xmlns:a16="http://schemas.microsoft.com/office/drawing/2014/main" id="{A9800DD3-AC26-4E25-A27F-E8D77BAC3C3A}"/>
                </a:ext>
              </a:extLst>
            </p:cNvPr>
            <p:cNvSpPr>
              <a:spLocks noChangeArrowheads="1"/>
            </p:cNvSpPr>
            <p:nvPr/>
          </p:nvSpPr>
          <p:spPr bwMode="auto">
            <a:xfrm>
              <a:off x="3064" y="2016"/>
              <a:ext cx="336" cy="336"/>
            </a:xfrm>
            <a:prstGeom prst="ellipse">
              <a:avLst/>
            </a:prstGeom>
            <a:gradFill rotWithShape="0">
              <a:gsLst>
                <a:gs pos="0">
                  <a:srgbClr val="CCECFF"/>
                </a:gs>
                <a:gs pos="100000">
                  <a:srgbClr val="CCECFF">
                    <a:gamma/>
                    <a:shade val="46275"/>
                    <a:invGamma/>
                  </a:srgbClr>
                </a:gs>
              </a:gsLst>
              <a:lin ang="2700000" scaled="1"/>
            </a:gradFill>
            <a:ln w="9525">
              <a:solidFill>
                <a:srgbClr val="00FFFF"/>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25*</a:t>
              </a:r>
              <a:endParaRPr lang="zh-CN" altLang="en-US">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itchFamily="18" charset="0"/>
              </a:endParaRPr>
            </a:p>
          </p:txBody>
        </p:sp>
        <p:sp>
          <p:nvSpPr>
            <p:cNvPr id="281686" name="Oval 86">
              <a:extLst>
                <a:ext uri="{FF2B5EF4-FFF2-40B4-BE49-F238E27FC236}">
                  <a16:creationId xmlns:a16="http://schemas.microsoft.com/office/drawing/2014/main" id="{518DCE7E-048D-40A5-963F-82A45D583C2E}"/>
                </a:ext>
              </a:extLst>
            </p:cNvPr>
            <p:cNvSpPr>
              <a:spLocks noChangeArrowheads="1"/>
            </p:cNvSpPr>
            <p:nvPr/>
          </p:nvSpPr>
          <p:spPr bwMode="auto">
            <a:xfrm>
              <a:off x="3737" y="2016"/>
              <a:ext cx="335" cy="336"/>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25</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281687" name="Oval 87">
              <a:extLst>
                <a:ext uri="{FF2B5EF4-FFF2-40B4-BE49-F238E27FC236}">
                  <a16:creationId xmlns:a16="http://schemas.microsoft.com/office/drawing/2014/main" id="{778D09E5-0C87-4800-A261-7A0A91B5D1D4}"/>
                </a:ext>
              </a:extLst>
            </p:cNvPr>
            <p:cNvSpPr>
              <a:spLocks noChangeArrowheads="1"/>
            </p:cNvSpPr>
            <p:nvPr/>
          </p:nvSpPr>
          <p:spPr bwMode="auto">
            <a:xfrm>
              <a:off x="4456" y="1441"/>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81688" name="Oval 88">
              <a:extLst>
                <a:ext uri="{FF2B5EF4-FFF2-40B4-BE49-F238E27FC236}">
                  <a16:creationId xmlns:a16="http://schemas.microsoft.com/office/drawing/2014/main" id="{6C4210A2-319B-4F9F-865D-F990D0FA0C97}"/>
                </a:ext>
              </a:extLst>
            </p:cNvPr>
            <p:cNvSpPr>
              <a:spLocks noChangeArrowheads="1"/>
            </p:cNvSpPr>
            <p:nvPr/>
          </p:nvSpPr>
          <p:spPr bwMode="auto">
            <a:xfrm>
              <a:off x="4264" y="2016"/>
              <a:ext cx="336" cy="336"/>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281689" name="Text Box 89">
              <a:extLst>
                <a:ext uri="{FF2B5EF4-FFF2-40B4-BE49-F238E27FC236}">
                  <a16:creationId xmlns:a16="http://schemas.microsoft.com/office/drawing/2014/main" id="{65944785-CB81-45D7-9443-FAC3E5B8D530}"/>
                </a:ext>
              </a:extLst>
            </p:cNvPr>
            <p:cNvSpPr txBox="1">
              <a:spLocks noChangeArrowheads="1"/>
            </p:cNvSpPr>
            <p:nvPr/>
          </p:nvSpPr>
          <p:spPr bwMode="auto">
            <a:xfrm>
              <a:off x="3892" y="711"/>
              <a:ext cx="250" cy="343"/>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1</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1690" name="Text Box 90">
              <a:extLst>
                <a:ext uri="{FF2B5EF4-FFF2-40B4-BE49-F238E27FC236}">
                  <a16:creationId xmlns:a16="http://schemas.microsoft.com/office/drawing/2014/main" id="{BB970C87-3D9C-40EA-9B4A-30BA60108644}"/>
                </a:ext>
              </a:extLst>
            </p:cNvPr>
            <p:cNvSpPr txBox="1">
              <a:spLocks noChangeArrowheads="1"/>
            </p:cNvSpPr>
            <p:nvPr/>
          </p:nvSpPr>
          <p:spPr bwMode="auto">
            <a:xfrm>
              <a:off x="4755" y="1335"/>
              <a:ext cx="248" cy="343"/>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3</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1691" name="Text Box 91">
              <a:extLst>
                <a:ext uri="{FF2B5EF4-FFF2-40B4-BE49-F238E27FC236}">
                  <a16:creationId xmlns:a16="http://schemas.microsoft.com/office/drawing/2014/main" id="{1DFCD5DF-C979-4934-BD4B-2B9042B753E3}"/>
                </a:ext>
              </a:extLst>
            </p:cNvPr>
            <p:cNvSpPr txBox="1">
              <a:spLocks noChangeArrowheads="1"/>
            </p:cNvSpPr>
            <p:nvPr/>
          </p:nvSpPr>
          <p:spPr bwMode="auto">
            <a:xfrm>
              <a:off x="4179" y="1814"/>
              <a:ext cx="246" cy="344"/>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6</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1692" name="Text Box 92">
              <a:extLst>
                <a:ext uri="{FF2B5EF4-FFF2-40B4-BE49-F238E27FC236}">
                  <a16:creationId xmlns:a16="http://schemas.microsoft.com/office/drawing/2014/main" id="{BD35A093-082D-4446-8B2D-065AC3C1DDF0}"/>
                </a:ext>
              </a:extLst>
            </p:cNvPr>
            <p:cNvSpPr txBox="1">
              <a:spLocks noChangeArrowheads="1"/>
            </p:cNvSpPr>
            <p:nvPr/>
          </p:nvSpPr>
          <p:spPr bwMode="auto">
            <a:xfrm>
              <a:off x="3928" y="1814"/>
              <a:ext cx="252" cy="344"/>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5</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1693" name="Text Box 93">
              <a:extLst>
                <a:ext uri="{FF2B5EF4-FFF2-40B4-BE49-F238E27FC236}">
                  <a16:creationId xmlns:a16="http://schemas.microsoft.com/office/drawing/2014/main" id="{4ACB34BA-F8C6-4E50-A0F3-4D9A94F02CD7}"/>
                </a:ext>
              </a:extLst>
            </p:cNvPr>
            <p:cNvSpPr txBox="1">
              <a:spLocks noChangeArrowheads="1"/>
            </p:cNvSpPr>
            <p:nvPr/>
          </p:nvSpPr>
          <p:spPr bwMode="auto">
            <a:xfrm>
              <a:off x="2980" y="1814"/>
              <a:ext cx="248" cy="344"/>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4</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1694" name="Text Box 94">
              <a:extLst>
                <a:ext uri="{FF2B5EF4-FFF2-40B4-BE49-F238E27FC236}">
                  <a16:creationId xmlns:a16="http://schemas.microsoft.com/office/drawing/2014/main" id="{83D0E61B-B042-42AB-B056-33536B769BCC}"/>
                </a:ext>
              </a:extLst>
            </p:cNvPr>
            <p:cNvSpPr txBox="1">
              <a:spLocks noChangeArrowheads="1"/>
            </p:cNvSpPr>
            <p:nvPr/>
          </p:nvSpPr>
          <p:spPr bwMode="auto">
            <a:xfrm>
              <a:off x="3400" y="1246"/>
              <a:ext cx="250" cy="343"/>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2</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1695" name="Rectangle 95" descr="永恒">
              <a:extLst>
                <a:ext uri="{FF2B5EF4-FFF2-40B4-BE49-F238E27FC236}">
                  <a16:creationId xmlns:a16="http://schemas.microsoft.com/office/drawing/2014/main" id="{59CF3D94-9271-4539-B2CE-7F5A315EE762}"/>
                </a:ext>
              </a:extLst>
            </p:cNvPr>
            <p:cNvSpPr>
              <a:spLocks noChangeArrowheads="1"/>
            </p:cNvSpPr>
            <p:nvPr/>
          </p:nvSpPr>
          <p:spPr bwMode="auto">
            <a:xfrm>
              <a:off x="432" y="2736"/>
              <a:ext cx="2062" cy="336"/>
            </a:xfrm>
            <a:prstGeom prst="rect">
              <a:avLst/>
            </a:prstGeom>
            <a:blipFill dpi="0" rotWithShape="0">
              <a:blip r:embed="rId2" cstate="print"/>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25* 16  21  08  </a:t>
              </a:r>
              <a:r>
                <a:rPr lang="zh-CN" altLang="en-US" b="1">
                  <a:solidFill>
                    <a:schemeClr val="hlink"/>
                  </a:solidFill>
                  <a:effectLst>
                    <a:outerShdw blurRad="38100" dist="38100" dir="2700000" algn="tl">
                      <a:srgbClr val="000000"/>
                    </a:outerShdw>
                  </a:effectLst>
                  <a:latin typeface="Times New Roman" pitchFamily="18" charset="0"/>
                </a:rPr>
                <a:t>25  49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82985" name="Line 96">
              <a:extLst>
                <a:ext uri="{FF2B5EF4-FFF2-40B4-BE49-F238E27FC236}">
                  <a16:creationId xmlns:a16="http://schemas.microsoft.com/office/drawing/2014/main" id="{F40F4751-B9CB-4DBA-A5CE-BEE9344BF5B0}"/>
                </a:ext>
              </a:extLst>
            </p:cNvPr>
            <p:cNvSpPr>
              <a:spLocks noChangeShapeType="1"/>
            </p:cNvSpPr>
            <p:nvPr/>
          </p:nvSpPr>
          <p:spPr bwMode="auto">
            <a:xfrm>
              <a:off x="816"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86" name="Line 97">
              <a:extLst>
                <a:ext uri="{FF2B5EF4-FFF2-40B4-BE49-F238E27FC236}">
                  <a16:creationId xmlns:a16="http://schemas.microsoft.com/office/drawing/2014/main" id="{4B493322-73D0-4C31-9A33-730898F60924}"/>
                </a:ext>
              </a:extLst>
            </p:cNvPr>
            <p:cNvSpPr>
              <a:spLocks noChangeShapeType="1"/>
            </p:cNvSpPr>
            <p:nvPr/>
          </p:nvSpPr>
          <p:spPr bwMode="auto">
            <a:xfrm>
              <a:off x="1152"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87" name="Line 98">
              <a:extLst>
                <a:ext uri="{FF2B5EF4-FFF2-40B4-BE49-F238E27FC236}">
                  <a16:creationId xmlns:a16="http://schemas.microsoft.com/office/drawing/2014/main" id="{93CF8BC6-2F64-4BF5-9BF9-E763BFD2581A}"/>
                </a:ext>
              </a:extLst>
            </p:cNvPr>
            <p:cNvSpPr>
              <a:spLocks noChangeShapeType="1"/>
            </p:cNvSpPr>
            <p:nvPr/>
          </p:nvSpPr>
          <p:spPr bwMode="auto">
            <a:xfrm>
              <a:off x="1488"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88" name="Line 99">
              <a:extLst>
                <a:ext uri="{FF2B5EF4-FFF2-40B4-BE49-F238E27FC236}">
                  <a16:creationId xmlns:a16="http://schemas.microsoft.com/office/drawing/2014/main" id="{4DB89013-1A11-4714-AE15-C08D43B807DC}"/>
                </a:ext>
              </a:extLst>
            </p:cNvPr>
            <p:cNvSpPr>
              <a:spLocks noChangeShapeType="1"/>
            </p:cNvSpPr>
            <p:nvPr/>
          </p:nvSpPr>
          <p:spPr bwMode="auto">
            <a:xfrm>
              <a:off x="1824"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89" name="Line 100">
              <a:extLst>
                <a:ext uri="{FF2B5EF4-FFF2-40B4-BE49-F238E27FC236}">
                  <a16:creationId xmlns:a16="http://schemas.microsoft.com/office/drawing/2014/main" id="{9940D810-3647-44E2-B856-3289727A2723}"/>
                </a:ext>
              </a:extLst>
            </p:cNvPr>
            <p:cNvSpPr>
              <a:spLocks noChangeShapeType="1"/>
            </p:cNvSpPr>
            <p:nvPr/>
          </p:nvSpPr>
          <p:spPr bwMode="auto">
            <a:xfrm>
              <a:off x="2160"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1701" name="Rectangle 101" descr="永恒">
              <a:extLst>
                <a:ext uri="{FF2B5EF4-FFF2-40B4-BE49-F238E27FC236}">
                  <a16:creationId xmlns:a16="http://schemas.microsoft.com/office/drawing/2014/main" id="{B482187D-4FEB-406E-B08B-63B97E164005}"/>
                </a:ext>
              </a:extLst>
            </p:cNvPr>
            <p:cNvSpPr>
              <a:spLocks noChangeArrowheads="1"/>
            </p:cNvSpPr>
            <p:nvPr/>
          </p:nvSpPr>
          <p:spPr bwMode="auto">
            <a:xfrm>
              <a:off x="3030" y="2736"/>
              <a:ext cx="2065" cy="336"/>
            </a:xfrm>
            <a:prstGeom prst="rect">
              <a:avLst/>
            </a:prstGeom>
            <a:blipFill dpi="0" rotWithShape="0">
              <a:blip r:embed="rId2" cstate="print"/>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08  16  21  </a:t>
              </a:r>
              <a:r>
                <a:rPr lang="zh-CN" altLang="en-US" b="1">
                  <a:solidFill>
                    <a:schemeClr val="hlink"/>
                  </a:solidFill>
                  <a:effectLst>
                    <a:outerShdw blurRad="38100" dist="38100" dir="2700000" algn="tl">
                      <a:srgbClr val="000000"/>
                    </a:outerShdw>
                  </a:effectLst>
                  <a:latin typeface="Times New Roman" pitchFamily="18" charset="0"/>
                </a:rPr>
                <a:t>25* 25  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82991" name="Line 102">
              <a:extLst>
                <a:ext uri="{FF2B5EF4-FFF2-40B4-BE49-F238E27FC236}">
                  <a16:creationId xmlns:a16="http://schemas.microsoft.com/office/drawing/2014/main" id="{FC27B15D-4595-4F9E-96E4-7B42C6E1B07E}"/>
                </a:ext>
              </a:extLst>
            </p:cNvPr>
            <p:cNvSpPr>
              <a:spLocks noChangeShapeType="1"/>
            </p:cNvSpPr>
            <p:nvPr/>
          </p:nvSpPr>
          <p:spPr bwMode="auto">
            <a:xfrm>
              <a:off x="3366"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92" name="Line 103">
              <a:extLst>
                <a:ext uri="{FF2B5EF4-FFF2-40B4-BE49-F238E27FC236}">
                  <a16:creationId xmlns:a16="http://schemas.microsoft.com/office/drawing/2014/main" id="{D0907AFF-F12B-4759-8443-BF5E2F1391CA}"/>
                </a:ext>
              </a:extLst>
            </p:cNvPr>
            <p:cNvSpPr>
              <a:spLocks noChangeShapeType="1"/>
            </p:cNvSpPr>
            <p:nvPr/>
          </p:nvSpPr>
          <p:spPr bwMode="auto">
            <a:xfrm>
              <a:off x="3702"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93" name="Line 104">
              <a:extLst>
                <a:ext uri="{FF2B5EF4-FFF2-40B4-BE49-F238E27FC236}">
                  <a16:creationId xmlns:a16="http://schemas.microsoft.com/office/drawing/2014/main" id="{4EB8B2BD-E4E5-421B-8913-6F54A06FE8C4}"/>
                </a:ext>
              </a:extLst>
            </p:cNvPr>
            <p:cNvSpPr>
              <a:spLocks noChangeShapeType="1"/>
            </p:cNvSpPr>
            <p:nvPr/>
          </p:nvSpPr>
          <p:spPr bwMode="auto">
            <a:xfrm>
              <a:off x="4038"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94" name="Line 105">
              <a:extLst>
                <a:ext uri="{FF2B5EF4-FFF2-40B4-BE49-F238E27FC236}">
                  <a16:creationId xmlns:a16="http://schemas.microsoft.com/office/drawing/2014/main" id="{3226013E-7754-4E49-A4E3-A61FD5E80329}"/>
                </a:ext>
              </a:extLst>
            </p:cNvPr>
            <p:cNvSpPr>
              <a:spLocks noChangeShapeType="1"/>
            </p:cNvSpPr>
            <p:nvPr/>
          </p:nvSpPr>
          <p:spPr bwMode="auto">
            <a:xfrm>
              <a:off x="4422"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95" name="Line 106">
              <a:extLst>
                <a:ext uri="{FF2B5EF4-FFF2-40B4-BE49-F238E27FC236}">
                  <a16:creationId xmlns:a16="http://schemas.microsoft.com/office/drawing/2014/main" id="{9A3B1795-4CCE-4E0A-9AB1-8B3D6E259256}"/>
                </a:ext>
              </a:extLst>
            </p:cNvPr>
            <p:cNvSpPr>
              <a:spLocks noChangeShapeType="1"/>
            </p:cNvSpPr>
            <p:nvPr/>
          </p:nvSpPr>
          <p:spPr bwMode="auto">
            <a:xfrm>
              <a:off x="4758"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1707" name="Text Box 107">
              <a:extLst>
                <a:ext uri="{FF2B5EF4-FFF2-40B4-BE49-F238E27FC236}">
                  <a16:creationId xmlns:a16="http://schemas.microsoft.com/office/drawing/2014/main" id="{5BC09BCA-F4FD-488B-B928-414EEA6D01DF}"/>
                </a:ext>
              </a:extLst>
            </p:cNvPr>
            <p:cNvSpPr txBox="1">
              <a:spLocks noChangeArrowheads="1"/>
            </p:cNvSpPr>
            <p:nvPr/>
          </p:nvSpPr>
          <p:spPr bwMode="auto">
            <a:xfrm>
              <a:off x="2982" y="3215"/>
              <a:ext cx="2230" cy="62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b="1">
                  <a:effectLst>
                    <a:outerShdw blurRad="38100" dist="38100" dir="2700000" algn="tl">
                      <a:srgbClr val="C0C0C0"/>
                    </a:outerShdw>
                  </a:effectLst>
                  <a:latin typeface="Times New Roman" pitchFamily="18" charset="0"/>
                  <a:ea typeface="仿宋_GB2312" pitchFamily="49" charset="-122"/>
                </a:rPr>
                <a:t>交换 </a:t>
              </a:r>
              <a:r>
                <a:rPr lang="en-US" altLang="zh-CN" b="1">
                  <a:effectLst>
                    <a:outerShdw blurRad="38100" dist="38100" dir="2700000" algn="tl">
                      <a:srgbClr val="C0C0C0"/>
                    </a:outerShdw>
                  </a:effectLst>
                  <a:latin typeface="Times New Roman" pitchFamily="18" charset="0"/>
                  <a:ea typeface="仿宋_GB2312" pitchFamily="49" charset="-122"/>
                </a:rPr>
                <a:t>1</a:t>
              </a:r>
              <a:r>
                <a:rPr lang="en-US" altLang="en-US" b="1">
                  <a:effectLst>
                    <a:outerShdw blurRad="38100" dist="38100" dir="2700000" algn="tl">
                      <a:srgbClr val="C0C0C0"/>
                    </a:outerShdw>
                  </a:effectLst>
                  <a:latin typeface="Times New Roman" pitchFamily="18" charset="0"/>
                  <a:ea typeface="仿宋_GB2312" pitchFamily="49" charset="-122"/>
                </a:rPr>
                <a:t> </a:t>
              </a:r>
              <a:r>
                <a:rPr lang="zh-CN" altLang="en-US" b="1">
                  <a:effectLst>
                    <a:outerShdw blurRad="38100" dist="38100" dir="2700000" algn="tl">
                      <a:srgbClr val="C0C0C0"/>
                    </a:outerShdw>
                  </a:effectLst>
                  <a:latin typeface="Times New Roman" pitchFamily="18" charset="0"/>
                  <a:ea typeface="仿宋_GB2312" pitchFamily="49" charset="-122"/>
                </a:rPr>
                <a:t>号与 </a:t>
              </a:r>
              <a:r>
                <a:rPr lang="en-US" altLang="zh-CN" b="1">
                  <a:effectLst>
                    <a:outerShdw blurRad="38100" dist="38100" dir="2700000" algn="tl">
                      <a:srgbClr val="C0C0C0"/>
                    </a:outerShdw>
                  </a:effectLst>
                  <a:latin typeface="Times New Roman" pitchFamily="18" charset="0"/>
                  <a:ea typeface="仿宋_GB2312" pitchFamily="49" charset="-122"/>
                </a:rPr>
                <a:t>4 </a:t>
              </a:r>
              <a:r>
                <a:rPr lang="zh-CN" altLang="en-US" b="1">
                  <a:effectLst>
                    <a:outerShdw blurRad="38100" dist="38100" dir="2700000" algn="tl">
                      <a:srgbClr val="C0C0C0"/>
                    </a:outerShdw>
                  </a:effectLst>
                  <a:latin typeface="Times New Roman" pitchFamily="18" charset="0"/>
                  <a:ea typeface="仿宋_GB2312" pitchFamily="49" charset="-122"/>
                </a:rPr>
                <a:t>号记录,</a:t>
              </a:r>
            </a:p>
            <a:p>
              <a:pPr defTabSz="923925" eaLnBrk="1" hangingPunct="1">
                <a:defRPr/>
              </a:pPr>
              <a:r>
                <a:rPr lang="en-US" altLang="zh-CN" b="1">
                  <a:solidFill>
                    <a:schemeClr val="hlink"/>
                  </a:solidFill>
                  <a:effectLst>
                    <a:outerShdw blurRad="38100" dist="38100" dir="2700000" algn="tl">
                      <a:srgbClr val="C0C0C0"/>
                    </a:outerShdw>
                  </a:effectLst>
                  <a:latin typeface="Times New Roman" pitchFamily="18" charset="0"/>
                  <a:ea typeface="仿宋_GB2312" pitchFamily="49" charset="-122"/>
                </a:rPr>
                <a:t>4</a:t>
              </a:r>
              <a:r>
                <a:rPr lang="en-US" altLang="zh-CN" b="1">
                  <a:effectLst>
                    <a:outerShdw blurRad="38100" dist="38100" dir="2700000" algn="tl">
                      <a:srgbClr val="C0C0C0"/>
                    </a:outerShdw>
                  </a:effectLst>
                  <a:latin typeface="Times New Roman" pitchFamily="18" charset="0"/>
                  <a:ea typeface="仿宋_GB2312" pitchFamily="49" charset="-122"/>
                </a:rPr>
                <a:t> </a:t>
              </a:r>
              <a:r>
                <a:rPr lang="zh-CN" altLang="en-US" b="1">
                  <a:effectLst>
                    <a:outerShdw blurRad="38100" dist="38100" dir="2700000" algn="tl">
                      <a:srgbClr val="C0C0C0"/>
                    </a:outerShdw>
                  </a:effectLst>
                  <a:latin typeface="Times New Roman" pitchFamily="18" charset="0"/>
                  <a:ea typeface="仿宋_GB2312" pitchFamily="49" charset="-122"/>
                </a:rPr>
                <a:t>号记录就位</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1708" name="Text Box 108">
              <a:extLst>
                <a:ext uri="{FF2B5EF4-FFF2-40B4-BE49-F238E27FC236}">
                  <a16:creationId xmlns:a16="http://schemas.microsoft.com/office/drawing/2014/main" id="{AE1941BF-D066-4D01-BB3C-24E0FE2D8510}"/>
                </a:ext>
              </a:extLst>
            </p:cNvPr>
            <p:cNvSpPr txBox="1">
              <a:spLocks noChangeArrowheads="1"/>
            </p:cNvSpPr>
            <p:nvPr/>
          </p:nvSpPr>
          <p:spPr bwMode="auto">
            <a:xfrm>
              <a:off x="528" y="3207"/>
              <a:ext cx="2004" cy="618"/>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b="1">
                  <a:effectLst>
                    <a:outerShdw blurRad="38100" dist="38100" dir="2700000" algn="tl">
                      <a:srgbClr val="C0C0C0"/>
                    </a:outerShdw>
                  </a:effectLst>
                  <a:latin typeface="Times New Roman" pitchFamily="18" charset="0"/>
                  <a:ea typeface="仿宋_GB2312" pitchFamily="49" charset="-122"/>
                </a:rPr>
                <a:t>从 </a:t>
              </a:r>
              <a:r>
                <a:rPr lang="en-US" altLang="zh-CN" b="1">
                  <a:effectLst>
                    <a:outerShdw blurRad="38100" dist="38100" dir="2700000" algn="tl">
                      <a:srgbClr val="C0C0C0"/>
                    </a:outerShdw>
                  </a:effectLst>
                  <a:latin typeface="Times New Roman" pitchFamily="18" charset="0"/>
                  <a:ea typeface="仿宋_GB2312" pitchFamily="49" charset="-122"/>
                </a:rPr>
                <a:t>1 </a:t>
              </a:r>
              <a:r>
                <a:rPr lang="zh-CN" altLang="en-US" b="1">
                  <a:effectLst>
                    <a:outerShdw blurRad="38100" dist="38100" dir="2700000" algn="tl">
                      <a:srgbClr val="C0C0C0"/>
                    </a:outerShdw>
                  </a:effectLst>
                  <a:latin typeface="Times New Roman" pitchFamily="18" charset="0"/>
                  <a:ea typeface="仿宋_GB2312" pitchFamily="49" charset="-122"/>
                </a:rPr>
                <a:t>号到 </a:t>
              </a:r>
              <a:r>
                <a:rPr lang="en-US" altLang="zh-CN" b="1">
                  <a:effectLst>
                    <a:outerShdw blurRad="38100" dist="38100" dir="2700000" algn="tl">
                      <a:srgbClr val="C0C0C0"/>
                    </a:outerShdw>
                  </a:effectLst>
                  <a:latin typeface="Times New Roman" pitchFamily="18" charset="0"/>
                  <a:ea typeface="仿宋_GB2312" pitchFamily="49" charset="-122"/>
                </a:rPr>
                <a:t>4 </a:t>
              </a:r>
              <a:r>
                <a:rPr lang="zh-CN" altLang="en-US" b="1">
                  <a:effectLst>
                    <a:outerShdw blurRad="38100" dist="38100" dir="2700000" algn="tl">
                      <a:srgbClr val="C0C0C0"/>
                    </a:outerShdw>
                  </a:effectLst>
                  <a:latin typeface="Times New Roman" pitchFamily="18" charset="0"/>
                  <a:ea typeface="仿宋_GB2312" pitchFamily="49" charset="-122"/>
                </a:rPr>
                <a:t>号 重新</a:t>
              </a:r>
            </a:p>
            <a:p>
              <a:pPr defTabSz="923925" eaLnBrk="1" hangingPunct="1">
                <a:defRPr/>
              </a:pPr>
              <a:r>
                <a:rPr lang="zh-CN" altLang="en-US" b="1">
                  <a:effectLst>
                    <a:outerShdw blurRad="38100" dist="38100" dir="2700000" algn="tl">
                      <a:srgbClr val="C0C0C0"/>
                    </a:outerShdw>
                  </a:effectLst>
                  <a:latin typeface="Times New Roman" pitchFamily="18" charset="0"/>
                  <a:ea typeface="仿宋_GB2312" pitchFamily="49" charset="-122"/>
                </a:rPr>
                <a:t>调整为最大堆</a:t>
              </a:r>
            </a:p>
          </p:txBody>
        </p:sp>
        <p:sp>
          <p:nvSpPr>
            <p:cNvPr id="82998" name="AutoShape 109">
              <a:extLst>
                <a:ext uri="{FF2B5EF4-FFF2-40B4-BE49-F238E27FC236}">
                  <a16:creationId xmlns:a16="http://schemas.microsoft.com/office/drawing/2014/main" id="{6BC00B2B-2D26-4725-BB94-CB6C19C0B883}"/>
                </a:ext>
              </a:extLst>
            </p:cNvPr>
            <p:cNvSpPr>
              <a:spLocks noChangeArrowheads="1"/>
            </p:cNvSpPr>
            <p:nvPr/>
          </p:nvSpPr>
          <p:spPr bwMode="auto">
            <a:xfrm>
              <a:off x="96"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82999" name="Line 110">
              <a:extLst>
                <a:ext uri="{FF2B5EF4-FFF2-40B4-BE49-F238E27FC236}">
                  <a16:creationId xmlns:a16="http://schemas.microsoft.com/office/drawing/2014/main" id="{1149A49F-F11C-45F7-A208-E24A95BD9F97}"/>
                </a:ext>
              </a:extLst>
            </p:cNvPr>
            <p:cNvSpPr>
              <a:spLocks noChangeShapeType="1"/>
            </p:cNvSpPr>
            <p:nvPr/>
          </p:nvSpPr>
          <p:spPr bwMode="auto">
            <a:xfrm flipV="1">
              <a:off x="1296" y="1152"/>
              <a:ext cx="192" cy="24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000" name="Line 111">
              <a:extLst>
                <a:ext uri="{FF2B5EF4-FFF2-40B4-BE49-F238E27FC236}">
                  <a16:creationId xmlns:a16="http://schemas.microsoft.com/office/drawing/2014/main" id="{1537CB5B-3C44-4E8C-A52E-BEE328FE29B8}"/>
                </a:ext>
              </a:extLst>
            </p:cNvPr>
            <p:cNvSpPr>
              <a:spLocks noChangeShapeType="1"/>
            </p:cNvSpPr>
            <p:nvPr/>
          </p:nvSpPr>
          <p:spPr bwMode="auto">
            <a:xfrm flipH="1">
              <a:off x="1200" y="1104"/>
              <a:ext cx="192" cy="240"/>
            </a:xfrm>
            <a:prstGeom prst="line">
              <a:avLst/>
            </a:prstGeom>
            <a:noFill/>
            <a:ln w="28575">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001" name="Freeform 112">
              <a:extLst>
                <a:ext uri="{FF2B5EF4-FFF2-40B4-BE49-F238E27FC236}">
                  <a16:creationId xmlns:a16="http://schemas.microsoft.com/office/drawing/2014/main" id="{D8F9C66A-8E6D-440F-A963-48C007F65511}"/>
                </a:ext>
              </a:extLst>
            </p:cNvPr>
            <p:cNvSpPr>
              <a:spLocks/>
            </p:cNvSpPr>
            <p:nvPr/>
          </p:nvSpPr>
          <p:spPr bwMode="auto">
            <a:xfrm>
              <a:off x="384" y="672"/>
              <a:ext cx="2144" cy="1848"/>
            </a:xfrm>
            <a:custGeom>
              <a:avLst/>
              <a:gdLst>
                <a:gd name="T0" fmla="*/ 896 w 2144"/>
                <a:gd name="T1" fmla="*/ 192 h 1848"/>
                <a:gd name="T2" fmla="*/ 128 w 2144"/>
                <a:gd name="T3" fmla="*/ 1200 h 1848"/>
                <a:gd name="T4" fmla="*/ 128 w 2144"/>
                <a:gd name="T5" fmla="*/ 1680 h 1848"/>
                <a:gd name="T6" fmla="*/ 464 w 2144"/>
                <a:gd name="T7" fmla="*/ 1824 h 1848"/>
                <a:gd name="T8" fmla="*/ 704 w 2144"/>
                <a:gd name="T9" fmla="*/ 1536 h 1848"/>
                <a:gd name="T10" fmla="*/ 800 w 2144"/>
                <a:gd name="T11" fmla="*/ 1344 h 1848"/>
                <a:gd name="T12" fmla="*/ 848 w 2144"/>
                <a:gd name="T13" fmla="*/ 1296 h 1848"/>
                <a:gd name="T14" fmla="*/ 896 w 2144"/>
                <a:gd name="T15" fmla="*/ 1248 h 1848"/>
                <a:gd name="T16" fmla="*/ 992 w 2144"/>
                <a:gd name="T17" fmla="*/ 1200 h 1848"/>
                <a:gd name="T18" fmla="*/ 1280 w 2144"/>
                <a:gd name="T19" fmla="*/ 1152 h 1848"/>
                <a:gd name="T20" fmla="*/ 1712 w 2144"/>
                <a:gd name="T21" fmla="*/ 1248 h 1848"/>
                <a:gd name="T22" fmla="*/ 2000 w 2144"/>
                <a:gd name="T23" fmla="*/ 1200 h 1848"/>
                <a:gd name="T24" fmla="*/ 2144 w 2144"/>
                <a:gd name="T25" fmla="*/ 864 h 1848"/>
                <a:gd name="T26" fmla="*/ 2000 w 2144"/>
                <a:gd name="T27" fmla="*/ 480 h 1848"/>
                <a:gd name="T28" fmla="*/ 1472 w 2144"/>
                <a:gd name="T29" fmla="*/ 96 h 1848"/>
                <a:gd name="T30" fmla="*/ 1088 w 2144"/>
                <a:gd name="T31" fmla="*/ 48 h 1848"/>
                <a:gd name="T32" fmla="*/ 896 w 2144"/>
                <a:gd name="T33" fmla="*/ 192 h 18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44"/>
                <a:gd name="T52" fmla="*/ 0 h 1848"/>
                <a:gd name="T53" fmla="*/ 2144 w 2144"/>
                <a:gd name="T54" fmla="*/ 1848 h 18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44" h="1848">
                  <a:moveTo>
                    <a:pt x="896" y="192"/>
                  </a:moveTo>
                  <a:cubicBezTo>
                    <a:pt x="736" y="384"/>
                    <a:pt x="256" y="952"/>
                    <a:pt x="128" y="1200"/>
                  </a:cubicBezTo>
                  <a:cubicBezTo>
                    <a:pt x="0" y="1448"/>
                    <a:pt x="72" y="1576"/>
                    <a:pt x="128" y="1680"/>
                  </a:cubicBezTo>
                  <a:cubicBezTo>
                    <a:pt x="184" y="1784"/>
                    <a:pt x="368" y="1848"/>
                    <a:pt x="464" y="1824"/>
                  </a:cubicBezTo>
                  <a:cubicBezTo>
                    <a:pt x="560" y="1800"/>
                    <a:pt x="648" y="1616"/>
                    <a:pt x="704" y="1536"/>
                  </a:cubicBezTo>
                  <a:cubicBezTo>
                    <a:pt x="760" y="1456"/>
                    <a:pt x="776" y="1384"/>
                    <a:pt x="800" y="1344"/>
                  </a:cubicBezTo>
                  <a:cubicBezTo>
                    <a:pt x="824" y="1304"/>
                    <a:pt x="832" y="1312"/>
                    <a:pt x="848" y="1296"/>
                  </a:cubicBezTo>
                  <a:cubicBezTo>
                    <a:pt x="864" y="1280"/>
                    <a:pt x="872" y="1264"/>
                    <a:pt x="896" y="1248"/>
                  </a:cubicBezTo>
                  <a:cubicBezTo>
                    <a:pt x="920" y="1232"/>
                    <a:pt x="928" y="1216"/>
                    <a:pt x="992" y="1200"/>
                  </a:cubicBezTo>
                  <a:cubicBezTo>
                    <a:pt x="1056" y="1184"/>
                    <a:pt x="1160" y="1144"/>
                    <a:pt x="1280" y="1152"/>
                  </a:cubicBezTo>
                  <a:cubicBezTo>
                    <a:pt x="1400" y="1160"/>
                    <a:pt x="1592" y="1240"/>
                    <a:pt x="1712" y="1248"/>
                  </a:cubicBezTo>
                  <a:cubicBezTo>
                    <a:pt x="1832" y="1256"/>
                    <a:pt x="1928" y="1264"/>
                    <a:pt x="2000" y="1200"/>
                  </a:cubicBezTo>
                  <a:cubicBezTo>
                    <a:pt x="2072" y="1136"/>
                    <a:pt x="2144" y="984"/>
                    <a:pt x="2144" y="864"/>
                  </a:cubicBezTo>
                  <a:cubicBezTo>
                    <a:pt x="2144" y="744"/>
                    <a:pt x="2112" y="608"/>
                    <a:pt x="2000" y="480"/>
                  </a:cubicBezTo>
                  <a:cubicBezTo>
                    <a:pt x="1888" y="352"/>
                    <a:pt x="1624" y="168"/>
                    <a:pt x="1472" y="96"/>
                  </a:cubicBezTo>
                  <a:cubicBezTo>
                    <a:pt x="1320" y="24"/>
                    <a:pt x="1184" y="32"/>
                    <a:pt x="1088" y="48"/>
                  </a:cubicBezTo>
                  <a:cubicBezTo>
                    <a:pt x="992" y="64"/>
                    <a:pt x="1056" y="0"/>
                    <a:pt x="896" y="192"/>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3002" name="AutoShape 113">
              <a:extLst>
                <a:ext uri="{FF2B5EF4-FFF2-40B4-BE49-F238E27FC236}">
                  <a16:creationId xmlns:a16="http://schemas.microsoft.com/office/drawing/2014/main" id="{CD748D7B-08B7-4C70-B9F6-ECEF68F4BE93}"/>
                </a:ext>
              </a:extLst>
            </p:cNvPr>
            <p:cNvSpPr>
              <a:spLocks noChangeArrowheads="1"/>
            </p:cNvSpPr>
            <p:nvPr/>
          </p:nvSpPr>
          <p:spPr bwMode="auto">
            <a:xfrm>
              <a:off x="5088"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83003" name="Freeform 114">
              <a:extLst>
                <a:ext uri="{FF2B5EF4-FFF2-40B4-BE49-F238E27FC236}">
                  <a16:creationId xmlns:a16="http://schemas.microsoft.com/office/drawing/2014/main" id="{07EC6C94-E703-42E7-B390-D54A1F892547}"/>
                </a:ext>
              </a:extLst>
            </p:cNvPr>
            <p:cNvSpPr>
              <a:spLocks/>
            </p:cNvSpPr>
            <p:nvPr/>
          </p:nvSpPr>
          <p:spPr bwMode="auto">
            <a:xfrm>
              <a:off x="3288" y="648"/>
              <a:ext cx="1752" cy="1288"/>
            </a:xfrm>
            <a:custGeom>
              <a:avLst/>
              <a:gdLst>
                <a:gd name="T0" fmla="*/ 496 w 1752"/>
                <a:gd name="T1" fmla="*/ 216 h 1288"/>
                <a:gd name="T2" fmla="*/ 64 w 1752"/>
                <a:gd name="T3" fmla="*/ 744 h 1288"/>
                <a:gd name="T4" fmla="*/ 112 w 1752"/>
                <a:gd name="T5" fmla="*/ 1128 h 1288"/>
                <a:gd name="T6" fmla="*/ 352 w 1752"/>
                <a:gd name="T7" fmla="*/ 1272 h 1288"/>
                <a:gd name="T8" fmla="*/ 1504 w 1752"/>
                <a:gd name="T9" fmla="*/ 1224 h 1288"/>
                <a:gd name="T10" fmla="*/ 1744 w 1752"/>
                <a:gd name="T11" fmla="*/ 936 h 1288"/>
                <a:gd name="T12" fmla="*/ 1456 w 1752"/>
                <a:gd name="T13" fmla="*/ 408 h 1288"/>
                <a:gd name="T14" fmla="*/ 1024 w 1752"/>
                <a:gd name="T15" fmla="*/ 72 h 1288"/>
                <a:gd name="T16" fmla="*/ 736 w 1752"/>
                <a:gd name="T17" fmla="*/ 24 h 1288"/>
                <a:gd name="T18" fmla="*/ 496 w 1752"/>
                <a:gd name="T19" fmla="*/ 216 h 12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52"/>
                <a:gd name="T31" fmla="*/ 0 h 1288"/>
                <a:gd name="T32" fmla="*/ 1752 w 1752"/>
                <a:gd name="T33" fmla="*/ 1288 h 12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52" h="1288">
                  <a:moveTo>
                    <a:pt x="496" y="216"/>
                  </a:moveTo>
                  <a:cubicBezTo>
                    <a:pt x="384" y="336"/>
                    <a:pt x="128" y="592"/>
                    <a:pt x="64" y="744"/>
                  </a:cubicBezTo>
                  <a:cubicBezTo>
                    <a:pt x="0" y="896"/>
                    <a:pt x="64" y="1040"/>
                    <a:pt x="112" y="1128"/>
                  </a:cubicBezTo>
                  <a:cubicBezTo>
                    <a:pt x="160" y="1216"/>
                    <a:pt x="120" y="1256"/>
                    <a:pt x="352" y="1272"/>
                  </a:cubicBezTo>
                  <a:cubicBezTo>
                    <a:pt x="584" y="1288"/>
                    <a:pt x="1272" y="1280"/>
                    <a:pt x="1504" y="1224"/>
                  </a:cubicBezTo>
                  <a:cubicBezTo>
                    <a:pt x="1736" y="1168"/>
                    <a:pt x="1752" y="1072"/>
                    <a:pt x="1744" y="936"/>
                  </a:cubicBezTo>
                  <a:cubicBezTo>
                    <a:pt x="1736" y="800"/>
                    <a:pt x="1576" y="552"/>
                    <a:pt x="1456" y="408"/>
                  </a:cubicBezTo>
                  <a:cubicBezTo>
                    <a:pt x="1336" y="264"/>
                    <a:pt x="1144" y="136"/>
                    <a:pt x="1024" y="72"/>
                  </a:cubicBezTo>
                  <a:cubicBezTo>
                    <a:pt x="904" y="8"/>
                    <a:pt x="824" y="0"/>
                    <a:pt x="736" y="24"/>
                  </a:cubicBezTo>
                  <a:cubicBezTo>
                    <a:pt x="648" y="48"/>
                    <a:pt x="608" y="96"/>
                    <a:pt x="496" y="216"/>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A3755BD0-7030-4D35-9542-0D50C5494F22}"/>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二、堆排序(举例)</a:t>
            </a:r>
            <a:endParaRPr lang="en-US" altLang="zh-CN" sz="3300">
              <a:latin typeface="黑体" panose="02010609060101010101" pitchFamily="49" charset="-122"/>
              <a:ea typeface="黑体" panose="02010609060101010101" pitchFamily="49" charset="-122"/>
            </a:endParaRPr>
          </a:p>
        </p:txBody>
      </p:sp>
      <p:sp>
        <p:nvSpPr>
          <p:cNvPr id="83971" name="Text Box 3">
            <a:extLst>
              <a:ext uri="{FF2B5EF4-FFF2-40B4-BE49-F238E27FC236}">
                <a16:creationId xmlns:a16="http://schemas.microsoft.com/office/drawing/2014/main" id="{10FF86DF-2F71-48C7-AD71-66F4D5BEA2D5}"/>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C3D2BC3-2B67-45B4-9824-BE257FAF47D0}" type="slidenum">
              <a:rPr lang="zh-CN" altLang="en-US" sz="2400"/>
              <a:pPr algn="r" eaLnBrk="1" hangingPunct="1">
                <a:spcBef>
                  <a:spcPct val="50000"/>
                </a:spcBef>
                <a:buClrTx/>
                <a:buSzTx/>
                <a:buFontTx/>
                <a:buNone/>
              </a:pPr>
              <a:t>77</a:t>
            </a:fld>
            <a:endParaRPr lang="en-US" altLang="zh-CN" sz="2400"/>
          </a:p>
        </p:txBody>
      </p:sp>
      <p:sp>
        <p:nvSpPr>
          <p:cNvPr id="83972" name="Text Box 4">
            <a:extLst>
              <a:ext uri="{FF2B5EF4-FFF2-40B4-BE49-F238E27FC236}">
                <a16:creationId xmlns:a16="http://schemas.microsoft.com/office/drawing/2014/main" id="{D042062E-3DBE-489D-B693-991E61738DA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83973" name="Rectangle 5">
            <a:extLst>
              <a:ext uri="{FF2B5EF4-FFF2-40B4-BE49-F238E27FC236}">
                <a16:creationId xmlns:a16="http://schemas.microsoft.com/office/drawing/2014/main" id="{4C236E6B-AFC3-4C01-821A-0DCD608171A7}"/>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83974" name="Group 6">
            <a:extLst>
              <a:ext uri="{FF2B5EF4-FFF2-40B4-BE49-F238E27FC236}">
                <a16:creationId xmlns:a16="http://schemas.microsoft.com/office/drawing/2014/main" id="{5D67D045-AEA2-439B-8589-51C39EF2062C}"/>
              </a:ext>
            </a:extLst>
          </p:cNvPr>
          <p:cNvGrpSpPr>
            <a:grpSpLocks/>
          </p:cNvGrpSpPr>
          <p:nvPr/>
        </p:nvGrpSpPr>
        <p:grpSpPr bwMode="auto">
          <a:xfrm>
            <a:off x="685800" y="2671763"/>
            <a:ext cx="7772400" cy="4186237"/>
            <a:chOff x="144" y="632"/>
            <a:chExt cx="5424" cy="3208"/>
          </a:xfrm>
        </p:grpSpPr>
        <p:sp>
          <p:nvSpPr>
            <p:cNvPr id="83975" name="Line 7">
              <a:extLst>
                <a:ext uri="{FF2B5EF4-FFF2-40B4-BE49-F238E27FC236}">
                  <a16:creationId xmlns:a16="http://schemas.microsoft.com/office/drawing/2014/main" id="{3D00B6FE-637F-4A57-9162-4D2DEA479227}"/>
                </a:ext>
              </a:extLst>
            </p:cNvPr>
            <p:cNvSpPr>
              <a:spLocks noChangeShapeType="1"/>
            </p:cNvSpPr>
            <p:nvPr/>
          </p:nvSpPr>
          <p:spPr bwMode="auto">
            <a:xfrm flipH="1">
              <a:off x="4356" y="1728"/>
              <a:ext cx="144" cy="336"/>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76" name="Line 8">
              <a:extLst>
                <a:ext uri="{FF2B5EF4-FFF2-40B4-BE49-F238E27FC236}">
                  <a16:creationId xmlns:a16="http://schemas.microsoft.com/office/drawing/2014/main" id="{F6FD8E34-A66D-48B7-9EBE-803DDE0031D2}"/>
                </a:ext>
              </a:extLst>
            </p:cNvPr>
            <p:cNvSpPr>
              <a:spLocks noChangeShapeType="1"/>
            </p:cNvSpPr>
            <p:nvPr/>
          </p:nvSpPr>
          <p:spPr bwMode="auto">
            <a:xfrm>
              <a:off x="4116" y="1152"/>
              <a:ext cx="384" cy="48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77" name="Line 9">
              <a:extLst>
                <a:ext uri="{FF2B5EF4-FFF2-40B4-BE49-F238E27FC236}">
                  <a16:creationId xmlns:a16="http://schemas.microsoft.com/office/drawing/2014/main" id="{BEFAADAA-5C91-4CFA-A59D-ECF12758B077}"/>
                </a:ext>
              </a:extLst>
            </p:cNvPr>
            <p:cNvSpPr>
              <a:spLocks noChangeShapeType="1"/>
            </p:cNvSpPr>
            <p:nvPr/>
          </p:nvSpPr>
          <p:spPr bwMode="auto">
            <a:xfrm>
              <a:off x="3684" y="1728"/>
              <a:ext cx="96"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78" name="Line 10">
              <a:extLst>
                <a:ext uri="{FF2B5EF4-FFF2-40B4-BE49-F238E27FC236}">
                  <a16:creationId xmlns:a16="http://schemas.microsoft.com/office/drawing/2014/main" id="{8137629A-0E47-4220-BF60-E91C0F01FCD9}"/>
                </a:ext>
              </a:extLst>
            </p:cNvPr>
            <p:cNvSpPr>
              <a:spLocks noChangeShapeType="1"/>
            </p:cNvSpPr>
            <p:nvPr/>
          </p:nvSpPr>
          <p:spPr bwMode="auto">
            <a:xfrm flipH="1">
              <a:off x="3204" y="1152"/>
              <a:ext cx="768" cy="96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79" name="Line 11">
              <a:extLst>
                <a:ext uri="{FF2B5EF4-FFF2-40B4-BE49-F238E27FC236}">
                  <a16:creationId xmlns:a16="http://schemas.microsoft.com/office/drawing/2014/main" id="{B8E6102E-37DA-4732-B3D1-EF51184D4716}"/>
                </a:ext>
              </a:extLst>
            </p:cNvPr>
            <p:cNvSpPr>
              <a:spLocks noChangeShapeType="1"/>
            </p:cNvSpPr>
            <p:nvPr/>
          </p:nvSpPr>
          <p:spPr bwMode="auto">
            <a:xfrm flipH="1">
              <a:off x="1968" y="1728"/>
              <a:ext cx="144" cy="336"/>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0" name="Line 12">
              <a:extLst>
                <a:ext uri="{FF2B5EF4-FFF2-40B4-BE49-F238E27FC236}">
                  <a16:creationId xmlns:a16="http://schemas.microsoft.com/office/drawing/2014/main" id="{AC2F9E8F-4350-41D4-B459-9FE10227F5AF}"/>
                </a:ext>
              </a:extLst>
            </p:cNvPr>
            <p:cNvSpPr>
              <a:spLocks noChangeShapeType="1"/>
            </p:cNvSpPr>
            <p:nvPr/>
          </p:nvSpPr>
          <p:spPr bwMode="auto">
            <a:xfrm>
              <a:off x="1296" y="1728"/>
              <a:ext cx="96"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1" name="Line 13">
              <a:extLst>
                <a:ext uri="{FF2B5EF4-FFF2-40B4-BE49-F238E27FC236}">
                  <a16:creationId xmlns:a16="http://schemas.microsoft.com/office/drawing/2014/main" id="{CA87B267-6C23-4612-AD04-5A901139ADC3}"/>
                </a:ext>
              </a:extLst>
            </p:cNvPr>
            <p:cNvSpPr>
              <a:spLocks noChangeShapeType="1"/>
            </p:cNvSpPr>
            <p:nvPr/>
          </p:nvSpPr>
          <p:spPr bwMode="auto">
            <a:xfrm>
              <a:off x="1824" y="1152"/>
              <a:ext cx="384" cy="48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2" name="Line 14">
              <a:extLst>
                <a:ext uri="{FF2B5EF4-FFF2-40B4-BE49-F238E27FC236}">
                  <a16:creationId xmlns:a16="http://schemas.microsoft.com/office/drawing/2014/main" id="{6659096A-8AF9-4ED3-88E5-22C317D8A14E}"/>
                </a:ext>
              </a:extLst>
            </p:cNvPr>
            <p:cNvSpPr>
              <a:spLocks noChangeShapeType="1"/>
            </p:cNvSpPr>
            <p:nvPr/>
          </p:nvSpPr>
          <p:spPr bwMode="auto">
            <a:xfrm flipH="1">
              <a:off x="816" y="1152"/>
              <a:ext cx="768" cy="96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2639" name="Oval 15">
              <a:extLst>
                <a:ext uri="{FF2B5EF4-FFF2-40B4-BE49-F238E27FC236}">
                  <a16:creationId xmlns:a16="http://schemas.microsoft.com/office/drawing/2014/main" id="{3A1473BF-D5EE-4CD0-B1AD-D8B76D85877E}"/>
                </a:ext>
              </a:extLst>
            </p:cNvPr>
            <p:cNvSpPr>
              <a:spLocks noChangeArrowheads="1"/>
            </p:cNvSpPr>
            <p:nvPr/>
          </p:nvSpPr>
          <p:spPr bwMode="auto">
            <a:xfrm>
              <a:off x="1535" y="912"/>
              <a:ext cx="337"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82640" name="Oval 16">
              <a:extLst>
                <a:ext uri="{FF2B5EF4-FFF2-40B4-BE49-F238E27FC236}">
                  <a16:creationId xmlns:a16="http://schemas.microsoft.com/office/drawing/2014/main" id="{FDDFF807-1077-4620-A4BD-83BDB839BE1E}"/>
                </a:ext>
              </a:extLst>
            </p:cNvPr>
            <p:cNvSpPr>
              <a:spLocks noChangeArrowheads="1"/>
            </p:cNvSpPr>
            <p:nvPr/>
          </p:nvSpPr>
          <p:spPr bwMode="auto">
            <a:xfrm>
              <a:off x="1056" y="1440"/>
              <a:ext cx="337"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16</a:t>
              </a:r>
            </a:p>
          </p:txBody>
        </p:sp>
        <p:sp>
          <p:nvSpPr>
            <p:cNvPr id="282641" name="Oval 17">
              <a:extLst>
                <a:ext uri="{FF2B5EF4-FFF2-40B4-BE49-F238E27FC236}">
                  <a16:creationId xmlns:a16="http://schemas.microsoft.com/office/drawing/2014/main" id="{9716A105-E173-41E3-8F68-82C3954E93B7}"/>
                </a:ext>
              </a:extLst>
            </p:cNvPr>
            <p:cNvSpPr>
              <a:spLocks noChangeArrowheads="1"/>
            </p:cNvSpPr>
            <p:nvPr/>
          </p:nvSpPr>
          <p:spPr bwMode="auto">
            <a:xfrm>
              <a:off x="576" y="2016"/>
              <a:ext cx="336" cy="336"/>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25*</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282642" name="Oval 18">
              <a:extLst>
                <a:ext uri="{FF2B5EF4-FFF2-40B4-BE49-F238E27FC236}">
                  <a16:creationId xmlns:a16="http://schemas.microsoft.com/office/drawing/2014/main" id="{95DF65F1-648D-458B-A048-7EE2EB115501}"/>
                </a:ext>
              </a:extLst>
            </p:cNvPr>
            <p:cNvSpPr>
              <a:spLocks noChangeArrowheads="1"/>
            </p:cNvSpPr>
            <p:nvPr/>
          </p:nvSpPr>
          <p:spPr bwMode="auto">
            <a:xfrm>
              <a:off x="2016" y="144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82643" name="Oval 19">
              <a:extLst>
                <a:ext uri="{FF2B5EF4-FFF2-40B4-BE49-F238E27FC236}">
                  <a16:creationId xmlns:a16="http://schemas.microsoft.com/office/drawing/2014/main" id="{EE79D81C-959D-4E96-9E08-165E263898A2}"/>
                </a:ext>
              </a:extLst>
            </p:cNvPr>
            <p:cNvSpPr>
              <a:spLocks noChangeArrowheads="1"/>
            </p:cNvSpPr>
            <p:nvPr/>
          </p:nvSpPr>
          <p:spPr bwMode="auto">
            <a:xfrm>
              <a:off x="1249" y="2016"/>
              <a:ext cx="339" cy="336"/>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25</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282644" name="Oval 20">
              <a:extLst>
                <a:ext uri="{FF2B5EF4-FFF2-40B4-BE49-F238E27FC236}">
                  <a16:creationId xmlns:a16="http://schemas.microsoft.com/office/drawing/2014/main" id="{F66C4BFD-0744-4162-8E10-FDDF40DFEE64}"/>
                </a:ext>
              </a:extLst>
            </p:cNvPr>
            <p:cNvSpPr>
              <a:spLocks noChangeArrowheads="1"/>
            </p:cNvSpPr>
            <p:nvPr/>
          </p:nvSpPr>
          <p:spPr bwMode="auto">
            <a:xfrm>
              <a:off x="1776" y="2016"/>
              <a:ext cx="336" cy="336"/>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282645" name="Text Box 21">
              <a:extLst>
                <a:ext uri="{FF2B5EF4-FFF2-40B4-BE49-F238E27FC236}">
                  <a16:creationId xmlns:a16="http://schemas.microsoft.com/office/drawing/2014/main" id="{61A620FB-2390-49A0-9212-068E1453AF20}"/>
                </a:ext>
              </a:extLst>
            </p:cNvPr>
            <p:cNvSpPr txBox="1">
              <a:spLocks noChangeArrowheads="1"/>
            </p:cNvSpPr>
            <p:nvPr/>
          </p:nvSpPr>
          <p:spPr bwMode="auto">
            <a:xfrm>
              <a:off x="1404" y="715"/>
              <a:ext cx="235" cy="35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1</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2646" name="Text Box 22">
              <a:extLst>
                <a:ext uri="{FF2B5EF4-FFF2-40B4-BE49-F238E27FC236}">
                  <a16:creationId xmlns:a16="http://schemas.microsoft.com/office/drawing/2014/main" id="{D904EC9F-EBA9-459E-962D-22252B34E7FA}"/>
                </a:ext>
              </a:extLst>
            </p:cNvPr>
            <p:cNvSpPr txBox="1">
              <a:spLocks noChangeArrowheads="1"/>
            </p:cNvSpPr>
            <p:nvPr/>
          </p:nvSpPr>
          <p:spPr bwMode="auto">
            <a:xfrm>
              <a:off x="972" y="1183"/>
              <a:ext cx="236"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2</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2647" name="Text Box 23">
              <a:extLst>
                <a:ext uri="{FF2B5EF4-FFF2-40B4-BE49-F238E27FC236}">
                  <a16:creationId xmlns:a16="http://schemas.microsoft.com/office/drawing/2014/main" id="{A958049E-A340-497F-8173-C10D964DE79B}"/>
                </a:ext>
              </a:extLst>
            </p:cNvPr>
            <p:cNvSpPr txBox="1">
              <a:spLocks noChangeArrowheads="1"/>
            </p:cNvSpPr>
            <p:nvPr/>
          </p:nvSpPr>
          <p:spPr bwMode="auto">
            <a:xfrm>
              <a:off x="2316" y="1280"/>
              <a:ext cx="236"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3</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2648" name="Text Box 24">
              <a:extLst>
                <a:ext uri="{FF2B5EF4-FFF2-40B4-BE49-F238E27FC236}">
                  <a16:creationId xmlns:a16="http://schemas.microsoft.com/office/drawing/2014/main" id="{A88E7399-15E9-4C80-9642-56B3EBE0BDE7}"/>
                </a:ext>
              </a:extLst>
            </p:cNvPr>
            <p:cNvSpPr txBox="1">
              <a:spLocks noChangeArrowheads="1"/>
            </p:cNvSpPr>
            <p:nvPr/>
          </p:nvSpPr>
          <p:spPr bwMode="auto">
            <a:xfrm>
              <a:off x="528" y="1772"/>
              <a:ext cx="236"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4</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2649" name="Text Box 25">
              <a:extLst>
                <a:ext uri="{FF2B5EF4-FFF2-40B4-BE49-F238E27FC236}">
                  <a16:creationId xmlns:a16="http://schemas.microsoft.com/office/drawing/2014/main" id="{DC8208E8-D268-4A8D-AA6A-DE3A89F1ADB3}"/>
                </a:ext>
              </a:extLst>
            </p:cNvPr>
            <p:cNvSpPr txBox="1">
              <a:spLocks noChangeArrowheads="1"/>
            </p:cNvSpPr>
            <p:nvPr/>
          </p:nvSpPr>
          <p:spPr bwMode="auto">
            <a:xfrm>
              <a:off x="1394" y="1772"/>
              <a:ext cx="236"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5</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2650" name="Text Box 26">
              <a:extLst>
                <a:ext uri="{FF2B5EF4-FFF2-40B4-BE49-F238E27FC236}">
                  <a16:creationId xmlns:a16="http://schemas.microsoft.com/office/drawing/2014/main" id="{D2BACB78-AB08-4EE5-95A5-5512037282A0}"/>
                </a:ext>
              </a:extLst>
            </p:cNvPr>
            <p:cNvSpPr txBox="1">
              <a:spLocks noChangeArrowheads="1"/>
            </p:cNvSpPr>
            <p:nvPr/>
          </p:nvSpPr>
          <p:spPr bwMode="auto">
            <a:xfrm>
              <a:off x="1739" y="1772"/>
              <a:ext cx="236"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6</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83995" name="AutoShape 27">
              <a:extLst>
                <a:ext uri="{FF2B5EF4-FFF2-40B4-BE49-F238E27FC236}">
                  <a16:creationId xmlns:a16="http://schemas.microsoft.com/office/drawing/2014/main" id="{10290182-A2B2-44DB-93CF-EC1C54BB6965}"/>
                </a:ext>
              </a:extLst>
            </p:cNvPr>
            <p:cNvSpPr>
              <a:spLocks noChangeArrowheads="1"/>
            </p:cNvSpPr>
            <p:nvPr/>
          </p:nvSpPr>
          <p:spPr bwMode="auto">
            <a:xfrm>
              <a:off x="2544"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2652" name="Oval 28">
              <a:extLst>
                <a:ext uri="{FF2B5EF4-FFF2-40B4-BE49-F238E27FC236}">
                  <a16:creationId xmlns:a16="http://schemas.microsoft.com/office/drawing/2014/main" id="{C2ECE7CA-F322-4C53-860F-0232C6FA5D7C}"/>
                </a:ext>
              </a:extLst>
            </p:cNvPr>
            <p:cNvSpPr>
              <a:spLocks noChangeArrowheads="1"/>
            </p:cNvSpPr>
            <p:nvPr/>
          </p:nvSpPr>
          <p:spPr bwMode="auto">
            <a:xfrm>
              <a:off x="3876" y="912"/>
              <a:ext cx="336" cy="336"/>
            </a:xfrm>
            <a:prstGeom prst="ellipse">
              <a:avLst/>
            </a:prstGeom>
            <a:gradFill rotWithShape="0">
              <a:gsLst>
                <a:gs pos="0">
                  <a:srgbClr val="CCECFF"/>
                </a:gs>
                <a:gs pos="100000">
                  <a:srgbClr val="CCECFF">
                    <a:gamma/>
                    <a:shade val="46275"/>
                    <a:invGamma/>
                  </a:srgbClr>
                </a:gs>
              </a:gsLst>
              <a:lin ang="2700000" scaled="1"/>
            </a:gradFill>
            <a:ln w="9525">
              <a:solidFill>
                <a:srgbClr val="00FFFF"/>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08</a:t>
              </a:r>
              <a:endParaRPr lang="zh-CN" altLang="en-US">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itchFamily="18" charset="0"/>
              </a:endParaRPr>
            </a:p>
          </p:txBody>
        </p:sp>
        <p:sp>
          <p:nvSpPr>
            <p:cNvPr id="282653" name="Oval 29">
              <a:extLst>
                <a:ext uri="{FF2B5EF4-FFF2-40B4-BE49-F238E27FC236}">
                  <a16:creationId xmlns:a16="http://schemas.microsoft.com/office/drawing/2014/main" id="{FD84E9C3-31B5-4F67-A307-839514AB1897}"/>
                </a:ext>
              </a:extLst>
            </p:cNvPr>
            <p:cNvSpPr>
              <a:spLocks noChangeArrowheads="1"/>
            </p:cNvSpPr>
            <p:nvPr/>
          </p:nvSpPr>
          <p:spPr bwMode="auto">
            <a:xfrm>
              <a:off x="3444" y="144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82654" name="Oval 30">
              <a:extLst>
                <a:ext uri="{FF2B5EF4-FFF2-40B4-BE49-F238E27FC236}">
                  <a16:creationId xmlns:a16="http://schemas.microsoft.com/office/drawing/2014/main" id="{DA9C4B4F-B840-40DC-8503-AA96F1176ED2}"/>
                </a:ext>
              </a:extLst>
            </p:cNvPr>
            <p:cNvSpPr>
              <a:spLocks noChangeArrowheads="1"/>
            </p:cNvSpPr>
            <p:nvPr/>
          </p:nvSpPr>
          <p:spPr bwMode="auto">
            <a:xfrm>
              <a:off x="2963" y="2016"/>
              <a:ext cx="337" cy="336"/>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25*</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282655" name="Oval 31">
              <a:extLst>
                <a:ext uri="{FF2B5EF4-FFF2-40B4-BE49-F238E27FC236}">
                  <a16:creationId xmlns:a16="http://schemas.microsoft.com/office/drawing/2014/main" id="{89673E29-6CC9-4549-9E65-BE9A6F753822}"/>
                </a:ext>
              </a:extLst>
            </p:cNvPr>
            <p:cNvSpPr>
              <a:spLocks noChangeArrowheads="1"/>
            </p:cNvSpPr>
            <p:nvPr/>
          </p:nvSpPr>
          <p:spPr bwMode="auto">
            <a:xfrm>
              <a:off x="3636" y="2016"/>
              <a:ext cx="336" cy="336"/>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25</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282656" name="Oval 32">
              <a:extLst>
                <a:ext uri="{FF2B5EF4-FFF2-40B4-BE49-F238E27FC236}">
                  <a16:creationId xmlns:a16="http://schemas.microsoft.com/office/drawing/2014/main" id="{AB569892-0A7A-49DE-891B-0BA4AE99E7FE}"/>
                </a:ext>
              </a:extLst>
            </p:cNvPr>
            <p:cNvSpPr>
              <a:spLocks noChangeArrowheads="1"/>
            </p:cNvSpPr>
            <p:nvPr/>
          </p:nvSpPr>
          <p:spPr bwMode="auto">
            <a:xfrm>
              <a:off x="4356" y="1440"/>
              <a:ext cx="336" cy="336"/>
            </a:xfrm>
            <a:prstGeom prst="ellipse">
              <a:avLst/>
            </a:prstGeom>
            <a:gradFill rotWithShape="0">
              <a:gsLst>
                <a:gs pos="0">
                  <a:srgbClr val="00FFFF"/>
                </a:gs>
                <a:gs pos="100000">
                  <a:srgbClr val="00FFFF">
                    <a:gamma/>
                    <a:shade val="46275"/>
                    <a:invGamma/>
                  </a:srgbClr>
                </a:gs>
              </a:gsLst>
              <a:lin ang="2700000" scaled="1"/>
            </a:gradFill>
            <a:ln w="9525">
              <a:solidFill>
                <a:srgbClr val="00FFFF"/>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21</a:t>
              </a:r>
              <a:endParaRPr lang="zh-CN" altLang="en-US">
                <a:solidFill>
                  <a:srgbClr val="00FFFF"/>
                </a:solidFill>
                <a:effectDag name="">
                  <a:cont type="tree" name="">
                    <a:effect ref="fillLine"/>
                    <a:outerShdw dist="38100" dir="13500000" algn="br">
                      <a:srgbClr val="55FFFF"/>
                    </a:outerShdw>
                  </a:cont>
                  <a:cont type="tree" name="">
                    <a:effect ref="fillLine"/>
                    <a:outerShdw dist="38100" dir="2700000" algn="tl">
                      <a:srgbClr val="009999"/>
                    </a:outerShdw>
                  </a:cont>
                  <a:effect ref="fillLine"/>
                </a:effectDag>
                <a:latin typeface="Times New Roman" pitchFamily="18" charset="0"/>
              </a:endParaRPr>
            </a:p>
          </p:txBody>
        </p:sp>
        <p:sp>
          <p:nvSpPr>
            <p:cNvPr id="282657" name="Oval 33">
              <a:extLst>
                <a:ext uri="{FF2B5EF4-FFF2-40B4-BE49-F238E27FC236}">
                  <a16:creationId xmlns:a16="http://schemas.microsoft.com/office/drawing/2014/main" id="{A9A47DF5-2AD9-417F-9370-09531D906C9D}"/>
                </a:ext>
              </a:extLst>
            </p:cNvPr>
            <p:cNvSpPr>
              <a:spLocks noChangeArrowheads="1"/>
            </p:cNvSpPr>
            <p:nvPr/>
          </p:nvSpPr>
          <p:spPr bwMode="auto">
            <a:xfrm>
              <a:off x="4164" y="2016"/>
              <a:ext cx="336" cy="336"/>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282658" name="Text Box 34">
              <a:extLst>
                <a:ext uri="{FF2B5EF4-FFF2-40B4-BE49-F238E27FC236}">
                  <a16:creationId xmlns:a16="http://schemas.microsoft.com/office/drawing/2014/main" id="{DC6B8C52-BDC4-44C1-ACB6-C456294DF3F4}"/>
                </a:ext>
              </a:extLst>
            </p:cNvPr>
            <p:cNvSpPr txBox="1">
              <a:spLocks noChangeArrowheads="1"/>
            </p:cNvSpPr>
            <p:nvPr/>
          </p:nvSpPr>
          <p:spPr bwMode="auto">
            <a:xfrm>
              <a:off x="3792" y="704"/>
              <a:ext cx="235" cy="35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1</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2659" name="Text Box 35">
              <a:extLst>
                <a:ext uri="{FF2B5EF4-FFF2-40B4-BE49-F238E27FC236}">
                  <a16:creationId xmlns:a16="http://schemas.microsoft.com/office/drawing/2014/main" id="{3F7C99F9-3603-43EC-B4D1-2313309FE7B9}"/>
                </a:ext>
              </a:extLst>
            </p:cNvPr>
            <p:cNvSpPr txBox="1">
              <a:spLocks noChangeArrowheads="1"/>
            </p:cNvSpPr>
            <p:nvPr/>
          </p:nvSpPr>
          <p:spPr bwMode="auto">
            <a:xfrm>
              <a:off x="4656" y="1330"/>
              <a:ext cx="236"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3</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2660" name="Text Box 36">
              <a:extLst>
                <a:ext uri="{FF2B5EF4-FFF2-40B4-BE49-F238E27FC236}">
                  <a16:creationId xmlns:a16="http://schemas.microsoft.com/office/drawing/2014/main" id="{05990120-8724-4834-9631-D472216DEA33}"/>
                </a:ext>
              </a:extLst>
            </p:cNvPr>
            <p:cNvSpPr txBox="1">
              <a:spLocks noChangeArrowheads="1"/>
            </p:cNvSpPr>
            <p:nvPr/>
          </p:nvSpPr>
          <p:spPr bwMode="auto">
            <a:xfrm>
              <a:off x="4081" y="1810"/>
              <a:ext cx="236"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6</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2661" name="Text Box 37">
              <a:extLst>
                <a:ext uri="{FF2B5EF4-FFF2-40B4-BE49-F238E27FC236}">
                  <a16:creationId xmlns:a16="http://schemas.microsoft.com/office/drawing/2014/main" id="{7A3C7047-A024-4333-8C5E-5268078834B9}"/>
                </a:ext>
              </a:extLst>
            </p:cNvPr>
            <p:cNvSpPr txBox="1">
              <a:spLocks noChangeArrowheads="1"/>
            </p:cNvSpPr>
            <p:nvPr/>
          </p:nvSpPr>
          <p:spPr bwMode="auto">
            <a:xfrm>
              <a:off x="3828" y="1810"/>
              <a:ext cx="236"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5</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2662" name="Text Box 38">
              <a:extLst>
                <a:ext uri="{FF2B5EF4-FFF2-40B4-BE49-F238E27FC236}">
                  <a16:creationId xmlns:a16="http://schemas.microsoft.com/office/drawing/2014/main" id="{F486C9CF-9329-431B-A830-6377A5453337}"/>
                </a:ext>
              </a:extLst>
            </p:cNvPr>
            <p:cNvSpPr txBox="1">
              <a:spLocks noChangeArrowheads="1"/>
            </p:cNvSpPr>
            <p:nvPr/>
          </p:nvSpPr>
          <p:spPr bwMode="auto">
            <a:xfrm>
              <a:off x="2879" y="1810"/>
              <a:ext cx="236"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4</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2663" name="Text Box 39">
              <a:extLst>
                <a:ext uri="{FF2B5EF4-FFF2-40B4-BE49-F238E27FC236}">
                  <a16:creationId xmlns:a16="http://schemas.microsoft.com/office/drawing/2014/main" id="{0F28611A-CB7B-4388-A698-01C7147B0688}"/>
                </a:ext>
              </a:extLst>
            </p:cNvPr>
            <p:cNvSpPr txBox="1">
              <a:spLocks noChangeArrowheads="1"/>
            </p:cNvSpPr>
            <p:nvPr/>
          </p:nvSpPr>
          <p:spPr bwMode="auto">
            <a:xfrm>
              <a:off x="3300" y="1244"/>
              <a:ext cx="235" cy="35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2</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2664" name="Rectangle 40" descr="永恒">
              <a:extLst>
                <a:ext uri="{FF2B5EF4-FFF2-40B4-BE49-F238E27FC236}">
                  <a16:creationId xmlns:a16="http://schemas.microsoft.com/office/drawing/2014/main" id="{D47443BD-D5E8-4B42-975A-58818FA992A7}"/>
                </a:ext>
              </a:extLst>
            </p:cNvPr>
            <p:cNvSpPr>
              <a:spLocks noChangeArrowheads="1"/>
            </p:cNvSpPr>
            <p:nvPr/>
          </p:nvSpPr>
          <p:spPr bwMode="auto">
            <a:xfrm>
              <a:off x="432" y="2737"/>
              <a:ext cx="2064" cy="337"/>
            </a:xfrm>
            <a:prstGeom prst="rect">
              <a:avLst/>
            </a:prstGeom>
            <a:blipFill dpi="0" rotWithShape="0">
              <a:blip r:embed="rId2" cstate="print"/>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21  16  08  </a:t>
              </a:r>
              <a:r>
                <a:rPr lang="zh-CN" altLang="en-US" b="1">
                  <a:solidFill>
                    <a:schemeClr val="hlink"/>
                  </a:solidFill>
                  <a:effectLst>
                    <a:outerShdw blurRad="38100" dist="38100" dir="2700000" algn="tl">
                      <a:srgbClr val="000000"/>
                    </a:outerShdw>
                  </a:effectLst>
                  <a:latin typeface="Times New Roman" pitchFamily="18" charset="0"/>
                </a:rPr>
                <a:t>25* 25  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84009" name="Line 41">
              <a:extLst>
                <a:ext uri="{FF2B5EF4-FFF2-40B4-BE49-F238E27FC236}">
                  <a16:creationId xmlns:a16="http://schemas.microsoft.com/office/drawing/2014/main" id="{3F653C97-2D1F-412B-9391-81C17C37F38B}"/>
                </a:ext>
              </a:extLst>
            </p:cNvPr>
            <p:cNvSpPr>
              <a:spLocks noChangeShapeType="1"/>
            </p:cNvSpPr>
            <p:nvPr/>
          </p:nvSpPr>
          <p:spPr bwMode="auto">
            <a:xfrm>
              <a:off x="768"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10" name="Line 42">
              <a:extLst>
                <a:ext uri="{FF2B5EF4-FFF2-40B4-BE49-F238E27FC236}">
                  <a16:creationId xmlns:a16="http://schemas.microsoft.com/office/drawing/2014/main" id="{F651A79E-95C1-4C2E-A102-97EA7B69378B}"/>
                </a:ext>
              </a:extLst>
            </p:cNvPr>
            <p:cNvSpPr>
              <a:spLocks noChangeShapeType="1"/>
            </p:cNvSpPr>
            <p:nvPr/>
          </p:nvSpPr>
          <p:spPr bwMode="auto">
            <a:xfrm>
              <a:off x="1104"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11" name="Line 43">
              <a:extLst>
                <a:ext uri="{FF2B5EF4-FFF2-40B4-BE49-F238E27FC236}">
                  <a16:creationId xmlns:a16="http://schemas.microsoft.com/office/drawing/2014/main" id="{8E6A674B-6DFA-4008-B43C-DD961315EA17}"/>
                </a:ext>
              </a:extLst>
            </p:cNvPr>
            <p:cNvSpPr>
              <a:spLocks noChangeShapeType="1"/>
            </p:cNvSpPr>
            <p:nvPr/>
          </p:nvSpPr>
          <p:spPr bwMode="auto">
            <a:xfrm>
              <a:off x="1440"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12" name="Line 44">
              <a:extLst>
                <a:ext uri="{FF2B5EF4-FFF2-40B4-BE49-F238E27FC236}">
                  <a16:creationId xmlns:a16="http://schemas.microsoft.com/office/drawing/2014/main" id="{B1DD555D-9E63-425A-8C16-61478927506C}"/>
                </a:ext>
              </a:extLst>
            </p:cNvPr>
            <p:cNvSpPr>
              <a:spLocks noChangeShapeType="1"/>
            </p:cNvSpPr>
            <p:nvPr/>
          </p:nvSpPr>
          <p:spPr bwMode="auto">
            <a:xfrm>
              <a:off x="1824"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13" name="Line 45">
              <a:extLst>
                <a:ext uri="{FF2B5EF4-FFF2-40B4-BE49-F238E27FC236}">
                  <a16:creationId xmlns:a16="http://schemas.microsoft.com/office/drawing/2014/main" id="{9B41D6CE-8905-4682-9AA4-62C85CFC94CF}"/>
                </a:ext>
              </a:extLst>
            </p:cNvPr>
            <p:cNvSpPr>
              <a:spLocks noChangeShapeType="1"/>
            </p:cNvSpPr>
            <p:nvPr/>
          </p:nvSpPr>
          <p:spPr bwMode="auto">
            <a:xfrm>
              <a:off x="2160"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2670" name="Rectangle 46" descr="永恒">
              <a:extLst>
                <a:ext uri="{FF2B5EF4-FFF2-40B4-BE49-F238E27FC236}">
                  <a16:creationId xmlns:a16="http://schemas.microsoft.com/office/drawing/2014/main" id="{2B8CF706-8BBA-4192-B5B4-40B21CAAA7DF}"/>
                </a:ext>
              </a:extLst>
            </p:cNvPr>
            <p:cNvSpPr>
              <a:spLocks noChangeArrowheads="1"/>
            </p:cNvSpPr>
            <p:nvPr/>
          </p:nvSpPr>
          <p:spPr bwMode="auto">
            <a:xfrm>
              <a:off x="3216" y="2737"/>
              <a:ext cx="2064" cy="337"/>
            </a:xfrm>
            <a:prstGeom prst="rect">
              <a:avLst/>
            </a:prstGeom>
            <a:blipFill dpi="0" rotWithShape="0">
              <a:blip r:embed="rId2" cstate="print"/>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08  16  </a:t>
              </a:r>
              <a:r>
                <a:rPr lang="zh-CN" altLang="en-US" b="1">
                  <a:solidFill>
                    <a:schemeClr val="hlink"/>
                  </a:solidFill>
                  <a:effectLst>
                    <a:outerShdw blurRad="38100" dist="38100" dir="2700000" algn="tl">
                      <a:srgbClr val="000000"/>
                    </a:outerShdw>
                  </a:effectLst>
                  <a:latin typeface="Times New Roman" pitchFamily="18" charset="0"/>
                </a:rPr>
                <a:t>21  25* 25  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84015" name="Line 47">
              <a:extLst>
                <a:ext uri="{FF2B5EF4-FFF2-40B4-BE49-F238E27FC236}">
                  <a16:creationId xmlns:a16="http://schemas.microsoft.com/office/drawing/2014/main" id="{0D2F6CE8-0811-45A0-871E-6CAF1B3B18D9}"/>
                </a:ext>
              </a:extLst>
            </p:cNvPr>
            <p:cNvSpPr>
              <a:spLocks noChangeShapeType="1"/>
            </p:cNvSpPr>
            <p:nvPr/>
          </p:nvSpPr>
          <p:spPr bwMode="auto">
            <a:xfrm>
              <a:off x="3552"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16" name="Line 48">
              <a:extLst>
                <a:ext uri="{FF2B5EF4-FFF2-40B4-BE49-F238E27FC236}">
                  <a16:creationId xmlns:a16="http://schemas.microsoft.com/office/drawing/2014/main" id="{4E8698ED-C3C4-42B4-A92E-58219592BB43}"/>
                </a:ext>
              </a:extLst>
            </p:cNvPr>
            <p:cNvSpPr>
              <a:spLocks noChangeShapeType="1"/>
            </p:cNvSpPr>
            <p:nvPr/>
          </p:nvSpPr>
          <p:spPr bwMode="auto">
            <a:xfrm>
              <a:off x="3888"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17" name="Line 49">
              <a:extLst>
                <a:ext uri="{FF2B5EF4-FFF2-40B4-BE49-F238E27FC236}">
                  <a16:creationId xmlns:a16="http://schemas.microsoft.com/office/drawing/2014/main" id="{F57028A9-D219-409E-A3D2-C3A31D9FC4BF}"/>
                </a:ext>
              </a:extLst>
            </p:cNvPr>
            <p:cNvSpPr>
              <a:spLocks noChangeShapeType="1"/>
            </p:cNvSpPr>
            <p:nvPr/>
          </p:nvSpPr>
          <p:spPr bwMode="auto">
            <a:xfrm>
              <a:off x="4224"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18" name="Line 50">
              <a:extLst>
                <a:ext uri="{FF2B5EF4-FFF2-40B4-BE49-F238E27FC236}">
                  <a16:creationId xmlns:a16="http://schemas.microsoft.com/office/drawing/2014/main" id="{A75BFC51-F401-4999-ACCC-19D0296B2644}"/>
                </a:ext>
              </a:extLst>
            </p:cNvPr>
            <p:cNvSpPr>
              <a:spLocks noChangeShapeType="1"/>
            </p:cNvSpPr>
            <p:nvPr/>
          </p:nvSpPr>
          <p:spPr bwMode="auto">
            <a:xfrm>
              <a:off x="4608"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19" name="Line 51">
              <a:extLst>
                <a:ext uri="{FF2B5EF4-FFF2-40B4-BE49-F238E27FC236}">
                  <a16:creationId xmlns:a16="http://schemas.microsoft.com/office/drawing/2014/main" id="{5AD40594-E8E6-472E-8289-2644DDD5C9DA}"/>
                </a:ext>
              </a:extLst>
            </p:cNvPr>
            <p:cNvSpPr>
              <a:spLocks noChangeShapeType="1"/>
            </p:cNvSpPr>
            <p:nvPr/>
          </p:nvSpPr>
          <p:spPr bwMode="auto">
            <a:xfrm>
              <a:off x="4944"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2676" name="Text Box 52">
              <a:extLst>
                <a:ext uri="{FF2B5EF4-FFF2-40B4-BE49-F238E27FC236}">
                  <a16:creationId xmlns:a16="http://schemas.microsoft.com/office/drawing/2014/main" id="{FF08B139-E22D-4306-9D5E-DE184176915F}"/>
                </a:ext>
              </a:extLst>
            </p:cNvPr>
            <p:cNvSpPr txBox="1">
              <a:spLocks noChangeArrowheads="1"/>
            </p:cNvSpPr>
            <p:nvPr/>
          </p:nvSpPr>
          <p:spPr bwMode="auto">
            <a:xfrm>
              <a:off x="3168" y="3207"/>
              <a:ext cx="2107" cy="633"/>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b="1">
                  <a:effectLst>
                    <a:outerShdw blurRad="38100" dist="38100" dir="2700000" algn="tl">
                      <a:srgbClr val="C0C0C0"/>
                    </a:outerShdw>
                  </a:effectLst>
                  <a:latin typeface="Times New Roman" pitchFamily="18" charset="0"/>
                  <a:ea typeface="仿宋_GB2312" pitchFamily="49" charset="-122"/>
                </a:rPr>
                <a:t>交换 </a:t>
              </a:r>
              <a:r>
                <a:rPr lang="en-US" altLang="zh-CN" b="1">
                  <a:effectLst>
                    <a:outerShdw blurRad="38100" dist="38100" dir="2700000" algn="tl">
                      <a:srgbClr val="C0C0C0"/>
                    </a:outerShdw>
                  </a:effectLst>
                  <a:latin typeface="Times New Roman" pitchFamily="18" charset="0"/>
                  <a:ea typeface="仿宋_GB2312" pitchFamily="49" charset="-122"/>
                </a:rPr>
                <a:t>1</a:t>
              </a:r>
              <a:r>
                <a:rPr lang="en-US" altLang="en-US" b="1">
                  <a:effectLst>
                    <a:outerShdw blurRad="38100" dist="38100" dir="2700000" algn="tl">
                      <a:srgbClr val="C0C0C0"/>
                    </a:outerShdw>
                  </a:effectLst>
                  <a:latin typeface="Times New Roman" pitchFamily="18" charset="0"/>
                  <a:ea typeface="仿宋_GB2312" pitchFamily="49" charset="-122"/>
                </a:rPr>
                <a:t> </a:t>
              </a:r>
              <a:r>
                <a:rPr lang="zh-CN" altLang="en-US" b="1">
                  <a:effectLst>
                    <a:outerShdw blurRad="38100" dist="38100" dir="2700000" algn="tl">
                      <a:srgbClr val="C0C0C0"/>
                    </a:outerShdw>
                  </a:effectLst>
                  <a:latin typeface="Times New Roman" pitchFamily="18" charset="0"/>
                  <a:ea typeface="仿宋_GB2312" pitchFamily="49" charset="-122"/>
                </a:rPr>
                <a:t>号与 </a:t>
              </a:r>
              <a:r>
                <a:rPr lang="en-US" altLang="zh-CN" b="1">
                  <a:effectLst>
                    <a:outerShdw blurRad="38100" dist="38100" dir="2700000" algn="tl">
                      <a:srgbClr val="C0C0C0"/>
                    </a:outerShdw>
                  </a:effectLst>
                  <a:latin typeface="Times New Roman" pitchFamily="18" charset="0"/>
                  <a:ea typeface="仿宋_GB2312" pitchFamily="49" charset="-122"/>
                </a:rPr>
                <a:t>3 </a:t>
              </a:r>
              <a:r>
                <a:rPr lang="zh-CN" altLang="en-US" b="1">
                  <a:effectLst>
                    <a:outerShdw blurRad="38100" dist="38100" dir="2700000" algn="tl">
                      <a:srgbClr val="C0C0C0"/>
                    </a:outerShdw>
                  </a:effectLst>
                  <a:latin typeface="Times New Roman" pitchFamily="18" charset="0"/>
                  <a:ea typeface="仿宋_GB2312" pitchFamily="49" charset="-122"/>
                </a:rPr>
                <a:t>号记录,</a:t>
              </a:r>
            </a:p>
            <a:p>
              <a:pPr defTabSz="923925" eaLnBrk="1" hangingPunct="1">
                <a:defRPr/>
              </a:pPr>
              <a:r>
                <a:rPr lang="en-US" altLang="zh-CN" b="1">
                  <a:solidFill>
                    <a:schemeClr val="hlink"/>
                  </a:solidFill>
                  <a:effectLst>
                    <a:outerShdw blurRad="38100" dist="38100" dir="2700000" algn="tl">
                      <a:srgbClr val="C0C0C0"/>
                    </a:outerShdw>
                  </a:effectLst>
                  <a:latin typeface="Times New Roman" pitchFamily="18" charset="0"/>
                  <a:ea typeface="仿宋_GB2312" pitchFamily="49" charset="-122"/>
                </a:rPr>
                <a:t>3</a:t>
              </a:r>
              <a:r>
                <a:rPr lang="en-US" altLang="zh-CN" b="1">
                  <a:effectLst>
                    <a:outerShdw blurRad="38100" dist="38100" dir="2700000" algn="tl">
                      <a:srgbClr val="C0C0C0"/>
                    </a:outerShdw>
                  </a:effectLst>
                  <a:latin typeface="Times New Roman" pitchFamily="18" charset="0"/>
                  <a:ea typeface="仿宋_GB2312" pitchFamily="49" charset="-122"/>
                </a:rPr>
                <a:t> </a:t>
              </a:r>
              <a:r>
                <a:rPr lang="zh-CN" altLang="en-US" b="1">
                  <a:effectLst>
                    <a:outerShdw blurRad="38100" dist="38100" dir="2700000" algn="tl">
                      <a:srgbClr val="C0C0C0"/>
                    </a:outerShdw>
                  </a:effectLst>
                  <a:latin typeface="Times New Roman" pitchFamily="18" charset="0"/>
                  <a:ea typeface="仿宋_GB2312" pitchFamily="49" charset="-122"/>
                </a:rPr>
                <a:t>号记录就位</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2677" name="Text Box 53">
              <a:extLst>
                <a:ext uri="{FF2B5EF4-FFF2-40B4-BE49-F238E27FC236}">
                  <a16:creationId xmlns:a16="http://schemas.microsoft.com/office/drawing/2014/main" id="{0470BFDE-ECD5-43B1-B278-24AF676F5C93}"/>
                </a:ext>
              </a:extLst>
            </p:cNvPr>
            <p:cNvSpPr txBox="1">
              <a:spLocks noChangeArrowheads="1"/>
            </p:cNvSpPr>
            <p:nvPr/>
          </p:nvSpPr>
          <p:spPr bwMode="auto">
            <a:xfrm>
              <a:off x="528" y="3201"/>
              <a:ext cx="1891" cy="6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b="1">
                  <a:effectLst>
                    <a:outerShdw blurRad="38100" dist="38100" dir="2700000" algn="tl">
                      <a:srgbClr val="C0C0C0"/>
                    </a:outerShdw>
                  </a:effectLst>
                  <a:latin typeface="Times New Roman" pitchFamily="18" charset="0"/>
                  <a:ea typeface="仿宋_GB2312" pitchFamily="49" charset="-122"/>
                </a:rPr>
                <a:t>从 </a:t>
              </a:r>
              <a:r>
                <a:rPr lang="en-US" altLang="zh-CN" b="1">
                  <a:effectLst>
                    <a:outerShdw blurRad="38100" dist="38100" dir="2700000" algn="tl">
                      <a:srgbClr val="C0C0C0"/>
                    </a:outerShdw>
                  </a:effectLst>
                  <a:latin typeface="Times New Roman" pitchFamily="18" charset="0"/>
                  <a:ea typeface="仿宋_GB2312" pitchFamily="49" charset="-122"/>
                </a:rPr>
                <a:t>1 </a:t>
              </a:r>
              <a:r>
                <a:rPr lang="zh-CN" altLang="en-US" b="1">
                  <a:effectLst>
                    <a:outerShdw blurRad="38100" dist="38100" dir="2700000" algn="tl">
                      <a:srgbClr val="C0C0C0"/>
                    </a:outerShdw>
                  </a:effectLst>
                  <a:latin typeface="Times New Roman" pitchFamily="18" charset="0"/>
                  <a:ea typeface="仿宋_GB2312" pitchFamily="49" charset="-122"/>
                </a:rPr>
                <a:t>号到 </a:t>
              </a:r>
              <a:r>
                <a:rPr lang="en-US" altLang="zh-CN" b="1">
                  <a:effectLst>
                    <a:outerShdw blurRad="38100" dist="38100" dir="2700000" algn="tl">
                      <a:srgbClr val="C0C0C0"/>
                    </a:outerShdw>
                  </a:effectLst>
                  <a:latin typeface="Times New Roman" pitchFamily="18" charset="0"/>
                  <a:ea typeface="仿宋_GB2312" pitchFamily="49" charset="-122"/>
                </a:rPr>
                <a:t>3 </a:t>
              </a:r>
              <a:r>
                <a:rPr lang="zh-CN" altLang="en-US" b="1">
                  <a:effectLst>
                    <a:outerShdw blurRad="38100" dist="38100" dir="2700000" algn="tl">
                      <a:srgbClr val="C0C0C0"/>
                    </a:outerShdw>
                  </a:effectLst>
                  <a:latin typeface="Times New Roman" pitchFamily="18" charset="0"/>
                  <a:ea typeface="仿宋_GB2312" pitchFamily="49" charset="-122"/>
                </a:rPr>
                <a:t>号 重新</a:t>
              </a:r>
            </a:p>
            <a:p>
              <a:pPr defTabSz="923925" eaLnBrk="1" hangingPunct="1">
                <a:defRPr/>
              </a:pPr>
              <a:r>
                <a:rPr lang="zh-CN" altLang="en-US" b="1">
                  <a:effectLst>
                    <a:outerShdw blurRad="38100" dist="38100" dir="2700000" algn="tl">
                      <a:srgbClr val="C0C0C0"/>
                    </a:outerShdw>
                  </a:effectLst>
                  <a:latin typeface="Times New Roman" pitchFamily="18" charset="0"/>
                  <a:ea typeface="仿宋_GB2312" pitchFamily="49" charset="-122"/>
                </a:rPr>
                <a:t>调整为最大堆</a:t>
              </a:r>
            </a:p>
          </p:txBody>
        </p:sp>
        <p:sp>
          <p:nvSpPr>
            <p:cNvPr id="84022" name="AutoShape 54">
              <a:extLst>
                <a:ext uri="{FF2B5EF4-FFF2-40B4-BE49-F238E27FC236}">
                  <a16:creationId xmlns:a16="http://schemas.microsoft.com/office/drawing/2014/main" id="{0D955268-D8A3-4A62-896B-5E50DE705925}"/>
                </a:ext>
              </a:extLst>
            </p:cNvPr>
            <p:cNvSpPr>
              <a:spLocks noChangeArrowheads="1"/>
            </p:cNvSpPr>
            <p:nvPr/>
          </p:nvSpPr>
          <p:spPr bwMode="auto">
            <a:xfrm>
              <a:off x="144"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84023" name="Line 55">
              <a:extLst>
                <a:ext uri="{FF2B5EF4-FFF2-40B4-BE49-F238E27FC236}">
                  <a16:creationId xmlns:a16="http://schemas.microsoft.com/office/drawing/2014/main" id="{D94F2692-3896-493F-B00A-E4D8DE8FC2E4}"/>
                </a:ext>
              </a:extLst>
            </p:cNvPr>
            <p:cNvSpPr>
              <a:spLocks noChangeShapeType="1"/>
            </p:cNvSpPr>
            <p:nvPr/>
          </p:nvSpPr>
          <p:spPr bwMode="auto">
            <a:xfrm flipH="1" flipV="1">
              <a:off x="1968" y="1152"/>
              <a:ext cx="144" cy="192"/>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24" name="Line 56">
              <a:extLst>
                <a:ext uri="{FF2B5EF4-FFF2-40B4-BE49-F238E27FC236}">
                  <a16:creationId xmlns:a16="http://schemas.microsoft.com/office/drawing/2014/main" id="{74568872-3E79-4368-B885-B79019050045}"/>
                </a:ext>
              </a:extLst>
            </p:cNvPr>
            <p:cNvSpPr>
              <a:spLocks noChangeShapeType="1"/>
            </p:cNvSpPr>
            <p:nvPr/>
          </p:nvSpPr>
          <p:spPr bwMode="auto">
            <a:xfrm>
              <a:off x="2064" y="1104"/>
              <a:ext cx="144" cy="192"/>
            </a:xfrm>
            <a:prstGeom prst="line">
              <a:avLst/>
            </a:prstGeom>
            <a:noFill/>
            <a:ln w="28575">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25" name="AutoShape 57">
              <a:extLst>
                <a:ext uri="{FF2B5EF4-FFF2-40B4-BE49-F238E27FC236}">
                  <a16:creationId xmlns:a16="http://schemas.microsoft.com/office/drawing/2014/main" id="{BC3B36E9-E6F7-4CEA-82A9-82A46E381A7D}"/>
                </a:ext>
              </a:extLst>
            </p:cNvPr>
            <p:cNvSpPr>
              <a:spLocks noChangeArrowheads="1"/>
            </p:cNvSpPr>
            <p:nvPr/>
          </p:nvSpPr>
          <p:spPr bwMode="auto">
            <a:xfrm>
              <a:off x="4992"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84026" name="Freeform 58">
              <a:extLst>
                <a:ext uri="{FF2B5EF4-FFF2-40B4-BE49-F238E27FC236}">
                  <a16:creationId xmlns:a16="http://schemas.microsoft.com/office/drawing/2014/main" id="{1F277667-439A-41D7-945F-25BA07051031}"/>
                </a:ext>
              </a:extLst>
            </p:cNvPr>
            <p:cNvSpPr>
              <a:spLocks/>
            </p:cNvSpPr>
            <p:nvPr/>
          </p:nvSpPr>
          <p:spPr bwMode="auto">
            <a:xfrm>
              <a:off x="840" y="648"/>
              <a:ext cx="1752" cy="1288"/>
            </a:xfrm>
            <a:custGeom>
              <a:avLst/>
              <a:gdLst>
                <a:gd name="T0" fmla="*/ 496 w 1752"/>
                <a:gd name="T1" fmla="*/ 216 h 1288"/>
                <a:gd name="T2" fmla="*/ 64 w 1752"/>
                <a:gd name="T3" fmla="*/ 744 h 1288"/>
                <a:gd name="T4" fmla="*/ 112 w 1752"/>
                <a:gd name="T5" fmla="*/ 1128 h 1288"/>
                <a:gd name="T6" fmla="*/ 352 w 1752"/>
                <a:gd name="T7" fmla="*/ 1272 h 1288"/>
                <a:gd name="T8" fmla="*/ 1504 w 1752"/>
                <a:gd name="T9" fmla="*/ 1224 h 1288"/>
                <a:gd name="T10" fmla="*/ 1744 w 1752"/>
                <a:gd name="T11" fmla="*/ 936 h 1288"/>
                <a:gd name="T12" fmla="*/ 1456 w 1752"/>
                <a:gd name="T13" fmla="*/ 408 h 1288"/>
                <a:gd name="T14" fmla="*/ 1024 w 1752"/>
                <a:gd name="T15" fmla="*/ 72 h 1288"/>
                <a:gd name="T16" fmla="*/ 736 w 1752"/>
                <a:gd name="T17" fmla="*/ 24 h 1288"/>
                <a:gd name="T18" fmla="*/ 496 w 1752"/>
                <a:gd name="T19" fmla="*/ 216 h 12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52"/>
                <a:gd name="T31" fmla="*/ 0 h 1288"/>
                <a:gd name="T32" fmla="*/ 1752 w 1752"/>
                <a:gd name="T33" fmla="*/ 1288 h 12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52" h="1288">
                  <a:moveTo>
                    <a:pt x="496" y="216"/>
                  </a:moveTo>
                  <a:cubicBezTo>
                    <a:pt x="384" y="336"/>
                    <a:pt x="128" y="592"/>
                    <a:pt x="64" y="744"/>
                  </a:cubicBezTo>
                  <a:cubicBezTo>
                    <a:pt x="0" y="896"/>
                    <a:pt x="64" y="1040"/>
                    <a:pt x="112" y="1128"/>
                  </a:cubicBezTo>
                  <a:cubicBezTo>
                    <a:pt x="160" y="1216"/>
                    <a:pt x="120" y="1256"/>
                    <a:pt x="352" y="1272"/>
                  </a:cubicBezTo>
                  <a:cubicBezTo>
                    <a:pt x="584" y="1288"/>
                    <a:pt x="1272" y="1280"/>
                    <a:pt x="1504" y="1224"/>
                  </a:cubicBezTo>
                  <a:cubicBezTo>
                    <a:pt x="1736" y="1168"/>
                    <a:pt x="1752" y="1072"/>
                    <a:pt x="1744" y="936"/>
                  </a:cubicBezTo>
                  <a:cubicBezTo>
                    <a:pt x="1736" y="800"/>
                    <a:pt x="1576" y="552"/>
                    <a:pt x="1456" y="408"/>
                  </a:cubicBezTo>
                  <a:cubicBezTo>
                    <a:pt x="1336" y="264"/>
                    <a:pt x="1144" y="136"/>
                    <a:pt x="1024" y="72"/>
                  </a:cubicBezTo>
                  <a:cubicBezTo>
                    <a:pt x="904" y="8"/>
                    <a:pt x="824" y="0"/>
                    <a:pt x="736" y="24"/>
                  </a:cubicBezTo>
                  <a:cubicBezTo>
                    <a:pt x="648" y="48"/>
                    <a:pt x="608" y="96"/>
                    <a:pt x="496" y="216"/>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4027" name="Freeform 59">
              <a:extLst>
                <a:ext uri="{FF2B5EF4-FFF2-40B4-BE49-F238E27FC236}">
                  <a16:creationId xmlns:a16="http://schemas.microsoft.com/office/drawing/2014/main" id="{88A5EF09-9AAC-4E15-9712-F04C13D54BD8}"/>
                </a:ext>
              </a:extLst>
            </p:cNvPr>
            <p:cNvSpPr>
              <a:spLocks/>
            </p:cNvSpPr>
            <p:nvPr/>
          </p:nvSpPr>
          <p:spPr bwMode="auto">
            <a:xfrm>
              <a:off x="3140" y="632"/>
              <a:ext cx="1248" cy="1400"/>
            </a:xfrm>
            <a:custGeom>
              <a:avLst/>
              <a:gdLst>
                <a:gd name="T0" fmla="*/ 544 w 1248"/>
                <a:gd name="T1" fmla="*/ 280 h 1400"/>
                <a:gd name="T2" fmla="*/ 64 w 1248"/>
                <a:gd name="T3" fmla="*/ 856 h 1400"/>
                <a:gd name="T4" fmla="*/ 160 w 1248"/>
                <a:gd name="T5" fmla="*/ 1192 h 1400"/>
                <a:gd name="T6" fmla="*/ 544 w 1248"/>
                <a:gd name="T7" fmla="*/ 1336 h 1400"/>
                <a:gd name="T8" fmla="*/ 976 w 1248"/>
                <a:gd name="T9" fmla="*/ 808 h 1400"/>
                <a:gd name="T10" fmla="*/ 1216 w 1248"/>
                <a:gd name="T11" fmla="*/ 424 h 1400"/>
                <a:gd name="T12" fmla="*/ 1168 w 1248"/>
                <a:gd name="T13" fmla="*/ 136 h 1400"/>
                <a:gd name="T14" fmla="*/ 976 w 1248"/>
                <a:gd name="T15" fmla="*/ 40 h 1400"/>
                <a:gd name="T16" fmla="*/ 784 w 1248"/>
                <a:gd name="T17" fmla="*/ 40 h 1400"/>
                <a:gd name="T18" fmla="*/ 544 w 1248"/>
                <a:gd name="T19" fmla="*/ 280 h 14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8"/>
                <a:gd name="T31" fmla="*/ 0 h 1400"/>
                <a:gd name="T32" fmla="*/ 1248 w 1248"/>
                <a:gd name="T33" fmla="*/ 1400 h 14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8" h="1400">
                  <a:moveTo>
                    <a:pt x="544" y="280"/>
                  </a:moveTo>
                  <a:cubicBezTo>
                    <a:pt x="424" y="416"/>
                    <a:pt x="128" y="704"/>
                    <a:pt x="64" y="856"/>
                  </a:cubicBezTo>
                  <a:cubicBezTo>
                    <a:pt x="0" y="1008"/>
                    <a:pt x="80" y="1112"/>
                    <a:pt x="160" y="1192"/>
                  </a:cubicBezTo>
                  <a:cubicBezTo>
                    <a:pt x="240" y="1272"/>
                    <a:pt x="408" y="1400"/>
                    <a:pt x="544" y="1336"/>
                  </a:cubicBezTo>
                  <a:cubicBezTo>
                    <a:pt x="680" y="1272"/>
                    <a:pt x="864" y="960"/>
                    <a:pt x="976" y="808"/>
                  </a:cubicBezTo>
                  <a:cubicBezTo>
                    <a:pt x="1088" y="656"/>
                    <a:pt x="1184" y="536"/>
                    <a:pt x="1216" y="424"/>
                  </a:cubicBezTo>
                  <a:cubicBezTo>
                    <a:pt x="1248" y="312"/>
                    <a:pt x="1208" y="200"/>
                    <a:pt x="1168" y="136"/>
                  </a:cubicBezTo>
                  <a:cubicBezTo>
                    <a:pt x="1128" y="72"/>
                    <a:pt x="1040" y="56"/>
                    <a:pt x="976" y="40"/>
                  </a:cubicBezTo>
                  <a:cubicBezTo>
                    <a:pt x="912" y="24"/>
                    <a:pt x="856" y="0"/>
                    <a:pt x="784" y="40"/>
                  </a:cubicBezTo>
                  <a:cubicBezTo>
                    <a:pt x="712" y="80"/>
                    <a:pt x="664" y="144"/>
                    <a:pt x="544" y="280"/>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73C170A3-01C5-4DA9-8005-DBFB56E2748E}"/>
              </a:ext>
            </a:extLst>
          </p:cNvPr>
          <p:cNvSpPr>
            <a:spLocks noGrp="1" noChangeArrowheads="1"/>
          </p:cNvSpPr>
          <p:nvPr>
            <p:ph type="title"/>
          </p:nvPr>
        </p:nvSpPr>
        <p:spPr>
          <a:xfrm>
            <a:off x="457200" y="1984375"/>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二、堆排序(举例)</a:t>
            </a:r>
            <a:endParaRPr lang="en-US" altLang="zh-CN" sz="3300" dirty="0">
              <a:latin typeface="黑体" panose="02010609060101010101" pitchFamily="49" charset="-122"/>
              <a:ea typeface="黑体" panose="02010609060101010101" pitchFamily="49" charset="-122"/>
            </a:endParaRPr>
          </a:p>
        </p:txBody>
      </p:sp>
      <p:sp>
        <p:nvSpPr>
          <p:cNvPr id="84995" name="Text Box 3">
            <a:extLst>
              <a:ext uri="{FF2B5EF4-FFF2-40B4-BE49-F238E27FC236}">
                <a16:creationId xmlns:a16="http://schemas.microsoft.com/office/drawing/2014/main" id="{DCF582F7-5914-49F7-952F-9E528683F90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D68406D-2B19-4B24-B030-CF631EDBBAFD}" type="slidenum">
              <a:rPr lang="zh-CN" altLang="en-US" sz="2400"/>
              <a:pPr algn="r" eaLnBrk="1" hangingPunct="1">
                <a:spcBef>
                  <a:spcPct val="50000"/>
                </a:spcBef>
                <a:buClrTx/>
                <a:buSzTx/>
                <a:buFontTx/>
                <a:buNone/>
              </a:pPr>
              <a:t>78</a:t>
            </a:fld>
            <a:endParaRPr lang="en-US" altLang="zh-CN" sz="2400"/>
          </a:p>
        </p:txBody>
      </p:sp>
      <p:sp>
        <p:nvSpPr>
          <p:cNvPr id="84996" name="Text Box 4">
            <a:extLst>
              <a:ext uri="{FF2B5EF4-FFF2-40B4-BE49-F238E27FC236}">
                <a16:creationId xmlns:a16="http://schemas.microsoft.com/office/drawing/2014/main" id="{7F06D5C3-5E8A-434D-9F90-88EA9CE5EE8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第四节　选择排序</a:t>
            </a:r>
          </a:p>
        </p:txBody>
      </p:sp>
      <p:sp>
        <p:nvSpPr>
          <p:cNvPr id="84997" name="Rectangle 5">
            <a:extLst>
              <a:ext uri="{FF2B5EF4-FFF2-40B4-BE49-F238E27FC236}">
                <a16:creationId xmlns:a16="http://schemas.microsoft.com/office/drawing/2014/main" id="{EEC3CC90-4789-436E-A9A9-2B589C5DFCDB}"/>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84998" name="Group 58">
            <a:extLst>
              <a:ext uri="{FF2B5EF4-FFF2-40B4-BE49-F238E27FC236}">
                <a16:creationId xmlns:a16="http://schemas.microsoft.com/office/drawing/2014/main" id="{0420C7D2-18FE-47EE-8F14-1F54E45B1BF7}"/>
              </a:ext>
            </a:extLst>
          </p:cNvPr>
          <p:cNvGrpSpPr>
            <a:grpSpLocks/>
          </p:cNvGrpSpPr>
          <p:nvPr/>
        </p:nvGrpSpPr>
        <p:grpSpPr bwMode="auto">
          <a:xfrm>
            <a:off x="1066800" y="2590800"/>
            <a:ext cx="7291388" cy="4270375"/>
            <a:chOff x="144" y="632"/>
            <a:chExt cx="5163" cy="3199"/>
          </a:xfrm>
        </p:grpSpPr>
        <p:sp>
          <p:nvSpPr>
            <p:cNvPr id="84999" name="Line 6">
              <a:extLst>
                <a:ext uri="{FF2B5EF4-FFF2-40B4-BE49-F238E27FC236}">
                  <a16:creationId xmlns:a16="http://schemas.microsoft.com/office/drawing/2014/main" id="{456E8992-A8C0-4AAA-9616-793A44F86E4E}"/>
                </a:ext>
              </a:extLst>
            </p:cNvPr>
            <p:cNvSpPr>
              <a:spLocks noChangeShapeType="1"/>
            </p:cNvSpPr>
            <p:nvPr/>
          </p:nvSpPr>
          <p:spPr bwMode="auto">
            <a:xfrm flipH="1">
              <a:off x="4656" y="1728"/>
              <a:ext cx="144" cy="336"/>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0" name="Line 7">
              <a:extLst>
                <a:ext uri="{FF2B5EF4-FFF2-40B4-BE49-F238E27FC236}">
                  <a16:creationId xmlns:a16="http://schemas.microsoft.com/office/drawing/2014/main" id="{D14082A8-E7A9-493F-B346-89110D694B03}"/>
                </a:ext>
              </a:extLst>
            </p:cNvPr>
            <p:cNvSpPr>
              <a:spLocks noChangeShapeType="1"/>
            </p:cNvSpPr>
            <p:nvPr/>
          </p:nvSpPr>
          <p:spPr bwMode="auto">
            <a:xfrm>
              <a:off x="4416" y="1152"/>
              <a:ext cx="384" cy="48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1" name="Line 8">
              <a:extLst>
                <a:ext uri="{FF2B5EF4-FFF2-40B4-BE49-F238E27FC236}">
                  <a16:creationId xmlns:a16="http://schemas.microsoft.com/office/drawing/2014/main" id="{DA9CFDF2-4A5A-49DA-BFB8-0F823FD0FC7D}"/>
                </a:ext>
              </a:extLst>
            </p:cNvPr>
            <p:cNvSpPr>
              <a:spLocks noChangeShapeType="1"/>
            </p:cNvSpPr>
            <p:nvPr/>
          </p:nvSpPr>
          <p:spPr bwMode="auto">
            <a:xfrm>
              <a:off x="3984" y="1728"/>
              <a:ext cx="96"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2" name="Line 9">
              <a:extLst>
                <a:ext uri="{FF2B5EF4-FFF2-40B4-BE49-F238E27FC236}">
                  <a16:creationId xmlns:a16="http://schemas.microsoft.com/office/drawing/2014/main" id="{FD9B947A-C131-4E48-98E6-453CD178A272}"/>
                </a:ext>
              </a:extLst>
            </p:cNvPr>
            <p:cNvSpPr>
              <a:spLocks noChangeShapeType="1"/>
            </p:cNvSpPr>
            <p:nvPr/>
          </p:nvSpPr>
          <p:spPr bwMode="auto">
            <a:xfrm flipH="1">
              <a:off x="3504" y="1152"/>
              <a:ext cx="768" cy="96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3" name="Line 10">
              <a:extLst>
                <a:ext uri="{FF2B5EF4-FFF2-40B4-BE49-F238E27FC236}">
                  <a16:creationId xmlns:a16="http://schemas.microsoft.com/office/drawing/2014/main" id="{83FD4907-F2CF-4EA4-9AC8-CCF29F3073EB}"/>
                </a:ext>
              </a:extLst>
            </p:cNvPr>
            <p:cNvSpPr>
              <a:spLocks noChangeShapeType="1"/>
            </p:cNvSpPr>
            <p:nvPr/>
          </p:nvSpPr>
          <p:spPr bwMode="auto">
            <a:xfrm flipH="1">
              <a:off x="2016" y="1728"/>
              <a:ext cx="144" cy="336"/>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4" name="Line 11">
              <a:extLst>
                <a:ext uri="{FF2B5EF4-FFF2-40B4-BE49-F238E27FC236}">
                  <a16:creationId xmlns:a16="http://schemas.microsoft.com/office/drawing/2014/main" id="{07824000-B414-4AE1-BCE2-8DC480DDC1E4}"/>
                </a:ext>
              </a:extLst>
            </p:cNvPr>
            <p:cNvSpPr>
              <a:spLocks noChangeShapeType="1"/>
            </p:cNvSpPr>
            <p:nvPr/>
          </p:nvSpPr>
          <p:spPr bwMode="auto">
            <a:xfrm>
              <a:off x="1344" y="1728"/>
              <a:ext cx="96"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5" name="Line 12">
              <a:extLst>
                <a:ext uri="{FF2B5EF4-FFF2-40B4-BE49-F238E27FC236}">
                  <a16:creationId xmlns:a16="http://schemas.microsoft.com/office/drawing/2014/main" id="{AB361B8E-6BA3-4D50-A931-40CF68DBCF1F}"/>
                </a:ext>
              </a:extLst>
            </p:cNvPr>
            <p:cNvSpPr>
              <a:spLocks noChangeShapeType="1"/>
            </p:cNvSpPr>
            <p:nvPr/>
          </p:nvSpPr>
          <p:spPr bwMode="auto">
            <a:xfrm>
              <a:off x="1872" y="1152"/>
              <a:ext cx="384" cy="48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6" name="Line 13">
              <a:extLst>
                <a:ext uri="{FF2B5EF4-FFF2-40B4-BE49-F238E27FC236}">
                  <a16:creationId xmlns:a16="http://schemas.microsoft.com/office/drawing/2014/main" id="{22254C6F-B26E-4046-A460-6EB15970721F}"/>
                </a:ext>
              </a:extLst>
            </p:cNvPr>
            <p:cNvSpPr>
              <a:spLocks noChangeShapeType="1"/>
            </p:cNvSpPr>
            <p:nvPr/>
          </p:nvSpPr>
          <p:spPr bwMode="auto">
            <a:xfrm flipH="1">
              <a:off x="864" y="1152"/>
              <a:ext cx="768" cy="96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3662" name="Oval 14">
              <a:extLst>
                <a:ext uri="{FF2B5EF4-FFF2-40B4-BE49-F238E27FC236}">
                  <a16:creationId xmlns:a16="http://schemas.microsoft.com/office/drawing/2014/main" id="{803B5B0F-81D1-4EC7-BC8B-6246A3BE5B0E}"/>
                </a:ext>
              </a:extLst>
            </p:cNvPr>
            <p:cNvSpPr>
              <a:spLocks noChangeArrowheads="1"/>
            </p:cNvSpPr>
            <p:nvPr/>
          </p:nvSpPr>
          <p:spPr bwMode="auto">
            <a:xfrm>
              <a:off x="1584" y="911"/>
              <a:ext cx="336" cy="337"/>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83663" name="Oval 15">
              <a:extLst>
                <a:ext uri="{FF2B5EF4-FFF2-40B4-BE49-F238E27FC236}">
                  <a16:creationId xmlns:a16="http://schemas.microsoft.com/office/drawing/2014/main" id="{F67EFCE6-5642-443F-A520-9CC59FA866E3}"/>
                </a:ext>
              </a:extLst>
            </p:cNvPr>
            <p:cNvSpPr>
              <a:spLocks noChangeArrowheads="1"/>
            </p:cNvSpPr>
            <p:nvPr/>
          </p:nvSpPr>
          <p:spPr bwMode="auto">
            <a:xfrm>
              <a:off x="1104" y="1439"/>
              <a:ext cx="336" cy="337"/>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08</a:t>
              </a:r>
            </a:p>
          </p:txBody>
        </p:sp>
        <p:sp>
          <p:nvSpPr>
            <p:cNvPr id="283664" name="Oval 16">
              <a:extLst>
                <a:ext uri="{FF2B5EF4-FFF2-40B4-BE49-F238E27FC236}">
                  <a16:creationId xmlns:a16="http://schemas.microsoft.com/office/drawing/2014/main" id="{09E0C99B-FFF1-4FD3-849A-C425D7061690}"/>
                </a:ext>
              </a:extLst>
            </p:cNvPr>
            <p:cNvSpPr>
              <a:spLocks noChangeArrowheads="1"/>
            </p:cNvSpPr>
            <p:nvPr/>
          </p:nvSpPr>
          <p:spPr bwMode="auto">
            <a:xfrm>
              <a:off x="624" y="2016"/>
              <a:ext cx="336" cy="334"/>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25*</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283665" name="Oval 17">
              <a:extLst>
                <a:ext uri="{FF2B5EF4-FFF2-40B4-BE49-F238E27FC236}">
                  <a16:creationId xmlns:a16="http://schemas.microsoft.com/office/drawing/2014/main" id="{AFED085A-6FF4-49AE-97D3-8DB5B54EF16B}"/>
                </a:ext>
              </a:extLst>
            </p:cNvPr>
            <p:cNvSpPr>
              <a:spLocks noChangeArrowheads="1"/>
            </p:cNvSpPr>
            <p:nvPr/>
          </p:nvSpPr>
          <p:spPr bwMode="auto">
            <a:xfrm>
              <a:off x="2064" y="1439"/>
              <a:ext cx="336" cy="337"/>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21</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283666" name="Oval 18">
              <a:extLst>
                <a:ext uri="{FF2B5EF4-FFF2-40B4-BE49-F238E27FC236}">
                  <a16:creationId xmlns:a16="http://schemas.microsoft.com/office/drawing/2014/main" id="{CB3E16F8-8B35-4026-8FA6-755FA27DCAF5}"/>
                </a:ext>
              </a:extLst>
            </p:cNvPr>
            <p:cNvSpPr>
              <a:spLocks noChangeArrowheads="1"/>
            </p:cNvSpPr>
            <p:nvPr/>
          </p:nvSpPr>
          <p:spPr bwMode="auto">
            <a:xfrm>
              <a:off x="1296" y="2016"/>
              <a:ext cx="336" cy="334"/>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25</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283667" name="Oval 19">
              <a:extLst>
                <a:ext uri="{FF2B5EF4-FFF2-40B4-BE49-F238E27FC236}">
                  <a16:creationId xmlns:a16="http://schemas.microsoft.com/office/drawing/2014/main" id="{D819032C-4CE0-46FE-81BF-EFFB7642575E}"/>
                </a:ext>
              </a:extLst>
            </p:cNvPr>
            <p:cNvSpPr>
              <a:spLocks noChangeArrowheads="1"/>
            </p:cNvSpPr>
            <p:nvPr/>
          </p:nvSpPr>
          <p:spPr bwMode="auto">
            <a:xfrm>
              <a:off x="1825" y="2016"/>
              <a:ext cx="335" cy="334"/>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283668" name="Text Box 20">
              <a:extLst>
                <a:ext uri="{FF2B5EF4-FFF2-40B4-BE49-F238E27FC236}">
                  <a16:creationId xmlns:a16="http://schemas.microsoft.com/office/drawing/2014/main" id="{72BC5924-9356-4046-A73D-560A7B7EE02D}"/>
                </a:ext>
              </a:extLst>
            </p:cNvPr>
            <p:cNvSpPr txBox="1">
              <a:spLocks noChangeArrowheads="1"/>
            </p:cNvSpPr>
            <p:nvPr/>
          </p:nvSpPr>
          <p:spPr bwMode="auto">
            <a:xfrm>
              <a:off x="1452" y="716"/>
              <a:ext cx="236" cy="34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1</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3669" name="Text Box 21">
              <a:extLst>
                <a:ext uri="{FF2B5EF4-FFF2-40B4-BE49-F238E27FC236}">
                  <a16:creationId xmlns:a16="http://schemas.microsoft.com/office/drawing/2014/main" id="{30FE8A89-DBA7-4B22-A160-A45557B8E83B}"/>
                </a:ext>
              </a:extLst>
            </p:cNvPr>
            <p:cNvSpPr txBox="1">
              <a:spLocks noChangeArrowheads="1"/>
            </p:cNvSpPr>
            <p:nvPr/>
          </p:nvSpPr>
          <p:spPr bwMode="auto">
            <a:xfrm>
              <a:off x="1021" y="1189"/>
              <a:ext cx="239" cy="342"/>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2</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3670" name="Text Box 22">
              <a:extLst>
                <a:ext uri="{FF2B5EF4-FFF2-40B4-BE49-F238E27FC236}">
                  <a16:creationId xmlns:a16="http://schemas.microsoft.com/office/drawing/2014/main" id="{5DBF0B02-8664-421F-A852-24A1ACB0E5FA}"/>
                </a:ext>
              </a:extLst>
            </p:cNvPr>
            <p:cNvSpPr txBox="1">
              <a:spLocks noChangeArrowheads="1"/>
            </p:cNvSpPr>
            <p:nvPr/>
          </p:nvSpPr>
          <p:spPr bwMode="auto">
            <a:xfrm>
              <a:off x="2365" y="1284"/>
              <a:ext cx="238" cy="341"/>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3</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3671" name="Text Box 23">
              <a:extLst>
                <a:ext uri="{FF2B5EF4-FFF2-40B4-BE49-F238E27FC236}">
                  <a16:creationId xmlns:a16="http://schemas.microsoft.com/office/drawing/2014/main" id="{B517E9C3-B38F-4DA9-8C2F-DAF4223B34F4}"/>
                </a:ext>
              </a:extLst>
            </p:cNvPr>
            <p:cNvSpPr txBox="1">
              <a:spLocks noChangeArrowheads="1"/>
            </p:cNvSpPr>
            <p:nvPr/>
          </p:nvSpPr>
          <p:spPr bwMode="auto">
            <a:xfrm>
              <a:off x="576" y="1770"/>
              <a:ext cx="239" cy="342"/>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4</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3672" name="Text Box 24">
              <a:extLst>
                <a:ext uri="{FF2B5EF4-FFF2-40B4-BE49-F238E27FC236}">
                  <a16:creationId xmlns:a16="http://schemas.microsoft.com/office/drawing/2014/main" id="{9ED61D78-1216-47C4-B402-E4CCF895DAF9}"/>
                </a:ext>
              </a:extLst>
            </p:cNvPr>
            <p:cNvSpPr txBox="1">
              <a:spLocks noChangeArrowheads="1"/>
            </p:cNvSpPr>
            <p:nvPr/>
          </p:nvSpPr>
          <p:spPr bwMode="auto">
            <a:xfrm>
              <a:off x="1441" y="1770"/>
              <a:ext cx="238" cy="342"/>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5</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3673" name="Text Box 25">
              <a:extLst>
                <a:ext uri="{FF2B5EF4-FFF2-40B4-BE49-F238E27FC236}">
                  <a16:creationId xmlns:a16="http://schemas.microsoft.com/office/drawing/2014/main" id="{9D9FB691-0CF8-441B-BCF7-BA7D967D703E}"/>
                </a:ext>
              </a:extLst>
            </p:cNvPr>
            <p:cNvSpPr txBox="1">
              <a:spLocks noChangeArrowheads="1"/>
            </p:cNvSpPr>
            <p:nvPr/>
          </p:nvSpPr>
          <p:spPr bwMode="auto">
            <a:xfrm>
              <a:off x="1789" y="1770"/>
              <a:ext cx="238" cy="342"/>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6</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85019" name="AutoShape 26">
              <a:extLst>
                <a:ext uri="{FF2B5EF4-FFF2-40B4-BE49-F238E27FC236}">
                  <a16:creationId xmlns:a16="http://schemas.microsoft.com/office/drawing/2014/main" id="{177F1608-DF25-4E24-BFF4-7864A212FD39}"/>
                </a:ext>
              </a:extLst>
            </p:cNvPr>
            <p:cNvSpPr>
              <a:spLocks noChangeArrowheads="1"/>
            </p:cNvSpPr>
            <p:nvPr/>
          </p:nvSpPr>
          <p:spPr bwMode="auto">
            <a:xfrm>
              <a:off x="2688"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3675" name="Oval 27">
              <a:extLst>
                <a:ext uri="{FF2B5EF4-FFF2-40B4-BE49-F238E27FC236}">
                  <a16:creationId xmlns:a16="http://schemas.microsoft.com/office/drawing/2014/main" id="{3CE11618-20DE-4DDC-9AB8-15AC8D18D04B}"/>
                </a:ext>
              </a:extLst>
            </p:cNvPr>
            <p:cNvSpPr>
              <a:spLocks noChangeArrowheads="1"/>
            </p:cNvSpPr>
            <p:nvPr/>
          </p:nvSpPr>
          <p:spPr bwMode="auto">
            <a:xfrm>
              <a:off x="4176" y="911"/>
              <a:ext cx="336" cy="337"/>
            </a:xfrm>
            <a:prstGeom prst="ellipse">
              <a:avLst/>
            </a:prstGeom>
            <a:gradFill rotWithShape="0">
              <a:gsLst>
                <a:gs pos="0">
                  <a:srgbClr val="CCECFF"/>
                </a:gs>
                <a:gs pos="100000">
                  <a:srgbClr val="CCECFF">
                    <a:gamma/>
                    <a:shade val="46275"/>
                    <a:invGamma/>
                  </a:srgbClr>
                </a:gs>
              </a:gsLst>
              <a:lin ang="2700000" scaled="1"/>
            </a:gradFill>
            <a:ln w="9525">
              <a:solidFill>
                <a:srgbClr val="00FFFF"/>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08</a:t>
              </a:r>
              <a:endParaRPr lang="zh-CN" altLang="en-US">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itchFamily="18" charset="0"/>
              </a:endParaRPr>
            </a:p>
          </p:txBody>
        </p:sp>
        <p:sp>
          <p:nvSpPr>
            <p:cNvPr id="283676" name="Oval 28">
              <a:extLst>
                <a:ext uri="{FF2B5EF4-FFF2-40B4-BE49-F238E27FC236}">
                  <a16:creationId xmlns:a16="http://schemas.microsoft.com/office/drawing/2014/main" id="{A93176C5-664A-4F4D-9C8F-2FED8B197F51}"/>
                </a:ext>
              </a:extLst>
            </p:cNvPr>
            <p:cNvSpPr>
              <a:spLocks noChangeArrowheads="1"/>
            </p:cNvSpPr>
            <p:nvPr/>
          </p:nvSpPr>
          <p:spPr bwMode="auto">
            <a:xfrm>
              <a:off x="3744" y="1439"/>
              <a:ext cx="335" cy="337"/>
            </a:xfrm>
            <a:prstGeom prst="ellipse">
              <a:avLst/>
            </a:prstGeom>
            <a:gradFill rotWithShape="0">
              <a:gsLst>
                <a:gs pos="0">
                  <a:srgbClr val="CCECFF"/>
                </a:gs>
                <a:gs pos="100000">
                  <a:srgbClr val="CCECFF">
                    <a:gamma/>
                    <a:shade val="46275"/>
                    <a:invGamma/>
                  </a:srgbClr>
                </a:gs>
              </a:gsLst>
              <a:lin ang="2700000" scaled="1"/>
            </a:gradFill>
            <a:ln w="9525">
              <a:solidFill>
                <a:srgbClr val="00FFFF"/>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16</a:t>
              </a:r>
              <a:endParaRPr lang="zh-CN" altLang="en-US">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itchFamily="18" charset="0"/>
              </a:endParaRPr>
            </a:p>
          </p:txBody>
        </p:sp>
        <p:sp>
          <p:nvSpPr>
            <p:cNvPr id="283677" name="Oval 29">
              <a:extLst>
                <a:ext uri="{FF2B5EF4-FFF2-40B4-BE49-F238E27FC236}">
                  <a16:creationId xmlns:a16="http://schemas.microsoft.com/office/drawing/2014/main" id="{44E0AA1D-5A50-408F-A214-6E8368440948}"/>
                </a:ext>
              </a:extLst>
            </p:cNvPr>
            <p:cNvSpPr>
              <a:spLocks noChangeArrowheads="1"/>
            </p:cNvSpPr>
            <p:nvPr/>
          </p:nvSpPr>
          <p:spPr bwMode="auto">
            <a:xfrm>
              <a:off x="3265" y="2016"/>
              <a:ext cx="335" cy="334"/>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25*</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283678" name="Oval 30">
              <a:extLst>
                <a:ext uri="{FF2B5EF4-FFF2-40B4-BE49-F238E27FC236}">
                  <a16:creationId xmlns:a16="http://schemas.microsoft.com/office/drawing/2014/main" id="{DF6869F9-C432-4412-8506-5C8F2B711291}"/>
                </a:ext>
              </a:extLst>
            </p:cNvPr>
            <p:cNvSpPr>
              <a:spLocks noChangeArrowheads="1"/>
            </p:cNvSpPr>
            <p:nvPr/>
          </p:nvSpPr>
          <p:spPr bwMode="auto">
            <a:xfrm>
              <a:off x="3936" y="2016"/>
              <a:ext cx="336" cy="334"/>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25</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283679" name="Oval 31">
              <a:extLst>
                <a:ext uri="{FF2B5EF4-FFF2-40B4-BE49-F238E27FC236}">
                  <a16:creationId xmlns:a16="http://schemas.microsoft.com/office/drawing/2014/main" id="{366A6FBA-0889-442A-B8EE-5CD3B9C2D734}"/>
                </a:ext>
              </a:extLst>
            </p:cNvPr>
            <p:cNvSpPr>
              <a:spLocks noChangeArrowheads="1"/>
            </p:cNvSpPr>
            <p:nvPr/>
          </p:nvSpPr>
          <p:spPr bwMode="auto">
            <a:xfrm>
              <a:off x="4656" y="1439"/>
              <a:ext cx="336" cy="337"/>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21</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283680" name="Oval 32">
              <a:extLst>
                <a:ext uri="{FF2B5EF4-FFF2-40B4-BE49-F238E27FC236}">
                  <a16:creationId xmlns:a16="http://schemas.microsoft.com/office/drawing/2014/main" id="{3DB39D88-BC3D-4A50-A20A-7AAEA7288B5C}"/>
                </a:ext>
              </a:extLst>
            </p:cNvPr>
            <p:cNvSpPr>
              <a:spLocks noChangeArrowheads="1"/>
            </p:cNvSpPr>
            <p:nvPr/>
          </p:nvSpPr>
          <p:spPr bwMode="auto">
            <a:xfrm>
              <a:off x="4464" y="2016"/>
              <a:ext cx="336" cy="334"/>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283681" name="Text Box 33">
              <a:extLst>
                <a:ext uri="{FF2B5EF4-FFF2-40B4-BE49-F238E27FC236}">
                  <a16:creationId xmlns:a16="http://schemas.microsoft.com/office/drawing/2014/main" id="{C9080311-7D80-4E93-AC3D-8E4427C00E9E}"/>
                </a:ext>
              </a:extLst>
            </p:cNvPr>
            <p:cNvSpPr txBox="1">
              <a:spLocks noChangeArrowheads="1"/>
            </p:cNvSpPr>
            <p:nvPr/>
          </p:nvSpPr>
          <p:spPr bwMode="auto">
            <a:xfrm>
              <a:off x="4091" y="709"/>
              <a:ext cx="243" cy="34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1</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3682" name="Text Box 34">
              <a:extLst>
                <a:ext uri="{FF2B5EF4-FFF2-40B4-BE49-F238E27FC236}">
                  <a16:creationId xmlns:a16="http://schemas.microsoft.com/office/drawing/2014/main" id="{20E9D3E4-D0CD-4733-A500-8F5679173F8C}"/>
                </a:ext>
              </a:extLst>
            </p:cNvPr>
            <p:cNvSpPr txBox="1">
              <a:spLocks noChangeArrowheads="1"/>
            </p:cNvSpPr>
            <p:nvPr/>
          </p:nvSpPr>
          <p:spPr bwMode="auto">
            <a:xfrm>
              <a:off x="4956" y="1331"/>
              <a:ext cx="237" cy="341"/>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3</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3683" name="Text Box 35">
              <a:extLst>
                <a:ext uri="{FF2B5EF4-FFF2-40B4-BE49-F238E27FC236}">
                  <a16:creationId xmlns:a16="http://schemas.microsoft.com/office/drawing/2014/main" id="{85E15382-16B3-41FC-8251-6651F63A62FF}"/>
                </a:ext>
              </a:extLst>
            </p:cNvPr>
            <p:cNvSpPr txBox="1">
              <a:spLocks noChangeArrowheads="1"/>
            </p:cNvSpPr>
            <p:nvPr/>
          </p:nvSpPr>
          <p:spPr bwMode="auto">
            <a:xfrm>
              <a:off x="4381" y="1809"/>
              <a:ext cx="243" cy="34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6</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3684" name="Text Box 36">
              <a:extLst>
                <a:ext uri="{FF2B5EF4-FFF2-40B4-BE49-F238E27FC236}">
                  <a16:creationId xmlns:a16="http://schemas.microsoft.com/office/drawing/2014/main" id="{7B9A2A99-B1B8-45C9-A9D8-1D10F9483329}"/>
                </a:ext>
              </a:extLst>
            </p:cNvPr>
            <p:cNvSpPr txBox="1">
              <a:spLocks noChangeArrowheads="1"/>
            </p:cNvSpPr>
            <p:nvPr/>
          </p:nvSpPr>
          <p:spPr bwMode="auto">
            <a:xfrm>
              <a:off x="4128" y="1809"/>
              <a:ext cx="242" cy="34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5</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3685" name="Text Box 37">
              <a:extLst>
                <a:ext uri="{FF2B5EF4-FFF2-40B4-BE49-F238E27FC236}">
                  <a16:creationId xmlns:a16="http://schemas.microsoft.com/office/drawing/2014/main" id="{3FD64CF2-7637-4743-8F73-69A8E4BE7FD3}"/>
                </a:ext>
              </a:extLst>
            </p:cNvPr>
            <p:cNvSpPr txBox="1">
              <a:spLocks noChangeArrowheads="1"/>
            </p:cNvSpPr>
            <p:nvPr/>
          </p:nvSpPr>
          <p:spPr bwMode="auto">
            <a:xfrm>
              <a:off x="3181" y="1809"/>
              <a:ext cx="237" cy="34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4</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3686" name="Text Box 38">
              <a:extLst>
                <a:ext uri="{FF2B5EF4-FFF2-40B4-BE49-F238E27FC236}">
                  <a16:creationId xmlns:a16="http://schemas.microsoft.com/office/drawing/2014/main" id="{601C1572-6449-4483-B628-D62A6EA25E02}"/>
                </a:ext>
              </a:extLst>
            </p:cNvPr>
            <p:cNvSpPr txBox="1">
              <a:spLocks noChangeArrowheads="1"/>
            </p:cNvSpPr>
            <p:nvPr/>
          </p:nvSpPr>
          <p:spPr bwMode="auto">
            <a:xfrm>
              <a:off x="3599" y="1243"/>
              <a:ext cx="241" cy="341"/>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2</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3687" name="Rectangle 39" descr="永恒">
              <a:extLst>
                <a:ext uri="{FF2B5EF4-FFF2-40B4-BE49-F238E27FC236}">
                  <a16:creationId xmlns:a16="http://schemas.microsoft.com/office/drawing/2014/main" id="{5FA44E46-3A03-4B0B-B046-076D46A98548}"/>
                </a:ext>
              </a:extLst>
            </p:cNvPr>
            <p:cNvSpPr>
              <a:spLocks noChangeArrowheads="1"/>
            </p:cNvSpPr>
            <p:nvPr/>
          </p:nvSpPr>
          <p:spPr bwMode="auto">
            <a:xfrm>
              <a:off x="432" y="2736"/>
              <a:ext cx="2064" cy="338"/>
            </a:xfrm>
            <a:prstGeom prst="rect">
              <a:avLst/>
            </a:prstGeom>
            <a:blipFill dpi="0" rotWithShape="0">
              <a:blip r:embed="rId2" cstate="print"/>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16  08  </a:t>
              </a:r>
              <a:r>
                <a:rPr lang="zh-CN" altLang="en-US" b="1">
                  <a:solidFill>
                    <a:schemeClr val="hlink"/>
                  </a:solidFill>
                  <a:effectLst>
                    <a:outerShdw blurRad="38100" dist="38100" dir="2700000" algn="tl">
                      <a:srgbClr val="000000"/>
                    </a:outerShdw>
                  </a:effectLst>
                  <a:latin typeface="Times New Roman" pitchFamily="18" charset="0"/>
                </a:rPr>
                <a:t>21  25* 25  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85033" name="Line 40">
              <a:extLst>
                <a:ext uri="{FF2B5EF4-FFF2-40B4-BE49-F238E27FC236}">
                  <a16:creationId xmlns:a16="http://schemas.microsoft.com/office/drawing/2014/main" id="{AB3C8A79-BEC8-4744-AE15-E0A304737B29}"/>
                </a:ext>
              </a:extLst>
            </p:cNvPr>
            <p:cNvSpPr>
              <a:spLocks noChangeShapeType="1"/>
            </p:cNvSpPr>
            <p:nvPr/>
          </p:nvSpPr>
          <p:spPr bwMode="auto">
            <a:xfrm>
              <a:off x="768"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4" name="Line 41">
              <a:extLst>
                <a:ext uri="{FF2B5EF4-FFF2-40B4-BE49-F238E27FC236}">
                  <a16:creationId xmlns:a16="http://schemas.microsoft.com/office/drawing/2014/main" id="{1A7BA924-FE97-40F3-ADD2-BC6403E63069}"/>
                </a:ext>
              </a:extLst>
            </p:cNvPr>
            <p:cNvSpPr>
              <a:spLocks noChangeShapeType="1"/>
            </p:cNvSpPr>
            <p:nvPr/>
          </p:nvSpPr>
          <p:spPr bwMode="auto">
            <a:xfrm>
              <a:off x="1104"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5" name="Line 42">
              <a:extLst>
                <a:ext uri="{FF2B5EF4-FFF2-40B4-BE49-F238E27FC236}">
                  <a16:creationId xmlns:a16="http://schemas.microsoft.com/office/drawing/2014/main" id="{500EBB24-7E1E-4F82-9168-6EAF6AF95E65}"/>
                </a:ext>
              </a:extLst>
            </p:cNvPr>
            <p:cNvSpPr>
              <a:spLocks noChangeShapeType="1"/>
            </p:cNvSpPr>
            <p:nvPr/>
          </p:nvSpPr>
          <p:spPr bwMode="auto">
            <a:xfrm>
              <a:off x="1440"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6" name="Line 43">
              <a:extLst>
                <a:ext uri="{FF2B5EF4-FFF2-40B4-BE49-F238E27FC236}">
                  <a16:creationId xmlns:a16="http://schemas.microsoft.com/office/drawing/2014/main" id="{AC0302DB-ADBA-42E4-9CEA-C8CF24315FDE}"/>
                </a:ext>
              </a:extLst>
            </p:cNvPr>
            <p:cNvSpPr>
              <a:spLocks noChangeShapeType="1"/>
            </p:cNvSpPr>
            <p:nvPr/>
          </p:nvSpPr>
          <p:spPr bwMode="auto">
            <a:xfrm>
              <a:off x="1824"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7" name="Line 44">
              <a:extLst>
                <a:ext uri="{FF2B5EF4-FFF2-40B4-BE49-F238E27FC236}">
                  <a16:creationId xmlns:a16="http://schemas.microsoft.com/office/drawing/2014/main" id="{87F1DE6C-C793-4097-90AE-0A033872B320}"/>
                </a:ext>
              </a:extLst>
            </p:cNvPr>
            <p:cNvSpPr>
              <a:spLocks noChangeShapeType="1"/>
            </p:cNvSpPr>
            <p:nvPr/>
          </p:nvSpPr>
          <p:spPr bwMode="auto">
            <a:xfrm>
              <a:off x="2160"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3693" name="Rectangle 45" descr="永恒">
              <a:extLst>
                <a:ext uri="{FF2B5EF4-FFF2-40B4-BE49-F238E27FC236}">
                  <a16:creationId xmlns:a16="http://schemas.microsoft.com/office/drawing/2014/main" id="{2D98BFB2-AC1A-4505-9EF9-EC42FF9F7467}"/>
                </a:ext>
              </a:extLst>
            </p:cNvPr>
            <p:cNvSpPr>
              <a:spLocks noChangeArrowheads="1"/>
            </p:cNvSpPr>
            <p:nvPr/>
          </p:nvSpPr>
          <p:spPr bwMode="auto">
            <a:xfrm>
              <a:off x="3216" y="2736"/>
              <a:ext cx="2064" cy="338"/>
            </a:xfrm>
            <a:prstGeom prst="rect">
              <a:avLst/>
            </a:prstGeom>
            <a:blipFill dpi="0" rotWithShape="0">
              <a:blip r:embed="rId2" cstate="print"/>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lIns="92355" tIns="46178" rIns="92355" bIns="46178" anchor="ctr"/>
            <a:lstStyle/>
            <a:p>
              <a:pPr algn="ctr" defTabSz="923925" eaLnBrk="1" hangingPunct="1">
                <a:defRPr/>
              </a:pPr>
              <a:r>
                <a:rPr lang="zh-CN" altLang="en-US" b="1">
                  <a:solidFill>
                    <a:schemeClr val="hlink"/>
                  </a:solidFill>
                  <a:effectLst>
                    <a:outerShdw blurRad="38100" dist="38100" dir="2700000" algn="tl">
                      <a:srgbClr val="000000"/>
                    </a:outerShdw>
                  </a:effectLst>
                  <a:latin typeface="Times New Roman" pitchFamily="18" charset="0"/>
                </a:rPr>
                <a:t>08 </a:t>
              </a:r>
              <a:r>
                <a:rPr lang="zh-CN" altLang="en-US" b="1">
                  <a:solidFill>
                    <a:schemeClr val="tx2"/>
                  </a:solidFill>
                  <a:effectLst>
                    <a:outerShdw blurRad="38100" dist="38100" dir="2700000" algn="tl">
                      <a:srgbClr val="000000"/>
                    </a:outerShdw>
                  </a:effectLst>
                  <a:latin typeface="Times New Roman" pitchFamily="18" charset="0"/>
                </a:rPr>
                <a:t> </a:t>
              </a:r>
              <a:r>
                <a:rPr lang="zh-CN" altLang="en-US" b="1">
                  <a:solidFill>
                    <a:schemeClr val="hlink"/>
                  </a:solidFill>
                  <a:effectLst>
                    <a:outerShdw blurRad="38100" dist="38100" dir="2700000" algn="tl">
                      <a:srgbClr val="000000"/>
                    </a:outerShdw>
                  </a:effectLst>
                  <a:latin typeface="Times New Roman" pitchFamily="18" charset="0"/>
                </a:rPr>
                <a:t>16  21  25* 25  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85039" name="Line 46">
              <a:extLst>
                <a:ext uri="{FF2B5EF4-FFF2-40B4-BE49-F238E27FC236}">
                  <a16:creationId xmlns:a16="http://schemas.microsoft.com/office/drawing/2014/main" id="{8899FA57-FCD2-4122-AF4F-4C36B37E0C8D}"/>
                </a:ext>
              </a:extLst>
            </p:cNvPr>
            <p:cNvSpPr>
              <a:spLocks noChangeShapeType="1"/>
            </p:cNvSpPr>
            <p:nvPr/>
          </p:nvSpPr>
          <p:spPr bwMode="auto">
            <a:xfrm>
              <a:off x="3552"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40" name="Line 47">
              <a:extLst>
                <a:ext uri="{FF2B5EF4-FFF2-40B4-BE49-F238E27FC236}">
                  <a16:creationId xmlns:a16="http://schemas.microsoft.com/office/drawing/2014/main" id="{C8E50A48-AB6C-4D91-AF33-DD8C4D20773D}"/>
                </a:ext>
              </a:extLst>
            </p:cNvPr>
            <p:cNvSpPr>
              <a:spLocks noChangeShapeType="1"/>
            </p:cNvSpPr>
            <p:nvPr/>
          </p:nvSpPr>
          <p:spPr bwMode="auto">
            <a:xfrm>
              <a:off x="3888"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41" name="Line 48">
              <a:extLst>
                <a:ext uri="{FF2B5EF4-FFF2-40B4-BE49-F238E27FC236}">
                  <a16:creationId xmlns:a16="http://schemas.microsoft.com/office/drawing/2014/main" id="{D53E193D-4122-45CD-A07A-BE61FAC14D2C}"/>
                </a:ext>
              </a:extLst>
            </p:cNvPr>
            <p:cNvSpPr>
              <a:spLocks noChangeShapeType="1"/>
            </p:cNvSpPr>
            <p:nvPr/>
          </p:nvSpPr>
          <p:spPr bwMode="auto">
            <a:xfrm>
              <a:off x="4224"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42" name="Line 49">
              <a:extLst>
                <a:ext uri="{FF2B5EF4-FFF2-40B4-BE49-F238E27FC236}">
                  <a16:creationId xmlns:a16="http://schemas.microsoft.com/office/drawing/2014/main" id="{B0A06AE0-C0E5-4638-A5B0-C428155C995B}"/>
                </a:ext>
              </a:extLst>
            </p:cNvPr>
            <p:cNvSpPr>
              <a:spLocks noChangeShapeType="1"/>
            </p:cNvSpPr>
            <p:nvPr/>
          </p:nvSpPr>
          <p:spPr bwMode="auto">
            <a:xfrm>
              <a:off x="4608"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43" name="Line 50">
              <a:extLst>
                <a:ext uri="{FF2B5EF4-FFF2-40B4-BE49-F238E27FC236}">
                  <a16:creationId xmlns:a16="http://schemas.microsoft.com/office/drawing/2014/main" id="{7E0BAA9A-B26A-42BF-843F-8460036E4B11}"/>
                </a:ext>
              </a:extLst>
            </p:cNvPr>
            <p:cNvSpPr>
              <a:spLocks noChangeShapeType="1"/>
            </p:cNvSpPr>
            <p:nvPr/>
          </p:nvSpPr>
          <p:spPr bwMode="auto">
            <a:xfrm>
              <a:off x="4944"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3699" name="Text Box 51">
              <a:extLst>
                <a:ext uri="{FF2B5EF4-FFF2-40B4-BE49-F238E27FC236}">
                  <a16:creationId xmlns:a16="http://schemas.microsoft.com/office/drawing/2014/main" id="{B137C902-5EC2-4BDC-9C4A-3D4F928956FA}"/>
                </a:ext>
              </a:extLst>
            </p:cNvPr>
            <p:cNvSpPr txBox="1">
              <a:spLocks noChangeArrowheads="1"/>
            </p:cNvSpPr>
            <p:nvPr/>
          </p:nvSpPr>
          <p:spPr bwMode="auto">
            <a:xfrm>
              <a:off x="3167" y="3214"/>
              <a:ext cx="2140" cy="617"/>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b="1">
                  <a:effectLst>
                    <a:outerShdw blurRad="38100" dist="38100" dir="2700000" algn="tl">
                      <a:srgbClr val="C0C0C0"/>
                    </a:outerShdw>
                  </a:effectLst>
                  <a:latin typeface="Times New Roman" pitchFamily="18" charset="0"/>
                  <a:ea typeface="仿宋_GB2312" pitchFamily="49" charset="-122"/>
                </a:rPr>
                <a:t>交换 </a:t>
              </a:r>
              <a:r>
                <a:rPr lang="en-US" altLang="zh-CN" b="1">
                  <a:effectLst>
                    <a:outerShdw blurRad="38100" dist="38100" dir="2700000" algn="tl">
                      <a:srgbClr val="C0C0C0"/>
                    </a:outerShdw>
                  </a:effectLst>
                  <a:latin typeface="Times New Roman" pitchFamily="18" charset="0"/>
                  <a:ea typeface="仿宋_GB2312" pitchFamily="49" charset="-122"/>
                </a:rPr>
                <a:t>1</a:t>
              </a:r>
              <a:r>
                <a:rPr lang="en-US" altLang="en-US" b="1">
                  <a:effectLst>
                    <a:outerShdw blurRad="38100" dist="38100" dir="2700000" algn="tl">
                      <a:srgbClr val="C0C0C0"/>
                    </a:outerShdw>
                  </a:effectLst>
                  <a:latin typeface="Times New Roman" pitchFamily="18" charset="0"/>
                  <a:ea typeface="仿宋_GB2312" pitchFamily="49" charset="-122"/>
                </a:rPr>
                <a:t> </a:t>
              </a:r>
              <a:r>
                <a:rPr lang="zh-CN" altLang="en-US" b="1">
                  <a:effectLst>
                    <a:outerShdw blurRad="38100" dist="38100" dir="2700000" algn="tl">
                      <a:srgbClr val="C0C0C0"/>
                    </a:outerShdw>
                  </a:effectLst>
                  <a:latin typeface="Times New Roman" pitchFamily="18" charset="0"/>
                  <a:ea typeface="仿宋_GB2312" pitchFamily="49" charset="-122"/>
                </a:rPr>
                <a:t>号与 </a:t>
              </a:r>
              <a:r>
                <a:rPr lang="en-US" altLang="zh-CN" b="1">
                  <a:effectLst>
                    <a:outerShdw blurRad="38100" dist="38100" dir="2700000" algn="tl">
                      <a:srgbClr val="C0C0C0"/>
                    </a:outerShdw>
                  </a:effectLst>
                  <a:latin typeface="Times New Roman" pitchFamily="18" charset="0"/>
                  <a:ea typeface="仿宋_GB2312" pitchFamily="49" charset="-122"/>
                </a:rPr>
                <a:t>2 </a:t>
              </a:r>
              <a:r>
                <a:rPr lang="zh-CN" altLang="en-US" b="1">
                  <a:effectLst>
                    <a:outerShdw blurRad="38100" dist="38100" dir="2700000" algn="tl">
                      <a:srgbClr val="C0C0C0"/>
                    </a:outerShdw>
                  </a:effectLst>
                  <a:latin typeface="Times New Roman" pitchFamily="18" charset="0"/>
                  <a:ea typeface="仿宋_GB2312" pitchFamily="49" charset="-122"/>
                </a:rPr>
                <a:t>号记录,</a:t>
              </a:r>
            </a:p>
            <a:p>
              <a:pPr defTabSz="923925" eaLnBrk="1" hangingPunct="1">
                <a:defRPr/>
              </a:pPr>
              <a:r>
                <a:rPr lang="zh-CN" altLang="en-US" b="1">
                  <a:solidFill>
                    <a:schemeClr val="hlink"/>
                  </a:solidFill>
                  <a:effectLst>
                    <a:outerShdw blurRad="38100" dist="38100" dir="2700000" algn="tl">
                      <a:srgbClr val="C0C0C0"/>
                    </a:outerShdw>
                  </a:effectLst>
                  <a:latin typeface="Times New Roman" pitchFamily="18" charset="0"/>
                  <a:ea typeface="黑体" pitchFamily="49" charset="-122"/>
                </a:rPr>
                <a:t>所有</a:t>
              </a:r>
              <a:r>
                <a:rPr lang="zh-CN" altLang="en-US" b="1">
                  <a:effectLst>
                    <a:outerShdw blurRad="38100" dist="38100" dir="2700000" algn="tl">
                      <a:srgbClr val="C0C0C0"/>
                    </a:outerShdw>
                  </a:effectLst>
                  <a:latin typeface="Times New Roman" pitchFamily="18" charset="0"/>
                  <a:ea typeface="仿宋_GB2312" pitchFamily="49" charset="-122"/>
                </a:rPr>
                <a:t>记录就位</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3700" name="Text Box 52">
              <a:extLst>
                <a:ext uri="{FF2B5EF4-FFF2-40B4-BE49-F238E27FC236}">
                  <a16:creationId xmlns:a16="http://schemas.microsoft.com/office/drawing/2014/main" id="{0FDC2058-B7ED-4BA3-A029-02D4F5AED07A}"/>
                </a:ext>
              </a:extLst>
            </p:cNvPr>
            <p:cNvSpPr txBox="1">
              <a:spLocks noChangeArrowheads="1"/>
            </p:cNvSpPr>
            <p:nvPr/>
          </p:nvSpPr>
          <p:spPr bwMode="auto">
            <a:xfrm>
              <a:off x="528" y="3205"/>
              <a:ext cx="1921" cy="616"/>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b="1">
                  <a:effectLst>
                    <a:outerShdw blurRad="38100" dist="38100" dir="2700000" algn="tl">
                      <a:srgbClr val="C0C0C0"/>
                    </a:outerShdw>
                  </a:effectLst>
                  <a:latin typeface="Times New Roman" pitchFamily="18" charset="0"/>
                  <a:ea typeface="仿宋_GB2312" pitchFamily="49" charset="-122"/>
                </a:rPr>
                <a:t>从 </a:t>
              </a:r>
              <a:r>
                <a:rPr lang="en-US" altLang="zh-CN" b="1">
                  <a:effectLst>
                    <a:outerShdw blurRad="38100" dist="38100" dir="2700000" algn="tl">
                      <a:srgbClr val="C0C0C0"/>
                    </a:outerShdw>
                  </a:effectLst>
                  <a:latin typeface="Times New Roman" pitchFamily="18" charset="0"/>
                  <a:ea typeface="仿宋_GB2312" pitchFamily="49" charset="-122"/>
                </a:rPr>
                <a:t>1 </a:t>
              </a:r>
              <a:r>
                <a:rPr lang="zh-CN" altLang="en-US" b="1">
                  <a:effectLst>
                    <a:outerShdw blurRad="38100" dist="38100" dir="2700000" algn="tl">
                      <a:srgbClr val="C0C0C0"/>
                    </a:outerShdw>
                  </a:effectLst>
                  <a:latin typeface="Times New Roman" pitchFamily="18" charset="0"/>
                  <a:ea typeface="仿宋_GB2312" pitchFamily="49" charset="-122"/>
                </a:rPr>
                <a:t>号到 </a:t>
              </a:r>
              <a:r>
                <a:rPr lang="en-US" altLang="zh-CN" b="1">
                  <a:effectLst>
                    <a:outerShdw blurRad="38100" dist="38100" dir="2700000" algn="tl">
                      <a:srgbClr val="C0C0C0"/>
                    </a:outerShdw>
                  </a:effectLst>
                  <a:latin typeface="Times New Roman" pitchFamily="18" charset="0"/>
                  <a:ea typeface="仿宋_GB2312" pitchFamily="49" charset="-122"/>
                </a:rPr>
                <a:t>2 </a:t>
              </a:r>
              <a:r>
                <a:rPr lang="zh-CN" altLang="en-US" b="1">
                  <a:effectLst>
                    <a:outerShdw blurRad="38100" dist="38100" dir="2700000" algn="tl">
                      <a:srgbClr val="C0C0C0"/>
                    </a:outerShdw>
                  </a:effectLst>
                  <a:latin typeface="Times New Roman" pitchFamily="18" charset="0"/>
                  <a:ea typeface="仿宋_GB2312" pitchFamily="49" charset="-122"/>
                </a:rPr>
                <a:t>号 重新</a:t>
              </a:r>
            </a:p>
            <a:p>
              <a:pPr defTabSz="923925" eaLnBrk="1" hangingPunct="1">
                <a:defRPr/>
              </a:pPr>
              <a:r>
                <a:rPr lang="zh-CN" altLang="en-US" b="1">
                  <a:effectLst>
                    <a:outerShdw blurRad="38100" dist="38100" dir="2700000" algn="tl">
                      <a:srgbClr val="C0C0C0"/>
                    </a:outerShdw>
                  </a:effectLst>
                  <a:latin typeface="Times New Roman" pitchFamily="18" charset="0"/>
                  <a:ea typeface="仿宋_GB2312" pitchFamily="49" charset="-122"/>
                </a:rPr>
                <a:t>调整为最大堆</a:t>
              </a:r>
            </a:p>
          </p:txBody>
        </p:sp>
        <p:sp>
          <p:nvSpPr>
            <p:cNvPr id="85046" name="AutoShape 53">
              <a:extLst>
                <a:ext uri="{FF2B5EF4-FFF2-40B4-BE49-F238E27FC236}">
                  <a16:creationId xmlns:a16="http://schemas.microsoft.com/office/drawing/2014/main" id="{9905C9D5-D976-456E-BA27-5FB28AB0236E}"/>
                </a:ext>
              </a:extLst>
            </p:cNvPr>
            <p:cNvSpPr>
              <a:spLocks noChangeArrowheads="1"/>
            </p:cNvSpPr>
            <p:nvPr/>
          </p:nvSpPr>
          <p:spPr bwMode="auto">
            <a:xfrm>
              <a:off x="144"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85047" name="Line 54">
              <a:extLst>
                <a:ext uri="{FF2B5EF4-FFF2-40B4-BE49-F238E27FC236}">
                  <a16:creationId xmlns:a16="http://schemas.microsoft.com/office/drawing/2014/main" id="{8D904023-C9E2-45FB-932E-8CA572A3313F}"/>
                </a:ext>
              </a:extLst>
            </p:cNvPr>
            <p:cNvSpPr>
              <a:spLocks noChangeShapeType="1"/>
            </p:cNvSpPr>
            <p:nvPr/>
          </p:nvSpPr>
          <p:spPr bwMode="auto">
            <a:xfrm flipV="1">
              <a:off x="1344" y="1152"/>
              <a:ext cx="192" cy="24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48" name="Line 55">
              <a:extLst>
                <a:ext uri="{FF2B5EF4-FFF2-40B4-BE49-F238E27FC236}">
                  <a16:creationId xmlns:a16="http://schemas.microsoft.com/office/drawing/2014/main" id="{4F67397A-61CF-4379-97DD-FA9C69B43C05}"/>
                </a:ext>
              </a:extLst>
            </p:cNvPr>
            <p:cNvSpPr>
              <a:spLocks noChangeShapeType="1"/>
            </p:cNvSpPr>
            <p:nvPr/>
          </p:nvSpPr>
          <p:spPr bwMode="auto">
            <a:xfrm flipH="1">
              <a:off x="1296" y="1104"/>
              <a:ext cx="192" cy="240"/>
            </a:xfrm>
            <a:prstGeom prst="line">
              <a:avLst/>
            </a:prstGeom>
            <a:noFill/>
            <a:ln w="28575">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49" name="Freeform 56">
              <a:extLst>
                <a:ext uri="{FF2B5EF4-FFF2-40B4-BE49-F238E27FC236}">
                  <a16:creationId xmlns:a16="http://schemas.microsoft.com/office/drawing/2014/main" id="{5EE5DE16-5C35-405E-AF81-64C721249685}"/>
                </a:ext>
              </a:extLst>
            </p:cNvPr>
            <p:cNvSpPr>
              <a:spLocks/>
            </p:cNvSpPr>
            <p:nvPr/>
          </p:nvSpPr>
          <p:spPr bwMode="auto">
            <a:xfrm>
              <a:off x="816" y="632"/>
              <a:ext cx="1248" cy="1400"/>
            </a:xfrm>
            <a:custGeom>
              <a:avLst/>
              <a:gdLst>
                <a:gd name="T0" fmla="*/ 544 w 1248"/>
                <a:gd name="T1" fmla="*/ 280 h 1400"/>
                <a:gd name="T2" fmla="*/ 64 w 1248"/>
                <a:gd name="T3" fmla="*/ 856 h 1400"/>
                <a:gd name="T4" fmla="*/ 160 w 1248"/>
                <a:gd name="T5" fmla="*/ 1192 h 1400"/>
                <a:gd name="T6" fmla="*/ 544 w 1248"/>
                <a:gd name="T7" fmla="*/ 1336 h 1400"/>
                <a:gd name="T8" fmla="*/ 976 w 1248"/>
                <a:gd name="T9" fmla="*/ 808 h 1400"/>
                <a:gd name="T10" fmla="*/ 1216 w 1248"/>
                <a:gd name="T11" fmla="*/ 424 h 1400"/>
                <a:gd name="T12" fmla="*/ 1168 w 1248"/>
                <a:gd name="T13" fmla="*/ 136 h 1400"/>
                <a:gd name="T14" fmla="*/ 976 w 1248"/>
                <a:gd name="T15" fmla="*/ 40 h 1400"/>
                <a:gd name="T16" fmla="*/ 784 w 1248"/>
                <a:gd name="T17" fmla="*/ 40 h 1400"/>
                <a:gd name="T18" fmla="*/ 544 w 1248"/>
                <a:gd name="T19" fmla="*/ 280 h 14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8"/>
                <a:gd name="T31" fmla="*/ 0 h 1400"/>
                <a:gd name="T32" fmla="*/ 1248 w 1248"/>
                <a:gd name="T33" fmla="*/ 1400 h 14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8" h="1400">
                  <a:moveTo>
                    <a:pt x="544" y="280"/>
                  </a:moveTo>
                  <a:cubicBezTo>
                    <a:pt x="424" y="416"/>
                    <a:pt x="128" y="704"/>
                    <a:pt x="64" y="856"/>
                  </a:cubicBezTo>
                  <a:cubicBezTo>
                    <a:pt x="0" y="1008"/>
                    <a:pt x="80" y="1112"/>
                    <a:pt x="160" y="1192"/>
                  </a:cubicBezTo>
                  <a:cubicBezTo>
                    <a:pt x="240" y="1272"/>
                    <a:pt x="408" y="1400"/>
                    <a:pt x="544" y="1336"/>
                  </a:cubicBezTo>
                  <a:cubicBezTo>
                    <a:pt x="680" y="1272"/>
                    <a:pt x="864" y="960"/>
                    <a:pt x="976" y="808"/>
                  </a:cubicBezTo>
                  <a:cubicBezTo>
                    <a:pt x="1088" y="656"/>
                    <a:pt x="1184" y="536"/>
                    <a:pt x="1216" y="424"/>
                  </a:cubicBezTo>
                  <a:cubicBezTo>
                    <a:pt x="1248" y="312"/>
                    <a:pt x="1208" y="200"/>
                    <a:pt x="1168" y="136"/>
                  </a:cubicBezTo>
                  <a:cubicBezTo>
                    <a:pt x="1128" y="72"/>
                    <a:pt x="1040" y="56"/>
                    <a:pt x="976" y="40"/>
                  </a:cubicBezTo>
                  <a:cubicBezTo>
                    <a:pt x="912" y="24"/>
                    <a:pt x="856" y="0"/>
                    <a:pt x="784" y="40"/>
                  </a:cubicBezTo>
                  <a:cubicBezTo>
                    <a:pt x="712" y="80"/>
                    <a:pt x="664" y="144"/>
                    <a:pt x="544" y="280"/>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5050" name="Freeform 57">
              <a:extLst>
                <a:ext uri="{FF2B5EF4-FFF2-40B4-BE49-F238E27FC236}">
                  <a16:creationId xmlns:a16="http://schemas.microsoft.com/office/drawing/2014/main" id="{0BAF8297-AD5C-478C-91B8-0879AFDD3735}"/>
                </a:ext>
              </a:extLst>
            </p:cNvPr>
            <p:cNvSpPr>
              <a:spLocks/>
            </p:cNvSpPr>
            <p:nvPr/>
          </p:nvSpPr>
          <p:spPr bwMode="auto">
            <a:xfrm>
              <a:off x="3976" y="672"/>
              <a:ext cx="736" cy="736"/>
            </a:xfrm>
            <a:custGeom>
              <a:avLst/>
              <a:gdLst>
                <a:gd name="T0" fmla="*/ 56 w 736"/>
                <a:gd name="T1" fmla="*/ 144 h 736"/>
                <a:gd name="T2" fmla="*/ 8 w 736"/>
                <a:gd name="T3" fmla="*/ 288 h 736"/>
                <a:gd name="T4" fmla="*/ 56 w 736"/>
                <a:gd name="T5" fmla="*/ 480 h 736"/>
                <a:gd name="T6" fmla="*/ 296 w 736"/>
                <a:gd name="T7" fmla="*/ 720 h 736"/>
                <a:gd name="T8" fmla="*/ 680 w 736"/>
                <a:gd name="T9" fmla="*/ 576 h 736"/>
                <a:gd name="T10" fmla="*/ 632 w 736"/>
                <a:gd name="T11" fmla="*/ 144 h 736"/>
                <a:gd name="T12" fmla="*/ 344 w 736"/>
                <a:gd name="T13" fmla="*/ 0 h 736"/>
                <a:gd name="T14" fmla="*/ 56 w 736"/>
                <a:gd name="T15" fmla="*/ 144 h 736"/>
                <a:gd name="T16" fmla="*/ 0 60000 65536"/>
                <a:gd name="T17" fmla="*/ 0 60000 65536"/>
                <a:gd name="T18" fmla="*/ 0 60000 65536"/>
                <a:gd name="T19" fmla="*/ 0 60000 65536"/>
                <a:gd name="T20" fmla="*/ 0 60000 65536"/>
                <a:gd name="T21" fmla="*/ 0 60000 65536"/>
                <a:gd name="T22" fmla="*/ 0 60000 65536"/>
                <a:gd name="T23" fmla="*/ 0 60000 65536"/>
                <a:gd name="T24" fmla="*/ 0 w 736"/>
                <a:gd name="T25" fmla="*/ 0 h 736"/>
                <a:gd name="T26" fmla="*/ 736 w 736"/>
                <a:gd name="T27" fmla="*/ 736 h 7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6" h="736">
                  <a:moveTo>
                    <a:pt x="56" y="144"/>
                  </a:moveTo>
                  <a:cubicBezTo>
                    <a:pt x="0" y="192"/>
                    <a:pt x="8" y="232"/>
                    <a:pt x="8" y="288"/>
                  </a:cubicBezTo>
                  <a:cubicBezTo>
                    <a:pt x="8" y="344"/>
                    <a:pt x="8" y="408"/>
                    <a:pt x="56" y="480"/>
                  </a:cubicBezTo>
                  <a:cubicBezTo>
                    <a:pt x="104" y="552"/>
                    <a:pt x="192" y="704"/>
                    <a:pt x="296" y="720"/>
                  </a:cubicBezTo>
                  <a:cubicBezTo>
                    <a:pt x="400" y="736"/>
                    <a:pt x="624" y="672"/>
                    <a:pt x="680" y="576"/>
                  </a:cubicBezTo>
                  <a:cubicBezTo>
                    <a:pt x="736" y="480"/>
                    <a:pt x="688" y="240"/>
                    <a:pt x="632" y="144"/>
                  </a:cubicBezTo>
                  <a:cubicBezTo>
                    <a:pt x="576" y="48"/>
                    <a:pt x="440" y="0"/>
                    <a:pt x="344" y="0"/>
                  </a:cubicBezTo>
                  <a:cubicBezTo>
                    <a:pt x="248" y="0"/>
                    <a:pt x="112" y="96"/>
                    <a:pt x="56" y="144"/>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a:extLst>
              <a:ext uri="{FF2B5EF4-FFF2-40B4-BE49-F238E27FC236}">
                <a16:creationId xmlns:a16="http://schemas.microsoft.com/office/drawing/2014/main" id="{EC8A644E-21FD-4646-86A4-0AC9B6C6A295}"/>
              </a:ext>
            </a:extLst>
          </p:cNvPr>
          <p:cNvSpPr>
            <a:spLocks noGrp="1" noChangeArrowheads="1"/>
          </p:cNvSpPr>
          <p:nvPr>
            <p:ph idx="1"/>
          </p:nvPr>
        </p:nvSpPr>
        <p:spPr>
          <a:xfrm>
            <a:off x="467544" y="1208086"/>
            <a:ext cx="8352928" cy="1572841"/>
          </a:xfrm>
        </p:spPr>
        <p:txBody>
          <a:bodyPr/>
          <a:lstStyle/>
          <a:p>
            <a:pPr algn="just">
              <a:buNone/>
            </a:pPr>
            <a:r>
              <a:rPr lang="zh-CN" altLang="en-US" sz="2800" b="1" dirty="0">
                <a:solidFill>
                  <a:srgbClr val="00206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例：</a:t>
            </a:r>
            <a:r>
              <a:rPr lang="zh-CN" altLang="en-US" sz="2800" b="1" dirty="0">
                <a:latin typeface="黑体" panose="02010609060101010101" pitchFamily="49" charset="-122"/>
                <a:ea typeface="黑体" panose="02010609060101010101" pitchFamily="49" charset="-122"/>
              </a:rPr>
              <a:t>待排序列为</a:t>
            </a:r>
            <a:r>
              <a:rPr lang="en-US" altLang="zh-CN" sz="2800" b="1" dirty="0">
                <a:latin typeface="黑体" panose="02010609060101010101" pitchFamily="49" charset="-122"/>
                <a:ea typeface="黑体" panose="02010609060101010101" pitchFamily="49" charset="-122"/>
              </a:rPr>
              <a:t>310,8,27,132,6,95,18,4,</a:t>
            </a:r>
            <a:r>
              <a:rPr lang="zh-CN" altLang="en-US" sz="2800" b="1" dirty="0">
                <a:latin typeface="黑体" panose="02010609060101010101" pitchFamily="49" charset="-122"/>
                <a:ea typeface="黑体" panose="02010609060101010101" pitchFamily="49" charset="-122"/>
              </a:rPr>
              <a:t>请将该序</a:t>
            </a:r>
            <a:endParaRPr lang="en-US" altLang="zh-CN" sz="2800" b="1" dirty="0">
              <a:latin typeface="黑体" panose="02010609060101010101" pitchFamily="49" charset="-122"/>
              <a:ea typeface="黑体" panose="02010609060101010101" pitchFamily="49" charset="-122"/>
            </a:endParaRPr>
          </a:p>
          <a:p>
            <a:pPr algn="just">
              <a:buNone/>
            </a:pPr>
            <a:r>
              <a:rPr lang="zh-CN" altLang="en-US" sz="2800" b="1" dirty="0">
                <a:latin typeface="黑体" panose="02010609060101010101" pitchFamily="49" charset="-122"/>
                <a:ea typeface="黑体" panose="02010609060101010101" pitchFamily="49" charset="-122"/>
              </a:rPr>
              <a:t>列调整为“</a:t>
            </a:r>
            <a:r>
              <a:rPr lang="zh-CN" altLang="en-US" sz="2800" b="1" dirty="0">
                <a:solidFill>
                  <a:srgbClr val="FF0000"/>
                </a:solidFill>
                <a:latin typeface="黑体" panose="02010609060101010101" pitchFamily="49" charset="-122"/>
                <a:ea typeface="黑体" panose="02010609060101010101" pitchFamily="49" charset="-122"/>
              </a:rPr>
              <a:t>大顶</a:t>
            </a:r>
            <a:r>
              <a:rPr lang="zh-CN" altLang="en-US" sz="2800" b="1" dirty="0">
                <a:latin typeface="黑体" panose="02010609060101010101" pitchFamily="49" charset="-122"/>
                <a:ea typeface="黑体" panose="02010609060101010101" pitchFamily="49" charset="-122"/>
              </a:rPr>
              <a:t>”堆，并画出调整过程。并写出每</a:t>
            </a:r>
            <a:endParaRPr lang="en-US" altLang="zh-CN" sz="2800" b="1" dirty="0">
              <a:latin typeface="黑体" panose="02010609060101010101" pitchFamily="49" charset="-122"/>
              <a:ea typeface="黑体" panose="02010609060101010101" pitchFamily="49" charset="-122"/>
            </a:endParaRPr>
          </a:p>
          <a:p>
            <a:pPr algn="just">
              <a:buNone/>
            </a:pPr>
            <a:r>
              <a:rPr lang="zh-CN" altLang="en-US" sz="2800" b="1" dirty="0">
                <a:latin typeface="黑体" panose="02010609060101010101" pitchFamily="49" charset="-122"/>
                <a:ea typeface="黑体" panose="02010609060101010101" pitchFamily="49" charset="-122"/>
              </a:rPr>
              <a:t>趟排序的结果。</a:t>
            </a:r>
            <a:endParaRPr lang="zh-CN" altLang="en-US" sz="2800" dirty="0"/>
          </a:p>
        </p:txBody>
      </p:sp>
      <p:sp>
        <p:nvSpPr>
          <p:cNvPr id="4" name="内容占位符 2">
            <a:extLst>
              <a:ext uri="{FF2B5EF4-FFF2-40B4-BE49-F238E27FC236}">
                <a16:creationId xmlns:a16="http://schemas.microsoft.com/office/drawing/2014/main" id="{9971E01D-ABB1-4857-A08E-674594A5ECD8}"/>
              </a:ext>
            </a:extLst>
          </p:cNvPr>
          <p:cNvSpPr txBox="1">
            <a:spLocks noChangeArrowheads="1"/>
          </p:cNvSpPr>
          <p:nvPr/>
        </p:nvSpPr>
        <p:spPr bwMode="auto">
          <a:xfrm>
            <a:off x="475928" y="2937377"/>
            <a:ext cx="8604448" cy="586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prstTxWarp prst="textNoShape">
              <a:avLst/>
            </a:prstTxWarp>
          </a:bodyPr>
          <a:lst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0888"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663"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lgn="just">
              <a:buFont typeface="Wingdings" panose="05000000000000000000" pitchFamily="2" charset="2"/>
              <a:buNone/>
            </a:pPr>
            <a:r>
              <a:rPr lang="zh-CN" altLang="en-US" sz="2600" b="1" kern="0" dirty="0">
                <a:solidFill>
                  <a:srgbClr val="002060"/>
                </a:solidFill>
                <a:latin typeface="黑体" panose="02010609060101010101" pitchFamily="49" charset="-122"/>
                <a:ea typeface="黑体" panose="02010609060101010101" pitchFamily="49" charset="-122"/>
              </a:rPr>
              <a:t>答：调整过程略，初始堆如下所示：</a:t>
            </a:r>
            <a:endParaRPr lang="en-US" altLang="zh-CN" sz="2800" b="1" kern="0" dirty="0">
              <a:latin typeface="黑体" panose="02010609060101010101" pitchFamily="49" charset="-122"/>
              <a:ea typeface="黑体" panose="02010609060101010101" pitchFamily="49" charset="-122"/>
            </a:endParaRPr>
          </a:p>
          <a:p>
            <a:pPr>
              <a:buFont typeface="Wingdings" panose="05000000000000000000" pitchFamily="2" charset="2"/>
              <a:buNone/>
            </a:pPr>
            <a:endParaRPr lang="zh-CN" altLang="en-US" kern="0" dirty="0"/>
          </a:p>
        </p:txBody>
      </p:sp>
      <p:sp>
        <p:nvSpPr>
          <p:cNvPr id="5" name="Rectangle 8">
            <a:extLst>
              <a:ext uri="{FF2B5EF4-FFF2-40B4-BE49-F238E27FC236}">
                <a16:creationId xmlns:a16="http://schemas.microsoft.com/office/drawing/2014/main" id="{B453FFC5-05B7-4366-92AA-9D6F67CC1B46}"/>
              </a:ext>
            </a:extLst>
          </p:cNvPr>
          <p:cNvSpPr>
            <a:spLocks noChangeArrowheads="1"/>
          </p:cNvSpPr>
          <p:nvPr/>
        </p:nvSpPr>
        <p:spPr bwMode="auto">
          <a:xfrm>
            <a:off x="1060002" y="276840"/>
            <a:ext cx="25010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600" b="1" dirty="0">
                <a:solidFill>
                  <a:srgbClr val="002060"/>
                </a:solidFill>
                <a:latin typeface="黑体" panose="02010609060101010101" pitchFamily="49" charset="-122"/>
                <a:ea typeface="黑体" panose="02010609060101010101" pitchFamily="49" charset="-122"/>
              </a:rPr>
              <a:t>课堂练习：</a:t>
            </a:r>
          </a:p>
        </p:txBody>
      </p:sp>
      <p:grpSp>
        <p:nvGrpSpPr>
          <p:cNvPr id="2" name="组合 1">
            <a:extLst>
              <a:ext uri="{FF2B5EF4-FFF2-40B4-BE49-F238E27FC236}">
                <a16:creationId xmlns:a16="http://schemas.microsoft.com/office/drawing/2014/main" id="{E9B3ABB8-BBBC-44C7-B9B7-1549AA4880D5}"/>
              </a:ext>
            </a:extLst>
          </p:cNvPr>
          <p:cNvGrpSpPr/>
          <p:nvPr/>
        </p:nvGrpSpPr>
        <p:grpSpPr>
          <a:xfrm>
            <a:off x="1907704" y="3524163"/>
            <a:ext cx="3810953" cy="2682770"/>
            <a:chOff x="1957799" y="3717032"/>
            <a:chExt cx="3810953" cy="2682770"/>
          </a:xfrm>
        </p:grpSpPr>
        <p:sp>
          <p:nvSpPr>
            <p:cNvPr id="7" name="Line 55">
              <a:extLst>
                <a:ext uri="{FF2B5EF4-FFF2-40B4-BE49-F238E27FC236}">
                  <a16:creationId xmlns:a16="http://schemas.microsoft.com/office/drawing/2014/main" id="{1AF04B1D-29A9-4E23-A1DC-82CC59D9CBB8}"/>
                </a:ext>
              </a:extLst>
            </p:cNvPr>
            <p:cNvSpPr>
              <a:spLocks noChangeShapeType="1"/>
            </p:cNvSpPr>
            <p:nvPr/>
          </p:nvSpPr>
          <p:spPr bwMode="auto">
            <a:xfrm flipH="1">
              <a:off x="4397152" y="4783832"/>
              <a:ext cx="304800" cy="3810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56">
              <a:extLst>
                <a:ext uri="{FF2B5EF4-FFF2-40B4-BE49-F238E27FC236}">
                  <a16:creationId xmlns:a16="http://schemas.microsoft.com/office/drawing/2014/main" id="{7D5CD775-EBAB-4115-B7CB-D95FF5D686A9}"/>
                </a:ext>
              </a:extLst>
            </p:cNvPr>
            <p:cNvSpPr>
              <a:spLocks noChangeShapeType="1"/>
            </p:cNvSpPr>
            <p:nvPr/>
          </p:nvSpPr>
          <p:spPr bwMode="auto">
            <a:xfrm>
              <a:off x="4244752" y="4098032"/>
              <a:ext cx="457200" cy="4572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57">
              <a:extLst>
                <a:ext uri="{FF2B5EF4-FFF2-40B4-BE49-F238E27FC236}">
                  <a16:creationId xmlns:a16="http://schemas.microsoft.com/office/drawing/2014/main" id="{A82260FE-6325-4095-8433-FDCA84C1650C}"/>
                </a:ext>
              </a:extLst>
            </p:cNvPr>
            <p:cNvSpPr>
              <a:spLocks noChangeShapeType="1"/>
            </p:cNvSpPr>
            <p:nvPr/>
          </p:nvSpPr>
          <p:spPr bwMode="auto">
            <a:xfrm flipH="1">
              <a:off x="3406552" y="4021832"/>
              <a:ext cx="533400" cy="5334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59">
              <a:extLst>
                <a:ext uri="{FF2B5EF4-FFF2-40B4-BE49-F238E27FC236}">
                  <a16:creationId xmlns:a16="http://schemas.microsoft.com/office/drawing/2014/main" id="{05D7C42B-3822-4AA5-A914-A1946329F7B6}"/>
                </a:ext>
              </a:extLst>
            </p:cNvPr>
            <p:cNvSpPr>
              <a:spLocks noChangeShapeType="1"/>
            </p:cNvSpPr>
            <p:nvPr/>
          </p:nvSpPr>
          <p:spPr bwMode="auto">
            <a:xfrm>
              <a:off x="3406552" y="4783832"/>
              <a:ext cx="228600" cy="3810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60">
              <a:extLst>
                <a:ext uri="{FF2B5EF4-FFF2-40B4-BE49-F238E27FC236}">
                  <a16:creationId xmlns:a16="http://schemas.microsoft.com/office/drawing/2014/main" id="{6B2A6216-98A5-4467-BA41-BB144D256D4E}"/>
                </a:ext>
              </a:extLst>
            </p:cNvPr>
            <p:cNvSpPr>
              <a:spLocks noChangeShapeType="1"/>
            </p:cNvSpPr>
            <p:nvPr/>
          </p:nvSpPr>
          <p:spPr bwMode="auto">
            <a:xfrm flipH="1">
              <a:off x="2292438" y="5620058"/>
              <a:ext cx="295269" cy="3810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61">
              <a:extLst>
                <a:ext uri="{FF2B5EF4-FFF2-40B4-BE49-F238E27FC236}">
                  <a16:creationId xmlns:a16="http://schemas.microsoft.com/office/drawing/2014/main" id="{FF2B0BDE-0C83-41DF-8F16-8926E31733F9}"/>
                </a:ext>
              </a:extLst>
            </p:cNvPr>
            <p:cNvSpPr>
              <a:spLocks noChangeShapeType="1"/>
            </p:cNvSpPr>
            <p:nvPr/>
          </p:nvSpPr>
          <p:spPr bwMode="auto">
            <a:xfrm flipH="1">
              <a:off x="2796952" y="4783832"/>
              <a:ext cx="381000" cy="4572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Oval 62">
              <a:extLst>
                <a:ext uri="{FF2B5EF4-FFF2-40B4-BE49-F238E27FC236}">
                  <a16:creationId xmlns:a16="http://schemas.microsoft.com/office/drawing/2014/main" id="{038D4069-7DA1-4C7C-8800-C2E0A5BF72A3}"/>
                </a:ext>
              </a:extLst>
            </p:cNvPr>
            <p:cNvSpPr>
              <a:spLocks noChangeArrowheads="1"/>
            </p:cNvSpPr>
            <p:nvPr/>
          </p:nvSpPr>
          <p:spPr bwMode="auto">
            <a:xfrm>
              <a:off x="4549552" y="4402832"/>
              <a:ext cx="457200" cy="457200"/>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95</a:t>
              </a:r>
              <a:endParaRPr kumimoji="0" lang="zh-CN" altLang="en-US" sz="2000" dirty="0">
                <a:latin typeface="Times New Roman" panose="02020603050405020304" pitchFamily="18" charset="0"/>
              </a:endParaRPr>
            </a:p>
          </p:txBody>
        </p:sp>
        <p:sp>
          <p:nvSpPr>
            <p:cNvPr id="15" name="Oval 63">
              <a:extLst>
                <a:ext uri="{FF2B5EF4-FFF2-40B4-BE49-F238E27FC236}">
                  <a16:creationId xmlns:a16="http://schemas.microsoft.com/office/drawing/2014/main" id="{664C3826-09E5-40EC-BE20-6D37D1D953FB}"/>
                </a:ext>
              </a:extLst>
            </p:cNvPr>
            <p:cNvSpPr>
              <a:spLocks noChangeArrowheads="1"/>
            </p:cNvSpPr>
            <p:nvPr/>
          </p:nvSpPr>
          <p:spPr bwMode="auto">
            <a:xfrm>
              <a:off x="3101752" y="4402832"/>
              <a:ext cx="457200" cy="457200"/>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132</a:t>
              </a:r>
              <a:endParaRPr kumimoji="0" lang="zh-CN" altLang="en-US" sz="2000" b="1" dirty="0">
                <a:latin typeface="Times New Roman" panose="02020603050405020304" pitchFamily="18" charset="0"/>
              </a:endParaRPr>
            </a:p>
          </p:txBody>
        </p:sp>
        <p:sp>
          <p:nvSpPr>
            <p:cNvPr id="16" name="Oval 64">
              <a:extLst>
                <a:ext uri="{FF2B5EF4-FFF2-40B4-BE49-F238E27FC236}">
                  <a16:creationId xmlns:a16="http://schemas.microsoft.com/office/drawing/2014/main" id="{9CB811D8-2A0A-4F97-8D96-E7F645A455D2}"/>
                </a:ext>
              </a:extLst>
            </p:cNvPr>
            <p:cNvSpPr>
              <a:spLocks noChangeArrowheads="1"/>
            </p:cNvSpPr>
            <p:nvPr/>
          </p:nvSpPr>
          <p:spPr bwMode="auto">
            <a:xfrm>
              <a:off x="2465146" y="5192879"/>
              <a:ext cx="457200" cy="457200"/>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ea typeface="MS Hei"/>
                  <a:cs typeface="MS Hei"/>
                </a:rPr>
                <a:t>8</a:t>
              </a:r>
              <a:endParaRPr kumimoji="0" lang="zh-CN" altLang="en-US" sz="2000" dirty="0">
                <a:latin typeface="Times New Roman" panose="02020603050405020304" pitchFamily="18" charset="0"/>
              </a:endParaRPr>
            </a:p>
          </p:txBody>
        </p:sp>
        <p:sp>
          <p:nvSpPr>
            <p:cNvPr id="17" name="Oval 67">
              <a:extLst>
                <a:ext uri="{FF2B5EF4-FFF2-40B4-BE49-F238E27FC236}">
                  <a16:creationId xmlns:a16="http://schemas.microsoft.com/office/drawing/2014/main" id="{631C9C06-45E3-4566-8AFC-AD25CC5C057C}"/>
                </a:ext>
              </a:extLst>
            </p:cNvPr>
            <p:cNvSpPr>
              <a:spLocks noChangeArrowheads="1"/>
            </p:cNvSpPr>
            <p:nvPr/>
          </p:nvSpPr>
          <p:spPr bwMode="auto">
            <a:xfrm>
              <a:off x="3863752" y="3717032"/>
              <a:ext cx="457200" cy="457200"/>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310</a:t>
              </a:r>
              <a:endParaRPr kumimoji="0" lang="zh-CN" altLang="en-US" sz="2000" dirty="0">
                <a:latin typeface="Times New Roman" panose="02020603050405020304" pitchFamily="18" charset="0"/>
              </a:endParaRPr>
            </a:p>
          </p:txBody>
        </p:sp>
        <p:sp>
          <p:nvSpPr>
            <p:cNvPr id="19" name="Oval 70">
              <a:extLst>
                <a:ext uri="{FF2B5EF4-FFF2-40B4-BE49-F238E27FC236}">
                  <a16:creationId xmlns:a16="http://schemas.microsoft.com/office/drawing/2014/main" id="{9AAECD04-D23A-444A-833E-AC23AAD73B95}"/>
                </a:ext>
              </a:extLst>
            </p:cNvPr>
            <p:cNvSpPr>
              <a:spLocks noChangeArrowheads="1"/>
            </p:cNvSpPr>
            <p:nvPr/>
          </p:nvSpPr>
          <p:spPr bwMode="auto">
            <a:xfrm>
              <a:off x="4092352" y="5164832"/>
              <a:ext cx="457200" cy="457200"/>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27</a:t>
              </a:r>
              <a:endParaRPr kumimoji="0" lang="zh-CN" altLang="en-US" sz="2000" dirty="0">
                <a:latin typeface="Times New Roman" panose="02020603050405020304" pitchFamily="18" charset="0"/>
              </a:endParaRPr>
            </a:p>
          </p:txBody>
        </p:sp>
        <p:sp>
          <p:nvSpPr>
            <p:cNvPr id="20" name="Line 73">
              <a:extLst>
                <a:ext uri="{FF2B5EF4-FFF2-40B4-BE49-F238E27FC236}">
                  <a16:creationId xmlns:a16="http://schemas.microsoft.com/office/drawing/2014/main" id="{35FE42D9-1348-466E-9DA7-66DB3809960A}"/>
                </a:ext>
              </a:extLst>
            </p:cNvPr>
            <p:cNvSpPr>
              <a:spLocks noChangeShapeType="1"/>
            </p:cNvSpPr>
            <p:nvPr/>
          </p:nvSpPr>
          <p:spPr bwMode="auto">
            <a:xfrm>
              <a:off x="4930552" y="4783832"/>
              <a:ext cx="685800" cy="6858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Oval 74">
              <a:extLst>
                <a:ext uri="{FF2B5EF4-FFF2-40B4-BE49-F238E27FC236}">
                  <a16:creationId xmlns:a16="http://schemas.microsoft.com/office/drawing/2014/main" id="{8F2C75FD-5316-4191-8BBA-D5AF012DF934}"/>
                </a:ext>
              </a:extLst>
            </p:cNvPr>
            <p:cNvSpPr>
              <a:spLocks noChangeArrowheads="1"/>
            </p:cNvSpPr>
            <p:nvPr/>
          </p:nvSpPr>
          <p:spPr bwMode="auto">
            <a:xfrm>
              <a:off x="5311552" y="5164832"/>
              <a:ext cx="457200" cy="457200"/>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18</a:t>
              </a:r>
              <a:endParaRPr kumimoji="0" lang="zh-CN" altLang="en-US" sz="2000" dirty="0">
                <a:latin typeface="Times New Roman" panose="02020603050405020304" pitchFamily="18" charset="0"/>
              </a:endParaRPr>
            </a:p>
          </p:txBody>
        </p:sp>
        <p:sp>
          <p:nvSpPr>
            <p:cNvPr id="22" name="Oval 75">
              <a:extLst>
                <a:ext uri="{FF2B5EF4-FFF2-40B4-BE49-F238E27FC236}">
                  <a16:creationId xmlns:a16="http://schemas.microsoft.com/office/drawing/2014/main" id="{E214C97B-EE56-4A9C-835B-6C9EF27D8225}"/>
                </a:ext>
              </a:extLst>
            </p:cNvPr>
            <p:cNvSpPr>
              <a:spLocks noChangeArrowheads="1"/>
            </p:cNvSpPr>
            <p:nvPr/>
          </p:nvSpPr>
          <p:spPr bwMode="auto">
            <a:xfrm>
              <a:off x="1957799" y="5942602"/>
              <a:ext cx="457200" cy="457200"/>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4</a:t>
              </a:r>
              <a:endParaRPr kumimoji="0" lang="zh-CN" altLang="en-US" sz="2000" dirty="0">
                <a:latin typeface="Times New Roman" panose="02020603050405020304" pitchFamily="18" charset="0"/>
              </a:endParaRPr>
            </a:p>
          </p:txBody>
        </p:sp>
        <p:sp>
          <p:nvSpPr>
            <p:cNvPr id="23" name="Oval 76">
              <a:extLst>
                <a:ext uri="{FF2B5EF4-FFF2-40B4-BE49-F238E27FC236}">
                  <a16:creationId xmlns:a16="http://schemas.microsoft.com/office/drawing/2014/main" id="{3F500D6E-8FEA-4262-9D02-1270133C31E5}"/>
                </a:ext>
              </a:extLst>
            </p:cNvPr>
            <p:cNvSpPr>
              <a:spLocks noChangeArrowheads="1"/>
            </p:cNvSpPr>
            <p:nvPr/>
          </p:nvSpPr>
          <p:spPr bwMode="auto">
            <a:xfrm>
              <a:off x="3482752" y="5164832"/>
              <a:ext cx="457200" cy="457200"/>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6</a:t>
              </a:r>
              <a:endParaRPr kumimoji="0" lang="zh-CN" altLang="en-US" sz="2000" dirty="0">
                <a:latin typeface="Times New Roman" panose="02020603050405020304" pitchFamily="18" charset="0"/>
              </a:endParaRPr>
            </a:p>
          </p:txBody>
        </p:sp>
      </p:grpSp>
    </p:spTree>
    <p:extLst>
      <p:ext uri="{BB962C8B-B14F-4D97-AF65-F5344CB8AC3E}">
        <p14:creationId xmlns:p14="http://schemas.microsoft.com/office/powerpoint/2010/main" val="3624481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AF18AE9-2916-4085-9DEA-A14A867F3C5C}"/>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一、直接插入排序(举例)</a:t>
            </a:r>
            <a:endParaRPr lang="en-US" altLang="zh-CN" sz="3300">
              <a:latin typeface="黑体" panose="02010609060101010101" pitchFamily="49" charset="-122"/>
              <a:ea typeface="黑体" panose="02010609060101010101" pitchFamily="49" charset="-122"/>
            </a:endParaRPr>
          </a:p>
        </p:txBody>
      </p:sp>
      <p:sp>
        <p:nvSpPr>
          <p:cNvPr id="13315" name="Text Box 3">
            <a:extLst>
              <a:ext uri="{FF2B5EF4-FFF2-40B4-BE49-F238E27FC236}">
                <a16:creationId xmlns:a16="http://schemas.microsoft.com/office/drawing/2014/main" id="{7408CE6B-643A-41B7-8457-3A808ACACF7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A9C77CB-8BBB-482A-877D-87260E9CF995}" type="slidenum">
              <a:rPr lang="zh-CN" altLang="en-US" sz="2400"/>
              <a:pPr algn="r" eaLnBrk="1" hangingPunct="1">
                <a:spcBef>
                  <a:spcPct val="50000"/>
                </a:spcBef>
                <a:buClrTx/>
                <a:buSzTx/>
                <a:buFontTx/>
                <a:buNone/>
              </a:pPr>
              <a:t>8</a:t>
            </a:fld>
            <a:endParaRPr lang="en-US" altLang="zh-CN" sz="2400"/>
          </a:p>
        </p:txBody>
      </p:sp>
      <p:sp>
        <p:nvSpPr>
          <p:cNvPr id="13316" name="Text Box 4">
            <a:extLst>
              <a:ext uri="{FF2B5EF4-FFF2-40B4-BE49-F238E27FC236}">
                <a16:creationId xmlns:a16="http://schemas.microsoft.com/office/drawing/2014/main" id="{2EC41820-C447-4AAE-A68D-5010159E8BF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13317" name="Rectangle 5">
            <a:extLst>
              <a:ext uri="{FF2B5EF4-FFF2-40B4-BE49-F238E27FC236}">
                <a16:creationId xmlns:a16="http://schemas.microsoft.com/office/drawing/2014/main" id="{D27122C8-AF23-4D32-9446-E76E190F36DF}"/>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已知待序的一组记录的初始排列为：21, 25, 49, 25</a:t>
            </a:r>
            <a:r>
              <a:rPr lang="zh-CN" altLang="en-US" b="1" baseline="30000">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 16, 08</a:t>
            </a:r>
          </a:p>
        </p:txBody>
      </p:sp>
      <p:sp>
        <p:nvSpPr>
          <p:cNvPr id="13318" name="Rectangle 6">
            <a:extLst>
              <a:ext uri="{FF2B5EF4-FFF2-40B4-BE49-F238E27FC236}">
                <a16:creationId xmlns:a16="http://schemas.microsoft.com/office/drawing/2014/main" id="{780F3BA0-4A48-4DE0-8419-2E945D3473D9}"/>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13319" name="Group 7">
            <a:extLst>
              <a:ext uri="{FF2B5EF4-FFF2-40B4-BE49-F238E27FC236}">
                <a16:creationId xmlns:a16="http://schemas.microsoft.com/office/drawing/2014/main" id="{501373D2-60F5-468A-AD6F-2DDD876A2BA8}"/>
              </a:ext>
            </a:extLst>
          </p:cNvPr>
          <p:cNvGrpSpPr>
            <a:grpSpLocks/>
          </p:cNvGrpSpPr>
          <p:nvPr/>
        </p:nvGrpSpPr>
        <p:grpSpPr bwMode="auto">
          <a:xfrm>
            <a:off x="838200" y="4498975"/>
            <a:ext cx="7848600" cy="1671638"/>
            <a:chOff x="480" y="288"/>
            <a:chExt cx="4944" cy="1057"/>
          </a:xfrm>
        </p:grpSpPr>
        <p:sp>
          <p:nvSpPr>
            <p:cNvPr id="13320" name="AutoShape 8" descr="白色大理石">
              <a:extLst>
                <a:ext uri="{FF2B5EF4-FFF2-40B4-BE49-F238E27FC236}">
                  <a16:creationId xmlns:a16="http://schemas.microsoft.com/office/drawing/2014/main" id="{A45A5ED9-4B16-434C-85E6-850757D68B5B}"/>
                </a:ext>
              </a:extLst>
            </p:cNvPr>
            <p:cNvSpPr>
              <a:spLocks noChangeArrowheads="1"/>
            </p:cNvSpPr>
            <p:nvPr/>
          </p:nvSpPr>
          <p:spPr bwMode="auto">
            <a:xfrm>
              <a:off x="480" y="768"/>
              <a:ext cx="4944" cy="288"/>
            </a:xfrm>
            <a:prstGeom prst="parallelogram">
              <a:avLst>
                <a:gd name="adj" fmla="val 248440"/>
              </a:avLst>
            </a:prstGeom>
            <a:blipFill dpi="0" rotWithShape="0">
              <a:blip r:embed="rId2" cstate="print"/>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6313" name="AutoShape 9">
              <a:extLst>
                <a:ext uri="{FF2B5EF4-FFF2-40B4-BE49-F238E27FC236}">
                  <a16:creationId xmlns:a16="http://schemas.microsoft.com/office/drawing/2014/main" id="{C53A1919-05C9-4848-8EB2-5D02DFFFED2B}"/>
                </a:ext>
              </a:extLst>
            </p:cNvPr>
            <p:cNvSpPr>
              <a:spLocks noChangeArrowheads="1"/>
            </p:cNvSpPr>
            <p:nvPr/>
          </p:nvSpPr>
          <p:spPr bwMode="auto">
            <a:xfrm>
              <a:off x="1296" y="528"/>
              <a:ext cx="336" cy="48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endParaRPr lang="zh-CN" altLang="en-US">
                <a:effectLst>
                  <a:outerShdw blurRad="38100" dist="38100" dir="2700000" algn="tl">
                    <a:srgbClr val="FFFFFF"/>
                  </a:outerShdw>
                </a:effectLst>
                <a:latin typeface="Times New Roman" pitchFamily="18" charset="0"/>
              </a:endParaRPr>
            </a:p>
          </p:txBody>
        </p:sp>
        <p:sp>
          <p:nvSpPr>
            <p:cNvPr id="226314" name="AutoShape 10">
              <a:extLst>
                <a:ext uri="{FF2B5EF4-FFF2-40B4-BE49-F238E27FC236}">
                  <a16:creationId xmlns:a16="http://schemas.microsoft.com/office/drawing/2014/main" id="{964500CB-FCFF-4525-AA81-86CA7C6C7DC9}"/>
                </a:ext>
              </a:extLst>
            </p:cNvPr>
            <p:cNvSpPr>
              <a:spLocks noChangeArrowheads="1"/>
            </p:cNvSpPr>
            <p:nvPr/>
          </p:nvSpPr>
          <p:spPr bwMode="auto">
            <a:xfrm>
              <a:off x="1776" y="480"/>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endParaRPr lang="zh-CN" altLang="en-US">
                <a:effectLst>
                  <a:outerShdw blurRad="38100" dist="38100" dir="2700000" algn="tl">
                    <a:srgbClr val="FFFFFF"/>
                  </a:outerShdw>
                </a:effectLst>
                <a:latin typeface="Times New Roman" pitchFamily="18" charset="0"/>
              </a:endParaRPr>
            </a:p>
          </p:txBody>
        </p:sp>
        <p:sp>
          <p:nvSpPr>
            <p:cNvPr id="226315" name="AutoShape 11">
              <a:extLst>
                <a:ext uri="{FF2B5EF4-FFF2-40B4-BE49-F238E27FC236}">
                  <a16:creationId xmlns:a16="http://schemas.microsoft.com/office/drawing/2014/main" id="{9EC25AB9-74E2-4DFF-8F39-5FD7C5A73047}"/>
                </a:ext>
              </a:extLst>
            </p:cNvPr>
            <p:cNvSpPr>
              <a:spLocks noChangeArrowheads="1"/>
            </p:cNvSpPr>
            <p:nvPr/>
          </p:nvSpPr>
          <p:spPr bwMode="auto">
            <a:xfrm>
              <a:off x="2256" y="288"/>
              <a:ext cx="336" cy="72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endParaRPr lang="zh-CN" altLang="en-US">
                <a:effectLst>
                  <a:outerShdw blurRad="38100" dist="38100" dir="2700000" algn="tl">
                    <a:srgbClr val="FFFFFF"/>
                  </a:outerShdw>
                </a:effectLst>
                <a:latin typeface="Times New Roman" pitchFamily="18" charset="0"/>
              </a:endParaRPr>
            </a:p>
          </p:txBody>
        </p:sp>
        <p:sp>
          <p:nvSpPr>
            <p:cNvPr id="226316" name="AutoShape 12">
              <a:extLst>
                <a:ext uri="{FF2B5EF4-FFF2-40B4-BE49-F238E27FC236}">
                  <a16:creationId xmlns:a16="http://schemas.microsoft.com/office/drawing/2014/main" id="{7515A024-7266-458A-8B5A-8BE79257CA31}"/>
                </a:ext>
              </a:extLst>
            </p:cNvPr>
            <p:cNvSpPr>
              <a:spLocks noChangeArrowheads="1"/>
            </p:cNvSpPr>
            <p:nvPr/>
          </p:nvSpPr>
          <p:spPr bwMode="auto">
            <a:xfrm>
              <a:off x="2736" y="480"/>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endParaRPr lang="zh-CN" altLang="en-US">
                <a:effectLst>
                  <a:outerShdw blurRad="38100" dist="38100" dir="2700000" algn="tl">
                    <a:srgbClr val="FFFFFF"/>
                  </a:outerShdw>
                </a:effectLst>
                <a:latin typeface="Times New Roman" pitchFamily="18" charset="0"/>
              </a:endParaRPr>
            </a:p>
          </p:txBody>
        </p:sp>
        <p:sp>
          <p:nvSpPr>
            <p:cNvPr id="226317" name="AutoShape 13">
              <a:extLst>
                <a:ext uri="{FF2B5EF4-FFF2-40B4-BE49-F238E27FC236}">
                  <a16:creationId xmlns:a16="http://schemas.microsoft.com/office/drawing/2014/main" id="{F0615F37-666C-48F1-970F-D4D711BDD57F}"/>
                </a:ext>
              </a:extLst>
            </p:cNvPr>
            <p:cNvSpPr>
              <a:spLocks noChangeArrowheads="1"/>
            </p:cNvSpPr>
            <p:nvPr/>
          </p:nvSpPr>
          <p:spPr bwMode="auto">
            <a:xfrm>
              <a:off x="3216" y="576"/>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endParaRPr lang="zh-CN" altLang="en-US">
                <a:effectLst>
                  <a:outerShdw blurRad="38100" dist="38100" dir="2700000" algn="tl">
                    <a:srgbClr val="FFFFFF"/>
                  </a:outerShdw>
                </a:effectLst>
                <a:latin typeface="Times New Roman" pitchFamily="18" charset="0"/>
              </a:endParaRPr>
            </a:p>
          </p:txBody>
        </p:sp>
        <p:sp>
          <p:nvSpPr>
            <p:cNvPr id="226318" name="AutoShape 14">
              <a:extLst>
                <a:ext uri="{FF2B5EF4-FFF2-40B4-BE49-F238E27FC236}">
                  <a16:creationId xmlns:a16="http://schemas.microsoft.com/office/drawing/2014/main" id="{867084D7-B886-450A-B4AF-7423674F6851}"/>
                </a:ext>
              </a:extLst>
            </p:cNvPr>
            <p:cNvSpPr>
              <a:spLocks noChangeArrowheads="1"/>
            </p:cNvSpPr>
            <p:nvPr/>
          </p:nvSpPr>
          <p:spPr bwMode="auto">
            <a:xfrm>
              <a:off x="3696" y="768"/>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endParaRPr lang="zh-CN" altLang="en-US">
                <a:effectLst>
                  <a:outerShdw blurRad="38100" dist="38100" dir="2700000" algn="tl">
                    <a:srgbClr val="FFFFFF"/>
                  </a:outerShdw>
                </a:effectLst>
                <a:latin typeface="Times New Roman" pitchFamily="18" charset="0"/>
              </a:endParaRPr>
            </a:p>
          </p:txBody>
        </p:sp>
        <p:sp>
          <p:nvSpPr>
            <p:cNvPr id="13327" name="Text Box 15">
              <a:extLst>
                <a:ext uri="{FF2B5EF4-FFF2-40B4-BE49-F238E27FC236}">
                  <a16:creationId xmlns:a16="http://schemas.microsoft.com/office/drawing/2014/main" id="{AD62293A-C973-427A-9DE2-5488F2027869}"/>
                </a:ext>
              </a:extLst>
            </p:cNvPr>
            <p:cNvSpPr txBox="1">
              <a:spLocks noChangeArrowheads="1"/>
            </p:cNvSpPr>
            <p:nvPr/>
          </p:nvSpPr>
          <p:spPr bwMode="auto">
            <a:xfrm>
              <a:off x="1373" y="1056"/>
              <a:ext cx="258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rPr>
                <a:t>1        2        3        4        5	 </a:t>
              </a:r>
              <a:r>
                <a:rPr lang="en-US" altLang="zh-CN" sz="2400" b="1">
                  <a:latin typeface="Times New Roman" panose="02020603050405020304" pitchFamily="18" charset="0"/>
                </a:rPr>
                <a:t>6</a:t>
              </a:r>
              <a:endParaRPr lang="en-US" altLang="zh-CN" sz="2400">
                <a:latin typeface="Times New Roman" panose="02020603050405020304" pitchFamily="18" charset="0"/>
              </a:endParaRPr>
            </a:p>
          </p:txBody>
        </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9971E01D-ABB1-4857-A08E-674594A5ECD8}"/>
              </a:ext>
            </a:extLst>
          </p:cNvPr>
          <p:cNvSpPr txBox="1">
            <a:spLocks noChangeArrowheads="1"/>
          </p:cNvSpPr>
          <p:nvPr/>
        </p:nvSpPr>
        <p:spPr bwMode="auto">
          <a:xfrm>
            <a:off x="467544" y="1268760"/>
            <a:ext cx="6552728"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prstTxWarp prst="textNoShape">
              <a:avLst/>
            </a:prstTxWarp>
          </a:bodyPr>
          <a:lst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0888"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663"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lgn="just">
              <a:buFont typeface="Wingdings" panose="05000000000000000000" pitchFamily="2" charset="2"/>
              <a:buNone/>
            </a:pPr>
            <a:r>
              <a:rPr lang="zh-CN" altLang="en-US" sz="2800" b="1" kern="0" dirty="0">
                <a:solidFill>
                  <a:srgbClr val="002060"/>
                </a:solidFill>
                <a:latin typeface="黑体" panose="02010609060101010101" pitchFamily="49" charset="-122"/>
                <a:ea typeface="黑体" panose="02010609060101010101" pitchFamily="49" charset="-122"/>
              </a:rPr>
              <a:t>答：每趟结果如下：</a:t>
            </a:r>
            <a:endParaRPr lang="en-US" altLang="zh-CN" sz="2800" b="1" kern="0" dirty="0">
              <a:solidFill>
                <a:srgbClr val="002060"/>
              </a:solidFill>
              <a:latin typeface="黑体" panose="02010609060101010101" pitchFamily="49" charset="-122"/>
              <a:ea typeface="黑体" panose="02010609060101010101" pitchFamily="49" charset="-122"/>
            </a:endParaRP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1</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132 8 95 4 6 27 18 【310】</a:t>
            </a: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2</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95 8 27 4 6 18 【132 310】</a:t>
            </a: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3</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27 8 18 4 6 【95 132 310】</a:t>
            </a: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4</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18 8 6 4 【27 95 132 310】</a:t>
            </a: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5</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8 4 6 【18 27 95 132 310】</a:t>
            </a: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6</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6 4 【8 18 27 95 132 310】</a:t>
            </a: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7</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4 【6 8 18 27 95 132 310】</a:t>
            </a:r>
            <a:endParaRPr lang="en-US" altLang="zh-CN" sz="2800" b="1" kern="0" dirty="0">
              <a:latin typeface="黑体" panose="02010609060101010101" pitchFamily="49" charset="-122"/>
              <a:ea typeface="黑体" panose="02010609060101010101" pitchFamily="49" charset="-122"/>
            </a:endParaRPr>
          </a:p>
          <a:p>
            <a:pPr>
              <a:buFont typeface="Wingdings" panose="05000000000000000000" pitchFamily="2" charset="2"/>
              <a:buNone/>
            </a:pPr>
            <a:endParaRPr lang="zh-CN" altLang="en-US" kern="0" dirty="0"/>
          </a:p>
        </p:txBody>
      </p:sp>
    </p:spTree>
    <p:extLst>
      <p:ext uri="{BB962C8B-B14F-4D97-AF65-F5344CB8AC3E}">
        <p14:creationId xmlns:p14="http://schemas.microsoft.com/office/powerpoint/2010/main" val="175563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a:extLst>
              <a:ext uri="{FF2B5EF4-FFF2-40B4-BE49-F238E27FC236}">
                <a16:creationId xmlns:a16="http://schemas.microsoft.com/office/drawing/2014/main" id="{EC8A644E-21FD-4646-86A4-0AC9B6C6A295}"/>
              </a:ext>
            </a:extLst>
          </p:cNvPr>
          <p:cNvSpPr>
            <a:spLocks noGrp="1" noChangeArrowheads="1"/>
          </p:cNvSpPr>
          <p:nvPr>
            <p:ph idx="1"/>
          </p:nvPr>
        </p:nvSpPr>
        <p:spPr>
          <a:xfrm>
            <a:off x="467544" y="1208086"/>
            <a:ext cx="8352928" cy="1572841"/>
          </a:xfrm>
        </p:spPr>
        <p:txBody>
          <a:bodyPr/>
          <a:lstStyle/>
          <a:p>
            <a:pPr algn="just">
              <a:buNone/>
            </a:pPr>
            <a:r>
              <a:rPr lang="zh-CN" altLang="en-US" sz="2800" b="1" dirty="0">
                <a:solidFill>
                  <a:srgbClr val="00206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如果将</a:t>
            </a:r>
            <a:r>
              <a:rPr lang="zh-CN" altLang="en-US" sz="2800" b="1" dirty="0">
                <a:latin typeface="黑体" panose="02010609060101010101" pitchFamily="49" charset="-122"/>
                <a:ea typeface="黑体" panose="02010609060101010101" pitchFamily="49" charset="-122"/>
              </a:rPr>
              <a:t>待排序列</a:t>
            </a:r>
            <a:r>
              <a:rPr lang="en-US" altLang="zh-CN" sz="2800" b="1" dirty="0">
                <a:latin typeface="黑体" panose="02010609060101010101" pitchFamily="49" charset="-122"/>
                <a:ea typeface="黑体" panose="02010609060101010101" pitchFamily="49" charset="-122"/>
              </a:rPr>
              <a:t>310,8,27,132,6,95,18,4</a:t>
            </a:r>
            <a:r>
              <a:rPr lang="zh-CN" altLang="en-US" sz="2800" b="1" dirty="0">
                <a:latin typeface="黑体" panose="02010609060101010101" pitchFamily="49" charset="-122"/>
                <a:ea typeface="黑体" panose="02010609060101010101" pitchFamily="49" charset="-122"/>
              </a:rPr>
              <a:t>调整为“</a:t>
            </a:r>
            <a:endParaRPr lang="en-US" altLang="zh-CN" sz="2800" b="1" dirty="0">
              <a:latin typeface="黑体" panose="02010609060101010101" pitchFamily="49" charset="-122"/>
              <a:ea typeface="黑体" panose="02010609060101010101" pitchFamily="49" charset="-122"/>
            </a:endParaRPr>
          </a:p>
          <a:p>
            <a:pPr algn="just">
              <a:buNone/>
            </a:pPr>
            <a:r>
              <a:rPr lang="zh-CN" altLang="en-US" sz="2800" b="1" dirty="0">
                <a:solidFill>
                  <a:srgbClr val="FF0000"/>
                </a:solidFill>
                <a:latin typeface="黑体" panose="02010609060101010101" pitchFamily="49" charset="-122"/>
                <a:ea typeface="黑体" panose="02010609060101010101" pitchFamily="49" charset="-122"/>
              </a:rPr>
              <a:t>小顶</a:t>
            </a:r>
            <a:r>
              <a:rPr lang="zh-CN" altLang="en-US" sz="2800" b="1" dirty="0">
                <a:latin typeface="黑体" panose="02010609060101010101" pitchFamily="49" charset="-122"/>
                <a:ea typeface="黑体" panose="02010609060101010101" pitchFamily="49" charset="-122"/>
              </a:rPr>
              <a:t>”堆，则结果如下：</a:t>
            </a:r>
            <a:endParaRPr lang="zh-CN" altLang="en-US" sz="2800" dirty="0"/>
          </a:p>
        </p:txBody>
      </p:sp>
      <p:sp>
        <p:nvSpPr>
          <p:cNvPr id="4" name="内容占位符 2">
            <a:extLst>
              <a:ext uri="{FF2B5EF4-FFF2-40B4-BE49-F238E27FC236}">
                <a16:creationId xmlns:a16="http://schemas.microsoft.com/office/drawing/2014/main" id="{9971E01D-ABB1-4857-A08E-674594A5ECD8}"/>
              </a:ext>
            </a:extLst>
          </p:cNvPr>
          <p:cNvSpPr txBox="1">
            <a:spLocks noChangeArrowheads="1"/>
          </p:cNvSpPr>
          <p:nvPr/>
        </p:nvSpPr>
        <p:spPr bwMode="auto">
          <a:xfrm>
            <a:off x="467544" y="2453732"/>
            <a:ext cx="8604448" cy="586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prstTxWarp prst="textNoShape">
              <a:avLst/>
            </a:prstTxWarp>
          </a:bodyPr>
          <a:lst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0888"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663"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lgn="just">
              <a:buFont typeface="Wingdings" panose="05000000000000000000" pitchFamily="2" charset="2"/>
              <a:buNone/>
            </a:pPr>
            <a:r>
              <a:rPr lang="zh-CN" altLang="en-US" sz="2600" b="1" kern="0" dirty="0">
                <a:solidFill>
                  <a:srgbClr val="002060"/>
                </a:solidFill>
                <a:latin typeface="黑体" panose="02010609060101010101" pitchFamily="49" charset="-122"/>
                <a:ea typeface="黑体" panose="02010609060101010101" pitchFamily="49" charset="-122"/>
              </a:rPr>
              <a:t>答：调整过程略，初始堆如下所示：</a:t>
            </a:r>
            <a:endParaRPr lang="en-US" altLang="zh-CN" sz="2800" b="1" kern="0" dirty="0">
              <a:latin typeface="黑体" panose="02010609060101010101" pitchFamily="49" charset="-122"/>
              <a:ea typeface="黑体" panose="02010609060101010101" pitchFamily="49" charset="-122"/>
            </a:endParaRPr>
          </a:p>
          <a:p>
            <a:pPr>
              <a:buFont typeface="Wingdings" panose="05000000000000000000" pitchFamily="2" charset="2"/>
              <a:buNone/>
            </a:pPr>
            <a:endParaRPr lang="zh-CN" altLang="en-US" kern="0" dirty="0"/>
          </a:p>
        </p:txBody>
      </p:sp>
      <p:grpSp>
        <p:nvGrpSpPr>
          <p:cNvPr id="2" name="组合 1">
            <a:extLst>
              <a:ext uri="{FF2B5EF4-FFF2-40B4-BE49-F238E27FC236}">
                <a16:creationId xmlns:a16="http://schemas.microsoft.com/office/drawing/2014/main" id="{E9B3ABB8-BBBC-44C7-B9B7-1549AA4880D5}"/>
              </a:ext>
            </a:extLst>
          </p:cNvPr>
          <p:cNvGrpSpPr/>
          <p:nvPr/>
        </p:nvGrpSpPr>
        <p:grpSpPr>
          <a:xfrm>
            <a:off x="1907704" y="3140968"/>
            <a:ext cx="3810953" cy="2682770"/>
            <a:chOff x="1957799" y="3717032"/>
            <a:chExt cx="3810953" cy="2682770"/>
          </a:xfrm>
        </p:grpSpPr>
        <p:sp>
          <p:nvSpPr>
            <p:cNvPr id="7" name="Line 55">
              <a:extLst>
                <a:ext uri="{FF2B5EF4-FFF2-40B4-BE49-F238E27FC236}">
                  <a16:creationId xmlns:a16="http://schemas.microsoft.com/office/drawing/2014/main" id="{1AF04B1D-29A9-4E23-A1DC-82CC59D9CBB8}"/>
                </a:ext>
              </a:extLst>
            </p:cNvPr>
            <p:cNvSpPr>
              <a:spLocks noChangeShapeType="1"/>
            </p:cNvSpPr>
            <p:nvPr/>
          </p:nvSpPr>
          <p:spPr bwMode="auto">
            <a:xfrm flipH="1">
              <a:off x="4397152" y="4783832"/>
              <a:ext cx="304800" cy="3810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56">
              <a:extLst>
                <a:ext uri="{FF2B5EF4-FFF2-40B4-BE49-F238E27FC236}">
                  <a16:creationId xmlns:a16="http://schemas.microsoft.com/office/drawing/2014/main" id="{7D5CD775-EBAB-4115-B7CB-D95FF5D686A9}"/>
                </a:ext>
              </a:extLst>
            </p:cNvPr>
            <p:cNvSpPr>
              <a:spLocks noChangeShapeType="1"/>
            </p:cNvSpPr>
            <p:nvPr/>
          </p:nvSpPr>
          <p:spPr bwMode="auto">
            <a:xfrm>
              <a:off x="4244752" y="4098032"/>
              <a:ext cx="457200" cy="4572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57">
              <a:extLst>
                <a:ext uri="{FF2B5EF4-FFF2-40B4-BE49-F238E27FC236}">
                  <a16:creationId xmlns:a16="http://schemas.microsoft.com/office/drawing/2014/main" id="{A82260FE-6325-4095-8433-FDCA84C1650C}"/>
                </a:ext>
              </a:extLst>
            </p:cNvPr>
            <p:cNvSpPr>
              <a:spLocks noChangeShapeType="1"/>
            </p:cNvSpPr>
            <p:nvPr/>
          </p:nvSpPr>
          <p:spPr bwMode="auto">
            <a:xfrm flipH="1">
              <a:off x="3406552" y="4021832"/>
              <a:ext cx="533400" cy="5334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59">
              <a:extLst>
                <a:ext uri="{FF2B5EF4-FFF2-40B4-BE49-F238E27FC236}">
                  <a16:creationId xmlns:a16="http://schemas.microsoft.com/office/drawing/2014/main" id="{05D7C42B-3822-4AA5-A914-A1946329F7B6}"/>
                </a:ext>
              </a:extLst>
            </p:cNvPr>
            <p:cNvSpPr>
              <a:spLocks noChangeShapeType="1"/>
            </p:cNvSpPr>
            <p:nvPr/>
          </p:nvSpPr>
          <p:spPr bwMode="auto">
            <a:xfrm>
              <a:off x="3406552" y="4783832"/>
              <a:ext cx="228600" cy="3810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60">
              <a:extLst>
                <a:ext uri="{FF2B5EF4-FFF2-40B4-BE49-F238E27FC236}">
                  <a16:creationId xmlns:a16="http://schemas.microsoft.com/office/drawing/2014/main" id="{6B2A6216-98A5-4467-BA41-BB144D256D4E}"/>
                </a:ext>
              </a:extLst>
            </p:cNvPr>
            <p:cNvSpPr>
              <a:spLocks noChangeShapeType="1"/>
            </p:cNvSpPr>
            <p:nvPr/>
          </p:nvSpPr>
          <p:spPr bwMode="auto">
            <a:xfrm flipH="1">
              <a:off x="2292438" y="5620058"/>
              <a:ext cx="295269" cy="3810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61">
              <a:extLst>
                <a:ext uri="{FF2B5EF4-FFF2-40B4-BE49-F238E27FC236}">
                  <a16:creationId xmlns:a16="http://schemas.microsoft.com/office/drawing/2014/main" id="{FF2B0BDE-0C83-41DF-8F16-8926E31733F9}"/>
                </a:ext>
              </a:extLst>
            </p:cNvPr>
            <p:cNvSpPr>
              <a:spLocks noChangeShapeType="1"/>
            </p:cNvSpPr>
            <p:nvPr/>
          </p:nvSpPr>
          <p:spPr bwMode="auto">
            <a:xfrm flipH="1">
              <a:off x="2796952" y="4783832"/>
              <a:ext cx="381000" cy="4572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Oval 62">
              <a:extLst>
                <a:ext uri="{FF2B5EF4-FFF2-40B4-BE49-F238E27FC236}">
                  <a16:creationId xmlns:a16="http://schemas.microsoft.com/office/drawing/2014/main" id="{038D4069-7DA1-4C7C-8800-C2E0A5BF72A3}"/>
                </a:ext>
              </a:extLst>
            </p:cNvPr>
            <p:cNvSpPr>
              <a:spLocks noChangeArrowheads="1"/>
            </p:cNvSpPr>
            <p:nvPr/>
          </p:nvSpPr>
          <p:spPr bwMode="auto">
            <a:xfrm>
              <a:off x="4549552" y="4402832"/>
              <a:ext cx="457200" cy="457200"/>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18</a:t>
              </a:r>
              <a:endParaRPr kumimoji="0" lang="zh-CN" altLang="en-US" sz="2000" dirty="0">
                <a:latin typeface="Times New Roman" panose="02020603050405020304" pitchFamily="18" charset="0"/>
              </a:endParaRPr>
            </a:p>
          </p:txBody>
        </p:sp>
        <p:sp>
          <p:nvSpPr>
            <p:cNvPr id="15" name="Oval 63">
              <a:extLst>
                <a:ext uri="{FF2B5EF4-FFF2-40B4-BE49-F238E27FC236}">
                  <a16:creationId xmlns:a16="http://schemas.microsoft.com/office/drawing/2014/main" id="{664C3826-09E5-40EC-BE20-6D37D1D953FB}"/>
                </a:ext>
              </a:extLst>
            </p:cNvPr>
            <p:cNvSpPr>
              <a:spLocks noChangeArrowheads="1"/>
            </p:cNvSpPr>
            <p:nvPr/>
          </p:nvSpPr>
          <p:spPr bwMode="auto">
            <a:xfrm>
              <a:off x="3101752" y="4402832"/>
              <a:ext cx="457200" cy="457200"/>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ea typeface="MS Hei"/>
                  <a:cs typeface="MS Hei"/>
                </a:rPr>
                <a:t>6</a:t>
              </a:r>
              <a:endParaRPr kumimoji="0" lang="zh-CN" altLang="en-US" sz="2000" b="1" dirty="0">
                <a:latin typeface="Times New Roman" panose="02020603050405020304" pitchFamily="18" charset="0"/>
              </a:endParaRPr>
            </a:p>
          </p:txBody>
        </p:sp>
        <p:sp>
          <p:nvSpPr>
            <p:cNvPr id="16" name="Oval 64">
              <a:extLst>
                <a:ext uri="{FF2B5EF4-FFF2-40B4-BE49-F238E27FC236}">
                  <a16:creationId xmlns:a16="http://schemas.microsoft.com/office/drawing/2014/main" id="{9CB811D8-2A0A-4F97-8D96-E7F645A455D2}"/>
                </a:ext>
              </a:extLst>
            </p:cNvPr>
            <p:cNvSpPr>
              <a:spLocks noChangeArrowheads="1"/>
            </p:cNvSpPr>
            <p:nvPr/>
          </p:nvSpPr>
          <p:spPr bwMode="auto">
            <a:xfrm>
              <a:off x="2465146" y="5192879"/>
              <a:ext cx="457200" cy="457200"/>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ea typeface="MS Hei"/>
                  <a:cs typeface="MS Hei"/>
                </a:rPr>
                <a:t>8</a:t>
              </a:r>
              <a:endParaRPr kumimoji="0" lang="zh-CN" altLang="en-US" sz="2000" dirty="0">
                <a:latin typeface="Times New Roman" panose="02020603050405020304" pitchFamily="18" charset="0"/>
              </a:endParaRPr>
            </a:p>
          </p:txBody>
        </p:sp>
        <p:sp>
          <p:nvSpPr>
            <p:cNvPr id="17" name="Oval 67">
              <a:extLst>
                <a:ext uri="{FF2B5EF4-FFF2-40B4-BE49-F238E27FC236}">
                  <a16:creationId xmlns:a16="http://schemas.microsoft.com/office/drawing/2014/main" id="{631C9C06-45E3-4566-8AFC-AD25CC5C057C}"/>
                </a:ext>
              </a:extLst>
            </p:cNvPr>
            <p:cNvSpPr>
              <a:spLocks noChangeArrowheads="1"/>
            </p:cNvSpPr>
            <p:nvPr/>
          </p:nvSpPr>
          <p:spPr bwMode="auto">
            <a:xfrm>
              <a:off x="3863752" y="3717032"/>
              <a:ext cx="457200" cy="457200"/>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4</a:t>
              </a:r>
              <a:endParaRPr kumimoji="0" lang="zh-CN" altLang="en-US" sz="2000" dirty="0">
                <a:latin typeface="Times New Roman" panose="02020603050405020304" pitchFamily="18" charset="0"/>
              </a:endParaRPr>
            </a:p>
          </p:txBody>
        </p:sp>
        <p:sp>
          <p:nvSpPr>
            <p:cNvPr id="19" name="Oval 70">
              <a:extLst>
                <a:ext uri="{FF2B5EF4-FFF2-40B4-BE49-F238E27FC236}">
                  <a16:creationId xmlns:a16="http://schemas.microsoft.com/office/drawing/2014/main" id="{9AAECD04-D23A-444A-833E-AC23AAD73B95}"/>
                </a:ext>
              </a:extLst>
            </p:cNvPr>
            <p:cNvSpPr>
              <a:spLocks noChangeArrowheads="1"/>
            </p:cNvSpPr>
            <p:nvPr/>
          </p:nvSpPr>
          <p:spPr bwMode="auto">
            <a:xfrm>
              <a:off x="4092352" y="5164832"/>
              <a:ext cx="457200" cy="457200"/>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95</a:t>
              </a:r>
              <a:endParaRPr kumimoji="0" lang="zh-CN" altLang="en-US" sz="2000" dirty="0">
                <a:latin typeface="Times New Roman" panose="02020603050405020304" pitchFamily="18" charset="0"/>
              </a:endParaRPr>
            </a:p>
          </p:txBody>
        </p:sp>
        <p:sp>
          <p:nvSpPr>
            <p:cNvPr id="20" name="Line 73">
              <a:extLst>
                <a:ext uri="{FF2B5EF4-FFF2-40B4-BE49-F238E27FC236}">
                  <a16:creationId xmlns:a16="http://schemas.microsoft.com/office/drawing/2014/main" id="{35FE42D9-1348-466E-9DA7-66DB3809960A}"/>
                </a:ext>
              </a:extLst>
            </p:cNvPr>
            <p:cNvSpPr>
              <a:spLocks noChangeShapeType="1"/>
            </p:cNvSpPr>
            <p:nvPr/>
          </p:nvSpPr>
          <p:spPr bwMode="auto">
            <a:xfrm>
              <a:off x="4930552" y="4783832"/>
              <a:ext cx="685800" cy="6858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Oval 74">
              <a:extLst>
                <a:ext uri="{FF2B5EF4-FFF2-40B4-BE49-F238E27FC236}">
                  <a16:creationId xmlns:a16="http://schemas.microsoft.com/office/drawing/2014/main" id="{8F2C75FD-5316-4191-8BBA-D5AF012DF934}"/>
                </a:ext>
              </a:extLst>
            </p:cNvPr>
            <p:cNvSpPr>
              <a:spLocks noChangeArrowheads="1"/>
            </p:cNvSpPr>
            <p:nvPr/>
          </p:nvSpPr>
          <p:spPr bwMode="auto">
            <a:xfrm>
              <a:off x="5311552" y="5164832"/>
              <a:ext cx="457200" cy="457200"/>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27</a:t>
              </a:r>
              <a:endParaRPr kumimoji="0" lang="zh-CN" altLang="en-US" sz="2000" dirty="0">
                <a:latin typeface="Times New Roman" panose="02020603050405020304" pitchFamily="18" charset="0"/>
              </a:endParaRPr>
            </a:p>
          </p:txBody>
        </p:sp>
        <p:sp>
          <p:nvSpPr>
            <p:cNvPr id="22" name="Oval 75">
              <a:extLst>
                <a:ext uri="{FF2B5EF4-FFF2-40B4-BE49-F238E27FC236}">
                  <a16:creationId xmlns:a16="http://schemas.microsoft.com/office/drawing/2014/main" id="{E214C97B-EE56-4A9C-835B-6C9EF27D8225}"/>
                </a:ext>
              </a:extLst>
            </p:cNvPr>
            <p:cNvSpPr>
              <a:spLocks noChangeArrowheads="1"/>
            </p:cNvSpPr>
            <p:nvPr/>
          </p:nvSpPr>
          <p:spPr bwMode="auto">
            <a:xfrm>
              <a:off x="1957799" y="5942602"/>
              <a:ext cx="457200" cy="457200"/>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132</a:t>
              </a:r>
              <a:endParaRPr kumimoji="0" lang="zh-CN" altLang="en-US" sz="2000" dirty="0">
                <a:latin typeface="Times New Roman" panose="02020603050405020304" pitchFamily="18" charset="0"/>
              </a:endParaRPr>
            </a:p>
          </p:txBody>
        </p:sp>
        <p:sp>
          <p:nvSpPr>
            <p:cNvPr id="23" name="Oval 76">
              <a:extLst>
                <a:ext uri="{FF2B5EF4-FFF2-40B4-BE49-F238E27FC236}">
                  <a16:creationId xmlns:a16="http://schemas.microsoft.com/office/drawing/2014/main" id="{3F500D6E-8FEA-4262-9D02-1270133C31E5}"/>
                </a:ext>
              </a:extLst>
            </p:cNvPr>
            <p:cNvSpPr>
              <a:spLocks noChangeArrowheads="1"/>
            </p:cNvSpPr>
            <p:nvPr/>
          </p:nvSpPr>
          <p:spPr bwMode="auto">
            <a:xfrm>
              <a:off x="3482752" y="5164832"/>
              <a:ext cx="457200" cy="457200"/>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310</a:t>
              </a:r>
              <a:endParaRPr kumimoji="0" lang="zh-CN" altLang="en-US" sz="2000" dirty="0">
                <a:latin typeface="Times New Roman" panose="02020603050405020304" pitchFamily="18" charset="0"/>
              </a:endParaRPr>
            </a:p>
          </p:txBody>
        </p:sp>
      </p:grpSp>
    </p:spTree>
    <p:extLst>
      <p:ext uri="{BB962C8B-B14F-4D97-AF65-F5344CB8AC3E}">
        <p14:creationId xmlns:p14="http://schemas.microsoft.com/office/powerpoint/2010/main" val="108338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9971E01D-ABB1-4857-A08E-674594A5ECD8}"/>
              </a:ext>
            </a:extLst>
          </p:cNvPr>
          <p:cNvSpPr txBox="1">
            <a:spLocks noChangeArrowheads="1"/>
          </p:cNvSpPr>
          <p:nvPr/>
        </p:nvSpPr>
        <p:spPr bwMode="auto">
          <a:xfrm>
            <a:off x="467544" y="1268760"/>
            <a:ext cx="6552728"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prstTxWarp prst="textNoShape">
              <a:avLst/>
            </a:prstTxWarp>
          </a:bodyPr>
          <a:lst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0888"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663"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lgn="just">
              <a:buFont typeface="Wingdings" panose="05000000000000000000" pitchFamily="2" charset="2"/>
              <a:buNone/>
            </a:pPr>
            <a:r>
              <a:rPr lang="zh-CN" altLang="en-US" sz="2800" b="1" kern="0" dirty="0">
                <a:solidFill>
                  <a:srgbClr val="002060"/>
                </a:solidFill>
                <a:latin typeface="黑体" panose="02010609060101010101" pitchFamily="49" charset="-122"/>
                <a:ea typeface="黑体" panose="02010609060101010101" pitchFamily="49" charset="-122"/>
              </a:rPr>
              <a:t>答：每趟结果如下：</a:t>
            </a:r>
            <a:endParaRPr lang="en-US" altLang="zh-CN" sz="2800" b="1" kern="0" dirty="0">
              <a:solidFill>
                <a:srgbClr val="002060"/>
              </a:solidFill>
              <a:latin typeface="黑体" panose="02010609060101010101" pitchFamily="49" charset="-122"/>
              <a:ea typeface="黑体" panose="02010609060101010101" pitchFamily="49" charset="-122"/>
            </a:endParaRP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1</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6,8,18,132,310,95,27,【4】</a:t>
            </a: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2</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8,27,18,132,310,95,【6,4】</a:t>
            </a: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3</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18,27,95,132,310,【8,6,4】</a:t>
            </a: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4</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27,132,95,310,【18,8,6,4】</a:t>
            </a: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5</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95,132,310,【27,18,8,6,4】</a:t>
            </a: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6</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132,310,【95,27,18,8,6,4】</a:t>
            </a: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7</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310,【132,95,27,18,8,6,4】</a:t>
            </a:r>
          </a:p>
          <a:p>
            <a:pPr algn="just">
              <a:buNone/>
            </a:pPr>
            <a:endParaRPr lang="en-US" altLang="zh-CN" sz="2800" b="1" kern="0" dirty="0">
              <a:latin typeface="黑体" panose="02010609060101010101" pitchFamily="49" charset="-122"/>
              <a:ea typeface="黑体" panose="02010609060101010101" pitchFamily="49" charset="-122"/>
            </a:endParaRPr>
          </a:p>
          <a:p>
            <a:pPr>
              <a:buFont typeface="Wingdings" panose="05000000000000000000" pitchFamily="2" charset="2"/>
              <a:buNone/>
            </a:pPr>
            <a:endParaRPr lang="zh-CN" altLang="en-US" kern="0" dirty="0"/>
          </a:p>
        </p:txBody>
      </p:sp>
    </p:spTree>
    <p:extLst>
      <p:ext uri="{BB962C8B-B14F-4D97-AF65-F5344CB8AC3E}">
        <p14:creationId xmlns:p14="http://schemas.microsoft.com/office/powerpoint/2010/main" val="226888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0C2DC31-7F9A-4737-A48D-C58813036118}"/>
              </a:ext>
            </a:extLst>
          </p:cNvPr>
          <p:cNvSpPr>
            <a:spLocks noGrp="1" noChangeArrowheads="1"/>
          </p:cNvSpPr>
          <p:nvPr>
            <p:ph type="title"/>
          </p:nvPr>
        </p:nvSpPr>
        <p:spPr>
          <a:xfrm>
            <a:off x="457200" y="1984375"/>
            <a:ext cx="77152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二、堆排序</a:t>
            </a:r>
            <a:r>
              <a:rPr lang="en-US" altLang="zh-CN" sz="3300" dirty="0">
                <a:latin typeface="黑体" panose="02010609060101010101" pitchFamily="49" charset="-122"/>
                <a:ea typeface="黑体" panose="02010609060101010101" pitchFamily="49" charset="-122"/>
              </a:rPr>
              <a:t>(</a:t>
            </a:r>
            <a:r>
              <a:rPr lang="zh-CN" altLang="en-US" sz="3300" dirty="0">
                <a:latin typeface="黑体" panose="02010609060101010101" pitchFamily="49" charset="-122"/>
                <a:ea typeface="黑体" panose="02010609060101010101" pitchFamily="49" charset="-122"/>
              </a:rPr>
              <a:t>一趟筛选算法实现</a:t>
            </a:r>
            <a:r>
              <a:rPr lang="en-US" altLang="zh-CN" sz="3300" dirty="0">
                <a:latin typeface="黑体" panose="02010609060101010101" pitchFamily="49" charset="-122"/>
                <a:ea typeface="黑体" panose="02010609060101010101" pitchFamily="49" charset="-122"/>
              </a:rPr>
              <a:t>-</a:t>
            </a:r>
            <a:r>
              <a:rPr lang="zh-CN" altLang="en-US" sz="3300" dirty="0">
                <a:latin typeface="黑体" panose="02010609060101010101" pitchFamily="49" charset="-122"/>
                <a:ea typeface="黑体" panose="02010609060101010101" pitchFamily="49" charset="-122"/>
              </a:rPr>
              <a:t>最大堆</a:t>
            </a:r>
            <a:r>
              <a:rPr lang="en-US" altLang="zh-CN" sz="3300" dirty="0">
                <a:latin typeface="黑体" panose="02010609060101010101" pitchFamily="49" charset="-122"/>
                <a:ea typeface="黑体" panose="02010609060101010101" pitchFamily="49" charset="-122"/>
              </a:rPr>
              <a:t>)</a:t>
            </a:r>
          </a:p>
        </p:txBody>
      </p:sp>
      <p:sp>
        <p:nvSpPr>
          <p:cNvPr id="41987" name="Text Box 3">
            <a:extLst>
              <a:ext uri="{FF2B5EF4-FFF2-40B4-BE49-F238E27FC236}">
                <a16:creationId xmlns:a16="http://schemas.microsoft.com/office/drawing/2014/main" id="{0534C24B-3B3B-4216-8F65-7CD4B0374B35}"/>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630F899-9F43-4F95-B1B9-C3668B9C1EEA}" type="slidenum">
              <a:rPr lang="zh-CN" altLang="en-US" sz="2400"/>
              <a:pPr algn="r" eaLnBrk="1" hangingPunct="1">
                <a:spcBef>
                  <a:spcPct val="50000"/>
                </a:spcBef>
                <a:buClrTx/>
                <a:buSzTx/>
                <a:buFontTx/>
                <a:buNone/>
              </a:pPr>
              <a:t>83</a:t>
            </a:fld>
            <a:endParaRPr lang="en-US" altLang="zh-CN" sz="2400"/>
          </a:p>
        </p:txBody>
      </p:sp>
      <p:sp>
        <p:nvSpPr>
          <p:cNvPr id="41988" name="Text Box 4">
            <a:extLst>
              <a:ext uri="{FF2B5EF4-FFF2-40B4-BE49-F238E27FC236}">
                <a16:creationId xmlns:a16="http://schemas.microsoft.com/office/drawing/2014/main" id="{7FCA9CBE-43C9-48E7-AB40-BCC3EA53885F}"/>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第四节　选择排序</a:t>
            </a:r>
          </a:p>
        </p:txBody>
      </p:sp>
      <p:sp>
        <p:nvSpPr>
          <p:cNvPr id="41989" name="Rectangle 5">
            <a:extLst>
              <a:ext uri="{FF2B5EF4-FFF2-40B4-BE49-F238E27FC236}">
                <a16:creationId xmlns:a16="http://schemas.microsoft.com/office/drawing/2014/main" id="{A9D672A1-39A8-4B74-BB76-52188F839B49}"/>
              </a:ext>
            </a:extLst>
          </p:cNvPr>
          <p:cNvSpPr>
            <a:spLocks noGrp="1" noChangeArrowheads="1"/>
          </p:cNvSpPr>
          <p:nvPr>
            <p:ph type="body" idx="1"/>
          </p:nvPr>
        </p:nvSpPr>
        <p:spPr>
          <a:xfrm>
            <a:off x="381000" y="2819400"/>
            <a:ext cx="8763000" cy="4038600"/>
          </a:xfrm>
        </p:spPr>
        <p:txBody>
          <a:bodyPr/>
          <a:lstStyle/>
          <a:p>
            <a:pPr eaLnBrk="1" hangingPunct="1">
              <a:lnSpc>
                <a:spcPct val="80000"/>
              </a:lnSpc>
              <a:spcBef>
                <a:spcPct val="50000"/>
              </a:spcBef>
              <a:buClr>
                <a:schemeClr val="tx2"/>
              </a:buClr>
              <a:buSzPct val="50000"/>
              <a:buNone/>
            </a:pPr>
            <a:r>
              <a:rPr lang="en-US" altLang="zh-CN" sz="2000" b="1" dirty="0">
                <a:latin typeface="黑体" panose="02010609060101010101" pitchFamily="49" charset="-122"/>
                <a:ea typeface="黑体" panose="02010609060101010101" pitchFamily="49" charset="-122"/>
              </a:rPr>
              <a:t>void shift(int </a:t>
            </a:r>
            <a:r>
              <a:rPr lang="en-US" altLang="zh-CN" sz="2000" b="1" dirty="0" err="1">
                <a:latin typeface="黑体" panose="02010609060101010101" pitchFamily="49" charset="-122"/>
                <a:ea typeface="黑体" panose="02010609060101010101" pitchFamily="49" charset="-122"/>
              </a:rPr>
              <a:t>k,int</a:t>
            </a:r>
            <a:r>
              <a:rPr lang="en-US" altLang="zh-CN" sz="2000" b="1" dirty="0">
                <a:latin typeface="黑体" panose="02010609060101010101" pitchFamily="49" charset="-122"/>
                <a:ea typeface="黑体" panose="02010609060101010101" pitchFamily="49" charset="-122"/>
              </a:rPr>
              <a:t> m){  //</a:t>
            </a:r>
            <a:r>
              <a:rPr lang="zh-CN" altLang="en-US" sz="2000" b="1" dirty="0">
                <a:latin typeface="黑体" panose="02010609060101010101" pitchFamily="49" charset="-122"/>
                <a:ea typeface="黑体" panose="02010609060101010101" pitchFamily="49" charset="-122"/>
              </a:rPr>
              <a:t>结点</a:t>
            </a:r>
            <a:r>
              <a:rPr lang="en-US" altLang="zh-CN" sz="2000" b="1" dirty="0">
                <a:latin typeface="黑体" panose="02010609060101010101" pitchFamily="49" charset="-122"/>
                <a:ea typeface="黑体" panose="02010609060101010101" pitchFamily="49" charset="-122"/>
              </a:rPr>
              <a:t>k</a:t>
            </a:r>
            <a:r>
              <a:rPr lang="zh-CN" altLang="en-US" sz="2000" b="1" dirty="0">
                <a:latin typeface="黑体" panose="02010609060101010101" pitchFamily="49" charset="-122"/>
                <a:ea typeface="黑体" panose="02010609060101010101" pitchFamily="49" charset="-122"/>
              </a:rPr>
              <a:t>的调整过程，</a:t>
            </a:r>
            <a:r>
              <a:rPr lang="en-US" altLang="zh-CN" sz="2000" b="1" dirty="0">
                <a:latin typeface="黑体" panose="02010609060101010101" pitchFamily="49" charset="-122"/>
                <a:ea typeface="黑体" panose="02010609060101010101" pitchFamily="49" charset="-122"/>
              </a:rPr>
              <a:t>m</a:t>
            </a:r>
            <a:r>
              <a:rPr lang="zh-CN" altLang="en-US" sz="2000" b="1" dirty="0">
                <a:latin typeface="黑体" panose="02010609060101010101" pitchFamily="49" charset="-122"/>
                <a:ea typeface="黑体" panose="02010609060101010101" pitchFamily="49" charset="-122"/>
              </a:rPr>
              <a:t>为表长</a:t>
            </a:r>
          </a:p>
          <a:p>
            <a:pPr eaLnBrk="1" hangingPunct="1">
              <a:lnSpc>
                <a:spcPct val="80000"/>
              </a:lnSpc>
              <a:spcBef>
                <a:spcPct val="50000"/>
              </a:spcBef>
              <a:buClr>
                <a:schemeClr val="tx2"/>
              </a:buClr>
              <a:buSzPct val="50000"/>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int </a:t>
            </a:r>
            <a:r>
              <a:rPr lang="en-US" altLang="zh-CN" sz="2000" b="1" dirty="0" err="1">
                <a:latin typeface="黑体" panose="02010609060101010101" pitchFamily="49" charset="-122"/>
                <a:ea typeface="黑体" panose="02010609060101010101" pitchFamily="49" charset="-122"/>
              </a:rPr>
              <a:t>i,j</a:t>
            </a:r>
            <a:r>
              <a:rPr lang="en-US" altLang="zh-CN" sz="2000" b="1" dirty="0">
                <a:latin typeface="黑体" panose="02010609060101010101" pitchFamily="49" charset="-122"/>
                <a:ea typeface="黑体" panose="02010609060101010101" pitchFamily="49" charset="-122"/>
              </a:rPr>
              <a:t>;  i=k; j=2*i;</a:t>
            </a:r>
          </a:p>
          <a:p>
            <a:pPr eaLnBrk="1" hangingPunct="1">
              <a:lnSpc>
                <a:spcPct val="80000"/>
              </a:lnSpc>
              <a:spcBef>
                <a:spcPct val="50000"/>
              </a:spcBef>
              <a:buClr>
                <a:schemeClr val="tx2"/>
              </a:buClr>
              <a:buSzPct val="50000"/>
              <a:buNone/>
            </a:pPr>
            <a:r>
              <a:rPr lang="en-US" altLang="zh-CN" sz="2000" b="1" dirty="0">
                <a:latin typeface="黑体" panose="02010609060101010101" pitchFamily="49" charset="-122"/>
                <a:ea typeface="黑体" panose="02010609060101010101" pitchFamily="49" charset="-122"/>
              </a:rPr>
              <a:t> while(j&lt;=m){ //j</a:t>
            </a:r>
            <a:r>
              <a:rPr lang="zh-CN" altLang="en-US" sz="2000" b="1" dirty="0">
                <a:latin typeface="黑体" panose="02010609060101010101" pitchFamily="49" charset="-122"/>
                <a:ea typeface="黑体" panose="02010609060101010101" pitchFamily="49" charset="-122"/>
              </a:rPr>
              <a:t>表示结点的左孩子</a:t>
            </a:r>
            <a:endParaRPr lang="en-US" altLang="zh-CN" sz="2000" b="1" dirty="0">
              <a:latin typeface="黑体" panose="02010609060101010101" pitchFamily="49" charset="-122"/>
              <a:ea typeface="黑体" panose="02010609060101010101" pitchFamily="49" charset="-122"/>
            </a:endParaRPr>
          </a:p>
          <a:p>
            <a:pPr eaLnBrk="1" hangingPunct="1">
              <a:lnSpc>
                <a:spcPct val="80000"/>
              </a:lnSpc>
              <a:spcBef>
                <a:spcPct val="50000"/>
              </a:spcBef>
              <a:buClr>
                <a:schemeClr val="tx2"/>
              </a:buClr>
              <a:buSzPct val="50000"/>
              <a:buNone/>
            </a:pPr>
            <a:r>
              <a:rPr lang="en-US" altLang="zh-CN" sz="2000" b="1" dirty="0">
                <a:latin typeface="黑体" panose="02010609060101010101" pitchFamily="49" charset="-122"/>
                <a:ea typeface="黑体" panose="02010609060101010101" pitchFamily="49" charset="-122"/>
              </a:rPr>
              <a:t>   if(</a:t>
            </a:r>
            <a:r>
              <a:rPr lang="en-US" altLang="zh-CN" sz="2000" b="1" dirty="0">
                <a:solidFill>
                  <a:srgbClr val="FF0000"/>
                </a:solidFill>
                <a:latin typeface="黑体" panose="02010609060101010101" pitchFamily="49" charset="-122"/>
                <a:ea typeface="黑体" panose="02010609060101010101" pitchFamily="49" charset="-122"/>
              </a:rPr>
              <a:t>j&lt;m</a:t>
            </a:r>
            <a:r>
              <a:rPr lang="en-US" altLang="zh-CN" sz="2000" b="1" dirty="0">
                <a:latin typeface="黑体" panose="02010609060101010101" pitchFamily="49" charset="-122"/>
                <a:ea typeface="黑体" panose="02010609060101010101" pitchFamily="49" charset="-122"/>
              </a:rPr>
              <a:t> &amp;&amp; data[j]&lt;data[j+1])//</a:t>
            </a:r>
            <a:r>
              <a:rPr lang="zh-CN" altLang="en-US" sz="2000" b="1" dirty="0">
                <a:latin typeface="黑体" panose="02010609060101010101" pitchFamily="49" charset="-122"/>
                <a:ea typeface="黑体" panose="02010609060101010101" pitchFamily="49" charset="-122"/>
              </a:rPr>
              <a:t>比较</a:t>
            </a:r>
            <a:r>
              <a:rPr lang="en-US" altLang="zh-CN" sz="2000" b="1" dirty="0">
                <a:latin typeface="黑体" panose="02010609060101010101" pitchFamily="49" charset="-122"/>
                <a:ea typeface="黑体" panose="02010609060101010101" pitchFamily="49" charset="-122"/>
              </a:rPr>
              <a:t>i</a:t>
            </a:r>
            <a:r>
              <a:rPr lang="zh-CN" altLang="en-US" sz="2000" b="1" dirty="0">
                <a:latin typeface="黑体" panose="02010609060101010101" pitchFamily="49" charset="-122"/>
                <a:ea typeface="黑体" panose="02010609060101010101" pitchFamily="49" charset="-122"/>
              </a:rPr>
              <a:t>的左右两个孩子谁大</a:t>
            </a:r>
          </a:p>
          <a:p>
            <a:pPr eaLnBrk="1" hangingPunct="1">
              <a:lnSpc>
                <a:spcPct val="80000"/>
              </a:lnSpc>
              <a:spcBef>
                <a:spcPct val="50000"/>
              </a:spcBef>
              <a:buClr>
                <a:schemeClr val="tx2"/>
              </a:buClr>
              <a:buSzPct val="50000"/>
              <a:buNone/>
            </a:pPr>
            <a:r>
              <a:rPr lang="zh-CN" altLang="en-US" sz="2000" b="1" dirty="0">
                <a:latin typeface="黑体" panose="02010609060101010101" pitchFamily="49" charset="-122"/>
                <a:ea typeface="黑体" panose="02010609060101010101" pitchFamily="49" charset="-122"/>
              </a:rPr>
              <a:t>      </a:t>
            </a:r>
            <a:r>
              <a:rPr lang="en-US" altLang="zh-CN" sz="2000" b="1" dirty="0" err="1">
                <a:latin typeface="黑体" panose="02010609060101010101" pitchFamily="49" charset="-122"/>
                <a:ea typeface="黑体" panose="02010609060101010101" pitchFamily="49" charset="-122"/>
              </a:rPr>
              <a:t>j++</a:t>
            </a:r>
            <a:r>
              <a:rPr lang="en-US" altLang="zh-CN" sz="2000" b="1" dirty="0">
                <a:latin typeface="黑体" panose="02010609060101010101" pitchFamily="49" charset="-122"/>
                <a:ea typeface="黑体" panose="02010609060101010101" pitchFamily="49" charset="-122"/>
              </a:rPr>
              <a:t>;</a:t>
            </a:r>
          </a:p>
          <a:p>
            <a:pPr eaLnBrk="1" hangingPunct="1">
              <a:lnSpc>
                <a:spcPct val="80000"/>
              </a:lnSpc>
              <a:spcBef>
                <a:spcPct val="50000"/>
              </a:spcBef>
              <a:buClr>
                <a:schemeClr val="tx2"/>
              </a:buClr>
              <a:buSzPct val="50000"/>
              <a:buNone/>
            </a:pPr>
            <a:r>
              <a:rPr lang="en-US" altLang="zh-CN" sz="2000" b="1" dirty="0">
                <a:latin typeface="黑体" panose="02010609060101010101" pitchFamily="49" charset="-122"/>
                <a:ea typeface="黑体" panose="02010609060101010101" pitchFamily="49" charset="-122"/>
              </a:rPr>
              <a:t>   if(data[</a:t>
            </a:r>
            <a:r>
              <a:rPr lang="en-US" altLang="zh-CN" sz="2000" b="1" dirty="0" err="1">
                <a:latin typeface="黑体" panose="02010609060101010101" pitchFamily="49" charset="-122"/>
                <a:ea typeface="黑体" panose="02010609060101010101" pitchFamily="49" charset="-122"/>
              </a:rPr>
              <a:t>i</a:t>
            </a:r>
            <a:r>
              <a:rPr lang="en-US" altLang="zh-CN" sz="2000" b="1" dirty="0">
                <a:latin typeface="黑体" panose="02010609060101010101" pitchFamily="49" charset="-122"/>
                <a:ea typeface="黑体" panose="02010609060101010101" pitchFamily="49" charset="-122"/>
              </a:rPr>
              <a:t>]&gt;=data[j]) //</a:t>
            </a:r>
            <a:r>
              <a:rPr lang="zh-CN" altLang="en-US" sz="2000" b="1" dirty="0">
                <a:latin typeface="黑体" panose="02010609060101010101" pitchFamily="49" charset="-122"/>
                <a:ea typeface="黑体" panose="02010609060101010101" pitchFamily="49" charset="-122"/>
              </a:rPr>
              <a:t>若不需要交换，则退出；否则交换</a:t>
            </a:r>
            <a:endParaRPr lang="en-US" altLang="zh-CN" sz="2000" b="1" dirty="0">
              <a:latin typeface="黑体" panose="02010609060101010101" pitchFamily="49" charset="-122"/>
              <a:ea typeface="黑体" panose="02010609060101010101" pitchFamily="49" charset="-122"/>
            </a:endParaRPr>
          </a:p>
          <a:p>
            <a:pPr eaLnBrk="1" hangingPunct="1">
              <a:lnSpc>
                <a:spcPct val="80000"/>
              </a:lnSpc>
              <a:spcBef>
                <a:spcPct val="50000"/>
              </a:spcBef>
              <a:buClr>
                <a:schemeClr val="tx2"/>
              </a:buClr>
              <a:buSzPct val="50000"/>
              <a:buNone/>
            </a:pPr>
            <a:r>
              <a:rPr lang="en-US" altLang="zh-CN" sz="2000" b="1" dirty="0">
                <a:latin typeface="黑体" panose="02010609060101010101" pitchFamily="49" charset="-122"/>
                <a:ea typeface="黑体" panose="02010609060101010101" pitchFamily="49" charset="-122"/>
              </a:rPr>
              <a:t>      break;</a:t>
            </a:r>
          </a:p>
          <a:p>
            <a:pPr eaLnBrk="1" hangingPunct="1">
              <a:lnSpc>
                <a:spcPct val="80000"/>
              </a:lnSpc>
              <a:spcBef>
                <a:spcPct val="50000"/>
              </a:spcBef>
              <a:buClr>
                <a:schemeClr val="tx2"/>
              </a:buClr>
              <a:buSzPct val="50000"/>
              <a:buNone/>
            </a:pPr>
            <a:r>
              <a:rPr lang="en-US" altLang="zh-CN" sz="2000" b="1" dirty="0">
                <a:latin typeface="黑体" panose="02010609060101010101" pitchFamily="49" charset="-122"/>
                <a:ea typeface="黑体" panose="02010609060101010101" pitchFamily="49" charset="-122"/>
              </a:rPr>
              <a:t>   else{  int temp=data[i]; data[i]=data[j]; data[j]=temp;</a:t>
            </a:r>
          </a:p>
          <a:p>
            <a:pPr eaLnBrk="1" hangingPunct="1">
              <a:lnSpc>
                <a:spcPct val="80000"/>
              </a:lnSpc>
              <a:spcBef>
                <a:spcPct val="50000"/>
              </a:spcBef>
              <a:buClr>
                <a:schemeClr val="tx2"/>
              </a:buClr>
              <a:buSzPct val="50000"/>
              <a:buNone/>
            </a:pPr>
            <a:r>
              <a:rPr lang="en-US" altLang="zh-CN" sz="2000" b="1" dirty="0">
                <a:latin typeface="黑体" panose="02010609060101010101" pitchFamily="49" charset="-122"/>
                <a:ea typeface="黑体" panose="02010609060101010101" pitchFamily="49" charset="-122"/>
              </a:rPr>
              <a:t>          </a:t>
            </a:r>
            <a:r>
              <a:rPr lang="en-US" altLang="zh-CN" sz="2000" b="1" dirty="0">
                <a:solidFill>
                  <a:srgbClr val="FF0000"/>
                </a:solidFill>
                <a:latin typeface="黑体" panose="02010609060101010101" pitchFamily="49" charset="-122"/>
                <a:ea typeface="黑体" panose="02010609060101010101" pitchFamily="49" charset="-122"/>
              </a:rPr>
              <a:t>i=j; j=2*i; </a:t>
            </a: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继续下趟</a:t>
            </a:r>
            <a:endParaRPr lang="en-US" altLang="zh-CN" sz="2000" b="1" dirty="0">
              <a:latin typeface="黑体" panose="02010609060101010101" pitchFamily="49" charset="-122"/>
              <a:ea typeface="黑体" panose="02010609060101010101" pitchFamily="49" charset="-122"/>
            </a:endParaRPr>
          </a:p>
          <a:p>
            <a:pPr eaLnBrk="1" hangingPunct="1">
              <a:lnSpc>
                <a:spcPct val="80000"/>
              </a:lnSpc>
              <a:spcBef>
                <a:spcPct val="50000"/>
              </a:spcBef>
              <a:buClr>
                <a:schemeClr val="tx2"/>
              </a:buClr>
              <a:buSzPct val="50000"/>
              <a:buNone/>
            </a:pPr>
            <a:r>
              <a:rPr lang="en-US" altLang="zh-CN" sz="2000" b="1" dirty="0">
                <a:latin typeface="黑体" panose="02010609060101010101" pitchFamily="49" charset="-122"/>
                <a:ea typeface="黑体" panose="02010609060101010101" pitchFamily="49" charset="-122"/>
              </a:rPr>
              <a:t>}}</a:t>
            </a:r>
          </a:p>
        </p:txBody>
      </p:sp>
      <p:sp>
        <p:nvSpPr>
          <p:cNvPr id="41990" name="Rectangle 6">
            <a:extLst>
              <a:ext uri="{FF2B5EF4-FFF2-40B4-BE49-F238E27FC236}">
                <a16:creationId xmlns:a16="http://schemas.microsoft.com/office/drawing/2014/main" id="{52FC7668-E384-4BDD-945D-EF1CBA665E5A}"/>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extLst>
      <p:ext uri="{BB962C8B-B14F-4D97-AF65-F5344CB8AC3E}">
        <p14:creationId xmlns:p14="http://schemas.microsoft.com/office/powerpoint/2010/main" val="36593013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621EA80B-268D-4BC8-9273-6E4F5D7CA26E}"/>
              </a:ext>
            </a:extLst>
          </p:cNvPr>
          <p:cNvSpPr>
            <a:spLocks noGrp="1" noChangeArrowheads="1"/>
          </p:cNvSpPr>
          <p:nvPr>
            <p:ph type="title"/>
          </p:nvPr>
        </p:nvSpPr>
        <p:spPr>
          <a:xfrm>
            <a:off x="500063" y="1785938"/>
            <a:ext cx="5715000" cy="681037"/>
          </a:xfrm>
        </p:spPr>
        <p:txBody>
          <a:bodyPr/>
          <a:lstStyle/>
          <a:p>
            <a:pPr algn="l" eaLnBrk="1" hangingPunct="1"/>
            <a:r>
              <a:rPr lang="zh-CN" altLang="en-US" sz="3300">
                <a:latin typeface="黑体" panose="02010609060101010101" pitchFamily="49" charset="-122"/>
                <a:ea typeface="黑体" panose="02010609060101010101" pitchFamily="49" charset="-122"/>
              </a:rPr>
              <a:t>二、堆排序(性能分析)</a:t>
            </a:r>
            <a:endParaRPr lang="en-US" altLang="zh-CN" sz="3300">
              <a:latin typeface="黑体" panose="02010609060101010101" pitchFamily="49" charset="-122"/>
              <a:ea typeface="黑体" panose="02010609060101010101" pitchFamily="49" charset="-122"/>
            </a:endParaRPr>
          </a:p>
        </p:txBody>
      </p:sp>
      <p:sp>
        <p:nvSpPr>
          <p:cNvPr id="87043" name="Text Box 3">
            <a:extLst>
              <a:ext uri="{FF2B5EF4-FFF2-40B4-BE49-F238E27FC236}">
                <a16:creationId xmlns:a16="http://schemas.microsoft.com/office/drawing/2014/main" id="{2EFC56F4-1F29-42F5-8B1A-A08E2CA755D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A46E8E4-1F12-4F2C-A13D-B705E8B83001}" type="slidenum">
              <a:rPr lang="zh-CN" altLang="en-US" sz="2400"/>
              <a:pPr algn="r" eaLnBrk="1" hangingPunct="1">
                <a:spcBef>
                  <a:spcPct val="50000"/>
                </a:spcBef>
                <a:buClrTx/>
                <a:buSzTx/>
                <a:buFontTx/>
                <a:buNone/>
              </a:pPr>
              <a:t>84</a:t>
            </a:fld>
            <a:endParaRPr lang="en-US" altLang="zh-CN" sz="2400"/>
          </a:p>
        </p:txBody>
      </p:sp>
      <p:sp>
        <p:nvSpPr>
          <p:cNvPr id="87044" name="Text Box 4">
            <a:extLst>
              <a:ext uri="{FF2B5EF4-FFF2-40B4-BE49-F238E27FC236}">
                <a16:creationId xmlns:a16="http://schemas.microsoft.com/office/drawing/2014/main" id="{E072BD69-8766-4845-B96F-79CF5109AFC0}"/>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87045" name="Rectangle 5">
            <a:extLst>
              <a:ext uri="{FF2B5EF4-FFF2-40B4-BE49-F238E27FC236}">
                <a16:creationId xmlns:a16="http://schemas.microsoft.com/office/drawing/2014/main" id="{4BB7779B-78FA-40EA-B79B-3571F64B374B}"/>
              </a:ext>
            </a:extLst>
          </p:cNvPr>
          <p:cNvSpPr>
            <a:spLocks noGrp="1" noChangeArrowheads="1"/>
          </p:cNvSpPr>
          <p:nvPr>
            <p:ph type="body" idx="1"/>
          </p:nvPr>
        </p:nvSpPr>
        <p:spPr>
          <a:xfrm>
            <a:off x="428625" y="2643188"/>
            <a:ext cx="8429625" cy="4038600"/>
          </a:xfrm>
        </p:spPr>
        <p:txBody>
          <a:bodyPr/>
          <a:lstStyle/>
          <a:p>
            <a:pPr eaLnBrk="1" hangingPunct="1">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对于长度为</a:t>
            </a:r>
            <a:r>
              <a:rPr lang="en-US" altLang="zh-CN" b="1" dirty="0">
                <a:solidFill>
                  <a:srgbClr val="FF0000"/>
                </a:solidFill>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的序列，其对应的完全二叉树的深度为</a:t>
            </a:r>
            <a:r>
              <a:rPr lang="en-US" altLang="zh-CN" b="1" dirty="0">
                <a:solidFill>
                  <a:srgbClr val="FF0000"/>
                </a:solidFill>
                <a:latin typeface="黑体" panose="02010609060101010101" pitchFamily="49" charset="-122"/>
                <a:ea typeface="黑体" panose="02010609060101010101" pitchFamily="49" charset="-122"/>
              </a:rPr>
              <a:t>k</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2</a:t>
            </a:r>
            <a:r>
              <a:rPr lang="en-US" altLang="zh-CN" b="1" baseline="30000" dirty="0">
                <a:latin typeface="黑体" panose="02010609060101010101" pitchFamily="49" charset="-122"/>
                <a:ea typeface="黑体" panose="02010609060101010101" pitchFamily="49" charset="-122"/>
              </a:rPr>
              <a:t>k-1</a:t>
            </a:r>
            <a:r>
              <a:rPr lang="en-US" altLang="zh-CN"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sym typeface="Symbol" panose="05050102010706020507" pitchFamily="18" charset="2"/>
              </a:rPr>
              <a:t></a:t>
            </a:r>
            <a:r>
              <a:rPr lang="en-US" altLang="zh-CN" b="1" dirty="0">
                <a:latin typeface="黑体" panose="02010609060101010101" pitchFamily="49" charset="-122"/>
                <a:ea typeface="黑体" panose="02010609060101010101" pitchFamily="49" charset="-122"/>
              </a:rPr>
              <a:t> n </a:t>
            </a:r>
            <a:r>
              <a:rPr lang="en-US" altLang="zh-CN" b="1" dirty="0">
                <a:latin typeface="黑体" panose="02010609060101010101" pitchFamily="49" charset="-122"/>
                <a:ea typeface="黑体" panose="02010609060101010101" pitchFamily="49" charset="-122"/>
                <a:sym typeface="Symbol" panose="05050102010706020507" pitchFamily="18" charset="2"/>
              </a:rPr>
              <a:t></a:t>
            </a:r>
            <a:r>
              <a:rPr lang="en-US" altLang="zh-CN" b="1" dirty="0">
                <a:latin typeface="黑体" panose="02010609060101010101" pitchFamily="49" charset="-122"/>
                <a:ea typeface="黑体" panose="02010609060101010101" pitchFamily="49" charset="-122"/>
              </a:rPr>
              <a:t> 2</a:t>
            </a:r>
            <a:r>
              <a:rPr lang="en-US" altLang="zh-CN" b="1" baseline="30000" dirty="0">
                <a:latin typeface="黑体" panose="02010609060101010101" pitchFamily="49" charset="-122"/>
                <a:ea typeface="黑体" panose="02010609060101010101" pitchFamily="49" charset="-122"/>
              </a:rPr>
              <a:t>k</a:t>
            </a:r>
            <a:r>
              <a:rPr lang="en-US" altLang="zh-CN" sz="3200" b="1" dirty="0">
                <a:latin typeface="黑体" panose="02010609060101010101" pitchFamily="49" charset="-122"/>
                <a:ea typeface="黑体" panose="02010609060101010101" pitchFamily="49" charset="-122"/>
              </a:rPr>
              <a:t>)(</a:t>
            </a:r>
            <a:r>
              <a:rPr lang="en-US" altLang="zh-CN" sz="3200" b="1" dirty="0">
                <a:solidFill>
                  <a:srgbClr val="FF0000"/>
                </a:solidFill>
                <a:latin typeface="黑体" panose="02010609060101010101" pitchFamily="49" charset="-122"/>
                <a:ea typeface="黑体" panose="02010609060101010101" pitchFamily="49" charset="-122"/>
              </a:rPr>
              <a:t>k</a:t>
            </a:r>
            <a:r>
              <a:rPr lang="en-US" altLang="zh-CN" sz="3200" b="1" dirty="0">
                <a:latin typeface="黑体" panose="02010609060101010101" pitchFamily="49" charset="-122"/>
                <a:ea typeface="黑体" panose="02010609060101010101" pitchFamily="49" charset="-122"/>
              </a:rPr>
              <a:t>=</a:t>
            </a:r>
            <a:r>
              <a:rPr lang="zh-CN" altLang="en-US" sz="3200" b="1" dirty="0">
                <a:solidFill>
                  <a:srgbClr val="FF0000"/>
                </a:solidFill>
                <a:latin typeface="黑体" panose="02010609060101010101" pitchFamily="49" charset="-122"/>
                <a:ea typeface="黑体" panose="02010609060101010101" pitchFamily="49" charset="-122"/>
                <a:sym typeface="Symbol" panose="05050102010706020507" pitchFamily="18" charset="2"/>
              </a:rPr>
              <a:t> </a:t>
            </a:r>
            <a:r>
              <a:rPr lang="zh-CN" altLang="en-US" sz="3200" b="1" dirty="0">
                <a:latin typeface="黑体" panose="02010609060101010101" pitchFamily="49" charset="-122"/>
                <a:ea typeface="黑体" panose="02010609060101010101" pitchFamily="49" charset="-122"/>
                <a:sym typeface="Symbol" panose="05050102010706020507" pitchFamily="18" charset="2"/>
              </a:rPr>
              <a:t></a:t>
            </a:r>
            <a:r>
              <a:rPr lang="en-US" altLang="zh-CN" sz="3200" b="1" dirty="0">
                <a:latin typeface="黑体" panose="02010609060101010101" pitchFamily="49" charset="-122"/>
                <a:ea typeface="黑体" panose="02010609060101010101" pitchFamily="49" charset="-122"/>
              </a:rPr>
              <a:t>log</a:t>
            </a:r>
            <a:r>
              <a:rPr lang="en-US" altLang="zh-CN" sz="3200" b="1" baseline="-40000" dirty="0">
                <a:latin typeface="黑体" panose="02010609060101010101" pitchFamily="49" charset="-122"/>
                <a:ea typeface="黑体" panose="02010609060101010101" pitchFamily="49" charset="-122"/>
              </a:rPr>
              <a:t>2</a:t>
            </a:r>
            <a:r>
              <a:rPr lang="en-US" altLang="zh-CN" sz="3200" b="1" dirty="0">
                <a:latin typeface="黑体" panose="02010609060101010101" pitchFamily="49" charset="-122"/>
                <a:ea typeface="黑体" panose="02010609060101010101" pitchFamily="49" charset="-122"/>
              </a:rPr>
              <a:t>n</a:t>
            </a:r>
            <a:r>
              <a:rPr lang="en-US" altLang="zh-CN" sz="3200" b="1" dirty="0">
                <a:latin typeface="黑体" panose="02010609060101010101" pitchFamily="49" charset="-122"/>
                <a:ea typeface="黑体" panose="02010609060101010101" pitchFamily="49" charset="-122"/>
                <a:sym typeface="Symbol" panose="05050102010706020507" pitchFamily="18" charset="2"/>
              </a:rPr>
              <a:t></a:t>
            </a:r>
            <a:r>
              <a:rPr lang="en-US" altLang="zh-CN" sz="3200" b="1" dirty="0">
                <a:latin typeface="黑体" panose="02010609060101010101" pitchFamily="49" charset="-122"/>
                <a:ea typeface="黑体" panose="02010609060101010101" pitchFamily="49" charset="-122"/>
              </a:rPr>
              <a:t> </a:t>
            </a:r>
            <a:r>
              <a:rPr lang="zh-CN" altLang="en-US" sz="3200" b="1" dirty="0">
                <a:latin typeface="黑体" panose="02010609060101010101" pitchFamily="49" charset="-122"/>
                <a:ea typeface="黑体" panose="02010609060101010101" pitchFamily="49" charset="-122"/>
              </a:rPr>
              <a:t>＋</a:t>
            </a:r>
            <a:r>
              <a:rPr lang="en-US" altLang="zh-CN" sz="3200" b="1" dirty="0">
                <a:latin typeface="黑体" panose="02010609060101010101" pitchFamily="49" charset="-122"/>
                <a:ea typeface="黑体" panose="02010609060101010101" pitchFamily="49" charset="-122"/>
              </a:rPr>
              <a:t>1)</a:t>
            </a:r>
          </a:p>
          <a:p>
            <a:pPr eaLnBrk="1" hangingPunct="1">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对深度为</a:t>
            </a:r>
            <a:r>
              <a:rPr lang="en-US" altLang="zh-CN" b="1" dirty="0">
                <a:latin typeface="黑体" panose="02010609060101010101" pitchFamily="49" charset="-122"/>
                <a:ea typeface="黑体" panose="02010609060101010101" pitchFamily="49" charset="-122"/>
              </a:rPr>
              <a:t>k</a:t>
            </a:r>
            <a:r>
              <a:rPr lang="zh-CN" altLang="en-US" b="1" dirty="0">
                <a:latin typeface="黑体" panose="02010609060101010101" pitchFamily="49" charset="-122"/>
                <a:ea typeface="黑体" panose="02010609060101010101" pitchFamily="49" charset="-122"/>
              </a:rPr>
              <a:t>的堆，筛选算法中进行的关键字比较次数至多为</a:t>
            </a:r>
            <a:r>
              <a:rPr lang="zh-CN" altLang="en-US" b="1" dirty="0">
                <a:solidFill>
                  <a:srgbClr val="FF0000"/>
                </a:solidFill>
                <a:latin typeface="黑体" panose="02010609060101010101" pitchFamily="49" charset="-122"/>
                <a:ea typeface="黑体" panose="02010609060101010101" pitchFamily="49" charset="-122"/>
              </a:rPr>
              <a:t>2(</a:t>
            </a:r>
            <a:r>
              <a:rPr lang="en-US" altLang="zh-CN" b="1" dirty="0">
                <a:solidFill>
                  <a:srgbClr val="FF0000"/>
                </a:solidFill>
                <a:latin typeface="黑体" panose="02010609060101010101" pitchFamily="49" charset="-122"/>
                <a:ea typeface="黑体" panose="02010609060101010101" pitchFamily="49" charset="-122"/>
              </a:rPr>
              <a:t>k-1</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次</a:t>
            </a:r>
          </a:p>
          <a:p>
            <a:pPr eaLnBrk="1" hangingPunct="1">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堆排序时间主要耗费在</a:t>
            </a:r>
            <a:r>
              <a:rPr lang="zh-CN" altLang="en-US" b="1" dirty="0">
                <a:solidFill>
                  <a:srgbClr val="FF0000"/>
                </a:solidFill>
                <a:latin typeface="黑体" panose="02010609060101010101" pitchFamily="49" charset="-122"/>
                <a:ea typeface="黑体" panose="02010609060101010101" pitchFamily="49" charset="-122"/>
              </a:rPr>
              <a:t>建初始堆</a:t>
            </a:r>
            <a:r>
              <a:rPr lang="zh-CN" altLang="en-US" b="1" dirty="0">
                <a:latin typeface="黑体" panose="02010609060101010101" pitchFamily="49" charset="-122"/>
                <a:ea typeface="黑体" panose="02010609060101010101" pitchFamily="49" charset="-122"/>
              </a:rPr>
              <a:t>和</a:t>
            </a:r>
            <a:r>
              <a:rPr lang="zh-CN" altLang="en-US" b="1" dirty="0">
                <a:solidFill>
                  <a:srgbClr val="FF0000"/>
                </a:solidFill>
                <a:latin typeface="黑体" panose="02010609060101010101" pitchFamily="49" charset="-122"/>
                <a:ea typeface="黑体" panose="02010609060101010101" pitchFamily="49" charset="-122"/>
              </a:rPr>
              <a:t>调整建新堆</a:t>
            </a:r>
            <a:r>
              <a:rPr lang="zh-CN" altLang="en-US" b="1" dirty="0">
                <a:latin typeface="黑体" panose="02010609060101010101" pitchFamily="49" charset="-122"/>
                <a:ea typeface="黑体" panose="02010609060101010101" pitchFamily="49" charset="-122"/>
              </a:rPr>
              <a:t>(筛选)上</a:t>
            </a:r>
          </a:p>
        </p:txBody>
      </p:sp>
      <p:sp>
        <p:nvSpPr>
          <p:cNvPr id="87046" name="Rectangle 6">
            <a:extLst>
              <a:ext uri="{FF2B5EF4-FFF2-40B4-BE49-F238E27FC236}">
                <a16:creationId xmlns:a16="http://schemas.microsoft.com/office/drawing/2014/main" id="{248A81FA-25DD-4A3E-A3B7-D90BCCC6AEDD}"/>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8329EB3B-75F1-4154-9DA7-B9EABB6BC939}"/>
              </a:ext>
            </a:extLst>
          </p:cNvPr>
          <p:cNvSpPr>
            <a:spLocks noGrp="1" noChangeArrowheads="1"/>
          </p:cNvSpPr>
          <p:nvPr>
            <p:ph type="title"/>
          </p:nvPr>
        </p:nvSpPr>
        <p:spPr>
          <a:xfrm>
            <a:off x="500063" y="1714500"/>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二、堆排序(性能分析)</a:t>
            </a:r>
            <a:endParaRPr lang="en-US" altLang="zh-CN" sz="3300">
              <a:latin typeface="黑体" panose="02010609060101010101" pitchFamily="49" charset="-122"/>
              <a:ea typeface="黑体" panose="02010609060101010101" pitchFamily="49" charset="-122"/>
            </a:endParaRPr>
          </a:p>
        </p:txBody>
      </p:sp>
      <p:sp>
        <p:nvSpPr>
          <p:cNvPr id="88067" name="Text Box 3">
            <a:extLst>
              <a:ext uri="{FF2B5EF4-FFF2-40B4-BE49-F238E27FC236}">
                <a16:creationId xmlns:a16="http://schemas.microsoft.com/office/drawing/2014/main" id="{2143D039-C8C5-4A3C-8BB7-DE4DEE42279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EC1337D-B6CE-4520-B54D-55E4B0498B33}" type="slidenum">
              <a:rPr lang="zh-CN" altLang="en-US" sz="2400"/>
              <a:pPr algn="r" eaLnBrk="1" hangingPunct="1">
                <a:spcBef>
                  <a:spcPct val="50000"/>
                </a:spcBef>
                <a:buClrTx/>
                <a:buSzTx/>
                <a:buFontTx/>
                <a:buNone/>
              </a:pPr>
              <a:t>85</a:t>
            </a:fld>
            <a:endParaRPr lang="en-US" altLang="zh-CN" sz="2400"/>
          </a:p>
        </p:txBody>
      </p:sp>
      <p:sp>
        <p:nvSpPr>
          <p:cNvPr id="88068" name="Text Box 4">
            <a:extLst>
              <a:ext uri="{FF2B5EF4-FFF2-40B4-BE49-F238E27FC236}">
                <a16:creationId xmlns:a16="http://schemas.microsoft.com/office/drawing/2014/main" id="{C25746F3-9AE0-4E0D-B1BA-AC26D2D7BCB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88069" name="Rectangle 5">
            <a:extLst>
              <a:ext uri="{FF2B5EF4-FFF2-40B4-BE49-F238E27FC236}">
                <a16:creationId xmlns:a16="http://schemas.microsoft.com/office/drawing/2014/main" id="{D559531C-A1CF-4A69-81E4-73EAE0AAC17F}"/>
              </a:ext>
            </a:extLst>
          </p:cNvPr>
          <p:cNvSpPr>
            <a:spLocks noGrp="1" noChangeArrowheads="1"/>
          </p:cNvSpPr>
          <p:nvPr>
            <p:ph type="body" idx="1"/>
          </p:nvPr>
        </p:nvSpPr>
        <p:spPr>
          <a:xfrm>
            <a:off x="428625" y="2500313"/>
            <a:ext cx="8405813" cy="4038600"/>
          </a:xfrm>
        </p:spPr>
        <p:txBody>
          <a:bodyPr/>
          <a:lstStyle/>
          <a:p>
            <a:pPr eaLnBrk="1" hangingPunct="1">
              <a:buClr>
                <a:schemeClr val="tx2"/>
              </a:buClr>
              <a:buSzPct val="50000"/>
            </a:pPr>
            <a:r>
              <a:rPr lang="zh-CN" altLang="en-US" b="1" dirty="0">
                <a:latin typeface="黑体" panose="02010609060101010101" pitchFamily="49" charset="-122"/>
                <a:ea typeface="黑体" panose="02010609060101010101" pitchFamily="49" charset="-122"/>
              </a:rPr>
              <a:t>对长度为</a:t>
            </a:r>
            <a:r>
              <a:rPr lang="en-US" altLang="zh-CN" b="1" dirty="0">
                <a:solidFill>
                  <a:srgbClr val="FF0000"/>
                </a:solidFill>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的序列，排序最多需要做</a:t>
            </a:r>
            <a:r>
              <a:rPr lang="en-US" altLang="zh-CN" b="1" dirty="0">
                <a:solidFill>
                  <a:srgbClr val="FF0000"/>
                </a:solidFill>
                <a:latin typeface="黑体" panose="02010609060101010101" pitchFamily="49" charset="-122"/>
                <a:ea typeface="黑体" panose="02010609060101010101" pitchFamily="49" charset="-122"/>
              </a:rPr>
              <a:t>n-1</a:t>
            </a:r>
            <a:r>
              <a:rPr lang="zh-CN" altLang="en-US" b="1" dirty="0">
                <a:latin typeface="黑体" panose="02010609060101010101" pitchFamily="49" charset="-122"/>
                <a:ea typeface="黑体" panose="02010609060101010101" pitchFamily="49" charset="-122"/>
              </a:rPr>
              <a:t>次调整建新堆(筛选)。建初始堆时，需要</a:t>
            </a:r>
            <a:r>
              <a:rPr lang="en-US" altLang="zh-CN" b="1" dirty="0">
                <a:solidFill>
                  <a:srgbClr val="FF0000"/>
                </a:solidFill>
                <a:latin typeface="黑体" panose="02010609060101010101" pitchFamily="49" charset="-122"/>
                <a:ea typeface="黑体" panose="02010609060101010101" pitchFamily="49" charset="-122"/>
              </a:rPr>
              <a:t>n/2</a:t>
            </a:r>
            <a:r>
              <a:rPr lang="zh-CN" altLang="en-US" b="1" dirty="0">
                <a:latin typeface="黑体" panose="02010609060101010101" pitchFamily="49" charset="-122"/>
                <a:ea typeface="黑体" panose="02010609060101010101" pitchFamily="49" charset="-122"/>
              </a:rPr>
              <a:t>次筛选</a:t>
            </a:r>
          </a:p>
          <a:p>
            <a:pPr eaLnBrk="1" hangingPunct="1">
              <a:buClr>
                <a:schemeClr val="tx2"/>
              </a:buClr>
              <a:buSzPct val="50000"/>
            </a:pPr>
            <a:r>
              <a:rPr lang="zh-CN" altLang="en-US" b="1" dirty="0">
                <a:latin typeface="黑体" panose="02010609060101010101" pitchFamily="49" charset="-122"/>
                <a:ea typeface="黑体" panose="02010609060101010101" pitchFamily="49" charset="-122"/>
              </a:rPr>
              <a:t>因此共需要</a:t>
            </a:r>
            <a:r>
              <a:rPr lang="en-US" altLang="zh-CN" b="1" dirty="0">
                <a:solidFill>
                  <a:srgbClr val="FF0000"/>
                </a:solidFill>
                <a:latin typeface="黑体" panose="02010609060101010101" pitchFamily="49" charset="-122"/>
                <a:ea typeface="黑体" panose="02010609060101010101" pitchFamily="49" charset="-122"/>
              </a:rPr>
              <a:t>O(</a:t>
            </a:r>
            <a:r>
              <a:rPr lang="en-US" altLang="zh-CN" b="1" dirty="0" err="1">
                <a:solidFill>
                  <a:srgbClr val="FF0000"/>
                </a:solidFill>
                <a:latin typeface="黑体" panose="02010609060101010101" pitchFamily="49" charset="-122"/>
                <a:ea typeface="黑体" panose="02010609060101010101" pitchFamily="49" charset="-122"/>
              </a:rPr>
              <a:t>nxk</a:t>
            </a:r>
            <a:r>
              <a:rPr lang="en-US" altLang="zh-CN" b="1" dirty="0">
                <a:solidFill>
                  <a:srgbClr val="FF0000"/>
                </a:solidFill>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量级的时间</a:t>
            </a:r>
          </a:p>
          <a:p>
            <a:pPr eaLnBrk="1" hangingPunct="1">
              <a:buClr>
                <a:schemeClr val="tx2"/>
              </a:buClr>
              <a:buSzPct val="50000"/>
            </a:pPr>
            <a:r>
              <a:rPr lang="en-US" altLang="zh-CN" b="1" dirty="0">
                <a:solidFill>
                  <a:srgbClr val="FF0000"/>
                </a:solidFill>
                <a:latin typeface="黑体" panose="02010609060101010101" pitchFamily="49" charset="-122"/>
                <a:ea typeface="黑体" panose="02010609060101010101" pitchFamily="49" charset="-122"/>
              </a:rPr>
              <a:t>k = log</a:t>
            </a:r>
            <a:r>
              <a:rPr lang="en-US" altLang="zh-CN" b="1" baseline="-25000" dirty="0">
                <a:solidFill>
                  <a:srgbClr val="FF0000"/>
                </a:solidFill>
                <a:latin typeface="黑体" panose="02010609060101010101" pitchFamily="49" charset="-122"/>
                <a:ea typeface="黑体" panose="02010609060101010101" pitchFamily="49" charset="-122"/>
              </a:rPr>
              <a:t>2</a:t>
            </a:r>
            <a:r>
              <a:rPr lang="en-US" altLang="zh-CN" b="1" dirty="0">
                <a:solidFill>
                  <a:srgbClr val="FF0000"/>
                </a:solidFill>
                <a:latin typeface="黑体" panose="02010609060101010101" pitchFamily="49" charset="-122"/>
                <a:ea typeface="黑体" panose="02010609060101010101" pitchFamily="49" charset="-122"/>
              </a:rPr>
              <a:t>n</a:t>
            </a:r>
          </a:p>
          <a:p>
            <a:pPr eaLnBrk="1" hangingPunct="1">
              <a:buClr>
                <a:schemeClr val="tx2"/>
              </a:buClr>
              <a:buSzPct val="50000"/>
            </a:pPr>
            <a:r>
              <a:rPr lang="zh-CN" altLang="en-US" b="1" dirty="0">
                <a:latin typeface="黑体" panose="02010609060101010101" pitchFamily="49" charset="-122"/>
                <a:ea typeface="黑体" panose="02010609060101010101" pitchFamily="49" charset="-122"/>
              </a:rPr>
              <a:t>堆排序时间复杂度为</a:t>
            </a:r>
            <a:r>
              <a:rPr lang="en-US" altLang="zh-CN" b="1" dirty="0">
                <a:solidFill>
                  <a:srgbClr val="FF0000"/>
                </a:solidFill>
                <a:latin typeface="黑体" panose="02010609060101010101" pitchFamily="49" charset="-122"/>
                <a:ea typeface="黑体" panose="02010609060101010101" pitchFamily="49" charset="-122"/>
              </a:rPr>
              <a:t>O(nlog</a:t>
            </a:r>
            <a:r>
              <a:rPr lang="en-US" altLang="zh-CN" b="1" baseline="-25000" dirty="0">
                <a:solidFill>
                  <a:srgbClr val="FF0000"/>
                </a:solidFill>
                <a:latin typeface="黑体" panose="02010609060101010101" pitchFamily="49" charset="-122"/>
                <a:ea typeface="黑体" panose="02010609060101010101" pitchFamily="49" charset="-122"/>
              </a:rPr>
              <a:t>2</a:t>
            </a:r>
            <a:r>
              <a:rPr lang="en-US" altLang="zh-CN" b="1" dirty="0">
                <a:solidFill>
                  <a:srgbClr val="FF0000"/>
                </a:solidFill>
                <a:latin typeface="黑体" panose="02010609060101010101" pitchFamily="49" charset="-122"/>
                <a:ea typeface="黑体" panose="02010609060101010101" pitchFamily="49" charset="-122"/>
              </a:rPr>
              <a:t>n)</a:t>
            </a:r>
          </a:p>
          <a:p>
            <a:pPr eaLnBrk="1" hangingPunct="1">
              <a:buClr>
                <a:schemeClr val="tx2"/>
              </a:buClr>
              <a:buSzPct val="50000"/>
            </a:pPr>
            <a:r>
              <a:rPr lang="zh-CN" altLang="en-US" b="1" dirty="0">
                <a:latin typeface="黑体" panose="02010609060101010101" pitchFamily="49" charset="-122"/>
                <a:ea typeface="黑体" panose="02010609060101010101" pitchFamily="49" charset="-122"/>
              </a:rPr>
              <a:t>堆排序是一种</a:t>
            </a:r>
            <a:r>
              <a:rPr lang="zh-CN" altLang="en-US" b="1" dirty="0">
                <a:solidFill>
                  <a:srgbClr val="FF0000"/>
                </a:solidFill>
                <a:latin typeface="黑体" panose="02010609060101010101" pitchFamily="49" charset="-122"/>
                <a:ea typeface="黑体" panose="02010609060101010101" pitchFamily="49" charset="-122"/>
              </a:rPr>
              <a:t>不稳定</a:t>
            </a:r>
            <a:r>
              <a:rPr lang="zh-CN" altLang="en-US" b="1" dirty="0">
                <a:latin typeface="黑体" panose="02010609060101010101" pitchFamily="49" charset="-122"/>
                <a:ea typeface="黑体" panose="02010609060101010101" pitchFamily="49" charset="-122"/>
              </a:rPr>
              <a:t>的排序方法</a:t>
            </a:r>
          </a:p>
        </p:txBody>
      </p:sp>
      <p:sp>
        <p:nvSpPr>
          <p:cNvPr id="88070" name="Rectangle 6">
            <a:extLst>
              <a:ext uri="{FF2B5EF4-FFF2-40B4-BE49-F238E27FC236}">
                <a16:creationId xmlns:a16="http://schemas.microsoft.com/office/drawing/2014/main" id="{4CC563F6-22B9-41CA-8649-9082ABE96672}"/>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899A74C1-C98A-44E4-BF7C-E864BF1D30B3}"/>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一、归并</a:t>
            </a:r>
            <a:endParaRPr lang="en-US" altLang="zh-CN" sz="3300">
              <a:latin typeface="黑体" panose="02010609060101010101" pitchFamily="49" charset="-122"/>
              <a:ea typeface="黑体" panose="02010609060101010101" pitchFamily="49" charset="-122"/>
            </a:endParaRPr>
          </a:p>
        </p:txBody>
      </p:sp>
      <p:sp>
        <p:nvSpPr>
          <p:cNvPr id="90115" name="Text Box 3">
            <a:extLst>
              <a:ext uri="{FF2B5EF4-FFF2-40B4-BE49-F238E27FC236}">
                <a16:creationId xmlns:a16="http://schemas.microsoft.com/office/drawing/2014/main" id="{36C53E90-C2F1-49DE-9549-16D8A71D9C3A}"/>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C277E170-2D93-4F24-A5CE-5F0E7AC8F882}" type="slidenum">
              <a:rPr lang="zh-CN" altLang="en-US" sz="2400"/>
              <a:pPr algn="r" eaLnBrk="1" hangingPunct="1">
                <a:spcBef>
                  <a:spcPct val="50000"/>
                </a:spcBef>
                <a:buClrTx/>
                <a:buSzTx/>
                <a:buFontTx/>
                <a:buNone/>
              </a:pPr>
              <a:t>86</a:t>
            </a:fld>
            <a:endParaRPr lang="en-US" altLang="zh-CN" sz="2400"/>
          </a:p>
        </p:txBody>
      </p:sp>
      <p:sp>
        <p:nvSpPr>
          <p:cNvPr id="90116" name="Text Box 4">
            <a:extLst>
              <a:ext uri="{FF2B5EF4-FFF2-40B4-BE49-F238E27FC236}">
                <a16:creationId xmlns:a16="http://schemas.microsoft.com/office/drawing/2014/main" id="{FE2355B4-679A-4E87-B3D3-AD7DE39A46F1}"/>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第五节　归并排序</a:t>
            </a:r>
          </a:p>
        </p:txBody>
      </p:sp>
      <p:sp>
        <p:nvSpPr>
          <p:cNvPr id="90117" name="Rectangle 5">
            <a:extLst>
              <a:ext uri="{FF2B5EF4-FFF2-40B4-BE49-F238E27FC236}">
                <a16:creationId xmlns:a16="http://schemas.microsoft.com/office/drawing/2014/main" id="{14DAAAE1-F84F-4F0B-B646-A2F1AD6710CB}"/>
              </a:ext>
            </a:extLst>
          </p:cNvPr>
          <p:cNvSpPr>
            <a:spLocks noGrp="1" noChangeArrowheads="1"/>
          </p:cNvSpPr>
          <p:nvPr>
            <p:ph type="body" idx="1"/>
          </p:nvPr>
        </p:nvSpPr>
        <p:spPr>
          <a:xfrm>
            <a:off x="381000" y="2819400"/>
            <a:ext cx="8763000" cy="4038600"/>
          </a:xfrm>
        </p:spPr>
        <p:txBody>
          <a:bodyPr/>
          <a:lstStyle/>
          <a:p>
            <a:pPr eaLnBrk="1" hangingPunct="1">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归并是将两个或两个以上的</a:t>
            </a:r>
            <a:r>
              <a:rPr lang="zh-CN" altLang="en-US" b="1" dirty="0">
                <a:solidFill>
                  <a:srgbClr val="FF0000"/>
                </a:solidFill>
                <a:latin typeface="黑体" panose="02010609060101010101" pitchFamily="49" charset="-122"/>
                <a:ea typeface="黑体" panose="02010609060101010101" pitchFamily="49" charset="-122"/>
              </a:rPr>
              <a:t>有序表</a:t>
            </a:r>
            <a:r>
              <a:rPr lang="zh-CN" altLang="en-US" b="1" dirty="0">
                <a:latin typeface="黑体" panose="02010609060101010101" pitchFamily="49" charset="-122"/>
                <a:ea typeface="黑体" panose="02010609060101010101" pitchFamily="49" charset="-122"/>
              </a:rPr>
              <a:t>合并成一个新的有序表的操作过程。</a:t>
            </a:r>
          </a:p>
        </p:txBody>
      </p:sp>
      <p:sp>
        <p:nvSpPr>
          <p:cNvPr id="90118" name="Rectangle 6">
            <a:extLst>
              <a:ext uri="{FF2B5EF4-FFF2-40B4-BE49-F238E27FC236}">
                <a16:creationId xmlns:a16="http://schemas.microsoft.com/office/drawing/2014/main" id="{8ABD7948-D6E9-4863-B97F-189DD199C09B}"/>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69BB0CFA-0E9D-4B79-B5B7-8CCDF3AC6EDB}"/>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二、两路归并</a:t>
            </a:r>
            <a:endParaRPr lang="en-US" altLang="zh-CN" sz="3300">
              <a:latin typeface="黑体" panose="02010609060101010101" pitchFamily="49" charset="-122"/>
              <a:ea typeface="黑体" panose="02010609060101010101" pitchFamily="49" charset="-122"/>
            </a:endParaRPr>
          </a:p>
        </p:txBody>
      </p:sp>
      <p:sp>
        <p:nvSpPr>
          <p:cNvPr id="91139" name="Text Box 3">
            <a:extLst>
              <a:ext uri="{FF2B5EF4-FFF2-40B4-BE49-F238E27FC236}">
                <a16:creationId xmlns:a16="http://schemas.microsoft.com/office/drawing/2014/main" id="{1B801D48-6ABB-42FF-8F8A-2CE492F0816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6216EE8-5DF1-453C-941D-F83758AC125D}" type="slidenum">
              <a:rPr lang="zh-CN" altLang="en-US" sz="2400"/>
              <a:pPr algn="r" eaLnBrk="1" hangingPunct="1">
                <a:spcBef>
                  <a:spcPct val="50000"/>
                </a:spcBef>
                <a:buClrTx/>
                <a:buSzTx/>
                <a:buFontTx/>
                <a:buNone/>
              </a:pPr>
              <a:t>87</a:t>
            </a:fld>
            <a:endParaRPr lang="en-US" altLang="zh-CN" sz="2400"/>
          </a:p>
        </p:txBody>
      </p:sp>
      <p:sp>
        <p:nvSpPr>
          <p:cNvPr id="91140" name="Text Box 4">
            <a:extLst>
              <a:ext uri="{FF2B5EF4-FFF2-40B4-BE49-F238E27FC236}">
                <a16:creationId xmlns:a16="http://schemas.microsoft.com/office/drawing/2014/main" id="{19716E20-E83F-439C-A4C6-C05ACE69EAB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第五节　归并排序</a:t>
            </a:r>
          </a:p>
        </p:txBody>
      </p:sp>
      <p:sp>
        <p:nvSpPr>
          <p:cNvPr id="91141" name="Rectangle 5">
            <a:extLst>
              <a:ext uri="{FF2B5EF4-FFF2-40B4-BE49-F238E27FC236}">
                <a16:creationId xmlns:a16="http://schemas.microsoft.com/office/drawing/2014/main" id="{66534A0E-F0B1-4EAC-873A-E09831D0D09B}"/>
              </a:ext>
            </a:extLst>
          </p:cNvPr>
          <p:cNvSpPr>
            <a:spLocks noGrp="1" noChangeArrowheads="1"/>
          </p:cNvSpPr>
          <p:nvPr>
            <p:ph type="body" idx="1"/>
          </p:nvPr>
        </p:nvSpPr>
        <p:spPr>
          <a:xfrm>
            <a:off x="599716" y="3057525"/>
            <a:ext cx="8763000" cy="3644900"/>
          </a:xfrm>
        </p:spPr>
        <p:txBody>
          <a:bodyPr/>
          <a:lstStyle/>
          <a:p>
            <a:pPr eaLnBrk="1" hangingPunct="1">
              <a:spcBef>
                <a:spcPct val="40000"/>
              </a:spcBef>
              <a:buClrTx/>
              <a:buSzTx/>
              <a:buFontTx/>
              <a:buNone/>
            </a:pPr>
            <a:r>
              <a:rPr lang="en-US" altLang="zh-CN" sz="2000" b="1" dirty="0">
                <a:latin typeface="黑体" panose="02010609060101010101" pitchFamily="49" charset="-122"/>
                <a:ea typeface="黑体" panose="02010609060101010101" pitchFamily="49" charset="-122"/>
              </a:rPr>
              <a:t>void Merge(int left, int mid, int right ) </a:t>
            </a:r>
          </a:p>
          <a:p>
            <a:pPr eaLnBrk="1" hangingPunct="1">
              <a:spcBef>
                <a:spcPct val="40000"/>
              </a:spcBef>
              <a:buClrTx/>
              <a:buSzTx/>
              <a:buFontTx/>
              <a:buNone/>
            </a:pPr>
            <a:r>
              <a:rPr lang="en-US" altLang="zh-CN" sz="2000" b="1" dirty="0">
                <a:latin typeface="黑体" panose="02010609060101010101" pitchFamily="49" charset="-122"/>
                <a:ea typeface="黑体" panose="02010609060101010101" pitchFamily="49" charset="-122"/>
              </a:rPr>
              <a:t>{   int i = left,  j = mid+1,  k = left;		</a:t>
            </a:r>
          </a:p>
          <a:p>
            <a:pPr eaLnBrk="1" hangingPunct="1">
              <a:spcBef>
                <a:spcPct val="40000"/>
              </a:spcBef>
              <a:buClrTx/>
              <a:buSzTx/>
              <a:buFontTx/>
              <a:buNone/>
            </a:pPr>
            <a:r>
              <a:rPr lang="en-US" altLang="zh-CN" sz="2000" b="1" dirty="0">
                <a:latin typeface="黑体" panose="02010609060101010101" pitchFamily="49" charset="-122"/>
                <a:ea typeface="黑体" panose="02010609060101010101" pitchFamily="49" charset="-122"/>
              </a:rPr>
              <a:t>    while ( i &lt;= mid &amp;&amp; j &lt;= right ) {  //</a:t>
            </a:r>
            <a:r>
              <a:rPr lang="zh-CN" altLang="en-US" sz="2000" b="1" dirty="0">
                <a:latin typeface="黑体" panose="02010609060101010101" pitchFamily="49" charset="-122"/>
                <a:ea typeface="黑体" panose="02010609060101010101" pitchFamily="49" charset="-122"/>
              </a:rPr>
              <a:t>两两比较将较小的并入</a:t>
            </a:r>
          </a:p>
          <a:p>
            <a:pPr eaLnBrk="1" hangingPunct="1">
              <a:spcBef>
                <a:spcPct val="40000"/>
              </a:spcBef>
              <a:buClrTx/>
              <a:buSzTx/>
              <a:buFontTx/>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if (Key[i] </a:t>
            </a:r>
            <a:r>
              <a:rPr lang="en-US" altLang="zh-CN" sz="2000" b="1" dirty="0">
                <a:solidFill>
                  <a:srgbClr val="FF0000"/>
                </a:solidFill>
                <a:latin typeface="黑体" panose="02010609060101010101" pitchFamily="49" charset="-122"/>
                <a:ea typeface="黑体" panose="02010609060101010101" pitchFamily="49" charset="-122"/>
              </a:rPr>
              <a:t>&lt;= </a:t>
            </a:r>
            <a:r>
              <a:rPr lang="en-US" altLang="zh-CN" sz="2000" b="1" dirty="0">
                <a:latin typeface="黑体" panose="02010609060101010101" pitchFamily="49" charset="-122"/>
                <a:ea typeface="黑体" panose="02010609060101010101" pitchFamily="49" charset="-122"/>
              </a:rPr>
              <a:t>Key[j])  Data[k++] = Key[i++]; </a:t>
            </a:r>
          </a:p>
          <a:p>
            <a:pPr eaLnBrk="1" hangingPunct="1">
              <a:spcBef>
                <a:spcPct val="40000"/>
              </a:spcBef>
              <a:buClrTx/>
              <a:buSzTx/>
              <a:buFontTx/>
              <a:buNone/>
            </a:pPr>
            <a:r>
              <a:rPr lang="en-US" altLang="zh-CN" sz="2000" b="1" dirty="0">
                <a:latin typeface="黑体" panose="02010609060101010101" pitchFamily="49" charset="-122"/>
                <a:ea typeface="黑体" panose="02010609060101010101" pitchFamily="49" charset="-122"/>
              </a:rPr>
              <a:t>        else  Data[k++] = Key[</a:t>
            </a:r>
            <a:r>
              <a:rPr lang="en-US" altLang="zh-CN" sz="2000" b="1" dirty="0" err="1">
                <a:latin typeface="黑体" panose="02010609060101010101" pitchFamily="49" charset="-122"/>
                <a:ea typeface="黑体" panose="02010609060101010101" pitchFamily="49" charset="-122"/>
              </a:rPr>
              <a:t>j++</a:t>
            </a:r>
            <a:r>
              <a:rPr lang="en-US" altLang="zh-CN" sz="2000" b="1" dirty="0">
                <a:latin typeface="黑体" panose="02010609060101010101" pitchFamily="49" charset="-122"/>
                <a:ea typeface="黑体" panose="02010609060101010101" pitchFamily="49" charset="-122"/>
              </a:rPr>
              <a:t>]; </a:t>
            </a:r>
          </a:p>
          <a:p>
            <a:pPr eaLnBrk="1" hangingPunct="1">
              <a:spcBef>
                <a:spcPct val="40000"/>
              </a:spcBef>
              <a:buClrTx/>
              <a:buSzTx/>
              <a:buFontTx/>
              <a:buNone/>
            </a:pPr>
            <a:r>
              <a:rPr lang="en-US" altLang="zh-CN" sz="2000" b="1" dirty="0">
                <a:latin typeface="黑体" panose="02010609060101010101" pitchFamily="49" charset="-122"/>
                <a:ea typeface="黑体" panose="02010609060101010101" pitchFamily="49" charset="-122"/>
              </a:rPr>
              <a:t>    }</a:t>
            </a:r>
          </a:p>
          <a:p>
            <a:pPr eaLnBrk="1" hangingPunct="1">
              <a:spcBef>
                <a:spcPct val="40000"/>
              </a:spcBef>
              <a:buClrTx/>
              <a:buSzTx/>
              <a:buFontTx/>
              <a:buNone/>
            </a:pPr>
            <a:r>
              <a:rPr lang="en-US" altLang="zh-CN" sz="2000" b="1" dirty="0">
                <a:latin typeface="黑体" panose="02010609060101010101" pitchFamily="49" charset="-122"/>
                <a:ea typeface="黑体" panose="02010609060101010101" pitchFamily="49" charset="-122"/>
              </a:rPr>
              <a:t>    while (i&lt;=mid) { Data[k++]=Key[i++]; }//</a:t>
            </a:r>
            <a:r>
              <a:rPr lang="zh-CN" altLang="en-US" sz="2000" b="1" dirty="0">
                <a:latin typeface="黑体" panose="02010609060101010101" pitchFamily="49" charset="-122"/>
                <a:ea typeface="黑体" panose="02010609060101010101" pitchFamily="49" charset="-122"/>
              </a:rPr>
              <a:t>将</a:t>
            </a:r>
            <a:r>
              <a:rPr lang="en-US" altLang="zh-CN" sz="2000" b="1" dirty="0">
                <a:latin typeface="黑体" panose="02010609060101010101" pitchFamily="49" charset="-122"/>
                <a:ea typeface="黑体" panose="02010609060101010101" pitchFamily="49" charset="-122"/>
              </a:rPr>
              <a:t>mid</a:t>
            </a:r>
            <a:r>
              <a:rPr lang="zh-CN" altLang="en-US" sz="2000" b="1" dirty="0">
                <a:latin typeface="黑体" panose="02010609060101010101" pitchFamily="49" charset="-122"/>
                <a:ea typeface="黑体" panose="02010609060101010101" pitchFamily="49" charset="-122"/>
              </a:rPr>
              <a:t>前剩余的并入</a:t>
            </a:r>
          </a:p>
          <a:p>
            <a:pPr eaLnBrk="1" hangingPunct="1">
              <a:spcBef>
                <a:spcPct val="40000"/>
              </a:spcBef>
              <a:buClrTx/>
              <a:buSzTx/>
              <a:buFontTx/>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while (j&lt;=right){ Data[k++]=Key[</a:t>
            </a:r>
            <a:r>
              <a:rPr lang="en-US" altLang="zh-CN" sz="2000" b="1" dirty="0" err="1">
                <a:latin typeface="黑体" panose="02010609060101010101" pitchFamily="49" charset="-122"/>
                <a:ea typeface="黑体" panose="02010609060101010101" pitchFamily="49" charset="-122"/>
              </a:rPr>
              <a:t>j++</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将</a:t>
            </a:r>
            <a:r>
              <a:rPr lang="en-US" altLang="zh-CN" sz="2000" b="1" dirty="0">
                <a:latin typeface="黑体" panose="02010609060101010101" pitchFamily="49" charset="-122"/>
                <a:ea typeface="黑体" panose="02010609060101010101" pitchFamily="49" charset="-122"/>
              </a:rPr>
              <a:t>mid</a:t>
            </a:r>
            <a:r>
              <a:rPr lang="zh-CN" altLang="en-US" sz="2000" b="1" dirty="0">
                <a:latin typeface="黑体" panose="02010609060101010101" pitchFamily="49" charset="-122"/>
                <a:ea typeface="黑体" panose="02010609060101010101" pitchFamily="49" charset="-122"/>
              </a:rPr>
              <a:t>后剩余的并入</a:t>
            </a:r>
          </a:p>
          <a:p>
            <a:pPr eaLnBrk="1" hangingPunct="1">
              <a:spcBef>
                <a:spcPct val="40000"/>
              </a:spcBef>
              <a:buClrTx/>
              <a:buSzTx/>
              <a:buFontTx/>
              <a:buNone/>
            </a:pPr>
            <a:r>
              <a:rPr lang="zh-CN" altLang="en-US" sz="2000" b="1" dirty="0">
                <a:latin typeface="黑体" panose="02010609060101010101" pitchFamily="49" charset="-122"/>
                <a:ea typeface="黑体" panose="02010609060101010101" pitchFamily="49" charset="-122"/>
              </a:rPr>
              <a:t>}	</a:t>
            </a:r>
          </a:p>
        </p:txBody>
      </p:sp>
      <p:sp>
        <p:nvSpPr>
          <p:cNvPr id="91142" name="Rectangle 6">
            <a:extLst>
              <a:ext uri="{FF2B5EF4-FFF2-40B4-BE49-F238E27FC236}">
                <a16:creationId xmlns:a16="http://schemas.microsoft.com/office/drawing/2014/main" id="{D3B0EE07-5D7E-4812-ACDD-70DA535F783A}"/>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91143" name="Group 13">
            <a:extLst>
              <a:ext uri="{FF2B5EF4-FFF2-40B4-BE49-F238E27FC236}">
                <a16:creationId xmlns:a16="http://schemas.microsoft.com/office/drawing/2014/main" id="{E3727096-9ED9-43B9-80D7-B843BAFEB88E}"/>
              </a:ext>
            </a:extLst>
          </p:cNvPr>
          <p:cNvGrpSpPr>
            <a:grpSpLocks/>
          </p:cNvGrpSpPr>
          <p:nvPr/>
        </p:nvGrpSpPr>
        <p:grpSpPr bwMode="auto">
          <a:xfrm>
            <a:off x="3314700" y="1708150"/>
            <a:ext cx="5616575" cy="1219200"/>
            <a:chOff x="2160" y="1152"/>
            <a:chExt cx="3456" cy="768"/>
          </a:xfrm>
        </p:grpSpPr>
        <p:sp>
          <p:nvSpPr>
            <p:cNvPr id="91144" name="Rectangle 8">
              <a:extLst>
                <a:ext uri="{FF2B5EF4-FFF2-40B4-BE49-F238E27FC236}">
                  <a16:creationId xmlns:a16="http://schemas.microsoft.com/office/drawing/2014/main" id="{35AAB441-BAA9-41EA-8136-1F4DD362FF7A}"/>
                </a:ext>
              </a:extLst>
            </p:cNvPr>
            <p:cNvSpPr>
              <a:spLocks noChangeArrowheads="1"/>
            </p:cNvSpPr>
            <p:nvPr/>
          </p:nvSpPr>
          <p:spPr bwMode="auto">
            <a:xfrm>
              <a:off x="3024" y="1344"/>
              <a:ext cx="1056" cy="240"/>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1145" name="Rectangle 9">
              <a:extLst>
                <a:ext uri="{FF2B5EF4-FFF2-40B4-BE49-F238E27FC236}">
                  <a16:creationId xmlns:a16="http://schemas.microsoft.com/office/drawing/2014/main" id="{61757FF6-1400-42C5-9E2F-10D2284D4C01}"/>
                </a:ext>
              </a:extLst>
            </p:cNvPr>
            <p:cNvSpPr>
              <a:spLocks noChangeArrowheads="1"/>
            </p:cNvSpPr>
            <p:nvPr/>
          </p:nvSpPr>
          <p:spPr bwMode="auto">
            <a:xfrm>
              <a:off x="4080" y="1344"/>
              <a:ext cx="1488" cy="240"/>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1146" name="Rectangle 10">
              <a:extLst>
                <a:ext uri="{FF2B5EF4-FFF2-40B4-BE49-F238E27FC236}">
                  <a16:creationId xmlns:a16="http://schemas.microsoft.com/office/drawing/2014/main" id="{4E520B2C-B0CA-49EF-9DC7-530BD101491F}"/>
                </a:ext>
              </a:extLst>
            </p:cNvPr>
            <p:cNvSpPr>
              <a:spLocks noChangeArrowheads="1"/>
            </p:cNvSpPr>
            <p:nvPr/>
          </p:nvSpPr>
          <p:spPr bwMode="auto">
            <a:xfrm>
              <a:off x="3024" y="1680"/>
              <a:ext cx="2544" cy="240"/>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1147" name="Text Box 11">
              <a:extLst>
                <a:ext uri="{FF2B5EF4-FFF2-40B4-BE49-F238E27FC236}">
                  <a16:creationId xmlns:a16="http://schemas.microsoft.com/office/drawing/2014/main" id="{D3E4D925-D3B8-4477-A60E-17272E4640CC}"/>
                </a:ext>
              </a:extLst>
            </p:cNvPr>
            <p:cNvSpPr txBox="1">
              <a:spLocks noChangeArrowheads="1"/>
            </p:cNvSpPr>
            <p:nvPr/>
          </p:nvSpPr>
          <p:spPr bwMode="auto">
            <a:xfrm>
              <a:off x="2928" y="1152"/>
              <a:ext cx="26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600">
                  <a:solidFill>
                    <a:srgbClr val="AC549B"/>
                  </a:solidFill>
                </a:rPr>
                <a:t>Left	          mid		right</a:t>
              </a:r>
            </a:p>
          </p:txBody>
        </p:sp>
        <p:sp>
          <p:nvSpPr>
            <p:cNvPr id="91148" name="Text Box 12">
              <a:extLst>
                <a:ext uri="{FF2B5EF4-FFF2-40B4-BE49-F238E27FC236}">
                  <a16:creationId xmlns:a16="http://schemas.microsoft.com/office/drawing/2014/main" id="{FBA2135E-4A86-486E-ABAE-4EDD1B040CC6}"/>
                </a:ext>
              </a:extLst>
            </p:cNvPr>
            <p:cNvSpPr txBox="1">
              <a:spLocks noChangeArrowheads="1"/>
            </p:cNvSpPr>
            <p:nvPr/>
          </p:nvSpPr>
          <p:spPr bwMode="auto">
            <a:xfrm>
              <a:off x="2160" y="1346"/>
              <a:ext cx="816" cy="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r>
                <a:rPr lang="en-US" altLang="zh-CN" sz="1700" dirty="0">
                  <a:solidFill>
                    <a:srgbClr val="CC0066"/>
                  </a:solidFill>
                </a:rPr>
                <a:t>Key</a:t>
              </a:r>
            </a:p>
            <a:p>
              <a:pPr algn="r" eaLnBrk="1" hangingPunct="1">
                <a:spcBef>
                  <a:spcPct val="0"/>
                </a:spcBef>
                <a:buClrTx/>
                <a:buSzTx/>
                <a:buFontTx/>
                <a:buNone/>
              </a:pPr>
              <a:endParaRPr lang="en-US" altLang="zh-CN" sz="1700" dirty="0">
                <a:solidFill>
                  <a:srgbClr val="CC0066"/>
                </a:solidFill>
              </a:endParaRPr>
            </a:p>
            <a:p>
              <a:pPr algn="r" eaLnBrk="1" hangingPunct="1">
                <a:spcBef>
                  <a:spcPct val="0"/>
                </a:spcBef>
                <a:buClrTx/>
                <a:buSzTx/>
                <a:buFontTx/>
                <a:buNone/>
              </a:pPr>
              <a:r>
                <a:rPr lang="en-US" altLang="zh-CN" sz="1700" dirty="0">
                  <a:solidFill>
                    <a:srgbClr val="CC0066"/>
                  </a:solidFill>
                </a:rPr>
                <a:t>Data</a:t>
              </a:r>
            </a:p>
          </p:txBody>
        </p:sp>
      </p:gr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75939862-7D86-4484-AA0E-26B9A3C648F1}"/>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二、两路归并(性能分析)</a:t>
            </a:r>
            <a:endParaRPr lang="en-US" altLang="zh-CN" sz="3300">
              <a:latin typeface="黑体" panose="02010609060101010101" pitchFamily="49" charset="-122"/>
              <a:ea typeface="黑体" panose="02010609060101010101" pitchFamily="49" charset="-122"/>
            </a:endParaRPr>
          </a:p>
        </p:txBody>
      </p:sp>
      <p:sp>
        <p:nvSpPr>
          <p:cNvPr id="92163" name="Text Box 3">
            <a:extLst>
              <a:ext uri="{FF2B5EF4-FFF2-40B4-BE49-F238E27FC236}">
                <a16:creationId xmlns:a16="http://schemas.microsoft.com/office/drawing/2014/main" id="{658499FB-1668-44CE-984F-6E2C518AFD80}"/>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497D1DE-6C83-4AA1-9A1F-7A8E00B83E73}" type="slidenum">
              <a:rPr lang="zh-CN" altLang="en-US" sz="2400"/>
              <a:pPr algn="r" eaLnBrk="1" hangingPunct="1">
                <a:spcBef>
                  <a:spcPct val="50000"/>
                </a:spcBef>
                <a:buClrTx/>
                <a:buSzTx/>
                <a:buFontTx/>
                <a:buNone/>
              </a:pPr>
              <a:t>88</a:t>
            </a:fld>
            <a:endParaRPr lang="en-US" altLang="zh-CN" sz="2400"/>
          </a:p>
        </p:txBody>
      </p:sp>
      <p:sp>
        <p:nvSpPr>
          <p:cNvPr id="92164" name="Text Box 4">
            <a:extLst>
              <a:ext uri="{FF2B5EF4-FFF2-40B4-BE49-F238E27FC236}">
                <a16:creationId xmlns:a16="http://schemas.microsoft.com/office/drawing/2014/main" id="{7F22C856-E366-4520-B367-C169AB2E996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第五节　归并排序</a:t>
            </a:r>
          </a:p>
        </p:txBody>
      </p:sp>
      <p:sp>
        <p:nvSpPr>
          <p:cNvPr id="92165" name="Rectangle 5">
            <a:extLst>
              <a:ext uri="{FF2B5EF4-FFF2-40B4-BE49-F238E27FC236}">
                <a16:creationId xmlns:a16="http://schemas.microsoft.com/office/drawing/2014/main" id="{C27B8F77-A63B-46EF-B4D7-65911C5E91DD}"/>
              </a:ext>
            </a:extLst>
          </p:cNvPr>
          <p:cNvSpPr>
            <a:spLocks noGrp="1" noChangeArrowheads="1"/>
          </p:cNvSpPr>
          <p:nvPr>
            <p:ph type="body" idx="1"/>
          </p:nvPr>
        </p:nvSpPr>
        <p:spPr>
          <a:xfrm>
            <a:off x="381000" y="2819400"/>
            <a:ext cx="8763000" cy="4038600"/>
          </a:xfrm>
        </p:spPr>
        <p:txBody>
          <a:bodyPr/>
          <a:lstStyle/>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假设待归并的两个有序表长度分别为</a:t>
            </a:r>
            <a:r>
              <a:rPr lang="en-US" altLang="zh-CN" b="1">
                <a:solidFill>
                  <a:srgbClr val="FF0000"/>
                </a:solidFill>
                <a:latin typeface="黑体" panose="02010609060101010101" pitchFamily="49" charset="-122"/>
                <a:ea typeface="黑体" panose="02010609060101010101" pitchFamily="49" charset="-122"/>
              </a:rPr>
              <a:t>m</a:t>
            </a:r>
            <a:r>
              <a:rPr lang="zh-CN" altLang="en-US" b="1">
                <a:solidFill>
                  <a:srgbClr val="FF0000"/>
                </a:solidFill>
                <a:latin typeface="黑体" panose="02010609060101010101" pitchFamily="49" charset="-122"/>
                <a:ea typeface="黑体" panose="02010609060101010101" pitchFamily="49" charset="-122"/>
              </a:rPr>
              <a:t>和</a:t>
            </a:r>
            <a:r>
              <a:rPr lang="en-US" altLang="zh-CN" b="1">
                <a:solidFill>
                  <a:srgbClr val="FF0000"/>
                </a:solidFill>
                <a:latin typeface="黑体" panose="02010609060101010101" pitchFamily="49" charset="-122"/>
                <a:ea typeface="黑体" panose="02010609060101010101" pitchFamily="49" charset="-122"/>
              </a:rPr>
              <a:t>L</a:t>
            </a:r>
            <a:r>
              <a:rPr lang="zh-CN" altLang="en-US" b="1">
                <a:latin typeface="黑体" panose="02010609060101010101" pitchFamily="49" charset="-122"/>
                <a:ea typeface="黑体" panose="02010609060101010101" pitchFamily="49" charset="-122"/>
              </a:rPr>
              <a:t>，则两路归并后，新的有序表长度为</a:t>
            </a:r>
            <a:r>
              <a:rPr lang="en-US" altLang="zh-CN" b="1">
                <a:solidFill>
                  <a:srgbClr val="FF0000"/>
                </a:solidFill>
                <a:latin typeface="黑体" panose="02010609060101010101" pitchFamily="49" charset="-122"/>
                <a:ea typeface="黑体" panose="02010609060101010101" pitchFamily="49" charset="-122"/>
              </a:rPr>
              <a:t>m+L</a:t>
            </a:r>
          </a:p>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两路归并操作至多只需要</a:t>
            </a:r>
            <a:r>
              <a:rPr lang="en-US" altLang="zh-CN" b="1">
                <a:solidFill>
                  <a:srgbClr val="FF0000"/>
                </a:solidFill>
                <a:latin typeface="黑体" panose="02010609060101010101" pitchFamily="49" charset="-122"/>
                <a:ea typeface="黑体" panose="02010609060101010101" pitchFamily="49" charset="-122"/>
              </a:rPr>
              <a:t>m+L</a:t>
            </a:r>
            <a:r>
              <a:rPr lang="zh-CN" altLang="en-US" b="1">
                <a:solidFill>
                  <a:srgbClr val="FF0000"/>
                </a:solidFill>
                <a:latin typeface="黑体" panose="02010609060101010101" pitchFamily="49" charset="-122"/>
                <a:ea typeface="黑体" panose="02010609060101010101" pitchFamily="49" charset="-122"/>
              </a:rPr>
              <a:t>次移位</a:t>
            </a:r>
            <a:r>
              <a:rPr lang="zh-CN" altLang="en-US" b="1">
                <a:latin typeface="黑体" panose="02010609060101010101" pitchFamily="49" charset="-122"/>
                <a:ea typeface="黑体" panose="02010609060101010101" pitchFamily="49" charset="-122"/>
              </a:rPr>
              <a:t>和</a:t>
            </a:r>
            <a:r>
              <a:rPr lang="en-US" altLang="zh-CN" b="1">
                <a:solidFill>
                  <a:srgbClr val="FF0000"/>
                </a:solidFill>
                <a:latin typeface="黑体" panose="02010609060101010101" pitchFamily="49" charset="-122"/>
                <a:ea typeface="黑体" panose="02010609060101010101" pitchFamily="49" charset="-122"/>
              </a:rPr>
              <a:t>m+L</a:t>
            </a:r>
            <a:r>
              <a:rPr lang="zh-CN" altLang="en-US" b="1">
                <a:solidFill>
                  <a:srgbClr val="FF0000"/>
                </a:solidFill>
                <a:latin typeface="黑体" panose="02010609060101010101" pitchFamily="49" charset="-122"/>
                <a:ea typeface="黑体" panose="02010609060101010101" pitchFamily="49" charset="-122"/>
              </a:rPr>
              <a:t>次比较</a:t>
            </a:r>
          </a:p>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因此两路归并的时间复杂度为</a:t>
            </a:r>
            <a:r>
              <a:rPr lang="en-US" altLang="zh-CN" b="1">
                <a:solidFill>
                  <a:srgbClr val="FF0000"/>
                </a:solidFill>
                <a:latin typeface="黑体" panose="02010609060101010101" pitchFamily="49" charset="-122"/>
                <a:ea typeface="黑体" panose="02010609060101010101" pitchFamily="49" charset="-122"/>
              </a:rPr>
              <a:t>O(m+L)</a:t>
            </a:r>
          </a:p>
        </p:txBody>
      </p:sp>
      <p:sp>
        <p:nvSpPr>
          <p:cNvPr id="92166" name="Rectangle 6">
            <a:extLst>
              <a:ext uri="{FF2B5EF4-FFF2-40B4-BE49-F238E27FC236}">
                <a16:creationId xmlns:a16="http://schemas.microsoft.com/office/drawing/2014/main" id="{6D3F8C0D-CAC7-41F6-91CD-D798457DE1E3}"/>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7AB125AF-CF4D-40F4-BDF6-0C25430AB943}"/>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三、2路－归并排序</a:t>
            </a:r>
            <a:r>
              <a:rPr lang="en-US" altLang="zh-CN" sz="3300">
                <a:latin typeface="黑体" panose="02010609060101010101" pitchFamily="49" charset="-122"/>
                <a:ea typeface="黑体" panose="02010609060101010101" pitchFamily="49" charset="-122"/>
              </a:rPr>
              <a:t>(</a:t>
            </a:r>
            <a:r>
              <a:rPr lang="zh-CN" altLang="en-US" sz="3300">
                <a:latin typeface="黑体" panose="02010609060101010101" pitchFamily="49" charset="-122"/>
                <a:ea typeface="黑体" panose="02010609060101010101" pitchFamily="49" charset="-122"/>
              </a:rPr>
              <a:t>算法</a:t>
            </a:r>
            <a:r>
              <a:rPr lang="en-US" altLang="zh-CN" sz="3300">
                <a:latin typeface="黑体" panose="02010609060101010101" pitchFamily="49" charset="-122"/>
                <a:ea typeface="黑体" panose="02010609060101010101" pitchFamily="49" charset="-122"/>
              </a:rPr>
              <a:t>)</a:t>
            </a:r>
          </a:p>
        </p:txBody>
      </p:sp>
      <p:sp>
        <p:nvSpPr>
          <p:cNvPr id="93187" name="Text Box 3">
            <a:extLst>
              <a:ext uri="{FF2B5EF4-FFF2-40B4-BE49-F238E27FC236}">
                <a16:creationId xmlns:a16="http://schemas.microsoft.com/office/drawing/2014/main" id="{A295B174-5C5E-4E7E-AE07-C895CA33B29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CF4FB4AB-B4B9-47A6-A7C8-EE71F55BF539}" type="slidenum">
              <a:rPr lang="zh-CN" altLang="en-US" sz="2400"/>
              <a:pPr algn="r" eaLnBrk="1" hangingPunct="1">
                <a:spcBef>
                  <a:spcPct val="50000"/>
                </a:spcBef>
                <a:buClrTx/>
                <a:buSzTx/>
                <a:buFontTx/>
                <a:buNone/>
              </a:pPr>
              <a:t>89</a:t>
            </a:fld>
            <a:endParaRPr lang="en-US" altLang="zh-CN" sz="2400"/>
          </a:p>
        </p:txBody>
      </p:sp>
      <p:sp>
        <p:nvSpPr>
          <p:cNvPr id="93188" name="Text Box 4">
            <a:extLst>
              <a:ext uri="{FF2B5EF4-FFF2-40B4-BE49-F238E27FC236}">
                <a16:creationId xmlns:a16="http://schemas.microsoft.com/office/drawing/2014/main" id="{853E7142-0E0C-4F2A-B7A7-622A0A0D15E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第五节　归并排序</a:t>
            </a:r>
          </a:p>
        </p:txBody>
      </p:sp>
      <p:sp>
        <p:nvSpPr>
          <p:cNvPr id="93189" name="Rectangle 5">
            <a:extLst>
              <a:ext uri="{FF2B5EF4-FFF2-40B4-BE49-F238E27FC236}">
                <a16:creationId xmlns:a16="http://schemas.microsoft.com/office/drawing/2014/main" id="{A86BF70F-F785-437E-A049-EFB495492FC7}"/>
              </a:ext>
            </a:extLst>
          </p:cNvPr>
          <p:cNvSpPr>
            <a:spLocks noGrp="1" noChangeArrowheads="1"/>
          </p:cNvSpPr>
          <p:nvPr>
            <p:ph type="body" idx="1"/>
          </p:nvPr>
        </p:nvSpPr>
        <p:spPr>
          <a:xfrm>
            <a:off x="381000" y="2819400"/>
            <a:ext cx="8763000" cy="4038600"/>
          </a:xfrm>
        </p:spPr>
        <p:txBody>
          <a:bodyPr/>
          <a:lstStyle/>
          <a:p>
            <a:pPr eaLnBrk="1" hangingPunct="1">
              <a:spcBef>
                <a:spcPct val="30000"/>
              </a:spcBef>
              <a:buClr>
                <a:schemeClr val="tx2"/>
              </a:buClr>
              <a:buSzPct val="50000"/>
            </a:pPr>
            <a:r>
              <a:rPr lang="zh-CN" altLang="en-US" b="1">
                <a:latin typeface="黑体" panose="02010609060101010101" pitchFamily="49" charset="-122"/>
                <a:ea typeface="黑体" panose="02010609060101010101" pitchFamily="49" charset="-122"/>
              </a:rPr>
              <a:t>将</a:t>
            </a:r>
            <a:r>
              <a:rPr lang="en-US" altLang="zh-CN" b="1">
                <a:latin typeface="黑体" panose="02010609060101010101" pitchFamily="49" charset="-122"/>
                <a:ea typeface="黑体" panose="02010609060101010101" pitchFamily="49" charset="-122"/>
              </a:rPr>
              <a:t>n</a:t>
            </a:r>
            <a:r>
              <a:rPr lang="zh-CN" altLang="en-US" b="1">
                <a:latin typeface="黑体" panose="02010609060101010101" pitchFamily="49" charset="-122"/>
                <a:ea typeface="黑体" panose="02010609060101010101" pitchFamily="49" charset="-122"/>
              </a:rPr>
              <a:t>个记录看成是</a:t>
            </a:r>
            <a:r>
              <a:rPr lang="en-US" altLang="zh-CN" b="1">
                <a:latin typeface="黑体" panose="02010609060101010101" pitchFamily="49" charset="-122"/>
                <a:ea typeface="黑体" panose="02010609060101010101" pitchFamily="49" charset="-122"/>
              </a:rPr>
              <a:t>n</a:t>
            </a:r>
            <a:r>
              <a:rPr lang="zh-CN" altLang="en-US" b="1">
                <a:latin typeface="黑体" panose="02010609060101010101" pitchFamily="49" charset="-122"/>
                <a:ea typeface="黑体" panose="02010609060101010101" pitchFamily="49" charset="-122"/>
              </a:rPr>
              <a:t>个有序序列</a:t>
            </a:r>
          </a:p>
          <a:p>
            <a:pPr eaLnBrk="1" hangingPunct="1">
              <a:spcBef>
                <a:spcPct val="30000"/>
              </a:spcBef>
              <a:buClr>
                <a:schemeClr val="tx2"/>
              </a:buClr>
              <a:buSzPct val="50000"/>
            </a:pPr>
            <a:r>
              <a:rPr lang="zh-CN" altLang="en-US" b="1">
                <a:latin typeface="黑体" panose="02010609060101010101" pitchFamily="49" charset="-122"/>
                <a:ea typeface="黑体" panose="02010609060101010101" pitchFamily="49" charset="-122"/>
              </a:rPr>
              <a:t>将</a:t>
            </a:r>
            <a:r>
              <a:rPr lang="zh-CN" altLang="en-US" b="1">
                <a:solidFill>
                  <a:srgbClr val="FF0000"/>
                </a:solidFill>
                <a:latin typeface="黑体" panose="02010609060101010101" pitchFamily="49" charset="-122"/>
                <a:ea typeface="黑体" panose="02010609060101010101" pitchFamily="49" charset="-122"/>
              </a:rPr>
              <a:t>前后相邻</a:t>
            </a:r>
            <a:r>
              <a:rPr lang="zh-CN" altLang="en-US" b="1">
                <a:latin typeface="黑体" panose="02010609060101010101" pitchFamily="49" charset="-122"/>
                <a:ea typeface="黑体" panose="02010609060101010101" pitchFamily="49" charset="-122"/>
              </a:rPr>
              <a:t>的</a:t>
            </a:r>
            <a:r>
              <a:rPr lang="zh-CN" altLang="en-US" b="1">
                <a:solidFill>
                  <a:srgbClr val="FF0000"/>
                </a:solidFill>
                <a:latin typeface="黑体" panose="02010609060101010101" pitchFamily="49" charset="-122"/>
                <a:ea typeface="黑体" panose="02010609060101010101" pitchFamily="49" charset="-122"/>
              </a:rPr>
              <a:t>两个</a:t>
            </a:r>
            <a:r>
              <a:rPr lang="zh-CN" altLang="en-US" b="1">
                <a:latin typeface="黑体" panose="02010609060101010101" pitchFamily="49" charset="-122"/>
                <a:ea typeface="黑体" panose="02010609060101010101" pitchFamily="49" charset="-122"/>
              </a:rPr>
              <a:t>有序序列归并为一个有序序列(两路归并)</a:t>
            </a:r>
          </a:p>
          <a:p>
            <a:pPr eaLnBrk="1" hangingPunct="1">
              <a:spcBef>
                <a:spcPct val="30000"/>
              </a:spcBef>
              <a:buClr>
                <a:schemeClr val="tx2"/>
              </a:buClr>
              <a:buSzPct val="50000"/>
            </a:pPr>
            <a:r>
              <a:rPr lang="zh-CN" altLang="en-US" b="1">
                <a:latin typeface="黑体" panose="02010609060101010101" pitchFamily="49" charset="-122"/>
                <a:ea typeface="黑体" panose="02010609060101010101" pitchFamily="49" charset="-122"/>
              </a:rPr>
              <a:t>重复做两路归并操作，直到只有</a:t>
            </a:r>
            <a:r>
              <a:rPr lang="zh-CN" altLang="en-US" b="1">
                <a:solidFill>
                  <a:srgbClr val="FF0000"/>
                </a:solidFill>
                <a:latin typeface="黑体" panose="02010609060101010101" pitchFamily="49" charset="-122"/>
                <a:ea typeface="黑体" panose="02010609060101010101" pitchFamily="49" charset="-122"/>
              </a:rPr>
              <a:t>一个</a:t>
            </a:r>
            <a:r>
              <a:rPr lang="zh-CN" altLang="en-US" b="1">
                <a:latin typeface="黑体" panose="02010609060101010101" pitchFamily="49" charset="-122"/>
                <a:ea typeface="黑体" panose="02010609060101010101" pitchFamily="49" charset="-122"/>
              </a:rPr>
              <a:t>有序序列为止</a:t>
            </a:r>
          </a:p>
        </p:txBody>
      </p:sp>
      <p:sp>
        <p:nvSpPr>
          <p:cNvPr id="93190" name="Rectangle 6">
            <a:extLst>
              <a:ext uri="{FF2B5EF4-FFF2-40B4-BE49-F238E27FC236}">
                <a16:creationId xmlns:a16="http://schemas.microsoft.com/office/drawing/2014/main" id="{FE3B4B79-BA55-49DA-997A-F0B0A20EE506}"/>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9267345-3939-45A6-82B0-C9223B1EA3D7}"/>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一、直接插入排序(举例)</a:t>
            </a:r>
            <a:endParaRPr lang="en-US" altLang="zh-CN" sz="3300">
              <a:latin typeface="黑体" panose="02010609060101010101" pitchFamily="49" charset="-122"/>
              <a:ea typeface="黑体" panose="02010609060101010101" pitchFamily="49" charset="-122"/>
            </a:endParaRPr>
          </a:p>
        </p:txBody>
      </p:sp>
      <p:sp>
        <p:nvSpPr>
          <p:cNvPr id="14339" name="Text Box 3">
            <a:extLst>
              <a:ext uri="{FF2B5EF4-FFF2-40B4-BE49-F238E27FC236}">
                <a16:creationId xmlns:a16="http://schemas.microsoft.com/office/drawing/2014/main" id="{C72B96E9-C8C3-4F8D-A236-A2B740B43AA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22DCA7A-65EA-4548-91EB-7C5FF8B1F8FF}" type="slidenum">
              <a:rPr lang="zh-CN" altLang="en-US" sz="2400"/>
              <a:pPr algn="r" eaLnBrk="1" hangingPunct="1">
                <a:spcBef>
                  <a:spcPct val="50000"/>
                </a:spcBef>
                <a:buClrTx/>
                <a:buSzTx/>
                <a:buFontTx/>
                <a:buNone/>
              </a:pPr>
              <a:t>9</a:t>
            </a:fld>
            <a:endParaRPr lang="en-US" altLang="zh-CN" sz="2400"/>
          </a:p>
        </p:txBody>
      </p:sp>
      <p:sp>
        <p:nvSpPr>
          <p:cNvPr id="14340" name="Text Box 4">
            <a:extLst>
              <a:ext uri="{FF2B5EF4-FFF2-40B4-BE49-F238E27FC236}">
                <a16:creationId xmlns:a16="http://schemas.microsoft.com/office/drawing/2014/main" id="{9EB0EA2A-D633-4962-870E-2DB3C6291FDF}"/>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14341" name="Rectangle 6">
            <a:extLst>
              <a:ext uri="{FF2B5EF4-FFF2-40B4-BE49-F238E27FC236}">
                <a16:creationId xmlns:a16="http://schemas.microsoft.com/office/drawing/2014/main" id="{94FCBCD3-B4DE-44E7-A80E-AB65C33A2681}"/>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14342" name="Group 17">
            <a:extLst>
              <a:ext uri="{FF2B5EF4-FFF2-40B4-BE49-F238E27FC236}">
                <a16:creationId xmlns:a16="http://schemas.microsoft.com/office/drawing/2014/main" id="{0094A616-A582-4546-A137-30252D1F2333}"/>
              </a:ext>
            </a:extLst>
          </p:cNvPr>
          <p:cNvGrpSpPr>
            <a:grpSpLocks/>
          </p:cNvGrpSpPr>
          <p:nvPr/>
        </p:nvGrpSpPr>
        <p:grpSpPr bwMode="auto">
          <a:xfrm>
            <a:off x="228600" y="2819400"/>
            <a:ext cx="8534400" cy="1828800"/>
            <a:chOff x="144" y="1584"/>
            <a:chExt cx="5376" cy="1152"/>
          </a:xfrm>
        </p:grpSpPr>
        <p:sp>
          <p:nvSpPr>
            <p:cNvPr id="14357" name="AutoShape 18" descr="白色大理石">
              <a:extLst>
                <a:ext uri="{FF2B5EF4-FFF2-40B4-BE49-F238E27FC236}">
                  <a16:creationId xmlns:a16="http://schemas.microsoft.com/office/drawing/2014/main" id="{4BABC504-E62B-404C-BE2A-61450A2C7EF1}"/>
                </a:ext>
              </a:extLst>
            </p:cNvPr>
            <p:cNvSpPr>
              <a:spLocks noChangeArrowheads="1"/>
            </p:cNvSpPr>
            <p:nvPr/>
          </p:nvSpPr>
          <p:spPr bwMode="auto">
            <a:xfrm>
              <a:off x="576" y="2064"/>
              <a:ext cx="4944" cy="288"/>
            </a:xfrm>
            <a:prstGeom prst="parallelogram">
              <a:avLst>
                <a:gd name="adj" fmla="val 248440"/>
              </a:avLst>
            </a:prstGeom>
            <a:blipFill dpi="0" rotWithShape="0">
              <a:blip r:embed="rId3" cstate="print"/>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4358" name="Text Box 19">
              <a:extLst>
                <a:ext uri="{FF2B5EF4-FFF2-40B4-BE49-F238E27FC236}">
                  <a16:creationId xmlns:a16="http://schemas.microsoft.com/office/drawing/2014/main" id="{AC4AC818-2F11-4B11-86B5-8E4CEB7276BE}"/>
                </a:ext>
              </a:extLst>
            </p:cNvPr>
            <p:cNvSpPr txBox="1">
              <a:spLocks noChangeArrowheads="1"/>
            </p:cNvSpPr>
            <p:nvPr/>
          </p:nvSpPr>
          <p:spPr bwMode="auto">
            <a:xfrm>
              <a:off x="1373" y="2352"/>
              <a:ext cx="34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rPr>
                <a:t>1        2        3        4        5	 </a:t>
              </a:r>
              <a:r>
                <a:rPr lang="en-US" altLang="zh-CN" sz="2400" b="1">
                  <a:latin typeface="Times New Roman" panose="02020603050405020304" pitchFamily="18" charset="0"/>
                </a:rPr>
                <a:t>6         </a:t>
              </a:r>
              <a:r>
                <a:rPr lang="en-US" altLang="zh-CN" sz="2400" b="1" i="1">
                  <a:latin typeface="Times New Roman" panose="02020603050405020304" pitchFamily="18" charset="0"/>
                </a:rPr>
                <a:t>temp</a:t>
              </a:r>
              <a:endParaRPr lang="en-US" altLang="zh-CN" sz="2400">
                <a:latin typeface="Times New Roman" panose="02020603050405020304" pitchFamily="18" charset="0"/>
              </a:endParaRPr>
            </a:p>
          </p:txBody>
        </p:sp>
        <p:sp>
          <p:nvSpPr>
            <p:cNvPr id="227348" name="AutoShape 20">
              <a:extLst>
                <a:ext uri="{FF2B5EF4-FFF2-40B4-BE49-F238E27FC236}">
                  <a16:creationId xmlns:a16="http://schemas.microsoft.com/office/drawing/2014/main" id="{6BBEF3D6-0B10-4024-A636-D7A2C624FBB5}"/>
                </a:ext>
              </a:extLst>
            </p:cNvPr>
            <p:cNvSpPr>
              <a:spLocks noChangeArrowheads="1"/>
            </p:cNvSpPr>
            <p:nvPr/>
          </p:nvSpPr>
          <p:spPr bwMode="auto">
            <a:xfrm>
              <a:off x="1296" y="1824"/>
              <a:ext cx="336" cy="48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21</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7349" name="AutoShape 21">
              <a:extLst>
                <a:ext uri="{FF2B5EF4-FFF2-40B4-BE49-F238E27FC236}">
                  <a16:creationId xmlns:a16="http://schemas.microsoft.com/office/drawing/2014/main" id="{814A620C-70FF-4AEF-B7AD-3EDBD5BDEDED}"/>
                </a:ext>
              </a:extLst>
            </p:cNvPr>
            <p:cNvSpPr>
              <a:spLocks noChangeArrowheads="1"/>
            </p:cNvSpPr>
            <p:nvPr/>
          </p:nvSpPr>
          <p:spPr bwMode="auto">
            <a:xfrm>
              <a:off x="1776" y="1776"/>
              <a:ext cx="336" cy="528"/>
            </a:xfrm>
            <a:prstGeom prst="can">
              <a:avLst>
                <a:gd name="adj" fmla="val 39286"/>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rPr>
                <a:t>25</a:t>
              </a:r>
              <a:endParaRPr lang="zh-CN" altLang="en-US">
                <a:effectLst>
                  <a:outerShdw blurRad="38100" dist="38100" dir="2700000" algn="tl">
                    <a:srgbClr val="C0C0C0"/>
                  </a:outerShdw>
                </a:effectLst>
                <a:latin typeface="Times New Roman" pitchFamily="18" charset="0"/>
              </a:endParaRPr>
            </a:p>
          </p:txBody>
        </p:sp>
        <p:sp>
          <p:nvSpPr>
            <p:cNvPr id="227350" name="AutoShape 22">
              <a:extLst>
                <a:ext uri="{FF2B5EF4-FFF2-40B4-BE49-F238E27FC236}">
                  <a16:creationId xmlns:a16="http://schemas.microsoft.com/office/drawing/2014/main" id="{1DFDCECC-296B-41C8-920B-4DBE04519E1D}"/>
                </a:ext>
              </a:extLst>
            </p:cNvPr>
            <p:cNvSpPr>
              <a:spLocks noChangeArrowheads="1"/>
            </p:cNvSpPr>
            <p:nvPr/>
          </p:nvSpPr>
          <p:spPr bwMode="auto">
            <a:xfrm>
              <a:off x="2256" y="1584"/>
              <a:ext cx="336" cy="72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endParaRPr lang="zh-CN" altLang="en-US">
                <a:effectLst>
                  <a:outerShdw blurRad="38100" dist="38100" dir="2700000" algn="tl">
                    <a:srgbClr val="FFFFFF"/>
                  </a:outerShdw>
                </a:effectLst>
                <a:latin typeface="Times New Roman" pitchFamily="18" charset="0"/>
              </a:endParaRPr>
            </a:p>
          </p:txBody>
        </p:sp>
        <p:sp>
          <p:nvSpPr>
            <p:cNvPr id="227351" name="AutoShape 23">
              <a:extLst>
                <a:ext uri="{FF2B5EF4-FFF2-40B4-BE49-F238E27FC236}">
                  <a16:creationId xmlns:a16="http://schemas.microsoft.com/office/drawing/2014/main" id="{C7ABA86C-96A4-4DFA-900F-EEC1DCF06288}"/>
                </a:ext>
              </a:extLst>
            </p:cNvPr>
            <p:cNvSpPr>
              <a:spLocks noChangeArrowheads="1"/>
            </p:cNvSpPr>
            <p:nvPr/>
          </p:nvSpPr>
          <p:spPr bwMode="auto">
            <a:xfrm>
              <a:off x="2736" y="1776"/>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endParaRPr lang="zh-CN" altLang="en-US">
                <a:effectLst>
                  <a:outerShdw blurRad="38100" dist="38100" dir="2700000" algn="tl">
                    <a:srgbClr val="FFFFFF"/>
                  </a:outerShdw>
                </a:effectLst>
                <a:latin typeface="Times New Roman" pitchFamily="18" charset="0"/>
              </a:endParaRPr>
            </a:p>
          </p:txBody>
        </p:sp>
        <p:sp>
          <p:nvSpPr>
            <p:cNvPr id="227352" name="AutoShape 24">
              <a:extLst>
                <a:ext uri="{FF2B5EF4-FFF2-40B4-BE49-F238E27FC236}">
                  <a16:creationId xmlns:a16="http://schemas.microsoft.com/office/drawing/2014/main" id="{820F6253-B8F2-40DC-8D1D-DCBEEB32F6E3}"/>
                </a:ext>
              </a:extLst>
            </p:cNvPr>
            <p:cNvSpPr>
              <a:spLocks noChangeArrowheads="1"/>
            </p:cNvSpPr>
            <p:nvPr/>
          </p:nvSpPr>
          <p:spPr bwMode="auto">
            <a:xfrm>
              <a:off x="3216" y="1872"/>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endParaRPr lang="zh-CN" altLang="en-US">
                <a:effectLst>
                  <a:outerShdw blurRad="38100" dist="38100" dir="2700000" algn="tl">
                    <a:srgbClr val="FFFFFF"/>
                  </a:outerShdw>
                </a:effectLst>
                <a:latin typeface="Times New Roman" pitchFamily="18" charset="0"/>
              </a:endParaRPr>
            </a:p>
          </p:txBody>
        </p:sp>
        <p:sp>
          <p:nvSpPr>
            <p:cNvPr id="227353" name="AutoShape 25">
              <a:extLst>
                <a:ext uri="{FF2B5EF4-FFF2-40B4-BE49-F238E27FC236}">
                  <a16:creationId xmlns:a16="http://schemas.microsoft.com/office/drawing/2014/main" id="{87762A8B-FC6B-445F-BA65-80A2F45FA929}"/>
                </a:ext>
              </a:extLst>
            </p:cNvPr>
            <p:cNvSpPr>
              <a:spLocks noChangeArrowheads="1"/>
            </p:cNvSpPr>
            <p:nvPr/>
          </p:nvSpPr>
          <p:spPr bwMode="auto">
            <a:xfrm>
              <a:off x="3696" y="2064"/>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endParaRPr lang="zh-CN" altLang="en-US">
                <a:effectLst>
                  <a:outerShdw blurRad="38100" dist="38100" dir="2700000" algn="tl">
                    <a:srgbClr val="FFFFFF"/>
                  </a:outerShdw>
                </a:effectLst>
                <a:latin typeface="Times New Roman" pitchFamily="18" charset="0"/>
              </a:endParaRPr>
            </a:p>
          </p:txBody>
        </p:sp>
        <p:sp>
          <p:nvSpPr>
            <p:cNvPr id="227354" name="AutoShape 26">
              <a:extLst>
                <a:ext uri="{FF2B5EF4-FFF2-40B4-BE49-F238E27FC236}">
                  <a16:creationId xmlns:a16="http://schemas.microsoft.com/office/drawing/2014/main" id="{BD3312B2-83AE-444C-A933-D9CD0790DBB8}"/>
                </a:ext>
              </a:extLst>
            </p:cNvPr>
            <p:cNvSpPr>
              <a:spLocks noChangeArrowheads="1"/>
            </p:cNvSpPr>
            <p:nvPr/>
          </p:nvSpPr>
          <p:spPr bwMode="auto">
            <a:xfrm>
              <a:off x="4368" y="1776"/>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endParaRPr lang="zh-CN" altLang="en-US">
                <a:effectLst>
                  <a:outerShdw blurRad="38100" dist="38100" dir="2700000" algn="tl">
                    <a:srgbClr val="FFFFFF"/>
                  </a:outerShdw>
                </a:effectLst>
                <a:latin typeface="Times New Roman" pitchFamily="18" charset="0"/>
              </a:endParaRPr>
            </a:p>
          </p:txBody>
        </p:sp>
        <p:sp>
          <p:nvSpPr>
            <p:cNvPr id="227355" name="Text Box 27">
              <a:extLst>
                <a:ext uri="{FF2B5EF4-FFF2-40B4-BE49-F238E27FC236}">
                  <a16:creationId xmlns:a16="http://schemas.microsoft.com/office/drawing/2014/main" id="{2ECC7A9F-A21B-4C21-BEB8-F1A293E3359C}"/>
                </a:ext>
              </a:extLst>
            </p:cNvPr>
            <p:cNvSpPr txBox="1">
              <a:spLocks noChangeArrowheads="1"/>
            </p:cNvSpPr>
            <p:nvPr/>
          </p:nvSpPr>
          <p:spPr bwMode="auto">
            <a:xfrm>
              <a:off x="144" y="1922"/>
              <a:ext cx="603" cy="375"/>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sz="3300" b="1" i="1" dirty="0">
                  <a:solidFill>
                    <a:schemeClr val="hlink"/>
                  </a:solidFill>
                  <a:effectLst>
                    <a:outerShdw blurRad="38100" dist="38100" dir="2700000" algn="tl">
                      <a:srgbClr val="C0C0C0"/>
                    </a:outerShdw>
                  </a:effectLst>
                  <a:latin typeface="Times New Roman" pitchFamily="18" charset="0"/>
                </a:rPr>
                <a:t>i </a:t>
              </a:r>
              <a:r>
                <a:rPr lang="en-US" altLang="zh-CN" sz="3300" b="1" dirty="0">
                  <a:solidFill>
                    <a:schemeClr val="hlink"/>
                  </a:solidFill>
                  <a:effectLst>
                    <a:outerShdw blurRad="38100" dist="38100" dir="2700000" algn="tl">
                      <a:srgbClr val="C0C0C0"/>
                    </a:outerShdw>
                  </a:effectLst>
                  <a:latin typeface="Times New Roman" pitchFamily="18" charset="0"/>
                </a:rPr>
                <a:t>= 2</a:t>
              </a:r>
              <a:endParaRPr lang="en-US" altLang="zh-CN"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14367" name="Line 28">
              <a:extLst>
                <a:ext uri="{FF2B5EF4-FFF2-40B4-BE49-F238E27FC236}">
                  <a16:creationId xmlns:a16="http://schemas.microsoft.com/office/drawing/2014/main" id="{F299218E-D275-41ED-BB8F-70A050CACDE4}"/>
                </a:ext>
              </a:extLst>
            </p:cNvPr>
            <p:cNvSpPr>
              <a:spLocks noChangeShapeType="1"/>
            </p:cNvSpPr>
            <p:nvPr/>
          </p:nvSpPr>
          <p:spPr bwMode="auto">
            <a:xfrm>
              <a:off x="1920" y="2640"/>
              <a:ext cx="2544" cy="0"/>
            </a:xfrm>
            <a:prstGeom prst="line">
              <a:avLst/>
            </a:prstGeom>
            <a:noFill/>
            <a:ln w="19050">
              <a:solidFill>
                <a:srgbClr val="00808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8" name="Line 29">
              <a:extLst>
                <a:ext uri="{FF2B5EF4-FFF2-40B4-BE49-F238E27FC236}">
                  <a16:creationId xmlns:a16="http://schemas.microsoft.com/office/drawing/2014/main" id="{7AA38C12-CB8A-4725-A015-F9D948DACF13}"/>
                </a:ext>
              </a:extLst>
            </p:cNvPr>
            <p:cNvSpPr>
              <a:spLocks noChangeShapeType="1"/>
            </p:cNvSpPr>
            <p:nvPr/>
          </p:nvSpPr>
          <p:spPr bwMode="auto">
            <a:xfrm flipH="1">
              <a:off x="1920" y="2736"/>
              <a:ext cx="2544" cy="0"/>
            </a:xfrm>
            <a:prstGeom prst="line">
              <a:avLst/>
            </a:prstGeom>
            <a:noFill/>
            <a:ln w="1905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343" name="Group 30">
            <a:extLst>
              <a:ext uri="{FF2B5EF4-FFF2-40B4-BE49-F238E27FC236}">
                <a16:creationId xmlns:a16="http://schemas.microsoft.com/office/drawing/2014/main" id="{78B647DD-D0EC-466C-B5DF-350CC7A9CC58}"/>
              </a:ext>
            </a:extLst>
          </p:cNvPr>
          <p:cNvGrpSpPr>
            <a:grpSpLocks/>
          </p:cNvGrpSpPr>
          <p:nvPr/>
        </p:nvGrpSpPr>
        <p:grpSpPr bwMode="auto">
          <a:xfrm>
            <a:off x="-3175" y="4875213"/>
            <a:ext cx="8613775" cy="1828800"/>
            <a:chOff x="94" y="2880"/>
            <a:chExt cx="5426" cy="1152"/>
          </a:xfrm>
        </p:grpSpPr>
        <p:sp>
          <p:nvSpPr>
            <p:cNvPr id="14344" name="Rectangle 31">
              <a:extLst>
                <a:ext uri="{FF2B5EF4-FFF2-40B4-BE49-F238E27FC236}">
                  <a16:creationId xmlns:a16="http://schemas.microsoft.com/office/drawing/2014/main" id="{126490D5-CEE5-444F-91BF-D70F6554A229}"/>
                </a:ext>
              </a:extLst>
            </p:cNvPr>
            <p:cNvSpPr>
              <a:spLocks noChangeArrowheads="1"/>
            </p:cNvSpPr>
            <p:nvPr/>
          </p:nvSpPr>
          <p:spPr bwMode="auto">
            <a:xfrm>
              <a:off x="94" y="2948"/>
              <a:ext cx="11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b="1">
                <a:solidFill>
                  <a:schemeClr val="tx2"/>
                </a:solidFill>
                <a:latin typeface="Times New Roman" panose="02020603050405020304" pitchFamily="18" charset="0"/>
              </a:endParaRPr>
            </a:p>
          </p:txBody>
        </p:sp>
        <p:sp>
          <p:nvSpPr>
            <p:cNvPr id="14345" name="Text Box 32">
              <a:extLst>
                <a:ext uri="{FF2B5EF4-FFF2-40B4-BE49-F238E27FC236}">
                  <a16:creationId xmlns:a16="http://schemas.microsoft.com/office/drawing/2014/main" id="{79F7DAFD-AC55-4E47-B163-D921354B5E11}"/>
                </a:ext>
              </a:extLst>
            </p:cNvPr>
            <p:cNvSpPr txBox="1">
              <a:spLocks noChangeArrowheads="1"/>
            </p:cNvSpPr>
            <p:nvPr/>
          </p:nvSpPr>
          <p:spPr bwMode="auto">
            <a:xfrm>
              <a:off x="1374" y="3648"/>
              <a:ext cx="34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rPr>
                <a:t>1        2        3        4        5	 </a:t>
              </a:r>
              <a:r>
                <a:rPr lang="en-US" altLang="zh-CN" sz="2400" b="1">
                  <a:latin typeface="Times New Roman" panose="02020603050405020304" pitchFamily="18" charset="0"/>
                </a:rPr>
                <a:t>6         </a:t>
              </a:r>
              <a:r>
                <a:rPr lang="en-US" altLang="zh-CN" sz="2400" b="1" i="1">
                  <a:latin typeface="Times New Roman" panose="02020603050405020304" pitchFamily="18" charset="0"/>
                </a:rPr>
                <a:t>temp</a:t>
              </a:r>
              <a:endParaRPr lang="en-US" altLang="zh-CN" sz="2400">
                <a:latin typeface="Times New Roman" panose="02020603050405020304" pitchFamily="18" charset="0"/>
              </a:endParaRPr>
            </a:p>
          </p:txBody>
        </p:sp>
        <p:sp>
          <p:nvSpPr>
            <p:cNvPr id="14346" name="AutoShape 33" descr="白色大理石">
              <a:extLst>
                <a:ext uri="{FF2B5EF4-FFF2-40B4-BE49-F238E27FC236}">
                  <a16:creationId xmlns:a16="http://schemas.microsoft.com/office/drawing/2014/main" id="{3B2A2F5B-0E2C-4808-94FA-2A93F4CA507D}"/>
                </a:ext>
              </a:extLst>
            </p:cNvPr>
            <p:cNvSpPr>
              <a:spLocks noChangeArrowheads="1"/>
            </p:cNvSpPr>
            <p:nvPr/>
          </p:nvSpPr>
          <p:spPr bwMode="auto">
            <a:xfrm>
              <a:off x="576" y="3360"/>
              <a:ext cx="4944" cy="288"/>
            </a:xfrm>
            <a:prstGeom prst="parallelogram">
              <a:avLst>
                <a:gd name="adj" fmla="val 248440"/>
              </a:avLst>
            </a:prstGeom>
            <a:blipFill dpi="0" rotWithShape="0">
              <a:blip r:embed="rId3" cstate="print"/>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7362" name="AutoShape 34">
              <a:extLst>
                <a:ext uri="{FF2B5EF4-FFF2-40B4-BE49-F238E27FC236}">
                  <a16:creationId xmlns:a16="http://schemas.microsoft.com/office/drawing/2014/main" id="{8AD2B074-244D-4686-9189-71C740A4626F}"/>
                </a:ext>
              </a:extLst>
            </p:cNvPr>
            <p:cNvSpPr>
              <a:spLocks noChangeArrowheads="1"/>
            </p:cNvSpPr>
            <p:nvPr/>
          </p:nvSpPr>
          <p:spPr bwMode="auto">
            <a:xfrm>
              <a:off x="1296" y="3120"/>
              <a:ext cx="336" cy="48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21</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7363" name="AutoShape 35">
              <a:extLst>
                <a:ext uri="{FF2B5EF4-FFF2-40B4-BE49-F238E27FC236}">
                  <a16:creationId xmlns:a16="http://schemas.microsoft.com/office/drawing/2014/main" id="{B7FA9A40-8926-4E36-902B-C234328ECA06}"/>
                </a:ext>
              </a:extLst>
            </p:cNvPr>
            <p:cNvSpPr>
              <a:spLocks noChangeArrowheads="1"/>
            </p:cNvSpPr>
            <p:nvPr/>
          </p:nvSpPr>
          <p:spPr bwMode="auto">
            <a:xfrm>
              <a:off x="1776" y="3072"/>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25</a:t>
              </a:r>
              <a:endParaRPr lang="zh-CN" altLang="en-US" b="1">
                <a:solidFill>
                  <a:srgbClr val="FFFFCC"/>
                </a:solidFill>
                <a:effectLst>
                  <a:outerShdw blurRad="38100" dist="38100" dir="2700000" algn="tl">
                    <a:srgbClr val="000000"/>
                  </a:outerShdw>
                </a:effectLst>
                <a:latin typeface="Times New Roman" pitchFamily="18" charset="0"/>
              </a:endParaRPr>
            </a:p>
          </p:txBody>
        </p:sp>
        <p:sp>
          <p:nvSpPr>
            <p:cNvPr id="227364" name="AutoShape 36">
              <a:extLst>
                <a:ext uri="{FF2B5EF4-FFF2-40B4-BE49-F238E27FC236}">
                  <a16:creationId xmlns:a16="http://schemas.microsoft.com/office/drawing/2014/main" id="{81E1D332-2798-4B47-AD9E-2BF97B6AC48C}"/>
                </a:ext>
              </a:extLst>
            </p:cNvPr>
            <p:cNvSpPr>
              <a:spLocks noChangeArrowheads="1"/>
            </p:cNvSpPr>
            <p:nvPr/>
          </p:nvSpPr>
          <p:spPr bwMode="auto">
            <a:xfrm>
              <a:off x="2256" y="2880"/>
              <a:ext cx="336" cy="720"/>
            </a:xfrm>
            <a:prstGeom prst="can">
              <a:avLst>
                <a:gd name="adj" fmla="val 53571"/>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rPr>
                <a:t>49</a:t>
              </a:r>
              <a:endParaRPr lang="zh-CN" altLang="en-US">
                <a:effectLst>
                  <a:outerShdw blurRad="38100" dist="38100" dir="2700000" algn="tl">
                    <a:srgbClr val="C0C0C0"/>
                  </a:outerShdw>
                </a:effectLst>
                <a:latin typeface="Times New Roman" pitchFamily="18" charset="0"/>
              </a:endParaRPr>
            </a:p>
          </p:txBody>
        </p:sp>
        <p:sp>
          <p:nvSpPr>
            <p:cNvPr id="227365" name="AutoShape 37">
              <a:extLst>
                <a:ext uri="{FF2B5EF4-FFF2-40B4-BE49-F238E27FC236}">
                  <a16:creationId xmlns:a16="http://schemas.microsoft.com/office/drawing/2014/main" id="{9CE98EFE-79DB-4D34-8C1A-1551F38749DB}"/>
                </a:ext>
              </a:extLst>
            </p:cNvPr>
            <p:cNvSpPr>
              <a:spLocks noChangeArrowheads="1"/>
            </p:cNvSpPr>
            <p:nvPr/>
          </p:nvSpPr>
          <p:spPr bwMode="auto">
            <a:xfrm>
              <a:off x="2736" y="3072"/>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endParaRPr lang="zh-CN" altLang="en-US">
                <a:effectLst>
                  <a:outerShdw blurRad="38100" dist="38100" dir="2700000" algn="tl">
                    <a:srgbClr val="FFFFFF"/>
                  </a:outerShdw>
                </a:effectLst>
                <a:latin typeface="Times New Roman" pitchFamily="18" charset="0"/>
              </a:endParaRPr>
            </a:p>
          </p:txBody>
        </p:sp>
        <p:sp>
          <p:nvSpPr>
            <p:cNvPr id="227366" name="AutoShape 38">
              <a:extLst>
                <a:ext uri="{FF2B5EF4-FFF2-40B4-BE49-F238E27FC236}">
                  <a16:creationId xmlns:a16="http://schemas.microsoft.com/office/drawing/2014/main" id="{A0E1174C-2B56-46B3-8653-F9600B74E188}"/>
                </a:ext>
              </a:extLst>
            </p:cNvPr>
            <p:cNvSpPr>
              <a:spLocks noChangeArrowheads="1"/>
            </p:cNvSpPr>
            <p:nvPr/>
          </p:nvSpPr>
          <p:spPr bwMode="auto">
            <a:xfrm>
              <a:off x="3216" y="3168"/>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endParaRPr lang="zh-CN" altLang="en-US">
                <a:effectLst>
                  <a:outerShdw blurRad="38100" dist="38100" dir="2700000" algn="tl">
                    <a:srgbClr val="FFFFFF"/>
                  </a:outerShdw>
                </a:effectLst>
                <a:latin typeface="Times New Roman" pitchFamily="18" charset="0"/>
              </a:endParaRPr>
            </a:p>
          </p:txBody>
        </p:sp>
        <p:sp>
          <p:nvSpPr>
            <p:cNvPr id="227367" name="AutoShape 39">
              <a:extLst>
                <a:ext uri="{FF2B5EF4-FFF2-40B4-BE49-F238E27FC236}">
                  <a16:creationId xmlns:a16="http://schemas.microsoft.com/office/drawing/2014/main" id="{6079989A-FA64-4037-8F20-3931A0E2D83C}"/>
                </a:ext>
              </a:extLst>
            </p:cNvPr>
            <p:cNvSpPr>
              <a:spLocks noChangeArrowheads="1"/>
            </p:cNvSpPr>
            <p:nvPr/>
          </p:nvSpPr>
          <p:spPr bwMode="auto">
            <a:xfrm>
              <a:off x="3696" y="3360"/>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endParaRPr lang="zh-CN" altLang="en-US">
                <a:effectLst>
                  <a:outerShdw blurRad="38100" dist="38100" dir="2700000" algn="tl">
                    <a:srgbClr val="FFFFFF"/>
                  </a:outerShdw>
                </a:effectLst>
                <a:latin typeface="Times New Roman" pitchFamily="18" charset="0"/>
              </a:endParaRPr>
            </a:p>
          </p:txBody>
        </p:sp>
        <p:sp>
          <p:nvSpPr>
            <p:cNvPr id="227368" name="AutoShape 40">
              <a:extLst>
                <a:ext uri="{FF2B5EF4-FFF2-40B4-BE49-F238E27FC236}">
                  <a16:creationId xmlns:a16="http://schemas.microsoft.com/office/drawing/2014/main" id="{7E37ECCC-0948-484F-83A0-2D2240B45B2E}"/>
                </a:ext>
              </a:extLst>
            </p:cNvPr>
            <p:cNvSpPr>
              <a:spLocks noChangeArrowheads="1"/>
            </p:cNvSpPr>
            <p:nvPr/>
          </p:nvSpPr>
          <p:spPr bwMode="auto">
            <a:xfrm>
              <a:off x="4368" y="2880"/>
              <a:ext cx="336" cy="72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endParaRPr lang="zh-CN" altLang="en-US">
                <a:effectLst>
                  <a:outerShdw blurRad="38100" dist="38100" dir="2700000" algn="tl">
                    <a:srgbClr val="FFFFFF"/>
                  </a:outerShdw>
                </a:effectLst>
                <a:latin typeface="Times New Roman" pitchFamily="18" charset="0"/>
              </a:endParaRPr>
            </a:p>
          </p:txBody>
        </p:sp>
        <p:sp>
          <p:nvSpPr>
            <p:cNvPr id="227369" name="Text Box 41">
              <a:extLst>
                <a:ext uri="{FF2B5EF4-FFF2-40B4-BE49-F238E27FC236}">
                  <a16:creationId xmlns:a16="http://schemas.microsoft.com/office/drawing/2014/main" id="{F6572033-3990-41D1-9FC2-BDD1B1ED303B}"/>
                </a:ext>
              </a:extLst>
            </p:cNvPr>
            <p:cNvSpPr txBox="1">
              <a:spLocks noChangeArrowheads="1"/>
            </p:cNvSpPr>
            <p:nvPr/>
          </p:nvSpPr>
          <p:spPr bwMode="auto">
            <a:xfrm>
              <a:off x="144" y="3234"/>
              <a:ext cx="604" cy="374"/>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sz="3300" b="1" i="1" dirty="0">
                  <a:solidFill>
                    <a:schemeClr val="hlink"/>
                  </a:solidFill>
                  <a:effectLst>
                    <a:outerShdw blurRad="38100" dist="38100" dir="2700000" algn="tl">
                      <a:srgbClr val="C0C0C0"/>
                    </a:outerShdw>
                  </a:effectLst>
                  <a:latin typeface="Times New Roman" pitchFamily="18" charset="0"/>
                </a:rPr>
                <a:t>i </a:t>
              </a:r>
              <a:r>
                <a:rPr lang="en-US" altLang="zh-CN" sz="3300" b="1" dirty="0">
                  <a:solidFill>
                    <a:schemeClr val="hlink"/>
                  </a:solidFill>
                  <a:effectLst>
                    <a:outerShdw blurRad="38100" dist="38100" dir="2700000" algn="tl">
                      <a:srgbClr val="C0C0C0"/>
                    </a:outerShdw>
                  </a:effectLst>
                  <a:latin typeface="Times New Roman" pitchFamily="18" charset="0"/>
                </a:rPr>
                <a:t>= 3</a:t>
              </a:r>
              <a:endParaRPr lang="en-US" altLang="zh-CN"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14355" name="Line 42">
              <a:extLst>
                <a:ext uri="{FF2B5EF4-FFF2-40B4-BE49-F238E27FC236}">
                  <a16:creationId xmlns:a16="http://schemas.microsoft.com/office/drawing/2014/main" id="{AB943B3F-EB50-4B45-B2BA-EE470468DF1D}"/>
                </a:ext>
              </a:extLst>
            </p:cNvPr>
            <p:cNvSpPr>
              <a:spLocks noChangeShapeType="1"/>
            </p:cNvSpPr>
            <p:nvPr/>
          </p:nvSpPr>
          <p:spPr bwMode="auto">
            <a:xfrm>
              <a:off x="2400" y="3936"/>
              <a:ext cx="2064" cy="0"/>
            </a:xfrm>
            <a:prstGeom prst="line">
              <a:avLst/>
            </a:prstGeom>
            <a:noFill/>
            <a:ln w="19050">
              <a:solidFill>
                <a:srgbClr val="00808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6" name="Line 43">
              <a:extLst>
                <a:ext uri="{FF2B5EF4-FFF2-40B4-BE49-F238E27FC236}">
                  <a16:creationId xmlns:a16="http://schemas.microsoft.com/office/drawing/2014/main" id="{3836AF6B-21AC-46AD-809D-85E90D2A3F21}"/>
                </a:ext>
              </a:extLst>
            </p:cNvPr>
            <p:cNvSpPr>
              <a:spLocks noChangeShapeType="1"/>
            </p:cNvSpPr>
            <p:nvPr/>
          </p:nvSpPr>
          <p:spPr bwMode="auto">
            <a:xfrm flipH="1">
              <a:off x="2400" y="4032"/>
              <a:ext cx="2064" cy="0"/>
            </a:xfrm>
            <a:prstGeom prst="line">
              <a:avLst/>
            </a:prstGeom>
            <a:noFill/>
            <a:ln w="1905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BE6C44D2-3AE7-4D49-A016-BB0D386BC7F2}"/>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三、2路－归并排序(举例)</a:t>
            </a:r>
            <a:endParaRPr lang="en-US" altLang="zh-CN" sz="3300">
              <a:latin typeface="黑体" panose="02010609060101010101" pitchFamily="49" charset="-122"/>
              <a:ea typeface="黑体" panose="02010609060101010101" pitchFamily="49" charset="-122"/>
            </a:endParaRPr>
          </a:p>
        </p:txBody>
      </p:sp>
      <p:sp>
        <p:nvSpPr>
          <p:cNvPr id="94211" name="Text Box 3">
            <a:extLst>
              <a:ext uri="{FF2B5EF4-FFF2-40B4-BE49-F238E27FC236}">
                <a16:creationId xmlns:a16="http://schemas.microsoft.com/office/drawing/2014/main" id="{007F4893-CA80-49CD-9517-023C09F3591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F591D6E-1154-4A28-800E-EDBF4F9BE36B}" type="slidenum">
              <a:rPr lang="zh-CN" altLang="en-US" sz="2400"/>
              <a:pPr algn="r" eaLnBrk="1" hangingPunct="1">
                <a:spcBef>
                  <a:spcPct val="50000"/>
                </a:spcBef>
                <a:buClrTx/>
                <a:buSzTx/>
                <a:buFontTx/>
                <a:buNone/>
              </a:pPr>
              <a:t>90</a:t>
            </a:fld>
            <a:endParaRPr lang="en-US" altLang="zh-CN" sz="2400"/>
          </a:p>
        </p:txBody>
      </p:sp>
      <p:sp>
        <p:nvSpPr>
          <p:cNvPr id="94212" name="Text Box 4">
            <a:extLst>
              <a:ext uri="{FF2B5EF4-FFF2-40B4-BE49-F238E27FC236}">
                <a16:creationId xmlns:a16="http://schemas.microsoft.com/office/drawing/2014/main" id="{CD052400-DC23-4279-A569-FA26DFF31604}"/>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第五节　归并排序</a:t>
            </a:r>
          </a:p>
        </p:txBody>
      </p:sp>
      <p:sp>
        <p:nvSpPr>
          <p:cNvPr id="94213" name="Rectangle 6">
            <a:extLst>
              <a:ext uri="{FF2B5EF4-FFF2-40B4-BE49-F238E27FC236}">
                <a16:creationId xmlns:a16="http://schemas.microsoft.com/office/drawing/2014/main" id="{E7146F4D-4F80-491D-B09E-76352817D90D}"/>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94214" name="Group 8">
            <a:extLst>
              <a:ext uri="{FF2B5EF4-FFF2-40B4-BE49-F238E27FC236}">
                <a16:creationId xmlns:a16="http://schemas.microsoft.com/office/drawing/2014/main" id="{ECC27F04-19A7-49C7-A91A-A1066F5470D5}"/>
              </a:ext>
            </a:extLst>
          </p:cNvPr>
          <p:cNvGrpSpPr>
            <a:grpSpLocks/>
          </p:cNvGrpSpPr>
          <p:nvPr/>
        </p:nvGrpSpPr>
        <p:grpSpPr bwMode="auto">
          <a:xfrm>
            <a:off x="2895600" y="2816228"/>
            <a:ext cx="4572012" cy="915982"/>
            <a:chOff x="1200" y="3070"/>
            <a:chExt cx="2881" cy="578"/>
          </a:xfrm>
        </p:grpSpPr>
        <p:sp>
          <p:nvSpPr>
            <p:cNvPr id="94237" name="Text Box 9">
              <a:extLst>
                <a:ext uri="{FF2B5EF4-FFF2-40B4-BE49-F238E27FC236}">
                  <a16:creationId xmlns:a16="http://schemas.microsoft.com/office/drawing/2014/main" id="{A54C5FB2-CDC9-44BD-87FF-7920D7EEF4F3}"/>
                </a:ext>
              </a:extLst>
            </p:cNvPr>
            <p:cNvSpPr txBox="1">
              <a:spLocks noChangeArrowheads="1"/>
            </p:cNvSpPr>
            <p:nvPr/>
          </p:nvSpPr>
          <p:spPr bwMode="auto">
            <a:xfrm>
              <a:off x="1248" y="3070"/>
              <a:ext cx="2833"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dirty="0">
                  <a:latin typeface="Times New Roman" panose="02020603050405020304" pitchFamily="18" charset="0"/>
                </a:rPr>
                <a:t>1</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4</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5</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6</a:t>
              </a:r>
              <a:r>
                <a:rPr lang="zh-CN" altLang="en-US" sz="2400" b="1" dirty="0">
                  <a:latin typeface="Times New Roman" panose="02020603050405020304" pitchFamily="18" charset="0"/>
                </a:rPr>
                <a:t>    </a:t>
              </a:r>
              <a:endParaRPr lang="en-US" altLang="zh-CN" sz="2400" dirty="0">
                <a:latin typeface="Times New Roman" panose="02020603050405020304" pitchFamily="18" charset="0"/>
              </a:endParaRPr>
            </a:p>
          </p:txBody>
        </p:sp>
        <p:sp>
          <p:nvSpPr>
            <p:cNvPr id="290826" name="Oval 10">
              <a:extLst>
                <a:ext uri="{FF2B5EF4-FFF2-40B4-BE49-F238E27FC236}">
                  <a16:creationId xmlns:a16="http://schemas.microsoft.com/office/drawing/2014/main" id="{04F6A667-9506-46D3-81C0-2F2A67AB7F0C}"/>
                </a:ext>
              </a:extLst>
            </p:cNvPr>
            <p:cNvSpPr>
              <a:spLocks noChangeArrowheads="1"/>
            </p:cNvSpPr>
            <p:nvPr/>
          </p:nvSpPr>
          <p:spPr bwMode="auto">
            <a:xfrm>
              <a:off x="120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90827" name="Oval 11">
              <a:extLst>
                <a:ext uri="{FF2B5EF4-FFF2-40B4-BE49-F238E27FC236}">
                  <a16:creationId xmlns:a16="http://schemas.microsoft.com/office/drawing/2014/main" id="{964C8B18-74F9-4572-B830-B98ACB9E87B5}"/>
                </a:ext>
              </a:extLst>
            </p:cNvPr>
            <p:cNvSpPr>
              <a:spLocks noChangeArrowheads="1"/>
            </p:cNvSpPr>
            <p:nvPr/>
          </p:nvSpPr>
          <p:spPr bwMode="auto">
            <a:xfrm>
              <a:off x="360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90828" name="Oval 12">
              <a:extLst>
                <a:ext uri="{FF2B5EF4-FFF2-40B4-BE49-F238E27FC236}">
                  <a16:creationId xmlns:a16="http://schemas.microsoft.com/office/drawing/2014/main" id="{98D5E1F9-C711-440E-9B06-6ED0B80F2F82}"/>
                </a:ext>
              </a:extLst>
            </p:cNvPr>
            <p:cNvSpPr>
              <a:spLocks noChangeArrowheads="1"/>
            </p:cNvSpPr>
            <p:nvPr/>
          </p:nvSpPr>
          <p:spPr bwMode="auto">
            <a:xfrm>
              <a:off x="1632"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90829" name="Oval 13">
              <a:extLst>
                <a:ext uri="{FF2B5EF4-FFF2-40B4-BE49-F238E27FC236}">
                  <a16:creationId xmlns:a16="http://schemas.microsoft.com/office/drawing/2014/main" id="{097B9742-D7FC-46DD-81D4-FDB93B24D182}"/>
                </a:ext>
              </a:extLst>
            </p:cNvPr>
            <p:cNvSpPr>
              <a:spLocks noChangeArrowheads="1"/>
            </p:cNvSpPr>
            <p:nvPr/>
          </p:nvSpPr>
          <p:spPr bwMode="auto">
            <a:xfrm>
              <a:off x="216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90830" name="Oval 14">
              <a:extLst>
                <a:ext uri="{FF2B5EF4-FFF2-40B4-BE49-F238E27FC236}">
                  <a16:creationId xmlns:a16="http://schemas.microsoft.com/office/drawing/2014/main" id="{0F99EC72-A408-4A1C-9950-20EE506B877A}"/>
                </a:ext>
              </a:extLst>
            </p:cNvPr>
            <p:cNvSpPr>
              <a:spLocks noChangeArrowheads="1"/>
            </p:cNvSpPr>
            <p:nvPr/>
          </p:nvSpPr>
          <p:spPr bwMode="auto">
            <a:xfrm>
              <a:off x="2688"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90831" name="Oval 15">
              <a:extLst>
                <a:ext uri="{FF2B5EF4-FFF2-40B4-BE49-F238E27FC236}">
                  <a16:creationId xmlns:a16="http://schemas.microsoft.com/office/drawing/2014/main" id="{5815159C-4DCE-4485-90F3-8C8A643F5377}"/>
                </a:ext>
              </a:extLst>
            </p:cNvPr>
            <p:cNvSpPr>
              <a:spLocks noChangeArrowheads="1"/>
            </p:cNvSpPr>
            <p:nvPr/>
          </p:nvSpPr>
          <p:spPr bwMode="auto">
            <a:xfrm>
              <a:off x="312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grpSp>
      <p:grpSp>
        <p:nvGrpSpPr>
          <p:cNvPr id="94215" name="Group 24">
            <a:extLst>
              <a:ext uri="{FF2B5EF4-FFF2-40B4-BE49-F238E27FC236}">
                <a16:creationId xmlns:a16="http://schemas.microsoft.com/office/drawing/2014/main" id="{F62626C2-CCD5-41F4-90AE-88B5BD78249C}"/>
              </a:ext>
            </a:extLst>
          </p:cNvPr>
          <p:cNvGrpSpPr>
            <a:grpSpLocks/>
          </p:cNvGrpSpPr>
          <p:nvPr/>
        </p:nvGrpSpPr>
        <p:grpSpPr bwMode="auto">
          <a:xfrm>
            <a:off x="2971800" y="4194175"/>
            <a:ext cx="4343400" cy="530225"/>
            <a:chOff x="1872" y="2688"/>
            <a:chExt cx="2736" cy="336"/>
          </a:xfrm>
        </p:grpSpPr>
        <p:sp>
          <p:nvSpPr>
            <p:cNvPr id="290834" name="Oval 18">
              <a:extLst>
                <a:ext uri="{FF2B5EF4-FFF2-40B4-BE49-F238E27FC236}">
                  <a16:creationId xmlns:a16="http://schemas.microsoft.com/office/drawing/2014/main" id="{FA5FD99C-5C29-4546-ABFC-74143EE5BC0F}"/>
                </a:ext>
              </a:extLst>
            </p:cNvPr>
            <p:cNvSpPr>
              <a:spLocks noChangeArrowheads="1"/>
            </p:cNvSpPr>
            <p:nvPr/>
          </p:nvSpPr>
          <p:spPr bwMode="auto">
            <a:xfrm>
              <a:off x="1872" y="2688"/>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90835" name="Oval 19">
              <a:extLst>
                <a:ext uri="{FF2B5EF4-FFF2-40B4-BE49-F238E27FC236}">
                  <a16:creationId xmlns:a16="http://schemas.microsoft.com/office/drawing/2014/main" id="{AFF0C924-37C1-42E3-9635-3CB9563C9A00}"/>
                </a:ext>
              </a:extLst>
            </p:cNvPr>
            <p:cNvSpPr>
              <a:spLocks noChangeArrowheads="1"/>
            </p:cNvSpPr>
            <p:nvPr/>
          </p:nvSpPr>
          <p:spPr bwMode="auto">
            <a:xfrm>
              <a:off x="3840" y="2688"/>
              <a:ext cx="336" cy="336"/>
            </a:xfrm>
            <a:prstGeom prst="ellipse">
              <a:avLst/>
            </a:prstGeom>
            <a:gradFill rotWithShape="0">
              <a:gsLst>
                <a:gs pos="0">
                  <a:srgbClr val="3333FF">
                    <a:gamma/>
                    <a:shade val="46275"/>
                    <a:invGamma/>
                  </a:srgbClr>
                </a:gs>
                <a:gs pos="50000">
                  <a:srgbClr val="3333FF"/>
                </a:gs>
                <a:gs pos="100000">
                  <a:srgbClr val="3333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90836" name="Oval 20">
              <a:extLst>
                <a:ext uri="{FF2B5EF4-FFF2-40B4-BE49-F238E27FC236}">
                  <a16:creationId xmlns:a16="http://schemas.microsoft.com/office/drawing/2014/main" id="{790FCC99-23DF-40BD-980B-457D1DB268EA}"/>
                </a:ext>
              </a:extLst>
            </p:cNvPr>
            <p:cNvSpPr>
              <a:spLocks noChangeArrowheads="1"/>
            </p:cNvSpPr>
            <p:nvPr/>
          </p:nvSpPr>
          <p:spPr bwMode="auto">
            <a:xfrm>
              <a:off x="2304" y="2688"/>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90837" name="Oval 21">
              <a:extLst>
                <a:ext uri="{FF2B5EF4-FFF2-40B4-BE49-F238E27FC236}">
                  <a16:creationId xmlns:a16="http://schemas.microsoft.com/office/drawing/2014/main" id="{F03A1A94-15B8-4E7B-9461-25582241606B}"/>
                </a:ext>
              </a:extLst>
            </p:cNvPr>
            <p:cNvSpPr>
              <a:spLocks noChangeArrowheads="1"/>
            </p:cNvSpPr>
            <p:nvPr/>
          </p:nvSpPr>
          <p:spPr bwMode="auto">
            <a:xfrm>
              <a:off x="3264" y="2688"/>
              <a:ext cx="336" cy="336"/>
            </a:xfrm>
            <a:prstGeom prst="ellipse">
              <a:avLst/>
            </a:prstGeom>
            <a:gradFill rotWithShape="0">
              <a:gsLst>
                <a:gs pos="0">
                  <a:srgbClr val="FFCC00">
                    <a:gamma/>
                    <a:shade val="46275"/>
                    <a:invGamma/>
                  </a:srgbClr>
                </a:gs>
                <a:gs pos="50000">
                  <a:srgbClr val="FFCC00"/>
                </a:gs>
                <a:gs pos="100000">
                  <a:srgbClr val="FFCC00">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90838" name="Oval 22">
              <a:extLst>
                <a:ext uri="{FF2B5EF4-FFF2-40B4-BE49-F238E27FC236}">
                  <a16:creationId xmlns:a16="http://schemas.microsoft.com/office/drawing/2014/main" id="{D0223D03-CD74-452A-ABCD-8B9E6C0B2C56}"/>
                </a:ext>
              </a:extLst>
            </p:cNvPr>
            <p:cNvSpPr>
              <a:spLocks noChangeArrowheads="1"/>
            </p:cNvSpPr>
            <p:nvPr/>
          </p:nvSpPr>
          <p:spPr bwMode="auto">
            <a:xfrm>
              <a:off x="2880" y="2688"/>
              <a:ext cx="336" cy="336"/>
            </a:xfrm>
            <a:prstGeom prst="ellipse">
              <a:avLst/>
            </a:prstGeom>
            <a:gradFill rotWithShape="0">
              <a:gsLst>
                <a:gs pos="0">
                  <a:srgbClr val="FFCC00">
                    <a:gamma/>
                    <a:shade val="46275"/>
                    <a:invGamma/>
                  </a:srgbClr>
                </a:gs>
                <a:gs pos="50000">
                  <a:srgbClr val="FFCC00"/>
                </a:gs>
                <a:gs pos="100000">
                  <a:srgbClr val="FFCC00">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90839" name="Oval 23">
              <a:extLst>
                <a:ext uri="{FF2B5EF4-FFF2-40B4-BE49-F238E27FC236}">
                  <a16:creationId xmlns:a16="http://schemas.microsoft.com/office/drawing/2014/main" id="{4398C0E2-6196-46E8-B2BF-ED70D3840B5E}"/>
                </a:ext>
              </a:extLst>
            </p:cNvPr>
            <p:cNvSpPr>
              <a:spLocks noChangeArrowheads="1"/>
            </p:cNvSpPr>
            <p:nvPr/>
          </p:nvSpPr>
          <p:spPr bwMode="auto">
            <a:xfrm>
              <a:off x="4272" y="2688"/>
              <a:ext cx="336" cy="336"/>
            </a:xfrm>
            <a:prstGeom prst="ellipse">
              <a:avLst/>
            </a:prstGeom>
            <a:gradFill rotWithShape="0">
              <a:gsLst>
                <a:gs pos="0">
                  <a:srgbClr val="3333FF">
                    <a:gamma/>
                    <a:shade val="46275"/>
                    <a:invGamma/>
                  </a:srgbClr>
                </a:gs>
                <a:gs pos="50000">
                  <a:srgbClr val="3333FF"/>
                </a:gs>
                <a:gs pos="100000">
                  <a:srgbClr val="3333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grpSp>
      <p:grpSp>
        <p:nvGrpSpPr>
          <p:cNvPr id="94216" name="Group 39">
            <a:extLst>
              <a:ext uri="{FF2B5EF4-FFF2-40B4-BE49-F238E27FC236}">
                <a16:creationId xmlns:a16="http://schemas.microsoft.com/office/drawing/2014/main" id="{C60D62F1-174B-4704-8476-DF3247C3C300}"/>
              </a:ext>
            </a:extLst>
          </p:cNvPr>
          <p:cNvGrpSpPr>
            <a:grpSpLocks/>
          </p:cNvGrpSpPr>
          <p:nvPr/>
        </p:nvGrpSpPr>
        <p:grpSpPr bwMode="auto">
          <a:xfrm>
            <a:off x="2971800" y="5108575"/>
            <a:ext cx="4343400" cy="530225"/>
            <a:chOff x="1872" y="3216"/>
            <a:chExt cx="2736" cy="336"/>
          </a:xfrm>
        </p:grpSpPr>
        <p:sp>
          <p:nvSpPr>
            <p:cNvPr id="290842" name="Oval 26">
              <a:extLst>
                <a:ext uri="{FF2B5EF4-FFF2-40B4-BE49-F238E27FC236}">
                  <a16:creationId xmlns:a16="http://schemas.microsoft.com/office/drawing/2014/main" id="{6ED9BB4E-2717-43AB-A1CD-D6F0F43537D9}"/>
                </a:ext>
              </a:extLst>
            </p:cNvPr>
            <p:cNvSpPr>
              <a:spLocks noChangeArrowheads="1"/>
            </p:cNvSpPr>
            <p:nvPr/>
          </p:nvSpPr>
          <p:spPr bwMode="auto">
            <a:xfrm>
              <a:off x="1872" y="3216"/>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90843" name="Oval 27">
              <a:extLst>
                <a:ext uri="{FF2B5EF4-FFF2-40B4-BE49-F238E27FC236}">
                  <a16:creationId xmlns:a16="http://schemas.microsoft.com/office/drawing/2014/main" id="{215A850A-CD3E-4899-A6CC-48F44F862B37}"/>
                </a:ext>
              </a:extLst>
            </p:cNvPr>
            <p:cNvSpPr>
              <a:spLocks noChangeArrowheads="1"/>
            </p:cNvSpPr>
            <p:nvPr/>
          </p:nvSpPr>
          <p:spPr bwMode="auto">
            <a:xfrm>
              <a:off x="3840" y="3216"/>
              <a:ext cx="336" cy="336"/>
            </a:xfrm>
            <a:prstGeom prst="ellipse">
              <a:avLst/>
            </a:prstGeom>
            <a:gradFill rotWithShape="0">
              <a:gsLst>
                <a:gs pos="0">
                  <a:srgbClr val="3333FF">
                    <a:gamma/>
                    <a:shade val="46275"/>
                    <a:invGamma/>
                  </a:srgbClr>
                </a:gs>
                <a:gs pos="50000">
                  <a:srgbClr val="3333FF"/>
                </a:gs>
                <a:gs pos="100000">
                  <a:srgbClr val="3333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90844" name="Oval 28">
              <a:extLst>
                <a:ext uri="{FF2B5EF4-FFF2-40B4-BE49-F238E27FC236}">
                  <a16:creationId xmlns:a16="http://schemas.microsoft.com/office/drawing/2014/main" id="{02C560C2-E648-4A89-8EDF-3DCA82AFF328}"/>
                </a:ext>
              </a:extLst>
            </p:cNvPr>
            <p:cNvSpPr>
              <a:spLocks noChangeArrowheads="1"/>
            </p:cNvSpPr>
            <p:nvPr/>
          </p:nvSpPr>
          <p:spPr bwMode="auto">
            <a:xfrm>
              <a:off x="2304" y="3216"/>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90845" name="Oval 29">
              <a:extLst>
                <a:ext uri="{FF2B5EF4-FFF2-40B4-BE49-F238E27FC236}">
                  <a16:creationId xmlns:a16="http://schemas.microsoft.com/office/drawing/2014/main" id="{75667394-E6A0-426E-84DC-4EE8B8E02CD3}"/>
                </a:ext>
              </a:extLst>
            </p:cNvPr>
            <p:cNvSpPr>
              <a:spLocks noChangeArrowheads="1"/>
            </p:cNvSpPr>
            <p:nvPr/>
          </p:nvSpPr>
          <p:spPr bwMode="auto">
            <a:xfrm>
              <a:off x="3264" y="3216"/>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90846" name="Oval 30">
              <a:extLst>
                <a:ext uri="{FF2B5EF4-FFF2-40B4-BE49-F238E27FC236}">
                  <a16:creationId xmlns:a16="http://schemas.microsoft.com/office/drawing/2014/main" id="{1E1380BE-4353-4411-83BE-21DA400B6F06}"/>
                </a:ext>
              </a:extLst>
            </p:cNvPr>
            <p:cNvSpPr>
              <a:spLocks noChangeArrowheads="1"/>
            </p:cNvSpPr>
            <p:nvPr/>
          </p:nvSpPr>
          <p:spPr bwMode="auto">
            <a:xfrm>
              <a:off x="2880" y="3216"/>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90847" name="Oval 31">
              <a:extLst>
                <a:ext uri="{FF2B5EF4-FFF2-40B4-BE49-F238E27FC236}">
                  <a16:creationId xmlns:a16="http://schemas.microsoft.com/office/drawing/2014/main" id="{DFD43893-8FA8-4B01-A808-50148806E92C}"/>
                </a:ext>
              </a:extLst>
            </p:cNvPr>
            <p:cNvSpPr>
              <a:spLocks noChangeArrowheads="1"/>
            </p:cNvSpPr>
            <p:nvPr/>
          </p:nvSpPr>
          <p:spPr bwMode="auto">
            <a:xfrm>
              <a:off x="4272" y="3216"/>
              <a:ext cx="336" cy="336"/>
            </a:xfrm>
            <a:prstGeom prst="ellipse">
              <a:avLst/>
            </a:prstGeom>
            <a:gradFill rotWithShape="0">
              <a:gsLst>
                <a:gs pos="0">
                  <a:srgbClr val="3333FF">
                    <a:gamma/>
                    <a:shade val="46275"/>
                    <a:invGamma/>
                  </a:srgbClr>
                </a:gs>
                <a:gs pos="50000">
                  <a:srgbClr val="3333FF"/>
                </a:gs>
                <a:gs pos="100000">
                  <a:srgbClr val="3333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grpSp>
      <p:grpSp>
        <p:nvGrpSpPr>
          <p:cNvPr id="94217" name="Group 38">
            <a:extLst>
              <a:ext uri="{FF2B5EF4-FFF2-40B4-BE49-F238E27FC236}">
                <a16:creationId xmlns:a16="http://schemas.microsoft.com/office/drawing/2014/main" id="{0999DF9B-9E7E-4747-8700-C3DB68276AAA}"/>
              </a:ext>
            </a:extLst>
          </p:cNvPr>
          <p:cNvGrpSpPr>
            <a:grpSpLocks/>
          </p:cNvGrpSpPr>
          <p:nvPr/>
        </p:nvGrpSpPr>
        <p:grpSpPr bwMode="auto">
          <a:xfrm>
            <a:off x="3048000" y="6019800"/>
            <a:ext cx="4267200" cy="533400"/>
            <a:chOff x="1920" y="3792"/>
            <a:chExt cx="2688" cy="336"/>
          </a:xfrm>
        </p:grpSpPr>
        <p:sp>
          <p:nvSpPr>
            <p:cNvPr id="290848" name="Oval 32">
              <a:extLst>
                <a:ext uri="{FF2B5EF4-FFF2-40B4-BE49-F238E27FC236}">
                  <a16:creationId xmlns:a16="http://schemas.microsoft.com/office/drawing/2014/main" id="{46E0B6E8-7EBB-4F15-B3DB-B77A8F0BFF6F}"/>
                </a:ext>
              </a:extLst>
            </p:cNvPr>
            <p:cNvSpPr>
              <a:spLocks noChangeArrowheads="1"/>
            </p:cNvSpPr>
            <p:nvPr/>
          </p:nvSpPr>
          <p:spPr bwMode="auto">
            <a:xfrm>
              <a:off x="2880" y="379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90849" name="Oval 33">
              <a:extLst>
                <a:ext uri="{FF2B5EF4-FFF2-40B4-BE49-F238E27FC236}">
                  <a16:creationId xmlns:a16="http://schemas.microsoft.com/office/drawing/2014/main" id="{5AE03CFF-445B-47EE-8D99-A42C824F5DA9}"/>
                </a:ext>
              </a:extLst>
            </p:cNvPr>
            <p:cNvSpPr>
              <a:spLocks noChangeArrowheads="1"/>
            </p:cNvSpPr>
            <p:nvPr/>
          </p:nvSpPr>
          <p:spPr bwMode="auto">
            <a:xfrm>
              <a:off x="1920" y="379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90850" name="Oval 34">
              <a:extLst>
                <a:ext uri="{FF2B5EF4-FFF2-40B4-BE49-F238E27FC236}">
                  <a16:creationId xmlns:a16="http://schemas.microsoft.com/office/drawing/2014/main" id="{4B25F258-7011-4676-86C1-ABD1358FFD22}"/>
                </a:ext>
              </a:extLst>
            </p:cNvPr>
            <p:cNvSpPr>
              <a:spLocks noChangeArrowheads="1"/>
            </p:cNvSpPr>
            <p:nvPr/>
          </p:nvSpPr>
          <p:spPr bwMode="auto">
            <a:xfrm>
              <a:off x="3312" y="379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90851" name="Oval 35">
              <a:extLst>
                <a:ext uri="{FF2B5EF4-FFF2-40B4-BE49-F238E27FC236}">
                  <a16:creationId xmlns:a16="http://schemas.microsoft.com/office/drawing/2014/main" id="{47814A8A-927A-41E0-86A4-A06FC53BF5B1}"/>
                </a:ext>
              </a:extLst>
            </p:cNvPr>
            <p:cNvSpPr>
              <a:spLocks noChangeArrowheads="1"/>
            </p:cNvSpPr>
            <p:nvPr/>
          </p:nvSpPr>
          <p:spPr bwMode="auto">
            <a:xfrm>
              <a:off x="4272" y="379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90852" name="Oval 36">
              <a:extLst>
                <a:ext uri="{FF2B5EF4-FFF2-40B4-BE49-F238E27FC236}">
                  <a16:creationId xmlns:a16="http://schemas.microsoft.com/office/drawing/2014/main" id="{BA1B919A-CAAD-4DE9-9988-1EC2BA693825}"/>
                </a:ext>
              </a:extLst>
            </p:cNvPr>
            <p:cNvSpPr>
              <a:spLocks noChangeArrowheads="1"/>
            </p:cNvSpPr>
            <p:nvPr/>
          </p:nvSpPr>
          <p:spPr bwMode="auto">
            <a:xfrm>
              <a:off x="3888" y="379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90853" name="Oval 37">
              <a:extLst>
                <a:ext uri="{FF2B5EF4-FFF2-40B4-BE49-F238E27FC236}">
                  <a16:creationId xmlns:a16="http://schemas.microsoft.com/office/drawing/2014/main" id="{5357E5D5-410C-47B1-B5CA-A592954F7545}"/>
                </a:ext>
              </a:extLst>
            </p:cNvPr>
            <p:cNvSpPr>
              <a:spLocks noChangeArrowheads="1"/>
            </p:cNvSpPr>
            <p:nvPr/>
          </p:nvSpPr>
          <p:spPr bwMode="auto">
            <a:xfrm>
              <a:off x="2352" y="379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grpSp>
      <p:sp>
        <p:nvSpPr>
          <p:cNvPr id="94218" name="Text Box 40">
            <a:extLst>
              <a:ext uri="{FF2B5EF4-FFF2-40B4-BE49-F238E27FC236}">
                <a16:creationId xmlns:a16="http://schemas.microsoft.com/office/drawing/2014/main" id="{FCE3131E-5E26-4195-946A-BE9968C57758}"/>
              </a:ext>
            </a:extLst>
          </p:cNvPr>
          <p:cNvSpPr txBox="1">
            <a:spLocks noChangeArrowheads="1"/>
          </p:cNvSpPr>
          <p:nvPr/>
        </p:nvSpPr>
        <p:spPr bwMode="auto">
          <a:xfrm>
            <a:off x="762000" y="4267200"/>
            <a:ext cx="1905000" cy="217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dirty="0"/>
              <a:t>一趟归并之后</a:t>
            </a:r>
          </a:p>
          <a:p>
            <a:pPr eaLnBrk="1" hangingPunct="1">
              <a:spcBef>
                <a:spcPct val="50000"/>
              </a:spcBef>
              <a:buClrTx/>
              <a:buSzTx/>
              <a:buFontTx/>
              <a:buNone/>
            </a:pPr>
            <a:endParaRPr lang="zh-CN" altLang="en-US" sz="2000" dirty="0"/>
          </a:p>
          <a:p>
            <a:pPr eaLnBrk="1" hangingPunct="1">
              <a:spcBef>
                <a:spcPct val="50000"/>
              </a:spcBef>
              <a:buClrTx/>
              <a:buSzTx/>
              <a:buFontTx/>
              <a:buNone/>
            </a:pPr>
            <a:r>
              <a:rPr lang="zh-CN" altLang="en-US" sz="2000" dirty="0"/>
              <a:t>二趟归并之后</a:t>
            </a:r>
          </a:p>
          <a:p>
            <a:pPr eaLnBrk="1" hangingPunct="1">
              <a:spcBef>
                <a:spcPct val="50000"/>
              </a:spcBef>
              <a:buClrTx/>
              <a:buSzTx/>
              <a:buFontTx/>
              <a:buNone/>
            </a:pPr>
            <a:endParaRPr lang="zh-CN" altLang="en-US" sz="2000" dirty="0"/>
          </a:p>
          <a:p>
            <a:pPr eaLnBrk="1" hangingPunct="1">
              <a:spcBef>
                <a:spcPct val="50000"/>
              </a:spcBef>
              <a:buClrTx/>
              <a:buSzTx/>
              <a:buFontTx/>
              <a:buNone/>
            </a:pPr>
            <a:r>
              <a:rPr lang="zh-CN" altLang="en-US" sz="2000" dirty="0"/>
              <a:t>三趟归并之后</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a:extLst>
              <a:ext uri="{FF2B5EF4-FFF2-40B4-BE49-F238E27FC236}">
                <a16:creationId xmlns:a16="http://schemas.microsoft.com/office/drawing/2014/main" id="{4C8CE2A8-8B5B-4F3C-B5E4-A955E7683BDA}"/>
              </a:ext>
            </a:extLst>
          </p:cNvPr>
          <p:cNvSpPr>
            <a:spLocks noGrp="1"/>
          </p:cNvSpPr>
          <p:nvPr>
            <p:ph type="sldNum" sz="quarter" idx="4294967295"/>
          </p:nvPr>
        </p:nvSpPr>
        <p:spPr bwMode="auto">
          <a:xfrm>
            <a:off x="8624888" y="6400800"/>
            <a:ext cx="519112"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CFD67A05-64FE-42C3-A022-BB7BC949C905}"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91</a:t>
            </a:fld>
            <a:endParaRPr lang="en-US" altLang="zh-CN" sz="2400">
              <a:latin typeface="黑体" panose="02010609060101010101" pitchFamily="49" charset="-122"/>
              <a:ea typeface="黑体" panose="02010609060101010101" pitchFamily="49" charset="-122"/>
            </a:endParaRPr>
          </a:p>
        </p:txBody>
      </p:sp>
      <p:sp>
        <p:nvSpPr>
          <p:cNvPr id="781316" name="Rectangle 4">
            <a:extLst>
              <a:ext uri="{FF2B5EF4-FFF2-40B4-BE49-F238E27FC236}">
                <a16:creationId xmlns:a16="http://schemas.microsoft.com/office/drawing/2014/main" id="{68DA69E8-69AC-4C57-8A12-3225218577E9}"/>
              </a:ext>
            </a:extLst>
          </p:cNvPr>
          <p:cNvSpPr>
            <a:spLocks noChangeArrowheads="1"/>
          </p:cNvSpPr>
          <p:nvPr/>
        </p:nvSpPr>
        <p:spPr bwMode="auto">
          <a:xfrm>
            <a:off x="500063" y="1357313"/>
            <a:ext cx="8153400" cy="1295400"/>
          </a:xfrm>
          <a:prstGeom prst="rect">
            <a:avLst/>
          </a:prstGeom>
          <a:noFill/>
          <a:ln w="9525">
            <a:noFill/>
            <a:miter lim="800000"/>
            <a:headEnd/>
            <a:tailEnd/>
          </a:ln>
          <a:effectLst/>
        </p:spPr>
        <p:txBody>
          <a:bodyPr anchor="ctr"/>
          <a:lstStyle/>
          <a:p>
            <a:pPr eaLnBrk="1" hangingPunct="1">
              <a:defRPr/>
            </a:pPr>
            <a:r>
              <a:rPr lang="zh-CN" altLang="en-US" sz="2800" b="1" dirty="0">
                <a:solidFill>
                  <a:srgbClr val="333399"/>
                </a:solidFill>
                <a:effectLst>
                  <a:outerShdw blurRad="38100" dist="38100" dir="2700000" algn="tl">
                    <a:srgbClr val="C0C0C0"/>
                  </a:outerShdw>
                </a:effectLst>
                <a:latin typeface="黑体" pitchFamily="2" charset="-122"/>
                <a:ea typeface="黑体" pitchFamily="2" charset="-122"/>
              </a:rPr>
              <a:t>例：</a:t>
            </a:r>
            <a:r>
              <a:rPr lang="zh-CN" altLang="en-US" sz="2800" b="1" dirty="0">
                <a:latin typeface="黑体" pitchFamily="2" charset="-122"/>
                <a:ea typeface="黑体" pitchFamily="2" charset="-122"/>
              </a:rPr>
              <a:t>关键字序列</a:t>
            </a:r>
            <a:r>
              <a:rPr lang="en-US" altLang="zh-CN" sz="2800" b="1">
                <a:latin typeface="黑体" pitchFamily="2" charset="-122"/>
                <a:ea typeface="黑体" pitchFamily="2" charset="-122"/>
              </a:rPr>
              <a:t>T =</a:t>
            </a:r>
            <a:r>
              <a:rPr lang="zh-CN" altLang="en-US" sz="2800" b="1">
                <a:latin typeface="黑体" pitchFamily="2" charset="-122"/>
                <a:ea typeface="黑体" pitchFamily="2" charset="-122"/>
              </a:rPr>
              <a:t>（</a:t>
            </a:r>
            <a:r>
              <a:rPr lang="en-US" altLang="zh-CN" sz="2800" b="1" dirty="0">
                <a:latin typeface="黑体" pitchFamily="2" charset="-122"/>
                <a:ea typeface="黑体" pitchFamily="2" charset="-122"/>
              </a:rPr>
              <a:t>21</a:t>
            </a:r>
            <a:r>
              <a:rPr lang="zh-CN" altLang="en-US" sz="2800" b="1" dirty="0">
                <a:latin typeface="黑体" pitchFamily="2" charset="-122"/>
                <a:ea typeface="黑体" pitchFamily="2" charset="-122"/>
              </a:rPr>
              <a:t>，</a:t>
            </a:r>
            <a:r>
              <a:rPr lang="en-US" altLang="zh-CN" sz="2800" b="1" dirty="0">
                <a:latin typeface="黑体" pitchFamily="2" charset="-122"/>
                <a:ea typeface="黑体" pitchFamily="2" charset="-122"/>
              </a:rPr>
              <a:t>25</a:t>
            </a:r>
            <a:r>
              <a:rPr lang="zh-CN" altLang="en-US" sz="2800" b="1" dirty="0">
                <a:latin typeface="黑体" pitchFamily="2" charset="-122"/>
                <a:ea typeface="黑体" pitchFamily="2" charset="-122"/>
              </a:rPr>
              <a:t>，</a:t>
            </a:r>
            <a:r>
              <a:rPr lang="en-US" altLang="zh-CN" sz="2800" b="1" dirty="0">
                <a:latin typeface="黑体" pitchFamily="2" charset="-122"/>
                <a:ea typeface="黑体" pitchFamily="2" charset="-122"/>
              </a:rPr>
              <a:t>49</a:t>
            </a:r>
            <a:r>
              <a:rPr lang="zh-CN" altLang="en-US" sz="2800" b="1" dirty="0">
                <a:latin typeface="黑体" pitchFamily="2" charset="-122"/>
                <a:ea typeface="黑体" pitchFamily="2" charset="-122"/>
              </a:rPr>
              <a:t>，</a:t>
            </a:r>
            <a:r>
              <a:rPr lang="en-US" altLang="zh-CN" sz="2800" b="1" dirty="0">
                <a:latin typeface="黑体" pitchFamily="2" charset="-122"/>
                <a:ea typeface="黑体" pitchFamily="2" charset="-122"/>
              </a:rPr>
              <a:t>25</a:t>
            </a:r>
            <a:r>
              <a:rPr lang="en-US" altLang="zh-CN" sz="2800" b="1" dirty="0">
                <a:solidFill>
                  <a:schemeClr val="tx2"/>
                </a:solidFill>
                <a:latin typeface="黑体" pitchFamily="2" charset="-122"/>
                <a:ea typeface="黑体" pitchFamily="2" charset="-122"/>
              </a:rPr>
              <a:t>*</a:t>
            </a:r>
            <a:r>
              <a:rPr lang="zh-CN" altLang="en-US" sz="2800" b="1" dirty="0">
                <a:latin typeface="黑体" pitchFamily="2" charset="-122"/>
                <a:ea typeface="黑体" pitchFamily="2" charset="-122"/>
              </a:rPr>
              <a:t>，</a:t>
            </a:r>
            <a:r>
              <a:rPr lang="en-US" altLang="zh-CN" sz="2800" b="1" dirty="0">
                <a:latin typeface="黑体" pitchFamily="2" charset="-122"/>
                <a:ea typeface="黑体" pitchFamily="2" charset="-122"/>
              </a:rPr>
              <a:t>93</a:t>
            </a:r>
            <a:r>
              <a:rPr lang="zh-CN" altLang="en-US" sz="2800" b="1" dirty="0">
                <a:latin typeface="黑体" pitchFamily="2" charset="-122"/>
                <a:ea typeface="黑体" pitchFamily="2" charset="-122"/>
              </a:rPr>
              <a:t>，</a:t>
            </a:r>
            <a:r>
              <a:rPr lang="en-US" altLang="zh-CN" sz="2800" b="1" dirty="0">
                <a:latin typeface="黑体" pitchFamily="2" charset="-122"/>
                <a:ea typeface="黑体" pitchFamily="2" charset="-122"/>
              </a:rPr>
              <a:t>62</a:t>
            </a:r>
            <a:r>
              <a:rPr lang="zh-CN" altLang="en-US" sz="2800" b="1" dirty="0">
                <a:latin typeface="黑体" pitchFamily="2" charset="-122"/>
                <a:ea typeface="黑体" pitchFamily="2" charset="-122"/>
              </a:rPr>
              <a:t>，</a:t>
            </a:r>
            <a:r>
              <a:rPr lang="en-US" altLang="zh-CN" sz="2800" b="1" dirty="0">
                <a:latin typeface="黑体" pitchFamily="2" charset="-122"/>
                <a:ea typeface="黑体" pitchFamily="2" charset="-122"/>
              </a:rPr>
              <a:t>72</a:t>
            </a:r>
            <a:r>
              <a:rPr lang="zh-CN" altLang="en-US" sz="2800" b="1" dirty="0">
                <a:latin typeface="黑体" pitchFamily="2" charset="-122"/>
                <a:ea typeface="黑体" pitchFamily="2" charset="-122"/>
              </a:rPr>
              <a:t>，</a:t>
            </a:r>
            <a:r>
              <a:rPr lang="en-US" altLang="zh-CN" sz="2800" b="1" dirty="0">
                <a:latin typeface="黑体" pitchFamily="2" charset="-122"/>
                <a:ea typeface="黑体" pitchFamily="2" charset="-122"/>
              </a:rPr>
              <a:t>08</a:t>
            </a:r>
            <a:r>
              <a:rPr lang="zh-CN" altLang="en-US" sz="2800" b="1" dirty="0">
                <a:latin typeface="黑体" pitchFamily="2" charset="-122"/>
                <a:ea typeface="黑体" pitchFamily="2" charset="-122"/>
              </a:rPr>
              <a:t>，</a:t>
            </a:r>
            <a:r>
              <a:rPr lang="en-US" altLang="zh-CN" sz="2800" b="1" dirty="0">
                <a:latin typeface="黑体" pitchFamily="2" charset="-122"/>
                <a:ea typeface="黑体" pitchFamily="2" charset="-122"/>
              </a:rPr>
              <a:t>37</a:t>
            </a:r>
            <a:r>
              <a:rPr lang="zh-CN" altLang="en-US" sz="2800" b="1" dirty="0">
                <a:latin typeface="黑体" pitchFamily="2" charset="-122"/>
                <a:ea typeface="黑体" pitchFamily="2" charset="-122"/>
              </a:rPr>
              <a:t>，</a:t>
            </a:r>
            <a:r>
              <a:rPr lang="en-US" altLang="zh-CN" sz="2800" b="1" dirty="0">
                <a:latin typeface="黑体" pitchFamily="2" charset="-122"/>
                <a:ea typeface="黑体" pitchFamily="2" charset="-122"/>
              </a:rPr>
              <a:t>16</a:t>
            </a:r>
            <a:r>
              <a:rPr lang="zh-CN" altLang="en-US" sz="2800" b="1" dirty="0">
                <a:latin typeface="黑体" pitchFamily="2" charset="-122"/>
                <a:ea typeface="黑体" pitchFamily="2" charset="-122"/>
              </a:rPr>
              <a:t>，</a:t>
            </a:r>
            <a:r>
              <a:rPr lang="en-US" altLang="zh-CN" sz="2800" b="1" dirty="0">
                <a:latin typeface="黑体" pitchFamily="2" charset="-122"/>
                <a:ea typeface="黑体" pitchFamily="2" charset="-122"/>
              </a:rPr>
              <a:t>54</a:t>
            </a:r>
            <a:r>
              <a:rPr lang="zh-CN" altLang="en-US" sz="2800" b="1" dirty="0">
                <a:latin typeface="黑体" pitchFamily="2" charset="-122"/>
                <a:ea typeface="黑体" pitchFamily="2" charset="-122"/>
              </a:rPr>
              <a:t>），请给出归并排序的具体实现过程。</a:t>
            </a:r>
          </a:p>
        </p:txBody>
      </p:sp>
      <p:sp>
        <p:nvSpPr>
          <p:cNvPr id="5" name="Rectangle 8">
            <a:extLst>
              <a:ext uri="{FF2B5EF4-FFF2-40B4-BE49-F238E27FC236}">
                <a16:creationId xmlns:a16="http://schemas.microsoft.com/office/drawing/2014/main" id="{E88AF37C-3603-483E-B986-91CC2B10C0A2}"/>
              </a:ext>
            </a:extLst>
          </p:cNvPr>
          <p:cNvSpPr>
            <a:spLocks noChangeArrowheads="1"/>
          </p:cNvSpPr>
          <p:nvPr/>
        </p:nvSpPr>
        <p:spPr bwMode="auto">
          <a:xfrm>
            <a:off x="1060002" y="276840"/>
            <a:ext cx="25010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600" b="1" dirty="0">
                <a:solidFill>
                  <a:srgbClr val="002060"/>
                </a:solidFill>
                <a:latin typeface="黑体" panose="02010609060101010101" pitchFamily="49" charset="-122"/>
                <a:ea typeface="黑体" panose="02010609060101010101" pitchFamily="49" charset="-122"/>
              </a:rPr>
              <a:t>课堂练习：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1316"/>
                                        </p:tgtEl>
                                        <p:attrNameLst>
                                          <p:attrName>style.visibility</p:attrName>
                                        </p:attrNameLst>
                                      </p:cBhvr>
                                      <p:to>
                                        <p:strVal val="visible"/>
                                      </p:to>
                                    </p:set>
                                    <p:anim calcmode="lin" valueType="num">
                                      <p:cBhvr additive="base">
                                        <p:cTn id="7" dur="500" fill="hold"/>
                                        <p:tgtEl>
                                          <p:spTgt spid="781316"/>
                                        </p:tgtEl>
                                        <p:attrNameLst>
                                          <p:attrName>ppt_x</p:attrName>
                                        </p:attrNameLst>
                                      </p:cBhvr>
                                      <p:tavLst>
                                        <p:tav tm="0">
                                          <p:val>
                                            <p:strVal val="#ppt_x"/>
                                          </p:val>
                                        </p:tav>
                                        <p:tav tm="100000">
                                          <p:val>
                                            <p:strVal val="#ppt_x"/>
                                          </p:val>
                                        </p:tav>
                                      </p:tavLst>
                                    </p:anim>
                                    <p:anim calcmode="lin" valueType="num">
                                      <p:cBhvr additive="base">
                                        <p:cTn id="8" dur="500" fill="hold"/>
                                        <p:tgtEl>
                                          <p:spTgt spid="781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6"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5">
            <a:extLst>
              <a:ext uri="{FF2B5EF4-FFF2-40B4-BE49-F238E27FC236}">
                <a16:creationId xmlns:a16="http://schemas.microsoft.com/office/drawing/2014/main" id="{6FC20688-0EF7-45C8-96A4-48D27A863C3E}"/>
              </a:ext>
            </a:extLst>
          </p:cNvPr>
          <p:cNvSpPr>
            <a:spLocks noGrp="1"/>
          </p:cNvSpPr>
          <p:nvPr>
            <p:ph type="sldNum" sz="quarter" idx="4294967295"/>
          </p:nvPr>
        </p:nvSpPr>
        <p:spPr bwMode="auto">
          <a:xfrm>
            <a:off x="8553450" y="6400800"/>
            <a:ext cx="5905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AD6B47C7-A8CD-46D4-B134-9FC0B9EEE35A}" type="slidenum">
              <a:rPr lang="en-US" altLang="zh-CN" sz="2400"/>
              <a:pPr eaLnBrk="1" hangingPunct="1">
                <a:spcBef>
                  <a:spcPct val="0"/>
                </a:spcBef>
                <a:buClrTx/>
                <a:buSzTx/>
                <a:buFontTx/>
                <a:buNone/>
              </a:pPr>
              <a:t>92</a:t>
            </a:fld>
            <a:endParaRPr lang="en-US" altLang="zh-CN" sz="2400"/>
          </a:p>
        </p:txBody>
      </p:sp>
      <p:grpSp>
        <p:nvGrpSpPr>
          <p:cNvPr id="2" name="Group 2">
            <a:extLst>
              <a:ext uri="{FF2B5EF4-FFF2-40B4-BE49-F238E27FC236}">
                <a16:creationId xmlns:a16="http://schemas.microsoft.com/office/drawing/2014/main" id="{1797EB9D-BBB4-410E-95D0-E4BFEE091E4F}"/>
              </a:ext>
            </a:extLst>
          </p:cNvPr>
          <p:cNvGrpSpPr>
            <a:grpSpLocks/>
          </p:cNvGrpSpPr>
          <p:nvPr/>
        </p:nvGrpSpPr>
        <p:grpSpPr bwMode="auto">
          <a:xfrm>
            <a:off x="1371600" y="1157288"/>
            <a:ext cx="7543800" cy="533400"/>
            <a:chOff x="144" y="720"/>
            <a:chExt cx="4752" cy="336"/>
          </a:xfrm>
        </p:grpSpPr>
        <p:sp>
          <p:nvSpPr>
            <p:cNvPr id="782339" name="Rectangle 3" descr="白色大理石">
              <a:extLst>
                <a:ext uri="{FF2B5EF4-FFF2-40B4-BE49-F238E27FC236}">
                  <a16:creationId xmlns:a16="http://schemas.microsoft.com/office/drawing/2014/main" id="{5C1E34CF-D74D-4781-8220-545838B7C60E}"/>
                </a:ext>
              </a:extLst>
            </p:cNvPr>
            <p:cNvSpPr>
              <a:spLocks noChangeArrowheads="1"/>
            </p:cNvSpPr>
            <p:nvPr/>
          </p:nvSpPr>
          <p:spPr bwMode="auto">
            <a:xfrm>
              <a:off x="144" y="720"/>
              <a:ext cx="384"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21</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40" name="Rectangle 4" descr="白色大理石">
              <a:extLst>
                <a:ext uri="{FF2B5EF4-FFF2-40B4-BE49-F238E27FC236}">
                  <a16:creationId xmlns:a16="http://schemas.microsoft.com/office/drawing/2014/main" id="{C0902B56-7AD7-44E9-804D-59420C618AD6}"/>
                </a:ext>
              </a:extLst>
            </p:cNvPr>
            <p:cNvSpPr>
              <a:spLocks noChangeArrowheads="1"/>
            </p:cNvSpPr>
            <p:nvPr/>
          </p:nvSpPr>
          <p:spPr bwMode="auto">
            <a:xfrm>
              <a:off x="624" y="720"/>
              <a:ext cx="336"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25</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41" name="Rectangle 5" descr="白色大理石">
              <a:extLst>
                <a:ext uri="{FF2B5EF4-FFF2-40B4-BE49-F238E27FC236}">
                  <a16:creationId xmlns:a16="http://schemas.microsoft.com/office/drawing/2014/main" id="{923EBC63-69E0-4E2B-9432-CB5E865FD007}"/>
                </a:ext>
              </a:extLst>
            </p:cNvPr>
            <p:cNvSpPr>
              <a:spLocks noChangeArrowheads="1"/>
            </p:cNvSpPr>
            <p:nvPr/>
          </p:nvSpPr>
          <p:spPr bwMode="auto">
            <a:xfrm>
              <a:off x="1536" y="720"/>
              <a:ext cx="336"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25*</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42" name="Rectangle 6" descr="白色大理石">
              <a:extLst>
                <a:ext uri="{FF2B5EF4-FFF2-40B4-BE49-F238E27FC236}">
                  <a16:creationId xmlns:a16="http://schemas.microsoft.com/office/drawing/2014/main" id="{58CF6A2A-B1AB-47F0-969C-9EE2EBD6CE71}"/>
                </a:ext>
              </a:extLst>
            </p:cNvPr>
            <p:cNvSpPr>
              <a:spLocks noChangeArrowheads="1"/>
            </p:cNvSpPr>
            <p:nvPr/>
          </p:nvSpPr>
          <p:spPr bwMode="auto">
            <a:xfrm>
              <a:off x="1968" y="720"/>
              <a:ext cx="336"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93</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43" name="Rectangle 7" descr="白色大理石">
              <a:extLst>
                <a:ext uri="{FF2B5EF4-FFF2-40B4-BE49-F238E27FC236}">
                  <a16:creationId xmlns:a16="http://schemas.microsoft.com/office/drawing/2014/main" id="{29319A26-438C-4571-80F7-9B63122B0F7A}"/>
                </a:ext>
              </a:extLst>
            </p:cNvPr>
            <p:cNvSpPr>
              <a:spLocks noChangeArrowheads="1"/>
            </p:cNvSpPr>
            <p:nvPr/>
          </p:nvSpPr>
          <p:spPr bwMode="auto">
            <a:xfrm>
              <a:off x="2400" y="720"/>
              <a:ext cx="336"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62</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44" name="Rectangle 8" descr="白色大理石">
              <a:extLst>
                <a:ext uri="{FF2B5EF4-FFF2-40B4-BE49-F238E27FC236}">
                  <a16:creationId xmlns:a16="http://schemas.microsoft.com/office/drawing/2014/main" id="{3E1DFC3C-881D-4B29-B06A-A418EA423351}"/>
                </a:ext>
              </a:extLst>
            </p:cNvPr>
            <p:cNvSpPr>
              <a:spLocks noChangeArrowheads="1"/>
            </p:cNvSpPr>
            <p:nvPr/>
          </p:nvSpPr>
          <p:spPr bwMode="auto">
            <a:xfrm>
              <a:off x="2832" y="720"/>
              <a:ext cx="336"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72</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45" name="Rectangle 9" descr="白色大理石">
              <a:extLst>
                <a:ext uri="{FF2B5EF4-FFF2-40B4-BE49-F238E27FC236}">
                  <a16:creationId xmlns:a16="http://schemas.microsoft.com/office/drawing/2014/main" id="{4DACC1D8-8C0A-4AF7-A13C-D1C0901DBF6F}"/>
                </a:ext>
              </a:extLst>
            </p:cNvPr>
            <p:cNvSpPr>
              <a:spLocks noChangeArrowheads="1"/>
            </p:cNvSpPr>
            <p:nvPr/>
          </p:nvSpPr>
          <p:spPr bwMode="auto">
            <a:xfrm>
              <a:off x="3264" y="720"/>
              <a:ext cx="336"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08</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46" name="Rectangle 10" descr="白色大理石">
              <a:extLst>
                <a:ext uri="{FF2B5EF4-FFF2-40B4-BE49-F238E27FC236}">
                  <a16:creationId xmlns:a16="http://schemas.microsoft.com/office/drawing/2014/main" id="{2272225F-9EAE-4B07-804B-0391B1224BE8}"/>
                </a:ext>
              </a:extLst>
            </p:cNvPr>
            <p:cNvSpPr>
              <a:spLocks noChangeArrowheads="1"/>
            </p:cNvSpPr>
            <p:nvPr/>
          </p:nvSpPr>
          <p:spPr bwMode="auto">
            <a:xfrm>
              <a:off x="3696" y="720"/>
              <a:ext cx="336"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37</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47" name="Rectangle 11" descr="白色大理石">
              <a:extLst>
                <a:ext uri="{FF2B5EF4-FFF2-40B4-BE49-F238E27FC236}">
                  <a16:creationId xmlns:a16="http://schemas.microsoft.com/office/drawing/2014/main" id="{1EA868FD-E68B-4A07-A961-3E90EBDB4700}"/>
                </a:ext>
              </a:extLst>
            </p:cNvPr>
            <p:cNvSpPr>
              <a:spLocks noChangeArrowheads="1"/>
            </p:cNvSpPr>
            <p:nvPr/>
          </p:nvSpPr>
          <p:spPr bwMode="auto">
            <a:xfrm>
              <a:off x="4128" y="720"/>
              <a:ext cx="336"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16</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48" name="Rectangle 12" descr="白色大理石">
              <a:extLst>
                <a:ext uri="{FF2B5EF4-FFF2-40B4-BE49-F238E27FC236}">
                  <a16:creationId xmlns:a16="http://schemas.microsoft.com/office/drawing/2014/main" id="{4B3AF717-14E7-4192-AFDA-4F1F27AE1192}"/>
                </a:ext>
              </a:extLst>
            </p:cNvPr>
            <p:cNvSpPr>
              <a:spLocks noChangeArrowheads="1"/>
            </p:cNvSpPr>
            <p:nvPr/>
          </p:nvSpPr>
          <p:spPr bwMode="auto">
            <a:xfrm>
              <a:off x="4560" y="720"/>
              <a:ext cx="336"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54</a:t>
              </a:r>
              <a:endParaRPr lang="en-US" altLang="zh-CN" sz="28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49" name="Rectangle 13" descr="白色大理石">
              <a:extLst>
                <a:ext uri="{FF2B5EF4-FFF2-40B4-BE49-F238E27FC236}">
                  <a16:creationId xmlns:a16="http://schemas.microsoft.com/office/drawing/2014/main" id="{9C23E33E-04BB-4D64-B161-D3E611E5B368}"/>
                </a:ext>
              </a:extLst>
            </p:cNvPr>
            <p:cNvSpPr>
              <a:spLocks noChangeArrowheads="1"/>
            </p:cNvSpPr>
            <p:nvPr/>
          </p:nvSpPr>
          <p:spPr bwMode="auto">
            <a:xfrm>
              <a:off x="1056" y="720"/>
              <a:ext cx="384"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49</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grpSp>
      <p:grpSp>
        <p:nvGrpSpPr>
          <p:cNvPr id="3" name="Group 14">
            <a:extLst>
              <a:ext uri="{FF2B5EF4-FFF2-40B4-BE49-F238E27FC236}">
                <a16:creationId xmlns:a16="http://schemas.microsoft.com/office/drawing/2014/main" id="{E4F56F53-3C89-4C05-AE00-5D75F0A4FD22}"/>
              </a:ext>
            </a:extLst>
          </p:cNvPr>
          <p:cNvGrpSpPr>
            <a:grpSpLocks/>
          </p:cNvGrpSpPr>
          <p:nvPr/>
        </p:nvGrpSpPr>
        <p:grpSpPr bwMode="auto">
          <a:xfrm>
            <a:off x="1371600" y="1690688"/>
            <a:ext cx="1295400" cy="1143000"/>
            <a:chOff x="144" y="1056"/>
            <a:chExt cx="816" cy="720"/>
          </a:xfrm>
        </p:grpSpPr>
        <p:sp>
          <p:nvSpPr>
            <p:cNvPr id="782351" name="Rectangle 15" descr="白色大理石">
              <a:extLst>
                <a:ext uri="{FF2B5EF4-FFF2-40B4-BE49-F238E27FC236}">
                  <a16:creationId xmlns:a16="http://schemas.microsoft.com/office/drawing/2014/main" id="{4DEDD8BD-0C2D-46D7-AAD5-D6D6151AB37B}"/>
                </a:ext>
              </a:extLst>
            </p:cNvPr>
            <p:cNvSpPr>
              <a:spLocks noChangeArrowheads="1"/>
            </p:cNvSpPr>
            <p:nvPr/>
          </p:nvSpPr>
          <p:spPr bwMode="auto">
            <a:xfrm>
              <a:off x="144" y="144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21</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52" name="Rectangle 16" descr="白色大理石">
              <a:extLst>
                <a:ext uri="{FF2B5EF4-FFF2-40B4-BE49-F238E27FC236}">
                  <a16:creationId xmlns:a16="http://schemas.microsoft.com/office/drawing/2014/main" id="{C5D06E5F-EA90-40AB-968F-11CF1AA59913}"/>
                </a:ext>
              </a:extLst>
            </p:cNvPr>
            <p:cNvSpPr>
              <a:spLocks noChangeArrowheads="1"/>
            </p:cNvSpPr>
            <p:nvPr/>
          </p:nvSpPr>
          <p:spPr bwMode="auto">
            <a:xfrm>
              <a:off x="528" y="144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25</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344" name="Line 17">
              <a:extLst>
                <a:ext uri="{FF2B5EF4-FFF2-40B4-BE49-F238E27FC236}">
                  <a16:creationId xmlns:a16="http://schemas.microsoft.com/office/drawing/2014/main" id="{C67C688D-2F12-4282-ADC3-B216FC24FD11}"/>
                </a:ext>
              </a:extLst>
            </p:cNvPr>
            <p:cNvSpPr>
              <a:spLocks noChangeShapeType="1"/>
            </p:cNvSpPr>
            <p:nvPr/>
          </p:nvSpPr>
          <p:spPr bwMode="auto">
            <a:xfrm>
              <a:off x="144" y="1056"/>
              <a:ext cx="0" cy="33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45" name="Line 18">
              <a:extLst>
                <a:ext uri="{FF2B5EF4-FFF2-40B4-BE49-F238E27FC236}">
                  <a16:creationId xmlns:a16="http://schemas.microsoft.com/office/drawing/2014/main" id="{5501D399-B2BD-45DE-B8BC-C39E790A6ADB}"/>
                </a:ext>
              </a:extLst>
            </p:cNvPr>
            <p:cNvSpPr>
              <a:spLocks noChangeShapeType="1"/>
            </p:cNvSpPr>
            <p:nvPr/>
          </p:nvSpPr>
          <p:spPr bwMode="auto">
            <a:xfrm>
              <a:off x="960" y="1056"/>
              <a:ext cx="0" cy="33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19">
            <a:extLst>
              <a:ext uri="{FF2B5EF4-FFF2-40B4-BE49-F238E27FC236}">
                <a16:creationId xmlns:a16="http://schemas.microsoft.com/office/drawing/2014/main" id="{D6BA4D14-A817-42C6-8A19-228DDAD2D7C1}"/>
              </a:ext>
            </a:extLst>
          </p:cNvPr>
          <p:cNvGrpSpPr>
            <a:grpSpLocks/>
          </p:cNvGrpSpPr>
          <p:nvPr/>
        </p:nvGrpSpPr>
        <p:grpSpPr bwMode="auto">
          <a:xfrm>
            <a:off x="2819400" y="1690688"/>
            <a:ext cx="1295400" cy="1143000"/>
            <a:chOff x="1056" y="1056"/>
            <a:chExt cx="816" cy="720"/>
          </a:xfrm>
        </p:grpSpPr>
        <p:sp>
          <p:nvSpPr>
            <p:cNvPr id="782356" name="Rectangle 20" descr="白色大理石">
              <a:extLst>
                <a:ext uri="{FF2B5EF4-FFF2-40B4-BE49-F238E27FC236}">
                  <a16:creationId xmlns:a16="http://schemas.microsoft.com/office/drawing/2014/main" id="{7134BDCA-4192-408E-8415-9C138930DDF2}"/>
                </a:ext>
              </a:extLst>
            </p:cNvPr>
            <p:cNvSpPr>
              <a:spLocks noChangeArrowheads="1"/>
            </p:cNvSpPr>
            <p:nvPr/>
          </p:nvSpPr>
          <p:spPr bwMode="auto">
            <a:xfrm>
              <a:off x="1056" y="1440"/>
              <a:ext cx="480"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25*</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57" name="Rectangle 21" descr="白色大理石">
              <a:extLst>
                <a:ext uri="{FF2B5EF4-FFF2-40B4-BE49-F238E27FC236}">
                  <a16:creationId xmlns:a16="http://schemas.microsoft.com/office/drawing/2014/main" id="{9D185F36-47C2-4EC7-BDE1-E2F487A5A9C4}"/>
                </a:ext>
              </a:extLst>
            </p:cNvPr>
            <p:cNvSpPr>
              <a:spLocks noChangeArrowheads="1"/>
            </p:cNvSpPr>
            <p:nvPr/>
          </p:nvSpPr>
          <p:spPr bwMode="auto">
            <a:xfrm>
              <a:off x="1440" y="144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49</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340" name="Line 22">
              <a:extLst>
                <a:ext uri="{FF2B5EF4-FFF2-40B4-BE49-F238E27FC236}">
                  <a16:creationId xmlns:a16="http://schemas.microsoft.com/office/drawing/2014/main" id="{A75C3241-46C4-401A-976D-CE30BA88E202}"/>
                </a:ext>
              </a:extLst>
            </p:cNvPr>
            <p:cNvSpPr>
              <a:spLocks noChangeShapeType="1"/>
            </p:cNvSpPr>
            <p:nvPr/>
          </p:nvSpPr>
          <p:spPr bwMode="auto">
            <a:xfrm>
              <a:off x="1056" y="1056"/>
              <a:ext cx="0" cy="33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41" name="Line 23">
              <a:extLst>
                <a:ext uri="{FF2B5EF4-FFF2-40B4-BE49-F238E27FC236}">
                  <a16:creationId xmlns:a16="http://schemas.microsoft.com/office/drawing/2014/main" id="{2F3F0794-5A65-4973-9398-A29DD1F9211D}"/>
                </a:ext>
              </a:extLst>
            </p:cNvPr>
            <p:cNvSpPr>
              <a:spLocks noChangeShapeType="1"/>
            </p:cNvSpPr>
            <p:nvPr/>
          </p:nvSpPr>
          <p:spPr bwMode="auto">
            <a:xfrm>
              <a:off x="1872" y="1056"/>
              <a:ext cx="0" cy="33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24">
            <a:extLst>
              <a:ext uri="{FF2B5EF4-FFF2-40B4-BE49-F238E27FC236}">
                <a16:creationId xmlns:a16="http://schemas.microsoft.com/office/drawing/2014/main" id="{1E43706F-5AB1-4A71-A6C7-B72F1997A199}"/>
              </a:ext>
            </a:extLst>
          </p:cNvPr>
          <p:cNvGrpSpPr>
            <a:grpSpLocks/>
          </p:cNvGrpSpPr>
          <p:nvPr/>
        </p:nvGrpSpPr>
        <p:grpSpPr bwMode="auto">
          <a:xfrm>
            <a:off x="4267200" y="1690688"/>
            <a:ext cx="1219200" cy="1143000"/>
            <a:chOff x="1968" y="1056"/>
            <a:chExt cx="768" cy="720"/>
          </a:xfrm>
        </p:grpSpPr>
        <p:sp>
          <p:nvSpPr>
            <p:cNvPr id="782361" name="Rectangle 25" descr="白色大理石">
              <a:extLst>
                <a:ext uri="{FF2B5EF4-FFF2-40B4-BE49-F238E27FC236}">
                  <a16:creationId xmlns:a16="http://schemas.microsoft.com/office/drawing/2014/main" id="{28C930C7-CF5D-4FCC-B087-159B3E6B73C4}"/>
                </a:ext>
              </a:extLst>
            </p:cNvPr>
            <p:cNvSpPr>
              <a:spLocks noChangeArrowheads="1"/>
            </p:cNvSpPr>
            <p:nvPr/>
          </p:nvSpPr>
          <p:spPr bwMode="auto">
            <a:xfrm>
              <a:off x="1968" y="144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62</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62" name="Rectangle 26" descr="白色大理石">
              <a:extLst>
                <a:ext uri="{FF2B5EF4-FFF2-40B4-BE49-F238E27FC236}">
                  <a16:creationId xmlns:a16="http://schemas.microsoft.com/office/drawing/2014/main" id="{6A8BBBE8-7703-40EB-88F6-F66693CEDF08}"/>
                </a:ext>
              </a:extLst>
            </p:cNvPr>
            <p:cNvSpPr>
              <a:spLocks noChangeArrowheads="1"/>
            </p:cNvSpPr>
            <p:nvPr/>
          </p:nvSpPr>
          <p:spPr bwMode="auto">
            <a:xfrm>
              <a:off x="2352" y="1440"/>
              <a:ext cx="384"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93</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336" name="Line 27">
              <a:extLst>
                <a:ext uri="{FF2B5EF4-FFF2-40B4-BE49-F238E27FC236}">
                  <a16:creationId xmlns:a16="http://schemas.microsoft.com/office/drawing/2014/main" id="{B9BB0643-DD3E-495E-AC82-15DB90D6515F}"/>
                </a:ext>
              </a:extLst>
            </p:cNvPr>
            <p:cNvSpPr>
              <a:spLocks noChangeShapeType="1"/>
            </p:cNvSpPr>
            <p:nvPr/>
          </p:nvSpPr>
          <p:spPr bwMode="auto">
            <a:xfrm>
              <a:off x="1968" y="1056"/>
              <a:ext cx="0" cy="33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37" name="Line 28">
              <a:extLst>
                <a:ext uri="{FF2B5EF4-FFF2-40B4-BE49-F238E27FC236}">
                  <a16:creationId xmlns:a16="http://schemas.microsoft.com/office/drawing/2014/main" id="{774EF69A-CB9D-4F8B-91AF-AB69B620C772}"/>
                </a:ext>
              </a:extLst>
            </p:cNvPr>
            <p:cNvSpPr>
              <a:spLocks noChangeShapeType="1"/>
            </p:cNvSpPr>
            <p:nvPr/>
          </p:nvSpPr>
          <p:spPr bwMode="auto">
            <a:xfrm>
              <a:off x="2736" y="1056"/>
              <a:ext cx="0" cy="33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Group 29">
            <a:extLst>
              <a:ext uri="{FF2B5EF4-FFF2-40B4-BE49-F238E27FC236}">
                <a16:creationId xmlns:a16="http://schemas.microsoft.com/office/drawing/2014/main" id="{050F551B-F954-423F-A21C-517300F47A40}"/>
              </a:ext>
            </a:extLst>
          </p:cNvPr>
          <p:cNvGrpSpPr>
            <a:grpSpLocks/>
          </p:cNvGrpSpPr>
          <p:nvPr/>
        </p:nvGrpSpPr>
        <p:grpSpPr bwMode="auto">
          <a:xfrm>
            <a:off x="5638800" y="1690688"/>
            <a:ext cx="1219200" cy="1143000"/>
            <a:chOff x="2832" y="1056"/>
            <a:chExt cx="768" cy="720"/>
          </a:xfrm>
        </p:grpSpPr>
        <p:sp>
          <p:nvSpPr>
            <p:cNvPr id="782366" name="Rectangle 30" descr="白色大理石">
              <a:extLst>
                <a:ext uri="{FF2B5EF4-FFF2-40B4-BE49-F238E27FC236}">
                  <a16:creationId xmlns:a16="http://schemas.microsoft.com/office/drawing/2014/main" id="{C518F709-0058-47E1-B36B-7483154A8660}"/>
                </a:ext>
              </a:extLst>
            </p:cNvPr>
            <p:cNvSpPr>
              <a:spLocks noChangeArrowheads="1"/>
            </p:cNvSpPr>
            <p:nvPr/>
          </p:nvSpPr>
          <p:spPr bwMode="auto">
            <a:xfrm>
              <a:off x="2832" y="144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08</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67" name="Rectangle 31" descr="白色大理石">
              <a:extLst>
                <a:ext uri="{FF2B5EF4-FFF2-40B4-BE49-F238E27FC236}">
                  <a16:creationId xmlns:a16="http://schemas.microsoft.com/office/drawing/2014/main" id="{AC7A7E6E-5960-4172-B63D-951186616656}"/>
                </a:ext>
              </a:extLst>
            </p:cNvPr>
            <p:cNvSpPr>
              <a:spLocks noChangeArrowheads="1"/>
            </p:cNvSpPr>
            <p:nvPr/>
          </p:nvSpPr>
          <p:spPr bwMode="auto">
            <a:xfrm>
              <a:off x="3216" y="1440"/>
              <a:ext cx="384"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72</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332" name="Line 32">
              <a:extLst>
                <a:ext uri="{FF2B5EF4-FFF2-40B4-BE49-F238E27FC236}">
                  <a16:creationId xmlns:a16="http://schemas.microsoft.com/office/drawing/2014/main" id="{8CB5D51B-9A1E-4E65-9E03-3BAF1C5DFD40}"/>
                </a:ext>
              </a:extLst>
            </p:cNvPr>
            <p:cNvSpPr>
              <a:spLocks noChangeShapeType="1"/>
            </p:cNvSpPr>
            <p:nvPr/>
          </p:nvSpPr>
          <p:spPr bwMode="auto">
            <a:xfrm>
              <a:off x="2832" y="1056"/>
              <a:ext cx="0" cy="33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33" name="Line 33">
              <a:extLst>
                <a:ext uri="{FF2B5EF4-FFF2-40B4-BE49-F238E27FC236}">
                  <a16:creationId xmlns:a16="http://schemas.microsoft.com/office/drawing/2014/main" id="{2C1422B6-92B3-4EAF-A7AA-C6DFED26FA3A}"/>
                </a:ext>
              </a:extLst>
            </p:cNvPr>
            <p:cNvSpPr>
              <a:spLocks noChangeShapeType="1"/>
            </p:cNvSpPr>
            <p:nvPr/>
          </p:nvSpPr>
          <p:spPr bwMode="auto">
            <a:xfrm>
              <a:off x="3600" y="1056"/>
              <a:ext cx="0" cy="33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 name="Group 34">
            <a:extLst>
              <a:ext uri="{FF2B5EF4-FFF2-40B4-BE49-F238E27FC236}">
                <a16:creationId xmlns:a16="http://schemas.microsoft.com/office/drawing/2014/main" id="{08B2DFBF-768D-4BDF-B74D-A9B2A86A129C}"/>
              </a:ext>
            </a:extLst>
          </p:cNvPr>
          <p:cNvGrpSpPr>
            <a:grpSpLocks/>
          </p:cNvGrpSpPr>
          <p:nvPr/>
        </p:nvGrpSpPr>
        <p:grpSpPr bwMode="auto">
          <a:xfrm>
            <a:off x="7010400" y="1690688"/>
            <a:ext cx="1219200" cy="1143000"/>
            <a:chOff x="3696" y="1056"/>
            <a:chExt cx="768" cy="720"/>
          </a:xfrm>
        </p:grpSpPr>
        <p:sp>
          <p:nvSpPr>
            <p:cNvPr id="782371" name="Rectangle 35" descr="白色大理石">
              <a:extLst>
                <a:ext uri="{FF2B5EF4-FFF2-40B4-BE49-F238E27FC236}">
                  <a16:creationId xmlns:a16="http://schemas.microsoft.com/office/drawing/2014/main" id="{DD2D9517-E72F-4E64-805E-F65DAF353571}"/>
                </a:ext>
              </a:extLst>
            </p:cNvPr>
            <p:cNvSpPr>
              <a:spLocks noChangeArrowheads="1"/>
            </p:cNvSpPr>
            <p:nvPr/>
          </p:nvSpPr>
          <p:spPr bwMode="auto">
            <a:xfrm>
              <a:off x="3696" y="1440"/>
              <a:ext cx="384"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16</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72" name="Rectangle 36" descr="白色大理石">
              <a:extLst>
                <a:ext uri="{FF2B5EF4-FFF2-40B4-BE49-F238E27FC236}">
                  <a16:creationId xmlns:a16="http://schemas.microsoft.com/office/drawing/2014/main" id="{2AE1B6AD-D245-4E39-AAB3-312D0206756F}"/>
                </a:ext>
              </a:extLst>
            </p:cNvPr>
            <p:cNvSpPr>
              <a:spLocks noChangeArrowheads="1"/>
            </p:cNvSpPr>
            <p:nvPr/>
          </p:nvSpPr>
          <p:spPr bwMode="auto">
            <a:xfrm>
              <a:off x="4032" y="144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37</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328" name="Line 37">
              <a:extLst>
                <a:ext uri="{FF2B5EF4-FFF2-40B4-BE49-F238E27FC236}">
                  <a16:creationId xmlns:a16="http://schemas.microsoft.com/office/drawing/2014/main" id="{1596A58C-B435-4486-90E3-2D40B944826B}"/>
                </a:ext>
              </a:extLst>
            </p:cNvPr>
            <p:cNvSpPr>
              <a:spLocks noChangeShapeType="1"/>
            </p:cNvSpPr>
            <p:nvPr/>
          </p:nvSpPr>
          <p:spPr bwMode="auto">
            <a:xfrm>
              <a:off x="3696" y="1056"/>
              <a:ext cx="0" cy="33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29" name="Line 38">
              <a:extLst>
                <a:ext uri="{FF2B5EF4-FFF2-40B4-BE49-F238E27FC236}">
                  <a16:creationId xmlns:a16="http://schemas.microsoft.com/office/drawing/2014/main" id="{3B466080-0F91-46A2-AA61-7CAC51CE1DEF}"/>
                </a:ext>
              </a:extLst>
            </p:cNvPr>
            <p:cNvSpPr>
              <a:spLocks noChangeShapeType="1"/>
            </p:cNvSpPr>
            <p:nvPr/>
          </p:nvSpPr>
          <p:spPr bwMode="auto">
            <a:xfrm>
              <a:off x="4464" y="1056"/>
              <a:ext cx="0" cy="33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 name="Group 39">
            <a:extLst>
              <a:ext uri="{FF2B5EF4-FFF2-40B4-BE49-F238E27FC236}">
                <a16:creationId xmlns:a16="http://schemas.microsoft.com/office/drawing/2014/main" id="{6854E683-FBF4-49EA-8325-26B09001B70F}"/>
              </a:ext>
            </a:extLst>
          </p:cNvPr>
          <p:cNvGrpSpPr>
            <a:grpSpLocks/>
          </p:cNvGrpSpPr>
          <p:nvPr/>
        </p:nvGrpSpPr>
        <p:grpSpPr bwMode="auto">
          <a:xfrm>
            <a:off x="8382000" y="1690688"/>
            <a:ext cx="533400" cy="1143000"/>
            <a:chOff x="4560" y="1056"/>
            <a:chExt cx="336" cy="720"/>
          </a:xfrm>
        </p:grpSpPr>
        <p:sp>
          <p:nvSpPr>
            <p:cNvPr id="782376" name="Rectangle 40" descr="白色大理石">
              <a:extLst>
                <a:ext uri="{FF2B5EF4-FFF2-40B4-BE49-F238E27FC236}">
                  <a16:creationId xmlns:a16="http://schemas.microsoft.com/office/drawing/2014/main" id="{04024952-0E72-4565-913F-6AD6F7E56696}"/>
                </a:ext>
              </a:extLst>
            </p:cNvPr>
            <p:cNvSpPr>
              <a:spLocks noChangeArrowheads="1"/>
            </p:cNvSpPr>
            <p:nvPr/>
          </p:nvSpPr>
          <p:spPr bwMode="auto">
            <a:xfrm>
              <a:off x="4560" y="1440"/>
              <a:ext cx="336"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dirty="0">
                  <a:solidFill>
                    <a:schemeClr val="tx2"/>
                  </a:solidFill>
                  <a:effectLst>
                    <a:outerShdw blurRad="38100" dist="38100" dir="2700000" algn="tl">
                      <a:srgbClr val="C0C0C0"/>
                    </a:outerShdw>
                  </a:effectLst>
                  <a:ea typeface="仿宋_GB2312" pitchFamily="49" charset="-122"/>
                </a:rPr>
                <a:t>54</a:t>
              </a:r>
              <a:endParaRPr lang="en-US" altLang="zh-CN" sz="2800" dirty="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324" name="Line 41">
              <a:extLst>
                <a:ext uri="{FF2B5EF4-FFF2-40B4-BE49-F238E27FC236}">
                  <a16:creationId xmlns:a16="http://schemas.microsoft.com/office/drawing/2014/main" id="{37310D4D-195E-4F7F-B6F9-6A8AD628FA92}"/>
                </a:ext>
              </a:extLst>
            </p:cNvPr>
            <p:cNvSpPr>
              <a:spLocks noChangeShapeType="1"/>
            </p:cNvSpPr>
            <p:nvPr/>
          </p:nvSpPr>
          <p:spPr bwMode="auto">
            <a:xfrm>
              <a:off x="4560" y="1056"/>
              <a:ext cx="0" cy="33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25" name="Line 42">
              <a:extLst>
                <a:ext uri="{FF2B5EF4-FFF2-40B4-BE49-F238E27FC236}">
                  <a16:creationId xmlns:a16="http://schemas.microsoft.com/office/drawing/2014/main" id="{4A999E18-FAEE-4FB9-BF6A-4E9A67521D20}"/>
                </a:ext>
              </a:extLst>
            </p:cNvPr>
            <p:cNvSpPr>
              <a:spLocks noChangeShapeType="1"/>
            </p:cNvSpPr>
            <p:nvPr/>
          </p:nvSpPr>
          <p:spPr bwMode="auto">
            <a:xfrm>
              <a:off x="4896" y="1056"/>
              <a:ext cx="0" cy="33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 name="Group 43">
            <a:extLst>
              <a:ext uri="{FF2B5EF4-FFF2-40B4-BE49-F238E27FC236}">
                <a16:creationId xmlns:a16="http://schemas.microsoft.com/office/drawing/2014/main" id="{08B6E32B-C971-449E-A30C-9F0B59C9F20C}"/>
              </a:ext>
            </a:extLst>
          </p:cNvPr>
          <p:cNvGrpSpPr>
            <a:grpSpLocks/>
          </p:cNvGrpSpPr>
          <p:nvPr/>
        </p:nvGrpSpPr>
        <p:grpSpPr bwMode="auto">
          <a:xfrm>
            <a:off x="7010400" y="3976688"/>
            <a:ext cx="1752600" cy="1143000"/>
            <a:chOff x="3696" y="2496"/>
            <a:chExt cx="1104" cy="720"/>
          </a:xfrm>
        </p:grpSpPr>
        <p:sp>
          <p:nvSpPr>
            <p:cNvPr id="782380" name="Rectangle 44" descr="白色大理石">
              <a:extLst>
                <a:ext uri="{FF2B5EF4-FFF2-40B4-BE49-F238E27FC236}">
                  <a16:creationId xmlns:a16="http://schemas.microsoft.com/office/drawing/2014/main" id="{C3334D53-CAE7-4C6C-865B-FAB675282B5F}"/>
                </a:ext>
              </a:extLst>
            </p:cNvPr>
            <p:cNvSpPr>
              <a:spLocks noChangeArrowheads="1"/>
            </p:cNvSpPr>
            <p:nvPr/>
          </p:nvSpPr>
          <p:spPr bwMode="auto">
            <a:xfrm>
              <a:off x="3696" y="2880"/>
              <a:ext cx="384"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16</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81" name="Rectangle 45" descr="白色大理石">
              <a:extLst>
                <a:ext uri="{FF2B5EF4-FFF2-40B4-BE49-F238E27FC236}">
                  <a16:creationId xmlns:a16="http://schemas.microsoft.com/office/drawing/2014/main" id="{725AE2A8-A58F-45CB-BAB1-3FF3A0A069FE}"/>
                </a:ext>
              </a:extLst>
            </p:cNvPr>
            <p:cNvSpPr>
              <a:spLocks noChangeArrowheads="1"/>
            </p:cNvSpPr>
            <p:nvPr/>
          </p:nvSpPr>
          <p:spPr bwMode="auto">
            <a:xfrm>
              <a:off x="4032" y="288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37</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82" name="Rectangle 46" descr="白色大理石">
              <a:extLst>
                <a:ext uri="{FF2B5EF4-FFF2-40B4-BE49-F238E27FC236}">
                  <a16:creationId xmlns:a16="http://schemas.microsoft.com/office/drawing/2014/main" id="{3AB11AB2-3D76-41CF-A2CD-46F00D1463FD}"/>
                </a:ext>
              </a:extLst>
            </p:cNvPr>
            <p:cNvSpPr>
              <a:spLocks noChangeArrowheads="1"/>
            </p:cNvSpPr>
            <p:nvPr/>
          </p:nvSpPr>
          <p:spPr bwMode="auto">
            <a:xfrm>
              <a:off x="4416" y="2880"/>
              <a:ext cx="384"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54</a:t>
              </a:r>
              <a:endParaRPr lang="en-US" altLang="zh-CN" sz="28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321" name="Line 47">
              <a:extLst>
                <a:ext uri="{FF2B5EF4-FFF2-40B4-BE49-F238E27FC236}">
                  <a16:creationId xmlns:a16="http://schemas.microsoft.com/office/drawing/2014/main" id="{1D9FB5D9-1B84-4815-871D-93957852F75B}"/>
                </a:ext>
              </a:extLst>
            </p:cNvPr>
            <p:cNvSpPr>
              <a:spLocks noChangeShapeType="1"/>
            </p:cNvSpPr>
            <p:nvPr/>
          </p:nvSpPr>
          <p:spPr bwMode="auto">
            <a:xfrm>
              <a:off x="3696" y="2496"/>
              <a:ext cx="0" cy="33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22" name="Line 48">
              <a:extLst>
                <a:ext uri="{FF2B5EF4-FFF2-40B4-BE49-F238E27FC236}">
                  <a16:creationId xmlns:a16="http://schemas.microsoft.com/office/drawing/2014/main" id="{A8EB1333-D037-4D03-8821-BB2D38A2CCDE}"/>
                </a:ext>
              </a:extLst>
            </p:cNvPr>
            <p:cNvSpPr>
              <a:spLocks noChangeShapeType="1"/>
            </p:cNvSpPr>
            <p:nvPr/>
          </p:nvSpPr>
          <p:spPr bwMode="auto">
            <a:xfrm>
              <a:off x="4800" y="2496"/>
              <a:ext cx="0" cy="33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 name="Group 49">
            <a:extLst>
              <a:ext uri="{FF2B5EF4-FFF2-40B4-BE49-F238E27FC236}">
                <a16:creationId xmlns:a16="http://schemas.microsoft.com/office/drawing/2014/main" id="{5D69CF68-E82A-463C-B59B-72DFB3506F7F}"/>
              </a:ext>
            </a:extLst>
          </p:cNvPr>
          <p:cNvGrpSpPr>
            <a:grpSpLocks/>
          </p:cNvGrpSpPr>
          <p:nvPr/>
        </p:nvGrpSpPr>
        <p:grpSpPr bwMode="auto">
          <a:xfrm>
            <a:off x="1371600" y="2833688"/>
            <a:ext cx="2743200" cy="1143000"/>
            <a:chOff x="144" y="1776"/>
            <a:chExt cx="1728" cy="720"/>
          </a:xfrm>
        </p:grpSpPr>
        <p:sp>
          <p:nvSpPr>
            <p:cNvPr id="782386" name="Rectangle 50" descr="白色大理石">
              <a:extLst>
                <a:ext uri="{FF2B5EF4-FFF2-40B4-BE49-F238E27FC236}">
                  <a16:creationId xmlns:a16="http://schemas.microsoft.com/office/drawing/2014/main" id="{C4E2AC32-DC00-4B74-8F20-3B406E2518D9}"/>
                </a:ext>
              </a:extLst>
            </p:cNvPr>
            <p:cNvSpPr>
              <a:spLocks noChangeArrowheads="1"/>
            </p:cNvSpPr>
            <p:nvPr/>
          </p:nvSpPr>
          <p:spPr bwMode="auto">
            <a:xfrm>
              <a:off x="144" y="216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21</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87" name="Rectangle 51" descr="白色大理石">
              <a:extLst>
                <a:ext uri="{FF2B5EF4-FFF2-40B4-BE49-F238E27FC236}">
                  <a16:creationId xmlns:a16="http://schemas.microsoft.com/office/drawing/2014/main" id="{07B5C707-1D9C-4166-BB8F-0B357E67710C}"/>
                </a:ext>
              </a:extLst>
            </p:cNvPr>
            <p:cNvSpPr>
              <a:spLocks noChangeArrowheads="1"/>
            </p:cNvSpPr>
            <p:nvPr/>
          </p:nvSpPr>
          <p:spPr bwMode="auto">
            <a:xfrm>
              <a:off x="528" y="2160"/>
              <a:ext cx="384"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25</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88" name="Rectangle 52" descr="白色大理石">
              <a:extLst>
                <a:ext uri="{FF2B5EF4-FFF2-40B4-BE49-F238E27FC236}">
                  <a16:creationId xmlns:a16="http://schemas.microsoft.com/office/drawing/2014/main" id="{72926841-01D0-416A-AF6C-360689552A4A}"/>
                </a:ext>
              </a:extLst>
            </p:cNvPr>
            <p:cNvSpPr>
              <a:spLocks noChangeArrowheads="1"/>
            </p:cNvSpPr>
            <p:nvPr/>
          </p:nvSpPr>
          <p:spPr bwMode="auto">
            <a:xfrm>
              <a:off x="864" y="216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25*</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89" name="Rectangle 53" descr="白色大理石">
              <a:extLst>
                <a:ext uri="{FF2B5EF4-FFF2-40B4-BE49-F238E27FC236}">
                  <a16:creationId xmlns:a16="http://schemas.microsoft.com/office/drawing/2014/main" id="{F18E3289-CF18-4B98-A405-154345CDE0AA}"/>
                </a:ext>
              </a:extLst>
            </p:cNvPr>
            <p:cNvSpPr>
              <a:spLocks noChangeArrowheads="1"/>
            </p:cNvSpPr>
            <p:nvPr/>
          </p:nvSpPr>
          <p:spPr bwMode="auto">
            <a:xfrm>
              <a:off x="1248" y="216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49</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316" name="Line 54">
              <a:extLst>
                <a:ext uri="{FF2B5EF4-FFF2-40B4-BE49-F238E27FC236}">
                  <a16:creationId xmlns:a16="http://schemas.microsoft.com/office/drawing/2014/main" id="{45B853A4-0E48-49FD-956A-EAF1F192C509}"/>
                </a:ext>
              </a:extLst>
            </p:cNvPr>
            <p:cNvSpPr>
              <a:spLocks noChangeShapeType="1"/>
            </p:cNvSpPr>
            <p:nvPr/>
          </p:nvSpPr>
          <p:spPr bwMode="auto">
            <a:xfrm>
              <a:off x="144" y="1776"/>
              <a:ext cx="0" cy="33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17" name="Line 55">
              <a:extLst>
                <a:ext uri="{FF2B5EF4-FFF2-40B4-BE49-F238E27FC236}">
                  <a16:creationId xmlns:a16="http://schemas.microsoft.com/office/drawing/2014/main" id="{FCDC4849-6B88-4283-BB5F-A8A0B981729B}"/>
                </a:ext>
              </a:extLst>
            </p:cNvPr>
            <p:cNvSpPr>
              <a:spLocks noChangeShapeType="1"/>
            </p:cNvSpPr>
            <p:nvPr/>
          </p:nvSpPr>
          <p:spPr bwMode="auto">
            <a:xfrm flipH="1">
              <a:off x="1728" y="1776"/>
              <a:ext cx="144" cy="288"/>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 name="Group 56">
            <a:extLst>
              <a:ext uri="{FF2B5EF4-FFF2-40B4-BE49-F238E27FC236}">
                <a16:creationId xmlns:a16="http://schemas.microsoft.com/office/drawing/2014/main" id="{64FB72D5-9F7B-4FA2-BEA5-0A249A60837B}"/>
              </a:ext>
            </a:extLst>
          </p:cNvPr>
          <p:cNvGrpSpPr>
            <a:grpSpLocks/>
          </p:cNvGrpSpPr>
          <p:nvPr/>
        </p:nvGrpSpPr>
        <p:grpSpPr bwMode="auto">
          <a:xfrm>
            <a:off x="4267200" y="2833688"/>
            <a:ext cx="2590800" cy="1143000"/>
            <a:chOff x="1968" y="1776"/>
            <a:chExt cx="1632" cy="720"/>
          </a:xfrm>
        </p:grpSpPr>
        <p:sp>
          <p:nvSpPr>
            <p:cNvPr id="782393" name="Rectangle 57" descr="白色大理石">
              <a:extLst>
                <a:ext uri="{FF2B5EF4-FFF2-40B4-BE49-F238E27FC236}">
                  <a16:creationId xmlns:a16="http://schemas.microsoft.com/office/drawing/2014/main" id="{9FAF02D9-0204-4994-BC5A-2D4506545250}"/>
                </a:ext>
              </a:extLst>
            </p:cNvPr>
            <p:cNvSpPr>
              <a:spLocks noChangeArrowheads="1"/>
            </p:cNvSpPr>
            <p:nvPr/>
          </p:nvSpPr>
          <p:spPr bwMode="auto">
            <a:xfrm>
              <a:off x="1968" y="216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08</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94" name="Rectangle 58" descr="白色大理石">
              <a:extLst>
                <a:ext uri="{FF2B5EF4-FFF2-40B4-BE49-F238E27FC236}">
                  <a16:creationId xmlns:a16="http://schemas.microsoft.com/office/drawing/2014/main" id="{6EC222E0-BF75-4EB5-8318-028D47DDA74B}"/>
                </a:ext>
              </a:extLst>
            </p:cNvPr>
            <p:cNvSpPr>
              <a:spLocks noChangeArrowheads="1"/>
            </p:cNvSpPr>
            <p:nvPr/>
          </p:nvSpPr>
          <p:spPr bwMode="auto">
            <a:xfrm>
              <a:off x="2352" y="2160"/>
              <a:ext cx="384"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62</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95" name="Rectangle 59" descr="白色大理石">
              <a:extLst>
                <a:ext uri="{FF2B5EF4-FFF2-40B4-BE49-F238E27FC236}">
                  <a16:creationId xmlns:a16="http://schemas.microsoft.com/office/drawing/2014/main" id="{733AB412-743D-4698-8E29-8B9B745B2637}"/>
                </a:ext>
              </a:extLst>
            </p:cNvPr>
            <p:cNvSpPr>
              <a:spLocks noChangeArrowheads="1"/>
            </p:cNvSpPr>
            <p:nvPr/>
          </p:nvSpPr>
          <p:spPr bwMode="auto">
            <a:xfrm>
              <a:off x="2688" y="2160"/>
              <a:ext cx="433"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72</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96" name="Rectangle 60" descr="白色大理石">
              <a:extLst>
                <a:ext uri="{FF2B5EF4-FFF2-40B4-BE49-F238E27FC236}">
                  <a16:creationId xmlns:a16="http://schemas.microsoft.com/office/drawing/2014/main" id="{A33C0DD1-A7B5-418C-B717-D00C3BB5F696}"/>
                </a:ext>
              </a:extLst>
            </p:cNvPr>
            <p:cNvSpPr>
              <a:spLocks noChangeArrowheads="1"/>
            </p:cNvSpPr>
            <p:nvPr/>
          </p:nvSpPr>
          <p:spPr bwMode="auto">
            <a:xfrm>
              <a:off x="3072" y="2160"/>
              <a:ext cx="385"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93</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310" name="Line 61">
              <a:extLst>
                <a:ext uri="{FF2B5EF4-FFF2-40B4-BE49-F238E27FC236}">
                  <a16:creationId xmlns:a16="http://schemas.microsoft.com/office/drawing/2014/main" id="{B8640C03-B2CE-4E99-8F53-2F22D206A1DA}"/>
                </a:ext>
              </a:extLst>
            </p:cNvPr>
            <p:cNvSpPr>
              <a:spLocks noChangeShapeType="1"/>
            </p:cNvSpPr>
            <p:nvPr/>
          </p:nvSpPr>
          <p:spPr bwMode="auto">
            <a:xfrm>
              <a:off x="1968" y="1776"/>
              <a:ext cx="0" cy="33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11" name="Line 62">
              <a:extLst>
                <a:ext uri="{FF2B5EF4-FFF2-40B4-BE49-F238E27FC236}">
                  <a16:creationId xmlns:a16="http://schemas.microsoft.com/office/drawing/2014/main" id="{52F05935-DD89-43A6-937D-3FDDEAAA4FAC}"/>
                </a:ext>
              </a:extLst>
            </p:cNvPr>
            <p:cNvSpPr>
              <a:spLocks noChangeShapeType="1"/>
            </p:cNvSpPr>
            <p:nvPr/>
          </p:nvSpPr>
          <p:spPr bwMode="auto">
            <a:xfrm flipH="1">
              <a:off x="3504" y="1776"/>
              <a:ext cx="96" cy="288"/>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 name="Group 63">
            <a:extLst>
              <a:ext uri="{FF2B5EF4-FFF2-40B4-BE49-F238E27FC236}">
                <a16:creationId xmlns:a16="http://schemas.microsoft.com/office/drawing/2014/main" id="{286381A1-160B-4DFA-9A60-1808287090C6}"/>
              </a:ext>
            </a:extLst>
          </p:cNvPr>
          <p:cNvGrpSpPr>
            <a:grpSpLocks/>
          </p:cNvGrpSpPr>
          <p:nvPr/>
        </p:nvGrpSpPr>
        <p:grpSpPr bwMode="auto">
          <a:xfrm>
            <a:off x="1371600" y="3976688"/>
            <a:ext cx="5257800" cy="1143000"/>
            <a:chOff x="144" y="2496"/>
            <a:chExt cx="3312" cy="720"/>
          </a:xfrm>
        </p:grpSpPr>
        <p:sp>
          <p:nvSpPr>
            <p:cNvPr id="782400" name="Rectangle 64" descr="白色大理石">
              <a:extLst>
                <a:ext uri="{FF2B5EF4-FFF2-40B4-BE49-F238E27FC236}">
                  <a16:creationId xmlns:a16="http://schemas.microsoft.com/office/drawing/2014/main" id="{A2A175EC-FFE6-4878-A840-E5168E8799E8}"/>
                </a:ext>
              </a:extLst>
            </p:cNvPr>
            <p:cNvSpPr>
              <a:spLocks noChangeArrowheads="1"/>
            </p:cNvSpPr>
            <p:nvPr/>
          </p:nvSpPr>
          <p:spPr bwMode="auto">
            <a:xfrm>
              <a:off x="144" y="288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08</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401" name="Rectangle 65" descr="白色大理石">
              <a:extLst>
                <a:ext uri="{FF2B5EF4-FFF2-40B4-BE49-F238E27FC236}">
                  <a16:creationId xmlns:a16="http://schemas.microsoft.com/office/drawing/2014/main" id="{C859117B-23C7-4EBA-A95E-7D719C4D5BDB}"/>
                </a:ext>
              </a:extLst>
            </p:cNvPr>
            <p:cNvSpPr>
              <a:spLocks noChangeArrowheads="1"/>
            </p:cNvSpPr>
            <p:nvPr/>
          </p:nvSpPr>
          <p:spPr bwMode="auto">
            <a:xfrm>
              <a:off x="528" y="2880"/>
              <a:ext cx="384"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21</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402" name="Rectangle 66" descr="白色大理石">
              <a:extLst>
                <a:ext uri="{FF2B5EF4-FFF2-40B4-BE49-F238E27FC236}">
                  <a16:creationId xmlns:a16="http://schemas.microsoft.com/office/drawing/2014/main" id="{2EC6F711-6C32-4FC5-ACD8-6A6D6CB879FB}"/>
                </a:ext>
              </a:extLst>
            </p:cNvPr>
            <p:cNvSpPr>
              <a:spLocks noChangeArrowheads="1"/>
            </p:cNvSpPr>
            <p:nvPr/>
          </p:nvSpPr>
          <p:spPr bwMode="auto">
            <a:xfrm>
              <a:off x="864" y="288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25</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403" name="Rectangle 67" descr="白色大理石">
              <a:extLst>
                <a:ext uri="{FF2B5EF4-FFF2-40B4-BE49-F238E27FC236}">
                  <a16:creationId xmlns:a16="http://schemas.microsoft.com/office/drawing/2014/main" id="{A586DC24-8E9F-49BB-87E0-46F2FDC1A3CE}"/>
                </a:ext>
              </a:extLst>
            </p:cNvPr>
            <p:cNvSpPr>
              <a:spLocks noChangeArrowheads="1"/>
            </p:cNvSpPr>
            <p:nvPr/>
          </p:nvSpPr>
          <p:spPr bwMode="auto">
            <a:xfrm>
              <a:off x="1248" y="288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25*</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404" name="Rectangle 68" descr="白色大理石">
              <a:extLst>
                <a:ext uri="{FF2B5EF4-FFF2-40B4-BE49-F238E27FC236}">
                  <a16:creationId xmlns:a16="http://schemas.microsoft.com/office/drawing/2014/main" id="{2657DC82-D826-4770-B677-A9AB4F27CD40}"/>
                </a:ext>
              </a:extLst>
            </p:cNvPr>
            <p:cNvSpPr>
              <a:spLocks noChangeArrowheads="1"/>
            </p:cNvSpPr>
            <p:nvPr/>
          </p:nvSpPr>
          <p:spPr bwMode="auto">
            <a:xfrm>
              <a:off x="1632" y="288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49</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405" name="Rectangle 69" descr="白色大理石">
              <a:extLst>
                <a:ext uri="{FF2B5EF4-FFF2-40B4-BE49-F238E27FC236}">
                  <a16:creationId xmlns:a16="http://schemas.microsoft.com/office/drawing/2014/main" id="{CD82D626-A517-4F2A-96AD-4F7019A71FE8}"/>
                </a:ext>
              </a:extLst>
            </p:cNvPr>
            <p:cNvSpPr>
              <a:spLocks noChangeArrowheads="1"/>
            </p:cNvSpPr>
            <p:nvPr/>
          </p:nvSpPr>
          <p:spPr bwMode="auto">
            <a:xfrm>
              <a:off x="2016" y="2880"/>
              <a:ext cx="384"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62</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406" name="Rectangle 70" descr="白色大理石">
              <a:extLst>
                <a:ext uri="{FF2B5EF4-FFF2-40B4-BE49-F238E27FC236}">
                  <a16:creationId xmlns:a16="http://schemas.microsoft.com/office/drawing/2014/main" id="{1C4AA043-02DE-48D6-B8AB-A59D91853A1F}"/>
                </a:ext>
              </a:extLst>
            </p:cNvPr>
            <p:cNvSpPr>
              <a:spLocks noChangeArrowheads="1"/>
            </p:cNvSpPr>
            <p:nvPr/>
          </p:nvSpPr>
          <p:spPr bwMode="auto">
            <a:xfrm>
              <a:off x="2352" y="288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72</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407" name="Rectangle 71" descr="白色大理石">
              <a:extLst>
                <a:ext uri="{FF2B5EF4-FFF2-40B4-BE49-F238E27FC236}">
                  <a16:creationId xmlns:a16="http://schemas.microsoft.com/office/drawing/2014/main" id="{8DB4942F-906F-4EA7-8E12-F7FF62240716}"/>
                </a:ext>
              </a:extLst>
            </p:cNvPr>
            <p:cNvSpPr>
              <a:spLocks noChangeArrowheads="1"/>
            </p:cNvSpPr>
            <p:nvPr/>
          </p:nvSpPr>
          <p:spPr bwMode="auto">
            <a:xfrm>
              <a:off x="2736" y="2880"/>
              <a:ext cx="384"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93</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304" name="Line 72">
              <a:extLst>
                <a:ext uri="{FF2B5EF4-FFF2-40B4-BE49-F238E27FC236}">
                  <a16:creationId xmlns:a16="http://schemas.microsoft.com/office/drawing/2014/main" id="{018484DF-7F94-4AFE-84B0-30DC94532A1D}"/>
                </a:ext>
              </a:extLst>
            </p:cNvPr>
            <p:cNvSpPr>
              <a:spLocks noChangeShapeType="1"/>
            </p:cNvSpPr>
            <p:nvPr/>
          </p:nvSpPr>
          <p:spPr bwMode="auto">
            <a:xfrm>
              <a:off x="144" y="2496"/>
              <a:ext cx="0" cy="33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05" name="Line 73">
              <a:extLst>
                <a:ext uri="{FF2B5EF4-FFF2-40B4-BE49-F238E27FC236}">
                  <a16:creationId xmlns:a16="http://schemas.microsoft.com/office/drawing/2014/main" id="{8E7BF9A7-51F8-4D0A-96C5-989B79A81C52}"/>
                </a:ext>
              </a:extLst>
            </p:cNvPr>
            <p:cNvSpPr>
              <a:spLocks noChangeShapeType="1"/>
            </p:cNvSpPr>
            <p:nvPr/>
          </p:nvSpPr>
          <p:spPr bwMode="auto">
            <a:xfrm flipH="1">
              <a:off x="3216" y="2496"/>
              <a:ext cx="240" cy="288"/>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 name="Group 74">
            <a:extLst>
              <a:ext uri="{FF2B5EF4-FFF2-40B4-BE49-F238E27FC236}">
                <a16:creationId xmlns:a16="http://schemas.microsoft.com/office/drawing/2014/main" id="{CA910E8F-75B7-40C7-B753-4ABCB341EB05}"/>
              </a:ext>
            </a:extLst>
          </p:cNvPr>
          <p:cNvGrpSpPr>
            <a:grpSpLocks/>
          </p:cNvGrpSpPr>
          <p:nvPr/>
        </p:nvGrpSpPr>
        <p:grpSpPr bwMode="auto">
          <a:xfrm>
            <a:off x="1371600" y="5119688"/>
            <a:ext cx="7391400" cy="1143000"/>
            <a:chOff x="144" y="3216"/>
            <a:chExt cx="4656" cy="720"/>
          </a:xfrm>
        </p:grpSpPr>
        <p:sp>
          <p:nvSpPr>
            <p:cNvPr id="782411" name="Rectangle 75" descr="白色大理石">
              <a:extLst>
                <a:ext uri="{FF2B5EF4-FFF2-40B4-BE49-F238E27FC236}">
                  <a16:creationId xmlns:a16="http://schemas.microsoft.com/office/drawing/2014/main" id="{C5CD78E0-20C4-423D-9BB5-24E96F717E20}"/>
                </a:ext>
              </a:extLst>
            </p:cNvPr>
            <p:cNvSpPr>
              <a:spLocks noChangeArrowheads="1"/>
            </p:cNvSpPr>
            <p:nvPr/>
          </p:nvSpPr>
          <p:spPr bwMode="auto">
            <a:xfrm>
              <a:off x="144" y="360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08</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412" name="Rectangle 76" descr="白色大理石">
              <a:extLst>
                <a:ext uri="{FF2B5EF4-FFF2-40B4-BE49-F238E27FC236}">
                  <a16:creationId xmlns:a16="http://schemas.microsoft.com/office/drawing/2014/main" id="{4E2F2F40-A536-43E3-9138-3F22A2103574}"/>
                </a:ext>
              </a:extLst>
            </p:cNvPr>
            <p:cNvSpPr>
              <a:spLocks noChangeArrowheads="1"/>
            </p:cNvSpPr>
            <p:nvPr/>
          </p:nvSpPr>
          <p:spPr bwMode="auto">
            <a:xfrm>
              <a:off x="528" y="3600"/>
              <a:ext cx="384"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16</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413" name="Rectangle 77" descr="白色大理石">
              <a:extLst>
                <a:ext uri="{FF2B5EF4-FFF2-40B4-BE49-F238E27FC236}">
                  <a16:creationId xmlns:a16="http://schemas.microsoft.com/office/drawing/2014/main" id="{074CFE11-5165-433C-8FD3-88708918034F}"/>
                </a:ext>
              </a:extLst>
            </p:cNvPr>
            <p:cNvSpPr>
              <a:spLocks noChangeArrowheads="1"/>
            </p:cNvSpPr>
            <p:nvPr/>
          </p:nvSpPr>
          <p:spPr bwMode="auto">
            <a:xfrm>
              <a:off x="864" y="360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21</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414" name="Rectangle 78" descr="白色大理石">
              <a:extLst>
                <a:ext uri="{FF2B5EF4-FFF2-40B4-BE49-F238E27FC236}">
                  <a16:creationId xmlns:a16="http://schemas.microsoft.com/office/drawing/2014/main" id="{26D3582D-3549-4949-891B-05571BAE0680}"/>
                </a:ext>
              </a:extLst>
            </p:cNvPr>
            <p:cNvSpPr>
              <a:spLocks noChangeArrowheads="1"/>
            </p:cNvSpPr>
            <p:nvPr/>
          </p:nvSpPr>
          <p:spPr bwMode="auto">
            <a:xfrm>
              <a:off x="1248" y="360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25</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415" name="Rectangle 79" descr="白色大理石">
              <a:extLst>
                <a:ext uri="{FF2B5EF4-FFF2-40B4-BE49-F238E27FC236}">
                  <a16:creationId xmlns:a16="http://schemas.microsoft.com/office/drawing/2014/main" id="{FC6C07B6-89BA-415F-8C03-9E5E6BB5FE30}"/>
                </a:ext>
              </a:extLst>
            </p:cNvPr>
            <p:cNvSpPr>
              <a:spLocks noChangeArrowheads="1"/>
            </p:cNvSpPr>
            <p:nvPr/>
          </p:nvSpPr>
          <p:spPr bwMode="auto">
            <a:xfrm>
              <a:off x="1632" y="360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25*</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416" name="Rectangle 80" descr="白色大理石">
              <a:extLst>
                <a:ext uri="{FF2B5EF4-FFF2-40B4-BE49-F238E27FC236}">
                  <a16:creationId xmlns:a16="http://schemas.microsoft.com/office/drawing/2014/main" id="{58A1A983-43F8-4E56-8C95-CDA84029613F}"/>
                </a:ext>
              </a:extLst>
            </p:cNvPr>
            <p:cNvSpPr>
              <a:spLocks noChangeArrowheads="1"/>
            </p:cNvSpPr>
            <p:nvPr/>
          </p:nvSpPr>
          <p:spPr bwMode="auto">
            <a:xfrm>
              <a:off x="2016" y="3600"/>
              <a:ext cx="384"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37</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417" name="Rectangle 81" descr="白色大理石">
              <a:extLst>
                <a:ext uri="{FF2B5EF4-FFF2-40B4-BE49-F238E27FC236}">
                  <a16:creationId xmlns:a16="http://schemas.microsoft.com/office/drawing/2014/main" id="{07ACD9A8-50E7-423D-AA13-181E1078AE6B}"/>
                </a:ext>
              </a:extLst>
            </p:cNvPr>
            <p:cNvSpPr>
              <a:spLocks noChangeArrowheads="1"/>
            </p:cNvSpPr>
            <p:nvPr/>
          </p:nvSpPr>
          <p:spPr bwMode="auto">
            <a:xfrm>
              <a:off x="2352" y="360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49</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418" name="Rectangle 82" descr="白色大理石">
              <a:extLst>
                <a:ext uri="{FF2B5EF4-FFF2-40B4-BE49-F238E27FC236}">
                  <a16:creationId xmlns:a16="http://schemas.microsoft.com/office/drawing/2014/main" id="{0148EE91-FEFE-452A-AC61-E18A45E39DCD}"/>
                </a:ext>
              </a:extLst>
            </p:cNvPr>
            <p:cNvSpPr>
              <a:spLocks noChangeArrowheads="1"/>
            </p:cNvSpPr>
            <p:nvPr/>
          </p:nvSpPr>
          <p:spPr bwMode="auto">
            <a:xfrm>
              <a:off x="2736" y="3600"/>
              <a:ext cx="384"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54</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419" name="Rectangle 83" descr="白色大理石">
              <a:extLst>
                <a:ext uri="{FF2B5EF4-FFF2-40B4-BE49-F238E27FC236}">
                  <a16:creationId xmlns:a16="http://schemas.microsoft.com/office/drawing/2014/main" id="{F698135E-07ED-4B40-BF2C-64AB453ADB54}"/>
                </a:ext>
              </a:extLst>
            </p:cNvPr>
            <p:cNvSpPr>
              <a:spLocks noChangeArrowheads="1"/>
            </p:cNvSpPr>
            <p:nvPr/>
          </p:nvSpPr>
          <p:spPr bwMode="auto">
            <a:xfrm>
              <a:off x="3072" y="3600"/>
              <a:ext cx="384"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62</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420" name="Rectangle 84" descr="白色大理石">
              <a:extLst>
                <a:ext uri="{FF2B5EF4-FFF2-40B4-BE49-F238E27FC236}">
                  <a16:creationId xmlns:a16="http://schemas.microsoft.com/office/drawing/2014/main" id="{0FE13144-743E-4AF0-9FEA-7E2F0490C176}"/>
                </a:ext>
              </a:extLst>
            </p:cNvPr>
            <p:cNvSpPr>
              <a:spLocks noChangeArrowheads="1"/>
            </p:cNvSpPr>
            <p:nvPr/>
          </p:nvSpPr>
          <p:spPr bwMode="auto">
            <a:xfrm>
              <a:off x="3408" y="360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72</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421" name="Rectangle 85" descr="白色大理石">
              <a:extLst>
                <a:ext uri="{FF2B5EF4-FFF2-40B4-BE49-F238E27FC236}">
                  <a16:creationId xmlns:a16="http://schemas.microsoft.com/office/drawing/2014/main" id="{F6F177A3-73B8-4125-BEB3-0D2A01879639}"/>
                </a:ext>
              </a:extLst>
            </p:cNvPr>
            <p:cNvSpPr>
              <a:spLocks noChangeArrowheads="1"/>
            </p:cNvSpPr>
            <p:nvPr/>
          </p:nvSpPr>
          <p:spPr bwMode="auto">
            <a:xfrm>
              <a:off x="3792" y="3600"/>
              <a:ext cx="384"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93</a:t>
              </a:r>
              <a:endParaRPr lang="en-US" altLang="zh-CN" sz="28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294" name="Line 86">
              <a:extLst>
                <a:ext uri="{FF2B5EF4-FFF2-40B4-BE49-F238E27FC236}">
                  <a16:creationId xmlns:a16="http://schemas.microsoft.com/office/drawing/2014/main" id="{71AC6AD2-3CC4-424D-85B2-3A2696C3135D}"/>
                </a:ext>
              </a:extLst>
            </p:cNvPr>
            <p:cNvSpPr>
              <a:spLocks noChangeShapeType="1"/>
            </p:cNvSpPr>
            <p:nvPr/>
          </p:nvSpPr>
          <p:spPr bwMode="auto">
            <a:xfrm>
              <a:off x="192" y="3216"/>
              <a:ext cx="0" cy="33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95" name="Line 87">
              <a:extLst>
                <a:ext uri="{FF2B5EF4-FFF2-40B4-BE49-F238E27FC236}">
                  <a16:creationId xmlns:a16="http://schemas.microsoft.com/office/drawing/2014/main" id="{B7ED16D1-8D8F-417C-B47B-13655E1BA017}"/>
                </a:ext>
              </a:extLst>
            </p:cNvPr>
            <p:cNvSpPr>
              <a:spLocks noChangeShapeType="1"/>
            </p:cNvSpPr>
            <p:nvPr/>
          </p:nvSpPr>
          <p:spPr bwMode="auto">
            <a:xfrm flipH="1">
              <a:off x="4224" y="3216"/>
              <a:ext cx="576" cy="33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82424" name="Text Box 88">
            <a:extLst>
              <a:ext uri="{FF2B5EF4-FFF2-40B4-BE49-F238E27FC236}">
                <a16:creationId xmlns:a16="http://schemas.microsoft.com/office/drawing/2014/main" id="{DEA0E396-67C5-404E-AF2A-3ED5C3E659A7}"/>
              </a:ext>
            </a:extLst>
          </p:cNvPr>
          <p:cNvSpPr txBox="1">
            <a:spLocks noChangeArrowheads="1"/>
          </p:cNvSpPr>
          <p:nvPr/>
        </p:nvSpPr>
        <p:spPr bwMode="auto">
          <a:xfrm>
            <a:off x="308992" y="1235065"/>
            <a:ext cx="906017" cy="461665"/>
          </a:xfrm>
          <a:prstGeom prst="rect">
            <a:avLst/>
          </a:prstGeom>
          <a:noFill/>
          <a:ln w="9525">
            <a:noFill/>
            <a:miter lim="800000"/>
            <a:headEnd/>
            <a:tailEnd/>
          </a:ln>
        </p:spPr>
        <p:txBody>
          <a:bodyPr wrap="none">
            <a:spAutoFit/>
          </a:bodyPr>
          <a:lstStyle/>
          <a:p>
            <a:pPr eaLnBrk="1" hangingPunct="1">
              <a:defRPr/>
            </a:pPr>
            <a:r>
              <a:rPr lang="en-US" altLang="zh-CN" b="1" dirty="0" err="1">
                <a:effectLst>
                  <a:outerShdw blurRad="38100" dist="38100" dir="2700000" algn="tl">
                    <a:srgbClr val="C0C0C0"/>
                  </a:outerShdw>
                </a:effectLst>
                <a:latin typeface="Times New Roman" pitchFamily="18" charset="0"/>
              </a:rPr>
              <a:t>len</a:t>
            </a:r>
            <a:r>
              <a:rPr lang="en-US" altLang="zh-CN" b="1" dirty="0">
                <a:effectLst>
                  <a:outerShdw blurRad="38100" dist="38100" dir="2700000" algn="tl">
                    <a:srgbClr val="C0C0C0"/>
                  </a:outerShdw>
                </a:effectLst>
                <a:latin typeface="Times New Roman" pitchFamily="18" charset="0"/>
              </a:rPr>
              <a:t>=1</a:t>
            </a:r>
          </a:p>
        </p:txBody>
      </p:sp>
      <p:sp>
        <p:nvSpPr>
          <p:cNvPr id="782425" name="Rectangle 89">
            <a:extLst>
              <a:ext uri="{FF2B5EF4-FFF2-40B4-BE49-F238E27FC236}">
                <a16:creationId xmlns:a16="http://schemas.microsoft.com/office/drawing/2014/main" id="{9953FD23-B249-43CE-8016-C0FD2E906971}"/>
              </a:ext>
            </a:extLst>
          </p:cNvPr>
          <p:cNvSpPr>
            <a:spLocks noChangeArrowheads="1"/>
          </p:cNvSpPr>
          <p:nvPr/>
        </p:nvSpPr>
        <p:spPr bwMode="auto">
          <a:xfrm>
            <a:off x="278531" y="2136775"/>
            <a:ext cx="957313" cy="830997"/>
          </a:xfrm>
          <a:prstGeom prst="rect">
            <a:avLst/>
          </a:prstGeom>
          <a:noFill/>
          <a:ln w="9525">
            <a:noFill/>
            <a:miter lim="800000"/>
            <a:headEnd/>
            <a:tailEnd/>
          </a:ln>
        </p:spPr>
        <p:txBody>
          <a:bodyPr wrap="none">
            <a:spAutoFit/>
          </a:bodyPr>
          <a:lstStyle/>
          <a:p>
            <a:pPr eaLnBrk="1" hangingPunct="1">
              <a:defRPr/>
            </a:pPr>
            <a:r>
              <a:rPr lang="zh-CN" altLang="en-US" b="1" dirty="0">
                <a:effectLst>
                  <a:outerShdw blurRad="38100" dist="38100" dir="2700000" algn="tl">
                    <a:srgbClr val="C0C0C0"/>
                  </a:outerShdw>
                </a:effectLst>
                <a:latin typeface="Times New Roman" pitchFamily="18" charset="0"/>
              </a:rPr>
              <a:t>第</a:t>
            </a:r>
            <a:r>
              <a:rPr lang="en-US" altLang="zh-CN" b="1" dirty="0">
                <a:effectLst>
                  <a:outerShdw blurRad="38100" dist="38100" dir="2700000" algn="tl">
                    <a:srgbClr val="C0C0C0"/>
                  </a:outerShdw>
                </a:effectLst>
                <a:latin typeface="Times New Roman" pitchFamily="18" charset="0"/>
              </a:rPr>
              <a:t>1</a:t>
            </a:r>
            <a:r>
              <a:rPr lang="zh-CN" altLang="en-US" b="1" dirty="0">
                <a:effectLst>
                  <a:outerShdw blurRad="38100" dist="38100" dir="2700000" algn="tl">
                    <a:srgbClr val="C0C0C0"/>
                  </a:outerShdw>
                </a:effectLst>
                <a:latin typeface="Times New Roman" pitchFamily="18" charset="0"/>
              </a:rPr>
              <a:t>趟</a:t>
            </a:r>
            <a:endParaRPr lang="en-US" altLang="zh-CN" b="1" dirty="0">
              <a:effectLst>
                <a:outerShdw blurRad="38100" dist="38100" dir="2700000" algn="tl">
                  <a:srgbClr val="C0C0C0"/>
                </a:outerShdw>
              </a:effectLst>
              <a:latin typeface="Times New Roman" pitchFamily="18" charset="0"/>
            </a:endParaRPr>
          </a:p>
          <a:p>
            <a:pPr eaLnBrk="1" hangingPunct="1">
              <a:defRPr/>
            </a:pPr>
            <a:r>
              <a:rPr lang="en-US" altLang="zh-CN" b="1" dirty="0" err="1">
                <a:effectLst>
                  <a:outerShdw blurRad="38100" dist="38100" dir="2700000" algn="tl">
                    <a:srgbClr val="C0C0C0"/>
                  </a:outerShdw>
                </a:effectLst>
                <a:latin typeface="Times New Roman" pitchFamily="18" charset="0"/>
              </a:rPr>
              <a:t>len</a:t>
            </a:r>
            <a:r>
              <a:rPr lang="en-US" altLang="zh-CN" b="1" dirty="0">
                <a:effectLst>
                  <a:outerShdw blurRad="38100" dist="38100" dir="2700000" algn="tl">
                    <a:srgbClr val="C0C0C0"/>
                  </a:outerShdw>
                </a:effectLst>
                <a:latin typeface="Times New Roman" pitchFamily="18" charset="0"/>
              </a:rPr>
              <a:t>=2</a:t>
            </a:r>
          </a:p>
        </p:txBody>
      </p:sp>
      <p:sp>
        <p:nvSpPr>
          <p:cNvPr id="782426" name="Rectangle 90">
            <a:extLst>
              <a:ext uri="{FF2B5EF4-FFF2-40B4-BE49-F238E27FC236}">
                <a16:creationId xmlns:a16="http://schemas.microsoft.com/office/drawing/2014/main" id="{9453A787-2728-4B58-834B-623B4C82E936}"/>
              </a:ext>
            </a:extLst>
          </p:cNvPr>
          <p:cNvSpPr>
            <a:spLocks noChangeArrowheads="1"/>
          </p:cNvSpPr>
          <p:nvPr/>
        </p:nvSpPr>
        <p:spPr bwMode="auto">
          <a:xfrm>
            <a:off x="304799" y="3245572"/>
            <a:ext cx="957313" cy="830997"/>
          </a:xfrm>
          <a:prstGeom prst="rect">
            <a:avLst/>
          </a:prstGeom>
          <a:noFill/>
          <a:ln w="9525">
            <a:noFill/>
            <a:miter lim="800000"/>
            <a:headEnd/>
            <a:tailEnd/>
          </a:ln>
        </p:spPr>
        <p:txBody>
          <a:bodyPr wrap="none">
            <a:spAutoFit/>
          </a:bodyPr>
          <a:lstStyle/>
          <a:p>
            <a:pPr eaLnBrk="1" hangingPunct="1">
              <a:defRPr/>
            </a:pPr>
            <a:r>
              <a:rPr lang="zh-CN" altLang="en-US" b="1" dirty="0">
                <a:effectLst>
                  <a:outerShdw blurRad="38100" dist="38100" dir="2700000" algn="tl">
                    <a:srgbClr val="C0C0C0"/>
                  </a:outerShdw>
                </a:effectLst>
                <a:latin typeface="Times New Roman" pitchFamily="18" charset="0"/>
              </a:rPr>
              <a:t>第</a:t>
            </a:r>
            <a:r>
              <a:rPr lang="en-US" altLang="zh-CN" b="1" dirty="0">
                <a:effectLst>
                  <a:outerShdw blurRad="38100" dist="38100" dir="2700000" algn="tl">
                    <a:srgbClr val="C0C0C0"/>
                  </a:outerShdw>
                </a:effectLst>
                <a:latin typeface="Times New Roman" pitchFamily="18" charset="0"/>
              </a:rPr>
              <a:t>2</a:t>
            </a:r>
            <a:r>
              <a:rPr lang="zh-CN" altLang="en-US" b="1" dirty="0">
                <a:effectLst>
                  <a:outerShdw blurRad="38100" dist="38100" dir="2700000" algn="tl">
                    <a:srgbClr val="C0C0C0"/>
                  </a:outerShdw>
                </a:effectLst>
                <a:latin typeface="Times New Roman" pitchFamily="18" charset="0"/>
              </a:rPr>
              <a:t>趟</a:t>
            </a:r>
            <a:endParaRPr lang="en-US" altLang="zh-CN" b="1" dirty="0">
              <a:effectLst>
                <a:outerShdw blurRad="38100" dist="38100" dir="2700000" algn="tl">
                  <a:srgbClr val="C0C0C0"/>
                </a:outerShdw>
              </a:effectLst>
              <a:latin typeface="Times New Roman" pitchFamily="18" charset="0"/>
            </a:endParaRPr>
          </a:p>
          <a:p>
            <a:pPr eaLnBrk="1" hangingPunct="1">
              <a:defRPr/>
            </a:pPr>
            <a:r>
              <a:rPr lang="en-US" altLang="zh-CN" b="1" dirty="0" err="1">
                <a:effectLst>
                  <a:outerShdw blurRad="38100" dist="38100" dir="2700000" algn="tl">
                    <a:srgbClr val="C0C0C0"/>
                  </a:outerShdw>
                </a:effectLst>
                <a:latin typeface="Times New Roman" pitchFamily="18" charset="0"/>
              </a:rPr>
              <a:t>len</a:t>
            </a:r>
            <a:r>
              <a:rPr lang="en-US" altLang="zh-CN" b="1" dirty="0">
                <a:effectLst>
                  <a:outerShdw blurRad="38100" dist="38100" dir="2700000" algn="tl">
                    <a:srgbClr val="C0C0C0"/>
                  </a:outerShdw>
                </a:effectLst>
                <a:latin typeface="Times New Roman" pitchFamily="18" charset="0"/>
              </a:rPr>
              <a:t>=4</a:t>
            </a:r>
          </a:p>
        </p:txBody>
      </p:sp>
      <p:sp>
        <p:nvSpPr>
          <p:cNvPr id="782427" name="Rectangle 91">
            <a:extLst>
              <a:ext uri="{FF2B5EF4-FFF2-40B4-BE49-F238E27FC236}">
                <a16:creationId xmlns:a16="http://schemas.microsoft.com/office/drawing/2014/main" id="{C3178042-12BF-402E-9270-DBF349811FCC}"/>
              </a:ext>
            </a:extLst>
          </p:cNvPr>
          <p:cNvSpPr>
            <a:spLocks noChangeArrowheads="1"/>
          </p:cNvSpPr>
          <p:nvPr/>
        </p:nvSpPr>
        <p:spPr bwMode="auto">
          <a:xfrm>
            <a:off x="316631" y="4437489"/>
            <a:ext cx="957313" cy="830997"/>
          </a:xfrm>
          <a:prstGeom prst="rect">
            <a:avLst/>
          </a:prstGeom>
          <a:noFill/>
          <a:ln w="9525">
            <a:noFill/>
            <a:miter lim="800000"/>
            <a:headEnd/>
            <a:tailEnd/>
          </a:ln>
        </p:spPr>
        <p:txBody>
          <a:bodyPr wrap="none">
            <a:spAutoFit/>
          </a:bodyPr>
          <a:lstStyle/>
          <a:p>
            <a:pPr eaLnBrk="1" hangingPunct="1">
              <a:defRPr/>
            </a:pPr>
            <a:r>
              <a:rPr lang="zh-CN" altLang="en-US" b="1" dirty="0">
                <a:effectLst>
                  <a:outerShdw blurRad="38100" dist="38100" dir="2700000" algn="tl">
                    <a:srgbClr val="C0C0C0"/>
                  </a:outerShdw>
                </a:effectLst>
                <a:latin typeface="Times New Roman" pitchFamily="18" charset="0"/>
              </a:rPr>
              <a:t>第</a:t>
            </a:r>
            <a:r>
              <a:rPr lang="en-US" altLang="zh-CN" b="1" dirty="0">
                <a:effectLst>
                  <a:outerShdw blurRad="38100" dist="38100" dir="2700000" algn="tl">
                    <a:srgbClr val="C0C0C0"/>
                  </a:outerShdw>
                </a:effectLst>
                <a:latin typeface="Times New Roman" pitchFamily="18" charset="0"/>
              </a:rPr>
              <a:t>3</a:t>
            </a:r>
            <a:r>
              <a:rPr lang="zh-CN" altLang="en-US" b="1" dirty="0">
                <a:effectLst>
                  <a:outerShdw blurRad="38100" dist="38100" dir="2700000" algn="tl">
                    <a:srgbClr val="C0C0C0"/>
                  </a:outerShdw>
                </a:effectLst>
                <a:latin typeface="Times New Roman" pitchFamily="18" charset="0"/>
              </a:rPr>
              <a:t>趟</a:t>
            </a:r>
            <a:endParaRPr lang="en-US" altLang="zh-CN" b="1" dirty="0">
              <a:effectLst>
                <a:outerShdw blurRad="38100" dist="38100" dir="2700000" algn="tl">
                  <a:srgbClr val="C0C0C0"/>
                </a:outerShdw>
              </a:effectLst>
              <a:latin typeface="Times New Roman" pitchFamily="18" charset="0"/>
            </a:endParaRPr>
          </a:p>
          <a:p>
            <a:pPr eaLnBrk="1" hangingPunct="1">
              <a:defRPr/>
            </a:pPr>
            <a:r>
              <a:rPr lang="en-US" altLang="zh-CN" b="1" dirty="0" err="1">
                <a:effectLst>
                  <a:outerShdw blurRad="38100" dist="38100" dir="2700000" algn="tl">
                    <a:srgbClr val="C0C0C0"/>
                  </a:outerShdw>
                </a:effectLst>
                <a:latin typeface="Times New Roman" pitchFamily="18" charset="0"/>
              </a:rPr>
              <a:t>len</a:t>
            </a:r>
            <a:r>
              <a:rPr lang="en-US" altLang="zh-CN" b="1" dirty="0">
                <a:effectLst>
                  <a:outerShdw blurRad="38100" dist="38100" dir="2700000" algn="tl">
                    <a:srgbClr val="C0C0C0"/>
                  </a:outerShdw>
                </a:effectLst>
                <a:latin typeface="Times New Roman" pitchFamily="18" charset="0"/>
              </a:rPr>
              <a:t>=8</a:t>
            </a:r>
          </a:p>
        </p:txBody>
      </p:sp>
      <p:sp>
        <p:nvSpPr>
          <p:cNvPr id="782428" name="Rectangle 92">
            <a:extLst>
              <a:ext uri="{FF2B5EF4-FFF2-40B4-BE49-F238E27FC236}">
                <a16:creationId xmlns:a16="http://schemas.microsoft.com/office/drawing/2014/main" id="{B358C0D3-3FA1-4DAB-856E-571043E3C7FB}"/>
              </a:ext>
            </a:extLst>
          </p:cNvPr>
          <p:cNvSpPr>
            <a:spLocks noChangeArrowheads="1"/>
          </p:cNvSpPr>
          <p:nvPr/>
        </p:nvSpPr>
        <p:spPr bwMode="auto">
          <a:xfrm>
            <a:off x="299022" y="5569803"/>
            <a:ext cx="1059906" cy="830997"/>
          </a:xfrm>
          <a:prstGeom prst="rect">
            <a:avLst/>
          </a:prstGeom>
          <a:noFill/>
          <a:ln w="9525">
            <a:noFill/>
            <a:miter lim="800000"/>
            <a:headEnd/>
            <a:tailEnd/>
          </a:ln>
        </p:spPr>
        <p:txBody>
          <a:bodyPr wrap="none">
            <a:spAutoFit/>
          </a:bodyPr>
          <a:lstStyle/>
          <a:p>
            <a:pPr eaLnBrk="1" hangingPunct="1">
              <a:defRPr/>
            </a:pPr>
            <a:r>
              <a:rPr lang="zh-CN" altLang="en-US" b="1" dirty="0">
                <a:effectLst>
                  <a:outerShdw blurRad="38100" dist="38100" dir="2700000" algn="tl">
                    <a:srgbClr val="C0C0C0"/>
                  </a:outerShdw>
                </a:effectLst>
                <a:latin typeface="Times New Roman" pitchFamily="18" charset="0"/>
              </a:rPr>
              <a:t>第</a:t>
            </a:r>
            <a:r>
              <a:rPr lang="en-US" altLang="zh-CN" b="1" dirty="0">
                <a:effectLst>
                  <a:outerShdw blurRad="38100" dist="38100" dir="2700000" algn="tl">
                    <a:srgbClr val="C0C0C0"/>
                  </a:outerShdw>
                </a:effectLst>
                <a:latin typeface="Times New Roman" pitchFamily="18" charset="0"/>
              </a:rPr>
              <a:t>4</a:t>
            </a:r>
            <a:r>
              <a:rPr lang="zh-CN" altLang="en-US" b="1" dirty="0">
                <a:effectLst>
                  <a:outerShdw blurRad="38100" dist="38100" dir="2700000" algn="tl">
                    <a:srgbClr val="C0C0C0"/>
                  </a:outerShdw>
                </a:effectLst>
                <a:latin typeface="Times New Roman" pitchFamily="18" charset="0"/>
              </a:rPr>
              <a:t>趟</a:t>
            </a:r>
            <a:endParaRPr lang="en-US" altLang="zh-CN" b="1" dirty="0">
              <a:effectLst>
                <a:outerShdw blurRad="38100" dist="38100" dir="2700000" algn="tl">
                  <a:srgbClr val="C0C0C0"/>
                </a:outerShdw>
              </a:effectLst>
              <a:latin typeface="Times New Roman" pitchFamily="18" charset="0"/>
            </a:endParaRPr>
          </a:p>
          <a:p>
            <a:pPr eaLnBrk="1" hangingPunct="1">
              <a:defRPr/>
            </a:pPr>
            <a:r>
              <a:rPr lang="en-US" altLang="zh-CN" b="1" dirty="0" err="1">
                <a:effectLst>
                  <a:outerShdw blurRad="38100" dist="38100" dir="2700000" algn="tl">
                    <a:srgbClr val="C0C0C0"/>
                  </a:outerShdw>
                </a:effectLst>
                <a:latin typeface="Times New Roman" pitchFamily="18" charset="0"/>
              </a:rPr>
              <a:t>len</a:t>
            </a:r>
            <a:r>
              <a:rPr lang="en-US" altLang="zh-CN" b="1" dirty="0">
                <a:effectLst>
                  <a:outerShdw blurRad="38100" dist="38100" dir="2700000" algn="tl">
                    <a:srgbClr val="C0C0C0"/>
                  </a:outerShdw>
                </a:effectLst>
                <a:latin typeface="Times New Roman" pitchFamily="18" charset="0"/>
              </a:rPr>
              <a:t>=16</a:t>
            </a:r>
          </a:p>
        </p:txBody>
      </p:sp>
      <p:grpSp>
        <p:nvGrpSpPr>
          <p:cNvPr id="14" name="Group 93">
            <a:extLst>
              <a:ext uri="{FF2B5EF4-FFF2-40B4-BE49-F238E27FC236}">
                <a16:creationId xmlns:a16="http://schemas.microsoft.com/office/drawing/2014/main" id="{45B56F36-83E7-467C-9654-4D54237D1151}"/>
              </a:ext>
            </a:extLst>
          </p:cNvPr>
          <p:cNvGrpSpPr>
            <a:grpSpLocks/>
          </p:cNvGrpSpPr>
          <p:nvPr/>
        </p:nvGrpSpPr>
        <p:grpSpPr bwMode="auto">
          <a:xfrm>
            <a:off x="7010400" y="2833688"/>
            <a:ext cx="1828800" cy="1143000"/>
            <a:chOff x="3696" y="1776"/>
            <a:chExt cx="1152" cy="720"/>
          </a:xfrm>
        </p:grpSpPr>
        <p:sp>
          <p:nvSpPr>
            <p:cNvPr id="782430" name="Rectangle 94" descr="白色大理石">
              <a:extLst>
                <a:ext uri="{FF2B5EF4-FFF2-40B4-BE49-F238E27FC236}">
                  <a16:creationId xmlns:a16="http://schemas.microsoft.com/office/drawing/2014/main" id="{9C68B61B-1DBD-4252-96DA-7716B0264669}"/>
                </a:ext>
              </a:extLst>
            </p:cNvPr>
            <p:cNvSpPr>
              <a:spLocks noChangeArrowheads="1"/>
            </p:cNvSpPr>
            <p:nvPr/>
          </p:nvSpPr>
          <p:spPr bwMode="auto">
            <a:xfrm>
              <a:off x="3696" y="2160"/>
              <a:ext cx="384"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16</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431" name="Rectangle 95" descr="白色大理石">
              <a:extLst>
                <a:ext uri="{FF2B5EF4-FFF2-40B4-BE49-F238E27FC236}">
                  <a16:creationId xmlns:a16="http://schemas.microsoft.com/office/drawing/2014/main" id="{BC8D9309-7A61-4BDA-8CCD-D5407D9148D8}"/>
                </a:ext>
              </a:extLst>
            </p:cNvPr>
            <p:cNvSpPr>
              <a:spLocks noChangeArrowheads="1"/>
            </p:cNvSpPr>
            <p:nvPr/>
          </p:nvSpPr>
          <p:spPr bwMode="auto">
            <a:xfrm>
              <a:off x="4032" y="216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37</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432" name="Rectangle 96" descr="白色大理石">
              <a:extLst>
                <a:ext uri="{FF2B5EF4-FFF2-40B4-BE49-F238E27FC236}">
                  <a16:creationId xmlns:a16="http://schemas.microsoft.com/office/drawing/2014/main" id="{45CD02B3-EC99-4928-91B2-4EAABFFC52DE}"/>
                </a:ext>
              </a:extLst>
            </p:cNvPr>
            <p:cNvSpPr>
              <a:spLocks noChangeArrowheads="1"/>
            </p:cNvSpPr>
            <p:nvPr/>
          </p:nvSpPr>
          <p:spPr bwMode="auto">
            <a:xfrm>
              <a:off x="4416" y="2160"/>
              <a:ext cx="384"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54</a:t>
              </a:r>
              <a:endParaRPr lang="en-US" altLang="zh-CN" sz="28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281" name="Line 97">
              <a:extLst>
                <a:ext uri="{FF2B5EF4-FFF2-40B4-BE49-F238E27FC236}">
                  <a16:creationId xmlns:a16="http://schemas.microsoft.com/office/drawing/2014/main" id="{99C0E726-54F7-4ECE-A755-4BC651957D24}"/>
                </a:ext>
              </a:extLst>
            </p:cNvPr>
            <p:cNvSpPr>
              <a:spLocks noChangeShapeType="1"/>
            </p:cNvSpPr>
            <p:nvPr/>
          </p:nvSpPr>
          <p:spPr bwMode="auto">
            <a:xfrm>
              <a:off x="3696" y="1776"/>
              <a:ext cx="0" cy="33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82" name="Line 98">
              <a:extLst>
                <a:ext uri="{FF2B5EF4-FFF2-40B4-BE49-F238E27FC236}">
                  <a16:creationId xmlns:a16="http://schemas.microsoft.com/office/drawing/2014/main" id="{C443189B-678F-4FD0-B6A7-28FB1F645839}"/>
                </a:ext>
              </a:extLst>
            </p:cNvPr>
            <p:cNvSpPr>
              <a:spLocks noChangeShapeType="1"/>
            </p:cNvSpPr>
            <p:nvPr/>
          </p:nvSpPr>
          <p:spPr bwMode="auto">
            <a:xfrm>
              <a:off x="4848" y="1776"/>
              <a:ext cx="0" cy="33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82435" name="Rectangle 99">
            <a:extLst>
              <a:ext uri="{FF2B5EF4-FFF2-40B4-BE49-F238E27FC236}">
                <a16:creationId xmlns:a16="http://schemas.microsoft.com/office/drawing/2014/main" id="{C0FD184C-E0BB-4544-9E26-0F0FDC7A3524}"/>
              </a:ext>
            </a:extLst>
          </p:cNvPr>
          <p:cNvSpPr>
            <a:spLocks noChangeArrowheads="1"/>
          </p:cNvSpPr>
          <p:nvPr/>
        </p:nvSpPr>
        <p:spPr bwMode="auto">
          <a:xfrm>
            <a:off x="2214563" y="6338888"/>
            <a:ext cx="5024438" cy="523220"/>
          </a:xfrm>
          <a:prstGeom prst="rect">
            <a:avLst/>
          </a:prstGeom>
          <a:noFill/>
          <a:ln w="9525">
            <a:noFill/>
            <a:miter lim="800000"/>
            <a:headEnd/>
            <a:tailEnd/>
          </a:ln>
        </p:spPr>
        <p:txBody>
          <a:bodyPr wrap="square">
            <a:spAutoFit/>
          </a:bodyPr>
          <a:lstStyle/>
          <a:p>
            <a:pPr eaLnBrk="1" hangingPunct="1">
              <a:defRPr/>
            </a:pPr>
            <a:r>
              <a:rPr lang="zh-CN" altLang="en-US" sz="2800" b="1" dirty="0">
                <a:effectLst>
                  <a:outerShdw blurRad="38100" dist="38100" dir="2700000" algn="tl">
                    <a:srgbClr val="C0C0C0"/>
                  </a:outerShdw>
                </a:effectLst>
                <a:latin typeface="黑体" pitchFamily="2" charset="-122"/>
                <a:ea typeface="黑体" pitchFamily="2" charset="-122"/>
              </a:rPr>
              <a:t>整个归并排序仅需 </a:t>
            </a:r>
            <a:r>
              <a:rPr lang="zh-CN" altLang="en-US" sz="2800" b="1" dirty="0">
                <a:solidFill>
                  <a:srgbClr val="33CC33"/>
                </a:solidFill>
                <a:effectLst>
                  <a:outerShdw blurRad="38100" dist="38100" dir="2700000" algn="tl">
                    <a:srgbClr val="C0C0C0"/>
                  </a:outerShdw>
                </a:effectLst>
                <a:latin typeface="黑体" pitchFamily="2" charset="-122"/>
                <a:ea typeface="黑体" pitchFamily="2" charset="-122"/>
                <a:sym typeface="Symbol" pitchFamily="18" charset="2"/>
              </a:rPr>
              <a:t></a:t>
            </a:r>
            <a:r>
              <a:rPr lang="en-US" altLang="zh-CN" sz="2800" b="1" dirty="0">
                <a:solidFill>
                  <a:srgbClr val="33CC33"/>
                </a:solidFill>
                <a:effectLst>
                  <a:outerShdw blurRad="38100" dist="38100" dir="2700000" algn="tl">
                    <a:srgbClr val="C0C0C0"/>
                  </a:outerShdw>
                </a:effectLst>
                <a:latin typeface="黑体" pitchFamily="2" charset="-122"/>
                <a:ea typeface="黑体" pitchFamily="2" charset="-122"/>
              </a:rPr>
              <a:t>log</a:t>
            </a:r>
            <a:r>
              <a:rPr lang="en-US" altLang="zh-CN" sz="2800" b="1" baseline="-25000" dirty="0">
                <a:solidFill>
                  <a:srgbClr val="33CC33"/>
                </a:solidFill>
                <a:effectLst>
                  <a:outerShdw blurRad="38100" dist="38100" dir="2700000" algn="tl">
                    <a:srgbClr val="C0C0C0"/>
                  </a:outerShdw>
                </a:effectLst>
                <a:latin typeface="黑体" pitchFamily="2" charset="-122"/>
                <a:ea typeface="黑体" pitchFamily="2" charset="-122"/>
              </a:rPr>
              <a:t>2</a:t>
            </a:r>
            <a:r>
              <a:rPr lang="en-US" altLang="zh-CN" sz="2800" b="1" dirty="0">
                <a:solidFill>
                  <a:srgbClr val="33CC33"/>
                </a:solidFill>
                <a:effectLst>
                  <a:outerShdw blurRad="38100" dist="38100" dir="2700000" algn="tl">
                    <a:srgbClr val="C0C0C0"/>
                  </a:outerShdw>
                </a:effectLst>
                <a:latin typeface="黑体" pitchFamily="2" charset="-122"/>
                <a:ea typeface="黑体" pitchFamily="2" charset="-122"/>
              </a:rPr>
              <a:t>n</a:t>
            </a:r>
            <a:r>
              <a:rPr lang="en-US" altLang="zh-CN" sz="2800" b="1" dirty="0">
                <a:solidFill>
                  <a:srgbClr val="33CC33"/>
                </a:solidFill>
                <a:effectLst>
                  <a:outerShdw blurRad="38100" dist="38100" dir="2700000" algn="tl">
                    <a:srgbClr val="C0C0C0"/>
                  </a:outerShdw>
                </a:effectLst>
                <a:latin typeface="黑体" pitchFamily="2" charset="-122"/>
                <a:ea typeface="黑体" pitchFamily="2" charset="-122"/>
                <a:sym typeface="Symbol" pitchFamily="18" charset="2"/>
              </a:rPr>
              <a:t> </a:t>
            </a:r>
            <a:r>
              <a:rPr lang="zh-CN" altLang="en-US" sz="2800" b="1" dirty="0">
                <a:effectLst>
                  <a:outerShdw blurRad="38100" dist="38100" dir="2700000" algn="tl">
                    <a:srgbClr val="C0C0C0"/>
                  </a:outerShdw>
                </a:effectLst>
                <a:latin typeface="黑体" pitchFamily="2" charset="-122"/>
                <a:ea typeface="黑体" pitchFamily="2" charset="-122"/>
              </a:rPr>
              <a:t>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2424"/>
                                        </p:tgtEl>
                                        <p:attrNameLst>
                                          <p:attrName>style.visibility</p:attrName>
                                        </p:attrNameLst>
                                      </p:cBhvr>
                                      <p:to>
                                        <p:strVal val="visible"/>
                                      </p:to>
                                    </p:set>
                                    <p:anim calcmode="lin" valueType="num">
                                      <p:cBhvr additive="base">
                                        <p:cTn id="7" dur="500" fill="hold"/>
                                        <p:tgtEl>
                                          <p:spTgt spid="782424"/>
                                        </p:tgtEl>
                                        <p:attrNameLst>
                                          <p:attrName>ppt_x</p:attrName>
                                        </p:attrNameLst>
                                      </p:cBhvr>
                                      <p:tavLst>
                                        <p:tav tm="0">
                                          <p:val>
                                            <p:strVal val="0-#ppt_w/2"/>
                                          </p:val>
                                        </p:tav>
                                        <p:tav tm="100000">
                                          <p:val>
                                            <p:strVal val="#ppt_x"/>
                                          </p:val>
                                        </p:tav>
                                      </p:tavLst>
                                    </p:anim>
                                    <p:anim calcmode="lin" valueType="num">
                                      <p:cBhvr additive="base">
                                        <p:cTn id="8" dur="500" fill="hold"/>
                                        <p:tgtEl>
                                          <p:spTgt spid="7824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82425"/>
                                        </p:tgtEl>
                                        <p:attrNameLst>
                                          <p:attrName>style.visibility</p:attrName>
                                        </p:attrNameLst>
                                      </p:cBhvr>
                                      <p:to>
                                        <p:strVal val="visible"/>
                                      </p:to>
                                    </p:set>
                                    <p:anim calcmode="lin" valueType="num">
                                      <p:cBhvr additive="base">
                                        <p:cTn id="18" dur="500" fill="hold"/>
                                        <p:tgtEl>
                                          <p:spTgt spid="782425"/>
                                        </p:tgtEl>
                                        <p:attrNameLst>
                                          <p:attrName>ppt_x</p:attrName>
                                        </p:attrNameLst>
                                      </p:cBhvr>
                                      <p:tavLst>
                                        <p:tav tm="0">
                                          <p:val>
                                            <p:strVal val="0-#ppt_w/2"/>
                                          </p:val>
                                        </p:tav>
                                        <p:tav tm="100000">
                                          <p:val>
                                            <p:strVal val="#ppt_x"/>
                                          </p:val>
                                        </p:tav>
                                      </p:tavLst>
                                    </p:anim>
                                    <p:anim calcmode="lin" valueType="num">
                                      <p:cBhvr additive="base">
                                        <p:cTn id="19" dur="500" fill="hold"/>
                                        <p:tgtEl>
                                          <p:spTgt spid="78242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up)">
                                      <p:cBhvr>
                                        <p:cTn id="24" dur="500"/>
                                        <p:tgtEl>
                                          <p:spTgt spid="3"/>
                                        </p:tgtEl>
                                      </p:cBhvr>
                                    </p:animEffect>
                                  </p:childTnLst>
                                </p:cTn>
                              </p:par>
                            </p:childTnLst>
                          </p:cTn>
                        </p:par>
                        <p:par>
                          <p:cTn id="25" fill="hold" nodeType="afterGroup">
                            <p:stCondLst>
                              <p:cond delay="500"/>
                            </p:stCondLst>
                            <p:childTnLst>
                              <p:par>
                                <p:cTn id="26" presetID="22" presetClass="entr" presetSubtype="1"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up)">
                                      <p:cBhvr>
                                        <p:cTn id="28" dur="500"/>
                                        <p:tgtEl>
                                          <p:spTgt spid="4"/>
                                        </p:tgtEl>
                                      </p:cBhvr>
                                    </p:animEffect>
                                  </p:childTnLst>
                                </p:cTn>
                              </p:par>
                            </p:childTnLst>
                          </p:cTn>
                        </p:par>
                        <p:par>
                          <p:cTn id="29" fill="hold" nodeType="afterGroup">
                            <p:stCondLst>
                              <p:cond delay="1000"/>
                            </p:stCondLst>
                            <p:childTnLst>
                              <p:par>
                                <p:cTn id="30" presetID="22" presetClass="entr" presetSubtype="1"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500"/>
                                        <p:tgtEl>
                                          <p:spTgt spid="5"/>
                                        </p:tgtEl>
                                      </p:cBhvr>
                                    </p:animEffect>
                                  </p:childTnLst>
                                </p:cTn>
                              </p:par>
                            </p:childTnLst>
                          </p:cTn>
                        </p:par>
                        <p:par>
                          <p:cTn id="33" fill="hold" nodeType="afterGroup">
                            <p:stCondLst>
                              <p:cond delay="1500"/>
                            </p:stCondLst>
                            <p:childTnLst>
                              <p:par>
                                <p:cTn id="34" presetID="22" presetClass="entr" presetSubtype="1"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up)">
                                      <p:cBhvr>
                                        <p:cTn id="36" dur="500"/>
                                        <p:tgtEl>
                                          <p:spTgt spid="6"/>
                                        </p:tgtEl>
                                      </p:cBhvr>
                                    </p:animEffect>
                                  </p:childTnLst>
                                </p:cTn>
                              </p:par>
                            </p:childTnLst>
                          </p:cTn>
                        </p:par>
                        <p:par>
                          <p:cTn id="37" fill="hold" nodeType="afterGroup">
                            <p:stCondLst>
                              <p:cond delay="2000"/>
                            </p:stCondLst>
                            <p:childTnLst>
                              <p:par>
                                <p:cTn id="38" presetID="22" presetClass="entr" presetSubtype="1"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up)">
                                      <p:cBhvr>
                                        <p:cTn id="40" dur="500"/>
                                        <p:tgtEl>
                                          <p:spTgt spid="7"/>
                                        </p:tgtEl>
                                      </p:cBhvr>
                                    </p:animEffect>
                                  </p:childTnLst>
                                </p:cTn>
                              </p:par>
                            </p:childTnLst>
                          </p:cTn>
                        </p:par>
                        <p:par>
                          <p:cTn id="41" fill="hold" nodeType="afterGroup">
                            <p:stCondLst>
                              <p:cond delay="2500"/>
                            </p:stCondLst>
                            <p:childTnLst>
                              <p:par>
                                <p:cTn id="42" presetID="22" presetClass="entr" presetSubtype="1" fill="hold" nodeType="after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up)">
                                      <p:cBhvr>
                                        <p:cTn id="44" dur="500"/>
                                        <p:tgtEl>
                                          <p:spTgt spid="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82426"/>
                                        </p:tgtEl>
                                        <p:attrNameLst>
                                          <p:attrName>style.visibility</p:attrName>
                                        </p:attrNameLst>
                                      </p:cBhvr>
                                      <p:to>
                                        <p:strVal val="visible"/>
                                      </p:to>
                                    </p:set>
                                    <p:anim calcmode="lin" valueType="num">
                                      <p:cBhvr additive="base">
                                        <p:cTn id="49" dur="500" fill="hold"/>
                                        <p:tgtEl>
                                          <p:spTgt spid="782426"/>
                                        </p:tgtEl>
                                        <p:attrNameLst>
                                          <p:attrName>ppt_x</p:attrName>
                                        </p:attrNameLst>
                                      </p:cBhvr>
                                      <p:tavLst>
                                        <p:tav tm="0">
                                          <p:val>
                                            <p:strVal val="0-#ppt_w/2"/>
                                          </p:val>
                                        </p:tav>
                                        <p:tav tm="100000">
                                          <p:val>
                                            <p:strVal val="#ppt_x"/>
                                          </p:val>
                                        </p:tav>
                                      </p:tavLst>
                                    </p:anim>
                                    <p:anim calcmode="lin" valueType="num">
                                      <p:cBhvr additive="base">
                                        <p:cTn id="50" dur="500" fill="hold"/>
                                        <p:tgtEl>
                                          <p:spTgt spid="782426"/>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up)">
                                      <p:cBhvr>
                                        <p:cTn id="55" dur="500"/>
                                        <p:tgtEl>
                                          <p:spTgt spid="1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nodeType="click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up)">
                                      <p:cBhvr>
                                        <p:cTn id="60" dur="500"/>
                                        <p:tgtEl>
                                          <p:spTgt spid="1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nodeType="click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wipe(up)">
                                      <p:cBhvr>
                                        <p:cTn id="65" dur="500"/>
                                        <p:tgtEl>
                                          <p:spTgt spid="1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8" fill="hold" grpId="0" nodeType="clickEffect">
                                  <p:stCondLst>
                                    <p:cond delay="0"/>
                                  </p:stCondLst>
                                  <p:childTnLst>
                                    <p:set>
                                      <p:cBhvr>
                                        <p:cTn id="69" dur="1" fill="hold">
                                          <p:stCondLst>
                                            <p:cond delay="0"/>
                                          </p:stCondLst>
                                        </p:cTn>
                                        <p:tgtEl>
                                          <p:spTgt spid="782427"/>
                                        </p:tgtEl>
                                        <p:attrNameLst>
                                          <p:attrName>style.visibility</p:attrName>
                                        </p:attrNameLst>
                                      </p:cBhvr>
                                      <p:to>
                                        <p:strVal val="visible"/>
                                      </p:to>
                                    </p:set>
                                    <p:anim calcmode="lin" valueType="num">
                                      <p:cBhvr additive="base">
                                        <p:cTn id="70" dur="500" fill="hold"/>
                                        <p:tgtEl>
                                          <p:spTgt spid="782427"/>
                                        </p:tgtEl>
                                        <p:attrNameLst>
                                          <p:attrName>ppt_x</p:attrName>
                                        </p:attrNameLst>
                                      </p:cBhvr>
                                      <p:tavLst>
                                        <p:tav tm="0">
                                          <p:val>
                                            <p:strVal val="0-#ppt_w/2"/>
                                          </p:val>
                                        </p:tav>
                                        <p:tav tm="100000">
                                          <p:val>
                                            <p:strVal val="#ppt_x"/>
                                          </p:val>
                                        </p:tav>
                                      </p:tavLst>
                                    </p:anim>
                                    <p:anim calcmode="lin" valueType="num">
                                      <p:cBhvr additive="base">
                                        <p:cTn id="71" dur="500" fill="hold"/>
                                        <p:tgtEl>
                                          <p:spTgt spid="782427"/>
                                        </p:tgtEl>
                                        <p:attrNameLst>
                                          <p:attrName>ppt_y</p:attrName>
                                        </p:attrNameLst>
                                      </p:cBhvr>
                                      <p:tavLst>
                                        <p:tav tm="0">
                                          <p:val>
                                            <p:strVal val="#ppt_y"/>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1" fill="hold" nodeType="click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wipe(up)">
                                      <p:cBhvr>
                                        <p:cTn id="76" dur="500"/>
                                        <p:tgtEl>
                                          <p:spTgt spid="12"/>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1" fill="hold" nodeType="click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wipe(up)">
                                      <p:cBhvr>
                                        <p:cTn id="81" dur="500"/>
                                        <p:tgtEl>
                                          <p:spTgt spid="9"/>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8" fill="hold" grpId="0" nodeType="clickEffect">
                                  <p:stCondLst>
                                    <p:cond delay="0"/>
                                  </p:stCondLst>
                                  <p:childTnLst>
                                    <p:set>
                                      <p:cBhvr>
                                        <p:cTn id="85" dur="1" fill="hold">
                                          <p:stCondLst>
                                            <p:cond delay="0"/>
                                          </p:stCondLst>
                                        </p:cTn>
                                        <p:tgtEl>
                                          <p:spTgt spid="782428"/>
                                        </p:tgtEl>
                                        <p:attrNameLst>
                                          <p:attrName>style.visibility</p:attrName>
                                        </p:attrNameLst>
                                      </p:cBhvr>
                                      <p:to>
                                        <p:strVal val="visible"/>
                                      </p:to>
                                    </p:set>
                                    <p:anim calcmode="lin" valueType="num">
                                      <p:cBhvr additive="base">
                                        <p:cTn id="86" dur="500" fill="hold"/>
                                        <p:tgtEl>
                                          <p:spTgt spid="782428"/>
                                        </p:tgtEl>
                                        <p:attrNameLst>
                                          <p:attrName>ppt_x</p:attrName>
                                        </p:attrNameLst>
                                      </p:cBhvr>
                                      <p:tavLst>
                                        <p:tav tm="0">
                                          <p:val>
                                            <p:strVal val="0-#ppt_w/2"/>
                                          </p:val>
                                        </p:tav>
                                        <p:tav tm="100000">
                                          <p:val>
                                            <p:strVal val="#ppt_x"/>
                                          </p:val>
                                        </p:tav>
                                      </p:tavLst>
                                    </p:anim>
                                    <p:anim calcmode="lin" valueType="num">
                                      <p:cBhvr additive="base">
                                        <p:cTn id="87" dur="500" fill="hold"/>
                                        <p:tgtEl>
                                          <p:spTgt spid="782428"/>
                                        </p:tgtEl>
                                        <p:attrNameLst>
                                          <p:attrName>ppt_y</p:attrName>
                                        </p:attrNameLst>
                                      </p:cBhvr>
                                      <p:tavLst>
                                        <p:tav tm="0">
                                          <p:val>
                                            <p:strVal val="#ppt_y"/>
                                          </p:val>
                                        </p:tav>
                                        <p:tav tm="100000">
                                          <p:val>
                                            <p:strVal val="#ppt_y"/>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nodeType="click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wipe(up)">
                                      <p:cBhvr>
                                        <p:cTn id="92" dur="500"/>
                                        <p:tgtEl>
                                          <p:spTgt spid="13"/>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3" presetClass="entr" presetSubtype="16" fill="hold" grpId="0" nodeType="clickEffect">
                                  <p:stCondLst>
                                    <p:cond delay="0"/>
                                  </p:stCondLst>
                                  <p:childTnLst>
                                    <p:set>
                                      <p:cBhvr>
                                        <p:cTn id="96" dur="1" fill="hold">
                                          <p:stCondLst>
                                            <p:cond delay="0"/>
                                          </p:stCondLst>
                                        </p:cTn>
                                        <p:tgtEl>
                                          <p:spTgt spid="782435"/>
                                        </p:tgtEl>
                                        <p:attrNameLst>
                                          <p:attrName>style.visibility</p:attrName>
                                        </p:attrNameLst>
                                      </p:cBhvr>
                                      <p:to>
                                        <p:strVal val="visible"/>
                                      </p:to>
                                    </p:set>
                                    <p:anim calcmode="lin" valueType="num">
                                      <p:cBhvr>
                                        <p:cTn id="97" dur="500" fill="hold"/>
                                        <p:tgtEl>
                                          <p:spTgt spid="782435"/>
                                        </p:tgtEl>
                                        <p:attrNameLst>
                                          <p:attrName>ppt_w</p:attrName>
                                        </p:attrNameLst>
                                      </p:cBhvr>
                                      <p:tavLst>
                                        <p:tav tm="0">
                                          <p:val>
                                            <p:fltVal val="0"/>
                                          </p:val>
                                        </p:tav>
                                        <p:tav tm="100000">
                                          <p:val>
                                            <p:strVal val="#ppt_w"/>
                                          </p:val>
                                        </p:tav>
                                      </p:tavLst>
                                    </p:anim>
                                    <p:anim calcmode="lin" valueType="num">
                                      <p:cBhvr>
                                        <p:cTn id="98" dur="500" fill="hold"/>
                                        <p:tgtEl>
                                          <p:spTgt spid="78243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424" grpId="0" autoUpdateAnimBg="0"/>
      <p:bldP spid="782425" grpId="0" autoUpdateAnimBg="0"/>
      <p:bldP spid="782426" grpId="0" autoUpdateAnimBg="0"/>
      <p:bldP spid="782427" grpId="0" autoUpdateAnimBg="0"/>
      <p:bldP spid="782428" grpId="0" autoUpdateAnimBg="0"/>
      <p:bldP spid="782435"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08E7D20F-FFB5-48B2-B40D-3AFF2852BA5D}"/>
              </a:ext>
            </a:extLst>
          </p:cNvPr>
          <p:cNvSpPr>
            <a:spLocks noGrp="1" noChangeArrowheads="1"/>
          </p:cNvSpPr>
          <p:nvPr>
            <p:ph type="title"/>
          </p:nvPr>
        </p:nvSpPr>
        <p:spPr>
          <a:xfrm>
            <a:off x="457200" y="1822196"/>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三、2路－归并排序</a:t>
            </a:r>
            <a:r>
              <a:rPr lang="en-US" altLang="zh-CN" sz="3300" dirty="0">
                <a:latin typeface="黑体" panose="02010609060101010101" pitchFamily="49" charset="-122"/>
                <a:ea typeface="黑体" panose="02010609060101010101" pitchFamily="49" charset="-122"/>
              </a:rPr>
              <a:t>(</a:t>
            </a:r>
            <a:r>
              <a:rPr lang="zh-CN" altLang="en-US" sz="3300" dirty="0">
                <a:latin typeface="黑体" panose="02010609060101010101" pitchFamily="49" charset="-122"/>
                <a:ea typeface="黑体" panose="02010609060101010101" pitchFamily="49" charset="-122"/>
              </a:rPr>
              <a:t>算法实现</a:t>
            </a:r>
            <a:r>
              <a:rPr lang="en-US" altLang="zh-CN" sz="3300" dirty="0">
                <a:latin typeface="黑体" panose="02010609060101010101" pitchFamily="49" charset="-122"/>
                <a:ea typeface="黑体" panose="02010609060101010101" pitchFamily="49" charset="-122"/>
              </a:rPr>
              <a:t>)</a:t>
            </a:r>
          </a:p>
        </p:txBody>
      </p:sp>
      <p:sp>
        <p:nvSpPr>
          <p:cNvPr id="97283" name="Text Box 3">
            <a:extLst>
              <a:ext uri="{FF2B5EF4-FFF2-40B4-BE49-F238E27FC236}">
                <a16:creationId xmlns:a16="http://schemas.microsoft.com/office/drawing/2014/main" id="{A5885F21-732C-45E8-AA99-9FDDC920F20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1798621-42F6-46E0-9380-23EF4E16069E}" type="slidenum">
              <a:rPr lang="zh-CN" altLang="en-US" sz="2400"/>
              <a:pPr algn="r" eaLnBrk="1" hangingPunct="1">
                <a:spcBef>
                  <a:spcPct val="50000"/>
                </a:spcBef>
                <a:buClrTx/>
                <a:buSzTx/>
                <a:buFontTx/>
                <a:buNone/>
              </a:pPr>
              <a:t>93</a:t>
            </a:fld>
            <a:endParaRPr lang="en-US" altLang="zh-CN" sz="2400"/>
          </a:p>
        </p:txBody>
      </p:sp>
      <p:sp>
        <p:nvSpPr>
          <p:cNvPr id="97284" name="Text Box 4">
            <a:extLst>
              <a:ext uri="{FF2B5EF4-FFF2-40B4-BE49-F238E27FC236}">
                <a16:creationId xmlns:a16="http://schemas.microsoft.com/office/drawing/2014/main" id="{5609AD10-9578-4007-9A66-630E0E5BA86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第五节　归并排序</a:t>
            </a:r>
          </a:p>
        </p:txBody>
      </p:sp>
      <p:sp>
        <p:nvSpPr>
          <p:cNvPr id="97285" name="Rectangle 5">
            <a:extLst>
              <a:ext uri="{FF2B5EF4-FFF2-40B4-BE49-F238E27FC236}">
                <a16:creationId xmlns:a16="http://schemas.microsoft.com/office/drawing/2014/main" id="{51C2EDF1-FCD9-4F6D-B55E-CB3139459B05}"/>
              </a:ext>
            </a:extLst>
          </p:cNvPr>
          <p:cNvSpPr>
            <a:spLocks noGrp="1" noChangeArrowheads="1"/>
          </p:cNvSpPr>
          <p:nvPr>
            <p:ph type="body" idx="4294967295"/>
          </p:nvPr>
        </p:nvSpPr>
        <p:spPr>
          <a:xfrm>
            <a:off x="539552" y="2663825"/>
            <a:ext cx="8604448" cy="4038600"/>
          </a:xfrm>
        </p:spPr>
        <p:txBody>
          <a:bodyPr/>
          <a:lstStyle/>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void </a:t>
            </a:r>
            <a:r>
              <a:rPr lang="en-US" altLang="zh-CN" sz="1900" b="1" dirty="0" err="1">
                <a:latin typeface="黑体" panose="02010609060101010101" pitchFamily="49" charset="-122"/>
                <a:ea typeface="黑体" panose="02010609060101010101" pitchFamily="49" charset="-122"/>
              </a:rPr>
              <a:t>MergeSort</a:t>
            </a:r>
            <a:r>
              <a:rPr lang="en-US" altLang="zh-CN" sz="1900" b="1" dirty="0">
                <a:latin typeface="黑体" panose="02010609060101010101" pitchFamily="49" charset="-122"/>
                <a:ea typeface="黑体" panose="02010609060101010101" pitchFamily="49" charset="-122"/>
              </a:rPr>
              <a:t>()</a:t>
            </a: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	int left, mid, right, step;</a:t>
            </a: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	for (step=1; step&lt;</a:t>
            </a:r>
            <a:r>
              <a:rPr lang="en-US" altLang="zh-CN" sz="1900" b="1" dirty="0" err="1">
                <a:latin typeface="黑体" panose="02010609060101010101" pitchFamily="49" charset="-122"/>
                <a:ea typeface="黑体" panose="02010609060101010101" pitchFamily="49" charset="-122"/>
              </a:rPr>
              <a:t>len</a:t>
            </a:r>
            <a:r>
              <a:rPr lang="en-US" altLang="zh-CN" sz="1900" b="1" dirty="0">
                <a:latin typeface="黑体" panose="02010609060101010101" pitchFamily="49" charset="-122"/>
                <a:ea typeface="黑体" panose="02010609060101010101" pitchFamily="49" charset="-122"/>
              </a:rPr>
              <a:t>; step*=2) {//step</a:t>
            </a:r>
            <a:r>
              <a:rPr lang="zh-CN" altLang="en-US" sz="1900" b="1" dirty="0">
                <a:latin typeface="黑体" panose="02010609060101010101" pitchFamily="49" charset="-122"/>
                <a:ea typeface="黑体" panose="02010609060101010101" pitchFamily="49" charset="-122"/>
              </a:rPr>
              <a:t>表示每个子序列的长度</a:t>
            </a:r>
            <a:endParaRPr lang="en-US" altLang="zh-CN" sz="1900" b="1" dirty="0">
              <a:latin typeface="黑体" panose="02010609060101010101" pitchFamily="49" charset="-122"/>
              <a:ea typeface="黑体" panose="02010609060101010101" pitchFamily="49" charset="-122"/>
            </a:endParaRP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		for (left=1; left&lt;=</a:t>
            </a:r>
            <a:r>
              <a:rPr lang="en-US" altLang="zh-CN" sz="1900" b="1" dirty="0" err="1">
                <a:latin typeface="黑体" panose="02010609060101010101" pitchFamily="49" charset="-122"/>
                <a:ea typeface="黑体" panose="02010609060101010101" pitchFamily="49" charset="-122"/>
              </a:rPr>
              <a:t>len</a:t>
            </a:r>
            <a:r>
              <a:rPr lang="en-US" altLang="zh-CN" sz="1900" b="1" dirty="0">
                <a:latin typeface="黑体" panose="02010609060101010101" pitchFamily="49" charset="-122"/>
                <a:ea typeface="黑体" panose="02010609060101010101" pitchFamily="49" charset="-122"/>
              </a:rPr>
              <a:t>; left+=2*step) {</a:t>
            </a: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		    mid = left + step -1;   //left</a:t>
            </a:r>
            <a:r>
              <a:rPr lang="zh-CN" altLang="en-US" sz="1900" b="1" dirty="0">
                <a:latin typeface="黑体" panose="02010609060101010101" pitchFamily="49" charset="-122"/>
                <a:ea typeface="黑体" panose="02010609060101010101" pitchFamily="49" charset="-122"/>
              </a:rPr>
              <a:t>指向第一个序列的第一个元素</a:t>
            </a:r>
            <a:endParaRPr lang="en-US" altLang="zh-CN" sz="1900" b="1" dirty="0">
              <a:latin typeface="黑体" panose="02010609060101010101" pitchFamily="49" charset="-122"/>
              <a:ea typeface="黑体" panose="02010609060101010101" pitchFamily="49" charset="-122"/>
            </a:endParaRP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		    if (mid &gt;= </a:t>
            </a:r>
            <a:r>
              <a:rPr lang="en-US" altLang="zh-CN" sz="1900" b="1" dirty="0" err="1">
                <a:latin typeface="黑体" panose="02010609060101010101" pitchFamily="49" charset="-122"/>
                <a:ea typeface="黑体" panose="02010609060101010101" pitchFamily="49" charset="-122"/>
              </a:rPr>
              <a:t>len</a:t>
            </a:r>
            <a:r>
              <a:rPr lang="en-US" altLang="zh-CN" sz="1900" b="1" dirty="0">
                <a:latin typeface="黑体" panose="02010609060101010101" pitchFamily="49" charset="-122"/>
                <a:ea typeface="黑体" panose="02010609060101010101" pitchFamily="49" charset="-122"/>
              </a:rPr>
              <a:t>) break;   //mid</a:t>
            </a:r>
            <a:r>
              <a:rPr lang="zh-CN" altLang="en-US" sz="1900" b="1" dirty="0">
                <a:latin typeface="黑体" panose="02010609060101010101" pitchFamily="49" charset="-122"/>
                <a:ea typeface="黑体" panose="02010609060101010101" pitchFamily="49" charset="-122"/>
              </a:rPr>
              <a:t>指向第一个序列的最后元素</a:t>
            </a:r>
            <a:endParaRPr lang="en-US" altLang="zh-CN" sz="1900" b="1" dirty="0">
              <a:latin typeface="黑体" panose="02010609060101010101" pitchFamily="49" charset="-122"/>
              <a:ea typeface="黑体" panose="02010609060101010101" pitchFamily="49" charset="-122"/>
            </a:endParaRP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		    right = left + 2*step -1;//right</a:t>
            </a:r>
            <a:r>
              <a:rPr lang="zh-CN" altLang="en-US" sz="1900" b="1" dirty="0">
                <a:latin typeface="黑体" panose="02010609060101010101" pitchFamily="49" charset="-122"/>
                <a:ea typeface="黑体" panose="02010609060101010101" pitchFamily="49" charset="-122"/>
              </a:rPr>
              <a:t>指向第二个序列的最后元素</a:t>
            </a:r>
            <a:endParaRPr lang="en-US" altLang="zh-CN" sz="1900" b="1" dirty="0">
              <a:latin typeface="黑体" panose="02010609060101010101" pitchFamily="49" charset="-122"/>
              <a:ea typeface="黑体" panose="02010609060101010101" pitchFamily="49" charset="-122"/>
            </a:endParaRP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		    if (right &gt; </a:t>
            </a:r>
            <a:r>
              <a:rPr lang="en-US" altLang="zh-CN" sz="1900" b="1" dirty="0" err="1">
                <a:latin typeface="黑体" panose="02010609060101010101" pitchFamily="49" charset="-122"/>
                <a:ea typeface="黑体" panose="02010609060101010101" pitchFamily="49" charset="-122"/>
              </a:rPr>
              <a:t>len</a:t>
            </a:r>
            <a:r>
              <a:rPr lang="en-US" altLang="zh-CN" sz="1900" b="1" dirty="0">
                <a:latin typeface="黑体" panose="02010609060101010101" pitchFamily="49" charset="-122"/>
                <a:ea typeface="黑体" panose="02010609060101010101" pitchFamily="49" charset="-122"/>
              </a:rPr>
              <a:t>) right = </a:t>
            </a:r>
            <a:r>
              <a:rPr lang="en-US" altLang="zh-CN" sz="1900" b="1">
                <a:latin typeface="黑体" panose="02010609060101010101" pitchFamily="49" charset="-122"/>
                <a:ea typeface="黑体" panose="02010609060101010101" pitchFamily="49" charset="-122"/>
              </a:rPr>
              <a:t>len;</a:t>
            </a:r>
            <a:endParaRPr lang="en-US" altLang="zh-CN" sz="1900" b="1" dirty="0">
              <a:latin typeface="黑体" panose="02010609060101010101" pitchFamily="49" charset="-122"/>
              <a:ea typeface="黑体" panose="02010609060101010101" pitchFamily="49" charset="-122"/>
            </a:endParaRP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		    Merge(left, mid, right);</a:t>
            </a: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        }</a:t>
            </a: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       for(int t=1;t&lt;=</a:t>
            </a:r>
            <a:r>
              <a:rPr lang="en-US" altLang="zh-CN" sz="1900" b="1" dirty="0" err="1">
                <a:latin typeface="黑体" panose="02010609060101010101" pitchFamily="49" charset="-122"/>
                <a:ea typeface="黑体" panose="02010609060101010101" pitchFamily="49" charset="-122"/>
              </a:rPr>
              <a:t>len;t</a:t>
            </a:r>
            <a:r>
              <a:rPr lang="en-US" altLang="zh-CN" sz="1900" b="1" dirty="0">
                <a:latin typeface="黑体" panose="02010609060101010101" pitchFamily="49" charset="-122"/>
                <a:ea typeface="黑体" panose="02010609060101010101" pitchFamily="49" charset="-122"/>
              </a:rPr>
              <a:t>++) Key[t]=Data[t];//</a:t>
            </a:r>
            <a:r>
              <a:rPr lang="zh-CN" altLang="en-US" sz="1900" b="1" dirty="0">
                <a:latin typeface="黑体" panose="02010609060101010101" pitchFamily="49" charset="-122"/>
                <a:ea typeface="黑体" panose="02010609060101010101" pitchFamily="49" charset="-122"/>
              </a:rPr>
              <a:t>保留一趟排序后的结果</a:t>
            </a:r>
            <a:endParaRPr lang="en-US" altLang="zh-CN" sz="1900" b="1" dirty="0">
              <a:latin typeface="黑体" panose="02010609060101010101" pitchFamily="49" charset="-122"/>
              <a:ea typeface="黑体" panose="02010609060101010101" pitchFamily="49" charset="-122"/>
            </a:endParaRP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    }</a:t>
            </a: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a:t>
            </a:r>
          </a:p>
        </p:txBody>
      </p:sp>
      <p:sp>
        <p:nvSpPr>
          <p:cNvPr id="97286" name="Rectangle 6">
            <a:extLst>
              <a:ext uri="{FF2B5EF4-FFF2-40B4-BE49-F238E27FC236}">
                <a16:creationId xmlns:a16="http://schemas.microsoft.com/office/drawing/2014/main" id="{2BED71BB-E64A-405F-B7CC-17302ECA7FB3}"/>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6DC88B85-A574-4C57-9035-7EA385B51DD1}"/>
              </a:ext>
            </a:extLst>
          </p:cNvPr>
          <p:cNvSpPr>
            <a:spLocks noGrp="1" noChangeArrowheads="1"/>
          </p:cNvSpPr>
          <p:nvPr>
            <p:ph type="title"/>
          </p:nvPr>
        </p:nvSpPr>
        <p:spPr>
          <a:xfrm>
            <a:off x="357188" y="1857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三、2路－归并排序(性能分析)</a:t>
            </a:r>
            <a:endParaRPr lang="en-US" altLang="zh-CN" sz="3300">
              <a:latin typeface="黑体" panose="02010609060101010101" pitchFamily="49" charset="-122"/>
              <a:ea typeface="黑体" panose="02010609060101010101" pitchFamily="49" charset="-122"/>
            </a:endParaRPr>
          </a:p>
        </p:txBody>
      </p:sp>
      <p:sp>
        <p:nvSpPr>
          <p:cNvPr id="98307" name="Text Box 3">
            <a:extLst>
              <a:ext uri="{FF2B5EF4-FFF2-40B4-BE49-F238E27FC236}">
                <a16:creationId xmlns:a16="http://schemas.microsoft.com/office/drawing/2014/main" id="{7EFB06C5-FF79-42E6-9F9D-53A9B0B0D90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D32AB93-AA2A-4DB9-A196-1F86B7330DED}" type="slidenum">
              <a:rPr lang="zh-CN" altLang="en-US" sz="2400"/>
              <a:pPr algn="r" eaLnBrk="1" hangingPunct="1">
                <a:spcBef>
                  <a:spcPct val="50000"/>
                </a:spcBef>
                <a:buClrTx/>
                <a:buSzTx/>
                <a:buFontTx/>
                <a:buNone/>
              </a:pPr>
              <a:t>94</a:t>
            </a:fld>
            <a:endParaRPr lang="en-US" altLang="zh-CN" sz="2400"/>
          </a:p>
        </p:txBody>
      </p:sp>
      <p:sp>
        <p:nvSpPr>
          <p:cNvPr id="98308" name="Text Box 4">
            <a:extLst>
              <a:ext uri="{FF2B5EF4-FFF2-40B4-BE49-F238E27FC236}">
                <a16:creationId xmlns:a16="http://schemas.microsoft.com/office/drawing/2014/main" id="{312F9CAA-FB56-49AB-AA39-1A0DAC86FFB0}"/>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第五节　归并排序</a:t>
            </a:r>
          </a:p>
        </p:txBody>
      </p:sp>
      <p:sp>
        <p:nvSpPr>
          <p:cNvPr id="98309" name="Rectangle 5">
            <a:extLst>
              <a:ext uri="{FF2B5EF4-FFF2-40B4-BE49-F238E27FC236}">
                <a16:creationId xmlns:a16="http://schemas.microsoft.com/office/drawing/2014/main" id="{B65C8A97-AAF7-4BE7-A4DF-A05CBBFA9743}"/>
              </a:ext>
            </a:extLst>
          </p:cNvPr>
          <p:cNvSpPr>
            <a:spLocks noGrp="1" noChangeArrowheads="1"/>
          </p:cNvSpPr>
          <p:nvPr>
            <p:ph type="body" idx="1"/>
          </p:nvPr>
        </p:nvSpPr>
        <p:spPr>
          <a:xfrm>
            <a:off x="214313" y="2643188"/>
            <a:ext cx="8763000" cy="4038600"/>
          </a:xfrm>
        </p:spPr>
        <p:txBody>
          <a:bodyPr/>
          <a:lstStyle/>
          <a:p>
            <a:pPr eaLnBrk="1" hangingPunct="1">
              <a:spcBef>
                <a:spcPct val="70000"/>
              </a:spcBef>
              <a:buClr>
                <a:schemeClr val="tx2"/>
              </a:buClr>
              <a:buSzPct val="50000"/>
            </a:pPr>
            <a:r>
              <a:rPr lang="zh-CN" altLang="en-US" b="1" dirty="0">
                <a:latin typeface="黑体" panose="02010609060101010101" pitchFamily="49" charset="-122"/>
                <a:ea typeface="黑体" panose="02010609060101010101" pitchFamily="49" charset="-122"/>
              </a:rPr>
              <a:t>如果待排序的记录为</a:t>
            </a:r>
            <a:r>
              <a:rPr lang="en-US" altLang="zh-CN" b="1" dirty="0">
                <a:solidFill>
                  <a:srgbClr val="FF0000"/>
                </a:solidFill>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个，则需要做</a:t>
            </a:r>
            <a:r>
              <a:rPr lang="en-US" altLang="zh-CN" b="1" dirty="0">
                <a:solidFill>
                  <a:srgbClr val="FF0000"/>
                </a:solidFill>
                <a:latin typeface="黑体" panose="02010609060101010101" pitchFamily="49" charset="-122"/>
                <a:ea typeface="黑体" panose="02010609060101010101" pitchFamily="49" charset="-122"/>
              </a:rPr>
              <a:t>log</a:t>
            </a:r>
            <a:r>
              <a:rPr lang="en-US" altLang="zh-CN" b="1" baseline="-25000" dirty="0">
                <a:solidFill>
                  <a:srgbClr val="FF0000"/>
                </a:solidFill>
                <a:latin typeface="黑体" panose="02010609060101010101" pitchFamily="49" charset="-122"/>
                <a:ea typeface="黑体" panose="02010609060101010101" pitchFamily="49" charset="-122"/>
              </a:rPr>
              <a:t>2</a:t>
            </a:r>
            <a:r>
              <a:rPr lang="en-US" altLang="zh-CN" b="1" dirty="0">
                <a:solidFill>
                  <a:srgbClr val="FF0000"/>
                </a:solidFill>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趟两路归并排序</a:t>
            </a:r>
          </a:p>
          <a:p>
            <a:pPr eaLnBrk="1" hangingPunct="1">
              <a:spcBef>
                <a:spcPct val="70000"/>
              </a:spcBef>
              <a:buClr>
                <a:schemeClr val="tx2"/>
              </a:buClr>
              <a:buSzPct val="50000"/>
            </a:pPr>
            <a:r>
              <a:rPr lang="zh-CN" altLang="en-US" b="1" dirty="0">
                <a:latin typeface="黑体" panose="02010609060101010101" pitchFamily="49" charset="-122"/>
                <a:ea typeface="黑体" panose="02010609060101010101" pitchFamily="49" charset="-122"/>
              </a:rPr>
              <a:t>每趟两路归并排序的时间复杂度为</a:t>
            </a:r>
            <a:r>
              <a:rPr lang="en-US" altLang="zh-CN" b="1" dirty="0">
                <a:solidFill>
                  <a:srgbClr val="FF0000"/>
                </a:solidFill>
                <a:latin typeface="黑体" panose="02010609060101010101" pitchFamily="49" charset="-122"/>
                <a:ea typeface="黑体" panose="02010609060101010101" pitchFamily="49" charset="-122"/>
              </a:rPr>
              <a:t>O(n)</a:t>
            </a:r>
          </a:p>
          <a:p>
            <a:pPr eaLnBrk="1" hangingPunct="1">
              <a:spcBef>
                <a:spcPct val="70000"/>
              </a:spcBef>
              <a:buClr>
                <a:schemeClr val="tx2"/>
              </a:buClr>
              <a:buSzPct val="50000"/>
            </a:pPr>
            <a:r>
              <a:rPr lang="zh-CN" altLang="en-US" b="1" dirty="0">
                <a:latin typeface="黑体" panose="02010609060101010101" pitchFamily="49" charset="-122"/>
                <a:ea typeface="黑体" panose="02010609060101010101" pitchFamily="49" charset="-122"/>
              </a:rPr>
              <a:t>因此2路－归并排序的时间复杂度为</a:t>
            </a:r>
            <a:r>
              <a:rPr lang="en-US" altLang="zh-CN" b="1" dirty="0">
                <a:solidFill>
                  <a:srgbClr val="FF0000"/>
                </a:solidFill>
                <a:latin typeface="黑体" panose="02010609060101010101" pitchFamily="49" charset="-122"/>
                <a:ea typeface="黑体" panose="02010609060101010101" pitchFamily="49" charset="-122"/>
              </a:rPr>
              <a:t>O(nlog</a:t>
            </a:r>
            <a:r>
              <a:rPr lang="en-US" altLang="zh-CN" b="1" baseline="-25000" dirty="0">
                <a:solidFill>
                  <a:srgbClr val="FF0000"/>
                </a:solidFill>
                <a:latin typeface="黑体" panose="02010609060101010101" pitchFamily="49" charset="-122"/>
                <a:ea typeface="黑体" panose="02010609060101010101" pitchFamily="49" charset="-122"/>
              </a:rPr>
              <a:t>2</a:t>
            </a:r>
            <a:r>
              <a:rPr lang="en-US" altLang="zh-CN" b="1" dirty="0">
                <a:solidFill>
                  <a:srgbClr val="FF0000"/>
                </a:solidFill>
                <a:latin typeface="黑体" panose="02010609060101010101" pitchFamily="49" charset="-122"/>
                <a:ea typeface="黑体" panose="02010609060101010101" pitchFamily="49" charset="-122"/>
              </a:rPr>
              <a:t>n)</a:t>
            </a:r>
          </a:p>
          <a:p>
            <a:pPr eaLnBrk="1" hangingPunct="1">
              <a:spcBef>
                <a:spcPct val="70000"/>
              </a:spcBef>
              <a:buClr>
                <a:schemeClr val="tx2"/>
              </a:buClr>
              <a:buSzPct val="50000"/>
            </a:pPr>
            <a:r>
              <a:rPr lang="zh-CN" altLang="en-US" b="1" dirty="0">
                <a:latin typeface="黑体" panose="02010609060101010101" pitchFamily="49" charset="-122"/>
                <a:ea typeface="黑体" panose="02010609060101010101" pitchFamily="49" charset="-122"/>
              </a:rPr>
              <a:t>归并排序是一种</a:t>
            </a:r>
            <a:r>
              <a:rPr lang="zh-CN" altLang="en-US" b="1" dirty="0">
                <a:solidFill>
                  <a:srgbClr val="FF0000"/>
                </a:solidFill>
                <a:latin typeface="黑体" panose="02010609060101010101" pitchFamily="49" charset="-122"/>
                <a:ea typeface="黑体" panose="02010609060101010101" pitchFamily="49" charset="-122"/>
              </a:rPr>
              <a:t>稳定</a:t>
            </a:r>
            <a:r>
              <a:rPr lang="zh-CN" altLang="en-US" b="1" dirty="0">
                <a:latin typeface="黑体" panose="02010609060101010101" pitchFamily="49" charset="-122"/>
                <a:ea typeface="黑体" panose="02010609060101010101" pitchFamily="49" charset="-122"/>
              </a:rPr>
              <a:t>的排序方法</a:t>
            </a:r>
          </a:p>
        </p:txBody>
      </p:sp>
      <p:sp>
        <p:nvSpPr>
          <p:cNvPr id="98310" name="Rectangle 6">
            <a:extLst>
              <a:ext uri="{FF2B5EF4-FFF2-40B4-BE49-F238E27FC236}">
                <a16:creationId xmlns:a16="http://schemas.microsoft.com/office/drawing/2014/main" id="{A7435439-43B4-472B-854D-FA78E38F25EC}"/>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C49CE492-69D8-4E47-9946-86E803C215E8}"/>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一、多关键字的排序</a:t>
            </a:r>
            <a:endParaRPr lang="en-US" altLang="zh-CN" sz="3300">
              <a:latin typeface="黑体" panose="02010609060101010101" pitchFamily="49" charset="-122"/>
              <a:ea typeface="黑体" panose="02010609060101010101" pitchFamily="49" charset="-122"/>
            </a:endParaRPr>
          </a:p>
        </p:txBody>
      </p:sp>
      <p:sp>
        <p:nvSpPr>
          <p:cNvPr id="99331" name="Text Box 3">
            <a:extLst>
              <a:ext uri="{FF2B5EF4-FFF2-40B4-BE49-F238E27FC236}">
                <a16:creationId xmlns:a16="http://schemas.microsoft.com/office/drawing/2014/main" id="{15FE518D-24DA-4006-88C9-5539EED6273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E5E14B4-024F-4F99-98A1-27C9561B8BA1}" type="slidenum">
              <a:rPr lang="zh-CN" altLang="en-US" sz="2400"/>
              <a:pPr algn="r" eaLnBrk="1" hangingPunct="1">
                <a:spcBef>
                  <a:spcPct val="50000"/>
                </a:spcBef>
                <a:buClrTx/>
                <a:buSzTx/>
                <a:buFontTx/>
                <a:buNone/>
              </a:pPr>
              <a:t>95</a:t>
            </a:fld>
            <a:endParaRPr lang="en-US" altLang="zh-CN" sz="2400"/>
          </a:p>
        </p:txBody>
      </p:sp>
      <p:sp>
        <p:nvSpPr>
          <p:cNvPr id="99332" name="Text Box 4">
            <a:extLst>
              <a:ext uri="{FF2B5EF4-FFF2-40B4-BE49-F238E27FC236}">
                <a16:creationId xmlns:a16="http://schemas.microsoft.com/office/drawing/2014/main" id="{5A613E09-D13F-4AA4-9FCA-E3F1F285509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第六节　基数排序</a:t>
            </a:r>
          </a:p>
        </p:txBody>
      </p:sp>
      <p:sp>
        <p:nvSpPr>
          <p:cNvPr id="99333" name="Rectangle 5">
            <a:extLst>
              <a:ext uri="{FF2B5EF4-FFF2-40B4-BE49-F238E27FC236}">
                <a16:creationId xmlns:a16="http://schemas.microsoft.com/office/drawing/2014/main" id="{E0179577-20D7-4590-991F-697EEAE2A4DE}"/>
              </a:ext>
            </a:extLst>
          </p:cNvPr>
          <p:cNvSpPr>
            <a:spLocks noGrp="1" noChangeArrowheads="1"/>
          </p:cNvSpPr>
          <p:nvPr>
            <p:ph type="body" idx="1"/>
          </p:nvPr>
        </p:nvSpPr>
        <p:spPr>
          <a:xfrm>
            <a:off x="381000" y="2819400"/>
            <a:ext cx="8763000" cy="4038600"/>
          </a:xfrm>
        </p:spPr>
        <p:txBody>
          <a:bodyPr/>
          <a:lstStyle/>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例：对52张扑克牌按以下次序排序：</a:t>
            </a:r>
          </a:p>
          <a:p>
            <a:pPr eaLnBrk="1" hangingPunct="1">
              <a:spcBef>
                <a:spcPct val="0"/>
              </a:spcBef>
              <a:buClrTx/>
              <a:buSzTx/>
              <a:buFontTx/>
              <a:buNone/>
            </a:pPr>
            <a:r>
              <a:rPr lang="zh-CN" altLang="en-US">
                <a:latin typeface="黑体" panose="02010609060101010101" pitchFamily="49" charset="-122"/>
                <a:ea typeface="黑体" panose="02010609060101010101" pitchFamily="49" charset="-122"/>
                <a:sym typeface="Symbol" panose="05050102010706020507" pitchFamily="18" charset="2"/>
              </a:rPr>
              <a:t>	2&lt;3&lt;</a:t>
            </a:r>
            <a:r>
              <a:rPr lang="zh-CN" altLang="en-US">
                <a:latin typeface="Times New Roman" panose="02020603050405020304" pitchFamily="18" charset="0"/>
                <a:ea typeface="黑体" panose="02010609060101010101" pitchFamily="49" charset="-122"/>
                <a:sym typeface="Symbol" panose="05050102010706020507" pitchFamily="18" charset="2"/>
              </a:rPr>
              <a:t>……</a:t>
            </a:r>
            <a:r>
              <a:rPr lang="zh-CN" altLang="en-US">
                <a:latin typeface="黑体" panose="02010609060101010101" pitchFamily="49" charset="-122"/>
                <a:ea typeface="黑体" panose="02010609060101010101" pitchFamily="49" charset="-122"/>
                <a:sym typeface="Symbol" panose="05050102010706020507" pitchFamily="18" charset="2"/>
              </a:rPr>
              <a:t>&lt;</a:t>
            </a:r>
            <a:r>
              <a:rPr lang="en-US" altLang="zh-CN">
                <a:latin typeface="黑体" panose="02010609060101010101" pitchFamily="49" charset="-122"/>
                <a:ea typeface="黑体" panose="02010609060101010101" pitchFamily="49" charset="-122"/>
                <a:sym typeface="Symbol" panose="05050102010706020507" pitchFamily="18" charset="2"/>
              </a:rPr>
              <a:t>A&lt;</a:t>
            </a:r>
            <a:r>
              <a:rPr lang="en-US" altLang="zh-CN">
                <a:solidFill>
                  <a:srgbClr val="FF3300"/>
                </a:solidFill>
                <a:latin typeface="黑体" panose="02010609060101010101" pitchFamily="49" charset="-122"/>
                <a:ea typeface="黑体" panose="02010609060101010101" pitchFamily="49" charset="-122"/>
                <a:sym typeface="Symbol" panose="05050102010706020507" pitchFamily="18" charset="2"/>
              </a:rPr>
              <a:t></a:t>
            </a:r>
            <a:r>
              <a:rPr lang="en-US" altLang="zh-CN">
                <a:latin typeface="黑体" panose="02010609060101010101" pitchFamily="49" charset="-122"/>
                <a:ea typeface="黑体" panose="02010609060101010101" pitchFamily="49" charset="-122"/>
                <a:sym typeface="Symbol" panose="05050102010706020507" pitchFamily="18" charset="2"/>
              </a:rPr>
              <a:t>2&lt;</a:t>
            </a:r>
            <a:r>
              <a:rPr lang="en-US" altLang="zh-CN">
                <a:solidFill>
                  <a:srgbClr val="FF3300"/>
                </a:solidFill>
                <a:latin typeface="黑体" panose="02010609060101010101" pitchFamily="49" charset="-122"/>
                <a:ea typeface="黑体" panose="02010609060101010101" pitchFamily="49" charset="-122"/>
                <a:sym typeface="Symbol" panose="05050102010706020507" pitchFamily="18" charset="2"/>
              </a:rPr>
              <a:t></a:t>
            </a:r>
            <a:r>
              <a:rPr lang="en-US" altLang="zh-CN">
                <a:latin typeface="黑体" panose="02010609060101010101" pitchFamily="49" charset="-122"/>
                <a:ea typeface="黑体" panose="02010609060101010101" pitchFamily="49" charset="-122"/>
                <a:sym typeface="Symbol" panose="05050102010706020507" pitchFamily="18" charset="2"/>
              </a:rPr>
              <a:t>3&lt;</a:t>
            </a:r>
            <a:r>
              <a:rPr lang="en-US" altLang="zh-CN">
                <a:latin typeface="Times New Roman" panose="02020603050405020304" pitchFamily="18" charset="0"/>
                <a:ea typeface="黑体" panose="02010609060101010101" pitchFamily="49" charset="-122"/>
                <a:sym typeface="Symbol" panose="05050102010706020507" pitchFamily="18" charset="2"/>
              </a:rPr>
              <a:t>……</a:t>
            </a:r>
            <a:r>
              <a:rPr lang="en-US" altLang="zh-CN">
                <a:latin typeface="黑体" panose="02010609060101010101" pitchFamily="49" charset="-122"/>
                <a:ea typeface="黑体" panose="02010609060101010101" pitchFamily="49" charset="-122"/>
                <a:sym typeface="Symbol" panose="05050102010706020507" pitchFamily="18" charset="2"/>
              </a:rPr>
              <a:t>&lt;</a:t>
            </a:r>
            <a:r>
              <a:rPr lang="en-US" altLang="zh-CN">
                <a:solidFill>
                  <a:srgbClr val="FF3300"/>
                </a:solidFill>
                <a:latin typeface="黑体" panose="02010609060101010101" pitchFamily="49" charset="-122"/>
                <a:ea typeface="黑体" panose="02010609060101010101" pitchFamily="49" charset="-122"/>
                <a:sym typeface="Symbol" panose="05050102010706020507" pitchFamily="18" charset="2"/>
              </a:rPr>
              <a:t></a:t>
            </a:r>
            <a:r>
              <a:rPr lang="en-US" altLang="zh-CN">
                <a:latin typeface="黑体" panose="02010609060101010101" pitchFamily="49" charset="-122"/>
                <a:ea typeface="黑体" panose="02010609060101010101" pitchFamily="49" charset="-122"/>
                <a:sym typeface="Symbol" panose="05050102010706020507" pitchFamily="18" charset="2"/>
              </a:rPr>
              <a:t>A&lt;</a:t>
            </a:r>
            <a:endParaRPr lang="en-US" altLang="zh-CN">
              <a:solidFill>
                <a:srgbClr val="FF3300"/>
              </a:solidFill>
              <a:latin typeface="黑体" panose="02010609060101010101" pitchFamily="49" charset="-122"/>
              <a:ea typeface="黑体" panose="02010609060101010101" pitchFamily="49" charset="-122"/>
              <a:sym typeface="Symbol" panose="05050102010706020507" pitchFamily="18" charset="2"/>
            </a:endParaRPr>
          </a:p>
          <a:p>
            <a:pPr eaLnBrk="1" hangingPunct="1">
              <a:spcBef>
                <a:spcPct val="0"/>
              </a:spcBef>
              <a:buClrTx/>
              <a:buSzTx/>
              <a:buFontTx/>
              <a:buNone/>
            </a:pPr>
            <a:r>
              <a:rPr lang="en-US" altLang="zh-CN">
                <a:solidFill>
                  <a:srgbClr val="FF3300"/>
                </a:solidFill>
                <a:latin typeface="黑体" panose="02010609060101010101" pitchFamily="49" charset="-122"/>
                <a:ea typeface="黑体" panose="02010609060101010101" pitchFamily="49" charset="-122"/>
                <a:sym typeface="Symbol" panose="05050102010706020507" pitchFamily="18" charset="2"/>
              </a:rPr>
              <a:t>	</a:t>
            </a:r>
            <a:r>
              <a:rPr lang="en-US" altLang="zh-CN">
                <a:latin typeface="黑体" panose="02010609060101010101" pitchFamily="49" charset="-122"/>
                <a:ea typeface="黑体" panose="02010609060101010101" pitchFamily="49" charset="-122"/>
                <a:sym typeface="Symbol" panose="05050102010706020507" pitchFamily="18" charset="2"/>
              </a:rPr>
              <a:t>2&lt;</a:t>
            </a:r>
            <a:r>
              <a:rPr lang="en-US" altLang="zh-CN">
                <a:solidFill>
                  <a:srgbClr val="FF3300"/>
                </a:solidFill>
                <a:latin typeface="黑体" panose="02010609060101010101" pitchFamily="49" charset="-122"/>
                <a:ea typeface="黑体" panose="02010609060101010101" pitchFamily="49" charset="-122"/>
                <a:sym typeface="Symbol" panose="05050102010706020507" pitchFamily="18" charset="2"/>
              </a:rPr>
              <a:t></a:t>
            </a:r>
            <a:r>
              <a:rPr lang="en-US" altLang="zh-CN">
                <a:latin typeface="黑体" panose="02010609060101010101" pitchFamily="49" charset="-122"/>
                <a:ea typeface="黑体" panose="02010609060101010101" pitchFamily="49" charset="-122"/>
                <a:sym typeface="Symbol" panose="05050102010706020507" pitchFamily="18" charset="2"/>
              </a:rPr>
              <a:t>3&lt;</a:t>
            </a:r>
            <a:r>
              <a:rPr lang="en-US" altLang="zh-CN">
                <a:latin typeface="Times New Roman" panose="02020603050405020304" pitchFamily="18" charset="0"/>
                <a:ea typeface="黑体" panose="02010609060101010101" pitchFamily="49" charset="-122"/>
                <a:sym typeface="Symbol" panose="05050102010706020507" pitchFamily="18" charset="2"/>
              </a:rPr>
              <a:t>……</a:t>
            </a:r>
            <a:r>
              <a:rPr lang="en-US" altLang="zh-CN">
                <a:latin typeface="黑体" panose="02010609060101010101" pitchFamily="49" charset="-122"/>
                <a:ea typeface="黑体" panose="02010609060101010101" pitchFamily="49" charset="-122"/>
                <a:sym typeface="Symbol" panose="05050102010706020507" pitchFamily="18" charset="2"/>
              </a:rPr>
              <a:t>&lt;</a:t>
            </a:r>
            <a:r>
              <a:rPr lang="en-US" altLang="zh-CN">
                <a:solidFill>
                  <a:srgbClr val="FF3300"/>
                </a:solidFill>
                <a:latin typeface="黑体" panose="02010609060101010101" pitchFamily="49" charset="-122"/>
                <a:ea typeface="黑体" panose="02010609060101010101" pitchFamily="49" charset="-122"/>
                <a:sym typeface="Symbol" panose="05050102010706020507" pitchFamily="18" charset="2"/>
              </a:rPr>
              <a:t></a:t>
            </a:r>
            <a:r>
              <a:rPr lang="en-US" altLang="zh-CN">
                <a:latin typeface="黑体" panose="02010609060101010101" pitchFamily="49" charset="-122"/>
                <a:ea typeface="黑体" panose="02010609060101010101" pitchFamily="49" charset="-122"/>
                <a:sym typeface="Symbol" panose="05050102010706020507" pitchFamily="18" charset="2"/>
              </a:rPr>
              <a:t>A&lt;2&lt;3&lt;</a:t>
            </a:r>
            <a:r>
              <a:rPr lang="en-US" altLang="zh-CN">
                <a:latin typeface="Times New Roman" panose="02020603050405020304" pitchFamily="18" charset="0"/>
                <a:ea typeface="黑体" panose="02010609060101010101" pitchFamily="49" charset="-122"/>
                <a:sym typeface="Symbol" panose="05050102010706020507" pitchFamily="18" charset="2"/>
              </a:rPr>
              <a:t>……</a:t>
            </a:r>
            <a:r>
              <a:rPr lang="en-US" altLang="zh-CN">
                <a:latin typeface="黑体" panose="02010609060101010101" pitchFamily="49" charset="-122"/>
                <a:ea typeface="黑体" panose="02010609060101010101" pitchFamily="49" charset="-122"/>
                <a:sym typeface="Symbol" panose="05050102010706020507" pitchFamily="18" charset="2"/>
              </a:rPr>
              <a:t>&lt;A</a:t>
            </a:r>
          </a:p>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sym typeface="Symbol" panose="05050102010706020507" pitchFamily="18" charset="2"/>
              </a:rPr>
              <a:t>两个关键字：花色</a:t>
            </a:r>
            <a:r>
              <a:rPr lang="zh-CN" altLang="en-US">
                <a:latin typeface="黑体" panose="02010609060101010101" pitchFamily="49" charset="-122"/>
                <a:ea typeface="黑体" panose="02010609060101010101" pitchFamily="49" charset="-122"/>
                <a:sym typeface="Symbol" panose="05050102010706020507" pitchFamily="18" charset="2"/>
              </a:rPr>
              <a:t>（&lt;</a:t>
            </a:r>
            <a:r>
              <a:rPr lang="zh-CN" altLang="en-US">
                <a:solidFill>
                  <a:srgbClr val="FF3300"/>
                </a:solidFill>
                <a:latin typeface="黑体" panose="02010609060101010101" pitchFamily="49" charset="-122"/>
                <a:ea typeface="黑体" panose="02010609060101010101" pitchFamily="49" charset="-122"/>
                <a:sym typeface="Symbol" panose="05050102010706020507" pitchFamily="18" charset="2"/>
              </a:rPr>
              <a:t></a:t>
            </a:r>
            <a:r>
              <a:rPr lang="zh-CN" altLang="en-US">
                <a:latin typeface="黑体" panose="02010609060101010101" pitchFamily="49" charset="-122"/>
                <a:ea typeface="黑体" panose="02010609060101010101" pitchFamily="49" charset="-122"/>
                <a:sym typeface="Symbol" panose="05050102010706020507" pitchFamily="18" charset="2"/>
              </a:rPr>
              <a:t>&lt;</a:t>
            </a:r>
            <a:r>
              <a:rPr lang="zh-CN" altLang="en-US">
                <a:solidFill>
                  <a:srgbClr val="FF3300"/>
                </a:solidFill>
                <a:latin typeface="黑体" panose="02010609060101010101" pitchFamily="49" charset="-122"/>
                <a:ea typeface="黑体" panose="02010609060101010101" pitchFamily="49" charset="-122"/>
                <a:sym typeface="Symbol" panose="05050102010706020507" pitchFamily="18" charset="2"/>
              </a:rPr>
              <a:t></a:t>
            </a:r>
            <a:r>
              <a:rPr lang="zh-CN" altLang="en-US">
                <a:latin typeface="黑体" panose="02010609060101010101" pitchFamily="49" charset="-122"/>
                <a:ea typeface="黑体" panose="02010609060101010101" pitchFamily="49" charset="-122"/>
                <a:sym typeface="Symbol" panose="05050102010706020507" pitchFamily="18" charset="2"/>
              </a:rPr>
              <a:t>&lt;）</a:t>
            </a:r>
          </a:p>
          <a:p>
            <a:pPr eaLnBrk="1" hangingPunct="1">
              <a:spcBef>
                <a:spcPct val="0"/>
              </a:spcBef>
              <a:buClrTx/>
              <a:buSzTx/>
              <a:buFontTx/>
              <a:buNone/>
            </a:pPr>
            <a:r>
              <a:rPr lang="zh-CN" altLang="en-US">
                <a:latin typeface="黑体" panose="02010609060101010101" pitchFamily="49" charset="-122"/>
                <a:ea typeface="黑体" panose="02010609060101010101" pitchFamily="49" charset="-122"/>
                <a:sym typeface="Symbol" panose="05050102010706020507" pitchFamily="18" charset="2"/>
              </a:rPr>
              <a:t>              </a:t>
            </a:r>
            <a:r>
              <a:rPr lang="zh-CN" altLang="en-US" b="1">
                <a:latin typeface="黑体" panose="02010609060101010101" pitchFamily="49" charset="-122"/>
                <a:ea typeface="黑体" panose="02010609060101010101" pitchFamily="49" charset="-122"/>
                <a:sym typeface="Symbol" panose="05050102010706020507" pitchFamily="18" charset="2"/>
              </a:rPr>
              <a:t>面值</a:t>
            </a:r>
            <a:r>
              <a:rPr lang="zh-CN" altLang="en-US">
                <a:latin typeface="黑体" panose="02010609060101010101" pitchFamily="49" charset="-122"/>
                <a:ea typeface="黑体" panose="02010609060101010101" pitchFamily="49" charset="-122"/>
                <a:sym typeface="Symbol" panose="05050102010706020507" pitchFamily="18" charset="2"/>
              </a:rPr>
              <a:t>（2&lt;3&lt;</a:t>
            </a:r>
            <a:r>
              <a:rPr lang="zh-CN" altLang="en-US">
                <a:latin typeface="Times New Roman" panose="02020603050405020304" pitchFamily="18" charset="0"/>
                <a:ea typeface="黑体" panose="02010609060101010101" pitchFamily="49" charset="-122"/>
                <a:sym typeface="Symbol" panose="05050102010706020507" pitchFamily="18" charset="2"/>
              </a:rPr>
              <a:t>…</a:t>
            </a:r>
            <a:r>
              <a:rPr lang="zh-CN" altLang="en-US">
                <a:latin typeface="黑体" panose="02010609060101010101" pitchFamily="49" charset="-122"/>
                <a:ea typeface="黑体" panose="02010609060101010101" pitchFamily="49" charset="-122"/>
                <a:sym typeface="Symbol" panose="05050102010706020507" pitchFamily="18" charset="2"/>
              </a:rPr>
              <a:t>&lt;</a:t>
            </a:r>
            <a:r>
              <a:rPr lang="en-US" altLang="zh-CN">
                <a:latin typeface="黑体" panose="02010609060101010101" pitchFamily="49" charset="-122"/>
                <a:ea typeface="黑体" panose="02010609060101010101" pitchFamily="49" charset="-122"/>
                <a:sym typeface="Symbol" panose="05050102010706020507" pitchFamily="18" charset="2"/>
              </a:rPr>
              <a:t>A）</a:t>
            </a:r>
          </a:p>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sym typeface="Symbol" panose="05050102010706020507" pitchFamily="18" charset="2"/>
              </a:rPr>
              <a:t>并且“花色”地位高于“面值”</a:t>
            </a:r>
          </a:p>
        </p:txBody>
      </p:sp>
      <p:sp>
        <p:nvSpPr>
          <p:cNvPr id="99334" name="Rectangle 6">
            <a:extLst>
              <a:ext uri="{FF2B5EF4-FFF2-40B4-BE49-F238E27FC236}">
                <a16:creationId xmlns:a16="http://schemas.microsoft.com/office/drawing/2014/main" id="{E0A66788-4BD9-4D6E-9089-0D67058AF84F}"/>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0636B3F2-4D70-44DA-BAB8-651A5183207C}"/>
              </a:ext>
            </a:extLst>
          </p:cNvPr>
          <p:cNvSpPr>
            <a:spLocks noGrp="1" noChangeArrowheads="1"/>
          </p:cNvSpPr>
          <p:nvPr>
            <p:ph type="title"/>
          </p:nvPr>
        </p:nvSpPr>
        <p:spPr>
          <a:xfrm>
            <a:off x="457200" y="1984375"/>
            <a:ext cx="8229600" cy="681038"/>
          </a:xfrm>
        </p:spPr>
        <p:txBody>
          <a:bodyPr/>
          <a:lstStyle/>
          <a:p>
            <a:pPr algn="l" eaLnBrk="1" hangingPunct="1"/>
            <a:r>
              <a:rPr lang="zh-CN" altLang="en-US" sz="3200">
                <a:latin typeface="黑体" panose="02010609060101010101" pitchFamily="49" charset="-122"/>
                <a:ea typeface="黑体" panose="02010609060101010101" pitchFamily="49" charset="-122"/>
              </a:rPr>
              <a:t>一、多关键字的排序(最低位优先法</a:t>
            </a:r>
            <a:r>
              <a:rPr lang="en-US" altLang="zh-CN" sz="3200">
                <a:latin typeface="黑体" panose="02010609060101010101" pitchFamily="49" charset="-122"/>
                <a:ea typeface="黑体" panose="02010609060101010101" pitchFamily="49" charset="-122"/>
              </a:rPr>
              <a:t>LSD)</a:t>
            </a:r>
          </a:p>
        </p:txBody>
      </p:sp>
      <p:sp>
        <p:nvSpPr>
          <p:cNvPr id="100355" name="Text Box 3">
            <a:extLst>
              <a:ext uri="{FF2B5EF4-FFF2-40B4-BE49-F238E27FC236}">
                <a16:creationId xmlns:a16="http://schemas.microsoft.com/office/drawing/2014/main" id="{822D1F4A-B4AC-4CFD-9A3A-F4C6AD5C0D7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89EF9A9-FD77-4F06-8F69-70EE7F871DD1}" type="slidenum">
              <a:rPr lang="zh-CN" altLang="en-US" sz="2400"/>
              <a:pPr algn="r" eaLnBrk="1" hangingPunct="1">
                <a:spcBef>
                  <a:spcPct val="50000"/>
                </a:spcBef>
                <a:buClrTx/>
                <a:buSzTx/>
                <a:buFontTx/>
                <a:buNone/>
              </a:pPr>
              <a:t>96</a:t>
            </a:fld>
            <a:endParaRPr lang="en-US" altLang="zh-CN" sz="2400"/>
          </a:p>
        </p:txBody>
      </p:sp>
      <p:sp>
        <p:nvSpPr>
          <p:cNvPr id="100356" name="Text Box 4">
            <a:extLst>
              <a:ext uri="{FF2B5EF4-FFF2-40B4-BE49-F238E27FC236}">
                <a16:creationId xmlns:a16="http://schemas.microsoft.com/office/drawing/2014/main" id="{9FF359CF-A863-4940-B84A-B20DCF68564A}"/>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第六节　基数排序</a:t>
            </a:r>
          </a:p>
        </p:txBody>
      </p:sp>
      <p:sp>
        <p:nvSpPr>
          <p:cNvPr id="100357" name="Rectangle 5">
            <a:extLst>
              <a:ext uri="{FF2B5EF4-FFF2-40B4-BE49-F238E27FC236}">
                <a16:creationId xmlns:a16="http://schemas.microsoft.com/office/drawing/2014/main" id="{51F6217A-726B-42E5-8F4F-B8656384C278}"/>
              </a:ext>
            </a:extLst>
          </p:cNvPr>
          <p:cNvSpPr>
            <a:spLocks noGrp="1" noChangeArrowheads="1"/>
          </p:cNvSpPr>
          <p:nvPr>
            <p:ph type="body" idx="1"/>
          </p:nvPr>
        </p:nvSpPr>
        <p:spPr>
          <a:xfrm>
            <a:off x="381000" y="2819400"/>
            <a:ext cx="8763000" cy="4038600"/>
          </a:xfrm>
        </p:spPr>
        <p:txBody>
          <a:bodyPr/>
          <a:lstStyle/>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从</a:t>
            </a:r>
            <a:r>
              <a:rPr lang="zh-CN" altLang="en-US" b="1">
                <a:solidFill>
                  <a:srgbClr val="FF0000"/>
                </a:solidFill>
                <a:latin typeface="黑体" panose="02010609060101010101" pitchFamily="49" charset="-122"/>
                <a:ea typeface="黑体" panose="02010609060101010101" pitchFamily="49" charset="-122"/>
              </a:rPr>
              <a:t>最低位</a:t>
            </a:r>
            <a:r>
              <a:rPr lang="zh-CN" altLang="en-US" b="1">
                <a:latin typeface="黑体" panose="02010609060101010101" pitchFamily="49" charset="-122"/>
                <a:ea typeface="黑体" panose="02010609060101010101" pitchFamily="49" charset="-122"/>
              </a:rPr>
              <a:t>关键字</a:t>
            </a:r>
            <a:r>
              <a:rPr lang="en-US" altLang="zh-CN" b="1">
                <a:latin typeface="黑体" panose="02010609060101010101" pitchFamily="49" charset="-122"/>
                <a:ea typeface="黑体" panose="02010609060101010101" pitchFamily="49" charset="-122"/>
              </a:rPr>
              <a:t>kd</a:t>
            </a:r>
            <a:r>
              <a:rPr lang="zh-CN" altLang="en-US" b="1">
                <a:latin typeface="黑体" panose="02010609060101010101" pitchFamily="49" charset="-122"/>
                <a:ea typeface="黑体" panose="02010609060101010101" pitchFamily="49" charset="-122"/>
              </a:rPr>
              <a:t>起进行排序，</a:t>
            </a:r>
          </a:p>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然后再对</a:t>
            </a:r>
            <a:r>
              <a:rPr lang="zh-CN" altLang="en-US" b="1">
                <a:solidFill>
                  <a:srgbClr val="FF0000"/>
                </a:solidFill>
                <a:latin typeface="黑体" panose="02010609060101010101" pitchFamily="49" charset="-122"/>
                <a:ea typeface="黑体" panose="02010609060101010101" pitchFamily="49" charset="-122"/>
              </a:rPr>
              <a:t>高一位</a:t>
            </a:r>
            <a:r>
              <a:rPr lang="zh-CN" altLang="en-US" b="1">
                <a:latin typeface="黑体" panose="02010609060101010101" pitchFamily="49" charset="-122"/>
                <a:ea typeface="黑体" panose="02010609060101010101" pitchFamily="49" charset="-122"/>
              </a:rPr>
              <a:t>的关键字排序，</a:t>
            </a:r>
            <a:r>
              <a:rPr lang="zh-CN" altLang="en-US" b="1">
                <a:latin typeface="Times New Roman" panose="02020603050405020304" pitchFamily="18" charset="0"/>
                <a:ea typeface="黑体" panose="02010609060101010101" pitchFamily="49" charset="-122"/>
              </a:rPr>
              <a:t>……</a:t>
            </a:r>
            <a:endParaRPr lang="zh-CN" altLang="en-US" b="1">
              <a:latin typeface="黑体" panose="02010609060101010101" pitchFamily="49" charset="-122"/>
              <a:ea typeface="黑体" panose="02010609060101010101" pitchFamily="49" charset="-122"/>
            </a:endParaRPr>
          </a:p>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依次重复，直至对</a:t>
            </a:r>
            <a:r>
              <a:rPr lang="zh-CN" altLang="en-US" b="1">
                <a:solidFill>
                  <a:srgbClr val="FF0000"/>
                </a:solidFill>
                <a:latin typeface="黑体" panose="02010609060101010101" pitchFamily="49" charset="-122"/>
                <a:ea typeface="黑体" panose="02010609060101010101" pitchFamily="49" charset="-122"/>
              </a:rPr>
              <a:t>最高位</a:t>
            </a:r>
            <a:r>
              <a:rPr lang="zh-CN" altLang="en-US" b="1">
                <a:latin typeface="黑体" panose="02010609060101010101" pitchFamily="49" charset="-122"/>
                <a:ea typeface="黑体" panose="02010609060101010101" pitchFamily="49" charset="-122"/>
              </a:rPr>
              <a:t>关键字</a:t>
            </a:r>
            <a:r>
              <a:rPr lang="en-US" altLang="zh-CN" b="1">
                <a:latin typeface="黑体" panose="02010609060101010101" pitchFamily="49" charset="-122"/>
                <a:ea typeface="黑体" panose="02010609060101010101" pitchFamily="49" charset="-122"/>
              </a:rPr>
              <a:t>k1</a:t>
            </a:r>
            <a:r>
              <a:rPr lang="zh-CN" altLang="en-US" b="1">
                <a:latin typeface="黑体" panose="02010609060101010101" pitchFamily="49" charset="-122"/>
                <a:ea typeface="黑体" panose="02010609060101010101" pitchFamily="49" charset="-122"/>
              </a:rPr>
              <a:t>排序后，便成为一个有序序列</a:t>
            </a:r>
            <a:endParaRPr lang="en-US" altLang="zh-CN" b="1">
              <a:latin typeface="黑体" panose="02010609060101010101" pitchFamily="49" charset="-122"/>
              <a:ea typeface="黑体" panose="02010609060101010101" pitchFamily="49" charset="-122"/>
            </a:endParaRPr>
          </a:p>
        </p:txBody>
      </p:sp>
      <p:sp>
        <p:nvSpPr>
          <p:cNvPr id="100358" name="Rectangle 6">
            <a:extLst>
              <a:ext uri="{FF2B5EF4-FFF2-40B4-BE49-F238E27FC236}">
                <a16:creationId xmlns:a16="http://schemas.microsoft.com/office/drawing/2014/main" id="{5FA11FE2-C2F9-4E79-A457-D527579DF3E2}"/>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8912EB58-FBA8-4CB5-83E8-DAFCF1C002B7}"/>
              </a:ext>
            </a:extLst>
          </p:cNvPr>
          <p:cNvSpPr>
            <a:spLocks noGrp="1" noChangeArrowheads="1"/>
          </p:cNvSpPr>
          <p:nvPr>
            <p:ph type="title"/>
          </p:nvPr>
        </p:nvSpPr>
        <p:spPr>
          <a:xfrm>
            <a:off x="457200" y="1984375"/>
            <a:ext cx="8686800" cy="681038"/>
          </a:xfrm>
        </p:spPr>
        <p:txBody>
          <a:bodyPr/>
          <a:lstStyle/>
          <a:p>
            <a:pPr algn="l" eaLnBrk="1" hangingPunct="1"/>
            <a:r>
              <a:rPr lang="zh-CN" altLang="en-US" sz="3300">
                <a:latin typeface="黑体" panose="02010609060101010101" pitchFamily="49" charset="-122"/>
                <a:ea typeface="黑体" panose="02010609060101010101" pitchFamily="49" charset="-122"/>
              </a:rPr>
              <a:t>一、多关键字的排序(最低位优先法</a:t>
            </a:r>
            <a:r>
              <a:rPr lang="en-US" altLang="zh-CN" sz="3300">
                <a:latin typeface="黑体" panose="02010609060101010101" pitchFamily="49" charset="-122"/>
                <a:ea typeface="黑体" panose="02010609060101010101" pitchFamily="49" charset="-122"/>
              </a:rPr>
              <a:t>LSD－</a:t>
            </a:r>
            <a:r>
              <a:rPr lang="zh-CN" altLang="en-US" sz="3300">
                <a:latin typeface="黑体" panose="02010609060101010101" pitchFamily="49" charset="-122"/>
                <a:ea typeface="黑体" panose="02010609060101010101" pitchFamily="49" charset="-122"/>
              </a:rPr>
              <a:t>举例)</a:t>
            </a:r>
          </a:p>
        </p:txBody>
      </p:sp>
      <p:sp>
        <p:nvSpPr>
          <p:cNvPr id="101379" name="Text Box 3">
            <a:extLst>
              <a:ext uri="{FF2B5EF4-FFF2-40B4-BE49-F238E27FC236}">
                <a16:creationId xmlns:a16="http://schemas.microsoft.com/office/drawing/2014/main" id="{285611E5-0E65-45B7-B417-91B661ACC7FF}"/>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2CECAEE-EC2E-4318-AC79-3C0C03FC23CF}" type="slidenum">
              <a:rPr lang="zh-CN" altLang="en-US" sz="2400"/>
              <a:pPr algn="r" eaLnBrk="1" hangingPunct="1">
                <a:spcBef>
                  <a:spcPct val="50000"/>
                </a:spcBef>
                <a:buClrTx/>
                <a:buSzTx/>
                <a:buFontTx/>
                <a:buNone/>
              </a:pPr>
              <a:t>97</a:t>
            </a:fld>
            <a:endParaRPr lang="en-US" altLang="zh-CN" sz="2400"/>
          </a:p>
        </p:txBody>
      </p:sp>
      <p:sp>
        <p:nvSpPr>
          <p:cNvPr id="101380" name="Text Box 4">
            <a:extLst>
              <a:ext uri="{FF2B5EF4-FFF2-40B4-BE49-F238E27FC236}">
                <a16:creationId xmlns:a16="http://schemas.microsoft.com/office/drawing/2014/main" id="{E9128F98-E940-42A0-81D8-3B07E407265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第六节　基数排序</a:t>
            </a:r>
          </a:p>
        </p:txBody>
      </p:sp>
      <p:sp>
        <p:nvSpPr>
          <p:cNvPr id="101381" name="Rectangle 6">
            <a:extLst>
              <a:ext uri="{FF2B5EF4-FFF2-40B4-BE49-F238E27FC236}">
                <a16:creationId xmlns:a16="http://schemas.microsoft.com/office/drawing/2014/main" id="{71303013-4AD0-406C-8C92-E4B9798C8294}"/>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101382" name="Group 8">
            <a:extLst>
              <a:ext uri="{FF2B5EF4-FFF2-40B4-BE49-F238E27FC236}">
                <a16:creationId xmlns:a16="http://schemas.microsoft.com/office/drawing/2014/main" id="{76A1E9BD-D526-40FD-9E6B-1D72FCA0D7E1}"/>
              </a:ext>
            </a:extLst>
          </p:cNvPr>
          <p:cNvGrpSpPr>
            <a:grpSpLocks/>
          </p:cNvGrpSpPr>
          <p:nvPr/>
        </p:nvGrpSpPr>
        <p:grpSpPr bwMode="auto">
          <a:xfrm>
            <a:off x="3124200" y="3048000"/>
            <a:ext cx="4605338" cy="914400"/>
            <a:chOff x="1200" y="3072"/>
            <a:chExt cx="2902" cy="576"/>
          </a:xfrm>
        </p:grpSpPr>
        <p:sp>
          <p:nvSpPr>
            <p:cNvPr id="101398" name="Text Box 9">
              <a:extLst>
                <a:ext uri="{FF2B5EF4-FFF2-40B4-BE49-F238E27FC236}">
                  <a16:creationId xmlns:a16="http://schemas.microsoft.com/office/drawing/2014/main" id="{1B399ADB-09EC-4F7B-8858-3B462327F5DB}"/>
                </a:ext>
              </a:extLst>
            </p:cNvPr>
            <p:cNvSpPr txBox="1">
              <a:spLocks noChangeArrowheads="1"/>
            </p:cNvSpPr>
            <p:nvPr/>
          </p:nvSpPr>
          <p:spPr bwMode="auto">
            <a:xfrm>
              <a:off x="1296" y="3072"/>
              <a:ext cx="280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rPr>
                <a:t>0        1        2        3        4        5    </a:t>
              </a:r>
              <a:endParaRPr lang="en-US" altLang="zh-CN" sz="2400">
                <a:latin typeface="Times New Roman" panose="02020603050405020304" pitchFamily="18" charset="0"/>
              </a:endParaRPr>
            </a:p>
          </p:txBody>
        </p:sp>
        <p:sp>
          <p:nvSpPr>
            <p:cNvPr id="296970" name="Oval 10">
              <a:extLst>
                <a:ext uri="{FF2B5EF4-FFF2-40B4-BE49-F238E27FC236}">
                  <a16:creationId xmlns:a16="http://schemas.microsoft.com/office/drawing/2014/main" id="{E7F4248F-6803-4BFD-890D-444261659924}"/>
                </a:ext>
              </a:extLst>
            </p:cNvPr>
            <p:cNvSpPr>
              <a:spLocks noChangeArrowheads="1"/>
            </p:cNvSpPr>
            <p:nvPr/>
          </p:nvSpPr>
          <p:spPr bwMode="auto">
            <a:xfrm>
              <a:off x="120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96971" name="Oval 11">
              <a:extLst>
                <a:ext uri="{FF2B5EF4-FFF2-40B4-BE49-F238E27FC236}">
                  <a16:creationId xmlns:a16="http://schemas.microsoft.com/office/drawing/2014/main" id="{6B93531F-78C3-41C0-BCCA-94A4E6E28476}"/>
                </a:ext>
              </a:extLst>
            </p:cNvPr>
            <p:cNvSpPr>
              <a:spLocks noChangeArrowheads="1"/>
            </p:cNvSpPr>
            <p:nvPr/>
          </p:nvSpPr>
          <p:spPr bwMode="auto">
            <a:xfrm>
              <a:off x="360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96972" name="Oval 12">
              <a:extLst>
                <a:ext uri="{FF2B5EF4-FFF2-40B4-BE49-F238E27FC236}">
                  <a16:creationId xmlns:a16="http://schemas.microsoft.com/office/drawing/2014/main" id="{8E01684C-F122-4A75-9DEF-FB8AE2E05C42}"/>
                </a:ext>
              </a:extLst>
            </p:cNvPr>
            <p:cNvSpPr>
              <a:spLocks noChangeArrowheads="1"/>
            </p:cNvSpPr>
            <p:nvPr/>
          </p:nvSpPr>
          <p:spPr bwMode="auto">
            <a:xfrm>
              <a:off x="1632"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96973" name="Oval 13">
              <a:extLst>
                <a:ext uri="{FF2B5EF4-FFF2-40B4-BE49-F238E27FC236}">
                  <a16:creationId xmlns:a16="http://schemas.microsoft.com/office/drawing/2014/main" id="{916CECFE-9E45-4D5E-8550-CB4B619846EF}"/>
                </a:ext>
              </a:extLst>
            </p:cNvPr>
            <p:cNvSpPr>
              <a:spLocks noChangeArrowheads="1"/>
            </p:cNvSpPr>
            <p:nvPr/>
          </p:nvSpPr>
          <p:spPr bwMode="auto">
            <a:xfrm>
              <a:off x="216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96974" name="Oval 14">
              <a:extLst>
                <a:ext uri="{FF2B5EF4-FFF2-40B4-BE49-F238E27FC236}">
                  <a16:creationId xmlns:a16="http://schemas.microsoft.com/office/drawing/2014/main" id="{F961DA85-4097-4432-936D-68B65F855204}"/>
                </a:ext>
              </a:extLst>
            </p:cNvPr>
            <p:cNvSpPr>
              <a:spLocks noChangeArrowheads="1"/>
            </p:cNvSpPr>
            <p:nvPr/>
          </p:nvSpPr>
          <p:spPr bwMode="auto">
            <a:xfrm>
              <a:off x="2688"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96975" name="Oval 15">
              <a:extLst>
                <a:ext uri="{FF2B5EF4-FFF2-40B4-BE49-F238E27FC236}">
                  <a16:creationId xmlns:a16="http://schemas.microsoft.com/office/drawing/2014/main" id="{07316036-F2ED-4BE4-A749-E2C3A83080A6}"/>
                </a:ext>
              </a:extLst>
            </p:cNvPr>
            <p:cNvSpPr>
              <a:spLocks noChangeArrowheads="1"/>
            </p:cNvSpPr>
            <p:nvPr/>
          </p:nvSpPr>
          <p:spPr bwMode="auto">
            <a:xfrm>
              <a:off x="312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grpSp>
      <p:grpSp>
        <p:nvGrpSpPr>
          <p:cNvPr id="101383" name="Group 24">
            <a:extLst>
              <a:ext uri="{FF2B5EF4-FFF2-40B4-BE49-F238E27FC236}">
                <a16:creationId xmlns:a16="http://schemas.microsoft.com/office/drawing/2014/main" id="{FA309909-1D9A-400E-AE11-F9B382979347}"/>
              </a:ext>
            </a:extLst>
          </p:cNvPr>
          <p:cNvGrpSpPr>
            <a:grpSpLocks/>
          </p:cNvGrpSpPr>
          <p:nvPr/>
        </p:nvGrpSpPr>
        <p:grpSpPr bwMode="auto">
          <a:xfrm>
            <a:off x="3200400" y="4648200"/>
            <a:ext cx="4267200" cy="533400"/>
            <a:chOff x="1488" y="2784"/>
            <a:chExt cx="2688" cy="336"/>
          </a:xfrm>
        </p:grpSpPr>
        <p:sp>
          <p:nvSpPr>
            <p:cNvPr id="296978" name="Oval 18">
              <a:extLst>
                <a:ext uri="{FF2B5EF4-FFF2-40B4-BE49-F238E27FC236}">
                  <a16:creationId xmlns:a16="http://schemas.microsoft.com/office/drawing/2014/main" id="{CAEE27EA-A11F-4E63-8E59-7DDB25C10C22}"/>
                </a:ext>
              </a:extLst>
            </p:cNvPr>
            <p:cNvSpPr>
              <a:spLocks noChangeArrowheads="1"/>
            </p:cNvSpPr>
            <p:nvPr/>
          </p:nvSpPr>
          <p:spPr bwMode="auto">
            <a:xfrm>
              <a:off x="1488"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96979" name="Oval 19">
              <a:extLst>
                <a:ext uri="{FF2B5EF4-FFF2-40B4-BE49-F238E27FC236}">
                  <a16:creationId xmlns:a16="http://schemas.microsoft.com/office/drawing/2014/main" id="{30E46249-A9D8-42F1-9293-25C8C030BEC6}"/>
                </a:ext>
              </a:extLst>
            </p:cNvPr>
            <p:cNvSpPr>
              <a:spLocks noChangeArrowheads="1"/>
            </p:cNvSpPr>
            <p:nvPr/>
          </p:nvSpPr>
          <p:spPr bwMode="auto">
            <a:xfrm>
              <a:off x="3408"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96980" name="Oval 20">
              <a:extLst>
                <a:ext uri="{FF2B5EF4-FFF2-40B4-BE49-F238E27FC236}">
                  <a16:creationId xmlns:a16="http://schemas.microsoft.com/office/drawing/2014/main" id="{A663B882-6839-460A-A3CB-330D9B6B979D}"/>
                </a:ext>
              </a:extLst>
            </p:cNvPr>
            <p:cNvSpPr>
              <a:spLocks noChangeArrowheads="1"/>
            </p:cNvSpPr>
            <p:nvPr/>
          </p:nvSpPr>
          <p:spPr bwMode="auto">
            <a:xfrm>
              <a:off x="1968"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96981" name="Oval 21">
              <a:extLst>
                <a:ext uri="{FF2B5EF4-FFF2-40B4-BE49-F238E27FC236}">
                  <a16:creationId xmlns:a16="http://schemas.microsoft.com/office/drawing/2014/main" id="{3B352EF0-3F7D-47C5-8CF9-9953B00F2DD8}"/>
                </a:ext>
              </a:extLst>
            </p:cNvPr>
            <p:cNvSpPr>
              <a:spLocks noChangeArrowheads="1"/>
            </p:cNvSpPr>
            <p:nvPr/>
          </p:nvSpPr>
          <p:spPr bwMode="auto">
            <a:xfrm>
              <a:off x="3840"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96982" name="Oval 22">
              <a:extLst>
                <a:ext uri="{FF2B5EF4-FFF2-40B4-BE49-F238E27FC236}">
                  <a16:creationId xmlns:a16="http://schemas.microsoft.com/office/drawing/2014/main" id="{BA5F180C-EE90-4C3E-96C7-1B83B9DC107F}"/>
                </a:ext>
              </a:extLst>
            </p:cNvPr>
            <p:cNvSpPr>
              <a:spLocks noChangeArrowheads="1"/>
            </p:cNvSpPr>
            <p:nvPr/>
          </p:nvSpPr>
          <p:spPr bwMode="auto">
            <a:xfrm>
              <a:off x="2448"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96983" name="Oval 23">
              <a:extLst>
                <a:ext uri="{FF2B5EF4-FFF2-40B4-BE49-F238E27FC236}">
                  <a16:creationId xmlns:a16="http://schemas.microsoft.com/office/drawing/2014/main" id="{30687F01-E426-4507-8E32-547924B7D685}"/>
                </a:ext>
              </a:extLst>
            </p:cNvPr>
            <p:cNvSpPr>
              <a:spLocks noChangeArrowheads="1"/>
            </p:cNvSpPr>
            <p:nvPr/>
          </p:nvSpPr>
          <p:spPr bwMode="auto">
            <a:xfrm>
              <a:off x="2928"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grpSp>
      <p:grpSp>
        <p:nvGrpSpPr>
          <p:cNvPr id="101384" name="Group 32">
            <a:extLst>
              <a:ext uri="{FF2B5EF4-FFF2-40B4-BE49-F238E27FC236}">
                <a16:creationId xmlns:a16="http://schemas.microsoft.com/office/drawing/2014/main" id="{1C8222A4-1E7C-44DB-BCAE-E7EB67E8B2A3}"/>
              </a:ext>
            </a:extLst>
          </p:cNvPr>
          <p:cNvGrpSpPr>
            <a:grpSpLocks/>
          </p:cNvGrpSpPr>
          <p:nvPr/>
        </p:nvGrpSpPr>
        <p:grpSpPr bwMode="auto">
          <a:xfrm>
            <a:off x="3200400" y="5791200"/>
            <a:ext cx="4267200" cy="536575"/>
            <a:chOff x="1488" y="3504"/>
            <a:chExt cx="2688" cy="336"/>
          </a:xfrm>
        </p:grpSpPr>
        <p:sp>
          <p:nvSpPr>
            <p:cNvPr id="296986" name="Oval 26">
              <a:extLst>
                <a:ext uri="{FF2B5EF4-FFF2-40B4-BE49-F238E27FC236}">
                  <a16:creationId xmlns:a16="http://schemas.microsoft.com/office/drawing/2014/main" id="{97AE9404-7589-43F4-9DEB-086C87429058}"/>
                </a:ext>
              </a:extLst>
            </p:cNvPr>
            <p:cNvSpPr>
              <a:spLocks noChangeArrowheads="1"/>
            </p:cNvSpPr>
            <p:nvPr/>
          </p:nvSpPr>
          <p:spPr bwMode="auto">
            <a:xfrm>
              <a:off x="2400" y="350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96987" name="Oval 27">
              <a:extLst>
                <a:ext uri="{FF2B5EF4-FFF2-40B4-BE49-F238E27FC236}">
                  <a16:creationId xmlns:a16="http://schemas.microsoft.com/office/drawing/2014/main" id="{F40771E1-4837-45AF-BE1B-6D881EB6EEF7}"/>
                </a:ext>
              </a:extLst>
            </p:cNvPr>
            <p:cNvSpPr>
              <a:spLocks noChangeArrowheads="1"/>
            </p:cNvSpPr>
            <p:nvPr/>
          </p:nvSpPr>
          <p:spPr bwMode="auto">
            <a:xfrm>
              <a:off x="1488" y="350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96988" name="Oval 28">
              <a:extLst>
                <a:ext uri="{FF2B5EF4-FFF2-40B4-BE49-F238E27FC236}">
                  <a16:creationId xmlns:a16="http://schemas.microsoft.com/office/drawing/2014/main" id="{774CB7A8-0428-4B73-9A09-564D00585388}"/>
                </a:ext>
              </a:extLst>
            </p:cNvPr>
            <p:cNvSpPr>
              <a:spLocks noChangeArrowheads="1"/>
            </p:cNvSpPr>
            <p:nvPr/>
          </p:nvSpPr>
          <p:spPr bwMode="auto">
            <a:xfrm>
              <a:off x="2880" y="350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96989" name="Oval 29">
              <a:extLst>
                <a:ext uri="{FF2B5EF4-FFF2-40B4-BE49-F238E27FC236}">
                  <a16:creationId xmlns:a16="http://schemas.microsoft.com/office/drawing/2014/main" id="{C93E0575-39A1-4821-BCFA-5F1D07F4AA6C}"/>
                </a:ext>
              </a:extLst>
            </p:cNvPr>
            <p:cNvSpPr>
              <a:spLocks noChangeArrowheads="1"/>
            </p:cNvSpPr>
            <p:nvPr/>
          </p:nvSpPr>
          <p:spPr bwMode="auto">
            <a:xfrm>
              <a:off x="3840" y="350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96990" name="Oval 30">
              <a:extLst>
                <a:ext uri="{FF2B5EF4-FFF2-40B4-BE49-F238E27FC236}">
                  <a16:creationId xmlns:a16="http://schemas.microsoft.com/office/drawing/2014/main" id="{2048EB74-B5D2-4A03-ADEE-160B380CD294}"/>
                </a:ext>
              </a:extLst>
            </p:cNvPr>
            <p:cNvSpPr>
              <a:spLocks noChangeArrowheads="1"/>
            </p:cNvSpPr>
            <p:nvPr/>
          </p:nvSpPr>
          <p:spPr bwMode="auto">
            <a:xfrm>
              <a:off x="3360" y="350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96991" name="Oval 31">
              <a:extLst>
                <a:ext uri="{FF2B5EF4-FFF2-40B4-BE49-F238E27FC236}">
                  <a16:creationId xmlns:a16="http://schemas.microsoft.com/office/drawing/2014/main" id="{2051C488-512E-45A5-8CCF-00E8535F3EA8}"/>
                </a:ext>
              </a:extLst>
            </p:cNvPr>
            <p:cNvSpPr>
              <a:spLocks noChangeArrowheads="1"/>
            </p:cNvSpPr>
            <p:nvPr/>
          </p:nvSpPr>
          <p:spPr bwMode="auto">
            <a:xfrm>
              <a:off x="1920" y="350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grpSp>
      <p:sp>
        <p:nvSpPr>
          <p:cNvPr id="101385" name="Text Box 33">
            <a:extLst>
              <a:ext uri="{FF2B5EF4-FFF2-40B4-BE49-F238E27FC236}">
                <a16:creationId xmlns:a16="http://schemas.microsoft.com/office/drawing/2014/main" id="{581DB2A0-97BD-4B68-83B7-41A190BE458C}"/>
              </a:ext>
            </a:extLst>
          </p:cNvPr>
          <p:cNvSpPr txBox="1">
            <a:spLocks noChangeArrowheads="1"/>
          </p:cNvSpPr>
          <p:nvPr/>
        </p:nvSpPr>
        <p:spPr bwMode="auto">
          <a:xfrm>
            <a:off x="457200" y="4724400"/>
            <a:ext cx="2514600"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t>最低位(个位)排序后</a:t>
            </a:r>
          </a:p>
          <a:p>
            <a:pPr eaLnBrk="1" hangingPunct="1">
              <a:spcBef>
                <a:spcPct val="0"/>
              </a:spcBef>
              <a:buClrTx/>
              <a:buSzTx/>
              <a:buFontTx/>
              <a:buNone/>
            </a:pPr>
            <a:endParaRPr lang="zh-CN" altLang="en-US" sz="2000"/>
          </a:p>
          <a:p>
            <a:pPr eaLnBrk="1" hangingPunct="1">
              <a:spcBef>
                <a:spcPct val="0"/>
              </a:spcBef>
              <a:buClrTx/>
              <a:buSzTx/>
              <a:buFontTx/>
              <a:buNone/>
            </a:pPr>
            <a:endParaRPr lang="zh-CN" altLang="en-US" sz="2000"/>
          </a:p>
          <a:p>
            <a:pPr eaLnBrk="1" hangingPunct="1">
              <a:spcBef>
                <a:spcPct val="0"/>
              </a:spcBef>
              <a:buClrTx/>
              <a:buSzTx/>
              <a:buFontTx/>
              <a:buNone/>
            </a:pPr>
            <a:endParaRPr lang="zh-CN" altLang="en-US" sz="2000"/>
          </a:p>
          <a:p>
            <a:pPr eaLnBrk="1" hangingPunct="1">
              <a:spcBef>
                <a:spcPct val="0"/>
              </a:spcBef>
              <a:buClrTx/>
              <a:buSzTx/>
              <a:buFontTx/>
              <a:buNone/>
            </a:pPr>
            <a:r>
              <a:rPr lang="zh-CN" altLang="en-US" sz="2000"/>
              <a:t>最高位(十位)排序后</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B068CC49-A920-4092-924B-5D2BC9812C58}"/>
              </a:ext>
            </a:extLst>
          </p:cNvPr>
          <p:cNvSpPr>
            <a:spLocks noGrp="1" noChangeArrowheads="1"/>
          </p:cNvSpPr>
          <p:nvPr>
            <p:ph type="title"/>
          </p:nvPr>
        </p:nvSpPr>
        <p:spPr>
          <a:xfrm>
            <a:off x="428625" y="1785938"/>
            <a:ext cx="8229600" cy="681037"/>
          </a:xfrm>
        </p:spPr>
        <p:txBody>
          <a:bodyPr/>
          <a:lstStyle/>
          <a:p>
            <a:pPr algn="l" eaLnBrk="1" hangingPunct="1"/>
            <a:r>
              <a:rPr lang="zh-CN" altLang="en-US" sz="3300" dirty="0">
                <a:latin typeface="黑体" panose="02010609060101010101" pitchFamily="49" charset="-122"/>
                <a:ea typeface="黑体" panose="02010609060101010101" pitchFamily="49" charset="-122"/>
              </a:rPr>
              <a:t>二、链式基数排序</a:t>
            </a:r>
            <a:endParaRPr lang="en-US" altLang="zh-CN" sz="3300" dirty="0">
              <a:latin typeface="黑体" panose="02010609060101010101" pitchFamily="49" charset="-122"/>
              <a:ea typeface="黑体" panose="02010609060101010101" pitchFamily="49" charset="-122"/>
            </a:endParaRPr>
          </a:p>
        </p:txBody>
      </p:sp>
      <p:sp>
        <p:nvSpPr>
          <p:cNvPr id="102403" name="Text Box 3">
            <a:extLst>
              <a:ext uri="{FF2B5EF4-FFF2-40B4-BE49-F238E27FC236}">
                <a16:creationId xmlns:a16="http://schemas.microsoft.com/office/drawing/2014/main" id="{58C6A3C4-B91D-474B-9A6D-8E38A0E00CD0}"/>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7505062-D38B-4656-ADE6-107094D5F0CA}" type="slidenum">
              <a:rPr lang="zh-CN" altLang="en-US" sz="2400"/>
              <a:pPr algn="r" eaLnBrk="1" hangingPunct="1">
                <a:spcBef>
                  <a:spcPct val="50000"/>
                </a:spcBef>
                <a:buClrTx/>
                <a:buSzTx/>
                <a:buFontTx/>
                <a:buNone/>
              </a:pPr>
              <a:t>98</a:t>
            </a:fld>
            <a:endParaRPr lang="en-US" altLang="zh-CN" sz="2400"/>
          </a:p>
        </p:txBody>
      </p:sp>
      <p:sp>
        <p:nvSpPr>
          <p:cNvPr id="102404" name="Text Box 4">
            <a:extLst>
              <a:ext uri="{FF2B5EF4-FFF2-40B4-BE49-F238E27FC236}">
                <a16:creationId xmlns:a16="http://schemas.microsoft.com/office/drawing/2014/main" id="{674D2068-71EF-4D56-987F-4E389B75E5A0}"/>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第六节　基数排序</a:t>
            </a:r>
          </a:p>
        </p:txBody>
      </p:sp>
      <p:sp>
        <p:nvSpPr>
          <p:cNvPr id="102405" name="Rectangle 5">
            <a:extLst>
              <a:ext uri="{FF2B5EF4-FFF2-40B4-BE49-F238E27FC236}">
                <a16:creationId xmlns:a16="http://schemas.microsoft.com/office/drawing/2014/main" id="{5AE9BAB7-02CA-4BD2-A149-69EE1DE64E7C}"/>
              </a:ext>
            </a:extLst>
          </p:cNvPr>
          <p:cNvSpPr>
            <a:spLocks noGrp="1" noChangeArrowheads="1"/>
          </p:cNvSpPr>
          <p:nvPr>
            <p:ph type="body" idx="1"/>
          </p:nvPr>
        </p:nvSpPr>
        <p:spPr>
          <a:xfrm>
            <a:off x="428625" y="2643188"/>
            <a:ext cx="8405813" cy="4038600"/>
          </a:xfrm>
        </p:spPr>
        <p:txBody>
          <a:bodyPr/>
          <a:lstStyle/>
          <a:p>
            <a:pPr eaLnBrk="1" hangingPunct="1">
              <a:spcBef>
                <a:spcPct val="70000"/>
              </a:spcBef>
              <a:buClr>
                <a:schemeClr val="tx2"/>
              </a:buClr>
              <a:buSzPct val="50000"/>
            </a:pPr>
            <a:r>
              <a:rPr lang="zh-CN" altLang="en-US" b="1" dirty="0">
                <a:latin typeface="黑体" panose="02010609060101010101" pitchFamily="49" charset="-122"/>
                <a:ea typeface="黑体" panose="02010609060101010101" pitchFamily="49" charset="-122"/>
              </a:rPr>
              <a:t>基数排序：借助</a:t>
            </a:r>
            <a:r>
              <a:rPr lang="zh-CN" altLang="en-US" b="1" dirty="0">
                <a:latin typeface="Times New Roman" panose="02020603050405020304" pitchFamily="18" charset="0"/>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分配</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和</a:t>
            </a:r>
            <a:r>
              <a:rPr lang="zh-CN" altLang="en-US" b="1" dirty="0">
                <a:latin typeface="Times New Roman" panose="02020603050405020304" pitchFamily="18" charset="0"/>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收集</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对</a:t>
            </a:r>
            <a:r>
              <a:rPr lang="zh-CN" altLang="en-US" b="1" dirty="0">
                <a:solidFill>
                  <a:srgbClr val="FF0000"/>
                </a:solidFill>
                <a:latin typeface="黑体" panose="02010609060101010101" pitchFamily="49" charset="-122"/>
                <a:ea typeface="黑体" panose="02010609060101010101" pitchFamily="49" charset="-122"/>
              </a:rPr>
              <a:t>单逻辑关键字</a:t>
            </a:r>
            <a:r>
              <a:rPr lang="zh-CN" altLang="en-US" b="1" dirty="0">
                <a:latin typeface="黑体" panose="02010609060101010101" pitchFamily="49" charset="-122"/>
                <a:ea typeface="黑体" panose="02010609060101010101" pitchFamily="49" charset="-122"/>
              </a:rPr>
              <a:t>进行排序的一种方法</a:t>
            </a:r>
          </a:p>
          <a:p>
            <a:pPr eaLnBrk="1" hangingPunct="1">
              <a:spcBef>
                <a:spcPct val="70000"/>
              </a:spcBef>
              <a:buClr>
                <a:schemeClr val="tx2"/>
              </a:buClr>
              <a:buSzPct val="50000"/>
            </a:pPr>
            <a:r>
              <a:rPr lang="zh-CN" altLang="en-US" b="1" dirty="0">
                <a:latin typeface="黑体" panose="02010609060101010101" pitchFamily="49" charset="-122"/>
                <a:ea typeface="黑体" panose="02010609060101010101" pitchFamily="49" charset="-122"/>
              </a:rPr>
              <a:t>链式基数排序方法：用</a:t>
            </a:r>
            <a:r>
              <a:rPr lang="zh-CN" altLang="en-US" b="1" dirty="0">
                <a:solidFill>
                  <a:srgbClr val="FF0000"/>
                </a:solidFill>
                <a:latin typeface="黑体" panose="02010609060101010101" pitchFamily="49" charset="-122"/>
                <a:ea typeface="黑体" panose="02010609060101010101" pitchFamily="49" charset="-122"/>
              </a:rPr>
              <a:t>链表作存储结构</a:t>
            </a:r>
            <a:r>
              <a:rPr lang="zh-CN" altLang="en-US" b="1" dirty="0">
                <a:latin typeface="黑体" panose="02010609060101010101" pitchFamily="49" charset="-122"/>
                <a:ea typeface="黑体" panose="02010609060101010101" pitchFamily="49" charset="-122"/>
              </a:rPr>
              <a:t>的基数排序</a:t>
            </a:r>
          </a:p>
          <a:p>
            <a:pPr eaLnBrk="1" hangingPunct="1">
              <a:spcBef>
                <a:spcPct val="70000"/>
              </a:spcBef>
              <a:buClr>
                <a:schemeClr val="tx2"/>
              </a:buClr>
              <a:buSzPct val="50000"/>
            </a:pPr>
            <a:r>
              <a:rPr lang="zh-CN" altLang="en-US" b="1" dirty="0">
                <a:latin typeface="黑体" panose="02010609060101010101" pitchFamily="49" charset="-122"/>
                <a:ea typeface="黑体" panose="02010609060101010101" pitchFamily="49" charset="-122"/>
              </a:rPr>
              <a:t>设置</a:t>
            </a:r>
            <a:r>
              <a:rPr lang="zh-CN" altLang="en-US" b="1" dirty="0">
                <a:solidFill>
                  <a:srgbClr val="FF0000"/>
                </a:solidFill>
                <a:latin typeface="黑体" panose="02010609060101010101" pitchFamily="49" charset="-122"/>
                <a:ea typeface="黑体" panose="02010609060101010101" pitchFamily="49" charset="-122"/>
              </a:rPr>
              <a:t>10个队列</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f[i]</a:t>
            </a:r>
            <a:r>
              <a:rPr lang="zh-CN" altLang="en-US" b="1" dirty="0">
                <a:latin typeface="黑体" panose="02010609060101010101" pitchFamily="49" charset="-122"/>
                <a:ea typeface="黑体" panose="02010609060101010101" pitchFamily="49" charset="-122"/>
              </a:rPr>
              <a:t>和</a:t>
            </a:r>
            <a:r>
              <a:rPr lang="en-US" altLang="zh-CN" b="1" dirty="0">
                <a:latin typeface="黑体" panose="02010609060101010101" pitchFamily="49" charset="-122"/>
                <a:ea typeface="黑体" panose="02010609060101010101" pitchFamily="49" charset="-122"/>
              </a:rPr>
              <a:t>e[i]</a:t>
            </a:r>
            <a:r>
              <a:rPr lang="zh-CN" altLang="en-US" b="1" dirty="0">
                <a:latin typeface="黑体" panose="02010609060101010101" pitchFamily="49" charset="-122"/>
                <a:ea typeface="黑体" panose="02010609060101010101" pitchFamily="49" charset="-122"/>
              </a:rPr>
              <a:t>分别为第</a:t>
            </a:r>
            <a:r>
              <a:rPr lang="en-US" altLang="zh-CN" b="1" dirty="0">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个队列的头指针和尾指针</a:t>
            </a:r>
          </a:p>
        </p:txBody>
      </p:sp>
      <p:sp>
        <p:nvSpPr>
          <p:cNvPr id="102406" name="Rectangle 6">
            <a:extLst>
              <a:ext uri="{FF2B5EF4-FFF2-40B4-BE49-F238E27FC236}">
                <a16:creationId xmlns:a16="http://schemas.microsoft.com/office/drawing/2014/main" id="{26F7A987-D28F-4023-A0F2-D2AFFD907905}"/>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2670E197-8537-43DF-889A-FE04BB35EBAD}"/>
              </a:ext>
            </a:extLst>
          </p:cNvPr>
          <p:cNvSpPr>
            <a:spLocks noGrp="1" noChangeArrowheads="1"/>
          </p:cNvSpPr>
          <p:nvPr>
            <p:ph type="title"/>
          </p:nvPr>
        </p:nvSpPr>
        <p:spPr>
          <a:xfrm>
            <a:off x="500063" y="1857375"/>
            <a:ext cx="8229600" cy="681038"/>
          </a:xfrm>
        </p:spPr>
        <p:txBody>
          <a:bodyPr/>
          <a:lstStyle/>
          <a:p>
            <a:pPr algn="l" eaLnBrk="1" hangingPunct="1"/>
            <a:r>
              <a:rPr lang="zh-CN" altLang="en-US" sz="3300">
                <a:latin typeface="黑体" panose="02010609060101010101" pitchFamily="49" charset="-122"/>
                <a:ea typeface="黑体" panose="02010609060101010101" pitchFamily="49" charset="-122"/>
              </a:rPr>
              <a:t>二、链式基数排序</a:t>
            </a:r>
            <a:endParaRPr lang="en-US" altLang="zh-CN" sz="3300">
              <a:latin typeface="黑体" panose="02010609060101010101" pitchFamily="49" charset="-122"/>
              <a:ea typeface="黑体" panose="02010609060101010101" pitchFamily="49" charset="-122"/>
            </a:endParaRPr>
          </a:p>
        </p:txBody>
      </p:sp>
      <p:sp>
        <p:nvSpPr>
          <p:cNvPr id="103427" name="Text Box 3">
            <a:extLst>
              <a:ext uri="{FF2B5EF4-FFF2-40B4-BE49-F238E27FC236}">
                <a16:creationId xmlns:a16="http://schemas.microsoft.com/office/drawing/2014/main" id="{6F4C2D72-90B7-404A-80AB-2892817B53A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436B6832-E1C1-4D75-9D80-31C4A59E89F7}" type="slidenum">
              <a:rPr lang="zh-CN" altLang="en-US" sz="2400"/>
              <a:pPr algn="r" eaLnBrk="1" hangingPunct="1">
                <a:spcBef>
                  <a:spcPct val="50000"/>
                </a:spcBef>
                <a:buClrTx/>
                <a:buSzTx/>
                <a:buFontTx/>
                <a:buNone/>
              </a:pPr>
              <a:t>99</a:t>
            </a:fld>
            <a:endParaRPr lang="en-US" altLang="zh-CN" sz="2400"/>
          </a:p>
        </p:txBody>
      </p:sp>
      <p:sp>
        <p:nvSpPr>
          <p:cNvPr id="103428" name="Text Box 4">
            <a:extLst>
              <a:ext uri="{FF2B5EF4-FFF2-40B4-BE49-F238E27FC236}">
                <a16:creationId xmlns:a16="http://schemas.microsoft.com/office/drawing/2014/main" id="{DA7457A9-A43C-4D5F-BF97-A7917190CB2A}"/>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第六节　基数排序</a:t>
            </a:r>
          </a:p>
        </p:txBody>
      </p:sp>
      <p:sp>
        <p:nvSpPr>
          <p:cNvPr id="103429" name="Rectangle 5">
            <a:extLst>
              <a:ext uri="{FF2B5EF4-FFF2-40B4-BE49-F238E27FC236}">
                <a16:creationId xmlns:a16="http://schemas.microsoft.com/office/drawing/2014/main" id="{88F89135-4358-43BF-99A7-B178FBB11B3E}"/>
              </a:ext>
            </a:extLst>
          </p:cNvPr>
          <p:cNvSpPr>
            <a:spLocks noGrp="1" noChangeArrowheads="1"/>
          </p:cNvSpPr>
          <p:nvPr>
            <p:ph type="body" idx="1"/>
          </p:nvPr>
        </p:nvSpPr>
        <p:spPr>
          <a:xfrm>
            <a:off x="381000" y="2643188"/>
            <a:ext cx="8763000" cy="4038600"/>
          </a:xfrm>
        </p:spPr>
        <p:txBody>
          <a:bodyPr/>
          <a:lstStyle/>
          <a:p>
            <a:pPr eaLnBrk="1" hangingPunct="1">
              <a:spcBef>
                <a:spcPct val="70000"/>
              </a:spcBef>
              <a:buClr>
                <a:schemeClr val="tx2"/>
              </a:buClr>
              <a:buSzPct val="50000"/>
            </a:pPr>
            <a:r>
              <a:rPr lang="zh-CN" altLang="en-US" b="1" dirty="0">
                <a:solidFill>
                  <a:srgbClr val="FF0000"/>
                </a:solidFill>
                <a:latin typeface="黑体" panose="02010609060101010101" pitchFamily="49" charset="-122"/>
                <a:ea typeface="黑体" panose="02010609060101010101" pitchFamily="49" charset="-122"/>
              </a:rPr>
              <a:t>第</a:t>
            </a:r>
            <a:r>
              <a:rPr lang="en-US" altLang="zh-CN" b="1" dirty="0">
                <a:solidFill>
                  <a:srgbClr val="FF0000"/>
                </a:solidFill>
                <a:latin typeface="黑体" panose="02010609060101010101" pitchFamily="49" charset="-122"/>
                <a:ea typeface="黑体" panose="02010609060101010101" pitchFamily="49" charset="-122"/>
              </a:rPr>
              <a:t>i</a:t>
            </a:r>
            <a:r>
              <a:rPr lang="zh-CN" altLang="en-US" b="1" dirty="0">
                <a:solidFill>
                  <a:srgbClr val="FF0000"/>
                </a:solidFill>
                <a:latin typeface="黑体" panose="02010609060101010101" pitchFamily="49" charset="-122"/>
                <a:ea typeface="黑体" panose="02010609060101010101" pitchFamily="49" charset="-122"/>
              </a:rPr>
              <a:t>趟分配</a:t>
            </a:r>
            <a:r>
              <a:rPr lang="zh-CN" altLang="en-US" b="1" dirty="0">
                <a:latin typeface="黑体" panose="02010609060101010101" pitchFamily="49" charset="-122"/>
                <a:ea typeface="黑体" panose="02010609060101010101" pitchFamily="49" charset="-122"/>
              </a:rPr>
              <a:t>：根据第</a:t>
            </a:r>
            <a:r>
              <a:rPr lang="en-US" altLang="zh-CN" b="1" dirty="0">
                <a:solidFill>
                  <a:srgbClr val="FF0000"/>
                </a:solidFill>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位关键字的值，改变记录的指针，将链表中记录按次序分配至10个链队列中（采用</a:t>
            </a:r>
            <a:r>
              <a:rPr lang="zh-CN" altLang="en-US" b="1" dirty="0">
                <a:solidFill>
                  <a:schemeClr val="hlink"/>
                </a:solidFill>
                <a:latin typeface="黑体" panose="02010609060101010101" pitchFamily="49" charset="-122"/>
                <a:ea typeface="黑体" panose="02010609060101010101" pitchFamily="49" charset="-122"/>
              </a:rPr>
              <a:t>队尾插入</a:t>
            </a:r>
            <a:r>
              <a:rPr lang="zh-CN" altLang="en-US" b="1" dirty="0">
                <a:latin typeface="黑体" panose="02010609060101010101" pitchFamily="49" charset="-122"/>
                <a:ea typeface="黑体" panose="02010609060101010101" pitchFamily="49" charset="-122"/>
              </a:rPr>
              <a:t>法）；每个队列中记录关键字的第</a:t>
            </a:r>
            <a:r>
              <a:rPr lang="en-US" altLang="zh-CN" b="1" dirty="0">
                <a:solidFill>
                  <a:srgbClr val="FF0000"/>
                </a:solidFill>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位关键字相同</a:t>
            </a:r>
          </a:p>
          <a:p>
            <a:pPr eaLnBrk="1" hangingPunct="1">
              <a:spcBef>
                <a:spcPct val="70000"/>
              </a:spcBef>
              <a:buClr>
                <a:schemeClr val="tx2"/>
              </a:buClr>
              <a:buSzPct val="50000"/>
            </a:pPr>
            <a:r>
              <a:rPr lang="zh-CN" altLang="en-US" b="1" dirty="0">
                <a:solidFill>
                  <a:srgbClr val="FF0000"/>
                </a:solidFill>
                <a:latin typeface="黑体" panose="02010609060101010101" pitchFamily="49" charset="-122"/>
                <a:ea typeface="黑体" panose="02010609060101010101" pitchFamily="49" charset="-122"/>
              </a:rPr>
              <a:t>第</a:t>
            </a:r>
            <a:r>
              <a:rPr lang="en-US" altLang="zh-CN" b="1" dirty="0">
                <a:solidFill>
                  <a:srgbClr val="FF0000"/>
                </a:solidFill>
                <a:latin typeface="黑体" panose="02010609060101010101" pitchFamily="49" charset="-122"/>
                <a:ea typeface="黑体" panose="02010609060101010101" pitchFamily="49" charset="-122"/>
              </a:rPr>
              <a:t>i</a:t>
            </a:r>
            <a:r>
              <a:rPr lang="zh-CN" altLang="en-US" b="1" dirty="0">
                <a:solidFill>
                  <a:srgbClr val="FF0000"/>
                </a:solidFill>
                <a:latin typeface="黑体" panose="02010609060101010101" pitchFamily="49" charset="-122"/>
                <a:ea typeface="黑体" panose="02010609060101010101" pitchFamily="49" charset="-122"/>
              </a:rPr>
              <a:t>趟收集</a:t>
            </a:r>
            <a:r>
              <a:rPr lang="zh-CN" altLang="en-US" b="1" dirty="0">
                <a:latin typeface="黑体" panose="02010609060101010101" pitchFamily="49" charset="-122"/>
                <a:ea typeface="黑体" panose="02010609060101010101" pitchFamily="49" charset="-122"/>
              </a:rPr>
              <a:t>：改变所有非空队列的</a:t>
            </a:r>
            <a:r>
              <a:rPr lang="zh-CN" altLang="en-US" b="1" dirty="0">
                <a:solidFill>
                  <a:srgbClr val="FF0000"/>
                </a:solidFill>
                <a:latin typeface="黑体" panose="02010609060101010101" pitchFamily="49" charset="-122"/>
                <a:ea typeface="黑体" panose="02010609060101010101" pitchFamily="49" charset="-122"/>
              </a:rPr>
              <a:t>队尾</a:t>
            </a:r>
            <a:r>
              <a:rPr lang="zh-CN" altLang="en-US" b="1" dirty="0">
                <a:latin typeface="黑体" panose="02010609060101010101" pitchFamily="49" charset="-122"/>
                <a:ea typeface="黑体" panose="02010609060101010101" pitchFamily="49" charset="-122"/>
              </a:rPr>
              <a:t>记录的指针域，令其指向下一个非空队列的队头记录，重新将10个队列链成一个链表</a:t>
            </a:r>
          </a:p>
        </p:txBody>
      </p:sp>
      <p:sp>
        <p:nvSpPr>
          <p:cNvPr id="103430" name="Rectangle 6">
            <a:extLst>
              <a:ext uri="{FF2B5EF4-FFF2-40B4-BE49-F238E27FC236}">
                <a16:creationId xmlns:a16="http://schemas.microsoft.com/office/drawing/2014/main" id="{571C25E6-4286-421E-BEBC-FB542D7C6D03}"/>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theme/theme1.xml><?xml version="1.0" encoding="utf-8"?>
<a:theme xmlns:a="http://schemas.openxmlformats.org/drawingml/2006/main" name="数字图像处理">
  <a:themeElements>
    <a:clrScheme name="数字图像处理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数字图像处理">
      <a:majorFont>
        <a:latin typeface="Tahoma"/>
        <a:ea typeface="隶书"/>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23925"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23925"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数字图像处理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数字图像处理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数字图像处理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数字图像处理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数字图像处理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数字图像处理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数字图像处理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Settings\acer\Application Data\Microsoft\Templates\数字图像处理.pot</Template>
  <TotalTime>16794</TotalTime>
  <Words>12628</Words>
  <Application>Microsoft Office PowerPoint</Application>
  <PresentationFormat>全屏显示(4:3)</PresentationFormat>
  <Paragraphs>2138</Paragraphs>
  <Slides>111</Slides>
  <Notes>65</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111</vt:i4>
      </vt:variant>
    </vt:vector>
  </HeadingPairs>
  <TitlesOfParts>
    <vt:vector size="126" baseType="lpstr">
      <vt:lpstr>仿宋_GB2312</vt:lpstr>
      <vt:lpstr>黑体</vt:lpstr>
      <vt:lpstr>华文彩云</vt:lpstr>
      <vt:lpstr>楷体_GB2312</vt:lpstr>
      <vt:lpstr>隶书</vt:lpstr>
      <vt:lpstr>宋体</vt:lpstr>
      <vt:lpstr>Arial</vt:lpstr>
      <vt:lpstr>Arial Narrow</vt:lpstr>
      <vt:lpstr>Cambria Math</vt:lpstr>
      <vt:lpstr>Tahoma</vt:lpstr>
      <vt:lpstr>Times New Roman</vt:lpstr>
      <vt:lpstr>Wingdings</vt:lpstr>
      <vt:lpstr>数字图像处理</vt:lpstr>
      <vt:lpstr>位图图像</vt:lpstr>
      <vt:lpstr>公式</vt:lpstr>
      <vt:lpstr>第十章 内部排序</vt:lpstr>
      <vt:lpstr>一、排序(Sorting)</vt:lpstr>
      <vt:lpstr>二、排序基本操作</vt:lpstr>
      <vt:lpstr>三、排序时间复杂度</vt:lpstr>
      <vt:lpstr>四、排序方法的稳定性</vt:lpstr>
      <vt:lpstr>PowerPoint 演示文稿</vt:lpstr>
      <vt:lpstr>一、直接插入排序</vt:lpstr>
      <vt:lpstr>一、直接插入排序(举例)</vt:lpstr>
      <vt:lpstr>一、直接插入排序(举例)</vt:lpstr>
      <vt:lpstr>一、直接插入排序(举例)</vt:lpstr>
      <vt:lpstr>一、直接插入排序(举例)</vt:lpstr>
      <vt:lpstr>PowerPoint 演示文稿</vt:lpstr>
      <vt:lpstr>一、直接插入排序(算法实现)</vt:lpstr>
      <vt:lpstr>一、直接插入排序(算法实现)</vt:lpstr>
      <vt:lpstr>一、直接插入排序(算法分析)</vt:lpstr>
      <vt:lpstr>一、直接插入排序(算法分析)</vt:lpstr>
      <vt:lpstr>一、直接插入排序(算法分析)</vt:lpstr>
      <vt:lpstr>二、折半插入排序</vt:lpstr>
      <vt:lpstr>PowerPoint 演示文稿</vt:lpstr>
      <vt:lpstr>三、希尔排序</vt:lpstr>
      <vt:lpstr>三、希尔排序(算法)</vt:lpstr>
      <vt:lpstr>三、希尔排序(举例)</vt:lpstr>
      <vt:lpstr>三、希尔排序(举例)</vt:lpstr>
      <vt:lpstr>三、希尔排序(举例)</vt:lpstr>
      <vt:lpstr>例：关键字序列 T=(49，38，65，97, 76, 13, 27, 49*，55,  04），请写出希尔排序的具体实现过程(dk=5,3,1) 。</vt:lpstr>
      <vt:lpstr>三、希尔排序(算法实现)</vt:lpstr>
      <vt:lpstr>三、希尔排序(算法实现)</vt:lpstr>
      <vt:lpstr>四、希尔排序(算法分析)</vt:lpstr>
      <vt:lpstr>四、希尔排序(算法分析)</vt:lpstr>
      <vt:lpstr>PowerPoint 演示文稿</vt:lpstr>
      <vt:lpstr>PowerPoint 演示文稿</vt:lpstr>
      <vt:lpstr>一、起泡排序（冒泡排序）</vt:lpstr>
      <vt:lpstr>一、起泡排序(算法)</vt:lpstr>
      <vt:lpstr>一、起泡排序(举例)</vt:lpstr>
      <vt:lpstr>PowerPoint 演示文稿</vt:lpstr>
      <vt:lpstr>一、起泡排序(算法实现)</vt:lpstr>
      <vt:lpstr>一、起泡排序(性能分析)</vt:lpstr>
      <vt:lpstr>一、起泡排序(性能分析)</vt:lpstr>
      <vt:lpstr>PowerPoint 演示文稿</vt:lpstr>
      <vt:lpstr>二、快速排序</vt:lpstr>
      <vt:lpstr>二、快速排序</vt:lpstr>
      <vt:lpstr>二、快速排序(算法)</vt:lpstr>
      <vt:lpstr>二、快速排序(算法)</vt:lpstr>
      <vt:lpstr>二、快速排序(算法)</vt:lpstr>
      <vt:lpstr>二、快速排序(举例)</vt:lpstr>
      <vt:lpstr>二、快速排序(举例)</vt:lpstr>
      <vt:lpstr> 例：以关键字序列（256，301，751，129，937，863，742，694，076，438）为例，写出执行快速算法的各趟排序结束时，关键字序列的状态。</vt:lpstr>
      <vt:lpstr>二、快速排序(算法实现)</vt:lpstr>
      <vt:lpstr>PowerPoint 演示文稿</vt:lpstr>
      <vt:lpstr>二、快速排序(性能分析)</vt:lpstr>
      <vt:lpstr>二、快速排序(性能分析)</vt:lpstr>
      <vt:lpstr>二、快速排序(性能分析)</vt:lpstr>
      <vt:lpstr>二、快速排序(性能分析)</vt:lpstr>
      <vt:lpstr>二、快速排序(性能分析)</vt:lpstr>
      <vt:lpstr>二、快速排序(改进)</vt:lpstr>
      <vt:lpstr>讨论：“快速排序”是否真的比任何排序算法都快？</vt:lpstr>
      <vt:lpstr>PowerPoint 演示文稿</vt:lpstr>
      <vt:lpstr>一、简单选择排序(算法)</vt:lpstr>
      <vt:lpstr>一、简单选择排序(举例)</vt:lpstr>
      <vt:lpstr>一、简单选择排序(举例)</vt:lpstr>
      <vt:lpstr>一、简单选择排序(算法实现)</vt:lpstr>
      <vt:lpstr>一、简单选择排序(性能分析)</vt:lpstr>
      <vt:lpstr>一、简单选择排序(性能分析)</vt:lpstr>
      <vt:lpstr>PowerPoint 演示文稿</vt:lpstr>
      <vt:lpstr>二、堆排序</vt:lpstr>
      <vt:lpstr>二、堆排序(举例)</vt:lpstr>
      <vt:lpstr>二、堆排序</vt:lpstr>
      <vt:lpstr>二、堆排序(筛选)</vt:lpstr>
      <vt:lpstr>二、堆排序(筛选举例)</vt:lpstr>
      <vt:lpstr>二、堆排序(创建初始堆)</vt:lpstr>
      <vt:lpstr>二、堆排序(创建初始堆举例)</vt:lpstr>
      <vt:lpstr>二、堆排序(创建初始堆举例)</vt:lpstr>
      <vt:lpstr>二、堆排序(创建初始堆举例)</vt:lpstr>
      <vt:lpstr>二、堆排序(举例)</vt:lpstr>
      <vt:lpstr>二、堆排序(举例)</vt:lpstr>
      <vt:lpstr>二、堆排序(举例)</vt:lpstr>
      <vt:lpstr>二、堆排序(举例)</vt:lpstr>
      <vt:lpstr>二、堆排序(举例)</vt:lpstr>
      <vt:lpstr>PowerPoint 演示文稿</vt:lpstr>
      <vt:lpstr>PowerPoint 演示文稿</vt:lpstr>
      <vt:lpstr>PowerPoint 演示文稿</vt:lpstr>
      <vt:lpstr>PowerPoint 演示文稿</vt:lpstr>
      <vt:lpstr>二、堆排序(一趟筛选算法实现-最大堆)</vt:lpstr>
      <vt:lpstr>二、堆排序(性能分析)</vt:lpstr>
      <vt:lpstr>二、堆排序(性能分析)</vt:lpstr>
      <vt:lpstr>一、归并</vt:lpstr>
      <vt:lpstr>二、两路归并</vt:lpstr>
      <vt:lpstr>二、两路归并(性能分析)</vt:lpstr>
      <vt:lpstr>三、2路－归并排序(算法)</vt:lpstr>
      <vt:lpstr>三、2路－归并排序(举例)</vt:lpstr>
      <vt:lpstr>PowerPoint 演示文稿</vt:lpstr>
      <vt:lpstr>PowerPoint 演示文稿</vt:lpstr>
      <vt:lpstr>三、2路－归并排序(算法实现)</vt:lpstr>
      <vt:lpstr>三、2路－归并排序(性能分析)</vt:lpstr>
      <vt:lpstr>一、多关键字的排序</vt:lpstr>
      <vt:lpstr>一、多关键字的排序(最低位优先法LSD)</vt:lpstr>
      <vt:lpstr>一、多关键字的排序(最低位优先法LSD－举例)</vt:lpstr>
      <vt:lpstr>二、链式基数排序</vt:lpstr>
      <vt:lpstr>二、链式基数排序</vt:lpstr>
      <vt:lpstr>二、链式基数排序</vt:lpstr>
      <vt:lpstr>二、链式基数排序（数据结构）</vt:lpstr>
      <vt:lpstr>二、链式基数排序(举例)</vt:lpstr>
      <vt:lpstr>二、链式基数排序(举例)</vt:lpstr>
      <vt:lpstr>二、链式基数排序(举例)</vt:lpstr>
      <vt:lpstr>二、链式基数排序（一趟分配和收集的过程）</vt:lpstr>
      <vt:lpstr>二、链式基数排序（一趟分配和收集的过程）</vt:lpstr>
      <vt:lpstr>PowerPoint 演示文稿</vt:lpstr>
      <vt:lpstr>PowerPoint 演示文稿</vt:lpstr>
      <vt:lpstr>二、链式基数排序(性能分析)</vt:lpstr>
      <vt:lpstr>二、链式基数排序(性能分析)</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蔡茂国</dc:creator>
  <cp:lastModifiedBy>yang fang</cp:lastModifiedBy>
  <cp:revision>979</cp:revision>
  <cp:lastPrinted>1601-01-01T00:00:00Z</cp:lastPrinted>
  <dcterms:created xsi:type="dcterms:W3CDTF">2002-05-23T03:32:32Z</dcterms:created>
  <dcterms:modified xsi:type="dcterms:W3CDTF">2021-12-18T10:43:25Z</dcterms:modified>
</cp:coreProperties>
</file>