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3"/>
  </p:notesMasterIdLst>
  <p:handoutMasterIdLst>
    <p:handoutMasterId r:id="rId54"/>
  </p:handoutMasterIdLst>
  <p:sldIdLst>
    <p:sldId id="268" r:id="rId2"/>
    <p:sldId id="350" r:id="rId3"/>
    <p:sldId id="269" r:id="rId4"/>
    <p:sldId id="271" r:id="rId5"/>
    <p:sldId id="272" r:id="rId6"/>
    <p:sldId id="351" r:id="rId7"/>
    <p:sldId id="352" r:id="rId8"/>
    <p:sldId id="273" r:id="rId9"/>
    <p:sldId id="276" r:id="rId10"/>
    <p:sldId id="277" r:id="rId11"/>
    <p:sldId id="278" r:id="rId12"/>
    <p:sldId id="353" r:id="rId13"/>
    <p:sldId id="315" r:id="rId14"/>
    <p:sldId id="317" r:id="rId15"/>
    <p:sldId id="280" r:id="rId16"/>
    <p:sldId id="281" r:id="rId17"/>
    <p:sldId id="283" r:id="rId18"/>
    <p:sldId id="284" r:id="rId19"/>
    <p:sldId id="285" r:id="rId20"/>
    <p:sldId id="307" r:id="rId21"/>
    <p:sldId id="308" r:id="rId22"/>
    <p:sldId id="310" r:id="rId23"/>
    <p:sldId id="288" r:id="rId24"/>
    <p:sldId id="289" r:id="rId25"/>
    <p:sldId id="291" r:id="rId26"/>
    <p:sldId id="305" r:id="rId27"/>
    <p:sldId id="309" r:id="rId28"/>
    <p:sldId id="306" r:id="rId29"/>
    <p:sldId id="286" r:id="rId30"/>
    <p:sldId id="287" r:id="rId31"/>
    <p:sldId id="292" r:id="rId32"/>
    <p:sldId id="293" r:id="rId33"/>
    <p:sldId id="296" r:id="rId34"/>
    <p:sldId id="354" r:id="rId35"/>
    <p:sldId id="355" r:id="rId36"/>
    <p:sldId id="294" r:id="rId37"/>
    <p:sldId id="295" r:id="rId38"/>
    <p:sldId id="297" r:id="rId39"/>
    <p:sldId id="319" r:id="rId40"/>
    <p:sldId id="320" r:id="rId41"/>
    <p:sldId id="298" r:id="rId42"/>
    <p:sldId id="299" r:id="rId43"/>
    <p:sldId id="300" r:id="rId44"/>
    <p:sldId id="301" r:id="rId45"/>
    <p:sldId id="321" r:id="rId46"/>
    <p:sldId id="357" r:id="rId47"/>
    <p:sldId id="322" r:id="rId48"/>
    <p:sldId id="302" r:id="rId49"/>
    <p:sldId id="303" r:id="rId50"/>
    <p:sldId id="318" r:id="rId51"/>
    <p:sldId id="356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7C80"/>
    <a:srgbClr val="CC3300"/>
    <a:srgbClr val="808080"/>
    <a:srgbClr val="DDDDDD"/>
    <a:srgbClr val="AC549B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 autoAdjust="0"/>
    <p:restoredTop sz="40000" autoAdjust="0"/>
  </p:normalViewPr>
  <p:slideViewPr>
    <p:cSldViewPr>
      <p:cViewPr varScale="1">
        <p:scale>
          <a:sx n="40" d="100"/>
          <a:sy n="40" d="100"/>
        </p:scale>
        <p:origin x="264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9" Type="http://schemas.openxmlformats.org/officeDocument/2006/relationships/slide" Target="slides/slide49.xml"/><Relationship Id="rId3" Type="http://schemas.openxmlformats.org/officeDocument/2006/relationships/slide" Target="slides/slide5.xml"/><Relationship Id="rId21" Type="http://schemas.openxmlformats.org/officeDocument/2006/relationships/slide" Target="slides/slide25.xml"/><Relationship Id="rId34" Type="http://schemas.openxmlformats.org/officeDocument/2006/relationships/slide" Target="slides/slide41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33" Type="http://schemas.openxmlformats.org/officeDocument/2006/relationships/slide" Target="slides/slide38.xml"/><Relationship Id="rId38" Type="http://schemas.openxmlformats.org/officeDocument/2006/relationships/slide" Target="slides/slide48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29" Type="http://schemas.openxmlformats.org/officeDocument/2006/relationships/slide" Target="slides/slide33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24" Type="http://schemas.openxmlformats.org/officeDocument/2006/relationships/slide" Target="slides/slide28.xml"/><Relationship Id="rId32" Type="http://schemas.openxmlformats.org/officeDocument/2006/relationships/slide" Target="slides/slide37.xml"/><Relationship Id="rId37" Type="http://schemas.openxmlformats.org/officeDocument/2006/relationships/slide" Target="slides/slide44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36" Type="http://schemas.openxmlformats.org/officeDocument/2006/relationships/slide" Target="slides/slide43.xml"/><Relationship Id="rId10" Type="http://schemas.openxmlformats.org/officeDocument/2006/relationships/slide" Target="slides/slide12.xml"/><Relationship Id="rId19" Type="http://schemas.openxmlformats.org/officeDocument/2006/relationships/slide" Target="slides/slide23.xml"/><Relationship Id="rId31" Type="http://schemas.openxmlformats.org/officeDocument/2006/relationships/slide" Target="slides/slide35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>
            <a:extLst>
              <a:ext uri="{FF2B5EF4-FFF2-40B4-BE49-F238E27FC236}">
                <a16:creationId xmlns:a16="http://schemas.microsoft.com/office/drawing/2014/main" id="{2A028BF8-24CC-4321-B0A8-2812AB6F7E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1027">
            <a:extLst>
              <a:ext uri="{FF2B5EF4-FFF2-40B4-BE49-F238E27FC236}">
                <a16:creationId xmlns:a16="http://schemas.microsoft.com/office/drawing/2014/main" id="{A74E8C00-BFFA-43D0-8F2E-0F2D90F445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1028">
            <a:extLst>
              <a:ext uri="{FF2B5EF4-FFF2-40B4-BE49-F238E27FC236}">
                <a16:creationId xmlns:a16="http://schemas.microsoft.com/office/drawing/2014/main" id="{ACBD12D4-3643-4064-8236-974522EC46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1029">
            <a:extLst>
              <a:ext uri="{FF2B5EF4-FFF2-40B4-BE49-F238E27FC236}">
                <a16:creationId xmlns:a16="http://schemas.microsoft.com/office/drawing/2014/main" id="{F96D7D25-C1D8-45DA-AD58-2F0B3A5E9F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8F436E-E195-45C8-84BA-BB07ED3412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7284173-868E-4642-B300-C3FF75DA02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A2E233B-C584-4955-99CF-F4DA9FB303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B01962-A293-4035-8EE1-B0A299350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42C7D693-4D67-4515-9B2F-2D5426CD6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4B4296AC-80E4-45C2-8B6B-FADE058FE6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375B75E7-2A09-4FAA-A2FE-6D08B141E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1A43E2-6DC6-46CB-B376-ACA9ECC10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D85F35AA-442C-41D3-A15E-0FF122ED3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7CB3269-015D-40C0-B76B-81CB4249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18A0C87-ECCF-4FC8-A2DD-882C4C51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A179E7-64F1-42BE-B76C-E0CA6C82FD7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FA0F1AB8-2236-4A11-9733-C8556982F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77D2A0B-6D1B-4B0F-B41D-73B9E84C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2B55F79D-ABAB-41AF-AE17-1328F5FA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3CF492-B628-458F-891C-9DD40A3DC68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1348=168</a:t>
            </a:r>
            <a:r>
              <a:rPr lang="zh-CN" altLang="en-US" dirty="0"/>
              <a:t>*</a:t>
            </a:r>
            <a:r>
              <a:rPr lang="en-US" altLang="zh-CN" dirty="0"/>
              <a:t>8+4</a:t>
            </a:r>
          </a:p>
          <a:p>
            <a:r>
              <a:rPr lang="en-US" altLang="zh-CN" dirty="0"/>
              <a:t>       =(21</a:t>
            </a:r>
            <a:r>
              <a:rPr lang="zh-CN" altLang="en-US" dirty="0"/>
              <a:t>*</a:t>
            </a:r>
            <a:r>
              <a:rPr lang="en-US" altLang="zh-CN" dirty="0"/>
              <a:t>8+0</a:t>
            </a:r>
            <a:r>
              <a:rPr lang="zh-CN" altLang="en-US" dirty="0"/>
              <a:t>）*</a:t>
            </a:r>
            <a:r>
              <a:rPr lang="en-US" altLang="zh-CN" dirty="0"/>
              <a:t>8+4</a:t>
            </a:r>
          </a:p>
          <a:p>
            <a:r>
              <a:rPr lang="en-US" altLang="zh-CN" dirty="0"/>
              <a:t>       =((2</a:t>
            </a:r>
            <a:r>
              <a:rPr lang="zh-CN" altLang="en-US" dirty="0"/>
              <a:t>*</a:t>
            </a:r>
            <a:r>
              <a:rPr lang="en-US" altLang="zh-CN" dirty="0"/>
              <a:t>8+5</a:t>
            </a:r>
            <a:r>
              <a:rPr lang="zh-CN" altLang="en-US" dirty="0"/>
              <a:t>）*</a:t>
            </a:r>
            <a:r>
              <a:rPr lang="en-US" altLang="zh-CN" dirty="0"/>
              <a:t>8+0)*8+4</a:t>
            </a:r>
          </a:p>
          <a:p>
            <a:r>
              <a:rPr lang="en-US" altLang="zh-CN" dirty="0"/>
              <a:t>       =(((0*8+2)*8+5)*8+0)*8+4</a:t>
            </a:r>
          </a:p>
          <a:p>
            <a:r>
              <a:rPr lang="en-US" altLang="zh-CN" dirty="0"/>
              <a:t>       =2*8</a:t>
            </a:r>
            <a:r>
              <a:rPr lang="en-US" altLang="zh-CN" baseline="30000" dirty="0"/>
              <a:t>3</a:t>
            </a:r>
            <a:r>
              <a:rPr lang="en-US" altLang="zh-CN" dirty="0"/>
              <a:t>+5*8</a:t>
            </a:r>
            <a:r>
              <a:rPr lang="en-US" altLang="zh-CN" baseline="30000" dirty="0"/>
              <a:t>2</a:t>
            </a:r>
            <a:r>
              <a:rPr lang="en-US" altLang="zh-CN" dirty="0"/>
              <a:t>+0*8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</a:p>
          <a:p>
            <a:endParaRPr lang="en-US" altLang="zh-CN" dirty="0"/>
          </a:p>
          <a:p>
            <a:r>
              <a:rPr lang="zh-CN" altLang="en-US" dirty="0"/>
              <a:t>这种题可以用栈实现，也可以用数组实现，但使用数组时要考虑分配多大的空间，用</a:t>
            </a:r>
            <a:r>
              <a:rPr lang="en-US" altLang="zh-CN" dirty="0"/>
              <a:t>C++</a:t>
            </a:r>
            <a:r>
              <a:rPr lang="zh-CN" altLang="en-US" dirty="0"/>
              <a:t>提供的</a:t>
            </a:r>
            <a:r>
              <a:rPr lang="en-US" altLang="zh-CN" dirty="0"/>
              <a:t>stack</a:t>
            </a:r>
            <a:r>
              <a:rPr lang="zh-CN" altLang="en-US" dirty="0"/>
              <a:t>会更方便些。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76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AEE1BA40-E44C-4BD3-9B67-67FE13D70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02B3B47-78FC-46D3-855E-3493036D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如果输出格式有要求，可用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size()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来控制。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for(int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=1;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++){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cout &lt;&lt;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s.Top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()&lt;&lt;“ 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s.Pop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cout &lt;&lt;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s.Top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s.Pop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或者：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while (!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s.Empty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()) {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如果栈不空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int  temp=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s.Top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s.Pop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if(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s.Empty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cout &lt;&lt; temp&lt;&lt;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else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cout &lt;&lt; temp&lt;&lt;“ 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///////////////////////////////////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另一种实现方式：用数组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void conversion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int S[10];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int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while (N)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S[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++]=N % 8;	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将余数送入栈中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N = N/8;		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求整除数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while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&gt;0) {	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如果栈不空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cout &lt;&lt; S[--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]; //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将栈中数出栈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若不知道数组到底要设置多大，可用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string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类型来做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void conversion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string S="";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while (N)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  S+=(N % 8)+'0';		// </a:t>
            </a:r>
            <a:r>
              <a:rPr lang="zh-CN" altLang="en-US" dirty="0">
                <a:latin typeface="Arial" panose="020B0604020202020204" pitchFamily="34" charset="0"/>
              </a:rPr>
              <a:t>将余数送入栈中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N = N/8;			// </a:t>
            </a:r>
            <a:r>
              <a:rPr lang="zh-CN" altLang="en-US" dirty="0">
                <a:latin typeface="Arial" panose="020B0604020202020204" pitchFamily="34" charset="0"/>
              </a:rPr>
              <a:t>求整除数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for(int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dirty="0" err="1">
                <a:latin typeface="Arial" panose="020B0604020202020204" pitchFamily="34" charset="0"/>
              </a:rPr>
              <a:t>S.length</a:t>
            </a:r>
            <a:r>
              <a:rPr lang="en-US" altLang="zh-CN" dirty="0">
                <a:latin typeface="Arial" panose="020B0604020202020204" pitchFamily="34" charset="0"/>
              </a:rPr>
              <a:t>()-1;i&gt;=0;i--)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      cout&lt;&lt;S[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E623DD6-2952-48F1-A0B2-F74E2BE79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9BCC4E-F4E5-4129-9342-8E8E0F4F26D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3F23441-D8EA-4A1D-AA10-9544E6C56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0DCE7341-0FF6-4C75-8351-DF00E09CC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C800802-A109-4BA0-9FD9-78100566F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C16EFB-FE56-4FA7-916D-1B9B7E1FF9FC}" type="slidenum">
              <a:rPr lang="zh-CN" altLang="en-US" sz="1200" smtClean="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0158C0D4-96D9-4BF8-9DB1-A55D525D8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370D162-100D-4F75-A348-F1C4ADCC0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注意：</a:t>
            </a:r>
            <a:r>
              <a:rPr lang="en-US" altLang="zh-CN" dirty="0">
                <a:latin typeface="Arial" panose="020B0604020202020204" pitchFamily="34" charset="0"/>
              </a:rPr>
              <a:t>C++</a:t>
            </a:r>
            <a:r>
              <a:rPr lang="zh-CN" altLang="en-US" dirty="0">
                <a:latin typeface="Arial" panose="020B0604020202020204" pitchFamily="34" charset="0"/>
              </a:rPr>
              <a:t>接收换行符，要用</a:t>
            </a:r>
            <a:r>
              <a:rPr lang="en-US" altLang="zh-CN" dirty="0" err="1">
                <a:latin typeface="Arial" panose="020B0604020202020204" pitchFamily="34" charset="0"/>
              </a:rPr>
              <a:t>cin.get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</a:rPr>
              <a:t>来获得。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比如：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char 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dirty="0" err="1">
                <a:latin typeface="Arial" panose="020B0604020202020204" pitchFamily="34" charset="0"/>
              </a:rPr>
              <a:t>cin.get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这个实验要注意：多用一个</a:t>
            </a:r>
            <a:r>
              <a:rPr lang="en-US" altLang="zh-CN" dirty="0" err="1">
                <a:latin typeface="Arial" panose="020B0604020202020204" pitchFamily="34" charset="0"/>
              </a:rPr>
              <a:t>cin.get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</a:rPr>
              <a:t>消除输入测试次数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后的回车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--------------------------------------------------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或者一次接收整个字符串，再逐个处理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string 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cin</a:t>
            </a:r>
            <a:r>
              <a:rPr lang="en-US" altLang="zh-CN" dirty="0">
                <a:latin typeface="Arial" panose="020B0604020202020204" pitchFamily="34" charset="0"/>
              </a:rPr>
              <a:t>&gt;&gt;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for(int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=0;i&lt;</a:t>
            </a:r>
            <a:r>
              <a:rPr lang="en-US" altLang="zh-CN" dirty="0" err="1">
                <a:latin typeface="Arial" panose="020B0604020202020204" pitchFamily="34" charset="0"/>
              </a:rPr>
              <a:t>ch.length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switch(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  case '#': if(!s1.empty())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                    s1.pop();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                break;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  default:  s1.push(</a:t>
            </a:r>
            <a:r>
              <a:rPr lang="en-US" altLang="zh-CN" dirty="0" err="1">
                <a:latin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</a:rPr>
              <a:t>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                break;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}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2B9A8C8-8ADF-46C8-9C48-49162EDF9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FB552E-CB2E-4F3E-A04C-3446EDFD0205}" type="slidenum">
              <a:rPr lang="zh-CN" altLang="en-US" sz="1200" smtClean="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5C23612A-BAB7-4A9C-BB41-36D44D528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1E374900-43F7-444E-BADD-2F7FBA64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用户直接输入的是中缀表达式，计算机不能直接求值，就先将中缀表达式转化为后缀表达式，然后再对后缀表达式求值（也是用堆栈的方法）。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将中缀表达式转换成等价的后缀表达式后，求值时，不需要再考虑运算符的优先级，只需从左到右扫描一遍后缀表达式即可。具体求值步骤为：从左到右扫描后缀表达式，遇到运算符就把表达式中该运算符前面两个操作数取出并运算，然后把结果带回后缀表达式；继续扫描直到后缀表达式最后一个表达式。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F1B1D716-770A-48F3-A822-02FE6331C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918A0F-6C58-4008-A995-F01C2CEF6711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437DEA9-38F4-4791-A39E-285226817B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68557B4-03AD-4285-90F1-B580D0F4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这个表程序化需要这几步走：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、设置一个一维数组：</a:t>
            </a:r>
            <a:r>
              <a:rPr lang="en-US" altLang="zh-CN" dirty="0">
                <a:latin typeface="Arial" panose="020B0604020202020204" pitchFamily="34" charset="0"/>
              </a:rPr>
              <a:t>char opt[7]={‘+’,’-’,’*’,’/’,’(‘,’)’,’#’}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、设置一个二维数组保留运算符之间的关系：</a:t>
            </a:r>
            <a:r>
              <a:rPr lang="en-US" altLang="zh-CN" dirty="0">
                <a:latin typeface="Arial" panose="020B0604020202020204" pitchFamily="34" charset="0"/>
              </a:rPr>
              <a:t>char a[7][7]={‘&gt;’,’&gt;’....} //</a:t>
            </a:r>
            <a:r>
              <a:rPr lang="zh-CN" altLang="en-US" dirty="0">
                <a:latin typeface="Arial" panose="020B0604020202020204" pitchFamily="34" charset="0"/>
              </a:rPr>
              <a:t>出错可以用空格表示</a:t>
            </a:r>
            <a:r>
              <a:rPr lang="en-US" altLang="zh-CN" dirty="0">
                <a:latin typeface="Arial" panose="020B0604020202020204" pitchFamily="34" charset="0"/>
              </a:rPr>
              <a:t>’ ‘</a:t>
            </a:r>
            <a:r>
              <a:rPr lang="zh-CN" altLang="en-US" dirty="0">
                <a:latin typeface="Arial" panose="020B0604020202020204" pitchFamily="34" charset="0"/>
              </a:rPr>
              <a:t>，或其他约定字符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、式子用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结束，因此它的优先级最低；左括号（优先级最低，右括号）优先级最高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、算法开始先将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入栈，是为了避免需要单独处理第一个运算符，可以统一处理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运算符栈顶元素和新运算符比大小：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&gt;</a:t>
            </a:r>
            <a:r>
              <a:rPr lang="zh-CN" altLang="en-US" dirty="0">
                <a:latin typeface="Arial" panose="020B0604020202020204" pitchFamily="34" charset="0"/>
              </a:rPr>
              <a:t>：表示栈顶元素优先级大，因此它出栈，越先出栈的运算符，越先被计算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zh-CN" altLang="en-US" dirty="0">
                <a:latin typeface="Arial" panose="020B0604020202020204" pitchFamily="34" charset="0"/>
              </a:rPr>
              <a:t>：表示新运算符优先级大，因此它要进栈（越是大的运算符要越在上面）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=:  </a:t>
            </a:r>
            <a:r>
              <a:rPr lang="zh-CN" altLang="en-US" dirty="0">
                <a:latin typeface="Arial" panose="020B0604020202020204" pitchFamily="34" charset="0"/>
              </a:rPr>
              <a:t>只有两种情况：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、左括号碰到右括号；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碰到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；它们都表示不做具体运算，直接出栈丢掉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总的来说，越先出栈进入表达式的运算符，优先级越高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200" b="1" dirty="0">
                <a:latin typeface="+mn-ea"/>
                <a:ea typeface="+mn-ea"/>
              </a:rPr>
              <a:t>注意这个表中的</a:t>
            </a:r>
            <a:r>
              <a:rPr lang="en-US" altLang="zh-CN" sz="1200" b="1" dirty="0">
                <a:latin typeface="+mn-ea"/>
                <a:ea typeface="+mn-ea"/>
              </a:rPr>
              <a:t>3</a:t>
            </a:r>
            <a:r>
              <a:rPr lang="zh-CN" altLang="en-US" sz="1200" b="1" dirty="0">
                <a:latin typeface="+mn-ea"/>
                <a:ea typeface="+mn-ea"/>
              </a:rPr>
              <a:t>种出错情况：</a:t>
            </a:r>
            <a:endParaRPr lang="en-US" altLang="zh-CN" sz="12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1200" b="1" dirty="0">
                <a:latin typeface="+mn-ea"/>
                <a:ea typeface="+mn-ea"/>
              </a:rPr>
              <a:t>1</a:t>
            </a:r>
            <a:r>
              <a:rPr lang="zh-CN" altLang="en-US" sz="1200" b="1" dirty="0">
                <a:latin typeface="+mn-ea"/>
                <a:ea typeface="+mn-ea"/>
              </a:rPr>
              <a:t>、</a:t>
            </a:r>
            <a:r>
              <a:rPr lang="en-US" altLang="zh-CN" sz="1200" b="1" dirty="0">
                <a:latin typeface="+mn-ea"/>
                <a:ea typeface="+mn-ea"/>
              </a:rPr>
              <a:t>(</a:t>
            </a:r>
            <a:r>
              <a:rPr lang="zh-CN" altLang="en-US" sz="1200" b="1" dirty="0">
                <a:latin typeface="+mn-ea"/>
                <a:ea typeface="+mn-ea"/>
              </a:rPr>
              <a:t>遇到</a:t>
            </a:r>
            <a:r>
              <a:rPr lang="en-US" altLang="zh-CN" sz="1200" b="1" dirty="0">
                <a:latin typeface="+mn-ea"/>
                <a:ea typeface="+mn-ea"/>
              </a:rPr>
              <a:t>#</a:t>
            </a:r>
            <a:r>
              <a:rPr lang="zh-CN" altLang="en-US" sz="1200" b="1" dirty="0">
                <a:latin typeface="+mn-ea"/>
                <a:ea typeface="+mn-ea"/>
              </a:rPr>
              <a:t>：表示左括号多于右括号</a:t>
            </a:r>
            <a:endParaRPr lang="en-US" altLang="zh-CN" sz="12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1200" b="1" dirty="0">
                <a:latin typeface="+mn-ea"/>
                <a:ea typeface="+mn-ea"/>
              </a:rPr>
              <a:t>2</a:t>
            </a:r>
            <a:r>
              <a:rPr lang="zh-CN" altLang="en-US" sz="1200" b="1" dirty="0">
                <a:latin typeface="+mn-ea"/>
                <a:ea typeface="+mn-ea"/>
              </a:rPr>
              <a:t>、</a:t>
            </a:r>
            <a:r>
              <a:rPr lang="en-US" altLang="zh-CN" sz="1200" b="1" dirty="0">
                <a:latin typeface="+mn-ea"/>
                <a:ea typeface="+mn-ea"/>
              </a:rPr>
              <a:t>#</a:t>
            </a:r>
            <a:r>
              <a:rPr lang="zh-CN" altLang="en-US" sz="1200" b="1" dirty="0">
                <a:latin typeface="+mn-ea"/>
                <a:ea typeface="+mn-ea"/>
              </a:rPr>
              <a:t>遇到</a:t>
            </a:r>
            <a:r>
              <a:rPr lang="en-US" altLang="zh-CN" sz="1200" b="1" dirty="0">
                <a:latin typeface="+mn-ea"/>
                <a:ea typeface="+mn-ea"/>
              </a:rPr>
              <a:t>)</a:t>
            </a:r>
            <a:r>
              <a:rPr lang="zh-CN" altLang="en-US" sz="1200" b="1" dirty="0">
                <a:latin typeface="+mn-ea"/>
                <a:ea typeface="+mn-ea"/>
              </a:rPr>
              <a:t>：表示右括号多于括号</a:t>
            </a:r>
            <a:endParaRPr lang="en-US" altLang="zh-CN" sz="12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1200" b="1" dirty="0">
                <a:latin typeface="+mn-ea"/>
                <a:ea typeface="+mn-ea"/>
              </a:rPr>
              <a:t>3</a:t>
            </a:r>
            <a:r>
              <a:rPr lang="zh-CN" altLang="en-US" sz="1200" b="1" dirty="0">
                <a:latin typeface="+mn-ea"/>
                <a:ea typeface="+mn-ea"/>
              </a:rPr>
              <a:t>、</a:t>
            </a:r>
            <a:r>
              <a:rPr lang="en-US" altLang="zh-CN" sz="1200" b="1" dirty="0">
                <a:latin typeface="+mn-ea"/>
                <a:ea typeface="+mn-ea"/>
              </a:rPr>
              <a:t>)</a:t>
            </a:r>
            <a:r>
              <a:rPr lang="zh-CN" altLang="en-US" sz="1200" b="1" dirty="0">
                <a:latin typeface="+mn-ea"/>
                <a:ea typeface="+mn-ea"/>
              </a:rPr>
              <a:t>遇到</a:t>
            </a:r>
            <a:r>
              <a:rPr lang="en-US" altLang="zh-CN" sz="1200" b="1" dirty="0">
                <a:latin typeface="+mn-ea"/>
                <a:ea typeface="+mn-ea"/>
              </a:rPr>
              <a:t>(</a:t>
            </a:r>
            <a:r>
              <a:rPr lang="zh-CN" altLang="en-US" sz="1200" b="1" dirty="0">
                <a:latin typeface="+mn-ea"/>
                <a:ea typeface="+mn-ea"/>
              </a:rPr>
              <a:t>：表示括号类型不匹配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39BBBFA-F5D2-4D7E-B8BC-C188B8F86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1384DD-9158-4CA4-B5FB-C8775B2DB73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3BE1E3F4-594B-4B39-A045-75D691AB1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5AFF2C2B-6103-4972-A724-2BCE93B6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最后一步“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转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L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”，表示当栈顶元素优先级大于新运算符时，先取出栈顶元素放入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，再用新的栈顶元素和新运算符比较。 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BEBCEE2-3456-4800-90D5-438B7B790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0A3FF3-5924-4267-B289-1216FE6964D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17B9931-8FA5-474E-B2CC-5401194C9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60D56301-324D-4F6D-8613-AF4C8CCDA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、将中缀表达式转化成后缀表达式，需要一个运算符栈和一个字符串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、若直接从中缀表达式求值，需要一个运算符栈和一个操作数栈和一个字符串（用处为识别两位以上的数值，先用字符串完整接收后，再将它进操作数栈）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后缀表达式求值：用到了一个栈，对输入的运算数表达式边扫描边求值（如果是操作数，则进栈；如果是运算符，不进栈，根据运算符的目数，弹出相应数目的操作数，然后将结果入栈；表达式扫描完成后，将栈顶元素出栈，即运算结果）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EE374EDA-3937-40C3-97A6-772BD15A6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22575B-B62E-4753-82A2-74900C1DD463}" type="slidenum">
              <a:rPr lang="zh-CN" altLang="en-US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A3A0B726-D5AD-4316-A481-2951B6863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54CCC7E6-6933-4E45-AB61-C0AC8447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用栈这种结构是因为当一个方块的四个方向都不通的时候，需要重新考察它的上一个方块的其他方向是否可行。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当应用与之前的状态有关时，就可以考虑栈这种结构。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ECB6E1B-6FFB-4816-9A4E-FFDE4EBB4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9D6184-32CC-423F-B3F1-C091B33A57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880DA19-C437-4855-87C2-5E4C1E720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6FEBC25-3C1C-49D7-A79B-FC85A5DE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DE71B80-8107-4F21-881B-631D9A683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62F2E3-727C-4A3D-9FF0-D25579E511E1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4C63935-8C4B-4E4A-BCB5-B8C1AF6C8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9A3A020-CD34-40AF-B403-319EC0D6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如果当前方块可走，则入栈，每个方块入栈信息包括：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坐标，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坐标，是否被选中。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Cell{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x;   //</a:t>
            </a:r>
            <a:r>
              <a:rPr lang="zh-CN" altLang="en-US" dirty="0">
                <a:latin typeface="Arial" panose="020B0604020202020204" pitchFamily="34" charset="0"/>
              </a:rPr>
              <a:t>点的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坐标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>
                <a:latin typeface="Arial" panose="020B0604020202020204" pitchFamily="34" charset="0"/>
              </a:rPr>
              <a:t>int y;   //</a:t>
            </a:r>
            <a:r>
              <a:rPr lang="zh-CN" altLang="en-US" dirty="0">
                <a:latin typeface="Arial" panose="020B0604020202020204" pitchFamily="34" charset="0"/>
              </a:rPr>
              <a:t>点的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坐标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Cell(int </a:t>
            </a:r>
            <a:r>
              <a:rPr lang="en-US" altLang="zh-CN" dirty="0" err="1">
                <a:latin typeface="Arial" panose="020B0604020202020204" pitchFamily="34" charset="0"/>
              </a:rPr>
              <a:t>a,int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b,int</a:t>
            </a:r>
            <a:r>
              <a:rPr lang="en-US" altLang="zh-CN" dirty="0">
                <a:latin typeface="Arial" panose="020B0604020202020204" pitchFamily="34" charset="0"/>
              </a:rPr>
              <a:t> c){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x=b;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y=c;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friend class </a:t>
            </a:r>
            <a:r>
              <a:rPr lang="en-US" altLang="zh-CN" dirty="0" err="1">
                <a:latin typeface="Arial" panose="020B0604020202020204" pitchFamily="34" charset="0"/>
              </a:rPr>
              <a:t>Migong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注意：数据是放在二维数组中的，因此，某个点的上下左右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个方向的点要用数组的下标表示出来，而不是在数轴上的表示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点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x,y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，右边点的坐标：</a:t>
            </a:r>
            <a:r>
              <a:rPr lang="en-US" altLang="zh-CN" dirty="0">
                <a:latin typeface="Arial" panose="020B0604020202020204" pitchFamily="34" charset="0"/>
              </a:rPr>
              <a:t>(x,y+1)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latin typeface="Arial" panose="020B0604020202020204" pitchFamily="34" charset="0"/>
              </a:rPr>
              <a:t>下边点的坐标：</a:t>
            </a:r>
            <a:r>
              <a:rPr lang="en-US" altLang="zh-CN" dirty="0">
                <a:latin typeface="Arial" panose="020B0604020202020204" pitchFamily="34" charset="0"/>
              </a:rPr>
              <a:t>(x+1,y)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latin typeface="Arial" panose="020B0604020202020204" pitchFamily="34" charset="0"/>
              </a:rPr>
              <a:t>左边点的坐标：</a:t>
            </a:r>
            <a:r>
              <a:rPr lang="en-US" altLang="zh-CN" dirty="0">
                <a:latin typeface="Arial" panose="020B0604020202020204" pitchFamily="34" charset="0"/>
              </a:rPr>
              <a:t>(x,y-1)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latin typeface="Arial" panose="020B0604020202020204" pitchFamily="34" charset="0"/>
              </a:rPr>
              <a:t>上边点的坐标：</a:t>
            </a:r>
            <a:r>
              <a:rPr lang="en-US" altLang="zh-CN" dirty="0">
                <a:latin typeface="Arial" panose="020B0604020202020204" pitchFamily="34" charset="0"/>
              </a:rPr>
              <a:t>(x-1,y)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需要定义一个二维数组表示迷宫，有“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”的标示为“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”，其他的标示为“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”，每入栈一个方块，就将其标示为“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”，防止重复走。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例子：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0 0 1 1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1 0 0 0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1 1 0 1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1 1 0 0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2B23454-07FA-4FE9-BBE9-9AB4153AD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64D2DE-B76D-4E33-B44F-529888FCDBC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39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4E7B686E-750F-42F8-BDDB-9CEAB267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0A16A82-7375-41F0-8A69-8BA2A7C7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template&lt;class </a:t>
            </a:r>
            <a:r>
              <a:rPr lang="en-US" altLang="zh-CN" dirty="0" err="1">
                <a:latin typeface="Arial" panose="020B0604020202020204" pitchFamily="34" charset="0"/>
              </a:rPr>
              <a:t>T,int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MaxSize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class </a:t>
            </a:r>
            <a:r>
              <a:rPr lang="en-US" altLang="en-US" sz="1200" dirty="0" err="1"/>
              <a:t>SeqQueue</a:t>
            </a:r>
            <a:r>
              <a:rPr lang="en-US" altLang="en-US" sz="1200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T data[</a:t>
            </a:r>
            <a:r>
              <a:rPr lang="en-US" altLang="zh-CN" dirty="0" err="1">
                <a:latin typeface="Arial" panose="020B0604020202020204" pitchFamily="34" charset="0"/>
              </a:rPr>
              <a:t>MaxSize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sz="1200" dirty="0"/>
              <a:t>int </a:t>
            </a:r>
            <a:r>
              <a:rPr lang="en-US" altLang="zh-CN" sz="1200" dirty="0" err="1"/>
              <a:t>front,rear</a:t>
            </a:r>
            <a:r>
              <a:rPr lang="en-US" altLang="en-US" sz="1200" dirty="0"/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</a:rPr>
              <a:t>SeqQueue</a:t>
            </a:r>
            <a:r>
              <a:rPr lang="en-US" altLang="zh-CN" dirty="0">
                <a:latin typeface="Arial" panose="020B0604020202020204" pitchFamily="34" charset="0"/>
              </a:rPr>
              <a:t>();             //</a:t>
            </a:r>
            <a:r>
              <a:rPr lang="zh-CN" altLang="en-US" dirty="0">
                <a:latin typeface="Arial" panose="020B0604020202020204" pitchFamily="34" charset="0"/>
              </a:rPr>
              <a:t>构造函数，初始化队列</a:t>
            </a:r>
            <a:r>
              <a:rPr lang="en-US" altLang="zh-CN" dirty="0">
                <a:latin typeface="Arial" panose="020B0604020202020204" pitchFamily="34" charset="0"/>
              </a:rPr>
              <a:t>front=rear=0;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push(T item)     //</a:t>
            </a:r>
            <a:r>
              <a:rPr lang="zh-CN" altLang="en-US" dirty="0">
                <a:latin typeface="Arial" panose="020B0604020202020204" pitchFamily="34" charset="0"/>
              </a:rPr>
              <a:t>将</a:t>
            </a:r>
            <a:r>
              <a:rPr lang="en-US" altLang="zh-CN" dirty="0">
                <a:latin typeface="Arial" panose="020B0604020202020204" pitchFamily="34" charset="0"/>
              </a:rPr>
              <a:t>item</a:t>
            </a:r>
            <a:r>
              <a:rPr lang="zh-CN" altLang="en-US" dirty="0">
                <a:latin typeface="Arial" panose="020B0604020202020204" pitchFamily="34" charset="0"/>
              </a:rPr>
              <a:t>压入队列尾部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pop()                 //</a:t>
            </a:r>
            <a:r>
              <a:rPr lang="zh-CN" altLang="en-US" dirty="0">
                <a:latin typeface="Arial" panose="020B0604020202020204" pitchFamily="34" charset="0"/>
              </a:rPr>
              <a:t>删除队首元素，但不返回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T front()                   //</a:t>
            </a:r>
            <a:r>
              <a:rPr lang="zh-CN" altLang="en-US" dirty="0">
                <a:latin typeface="Arial" panose="020B0604020202020204" pitchFamily="34" charset="0"/>
              </a:rPr>
              <a:t>返回队首元素，但不删除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T back()                   //</a:t>
            </a:r>
            <a:r>
              <a:rPr lang="zh-CN" altLang="en-US" dirty="0">
                <a:latin typeface="Arial" panose="020B0604020202020204" pitchFamily="34" charset="0"/>
              </a:rPr>
              <a:t>返回队尾元素，但不删除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size()                   //</a:t>
            </a:r>
            <a:r>
              <a:rPr lang="zh-CN" altLang="en-US" dirty="0">
                <a:latin typeface="Arial" panose="020B0604020202020204" pitchFamily="34" charset="0"/>
              </a:rPr>
              <a:t>返回队列中元素的个数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bool empty()            //</a:t>
            </a:r>
            <a:r>
              <a:rPr lang="zh-CN" altLang="en-US" dirty="0">
                <a:latin typeface="Arial" panose="020B0604020202020204" pitchFamily="34" charset="0"/>
              </a:rPr>
              <a:t>检查队列是否为空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87B6E8C7-F28A-4825-93EC-64E00FAE1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592A-6C98-4A33-A74D-DB6CC2E099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45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4E7B686E-750F-42F8-BDDB-9CEAB267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0A16A82-7375-41F0-8A69-8BA2A7C7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87B6E8C7-F28A-4825-93EC-64E00FAE1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592A-6C98-4A33-A74D-DB6CC2E099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28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空队列时，</a:t>
            </a:r>
            <a:r>
              <a:rPr lang="en-US" altLang="zh-CN" dirty="0"/>
              <a:t>front==rear</a:t>
            </a:r>
          </a:p>
          <a:p>
            <a:r>
              <a:rPr lang="zh-CN" altLang="en-US" dirty="0"/>
              <a:t>队满时，</a:t>
            </a:r>
            <a:r>
              <a:rPr lang="en-US" altLang="zh-CN" dirty="0"/>
              <a:t>rear==</a:t>
            </a:r>
            <a:r>
              <a:rPr lang="en-US" altLang="en-US" sz="1200" dirty="0"/>
              <a:t>MAXSIZE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11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队满：</a:t>
            </a:r>
            <a:r>
              <a:rPr lang="en-US" altLang="zh-CN" dirty="0"/>
              <a:t>rear==</a:t>
            </a:r>
            <a:r>
              <a:rPr lang="en-US" altLang="zh-CN" dirty="0" err="1"/>
              <a:t>maxsize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队空：</a:t>
            </a:r>
            <a:r>
              <a:rPr lang="en-US" altLang="zh-CN"/>
              <a:t>rear==front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元素个数：</a:t>
            </a:r>
            <a:r>
              <a:rPr lang="en-US" altLang="zh-CN" dirty="0"/>
              <a:t>rear-front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78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）计数器</a:t>
            </a:r>
            <a:r>
              <a:rPr lang="en-US" altLang="zh-CN" dirty="0"/>
              <a:t>==0</a:t>
            </a:r>
            <a:r>
              <a:rPr lang="zh-CN" altLang="en-US" dirty="0"/>
              <a:t>时，队空；计数器</a:t>
            </a:r>
            <a:r>
              <a:rPr lang="en-US" altLang="zh-CN" dirty="0"/>
              <a:t>==</a:t>
            </a:r>
            <a:r>
              <a:rPr lang="en-US" altLang="zh-CN" dirty="0" err="1"/>
              <a:t>Maxsize</a:t>
            </a:r>
            <a:r>
              <a:rPr lang="zh-CN" altLang="en-US" dirty="0"/>
              <a:t>时，队满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front==rear &amp;&amp; flag=false</a:t>
            </a:r>
            <a:r>
              <a:rPr lang="zh-CN" altLang="en-US" dirty="0"/>
              <a:t>，队空； </a:t>
            </a:r>
            <a:r>
              <a:rPr lang="en-US" altLang="zh-CN" dirty="0"/>
              <a:t>front==rear &amp;&amp; flag=true</a:t>
            </a:r>
            <a:r>
              <a:rPr lang="zh-CN" altLang="en-US" dirty="0"/>
              <a:t>，队满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front==rear</a:t>
            </a:r>
            <a:r>
              <a:rPr lang="zh-CN" altLang="en-US" dirty="0"/>
              <a:t>，队空； </a:t>
            </a:r>
            <a:r>
              <a:rPr lang="en-US" altLang="zh-CN" dirty="0"/>
              <a:t>front==(rear+1)%N</a:t>
            </a:r>
            <a:r>
              <a:rPr lang="zh-CN" altLang="en-US" dirty="0"/>
              <a:t>，队满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048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</a:t>
            </a:r>
            <a:r>
              <a:rPr lang="en-US" altLang="zh-CN" dirty="0"/>
              <a:t>front</a:t>
            </a:r>
            <a:r>
              <a:rPr lang="zh-CN" altLang="en-US" dirty="0"/>
              <a:t>前一个空间总是浪费的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555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6A69FEE4-5620-4FBF-885F-394ADEE91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380B89D2-8B4E-4757-975F-4267C521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front,rear</a:t>
            </a:r>
            <a:r>
              <a:rPr lang="zh-CN" altLang="en-US">
                <a:latin typeface="Arial" panose="020B0604020202020204" pitchFamily="34" charset="0"/>
              </a:rPr>
              <a:t>表示的是数组的下标。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4E574EFB-721F-4C28-B5FE-A326C99AA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AA15C-A2F4-4C46-BF9D-79EE2769349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通用公式为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rear-front+n</a:t>
            </a:r>
            <a:r>
              <a:rPr lang="en-US" altLang="zh-CN" dirty="0">
                <a:sym typeface="Wingdings" panose="05000000000000000000" pitchFamily="2" charset="2"/>
              </a:rPr>
              <a:t>)%n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这个题目中：</a:t>
            </a:r>
            <a:r>
              <a:rPr lang="en-US" altLang="zh-CN" dirty="0">
                <a:sym typeface="Wingdings" panose="05000000000000000000" pitchFamily="2" charset="2"/>
              </a:rPr>
              <a:t>r=rear-1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f=front+1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代入得</a:t>
            </a:r>
            <a:r>
              <a:rPr lang="en-US" altLang="zh-CN" dirty="0">
                <a:sym typeface="Wingdings" panose="05000000000000000000" pitchFamily="2" charset="2"/>
              </a:rPr>
              <a:t>:  (</a:t>
            </a:r>
            <a:r>
              <a:rPr lang="en-US" altLang="zh-CN" dirty="0" err="1">
                <a:sym typeface="Wingdings" panose="05000000000000000000" pitchFamily="2" charset="2"/>
              </a:rPr>
              <a:t>r-f+n</a:t>
            </a:r>
            <a:r>
              <a:rPr lang="en-US" altLang="zh-CN" dirty="0">
                <a:sym typeface="Wingdings" panose="05000000000000000000" pitchFamily="2" charset="2"/>
              </a:rPr>
              <a:t>)%n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1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588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通用公式为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rear-front+n</a:t>
            </a:r>
            <a:r>
              <a:rPr lang="en-US" altLang="zh-CN" dirty="0">
                <a:sym typeface="Wingdings" panose="05000000000000000000" pitchFamily="2" charset="2"/>
              </a:rPr>
              <a:t>)%n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这个题目中：</a:t>
            </a:r>
            <a:r>
              <a:rPr lang="en-US" altLang="zh-CN" dirty="0">
                <a:sym typeface="Wingdings" panose="05000000000000000000" pitchFamily="2" charset="2"/>
              </a:rPr>
              <a:t>r=rear-1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f=front+1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代入得</a:t>
            </a:r>
            <a:r>
              <a:rPr lang="en-US" altLang="zh-CN" dirty="0">
                <a:sym typeface="Wingdings" panose="05000000000000000000" pitchFamily="2" charset="2"/>
              </a:rPr>
              <a:t>:  (</a:t>
            </a:r>
            <a:r>
              <a:rPr lang="en-US" altLang="zh-CN" dirty="0" err="1">
                <a:sym typeface="Wingdings" panose="05000000000000000000" pitchFamily="2" charset="2"/>
              </a:rPr>
              <a:t>r-f+n</a:t>
            </a:r>
            <a:r>
              <a:rPr lang="en-US" altLang="zh-CN" dirty="0">
                <a:sym typeface="Wingdings" panose="05000000000000000000" pitchFamily="2" charset="2"/>
              </a:rPr>
              <a:t>)%n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788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f=(</a:t>
            </a:r>
            <a:r>
              <a:rPr lang="en-US" altLang="zh-CN" dirty="0" err="1"/>
              <a:t>f+n</a:t>
            </a:r>
            <a:r>
              <a:rPr lang="en-US" altLang="zh-CN" dirty="0"/>
              <a:t>)%N</a:t>
            </a:r>
          </a:p>
          <a:p>
            <a:endParaRPr lang="en-US" altLang="zh-CN" dirty="0"/>
          </a:p>
          <a:p>
            <a:r>
              <a:rPr lang="en-US" altLang="zh-CN" dirty="0"/>
              <a:t>r=(</a:t>
            </a:r>
            <a:r>
              <a:rPr lang="en-US" altLang="zh-CN" dirty="0" err="1"/>
              <a:t>r+n</a:t>
            </a:r>
            <a:r>
              <a:rPr lang="en-US" altLang="zh-CN" dirty="0"/>
              <a:t>)%N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021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front=rear</a:t>
            </a:r>
            <a:r>
              <a:rPr lang="zh-CN" altLang="en-US" dirty="0"/>
              <a:t>时，队空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940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注意，如果删除的时候只有一个结点，要将队尾指针设置成等于队头指针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6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82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6342BA1-DC77-4D62-ACCE-5979305D0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FF834166-33EA-48C1-A44B-6B52B33A9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986EFD5-2569-45AA-8309-449E74A1C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93F7EE-59DC-4702-93AA-FDC357117C5A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4E7B686E-750F-42F8-BDDB-9CEAB267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0A16A82-7375-41F0-8A69-8BA2A7C7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栈顶可以用指针表示，也可以用整数表示，表示数组的有效下标。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template&lt;class </a:t>
            </a:r>
            <a:r>
              <a:rPr lang="en-US" altLang="zh-CN" dirty="0" err="1">
                <a:latin typeface="Arial" panose="020B0604020202020204" pitchFamily="34" charset="0"/>
              </a:rPr>
              <a:t>T,int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MaxSize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class SeqStack{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T data[</a:t>
            </a:r>
            <a:r>
              <a:rPr lang="en-US" altLang="zh-CN" dirty="0" err="1">
                <a:latin typeface="Arial" panose="020B0604020202020204" pitchFamily="34" charset="0"/>
              </a:rPr>
              <a:t>MaxSize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int top;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SeqStack();        //</a:t>
            </a:r>
            <a:r>
              <a:rPr lang="zh-CN" altLang="en-US" dirty="0">
                <a:latin typeface="Arial" panose="020B0604020202020204" pitchFamily="34" charset="0"/>
              </a:rPr>
              <a:t>构造函数，初始化栈顶值为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int Push(T x);     //</a:t>
            </a:r>
            <a:r>
              <a:rPr lang="zh-CN" altLang="en-US" dirty="0">
                <a:latin typeface="Arial" panose="020B0604020202020204" pitchFamily="34" charset="0"/>
              </a:rPr>
              <a:t>入栈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en-US" altLang="zh-CN" dirty="0">
                <a:latin typeface="Arial" panose="020B0604020202020204" pitchFamily="34" charset="0"/>
              </a:rPr>
              <a:t>T Pop();             //</a:t>
            </a:r>
            <a:r>
              <a:rPr lang="zh-CN" altLang="en-US" dirty="0">
                <a:latin typeface="Arial" panose="020B0604020202020204" pitchFamily="34" charset="0"/>
              </a:rPr>
              <a:t>出栈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en-US" altLang="zh-CN" dirty="0">
                <a:latin typeface="Arial" panose="020B0604020202020204" pitchFamily="34" charset="0"/>
              </a:rPr>
              <a:t>T Top();              //</a:t>
            </a:r>
            <a:r>
              <a:rPr lang="zh-CN" altLang="en-US" dirty="0">
                <a:latin typeface="Arial" panose="020B0604020202020204" pitchFamily="34" charset="0"/>
              </a:rPr>
              <a:t>取栈顶元素（元素并不出栈）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en-US" altLang="zh-CN" dirty="0">
                <a:latin typeface="Arial" panose="020B0604020202020204" pitchFamily="34" charset="0"/>
              </a:rPr>
              <a:t>bool Empty();     //</a:t>
            </a:r>
            <a:r>
              <a:rPr lang="zh-CN" altLang="en-US" dirty="0">
                <a:latin typeface="Arial" panose="020B0604020202020204" pitchFamily="34" charset="0"/>
              </a:rPr>
              <a:t>判断栈是否为空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87B6E8C7-F28A-4825-93EC-64E00FAE1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592A-6C98-4A33-A74D-DB6CC2E099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1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4E7B686E-750F-42F8-BDDB-9CEAB267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0A16A82-7375-41F0-8A69-8BA2A7C7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87B6E8C7-F28A-4825-93EC-64E00FAE1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592A-6C98-4A33-A74D-DB6CC2E099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8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A4A823BC-B533-4863-B59F-FD26DA1BF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D2A4516A-D37E-4750-88CA-5D463D23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插入时：在当前</a:t>
            </a:r>
            <a:r>
              <a:rPr lang="en-US" altLang="zh-CN" dirty="0">
                <a:latin typeface="Arial" panose="020B0604020202020204" pitchFamily="34" charset="0"/>
              </a:rPr>
              <a:t>top</a:t>
            </a:r>
            <a:r>
              <a:rPr lang="zh-CN" altLang="en-US" dirty="0">
                <a:latin typeface="Arial" panose="020B0604020202020204" pitchFamily="34" charset="0"/>
              </a:rPr>
              <a:t>位置上先插入，然后</a:t>
            </a:r>
            <a:r>
              <a:rPr lang="en-US" altLang="zh-CN" dirty="0">
                <a:latin typeface="Arial" panose="020B0604020202020204" pitchFamily="34" charset="0"/>
              </a:rPr>
              <a:t>top+1;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删除时：先取出数据，然后</a:t>
            </a:r>
            <a:r>
              <a:rPr lang="en-US" altLang="zh-CN" dirty="0">
                <a:latin typeface="Arial" panose="020B0604020202020204" pitchFamily="34" charset="0"/>
              </a:rPr>
              <a:t>top-1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////////////////////////////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top</a:t>
            </a:r>
            <a:r>
              <a:rPr lang="zh-CN" altLang="en-US" dirty="0">
                <a:latin typeface="Arial" panose="020B0604020202020204" pitchFamily="34" charset="0"/>
              </a:rPr>
              <a:t>除了可用整数表示外，也可以用指针表示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、初始化时，</a:t>
            </a:r>
            <a:r>
              <a:rPr lang="en-US" altLang="zh-CN" dirty="0">
                <a:latin typeface="Arial" panose="020B0604020202020204" pitchFamily="34" charset="0"/>
              </a:rPr>
              <a:t>top=base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、当</a:t>
            </a:r>
            <a:r>
              <a:rPr lang="en-US" altLang="zh-CN" dirty="0">
                <a:latin typeface="Arial" panose="020B0604020202020204" pitchFamily="34" charset="0"/>
              </a:rPr>
              <a:t>top=base</a:t>
            </a:r>
            <a:r>
              <a:rPr lang="zh-CN" altLang="en-US" dirty="0">
                <a:latin typeface="Arial" panose="020B0604020202020204" pitchFamily="34" charset="0"/>
              </a:rPr>
              <a:t>时，栈空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、当</a:t>
            </a:r>
            <a:r>
              <a:rPr lang="en-US" altLang="zh-CN" dirty="0">
                <a:latin typeface="Arial" panose="020B0604020202020204" pitchFamily="34" charset="0"/>
              </a:rPr>
              <a:t>top-base=MAXSTACKSIZE</a:t>
            </a:r>
            <a:r>
              <a:rPr lang="zh-CN" altLang="en-US" dirty="0">
                <a:latin typeface="Arial" panose="020B0604020202020204" pitchFamily="34" charset="0"/>
              </a:rPr>
              <a:t>，栈满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、入栈：*</a:t>
            </a:r>
            <a:r>
              <a:rPr lang="en-US" altLang="zh-CN" dirty="0">
                <a:latin typeface="Arial" panose="020B0604020202020204" pitchFamily="34" charset="0"/>
              </a:rPr>
              <a:t>top=e; top++;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、出栈：</a:t>
            </a:r>
            <a:r>
              <a:rPr lang="en-US" altLang="zh-CN" dirty="0">
                <a:latin typeface="Arial" panose="020B0604020202020204" pitchFamily="34" charset="0"/>
              </a:rPr>
              <a:t>e=*top; top--;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C7612AC3-8310-4B7C-AF76-91DE7CA58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A34A6D-1CD4-47C3-ABC8-7BCF4362173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可以这样处理：先穷举所有排列，然后再一个个排除。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43E2-6DC6-46CB-B376-ACA9ECC1051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11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A43A3EB-AE77-46E3-B0CE-731897AD210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FF75B63-EEC6-4B2A-84CE-87A963B4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4FB7C76-3F58-488B-8F25-54144EF95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E0CEB07-8748-41F6-AABB-B114E6A59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F01190F-EC27-48DA-885E-76BDC4AB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F3A3248-E0D0-4E75-B66F-D05E35FED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F44CC0B-CCB2-44F6-8B10-84054C17A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EDB03988-C0F8-4230-B6D0-7FBAD55DA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E650A4C-7EAA-47F7-8384-717E73CE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0EA9CB6-1670-432C-BBB3-C3B01E3C41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07E0FD0-E0F3-461F-AAC4-AA111B911A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DFB872C-4648-4FD0-8DC2-C15442BB3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448F2A2-7CE0-4C04-9D61-EB2A2C6C1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B0EAFCF-B26C-40B6-9E62-7C67268C1E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7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35F9B23-A156-4692-A1A8-97C3483873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2488284-A881-437D-863E-685539BA8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47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C2647B-5923-48E9-BDBE-974A8108E7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1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B5C0CF9-3DD7-4EB6-918C-B4D0C851FF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0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DF73FB8-2F41-46F1-AED9-E16313231F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4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F9B474E-69BB-4931-9674-0E0BD9A4ED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9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596CCC2-77DA-4E53-90FC-CA004BFA40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8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6B68944-2E6C-4BCD-A20B-B901EAC4C2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1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79F589-81E9-4938-8CD8-1EFDBEC956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65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E902951-4565-4B21-8BEF-39A4BFEBFD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5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10A235-D1EE-4E65-829D-69F7F6142E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F7F593-364F-41DB-8143-6381553CC4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72AC8F2-44A2-4D8C-9D3D-355CB3377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DAF47AC0-3EEA-494B-AC49-CDBD69B1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0B316FC0-F6C5-4ABA-A00C-ACAFDA96BB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963AC176-470F-461E-9EBD-8B91180F839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3" imgW="1162212" imgH="619211" progId="PBrush">
                  <p:embed/>
                </p:oleObj>
              </mc:Choice>
              <mc:Fallback>
                <p:oleObj name="位图图像" r:id="rId13" imgW="1162212" imgH="619211" progId="PBrush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5E9A6F08-32EA-4F56-8AA1-9511B338E8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2E4F44CF-55C8-451F-A4AA-468730C031E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DAE30A95-A825-4101-95F8-03641E54EB7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id="{425A148E-7FFF-4709-AB44-1708C4FCB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70406277-9917-417C-B477-B3890439D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隶书" pitchFamily="49" charset="-122"/>
              </a:rPr>
              <a:t>第三章</a:t>
            </a:r>
            <a:b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栈和队列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0A2C82-725B-45BE-B70A-09AD3517FD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B304E81-2A89-4C19-A909-CABE498ED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696562BC-91CE-4C01-9EBD-A021B09F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6E6C36B-1E80-4AFF-8251-B887F9800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五、进栈（插入新元素）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54B76F8-0FED-4028-9C02-1D6A5BD9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18B99B6-885D-4591-9F33-99BB94356A3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6151287B-7822-4BF2-98C0-9EC65E6D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9B3E513-D1C1-4ACF-850B-58DE91C3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54C07B1-6510-4B98-8ECD-B3D339B7C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079" y="2759075"/>
            <a:ext cx="8686800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int Push(T e)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向栈中放入数据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压栈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if ( top== MAXSTACKSIZE)   return(-1);//</a:t>
            </a:r>
            <a:r>
              <a:rPr lang="zh-CN" altLang="en-US" sz="2000" dirty="0"/>
              <a:t>判断栈是否已满</a:t>
            </a:r>
            <a:endParaRPr lang="en-US" altLang="zh-CN" sz="2000" dirty="0"/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base[top++] = e;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return(1);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19463" name="Group 27">
            <a:extLst>
              <a:ext uri="{FF2B5EF4-FFF2-40B4-BE49-F238E27FC236}">
                <a16:creationId xmlns:a16="http://schemas.microsoft.com/office/drawing/2014/main" id="{0AB968BD-B066-477B-9822-C9F4B285327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4368" y="2688"/>
            <a:chExt cx="1296" cy="1498"/>
          </a:xfrm>
        </p:grpSpPr>
        <p:grpSp>
          <p:nvGrpSpPr>
            <p:cNvPr id="19478" name="Group 25">
              <a:extLst>
                <a:ext uri="{FF2B5EF4-FFF2-40B4-BE49-F238E27FC236}">
                  <a16:creationId xmlns:a16="http://schemas.microsoft.com/office/drawing/2014/main" id="{12CC7771-5E52-4B6B-BC9A-BC1979FCD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19489" name="Line 8">
                <a:extLst>
                  <a:ext uri="{FF2B5EF4-FFF2-40B4-BE49-F238E27FC236}">
                    <a16:creationId xmlns:a16="http://schemas.microsoft.com/office/drawing/2014/main" id="{77B33647-6DA5-4C08-AE0E-D66C7988F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0" name="Text Box 9">
                <a:extLst>
                  <a:ext uri="{FF2B5EF4-FFF2-40B4-BE49-F238E27FC236}">
                    <a16:creationId xmlns:a16="http://schemas.microsoft.com/office/drawing/2014/main" id="{31E870B3-4CA8-4171-862E-D8C54CDF8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19479" name="Group 24">
              <a:extLst>
                <a:ext uri="{FF2B5EF4-FFF2-40B4-BE49-F238E27FC236}">
                  <a16:creationId xmlns:a16="http://schemas.microsoft.com/office/drawing/2014/main" id="{BCD23EF2-FAC2-4386-BA38-CA3B92366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19487" name="Line 11">
                <a:extLst>
                  <a:ext uri="{FF2B5EF4-FFF2-40B4-BE49-F238E27FC236}">
                    <a16:creationId xmlns:a16="http://schemas.microsoft.com/office/drawing/2014/main" id="{852F257D-98AE-4399-AF4D-E542B37A8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8" name="Text Box 12">
                <a:extLst>
                  <a:ext uri="{FF2B5EF4-FFF2-40B4-BE49-F238E27FC236}">
                    <a16:creationId xmlns:a16="http://schemas.microsoft.com/office/drawing/2014/main" id="{F6414E43-6E8A-4E5F-BDCB-4F26376CA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19480" name="Rectangle 14">
              <a:extLst>
                <a:ext uri="{FF2B5EF4-FFF2-40B4-BE49-F238E27FC236}">
                  <a16:creationId xmlns:a16="http://schemas.microsoft.com/office/drawing/2014/main" id="{3BBB84EA-A1B2-4DAB-B0A8-888C3586C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481" name="Line 16">
              <a:extLst>
                <a:ext uri="{FF2B5EF4-FFF2-40B4-BE49-F238E27FC236}">
                  <a16:creationId xmlns:a16="http://schemas.microsoft.com/office/drawing/2014/main" id="{597F8A7F-9EBF-444F-AD4C-0742765CB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17">
              <a:extLst>
                <a:ext uri="{FF2B5EF4-FFF2-40B4-BE49-F238E27FC236}">
                  <a16:creationId xmlns:a16="http://schemas.microsoft.com/office/drawing/2014/main" id="{F2E9AFDD-4EA7-4168-9051-B6D9D9571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18">
              <a:extLst>
                <a:ext uri="{FF2B5EF4-FFF2-40B4-BE49-F238E27FC236}">
                  <a16:creationId xmlns:a16="http://schemas.microsoft.com/office/drawing/2014/main" id="{44A56E12-4728-4102-A63C-61736EC3D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9">
              <a:extLst>
                <a:ext uri="{FF2B5EF4-FFF2-40B4-BE49-F238E27FC236}">
                  <a16:creationId xmlns:a16="http://schemas.microsoft.com/office/drawing/2014/main" id="{2D7A87F9-244B-46E3-B9D2-3BAEBBBF8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20">
              <a:extLst>
                <a:ext uri="{FF2B5EF4-FFF2-40B4-BE49-F238E27FC236}">
                  <a16:creationId xmlns:a16="http://schemas.microsoft.com/office/drawing/2014/main" id="{3112FF6C-2983-46CF-A1C6-3B761092B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9486" name="Text Box 21">
              <a:extLst>
                <a:ext uri="{FF2B5EF4-FFF2-40B4-BE49-F238E27FC236}">
                  <a16:creationId xmlns:a16="http://schemas.microsoft.com/office/drawing/2014/main" id="{7B6A1BF7-F7C1-4D72-9EBE-7CC17F2A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进栈</a:t>
              </a:r>
            </a:p>
          </p:txBody>
        </p:sp>
      </p:grpSp>
      <p:grpSp>
        <p:nvGrpSpPr>
          <p:cNvPr id="19464" name="Group 42">
            <a:extLst>
              <a:ext uri="{FF2B5EF4-FFF2-40B4-BE49-F238E27FC236}">
                <a16:creationId xmlns:a16="http://schemas.microsoft.com/office/drawing/2014/main" id="{D7B60832-3A44-466F-B3C5-D90C3F02ACD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267200"/>
            <a:ext cx="2057400" cy="2378075"/>
            <a:chOff x="3120" y="2688"/>
            <a:chExt cx="1296" cy="1498"/>
          </a:xfrm>
        </p:grpSpPr>
        <p:grpSp>
          <p:nvGrpSpPr>
            <p:cNvPr id="19465" name="Group 29">
              <a:extLst>
                <a:ext uri="{FF2B5EF4-FFF2-40B4-BE49-F238E27FC236}">
                  <a16:creationId xmlns:a16="http://schemas.microsoft.com/office/drawing/2014/main" id="{9498053D-038D-42C5-B546-377301AF1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216"/>
              <a:ext cx="532" cy="250"/>
              <a:chOff x="4464" y="3648"/>
              <a:chExt cx="532" cy="250"/>
            </a:xfrm>
          </p:grpSpPr>
          <p:sp>
            <p:nvSpPr>
              <p:cNvPr id="19476" name="Line 30">
                <a:extLst>
                  <a:ext uri="{FF2B5EF4-FFF2-40B4-BE49-F238E27FC236}">
                    <a16:creationId xmlns:a16="http://schemas.microsoft.com/office/drawing/2014/main" id="{0F0A9F2E-6103-41A2-A1C2-5478F794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Text Box 31">
                <a:extLst>
                  <a:ext uri="{FF2B5EF4-FFF2-40B4-BE49-F238E27FC236}">
                    <a16:creationId xmlns:a16="http://schemas.microsoft.com/office/drawing/2014/main" id="{EBFD78B4-9947-461A-9489-25277369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19466" name="Group 32">
              <a:extLst>
                <a:ext uri="{FF2B5EF4-FFF2-40B4-BE49-F238E27FC236}">
                  <a16:creationId xmlns:a16="http://schemas.microsoft.com/office/drawing/2014/main" id="{D6A647EB-66F8-4353-AD16-F7B107504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792"/>
              <a:ext cx="571" cy="250"/>
              <a:chOff x="4416" y="3792"/>
              <a:chExt cx="571" cy="250"/>
            </a:xfrm>
          </p:grpSpPr>
          <p:sp>
            <p:nvSpPr>
              <p:cNvPr id="19474" name="Line 33">
                <a:extLst>
                  <a:ext uri="{FF2B5EF4-FFF2-40B4-BE49-F238E27FC236}">
                    <a16:creationId xmlns:a16="http://schemas.microsoft.com/office/drawing/2014/main" id="{7CF3B8E7-1C14-4E26-BC1C-9EA31580D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5" name="Text Box 34">
                <a:extLst>
                  <a:ext uri="{FF2B5EF4-FFF2-40B4-BE49-F238E27FC236}">
                    <a16:creationId xmlns:a16="http://schemas.microsoft.com/office/drawing/2014/main" id="{FA620863-34DE-4D29-8BCD-D8BF2E62F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19467" name="Rectangle 35">
              <a:extLst>
                <a:ext uri="{FF2B5EF4-FFF2-40B4-BE49-F238E27FC236}">
                  <a16:creationId xmlns:a16="http://schemas.microsoft.com/office/drawing/2014/main" id="{8BB83556-28FF-491C-B320-BB636C1A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468" name="Line 36">
              <a:extLst>
                <a:ext uri="{FF2B5EF4-FFF2-40B4-BE49-F238E27FC236}">
                  <a16:creationId xmlns:a16="http://schemas.microsoft.com/office/drawing/2014/main" id="{2448C92A-C5C4-4429-8A58-6E66E794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37">
              <a:extLst>
                <a:ext uri="{FF2B5EF4-FFF2-40B4-BE49-F238E27FC236}">
                  <a16:creationId xmlns:a16="http://schemas.microsoft.com/office/drawing/2014/main" id="{00010E91-6DA2-4E29-939D-93FF9713A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38">
              <a:extLst>
                <a:ext uri="{FF2B5EF4-FFF2-40B4-BE49-F238E27FC236}">
                  <a16:creationId xmlns:a16="http://schemas.microsoft.com/office/drawing/2014/main" id="{14C11E37-3EB6-4C4E-86A8-0B6D80A3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39">
              <a:extLst>
                <a:ext uri="{FF2B5EF4-FFF2-40B4-BE49-F238E27FC236}">
                  <a16:creationId xmlns:a16="http://schemas.microsoft.com/office/drawing/2014/main" id="{8F51135C-3C68-43F8-9FC3-B6C1083CE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Text Box 40">
              <a:extLst>
                <a:ext uri="{FF2B5EF4-FFF2-40B4-BE49-F238E27FC236}">
                  <a16:creationId xmlns:a16="http://schemas.microsoft.com/office/drawing/2014/main" id="{3BB8C707-3751-4F88-B91A-7F6A6956C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9473" name="Text Box 41">
              <a:extLst>
                <a:ext uri="{FF2B5EF4-FFF2-40B4-BE49-F238E27FC236}">
                  <a16:creationId xmlns:a16="http://schemas.microsoft.com/office/drawing/2014/main" id="{4A0A0EA9-A149-49C9-AC4A-77996F2E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C82A3E-EB80-4083-A430-D93BC3704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六、出栈（删除元素）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983BE9D8-7C02-4211-B083-67A0C38D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EE9BCE0-DE60-4528-A7D3-D03D075B3C7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DA8A662-44EE-481F-B167-789CBBBC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1810D67-18D3-43D0-829E-8B02F767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779DED2F-1574-4341-B76C-23FE2BC64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743200"/>
            <a:ext cx="8267700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void Pop()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从栈中取数据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弹栈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None/>
            </a:pPr>
            <a:r>
              <a:rPr lang="en-US" altLang="zh-CN" sz="2000" dirty="0"/>
              <a:t>	if (top ==0)     //</a:t>
            </a:r>
            <a:r>
              <a:rPr lang="zh-CN" altLang="en-US" sz="2000" dirty="0"/>
              <a:t>先判断栈是否为空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exit(1); 	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top--;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20487" name="Group 35">
            <a:extLst>
              <a:ext uri="{FF2B5EF4-FFF2-40B4-BE49-F238E27FC236}">
                <a16:creationId xmlns:a16="http://schemas.microsoft.com/office/drawing/2014/main" id="{6E60AB6D-8F9B-411B-9EB2-353CA4124B8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4368" y="2688"/>
            <a:chExt cx="1296" cy="1498"/>
          </a:xfrm>
        </p:grpSpPr>
        <p:grpSp>
          <p:nvGrpSpPr>
            <p:cNvPr id="20502" name="Group 8">
              <a:extLst>
                <a:ext uri="{FF2B5EF4-FFF2-40B4-BE49-F238E27FC236}">
                  <a16:creationId xmlns:a16="http://schemas.microsoft.com/office/drawing/2014/main" id="{5732B169-FADE-40B8-BB99-E15225B43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216"/>
              <a:ext cx="532" cy="250"/>
              <a:chOff x="4464" y="3648"/>
              <a:chExt cx="532" cy="250"/>
            </a:xfrm>
          </p:grpSpPr>
          <p:sp>
            <p:nvSpPr>
              <p:cNvPr id="20513" name="Line 9">
                <a:extLst>
                  <a:ext uri="{FF2B5EF4-FFF2-40B4-BE49-F238E27FC236}">
                    <a16:creationId xmlns:a16="http://schemas.microsoft.com/office/drawing/2014/main" id="{29908E0B-6FD4-44C8-AEFA-3E31EB060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Text Box 10">
                <a:extLst>
                  <a:ext uri="{FF2B5EF4-FFF2-40B4-BE49-F238E27FC236}">
                    <a16:creationId xmlns:a16="http://schemas.microsoft.com/office/drawing/2014/main" id="{D9E955BB-4412-494A-B5C8-DAC5A4FB3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20503" name="Group 11">
              <a:extLst>
                <a:ext uri="{FF2B5EF4-FFF2-40B4-BE49-F238E27FC236}">
                  <a16:creationId xmlns:a16="http://schemas.microsoft.com/office/drawing/2014/main" id="{D379E546-0F48-4AE8-8F55-D1F9136B0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20511" name="Line 12">
                <a:extLst>
                  <a:ext uri="{FF2B5EF4-FFF2-40B4-BE49-F238E27FC236}">
                    <a16:creationId xmlns:a16="http://schemas.microsoft.com/office/drawing/2014/main" id="{339437E8-5AAF-41A8-AAC5-DE95BA7D7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2" name="Text Box 13">
                <a:extLst>
                  <a:ext uri="{FF2B5EF4-FFF2-40B4-BE49-F238E27FC236}">
                    <a16:creationId xmlns:a16="http://schemas.microsoft.com/office/drawing/2014/main" id="{DAA483D9-6C28-4E17-B511-D2B1B560E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20504" name="Rectangle 14">
              <a:extLst>
                <a:ext uri="{FF2B5EF4-FFF2-40B4-BE49-F238E27FC236}">
                  <a16:creationId xmlns:a16="http://schemas.microsoft.com/office/drawing/2014/main" id="{5D5EA37B-7BBF-401E-A7BF-0A9CCC96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505" name="Line 15">
              <a:extLst>
                <a:ext uri="{FF2B5EF4-FFF2-40B4-BE49-F238E27FC236}">
                  <a16:creationId xmlns:a16="http://schemas.microsoft.com/office/drawing/2014/main" id="{7B902167-2048-42E4-9EC3-8B625E1E4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16">
              <a:extLst>
                <a:ext uri="{FF2B5EF4-FFF2-40B4-BE49-F238E27FC236}">
                  <a16:creationId xmlns:a16="http://schemas.microsoft.com/office/drawing/2014/main" id="{B0DFB6BE-6BFE-494E-A8C2-B131002B5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17">
              <a:extLst>
                <a:ext uri="{FF2B5EF4-FFF2-40B4-BE49-F238E27FC236}">
                  <a16:creationId xmlns:a16="http://schemas.microsoft.com/office/drawing/2014/main" id="{7A4F9CF2-0115-4F65-9692-DEAB306A0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8">
              <a:extLst>
                <a:ext uri="{FF2B5EF4-FFF2-40B4-BE49-F238E27FC236}">
                  <a16:creationId xmlns:a16="http://schemas.microsoft.com/office/drawing/2014/main" id="{C63DE9F5-E804-4236-9E15-B5966BFC5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Text Box 19">
              <a:extLst>
                <a:ext uri="{FF2B5EF4-FFF2-40B4-BE49-F238E27FC236}">
                  <a16:creationId xmlns:a16="http://schemas.microsoft.com/office/drawing/2014/main" id="{F5735186-F067-4EC8-9113-506B3ED0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510" name="Text Box 20">
              <a:extLst>
                <a:ext uri="{FF2B5EF4-FFF2-40B4-BE49-F238E27FC236}">
                  <a16:creationId xmlns:a16="http://schemas.microsoft.com/office/drawing/2014/main" id="{2BE0897E-0CD8-4C21-ADE2-1780990C5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出栈</a:t>
              </a:r>
            </a:p>
          </p:txBody>
        </p:sp>
      </p:grpSp>
      <p:grpSp>
        <p:nvGrpSpPr>
          <p:cNvPr id="20488" name="Group 21">
            <a:extLst>
              <a:ext uri="{FF2B5EF4-FFF2-40B4-BE49-F238E27FC236}">
                <a16:creationId xmlns:a16="http://schemas.microsoft.com/office/drawing/2014/main" id="{57C4BAF5-27C4-4BC0-A234-1189973FA7B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67200"/>
            <a:ext cx="2057400" cy="2378075"/>
            <a:chOff x="4368" y="2688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:a16="http://schemas.microsoft.com/office/drawing/2014/main" id="{1BB08E76-BCB7-4983-80A6-372C3B91D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:a16="http://schemas.microsoft.com/office/drawing/2014/main" id="{30D678FD-21A1-42EB-8EC8-4F5942C7F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:a16="http://schemas.microsoft.com/office/drawing/2014/main" id="{23FCC81D-234D-4D72-80AE-D22C28CE1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:a16="http://schemas.microsoft.com/office/drawing/2014/main" id="{3BD4307F-0A84-4AE8-A278-10B43C2F7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:a16="http://schemas.microsoft.com/office/drawing/2014/main" id="{9FF30DDD-2AEA-4CA1-9959-29B5FE1A4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:a16="http://schemas.microsoft.com/office/drawing/2014/main" id="{76B83640-4E80-4269-A18C-3A8549384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:a16="http://schemas.microsoft.com/office/drawing/2014/main" id="{8BA7D970-AD8A-4316-B6F1-4BE09F87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:a16="http://schemas.microsoft.com/office/drawing/2014/main" id="{21ABC6C5-8BEF-47C2-8BFD-76A88989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:a16="http://schemas.microsoft.com/office/drawing/2014/main" id="{0995C184-D46C-4A8B-A87F-E087CD6A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:a16="http://schemas.microsoft.com/office/drawing/2014/main" id="{304253B4-60A3-4BE9-8F65-79081C842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:a16="http://schemas.microsoft.com/office/drawing/2014/main" id="{5968AB72-47B2-4579-9A6B-59EF1828B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:a16="http://schemas.microsoft.com/office/drawing/2014/main" id="{4DBB7120-7B86-45A0-902B-01ED5C724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:a16="http://schemas.microsoft.com/office/drawing/2014/main" id="{C96F8B94-6116-4C10-8ECE-EC60CA91A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C82A3E-EB80-4083-A430-D93BC3704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七、取栈顶元素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983BE9D8-7C02-4211-B083-67A0C38D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EE9BCE0-DE60-4528-A7D3-D03D075B3C7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DA8A662-44EE-481F-B167-789CBBBC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1810D67-18D3-43D0-829E-8B02F767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779DED2F-1574-4341-B76C-23FE2BC64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743200"/>
            <a:ext cx="8267700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T Top()			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None/>
            </a:pPr>
            <a:r>
              <a:rPr lang="en-US" altLang="zh-CN" sz="2000" dirty="0"/>
              <a:t>	if (top ==0)     //</a:t>
            </a:r>
            <a:r>
              <a:rPr lang="zh-CN" altLang="en-US" sz="2000" dirty="0"/>
              <a:t>先判断栈是否为空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exit(1); 	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return base[top-1];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20488" name="Group 21">
            <a:extLst>
              <a:ext uri="{FF2B5EF4-FFF2-40B4-BE49-F238E27FC236}">
                <a16:creationId xmlns:a16="http://schemas.microsoft.com/office/drawing/2014/main" id="{57C4BAF5-27C4-4BC0-A234-1189973FA7B1}"/>
              </a:ext>
            </a:extLst>
          </p:cNvPr>
          <p:cNvGrpSpPr>
            <a:grpSpLocks/>
          </p:cNvGrpSpPr>
          <p:nvPr/>
        </p:nvGrpSpPr>
        <p:grpSpPr bwMode="auto">
          <a:xfrm>
            <a:off x="4618063" y="4251325"/>
            <a:ext cx="2057400" cy="2378075"/>
            <a:chOff x="4368" y="2688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:a16="http://schemas.microsoft.com/office/drawing/2014/main" id="{1BB08E76-BCB7-4983-80A6-372C3B91D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:a16="http://schemas.microsoft.com/office/drawing/2014/main" id="{30D678FD-21A1-42EB-8EC8-4F5942C7F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:a16="http://schemas.microsoft.com/office/drawing/2014/main" id="{23FCC81D-234D-4D72-80AE-D22C28CE1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:a16="http://schemas.microsoft.com/office/drawing/2014/main" id="{3BD4307F-0A84-4AE8-A278-10B43C2F7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:a16="http://schemas.microsoft.com/office/drawing/2014/main" id="{9FF30DDD-2AEA-4CA1-9959-29B5FE1A4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:a16="http://schemas.microsoft.com/office/drawing/2014/main" id="{76B83640-4E80-4269-A18C-3A8549384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:a16="http://schemas.microsoft.com/office/drawing/2014/main" id="{8BA7D970-AD8A-4316-B6F1-4BE09F87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:a16="http://schemas.microsoft.com/office/drawing/2014/main" id="{21ABC6C5-8BEF-47C2-8BFD-76A88989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:a16="http://schemas.microsoft.com/office/drawing/2014/main" id="{0995C184-D46C-4A8B-A87F-E087CD6A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:a16="http://schemas.microsoft.com/office/drawing/2014/main" id="{304253B4-60A3-4BE9-8F65-79081C842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:a16="http://schemas.microsoft.com/office/drawing/2014/main" id="{5968AB72-47B2-4579-9A6B-59EF1828B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:a16="http://schemas.microsoft.com/office/drawing/2014/main" id="{4DBB7120-7B86-45A0-902B-01ED5C724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:a16="http://schemas.microsoft.com/office/drawing/2014/main" id="{C96F8B94-6116-4C10-8ECE-EC60CA91A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grpSp>
        <p:nvGrpSpPr>
          <p:cNvPr id="35" name="Group 21">
            <a:extLst>
              <a:ext uri="{FF2B5EF4-FFF2-40B4-BE49-F238E27FC236}">
                <a16:creationId xmlns:a16="http://schemas.microsoft.com/office/drawing/2014/main" id="{0814581B-6D79-4296-AE43-E8732E5F1BAC}"/>
              </a:ext>
            </a:extLst>
          </p:cNvPr>
          <p:cNvGrpSpPr>
            <a:grpSpLocks/>
          </p:cNvGrpSpPr>
          <p:nvPr/>
        </p:nvGrpSpPr>
        <p:grpSpPr bwMode="auto">
          <a:xfrm>
            <a:off x="6741169" y="4240931"/>
            <a:ext cx="2057400" cy="2381250"/>
            <a:chOff x="4368" y="2688"/>
            <a:chExt cx="1296" cy="1500"/>
          </a:xfrm>
        </p:grpSpPr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77D79F9B-C542-46B4-9C32-0DA59A64D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024"/>
              <a:ext cx="532" cy="250"/>
              <a:chOff x="4464" y="3648"/>
              <a:chExt cx="532" cy="250"/>
            </a:xfrm>
          </p:grpSpPr>
          <p:sp>
            <p:nvSpPr>
              <p:cNvPr id="47" name="Line 23">
                <a:extLst>
                  <a:ext uri="{FF2B5EF4-FFF2-40B4-BE49-F238E27FC236}">
                    <a16:creationId xmlns:a16="http://schemas.microsoft.com/office/drawing/2014/main" id="{F4B18465-F7C9-4548-A8B1-BDC4BDB01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F8B62377-7F7E-4B84-A0C6-60641198B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37" name="Group 25">
              <a:extLst>
                <a:ext uri="{FF2B5EF4-FFF2-40B4-BE49-F238E27FC236}">
                  <a16:creationId xmlns:a16="http://schemas.microsoft.com/office/drawing/2014/main" id="{A754A812-F718-4C30-8FE3-50F011D03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45" name="Line 26">
                <a:extLst>
                  <a:ext uri="{FF2B5EF4-FFF2-40B4-BE49-F238E27FC236}">
                    <a16:creationId xmlns:a16="http://schemas.microsoft.com/office/drawing/2014/main" id="{25006452-BD6E-4B4B-AD73-BF989BBA7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27">
                <a:extLst>
                  <a:ext uri="{FF2B5EF4-FFF2-40B4-BE49-F238E27FC236}">
                    <a16:creationId xmlns:a16="http://schemas.microsoft.com/office/drawing/2014/main" id="{A43C93CB-DED7-4B01-A3FC-8A5353029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50C889F-C2B4-4DDE-B075-BA17A48B9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37ED363D-F487-4353-BA66-B489C2FB9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C1D4BCBD-69A1-4BE5-8EA8-1048BC284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00C67BBB-FB57-4614-A310-A0410A9CD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CD794A0B-4CA8-4738-A0A3-E5DB175D3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7B8D7B83-59D6-4A4B-871A-DEDAFD1A5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38985B48-410E-4801-98BB-171A050DB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14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AF8B0D6-958B-49FF-9852-F2F0D28F73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8188" y="6215063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4FB6A4-9EE5-4032-B6B6-908F3C61693A}" type="slidenum">
              <a:rPr lang="en-US" altLang="zh-CN" sz="2400">
                <a:latin typeface="仿宋_GB2312" pitchFamily="49" charset="-122"/>
                <a:ea typeface="仿宋_GB2312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3289F60D-F156-4315-BF27-EC79CAEE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714375"/>
            <a:ext cx="8070850" cy="1373188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一个栈的输入序列为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1,2,3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，若在入栈的过程中允许出栈，则可能得到的出栈序列是什么？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0DA193C6-39A5-4E3B-B743-5F479A9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28600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sp>
        <p:nvSpPr>
          <p:cNvPr id="376836" name="Text Box 4">
            <a:extLst>
              <a:ext uri="{FF2B5EF4-FFF2-40B4-BE49-F238E27FC236}">
                <a16:creationId xmlns:a16="http://schemas.microsoft.com/office/drawing/2014/main" id="{7A2338D6-3843-4894-AE25-D4026D55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262188"/>
            <a:ext cx="6503987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可以通过穷举所有可能性来求解：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  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⑤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出，    即</a:t>
            </a:r>
            <a:r>
              <a:rPr lang="en-US" altLang="zh-CN" sz="28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合计有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种可能性。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312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是非法的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6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6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utoUpdateAnimBg="0"/>
      <p:bldP spid="376835" grpId="0" autoUpdateAnimBg="0"/>
      <p:bldP spid="37683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37E69EC6-2718-4DC8-AE94-1B6674D3C5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2438" y="6215063"/>
            <a:ext cx="80486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E79280-4F3D-4A37-B7AF-C5A7D7ED15EB}" type="slidenum">
              <a:rPr lang="en-US" altLang="zh-CN" sz="2400">
                <a:latin typeface="仿宋_GB2312" pitchFamily="49" charset="-122"/>
                <a:ea typeface="仿宋_GB2312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CC2FEA2-C09D-4FE9-A25E-C07E4838D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72500" cy="1905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：设依次进入一个栈的元素序列为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则可得到出栈的元素序列是：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Ａ）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     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Ｂ）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  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Ｃ）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     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Ｄ）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78884" name="Rectangle 4">
            <a:extLst>
              <a:ext uri="{FF2B5EF4-FFF2-40B4-BE49-F238E27FC236}">
                <a16:creationId xmlns:a16="http://schemas.microsoft.com/office/drawing/2014/main" id="{462106FB-F6DE-4B78-8549-D98958E9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071813"/>
            <a:ext cx="5721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）可以，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）不行。</a:t>
            </a:r>
          </a:p>
        </p:txBody>
      </p:sp>
      <p:sp>
        <p:nvSpPr>
          <p:cNvPr id="378885" name="Rectangle 5">
            <a:extLst>
              <a:ext uri="{FF2B5EF4-FFF2-40B4-BE49-F238E27FC236}">
                <a16:creationId xmlns:a16="http://schemas.microsoft.com/office/drawing/2014/main" id="{4F011322-0D15-43C4-BB14-FE03568F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214813"/>
            <a:ext cx="82121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讨论：有无通用的判别原则？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有！若输入序列是  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…,P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…(P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一定不存在这样的输出序列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…,P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…P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C83D9AE0-2B8C-42F3-9BCD-4DC24D2B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07181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sp>
        <p:nvSpPr>
          <p:cNvPr id="378888" name="AutoShape 8">
            <a:extLst>
              <a:ext uri="{FF2B5EF4-FFF2-40B4-BE49-F238E27FC236}">
                <a16:creationId xmlns:a16="http://schemas.microsoft.com/office/drawing/2014/main" id="{C17CF016-1245-444C-A843-66520D9C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14" y="5977732"/>
            <a:ext cx="6934200" cy="474662"/>
          </a:xfrm>
          <a:prstGeom prst="wedgeRectCallout">
            <a:avLst>
              <a:gd name="adj1" fmla="val 26625"/>
              <a:gd name="adj2" fmla="val -10503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即对于输入序列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，不存在输出序列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558B59-1DC5-4336-A849-A8E96BEC730C}"/>
                  </a:ext>
                </a:extLst>
              </p:cNvPr>
              <p:cNvSpPr txBox="1"/>
              <p:nvPr/>
            </p:nvSpPr>
            <p:spPr>
              <a:xfrm>
                <a:off x="5465575" y="3774294"/>
                <a:ext cx="3249800" cy="7000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558B59-1DC5-4336-A849-A8E96BEC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5" y="3774294"/>
                <a:ext cx="3249800" cy="7000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 advAuto="0"/>
      <p:bldP spid="378884" grpId="0" autoUpdateAnimBg="0"/>
      <p:bldP spid="378885" grpId="0" build="p" autoUpdateAnimBg="0"/>
      <p:bldP spid="378887" grpId="0" autoUpdateAnimBg="0"/>
      <p:bldP spid="378888" grpId="0" animBg="1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F1465BD-664E-4B20-B25E-0E408A77A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81D11EB7-12FE-4295-968F-783F856F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9AFF59D-DD29-4934-8180-0A3EAD3ACF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AB559B1A-636A-4A42-910E-5A4C626D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7A0CFD5-6E5F-4020-991B-A50CAB5B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将十进制转换为其它进制(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d)，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其原理为：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 N = (N/d)*d + N mod d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例如：（1348)10 = (2504)8 ，其运算过程如下：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			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 		N /8    N mod 8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1348		 168       4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 168		  21    	 0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  21		   2    	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		   2		   0     	 2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230F5425-B0C1-4989-90D0-80A17219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21511" name="Group 23">
            <a:extLst>
              <a:ext uri="{FF2B5EF4-FFF2-40B4-BE49-F238E27FC236}">
                <a16:creationId xmlns:a16="http://schemas.microsoft.com/office/drawing/2014/main" id="{757BA879-EC99-4877-BAC5-36312A12BEA9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4572000"/>
            <a:ext cx="7645400" cy="2133600"/>
            <a:chOff x="482" y="1824"/>
            <a:chExt cx="3696" cy="1344"/>
          </a:xfrm>
        </p:grpSpPr>
        <p:sp>
          <p:nvSpPr>
            <p:cNvPr id="21512" name="Line 24">
              <a:extLst>
                <a:ext uri="{FF2B5EF4-FFF2-40B4-BE49-F238E27FC236}">
                  <a16:creationId xmlns:a16="http://schemas.microsoft.com/office/drawing/2014/main" id="{E6F631AA-32C9-4FDC-A5B1-D2318260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0" cy="13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25">
              <a:extLst>
                <a:ext uri="{FF2B5EF4-FFF2-40B4-BE49-F238E27FC236}">
                  <a16:creationId xmlns:a16="http://schemas.microsoft.com/office/drawing/2014/main" id="{9F9135E1-7E25-4BA9-8C10-F2424C2A1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13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26">
              <a:extLst>
                <a:ext uri="{FF2B5EF4-FFF2-40B4-BE49-F238E27FC236}">
                  <a16:creationId xmlns:a16="http://schemas.microsoft.com/office/drawing/2014/main" id="{98DFBDD2-820B-4569-8FA3-C2F06F502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1968"/>
              <a:ext cx="325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输出顺序</a:t>
              </a:r>
            </a:p>
          </p:txBody>
        </p:sp>
        <p:sp>
          <p:nvSpPr>
            <p:cNvPr id="21515" name="Text Box 27">
              <a:extLst>
                <a:ext uri="{FF2B5EF4-FFF2-40B4-BE49-F238E27FC236}">
                  <a16:creationId xmlns:a16="http://schemas.microsoft.com/office/drawing/2014/main" id="{B543A66F-F311-4BD3-800E-A6915F8A5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1920"/>
              <a:ext cx="325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计算顺序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60DEFB-DB83-4E0D-9671-5C5926BC7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一、数值转换(八进制)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F6D8653-D3EB-4BC1-A7FC-8D1E171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2D06E29-056A-48F9-88D7-4B693B5244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418C6B4-A2BD-4F26-89D4-43C720A9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0D30FF70-E7C9-49AA-8FA4-0A6505804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void conversion (int N) {    // </a:t>
            </a:r>
            <a:r>
              <a:rPr lang="zh-CN" altLang="en-US" sz="2000" dirty="0">
                <a:ea typeface="黑体" panose="02010609060101010101" pitchFamily="49" charset="-122"/>
              </a:rPr>
              <a:t>输入一个十进制数</a:t>
            </a:r>
            <a:r>
              <a:rPr lang="en-US" altLang="zh-CN" sz="2000" dirty="0">
                <a:ea typeface="黑体" panose="02010609060101010101" pitchFamily="49" charset="-122"/>
              </a:rPr>
              <a:t>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en-US" sz="2000" dirty="0"/>
              <a:t>SeqStack s;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		// 创建新栈</a:t>
            </a:r>
            <a:r>
              <a:rPr lang="en-US" altLang="zh-CN" sz="2000" dirty="0">
                <a:ea typeface="黑体" panose="02010609060101010101" pitchFamily="49" charset="-122"/>
              </a:rPr>
              <a:t>S	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while (N)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s.Push</a:t>
            </a:r>
            <a:r>
              <a:rPr lang="en-US" altLang="zh-CN" sz="2000" dirty="0">
                <a:ea typeface="黑体" panose="02010609060101010101" pitchFamily="49" charset="-122"/>
              </a:rPr>
              <a:t>(N % 8);		// </a:t>
            </a:r>
            <a:r>
              <a:rPr lang="zh-CN" altLang="en-US" sz="2000" dirty="0">
                <a:ea typeface="黑体" panose="02010609060101010101" pitchFamily="49" charset="-122"/>
              </a:rPr>
              <a:t>将余数送入栈中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N = N/8;			// </a:t>
            </a:r>
            <a:r>
              <a:rPr lang="zh-CN" altLang="en-US" sz="2000" dirty="0">
                <a:ea typeface="黑体" panose="02010609060101010101" pitchFamily="49" charset="-122"/>
              </a:rPr>
              <a:t>求整除数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while (!</a:t>
            </a:r>
            <a:r>
              <a:rPr lang="en-US" altLang="zh-CN" sz="2000" dirty="0" err="1">
                <a:ea typeface="黑体" panose="02010609060101010101" pitchFamily="49" charset="-122"/>
              </a:rPr>
              <a:t>s.Empty</a:t>
            </a:r>
            <a:r>
              <a:rPr lang="en-US" altLang="zh-CN" sz="2000" dirty="0">
                <a:ea typeface="黑体" panose="02010609060101010101" pitchFamily="49" charset="-122"/>
              </a:rPr>
              <a:t>()) {	// </a:t>
            </a:r>
            <a:r>
              <a:rPr lang="zh-CN" altLang="en-US" sz="2000" dirty="0">
                <a:ea typeface="黑体" panose="02010609060101010101" pitchFamily="49" charset="-122"/>
              </a:rPr>
              <a:t>如果栈不空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cout &lt;&lt; </a:t>
            </a:r>
            <a:r>
              <a:rPr lang="en-US" altLang="zh-CN" sz="2000" dirty="0" err="1">
                <a:ea typeface="黑体" panose="02010609060101010101" pitchFamily="49" charset="-122"/>
              </a:rPr>
              <a:t>s.Top</a:t>
            </a:r>
            <a:r>
              <a:rPr lang="en-US" altLang="zh-CN" sz="2000" dirty="0">
                <a:ea typeface="黑体" panose="02010609060101010101" pitchFamily="49" charset="-122"/>
              </a:rPr>
              <a:t>()&lt;&lt;””;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ea typeface="黑体" panose="02010609060101010101" pitchFamily="49" charset="-122"/>
              </a:rPr>
              <a:t>s.Pop</a:t>
            </a:r>
            <a:r>
              <a:rPr lang="en-US" altLang="zh-CN" sz="2000" dirty="0"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 // conversion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79B95633-5B38-4F4B-A6A2-A4DF60D1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22535" name="Object 12">
            <a:extLst>
              <a:ext uri="{FF2B5EF4-FFF2-40B4-BE49-F238E27FC236}">
                <a16:creationId xmlns:a16="http://schemas.microsoft.com/office/drawing/2014/main" id="{0B2EBAB1-9204-452B-A253-0BC6B7D20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876800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866667" imgH="1457143" progId="PBrush">
                  <p:embed/>
                </p:oleObj>
              </mc:Choice>
              <mc:Fallback>
                <p:oleObj name="位图图像" r:id="rId3" imgW="4866667" imgH="1457143" progId="PBrush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207C46F-7834-4713-A7DC-75846A0DF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二、行编辑程序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B8D583A-6674-4E5D-9FA3-412D270A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56856F7-EC40-4E80-A653-9A07491DDEA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6D6E16AC-89AC-4AEB-B90F-5BFB245C4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A40C775-4403-4336-A647-6178075B4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用户输入一行字符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允许用户输入出差错，并在发现有误时，可以用退格符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及时更正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假设从终端接受两行字符：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pt-BR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whli##ilr#e(s#*s)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实际有效行为：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while(*s)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5292497-EB7B-49DD-8642-F5255570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98FC0EC-F591-4FE7-B921-4EA8F3789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二、行编辑程序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41E928B-5873-4CB5-BEAE-049C19742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897316F-5280-477B-85F0-718A41C2FF1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C0AA1EBC-FF5B-4BE8-9EBF-BE6FB311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0898EAE-D4FF-47E7-8615-73B4BDBE8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对用户输入的一行字符进行处理，直到行结束(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 SeqStack s;	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char 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 while ((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=</a:t>
            </a:r>
            <a:r>
              <a:rPr lang="en-US" altLang="zh-CN" sz="2000" dirty="0" err="1">
                <a:ea typeface="黑体" panose="02010609060101010101" pitchFamily="49" charset="-122"/>
              </a:rPr>
              <a:t>cin.get</a:t>
            </a:r>
            <a:r>
              <a:rPr lang="en-US" altLang="zh-CN" sz="2000" dirty="0">
                <a:ea typeface="黑体" panose="02010609060101010101" pitchFamily="49" charset="-122"/>
              </a:rPr>
              <a:t>()) != ’\n’) {           // </a:t>
            </a:r>
            <a:r>
              <a:rPr lang="zh-CN" altLang="en-US" sz="2000" dirty="0">
                <a:ea typeface="黑体" panose="02010609060101010101" pitchFamily="49" charset="-122"/>
              </a:rPr>
              <a:t>从终端输入一个字符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switch(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    case ’#’: if(!</a:t>
            </a:r>
            <a:r>
              <a:rPr lang="en-US" altLang="zh-CN" sz="2000" dirty="0" err="1">
                <a:ea typeface="黑体" panose="02010609060101010101" pitchFamily="49" charset="-122"/>
              </a:rPr>
              <a:t>s.Empty</a:t>
            </a:r>
            <a:r>
              <a:rPr lang="en-US" altLang="zh-CN" sz="2000" dirty="0">
                <a:ea typeface="黑体" panose="02010609060101010101" pitchFamily="49" charset="-122"/>
              </a:rPr>
              <a:t>()) </a:t>
            </a:r>
            <a:r>
              <a:rPr lang="en-US" altLang="zh-CN" sz="2000" dirty="0" err="1">
                <a:ea typeface="黑体" panose="02010609060101010101" pitchFamily="49" charset="-122"/>
              </a:rPr>
              <a:t>s.Pop</a:t>
            </a:r>
            <a:r>
              <a:rPr lang="en-US" altLang="zh-CN" sz="2000" dirty="0">
                <a:ea typeface="黑体" panose="02010609060101010101" pitchFamily="49" charset="-122"/>
              </a:rPr>
              <a:t>();     // </a:t>
            </a:r>
            <a:r>
              <a:rPr lang="zh-CN" altLang="en-US" sz="2000" dirty="0">
                <a:ea typeface="黑体" panose="02010609060101010101" pitchFamily="49" charset="-122"/>
              </a:rPr>
              <a:t>仅当栈非空时退栈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                 break; 		   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   default:  </a:t>
            </a:r>
            <a:r>
              <a:rPr lang="en-US" altLang="zh-CN" sz="2000" dirty="0" err="1">
                <a:ea typeface="黑体" panose="02010609060101010101" pitchFamily="49" charset="-122"/>
              </a:rPr>
              <a:t>s.Push</a:t>
            </a:r>
            <a:r>
              <a:rPr lang="en-US" altLang="zh-CN" sz="2000" dirty="0"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ea typeface="黑体" panose="02010609060101010101" pitchFamily="49" charset="-122"/>
              </a:rPr>
              <a:t>);	break;	         // </a:t>
            </a:r>
            <a:r>
              <a:rPr lang="zh-CN" altLang="en-US" sz="2000" dirty="0">
                <a:ea typeface="黑体" panose="02010609060101010101" pitchFamily="49" charset="-122"/>
              </a:rPr>
              <a:t>有效字符进栈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 }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F7B98307-1747-4C13-AA5F-813AD117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C8B2DB4-2152-42DF-A6B8-E1440BFB3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3B7C856-C2D5-4C87-BD53-3FA8C4761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0A11FE9-73B8-4174-80A1-63D6EDF4461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7071BA1D-86E3-4F0D-8FA2-E3BB99CFD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BB7ABA2-E181-4E27-9B50-FC52141DB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ea typeface="黑体" panose="02010609060101010101" pitchFamily="49" charset="-122"/>
              </a:rPr>
              <a:t>一个算术表达式中包括圆括号、方括号和花括号三种形式的括号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ea typeface="黑体" panose="02010609060101010101" pitchFamily="49" charset="-122"/>
              </a:rPr>
              <a:t>判别表达式中括号是否正确匹对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ea typeface="黑体" panose="02010609060101010101" pitchFamily="49" charset="-122"/>
              </a:rPr>
              <a:t>如</a:t>
            </a:r>
            <a:r>
              <a:rPr lang="en-US" altLang="zh-CN" b="1">
                <a:ea typeface="黑体" panose="02010609060101010101" pitchFamily="49" charset="-122"/>
              </a:rPr>
              <a:t>{</a:t>
            </a:r>
            <a:r>
              <a:rPr lang="en-US" altLang="zh-CN" b="1">
                <a:ea typeface="黑体" panose="02010609060101010101" pitchFamily="49" charset="-122"/>
                <a:sym typeface="Wingdings" panose="05000000000000000000" pitchFamily="2" charset="2"/>
              </a:rPr>
              <a:t>(1+2)-[(4-2)/(2-1)]}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70BF27BF-C153-46BE-8652-EA76EF8A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9EECDABE-8253-43FE-AEE5-188AD7D942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DE0416-196A-4896-A83D-DE6271B94A4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7453B979-2B3D-4C7F-990D-E60F58D3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130969"/>
            <a:ext cx="5357813" cy="78581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数据结构课程内容：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A808D8-6BDF-4250-B365-3336ACFACF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14" y="1176338"/>
            <a:ext cx="8162925" cy="5067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9664B36-ECCF-4E0A-9623-5ED31A30E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920A9FAC-E73B-46DE-9201-9C4A0670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ECB0CA3-DEAA-4046-B9C1-135815478E4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539C0B6-F228-44B0-BB08-A76641AC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DC9CF19-5BB0-4B3A-A394-CC6A2534F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：左右括号匹配正确		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{[(1+2)*3]-1}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：左右括号配对次序不正确	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{[(1+2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*3)-1}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：右括号多于左括号		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(1+2)*3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-1}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：左括号多于右括号		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[(1+2)*3-1]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6CA9194C-03D1-4A47-8E0E-4B5A01BC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E422928-29BD-4679-96FA-DABC02B06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CFC27281-0465-4249-B4EF-7299FB0F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A86F41E-4D64-4A29-A9C1-213B87741E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64E3C5D-A8A8-4E89-9D9E-01C8C3C7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4A1EAB0-D9D3-49F3-B800-837C6DD38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、顺序扫描算术表达式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、若算术表达式扫描完成，此时如果栈空，则正确返回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(0)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；如果栈未空，说明左括号多于右括号，返回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(-3)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、从算术表达式中取出一个字符，如果是左括号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 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，则让该括号进栈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(PUSH)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、如果是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右括号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‘或‘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 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‘)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⑴、如果栈为空，则说明右括号多于左括号，返回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(-2)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⑵、如果栈不为空，则从栈顶弹出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(POP)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一个括号：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 若括号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则转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1继续进行判断；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 否则，说明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左右括号配对次序不正确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，返回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(-1)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93F8F7B0-9BE1-4AFD-A4DC-8E1BF959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2C0D38-94ED-4BAF-A06F-D592C4D89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7145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三、括号匹配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6D1D0C5-58F1-4038-92EF-950DA257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21D897-7965-4BF2-AA85-CAB6A51CF78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433F34AF-F3FE-4E1C-B8AA-C9DBE87E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3A34194-6775-4633-9018-4366513AA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763000" cy="4149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MatchBracket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string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BracketString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)//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判断括号匹配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char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C,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SqStack S;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	//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=0;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BracketString.length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();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C =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BracketString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((C == '(') || (C == '[') || (C == '{'))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S.Push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(C);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((C == ')') || (C == ']') || (C == '}')) </a:t>
            </a:r>
            <a:r>
              <a:rPr lang="en-US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S.Empty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()) return(-2);//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右括号多于左括号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S.Top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(); 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((C==')')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&amp;(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!='(')) return(-1);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 -1：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((C==']')&amp;&amp;(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!='[')) return(-1);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	   //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左右括号配对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((C=='}')&amp;&amp;(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!='{'))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return(-1); </a:t>
            </a:r>
            <a:r>
              <a:rPr lang="en-US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次序不正确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} 	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if (!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S.Empty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()) return(-3);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	 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左括号多于右括号</a:t>
            </a:r>
            <a:endParaRPr lang="en-US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return(0); }			 // 0：左右括号匹配正确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EC56E3B8-AB1B-43B4-9810-ED2A8A4D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4B8B720-9414-4301-95D5-AC8CEEAED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707088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四、后缀表达式（逆波兰式）计算</a:t>
            </a:r>
            <a:endParaRPr lang="en-US" altLang="zh-CN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B7D5A912-B916-4744-BE8C-4B01CE2F4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C583BEF-1129-4626-A880-9198B0066D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30A18AD-ACFC-4AA7-A9BF-F6EA2634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E7EF7FF-C566-461B-B35F-FDFE898B6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　表达式由操作数、运算符和界限符组成，它们皆称为单词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( 3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(1+2)#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的形式称为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中缀表达式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操作数：常数或变量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运算符：+, -, *, / 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界限符：(, ), #(表达式开始及结束符)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DA3755A-83C9-42A1-9C5F-19CA5796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6CEC385-101E-47C2-8505-58E913C9D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D58AE46D-FFF0-4304-BAC7-48A4F5A7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83A680-5959-47D8-A1EE-091787DB411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5789078A-A89D-4FA8-8444-47B86168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E2F840C1-AD37-46BC-A0BD-AD083A1EF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将一个中缀表达式变成后缀表达式：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设置一个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运算符栈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OPTR）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设置一个后缀表达式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6155FE7-9D97-4BBE-9A8E-9825C3EE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A1E5F1-3C97-47FA-B8E8-B1DDD2A8E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9582E9F-4F70-4F0B-A744-CE388BB4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C434D2A-8388-47B9-9D29-69349E97B21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8D960D27-0C49-4AD6-ACF2-1D00A24D6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2D7BD6D-F6B7-4076-9274-4AFCB2A1C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运算符的优先级关系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60E51424-C368-4321-8B44-59E3697C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184417" name="Group 97">
            <a:extLst>
              <a:ext uri="{FF2B5EF4-FFF2-40B4-BE49-F238E27FC236}">
                <a16:creationId xmlns:a16="http://schemas.microsoft.com/office/drawing/2014/main" id="{2EE2B006-29FA-4A74-A312-845132E76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36568"/>
              </p:ext>
            </p:extLst>
          </p:nvPr>
        </p:nvGraphicFramePr>
        <p:xfrm>
          <a:off x="990600" y="3429000"/>
          <a:ext cx="7772400" cy="317024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77684894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373713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460879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7357191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8937087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30154254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5618916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885879604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13478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2623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3807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700572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2050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751586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95364"/>
                  </a:ext>
                </a:extLst>
              </a:tr>
              <a:tr h="396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60660"/>
                  </a:ext>
                </a:extLst>
              </a:tr>
            </a:tbl>
          </a:graphicData>
        </a:graphic>
      </p:graphicFrame>
      <p:sp>
        <p:nvSpPr>
          <p:cNvPr id="45146" name="Text Box 95">
            <a:extLst>
              <a:ext uri="{FF2B5EF4-FFF2-40B4-BE49-F238E27FC236}">
                <a16:creationId xmlns:a16="http://schemas.microsoft.com/office/drawing/2014/main" id="{F1BB228C-C5AF-4033-9F26-9082C5CA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19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hlink"/>
                </a:solidFill>
              </a:rPr>
              <a:t>新运算符</a:t>
            </a:r>
          </a:p>
        </p:txBody>
      </p:sp>
      <p:sp>
        <p:nvSpPr>
          <p:cNvPr id="45147" name="Text Box 98">
            <a:extLst>
              <a:ext uri="{FF2B5EF4-FFF2-40B4-BE49-F238E27FC236}">
                <a16:creationId xmlns:a16="http://schemas.microsoft.com/office/drawing/2014/main" id="{0289B95A-E6FE-462D-98EE-7450129B8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38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hlink"/>
                </a:solidFill>
              </a:rPr>
              <a:t>运算符栈顶元素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B5DFCD0-4ACC-4C46-8D5B-58AC475E8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1722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四、后缀表达式计算（算法）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F7723E42-239F-4D23-B03C-7390D3CF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DBEA605-88C0-4303-9EAF-BCF06B5F9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置运算符栈(</a:t>
            </a:r>
            <a:r>
              <a:rPr lang="en-US" altLang="zh-CN" sz="2400" b="1" dirty="0">
                <a:ea typeface="黑体" panose="02010609060101010101" pitchFamily="49" charset="-122"/>
              </a:rPr>
              <a:t>OPTR)</a:t>
            </a:r>
            <a:r>
              <a:rPr lang="zh-CN" altLang="en-US" sz="2400" b="1" dirty="0">
                <a:ea typeface="黑体" panose="02010609060101010101" pitchFamily="49" charset="-122"/>
              </a:rPr>
              <a:t>和后缀表达式</a:t>
            </a:r>
            <a:r>
              <a:rPr lang="en-US" altLang="zh-CN" sz="2400" b="1" dirty="0"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ea typeface="黑体" panose="02010609060101010101" pitchFamily="49" charset="-122"/>
              </a:rPr>
              <a:t>为空；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’#’插入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栈；取表达式第一个单词；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ea typeface="黑体" panose="02010609060101010101" pitchFamily="49" charset="-122"/>
              </a:rPr>
              <a:t>while(</a:t>
            </a:r>
            <a:r>
              <a:rPr lang="zh-CN" altLang="en-US" sz="2400" b="1" dirty="0">
                <a:ea typeface="黑体" panose="02010609060101010101" pitchFamily="49" charset="-122"/>
              </a:rPr>
              <a:t>单词不为’</a:t>
            </a:r>
            <a:r>
              <a:rPr lang="en-US" altLang="zh-CN" sz="2400" b="1" dirty="0">
                <a:ea typeface="黑体" panose="02010609060101010101" pitchFamily="49" charset="-122"/>
              </a:rPr>
              <a:t>#’ </a:t>
            </a:r>
            <a:r>
              <a:rPr lang="zh-CN" altLang="en-US" sz="2400" b="1" dirty="0">
                <a:ea typeface="黑体" panose="02010609060101010101" pitchFamily="49" charset="-122"/>
              </a:rPr>
              <a:t> 或 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栈顶元素不为’#’) 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若单词是操作数，则插入</a:t>
            </a:r>
            <a:r>
              <a:rPr lang="en-US" altLang="zh-CN" sz="2400" b="1" dirty="0"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ea typeface="黑体" panose="02010609060101010101" pitchFamily="49" charset="-122"/>
              </a:rPr>
              <a:t>中，且取下一个单词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否则｛ </a:t>
            </a:r>
            <a:r>
              <a:rPr lang="en-US" altLang="zh-CN" sz="2300" b="1" dirty="0">
                <a:ea typeface="黑体" panose="02010609060101010101" pitchFamily="49" charset="-122"/>
              </a:rPr>
              <a:t>L</a:t>
            </a:r>
            <a:r>
              <a:rPr lang="zh-CN" altLang="en-US" sz="2300" b="1" dirty="0">
                <a:ea typeface="黑体" panose="02010609060101010101" pitchFamily="49" charset="-122"/>
              </a:rPr>
              <a:t>、</a:t>
            </a:r>
            <a:r>
              <a:rPr lang="en-US" altLang="zh-CN" sz="2300" b="1" dirty="0">
                <a:ea typeface="黑体" panose="02010609060101010101" pitchFamily="49" charset="-122"/>
              </a:rPr>
              <a:t>OPTR</a:t>
            </a:r>
            <a:r>
              <a:rPr lang="zh-CN" altLang="en-US" sz="2300" b="1" dirty="0">
                <a:ea typeface="黑体" panose="02010609060101010101" pitchFamily="49" charset="-122"/>
              </a:rPr>
              <a:t>栈顶元素优先级与新运算符优先级关系为：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　小于，则插入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栈顶，取下一单词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　等于，则删除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栈顶元素，取下一单词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	　　大于，则从</a:t>
            </a:r>
            <a:r>
              <a:rPr lang="en-US" altLang="zh-CN" sz="2400" b="1" dirty="0">
                <a:ea typeface="黑体" panose="02010609060101010101" pitchFamily="49" charset="-122"/>
              </a:rPr>
              <a:t>OPTR</a:t>
            </a:r>
            <a:r>
              <a:rPr lang="zh-CN" altLang="en-US" sz="2400" b="1" dirty="0">
                <a:ea typeface="黑体" panose="02010609060101010101" pitchFamily="49" charset="-122"/>
              </a:rPr>
              <a:t>栈顶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取出</a:t>
            </a:r>
            <a:r>
              <a:rPr lang="zh-CN" altLang="en-US" sz="2400" b="1" dirty="0">
                <a:ea typeface="黑体" panose="02010609060101010101" pitchFamily="49" charset="-122"/>
              </a:rPr>
              <a:t>一个元素，放入</a:t>
            </a:r>
            <a:r>
              <a:rPr lang="en-US" altLang="zh-CN" sz="2400" b="1" dirty="0"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ea typeface="黑体" panose="02010609060101010101" pitchFamily="49" charset="-122"/>
              </a:rPr>
              <a:t>中，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转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2400" b="1" dirty="0"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   }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AA5447B-1C5E-4BDB-9C2D-6D71A29B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1B3B3391-F88B-4C27-883F-EFBF5FCE0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43200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i="1">
                <a:solidFill>
                  <a:schemeClr val="hlink"/>
                </a:solidFill>
              </a:rPr>
              <a:t>从栈顶取出元素，包括取值及删除栈顶元素两个过程</a:t>
            </a:r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1ED9A8B2-2C1B-47E4-88B3-6D61489F0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573213"/>
          <a:ext cx="2590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5447619" imgH="2438095" progId="PBrush">
                  <p:embed/>
                </p:oleObj>
              </mc:Choice>
              <mc:Fallback>
                <p:oleObj name="位图图像" r:id="rId3" imgW="5447619" imgH="2438095" progId="PBrush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73213"/>
                        <a:ext cx="2590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>
            <a:extLst>
              <a:ext uri="{FF2B5EF4-FFF2-40B4-BE49-F238E27FC236}">
                <a16:creationId xmlns:a16="http://schemas.microsoft.com/office/drawing/2014/main" id="{2AAAEDC2-5315-4C0C-8A60-F725F98E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398536B-EA41-4579-835A-7388BD09A95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A5197A4-2F71-4E7C-95E9-16F57E908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1722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四、后缀表达式计算（算法）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CA8EFCB-C4C2-4143-95F5-826FF836C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E2185BC0-DB81-444D-BA8B-59160A319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已有中缀表达式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2+3*(5-2)#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，请利用顺序栈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将其转换为后缀表达式，并存放到后缀表达式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zh-CN" altLang="en-US" sz="28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EF3ADEF6-85B2-4CAF-B3B2-B58F9BC4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49158" name="Object 7">
            <a:extLst>
              <a:ext uri="{FF2B5EF4-FFF2-40B4-BE49-F238E27FC236}">
                <a16:creationId xmlns:a16="http://schemas.microsoft.com/office/drawing/2014/main" id="{DF0C5A01-E1EE-43BB-8272-EC085DD2F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557338"/>
          <a:ext cx="2590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5447619" imgH="2438095" progId="PBrush">
                  <p:embed/>
                </p:oleObj>
              </mc:Choice>
              <mc:Fallback>
                <p:oleObj name="位图图像" r:id="rId3" imgW="5447619" imgH="2438095" progId="PBrush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557338"/>
                        <a:ext cx="2590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8">
            <a:extLst>
              <a:ext uri="{FF2B5EF4-FFF2-40B4-BE49-F238E27FC236}">
                <a16:creationId xmlns:a16="http://schemas.microsoft.com/office/drawing/2014/main" id="{5ABF91B2-4AE1-4967-8295-828DBAC11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94F9CC-7BB6-4FF2-941A-99A6B7F6FE6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pic>
        <p:nvPicPr>
          <p:cNvPr id="49160" name="Picture 9">
            <a:extLst>
              <a:ext uri="{FF2B5EF4-FFF2-40B4-BE49-F238E27FC236}">
                <a16:creationId xmlns:a16="http://schemas.microsoft.com/office/drawing/2014/main" id="{7C0EF7C5-F6CE-4972-B3A4-7395FCF9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0800"/>
            <a:ext cx="84185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2">
            <a:extLst>
              <a:ext uri="{FF2B5EF4-FFF2-40B4-BE49-F238E27FC236}">
                <a16:creationId xmlns:a16="http://schemas.microsoft.com/office/drawing/2014/main" id="{77FF0150-B49F-458C-9F05-7401DF85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157788"/>
            <a:ext cx="84248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FE20C0F-52B0-415C-A0BC-72349C85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五、迷宫求解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BE6DC66A-746A-4ABA-B628-E9FFC48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C98FD5A-CA0E-4E28-8CCB-CE57AF2C47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55E8E80-9905-4D3B-A8D9-8D27B9A66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A2C1076-C254-413F-BB37-49F18B9F4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迷宫求解一般采用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逐一沿顺时针方向查找相邻块（一共四块－东(右)、南(下)，西(左)、北(上)）是否可通，即该相邻块既是通道块，且不在当前路径上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用一个栈来记录已走过的路径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A3392B2C-A632-48D7-AC71-90C060EA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F6059BB-719B-48DD-A74A-D8A24239E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五、迷宫求解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62D024F-8F46-44FD-9F4B-F1F08E725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2468C09-E26F-441D-B0F7-0F20E2673A3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2A524CF8-689F-4AA8-9BAC-C530FC146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B74C093-F196-4DF1-8273-256FB3B26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215B545-204C-4624-B989-451165AF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aphicFrame>
        <p:nvGraphicFramePr>
          <p:cNvPr id="179407" name="Group 207">
            <a:extLst>
              <a:ext uri="{FF2B5EF4-FFF2-40B4-BE49-F238E27FC236}">
                <a16:creationId xmlns:a16="http://schemas.microsoft.com/office/drawing/2014/main" id="{CBA7B311-DFC5-4473-B7AD-449F8CA335CB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895600"/>
          <a:ext cx="4648200" cy="3810002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81220833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22921027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142354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11977337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45110341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8936174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716055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48878659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88029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60780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806186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04836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578729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21183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93546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745554"/>
                  </a:ext>
                </a:extLst>
              </a:tr>
            </a:tbl>
          </a:graphicData>
        </a:graphic>
      </p:graphicFrame>
      <p:grpSp>
        <p:nvGrpSpPr>
          <p:cNvPr id="39002" name="Group 219">
            <a:extLst>
              <a:ext uri="{FF2B5EF4-FFF2-40B4-BE49-F238E27FC236}">
                <a16:creationId xmlns:a16="http://schemas.microsoft.com/office/drawing/2014/main" id="{20B0DBEA-1F2B-4F65-8068-771C97B7ED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124200"/>
            <a:ext cx="4343400" cy="3505200"/>
            <a:chOff x="1440" y="2256"/>
            <a:chExt cx="2736" cy="1920"/>
          </a:xfrm>
        </p:grpSpPr>
        <p:sp>
          <p:nvSpPr>
            <p:cNvPr id="39003" name="Line 175">
              <a:extLst>
                <a:ext uri="{FF2B5EF4-FFF2-40B4-BE49-F238E27FC236}">
                  <a16:creationId xmlns:a16="http://schemas.microsoft.com/office/drawing/2014/main" id="{36642C4E-E138-4CA6-AE9B-2920DEF64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5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4" name="Line 176">
              <a:extLst>
                <a:ext uri="{FF2B5EF4-FFF2-40B4-BE49-F238E27FC236}">
                  <a16:creationId xmlns:a16="http://schemas.microsoft.com/office/drawing/2014/main" id="{2C139600-748D-44EF-9B60-3E5D32F52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5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5" name="Line 177">
              <a:extLst>
                <a:ext uri="{FF2B5EF4-FFF2-40B4-BE49-F238E27FC236}">
                  <a16:creationId xmlns:a16="http://schemas.microsoft.com/office/drawing/2014/main" id="{BEB09D86-8365-41AE-873C-9982E93E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6" name="Line 178">
              <a:extLst>
                <a:ext uri="{FF2B5EF4-FFF2-40B4-BE49-F238E27FC236}">
                  <a16:creationId xmlns:a16="http://schemas.microsoft.com/office/drawing/2014/main" id="{BB635B63-98E1-427A-9025-3D660912F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2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7" name="Line 182">
              <a:extLst>
                <a:ext uri="{FF2B5EF4-FFF2-40B4-BE49-F238E27FC236}">
                  <a16:creationId xmlns:a16="http://schemas.microsoft.com/office/drawing/2014/main" id="{D0659B54-C19A-4CF8-AEBD-E9A8324F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20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8" name="Line 183">
              <a:extLst>
                <a:ext uri="{FF2B5EF4-FFF2-40B4-BE49-F238E27FC236}">
                  <a16:creationId xmlns:a16="http://schemas.microsoft.com/office/drawing/2014/main" id="{67A9F1D1-4774-46B1-AE52-D0FAD3ABD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184">
              <a:extLst>
                <a:ext uri="{FF2B5EF4-FFF2-40B4-BE49-F238E27FC236}">
                  <a16:creationId xmlns:a16="http://schemas.microsoft.com/office/drawing/2014/main" id="{35EC7278-43A5-4C3B-A633-542A9EC5B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185">
              <a:extLst>
                <a:ext uri="{FF2B5EF4-FFF2-40B4-BE49-F238E27FC236}">
                  <a16:creationId xmlns:a16="http://schemas.microsoft.com/office/drawing/2014/main" id="{D2DDD3D9-DE32-4E4E-916A-A3CFBD156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024"/>
              <a:ext cx="0" cy="144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187">
              <a:extLst>
                <a:ext uri="{FF2B5EF4-FFF2-40B4-BE49-F238E27FC236}">
                  <a16:creationId xmlns:a16="http://schemas.microsoft.com/office/drawing/2014/main" id="{AD91F92B-F601-43BE-9A22-24FAED1E0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188">
              <a:extLst>
                <a:ext uri="{FF2B5EF4-FFF2-40B4-BE49-F238E27FC236}">
                  <a16:creationId xmlns:a16="http://schemas.microsoft.com/office/drawing/2014/main" id="{F71240E9-A5DA-4E5B-A814-FD409E2B8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78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3" name="Line 189">
              <a:extLst>
                <a:ext uri="{FF2B5EF4-FFF2-40B4-BE49-F238E27FC236}">
                  <a16:creationId xmlns:a16="http://schemas.microsoft.com/office/drawing/2014/main" id="{9E0D7BC6-B90E-4749-A730-6BC8E629C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2784"/>
              <a:ext cx="0" cy="144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4" name="Line 190">
              <a:extLst>
                <a:ext uri="{FF2B5EF4-FFF2-40B4-BE49-F238E27FC236}">
                  <a16:creationId xmlns:a16="http://schemas.microsoft.com/office/drawing/2014/main" id="{D24D97EF-50E4-42E7-92A5-72CDBD922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4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5" name="Line 191">
              <a:extLst>
                <a:ext uri="{FF2B5EF4-FFF2-40B4-BE49-F238E27FC236}">
                  <a16:creationId xmlns:a16="http://schemas.microsoft.com/office/drawing/2014/main" id="{BFB4768B-3D62-4EB6-A0C8-A909F1AC4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6" name="Line 192">
              <a:extLst>
                <a:ext uri="{FF2B5EF4-FFF2-40B4-BE49-F238E27FC236}">
                  <a16:creationId xmlns:a16="http://schemas.microsoft.com/office/drawing/2014/main" id="{D3038667-3FD9-4429-83A2-7D64245E5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44"/>
              <a:ext cx="240" cy="0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7" name="Line 193">
              <a:extLst>
                <a:ext uri="{FF2B5EF4-FFF2-40B4-BE49-F238E27FC236}">
                  <a16:creationId xmlns:a16="http://schemas.microsoft.com/office/drawing/2014/main" id="{DA44CDF8-2FF0-4EE2-9098-3C4E4D9DC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64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8" name="Line 194">
              <a:extLst>
                <a:ext uri="{FF2B5EF4-FFF2-40B4-BE49-F238E27FC236}">
                  <a16:creationId xmlns:a16="http://schemas.microsoft.com/office/drawing/2014/main" id="{33099CAF-30F3-47EC-ACBA-F3BE4D85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4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9" name="Line 195">
              <a:extLst>
                <a:ext uri="{FF2B5EF4-FFF2-40B4-BE49-F238E27FC236}">
                  <a16:creationId xmlns:a16="http://schemas.microsoft.com/office/drawing/2014/main" id="{68F505E6-34AB-4AAB-92F5-E7301A817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64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0" name="Line 196">
              <a:extLst>
                <a:ext uri="{FF2B5EF4-FFF2-40B4-BE49-F238E27FC236}">
                  <a16:creationId xmlns:a16="http://schemas.microsoft.com/office/drawing/2014/main" id="{2A3ED146-EA47-481E-9F14-C9B3AA087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1" name="Line 197">
              <a:extLst>
                <a:ext uri="{FF2B5EF4-FFF2-40B4-BE49-F238E27FC236}">
                  <a16:creationId xmlns:a16="http://schemas.microsoft.com/office/drawing/2014/main" id="{5979D76A-4802-4CAE-BFD9-1933BB576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2" name="Line 198">
              <a:extLst>
                <a:ext uri="{FF2B5EF4-FFF2-40B4-BE49-F238E27FC236}">
                  <a16:creationId xmlns:a16="http://schemas.microsoft.com/office/drawing/2014/main" id="{6EA1CAA6-C2E8-4B69-834B-054024A83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2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3" name="Line 199">
              <a:extLst>
                <a:ext uri="{FF2B5EF4-FFF2-40B4-BE49-F238E27FC236}">
                  <a16:creationId xmlns:a16="http://schemas.microsoft.com/office/drawing/2014/main" id="{1C746A09-D85C-48D2-8106-D4EFB96EE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4" name="Line 200">
              <a:extLst>
                <a:ext uri="{FF2B5EF4-FFF2-40B4-BE49-F238E27FC236}">
                  <a16:creationId xmlns:a16="http://schemas.microsoft.com/office/drawing/2014/main" id="{9C7C41DA-7B7F-430F-A756-2CEF219B3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16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5" name="Line 201">
              <a:extLst>
                <a:ext uri="{FF2B5EF4-FFF2-40B4-BE49-F238E27FC236}">
                  <a16:creationId xmlns:a16="http://schemas.microsoft.com/office/drawing/2014/main" id="{C2E6D102-AD16-49A0-BCA9-57E27F44E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16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6" name="Line 202">
              <a:extLst>
                <a:ext uri="{FF2B5EF4-FFF2-40B4-BE49-F238E27FC236}">
                  <a16:creationId xmlns:a16="http://schemas.microsoft.com/office/drawing/2014/main" id="{DCB1F8CD-72D6-4208-B0CD-F6D3BD3CD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024"/>
              <a:ext cx="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7" name="Line 206">
              <a:extLst>
                <a:ext uri="{FF2B5EF4-FFF2-40B4-BE49-F238E27FC236}">
                  <a16:creationId xmlns:a16="http://schemas.microsoft.com/office/drawing/2014/main" id="{A2B88EC6-17BF-4067-8F7C-8254BED80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264"/>
              <a:ext cx="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8" name="Line 209">
              <a:extLst>
                <a:ext uri="{FF2B5EF4-FFF2-40B4-BE49-F238E27FC236}">
                  <a16:creationId xmlns:a16="http://schemas.microsoft.com/office/drawing/2014/main" id="{476ED2B6-5A05-461D-85EA-E1958AC53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29" name="Line 210">
              <a:extLst>
                <a:ext uri="{FF2B5EF4-FFF2-40B4-BE49-F238E27FC236}">
                  <a16:creationId xmlns:a16="http://schemas.microsoft.com/office/drawing/2014/main" id="{C70A8D78-EAD5-4740-A458-97B75FE0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6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0" name="Line 211">
              <a:extLst>
                <a:ext uri="{FF2B5EF4-FFF2-40B4-BE49-F238E27FC236}">
                  <a16:creationId xmlns:a16="http://schemas.microsoft.com/office/drawing/2014/main" id="{27863CD5-C6B7-4CFD-9E66-05AD791D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1" name="Line 212">
              <a:extLst>
                <a:ext uri="{FF2B5EF4-FFF2-40B4-BE49-F238E27FC236}">
                  <a16:creationId xmlns:a16="http://schemas.microsoft.com/office/drawing/2014/main" id="{36C6F2F3-5D85-498F-9C54-309893DF8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600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2" name="Line 214">
              <a:extLst>
                <a:ext uri="{FF2B5EF4-FFF2-40B4-BE49-F238E27FC236}">
                  <a16:creationId xmlns:a16="http://schemas.microsoft.com/office/drawing/2014/main" id="{0E08685C-72A5-4EE7-8193-58FF07F4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600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3" name="Line 215">
              <a:extLst>
                <a:ext uri="{FF2B5EF4-FFF2-40B4-BE49-F238E27FC236}">
                  <a16:creationId xmlns:a16="http://schemas.microsoft.com/office/drawing/2014/main" id="{9557DA75-F5BE-41E7-A191-4AAB20AE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744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4" name="Line 216">
              <a:extLst>
                <a:ext uri="{FF2B5EF4-FFF2-40B4-BE49-F238E27FC236}">
                  <a16:creationId xmlns:a16="http://schemas.microsoft.com/office/drawing/2014/main" id="{5680E767-3ED7-4973-AA22-C7B56EF59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84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5" name="Line 217">
              <a:extLst>
                <a:ext uri="{FF2B5EF4-FFF2-40B4-BE49-F238E27FC236}">
                  <a16:creationId xmlns:a16="http://schemas.microsoft.com/office/drawing/2014/main" id="{9114EBF4-4B3C-4203-9A1C-33C438239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25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6" name="Line 218">
              <a:extLst>
                <a:ext uri="{FF2B5EF4-FFF2-40B4-BE49-F238E27FC236}">
                  <a16:creationId xmlns:a16="http://schemas.microsoft.com/office/drawing/2014/main" id="{A6D5D8D1-6F65-4890-8978-37E56B234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A1227B-7C30-4A00-9605-2372F985E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3035FBA-CFC6-4350-AFCE-9AC6D75E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560C0D3-EC54-4F82-95AD-C6B19169A9B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E4F63D6-5CDE-45A1-BB07-0DB7FEA1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栈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749BBC4-F6C0-49EE-A39E-A4C8847FE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52578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栈是限定仅在表尾(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允许插入和删除的一端称为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表尾)，另一端称为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bottom，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表头)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后进先出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LIFO)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998267B-D3D2-494B-8CC4-87FAE78B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9223" name="Group 25">
            <a:extLst>
              <a:ext uri="{FF2B5EF4-FFF2-40B4-BE49-F238E27FC236}">
                <a16:creationId xmlns:a16="http://schemas.microsoft.com/office/drawing/2014/main" id="{D9806F8E-632C-4D7A-BF54-BF7F099B18E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384550" cy="3754438"/>
            <a:chOff x="2832" y="1331"/>
            <a:chExt cx="2132" cy="2365"/>
          </a:xfrm>
        </p:grpSpPr>
        <p:sp>
          <p:nvSpPr>
            <p:cNvPr id="9224" name="Rectangle 26">
              <a:extLst>
                <a:ext uri="{FF2B5EF4-FFF2-40B4-BE49-F238E27FC236}">
                  <a16:creationId xmlns:a16="http://schemas.microsoft.com/office/drawing/2014/main" id="{48412D46-AF08-4D84-9BBF-6042B726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926" cy="142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27">
              <a:extLst>
                <a:ext uri="{FF2B5EF4-FFF2-40B4-BE49-F238E27FC236}">
                  <a16:creationId xmlns:a16="http://schemas.microsoft.com/office/drawing/2014/main" id="{AEB12AFE-A267-4257-818B-978B2107E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335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6" name="Line 28">
              <a:extLst>
                <a:ext uri="{FF2B5EF4-FFF2-40B4-BE49-F238E27FC236}">
                  <a16:creationId xmlns:a16="http://schemas.microsoft.com/office/drawing/2014/main" id="{B4519B0B-46AB-47CC-849E-E9329C042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3396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29">
              <a:extLst>
                <a:ext uri="{FF2B5EF4-FFF2-40B4-BE49-F238E27FC236}">
                  <a16:creationId xmlns:a16="http://schemas.microsoft.com/office/drawing/2014/main" id="{0DC47031-FD6E-4B98-9DFB-2A7D87F2D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2460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30">
              <a:extLst>
                <a:ext uri="{FF2B5EF4-FFF2-40B4-BE49-F238E27FC236}">
                  <a16:creationId xmlns:a16="http://schemas.microsoft.com/office/drawing/2014/main" id="{5364576F-4F88-4FC4-BFFE-B9C697680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2756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31">
              <a:extLst>
                <a:ext uri="{FF2B5EF4-FFF2-40B4-BE49-F238E27FC236}">
                  <a16:creationId xmlns:a16="http://schemas.microsoft.com/office/drawing/2014/main" id="{DA9EF213-F2D6-4B60-B54F-F04BB26AE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3051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32">
              <a:extLst>
                <a:ext uri="{FF2B5EF4-FFF2-40B4-BE49-F238E27FC236}">
                  <a16:creationId xmlns:a16="http://schemas.microsoft.com/office/drawing/2014/main" id="{7F985B3D-D26B-497D-ABB8-B5157BE03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33">
              <a:extLst>
                <a:ext uri="{FF2B5EF4-FFF2-40B4-BE49-F238E27FC236}">
                  <a16:creationId xmlns:a16="http://schemas.microsoft.com/office/drawing/2014/main" id="{71D4520C-8B0C-4202-B5AE-0D3AF9CBA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00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34">
              <a:extLst>
                <a:ext uri="{FF2B5EF4-FFF2-40B4-BE49-F238E27FC236}">
                  <a16:creationId xmlns:a16="http://schemas.microsoft.com/office/drawing/2014/main" id="{517EA660-C05D-40E9-8A0D-6396DC02D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0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9233" name="Text Box 35">
              <a:extLst>
                <a:ext uri="{FF2B5EF4-FFF2-40B4-BE49-F238E27FC236}">
                  <a16:creationId xmlns:a16="http://schemas.microsoft.com/office/drawing/2014/main" id="{59D50192-65F7-464E-AAC0-72EBB9049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0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bottom</a:t>
              </a:r>
            </a:p>
          </p:txBody>
        </p:sp>
        <p:sp>
          <p:nvSpPr>
            <p:cNvPr id="9234" name="Freeform 36">
              <a:extLst>
                <a:ext uri="{FF2B5EF4-FFF2-40B4-BE49-F238E27FC236}">
                  <a16:creationId xmlns:a16="http://schemas.microsoft.com/office/drawing/2014/main" id="{187DBCDE-B3DA-4564-9DFE-0BD17313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680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288 w 432"/>
                <a:gd name="T3" fmla="*/ 192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37">
              <a:extLst>
                <a:ext uri="{FF2B5EF4-FFF2-40B4-BE49-F238E27FC236}">
                  <a16:creationId xmlns:a16="http://schemas.microsoft.com/office/drawing/2014/main" id="{D482FDFA-AD0B-42DC-9EB1-BB36B2A2C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680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48 w 288"/>
                <a:gd name="T3" fmla="*/ 336 h 576"/>
                <a:gd name="T4" fmla="*/ 288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38">
              <a:extLst>
                <a:ext uri="{FF2B5EF4-FFF2-40B4-BE49-F238E27FC236}">
                  <a16:creationId xmlns:a16="http://schemas.microsoft.com/office/drawing/2014/main" id="{293B462D-2B94-4FDA-92E7-830063B7A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08"/>
              <a:ext cx="47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39">
              <a:extLst>
                <a:ext uri="{FF2B5EF4-FFF2-40B4-BE49-F238E27FC236}">
                  <a16:creationId xmlns:a16="http://schemas.microsoft.com/office/drawing/2014/main" id="{74B16DA9-82A1-465F-B648-1036F5A5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3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9238" name="Text Box 40">
              <a:extLst>
                <a:ext uri="{FF2B5EF4-FFF2-40B4-BE49-F238E27FC236}">
                  <a16:creationId xmlns:a16="http://schemas.microsoft.com/office/drawing/2014/main" id="{ECAE2629-7AD1-4ECE-945E-AC43B0074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44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2817A4A-BBC8-40AC-8119-EC6BB09ED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五、迷宫求解（算法）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D424DCBA-2DB8-4097-B815-7F482F13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栈的应用举例</a:t>
            </a: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9D43B53A-4046-4A23-80EA-11A97344E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设定当前位置为入口位置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do </a:t>
            </a: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若当前位置可通，则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　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将该位置插入栈顶(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Push)；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若该位置是出口，则结束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否则切换当前位置的东邻方块为当前位置；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} 否则 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若栈不空则</a:t>
            </a: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  如果栈顶位置的四周均不可通,则删除栈顶位置(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  　并重新测试新的栈顶位置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　如果找到栈顶位置的下一方向未经探索，则将该方向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　　方块设为当前位置</a:t>
            </a: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while(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栈不空)；找不到路径；</a:t>
            </a: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FE67B327-C7D4-4F97-A2BA-6707E3BC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40966" name="Text Box 125">
            <a:extLst>
              <a:ext uri="{FF2B5EF4-FFF2-40B4-BE49-F238E27FC236}">
                <a16:creationId xmlns:a16="http://schemas.microsoft.com/office/drawing/2014/main" id="{B140684E-5584-40F0-8ACC-CF281053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5B53082-94DF-4B03-A90D-C9D0BFA4ED9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A385463-30C3-44C3-B4BF-E83A5974F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79A1F343-4438-4BC1-AD90-B54A4FFC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A27FEE0-5A4D-4120-8992-6F132FC1CA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708C60F5-AFAF-4A73-A3B1-E751BDBAC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DDC49F8B-1117-400C-871D-30C6A558A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队列是只允许在表的一端进行插入，而在另一端删除元素的线性表。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在队列中，允许插入的一端叫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队尾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rear），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允许删除的一端称为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对头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front)。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特点：先进先出 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FIFO)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A5C2E17C-ADD6-48FC-A95B-AB6C3A80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51207" name="Group 103">
            <a:extLst>
              <a:ext uri="{FF2B5EF4-FFF2-40B4-BE49-F238E27FC236}">
                <a16:creationId xmlns:a16="http://schemas.microsoft.com/office/drawing/2014/main" id="{EE09F638-793E-4B7B-A761-437A9A9CA61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638800"/>
            <a:ext cx="7781925" cy="1133475"/>
            <a:chOff x="576" y="3552"/>
            <a:chExt cx="4902" cy="714"/>
          </a:xfrm>
        </p:grpSpPr>
        <p:sp>
          <p:nvSpPr>
            <p:cNvPr id="51208" name="Line 93">
              <a:extLst>
                <a:ext uri="{FF2B5EF4-FFF2-40B4-BE49-F238E27FC236}">
                  <a16:creationId xmlns:a16="http://schemas.microsoft.com/office/drawing/2014/main" id="{D20F2D62-4E50-4C2F-83A4-2601EAA7F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665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Line 94">
              <a:extLst>
                <a:ext uri="{FF2B5EF4-FFF2-40B4-BE49-F238E27FC236}">
                  <a16:creationId xmlns:a16="http://schemas.microsoft.com/office/drawing/2014/main" id="{C4F162ED-C694-4F84-8E63-F0F61D540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4001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" name="Text Box 95">
              <a:extLst>
                <a:ext uri="{FF2B5EF4-FFF2-40B4-BE49-F238E27FC236}">
                  <a16:creationId xmlns:a16="http://schemas.microsoft.com/office/drawing/2014/main" id="{91758321-56E2-4BF2-8914-FAFA7A7B0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17"/>
              <a:ext cx="22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211" name="Text Box 96">
              <a:extLst>
                <a:ext uri="{FF2B5EF4-FFF2-40B4-BE49-F238E27FC236}">
                  <a16:creationId xmlns:a16="http://schemas.microsoft.com/office/drawing/2014/main" id="{0E84C475-4ABF-40C0-B8E2-A9AC2161D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552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出队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12" name="Text Box 97">
              <a:extLst>
                <a:ext uri="{FF2B5EF4-FFF2-40B4-BE49-F238E27FC236}">
                  <a16:creationId xmlns:a16="http://schemas.microsoft.com/office/drawing/2014/main" id="{B5DE8805-8A9C-4111-886B-7758606A5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00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入队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13" name="Line 98">
              <a:extLst>
                <a:ext uri="{FF2B5EF4-FFF2-40B4-BE49-F238E27FC236}">
                  <a16:creationId xmlns:a16="http://schemas.microsoft.com/office/drawing/2014/main" id="{DA4DC860-CA68-471A-AF13-8C4D9723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809"/>
              <a:ext cx="65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99">
              <a:extLst>
                <a:ext uri="{FF2B5EF4-FFF2-40B4-BE49-F238E27FC236}">
                  <a16:creationId xmlns:a16="http://schemas.microsoft.com/office/drawing/2014/main" id="{75BD5EF9-5DE4-4854-9193-F6160F561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6" y="3809"/>
              <a:ext cx="5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100">
              <a:extLst>
                <a:ext uri="{FF2B5EF4-FFF2-40B4-BE49-F238E27FC236}">
                  <a16:creationId xmlns:a16="http://schemas.microsoft.com/office/drawing/2014/main" id="{4B8AC879-BD9E-4654-B423-B54892D2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3617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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16" name="Text Box 101">
              <a:extLst>
                <a:ext uri="{FF2B5EF4-FFF2-40B4-BE49-F238E27FC236}">
                  <a16:creationId xmlns:a16="http://schemas.microsoft.com/office/drawing/2014/main" id="{22B3641A-9283-46F5-A0C1-03C396F8E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401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C549B"/>
                  </a:solidFill>
                </a:rPr>
                <a:t>队头</a:t>
              </a:r>
            </a:p>
          </p:txBody>
        </p:sp>
        <p:sp>
          <p:nvSpPr>
            <p:cNvPr id="51217" name="Text Box 102">
              <a:extLst>
                <a:ext uri="{FF2B5EF4-FFF2-40B4-BE49-F238E27FC236}">
                  <a16:creationId xmlns:a16="http://schemas.microsoft.com/office/drawing/2014/main" id="{E92A1A73-30DC-444E-B383-D8BCCAF4E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401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C549B"/>
                  </a:solidFill>
                </a:rPr>
                <a:t>队尾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6C85C51-81FF-4803-A6DF-D241D9D43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203472DE-CDED-4788-B82D-026D1D5BA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6B804F-3D81-4216-8623-D648DCA3ED8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76247561-6FBB-49AF-9B11-41F2FC4F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36969D6-0632-49D3-9302-1E14AA686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顺序队列：采用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依次存储从队列头到队列尾的元素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顺序队列有两个指针：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队头指针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队尾指针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EF7A6A9-98B9-496D-AAF9-BA217704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B162C6E-F2A6-45F3-8EED-A647CF26C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三、顺序队列的进队和出队原则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53C79D80-605C-42B1-BB4D-EA1500378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DB64D12-675F-4669-A101-1F3A855C462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DEF08B8C-34E3-4F0C-A34C-6155819AF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408A98AD-0FBF-4D9F-B412-0E6A88680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进队时，新元素按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指针位置插入，然后队尾指针增一，即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rear = rear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出队时，将队头指针位置的元素取出，然后队头指针增一，即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front = front + 1</a:t>
            </a:r>
          </a:p>
          <a:p>
            <a:pPr eaLnBrk="1" hangingPunct="1">
              <a:lnSpc>
                <a:spcPct val="90000"/>
              </a:lnSpc>
              <a:spcBef>
                <a:spcPct val="1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队头指针始终指向队列头元素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队尾指针始终指向队列尾元素的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下一个位置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8BE356A8-9391-463B-973F-3A2D5551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A6F4E50-B992-478E-A15F-AC8EEACF3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四、顺序队列的定义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B1B5909-3261-465F-B333-62B2571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024309-4DD8-476F-ACEC-E5F69D1514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28934A4-9653-4246-9E2D-64758C84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31F89EF-5462-42D0-A0E7-90903D24F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语言中的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表示顺序队列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738CEFB-3A8B-4487-A970-F3CD31DD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E6D55D9A-6F75-4205-999B-0EDAA0AD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0" y="3613150"/>
            <a:ext cx="8534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const int MAXSIZE=100;	// </a:t>
            </a:r>
            <a:r>
              <a:rPr lang="zh-CN" altLang="en-US" sz="2000" dirty="0"/>
              <a:t>队列存储空间最大长度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template&lt;class T&gt;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SeqQueue</a:t>
            </a:r>
            <a:r>
              <a:rPr lang="en-US" altLang="en-US" sz="2000" dirty="0"/>
              <a:t>{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T  base[MAXSIZE];	       // </a:t>
            </a:r>
            <a:r>
              <a:rPr lang="zh-CN" altLang="en-US" sz="2000" dirty="0">
                <a:ea typeface="黑体" panose="02010609060101010101" pitchFamily="49" charset="-122"/>
              </a:rPr>
              <a:t>存放队列元素的数组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int front, rear</a:t>
            </a:r>
            <a:r>
              <a:rPr lang="en-US" altLang="en-US" sz="2000" dirty="0"/>
              <a:t>;               // </a:t>
            </a:r>
            <a:r>
              <a:rPr lang="zh-CN" altLang="en-US" sz="2000" dirty="0">
                <a:ea typeface="黑体" panose="02010609060101010101" pitchFamily="49" charset="-122"/>
              </a:rPr>
              <a:t>队头和队尾指针</a:t>
            </a:r>
            <a:endParaRPr lang="en-US" altLang="en-US" sz="20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10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>
            <a:extLst>
              <a:ext uri="{FF2B5EF4-FFF2-40B4-BE49-F238E27FC236}">
                <a16:creationId xmlns:a16="http://schemas.microsoft.com/office/drawing/2014/main" id="{6B1B5909-3261-465F-B333-62B2571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024309-4DD8-476F-ACEC-E5F69D1514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28934A4-9653-4246-9E2D-64758C84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738CEFB-3A8B-4487-A970-F3CD31DD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E6D55D9A-6F75-4205-999B-0EDAA0AD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76" y="1991921"/>
            <a:ext cx="7434824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public: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SeqQueue</a:t>
            </a:r>
            <a:r>
              <a:rPr lang="en-US" altLang="en-US" sz="2000" dirty="0"/>
              <a:t>();             //</a:t>
            </a:r>
            <a:r>
              <a:rPr lang="zh-CN" altLang="en-US" sz="2000" dirty="0"/>
              <a:t>构造函数，初始化队列</a:t>
            </a:r>
            <a:r>
              <a:rPr lang="en-US" altLang="zh-CN" sz="2000" dirty="0"/>
              <a:t>front=rear=0;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void </a:t>
            </a:r>
            <a:r>
              <a:rPr lang="en-US" altLang="zh-CN" sz="2000" dirty="0"/>
              <a:t>push(T item)      //</a:t>
            </a:r>
            <a:r>
              <a:rPr lang="zh-CN" altLang="en-US" sz="2000" dirty="0"/>
              <a:t>将</a:t>
            </a:r>
            <a:r>
              <a:rPr lang="en-US" altLang="zh-CN" sz="2000" dirty="0"/>
              <a:t>item</a:t>
            </a:r>
            <a:r>
              <a:rPr lang="zh-CN" altLang="en-US" sz="2000" dirty="0"/>
              <a:t>压入队列尾部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void pop()                 //</a:t>
            </a:r>
            <a:r>
              <a:rPr lang="zh-CN" altLang="en-US" sz="2000" dirty="0"/>
              <a:t>删除队首元素，但不返回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T front()                   //</a:t>
            </a:r>
            <a:r>
              <a:rPr lang="zh-CN" altLang="en-US" sz="2000" dirty="0"/>
              <a:t>返回队首元素，但不删除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T back()                   //</a:t>
            </a:r>
            <a:r>
              <a:rPr lang="zh-CN" altLang="en-US" sz="2000" dirty="0"/>
              <a:t>返回队尾元素，但不删除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int size()                   //</a:t>
            </a:r>
            <a:r>
              <a:rPr lang="zh-CN" altLang="en-US" sz="2000" dirty="0"/>
              <a:t>返回队列中元素的个数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bool empty()             //</a:t>
            </a:r>
            <a:r>
              <a:rPr lang="zh-CN" altLang="en-US" sz="2000" dirty="0"/>
              <a:t>检查队列是否为空</a:t>
            </a:r>
            <a:endParaRPr lang="en-US" altLang="zh-CN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0955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17DAF8D-89B9-4A2D-B1CD-9FE3FA4FC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477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五、顺序队列的进队和出队举例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5C75DA77-0CAF-486A-A536-ED7C0B4E1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1E62DF6-CD28-4B88-A60D-C9CB27F722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04BD998C-C625-4EF4-BF9E-EE53CDFA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56BBE35B-04C0-45A2-ADBC-1752E1B6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54278" name="Text Box 284">
            <a:extLst>
              <a:ext uri="{FF2B5EF4-FFF2-40B4-BE49-F238E27FC236}">
                <a16:creationId xmlns:a16="http://schemas.microsoft.com/office/drawing/2014/main" id="{CCD8B22E-102E-4F71-A3ED-529DA46BC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3851275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9" name="Text Box 285">
            <a:extLst>
              <a:ext uri="{FF2B5EF4-FFF2-40B4-BE49-F238E27FC236}">
                <a16:creationId xmlns:a16="http://schemas.microsoft.com/office/drawing/2014/main" id="{0CE3B0D3-8D29-48F1-9129-5C7FDA12D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385127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0" name="Line 286">
            <a:extLst>
              <a:ext uri="{FF2B5EF4-FFF2-40B4-BE49-F238E27FC236}">
                <a16:creationId xmlns:a16="http://schemas.microsoft.com/office/drawing/2014/main" id="{7DC2FC6D-6D5C-443E-8404-FA3620FC72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3657600"/>
            <a:ext cx="3175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Line 287">
            <a:extLst>
              <a:ext uri="{FF2B5EF4-FFF2-40B4-BE49-F238E27FC236}">
                <a16:creationId xmlns:a16="http://schemas.microsoft.com/office/drawing/2014/main" id="{9DE5F9C5-F897-44C3-A92A-FC3B55B287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3657600"/>
            <a:ext cx="6096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Text Box 288">
            <a:extLst>
              <a:ext uri="{FF2B5EF4-FFF2-40B4-BE49-F238E27FC236}">
                <a16:creationId xmlns:a16="http://schemas.microsoft.com/office/drawing/2014/main" id="{3D1236DC-62DE-4BF1-A02A-51DC52BBB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8449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空队列</a:t>
            </a:r>
          </a:p>
        </p:txBody>
      </p:sp>
      <p:grpSp>
        <p:nvGrpSpPr>
          <p:cNvPr id="54283" name="Group 320">
            <a:extLst>
              <a:ext uri="{FF2B5EF4-FFF2-40B4-BE49-F238E27FC236}">
                <a16:creationId xmlns:a16="http://schemas.microsoft.com/office/drawing/2014/main" id="{39087B8C-CBA9-4748-BFC8-91088399A15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40063"/>
            <a:ext cx="3200400" cy="609600"/>
            <a:chOff x="528" y="1915"/>
            <a:chExt cx="2016" cy="384"/>
          </a:xfrm>
        </p:grpSpPr>
        <p:sp>
          <p:nvSpPr>
            <p:cNvPr id="54388" name="Rectangle 195">
              <a:extLst>
                <a:ext uri="{FF2B5EF4-FFF2-40B4-BE49-F238E27FC236}">
                  <a16:creationId xmlns:a16="http://schemas.microsoft.com/office/drawing/2014/main" id="{15042417-6231-41C5-9545-F787B3DF6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1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89" name="Line 196">
              <a:extLst>
                <a:ext uri="{FF2B5EF4-FFF2-40B4-BE49-F238E27FC236}">
                  <a16:creationId xmlns:a16="http://schemas.microsoft.com/office/drawing/2014/main" id="{362B0568-AB64-4173-AA61-26DEC21D2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0" name="Line 197">
              <a:extLst>
                <a:ext uri="{FF2B5EF4-FFF2-40B4-BE49-F238E27FC236}">
                  <a16:creationId xmlns:a16="http://schemas.microsoft.com/office/drawing/2014/main" id="{895FD859-125F-48CE-A9E6-337A83377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1" name="Line 198">
              <a:extLst>
                <a:ext uri="{FF2B5EF4-FFF2-40B4-BE49-F238E27FC236}">
                  <a16:creationId xmlns:a16="http://schemas.microsoft.com/office/drawing/2014/main" id="{590279E8-5EAD-4680-A116-E8D3C2A85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2" name="Line 199">
              <a:extLst>
                <a:ext uri="{FF2B5EF4-FFF2-40B4-BE49-F238E27FC236}">
                  <a16:creationId xmlns:a16="http://schemas.microsoft.com/office/drawing/2014/main" id="{58149296-1551-44D6-8E3E-6068827B9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3" name="Line 200">
              <a:extLst>
                <a:ext uri="{FF2B5EF4-FFF2-40B4-BE49-F238E27FC236}">
                  <a16:creationId xmlns:a16="http://schemas.microsoft.com/office/drawing/2014/main" id="{E8AF705A-6BB6-4A76-B5EF-2F0DF9D64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4" name="Line 201">
              <a:extLst>
                <a:ext uri="{FF2B5EF4-FFF2-40B4-BE49-F238E27FC236}">
                  <a16:creationId xmlns:a16="http://schemas.microsoft.com/office/drawing/2014/main" id="{1258A5D5-7F2C-4DD5-B648-BF02C0C51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5" name="Line 202">
              <a:extLst>
                <a:ext uri="{FF2B5EF4-FFF2-40B4-BE49-F238E27FC236}">
                  <a16:creationId xmlns:a16="http://schemas.microsoft.com/office/drawing/2014/main" id="{253A8D37-AA6D-478A-811B-E180372FD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6" name="Line 203">
              <a:extLst>
                <a:ext uri="{FF2B5EF4-FFF2-40B4-BE49-F238E27FC236}">
                  <a16:creationId xmlns:a16="http://schemas.microsoft.com/office/drawing/2014/main" id="{80B47252-BDE9-4FB5-AC45-AF6585F4D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7" name="Line 204">
              <a:extLst>
                <a:ext uri="{FF2B5EF4-FFF2-40B4-BE49-F238E27FC236}">
                  <a16:creationId xmlns:a16="http://schemas.microsoft.com/office/drawing/2014/main" id="{82223A99-1868-4486-AAB2-1FFCAE1F3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8" name="Line 205">
              <a:extLst>
                <a:ext uri="{FF2B5EF4-FFF2-40B4-BE49-F238E27FC236}">
                  <a16:creationId xmlns:a16="http://schemas.microsoft.com/office/drawing/2014/main" id="{067AD457-A1BB-4356-9A33-1BF881D31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9" name="Line 206">
              <a:extLst>
                <a:ext uri="{FF2B5EF4-FFF2-40B4-BE49-F238E27FC236}">
                  <a16:creationId xmlns:a16="http://schemas.microsoft.com/office/drawing/2014/main" id="{DF7466B5-EF18-491F-988A-7E0A501D3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0" name="Line 207">
              <a:extLst>
                <a:ext uri="{FF2B5EF4-FFF2-40B4-BE49-F238E27FC236}">
                  <a16:creationId xmlns:a16="http://schemas.microsoft.com/office/drawing/2014/main" id="{BDEF3045-9045-4E85-86C5-097912AE8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1" name="Text Box 289">
              <a:extLst>
                <a:ext uri="{FF2B5EF4-FFF2-40B4-BE49-F238E27FC236}">
                  <a16:creationId xmlns:a16="http://schemas.microsoft.com/office/drawing/2014/main" id="{376CFD00-71EB-4891-B2B2-DC47FD108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19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4284" name="Text Box 290">
            <a:extLst>
              <a:ext uri="{FF2B5EF4-FFF2-40B4-BE49-F238E27FC236}">
                <a16:creationId xmlns:a16="http://schemas.microsoft.com/office/drawing/2014/main" id="{1A7E5EB5-79C8-4BE8-A9A3-79B46FE8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83698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5" name="Text Box 291">
            <a:extLst>
              <a:ext uri="{FF2B5EF4-FFF2-40B4-BE49-F238E27FC236}">
                <a16:creationId xmlns:a16="http://schemas.microsoft.com/office/drawing/2014/main" id="{859FFE93-69AC-4BF5-BBF3-7C85F533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383698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6" name="Line 292">
            <a:extLst>
              <a:ext uri="{FF2B5EF4-FFF2-40B4-BE49-F238E27FC236}">
                <a16:creationId xmlns:a16="http://schemas.microsoft.com/office/drawing/2014/main" id="{ABFA8BD6-5524-4040-AD0A-D02E3E1C2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57600"/>
            <a:ext cx="11113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Line 293">
            <a:extLst>
              <a:ext uri="{FF2B5EF4-FFF2-40B4-BE49-F238E27FC236}">
                <a16:creationId xmlns:a16="http://schemas.microsoft.com/office/drawing/2014/main" id="{57848D1B-32A1-4ED4-AF7D-C2DE42B206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657600"/>
            <a:ext cx="685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Text Box 294">
            <a:extLst>
              <a:ext uri="{FF2B5EF4-FFF2-40B4-BE49-F238E27FC236}">
                <a16:creationId xmlns:a16="http://schemas.microsoft.com/office/drawing/2014/main" id="{9E923945-E21A-4C61-9C33-9C6F61C6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3848100"/>
            <a:ext cx="1604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A,B,C,D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进队</a:t>
            </a:r>
          </a:p>
        </p:txBody>
      </p:sp>
      <p:grpSp>
        <p:nvGrpSpPr>
          <p:cNvPr id="54289" name="Group 321">
            <a:extLst>
              <a:ext uri="{FF2B5EF4-FFF2-40B4-BE49-F238E27FC236}">
                <a16:creationId xmlns:a16="http://schemas.microsoft.com/office/drawing/2014/main" id="{E43207FC-D70A-43A8-B43A-5D084940C3F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040063"/>
            <a:ext cx="3200400" cy="609600"/>
            <a:chOff x="2976" y="1915"/>
            <a:chExt cx="2016" cy="384"/>
          </a:xfrm>
        </p:grpSpPr>
        <p:sp>
          <p:nvSpPr>
            <p:cNvPr id="54374" name="Rectangle 221">
              <a:extLst>
                <a:ext uri="{FF2B5EF4-FFF2-40B4-BE49-F238E27FC236}">
                  <a16:creationId xmlns:a16="http://schemas.microsoft.com/office/drawing/2014/main" id="{EB104332-35D7-4682-9A18-E7E56AF9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1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75" name="Line 222">
              <a:extLst>
                <a:ext uri="{FF2B5EF4-FFF2-40B4-BE49-F238E27FC236}">
                  <a16:creationId xmlns:a16="http://schemas.microsoft.com/office/drawing/2014/main" id="{C405A600-E32A-4E72-BCF9-975282D11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Line 223">
              <a:extLst>
                <a:ext uri="{FF2B5EF4-FFF2-40B4-BE49-F238E27FC236}">
                  <a16:creationId xmlns:a16="http://schemas.microsoft.com/office/drawing/2014/main" id="{AFE25E09-7A5A-41B7-BC91-5B44E9CE2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7" name="Line 224">
              <a:extLst>
                <a:ext uri="{FF2B5EF4-FFF2-40B4-BE49-F238E27FC236}">
                  <a16:creationId xmlns:a16="http://schemas.microsoft.com/office/drawing/2014/main" id="{3840CBD2-EF51-4DAD-B977-E482FE03C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Line 225">
              <a:extLst>
                <a:ext uri="{FF2B5EF4-FFF2-40B4-BE49-F238E27FC236}">
                  <a16:creationId xmlns:a16="http://schemas.microsoft.com/office/drawing/2014/main" id="{28310069-8480-46FC-B430-2BA7581F6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9" name="Line 226">
              <a:extLst>
                <a:ext uri="{FF2B5EF4-FFF2-40B4-BE49-F238E27FC236}">
                  <a16:creationId xmlns:a16="http://schemas.microsoft.com/office/drawing/2014/main" id="{009F9E78-91EA-4DE2-B54E-98776ADD3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0" name="Line 227">
              <a:extLst>
                <a:ext uri="{FF2B5EF4-FFF2-40B4-BE49-F238E27FC236}">
                  <a16:creationId xmlns:a16="http://schemas.microsoft.com/office/drawing/2014/main" id="{836ADC42-D0E7-46D5-82F1-4BDB327E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1" name="Line 228">
              <a:extLst>
                <a:ext uri="{FF2B5EF4-FFF2-40B4-BE49-F238E27FC236}">
                  <a16:creationId xmlns:a16="http://schemas.microsoft.com/office/drawing/2014/main" id="{EAEC648B-98C9-404D-9F7A-963F8C32B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2" name="Line 229">
              <a:extLst>
                <a:ext uri="{FF2B5EF4-FFF2-40B4-BE49-F238E27FC236}">
                  <a16:creationId xmlns:a16="http://schemas.microsoft.com/office/drawing/2014/main" id="{1B4DD421-8AAA-4593-822F-F4C2C9683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230">
              <a:extLst>
                <a:ext uri="{FF2B5EF4-FFF2-40B4-BE49-F238E27FC236}">
                  <a16:creationId xmlns:a16="http://schemas.microsoft.com/office/drawing/2014/main" id="{9A7C6AF4-5CFB-4F9F-B659-DD7A26389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231">
              <a:extLst>
                <a:ext uri="{FF2B5EF4-FFF2-40B4-BE49-F238E27FC236}">
                  <a16:creationId xmlns:a16="http://schemas.microsoft.com/office/drawing/2014/main" id="{76682BAC-C566-4510-8957-105216B01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Line 232">
              <a:extLst>
                <a:ext uri="{FF2B5EF4-FFF2-40B4-BE49-F238E27FC236}">
                  <a16:creationId xmlns:a16="http://schemas.microsoft.com/office/drawing/2014/main" id="{90C021BC-66E8-4607-B01B-80B8B5387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6" name="Line 233">
              <a:extLst>
                <a:ext uri="{FF2B5EF4-FFF2-40B4-BE49-F238E27FC236}">
                  <a16:creationId xmlns:a16="http://schemas.microsoft.com/office/drawing/2014/main" id="{B0017F94-8920-4CB5-83C9-83D108D04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91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7" name="Text Box 295">
              <a:extLst>
                <a:ext uri="{FF2B5EF4-FFF2-40B4-BE49-F238E27FC236}">
                  <a16:creationId xmlns:a16="http://schemas.microsoft.com/office/drawing/2014/main" id="{8B28ACDD-6A7E-4E24-A664-F01E15273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1972"/>
              <a:ext cx="11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  B   C  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4290" name="Text Box 296">
            <a:extLst>
              <a:ext uri="{FF2B5EF4-FFF2-40B4-BE49-F238E27FC236}">
                <a16:creationId xmlns:a16="http://schemas.microsoft.com/office/drawing/2014/main" id="{4157A013-73AE-4D4C-BA06-4AB9E161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513238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1" name="Text Box 297">
            <a:extLst>
              <a:ext uri="{FF2B5EF4-FFF2-40B4-BE49-F238E27FC236}">
                <a16:creationId xmlns:a16="http://schemas.microsoft.com/office/drawing/2014/main" id="{3D55146D-AF72-49B6-A433-2DECCCFB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32388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2" name="Line 298">
            <a:extLst>
              <a:ext uri="{FF2B5EF4-FFF2-40B4-BE49-F238E27FC236}">
                <a16:creationId xmlns:a16="http://schemas.microsoft.com/office/drawing/2014/main" id="{A0A3D1E8-007B-4C9D-BCBC-B6F5E44BB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953000"/>
            <a:ext cx="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299">
            <a:extLst>
              <a:ext uri="{FF2B5EF4-FFF2-40B4-BE49-F238E27FC236}">
                <a16:creationId xmlns:a16="http://schemas.microsoft.com/office/drawing/2014/main" id="{AD8414C9-2888-4D51-8461-8D61AEEA5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953000"/>
            <a:ext cx="7620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Text Box 300">
            <a:extLst>
              <a:ext uri="{FF2B5EF4-FFF2-40B4-BE49-F238E27FC236}">
                <a16:creationId xmlns:a16="http://schemas.microsoft.com/office/drawing/2014/main" id="{3E91AB0F-B85A-49BD-AE0C-A9EB6F05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51435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退队</a:t>
            </a:r>
          </a:p>
        </p:txBody>
      </p:sp>
      <p:grpSp>
        <p:nvGrpSpPr>
          <p:cNvPr id="54295" name="Group 322">
            <a:extLst>
              <a:ext uri="{FF2B5EF4-FFF2-40B4-BE49-F238E27FC236}">
                <a16:creationId xmlns:a16="http://schemas.microsoft.com/office/drawing/2014/main" id="{F0AB5E24-C75B-4323-B561-286EA19F3D8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35463"/>
            <a:ext cx="3200400" cy="609600"/>
            <a:chOff x="528" y="2731"/>
            <a:chExt cx="2016" cy="384"/>
          </a:xfrm>
        </p:grpSpPr>
        <p:sp>
          <p:nvSpPr>
            <p:cNvPr id="54359" name="Rectangle 168">
              <a:extLst>
                <a:ext uri="{FF2B5EF4-FFF2-40B4-BE49-F238E27FC236}">
                  <a16:creationId xmlns:a16="http://schemas.microsoft.com/office/drawing/2014/main" id="{D9F9E568-38DB-493F-93F6-E68346E6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27"/>
              <a:ext cx="288" cy="288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60" name="Rectangle 208">
              <a:extLst>
                <a:ext uri="{FF2B5EF4-FFF2-40B4-BE49-F238E27FC236}">
                  <a16:creationId xmlns:a16="http://schemas.microsoft.com/office/drawing/2014/main" id="{FAECD387-9CE6-43A6-8147-93C21CF4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27"/>
              <a:ext cx="1728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61" name="Line 209">
              <a:extLst>
                <a:ext uri="{FF2B5EF4-FFF2-40B4-BE49-F238E27FC236}">
                  <a16:creationId xmlns:a16="http://schemas.microsoft.com/office/drawing/2014/main" id="{6F251C9A-54AA-48DB-8EFB-8EA3D26E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210">
              <a:extLst>
                <a:ext uri="{FF2B5EF4-FFF2-40B4-BE49-F238E27FC236}">
                  <a16:creationId xmlns:a16="http://schemas.microsoft.com/office/drawing/2014/main" id="{2528AF4A-B096-4111-896C-7D56D057D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211">
              <a:extLst>
                <a:ext uri="{FF2B5EF4-FFF2-40B4-BE49-F238E27FC236}">
                  <a16:creationId xmlns:a16="http://schemas.microsoft.com/office/drawing/2014/main" id="{B10A18EA-1C31-4D92-86CF-31891C101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212">
              <a:extLst>
                <a:ext uri="{FF2B5EF4-FFF2-40B4-BE49-F238E27FC236}">
                  <a16:creationId xmlns:a16="http://schemas.microsoft.com/office/drawing/2014/main" id="{E0242AEA-DC0E-44EA-91F2-D4B83F75D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213">
              <a:extLst>
                <a:ext uri="{FF2B5EF4-FFF2-40B4-BE49-F238E27FC236}">
                  <a16:creationId xmlns:a16="http://schemas.microsoft.com/office/drawing/2014/main" id="{E3C2A902-4917-41AB-9A5B-C846AEF26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214">
              <a:extLst>
                <a:ext uri="{FF2B5EF4-FFF2-40B4-BE49-F238E27FC236}">
                  <a16:creationId xmlns:a16="http://schemas.microsoft.com/office/drawing/2014/main" id="{1AC6DCA5-4E9E-4BFC-A6A0-287CEAC54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215">
              <a:extLst>
                <a:ext uri="{FF2B5EF4-FFF2-40B4-BE49-F238E27FC236}">
                  <a16:creationId xmlns:a16="http://schemas.microsoft.com/office/drawing/2014/main" id="{FB093778-D665-4591-B070-B1FB16479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216">
              <a:extLst>
                <a:ext uri="{FF2B5EF4-FFF2-40B4-BE49-F238E27FC236}">
                  <a16:creationId xmlns:a16="http://schemas.microsoft.com/office/drawing/2014/main" id="{BB9838CB-41EF-407E-A32D-F1FC02280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217">
              <a:extLst>
                <a:ext uri="{FF2B5EF4-FFF2-40B4-BE49-F238E27FC236}">
                  <a16:creationId xmlns:a16="http://schemas.microsoft.com/office/drawing/2014/main" id="{0474FCEA-BADB-4E02-A545-4477223A2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218">
              <a:extLst>
                <a:ext uri="{FF2B5EF4-FFF2-40B4-BE49-F238E27FC236}">
                  <a16:creationId xmlns:a16="http://schemas.microsoft.com/office/drawing/2014/main" id="{10C46BC4-28F0-4FD8-9607-251DC616C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Line 219">
              <a:extLst>
                <a:ext uri="{FF2B5EF4-FFF2-40B4-BE49-F238E27FC236}">
                  <a16:creationId xmlns:a16="http://schemas.microsoft.com/office/drawing/2014/main" id="{B1303625-2FB4-4DD3-B576-34189DB11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2" name="Line 220">
              <a:extLst>
                <a:ext uri="{FF2B5EF4-FFF2-40B4-BE49-F238E27FC236}">
                  <a16:creationId xmlns:a16="http://schemas.microsoft.com/office/drawing/2014/main" id="{B0C7AD41-1C9F-4F85-B0EF-EFB6B5CB5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3" name="Text Box 301">
              <a:extLst>
                <a:ext uri="{FF2B5EF4-FFF2-40B4-BE49-F238E27FC236}">
                  <a16:creationId xmlns:a16="http://schemas.microsoft.com/office/drawing/2014/main" id="{96223AE3-CF72-4771-B348-D4023759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2779"/>
              <a:ext cx="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  C  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4296" name="Text Box 302">
            <a:extLst>
              <a:ext uri="{FF2B5EF4-FFF2-40B4-BE49-F238E27FC236}">
                <a16:creationId xmlns:a16="http://schemas.microsoft.com/office/drawing/2014/main" id="{C3AB5EAB-CFBF-4C65-9CE3-C05173D9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13238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7" name="Text Box 303">
            <a:extLst>
              <a:ext uri="{FF2B5EF4-FFF2-40B4-BE49-F238E27FC236}">
                <a16:creationId xmlns:a16="http://schemas.microsoft.com/office/drawing/2014/main" id="{3C217E02-823D-47C2-BC35-F79D9ADD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513238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8" name="Text Box 306">
            <a:extLst>
              <a:ext uri="{FF2B5EF4-FFF2-40B4-BE49-F238E27FC236}">
                <a16:creationId xmlns:a16="http://schemas.microsoft.com/office/drawing/2014/main" id="{3A8390B8-B469-447A-96AD-C80124E8B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5143500"/>
            <a:ext cx="862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退队</a:t>
            </a:r>
          </a:p>
        </p:txBody>
      </p:sp>
      <p:sp>
        <p:nvSpPr>
          <p:cNvPr id="54299" name="Line 304">
            <a:extLst>
              <a:ext uri="{FF2B5EF4-FFF2-40B4-BE49-F238E27FC236}">
                <a16:creationId xmlns:a16="http://schemas.microsoft.com/office/drawing/2014/main" id="{589F3BA7-C44E-4C18-BC2E-F5D625103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953000"/>
            <a:ext cx="6096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0" name="Line 305">
            <a:extLst>
              <a:ext uri="{FF2B5EF4-FFF2-40B4-BE49-F238E27FC236}">
                <a16:creationId xmlns:a16="http://schemas.microsoft.com/office/drawing/2014/main" id="{0F2D35AB-7E01-4FDA-BD44-E3FD41D25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0263" y="4953000"/>
            <a:ext cx="795337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301" name="Group 326">
            <a:extLst>
              <a:ext uri="{FF2B5EF4-FFF2-40B4-BE49-F238E27FC236}">
                <a16:creationId xmlns:a16="http://schemas.microsoft.com/office/drawing/2014/main" id="{F9E39066-A54D-43D5-A7F3-5CB572EAFF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335463"/>
            <a:ext cx="3200400" cy="609600"/>
            <a:chOff x="2976" y="2731"/>
            <a:chExt cx="2016" cy="384"/>
          </a:xfrm>
        </p:grpSpPr>
        <p:sp>
          <p:nvSpPr>
            <p:cNvPr id="54344" name="Rectangle 167">
              <a:extLst>
                <a:ext uri="{FF2B5EF4-FFF2-40B4-BE49-F238E27FC236}">
                  <a16:creationId xmlns:a16="http://schemas.microsoft.com/office/drawing/2014/main" id="{537A046F-26E4-4A91-928A-7299E5FB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27"/>
              <a:ext cx="576" cy="288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45" name="Rectangle 234">
              <a:extLst>
                <a:ext uri="{FF2B5EF4-FFF2-40B4-BE49-F238E27FC236}">
                  <a16:creationId xmlns:a16="http://schemas.microsoft.com/office/drawing/2014/main" id="{FB683093-C1EC-49B5-A930-9BDA941B2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27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46" name="Line 235">
              <a:extLst>
                <a:ext uri="{FF2B5EF4-FFF2-40B4-BE49-F238E27FC236}">
                  <a16:creationId xmlns:a16="http://schemas.microsoft.com/office/drawing/2014/main" id="{7FE22359-3F26-4F56-B01B-D4B646686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236">
              <a:extLst>
                <a:ext uri="{FF2B5EF4-FFF2-40B4-BE49-F238E27FC236}">
                  <a16:creationId xmlns:a16="http://schemas.microsoft.com/office/drawing/2014/main" id="{D827EE16-F458-424F-95EC-024B058B0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237">
              <a:extLst>
                <a:ext uri="{FF2B5EF4-FFF2-40B4-BE49-F238E27FC236}">
                  <a16:creationId xmlns:a16="http://schemas.microsoft.com/office/drawing/2014/main" id="{DD616866-A927-4C94-A5BD-49D8F2B69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Line 238">
              <a:extLst>
                <a:ext uri="{FF2B5EF4-FFF2-40B4-BE49-F238E27FC236}">
                  <a16:creationId xmlns:a16="http://schemas.microsoft.com/office/drawing/2014/main" id="{5E7239C6-091B-459E-9B79-0DDA4D739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0" name="Line 239">
              <a:extLst>
                <a:ext uri="{FF2B5EF4-FFF2-40B4-BE49-F238E27FC236}">
                  <a16:creationId xmlns:a16="http://schemas.microsoft.com/office/drawing/2014/main" id="{B7F60D73-FC1F-4B59-8547-FAED72873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1" name="Line 240">
              <a:extLst>
                <a:ext uri="{FF2B5EF4-FFF2-40B4-BE49-F238E27FC236}">
                  <a16:creationId xmlns:a16="http://schemas.microsoft.com/office/drawing/2014/main" id="{6BE01702-8611-436D-9995-2EEA55BC0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2" name="Line 241">
              <a:extLst>
                <a:ext uri="{FF2B5EF4-FFF2-40B4-BE49-F238E27FC236}">
                  <a16:creationId xmlns:a16="http://schemas.microsoft.com/office/drawing/2014/main" id="{D9C15B92-B523-412E-8099-7E1E0F928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3" name="Line 242">
              <a:extLst>
                <a:ext uri="{FF2B5EF4-FFF2-40B4-BE49-F238E27FC236}">
                  <a16:creationId xmlns:a16="http://schemas.microsoft.com/office/drawing/2014/main" id="{A0EA9272-4229-43F0-B527-E1A10943A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4" name="Line 243">
              <a:extLst>
                <a:ext uri="{FF2B5EF4-FFF2-40B4-BE49-F238E27FC236}">
                  <a16:creationId xmlns:a16="http://schemas.microsoft.com/office/drawing/2014/main" id="{88FB1A3C-D397-4A29-BF07-6803BE24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5" name="Line 244">
              <a:extLst>
                <a:ext uri="{FF2B5EF4-FFF2-40B4-BE49-F238E27FC236}">
                  <a16:creationId xmlns:a16="http://schemas.microsoft.com/office/drawing/2014/main" id="{3ECC883C-289A-4D28-A9AA-E5E322CFF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6" name="Line 245">
              <a:extLst>
                <a:ext uri="{FF2B5EF4-FFF2-40B4-BE49-F238E27FC236}">
                  <a16:creationId xmlns:a16="http://schemas.microsoft.com/office/drawing/2014/main" id="{F0C99417-C926-49CA-B9AF-680C89344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82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7" name="Line 246">
              <a:extLst>
                <a:ext uri="{FF2B5EF4-FFF2-40B4-BE49-F238E27FC236}">
                  <a16:creationId xmlns:a16="http://schemas.microsoft.com/office/drawing/2014/main" id="{1A00EDF6-5C6E-4C45-86B9-7B2B0897C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73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8" name="Text Box 307">
              <a:extLst>
                <a:ext uri="{FF2B5EF4-FFF2-40B4-BE49-F238E27FC236}">
                  <a16:creationId xmlns:a16="http://schemas.microsoft.com/office/drawing/2014/main" id="{0B88AD49-29D8-4260-8FCD-AD2042A5D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2779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  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4302" name="Text Box 308">
            <a:extLst>
              <a:ext uri="{FF2B5EF4-FFF2-40B4-BE49-F238E27FC236}">
                <a16:creationId xmlns:a16="http://schemas.microsoft.com/office/drawing/2014/main" id="{647CE590-BD97-4583-A3B8-3F3F63588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42778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03" name="Text Box 309">
            <a:extLst>
              <a:ext uri="{FF2B5EF4-FFF2-40B4-BE49-F238E27FC236}">
                <a16:creationId xmlns:a16="http://schemas.microsoft.com/office/drawing/2014/main" id="{5DC62825-D75D-4752-B76B-80D5973E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642778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04" name="Line 310">
            <a:extLst>
              <a:ext uri="{FF2B5EF4-FFF2-40B4-BE49-F238E27FC236}">
                <a16:creationId xmlns:a16="http://schemas.microsoft.com/office/drawing/2014/main" id="{A514DE72-51D2-4D03-AB97-DF18854CC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5238" y="6248400"/>
            <a:ext cx="639762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5" name="Line 311">
            <a:extLst>
              <a:ext uri="{FF2B5EF4-FFF2-40B4-BE49-F238E27FC236}">
                <a16:creationId xmlns:a16="http://schemas.microsoft.com/office/drawing/2014/main" id="{F8884F27-6FE0-4228-AAAA-3BFAEA74E3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7238" y="6237288"/>
            <a:ext cx="1752600" cy="307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Text Box 312">
            <a:extLst>
              <a:ext uri="{FF2B5EF4-FFF2-40B4-BE49-F238E27FC236}">
                <a16:creationId xmlns:a16="http://schemas.microsoft.com/office/drawing/2014/main" id="{C9688400-9055-451E-B156-73758AA3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6438900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E,F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进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队</a:t>
            </a:r>
          </a:p>
        </p:txBody>
      </p:sp>
      <p:grpSp>
        <p:nvGrpSpPr>
          <p:cNvPr id="54307" name="Group 324">
            <a:extLst>
              <a:ext uri="{FF2B5EF4-FFF2-40B4-BE49-F238E27FC236}">
                <a16:creationId xmlns:a16="http://schemas.microsoft.com/office/drawing/2014/main" id="{77C0B50F-1C39-4C4F-BBA7-4C0FAC8E9E8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630863"/>
            <a:ext cx="3200400" cy="609600"/>
            <a:chOff x="528" y="3547"/>
            <a:chExt cx="2016" cy="384"/>
          </a:xfrm>
        </p:grpSpPr>
        <p:sp>
          <p:nvSpPr>
            <p:cNvPr id="54329" name="Rectangle 166">
              <a:extLst>
                <a:ext uri="{FF2B5EF4-FFF2-40B4-BE49-F238E27FC236}">
                  <a16:creationId xmlns:a16="http://schemas.microsoft.com/office/drawing/2014/main" id="{DD30EBBF-0A6F-4C23-B677-9D0A7968A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643"/>
              <a:ext cx="576" cy="288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30" name="Rectangle 260">
              <a:extLst>
                <a:ext uri="{FF2B5EF4-FFF2-40B4-BE49-F238E27FC236}">
                  <a16:creationId xmlns:a16="http://schemas.microsoft.com/office/drawing/2014/main" id="{43730AFE-A3A9-42A1-8EBE-FDA5EFF4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3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31" name="Line 261">
              <a:extLst>
                <a:ext uri="{FF2B5EF4-FFF2-40B4-BE49-F238E27FC236}">
                  <a16:creationId xmlns:a16="http://schemas.microsoft.com/office/drawing/2014/main" id="{CB16E0C9-234D-44EC-B2D1-58D2C08B1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262">
              <a:extLst>
                <a:ext uri="{FF2B5EF4-FFF2-40B4-BE49-F238E27FC236}">
                  <a16:creationId xmlns:a16="http://schemas.microsoft.com/office/drawing/2014/main" id="{2289CD1E-C632-4839-A8E2-CA2C3AD24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Line 263">
              <a:extLst>
                <a:ext uri="{FF2B5EF4-FFF2-40B4-BE49-F238E27FC236}">
                  <a16:creationId xmlns:a16="http://schemas.microsoft.com/office/drawing/2014/main" id="{74E03FD7-1D58-4179-ACB4-495A24E9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4" name="Line 264">
              <a:extLst>
                <a:ext uri="{FF2B5EF4-FFF2-40B4-BE49-F238E27FC236}">
                  <a16:creationId xmlns:a16="http://schemas.microsoft.com/office/drawing/2014/main" id="{0B0C5B32-1323-4624-9F46-476E46A8C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5" name="Line 265">
              <a:extLst>
                <a:ext uri="{FF2B5EF4-FFF2-40B4-BE49-F238E27FC236}">
                  <a16:creationId xmlns:a16="http://schemas.microsoft.com/office/drawing/2014/main" id="{25121952-B12C-44EA-8D54-BA727F7F9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6" name="Line 266">
              <a:extLst>
                <a:ext uri="{FF2B5EF4-FFF2-40B4-BE49-F238E27FC236}">
                  <a16:creationId xmlns:a16="http://schemas.microsoft.com/office/drawing/2014/main" id="{C72F26CA-116C-4614-9672-F59242116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7" name="Line 267">
              <a:extLst>
                <a:ext uri="{FF2B5EF4-FFF2-40B4-BE49-F238E27FC236}">
                  <a16:creationId xmlns:a16="http://schemas.microsoft.com/office/drawing/2014/main" id="{7264CCF6-EEA3-4B0F-A0DD-7E9B0A4BE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Line 268">
              <a:extLst>
                <a:ext uri="{FF2B5EF4-FFF2-40B4-BE49-F238E27FC236}">
                  <a16:creationId xmlns:a16="http://schemas.microsoft.com/office/drawing/2014/main" id="{5F050868-5807-49F2-B68C-437C2943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Line 269">
              <a:extLst>
                <a:ext uri="{FF2B5EF4-FFF2-40B4-BE49-F238E27FC236}">
                  <a16:creationId xmlns:a16="http://schemas.microsoft.com/office/drawing/2014/main" id="{205410D4-594F-4EE9-9001-FD31B39AE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Line 270">
              <a:extLst>
                <a:ext uri="{FF2B5EF4-FFF2-40B4-BE49-F238E27FC236}">
                  <a16:creationId xmlns:a16="http://schemas.microsoft.com/office/drawing/2014/main" id="{0D15AA9C-1638-48AE-B60D-3CD504A7E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1" name="Line 271">
              <a:extLst>
                <a:ext uri="{FF2B5EF4-FFF2-40B4-BE49-F238E27FC236}">
                  <a16:creationId xmlns:a16="http://schemas.microsoft.com/office/drawing/2014/main" id="{61FA214B-3A29-45E5-8844-143EB8F19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2" name="Line 272">
              <a:extLst>
                <a:ext uri="{FF2B5EF4-FFF2-40B4-BE49-F238E27FC236}">
                  <a16:creationId xmlns:a16="http://schemas.microsoft.com/office/drawing/2014/main" id="{227287FA-7DD7-4E75-9785-58C5DE363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3" name="Text Box 313">
              <a:extLst>
                <a:ext uri="{FF2B5EF4-FFF2-40B4-BE49-F238E27FC236}">
                  <a16:creationId xmlns:a16="http://schemas.microsoft.com/office/drawing/2014/main" id="{28A060FC-7708-40AC-A638-255F4EDF8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604"/>
              <a:ext cx="12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08" name="Group 325">
            <a:extLst>
              <a:ext uri="{FF2B5EF4-FFF2-40B4-BE49-F238E27FC236}">
                <a16:creationId xmlns:a16="http://schemas.microsoft.com/office/drawing/2014/main" id="{42DF3428-7C41-4AA4-8BC1-86F437C2109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630863"/>
            <a:ext cx="3219450" cy="609600"/>
            <a:chOff x="2976" y="3547"/>
            <a:chExt cx="2028" cy="384"/>
          </a:xfrm>
        </p:grpSpPr>
        <p:sp>
          <p:nvSpPr>
            <p:cNvPr id="54314" name="Rectangle 165">
              <a:extLst>
                <a:ext uri="{FF2B5EF4-FFF2-40B4-BE49-F238E27FC236}">
                  <a16:creationId xmlns:a16="http://schemas.microsoft.com/office/drawing/2014/main" id="{37179ADD-E081-42C8-B1B3-CCDECD2F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3"/>
              <a:ext cx="576" cy="288"/>
            </a:xfrm>
            <a:prstGeom prst="rect">
              <a:avLst/>
            </a:prstGeom>
            <a:solidFill>
              <a:srgbClr val="96969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5" name="Rectangle 247">
              <a:extLst>
                <a:ext uri="{FF2B5EF4-FFF2-40B4-BE49-F238E27FC236}">
                  <a16:creationId xmlns:a16="http://schemas.microsoft.com/office/drawing/2014/main" id="{767041D7-42BA-45D7-BF13-33B720F82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3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6" name="Line 248">
              <a:extLst>
                <a:ext uri="{FF2B5EF4-FFF2-40B4-BE49-F238E27FC236}">
                  <a16:creationId xmlns:a16="http://schemas.microsoft.com/office/drawing/2014/main" id="{47E24987-9D16-419D-8E0F-2137AD44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7" name="Line 249">
              <a:extLst>
                <a:ext uri="{FF2B5EF4-FFF2-40B4-BE49-F238E27FC236}">
                  <a16:creationId xmlns:a16="http://schemas.microsoft.com/office/drawing/2014/main" id="{B7A160E6-BA0D-4C98-82F2-F341FA1BC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Line 250">
              <a:extLst>
                <a:ext uri="{FF2B5EF4-FFF2-40B4-BE49-F238E27FC236}">
                  <a16:creationId xmlns:a16="http://schemas.microsoft.com/office/drawing/2014/main" id="{61EA88D2-A94C-4B8B-B910-B84E53A2A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Line 251">
              <a:extLst>
                <a:ext uri="{FF2B5EF4-FFF2-40B4-BE49-F238E27FC236}">
                  <a16:creationId xmlns:a16="http://schemas.microsoft.com/office/drawing/2014/main" id="{74F91190-B20A-4184-91EA-94660AC32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Line 252">
              <a:extLst>
                <a:ext uri="{FF2B5EF4-FFF2-40B4-BE49-F238E27FC236}">
                  <a16:creationId xmlns:a16="http://schemas.microsoft.com/office/drawing/2014/main" id="{612E45FF-AEF4-4E39-8AC0-1E081DE4D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253">
              <a:extLst>
                <a:ext uri="{FF2B5EF4-FFF2-40B4-BE49-F238E27FC236}">
                  <a16:creationId xmlns:a16="http://schemas.microsoft.com/office/drawing/2014/main" id="{57660B04-D13B-4692-9763-5949A13F0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254">
              <a:extLst>
                <a:ext uri="{FF2B5EF4-FFF2-40B4-BE49-F238E27FC236}">
                  <a16:creationId xmlns:a16="http://schemas.microsoft.com/office/drawing/2014/main" id="{F2870F1F-C6A3-4DB5-8ED3-CB68AC5E0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255">
              <a:extLst>
                <a:ext uri="{FF2B5EF4-FFF2-40B4-BE49-F238E27FC236}">
                  <a16:creationId xmlns:a16="http://schemas.microsoft.com/office/drawing/2014/main" id="{A508BF9D-B03C-43A8-BF63-30940AAE4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256">
              <a:extLst>
                <a:ext uri="{FF2B5EF4-FFF2-40B4-BE49-F238E27FC236}">
                  <a16:creationId xmlns:a16="http://schemas.microsoft.com/office/drawing/2014/main" id="{F3A86B21-30D7-4114-B2EF-DEBFB3033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257">
              <a:extLst>
                <a:ext uri="{FF2B5EF4-FFF2-40B4-BE49-F238E27FC236}">
                  <a16:creationId xmlns:a16="http://schemas.microsoft.com/office/drawing/2014/main" id="{724F472B-5534-411F-9C52-5E23214D5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258">
              <a:extLst>
                <a:ext uri="{FF2B5EF4-FFF2-40B4-BE49-F238E27FC236}">
                  <a16:creationId xmlns:a16="http://schemas.microsoft.com/office/drawing/2014/main" id="{46AE9F99-50BF-4C93-99B8-A00376789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6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259">
              <a:extLst>
                <a:ext uri="{FF2B5EF4-FFF2-40B4-BE49-F238E27FC236}">
                  <a16:creationId xmlns:a16="http://schemas.microsoft.com/office/drawing/2014/main" id="{2EBABFBE-F8F4-4681-9789-B667D84DA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54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Text Box 314">
              <a:extLst>
                <a:ext uri="{FF2B5EF4-FFF2-40B4-BE49-F238E27FC236}">
                  <a16:creationId xmlns:a16="http://schemas.microsoft.com/office/drawing/2014/main" id="{BE9DBEC9-2B1D-4258-A9DC-6585EB806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04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4309" name="Text Box 315">
            <a:extLst>
              <a:ext uri="{FF2B5EF4-FFF2-40B4-BE49-F238E27FC236}">
                <a16:creationId xmlns:a16="http://schemas.microsoft.com/office/drawing/2014/main" id="{8851F7F4-4173-4D9E-B3B6-1800305C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6413500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10" name="Text Box 316">
            <a:extLst>
              <a:ext uri="{FF2B5EF4-FFF2-40B4-BE49-F238E27FC236}">
                <a16:creationId xmlns:a16="http://schemas.microsoft.com/office/drawing/2014/main" id="{CB1B9D5A-F3EA-4AF3-BCF8-C012A4F64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64135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11" name="Line 317">
            <a:extLst>
              <a:ext uri="{FF2B5EF4-FFF2-40B4-BE49-F238E27FC236}">
                <a16:creationId xmlns:a16="http://schemas.microsoft.com/office/drawing/2014/main" id="{28CE2033-A812-4822-BF5C-85C92D9C8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2388" y="6248400"/>
            <a:ext cx="735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2" name="Line 318">
            <a:extLst>
              <a:ext uri="{FF2B5EF4-FFF2-40B4-BE49-F238E27FC236}">
                <a16:creationId xmlns:a16="http://schemas.microsoft.com/office/drawing/2014/main" id="{967665B5-7763-4616-8CE3-EB2016636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4388" y="6248400"/>
            <a:ext cx="2259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3" name="Text Box 319">
            <a:extLst>
              <a:ext uri="{FF2B5EF4-FFF2-40B4-BE49-F238E27FC236}">
                <a16:creationId xmlns:a16="http://schemas.microsoft.com/office/drawing/2014/main" id="{EB6B7147-B70C-43E5-9201-D628D208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6424613"/>
            <a:ext cx="1460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G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进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队,溢出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E9CB3F7-FDB7-4D19-8804-66F8E48C0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六、顺序队列存在的问题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5ED53B75-FC45-4467-8BB9-14E74DED8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AC0DEB4-292A-4E9D-9315-721DCA431AC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6575E2C3-0075-4D63-B822-4912EB6E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队列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9E2C6C6-A403-49F9-A734-5310F49DD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当队尾指针指向队列存储结构中的最后单元时，如果再继续插入新的元素，则会产生溢出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当队列发生溢出时，队列存储结构中可能还存在一些空白位置（已被取走数据的元素）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解决办法之一：将队列存储结构首尾相接，形成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循环(环形)队列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B7C8F06D-2D2B-4C19-A528-5101249D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C2F085-FC51-4F6C-AF5D-AC90EE888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一、循环队列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9B90763A-B5D0-4125-9422-1575E878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B229C7D-0EBA-4ED9-889C-3D010648CF1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6E58F236-52EC-4734-81FD-B6F59649B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循环队列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7321705-4E80-4182-8093-87B6F714F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循环队列采用一组地址连续的存储单元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将整个队列的存储单元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首尾相连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3B1F4C8-B833-403C-9A50-5AAA8D24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56327" name="Group 38">
            <a:extLst>
              <a:ext uri="{FF2B5EF4-FFF2-40B4-BE49-F238E27FC236}">
                <a16:creationId xmlns:a16="http://schemas.microsoft.com/office/drawing/2014/main" id="{54C6C4A6-3482-495A-9292-75B7A9BF5E7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343400"/>
            <a:ext cx="4648200" cy="2058988"/>
            <a:chOff x="1488" y="2736"/>
            <a:chExt cx="2928" cy="1297"/>
          </a:xfrm>
        </p:grpSpPr>
        <p:sp>
          <p:nvSpPr>
            <p:cNvPr id="56328" name="Oval 8" descr="再生纸">
              <a:extLst>
                <a:ext uri="{FF2B5EF4-FFF2-40B4-BE49-F238E27FC236}">
                  <a16:creationId xmlns:a16="http://schemas.microsoft.com/office/drawing/2014/main" id="{4BCA7B40-7C3F-446A-95F9-956B9816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26"/>
              <a:ext cx="882" cy="852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8E53D8B1-3077-4768-90D7-413797A8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" y="3026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B0B2F313-7D11-489D-8C12-10D43EA99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438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D11E80DD-4914-4946-AD80-A657CFFA0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119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FB1BCD06-F75C-4202-A9CC-FC950736E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9" y="3119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42287D15-D4CB-439D-BCD6-BC857DB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225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EAEA8D57-3273-42E2-B821-22C3E602D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5" name="Text Box 15">
              <a:extLst>
                <a:ext uri="{FF2B5EF4-FFF2-40B4-BE49-F238E27FC236}">
                  <a16:creationId xmlns:a16="http://schemas.microsoft.com/office/drawing/2014/main" id="{739D3787-B907-4ECE-A26F-4A3260D1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" y="357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6" name="Rectangle 16">
              <a:extLst>
                <a:ext uri="{FF2B5EF4-FFF2-40B4-BE49-F238E27FC236}">
                  <a16:creationId xmlns:a16="http://schemas.microsoft.com/office/drawing/2014/main" id="{59F4B920-252C-4BD0-9B60-0FAE7C744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40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337" name="Rectangle 17">
              <a:extLst>
                <a:ext uri="{FF2B5EF4-FFF2-40B4-BE49-F238E27FC236}">
                  <a16:creationId xmlns:a16="http://schemas.microsoft.com/office/drawing/2014/main" id="{72206815-416A-42D5-AF20-FAB1A40D8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840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338" name="Rectangle 18">
              <a:extLst>
                <a:ext uri="{FF2B5EF4-FFF2-40B4-BE49-F238E27FC236}">
                  <a16:creationId xmlns:a16="http://schemas.microsoft.com/office/drawing/2014/main" id="{3245AB45-2E98-4C8B-A70B-F96C08FE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5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339" name="Rectangle 19">
              <a:extLst>
                <a:ext uri="{FF2B5EF4-FFF2-40B4-BE49-F238E27FC236}">
                  <a16:creationId xmlns:a16="http://schemas.microsoft.com/office/drawing/2014/main" id="{2C382095-59E1-4F4C-9B79-F89E33A7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6340" name="Rectangle 20">
              <a:extLst>
                <a:ext uri="{FF2B5EF4-FFF2-40B4-BE49-F238E27FC236}">
                  <a16:creationId xmlns:a16="http://schemas.microsoft.com/office/drawing/2014/main" id="{C3533BD3-3B40-46A6-92DA-A70B73C4E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32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6341" name="Text Box 23">
              <a:extLst>
                <a:ext uri="{FF2B5EF4-FFF2-40B4-BE49-F238E27FC236}">
                  <a16:creationId xmlns:a16="http://schemas.microsoft.com/office/drawing/2014/main" id="{A5F44EFD-5460-4B27-9AB0-0BD35CA1B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3057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2" name="Text Box 24">
              <a:extLst>
                <a:ext uri="{FF2B5EF4-FFF2-40B4-BE49-F238E27FC236}">
                  <a16:creationId xmlns:a16="http://schemas.microsoft.com/office/drawing/2014/main" id="{F5CCA935-3918-4ED7-9C92-D55A47CCD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736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3" name="Line 25">
              <a:extLst>
                <a:ext uri="{FF2B5EF4-FFF2-40B4-BE49-F238E27FC236}">
                  <a16:creationId xmlns:a16="http://schemas.microsoft.com/office/drawing/2014/main" id="{4625EABE-54ED-4C7F-A7A4-12F0A9587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880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6344" name="Line 26">
              <a:extLst>
                <a:ext uri="{FF2B5EF4-FFF2-40B4-BE49-F238E27FC236}">
                  <a16:creationId xmlns:a16="http://schemas.microsoft.com/office/drawing/2014/main" id="{A9DE14B7-1457-4F90-B670-BC34B575D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3133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6345" name="Text Box 27">
              <a:extLst>
                <a:ext uri="{FF2B5EF4-FFF2-40B4-BE49-F238E27FC236}">
                  <a16:creationId xmlns:a16="http://schemas.microsoft.com/office/drawing/2014/main" id="{23F1671A-3D7C-47B4-AA8C-98018E68C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3662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6346" name="Text Box 28">
              <a:extLst>
                <a:ext uri="{FF2B5EF4-FFF2-40B4-BE49-F238E27FC236}">
                  <a16:creationId xmlns:a16="http://schemas.microsoft.com/office/drawing/2014/main" id="{77ED677F-15B1-4CEA-82E2-D82CB16F6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3483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7" name="Text Box 31">
              <a:extLst>
                <a:ext uri="{FF2B5EF4-FFF2-40B4-BE49-F238E27FC236}">
                  <a16:creationId xmlns:a16="http://schemas.microsoft.com/office/drawing/2014/main" id="{57E552C9-3E96-4967-921D-02BD3C332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3235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48" name="Text Box 32">
              <a:extLst>
                <a:ext uri="{FF2B5EF4-FFF2-40B4-BE49-F238E27FC236}">
                  <a16:creationId xmlns:a16="http://schemas.microsoft.com/office/drawing/2014/main" id="{3BDD160D-5BC8-40D2-A246-1CDA46537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3483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349" name="Text Box 33">
              <a:extLst>
                <a:ext uri="{FF2B5EF4-FFF2-40B4-BE49-F238E27FC236}">
                  <a16:creationId xmlns:a16="http://schemas.microsoft.com/office/drawing/2014/main" id="{29EF4C1E-00F0-4CDC-B525-529E8768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3662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350" name="Text Box 35">
              <a:extLst>
                <a:ext uri="{FF2B5EF4-FFF2-40B4-BE49-F238E27FC236}">
                  <a16:creationId xmlns:a16="http://schemas.microsoft.com/office/drawing/2014/main" id="{0A3368FB-BB97-471A-AB3E-3378D2C26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120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51" name="Line 36">
              <a:extLst>
                <a:ext uri="{FF2B5EF4-FFF2-40B4-BE49-F238E27FC236}">
                  <a16:creationId xmlns:a16="http://schemas.microsoft.com/office/drawing/2014/main" id="{A7F8F7B4-4128-4E5B-9DF9-B175B339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16"/>
              <a:ext cx="288" cy="1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ECCF3B9F-A701-4BF0-A08B-464C10695B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1063" y="64008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D0F03D-5EFD-4001-A521-0265F42D21FE}" type="slidenum">
              <a:rPr lang="en-US" altLang="zh-CN" sz="2400">
                <a:latin typeface="仿宋_GB2312" pitchFamily="49" charset="-122"/>
                <a:ea typeface="仿宋_GB2312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0386" name="AutoShape 2">
            <a:extLst>
              <a:ext uri="{FF2B5EF4-FFF2-40B4-BE49-F238E27FC236}">
                <a16:creationId xmlns:a16="http://schemas.microsoft.com/office/drawing/2014/main" id="{0796A0D7-C8FF-49D4-82B2-02330AF8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2098675"/>
            <a:ext cx="1143000" cy="609600"/>
          </a:xfrm>
          <a:prstGeom prst="rightArrow">
            <a:avLst>
              <a:gd name="adj1" fmla="val 50000"/>
              <a:gd name="adj2" fmla="val 53767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0412" name="Rectangle 28">
            <a:extLst>
              <a:ext uri="{FF2B5EF4-FFF2-40B4-BE49-F238E27FC236}">
                <a16:creationId xmlns:a16="http://schemas.microsoft.com/office/drawing/2014/main" id="{F843FA5B-6E3D-4F4B-AED0-3126CE4D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29063"/>
            <a:ext cx="906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新问题：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在循环队列中，空队特征是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front=rear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队满时也会有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front=rear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判决条件将出现二义性！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解决方案有三：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①使用一个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记录队列中元素个数（即队列长度）；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②加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设标志位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，删除时置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false,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插入时置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true,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则可识别当前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front=rear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属于何种情况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③人为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浪费一个单元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，则队满特征可改为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front=(rear+1)%N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87687BD4-A5C8-41CE-B0E8-26D8A304608D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-142875"/>
            <a:ext cx="2771775" cy="3963988"/>
            <a:chOff x="247" y="-90"/>
            <a:chExt cx="1746" cy="2498"/>
          </a:xfrm>
        </p:grpSpPr>
        <p:sp>
          <p:nvSpPr>
            <p:cNvPr id="400415" name="Rectangle 31">
              <a:extLst>
                <a:ext uri="{FF2B5EF4-FFF2-40B4-BE49-F238E27FC236}">
                  <a16:creationId xmlns:a16="http://schemas.microsoft.com/office/drawing/2014/main" id="{E2206253-88C4-4F9A-8812-31E0E918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24"/>
              <a:ext cx="8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顺序队列</a:t>
              </a:r>
            </a:p>
          </p:txBody>
        </p:sp>
        <p:sp>
          <p:nvSpPr>
            <p:cNvPr id="57379" name="Rectangle 32">
              <a:extLst>
                <a:ext uri="{FF2B5EF4-FFF2-40B4-BE49-F238E27FC236}">
                  <a16:creationId xmlns:a16="http://schemas.microsoft.com/office/drawing/2014/main" id="{2C6BE359-3226-429B-8FDC-1FC167F34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082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7380" name="Rectangle 33">
              <a:extLst>
                <a:ext uri="{FF2B5EF4-FFF2-40B4-BE49-F238E27FC236}">
                  <a16:creationId xmlns:a16="http://schemas.microsoft.com/office/drawing/2014/main" id="{0213E427-5B45-4D27-91D9-776FBCF7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5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7381" name="Rectangle 34">
              <a:extLst>
                <a:ext uri="{FF2B5EF4-FFF2-40B4-BE49-F238E27FC236}">
                  <a16:creationId xmlns:a16="http://schemas.microsoft.com/office/drawing/2014/main" id="{AE0E392B-715A-4366-AC6B-431B2282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43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a3</a:t>
              </a:r>
            </a:p>
          </p:txBody>
        </p:sp>
        <p:sp>
          <p:nvSpPr>
            <p:cNvPr id="57382" name="Rectangle 35">
              <a:extLst>
                <a:ext uri="{FF2B5EF4-FFF2-40B4-BE49-F238E27FC236}">
                  <a16:creationId xmlns:a16="http://schemas.microsoft.com/office/drawing/2014/main" id="{AC7C8BA9-3DEE-4C64-9B51-66792249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104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a2</a:t>
              </a:r>
            </a:p>
          </p:txBody>
        </p:sp>
        <p:sp>
          <p:nvSpPr>
            <p:cNvPr id="57383" name="Rectangle 36">
              <a:extLst>
                <a:ext uri="{FF2B5EF4-FFF2-40B4-BE49-F238E27FC236}">
                  <a16:creationId xmlns:a16="http://schemas.microsoft.com/office/drawing/2014/main" id="{EB313B07-BD15-4E07-8FB8-4A0119148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778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a1</a:t>
              </a:r>
            </a:p>
          </p:txBody>
        </p:sp>
        <p:sp>
          <p:nvSpPr>
            <p:cNvPr id="57384" name="Rectangle 37">
              <a:extLst>
                <a:ext uri="{FF2B5EF4-FFF2-40B4-BE49-F238E27FC236}">
                  <a16:creationId xmlns:a16="http://schemas.microsoft.com/office/drawing/2014/main" id="{42A58486-C8FB-4AB6-9727-CF4847E43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452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7385" name="Rectangle 38">
              <a:extLst>
                <a:ext uri="{FF2B5EF4-FFF2-40B4-BE49-F238E27FC236}">
                  <a16:creationId xmlns:a16="http://schemas.microsoft.com/office/drawing/2014/main" id="{1CE1BC7C-287A-4DD0-B83C-38237D07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7386" name="Line 39">
              <a:extLst>
                <a:ext uri="{FF2B5EF4-FFF2-40B4-BE49-F238E27FC236}">
                  <a16:creationId xmlns:a16="http://schemas.microsoft.com/office/drawing/2014/main" id="{E9DE3189-791E-4A90-8091-2E4DCF3D1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2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7" name="Line 40">
              <a:extLst>
                <a:ext uri="{FF2B5EF4-FFF2-40B4-BE49-F238E27FC236}">
                  <a16:creationId xmlns:a16="http://schemas.microsoft.com/office/drawing/2014/main" id="{59D8F094-FBDE-4E73-8E9C-F2D2F1A2E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45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8" name="Line 41">
              <a:extLst>
                <a:ext uri="{FF2B5EF4-FFF2-40B4-BE49-F238E27FC236}">
                  <a16:creationId xmlns:a16="http://schemas.microsoft.com/office/drawing/2014/main" id="{82DF5DC5-96F0-416A-A140-D0EC9D3CD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77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9" name="Line 42">
              <a:extLst>
                <a:ext uri="{FF2B5EF4-FFF2-40B4-BE49-F238E27FC236}">
                  <a16:creationId xmlns:a16="http://schemas.microsoft.com/office/drawing/2014/main" id="{5A4CFA6E-12FA-4570-B998-D71EEBCC7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1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0" name="Line 43">
              <a:extLst>
                <a:ext uri="{FF2B5EF4-FFF2-40B4-BE49-F238E27FC236}">
                  <a16:creationId xmlns:a16="http://schemas.microsoft.com/office/drawing/2014/main" id="{D9CD9D48-23E1-40A3-A5AC-EA36238F9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43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1" name="Line 44">
              <a:extLst>
                <a:ext uri="{FF2B5EF4-FFF2-40B4-BE49-F238E27FC236}">
                  <a16:creationId xmlns:a16="http://schemas.microsoft.com/office/drawing/2014/main" id="{1C9175DF-80CF-4C9A-8D14-7D909D545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75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2" name="Line 45">
              <a:extLst>
                <a:ext uri="{FF2B5EF4-FFF2-40B4-BE49-F238E27FC236}">
                  <a16:creationId xmlns:a16="http://schemas.microsoft.com/office/drawing/2014/main" id="{55D93F9B-319F-4ECA-8CBB-70A745A3D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2408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3" name="Line 46">
              <a:extLst>
                <a:ext uri="{FF2B5EF4-FFF2-40B4-BE49-F238E27FC236}">
                  <a16:creationId xmlns:a16="http://schemas.microsoft.com/office/drawing/2014/main" id="{DF7AFA6A-D9B1-44DB-86AA-697824CB3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26"/>
              <a:ext cx="0" cy="2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4" name="Line 47">
              <a:extLst>
                <a:ext uri="{FF2B5EF4-FFF2-40B4-BE49-F238E27FC236}">
                  <a16:creationId xmlns:a16="http://schemas.microsoft.com/office/drawing/2014/main" id="{08AE5DEF-7A58-4914-ACDD-43889E6D2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26"/>
              <a:ext cx="0" cy="2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5" name="Line 48">
              <a:extLst>
                <a:ext uri="{FF2B5EF4-FFF2-40B4-BE49-F238E27FC236}">
                  <a16:creationId xmlns:a16="http://schemas.microsoft.com/office/drawing/2014/main" id="{E7EED73E-940A-4F09-8C24-4D31A324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208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Line 49">
              <a:extLst>
                <a:ext uri="{FF2B5EF4-FFF2-40B4-BE49-F238E27FC236}">
                  <a16:creationId xmlns:a16="http://schemas.microsoft.com/office/drawing/2014/main" id="{39045FE1-2E8D-490B-B4FF-5718518C8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94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7" name="Line 50">
              <a:extLst>
                <a:ext uri="{FF2B5EF4-FFF2-40B4-BE49-F238E27FC236}">
                  <a16:creationId xmlns:a16="http://schemas.microsoft.com/office/drawing/2014/main" id="{FF5FB798-C9EF-4B6F-9A5F-AD2979355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89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8" name="Rectangle 51">
              <a:extLst>
                <a:ext uri="{FF2B5EF4-FFF2-40B4-BE49-F238E27FC236}">
                  <a16:creationId xmlns:a16="http://schemas.microsoft.com/office/drawing/2014/main" id="{301E5CCE-4351-401D-AF6F-0CA65833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672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仿宋_GB2312" pitchFamily="49" charset="-122"/>
                  <a:ea typeface="仿宋_GB2312" pitchFamily="49" charset="-122"/>
                </a:rPr>
                <a:t>front</a:t>
              </a:r>
            </a:p>
          </p:txBody>
        </p:sp>
        <p:sp>
          <p:nvSpPr>
            <p:cNvPr id="57399" name="Rectangle 52">
              <a:extLst>
                <a:ext uri="{FF2B5EF4-FFF2-40B4-BE49-F238E27FC236}">
                  <a16:creationId xmlns:a16="http://schemas.microsoft.com/office/drawing/2014/main" id="{D0F8F8EB-2227-42A8-A1BE-17DB10B39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728"/>
              <a:ext cx="5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仿宋_GB2312" pitchFamily="49" charset="-122"/>
                  <a:ea typeface="仿宋_GB2312" pitchFamily="49" charset="-122"/>
                </a:rPr>
                <a:t>rear</a:t>
              </a:r>
            </a:p>
          </p:txBody>
        </p:sp>
        <p:sp>
          <p:nvSpPr>
            <p:cNvPr id="57400" name="Text Box 53">
              <a:extLst>
                <a:ext uri="{FF2B5EF4-FFF2-40B4-BE49-F238E27FC236}">
                  <a16:creationId xmlns:a16="http://schemas.microsoft.com/office/drawing/2014/main" id="{38F1719C-DA19-4207-A236-2D3A163D5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-90"/>
              <a:ext cx="432" cy="2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       0</a:t>
              </a:r>
            </a:p>
            <a:p>
              <a:pPr algn="r" eaLnBrk="1" hangingPunct="1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  1</a:t>
              </a:r>
            </a:p>
            <a:p>
              <a:pPr algn="r" eaLnBrk="1" hangingPunct="1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  2</a:t>
              </a:r>
            </a:p>
            <a:p>
              <a:pPr algn="r" eaLnBrk="1" hangingPunct="1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  3</a:t>
              </a:r>
            </a:p>
            <a:p>
              <a:pPr algn="r" eaLnBrk="1" hangingPunct="1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4</a:t>
              </a:r>
            </a:p>
            <a:p>
              <a:pPr algn="r" eaLnBrk="1" hangingPunct="1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7CFBF2-D6E0-4169-9CCA-42F655537C81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114300"/>
            <a:ext cx="4786312" cy="3765550"/>
            <a:chOff x="4357688" y="114300"/>
            <a:chExt cx="4786312" cy="3765550"/>
          </a:xfrm>
        </p:grpSpPr>
        <p:grpSp>
          <p:nvGrpSpPr>
            <p:cNvPr id="57351" name="Group 3">
              <a:extLst>
                <a:ext uri="{FF2B5EF4-FFF2-40B4-BE49-F238E27FC236}">
                  <a16:creationId xmlns:a16="http://schemas.microsoft.com/office/drawing/2014/main" id="{7841F0AC-8EA4-469F-8F42-868397590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7688" y="114300"/>
              <a:ext cx="4786312" cy="3752850"/>
              <a:chOff x="2745" y="72"/>
              <a:chExt cx="3015" cy="2363"/>
            </a:xfrm>
          </p:grpSpPr>
          <p:sp>
            <p:nvSpPr>
              <p:cNvPr id="57354" name="Rectangle 4">
                <a:extLst>
                  <a:ext uri="{FF2B5EF4-FFF2-40B4-BE49-F238E27FC236}">
                    <a16:creationId xmlns:a16="http://schemas.microsoft.com/office/drawing/2014/main" id="{E18191B8-AF5E-47FD-B1B9-E443E4646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1867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仿宋_GB2312" pitchFamily="49" charset="-122"/>
                    <a:ea typeface="仿宋_GB2312" pitchFamily="49" charset="-122"/>
                  </a:rPr>
                  <a:t>a3</a:t>
                </a:r>
              </a:p>
            </p:txBody>
          </p:sp>
          <p:sp>
            <p:nvSpPr>
              <p:cNvPr id="57355" name="Rectangle 5">
                <a:extLst>
                  <a:ext uri="{FF2B5EF4-FFF2-40B4-BE49-F238E27FC236}">
                    <a16:creationId xmlns:a16="http://schemas.microsoft.com/office/drawing/2014/main" id="{08BCC946-1DD3-45A0-B24D-062BF82B6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1823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仿宋_GB2312" pitchFamily="49" charset="-122"/>
                    <a:ea typeface="仿宋_GB2312" pitchFamily="49" charset="-122"/>
                  </a:rPr>
                  <a:t>a2</a:t>
                </a:r>
              </a:p>
            </p:txBody>
          </p:sp>
          <p:sp>
            <p:nvSpPr>
              <p:cNvPr id="57356" name="Rectangle 6">
                <a:extLst>
                  <a:ext uri="{FF2B5EF4-FFF2-40B4-BE49-F238E27FC236}">
                    <a16:creationId xmlns:a16="http://schemas.microsoft.com/office/drawing/2014/main" id="{DFF48FDE-FB79-4BAE-8907-FB3D7E512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1458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仿宋_GB2312" pitchFamily="49" charset="-122"/>
                    <a:ea typeface="仿宋_GB2312" pitchFamily="49" charset="-122"/>
                  </a:rPr>
                  <a:t>a1</a:t>
                </a:r>
              </a:p>
            </p:txBody>
          </p:sp>
          <p:grpSp>
            <p:nvGrpSpPr>
              <p:cNvPr id="57357" name="Group 7">
                <a:extLst>
                  <a:ext uri="{FF2B5EF4-FFF2-40B4-BE49-F238E27FC236}">
                    <a16:creationId xmlns:a16="http://schemas.microsoft.com/office/drawing/2014/main" id="{7315B0E1-3CB5-434A-A9A9-0C11476693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609"/>
                <a:ext cx="1680" cy="1632"/>
                <a:chOff x="2304" y="2160"/>
                <a:chExt cx="1440" cy="1296"/>
              </a:xfrm>
            </p:grpSpPr>
            <p:sp>
              <p:nvSpPr>
                <p:cNvPr id="57368" name="Oval 8">
                  <a:extLst>
                    <a:ext uri="{FF2B5EF4-FFF2-40B4-BE49-F238E27FC236}">
                      <a16:creationId xmlns:a16="http://schemas.microsoft.com/office/drawing/2014/main" id="{ABE92A34-C8B2-47F2-BE07-647A2E381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448"/>
                  <a:ext cx="768" cy="72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57369" name="Oval 9">
                  <a:extLst>
                    <a:ext uri="{FF2B5EF4-FFF2-40B4-BE49-F238E27FC236}">
                      <a16:creationId xmlns:a16="http://schemas.microsoft.com/office/drawing/2014/main" id="{0382E019-ECCA-41AA-9AFD-671726755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160"/>
                  <a:ext cx="1440" cy="1296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sp>
              <p:nvSpPr>
                <p:cNvPr id="57370" name="Line 10">
                  <a:extLst>
                    <a:ext uri="{FF2B5EF4-FFF2-40B4-BE49-F238E27FC236}">
                      <a16:creationId xmlns:a16="http://schemas.microsoft.com/office/drawing/2014/main" id="{546CEB7D-1227-4686-BA52-CAB57032C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8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1" name="Line 11">
                  <a:extLst>
                    <a:ext uri="{FF2B5EF4-FFF2-40B4-BE49-F238E27FC236}">
                      <a16:creationId xmlns:a16="http://schemas.microsoft.com/office/drawing/2014/main" id="{D6252B75-B6D2-4CFE-A03D-1C0768CE8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78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2" name="Line 12">
                  <a:extLst>
                    <a:ext uri="{FF2B5EF4-FFF2-40B4-BE49-F238E27FC236}">
                      <a16:creationId xmlns:a16="http://schemas.microsoft.com/office/drawing/2014/main" id="{558EBFD9-A160-4BDA-9223-B24C2121B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2160"/>
                  <a:ext cx="0" cy="28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3" name="Line 13">
                  <a:extLst>
                    <a:ext uri="{FF2B5EF4-FFF2-40B4-BE49-F238E27FC236}">
                      <a16:creationId xmlns:a16="http://schemas.microsoft.com/office/drawing/2014/main" id="{8F38A71C-1B41-43D6-BA31-41A00D712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168"/>
                  <a:ext cx="0" cy="28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4" name="Line 14">
                  <a:extLst>
                    <a:ext uri="{FF2B5EF4-FFF2-40B4-BE49-F238E27FC236}">
                      <a16:creationId xmlns:a16="http://schemas.microsoft.com/office/drawing/2014/main" id="{B33417D4-B688-4E7F-9F87-41DB4D0B4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2352"/>
                  <a:ext cx="24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5" name="Line 15">
                  <a:extLst>
                    <a:ext uri="{FF2B5EF4-FFF2-40B4-BE49-F238E27FC236}">
                      <a16:creationId xmlns:a16="http://schemas.microsoft.com/office/drawing/2014/main" id="{F489CE89-53E9-4575-B908-70032A264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24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6" name="Line 16">
                  <a:extLst>
                    <a:ext uri="{FF2B5EF4-FFF2-40B4-BE49-F238E27FC236}">
                      <a16:creationId xmlns:a16="http://schemas.microsoft.com/office/drawing/2014/main" id="{3E071B9A-E481-4E65-A170-C89A038AC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64" y="2304"/>
                  <a:ext cx="24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77" name="Line 17">
                  <a:extLst>
                    <a:ext uri="{FF2B5EF4-FFF2-40B4-BE49-F238E27FC236}">
                      <a16:creationId xmlns:a16="http://schemas.microsoft.com/office/drawing/2014/main" id="{EF348714-00D1-47FD-B78B-3E17F0772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96" y="3072"/>
                  <a:ext cx="240" cy="1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358" name="Rectangle 18">
                <a:extLst>
                  <a:ext uri="{FF2B5EF4-FFF2-40B4-BE49-F238E27FC236}">
                    <a16:creationId xmlns:a16="http://schemas.microsoft.com/office/drawing/2014/main" id="{34F28680-95E1-41F8-8ABA-36614DD1D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321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仿宋_GB2312" pitchFamily="49" charset="-122"/>
                    <a:ea typeface="仿宋_GB2312" pitchFamily="49" charset="-122"/>
                  </a:rPr>
                  <a:t>0</a:t>
                </a:r>
              </a:p>
            </p:txBody>
          </p:sp>
          <p:sp>
            <p:nvSpPr>
              <p:cNvPr id="57359" name="Rectangle 19">
                <a:extLst>
                  <a:ext uri="{FF2B5EF4-FFF2-40B4-BE49-F238E27FC236}">
                    <a16:creationId xmlns:a16="http://schemas.microsoft.com/office/drawing/2014/main" id="{D6E2C21C-1F72-4D42-B0BE-3C309394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705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仿宋_GB2312" pitchFamily="49" charset="-122"/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57360" name="Rectangle 20">
                <a:extLst>
                  <a:ext uri="{FF2B5EF4-FFF2-40B4-BE49-F238E27FC236}">
                    <a16:creationId xmlns:a16="http://schemas.microsoft.com/office/drawing/2014/main" id="{4AB15399-B1E3-4A2F-9DA7-12DBC1E58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" y="1530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仿宋_GB2312" pitchFamily="49" charset="-122"/>
                    <a:ea typeface="仿宋_GB2312" pitchFamily="49" charset="-122"/>
                  </a:rPr>
                  <a:t>2</a:t>
                </a:r>
              </a:p>
            </p:txBody>
          </p:sp>
          <p:sp>
            <p:nvSpPr>
              <p:cNvPr id="57361" name="Rectangle 21">
                <a:extLst>
                  <a:ext uri="{FF2B5EF4-FFF2-40B4-BE49-F238E27FC236}">
                    <a16:creationId xmlns:a16="http://schemas.microsoft.com/office/drawing/2014/main" id="{9D0A6D8C-EFC3-44CA-B6B2-593B21A97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2106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仿宋_GB2312" pitchFamily="49" charset="-122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57362" name="Rectangle 22">
                <a:extLst>
                  <a:ext uri="{FF2B5EF4-FFF2-40B4-BE49-F238E27FC236}">
                    <a16:creationId xmlns:a16="http://schemas.microsoft.com/office/drawing/2014/main" id="{DC22D165-43D3-4E8E-BBD5-A4C905E72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266"/>
                <a:ext cx="41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  <a:latin typeface="仿宋_GB2312" pitchFamily="49" charset="-122"/>
                    <a:ea typeface="仿宋_GB2312" pitchFamily="49" charset="-122"/>
                  </a:rPr>
                  <a:t>N-1</a:t>
                </a:r>
              </a:p>
            </p:txBody>
          </p:sp>
          <p:sp>
            <p:nvSpPr>
              <p:cNvPr id="57363" name="Line 23">
                <a:extLst>
                  <a:ext uri="{FF2B5EF4-FFF2-40B4-BE49-F238E27FC236}">
                    <a16:creationId xmlns:a16="http://schemas.microsoft.com/office/drawing/2014/main" id="{E29D08A0-BAB7-4220-B317-A3E081D55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0" y="1619"/>
                <a:ext cx="226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4" name="Rectangle 24">
                <a:extLst>
                  <a:ext uri="{FF2B5EF4-FFF2-40B4-BE49-F238E27FC236}">
                    <a16:creationId xmlns:a16="http://schemas.microsoft.com/office/drawing/2014/main" id="{73FD362D-E7D2-4D0F-AF54-B2BBACA95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619"/>
                <a:ext cx="50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仿宋_GB2312" pitchFamily="49" charset="-122"/>
                    <a:ea typeface="仿宋_GB2312" pitchFamily="49" charset="-122"/>
                  </a:rPr>
                  <a:t>rear</a:t>
                </a:r>
              </a:p>
            </p:txBody>
          </p:sp>
          <p:sp>
            <p:nvSpPr>
              <p:cNvPr id="57365" name="Line 25">
                <a:extLst>
                  <a:ext uri="{FF2B5EF4-FFF2-40B4-BE49-F238E27FC236}">
                    <a16:creationId xmlns:a16="http://schemas.microsoft.com/office/drawing/2014/main" id="{259AA233-C093-4887-92E3-51F533CB0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5" y="1415"/>
                <a:ext cx="365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6" name="Rectangle 26">
                <a:extLst>
                  <a:ext uri="{FF2B5EF4-FFF2-40B4-BE49-F238E27FC236}">
                    <a16:creationId xmlns:a16="http://schemas.microsoft.com/office/drawing/2014/main" id="{75AFC725-5540-49B1-B66A-8590605A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260"/>
                <a:ext cx="6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仿宋_GB2312" pitchFamily="49" charset="-122"/>
                    <a:ea typeface="仿宋_GB2312" pitchFamily="49" charset="-122"/>
                  </a:rPr>
                  <a:t>front</a:t>
                </a:r>
              </a:p>
            </p:txBody>
          </p:sp>
          <p:sp>
            <p:nvSpPr>
              <p:cNvPr id="400411" name="Rectangle 27">
                <a:extLst>
                  <a:ext uri="{FF2B5EF4-FFF2-40B4-BE49-F238E27FC236}">
                    <a16:creationId xmlns:a16="http://schemas.microsoft.com/office/drawing/2014/main" id="{2A35594B-183C-43EF-B7A5-88AB14ABD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72"/>
                <a:ext cx="167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循环队列（臆造）</a:t>
                </a:r>
              </a:p>
            </p:txBody>
          </p:sp>
        </p:grpSp>
        <p:sp>
          <p:nvSpPr>
            <p:cNvPr id="57352" name="Rectangle 21">
              <a:extLst>
                <a:ext uri="{FF2B5EF4-FFF2-40B4-BE49-F238E27FC236}">
                  <a16:creationId xmlns:a16="http://schemas.microsoft.com/office/drawing/2014/main" id="{51FE0CBA-4681-4160-8AD4-7A6F28B8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357563"/>
              <a:ext cx="363537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57353" name="Rectangle 21">
              <a:extLst>
                <a:ext uri="{FF2B5EF4-FFF2-40B4-BE49-F238E27FC236}">
                  <a16:creationId xmlns:a16="http://schemas.microsoft.com/office/drawing/2014/main" id="{39CCA73D-100F-4AE7-AFD5-4A0243D2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2928938"/>
              <a:ext cx="36353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0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0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0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0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0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nimBg="1" autoUpdateAnimBg="0"/>
      <p:bldP spid="40041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7395C4D-12A0-4326-A2A6-165994EE0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二、栈的实现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26ACCD1A-A452-4B4F-9188-6600F3657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F45DBE0-72C1-49E8-95E3-0468FF5E3E5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67D653C2-12AE-4942-8C30-AE2FE612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栈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3ED5848-6E95-4746-9619-1AE3A570E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5257800" cy="3886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栈的存储结构主要有两种：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顺序栈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链式栈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756505C-408A-43E0-A32F-06C1E080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10247" name="Group 49">
            <a:extLst>
              <a:ext uri="{FF2B5EF4-FFF2-40B4-BE49-F238E27FC236}">
                <a16:creationId xmlns:a16="http://schemas.microsoft.com/office/drawing/2014/main" id="{AE19A3D0-7956-4A8E-8A14-04E053CA4944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3497263"/>
            <a:ext cx="2433637" cy="3046412"/>
            <a:chOff x="2115" y="2203"/>
            <a:chExt cx="1533" cy="1919"/>
          </a:xfrm>
        </p:grpSpPr>
        <p:sp>
          <p:nvSpPr>
            <p:cNvPr id="10272" name="Rectangle 8">
              <a:extLst>
                <a:ext uri="{FF2B5EF4-FFF2-40B4-BE49-F238E27FC236}">
                  <a16:creationId xmlns:a16="http://schemas.microsoft.com/office/drawing/2014/main" id="{438EBB19-462D-4B60-A2A8-14E865A7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921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9">
              <a:extLst>
                <a:ext uri="{FF2B5EF4-FFF2-40B4-BE49-F238E27FC236}">
                  <a16:creationId xmlns:a16="http://schemas.microsoft.com/office/drawing/2014/main" id="{C3A3E51E-09EA-4EDF-9389-49828622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3848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74" name="Line 10">
              <a:extLst>
                <a:ext uri="{FF2B5EF4-FFF2-40B4-BE49-F238E27FC236}">
                  <a16:creationId xmlns:a16="http://schemas.microsoft.com/office/drawing/2014/main" id="{B35C179E-D88B-4F29-9D54-DFAB6D99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84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11">
              <a:extLst>
                <a:ext uri="{FF2B5EF4-FFF2-40B4-BE49-F238E27FC236}">
                  <a16:creationId xmlns:a16="http://schemas.microsoft.com/office/drawing/2014/main" id="{1DFBD5BB-2B8E-4CBC-847E-17639B47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08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12">
              <a:extLst>
                <a:ext uri="{FF2B5EF4-FFF2-40B4-BE49-F238E27FC236}">
                  <a16:creationId xmlns:a16="http://schemas.microsoft.com/office/drawing/2014/main" id="{FEEC0C95-442C-47C6-9BC4-0A237E5A2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32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13">
              <a:extLst>
                <a:ext uri="{FF2B5EF4-FFF2-40B4-BE49-F238E27FC236}">
                  <a16:creationId xmlns:a16="http://schemas.microsoft.com/office/drawing/2014/main" id="{75D789F9-0567-43C7-A02F-72404ACB1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56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14">
              <a:extLst>
                <a:ext uri="{FF2B5EF4-FFF2-40B4-BE49-F238E27FC236}">
                  <a16:creationId xmlns:a16="http://schemas.microsoft.com/office/drawing/2014/main" id="{2FFFDFAD-A39F-4BB4-BFD0-802123A02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99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15">
              <a:extLst>
                <a:ext uri="{FF2B5EF4-FFF2-40B4-BE49-F238E27FC236}">
                  <a16:creationId xmlns:a16="http://schemas.microsoft.com/office/drawing/2014/main" id="{5749653D-9776-4583-A327-2594A61DF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4012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Text Box 16">
              <a:extLst>
                <a:ext uri="{FF2B5EF4-FFF2-40B4-BE49-F238E27FC236}">
                  <a16:creationId xmlns:a16="http://schemas.microsoft.com/office/drawing/2014/main" id="{BC41EC5D-97B0-4743-8D51-1D88C9745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2913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10281" name="Text Box 17">
              <a:extLst>
                <a:ext uri="{FF2B5EF4-FFF2-40B4-BE49-F238E27FC236}">
                  <a16:creationId xmlns:a16="http://schemas.microsoft.com/office/drawing/2014/main" id="{FD10B65A-40C2-4DB5-BB04-AE21F4579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3870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bottom</a:t>
              </a:r>
            </a:p>
          </p:txBody>
        </p:sp>
        <p:sp>
          <p:nvSpPr>
            <p:cNvPr id="10282" name="Freeform 18">
              <a:extLst>
                <a:ext uri="{FF2B5EF4-FFF2-40B4-BE49-F238E27FC236}">
                  <a16:creationId xmlns:a16="http://schemas.microsoft.com/office/drawing/2014/main" id="{0F58D7BB-4E6F-4328-B1E7-931653AE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453"/>
              <a:ext cx="286" cy="468"/>
            </a:xfrm>
            <a:custGeom>
              <a:avLst/>
              <a:gdLst>
                <a:gd name="T0" fmla="*/ 3 w 432"/>
                <a:gd name="T1" fmla="*/ 48 h 576"/>
                <a:gd name="T2" fmla="*/ 2 w 432"/>
                <a:gd name="T3" fmla="*/ 1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19">
              <a:extLst>
                <a:ext uri="{FF2B5EF4-FFF2-40B4-BE49-F238E27FC236}">
                  <a16:creationId xmlns:a16="http://schemas.microsoft.com/office/drawing/2014/main" id="{9B2439CF-DAD7-4F27-BA75-FA607150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2453"/>
              <a:ext cx="190" cy="468"/>
            </a:xfrm>
            <a:custGeom>
              <a:avLst/>
              <a:gdLst>
                <a:gd name="T0" fmla="*/ 0 w 288"/>
                <a:gd name="T1" fmla="*/ 48 h 576"/>
                <a:gd name="T2" fmla="*/ 1 w 288"/>
                <a:gd name="T3" fmla="*/ 28 h 576"/>
                <a:gd name="T4" fmla="*/ 2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Text Box 20">
              <a:extLst>
                <a:ext uri="{FF2B5EF4-FFF2-40B4-BE49-F238E27FC236}">
                  <a16:creationId xmlns:a16="http://schemas.microsoft.com/office/drawing/2014/main" id="{F1023D7C-76F0-4D16-9D4B-CA45F1EDA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882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5" name="Text Box 21">
              <a:extLst>
                <a:ext uri="{FF2B5EF4-FFF2-40B4-BE49-F238E27FC236}">
                  <a16:creationId xmlns:a16="http://schemas.microsoft.com/office/drawing/2014/main" id="{AB4B47A9-4B3F-4C57-814E-D493621F4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220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10286" name="Text Box 22">
              <a:extLst>
                <a:ext uri="{FF2B5EF4-FFF2-40B4-BE49-F238E27FC236}">
                  <a16:creationId xmlns:a16="http://schemas.microsoft.com/office/drawing/2014/main" id="{27D14651-5BA8-46C1-9588-D3EBE2CE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" y="2212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  <p:grpSp>
        <p:nvGrpSpPr>
          <p:cNvPr id="10248" name="Group 48">
            <a:extLst>
              <a:ext uri="{FF2B5EF4-FFF2-40B4-BE49-F238E27FC236}">
                <a16:creationId xmlns:a16="http://schemas.microsoft.com/office/drawing/2014/main" id="{861FDD5F-D833-4899-B483-B6D082C3501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429000"/>
            <a:ext cx="2416175" cy="3103563"/>
            <a:chOff x="4080" y="2160"/>
            <a:chExt cx="1522" cy="1955"/>
          </a:xfrm>
        </p:grpSpPr>
        <p:sp>
          <p:nvSpPr>
            <p:cNvPr id="10249" name="Text Box 25">
              <a:extLst>
                <a:ext uri="{FF2B5EF4-FFF2-40B4-BE49-F238E27FC236}">
                  <a16:creationId xmlns:a16="http://schemas.microsoft.com/office/drawing/2014/main" id="{09D7C9D3-7B2F-4DF7-A04B-017DCE82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00"/>
              <a:ext cx="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50" name="Line 26">
              <a:extLst>
                <a:ext uri="{FF2B5EF4-FFF2-40B4-BE49-F238E27FC236}">
                  <a16:creationId xmlns:a16="http://schemas.microsoft.com/office/drawing/2014/main" id="{0CCCEDAF-59A4-43F8-AC28-71C7ED07C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2551"/>
              <a:ext cx="1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1" name="Rectangle 27">
              <a:extLst>
                <a:ext uri="{FF2B5EF4-FFF2-40B4-BE49-F238E27FC236}">
                  <a16:creationId xmlns:a16="http://schemas.microsoft.com/office/drawing/2014/main" id="{DEC4B717-3368-4255-86C2-B190398A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492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2" name="Line 28">
              <a:extLst>
                <a:ext uri="{FF2B5EF4-FFF2-40B4-BE49-F238E27FC236}">
                  <a16:creationId xmlns:a16="http://schemas.microsoft.com/office/drawing/2014/main" id="{8E035369-0633-4916-B924-38C45A6FD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2492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3" name="Line 29">
              <a:extLst>
                <a:ext uri="{FF2B5EF4-FFF2-40B4-BE49-F238E27FC236}">
                  <a16:creationId xmlns:a16="http://schemas.microsoft.com/office/drawing/2014/main" id="{7D930CBF-B074-42FC-BD80-B913DECFF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2433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4" name="Rectangle 30">
              <a:extLst>
                <a:ext uri="{FF2B5EF4-FFF2-40B4-BE49-F238E27FC236}">
                  <a16:creationId xmlns:a16="http://schemas.microsoft.com/office/drawing/2014/main" id="{34DDC975-D459-4816-8166-85C99080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876"/>
              <a:ext cx="427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5" name="Line 31">
              <a:extLst>
                <a:ext uri="{FF2B5EF4-FFF2-40B4-BE49-F238E27FC236}">
                  <a16:creationId xmlns:a16="http://schemas.microsoft.com/office/drawing/2014/main" id="{AE982DDB-E367-4350-9ACE-39E5A401C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2876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6" name="Line 32">
              <a:extLst>
                <a:ext uri="{FF2B5EF4-FFF2-40B4-BE49-F238E27FC236}">
                  <a16:creationId xmlns:a16="http://schemas.microsoft.com/office/drawing/2014/main" id="{88116DEA-FA92-439C-8884-B710AF7B0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" y="2817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7" name="Rectangle 33">
              <a:extLst>
                <a:ext uri="{FF2B5EF4-FFF2-40B4-BE49-F238E27FC236}">
                  <a16:creationId xmlns:a16="http://schemas.microsoft.com/office/drawing/2014/main" id="{63639A72-2D16-4D2E-9BDB-8026384F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259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8" name="Line 34">
              <a:extLst>
                <a:ext uri="{FF2B5EF4-FFF2-40B4-BE49-F238E27FC236}">
                  <a16:creationId xmlns:a16="http://schemas.microsoft.com/office/drawing/2014/main" id="{43BF80B4-F53B-4BBC-ACF1-AE6EF0A24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259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59" name="Line 35">
              <a:extLst>
                <a:ext uri="{FF2B5EF4-FFF2-40B4-BE49-F238E27FC236}">
                  <a16:creationId xmlns:a16="http://schemas.microsoft.com/office/drawing/2014/main" id="{3F8C921B-AA1F-43C1-AB52-A4FEAB3CA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3200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0" name="Rectangle 36">
              <a:extLst>
                <a:ext uri="{FF2B5EF4-FFF2-40B4-BE49-F238E27FC236}">
                  <a16:creationId xmlns:a16="http://schemas.microsoft.com/office/drawing/2014/main" id="{4E4BA57E-5F28-4896-82F4-043688FA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938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10261" name="Line 37">
              <a:extLst>
                <a:ext uri="{FF2B5EF4-FFF2-40B4-BE49-F238E27FC236}">
                  <a16:creationId xmlns:a16="http://schemas.microsoft.com/office/drawing/2014/main" id="{4A3EEC7C-1BC7-4963-97B5-D5B005601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938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2" name="Line 38">
              <a:extLst>
                <a:ext uri="{FF2B5EF4-FFF2-40B4-BE49-F238E27FC236}">
                  <a16:creationId xmlns:a16="http://schemas.microsoft.com/office/drawing/2014/main" id="{3D47AC89-C580-4737-A670-C0FB42431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3879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3" name="Line 39">
              <a:extLst>
                <a:ext uri="{FF2B5EF4-FFF2-40B4-BE49-F238E27FC236}">
                  <a16:creationId xmlns:a16="http://schemas.microsoft.com/office/drawing/2014/main" id="{E908E59E-E649-4919-B189-C3798E491E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62" y="2740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4" name="Text Box 40">
              <a:extLst>
                <a:ext uri="{FF2B5EF4-FFF2-40B4-BE49-F238E27FC236}">
                  <a16:creationId xmlns:a16="http://schemas.microsoft.com/office/drawing/2014/main" id="{2D23C6A1-7165-451B-BC7F-979EAD493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160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0265" name="Text Box 41">
              <a:extLst>
                <a:ext uri="{FF2B5EF4-FFF2-40B4-BE49-F238E27FC236}">
                  <a16:creationId xmlns:a16="http://schemas.microsoft.com/office/drawing/2014/main" id="{2825636F-FA9A-4ECA-BEAC-F034483F2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16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0266" name="Line 42">
              <a:extLst>
                <a:ext uri="{FF2B5EF4-FFF2-40B4-BE49-F238E27FC236}">
                  <a16:creationId xmlns:a16="http://schemas.microsoft.com/office/drawing/2014/main" id="{0FC220EC-DEA5-4C8F-B9CF-DAF56E28B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62" y="3094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7" name="Line 43">
              <a:extLst>
                <a:ext uri="{FF2B5EF4-FFF2-40B4-BE49-F238E27FC236}">
                  <a16:creationId xmlns:a16="http://schemas.microsoft.com/office/drawing/2014/main" id="{65872C5A-7067-470E-8AA8-EE128D8C9C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62" y="3507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8" name="Line 44">
              <a:extLst>
                <a:ext uri="{FF2B5EF4-FFF2-40B4-BE49-F238E27FC236}">
                  <a16:creationId xmlns:a16="http://schemas.microsoft.com/office/drawing/2014/main" id="{D5F241BC-EDB3-4AC9-A86D-DCE7F8FC88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4898" y="3832"/>
              <a:ext cx="161" cy="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0269" name="Text Box 45">
              <a:extLst>
                <a:ext uri="{FF2B5EF4-FFF2-40B4-BE49-F238E27FC236}">
                  <a16:creationId xmlns:a16="http://schemas.microsoft.com/office/drawing/2014/main" id="{17836731-9AFE-4C93-AEC4-2484D53C0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356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70" name="Text Box 46">
              <a:extLst>
                <a:ext uri="{FF2B5EF4-FFF2-40B4-BE49-F238E27FC236}">
                  <a16:creationId xmlns:a16="http://schemas.microsoft.com/office/drawing/2014/main" id="{D0DFC5A1-0AE6-4AB9-90DA-A7E918286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84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10271" name="Text Box 47">
              <a:extLst>
                <a:ext uri="{FF2B5EF4-FFF2-40B4-BE49-F238E27FC236}">
                  <a16:creationId xmlns:a16="http://schemas.microsoft.com/office/drawing/2014/main" id="{668A2487-181C-464B-A2DF-B151E086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40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B1593426-8FC1-4F5C-83A8-39EA8DFE2F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8188" y="6215063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C09C1B-C127-4499-A9C8-D840E06BC625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1410" name="Text Box 2">
            <a:extLst>
              <a:ext uri="{FF2B5EF4-FFF2-40B4-BE49-F238E27FC236}">
                <a16:creationId xmlns:a16="http://schemas.microsoft.com/office/drawing/2014/main" id="{F6699F74-1FAD-4793-B913-9946C5E21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214563"/>
            <a:ext cx="8231187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队空条件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front = rear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    (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初始化时：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front = rear 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队满条件</a:t>
            </a:r>
            <a:r>
              <a:rPr lang="zh-CN" altLang="en-US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： 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front = (rear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sym typeface="Wingdings" pitchFamily="2" charset="2"/>
              </a:rPr>
              <a:t>+1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) % N</a:t>
            </a:r>
            <a:r>
              <a:rPr lang="en-US" altLang="zh-CN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     (N=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  <a:sym typeface="Wingdings" pitchFamily="2" charset="2"/>
              </a:rPr>
              <a:t>maxsize</a:t>
            </a:r>
            <a:r>
              <a:rPr lang="en-US" altLang="zh-CN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  <a:sym typeface="Wingdings" pitchFamily="2" charset="2"/>
              </a:rPr>
              <a:t>队列长度（即数据元素个数）：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L=</a:t>
            </a:r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rear</a:t>
            </a:r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－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front</a:t>
            </a:r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＋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N</a:t>
            </a:r>
            <a:r>
              <a:rPr lang="zh-CN" altLang="en-US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% N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89ED150-1EEA-4721-8823-DED9100531D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3609975"/>
            <a:ext cx="3643312" cy="3248025"/>
            <a:chOff x="-39" y="1695"/>
            <a:chExt cx="2295" cy="2046"/>
          </a:xfrm>
        </p:grpSpPr>
        <p:pic>
          <p:nvPicPr>
            <p:cNvPr id="58380" name="Picture 4" descr="未命名1">
              <a:extLst>
                <a:ext uri="{FF2B5EF4-FFF2-40B4-BE49-F238E27FC236}">
                  <a16:creationId xmlns:a16="http://schemas.microsoft.com/office/drawing/2014/main" id="{2D17C068-40AB-498D-B3C3-0523677BB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42" t="29028" r="68550" b="22153"/>
            <a:stretch>
              <a:fillRect/>
            </a:stretch>
          </p:blipFill>
          <p:spPr bwMode="auto">
            <a:xfrm>
              <a:off x="355" y="1695"/>
              <a:ext cx="1824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81" name="Text Box 5">
              <a:extLst>
                <a:ext uri="{FF2B5EF4-FFF2-40B4-BE49-F238E27FC236}">
                  <a16:creationId xmlns:a16="http://schemas.microsoft.com/office/drawing/2014/main" id="{B92C431D-DF5D-4176-8A43-B47A92500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2010"/>
              <a:ext cx="13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J2     J3	</a:t>
              </a:r>
            </a:p>
          </p:txBody>
        </p:sp>
        <p:sp>
          <p:nvSpPr>
            <p:cNvPr id="58382" name="Text Box 6">
              <a:extLst>
                <a:ext uri="{FF2B5EF4-FFF2-40B4-BE49-F238E27FC236}">
                  <a16:creationId xmlns:a16="http://schemas.microsoft.com/office/drawing/2014/main" id="{A7C18DAF-53E2-4AC0-9562-81D0BD023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505"/>
              <a:ext cx="13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J1         J4</a:t>
              </a:r>
              <a:endParaRPr lang="en-US" altLang="zh-TW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3" name="Text Box 7">
              <a:extLst>
                <a:ext uri="{FF2B5EF4-FFF2-40B4-BE49-F238E27FC236}">
                  <a16:creationId xmlns:a16="http://schemas.microsoft.com/office/drawing/2014/main" id="{83F1473A-7A8F-4244-9521-EA0B4EE92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2910"/>
              <a:ext cx="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J5</a:t>
              </a:r>
            </a:p>
          </p:txBody>
        </p:sp>
        <p:sp>
          <p:nvSpPr>
            <p:cNvPr id="58384" name="Rectangle 8">
              <a:extLst>
                <a:ext uri="{FF2B5EF4-FFF2-40B4-BE49-F238E27FC236}">
                  <a16:creationId xmlns:a16="http://schemas.microsoft.com/office/drawing/2014/main" id="{436C7FEA-55E3-4124-9E96-B77F44B3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9" y="2910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front</a:t>
              </a:r>
            </a:p>
          </p:txBody>
        </p:sp>
        <p:sp>
          <p:nvSpPr>
            <p:cNvPr id="58385" name="Rectangle 9">
              <a:extLst>
                <a:ext uri="{FF2B5EF4-FFF2-40B4-BE49-F238E27FC236}">
                  <a16:creationId xmlns:a16="http://schemas.microsoft.com/office/drawing/2014/main" id="{FC80DDE7-F671-4717-B869-394130F0B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450"/>
              <a:ext cx="5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rear</a:t>
              </a:r>
            </a:p>
          </p:txBody>
        </p:sp>
        <p:sp>
          <p:nvSpPr>
            <p:cNvPr id="58386" name="Line 10">
              <a:extLst>
                <a:ext uri="{FF2B5EF4-FFF2-40B4-BE49-F238E27FC236}">
                  <a16:creationId xmlns:a16="http://schemas.microsoft.com/office/drawing/2014/main" id="{12475B6F-AC5C-420A-A36A-C0087C3B0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" y="2820"/>
              <a:ext cx="315" cy="24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11">
              <a:extLst>
                <a:ext uri="{FF2B5EF4-FFF2-40B4-BE49-F238E27FC236}">
                  <a16:creationId xmlns:a16="http://schemas.microsoft.com/office/drawing/2014/main" id="{5EC8F915-BEA0-450B-87C9-21B38B616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1" y="3135"/>
              <a:ext cx="45" cy="36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1420" name="Rectangle 12">
            <a:extLst>
              <a:ext uri="{FF2B5EF4-FFF2-40B4-BE49-F238E27FC236}">
                <a16:creationId xmlns:a16="http://schemas.microsoft.com/office/drawing/2014/main" id="{F9274EAC-B50F-4832-8A31-FC82183F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143000"/>
            <a:ext cx="85756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实际中常选用方案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（人为浪费一个单元）：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二者之一指向实元素，另一个指向空闲元素。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01421" name="Rectangle 13">
            <a:extLst>
              <a:ext uri="{FF2B5EF4-FFF2-40B4-BE49-F238E27FC236}">
                <a16:creationId xmlns:a16="http://schemas.microsoft.com/office/drawing/2014/main" id="{9D074B48-EE21-4DC2-A963-973411F9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929188"/>
            <a:ext cx="4584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在具有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个单元的循环队列中，队满时共有多少个元素？ </a:t>
            </a:r>
          </a:p>
        </p:txBody>
      </p:sp>
      <p:sp>
        <p:nvSpPr>
          <p:cNvPr id="401422" name="Rectangle 14">
            <a:extLst>
              <a:ext uri="{FF2B5EF4-FFF2-40B4-BE49-F238E27FC236}">
                <a16:creationId xmlns:a16="http://schemas.microsoft.com/office/drawing/2014/main" id="{F5258E96-1BEB-4173-AE87-5A55EFD4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56642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N-1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个</a:t>
            </a:r>
          </a:p>
        </p:txBody>
      </p:sp>
      <p:sp>
        <p:nvSpPr>
          <p:cNvPr id="401423" name="Rectangle 15">
            <a:extLst>
              <a:ext uri="{FF2B5EF4-FFF2-40B4-BE49-F238E27FC236}">
                <a16:creationId xmlns:a16="http://schemas.microsoft.com/office/drawing/2014/main" id="{5D2531FA-32FF-412C-8CC2-EF0C3ADF7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3929063"/>
            <a:ext cx="65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6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01424" name="Rectangle 16">
            <a:extLst>
              <a:ext uri="{FF2B5EF4-FFF2-40B4-BE49-F238E27FC236}">
                <a16:creationId xmlns:a16="http://schemas.microsoft.com/office/drawing/2014/main" id="{AB8F94D8-1C31-4CD7-95F1-1847DFAB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929063"/>
            <a:ext cx="4513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左图中队列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maxsize N=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？</a:t>
            </a:r>
          </a:p>
        </p:txBody>
      </p:sp>
      <p:sp>
        <p:nvSpPr>
          <p:cNvPr id="401426" name="Rectangle 18">
            <a:extLst>
              <a:ext uri="{FF2B5EF4-FFF2-40B4-BE49-F238E27FC236}">
                <a16:creationId xmlns:a16="http://schemas.microsoft.com/office/drawing/2014/main" id="{3D149E77-D069-43D4-A2D4-13C75E71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429125"/>
            <a:ext cx="4441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左图中队列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长度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L=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？</a:t>
            </a:r>
          </a:p>
        </p:txBody>
      </p:sp>
      <p:sp>
        <p:nvSpPr>
          <p:cNvPr id="401427" name="Rectangle 19">
            <a:extLst>
              <a:ext uri="{FF2B5EF4-FFF2-40B4-BE49-F238E27FC236}">
                <a16:creationId xmlns:a16="http://schemas.microsoft.com/office/drawing/2014/main" id="{3A9977AF-FB97-4A9A-A3CA-77AD4815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4441825"/>
            <a:ext cx="33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autoUpdateAnimBg="0"/>
      <p:bldP spid="401420" grpId="0" build="p" autoUpdateAnimBg="0"/>
      <p:bldP spid="401421" grpId="0" autoUpdateAnimBg="0"/>
      <p:bldP spid="401422" grpId="0" autoUpdateAnimBg="0"/>
      <p:bldP spid="401423" grpId="0" autoUpdateAnimBg="0"/>
      <p:bldP spid="401424" grpId="0" autoUpdateAnimBg="0"/>
      <p:bldP spid="401426" grpId="0" autoUpdateAnimBg="0"/>
      <p:bldP spid="40142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4648718-E620-4D6C-B99F-B7E24834F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二、循环队列空与满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717637E8-34DA-49A8-8B20-8ED099298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F44A363-479C-4717-ADC9-868EC78AED8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zh-CN" sz="24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E19F8E60-1D7A-420D-879E-4C122E5F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循环队列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BBDD7F3B-DFCE-4408-A96C-9F764A0CC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front = rear，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循环队列空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(rear+1) % MAXQSIZE = front，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循环队列满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C64861BD-2E67-4BF4-A0EA-08D7F4C2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61447" name="Group 78">
            <a:extLst>
              <a:ext uri="{FF2B5EF4-FFF2-40B4-BE49-F238E27FC236}">
                <a16:creationId xmlns:a16="http://schemas.microsoft.com/office/drawing/2014/main" id="{B3E9558A-E8B7-402B-9B46-41E545E8B93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67200"/>
            <a:ext cx="3733800" cy="2378075"/>
            <a:chOff x="864" y="2688"/>
            <a:chExt cx="2352" cy="1498"/>
          </a:xfrm>
        </p:grpSpPr>
        <p:sp>
          <p:nvSpPr>
            <p:cNvPr id="61478" name="Oval 8" descr="再生纸">
              <a:extLst>
                <a:ext uri="{FF2B5EF4-FFF2-40B4-BE49-F238E27FC236}">
                  <a16:creationId xmlns:a16="http://schemas.microsoft.com/office/drawing/2014/main" id="{38CCC202-E39D-4C6F-8805-D95664B4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978"/>
              <a:ext cx="882" cy="852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479" name="Line 9">
              <a:extLst>
                <a:ext uri="{FF2B5EF4-FFF2-40B4-BE49-F238E27FC236}">
                  <a16:creationId xmlns:a16="http://schemas.microsoft.com/office/drawing/2014/main" id="{766FF997-BE75-4290-B387-E51238580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978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80" name="Line 10">
              <a:extLst>
                <a:ext uri="{FF2B5EF4-FFF2-40B4-BE49-F238E27FC236}">
                  <a16:creationId xmlns:a16="http://schemas.microsoft.com/office/drawing/2014/main" id="{7A77C6A2-086A-47D3-A801-F8CA03772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3390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81" name="Line 11">
              <a:extLst>
                <a:ext uri="{FF2B5EF4-FFF2-40B4-BE49-F238E27FC236}">
                  <a16:creationId xmlns:a16="http://schemas.microsoft.com/office/drawing/2014/main" id="{5F59CC72-3581-47CD-A609-8BBEC2C0F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3071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82" name="Line 12">
              <a:extLst>
                <a:ext uri="{FF2B5EF4-FFF2-40B4-BE49-F238E27FC236}">
                  <a16:creationId xmlns:a16="http://schemas.microsoft.com/office/drawing/2014/main" id="{10C534DA-8E4A-4A12-BC8F-668A01CB8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9" y="3071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83" name="Oval 13">
              <a:extLst>
                <a:ext uri="{FF2B5EF4-FFF2-40B4-BE49-F238E27FC236}">
                  <a16:creationId xmlns:a16="http://schemas.microsoft.com/office/drawing/2014/main" id="{14091F0E-5600-479D-A097-A6282399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3177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1484" name="Text Box 14">
              <a:extLst>
                <a:ext uri="{FF2B5EF4-FFF2-40B4-BE49-F238E27FC236}">
                  <a16:creationId xmlns:a16="http://schemas.microsoft.com/office/drawing/2014/main" id="{CC0FA110-7750-4B83-A442-C3C64F74F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16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5" name="Text Box 15">
              <a:extLst>
                <a:ext uri="{FF2B5EF4-FFF2-40B4-BE49-F238E27FC236}">
                  <a16:creationId xmlns:a16="http://schemas.microsoft.com/office/drawing/2014/main" id="{B8163E16-0926-47FE-87FA-C980B641A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352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6" name="Rectangle 16">
              <a:extLst>
                <a:ext uri="{FF2B5EF4-FFF2-40B4-BE49-F238E27FC236}">
                  <a16:creationId xmlns:a16="http://schemas.microsoft.com/office/drawing/2014/main" id="{B837C4E9-6EFB-4F6F-A62F-7A9E308B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79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487" name="Rectangle 17">
              <a:extLst>
                <a:ext uri="{FF2B5EF4-FFF2-40B4-BE49-F238E27FC236}">
                  <a16:creationId xmlns:a16="http://schemas.microsoft.com/office/drawing/2014/main" id="{1BECF40B-219C-4701-BFB9-7D4E52027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9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488" name="Rectangle 18">
              <a:extLst>
                <a:ext uri="{FF2B5EF4-FFF2-40B4-BE49-F238E27FC236}">
                  <a16:creationId xmlns:a16="http://schemas.microsoft.com/office/drawing/2014/main" id="{15F3190D-3AF3-4E42-874C-B35ADAD2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489" name="Rectangle 19">
              <a:extLst>
                <a:ext uri="{FF2B5EF4-FFF2-40B4-BE49-F238E27FC236}">
                  <a16:creationId xmlns:a16="http://schemas.microsoft.com/office/drawing/2014/main" id="{7B44E9FE-F3B5-449D-A3EC-6EFD771F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07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1490" name="Rectangle 20">
              <a:extLst>
                <a:ext uri="{FF2B5EF4-FFF2-40B4-BE49-F238E27FC236}">
                  <a16:creationId xmlns:a16="http://schemas.microsoft.com/office/drawing/2014/main" id="{3E024B05-D817-4861-96F9-13AAAB4FF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84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1491" name="Text Box 21">
              <a:extLst>
                <a:ext uri="{FF2B5EF4-FFF2-40B4-BE49-F238E27FC236}">
                  <a16:creationId xmlns:a16="http://schemas.microsoft.com/office/drawing/2014/main" id="{6D2FC83E-7DA0-49E8-A484-DEB7795BC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3009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2" name="Text Box 22">
              <a:extLst>
                <a:ext uri="{FF2B5EF4-FFF2-40B4-BE49-F238E27FC236}">
                  <a16:creationId xmlns:a16="http://schemas.microsoft.com/office/drawing/2014/main" id="{5C5172E4-F58D-4601-BCC8-210591BA4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88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3" name="Line 23">
              <a:extLst>
                <a:ext uri="{FF2B5EF4-FFF2-40B4-BE49-F238E27FC236}">
                  <a16:creationId xmlns:a16="http://schemas.microsoft.com/office/drawing/2014/main" id="{7A2B6D08-1183-4182-B3AB-0E0DF7555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94" name="Line 24">
              <a:extLst>
                <a:ext uri="{FF2B5EF4-FFF2-40B4-BE49-F238E27FC236}">
                  <a16:creationId xmlns:a16="http://schemas.microsoft.com/office/drawing/2014/main" id="{62F1674F-CB2A-40C1-8F6A-19819E230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5" y="3085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95" name="Text Box 25">
              <a:extLst>
                <a:ext uri="{FF2B5EF4-FFF2-40B4-BE49-F238E27FC236}">
                  <a16:creationId xmlns:a16="http://schemas.microsoft.com/office/drawing/2014/main" id="{57B04A83-0721-49FF-971A-B34869E7A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" y="360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6" name="Text Box 26">
              <a:extLst>
                <a:ext uri="{FF2B5EF4-FFF2-40B4-BE49-F238E27FC236}">
                  <a16:creationId xmlns:a16="http://schemas.microsoft.com/office/drawing/2014/main" id="{610A725A-C6F3-41E0-BA67-159E7CE38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342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7" name="Text Box 27">
              <a:extLst>
                <a:ext uri="{FF2B5EF4-FFF2-40B4-BE49-F238E27FC236}">
                  <a16:creationId xmlns:a16="http://schemas.microsoft.com/office/drawing/2014/main" id="{8DFECEC1-C2FA-40C2-9E4D-1F8D8FE23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317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8" name="Text Box 28">
              <a:extLst>
                <a:ext uri="{FF2B5EF4-FFF2-40B4-BE49-F238E27FC236}">
                  <a16:creationId xmlns:a16="http://schemas.microsoft.com/office/drawing/2014/main" id="{95024280-41BF-42D1-9981-E8F252A60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342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9" name="Text Box 29">
              <a:extLst>
                <a:ext uri="{FF2B5EF4-FFF2-40B4-BE49-F238E27FC236}">
                  <a16:creationId xmlns:a16="http://schemas.microsoft.com/office/drawing/2014/main" id="{0E624D6F-9B92-4092-AE36-C3784760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360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0" name="Text Box 30">
              <a:extLst>
                <a:ext uri="{FF2B5EF4-FFF2-40B4-BE49-F238E27FC236}">
                  <a16:creationId xmlns:a16="http://schemas.microsoft.com/office/drawing/2014/main" id="{CA2BDEB2-9FF3-4342-80A9-7F11EB458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6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1" name="Line 31">
              <a:extLst>
                <a:ext uri="{FF2B5EF4-FFF2-40B4-BE49-F238E27FC236}">
                  <a16:creationId xmlns:a16="http://schemas.microsoft.com/office/drawing/2014/main" id="{07BF43E3-6A36-4FE6-915C-3621E5B6C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3360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502" name="Text Box 32">
              <a:extLst>
                <a:ext uri="{FF2B5EF4-FFF2-40B4-BE49-F238E27FC236}">
                  <a16:creationId xmlns:a16="http://schemas.microsoft.com/office/drawing/2014/main" id="{209BBF8D-E1CE-4EF8-8C5F-35044C90B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93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队列空</a:t>
              </a:r>
            </a:p>
          </p:txBody>
        </p:sp>
      </p:grpSp>
      <p:grpSp>
        <p:nvGrpSpPr>
          <p:cNvPr id="61448" name="Group 106">
            <a:extLst>
              <a:ext uri="{FF2B5EF4-FFF2-40B4-BE49-F238E27FC236}">
                <a16:creationId xmlns:a16="http://schemas.microsoft.com/office/drawing/2014/main" id="{81E6DE5F-FC19-429E-B52A-1765130D6C3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267200"/>
            <a:ext cx="3733800" cy="2058988"/>
            <a:chOff x="3408" y="2822"/>
            <a:chExt cx="2352" cy="1297"/>
          </a:xfrm>
        </p:grpSpPr>
        <p:grpSp>
          <p:nvGrpSpPr>
            <p:cNvPr id="61450" name="Group 77">
              <a:extLst>
                <a:ext uri="{FF2B5EF4-FFF2-40B4-BE49-F238E27FC236}">
                  <a16:creationId xmlns:a16="http://schemas.microsoft.com/office/drawing/2014/main" id="{A12F43D0-6535-4597-8162-88702E44A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120"/>
              <a:ext cx="888" cy="852"/>
              <a:chOff x="2400" y="3468"/>
              <a:chExt cx="888" cy="852"/>
            </a:xfrm>
          </p:grpSpPr>
          <p:sp>
            <p:nvSpPr>
              <p:cNvPr id="61464" name="Oval 61" descr="再生纸">
                <a:extLst>
                  <a:ext uri="{FF2B5EF4-FFF2-40B4-BE49-F238E27FC236}">
                    <a16:creationId xmlns:a16="http://schemas.microsoft.com/office/drawing/2014/main" id="{A06A1E63-03F0-459E-AFA1-539BC8D1F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468"/>
                <a:ext cx="882" cy="852"/>
              </a:xfrm>
              <a:prstGeom prst="ellipse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1465" name="Line 62">
                <a:extLst>
                  <a:ext uri="{FF2B5EF4-FFF2-40B4-BE49-F238E27FC236}">
                    <a16:creationId xmlns:a16="http://schemas.microsoft.com/office/drawing/2014/main" id="{173BA6BF-49A9-4360-85CB-D27DBE7C5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468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1466" name="Line 63">
                <a:extLst>
                  <a:ext uri="{FF2B5EF4-FFF2-40B4-BE49-F238E27FC236}">
                    <a16:creationId xmlns:a16="http://schemas.microsoft.com/office/drawing/2014/main" id="{BC5F9D6C-9559-4515-9441-C2C28E925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3880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1467" name="Line 64">
                <a:extLst>
                  <a:ext uri="{FF2B5EF4-FFF2-40B4-BE49-F238E27FC236}">
                    <a16:creationId xmlns:a16="http://schemas.microsoft.com/office/drawing/2014/main" id="{E1EC4B9B-E256-44E7-B9B7-0A6E451BF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3561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1468" name="Line 65">
                <a:extLst>
                  <a:ext uri="{FF2B5EF4-FFF2-40B4-BE49-F238E27FC236}">
                    <a16:creationId xmlns:a16="http://schemas.microsoft.com/office/drawing/2014/main" id="{8CE48180-C9BB-4DEB-8F5F-E7A971A3C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3" y="3561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1469" name="Oval 66">
                <a:extLst>
                  <a:ext uri="{FF2B5EF4-FFF2-40B4-BE49-F238E27FC236}">
                    <a16:creationId xmlns:a16="http://schemas.microsoft.com/office/drawing/2014/main" id="{C2B5A910-EDB2-49F7-BEF3-27C56DC4C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667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70" name="Text Box 69">
                <a:extLst>
                  <a:ext uri="{FF2B5EF4-FFF2-40B4-BE49-F238E27FC236}">
                    <a16:creationId xmlns:a16="http://schemas.microsoft.com/office/drawing/2014/main" id="{0BE9E917-8E75-43E7-9545-7C6111D0D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410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1471" name="Text Box 70">
                <a:extLst>
                  <a:ext uri="{FF2B5EF4-FFF2-40B4-BE49-F238E27FC236}">
                    <a16:creationId xmlns:a16="http://schemas.microsoft.com/office/drawing/2014/main" id="{4880BFDD-F089-4E9D-8EE2-7D590D8FF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7" y="3925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72" name="Text Box 71">
                <a:extLst>
                  <a:ext uri="{FF2B5EF4-FFF2-40B4-BE49-F238E27FC236}">
                    <a16:creationId xmlns:a16="http://schemas.microsoft.com/office/drawing/2014/main" id="{6E45730A-C3AE-4ADE-BDE1-4D55E688D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4" y="3641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1473" name="Text Box 72">
                <a:extLst>
                  <a:ext uri="{FF2B5EF4-FFF2-40B4-BE49-F238E27FC236}">
                    <a16:creationId xmlns:a16="http://schemas.microsoft.com/office/drawing/2014/main" id="{2D155D5E-B219-4503-BF4D-8D8942CEA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3499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61474" name="Text Box 73">
                <a:extLst>
                  <a:ext uri="{FF2B5EF4-FFF2-40B4-BE49-F238E27FC236}">
                    <a16:creationId xmlns:a16="http://schemas.microsoft.com/office/drawing/2014/main" id="{0E9BEE94-9C05-4EDE-BAC1-747ACD122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366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75" name="Text Box 74">
                <a:extLst>
                  <a:ext uri="{FF2B5EF4-FFF2-40B4-BE49-F238E27FC236}">
                    <a16:creationId xmlns:a16="http://schemas.microsoft.com/office/drawing/2014/main" id="{40FE2716-8D39-4CB0-BCFF-60EE6A559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3925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1476" name="Text Box 75">
                <a:extLst>
                  <a:ext uri="{FF2B5EF4-FFF2-40B4-BE49-F238E27FC236}">
                    <a16:creationId xmlns:a16="http://schemas.microsoft.com/office/drawing/2014/main" id="{8F8631A4-A9C4-42CA-880C-8D27C6BB7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1" y="410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1477" name="Text Box 76">
                <a:extLst>
                  <a:ext uri="{FF2B5EF4-FFF2-40B4-BE49-F238E27FC236}">
                    <a16:creationId xmlns:a16="http://schemas.microsoft.com/office/drawing/2014/main" id="{711514A3-841F-4654-BDA6-CE4A4123A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1" y="3499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61451" name="Text Box 86">
              <a:extLst>
                <a:ext uri="{FF2B5EF4-FFF2-40B4-BE49-F238E27FC236}">
                  <a16:creationId xmlns:a16="http://schemas.microsoft.com/office/drawing/2014/main" id="{5F847907-0307-44A7-9E38-BBF82E447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302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2" name="Text Box 87">
              <a:extLst>
                <a:ext uri="{FF2B5EF4-FFF2-40B4-BE49-F238E27FC236}">
                  <a16:creationId xmlns:a16="http://schemas.microsoft.com/office/drawing/2014/main" id="{A38700FD-7D8B-4DFA-BC2F-2109B5605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366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3" name="Rectangle 88">
              <a:extLst>
                <a:ext uri="{FF2B5EF4-FFF2-40B4-BE49-F238E27FC236}">
                  <a16:creationId xmlns:a16="http://schemas.microsoft.com/office/drawing/2014/main" id="{069E221A-0D17-4CB9-8914-64E7DC5DD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6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454" name="Rectangle 89">
              <a:extLst>
                <a:ext uri="{FF2B5EF4-FFF2-40B4-BE49-F238E27FC236}">
                  <a16:creationId xmlns:a16="http://schemas.microsoft.com/office/drawing/2014/main" id="{DE3F82BB-F6B6-4456-8F4C-C3AD57410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926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455" name="Rectangle 90">
              <a:extLst>
                <a:ext uri="{FF2B5EF4-FFF2-40B4-BE49-F238E27FC236}">
                  <a16:creationId xmlns:a16="http://schemas.microsoft.com/office/drawing/2014/main" id="{45631962-F168-4FC3-AC12-C3B9D45A3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3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456" name="Rectangle 91">
              <a:extLst>
                <a:ext uri="{FF2B5EF4-FFF2-40B4-BE49-F238E27FC236}">
                  <a16:creationId xmlns:a16="http://schemas.microsoft.com/office/drawing/2014/main" id="{27210FA1-7A49-4D16-B4B4-265D2B12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0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1457" name="Rectangle 92">
              <a:extLst>
                <a:ext uri="{FF2B5EF4-FFF2-40B4-BE49-F238E27FC236}">
                  <a16:creationId xmlns:a16="http://schemas.microsoft.com/office/drawing/2014/main" id="{25BD3385-93A0-48AC-98C7-92917C91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1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1458" name="Text Box 93">
              <a:extLst>
                <a:ext uri="{FF2B5EF4-FFF2-40B4-BE49-F238E27FC236}">
                  <a16:creationId xmlns:a16="http://schemas.microsoft.com/office/drawing/2014/main" id="{9DF2FBFB-12DD-4836-BC18-1185D9F2C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600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9" name="Text Box 94">
              <a:extLst>
                <a:ext uri="{FF2B5EF4-FFF2-40B4-BE49-F238E27FC236}">
                  <a16:creationId xmlns:a16="http://schemas.microsoft.com/office/drawing/2014/main" id="{500A19FE-266A-40DB-8C74-1B86608CF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22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0" name="Line 95">
              <a:extLst>
                <a:ext uri="{FF2B5EF4-FFF2-40B4-BE49-F238E27FC236}">
                  <a16:creationId xmlns:a16="http://schemas.microsoft.com/office/drawing/2014/main" id="{18122958-7B00-4A9E-8C53-A297B36D8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966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61" name="Line 96">
              <a:extLst>
                <a:ext uri="{FF2B5EF4-FFF2-40B4-BE49-F238E27FC236}">
                  <a16:creationId xmlns:a16="http://schemas.microsoft.com/office/drawing/2014/main" id="{01992B28-D554-4E8A-9A85-92F9824C6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3646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1462" name="Text Box 102">
              <a:extLst>
                <a:ext uri="{FF2B5EF4-FFF2-40B4-BE49-F238E27FC236}">
                  <a16:creationId xmlns:a16="http://schemas.microsoft.com/office/drawing/2014/main" id="{8BAE2BAE-2B0E-40F8-A2E9-994C4F9AF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16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3" name="Line 103">
              <a:extLst>
                <a:ext uri="{FF2B5EF4-FFF2-40B4-BE49-F238E27FC236}">
                  <a16:creationId xmlns:a16="http://schemas.microsoft.com/office/drawing/2014/main" id="{5E2F0200-9044-491A-A751-5E96272C1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3312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61449" name="Text Box 107">
            <a:extLst>
              <a:ext uri="{FF2B5EF4-FFF2-40B4-BE49-F238E27FC236}">
                <a16:creationId xmlns:a16="http://schemas.microsoft.com/office/drawing/2014/main" id="{27F652D7-5851-4179-8377-AF65B8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248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队列满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1DD2E3B-F7C0-4CE3-A803-BB3D49CAF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三、循环队列定义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DE1C4B5F-CC13-4AED-B256-ABD724D4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53EB950-41D9-4DDD-BD36-5A680D915B7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42</a:t>
            </a:fld>
            <a:endParaRPr lang="en-US" altLang="zh-CN" sz="2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DEBA8F78-8C7B-4FF4-A3B4-EA3ABE94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循环队列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C1447694-545B-4806-9950-C839F0492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819400"/>
            <a:ext cx="8604250" cy="3417888"/>
          </a:xfrm>
        </p:spPr>
        <p:txBody>
          <a:bodyPr/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const int MAXQSIZE=8;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class  </a:t>
            </a:r>
            <a:r>
              <a:rPr lang="en-US" altLang="zh-CN" sz="2000" b="1" dirty="0" err="1">
                <a:ea typeface="黑体" panose="02010609060101010101" pitchFamily="49" charset="-122"/>
              </a:rPr>
              <a:t>SeqQueue</a:t>
            </a:r>
            <a:r>
              <a:rPr lang="en-US" altLang="zh-CN" sz="2000" b="1" dirty="0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	int   base[MAXQSIZE];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	int   front;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    int   rear;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} 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462D389E-3B13-4FDF-B9FA-5A0DB9FC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62471" name="Group 63">
            <a:extLst>
              <a:ext uri="{FF2B5EF4-FFF2-40B4-BE49-F238E27FC236}">
                <a16:creationId xmlns:a16="http://schemas.microsoft.com/office/drawing/2014/main" id="{C5EFA90E-F0AA-4521-855D-21132334058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276600"/>
            <a:ext cx="2895600" cy="2135188"/>
            <a:chOff x="3072" y="2064"/>
            <a:chExt cx="1824" cy="1345"/>
          </a:xfrm>
        </p:grpSpPr>
        <p:grpSp>
          <p:nvGrpSpPr>
            <p:cNvPr id="62472" name="Group 34">
              <a:extLst>
                <a:ext uri="{FF2B5EF4-FFF2-40B4-BE49-F238E27FC236}">
                  <a16:creationId xmlns:a16="http://schemas.microsoft.com/office/drawing/2014/main" id="{9B524B29-9029-43A0-8A57-D79392B14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10"/>
              <a:ext cx="888" cy="852"/>
              <a:chOff x="2400" y="3468"/>
              <a:chExt cx="888" cy="852"/>
            </a:xfrm>
          </p:grpSpPr>
          <p:sp>
            <p:nvSpPr>
              <p:cNvPr id="62486" name="Oval 35" descr="再生纸">
                <a:extLst>
                  <a:ext uri="{FF2B5EF4-FFF2-40B4-BE49-F238E27FC236}">
                    <a16:creationId xmlns:a16="http://schemas.microsoft.com/office/drawing/2014/main" id="{DDE75F8D-50E2-471F-9211-F03C29EE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468"/>
                <a:ext cx="882" cy="852"/>
              </a:xfrm>
              <a:prstGeom prst="ellipse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2487" name="Line 36">
                <a:extLst>
                  <a:ext uri="{FF2B5EF4-FFF2-40B4-BE49-F238E27FC236}">
                    <a16:creationId xmlns:a16="http://schemas.microsoft.com/office/drawing/2014/main" id="{664B371C-2AA0-40B0-B077-8E0632580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468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2488" name="Line 37">
                <a:extLst>
                  <a:ext uri="{FF2B5EF4-FFF2-40B4-BE49-F238E27FC236}">
                    <a16:creationId xmlns:a16="http://schemas.microsoft.com/office/drawing/2014/main" id="{80635CD3-6F4F-4782-912C-94E7F19C8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3880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2489" name="Line 38">
                <a:extLst>
                  <a:ext uri="{FF2B5EF4-FFF2-40B4-BE49-F238E27FC236}">
                    <a16:creationId xmlns:a16="http://schemas.microsoft.com/office/drawing/2014/main" id="{C3031312-8CDF-430D-A289-85F9C7010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3561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2490" name="Line 39">
                <a:extLst>
                  <a:ext uri="{FF2B5EF4-FFF2-40B4-BE49-F238E27FC236}">
                    <a16:creationId xmlns:a16="http://schemas.microsoft.com/office/drawing/2014/main" id="{E827EDD6-BC7D-463C-BB16-FD231D1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3" y="3561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2491" name="Oval 40">
                <a:extLst>
                  <a:ext uri="{FF2B5EF4-FFF2-40B4-BE49-F238E27FC236}">
                    <a16:creationId xmlns:a16="http://schemas.microsoft.com/office/drawing/2014/main" id="{BEFDBD1C-94DF-4D7F-B834-F0F27397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667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2492" name="Text Box 41">
                <a:extLst>
                  <a:ext uri="{FF2B5EF4-FFF2-40B4-BE49-F238E27FC236}">
                    <a16:creationId xmlns:a16="http://schemas.microsoft.com/office/drawing/2014/main" id="{7980BEAE-C468-4182-9B36-D6E06CCC3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410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2493" name="Text Box 42">
                <a:extLst>
                  <a:ext uri="{FF2B5EF4-FFF2-40B4-BE49-F238E27FC236}">
                    <a16:creationId xmlns:a16="http://schemas.microsoft.com/office/drawing/2014/main" id="{97D6649D-8495-43C0-BA51-F2032E91B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7" y="3925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4" name="Text Box 43">
                <a:extLst>
                  <a:ext uri="{FF2B5EF4-FFF2-40B4-BE49-F238E27FC236}">
                    <a16:creationId xmlns:a16="http://schemas.microsoft.com/office/drawing/2014/main" id="{9EEA979B-AAA2-4262-91BF-B38D882F0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4" y="3641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2495" name="Text Box 44">
                <a:extLst>
                  <a:ext uri="{FF2B5EF4-FFF2-40B4-BE49-F238E27FC236}">
                    <a16:creationId xmlns:a16="http://schemas.microsoft.com/office/drawing/2014/main" id="{6599ECDF-45E9-4FC7-8DA8-4D04B5E1D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348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6" name="Text Box 45">
                <a:extLst>
                  <a:ext uri="{FF2B5EF4-FFF2-40B4-BE49-F238E27FC236}">
                    <a16:creationId xmlns:a16="http://schemas.microsoft.com/office/drawing/2014/main" id="{8E34FC4B-26D6-44FC-AC9F-10D5C5A24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366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7" name="Text Box 46">
                <a:extLst>
                  <a:ext uri="{FF2B5EF4-FFF2-40B4-BE49-F238E27FC236}">
                    <a16:creationId xmlns:a16="http://schemas.microsoft.com/office/drawing/2014/main" id="{B119C604-FB6B-44D1-94FF-D6F919128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3914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8" name="Text Box 47">
                <a:extLst>
                  <a:ext uri="{FF2B5EF4-FFF2-40B4-BE49-F238E27FC236}">
                    <a16:creationId xmlns:a16="http://schemas.microsoft.com/office/drawing/2014/main" id="{32079CBB-BD10-4BD3-A625-00C9691DC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1" y="410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2499" name="Text Box 48">
                <a:extLst>
                  <a:ext uri="{FF2B5EF4-FFF2-40B4-BE49-F238E27FC236}">
                    <a16:creationId xmlns:a16="http://schemas.microsoft.com/office/drawing/2014/main" id="{B0B823DD-F860-4EB6-979F-6D3949ADA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1" y="348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473" name="Text Box 49">
              <a:extLst>
                <a:ext uri="{FF2B5EF4-FFF2-40B4-BE49-F238E27FC236}">
                  <a16:creationId xmlns:a16="http://schemas.microsoft.com/office/drawing/2014/main" id="{7CB78CF0-D931-4A89-A5C2-EAB8D7A54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592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4" name="Text Box 50">
              <a:extLst>
                <a:ext uri="{FF2B5EF4-FFF2-40B4-BE49-F238E27FC236}">
                  <a16:creationId xmlns:a16="http://schemas.microsoft.com/office/drawing/2014/main" id="{67770435-DD11-45C0-888B-3AED0C040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95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5" name="Rectangle 51">
              <a:extLst>
                <a:ext uri="{FF2B5EF4-FFF2-40B4-BE49-F238E27FC236}">
                  <a16:creationId xmlns:a16="http://schemas.microsoft.com/office/drawing/2014/main" id="{DE402584-1A16-47F2-A33B-6B03F2C83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16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476" name="Rectangle 52">
              <a:extLst>
                <a:ext uri="{FF2B5EF4-FFF2-40B4-BE49-F238E27FC236}">
                  <a16:creationId xmlns:a16="http://schemas.microsoft.com/office/drawing/2014/main" id="{70654B27-73E9-4B87-A57F-C49294CF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477" name="Rectangle 53">
              <a:extLst>
                <a:ext uri="{FF2B5EF4-FFF2-40B4-BE49-F238E27FC236}">
                  <a16:creationId xmlns:a16="http://schemas.microsoft.com/office/drawing/2014/main" id="{339C8AE7-6560-4A00-9F0A-6E5BBB3FF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478" name="Rectangle 54">
              <a:extLst>
                <a:ext uri="{FF2B5EF4-FFF2-40B4-BE49-F238E27FC236}">
                  <a16:creationId xmlns:a16="http://schemas.microsoft.com/office/drawing/2014/main" id="{8FB8A130-EF1D-4E7E-9C57-D8231C538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479" name="Rectangle 55">
              <a:extLst>
                <a:ext uri="{FF2B5EF4-FFF2-40B4-BE49-F238E27FC236}">
                  <a16:creationId xmlns:a16="http://schemas.microsoft.com/office/drawing/2014/main" id="{1DCD30C2-2770-4627-8FC5-450E6D748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0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480" name="Text Box 56">
              <a:extLst>
                <a:ext uri="{FF2B5EF4-FFF2-40B4-BE49-F238E27FC236}">
                  <a16:creationId xmlns:a16="http://schemas.microsoft.com/office/drawing/2014/main" id="{A26E7407-780E-44AC-AD7E-93903D0EC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168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1" name="Text Box 57">
              <a:extLst>
                <a:ext uri="{FF2B5EF4-FFF2-40B4-BE49-F238E27FC236}">
                  <a16:creationId xmlns:a16="http://schemas.microsoft.com/office/drawing/2014/main" id="{94EA1700-E149-4FF3-B1A6-4A101B525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5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base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2" name="Line 58">
              <a:extLst>
                <a:ext uri="{FF2B5EF4-FFF2-40B4-BE49-F238E27FC236}">
                  <a16:creationId xmlns:a16="http://schemas.microsoft.com/office/drawing/2014/main" id="{7E4AC7EA-3297-482B-860C-DAA67A4AC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48"/>
              <a:ext cx="336" cy="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2483" name="Line 59">
              <a:extLst>
                <a:ext uri="{FF2B5EF4-FFF2-40B4-BE49-F238E27FC236}">
                  <a16:creationId xmlns:a16="http://schemas.microsoft.com/office/drawing/2014/main" id="{FC5BA32A-F259-43EE-9004-1A893D5D1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3216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2484" name="Text Box 60">
              <a:extLst>
                <a:ext uri="{FF2B5EF4-FFF2-40B4-BE49-F238E27FC236}">
                  <a16:creationId xmlns:a16="http://schemas.microsoft.com/office/drawing/2014/main" id="{7B224064-2DFB-446A-A330-530D34ED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6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5" name="Line 61">
              <a:extLst>
                <a:ext uri="{FF2B5EF4-FFF2-40B4-BE49-F238E27FC236}">
                  <a16:creationId xmlns:a16="http://schemas.microsoft.com/office/drawing/2014/main" id="{011A95B4-DB3E-4B57-9ECE-635C583BE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4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A0E36AA-3E14-45E5-A2A9-35EA6C3B6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三、循环队列插入元素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BBA268D6-5AA7-4389-A937-A37D3672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CDB12C2-FB0D-4984-9E00-D586A2284A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43</a:t>
            </a:fld>
            <a:endParaRPr lang="en-US" altLang="zh-CN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E52AF32B-D2FE-4E80-8606-1DFDA68C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循环队列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58639BE-86F9-431A-AF6B-DE09E740E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int </a:t>
            </a:r>
            <a:r>
              <a:rPr lang="en-US" altLang="zh-CN" sz="2000" b="1" dirty="0" err="1">
                <a:ea typeface="黑体" panose="02010609060101010101" pitchFamily="49" charset="-122"/>
              </a:rPr>
              <a:t>EnQueue</a:t>
            </a:r>
            <a:r>
              <a:rPr lang="en-US" altLang="zh-CN" sz="2000" b="1" dirty="0">
                <a:ea typeface="黑体" panose="02010609060101010101" pitchFamily="49" charset="-122"/>
              </a:rPr>
              <a:t>(int e) {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	if ((rear + 1)%MAXQSIZE == front) return(ERROR); </a:t>
            </a:r>
            <a:r>
              <a:rPr lang="en-US" altLang="zh-CN" sz="2000" dirty="0"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ea typeface="黑体" panose="02010609060101010101" pitchFamily="49" charset="-122"/>
              </a:rPr>
              <a:t>队满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	base[rear] = e</a:t>
            </a:r>
            <a:r>
              <a:rPr lang="en-US" altLang="zh-CN" sz="2000" dirty="0">
                <a:ea typeface="黑体" panose="02010609060101010101" pitchFamily="49" charset="-122"/>
              </a:rPr>
              <a:t>;                                        //</a:t>
            </a:r>
            <a:r>
              <a:rPr lang="zh-CN" altLang="en-US" sz="2000" dirty="0">
                <a:ea typeface="黑体" panose="02010609060101010101" pitchFamily="49" charset="-122"/>
              </a:rPr>
              <a:t>在队尾插入新元素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	rear = (rear + 1) % MAXQSIZE</a:t>
            </a:r>
            <a:r>
              <a:rPr lang="en-US" altLang="zh-CN" sz="2000" dirty="0">
                <a:ea typeface="黑体" panose="02010609060101010101" pitchFamily="49" charset="-122"/>
              </a:rPr>
              <a:t>;             //</a:t>
            </a:r>
            <a:r>
              <a:rPr lang="zh-CN" altLang="en-US" sz="2000" dirty="0">
                <a:ea typeface="黑体" panose="02010609060101010101" pitchFamily="49" charset="-122"/>
              </a:rPr>
              <a:t>修改队尾指针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	return(CORRECT);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3BB2178-F1C9-40C7-8166-9143204B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64519" name="Group 36">
            <a:extLst>
              <a:ext uri="{FF2B5EF4-FFF2-40B4-BE49-F238E27FC236}">
                <a16:creationId xmlns:a16="http://schemas.microsoft.com/office/drawing/2014/main" id="{1A779707-1C4D-4BD8-816A-4B0A97CF996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799013"/>
            <a:ext cx="3733800" cy="2058987"/>
            <a:chOff x="3408" y="2822"/>
            <a:chExt cx="2352" cy="1297"/>
          </a:xfrm>
        </p:grpSpPr>
        <p:grpSp>
          <p:nvGrpSpPr>
            <p:cNvPr id="64520" name="Group 37">
              <a:extLst>
                <a:ext uri="{FF2B5EF4-FFF2-40B4-BE49-F238E27FC236}">
                  <a16:creationId xmlns:a16="http://schemas.microsoft.com/office/drawing/2014/main" id="{A3088446-B821-4831-B759-9E1288B88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120"/>
              <a:ext cx="888" cy="852"/>
              <a:chOff x="2400" y="3468"/>
              <a:chExt cx="888" cy="852"/>
            </a:xfrm>
          </p:grpSpPr>
          <p:sp>
            <p:nvSpPr>
              <p:cNvPr id="64534" name="Oval 38" descr="再生纸">
                <a:extLst>
                  <a:ext uri="{FF2B5EF4-FFF2-40B4-BE49-F238E27FC236}">
                    <a16:creationId xmlns:a16="http://schemas.microsoft.com/office/drawing/2014/main" id="{0CA51FB6-E543-4049-BB9A-1E603DE5F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468"/>
                <a:ext cx="882" cy="852"/>
              </a:xfrm>
              <a:prstGeom prst="ellipse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4535" name="Line 39">
                <a:extLst>
                  <a:ext uri="{FF2B5EF4-FFF2-40B4-BE49-F238E27FC236}">
                    <a16:creationId xmlns:a16="http://schemas.microsoft.com/office/drawing/2014/main" id="{33495D31-9577-4789-A644-EF20E0BB7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468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4536" name="Line 40">
                <a:extLst>
                  <a:ext uri="{FF2B5EF4-FFF2-40B4-BE49-F238E27FC236}">
                    <a16:creationId xmlns:a16="http://schemas.microsoft.com/office/drawing/2014/main" id="{F346BED3-FF4A-4981-BD1E-AAD81FD9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3880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4537" name="Line 41">
                <a:extLst>
                  <a:ext uri="{FF2B5EF4-FFF2-40B4-BE49-F238E27FC236}">
                    <a16:creationId xmlns:a16="http://schemas.microsoft.com/office/drawing/2014/main" id="{1BB00669-C2CD-4E47-A1F1-B42033003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3561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4538" name="Line 42">
                <a:extLst>
                  <a:ext uri="{FF2B5EF4-FFF2-40B4-BE49-F238E27FC236}">
                    <a16:creationId xmlns:a16="http://schemas.microsoft.com/office/drawing/2014/main" id="{789B5EAE-EEFB-4847-B139-0B89D1528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3" y="3561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4539" name="Oval 43">
                <a:extLst>
                  <a:ext uri="{FF2B5EF4-FFF2-40B4-BE49-F238E27FC236}">
                    <a16:creationId xmlns:a16="http://schemas.microsoft.com/office/drawing/2014/main" id="{25BF0EE0-31B3-480F-8E0E-7C8EB901E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667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40" name="Text Box 44">
                <a:extLst>
                  <a:ext uri="{FF2B5EF4-FFF2-40B4-BE49-F238E27FC236}">
                    <a16:creationId xmlns:a16="http://schemas.microsoft.com/office/drawing/2014/main" id="{32D9770F-8381-43A2-B265-CA16F7DDE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410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4541" name="Text Box 45">
                <a:extLst>
                  <a:ext uri="{FF2B5EF4-FFF2-40B4-BE49-F238E27FC236}">
                    <a16:creationId xmlns:a16="http://schemas.microsoft.com/office/drawing/2014/main" id="{7CA6451B-B408-488F-9106-F75C6C2CA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7" y="3925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42" name="Text Box 46">
                <a:extLst>
                  <a:ext uri="{FF2B5EF4-FFF2-40B4-BE49-F238E27FC236}">
                    <a16:creationId xmlns:a16="http://schemas.microsoft.com/office/drawing/2014/main" id="{8533ECCB-5FAD-4890-B035-A1A1F641B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4" y="3641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4543" name="Text Box 47">
                <a:extLst>
                  <a:ext uri="{FF2B5EF4-FFF2-40B4-BE49-F238E27FC236}">
                    <a16:creationId xmlns:a16="http://schemas.microsoft.com/office/drawing/2014/main" id="{566E7BF8-0ADF-49BE-B636-B40289B38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1" y="3499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64544" name="Text Box 48">
                <a:extLst>
                  <a:ext uri="{FF2B5EF4-FFF2-40B4-BE49-F238E27FC236}">
                    <a16:creationId xmlns:a16="http://schemas.microsoft.com/office/drawing/2014/main" id="{751D06F5-B98A-4229-A05E-0D6CC750A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366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45" name="Text Box 49">
                <a:extLst>
                  <a:ext uri="{FF2B5EF4-FFF2-40B4-BE49-F238E27FC236}">
                    <a16:creationId xmlns:a16="http://schemas.microsoft.com/office/drawing/2014/main" id="{0FD54BFE-1131-4C1A-86FC-942DA1BDD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3925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4546" name="Text Box 50">
                <a:extLst>
                  <a:ext uri="{FF2B5EF4-FFF2-40B4-BE49-F238E27FC236}">
                    <a16:creationId xmlns:a16="http://schemas.microsoft.com/office/drawing/2014/main" id="{A4BB3432-63FF-4764-A190-7E6234B60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1" y="4104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4547" name="Text Box 51">
                <a:extLst>
                  <a:ext uri="{FF2B5EF4-FFF2-40B4-BE49-F238E27FC236}">
                    <a16:creationId xmlns:a16="http://schemas.microsoft.com/office/drawing/2014/main" id="{C6B1D409-EFFA-476D-BD82-DEE88549B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1" y="3499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64521" name="Text Box 52">
              <a:extLst>
                <a:ext uri="{FF2B5EF4-FFF2-40B4-BE49-F238E27FC236}">
                  <a16:creationId xmlns:a16="http://schemas.microsoft.com/office/drawing/2014/main" id="{3A4FCD84-4DA8-473A-98D7-6F9DEFF0E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302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22" name="Text Box 53">
              <a:extLst>
                <a:ext uri="{FF2B5EF4-FFF2-40B4-BE49-F238E27FC236}">
                  <a16:creationId xmlns:a16="http://schemas.microsoft.com/office/drawing/2014/main" id="{7039F1A3-C818-495A-A593-99102CA16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366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23" name="Rectangle 54">
              <a:extLst>
                <a:ext uri="{FF2B5EF4-FFF2-40B4-BE49-F238E27FC236}">
                  <a16:creationId xmlns:a16="http://schemas.microsoft.com/office/drawing/2014/main" id="{8E606477-ECCB-4066-9CF9-6525F51D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6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24" name="Rectangle 55">
              <a:extLst>
                <a:ext uri="{FF2B5EF4-FFF2-40B4-BE49-F238E27FC236}">
                  <a16:creationId xmlns:a16="http://schemas.microsoft.com/office/drawing/2014/main" id="{8B4B55E4-1C79-4EC4-9799-1835766F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926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525" name="Rectangle 56">
              <a:extLst>
                <a:ext uri="{FF2B5EF4-FFF2-40B4-BE49-F238E27FC236}">
                  <a16:creationId xmlns:a16="http://schemas.microsoft.com/office/drawing/2014/main" id="{4FFB4CDE-2CE5-4C4B-A086-A6889B997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3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4526" name="Rectangle 57">
              <a:extLst>
                <a:ext uri="{FF2B5EF4-FFF2-40B4-BE49-F238E27FC236}">
                  <a16:creationId xmlns:a16="http://schemas.microsoft.com/office/drawing/2014/main" id="{16363399-9A0E-4AF9-9F69-A861C5171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0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4527" name="Rectangle 58">
              <a:extLst>
                <a:ext uri="{FF2B5EF4-FFF2-40B4-BE49-F238E27FC236}">
                  <a16:creationId xmlns:a16="http://schemas.microsoft.com/office/drawing/2014/main" id="{7991D334-DF11-44E1-8894-C279F185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1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4528" name="Text Box 59">
              <a:extLst>
                <a:ext uri="{FF2B5EF4-FFF2-40B4-BE49-F238E27FC236}">
                  <a16:creationId xmlns:a16="http://schemas.microsoft.com/office/drawing/2014/main" id="{A9DAC5A1-B3C3-4C7C-9B5B-FF5FA39D2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600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29" name="Text Box 60">
              <a:extLst>
                <a:ext uri="{FF2B5EF4-FFF2-40B4-BE49-F238E27FC236}">
                  <a16:creationId xmlns:a16="http://schemas.microsoft.com/office/drawing/2014/main" id="{4F9AEBC2-F466-4780-94DE-9468D4CD6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22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0" name="Line 61">
              <a:extLst>
                <a:ext uri="{FF2B5EF4-FFF2-40B4-BE49-F238E27FC236}">
                  <a16:creationId xmlns:a16="http://schemas.microsoft.com/office/drawing/2014/main" id="{593314B6-28D2-4B0C-BE57-187512223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966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4531" name="Line 62">
              <a:extLst>
                <a:ext uri="{FF2B5EF4-FFF2-40B4-BE49-F238E27FC236}">
                  <a16:creationId xmlns:a16="http://schemas.microsoft.com/office/drawing/2014/main" id="{4B2495A5-EBFF-48AA-BE9A-9BE026778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3646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4532" name="Text Box 63">
              <a:extLst>
                <a:ext uri="{FF2B5EF4-FFF2-40B4-BE49-F238E27FC236}">
                  <a16:creationId xmlns:a16="http://schemas.microsoft.com/office/drawing/2014/main" id="{F11D64BA-8177-4E8B-B659-49A0BC24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16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3" name="Line 64">
              <a:extLst>
                <a:ext uri="{FF2B5EF4-FFF2-40B4-BE49-F238E27FC236}">
                  <a16:creationId xmlns:a16="http://schemas.microsoft.com/office/drawing/2014/main" id="{96536AC1-6316-48E3-8659-994C06416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3312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30D1E44-199C-4198-ADAE-B61BB079B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三、循环队列删除元素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40D8C25F-CDDE-4364-9814-2AFADF0EF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F8B14EA-0319-4CB7-A454-419090DD955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44</a:t>
            </a:fld>
            <a:endParaRPr lang="en-US" altLang="zh-CN" sz="2400" dirty="0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356BBBE-F1D0-4EEA-AC9A-E6CCA57D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循环队列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435830DA-E19A-4159-9BBB-136529FCD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ea typeface="黑体" panose="02010609060101010101" pitchFamily="49" charset="-122"/>
              </a:rPr>
              <a:t>int DeQueue(int&amp; e) {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ea typeface="黑体" panose="02010609060101010101" pitchFamily="49" charset="-122"/>
              </a:rPr>
              <a:t>	if (rear == front) return(ERROR);      </a:t>
            </a:r>
            <a:r>
              <a:rPr lang="en-US" altLang="zh-CN" sz="2000">
                <a:ea typeface="黑体" panose="02010609060101010101" pitchFamily="49" charset="-122"/>
              </a:rPr>
              <a:t>//</a:t>
            </a:r>
            <a:r>
              <a:rPr lang="zh-CN" altLang="en-US" sz="2000">
                <a:ea typeface="黑体" panose="02010609060101010101" pitchFamily="49" charset="-122"/>
              </a:rPr>
              <a:t>判断是否队空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ea typeface="黑体" panose="02010609060101010101" pitchFamily="49" charset="-122"/>
              </a:rPr>
              <a:t>	e = base[Q.front];                                    </a:t>
            </a:r>
            <a:r>
              <a:rPr lang="en-US" altLang="zh-CN" sz="2000">
                <a:ea typeface="黑体" panose="02010609060101010101" pitchFamily="49" charset="-122"/>
              </a:rPr>
              <a:t>//</a:t>
            </a:r>
            <a:r>
              <a:rPr lang="zh-CN" altLang="en-US" sz="2000">
                <a:ea typeface="黑体" panose="02010609060101010101" pitchFamily="49" charset="-122"/>
              </a:rPr>
              <a:t>保留队头元素</a:t>
            </a:r>
            <a:endParaRPr lang="en-US" altLang="zh-CN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ea typeface="黑体" panose="02010609060101010101" pitchFamily="49" charset="-122"/>
              </a:rPr>
              <a:t>	front = (front + 1) % MAXQSIZE;      </a:t>
            </a:r>
            <a:r>
              <a:rPr lang="en-US" altLang="zh-CN" sz="2000">
                <a:ea typeface="黑体" panose="02010609060101010101" pitchFamily="49" charset="-122"/>
              </a:rPr>
              <a:t>//</a:t>
            </a:r>
            <a:r>
              <a:rPr lang="zh-CN" altLang="en-US" sz="2000">
                <a:ea typeface="黑体" panose="02010609060101010101" pitchFamily="49" charset="-122"/>
              </a:rPr>
              <a:t>修改队头指针</a:t>
            </a:r>
            <a:endParaRPr lang="en-US" altLang="zh-CN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ea typeface="黑体" panose="02010609060101010101" pitchFamily="49" charset="-122"/>
              </a:rPr>
              <a:t>	return(CORRECT);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91C724E6-9A59-4A34-B26D-A908AF88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65543" name="Group 62">
            <a:extLst>
              <a:ext uri="{FF2B5EF4-FFF2-40B4-BE49-F238E27FC236}">
                <a16:creationId xmlns:a16="http://schemas.microsoft.com/office/drawing/2014/main" id="{0517D19D-80D2-4542-942C-560CB9DE280F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4714875"/>
            <a:ext cx="2841625" cy="1906588"/>
            <a:chOff x="3408" y="2784"/>
            <a:chExt cx="1790" cy="1201"/>
          </a:xfrm>
        </p:grpSpPr>
        <p:sp>
          <p:nvSpPr>
            <p:cNvPr id="65544" name="Oval 37" descr="再生纸">
              <a:extLst>
                <a:ext uri="{FF2B5EF4-FFF2-40B4-BE49-F238E27FC236}">
                  <a16:creationId xmlns:a16="http://schemas.microsoft.com/office/drawing/2014/main" id="{1C568F16-8037-4C65-8654-2609466D4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978"/>
              <a:ext cx="882" cy="852"/>
            </a:xfrm>
            <a:prstGeom prst="ellips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5545" name="Line 38">
              <a:extLst>
                <a:ext uri="{FF2B5EF4-FFF2-40B4-BE49-F238E27FC236}">
                  <a16:creationId xmlns:a16="http://schemas.microsoft.com/office/drawing/2014/main" id="{B58BEB30-21EF-40D5-82DF-C75E52A9E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2978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5546" name="Line 39">
              <a:extLst>
                <a:ext uri="{FF2B5EF4-FFF2-40B4-BE49-F238E27FC236}">
                  <a16:creationId xmlns:a16="http://schemas.microsoft.com/office/drawing/2014/main" id="{C3506EBB-157A-4063-89BB-F36C948C3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3390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5547" name="Line 40">
              <a:extLst>
                <a:ext uri="{FF2B5EF4-FFF2-40B4-BE49-F238E27FC236}">
                  <a16:creationId xmlns:a16="http://schemas.microsoft.com/office/drawing/2014/main" id="{7E3AC32C-462C-4258-9ACB-60CE5DD99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3071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5548" name="Line 41">
              <a:extLst>
                <a:ext uri="{FF2B5EF4-FFF2-40B4-BE49-F238E27FC236}">
                  <a16:creationId xmlns:a16="http://schemas.microsoft.com/office/drawing/2014/main" id="{F5A17168-52E5-45D5-9152-35EDC202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3" y="3071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5549" name="Oval 42">
              <a:extLst>
                <a:ext uri="{FF2B5EF4-FFF2-40B4-BE49-F238E27FC236}">
                  <a16:creationId xmlns:a16="http://schemas.microsoft.com/office/drawing/2014/main" id="{A0DB7E35-47D6-4F3A-B530-0617AA25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177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5550" name="Text Box 43">
              <a:extLst>
                <a:ext uri="{FF2B5EF4-FFF2-40B4-BE49-F238E27FC236}">
                  <a16:creationId xmlns:a16="http://schemas.microsoft.com/office/drawing/2014/main" id="{93B87E13-A6BA-48DF-9D0B-6BA98D10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1" name="Text Box 44">
              <a:extLst>
                <a:ext uri="{FF2B5EF4-FFF2-40B4-BE49-F238E27FC236}">
                  <a16:creationId xmlns:a16="http://schemas.microsoft.com/office/drawing/2014/main" id="{DD1ACC4B-1520-4FD4-BB8E-912AD0F0B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352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2" name="Rectangle 45">
              <a:extLst>
                <a:ext uri="{FF2B5EF4-FFF2-40B4-BE49-F238E27FC236}">
                  <a16:creationId xmlns:a16="http://schemas.microsoft.com/office/drawing/2014/main" id="{6F21A82D-A347-4704-8D1C-8D8932DFD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79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553" name="Rectangle 46">
              <a:extLst>
                <a:ext uri="{FF2B5EF4-FFF2-40B4-BE49-F238E27FC236}">
                  <a16:creationId xmlns:a16="http://schemas.microsoft.com/office/drawing/2014/main" id="{24381E8B-373E-41C2-AF94-52D15B822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554" name="Rectangle 47">
              <a:extLst>
                <a:ext uri="{FF2B5EF4-FFF2-40B4-BE49-F238E27FC236}">
                  <a16:creationId xmlns:a16="http://schemas.microsoft.com/office/drawing/2014/main" id="{7A8326FF-46C5-4F07-8C44-9B7EB024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0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555" name="Rectangle 48">
              <a:extLst>
                <a:ext uri="{FF2B5EF4-FFF2-40B4-BE49-F238E27FC236}">
                  <a16:creationId xmlns:a16="http://schemas.microsoft.com/office/drawing/2014/main" id="{3C68F1D8-E62D-4E4F-AA63-50D568969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7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5556" name="Rectangle 49">
              <a:extLst>
                <a:ext uri="{FF2B5EF4-FFF2-40B4-BE49-F238E27FC236}">
                  <a16:creationId xmlns:a16="http://schemas.microsoft.com/office/drawing/2014/main" id="{72685D7A-8798-4AA8-AC07-3456F58A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557" name="Text Box 50">
              <a:extLst>
                <a:ext uri="{FF2B5EF4-FFF2-40B4-BE49-F238E27FC236}">
                  <a16:creationId xmlns:a16="http://schemas.microsoft.com/office/drawing/2014/main" id="{7123620C-A5CE-421A-85C0-1AFDE356A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3009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8" name="Line 53">
              <a:extLst>
                <a:ext uri="{FF2B5EF4-FFF2-40B4-BE49-F238E27FC236}">
                  <a16:creationId xmlns:a16="http://schemas.microsoft.com/office/drawing/2014/main" id="{CD877381-0971-4ACA-8A7B-1B53FD5FF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9" y="3085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5559" name="Text Box 54">
              <a:extLst>
                <a:ext uri="{FF2B5EF4-FFF2-40B4-BE49-F238E27FC236}">
                  <a16:creationId xmlns:a16="http://schemas.microsoft.com/office/drawing/2014/main" id="{E65CCDEE-F2A0-4720-B35C-E890755D5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360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0" name="Text Box 55">
              <a:extLst>
                <a:ext uri="{FF2B5EF4-FFF2-40B4-BE49-F238E27FC236}">
                  <a16:creationId xmlns:a16="http://schemas.microsoft.com/office/drawing/2014/main" id="{B447075B-3344-4D3F-9114-B7EA79BEC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7" y="342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1" name="Text Box 56">
              <a:extLst>
                <a:ext uri="{FF2B5EF4-FFF2-40B4-BE49-F238E27FC236}">
                  <a16:creationId xmlns:a16="http://schemas.microsoft.com/office/drawing/2014/main" id="{1E15B931-68CB-458F-8065-6DEA536B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317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2" name="Text Box 57">
              <a:extLst>
                <a:ext uri="{FF2B5EF4-FFF2-40B4-BE49-F238E27FC236}">
                  <a16:creationId xmlns:a16="http://schemas.microsoft.com/office/drawing/2014/main" id="{66DCB7EC-34BE-4E6B-A7B4-72565885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342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3" name="Text Box 58">
              <a:extLst>
                <a:ext uri="{FF2B5EF4-FFF2-40B4-BE49-F238E27FC236}">
                  <a16:creationId xmlns:a16="http://schemas.microsoft.com/office/drawing/2014/main" id="{777AE9A8-940E-46F6-A6AD-6FF93942E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360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4" name="Text Box 59">
              <a:extLst>
                <a:ext uri="{FF2B5EF4-FFF2-40B4-BE49-F238E27FC236}">
                  <a16:creationId xmlns:a16="http://schemas.microsoft.com/office/drawing/2014/main" id="{724AB380-A4CF-4F80-95DA-37BFDB064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6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5" name="Line 60">
              <a:extLst>
                <a:ext uri="{FF2B5EF4-FFF2-40B4-BE49-F238E27FC236}">
                  <a16:creationId xmlns:a16="http://schemas.microsoft.com/office/drawing/2014/main" id="{5DEC47AC-1753-450A-9A5E-8091A0D37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3360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99EBD776-6F39-4B9D-9710-3211F053AD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6313" y="6400800"/>
            <a:ext cx="5476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208AA5-D2D4-46ED-A298-6313ABF2C43E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8B02022D-83F3-400E-A14F-A236D7AD0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3212976"/>
            <a:ext cx="80772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" algn="l"/>
              </a:tabLst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（Ａ）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           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（Ｂ）（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% n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" algn="l"/>
              </a:tabLst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（Ｃ）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        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（Ｄ）（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% n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D44B901D-A450-4C31-BAE6-1F2FA3E8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03" y="4303374"/>
            <a:ext cx="434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52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要分析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种公式哪种最合理？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r ≥f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）合理；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r &lt; f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）合理；</a:t>
            </a: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76741C69-5A6F-4FCE-9CEA-20B6BF92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0" y="429067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sp>
        <p:nvSpPr>
          <p:cNvPr id="402438" name="AutoShape 6">
            <a:extLst>
              <a:ext uri="{FF2B5EF4-FFF2-40B4-BE49-F238E27FC236}">
                <a16:creationId xmlns:a16="http://schemas.microsoft.com/office/drawing/2014/main" id="{A0ECBC6D-0E6C-4A26-B9D6-DBBAB61BCC7E}"/>
              </a:ext>
            </a:extLst>
          </p:cNvPr>
          <p:cNvSpPr>
            <a:spLocks/>
          </p:cNvSpPr>
          <p:nvPr/>
        </p:nvSpPr>
        <p:spPr bwMode="auto">
          <a:xfrm>
            <a:off x="4835735" y="4989174"/>
            <a:ext cx="152400" cy="762000"/>
          </a:xfrm>
          <a:prstGeom prst="rightBrace">
            <a:avLst>
              <a:gd name="adj1" fmla="val 36319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zh-CN" altLang="zh-CN" sz="2800" b="1">
              <a:solidFill>
                <a:srgbClr val="99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2439" name="Text Box 7">
            <a:extLst>
              <a:ext uri="{FF2B5EF4-FFF2-40B4-BE49-F238E27FC236}">
                <a16:creationId xmlns:a16="http://schemas.microsoft.com/office/drawing/2014/main" id="{76BF775E-CF2A-471B-81E6-98BF10478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135" y="4869160"/>
            <a:ext cx="3429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综合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种情况，以（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）的表达最为合理</a:t>
            </a:r>
          </a:p>
        </p:txBody>
      </p:sp>
      <p:sp>
        <p:nvSpPr>
          <p:cNvPr id="402448" name="Rectangle 16">
            <a:extLst>
              <a:ext uri="{FF2B5EF4-FFF2-40B4-BE49-F238E27FC236}">
                <a16:creationId xmlns:a16="http://schemas.microsoft.com/office/drawing/2014/main" id="{755C751A-4070-4975-84FC-01897C84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143000"/>
            <a:ext cx="8212137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：数组Ｑ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[n]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用来表示一个循环队列，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为当前队列头元素的前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为队尾元素的位置。假定队列中元素的个数小于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，计算队列中元素的公式为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utoUpdateAnimBg="0"/>
      <p:bldP spid="402435" grpId="0" build="p" autoUpdateAnimBg="0"/>
      <p:bldP spid="402436" grpId="0" autoUpdateAnimBg="0"/>
      <p:bldP spid="402438" grpId="0" animBg="1" autoUpdateAnimBg="0"/>
      <p:bldP spid="402439" grpId="0" autoUpdateAnimBg="0"/>
      <p:bldP spid="40244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99EBD776-6F39-4B9D-9710-3211F053AD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2440" y="6309320"/>
            <a:ext cx="5476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208AA5-D2D4-46ED-A298-6313ABF2C43E}" type="slidenum"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2440" name="Rectangle 8">
            <a:extLst>
              <a:ext uri="{FF2B5EF4-FFF2-40B4-BE49-F238E27FC236}">
                <a16:creationId xmlns:a16="http://schemas.microsoft.com/office/drawing/2014/main" id="{C1BDF3F7-80B2-4C78-9880-8CFBD9CC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78" y="1295484"/>
            <a:ext cx="82325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eaLnBrk="1" hangingPunct="1">
              <a:tabLst>
                <a:tab pos="762000" algn="l"/>
              </a:tabLst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：设循环队列数组大小为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，队头指针为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front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，队尾指针为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rear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；约定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front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指向队头元素的前一个位置，该位置永远不存放数据。则入队操作时，修改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rear=______________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，出队操作修改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front=</a:t>
            </a:r>
          </a:p>
          <a:p>
            <a:pPr eaLnBrk="1" hangingPunct="1">
              <a:tabLst>
                <a:tab pos="762000" algn="l"/>
              </a:tabLst>
              <a:defRPr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_______________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，队空的判别条件为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___________</a:t>
            </a:r>
          </a:p>
          <a:p>
            <a:pPr eaLnBrk="1" hangingPunct="1">
              <a:tabLst>
                <a:tab pos="762000" algn="l"/>
              </a:tabLst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，队满的判断条件为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_____________________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。若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front=20,rear=60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，则队列长度为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______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，若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front=60,rear=20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，则队列长度为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_______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2441" name="Rectangle 9">
            <a:extLst>
              <a:ext uri="{FF2B5EF4-FFF2-40B4-BE49-F238E27FC236}">
                <a16:creationId xmlns:a16="http://schemas.microsoft.com/office/drawing/2014/main" id="{0808C7B1-F8D8-4A1C-AD41-F1E22C75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564904"/>
            <a:ext cx="235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(rear+1)%100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51D30F1-0056-4C9B-8597-B6C407B1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981076"/>
            <a:ext cx="2539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(front+1)%100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C066EBE-2BE4-4C08-80E8-7CC52900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45" y="2905780"/>
            <a:ext cx="235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rear==front 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274D77C-67E9-4FAE-9F1B-BA085813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450" y="3427998"/>
            <a:ext cx="3626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(rear+1)%100==front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AE2153-2B29-4A78-BE3D-7A4D5042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472" y="3882688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D714C44-7B9A-47B9-BF65-2B1B93BF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472" y="4291092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72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1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:a16="http://schemas.microsoft.com/office/drawing/2014/main" id="{69311965-7BB3-4869-B983-7945F487D4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5200" y="6400800"/>
            <a:ext cx="558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909D52-D867-45C5-BD62-C1E2A1AC91FF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7DC169E3-CCE2-4E36-AC2B-0CC79E0B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214438"/>
            <a:ext cx="807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：一循环队列如下图所示，若先删除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个元素，接着再插入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个元素，请问队头和队尾指针分别指向哪个位置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?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2760FD3-D319-44AF-9C09-35ACE706C250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2095500"/>
            <a:ext cx="2895600" cy="2819400"/>
            <a:chOff x="428" y="890"/>
            <a:chExt cx="1824" cy="1776"/>
          </a:xfrm>
        </p:grpSpPr>
        <p:pic>
          <p:nvPicPr>
            <p:cNvPr id="60445" name="Picture 4" descr="未命名1">
              <a:extLst>
                <a:ext uri="{FF2B5EF4-FFF2-40B4-BE49-F238E27FC236}">
                  <a16:creationId xmlns:a16="http://schemas.microsoft.com/office/drawing/2014/main" id="{F1B9EB06-C927-47B9-90B0-621132648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42" t="29028" r="68550" b="22153"/>
            <a:stretch>
              <a:fillRect/>
            </a:stretch>
          </p:blipFill>
          <p:spPr bwMode="auto">
            <a:xfrm>
              <a:off x="428" y="890"/>
              <a:ext cx="1824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46" name="Text Box 5">
              <a:extLst>
                <a:ext uri="{FF2B5EF4-FFF2-40B4-BE49-F238E27FC236}">
                  <a16:creationId xmlns:a16="http://schemas.microsoft.com/office/drawing/2014/main" id="{03E15CCB-4A7D-4A59-A613-FBE2D1ED2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1190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J2     J3	</a:t>
              </a:r>
            </a:p>
          </p:txBody>
        </p:sp>
        <p:sp>
          <p:nvSpPr>
            <p:cNvPr id="60447" name="Text Box 6">
              <a:extLst>
                <a:ext uri="{FF2B5EF4-FFF2-40B4-BE49-F238E27FC236}">
                  <a16:creationId xmlns:a16="http://schemas.microsoft.com/office/drawing/2014/main" id="{BF15321B-6B50-43C0-9D03-F41B857C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1730"/>
              <a:ext cx="13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J1         J4</a:t>
              </a:r>
              <a:endParaRPr lang="en-US" altLang="zh-TW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48" name="Text Box 7">
              <a:extLst>
                <a:ext uri="{FF2B5EF4-FFF2-40B4-BE49-F238E27FC236}">
                  <a16:creationId xmlns:a16="http://schemas.microsoft.com/office/drawing/2014/main" id="{541B552A-0DFD-4A95-A7EB-EBE7AF55C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2090"/>
              <a:ext cx="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J5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A8618F6-856D-468C-AFD8-8FEFE6CFBC41}"/>
              </a:ext>
            </a:extLst>
          </p:cNvPr>
          <p:cNvGrpSpPr>
            <a:grpSpLocks/>
          </p:cNvGrpSpPr>
          <p:nvPr/>
        </p:nvGrpSpPr>
        <p:grpSpPr bwMode="auto">
          <a:xfrm>
            <a:off x="0" y="3857625"/>
            <a:ext cx="2386013" cy="1462088"/>
            <a:chOff x="37" y="2000"/>
            <a:chExt cx="1503" cy="921"/>
          </a:xfrm>
        </p:grpSpPr>
        <p:sp>
          <p:nvSpPr>
            <p:cNvPr id="60441" name="Rectangle 9">
              <a:extLst>
                <a:ext uri="{FF2B5EF4-FFF2-40B4-BE49-F238E27FC236}">
                  <a16:creationId xmlns:a16="http://schemas.microsoft.com/office/drawing/2014/main" id="{69F613E6-0F29-4694-8A26-0ACA718F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2160"/>
              <a:ext cx="9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front=1</a:t>
              </a:r>
            </a:p>
          </p:txBody>
        </p:sp>
        <p:sp>
          <p:nvSpPr>
            <p:cNvPr id="60442" name="Rectangle 10">
              <a:extLst>
                <a:ext uri="{FF2B5EF4-FFF2-40B4-BE49-F238E27FC236}">
                  <a16:creationId xmlns:a16="http://schemas.microsoft.com/office/drawing/2014/main" id="{66AF977E-90AD-446E-87EC-E36EBB53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630"/>
              <a:ext cx="7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rear=0</a:t>
              </a:r>
            </a:p>
          </p:txBody>
        </p:sp>
        <p:sp>
          <p:nvSpPr>
            <p:cNvPr id="60443" name="Line 11">
              <a:extLst>
                <a:ext uri="{FF2B5EF4-FFF2-40B4-BE49-F238E27FC236}">
                  <a16:creationId xmlns:a16="http://schemas.microsoft.com/office/drawing/2014/main" id="{852556A5-4A8D-4B54-9F71-3C0C5021D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" y="2000"/>
              <a:ext cx="307" cy="21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Line 12">
              <a:extLst>
                <a:ext uri="{FF2B5EF4-FFF2-40B4-BE49-F238E27FC236}">
                  <a16:creationId xmlns:a16="http://schemas.microsoft.com/office/drawing/2014/main" id="{D34F09AE-84FD-4C48-B2BC-C29FB4AF0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7" y="2360"/>
              <a:ext cx="29" cy="30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3469" name="Rectangle 13">
            <a:extLst>
              <a:ext uri="{FF2B5EF4-FFF2-40B4-BE49-F238E27FC236}">
                <a16:creationId xmlns:a16="http://schemas.microsoft.com/office/drawing/2014/main" id="{E8165B34-B4D8-41D4-99DC-1DCD2B81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5500688"/>
            <a:ext cx="8853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解：由图可知，队头和队尾指针的初态分别为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front=1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和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rear=0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。删除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个元素后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f=(1+4)%6=5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；再插入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个元素后，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r=(0+4)%6=4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03472" name="Arc 16">
            <a:extLst>
              <a:ext uri="{FF2B5EF4-FFF2-40B4-BE49-F238E27FC236}">
                <a16:creationId xmlns:a16="http://schemas.microsoft.com/office/drawing/2014/main" id="{997078D7-3E89-476D-894F-C89107C23D55}"/>
              </a:ext>
            </a:extLst>
          </p:cNvPr>
          <p:cNvSpPr>
            <a:spLocks/>
          </p:cNvSpPr>
          <p:nvPr/>
        </p:nvSpPr>
        <p:spPr bwMode="auto">
          <a:xfrm flipH="1" flipV="1">
            <a:off x="685800" y="2095500"/>
            <a:ext cx="3117850" cy="2520950"/>
          </a:xfrm>
          <a:custGeom>
            <a:avLst/>
            <a:gdLst>
              <a:gd name="T0" fmla="*/ 2147483646 w 42834"/>
              <a:gd name="T1" fmla="*/ 2147483646 h 30285"/>
              <a:gd name="T2" fmla="*/ 2147483646 w 42834"/>
              <a:gd name="T3" fmla="*/ 0 h 30285"/>
              <a:gd name="T4" fmla="*/ 2147483646 w 42834"/>
              <a:gd name="T5" fmla="*/ 2147483646 h 30285"/>
              <a:gd name="T6" fmla="*/ 0 60000 65536"/>
              <a:gd name="T7" fmla="*/ 0 60000 65536"/>
              <a:gd name="T8" fmla="*/ 0 60000 65536"/>
              <a:gd name="T9" fmla="*/ 0 w 42834"/>
              <a:gd name="T10" fmla="*/ 0 h 30285"/>
              <a:gd name="T11" fmla="*/ 42834 w 42834"/>
              <a:gd name="T12" fmla="*/ 30285 h 30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34" h="30285" fill="none" extrusionOk="0">
                <a:moveTo>
                  <a:pt x="42833" y="12646"/>
                </a:moveTo>
                <a:cubicBezTo>
                  <a:pt x="40925" y="22871"/>
                  <a:pt x="32001" y="30284"/>
                  <a:pt x="21600" y="30285"/>
                </a:cubicBezTo>
                <a:cubicBezTo>
                  <a:pt x="9670" y="30285"/>
                  <a:pt x="0" y="20614"/>
                  <a:pt x="0" y="8685"/>
                </a:cubicBezTo>
                <a:cubicBezTo>
                  <a:pt x="-1" y="5695"/>
                  <a:pt x="620" y="2737"/>
                  <a:pt x="1822" y="-1"/>
                </a:cubicBezTo>
              </a:path>
              <a:path w="42834" h="30285" stroke="0" extrusionOk="0">
                <a:moveTo>
                  <a:pt x="42833" y="12646"/>
                </a:moveTo>
                <a:cubicBezTo>
                  <a:pt x="40925" y="22871"/>
                  <a:pt x="32001" y="30284"/>
                  <a:pt x="21600" y="30285"/>
                </a:cubicBezTo>
                <a:cubicBezTo>
                  <a:pt x="9670" y="30285"/>
                  <a:pt x="0" y="20614"/>
                  <a:pt x="0" y="8685"/>
                </a:cubicBezTo>
                <a:cubicBezTo>
                  <a:pt x="-1" y="5695"/>
                  <a:pt x="620" y="2737"/>
                  <a:pt x="1822" y="-1"/>
                </a:cubicBezTo>
                <a:lnTo>
                  <a:pt x="21600" y="8685"/>
                </a:lnTo>
                <a:lnTo>
                  <a:pt x="42833" y="12646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5938601F-A8FB-4C0B-91E0-014EB6D5254C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4492625"/>
            <a:ext cx="1743075" cy="690563"/>
            <a:chOff x="1872" y="2400"/>
            <a:chExt cx="1098" cy="435"/>
          </a:xfrm>
        </p:grpSpPr>
        <p:sp>
          <p:nvSpPr>
            <p:cNvPr id="60439" name="Rectangle 18">
              <a:extLst>
                <a:ext uri="{FF2B5EF4-FFF2-40B4-BE49-F238E27FC236}">
                  <a16:creationId xmlns:a16="http://schemas.microsoft.com/office/drawing/2014/main" id="{3E4E1855-383F-42CA-A069-5B88B7447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44"/>
              <a:ext cx="10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front=5</a:t>
              </a:r>
            </a:p>
          </p:txBody>
        </p:sp>
        <p:sp>
          <p:nvSpPr>
            <p:cNvPr id="60440" name="Line 19">
              <a:extLst>
                <a:ext uri="{FF2B5EF4-FFF2-40B4-BE49-F238E27FC236}">
                  <a16:creationId xmlns:a16="http://schemas.microsoft.com/office/drawing/2014/main" id="{A1255AAF-60F4-4B29-8250-04C73312C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400"/>
              <a:ext cx="192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3476" name="Object 2">
            <a:extLst>
              <a:ext uri="{FF2B5EF4-FFF2-40B4-BE49-F238E27FC236}">
                <a16:creationId xmlns:a16="http://schemas.microsoft.com/office/drawing/2014/main" id="{0ABBB05D-738F-46C0-82F7-99854D1E3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9725" y="2036763"/>
          <a:ext cx="249396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3240381" imgH="3367455" progId="">
                  <p:embed/>
                </p:oleObj>
              </mc:Choice>
              <mc:Fallback>
                <p:oleObj name="Image" r:id="rId4" imgW="3240381" imgH="3367455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036763"/>
                        <a:ext cx="249396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>
            <a:extLst>
              <a:ext uri="{FF2B5EF4-FFF2-40B4-BE49-F238E27FC236}">
                <a16:creationId xmlns:a16="http://schemas.microsoft.com/office/drawing/2014/main" id="{8EEC2925-1893-4ED7-9C7F-C5D3F6DFDB20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2092325"/>
            <a:ext cx="2895600" cy="2819400"/>
            <a:chOff x="2832" y="1392"/>
            <a:chExt cx="2066" cy="2112"/>
          </a:xfrm>
        </p:grpSpPr>
        <p:pic>
          <p:nvPicPr>
            <p:cNvPr id="60435" name="Picture 22" descr="未命名1">
              <a:extLst>
                <a:ext uri="{FF2B5EF4-FFF2-40B4-BE49-F238E27FC236}">
                  <a16:creationId xmlns:a16="http://schemas.microsoft.com/office/drawing/2014/main" id="{E3873422-C5B0-46D4-A87E-86E79DAFF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9" t="25070" r="27599" b="16875"/>
            <a:stretch>
              <a:fillRect/>
            </a:stretch>
          </p:blipFill>
          <p:spPr bwMode="auto">
            <a:xfrm>
              <a:off x="2832" y="1392"/>
              <a:ext cx="2066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36" name="Text Box 23">
              <a:extLst>
                <a:ext uri="{FF2B5EF4-FFF2-40B4-BE49-F238E27FC236}">
                  <a16:creationId xmlns:a16="http://schemas.microsoft.com/office/drawing/2014/main" id="{E932F19E-A515-4193-8D89-586A29FEF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2777"/>
              <a:ext cx="90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J6   J5</a:t>
              </a:r>
            </a:p>
          </p:txBody>
        </p:sp>
        <p:sp>
          <p:nvSpPr>
            <p:cNvPr id="60437" name="Text Box 24">
              <a:extLst>
                <a:ext uri="{FF2B5EF4-FFF2-40B4-BE49-F238E27FC236}">
                  <a16:creationId xmlns:a16="http://schemas.microsoft.com/office/drawing/2014/main" id="{196101BF-08DD-4353-943E-BD3608F6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2391"/>
              <a:ext cx="3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J7</a:t>
              </a:r>
            </a:p>
          </p:txBody>
        </p:sp>
        <p:sp>
          <p:nvSpPr>
            <p:cNvPr id="60438" name="Text Box 25">
              <a:extLst>
                <a:ext uri="{FF2B5EF4-FFF2-40B4-BE49-F238E27FC236}">
                  <a16:creationId xmlns:a16="http://schemas.microsoft.com/office/drawing/2014/main" id="{86AF7F75-EAC3-47EB-8D54-A121393C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894"/>
              <a:ext cx="113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J8     J9</a:t>
              </a:r>
            </a:p>
          </p:txBody>
        </p:sp>
      </p:grpSp>
      <p:sp>
        <p:nvSpPr>
          <p:cNvPr id="403482" name="AutoShape 26">
            <a:extLst>
              <a:ext uri="{FF2B5EF4-FFF2-40B4-BE49-F238E27FC236}">
                <a16:creationId xmlns:a16="http://schemas.microsoft.com/office/drawing/2014/main" id="{904D2076-6079-4E6D-87D7-3A153FB1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3044825"/>
            <a:ext cx="1128712" cy="457200"/>
          </a:xfrm>
          <a:prstGeom prst="wedgeRectCallout">
            <a:avLst>
              <a:gd name="adj1" fmla="val -85301"/>
              <a:gd name="adj2" fmla="val 9270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rear=4</a:t>
            </a: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46E5AE1C-30F7-42B8-9940-FC5B28FAB284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4432300"/>
            <a:ext cx="1295400" cy="746125"/>
            <a:chOff x="3744" y="2362"/>
            <a:chExt cx="816" cy="470"/>
          </a:xfrm>
        </p:grpSpPr>
        <p:sp>
          <p:nvSpPr>
            <p:cNvPr id="60433" name="Rectangle 28">
              <a:extLst>
                <a:ext uri="{FF2B5EF4-FFF2-40B4-BE49-F238E27FC236}">
                  <a16:creationId xmlns:a16="http://schemas.microsoft.com/office/drawing/2014/main" id="{357A333B-D4A0-4509-9BFF-D7D7D90D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rear=0</a:t>
              </a:r>
            </a:p>
          </p:txBody>
        </p:sp>
        <p:sp>
          <p:nvSpPr>
            <p:cNvPr id="60434" name="Line 29">
              <a:extLst>
                <a:ext uri="{FF2B5EF4-FFF2-40B4-BE49-F238E27FC236}">
                  <a16:creationId xmlns:a16="http://schemas.microsoft.com/office/drawing/2014/main" id="{8C8EFE4E-27EA-4AB3-A3A7-5E45F3BA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362"/>
              <a:ext cx="48" cy="2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3486" name="Arc 30">
            <a:extLst>
              <a:ext uri="{FF2B5EF4-FFF2-40B4-BE49-F238E27FC236}">
                <a16:creationId xmlns:a16="http://schemas.microsoft.com/office/drawing/2014/main" id="{3E13E967-9A9F-4D73-ADA6-84B5C64D9FBF}"/>
              </a:ext>
            </a:extLst>
          </p:cNvPr>
          <p:cNvSpPr>
            <a:spLocks/>
          </p:cNvSpPr>
          <p:nvPr/>
        </p:nvSpPr>
        <p:spPr bwMode="auto">
          <a:xfrm flipH="1" flipV="1">
            <a:off x="5238750" y="2311400"/>
            <a:ext cx="2525713" cy="2227263"/>
          </a:xfrm>
          <a:custGeom>
            <a:avLst/>
            <a:gdLst>
              <a:gd name="T0" fmla="*/ 2147483646 w 41597"/>
              <a:gd name="T1" fmla="*/ 0 h 41134"/>
              <a:gd name="T2" fmla="*/ 0 w 41597"/>
              <a:gd name="T3" fmla="*/ 2147483646 h 41134"/>
              <a:gd name="T4" fmla="*/ 2147483646 w 41597"/>
              <a:gd name="T5" fmla="*/ 2147483646 h 41134"/>
              <a:gd name="T6" fmla="*/ 0 60000 65536"/>
              <a:gd name="T7" fmla="*/ 0 60000 65536"/>
              <a:gd name="T8" fmla="*/ 0 60000 65536"/>
              <a:gd name="T9" fmla="*/ 0 w 41597"/>
              <a:gd name="T10" fmla="*/ 0 h 41134"/>
              <a:gd name="T11" fmla="*/ 41597 w 41597"/>
              <a:gd name="T12" fmla="*/ 41134 h 4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97" h="41134" fill="none" extrusionOk="0">
                <a:moveTo>
                  <a:pt x="29215" y="0"/>
                </a:moveTo>
                <a:cubicBezTo>
                  <a:pt x="36774" y="3567"/>
                  <a:pt x="41597" y="11175"/>
                  <a:pt x="41597" y="19534"/>
                </a:cubicBezTo>
                <a:cubicBezTo>
                  <a:pt x="41597" y="31463"/>
                  <a:pt x="31926" y="41134"/>
                  <a:pt x="19997" y="41134"/>
                </a:cubicBezTo>
                <a:cubicBezTo>
                  <a:pt x="11220" y="41134"/>
                  <a:pt x="3317" y="35824"/>
                  <a:pt x="-1" y="27699"/>
                </a:cubicBezTo>
              </a:path>
              <a:path w="41597" h="41134" stroke="0" extrusionOk="0">
                <a:moveTo>
                  <a:pt x="29215" y="0"/>
                </a:moveTo>
                <a:cubicBezTo>
                  <a:pt x="36774" y="3567"/>
                  <a:pt x="41597" y="11175"/>
                  <a:pt x="41597" y="19534"/>
                </a:cubicBezTo>
                <a:cubicBezTo>
                  <a:pt x="41597" y="31463"/>
                  <a:pt x="31926" y="41134"/>
                  <a:pt x="19997" y="41134"/>
                </a:cubicBezTo>
                <a:cubicBezTo>
                  <a:pt x="11220" y="41134"/>
                  <a:pt x="3317" y="35824"/>
                  <a:pt x="-1" y="27699"/>
                </a:cubicBezTo>
                <a:lnTo>
                  <a:pt x="19997" y="19534"/>
                </a:lnTo>
                <a:lnTo>
                  <a:pt x="29215" y="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242E9EA8-75AC-4256-A9F0-3898096AA009}"/>
              </a:ext>
            </a:extLst>
          </p:cNvPr>
          <p:cNvGrpSpPr>
            <a:grpSpLocks/>
          </p:cNvGrpSpPr>
          <p:nvPr/>
        </p:nvGrpSpPr>
        <p:grpSpPr bwMode="auto">
          <a:xfrm>
            <a:off x="7104063" y="4341813"/>
            <a:ext cx="1752600" cy="688975"/>
            <a:chOff x="4512" y="2304"/>
            <a:chExt cx="1104" cy="435"/>
          </a:xfrm>
        </p:grpSpPr>
        <p:sp>
          <p:nvSpPr>
            <p:cNvPr id="60431" name="Rectangle 33">
              <a:extLst>
                <a:ext uri="{FF2B5EF4-FFF2-40B4-BE49-F238E27FC236}">
                  <a16:creationId xmlns:a16="http://schemas.microsoft.com/office/drawing/2014/main" id="{E83B42C8-88EB-4EC2-8516-DFF86E17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front=5</a:t>
              </a:r>
            </a:p>
          </p:txBody>
        </p:sp>
        <p:sp>
          <p:nvSpPr>
            <p:cNvPr id="60432" name="Line 34">
              <a:extLst>
                <a:ext uri="{FF2B5EF4-FFF2-40B4-BE49-F238E27FC236}">
                  <a16:creationId xmlns:a16="http://schemas.microsoft.com/office/drawing/2014/main" id="{79D7545E-3492-48D3-A6A8-9D15FA265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2" y="2304"/>
              <a:ext cx="240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69" grpId="0" autoUpdateAnimBg="0"/>
      <p:bldP spid="40348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815A033-5421-4532-92B3-46A5C824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一、链队列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183D22C5-C880-45CA-844B-F2F315A5B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D46FD87-F0C5-4B6E-8DD9-B060757646E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48</a:t>
            </a:fld>
            <a:endParaRPr lang="en-US" altLang="zh-CN" sz="240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422BCC90-C60E-40B7-9EDA-4345F3A7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链队列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B528E575-05B0-4CDA-8C4F-B3C5F735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链队列采用链表存储单元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链队列中，有两个分别指示队头和队尾的指针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链式队列在进队时无队满问题；但出队时，有队空问题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F2DEFD5B-8706-4624-B85A-F480B8A9B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66567" name="Group 32">
            <a:extLst>
              <a:ext uri="{FF2B5EF4-FFF2-40B4-BE49-F238E27FC236}">
                <a16:creationId xmlns:a16="http://schemas.microsoft.com/office/drawing/2014/main" id="{8CF4E277-EEC3-44C1-A501-BD04AFA865F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157788"/>
            <a:ext cx="7162800" cy="1585912"/>
            <a:chOff x="480" y="2784"/>
            <a:chExt cx="4512" cy="999"/>
          </a:xfrm>
        </p:grpSpPr>
        <p:sp>
          <p:nvSpPr>
            <p:cNvPr id="66568" name="Text Box 33">
              <a:extLst>
                <a:ext uri="{FF2B5EF4-FFF2-40B4-BE49-F238E27FC236}">
                  <a16:creationId xmlns:a16="http://schemas.microsoft.com/office/drawing/2014/main" id="{CC26ECF4-41D6-4C21-BABB-19E16137C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data  next</a:t>
              </a:r>
            </a:p>
          </p:txBody>
        </p:sp>
        <p:sp>
          <p:nvSpPr>
            <p:cNvPr id="66569" name="Rectangle 34">
              <a:extLst>
                <a:ext uri="{FF2B5EF4-FFF2-40B4-BE49-F238E27FC236}">
                  <a16:creationId xmlns:a16="http://schemas.microsoft.com/office/drawing/2014/main" id="{3F7FED9F-0468-4DE9-AC00-14E5B22F3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68"/>
              <a:ext cx="528" cy="28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6570" name="Text Box 35">
              <a:extLst>
                <a:ext uri="{FF2B5EF4-FFF2-40B4-BE49-F238E27FC236}">
                  <a16:creationId xmlns:a16="http://schemas.microsoft.com/office/drawing/2014/main" id="{B6673E21-4A79-485C-B8F5-4698F106F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72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1" name="Line 36">
              <a:extLst>
                <a:ext uri="{FF2B5EF4-FFF2-40B4-BE49-F238E27FC236}">
                  <a16:creationId xmlns:a16="http://schemas.microsoft.com/office/drawing/2014/main" id="{F4ED6CB0-E281-43CF-AC91-8C5AE9460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64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37">
              <a:extLst>
                <a:ext uri="{FF2B5EF4-FFF2-40B4-BE49-F238E27FC236}">
                  <a16:creationId xmlns:a16="http://schemas.microsoft.com/office/drawing/2014/main" id="{91AA606B-5AFD-4467-A02B-FBA49A613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38">
              <a:extLst>
                <a:ext uri="{FF2B5EF4-FFF2-40B4-BE49-F238E27FC236}">
                  <a16:creationId xmlns:a16="http://schemas.microsoft.com/office/drawing/2014/main" id="{E5BF689F-A24E-4B19-A777-3DA8CD14D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Rectangle 39">
              <a:extLst>
                <a:ext uri="{FF2B5EF4-FFF2-40B4-BE49-F238E27FC236}">
                  <a16:creationId xmlns:a16="http://schemas.microsoft.com/office/drawing/2014/main" id="{9650D1B0-9CFE-4904-A8A1-C3B5C86F5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168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6575" name="Line 40">
              <a:extLst>
                <a:ext uri="{FF2B5EF4-FFF2-40B4-BE49-F238E27FC236}">
                  <a16:creationId xmlns:a16="http://schemas.microsoft.com/office/drawing/2014/main" id="{521337B7-621C-4B21-8127-84EE3B545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64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Line 41">
              <a:extLst>
                <a:ext uri="{FF2B5EF4-FFF2-40B4-BE49-F238E27FC236}">
                  <a16:creationId xmlns:a16="http://schemas.microsoft.com/office/drawing/2014/main" id="{7F05D153-2F09-4B50-B3A0-E693C3586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42">
              <a:extLst>
                <a:ext uri="{FF2B5EF4-FFF2-40B4-BE49-F238E27FC236}">
                  <a16:creationId xmlns:a16="http://schemas.microsoft.com/office/drawing/2014/main" id="{0DBB069E-3327-4B02-8192-8492A24B8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Rectangle 43">
              <a:extLst>
                <a:ext uri="{FF2B5EF4-FFF2-40B4-BE49-F238E27FC236}">
                  <a16:creationId xmlns:a16="http://schemas.microsoft.com/office/drawing/2014/main" id="{D083FD4B-6781-4D29-9D40-D77D61B6B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68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6579" name="Line 44">
              <a:extLst>
                <a:ext uri="{FF2B5EF4-FFF2-40B4-BE49-F238E27FC236}">
                  <a16:creationId xmlns:a16="http://schemas.microsoft.com/office/drawing/2014/main" id="{98C317E4-35B3-4F05-86BB-6334B765C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45">
              <a:extLst>
                <a:ext uri="{FF2B5EF4-FFF2-40B4-BE49-F238E27FC236}">
                  <a16:creationId xmlns:a16="http://schemas.microsoft.com/office/drawing/2014/main" id="{606044E4-C0AE-4D15-ABDC-995AF4ACF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46">
              <a:extLst>
                <a:ext uri="{FF2B5EF4-FFF2-40B4-BE49-F238E27FC236}">
                  <a16:creationId xmlns:a16="http://schemas.microsoft.com/office/drawing/2014/main" id="{30F37EA0-F5E0-48A4-881A-E6BB73286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Rectangle 47">
              <a:extLst>
                <a:ext uri="{FF2B5EF4-FFF2-40B4-BE49-F238E27FC236}">
                  <a16:creationId xmlns:a16="http://schemas.microsoft.com/office/drawing/2014/main" id="{1723E652-B7B2-4DD3-B055-F862FF9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6583" name="Line 48">
              <a:extLst>
                <a:ext uri="{FF2B5EF4-FFF2-40B4-BE49-F238E27FC236}">
                  <a16:creationId xmlns:a16="http://schemas.microsoft.com/office/drawing/2014/main" id="{3A0C9840-97CA-4A44-94FA-0E8C447C1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Line 49">
              <a:extLst>
                <a:ext uri="{FF2B5EF4-FFF2-40B4-BE49-F238E27FC236}">
                  <a16:creationId xmlns:a16="http://schemas.microsoft.com/office/drawing/2014/main" id="{F4B04E95-9381-4FCE-836C-4ED39A668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Line 50">
              <a:extLst>
                <a:ext uri="{FF2B5EF4-FFF2-40B4-BE49-F238E27FC236}">
                  <a16:creationId xmlns:a16="http://schemas.microsoft.com/office/drawing/2014/main" id="{0168A6AB-E43C-413D-9DF6-C4966C667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6" name="Line 51">
              <a:extLst>
                <a:ext uri="{FF2B5EF4-FFF2-40B4-BE49-F238E27FC236}">
                  <a16:creationId xmlns:a16="http://schemas.microsoft.com/office/drawing/2014/main" id="{93BACAF9-5D4D-4070-94D8-CE2BA57D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52">
              <a:extLst>
                <a:ext uri="{FF2B5EF4-FFF2-40B4-BE49-F238E27FC236}">
                  <a16:creationId xmlns:a16="http://schemas.microsoft.com/office/drawing/2014/main" id="{275EF44B-AB0C-4895-A763-2AEB63FE9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48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Line 53">
              <a:extLst>
                <a:ext uri="{FF2B5EF4-FFF2-40B4-BE49-F238E27FC236}">
                  <a16:creationId xmlns:a16="http://schemas.microsoft.com/office/drawing/2014/main" id="{2FAB4A3F-0915-4021-BFCA-B3B1CBDC7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360"/>
              <a:ext cx="33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9" name="Text Box 54">
              <a:extLst>
                <a:ext uri="{FF2B5EF4-FFF2-40B4-BE49-F238E27FC236}">
                  <a16:creationId xmlns:a16="http://schemas.microsoft.com/office/drawing/2014/main" id="{F176BFE6-505D-4506-BB62-6E65937CB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456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90" name="Line 55">
              <a:extLst>
                <a:ext uri="{FF2B5EF4-FFF2-40B4-BE49-F238E27FC236}">
                  <a16:creationId xmlns:a16="http://schemas.microsoft.com/office/drawing/2014/main" id="{C6855841-CC94-4EC6-95EE-593FE4C90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56">
              <a:extLst>
                <a:ext uri="{FF2B5EF4-FFF2-40B4-BE49-F238E27FC236}">
                  <a16:creationId xmlns:a16="http://schemas.microsoft.com/office/drawing/2014/main" id="{1BA9D6AF-5E51-4358-9E48-B49A6190E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57">
              <a:extLst>
                <a:ext uri="{FF2B5EF4-FFF2-40B4-BE49-F238E27FC236}">
                  <a16:creationId xmlns:a16="http://schemas.microsoft.com/office/drawing/2014/main" id="{0CFAABF3-C3C6-403F-9A53-FBE6C23E5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Line 58">
              <a:extLst>
                <a:ext uri="{FF2B5EF4-FFF2-40B4-BE49-F238E27FC236}">
                  <a16:creationId xmlns:a16="http://schemas.microsoft.com/office/drawing/2014/main" id="{5904A135-9CB2-4145-A96A-F278866E3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2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59">
              <a:extLst>
                <a:ext uri="{FF2B5EF4-FFF2-40B4-BE49-F238E27FC236}">
                  <a16:creationId xmlns:a16="http://schemas.microsoft.com/office/drawing/2014/main" id="{DB3331A8-84A3-488B-A3D0-5D0F95B19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11B8461-FBA9-4AF8-82E7-3BF99A474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二、链队列指针变化状况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8667DD40-2E6B-4840-8620-D1188540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579D8A4-4037-4524-8D48-8487B91A1F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49</a:t>
            </a:fld>
            <a:endParaRPr lang="en-US" altLang="zh-CN" sz="240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E51EC5DF-7D76-42D8-8E36-E2F65C36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链队列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9892B19A-AFDE-43E9-829D-9CA03138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链队列是链表操作的子集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E9D39F84-1E0D-41B5-9A8C-498E43EC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67591" name="Group 144">
            <a:extLst>
              <a:ext uri="{FF2B5EF4-FFF2-40B4-BE49-F238E27FC236}">
                <a16:creationId xmlns:a16="http://schemas.microsoft.com/office/drawing/2014/main" id="{BBDAFF5D-F204-4CE4-8885-767EED62078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573463"/>
            <a:ext cx="6477000" cy="3168650"/>
            <a:chOff x="793" y="2251"/>
            <a:chExt cx="4080" cy="1996"/>
          </a:xfrm>
        </p:grpSpPr>
        <p:grpSp>
          <p:nvGrpSpPr>
            <p:cNvPr id="67592" name="Group 58">
              <a:extLst>
                <a:ext uri="{FF2B5EF4-FFF2-40B4-BE49-F238E27FC236}">
                  <a16:creationId xmlns:a16="http://schemas.microsoft.com/office/drawing/2014/main" id="{33117198-CCDC-4231-BECE-6DC6480AA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893"/>
              <a:ext cx="4080" cy="584"/>
              <a:chOff x="480" y="2208"/>
              <a:chExt cx="4080" cy="655"/>
            </a:xfrm>
          </p:grpSpPr>
          <p:sp>
            <p:nvSpPr>
              <p:cNvPr id="67641" name="Rectangle 59">
                <a:extLst>
                  <a:ext uri="{FF2B5EF4-FFF2-40B4-BE49-F238E27FC236}">
                    <a16:creationId xmlns:a16="http://schemas.microsoft.com/office/drawing/2014/main" id="{C8EB2C0A-7FC7-48D6-BA9A-03A5C80F9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528" cy="288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7642" name="Text Box 60">
                <a:extLst>
                  <a:ext uri="{FF2B5EF4-FFF2-40B4-BE49-F238E27FC236}">
                    <a16:creationId xmlns:a16="http://schemas.microsoft.com/office/drawing/2014/main" id="{CCD9A238-E3A0-4047-A8EB-5C0113C72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60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3" name="Line 61">
                <a:extLst>
                  <a:ext uri="{FF2B5EF4-FFF2-40B4-BE49-F238E27FC236}">
                    <a16:creationId xmlns:a16="http://schemas.microsoft.com/office/drawing/2014/main" id="{5E62550E-018D-4595-869B-8E8BFE502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0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4" name="Line 62">
                <a:extLst>
                  <a:ext uri="{FF2B5EF4-FFF2-40B4-BE49-F238E27FC236}">
                    <a16:creationId xmlns:a16="http://schemas.microsoft.com/office/drawing/2014/main" id="{2A3312FB-A11F-474E-8EA6-43D77545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5" name="Line 63">
                <a:extLst>
                  <a:ext uri="{FF2B5EF4-FFF2-40B4-BE49-F238E27FC236}">
                    <a16:creationId xmlns:a16="http://schemas.microsoft.com/office/drawing/2014/main" id="{8744FD12-0817-4206-A54F-B29BD3C46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22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6" name="Rectangle 64">
                <a:extLst>
                  <a:ext uri="{FF2B5EF4-FFF2-40B4-BE49-F238E27FC236}">
                    <a16:creationId xmlns:a16="http://schemas.microsoft.com/office/drawing/2014/main" id="{B751C8E8-9994-4647-AD45-CD256B78A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7647" name="Line 65">
                <a:extLst>
                  <a:ext uri="{FF2B5EF4-FFF2-40B4-BE49-F238E27FC236}">
                    <a16:creationId xmlns:a16="http://schemas.microsoft.com/office/drawing/2014/main" id="{BA3D3899-6115-4138-9126-32462E05C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0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8" name="Line 66">
                <a:extLst>
                  <a:ext uri="{FF2B5EF4-FFF2-40B4-BE49-F238E27FC236}">
                    <a16:creationId xmlns:a16="http://schemas.microsoft.com/office/drawing/2014/main" id="{AA357508-8D87-4332-9387-3A6745D56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9" name="Line 67">
                <a:extLst>
                  <a:ext uri="{FF2B5EF4-FFF2-40B4-BE49-F238E27FC236}">
                    <a16:creationId xmlns:a16="http://schemas.microsoft.com/office/drawing/2014/main" id="{FCD40487-158C-48AF-953B-FA5DE51F5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22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0" name="Rectangle 68">
                <a:extLst>
                  <a:ext uri="{FF2B5EF4-FFF2-40B4-BE49-F238E27FC236}">
                    <a16:creationId xmlns:a16="http://schemas.microsoft.com/office/drawing/2014/main" id="{6A4D8427-21A4-4E0E-AB19-600D5F3F4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7651" name="Line 69">
                <a:extLst>
                  <a:ext uri="{FF2B5EF4-FFF2-40B4-BE49-F238E27FC236}">
                    <a16:creationId xmlns:a16="http://schemas.microsoft.com/office/drawing/2014/main" id="{B29326F0-329F-4105-93AB-90C6634EA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2" name="Line 70">
                <a:extLst>
                  <a:ext uri="{FF2B5EF4-FFF2-40B4-BE49-F238E27FC236}">
                    <a16:creationId xmlns:a16="http://schemas.microsoft.com/office/drawing/2014/main" id="{DB0F5124-28C5-4D84-9339-8E744B6E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3" name="Line 71">
                <a:extLst>
                  <a:ext uri="{FF2B5EF4-FFF2-40B4-BE49-F238E27FC236}">
                    <a16:creationId xmlns:a16="http://schemas.microsoft.com/office/drawing/2014/main" id="{D9B47C10-1DA2-4899-B53F-258E2435B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22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4" name="Line 72">
                <a:extLst>
                  <a:ext uri="{FF2B5EF4-FFF2-40B4-BE49-F238E27FC236}">
                    <a16:creationId xmlns:a16="http://schemas.microsoft.com/office/drawing/2014/main" id="{5A536516-2CDF-4DC6-8877-0B6C9E567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5" name="Text Box 73">
                <a:extLst>
                  <a:ext uri="{FF2B5EF4-FFF2-40B4-BE49-F238E27FC236}">
                    <a16:creationId xmlns:a16="http://schemas.microsoft.com/office/drawing/2014/main" id="{07737F51-59EB-4EF6-8868-26A9D94BB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525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6" name="Line 74">
                <a:extLst>
                  <a:ext uri="{FF2B5EF4-FFF2-40B4-BE49-F238E27FC236}">
                    <a16:creationId xmlns:a16="http://schemas.microsoft.com/office/drawing/2014/main" id="{5031F5C7-F6A8-42D7-B316-D52C21C4D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57" name="Line 75">
                <a:extLst>
                  <a:ext uri="{FF2B5EF4-FFF2-40B4-BE49-F238E27FC236}">
                    <a16:creationId xmlns:a16="http://schemas.microsoft.com/office/drawing/2014/main" id="{8376E533-E708-48B0-B6E8-B4DDC6775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35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58" name="Line 76">
                <a:extLst>
                  <a:ext uri="{FF2B5EF4-FFF2-40B4-BE49-F238E27FC236}">
                    <a16:creationId xmlns:a16="http://schemas.microsoft.com/office/drawing/2014/main" id="{9351F2B0-2BD7-4DB6-B480-91E28A4B5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59" name="Line 77">
                <a:extLst>
                  <a:ext uri="{FF2B5EF4-FFF2-40B4-BE49-F238E27FC236}">
                    <a16:creationId xmlns:a16="http://schemas.microsoft.com/office/drawing/2014/main" id="{414EAE7C-5B1F-4FB8-81E3-FAD51FC51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0" name="Line 78">
                <a:extLst>
                  <a:ext uri="{FF2B5EF4-FFF2-40B4-BE49-F238E27FC236}">
                    <a16:creationId xmlns:a16="http://schemas.microsoft.com/office/drawing/2014/main" id="{4DD26AC2-FB06-4E41-BC74-5E5F2A587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3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1" name="Line 79">
                <a:extLst>
                  <a:ext uri="{FF2B5EF4-FFF2-40B4-BE49-F238E27FC236}">
                    <a16:creationId xmlns:a16="http://schemas.microsoft.com/office/drawing/2014/main" id="{D740AE5C-5EA5-441D-97D1-1A5F677E4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19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2" name="Line 80">
                <a:extLst>
                  <a:ext uri="{FF2B5EF4-FFF2-40B4-BE49-F238E27FC236}">
                    <a16:creationId xmlns:a16="http://schemas.microsoft.com/office/drawing/2014/main" id="{C7B00C54-F7AB-46F1-B7F4-733578F75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592"/>
                <a:ext cx="96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3" name="Text Box 81">
                <a:extLst>
                  <a:ext uri="{FF2B5EF4-FFF2-40B4-BE49-F238E27FC236}">
                    <a16:creationId xmlns:a16="http://schemas.microsoft.com/office/drawing/2014/main" id="{B0BAE193-2D2F-4720-A614-5D144A5FE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305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7664" name="Text Box 82">
                <a:extLst>
                  <a:ext uri="{FF2B5EF4-FFF2-40B4-BE49-F238E27FC236}">
                    <a16:creationId xmlns:a16="http://schemas.microsoft.com/office/drawing/2014/main" id="{E407BF19-A062-41A0-9FC4-4218314A2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305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5" name="Text Box 83">
                <a:extLst>
                  <a:ext uri="{FF2B5EF4-FFF2-40B4-BE49-F238E27FC236}">
                    <a16:creationId xmlns:a16="http://schemas.microsoft.com/office/drawing/2014/main" id="{6B18BBDB-F334-4FBD-A973-4130C87C4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05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7666" name="Text Box 84">
                <a:extLst>
                  <a:ext uri="{FF2B5EF4-FFF2-40B4-BE49-F238E27FC236}">
                    <a16:creationId xmlns:a16="http://schemas.microsoft.com/office/drawing/2014/main" id="{93ED295F-4898-4AF6-B2D2-A3F830CF7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305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^</a:t>
                </a:r>
              </a:p>
            </p:txBody>
          </p:sp>
          <p:sp>
            <p:nvSpPr>
              <p:cNvPr id="67667" name="Text Box 85">
                <a:extLst>
                  <a:ext uri="{FF2B5EF4-FFF2-40B4-BE49-F238E27FC236}">
                    <a16:creationId xmlns:a16="http://schemas.microsoft.com/office/drawing/2014/main" id="{3BDAB62F-8B92-4733-A0FE-5628FA1E0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256"/>
                <a:ext cx="100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元素</a:t>
                </a:r>
                <a:r>
                  <a:rPr lang="en-US" altLang="zh-CN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入队</a:t>
                </a:r>
              </a:p>
            </p:txBody>
          </p:sp>
        </p:grpSp>
        <p:grpSp>
          <p:nvGrpSpPr>
            <p:cNvPr id="67593" name="Group 86">
              <a:extLst>
                <a:ext uri="{FF2B5EF4-FFF2-40B4-BE49-F238E27FC236}">
                  <a16:creationId xmlns:a16="http://schemas.microsoft.com/office/drawing/2014/main" id="{6DA76A65-A288-4002-AE53-61418DEE8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578"/>
              <a:ext cx="4080" cy="669"/>
              <a:chOff x="768" y="2880"/>
              <a:chExt cx="4080" cy="751"/>
            </a:xfrm>
          </p:grpSpPr>
          <p:sp>
            <p:nvSpPr>
              <p:cNvPr id="67610" name="Rectangle 87">
                <a:extLst>
                  <a:ext uri="{FF2B5EF4-FFF2-40B4-BE49-F238E27FC236}">
                    <a16:creationId xmlns:a16="http://schemas.microsoft.com/office/drawing/2014/main" id="{79657A37-E37B-42E8-A9A9-ABB86C003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528" cy="288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7611" name="Text Box 88">
                <a:extLst>
                  <a:ext uri="{FF2B5EF4-FFF2-40B4-BE49-F238E27FC236}">
                    <a16:creationId xmlns:a16="http://schemas.microsoft.com/office/drawing/2014/main" id="{669AA930-3B48-421B-9795-02527A86F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977"/>
                <a:ext cx="60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2" name="Line 89">
                <a:extLst>
                  <a:ext uri="{FF2B5EF4-FFF2-40B4-BE49-F238E27FC236}">
                    <a16:creationId xmlns:a16="http://schemas.microsoft.com/office/drawing/2014/main" id="{C03AFCBF-9C7D-4369-9A19-CC70CBAFE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3" name="Line 90">
                <a:extLst>
                  <a:ext uri="{FF2B5EF4-FFF2-40B4-BE49-F238E27FC236}">
                    <a16:creationId xmlns:a16="http://schemas.microsoft.com/office/drawing/2014/main" id="{DF0667F7-0B2D-407B-8B76-DFCEF13BD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4" name="Line 91">
                <a:extLst>
                  <a:ext uri="{FF2B5EF4-FFF2-40B4-BE49-F238E27FC236}">
                    <a16:creationId xmlns:a16="http://schemas.microsoft.com/office/drawing/2014/main" id="{661E2B8C-37A9-46E6-A424-D5FD7A7C4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5" name="Rectangle 92">
                <a:extLst>
                  <a:ext uri="{FF2B5EF4-FFF2-40B4-BE49-F238E27FC236}">
                    <a16:creationId xmlns:a16="http://schemas.microsoft.com/office/drawing/2014/main" id="{9EA4A3A4-B54F-4814-B5C9-184349CE0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7616" name="Line 93">
                <a:extLst>
                  <a:ext uri="{FF2B5EF4-FFF2-40B4-BE49-F238E27FC236}">
                    <a16:creationId xmlns:a16="http://schemas.microsoft.com/office/drawing/2014/main" id="{996406D6-F0BB-4E7B-8A21-36DFAE301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16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7" name="Line 94">
                <a:extLst>
                  <a:ext uri="{FF2B5EF4-FFF2-40B4-BE49-F238E27FC236}">
                    <a16:creationId xmlns:a16="http://schemas.microsoft.com/office/drawing/2014/main" id="{749ADBC1-102D-48A2-9E51-B0403CF79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8" name="Line 95">
                <a:extLst>
                  <a:ext uri="{FF2B5EF4-FFF2-40B4-BE49-F238E27FC236}">
                    <a16:creationId xmlns:a16="http://schemas.microsoft.com/office/drawing/2014/main" id="{A42C67A3-0160-4F11-AF44-5542A7773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9" name="Rectangle 96">
                <a:extLst>
                  <a:ext uri="{FF2B5EF4-FFF2-40B4-BE49-F238E27FC236}">
                    <a16:creationId xmlns:a16="http://schemas.microsoft.com/office/drawing/2014/main" id="{A05AC25B-5F9E-40CE-9356-A2C6F1257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7620" name="Line 97">
                <a:extLst>
                  <a:ext uri="{FF2B5EF4-FFF2-40B4-BE49-F238E27FC236}">
                    <a16:creationId xmlns:a16="http://schemas.microsoft.com/office/drawing/2014/main" id="{636AE850-ABBE-4F5B-A24C-D22B2F7AD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1" name="Line 98">
                <a:extLst>
                  <a:ext uri="{FF2B5EF4-FFF2-40B4-BE49-F238E27FC236}">
                    <a16:creationId xmlns:a16="http://schemas.microsoft.com/office/drawing/2014/main" id="{2E89B359-DFF9-4950-9394-EE175CDB2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2" name="Line 99">
                <a:extLst>
                  <a:ext uri="{FF2B5EF4-FFF2-40B4-BE49-F238E27FC236}">
                    <a16:creationId xmlns:a16="http://schemas.microsoft.com/office/drawing/2014/main" id="{758AC9B3-ABDC-46E2-B6D3-7928F98C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3" name="Line 100">
                <a:extLst>
                  <a:ext uri="{FF2B5EF4-FFF2-40B4-BE49-F238E27FC236}">
                    <a16:creationId xmlns:a16="http://schemas.microsoft.com/office/drawing/2014/main" id="{0D85C592-CE43-488C-A1E6-7BEDAB7EF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504"/>
                <a:ext cx="288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4" name="Text Box 101">
                <a:extLst>
                  <a:ext uri="{FF2B5EF4-FFF2-40B4-BE49-F238E27FC236}">
                    <a16:creationId xmlns:a16="http://schemas.microsoft.com/office/drawing/2014/main" id="{078DE925-61D0-4223-B0F6-9F98A0862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264"/>
                <a:ext cx="573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5" name="Line 102">
                <a:extLst>
                  <a:ext uri="{FF2B5EF4-FFF2-40B4-BE49-F238E27FC236}">
                    <a16:creationId xmlns:a16="http://schemas.microsoft.com/office/drawing/2014/main" id="{730ABDF8-FDAB-401C-8D98-07FC38DBE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6" name="Line 103">
                <a:extLst>
                  <a:ext uri="{FF2B5EF4-FFF2-40B4-BE49-F238E27FC236}">
                    <a16:creationId xmlns:a16="http://schemas.microsoft.com/office/drawing/2014/main" id="{388DBF49-74F2-4D55-B9AB-5E64D252A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" y="31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7" name="Line 104">
                <a:extLst>
                  <a:ext uri="{FF2B5EF4-FFF2-40B4-BE49-F238E27FC236}">
                    <a16:creationId xmlns:a16="http://schemas.microsoft.com/office/drawing/2014/main" id="{983F041A-367E-4DFF-BE04-9911A7488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8" name="Line 105">
                <a:extLst>
                  <a:ext uri="{FF2B5EF4-FFF2-40B4-BE49-F238E27FC236}">
                    <a16:creationId xmlns:a16="http://schemas.microsoft.com/office/drawing/2014/main" id="{C4C9C614-F081-467E-9FA6-C1E28A8D1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31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9" name="Line 106">
                <a:extLst>
                  <a:ext uri="{FF2B5EF4-FFF2-40B4-BE49-F238E27FC236}">
                    <a16:creationId xmlns:a16="http://schemas.microsoft.com/office/drawing/2014/main" id="{DB47C3AE-0727-43A5-9E83-EADEC8854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0" name="Text Box 107">
                <a:extLst>
                  <a:ext uri="{FF2B5EF4-FFF2-40B4-BE49-F238E27FC236}">
                    <a16:creationId xmlns:a16="http://schemas.microsoft.com/office/drawing/2014/main" id="{04D7D16A-5449-4871-BD9E-990F9F6AE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072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7631" name="Text Box 108">
                <a:extLst>
                  <a:ext uri="{FF2B5EF4-FFF2-40B4-BE49-F238E27FC236}">
                    <a16:creationId xmlns:a16="http://schemas.microsoft.com/office/drawing/2014/main" id="{F53334E2-2742-4626-B1B0-6331CFF18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072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^</a:t>
                </a:r>
              </a:p>
            </p:txBody>
          </p:sp>
          <p:sp>
            <p:nvSpPr>
              <p:cNvPr id="67632" name="Text Box 109">
                <a:extLst>
                  <a:ext uri="{FF2B5EF4-FFF2-40B4-BE49-F238E27FC236}">
                    <a16:creationId xmlns:a16="http://schemas.microsoft.com/office/drawing/2014/main" id="{39C7A7C8-FDBB-4B08-978F-453AA3DBC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192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3" name="Text Box 110">
                <a:extLst>
                  <a:ext uri="{FF2B5EF4-FFF2-40B4-BE49-F238E27FC236}">
                    <a16:creationId xmlns:a16="http://schemas.microsoft.com/office/drawing/2014/main" id="{04B11275-2716-48D8-A51A-FA7B616F72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24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7634" name="Line 111">
                <a:extLst>
                  <a:ext uri="{FF2B5EF4-FFF2-40B4-BE49-F238E27FC236}">
                    <a16:creationId xmlns:a16="http://schemas.microsoft.com/office/drawing/2014/main" id="{8BFCE011-5073-4D6C-83F7-537FC2D85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600"/>
                <a:ext cx="18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5" name="Line 112">
                <a:extLst>
                  <a:ext uri="{FF2B5EF4-FFF2-40B4-BE49-F238E27FC236}">
                    <a16:creationId xmlns:a16="http://schemas.microsoft.com/office/drawing/2014/main" id="{23711339-7990-4AEB-9E7C-54ED0A6EA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3312"/>
                <a:ext cx="48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6" name="Text Box 113">
                <a:extLst>
                  <a:ext uri="{FF2B5EF4-FFF2-40B4-BE49-F238E27FC236}">
                    <a16:creationId xmlns:a16="http://schemas.microsoft.com/office/drawing/2014/main" id="{3436346D-CF60-424E-90D1-C18E7DD3E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977"/>
                <a:ext cx="100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元素</a:t>
                </a:r>
                <a:r>
                  <a:rPr lang="en-US" altLang="zh-CN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67637" name="Line 114">
                <a:extLst>
                  <a:ext uri="{FF2B5EF4-FFF2-40B4-BE49-F238E27FC236}">
                    <a16:creationId xmlns:a16="http://schemas.microsoft.com/office/drawing/2014/main" id="{2BA0F73B-D57A-4FFD-B4A2-B9B3FF8C2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880"/>
                <a:ext cx="144" cy="28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8" name="Line 115">
                <a:extLst>
                  <a:ext uri="{FF2B5EF4-FFF2-40B4-BE49-F238E27FC236}">
                    <a16:creationId xmlns:a16="http://schemas.microsoft.com/office/drawing/2014/main" id="{F4971571-D673-46F2-97C8-218010E93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9" name="Line 116">
                <a:extLst>
                  <a:ext uri="{FF2B5EF4-FFF2-40B4-BE49-F238E27FC236}">
                    <a16:creationId xmlns:a16="http://schemas.microsoft.com/office/drawing/2014/main" id="{058A622A-8348-42EF-B52D-16B9773F0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88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0" name="Line 117">
                <a:extLst>
                  <a:ext uri="{FF2B5EF4-FFF2-40B4-BE49-F238E27FC236}">
                    <a16:creationId xmlns:a16="http://schemas.microsoft.com/office/drawing/2014/main" id="{93411778-BEFD-4C2B-9266-F6B4694D0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4" name="Group 143">
              <a:extLst>
                <a:ext uri="{FF2B5EF4-FFF2-40B4-BE49-F238E27FC236}">
                  <a16:creationId xmlns:a16="http://schemas.microsoft.com/office/drawing/2014/main" id="{BA0F49BC-A0FE-4A26-A79C-1E8D651DD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51"/>
              <a:ext cx="2352" cy="541"/>
              <a:chOff x="793" y="2251"/>
              <a:chExt cx="2352" cy="541"/>
            </a:xfrm>
          </p:grpSpPr>
          <p:grpSp>
            <p:nvGrpSpPr>
              <p:cNvPr id="67595" name="Group 142">
                <a:extLst>
                  <a:ext uri="{FF2B5EF4-FFF2-40B4-BE49-F238E27FC236}">
                    <a16:creationId xmlns:a16="http://schemas.microsoft.com/office/drawing/2014/main" id="{DA75CCEE-A48E-4EE4-BAF7-64EF7FE3A6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251"/>
                <a:ext cx="2352" cy="541"/>
                <a:chOff x="793" y="2251"/>
                <a:chExt cx="2352" cy="541"/>
              </a:xfrm>
            </p:grpSpPr>
            <p:sp>
              <p:nvSpPr>
                <p:cNvPr id="67597" name="Rectangle 120">
                  <a:extLst>
                    <a:ext uri="{FF2B5EF4-FFF2-40B4-BE49-F238E27FC236}">
                      <a16:creationId xmlns:a16="http://schemas.microsoft.com/office/drawing/2014/main" id="{F8D74DE2-9E6B-49DF-818A-5B4EB4D7A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8" y="2337"/>
                  <a:ext cx="547" cy="256"/>
                </a:xfrm>
                <a:prstGeom prst="rect">
                  <a:avLst/>
                </a:prstGeom>
                <a:noFill/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008000"/>
                  </a:extrusionClr>
                  <a:contourClr>
                    <a:srgbClr val="0080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7598" name="Text Box 121">
                  <a:extLst>
                    <a:ext uri="{FF2B5EF4-FFF2-40B4-BE49-F238E27FC236}">
                      <a16:creationId xmlns:a16="http://schemas.microsoft.com/office/drawing/2014/main" id="{95D4D670-F71C-48A6-B94F-99CBFAA359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251"/>
                  <a:ext cx="60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front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599" name="Line 122">
                  <a:extLst>
                    <a:ext uri="{FF2B5EF4-FFF2-40B4-BE49-F238E27FC236}">
                      <a16:creationId xmlns:a16="http://schemas.microsoft.com/office/drawing/2014/main" id="{0CED070A-55CE-4238-9A12-4D0193A47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0" y="2422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00" name="Line 123">
                  <a:extLst>
                    <a:ext uri="{FF2B5EF4-FFF2-40B4-BE49-F238E27FC236}">
                      <a16:creationId xmlns:a16="http://schemas.microsoft.com/office/drawing/2014/main" id="{9DF817A0-9EFD-4676-BCD9-F8C65585BE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6" y="2337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01" name="Line 124">
                  <a:extLst>
                    <a:ext uri="{FF2B5EF4-FFF2-40B4-BE49-F238E27FC236}">
                      <a16:creationId xmlns:a16="http://schemas.microsoft.com/office/drawing/2014/main" id="{917F21B2-BC94-4A88-A518-3163F1512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86" y="2251"/>
                  <a:ext cx="10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02" name="Text Box 125">
                  <a:extLst>
                    <a:ext uri="{FF2B5EF4-FFF2-40B4-BE49-F238E27FC236}">
                      <a16:creationId xmlns:a16="http://schemas.microsoft.com/office/drawing/2014/main" id="{C2C039C0-71AB-4EBD-A65C-1D6446771A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465"/>
                  <a:ext cx="5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rear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03" name="Line 126">
                  <a:extLst>
                    <a:ext uri="{FF2B5EF4-FFF2-40B4-BE49-F238E27FC236}">
                      <a16:creationId xmlns:a16="http://schemas.microsoft.com/office/drawing/2014/main" id="{C2C60F33-27FA-48BF-A416-804C619208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8" y="2337"/>
                  <a:ext cx="149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04" name="Line 127">
                  <a:extLst>
                    <a:ext uri="{FF2B5EF4-FFF2-40B4-BE49-F238E27FC236}">
                      <a16:creationId xmlns:a16="http://schemas.microsoft.com/office/drawing/2014/main" id="{F61A5152-965F-4D52-94D4-6B8A9366C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37" y="2379"/>
                  <a:ext cx="149" cy="12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05" name="Line 128">
                  <a:extLst>
                    <a:ext uri="{FF2B5EF4-FFF2-40B4-BE49-F238E27FC236}">
                      <a16:creationId xmlns:a16="http://schemas.microsoft.com/office/drawing/2014/main" id="{A66ADA10-C174-4A0A-B07D-BF83B3924A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8" y="2337"/>
                  <a:ext cx="248" cy="1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06" name="Line 129">
                  <a:extLst>
                    <a:ext uri="{FF2B5EF4-FFF2-40B4-BE49-F238E27FC236}">
                      <a16:creationId xmlns:a16="http://schemas.microsoft.com/office/drawing/2014/main" id="{FF2F007D-A3E6-41A4-BAB9-ACF9D092E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7" y="2422"/>
                  <a:ext cx="99" cy="8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07" name="Line 130">
                  <a:extLst>
                    <a:ext uri="{FF2B5EF4-FFF2-40B4-BE49-F238E27FC236}">
                      <a16:creationId xmlns:a16="http://schemas.microsoft.com/office/drawing/2014/main" id="{25A4C4B4-2420-4C82-B58B-2C8180B553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8" y="2337"/>
                  <a:ext cx="99" cy="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08" name="Line 132">
                  <a:extLst>
                    <a:ext uri="{FF2B5EF4-FFF2-40B4-BE49-F238E27FC236}">
                      <a16:creationId xmlns:a16="http://schemas.microsoft.com/office/drawing/2014/main" id="{B23967D0-B04A-4693-A863-F4ED6560D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69" y="2550"/>
                  <a:ext cx="240" cy="8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09" name="Text Box 133">
                  <a:extLst>
                    <a:ext uri="{FF2B5EF4-FFF2-40B4-BE49-F238E27FC236}">
                      <a16:creationId xmlns:a16="http://schemas.microsoft.com/office/drawing/2014/main" id="{8E1C540A-32A2-45DF-9E4F-4605FF878F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5" y="2294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solidFill>
                        <a:srgbClr val="003366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空队列</a:t>
                  </a:r>
                </a:p>
              </p:txBody>
            </p:sp>
          </p:grpSp>
          <p:sp>
            <p:nvSpPr>
              <p:cNvPr id="67596" name="Rectangle 134">
                <a:extLst>
                  <a:ext uri="{FF2B5EF4-FFF2-40B4-BE49-F238E27FC236}">
                    <a16:creationId xmlns:a16="http://schemas.microsoft.com/office/drawing/2014/main" id="{6EA5500C-92CD-40E2-BA01-F6E31FDB4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229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^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380F73-D436-4B50-8D07-BF5DD1B98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9B3C85E8-4D00-4AB6-AD2F-48E2E77B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F7E98B0-DB0A-47E4-A73F-10E1B1B2645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C3D185DF-4709-4D1A-80A1-CA87DCA1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DEF5992-D12C-497A-AC59-C08B6D9BC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6934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顺序栈是栈的顺序存储结构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利用一组地址连续的存储单元依次存放自栈底到栈顶的数据元素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指向栈顶元素在顺序栈中的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下一个位置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base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为栈底指针，指向栈底的位置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9C676BC-753D-4E90-8365-F85F2E8B2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11271" name="Group 47">
            <a:extLst>
              <a:ext uri="{FF2B5EF4-FFF2-40B4-BE49-F238E27FC236}">
                <a16:creationId xmlns:a16="http://schemas.microsoft.com/office/drawing/2014/main" id="{0CD1E86E-A474-44D8-8D52-284257148C2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4368" y="2016"/>
            <a:chExt cx="1392" cy="1930"/>
          </a:xfrm>
        </p:grpSpPr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F87BE335-0376-43E9-84A2-6DACBA18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2734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41F49EF4-65ED-4942-91C1-625CDD5D4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661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684B64A3-0983-4832-91B9-E9274FF17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65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38AFD60E-E1D9-4FB6-A96C-46D9A8778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289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646BB2BC-B24A-4181-8777-28942931C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140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A8CE3BAD-401F-4C04-8422-CB43F1CAF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37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5F4D33AD-7C43-4F4A-8F56-13E67694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812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5C6627CA-CFD2-49A6-99F3-07322A57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382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Text Box 16">
              <a:extLst>
                <a:ext uri="{FF2B5EF4-FFF2-40B4-BE49-F238E27FC236}">
                  <a16:creationId xmlns:a16="http://schemas.microsoft.com/office/drawing/2014/main" id="{EBD50326-336E-480E-80FA-CA10BC5FD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272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11281" name="Text Box 17">
              <a:extLst>
                <a:ext uri="{FF2B5EF4-FFF2-40B4-BE49-F238E27FC236}">
                  <a16:creationId xmlns:a16="http://schemas.microsoft.com/office/drawing/2014/main" id="{0C718548-1496-44A9-B9D0-9FC0D38AE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696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base</a:t>
              </a:r>
            </a:p>
          </p:txBody>
        </p:sp>
        <p:sp>
          <p:nvSpPr>
            <p:cNvPr id="11282" name="Freeform 18">
              <a:extLst>
                <a:ext uri="{FF2B5EF4-FFF2-40B4-BE49-F238E27FC236}">
                  <a16:creationId xmlns:a16="http://schemas.microsoft.com/office/drawing/2014/main" id="{64C52241-295A-4B54-A51D-EBCE1D241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266"/>
              <a:ext cx="286" cy="468"/>
            </a:xfrm>
            <a:custGeom>
              <a:avLst/>
              <a:gdLst>
                <a:gd name="T0" fmla="*/ 3 w 432"/>
                <a:gd name="T1" fmla="*/ 48 h 576"/>
                <a:gd name="T2" fmla="*/ 2 w 432"/>
                <a:gd name="T3" fmla="*/ 1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19">
              <a:extLst>
                <a:ext uri="{FF2B5EF4-FFF2-40B4-BE49-F238E27FC236}">
                  <a16:creationId xmlns:a16="http://schemas.microsoft.com/office/drawing/2014/main" id="{AB4B8010-B2DA-47C6-A722-5ABFF6AF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" y="2266"/>
              <a:ext cx="190" cy="468"/>
            </a:xfrm>
            <a:custGeom>
              <a:avLst/>
              <a:gdLst>
                <a:gd name="T0" fmla="*/ 0 w 288"/>
                <a:gd name="T1" fmla="*/ 48 h 576"/>
                <a:gd name="T2" fmla="*/ 1 w 288"/>
                <a:gd name="T3" fmla="*/ 28 h 576"/>
                <a:gd name="T4" fmla="*/ 2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0">
              <a:extLst>
                <a:ext uri="{FF2B5EF4-FFF2-40B4-BE49-F238E27FC236}">
                  <a16:creationId xmlns:a16="http://schemas.microsoft.com/office/drawing/2014/main" id="{7BF7011A-81FE-46A3-B765-CB34C43C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2695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21">
              <a:extLst>
                <a:ext uri="{FF2B5EF4-FFF2-40B4-BE49-F238E27FC236}">
                  <a16:creationId xmlns:a16="http://schemas.microsoft.com/office/drawing/2014/main" id="{3784AE8F-C30D-4024-B0B7-7C7E418E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" y="201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186D8F27-F0FA-4DEB-8A9E-74596D45E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2025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60572FA2-E51D-4130-B2DB-571F5769A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9639C2-EBA9-44F9-A91A-A1E899D06A9A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4242" name="Text Box 2">
            <a:extLst>
              <a:ext uri="{FF2B5EF4-FFF2-40B4-BE49-F238E27FC236}">
                <a16:creationId xmlns:a16="http://schemas.microsoft.com/office/drawing/2014/main" id="{6CDD6752-4DBB-4B24-ABA2-00C0EEB4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419475"/>
            <a:ext cx="4419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初始空链队的特征？</a:t>
            </a:r>
            <a:endParaRPr lang="zh-CN" altLang="en-US" sz="2400" b="1">
              <a:solidFill>
                <a:srgbClr val="00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910B441-360A-4773-A356-49FB5AF21828}"/>
              </a:ext>
            </a:extLst>
          </p:cNvPr>
          <p:cNvGrpSpPr>
            <a:grpSpLocks/>
          </p:cNvGrpSpPr>
          <p:nvPr/>
        </p:nvGrpSpPr>
        <p:grpSpPr bwMode="auto">
          <a:xfrm>
            <a:off x="1214348" y="988273"/>
            <a:ext cx="2613025" cy="890588"/>
            <a:chOff x="2519" y="2189"/>
            <a:chExt cx="1646" cy="562"/>
          </a:xfrm>
        </p:grpSpPr>
        <p:sp>
          <p:nvSpPr>
            <p:cNvPr id="68684" name="Text Box 4">
              <a:extLst>
                <a:ext uri="{FF2B5EF4-FFF2-40B4-BE49-F238E27FC236}">
                  <a16:creationId xmlns:a16="http://schemas.microsoft.com/office/drawing/2014/main" id="{319B5959-A147-427C-800F-F6108B821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2189"/>
              <a:ext cx="8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front</a:t>
              </a:r>
            </a:p>
          </p:txBody>
        </p:sp>
        <p:sp>
          <p:nvSpPr>
            <p:cNvPr id="68685" name="Line 5">
              <a:extLst>
                <a:ext uri="{FF2B5EF4-FFF2-40B4-BE49-F238E27FC236}">
                  <a16:creationId xmlns:a16="http://schemas.microsoft.com/office/drawing/2014/main" id="{E3532D15-F67D-4EA2-AF8A-C0EEC192F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2425"/>
              <a:ext cx="181" cy="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686" name="Group 6">
              <a:extLst>
                <a:ext uri="{FF2B5EF4-FFF2-40B4-BE49-F238E27FC236}">
                  <a16:creationId xmlns:a16="http://schemas.microsoft.com/office/drawing/2014/main" id="{9359AFCA-7C78-47E6-8982-EDED9E57C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2" y="2293"/>
              <a:ext cx="219" cy="197"/>
              <a:chOff x="1783" y="1969"/>
              <a:chExt cx="288" cy="287"/>
            </a:xfrm>
          </p:grpSpPr>
          <p:sp>
            <p:nvSpPr>
              <p:cNvPr id="68703" name="Rectangle 7">
                <a:extLst>
                  <a:ext uri="{FF2B5EF4-FFF2-40B4-BE49-F238E27FC236}">
                    <a16:creationId xmlns:a16="http://schemas.microsoft.com/office/drawing/2014/main" id="{48D1D0C3-F187-41FA-8B5B-4C8023B22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1969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704" name="Line 8">
                <a:extLst>
                  <a:ext uri="{FF2B5EF4-FFF2-40B4-BE49-F238E27FC236}">
                    <a16:creationId xmlns:a16="http://schemas.microsoft.com/office/drawing/2014/main" id="{6F8BF75E-4BF4-49C2-A5D5-EB47E592F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5" name="Line 9">
                <a:extLst>
                  <a:ext uri="{FF2B5EF4-FFF2-40B4-BE49-F238E27FC236}">
                    <a16:creationId xmlns:a16="http://schemas.microsoft.com/office/drawing/2014/main" id="{FD375570-6751-435F-809B-46E1284D0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225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6" name="Line 10">
                <a:extLst>
                  <a:ext uri="{FF2B5EF4-FFF2-40B4-BE49-F238E27FC236}">
                    <a16:creationId xmlns:a16="http://schemas.microsoft.com/office/drawing/2014/main" id="{80615DA0-9AD4-415D-B33F-3F38A16E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7" name="Line 11">
                <a:extLst>
                  <a:ext uri="{FF2B5EF4-FFF2-40B4-BE49-F238E27FC236}">
                    <a16:creationId xmlns:a16="http://schemas.microsoft.com/office/drawing/2014/main" id="{126CF85E-DD03-4D72-8CD9-7C680B251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8" name="Oval 12">
                <a:extLst>
                  <a:ext uri="{FF2B5EF4-FFF2-40B4-BE49-F238E27FC236}">
                    <a16:creationId xmlns:a16="http://schemas.microsoft.com/office/drawing/2014/main" id="{6D826CA2-F5A9-4B37-9019-8AB58C3083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79" y="2051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8687" name="Rectangle 13">
              <a:extLst>
                <a:ext uri="{FF2B5EF4-FFF2-40B4-BE49-F238E27FC236}">
                  <a16:creationId xmlns:a16="http://schemas.microsoft.com/office/drawing/2014/main" id="{CBC9507C-A730-4B67-A30F-B63C9EE5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327"/>
              <a:ext cx="254" cy="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8" name="Line 14">
              <a:extLst>
                <a:ext uri="{FF2B5EF4-FFF2-40B4-BE49-F238E27FC236}">
                  <a16:creationId xmlns:a16="http://schemas.microsoft.com/office/drawing/2014/main" id="{D618BD65-7F56-47FA-B802-A9D1862A7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2" y="2326"/>
              <a:ext cx="400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9" name="Line 15">
              <a:extLst>
                <a:ext uri="{FF2B5EF4-FFF2-40B4-BE49-F238E27FC236}">
                  <a16:creationId xmlns:a16="http://schemas.microsoft.com/office/drawing/2014/main" id="{21F9554D-F6B3-440F-9115-F51BED847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2" y="2551"/>
              <a:ext cx="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0" name="Line 16">
              <a:extLst>
                <a:ext uri="{FF2B5EF4-FFF2-40B4-BE49-F238E27FC236}">
                  <a16:creationId xmlns:a16="http://schemas.microsoft.com/office/drawing/2014/main" id="{DAC95E09-0C6B-4256-8C01-C813571D7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327"/>
              <a:ext cx="0" cy="2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1" name="Line 17">
              <a:extLst>
                <a:ext uri="{FF2B5EF4-FFF2-40B4-BE49-F238E27FC236}">
                  <a16:creationId xmlns:a16="http://schemas.microsoft.com/office/drawing/2014/main" id="{AE0EEB11-8888-4922-B255-283D15E9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2335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2" name="Line 18">
              <a:extLst>
                <a:ext uri="{FF2B5EF4-FFF2-40B4-BE49-F238E27FC236}">
                  <a16:creationId xmlns:a16="http://schemas.microsoft.com/office/drawing/2014/main" id="{28030BF8-2355-4C22-8049-C618511D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331"/>
              <a:ext cx="0" cy="2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3" name="Rectangle 19">
              <a:extLst>
                <a:ext uri="{FF2B5EF4-FFF2-40B4-BE49-F238E27FC236}">
                  <a16:creationId xmlns:a16="http://schemas.microsoft.com/office/drawing/2014/main" id="{232946E1-E882-410D-8F3A-8701EC57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32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68694" name="Text Box 20">
              <a:extLst>
                <a:ext uri="{FF2B5EF4-FFF2-40B4-BE49-F238E27FC236}">
                  <a16:creationId xmlns:a16="http://schemas.microsoft.com/office/drawing/2014/main" id="{59A59028-E766-4271-AC8D-F37D7B37C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2460"/>
              <a:ext cx="7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rear</a:t>
              </a:r>
            </a:p>
          </p:txBody>
        </p:sp>
        <p:grpSp>
          <p:nvGrpSpPr>
            <p:cNvPr id="68695" name="Group 21">
              <a:extLst>
                <a:ext uri="{FF2B5EF4-FFF2-40B4-BE49-F238E27FC236}">
                  <a16:creationId xmlns:a16="http://schemas.microsoft.com/office/drawing/2014/main" id="{1FE3544C-FB23-4360-AAA2-98B269BB5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478"/>
              <a:ext cx="219" cy="197"/>
              <a:chOff x="3936" y="3120"/>
              <a:chExt cx="288" cy="287"/>
            </a:xfrm>
          </p:grpSpPr>
          <p:sp>
            <p:nvSpPr>
              <p:cNvPr id="68697" name="Rectangle 22">
                <a:extLst>
                  <a:ext uri="{FF2B5EF4-FFF2-40B4-BE49-F238E27FC236}">
                    <a16:creationId xmlns:a16="http://schemas.microsoft.com/office/drawing/2014/main" id="{DFCE038C-21B1-4048-A18D-23AB03EA1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698" name="Line 23">
                <a:extLst>
                  <a:ext uri="{FF2B5EF4-FFF2-40B4-BE49-F238E27FC236}">
                    <a16:creationId xmlns:a16="http://schemas.microsoft.com/office/drawing/2014/main" id="{C8D24F8A-FDC4-4B8D-8D56-F2E8465FE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120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99" name="Line 24">
                <a:extLst>
                  <a:ext uri="{FF2B5EF4-FFF2-40B4-BE49-F238E27FC236}">
                    <a16:creationId xmlns:a16="http://schemas.microsoft.com/office/drawing/2014/main" id="{2ED386E0-73DD-44B8-8C33-346F589D1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407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0" name="Line 25">
                <a:extLst>
                  <a:ext uri="{FF2B5EF4-FFF2-40B4-BE49-F238E27FC236}">
                    <a16:creationId xmlns:a16="http://schemas.microsoft.com/office/drawing/2014/main" id="{801FBD1B-E46B-4EBF-8CD7-227DAF1D3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12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1" name="Line 26">
                <a:extLst>
                  <a:ext uri="{FF2B5EF4-FFF2-40B4-BE49-F238E27FC236}">
                    <a16:creationId xmlns:a16="http://schemas.microsoft.com/office/drawing/2014/main" id="{C38205AB-AA04-4490-80E9-961FD6691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702" name="Oval 27">
                <a:extLst>
                  <a:ext uri="{FF2B5EF4-FFF2-40B4-BE49-F238E27FC236}">
                    <a16:creationId xmlns:a16="http://schemas.microsoft.com/office/drawing/2014/main" id="{88799AD9-93FD-40C0-838E-0A225BFCEA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2" y="3202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8696" name="Line 28">
              <a:extLst>
                <a:ext uri="{FF2B5EF4-FFF2-40B4-BE49-F238E27FC236}">
                  <a16:creationId xmlns:a16="http://schemas.microsoft.com/office/drawing/2014/main" id="{A435D82C-0298-4B1C-B876-091261EC6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2568"/>
              <a:ext cx="318" cy="46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4269" name="Rectangle 29">
            <a:extLst>
              <a:ext uri="{FF2B5EF4-FFF2-40B4-BE49-F238E27FC236}">
                <a16:creationId xmlns:a16="http://schemas.microsoft.com/office/drawing/2014/main" id="{CBFDE21A-1A30-4641-924D-591BB42C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4967288"/>
            <a:ext cx="586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怎样实现链队的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入队和出队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操作？</a:t>
            </a:r>
          </a:p>
        </p:txBody>
      </p:sp>
      <p:sp>
        <p:nvSpPr>
          <p:cNvPr id="394271" name="Rectangle 31">
            <a:extLst>
              <a:ext uri="{FF2B5EF4-FFF2-40B4-BE49-F238E27FC236}">
                <a16:creationId xmlns:a16="http://schemas.microsoft.com/office/drawing/2014/main" id="{2D869807-920F-476C-BBC0-24619F1D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4375150"/>
            <a:ext cx="2506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链队会满吗？</a:t>
            </a:r>
          </a:p>
        </p:txBody>
      </p:sp>
      <p:sp>
        <p:nvSpPr>
          <p:cNvPr id="394272" name="Rectangle 32">
            <a:extLst>
              <a:ext uri="{FF2B5EF4-FFF2-40B4-BE49-F238E27FC236}">
                <a16:creationId xmlns:a16="http://schemas.microsoft.com/office/drawing/2014/main" id="{7CAFAC29-C105-42E2-B3ED-4220F8E1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4" y="3844504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front=rear</a:t>
            </a:r>
          </a:p>
        </p:txBody>
      </p:sp>
      <p:sp>
        <p:nvSpPr>
          <p:cNvPr id="394273" name="Rectangle 33">
            <a:extLst>
              <a:ext uri="{FF2B5EF4-FFF2-40B4-BE49-F238E27FC236}">
                <a16:creationId xmlns:a16="http://schemas.microsoft.com/office/drawing/2014/main" id="{5FD7E690-97BD-433B-8681-52633A7F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4356100"/>
            <a:ext cx="6995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不会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，因为删除时有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动作。除非内存不足！</a:t>
            </a:r>
          </a:p>
        </p:txBody>
      </p:sp>
      <p:sp>
        <p:nvSpPr>
          <p:cNvPr id="394274" name="Rectangle 34">
            <a:extLst>
              <a:ext uri="{FF2B5EF4-FFF2-40B4-BE49-F238E27FC236}">
                <a16:creationId xmlns:a16="http://schemas.microsoft.com/office/drawing/2014/main" id="{5D6B82D8-9AEB-4956-A6B2-534A6FAA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500688"/>
            <a:ext cx="8694737" cy="101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入队（尾部插入）：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rear-&gt;next=</a:t>
            </a:r>
            <a:r>
              <a:rPr lang="en-US" altLang="zh-CN" sz="2400" b="1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S;rear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=S;S-&gt;next=NULL;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出队（头部删除）：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front-&gt;next=front-&gt;next-&gt;next;</a:t>
            </a: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D8B660AB-B388-4E6A-9B5A-3FC42B6F3F7F}"/>
              </a:ext>
            </a:extLst>
          </p:cNvPr>
          <p:cNvGrpSpPr>
            <a:grpSpLocks/>
          </p:cNvGrpSpPr>
          <p:nvPr/>
        </p:nvGrpSpPr>
        <p:grpSpPr bwMode="auto">
          <a:xfrm>
            <a:off x="7642363" y="3180611"/>
            <a:ext cx="1263650" cy="652462"/>
            <a:chOff x="4656" y="2001"/>
            <a:chExt cx="796" cy="411"/>
          </a:xfrm>
        </p:grpSpPr>
        <p:sp>
          <p:nvSpPr>
            <p:cNvPr id="68675" name="Text Box 36">
              <a:extLst>
                <a:ext uri="{FF2B5EF4-FFF2-40B4-BE49-F238E27FC236}">
                  <a16:creationId xmlns:a16="http://schemas.microsoft.com/office/drawing/2014/main" id="{3D417DEA-5408-4AED-871A-1D4EA2991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01"/>
              <a:ext cx="3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68676" name="Rectangle 37">
              <a:extLst>
                <a:ext uri="{FF2B5EF4-FFF2-40B4-BE49-F238E27FC236}">
                  <a16:creationId xmlns:a16="http://schemas.microsoft.com/office/drawing/2014/main" id="{F42A5C24-ED07-4262-BF76-0BA27825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2161"/>
              <a:ext cx="254" cy="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68677" name="Line 38">
              <a:extLst>
                <a:ext uri="{FF2B5EF4-FFF2-40B4-BE49-F238E27FC236}">
                  <a16:creationId xmlns:a16="http://schemas.microsoft.com/office/drawing/2014/main" id="{8E035041-7DC3-4D0F-B80E-298E92F4C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9" y="2160"/>
              <a:ext cx="400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78" name="Line 39">
              <a:extLst>
                <a:ext uri="{FF2B5EF4-FFF2-40B4-BE49-F238E27FC236}">
                  <a16:creationId xmlns:a16="http://schemas.microsoft.com/office/drawing/2014/main" id="{69686331-B801-4DAC-AB25-D54D452F0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9" y="2385"/>
              <a:ext cx="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79" name="Line 40">
              <a:extLst>
                <a:ext uri="{FF2B5EF4-FFF2-40B4-BE49-F238E27FC236}">
                  <a16:creationId xmlns:a16="http://schemas.microsoft.com/office/drawing/2014/main" id="{B308CC83-BBAB-4DD7-8594-33594FA90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" y="2161"/>
              <a:ext cx="0" cy="2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0" name="Line 41">
              <a:extLst>
                <a:ext uri="{FF2B5EF4-FFF2-40B4-BE49-F238E27FC236}">
                  <a16:creationId xmlns:a16="http://schemas.microsoft.com/office/drawing/2014/main" id="{46346447-D2DF-487B-A26E-B3A57C409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169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1" name="Line 42">
              <a:extLst>
                <a:ext uri="{FF2B5EF4-FFF2-40B4-BE49-F238E27FC236}">
                  <a16:creationId xmlns:a16="http://schemas.microsoft.com/office/drawing/2014/main" id="{DF3AE660-B522-430F-87DB-F87C31A18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9" y="2165"/>
              <a:ext cx="0" cy="2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2" name="Rectangle 43">
              <a:extLst>
                <a:ext uri="{FF2B5EF4-FFF2-40B4-BE49-F238E27FC236}">
                  <a16:creationId xmlns:a16="http://schemas.microsoft.com/office/drawing/2014/main" id="{A27AF035-8C50-46D2-A941-3F4118A16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212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68683" name="Line 44">
              <a:extLst>
                <a:ext uri="{FF2B5EF4-FFF2-40B4-BE49-F238E27FC236}">
                  <a16:creationId xmlns:a16="http://schemas.microsoft.com/office/drawing/2014/main" id="{7A2CBAA1-C782-492F-922A-D40DE2558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240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19" name="Group 46">
            <a:extLst>
              <a:ext uri="{FF2B5EF4-FFF2-40B4-BE49-F238E27FC236}">
                <a16:creationId xmlns:a16="http://schemas.microsoft.com/office/drawing/2014/main" id="{B52ADA07-7267-4A57-9B1E-492038CF4DAC}"/>
              </a:ext>
            </a:extLst>
          </p:cNvPr>
          <p:cNvGrpSpPr>
            <a:grpSpLocks/>
          </p:cNvGrpSpPr>
          <p:nvPr/>
        </p:nvGrpSpPr>
        <p:grpSpPr bwMode="auto">
          <a:xfrm>
            <a:off x="1042898" y="1847112"/>
            <a:ext cx="6811963" cy="1970087"/>
            <a:chOff x="612" y="828"/>
            <a:chExt cx="4291" cy="1241"/>
          </a:xfrm>
        </p:grpSpPr>
        <p:sp>
          <p:nvSpPr>
            <p:cNvPr id="68621" name="Text Box 47">
              <a:extLst>
                <a:ext uri="{FF2B5EF4-FFF2-40B4-BE49-F238E27FC236}">
                  <a16:creationId xmlns:a16="http://schemas.microsoft.com/office/drawing/2014/main" id="{968326EC-9D5B-4975-9B8A-BDB61F0B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828"/>
              <a:ext cx="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队尾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22" name="Text Box 48">
              <a:extLst>
                <a:ext uri="{FF2B5EF4-FFF2-40B4-BE49-F238E27FC236}">
                  <a16:creationId xmlns:a16="http://schemas.microsoft.com/office/drawing/2014/main" id="{D9B1D6CB-D827-4C2C-8C12-1569CD858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" y="828"/>
              <a:ext cx="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队首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23" name="Text Box 49">
              <a:extLst>
                <a:ext uri="{FF2B5EF4-FFF2-40B4-BE49-F238E27FC236}">
                  <a16:creationId xmlns:a16="http://schemas.microsoft.com/office/drawing/2014/main" id="{B3451840-7EEC-423A-8340-BAADD8F8D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902"/>
              <a:ext cx="9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front</a:t>
              </a:r>
            </a:p>
          </p:txBody>
        </p:sp>
        <p:sp>
          <p:nvSpPr>
            <p:cNvPr id="68624" name="Line 50">
              <a:extLst>
                <a:ext uri="{FF2B5EF4-FFF2-40B4-BE49-F238E27FC236}">
                  <a16:creationId xmlns:a16="http://schemas.microsoft.com/office/drawing/2014/main" id="{EA18C820-E676-4CA3-AB4C-7116584A8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" y="1370"/>
              <a:ext cx="57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625" name="Group 51">
              <a:extLst>
                <a:ext uri="{FF2B5EF4-FFF2-40B4-BE49-F238E27FC236}">
                  <a16:creationId xmlns:a16="http://schemas.microsoft.com/office/drawing/2014/main" id="{029B795C-F340-47EC-8B41-27F8768E5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1225"/>
              <a:ext cx="288" cy="287"/>
              <a:chOff x="1783" y="1969"/>
              <a:chExt cx="288" cy="287"/>
            </a:xfrm>
          </p:grpSpPr>
          <p:sp>
            <p:nvSpPr>
              <p:cNvPr id="68669" name="Rectangle 52">
                <a:extLst>
                  <a:ext uri="{FF2B5EF4-FFF2-40B4-BE49-F238E27FC236}">
                    <a16:creationId xmlns:a16="http://schemas.microsoft.com/office/drawing/2014/main" id="{86C5F0E8-D5AE-45AE-B6C8-A38EFF47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1969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670" name="Line 53">
                <a:extLst>
                  <a:ext uri="{FF2B5EF4-FFF2-40B4-BE49-F238E27FC236}">
                    <a16:creationId xmlns:a16="http://schemas.microsoft.com/office/drawing/2014/main" id="{D637F416-BFF3-452F-9DEF-C5F773BA4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1" name="Line 54">
                <a:extLst>
                  <a:ext uri="{FF2B5EF4-FFF2-40B4-BE49-F238E27FC236}">
                    <a16:creationId xmlns:a16="http://schemas.microsoft.com/office/drawing/2014/main" id="{2C19616C-3292-4FE0-B17A-5CC9949F0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225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2" name="Line 55">
                <a:extLst>
                  <a:ext uri="{FF2B5EF4-FFF2-40B4-BE49-F238E27FC236}">
                    <a16:creationId xmlns:a16="http://schemas.microsoft.com/office/drawing/2014/main" id="{1A2BBDD8-B0DC-40BA-B7C2-09D617DF9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3" name="Line 56">
                <a:extLst>
                  <a:ext uri="{FF2B5EF4-FFF2-40B4-BE49-F238E27FC236}">
                    <a16:creationId xmlns:a16="http://schemas.microsoft.com/office/drawing/2014/main" id="{DB6D339C-1528-4908-B8F3-48EA020B7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74" name="Oval 57">
                <a:extLst>
                  <a:ext uri="{FF2B5EF4-FFF2-40B4-BE49-F238E27FC236}">
                    <a16:creationId xmlns:a16="http://schemas.microsoft.com/office/drawing/2014/main" id="{50680389-3D89-4590-9845-1708678C35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79" y="2051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8626" name="Rectangle 58">
              <a:extLst>
                <a:ext uri="{FF2B5EF4-FFF2-40B4-BE49-F238E27FC236}">
                  <a16:creationId xmlns:a16="http://schemas.microsoft.com/office/drawing/2014/main" id="{6961FC47-821F-4A09-84C7-28287F04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1201"/>
              <a:ext cx="2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8627" name="Group 59">
              <a:extLst>
                <a:ext uri="{FF2B5EF4-FFF2-40B4-BE49-F238E27FC236}">
                  <a16:creationId xmlns:a16="http://schemas.microsoft.com/office/drawing/2014/main" id="{EDB97752-AEA9-4130-AD07-4849EBB0D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" y="1199"/>
              <a:ext cx="815" cy="339"/>
              <a:chOff x="2142" y="1509"/>
              <a:chExt cx="815" cy="339"/>
            </a:xfrm>
          </p:grpSpPr>
          <p:sp>
            <p:nvSpPr>
              <p:cNvPr id="68662" name="Rectangle 60">
                <a:extLst>
                  <a:ext uri="{FF2B5EF4-FFF2-40B4-BE49-F238E27FC236}">
                    <a16:creationId xmlns:a16="http://schemas.microsoft.com/office/drawing/2014/main" id="{3DEFEB0C-803B-4F5A-87A6-9068B20F8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511"/>
                <a:ext cx="3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a1</a:t>
                </a:r>
              </a:p>
            </p:txBody>
          </p:sp>
          <p:sp>
            <p:nvSpPr>
              <p:cNvPr id="68663" name="Line 61">
                <a:extLst>
                  <a:ext uri="{FF2B5EF4-FFF2-40B4-BE49-F238E27FC236}">
                    <a16:creationId xmlns:a16="http://schemas.microsoft.com/office/drawing/2014/main" id="{3B06A2D4-8F46-4EE7-B25E-C093363C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2" y="1509"/>
                <a:ext cx="527" cy="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4" name="Line 62">
                <a:extLst>
                  <a:ext uri="{FF2B5EF4-FFF2-40B4-BE49-F238E27FC236}">
                    <a16:creationId xmlns:a16="http://schemas.microsoft.com/office/drawing/2014/main" id="{BB678CBA-79C8-4711-A19A-7A39F2F6E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2" y="1837"/>
                <a:ext cx="5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5" name="Line 63">
                <a:extLst>
                  <a:ext uri="{FF2B5EF4-FFF2-40B4-BE49-F238E27FC236}">
                    <a16:creationId xmlns:a16="http://schemas.microsoft.com/office/drawing/2014/main" id="{C9C371CD-3BA6-4B94-83EC-BE345C428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2" y="1511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6" name="Line 64">
                <a:extLst>
                  <a:ext uri="{FF2B5EF4-FFF2-40B4-BE49-F238E27FC236}">
                    <a16:creationId xmlns:a16="http://schemas.microsoft.com/office/drawing/2014/main" id="{605C37E1-3AF2-4C9E-B55A-C63CAA3D8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7" y="1522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7" name="Line 65">
                <a:extLst>
                  <a:ext uri="{FF2B5EF4-FFF2-40B4-BE49-F238E27FC236}">
                    <a16:creationId xmlns:a16="http://schemas.microsoft.com/office/drawing/2014/main" id="{F2EB0110-E560-46FB-9716-34D5F13FE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1517"/>
                <a:ext cx="0" cy="30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8" name="Line 66">
                <a:extLst>
                  <a:ext uri="{FF2B5EF4-FFF2-40B4-BE49-F238E27FC236}">
                    <a16:creationId xmlns:a16="http://schemas.microsoft.com/office/drawing/2014/main" id="{6476E4EA-AC8F-41A4-BC4C-B5015B2F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0" y="1655"/>
                <a:ext cx="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28" name="Group 67">
              <a:extLst>
                <a:ext uri="{FF2B5EF4-FFF2-40B4-BE49-F238E27FC236}">
                  <a16:creationId xmlns:a16="http://schemas.microsoft.com/office/drawing/2014/main" id="{33B11A34-4F54-4BA8-B3F9-15A2552E1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5" y="1205"/>
              <a:ext cx="815" cy="339"/>
              <a:chOff x="2142" y="1509"/>
              <a:chExt cx="815" cy="339"/>
            </a:xfrm>
          </p:grpSpPr>
          <p:sp>
            <p:nvSpPr>
              <p:cNvPr id="68655" name="Rectangle 68">
                <a:extLst>
                  <a:ext uri="{FF2B5EF4-FFF2-40B4-BE49-F238E27FC236}">
                    <a16:creationId xmlns:a16="http://schemas.microsoft.com/office/drawing/2014/main" id="{15AD3A1A-D1CC-496A-890B-CCF6BF88C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511"/>
                <a:ext cx="3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a2</a:t>
                </a:r>
              </a:p>
            </p:txBody>
          </p:sp>
          <p:sp>
            <p:nvSpPr>
              <p:cNvPr id="68656" name="Line 69">
                <a:extLst>
                  <a:ext uri="{FF2B5EF4-FFF2-40B4-BE49-F238E27FC236}">
                    <a16:creationId xmlns:a16="http://schemas.microsoft.com/office/drawing/2014/main" id="{0940F0A3-2056-475B-8BD8-DC27B9C92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2" y="1509"/>
                <a:ext cx="527" cy="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7" name="Line 70">
                <a:extLst>
                  <a:ext uri="{FF2B5EF4-FFF2-40B4-BE49-F238E27FC236}">
                    <a16:creationId xmlns:a16="http://schemas.microsoft.com/office/drawing/2014/main" id="{719FF942-D4AC-4750-B44F-2D49240F9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2" y="1837"/>
                <a:ext cx="5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8" name="Line 71">
                <a:extLst>
                  <a:ext uri="{FF2B5EF4-FFF2-40B4-BE49-F238E27FC236}">
                    <a16:creationId xmlns:a16="http://schemas.microsoft.com/office/drawing/2014/main" id="{78332477-42A3-416E-B5AF-E75DD5F59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2" y="1511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9" name="Line 72">
                <a:extLst>
                  <a:ext uri="{FF2B5EF4-FFF2-40B4-BE49-F238E27FC236}">
                    <a16:creationId xmlns:a16="http://schemas.microsoft.com/office/drawing/2014/main" id="{FFA9909B-2F7B-4384-A92E-F191422BE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7" y="1522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0" name="Line 73">
                <a:extLst>
                  <a:ext uri="{FF2B5EF4-FFF2-40B4-BE49-F238E27FC236}">
                    <a16:creationId xmlns:a16="http://schemas.microsoft.com/office/drawing/2014/main" id="{EC90A533-3F06-4E50-BEF2-5C1441A88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1517"/>
                <a:ext cx="0" cy="30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61" name="Line 74">
                <a:extLst>
                  <a:ext uri="{FF2B5EF4-FFF2-40B4-BE49-F238E27FC236}">
                    <a16:creationId xmlns:a16="http://schemas.microsoft.com/office/drawing/2014/main" id="{EBA93C33-46C3-407A-BBD3-ADE7BCDA9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0" y="1655"/>
                <a:ext cx="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29" name="Rectangle 75">
              <a:extLst>
                <a:ext uri="{FF2B5EF4-FFF2-40B4-BE49-F238E27FC236}">
                  <a16:creationId xmlns:a16="http://schemas.microsoft.com/office/drawing/2014/main" id="{232AEC01-D13B-49B9-9916-A9817215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201"/>
              <a:ext cx="335" cy="3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0" name="Line 76">
              <a:extLst>
                <a:ext uri="{FF2B5EF4-FFF2-40B4-BE49-F238E27FC236}">
                  <a16:creationId xmlns:a16="http://schemas.microsoft.com/office/drawing/2014/main" id="{BA60FDCE-B204-4CE1-8A02-6439D4EC6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" y="1199"/>
              <a:ext cx="527" cy="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1" name="Line 77">
              <a:extLst>
                <a:ext uri="{FF2B5EF4-FFF2-40B4-BE49-F238E27FC236}">
                  <a16:creationId xmlns:a16="http://schemas.microsoft.com/office/drawing/2014/main" id="{3383C0D2-0781-4AD8-A19A-D1D6DD019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" y="1527"/>
              <a:ext cx="5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2" name="Line 78">
              <a:extLst>
                <a:ext uri="{FF2B5EF4-FFF2-40B4-BE49-F238E27FC236}">
                  <a16:creationId xmlns:a16="http://schemas.microsoft.com/office/drawing/2014/main" id="{745434D5-16F3-4A1F-9EEF-A6F176E99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1201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3" name="Line 79">
              <a:extLst>
                <a:ext uri="{FF2B5EF4-FFF2-40B4-BE49-F238E27FC236}">
                  <a16:creationId xmlns:a16="http://schemas.microsoft.com/office/drawing/2014/main" id="{AF1E888C-3FC7-437C-8F8C-C54EDDEF0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12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4" name="Line 80">
              <a:extLst>
                <a:ext uri="{FF2B5EF4-FFF2-40B4-BE49-F238E27FC236}">
                  <a16:creationId xmlns:a16="http://schemas.microsoft.com/office/drawing/2014/main" id="{7DC91012-A55A-4946-9145-151F1919A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1207"/>
              <a:ext cx="0" cy="3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5" name="Line 81">
              <a:extLst>
                <a:ext uri="{FF2B5EF4-FFF2-40B4-BE49-F238E27FC236}">
                  <a16:creationId xmlns:a16="http://schemas.microsoft.com/office/drawing/2014/main" id="{E149E3D5-4F9E-44EA-9BE5-D338F43FB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345"/>
              <a:ext cx="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636" name="Group 82">
              <a:extLst>
                <a:ext uri="{FF2B5EF4-FFF2-40B4-BE49-F238E27FC236}">
                  <a16:creationId xmlns:a16="http://schemas.microsoft.com/office/drawing/2014/main" id="{937CCA9B-B967-4879-9D3D-8F357D3B2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1203"/>
              <a:ext cx="575" cy="339"/>
              <a:chOff x="4253" y="1523"/>
              <a:chExt cx="575" cy="339"/>
            </a:xfrm>
          </p:grpSpPr>
          <p:sp>
            <p:nvSpPr>
              <p:cNvPr id="68648" name="Rectangle 83">
                <a:extLst>
                  <a:ext uri="{FF2B5EF4-FFF2-40B4-BE49-F238E27FC236}">
                    <a16:creationId xmlns:a16="http://schemas.microsoft.com/office/drawing/2014/main" id="{1C31D859-A7AF-40B6-B73F-210A8478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1525"/>
                <a:ext cx="3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a3</a:t>
                </a:r>
              </a:p>
            </p:txBody>
          </p:sp>
          <p:sp>
            <p:nvSpPr>
              <p:cNvPr id="68649" name="Line 84">
                <a:extLst>
                  <a:ext uri="{FF2B5EF4-FFF2-40B4-BE49-F238E27FC236}">
                    <a16:creationId xmlns:a16="http://schemas.microsoft.com/office/drawing/2014/main" id="{9EC1212B-ED69-49FD-8EAC-F9A722C51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3" y="1523"/>
                <a:ext cx="527" cy="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0" name="Line 85">
                <a:extLst>
                  <a:ext uri="{FF2B5EF4-FFF2-40B4-BE49-F238E27FC236}">
                    <a16:creationId xmlns:a16="http://schemas.microsoft.com/office/drawing/2014/main" id="{A509DCC8-B8E6-4698-B158-F207059E4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3" y="1851"/>
                <a:ext cx="5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1" name="Line 86">
                <a:extLst>
                  <a:ext uri="{FF2B5EF4-FFF2-40B4-BE49-F238E27FC236}">
                    <a16:creationId xmlns:a16="http://schemas.microsoft.com/office/drawing/2014/main" id="{FC7F8702-9B3B-40EF-8CB7-659C725E3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1525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2" name="Line 87">
                <a:extLst>
                  <a:ext uri="{FF2B5EF4-FFF2-40B4-BE49-F238E27FC236}">
                    <a16:creationId xmlns:a16="http://schemas.microsoft.com/office/drawing/2014/main" id="{0FCDC528-9FAF-466E-8B2F-555C6001E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8" y="153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3" name="Line 88">
                <a:extLst>
                  <a:ext uri="{FF2B5EF4-FFF2-40B4-BE49-F238E27FC236}">
                    <a16:creationId xmlns:a16="http://schemas.microsoft.com/office/drawing/2014/main" id="{9EAA3E3E-897F-48E0-AFAF-B1DF0B9B0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1531"/>
                <a:ext cx="0" cy="30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4" name="Text Box 89">
                <a:extLst>
                  <a:ext uri="{FF2B5EF4-FFF2-40B4-BE49-F238E27FC236}">
                    <a16:creationId xmlns:a16="http://schemas.microsoft.com/office/drawing/2014/main" id="{E2C56DCE-20AC-40AE-92D7-AE67E3A97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1" y="1532"/>
                <a:ext cx="2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^</a:t>
                </a:r>
              </a:p>
            </p:txBody>
          </p:sp>
        </p:grpSp>
        <p:sp>
          <p:nvSpPr>
            <p:cNvPr id="68637" name="Text Box 90">
              <a:extLst>
                <a:ext uri="{FF2B5EF4-FFF2-40B4-BE49-F238E27FC236}">
                  <a16:creationId xmlns:a16="http://schemas.microsoft.com/office/drawing/2014/main" id="{1724CBD5-84CF-4035-B378-9C39DB6FF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778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rear</a:t>
              </a:r>
            </a:p>
          </p:txBody>
        </p:sp>
        <p:sp>
          <p:nvSpPr>
            <p:cNvPr id="68638" name="Line 91">
              <a:extLst>
                <a:ext uri="{FF2B5EF4-FFF2-40B4-BE49-F238E27FC236}">
                  <a16:creationId xmlns:a16="http://schemas.microsoft.com/office/drawing/2014/main" id="{2BF25CDC-F94C-46ED-8CA2-820406789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25"/>
              <a:ext cx="0" cy="22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639" name="Group 92">
              <a:extLst>
                <a:ext uri="{FF2B5EF4-FFF2-40B4-BE49-F238E27FC236}">
                  <a16:creationId xmlns:a16="http://schemas.microsoft.com/office/drawing/2014/main" id="{3802732F-3877-4EA1-A8FD-442D0008D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525"/>
              <a:ext cx="304" cy="287"/>
              <a:chOff x="4814" y="699"/>
              <a:chExt cx="304" cy="287"/>
            </a:xfrm>
          </p:grpSpPr>
          <p:sp>
            <p:nvSpPr>
              <p:cNvPr id="68642" name="Rectangle 93">
                <a:extLst>
                  <a:ext uri="{FF2B5EF4-FFF2-40B4-BE49-F238E27FC236}">
                    <a16:creationId xmlns:a16="http://schemas.microsoft.com/office/drawing/2014/main" id="{E03E9438-FA59-4FA4-8A85-AB5090705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4" y="699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643" name="Line 94">
                <a:extLst>
                  <a:ext uri="{FF2B5EF4-FFF2-40B4-BE49-F238E27FC236}">
                    <a16:creationId xmlns:a16="http://schemas.microsoft.com/office/drawing/2014/main" id="{F296FF9C-30E2-4E6B-895B-C1B45237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4" y="699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4" name="Line 95">
                <a:extLst>
                  <a:ext uri="{FF2B5EF4-FFF2-40B4-BE49-F238E27FC236}">
                    <a16:creationId xmlns:a16="http://schemas.microsoft.com/office/drawing/2014/main" id="{598D4007-6C10-4511-AE6B-474D03B3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981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5" name="Line 96">
                <a:extLst>
                  <a:ext uri="{FF2B5EF4-FFF2-40B4-BE49-F238E27FC236}">
                    <a16:creationId xmlns:a16="http://schemas.microsoft.com/office/drawing/2014/main" id="{2D927028-5A37-4863-8F6D-53E7A4013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4" y="69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6" name="Line 97">
                <a:extLst>
                  <a:ext uri="{FF2B5EF4-FFF2-40B4-BE49-F238E27FC236}">
                    <a16:creationId xmlns:a16="http://schemas.microsoft.com/office/drawing/2014/main" id="{1A608EEB-753D-44A8-BB29-2F421F933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69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47" name="Oval 98">
                <a:extLst>
                  <a:ext uri="{FF2B5EF4-FFF2-40B4-BE49-F238E27FC236}">
                    <a16:creationId xmlns:a16="http://schemas.microsoft.com/office/drawing/2014/main" id="{B285FE84-0C55-49DE-91C8-52DD61E64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0" y="781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8641" name="Line 100">
              <a:extLst>
                <a:ext uri="{FF2B5EF4-FFF2-40B4-BE49-F238E27FC236}">
                  <a16:creationId xmlns:a16="http://schemas.microsoft.com/office/drawing/2014/main" id="{D3674480-E6E6-48DA-A92F-44E412F21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752"/>
              <a:ext cx="3084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20" name="矩形 100">
            <a:extLst>
              <a:ext uri="{FF2B5EF4-FFF2-40B4-BE49-F238E27FC236}">
                <a16:creationId xmlns:a16="http://schemas.microsoft.com/office/drawing/2014/main" id="{DF1B3F3C-2537-4B87-9E77-F7AB17E5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15" y="246062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链队示意图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autoUpdateAnimBg="0"/>
      <p:bldP spid="394269" grpId="0" build="p" autoUpdateAnimBg="0"/>
      <p:bldP spid="394271" grpId="0" autoUpdateAnimBg="0"/>
      <p:bldP spid="394272" grpId="0" autoUpdateAnimBg="0"/>
      <p:bldP spid="394273" grpId="0" autoUpdateAnimBg="0"/>
      <p:bldP spid="394274" grpId="0" uiExpand="1" build="p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AF8B0D6-958B-49FF-9852-F2F0D28F73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8188" y="6215063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4FB6A4-9EE5-4032-B6B6-908F3C61693A}" type="slidenum">
              <a:rPr lang="en-US" altLang="zh-CN" sz="2400">
                <a:latin typeface="仿宋_GB2312" pitchFamily="49" charset="-122"/>
                <a:ea typeface="仿宋_GB2312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3289F60D-F156-4315-BF27-EC79CAEE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700808"/>
            <a:ext cx="8208912" cy="3965476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应用题练习：假设循环队列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Q[0…6]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存储字符串，没有队列元素计数器，只有头尾指针</a:t>
            </a:r>
            <a:r>
              <a:rPr lang="en-US" altLang="zh-CN" sz="2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front,rear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。初始状态为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front=rear=3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。依次画出完成（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）操作后队列的状态及头尾指针位置。若不能入队，请指出不能入队的元素，并说明理由。</a:t>
            </a:r>
            <a:b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queue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  <a:b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出队两个元素</a:t>
            </a:r>
            <a:b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graph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bst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aov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wpl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17614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A6F4E50-B992-478E-A15F-AC8EEACF3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二、顺序栈的定义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B1B5909-3261-465F-B333-62B2571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024309-4DD8-476F-ACEC-E5F69D1514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28934A4-9653-4246-9E2D-64758C84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顺表栈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31F89EF-5462-42D0-A0E7-90903D24F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语言中的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表示顺序栈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738CEFB-3A8B-4487-A970-F3CD31DD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E6D55D9A-6F75-4205-999B-0EDAA0AD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8534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const int MAXSTACKSIZE=100;	// </a:t>
            </a:r>
            <a:r>
              <a:rPr lang="zh-CN" altLang="en-US" sz="2000" dirty="0"/>
              <a:t>栈存储空间最大长度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template&lt;class T&gt;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class SeqStack{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T  base[MAXSTACKSIZE];	// </a:t>
            </a:r>
            <a:r>
              <a:rPr lang="en-US" altLang="en-US" sz="2000" dirty="0" err="1">
                <a:ea typeface="黑体" panose="02010609060101010101" pitchFamily="49" charset="-122"/>
              </a:rPr>
              <a:t>栈底指针，也是栈的基址</a:t>
            </a:r>
            <a:endParaRPr lang="en-US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zh-CN" sz="2000" dirty="0"/>
              <a:t>      int </a:t>
            </a:r>
            <a:r>
              <a:rPr lang="en-US" altLang="en-US" sz="2000" dirty="0"/>
              <a:t>top;		           // </a:t>
            </a:r>
            <a:r>
              <a:rPr lang="en-US" altLang="en-US" sz="2000" dirty="0" err="1">
                <a:ea typeface="黑体" panose="02010609060101010101" pitchFamily="49" charset="-122"/>
              </a:rPr>
              <a:t>栈顶指针</a:t>
            </a:r>
            <a:endParaRPr lang="en-US" altLang="en-US" sz="20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62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A6F4E50-B992-478E-A15F-AC8EEACF3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二、顺序栈的定义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B1B5909-3261-465F-B333-62B2571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024309-4DD8-476F-ACEC-E5F69D1514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28934A4-9653-4246-9E2D-64758C84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顺表栈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738CEFB-3A8B-4487-A970-F3CD31DD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E6D55D9A-6F75-4205-999B-0EDAA0AD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2" y="2780928"/>
            <a:ext cx="789744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public: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SeqStack();         //</a:t>
            </a:r>
            <a:r>
              <a:rPr lang="zh-CN" altLang="en-US" sz="2000" dirty="0"/>
              <a:t>构造函数，初始化栈顶值为</a:t>
            </a:r>
            <a:r>
              <a:rPr lang="en-US" altLang="zh-CN" sz="2000" dirty="0"/>
              <a:t>0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int Push(</a:t>
            </a:r>
            <a:r>
              <a:rPr lang="en-US" altLang="zh-CN" sz="2000" dirty="0"/>
              <a:t>T</a:t>
            </a:r>
            <a:r>
              <a:rPr lang="en-US" altLang="en-US" sz="2000" dirty="0"/>
              <a:t> x);      </a:t>
            </a:r>
            <a:r>
              <a:rPr lang="en-US" altLang="zh-CN" sz="2000" dirty="0"/>
              <a:t>//</a:t>
            </a:r>
            <a:r>
              <a:rPr lang="zh-CN" altLang="en-US" sz="2000" dirty="0"/>
              <a:t>入栈，返回值表示是否入栈成功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void Pop();          //</a:t>
            </a:r>
            <a:r>
              <a:rPr lang="zh-CN" altLang="en-US" sz="2000" dirty="0"/>
              <a:t>出栈，无返回值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T Top();    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取栈顶元素（元素并不出栈）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       bool Empty();     </a:t>
            </a:r>
            <a:r>
              <a:rPr lang="en-US" altLang="zh-CN" sz="2000" dirty="0"/>
              <a:t>//</a:t>
            </a:r>
            <a:r>
              <a:rPr lang="zh-CN" altLang="en-US" sz="2000" dirty="0"/>
              <a:t>判断栈是否为空</a:t>
            </a:r>
            <a:endParaRPr lang="en-US" altLang="en-US" sz="2000" dirty="0"/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en-US" alt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107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A802F49D-AA2E-4963-833A-31E6C3DBE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7145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三、顺序栈的特性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Text Box 1027">
            <a:extLst>
              <a:ext uri="{FF2B5EF4-FFF2-40B4-BE49-F238E27FC236}">
                <a16:creationId xmlns:a16="http://schemas.microsoft.com/office/drawing/2014/main" id="{59FD084E-016D-4BCE-B2CF-74FFB536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5AFF48D-7B7E-407A-A197-705FF101A2C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15364" name="Text Box 1028">
            <a:extLst>
              <a:ext uri="{FF2B5EF4-FFF2-40B4-BE49-F238E27FC236}">
                <a16:creationId xmlns:a16="http://schemas.microsoft.com/office/drawing/2014/main" id="{454B3542-C152-4415-9BA6-1149B439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3317" name="Rectangle 1029">
            <a:extLst>
              <a:ext uri="{FF2B5EF4-FFF2-40B4-BE49-F238E27FC236}">
                <a16:creationId xmlns:a16="http://schemas.microsoft.com/office/drawing/2014/main" id="{22031073-1155-4B46-BE85-47AF1359A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500312"/>
            <a:ext cx="6761163" cy="420528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top=0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时，表示空栈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base=NULL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，栈不存在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当插入新的栈顶元素后,指针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top+1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删除栈顶元素时，指针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top-1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top=</a:t>
            </a:r>
            <a:r>
              <a:rPr lang="en-US" altLang="en-US" dirty="0"/>
              <a:t> MAXSTACKSIZE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栈满，溢出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:a16="http://schemas.microsoft.com/office/drawing/2014/main" id="{898BDFF5-96A2-4728-BD5F-74FE3F7F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grpSp>
        <p:nvGrpSpPr>
          <p:cNvPr id="15367" name="Group 1031">
            <a:extLst>
              <a:ext uri="{FF2B5EF4-FFF2-40B4-BE49-F238E27FC236}">
                <a16:creationId xmlns:a16="http://schemas.microsoft.com/office/drawing/2014/main" id="{803A1815-B52E-4185-A4AF-8426BFAC659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4368" y="2016"/>
            <a:chExt cx="1392" cy="1930"/>
          </a:xfrm>
        </p:grpSpPr>
        <p:sp>
          <p:nvSpPr>
            <p:cNvPr id="15368" name="Rectangle 1032">
              <a:extLst>
                <a:ext uri="{FF2B5EF4-FFF2-40B4-BE49-F238E27FC236}">
                  <a16:creationId xmlns:a16="http://schemas.microsoft.com/office/drawing/2014/main" id="{388B7E8D-5CAE-4CAA-A6D7-36873A21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2734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5369" name="Text Box 1033">
              <a:extLst>
                <a:ext uri="{FF2B5EF4-FFF2-40B4-BE49-F238E27FC236}">
                  <a16:creationId xmlns:a16="http://schemas.microsoft.com/office/drawing/2014/main" id="{2133A567-02D6-493D-B7B2-6B3AB164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661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0" name="Line 1034">
              <a:extLst>
                <a:ext uri="{FF2B5EF4-FFF2-40B4-BE49-F238E27FC236}">
                  <a16:creationId xmlns:a16="http://schemas.microsoft.com/office/drawing/2014/main" id="{6B668AAD-968B-467F-9D4B-65457776D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65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1035">
              <a:extLst>
                <a:ext uri="{FF2B5EF4-FFF2-40B4-BE49-F238E27FC236}">
                  <a16:creationId xmlns:a16="http://schemas.microsoft.com/office/drawing/2014/main" id="{4EC86384-2812-4BAF-B58A-C913A860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289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1036">
              <a:extLst>
                <a:ext uri="{FF2B5EF4-FFF2-40B4-BE49-F238E27FC236}">
                  <a16:creationId xmlns:a16="http://schemas.microsoft.com/office/drawing/2014/main" id="{0E93F579-723E-4E06-BEBC-A4BD76EF4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140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037">
              <a:extLst>
                <a:ext uri="{FF2B5EF4-FFF2-40B4-BE49-F238E27FC236}">
                  <a16:creationId xmlns:a16="http://schemas.microsoft.com/office/drawing/2014/main" id="{3325B99E-D5E1-471C-9C3A-0317C9417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337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038">
              <a:extLst>
                <a:ext uri="{FF2B5EF4-FFF2-40B4-BE49-F238E27FC236}">
                  <a16:creationId xmlns:a16="http://schemas.microsoft.com/office/drawing/2014/main" id="{A4E5C341-323A-4595-9A4D-E5E3B9C8B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812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039">
              <a:extLst>
                <a:ext uri="{FF2B5EF4-FFF2-40B4-BE49-F238E27FC236}">
                  <a16:creationId xmlns:a16="http://schemas.microsoft.com/office/drawing/2014/main" id="{DEFC829F-47A7-4871-A4D7-378919829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382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Text Box 1040">
              <a:extLst>
                <a:ext uri="{FF2B5EF4-FFF2-40B4-BE49-F238E27FC236}">
                  <a16:creationId xmlns:a16="http://schemas.microsoft.com/office/drawing/2014/main" id="{F29B2361-593D-42E8-8D6E-5636F0F2D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272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15377" name="Text Box 1041">
              <a:extLst>
                <a:ext uri="{FF2B5EF4-FFF2-40B4-BE49-F238E27FC236}">
                  <a16:creationId xmlns:a16="http://schemas.microsoft.com/office/drawing/2014/main" id="{62172BD8-1EEA-4CA8-9493-BDBD5782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696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base</a:t>
              </a:r>
            </a:p>
          </p:txBody>
        </p:sp>
        <p:sp>
          <p:nvSpPr>
            <p:cNvPr id="15378" name="Freeform 1042">
              <a:extLst>
                <a:ext uri="{FF2B5EF4-FFF2-40B4-BE49-F238E27FC236}">
                  <a16:creationId xmlns:a16="http://schemas.microsoft.com/office/drawing/2014/main" id="{F784120D-A978-4DE4-927E-5D1B1A5F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266"/>
              <a:ext cx="286" cy="468"/>
            </a:xfrm>
            <a:custGeom>
              <a:avLst/>
              <a:gdLst>
                <a:gd name="T0" fmla="*/ 3 w 432"/>
                <a:gd name="T1" fmla="*/ 48 h 576"/>
                <a:gd name="T2" fmla="*/ 2 w 432"/>
                <a:gd name="T3" fmla="*/ 1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043">
              <a:extLst>
                <a:ext uri="{FF2B5EF4-FFF2-40B4-BE49-F238E27FC236}">
                  <a16:creationId xmlns:a16="http://schemas.microsoft.com/office/drawing/2014/main" id="{80BEB78F-A9CE-4541-B3D5-C2751FB6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" y="2266"/>
              <a:ext cx="190" cy="468"/>
            </a:xfrm>
            <a:custGeom>
              <a:avLst/>
              <a:gdLst>
                <a:gd name="T0" fmla="*/ 0 w 288"/>
                <a:gd name="T1" fmla="*/ 48 h 576"/>
                <a:gd name="T2" fmla="*/ 1 w 288"/>
                <a:gd name="T3" fmla="*/ 28 h 576"/>
                <a:gd name="T4" fmla="*/ 2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Text Box 1044">
              <a:extLst>
                <a:ext uri="{FF2B5EF4-FFF2-40B4-BE49-F238E27FC236}">
                  <a16:creationId xmlns:a16="http://schemas.microsoft.com/office/drawing/2014/main" id="{358984D1-F1D3-4228-A328-B5A85C98B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2695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Text Box 1045">
              <a:extLst>
                <a:ext uri="{FF2B5EF4-FFF2-40B4-BE49-F238E27FC236}">
                  <a16:creationId xmlns:a16="http://schemas.microsoft.com/office/drawing/2014/main" id="{A8548959-F40C-45A0-A70C-D949A95BF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" y="201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15382" name="Text Box 1046">
              <a:extLst>
                <a:ext uri="{FF2B5EF4-FFF2-40B4-BE49-F238E27FC236}">
                  <a16:creationId xmlns:a16="http://schemas.microsoft.com/office/drawing/2014/main" id="{51D57E93-F7DC-41D4-AA5F-E8A403AE2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2025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出栈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936F04C-B8B3-4BA3-8DB4-1D201C05F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四、创建顺序栈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E1639F0B-C2A3-4AE0-9F35-79CB337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3AAD51-5E97-4CFC-9105-947E67F749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1C2F8283-017C-48FC-9BC5-04A32A64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顺序栈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6DEA635-B5AF-4794-8C03-239909EB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第３章　栈和队列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650F7639-6683-469E-83A0-264B6EE76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905225"/>
            <a:ext cx="5400972" cy="3886200"/>
          </a:xfrm>
          <a:noFill/>
        </p:spPr>
        <p:txBody>
          <a:bodyPr/>
          <a:lstStyle/>
          <a:p>
            <a:pPr eaLnBrk="1" hangingPunct="1">
              <a:spcBef>
                <a:spcPct val="70000"/>
              </a:spcBef>
              <a:buClrTx/>
              <a:buSzTx/>
              <a:buNone/>
            </a:pPr>
            <a:r>
              <a:rPr lang="en-US" altLang="en-US" sz="2000" dirty="0"/>
              <a:t>SeqStack</a:t>
            </a:r>
            <a:r>
              <a:rPr lang="en-US" altLang="zh-CN" sz="2000" dirty="0"/>
              <a:t>( )         // </a:t>
            </a:r>
            <a:r>
              <a:rPr lang="zh-CN" altLang="en-US" sz="2000" dirty="0">
                <a:ea typeface="黑体" panose="02010609060101010101" pitchFamily="49" charset="-122"/>
              </a:rPr>
              <a:t>创建顺序栈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if ( base == NULL) 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exit(1); 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top = 0;     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初始化堆栈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清空堆栈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18439" name="Group 43">
            <a:extLst>
              <a:ext uri="{FF2B5EF4-FFF2-40B4-BE49-F238E27FC236}">
                <a16:creationId xmlns:a16="http://schemas.microsoft.com/office/drawing/2014/main" id="{EA99B2DB-081F-4E7B-911B-D3721A238498}"/>
              </a:ext>
            </a:extLst>
          </p:cNvPr>
          <p:cNvGrpSpPr>
            <a:grpSpLocks/>
          </p:cNvGrpSpPr>
          <p:nvPr/>
        </p:nvGrpSpPr>
        <p:grpSpPr bwMode="auto">
          <a:xfrm>
            <a:off x="6475412" y="4040765"/>
            <a:ext cx="2057400" cy="2378075"/>
            <a:chOff x="4368" y="2688"/>
            <a:chExt cx="1296" cy="1498"/>
          </a:xfrm>
        </p:grpSpPr>
        <p:grpSp>
          <p:nvGrpSpPr>
            <p:cNvPr id="18440" name="Group 30">
              <a:extLst>
                <a:ext uri="{FF2B5EF4-FFF2-40B4-BE49-F238E27FC236}">
                  <a16:creationId xmlns:a16="http://schemas.microsoft.com/office/drawing/2014/main" id="{0B0EAC1E-381A-4E7B-AD58-8B041D8C0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648"/>
              <a:ext cx="532" cy="250"/>
              <a:chOff x="4464" y="3648"/>
              <a:chExt cx="532" cy="250"/>
            </a:xfrm>
          </p:grpSpPr>
          <p:sp>
            <p:nvSpPr>
              <p:cNvPr id="18451" name="Line 31">
                <a:extLst>
                  <a:ext uri="{FF2B5EF4-FFF2-40B4-BE49-F238E27FC236}">
                    <a16:creationId xmlns:a16="http://schemas.microsoft.com/office/drawing/2014/main" id="{88151225-4B80-4D3E-AACC-4521FB3CF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9" y="3782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Text Box 32">
                <a:extLst>
                  <a:ext uri="{FF2B5EF4-FFF2-40B4-BE49-F238E27FC236}">
                    <a16:creationId xmlns:a16="http://schemas.microsoft.com/office/drawing/2014/main" id="{DD7436C7-A9E7-4DB5-AF75-CDFE1A71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648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top</a:t>
                </a:r>
              </a:p>
            </p:txBody>
          </p:sp>
        </p:grpSp>
        <p:grpSp>
          <p:nvGrpSpPr>
            <p:cNvPr id="18441" name="Group 33">
              <a:extLst>
                <a:ext uri="{FF2B5EF4-FFF2-40B4-BE49-F238E27FC236}">
                  <a16:creationId xmlns:a16="http://schemas.microsoft.com/office/drawing/2014/main" id="{32AF7226-4FFD-4B6B-B1DD-4CAAB884B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792"/>
              <a:ext cx="571" cy="250"/>
              <a:chOff x="4416" y="3792"/>
              <a:chExt cx="571" cy="250"/>
            </a:xfrm>
          </p:grpSpPr>
          <p:sp>
            <p:nvSpPr>
              <p:cNvPr id="18449" name="Line 34">
                <a:extLst>
                  <a:ext uri="{FF2B5EF4-FFF2-40B4-BE49-F238E27FC236}">
                    <a16:creationId xmlns:a16="http://schemas.microsoft.com/office/drawing/2014/main" id="{8D70ADE6-B73C-4138-8291-D95C01E7A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936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Text Box 35">
                <a:extLst>
                  <a:ext uri="{FF2B5EF4-FFF2-40B4-BE49-F238E27FC236}">
                    <a16:creationId xmlns:a16="http://schemas.microsoft.com/office/drawing/2014/main" id="{8A624C03-B602-4072-8F26-C13C46719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79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base</a:t>
                </a:r>
              </a:p>
            </p:txBody>
          </p:sp>
        </p:grpSp>
        <p:sp>
          <p:nvSpPr>
            <p:cNvPr id="18442" name="Rectangle 36">
              <a:extLst>
                <a:ext uri="{FF2B5EF4-FFF2-40B4-BE49-F238E27FC236}">
                  <a16:creationId xmlns:a16="http://schemas.microsoft.com/office/drawing/2014/main" id="{D24712A8-903E-4A64-AD56-92138544B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43" name="Line 37">
              <a:extLst>
                <a:ext uri="{FF2B5EF4-FFF2-40B4-BE49-F238E27FC236}">
                  <a16:creationId xmlns:a16="http://schemas.microsoft.com/office/drawing/2014/main" id="{A40AF778-376C-4922-901E-B69ED766E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707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38">
              <a:extLst>
                <a:ext uri="{FF2B5EF4-FFF2-40B4-BE49-F238E27FC236}">
                  <a16:creationId xmlns:a16="http://schemas.microsoft.com/office/drawing/2014/main" id="{233D7AFA-855E-4AC0-AA70-A80EDF6D9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7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39">
              <a:extLst>
                <a:ext uri="{FF2B5EF4-FFF2-40B4-BE49-F238E27FC236}">
                  <a16:creationId xmlns:a16="http://schemas.microsoft.com/office/drawing/2014/main" id="{76EECFF9-B44D-4933-A516-15AF46DF5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1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40">
              <a:extLst>
                <a:ext uri="{FF2B5EF4-FFF2-40B4-BE49-F238E27FC236}">
                  <a16:creationId xmlns:a16="http://schemas.microsoft.com/office/drawing/2014/main" id="{CDA51D65-C8BF-4400-984F-23C4E034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56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Text Box 41">
              <a:extLst>
                <a:ext uri="{FF2B5EF4-FFF2-40B4-BE49-F238E27FC236}">
                  <a16:creationId xmlns:a16="http://schemas.microsoft.com/office/drawing/2014/main" id="{37789807-4AF4-4DAC-B320-BE8C51C3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88"/>
              <a:ext cx="31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448" name="Text Box 42">
              <a:extLst>
                <a:ext uri="{FF2B5EF4-FFF2-40B4-BE49-F238E27FC236}">
                  <a16:creationId xmlns:a16="http://schemas.microsoft.com/office/drawing/2014/main" id="{ACDE9156-C768-47A0-AE32-6E49BAA6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3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C3300"/>
                  </a:solidFill>
                  <a:ea typeface="黑体" panose="02010609060101010101" pitchFamily="49" charset="-122"/>
                </a:rPr>
                <a:t>空栈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11553</TotalTime>
  <Words>6448</Words>
  <Application>Microsoft Office PowerPoint</Application>
  <PresentationFormat>全屏显示(4:3)</PresentationFormat>
  <Paragraphs>1042</Paragraphs>
  <Slides>51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仿宋_GB2312</vt:lpstr>
      <vt:lpstr>黑体</vt:lpstr>
      <vt:lpstr>华文彩云</vt:lpstr>
      <vt:lpstr>隶书</vt:lpstr>
      <vt:lpstr>宋体</vt:lpstr>
      <vt:lpstr>Arial</vt:lpstr>
      <vt:lpstr>Cambria Math</vt:lpstr>
      <vt:lpstr>Tahoma</vt:lpstr>
      <vt:lpstr>Times New Roman</vt:lpstr>
      <vt:lpstr>Wingdings</vt:lpstr>
      <vt:lpstr>数字图像处理</vt:lpstr>
      <vt:lpstr>位图图像</vt:lpstr>
      <vt:lpstr>Image</vt:lpstr>
      <vt:lpstr>第三章 栈和队列</vt:lpstr>
      <vt:lpstr> 数据结构课程内容：</vt:lpstr>
      <vt:lpstr>一、栈</vt:lpstr>
      <vt:lpstr>二、栈的实现</vt:lpstr>
      <vt:lpstr>一、顺序栈</vt:lpstr>
      <vt:lpstr>二、顺序栈的定义</vt:lpstr>
      <vt:lpstr>二、顺序栈的定义</vt:lpstr>
      <vt:lpstr>三、顺序栈的特性</vt:lpstr>
      <vt:lpstr>四、创建顺序栈</vt:lpstr>
      <vt:lpstr>五、进栈（插入新元素）</vt:lpstr>
      <vt:lpstr>六、出栈（删除元素）</vt:lpstr>
      <vt:lpstr>七、取栈顶元素</vt:lpstr>
      <vt:lpstr>习题1： 一个栈的输入序列为1,2,3，若在入栈的过程中允许出栈，则可能得到的出栈序列是什么？</vt:lpstr>
      <vt:lpstr>PowerPoint 演示文稿</vt:lpstr>
      <vt:lpstr>一、数值转换(八进制)</vt:lpstr>
      <vt:lpstr>一、数值转换(八进制)</vt:lpstr>
      <vt:lpstr>二、行编辑程序</vt:lpstr>
      <vt:lpstr>二、行编辑程序</vt:lpstr>
      <vt:lpstr>三、括号匹配</vt:lpstr>
      <vt:lpstr>三、括号匹配</vt:lpstr>
      <vt:lpstr>三、括号匹配(算法)</vt:lpstr>
      <vt:lpstr>三、括号匹配(算法)</vt:lpstr>
      <vt:lpstr>四、后缀表达式（逆波兰式）计算</vt:lpstr>
      <vt:lpstr>四、后缀表达式计算</vt:lpstr>
      <vt:lpstr>四、后缀表达式计算</vt:lpstr>
      <vt:lpstr>四、后缀表达式计算（算法）</vt:lpstr>
      <vt:lpstr>四、后缀表达式计算（算法）</vt:lpstr>
      <vt:lpstr>五、迷宫求解</vt:lpstr>
      <vt:lpstr>五、迷宫求解</vt:lpstr>
      <vt:lpstr>五、迷宫求解（算法）</vt:lpstr>
      <vt:lpstr>一、队列</vt:lpstr>
      <vt:lpstr>二、顺序队列</vt:lpstr>
      <vt:lpstr>三、顺序队列的进队和出队原则</vt:lpstr>
      <vt:lpstr>四、顺序队列的定义</vt:lpstr>
      <vt:lpstr>PowerPoint 演示文稿</vt:lpstr>
      <vt:lpstr>五、顺序队列的进队和出队举例</vt:lpstr>
      <vt:lpstr>六、顺序队列存在的问题</vt:lpstr>
      <vt:lpstr>一、循环队列</vt:lpstr>
      <vt:lpstr>PowerPoint 演示文稿</vt:lpstr>
      <vt:lpstr>PowerPoint 演示文稿</vt:lpstr>
      <vt:lpstr>二、循环队列空与满</vt:lpstr>
      <vt:lpstr>三、循环队列定义</vt:lpstr>
      <vt:lpstr>三、循环队列插入元素</vt:lpstr>
      <vt:lpstr>三、循环队列删除元素</vt:lpstr>
      <vt:lpstr>PowerPoint 演示文稿</vt:lpstr>
      <vt:lpstr>PowerPoint 演示文稿</vt:lpstr>
      <vt:lpstr>PowerPoint 演示文稿</vt:lpstr>
      <vt:lpstr>一、链队列</vt:lpstr>
      <vt:lpstr>二、链队列指针变化状况</vt:lpstr>
      <vt:lpstr>PowerPoint 演示文稿</vt:lpstr>
      <vt:lpstr>应用题练习：假设循环队列Q[0…6]存储字符串，没有队列元素计数器，只有头尾指针front,rear。初始状态为front=rear=3。依次画出完成（1）、（2）、（3）操作后队列的状态及头尾指针位置。若不能入队，请指出不能入队的元素，并说明理由。 (1)字符串stack、queue、tree入队 (2)出队两个元素 (3)字符串graph、list、bst、string、aov、aoe、wpl入队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653</cp:revision>
  <cp:lastPrinted>1601-01-01T00:00:00Z</cp:lastPrinted>
  <dcterms:created xsi:type="dcterms:W3CDTF">2002-05-23T03:32:32Z</dcterms:created>
  <dcterms:modified xsi:type="dcterms:W3CDTF">2021-09-26T13:29:15Z</dcterms:modified>
</cp:coreProperties>
</file>