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269" r:id="rId2"/>
    <p:sldId id="270" r:id="rId3"/>
    <p:sldId id="271" r:id="rId4"/>
    <p:sldId id="299" r:id="rId5"/>
    <p:sldId id="272" r:id="rId6"/>
    <p:sldId id="273" r:id="rId7"/>
    <p:sldId id="300" r:id="rId8"/>
    <p:sldId id="274" r:id="rId9"/>
    <p:sldId id="275" r:id="rId10"/>
    <p:sldId id="276" r:id="rId11"/>
    <p:sldId id="277" r:id="rId12"/>
    <p:sldId id="278" r:id="rId13"/>
    <p:sldId id="279" r:id="rId14"/>
    <p:sldId id="306" r:id="rId15"/>
    <p:sldId id="280" r:id="rId16"/>
    <p:sldId id="284" r:id="rId17"/>
    <p:sldId id="283" r:id="rId18"/>
    <p:sldId id="293" r:id="rId19"/>
    <p:sldId id="285" r:id="rId20"/>
    <p:sldId id="297" r:id="rId21"/>
    <p:sldId id="286" r:id="rId22"/>
    <p:sldId id="287" r:id="rId23"/>
    <p:sldId id="296" r:id="rId24"/>
    <p:sldId id="298" r:id="rId25"/>
    <p:sldId id="295" r:id="rId26"/>
    <p:sldId id="288" r:id="rId27"/>
    <p:sldId id="289" r:id="rId28"/>
    <p:sldId id="290" r:id="rId29"/>
    <p:sldId id="291" r:id="rId30"/>
    <p:sldId id="292" r:id="rId31"/>
    <p:sldId id="327" r:id="rId32"/>
    <p:sldId id="328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7C80"/>
    <a:srgbClr val="CC3300"/>
    <a:srgbClr val="808080"/>
    <a:srgbClr val="DDDDDD"/>
    <a:srgbClr val="AC549B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35" autoAdjust="0"/>
    <p:restoredTop sz="53756" autoAdjust="0"/>
  </p:normalViewPr>
  <p:slideViewPr>
    <p:cSldViewPr>
      <p:cViewPr varScale="1">
        <p:scale>
          <a:sx n="53" d="100"/>
          <a:sy n="53" d="100"/>
        </p:scale>
        <p:origin x="262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130EB67-5138-472E-A205-34B76ADB85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8367EA5-0637-4544-851A-2AB90482E4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BFA97EED-1E40-48AC-8A1C-9B744A5A12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A3C21C08-25DE-4A3E-A734-BFE3A304E2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19DA53-7A54-4116-B7A7-991553C8B9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265B2A1-CEED-45A6-A598-C4EF48DDE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2AF59A3-C434-4690-963D-9EAF747F65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F04A49-F550-4BF0-AE26-FD39C3D476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592493C5-CCCE-41E0-8B18-7D9E055EDB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0B1C821E-634B-4F9D-9755-D4A66BE638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A346B97E-457D-4F32-9CE8-40449219D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25AE7A-2F1A-475C-BB31-A77FEC3C4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ring.com.cn/article/5988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FBD36FDE-FB20-4776-B324-00457BCBA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001CF3BE-D3AF-49E0-838E-1B110780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C98E7371-AB39-482D-B216-0B88FE739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6E19C9-470A-46CF-BD84-C5576E4BB182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158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传统匹配方式下，需要进行</a:t>
            </a:r>
            <a:r>
              <a:rPr lang="en-US" altLang="zh-CN" dirty="0"/>
              <a:t>6</a:t>
            </a:r>
            <a:r>
              <a:rPr lang="zh-CN" altLang="en-US" dirty="0"/>
              <a:t>次：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0  1  2  3  4  5  6  7  8  9 10 11 12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a  b  a  b  c  a  b  c  a  c  b  a  b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b="1" dirty="0"/>
              <a:t>a  b  c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  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        </a:t>
            </a:r>
            <a:r>
              <a:rPr lang="en-US" altLang="zh-CN" b="1" dirty="0"/>
              <a:t>a  b  c  a  c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           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                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                     </a:t>
            </a:r>
            <a:r>
              <a:rPr lang="en-US" altLang="zh-CN" b="1" dirty="0"/>
              <a:t>a  b  c  a  c</a:t>
            </a:r>
          </a:p>
          <a:p>
            <a:endParaRPr lang="en-US" altLang="zh-CN" dirty="0"/>
          </a:p>
          <a:p>
            <a:r>
              <a:rPr lang="zh-CN" altLang="en-US" b="0" dirty="0"/>
              <a:t>说明：</a:t>
            </a:r>
            <a:endParaRPr lang="en-US" altLang="zh-CN" b="0" dirty="0"/>
          </a:p>
          <a:p>
            <a:r>
              <a:rPr lang="en-US" altLang="zh-CN" b="0" dirty="0"/>
              <a:t>1</a:t>
            </a:r>
            <a:r>
              <a:rPr lang="zh-CN" altLang="en-US" b="0" dirty="0"/>
              <a:t>、在第</a:t>
            </a:r>
            <a:r>
              <a:rPr lang="en-US" altLang="zh-CN" b="0" dirty="0"/>
              <a:t>3</a:t>
            </a:r>
            <a:r>
              <a:rPr lang="zh-CN" altLang="en-US" b="0" dirty="0"/>
              <a:t>趟匹配过程中，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~s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~p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是匹配成功的，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≠p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匹配失败，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、因此有了第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趟，但这趟是不必要的。因为在第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趟中有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~p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≠p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，因此肯定有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≠s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、同样，第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趟也是没有必要的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、因此，从第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趟后可以直接到第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趟，在第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趟中，第一对字符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的比较也是多余的，因为第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趟中已经比较过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了，并且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，必有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。因此第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趟的比较可以从第二对字符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开始进行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也就是说，第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趟匹配失败后，指针</a:t>
            </a:r>
            <a:r>
              <a:rPr lang="en-US" altLang="zh-CN" sz="1200" b="0" baseline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不动，而是将模式串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向右滑动，用“对准”继续进行匹配，依次类推。这样的处理方法可以使指针</a:t>
            </a:r>
            <a:r>
              <a:rPr lang="en-US" altLang="zh-CN" sz="1200" b="0" baseline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是无回溯的。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------------------------------</a:t>
            </a:r>
          </a:p>
          <a:p>
            <a:r>
              <a:rPr lang="zh-CN" altLang="en-US" dirty="0"/>
              <a:t>思考点：如果一开始就没有产生匹配成功，只能下移一位进行重新匹配，这一点毋庸置疑。但是产生了部分匹配之后再发现不匹配，还需要再从头回溯吗？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给定字串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 - </a:t>
            </a:r>
            <a:r>
              <a:rPr lang="en-US" altLang="zh-CN" b="0" i="0" dirty="0" err="1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abcdabcdabcde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，找出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- </a:t>
            </a:r>
            <a:r>
              <a:rPr lang="en-US" altLang="zh-CN" b="0" i="0" dirty="0" err="1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abcde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这个字符串（</a:t>
            </a:r>
            <a:r>
              <a:rPr lang="en-US" altLang="zh-CN" dirty="0">
                <a:hlinkClick r:id="rId3"/>
              </a:rPr>
              <a:t>https://www.ituring.com.cn/article/59881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0" i="0" dirty="0">
              <a:solidFill>
                <a:srgbClr val="3D3D3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3D3D3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a b c d e // </a:t>
            </a:r>
            <a:r>
              <a:rPr lang="zh-CN" altLang="en-US" dirty="0"/>
              <a:t>匹配四位成功后发现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不匹配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不匹配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a b c d e // </a:t>
            </a:r>
            <a:r>
              <a:rPr lang="zh-CN" altLang="en-US" dirty="0"/>
              <a:t>匹配四位成功后发现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         a b c d e // </a:t>
            </a:r>
            <a:r>
              <a:rPr lang="zh-CN" altLang="en-US" dirty="0"/>
              <a:t>匹配成功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刚才在每一次回溯匹配的过程中，都经历了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的不匹配，这是重复的啊！等等，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这三个字符好像很面熟啊，这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不是我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本身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吗？对的，因为之前已经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部分匹配成功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了，所以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这些字符肯定就和我本身匹配成功的那一部分是一样的啊，也就是说，如果产生了部分匹配成功，那么再次回溯就会和我本身进行比较；如果产生了多次部分匹配成功的情况，那就要多次与自己本身进行比较。这明显产生了冗余吗！”</a:t>
            </a:r>
            <a:endParaRPr lang="en-US" altLang="zh-CN" b="0" i="0" dirty="0">
              <a:solidFill>
                <a:srgbClr val="3D3D3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能不能解决这个冗余呢？结论：既然要多次比较自身，那不如先将自身比较一遍，得出比较结果保存起来，下次使用时直接调用就好了啊！那么我就直接给出一个不难记住的结论好了：减少匹配冗余步数的精髓在于对字符串</a:t>
            </a:r>
            <a:r>
              <a:rPr lang="en-US" altLang="zh-CN" dirty="0"/>
              <a:t>N</a:t>
            </a:r>
            <a:r>
              <a:rPr lang="zh-CN" altLang="en-US" dirty="0"/>
              <a:t>进行预处理，通常我们把处理结果保存在一个叫做模式值的数组中。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10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我们需要对字符串</a:t>
            </a:r>
            <a:r>
              <a:rPr lang="en-US" altLang="zh-CN" dirty="0"/>
              <a:t>N</a:t>
            </a:r>
            <a:r>
              <a:rPr lang="zh-CN" altLang="en-US" dirty="0"/>
              <a:t>进行预处理，得到一个叫做模式值数组的东西。那么我们怎样处理字符串</a:t>
            </a:r>
            <a:r>
              <a:rPr lang="en-US" altLang="zh-CN" dirty="0"/>
              <a:t>N</a:t>
            </a:r>
            <a:r>
              <a:rPr lang="zh-CN" altLang="en-US" dirty="0"/>
              <a:t>呢？</a:t>
            </a:r>
          </a:p>
          <a:p>
            <a:endParaRPr lang="zh-CN" altLang="en-US" dirty="0"/>
          </a:p>
          <a:p>
            <a:r>
              <a:rPr lang="zh-CN" altLang="en-US" dirty="0"/>
              <a:t>处理的方法：寻找最长首尾匹配位置。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首尾匹配位置就是说，给定一个字符串</a:t>
            </a:r>
            <a:r>
              <a:rPr lang="en-US" altLang="zh-CN" dirty="0"/>
              <a:t>N</a:t>
            </a:r>
            <a:r>
              <a:rPr lang="zh-CN" altLang="en-US" dirty="0"/>
              <a:t>（长度为</a:t>
            </a:r>
            <a:r>
              <a:rPr lang="en-US" altLang="zh-CN" dirty="0"/>
              <a:t>n</a:t>
            </a:r>
            <a:r>
              <a:rPr lang="zh-CN" altLang="en-US" dirty="0"/>
              <a:t>，即</a:t>
            </a:r>
            <a:r>
              <a:rPr lang="en-US" altLang="zh-CN" dirty="0"/>
              <a:t>N</a:t>
            </a:r>
            <a:r>
              <a:rPr lang="zh-CN" altLang="en-US" dirty="0"/>
              <a:t>由</a:t>
            </a:r>
            <a:r>
              <a:rPr lang="en-US" altLang="zh-CN" dirty="0"/>
              <a:t>N[0]...N[n]</a:t>
            </a:r>
            <a:r>
              <a:rPr lang="zh-CN" altLang="en-US" dirty="0"/>
              <a:t>组成），找出是否存在这样的</a:t>
            </a:r>
            <a:r>
              <a:rPr lang="en-US" altLang="zh-CN" dirty="0" err="1"/>
              <a:t>i</a:t>
            </a:r>
            <a:r>
              <a:rPr lang="zh-CN" altLang="en-US" dirty="0"/>
              <a:t>，使得</a:t>
            </a:r>
            <a:r>
              <a:rPr lang="en-US" altLang="zh-CN" dirty="0"/>
              <a:t>N[0]=N[n-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N1=N[n-i-1]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N[</a:t>
            </a:r>
            <a:r>
              <a:rPr lang="en-US" altLang="zh-CN" dirty="0" err="1"/>
              <a:t>i</a:t>
            </a:r>
            <a:r>
              <a:rPr lang="en-US" altLang="zh-CN" dirty="0"/>
              <a:t>]=N[n]</a:t>
            </a:r>
            <a:r>
              <a:rPr lang="zh-CN" altLang="en-US" dirty="0"/>
              <a:t>，不存在返回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099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0 ~ k-1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 = 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j-k ~ j-1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15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0 ~ k-1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 =P[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j-k ~ j-1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举例：主串</a:t>
            </a:r>
            <a:r>
              <a:rPr lang="en-US" altLang="zh-CN" dirty="0" err="1"/>
              <a:t>ababcabcacbab</a:t>
            </a:r>
            <a:r>
              <a:rPr lang="en-US" altLang="zh-CN" dirty="0"/>
              <a:t>,   </a:t>
            </a:r>
            <a:r>
              <a:rPr lang="zh-CN" altLang="en-US" dirty="0"/>
              <a:t>模式</a:t>
            </a:r>
            <a:r>
              <a:rPr lang="en-US" altLang="zh-CN" dirty="0" err="1"/>
              <a:t>abcac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23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该规律是</a:t>
            </a:r>
            <a:r>
              <a:rPr lang="en-US" altLang="zh-CN" dirty="0"/>
              <a:t>KMP</a:t>
            </a:r>
            <a:r>
              <a:rPr lang="zh-CN" altLang="en-US" dirty="0"/>
              <a:t>算法的关键，</a:t>
            </a:r>
            <a:r>
              <a:rPr lang="en-US" altLang="zh-CN" dirty="0"/>
              <a:t>KMP</a:t>
            </a:r>
            <a:r>
              <a:rPr lang="zh-CN" altLang="en-US" dirty="0"/>
              <a:t>算法是利用待匹配的子串自身的这种性质，来提高匹配速度。该性质在许多其他中版本的解释中还可以描述成：若子串的前缀集和后缀集中，重复的最长子串的长度为</a:t>
            </a:r>
            <a:r>
              <a:rPr lang="en-US" altLang="zh-CN" dirty="0"/>
              <a:t>k</a:t>
            </a:r>
            <a:r>
              <a:rPr lang="zh-CN" altLang="en-US" dirty="0"/>
              <a:t>，则下次匹配子串的</a:t>
            </a:r>
            <a:r>
              <a:rPr lang="en-US" altLang="zh-CN" dirty="0"/>
              <a:t>j</a:t>
            </a:r>
            <a:r>
              <a:rPr lang="zh-CN" altLang="en-US" dirty="0"/>
              <a:t>可以移动到第</a:t>
            </a:r>
            <a:r>
              <a:rPr lang="en-US" altLang="zh-CN" dirty="0"/>
              <a:t>k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下标为</a:t>
            </a:r>
            <a:r>
              <a:rPr lang="en-US" altLang="zh-CN" dirty="0"/>
              <a:t>0</a:t>
            </a:r>
            <a:r>
              <a:rPr lang="zh-CN" altLang="en-US" dirty="0"/>
              <a:t>为第</a:t>
            </a:r>
            <a:r>
              <a:rPr lang="en-US" altLang="zh-CN" dirty="0"/>
              <a:t>0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。我们将这个解释定义成最大重复子串解释。</a:t>
            </a:r>
          </a:p>
          <a:p>
            <a:endParaRPr lang="zh-CN" altLang="en-US" dirty="0"/>
          </a:p>
          <a:p>
            <a:r>
              <a:rPr lang="zh-CN" altLang="en-US" dirty="0"/>
              <a:t>这里面的前缀集表示除去最后一个字符后的前面的所有子串集合，同理后缀集指的的是除去第一个字符后的后面的子串组成的集合。举例说明如下：</a:t>
            </a:r>
          </a:p>
          <a:p>
            <a:endParaRPr lang="zh-CN" altLang="en-US" dirty="0"/>
          </a:p>
          <a:p>
            <a:r>
              <a:rPr lang="zh-CN" altLang="en-US" dirty="0"/>
              <a:t>在“</a:t>
            </a:r>
            <a:r>
              <a:rPr lang="en-US" altLang="zh-CN" dirty="0"/>
              <a:t>aba”</a:t>
            </a:r>
            <a:r>
              <a:rPr lang="zh-CN" altLang="en-US" dirty="0"/>
              <a:t>中，前缀集就是除掉最后一个字符</a:t>
            </a:r>
            <a:r>
              <a:rPr lang="en-US" altLang="zh-CN" dirty="0"/>
              <a:t>'a'</a:t>
            </a:r>
            <a:r>
              <a:rPr lang="zh-CN" altLang="en-US" dirty="0"/>
              <a:t>后的子串集合</a:t>
            </a:r>
            <a:r>
              <a:rPr lang="en-US" altLang="zh-CN" dirty="0"/>
              <a:t>{</a:t>
            </a:r>
            <a:r>
              <a:rPr lang="en-US" altLang="zh-CN" dirty="0" err="1"/>
              <a:t>a,ab</a:t>
            </a:r>
            <a:r>
              <a:rPr lang="en-US" altLang="zh-CN" dirty="0"/>
              <a:t>}</a:t>
            </a:r>
            <a:r>
              <a:rPr lang="zh-CN" altLang="en-US" dirty="0"/>
              <a:t>，同理后缀集为除掉最前一个字符</a:t>
            </a:r>
            <a:r>
              <a:rPr lang="en-US" altLang="zh-CN" dirty="0"/>
              <a:t>a</a:t>
            </a:r>
            <a:r>
              <a:rPr lang="zh-CN" altLang="en-US" dirty="0"/>
              <a:t>后的子串集合</a:t>
            </a:r>
            <a:r>
              <a:rPr lang="en-US" altLang="zh-CN" dirty="0"/>
              <a:t>{</a:t>
            </a:r>
            <a:r>
              <a:rPr lang="en-US" altLang="zh-CN" dirty="0" err="1"/>
              <a:t>a,ba</a:t>
            </a:r>
            <a:r>
              <a:rPr lang="en-US" altLang="zh-CN" dirty="0"/>
              <a:t>}</a:t>
            </a:r>
            <a:r>
              <a:rPr lang="zh-CN" altLang="en-US" dirty="0"/>
              <a:t>，那么两者最长的重复子串就是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k=1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在“</a:t>
            </a:r>
            <a:r>
              <a:rPr lang="en-US" altLang="zh-CN" dirty="0" err="1"/>
              <a:t>ababa</a:t>
            </a:r>
            <a:r>
              <a:rPr lang="en-US" altLang="zh-CN" dirty="0"/>
              <a:t>”</a:t>
            </a:r>
            <a:r>
              <a:rPr lang="zh-CN" altLang="en-US" dirty="0"/>
              <a:t>中，前缀集是</a:t>
            </a:r>
            <a:r>
              <a:rPr lang="en-US" altLang="zh-CN" dirty="0"/>
              <a:t>{</a:t>
            </a:r>
            <a:r>
              <a:rPr lang="en-US" altLang="zh-CN" dirty="0" err="1"/>
              <a:t>a,ab,aba,abab</a:t>
            </a:r>
            <a:r>
              <a:rPr lang="en-US" altLang="zh-CN" dirty="0"/>
              <a:t>}</a:t>
            </a:r>
            <a:r>
              <a:rPr lang="zh-CN" altLang="en-US" dirty="0"/>
              <a:t>，后缀集是</a:t>
            </a:r>
            <a:r>
              <a:rPr lang="en-US" altLang="zh-CN" dirty="0"/>
              <a:t>{</a:t>
            </a:r>
            <a:r>
              <a:rPr lang="en-US" altLang="zh-CN" dirty="0" err="1"/>
              <a:t>a,ba,aba,baba</a:t>
            </a:r>
            <a:r>
              <a:rPr lang="en-US" altLang="zh-CN" dirty="0"/>
              <a:t>}</a:t>
            </a:r>
            <a:r>
              <a:rPr lang="zh-CN" altLang="en-US" dirty="0"/>
              <a:t>，二者最长重复子串是</a:t>
            </a:r>
            <a:r>
              <a:rPr lang="en-US" altLang="zh-CN" dirty="0"/>
              <a:t>aba</a:t>
            </a:r>
            <a:r>
              <a:rPr lang="zh-CN" altLang="en-US" dirty="0"/>
              <a:t>，</a:t>
            </a:r>
            <a:r>
              <a:rPr lang="en-US" altLang="zh-CN" dirty="0"/>
              <a:t>k=3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在“</a:t>
            </a:r>
            <a:r>
              <a:rPr lang="en-US" altLang="zh-CN" dirty="0" err="1"/>
              <a:t>abcabcdabc</a:t>
            </a:r>
            <a:r>
              <a:rPr lang="en-US" altLang="zh-CN" dirty="0"/>
              <a:t>”</a:t>
            </a:r>
            <a:r>
              <a:rPr lang="zh-CN" altLang="en-US" dirty="0"/>
              <a:t>中，前缀集是</a:t>
            </a:r>
            <a:r>
              <a:rPr lang="en-US" altLang="zh-CN" dirty="0"/>
              <a:t>{</a:t>
            </a:r>
            <a:r>
              <a:rPr lang="en-US" altLang="zh-CN" dirty="0" err="1"/>
              <a:t>a,ab,abc,abca,abcab,abcabc,abcabcd,abcabcda,abcabcdab</a:t>
            </a:r>
            <a:r>
              <a:rPr lang="en-US" altLang="zh-CN" dirty="0"/>
              <a:t>}</a:t>
            </a:r>
            <a:r>
              <a:rPr lang="zh-CN" altLang="en-US" dirty="0"/>
              <a:t>，后缀集是</a:t>
            </a:r>
            <a:r>
              <a:rPr lang="en-US" altLang="zh-CN" dirty="0"/>
              <a:t>{</a:t>
            </a:r>
            <a:r>
              <a:rPr lang="en-US" altLang="zh-CN" dirty="0" err="1"/>
              <a:t>c,bc,abc,dabc,cdabc,bcdabc,abcdabc,cabcdabc,bcabcdabc</a:t>
            </a:r>
            <a:r>
              <a:rPr lang="en-US" altLang="zh-CN" dirty="0"/>
              <a:t>}</a:t>
            </a:r>
            <a:r>
              <a:rPr lang="zh-CN" altLang="en-US" dirty="0"/>
              <a:t>，二者最长重复的子串是“</a:t>
            </a:r>
            <a:r>
              <a:rPr lang="en-US" altLang="zh-CN" dirty="0" err="1"/>
              <a:t>abc</a:t>
            </a:r>
            <a:r>
              <a:rPr lang="en-US" altLang="zh-CN" dirty="0"/>
              <a:t>”,k=3</a:t>
            </a:r>
            <a:r>
              <a:rPr lang="zh-CN" altLang="en-US" dirty="0"/>
              <a:t>；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举例：主串：</a:t>
            </a:r>
            <a:r>
              <a:rPr lang="en-US" altLang="zh-CN" b="1" dirty="0"/>
              <a:t>ABCADABCABCABB</a:t>
            </a:r>
            <a:r>
              <a:rPr lang="zh-CN" altLang="en-US" b="1" dirty="0"/>
              <a:t>；子串：</a:t>
            </a:r>
            <a:r>
              <a:rPr lang="en-US" altLang="zh-CN" b="1" dirty="0"/>
              <a:t>ABCABB</a:t>
            </a:r>
          </a:p>
          <a:p>
            <a:endParaRPr lang="en-US" altLang="zh-CN" dirty="0"/>
          </a:p>
          <a:p>
            <a:r>
              <a:rPr lang="zh-CN" altLang="en-US" dirty="0"/>
              <a:t>第一次：</a:t>
            </a:r>
            <a:endParaRPr lang="en-US" altLang="zh-CN" dirty="0"/>
          </a:p>
          <a:p>
            <a:r>
              <a:rPr lang="en-US" altLang="zh-CN" dirty="0"/>
              <a:t>A B C A </a:t>
            </a:r>
            <a:r>
              <a:rPr lang="en-US" altLang="zh-CN" b="1" dirty="0"/>
              <a:t>D</a:t>
            </a:r>
            <a:r>
              <a:rPr lang="en-US" altLang="zh-CN" dirty="0"/>
              <a:t> A B C A B C A B </a:t>
            </a:r>
            <a:r>
              <a:rPr lang="en-US" altLang="zh-CN" dirty="0" err="1"/>
              <a:t>B</a:t>
            </a:r>
            <a:endParaRPr lang="en-US" altLang="zh-CN" dirty="0"/>
          </a:p>
          <a:p>
            <a:r>
              <a:rPr lang="en-US" altLang="zh-CN" dirty="0"/>
              <a:t>A B C A </a:t>
            </a:r>
            <a:r>
              <a:rPr lang="en-US" altLang="zh-CN" b="1" dirty="0"/>
              <a:t>B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不匹配了，我们要把</a:t>
            </a:r>
            <a:r>
              <a:rPr lang="en-US" altLang="zh-CN" dirty="0"/>
              <a:t>j</a:t>
            </a:r>
            <a:r>
              <a:rPr lang="zh-CN" altLang="en-US" dirty="0"/>
              <a:t>移动到哪？</a:t>
            </a:r>
            <a:r>
              <a:rPr lang="en-US" altLang="zh-CN" dirty="0"/>
              <a:t>j</a:t>
            </a:r>
            <a:r>
              <a:rPr lang="zh-CN" altLang="en-US" dirty="0"/>
              <a:t>位前面的子串是</a:t>
            </a:r>
            <a:r>
              <a:rPr lang="en-US" altLang="zh-CN" dirty="0"/>
              <a:t>ABCA</a:t>
            </a:r>
            <a:r>
              <a:rPr lang="zh-CN" altLang="en-US" dirty="0"/>
              <a:t>，该子串的前缀集是</a:t>
            </a:r>
            <a:r>
              <a:rPr lang="en-US" altLang="zh-CN" dirty="0"/>
              <a:t>{A,AB,ABC}</a:t>
            </a:r>
            <a:r>
              <a:rPr lang="zh-CN" altLang="en-US" dirty="0"/>
              <a:t>，后缀集是</a:t>
            </a:r>
            <a:r>
              <a:rPr lang="en-US" altLang="zh-CN" dirty="0"/>
              <a:t>{A,CA,BCA}</a:t>
            </a:r>
            <a:r>
              <a:rPr lang="zh-CN" altLang="en-US" dirty="0"/>
              <a:t>，最大的重复子串是</a:t>
            </a:r>
            <a:r>
              <a:rPr lang="en-US" altLang="zh-CN" dirty="0"/>
              <a:t>A</a:t>
            </a:r>
            <a:r>
              <a:rPr lang="zh-CN" altLang="en-US" dirty="0"/>
              <a:t>，只有</a:t>
            </a:r>
            <a:r>
              <a:rPr lang="en-US" altLang="zh-CN" dirty="0"/>
              <a:t>1</a:t>
            </a:r>
            <a:r>
              <a:rPr lang="zh-CN" altLang="en-US" dirty="0"/>
              <a:t>个字符，所以</a:t>
            </a:r>
            <a:r>
              <a:rPr lang="en-US" altLang="zh-CN" dirty="0"/>
              <a:t>j</a:t>
            </a:r>
            <a:r>
              <a:rPr lang="zh-CN" altLang="en-US" dirty="0"/>
              <a:t>移到</a:t>
            </a:r>
            <a:r>
              <a:rPr lang="en-US" altLang="zh-CN" dirty="0"/>
              <a:t>k</a:t>
            </a:r>
            <a:r>
              <a:rPr lang="zh-CN" altLang="en-US" dirty="0"/>
              <a:t>即第</a:t>
            </a:r>
            <a:r>
              <a:rPr lang="en-US" altLang="zh-CN" dirty="0"/>
              <a:t>1</a:t>
            </a:r>
            <a:r>
              <a:rPr lang="zh-CN" altLang="en-US" dirty="0"/>
              <a:t>位。）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第二次：</a:t>
            </a:r>
            <a:endParaRPr lang="en-US" altLang="zh-CN" dirty="0"/>
          </a:p>
          <a:p>
            <a:r>
              <a:rPr lang="pt-BR" altLang="zh-CN" dirty="0"/>
              <a:t>A B C A </a:t>
            </a:r>
            <a:r>
              <a:rPr lang="pt-BR" altLang="zh-CN" b="1" dirty="0"/>
              <a:t>D</a:t>
            </a:r>
            <a:r>
              <a:rPr lang="pt-BR" altLang="zh-CN" dirty="0"/>
              <a:t> A B C A B C A B B</a:t>
            </a:r>
          </a:p>
          <a:p>
            <a:r>
              <a:rPr lang="pt-BR" altLang="zh-CN" dirty="0"/>
              <a:t>          A </a:t>
            </a:r>
            <a:r>
              <a:rPr lang="pt-BR" altLang="zh-CN" b="1" dirty="0"/>
              <a:t>B</a:t>
            </a:r>
            <a:r>
              <a:rPr lang="pt-BR" altLang="zh-CN" dirty="0"/>
              <a:t> </a:t>
            </a:r>
          </a:p>
          <a:p>
            <a:endParaRPr lang="pt-BR" altLang="zh-CN" dirty="0"/>
          </a:p>
          <a:p>
            <a:r>
              <a:rPr lang="zh-CN" altLang="en-US" dirty="0"/>
              <a:t>第三次：</a:t>
            </a:r>
            <a:endParaRPr lang="en-US" altLang="zh-CN" dirty="0"/>
          </a:p>
          <a:p>
            <a:r>
              <a:rPr lang="pt-BR" altLang="zh-CN" dirty="0"/>
              <a:t>A B C A D A B C A B C A B B</a:t>
            </a:r>
          </a:p>
          <a:p>
            <a:r>
              <a:rPr lang="pt-BR" altLang="zh-CN" dirty="0"/>
              <a:t>             A </a:t>
            </a:r>
          </a:p>
          <a:p>
            <a:endParaRPr lang="en-US" altLang="zh-CN" dirty="0"/>
          </a:p>
          <a:p>
            <a:r>
              <a:rPr lang="zh-CN" altLang="en-US" dirty="0"/>
              <a:t>第四次：</a:t>
            </a:r>
            <a:endParaRPr lang="en-US" altLang="zh-CN" dirty="0"/>
          </a:p>
          <a:p>
            <a:r>
              <a:rPr lang="pt-BR" altLang="zh-CN" dirty="0"/>
              <a:t>A B C A D A B C A B C A B B</a:t>
            </a:r>
          </a:p>
          <a:p>
            <a:r>
              <a:rPr lang="pt-BR" altLang="zh-CN" dirty="0"/>
              <a:t>                 A B C A B B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不匹配了，我们要把</a:t>
            </a:r>
            <a:r>
              <a:rPr lang="en-US" altLang="zh-CN" dirty="0"/>
              <a:t>j</a:t>
            </a:r>
            <a:r>
              <a:rPr lang="zh-CN" altLang="en-US" dirty="0"/>
              <a:t>移动到哪？</a:t>
            </a:r>
            <a:r>
              <a:rPr lang="en-US" altLang="zh-CN" dirty="0"/>
              <a:t>j</a:t>
            </a:r>
            <a:r>
              <a:rPr lang="zh-CN" altLang="en-US" dirty="0"/>
              <a:t>位前面的子串是</a:t>
            </a:r>
            <a:r>
              <a:rPr lang="en-US" altLang="zh-CN" dirty="0"/>
              <a:t>ABCAB</a:t>
            </a:r>
            <a:r>
              <a:rPr lang="zh-CN" altLang="en-US" dirty="0"/>
              <a:t>，该子串的前缀集是</a:t>
            </a:r>
            <a:r>
              <a:rPr lang="en-US" altLang="zh-CN" dirty="0"/>
              <a:t>{A,AB,ABC,ABCA}</a:t>
            </a:r>
            <a:r>
              <a:rPr lang="zh-CN" altLang="en-US" dirty="0"/>
              <a:t>，后缀集是</a:t>
            </a:r>
            <a:r>
              <a:rPr lang="en-US" altLang="zh-CN" dirty="0"/>
              <a:t>{B,AB,CAB,BCAB}</a:t>
            </a:r>
            <a:r>
              <a:rPr lang="zh-CN" altLang="en-US" dirty="0"/>
              <a:t>，最大的重复子串是</a:t>
            </a:r>
            <a:r>
              <a:rPr lang="en-US" altLang="zh-CN" dirty="0"/>
              <a:t>AB</a:t>
            </a:r>
            <a:r>
              <a:rPr lang="zh-CN" altLang="en-US" dirty="0"/>
              <a:t>，有</a:t>
            </a:r>
            <a:r>
              <a:rPr lang="en-US" altLang="zh-CN" dirty="0"/>
              <a:t>2</a:t>
            </a:r>
            <a:r>
              <a:rPr lang="zh-CN" altLang="en-US" dirty="0"/>
              <a:t>个字符，所以</a:t>
            </a:r>
            <a:r>
              <a:rPr lang="en-US" altLang="zh-CN" dirty="0"/>
              <a:t>j</a:t>
            </a:r>
            <a:r>
              <a:rPr lang="zh-CN" altLang="en-US" dirty="0"/>
              <a:t>移到</a:t>
            </a:r>
            <a:r>
              <a:rPr lang="en-US" altLang="zh-CN" dirty="0"/>
              <a:t>k</a:t>
            </a:r>
            <a:r>
              <a:rPr lang="zh-CN" altLang="en-US" dirty="0"/>
              <a:t>即第</a:t>
            </a:r>
            <a:r>
              <a:rPr lang="en-US" altLang="zh-CN" dirty="0"/>
              <a:t>2</a:t>
            </a:r>
            <a:r>
              <a:rPr lang="zh-CN" altLang="en-US" dirty="0"/>
              <a:t>位。）</a:t>
            </a:r>
          </a:p>
          <a:p>
            <a:endParaRPr lang="en-US" altLang="zh-CN" dirty="0"/>
          </a:p>
          <a:p>
            <a:endParaRPr lang="pt-BR" altLang="zh-CN" dirty="0"/>
          </a:p>
          <a:p>
            <a:r>
              <a:rPr lang="zh-CN" altLang="en-US" dirty="0"/>
              <a:t>第五次：</a:t>
            </a:r>
            <a:endParaRPr lang="en-US" altLang="zh-CN" dirty="0"/>
          </a:p>
          <a:p>
            <a:r>
              <a:rPr lang="pt-BR" altLang="zh-CN" dirty="0"/>
              <a:t>A B C A D A B C A B C A B B</a:t>
            </a:r>
          </a:p>
          <a:p>
            <a:r>
              <a:rPr lang="pt-BR" altLang="zh-CN" dirty="0"/>
              <a:t>                           A B C A B B</a:t>
            </a:r>
          </a:p>
          <a:p>
            <a:endParaRPr lang="pt-BR" altLang="zh-CN" dirty="0"/>
          </a:p>
          <a:p>
            <a:endParaRPr lang="pt-BR" altLang="zh-CN" dirty="0"/>
          </a:p>
          <a:p>
            <a:endParaRPr lang="pt-BR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69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next[0]=-1</a:t>
            </a:r>
            <a:r>
              <a:rPr lang="zh-CN" altLang="en-US" b="0" dirty="0"/>
              <a:t>，因为模式串有可能会一直往前滑动，要有一个结束标志，字符串的有效下标是从</a:t>
            </a:r>
            <a:r>
              <a:rPr lang="en-US" altLang="zh-CN" b="0" dirty="0"/>
              <a:t>0</a:t>
            </a:r>
            <a:r>
              <a:rPr lang="zh-CN" altLang="en-US" b="0" dirty="0"/>
              <a:t>开始的，当下标为</a:t>
            </a:r>
            <a:r>
              <a:rPr lang="en-US" altLang="zh-CN" b="0" dirty="0"/>
              <a:t>-1</a:t>
            </a:r>
            <a:r>
              <a:rPr lang="zh-CN" altLang="en-US" b="0" dirty="0"/>
              <a:t>时已经是一个非法下标，就表示结束。</a:t>
            </a:r>
            <a:endParaRPr lang="en-US" altLang="zh-C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注意：任何模式串的</a:t>
            </a:r>
            <a:r>
              <a:rPr lang="en-US" altLang="zh-CN" b="0" dirty="0"/>
              <a:t>next[0]=-1,next[1]=0(</a:t>
            </a:r>
            <a:r>
              <a:rPr lang="zh-CN" altLang="en-US" b="0" dirty="0"/>
              <a:t>因为若失效发生在</a:t>
            </a:r>
            <a:r>
              <a:rPr lang="en-US" altLang="zh-CN" b="0" dirty="0"/>
              <a:t>j=1</a:t>
            </a:r>
            <a:r>
              <a:rPr lang="zh-CN" altLang="en-US" b="0" dirty="0"/>
              <a:t>处，因为</a:t>
            </a:r>
            <a:r>
              <a:rPr lang="en-US" altLang="zh-CN" b="0" dirty="0"/>
              <a:t>k&lt;j</a:t>
            </a:r>
            <a:r>
              <a:rPr lang="zh-CN" altLang="en-US" b="0" dirty="0"/>
              <a:t>，则</a:t>
            </a:r>
            <a:r>
              <a:rPr lang="en-US" altLang="zh-CN" b="0" dirty="0"/>
              <a:t>k</a:t>
            </a:r>
            <a:r>
              <a:rPr lang="zh-CN" altLang="en-US" b="0" dirty="0"/>
              <a:t>只能等于</a:t>
            </a:r>
            <a:r>
              <a:rPr lang="en-US" altLang="zh-CN" b="0" dirty="0"/>
              <a:t>0</a:t>
            </a:r>
            <a:r>
              <a:rPr lang="zh-CN" altLang="en-US" b="0" dirty="0"/>
              <a:t>，即从模式串的第一个字符开始重新匹配</a:t>
            </a:r>
            <a:r>
              <a:rPr lang="en-US" altLang="zh-CN" b="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next[j]=k</a:t>
            </a:r>
            <a:r>
              <a:rPr lang="zh-CN" altLang="en-US" b="0" dirty="0"/>
              <a:t>，意味着已经有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1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-k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成立。</a:t>
            </a:r>
            <a:endParaRPr lang="en-US" altLang="zh-CN" sz="12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接下来继续比较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T[j]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T[k]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是否相等，若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T[j]==T[k]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，则有</a:t>
            </a:r>
            <a:r>
              <a:rPr lang="en-US" altLang="zh-CN" b="0" dirty="0"/>
              <a:t>next[j+1]=k+1</a:t>
            </a:r>
            <a:r>
              <a:rPr lang="zh-CN" altLang="en-US" b="0" dirty="0"/>
              <a:t>。</a:t>
            </a:r>
            <a:endParaRPr lang="en-US" altLang="zh-CN" sz="1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245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3295F860-3AC9-440F-A9B7-441095A31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61BC8D-D1A6-4B13-9D17-BE60DCA19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模式串中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值表示的是待比较的子串位置。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next[j]=k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，表示子串的前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个字符和主串的从第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j-1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个位置的字符往前的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个字符已经相等，若此时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则增加了一个相等字符，所以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next[j+1] = k+1</a:t>
            </a:r>
            <a:endParaRPr lang="en-US" altLang="zh-CN" sz="3200" b="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3200" b="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为了求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next[j+1]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，已知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next[j]=k</a:t>
            </a:r>
          </a:p>
          <a:p>
            <a:pPr>
              <a:defRPr/>
            </a:pP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、首先比较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是否等于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若相等，则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next[j+1] = k+1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；若不等，则重复比较过程，在下个过程中，子串比较位置从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开始，因此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k=next[k]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，再比较</a:t>
            </a:r>
            <a:r>
              <a:rPr lang="en-US" altLang="zh-CN" sz="3200" b="0" kern="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0" kern="0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200" b="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（循环）</a:t>
            </a:r>
            <a:endParaRPr lang="en-US" altLang="zh-CN" sz="3200" b="0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、直到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k=-1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停止比较，此时，</a:t>
            </a:r>
            <a:r>
              <a:rPr lang="en-US" altLang="zh-CN" sz="3200" b="0" dirty="0">
                <a:latin typeface="黑体" pitchFamily="2" charset="-122"/>
                <a:ea typeface="黑体" pitchFamily="2" charset="-122"/>
              </a:rPr>
              <a:t>next[j+1]=0</a:t>
            </a:r>
            <a:r>
              <a:rPr lang="zh-CN" altLang="en-US" sz="3200" b="0" dirty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3200" b="0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/////////////////////////////////////////////</a:t>
            </a:r>
          </a:p>
          <a:p>
            <a:pPr>
              <a:defRPr/>
            </a:pPr>
            <a:r>
              <a:rPr lang="zh-CN" altLang="en-US" sz="3200" dirty="0"/>
              <a:t>实例说明：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j             0   1   2   3   4   5   6   7   8   9</a:t>
            </a:r>
          </a:p>
          <a:p>
            <a:pPr>
              <a:defRPr/>
            </a:pPr>
            <a:r>
              <a:rPr lang="zh-CN" altLang="en-US" sz="3200" dirty="0"/>
              <a:t>模式串 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b   a   b   a</a:t>
            </a:r>
          </a:p>
          <a:p>
            <a:pPr>
              <a:defRPr/>
            </a:pPr>
            <a:r>
              <a:rPr lang="en-US" altLang="zh-CN" sz="3200" dirty="0"/>
              <a:t>Next[j]  -1   0   0   1   1   2   3   2   3   2</a:t>
            </a:r>
          </a:p>
          <a:p>
            <a:pPr>
              <a:defRPr/>
            </a:pP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当求</a:t>
            </a:r>
            <a:r>
              <a:rPr lang="en-US" altLang="zh-CN" sz="3200" dirty="0"/>
              <a:t>j=7</a:t>
            </a:r>
            <a:r>
              <a:rPr lang="zh-CN" altLang="en-US" sz="3200" dirty="0"/>
              <a:t>时</a:t>
            </a:r>
            <a:r>
              <a:rPr lang="en-US" altLang="zh-CN" sz="3200" dirty="0"/>
              <a:t>next</a:t>
            </a:r>
            <a:r>
              <a:rPr lang="zh-CN" altLang="en-US" sz="3200" dirty="0"/>
              <a:t>值的具体过程如下：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第</a:t>
            </a:r>
            <a:r>
              <a:rPr lang="en-US" altLang="zh-CN" sz="3200" dirty="0"/>
              <a:t>1</a:t>
            </a:r>
            <a:r>
              <a:rPr lang="zh-CN" altLang="en-US" sz="3200" dirty="0"/>
              <a:t>次：</a:t>
            </a:r>
            <a:r>
              <a:rPr lang="en-US" altLang="zh-CN" sz="3200" dirty="0"/>
              <a:t>k=next[6]=3</a:t>
            </a:r>
            <a:r>
              <a:rPr lang="zh-CN" altLang="en-US" sz="3200" dirty="0"/>
              <a:t>，判断</a:t>
            </a:r>
            <a:r>
              <a:rPr lang="en-US" altLang="zh-CN" sz="3200" dirty="0"/>
              <a:t>T[6]</a:t>
            </a:r>
            <a:r>
              <a:rPr lang="zh-CN" altLang="en-US" sz="3200" dirty="0"/>
              <a:t>是否等于</a:t>
            </a:r>
            <a:r>
              <a:rPr lang="en-US" altLang="zh-CN" sz="3200" dirty="0"/>
              <a:t>T[3]</a:t>
            </a:r>
          </a:p>
          <a:p>
            <a:pPr>
              <a:defRPr/>
            </a:pPr>
            <a:r>
              <a:rPr lang="zh-CN" altLang="en-US" sz="3200" dirty="0"/>
              <a:t> </a:t>
            </a:r>
            <a:r>
              <a:rPr lang="en-US" sz="3200" dirty="0"/>
              <a:t>j           0   1   2   3   4   5   6   7   8   9</a:t>
            </a:r>
          </a:p>
          <a:p>
            <a:pPr>
              <a:defRPr/>
            </a:pPr>
            <a:r>
              <a:rPr lang="zh-CN" altLang="en-US" sz="3200" dirty="0"/>
              <a:t>模式串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</a:t>
            </a:r>
            <a:r>
              <a:rPr lang="en-US" altLang="zh-CN" sz="3200" b="1" u="sng" dirty="0"/>
              <a:t>b</a:t>
            </a:r>
            <a:r>
              <a:rPr lang="en-US" altLang="zh-CN" sz="3200" dirty="0"/>
              <a:t>   a   b   a</a:t>
            </a:r>
          </a:p>
          <a:p>
            <a:pPr>
              <a:defRPr/>
            </a:pPr>
            <a:r>
              <a:rPr lang="en-US" altLang="zh-CN" sz="3200" dirty="0"/>
              <a:t>                            a   b   a   </a:t>
            </a:r>
            <a:r>
              <a:rPr lang="en-US" altLang="zh-CN" sz="3200" b="1" u="sng" dirty="0" err="1"/>
              <a:t>a</a:t>
            </a:r>
            <a:endParaRPr lang="en-US" altLang="zh-CN" sz="3200" b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不等，则</a:t>
            </a:r>
            <a:r>
              <a:rPr lang="en-US" altLang="zh-CN" sz="3200" dirty="0"/>
              <a:t>k=next[3]=1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>
              <a:defRPr/>
            </a:pPr>
            <a:r>
              <a:rPr lang="en-US" altLang="zh-CN" sz="3200" dirty="0"/>
              <a:t>-----------------------------------</a:t>
            </a:r>
          </a:p>
          <a:p>
            <a:pPr>
              <a:defRPr/>
            </a:pP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次：判断</a:t>
            </a:r>
            <a:r>
              <a:rPr lang="en-US" altLang="zh-CN" sz="3200" dirty="0"/>
              <a:t>T[6]</a:t>
            </a:r>
            <a:r>
              <a:rPr lang="zh-CN" altLang="en-US" sz="3200" dirty="0"/>
              <a:t>是否等于</a:t>
            </a:r>
            <a:r>
              <a:rPr lang="en-US" altLang="zh-CN" sz="3200" dirty="0"/>
              <a:t>T[1]</a:t>
            </a:r>
            <a:r>
              <a:rPr lang="zh-CN" altLang="en-US" sz="3200" dirty="0"/>
              <a:t>，相等，则</a:t>
            </a:r>
            <a:r>
              <a:rPr lang="en-US" altLang="zh-CN" sz="3200" dirty="0"/>
              <a:t>next[7]=next[3]+1</a:t>
            </a:r>
          </a:p>
          <a:p>
            <a:pPr>
              <a:defRPr/>
            </a:pPr>
            <a:r>
              <a:rPr lang="en-US" sz="3200" dirty="0"/>
              <a:t>j            0   1   2   3   4   5   6   7   8   9</a:t>
            </a:r>
          </a:p>
          <a:p>
            <a:pPr>
              <a:defRPr/>
            </a:pPr>
            <a:r>
              <a:rPr lang="zh-CN" altLang="en-US" sz="3200" dirty="0"/>
              <a:t>模式串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</a:t>
            </a:r>
            <a:r>
              <a:rPr lang="en-US" altLang="zh-CN" sz="3200" b="1" u="sng" dirty="0"/>
              <a:t>b</a:t>
            </a:r>
            <a:r>
              <a:rPr lang="en-US" altLang="zh-CN" sz="3200" dirty="0"/>
              <a:t>   a   b   a</a:t>
            </a:r>
          </a:p>
          <a:p>
            <a:pPr>
              <a:defRPr/>
            </a:pPr>
            <a:r>
              <a:rPr lang="en-US" altLang="zh-CN" sz="3200" dirty="0"/>
              <a:t>                            a   b   a   </a:t>
            </a:r>
            <a:r>
              <a:rPr lang="en-US" altLang="zh-CN" sz="3200" dirty="0" err="1"/>
              <a:t>a</a:t>
            </a:r>
            <a:endParaRPr lang="en-US" altLang="zh-CN" sz="3200" dirty="0"/>
          </a:p>
          <a:p>
            <a:pPr>
              <a:defRPr/>
            </a:pPr>
            <a:r>
              <a:rPr lang="en-US" altLang="zh-CN" sz="3200" dirty="0"/>
              <a:t>                                      a   </a:t>
            </a:r>
            <a:r>
              <a:rPr lang="en-US" altLang="zh-CN" sz="3200" b="1" u="sng" dirty="0"/>
              <a:t>b</a:t>
            </a:r>
            <a:endParaRPr lang="zh-CN" altLang="en-US" sz="3200" b="1" u="sng" dirty="0"/>
          </a:p>
          <a:p>
            <a:pPr>
              <a:defRPr/>
            </a:pP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DA0472FD-12E4-4788-B9FF-BFB0EE130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33DB10-E861-4A0D-B62A-8A131661C70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E4A9E419-4E39-4541-9B24-5DA4F57FD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3A9FE5A-84D1-4C36-9373-E8666CDA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next[j]</a:t>
            </a:r>
            <a:r>
              <a:rPr lang="zh-CN" altLang="en-US" dirty="0"/>
              <a:t>值的确定有两种情况：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、模式已经滑到第一个字符了，这种情况下</a:t>
            </a:r>
            <a:r>
              <a:rPr lang="en-US" altLang="zh-CN" dirty="0"/>
              <a:t>k=-1</a:t>
            </a:r>
            <a:r>
              <a:rPr lang="zh-CN" altLang="en-US" dirty="0"/>
              <a:t>，执行</a:t>
            </a:r>
            <a:r>
              <a:rPr lang="en-US" altLang="zh-CN" dirty="0"/>
              <a:t>k++</a:t>
            </a:r>
            <a:r>
              <a:rPr lang="zh-CN" altLang="en-US" dirty="0"/>
              <a:t>后，</a:t>
            </a:r>
            <a:r>
              <a:rPr lang="en-US" altLang="zh-CN" dirty="0"/>
              <a:t>next[j+1]=0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、模式匹配满足条件，此时</a:t>
            </a:r>
            <a:r>
              <a:rPr lang="en-US" altLang="zh-CN" dirty="0"/>
              <a:t>k=next[j],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这种情况，此时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next[j+1]=next[j]+1=k+1</a:t>
            </a: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注意：在求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值时，当发生不匹配时，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没有变化，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一直往前滑动，直到上述两个条件有一个满足为止。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循环只需要执行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次，因为每次的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值由前面的决定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11962FA-7554-4949-B9F2-BACC69D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3BD663-7577-4644-BC83-2BA258531153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8B9E324E-5223-4618-B7B3-F8D133E04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5EA4704F-F7FD-46E7-B44D-883AB77B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也可以写成：</a:t>
            </a:r>
            <a:endParaRPr lang="en-US" altLang="zh-CN" dirty="0"/>
          </a:p>
          <a:p>
            <a:r>
              <a:rPr lang="en-US" altLang="zh-CN" dirty="0"/>
              <a:t>void GetKmpNext(char *</a:t>
            </a:r>
            <a:r>
              <a:rPr lang="en-US" altLang="zh-CN" dirty="0" err="1"/>
              <a:t>sString</a:t>
            </a:r>
            <a:r>
              <a:rPr lang="en-US" altLang="zh-CN" dirty="0"/>
              <a:t>, int *Next)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求模式串</a:t>
            </a:r>
            <a:r>
              <a:rPr lang="en-US" altLang="zh-CN" dirty="0" err="1"/>
              <a:t>sString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函数值并存入数组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 k, j;</a:t>
            </a:r>
          </a:p>
          <a:p>
            <a:r>
              <a:rPr lang="en-US" altLang="zh-CN" dirty="0"/>
              <a:t>  Next[0] = -1;  j = 0; k = -1;//</a:t>
            </a:r>
            <a:r>
              <a:rPr lang="zh-CN" altLang="en-US" dirty="0"/>
              <a:t>从第</a:t>
            </a:r>
            <a:r>
              <a:rPr lang="en-US" altLang="zh-CN" dirty="0"/>
              <a:t>2</a:t>
            </a:r>
            <a:r>
              <a:rPr lang="zh-CN" altLang="en-US" dirty="0"/>
              <a:t>个位置开始比较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while (</a:t>
            </a:r>
            <a:r>
              <a:rPr lang="en-US" altLang="zh-CN" dirty="0" err="1"/>
              <a:t>sString</a:t>
            </a:r>
            <a:r>
              <a:rPr lang="en-US" altLang="zh-CN" dirty="0"/>
              <a:t>[j+1]!='\0') {</a:t>
            </a:r>
          </a:p>
          <a:p>
            <a:r>
              <a:rPr lang="en-US" altLang="zh-CN" dirty="0"/>
              <a:t>    if ((k==-1) || (</a:t>
            </a:r>
            <a:r>
              <a:rPr lang="en-US" altLang="zh-CN" dirty="0" err="1"/>
              <a:t>sString</a:t>
            </a:r>
            <a:r>
              <a:rPr lang="en-US" altLang="zh-CN" dirty="0"/>
              <a:t>[k] == </a:t>
            </a:r>
            <a:r>
              <a:rPr lang="en-US" altLang="zh-CN" dirty="0" err="1"/>
              <a:t>sString</a:t>
            </a:r>
            <a:r>
              <a:rPr lang="en-US" altLang="zh-CN" dirty="0"/>
              <a:t>[j]))</a:t>
            </a:r>
          </a:p>
          <a:p>
            <a:r>
              <a:rPr lang="en-US" altLang="zh-CN" dirty="0"/>
              <a:t>	        {++k; ++j; Next[j]=k;}  // </a:t>
            </a:r>
            <a:r>
              <a:rPr lang="zh-CN" altLang="en-US" dirty="0"/>
              <a:t>继续比较后继字符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else k = Next[k];		    // </a:t>
            </a:r>
            <a:r>
              <a:rPr lang="zh-CN" altLang="en-US" dirty="0"/>
              <a:t>模式串向右移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//////////////////////////////////////////////////////</a:t>
            </a:r>
          </a:p>
          <a:p>
            <a:r>
              <a:rPr lang="zh-CN" altLang="en-US" dirty="0"/>
              <a:t>若字符串用</a:t>
            </a:r>
            <a:r>
              <a:rPr lang="en-US" altLang="zh-CN" dirty="0"/>
              <a:t>string</a:t>
            </a:r>
            <a:r>
              <a:rPr lang="zh-CN" altLang="en-US" dirty="0"/>
              <a:t>保存，还可以写成：</a:t>
            </a:r>
            <a:endParaRPr lang="en-US" altLang="zh-CN" dirty="0"/>
          </a:p>
          <a:p>
            <a:r>
              <a:rPr lang="en-US" altLang="zh-CN" dirty="0"/>
              <a:t>void GetKmpNext(string </a:t>
            </a:r>
            <a:r>
              <a:rPr lang="en-US" altLang="zh-CN" dirty="0" err="1"/>
              <a:t>sString</a:t>
            </a:r>
            <a:r>
              <a:rPr lang="en-US" altLang="zh-CN" dirty="0"/>
              <a:t>, int *Next)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求模式串</a:t>
            </a:r>
            <a:r>
              <a:rPr lang="en-US" altLang="zh-CN" dirty="0" err="1"/>
              <a:t>sString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函数值并存入数组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 k, j;</a:t>
            </a:r>
          </a:p>
          <a:p>
            <a:r>
              <a:rPr lang="en-US" altLang="zh-CN" dirty="0"/>
              <a:t>  Next[0] = -1;  j = 0; k = -1;//</a:t>
            </a:r>
            <a:r>
              <a:rPr lang="zh-CN" altLang="en-US" dirty="0"/>
              <a:t>从第</a:t>
            </a:r>
            <a:r>
              <a:rPr lang="en-US" altLang="zh-CN" dirty="0"/>
              <a:t>2</a:t>
            </a:r>
            <a:r>
              <a:rPr lang="zh-CN" altLang="en-US" dirty="0"/>
              <a:t>个位置开始比较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while (j&lt;</a:t>
            </a:r>
            <a:r>
              <a:rPr lang="en-US" altLang="zh-CN" dirty="0" err="1"/>
              <a:t>sString.length</a:t>
            </a:r>
            <a:r>
              <a:rPr lang="en-US" altLang="zh-CN" dirty="0"/>
              <a:t>()-1) {</a:t>
            </a:r>
          </a:p>
          <a:p>
            <a:r>
              <a:rPr lang="en-US" altLang="zh-CN" dirty="0"/>
              <a:t>    if ((k==-1) || (</a:t>
            </a:r>
            <a:r>
              <a:rPr lang="en-US" altLang="zh-CN" dirty="0" err="1"/>
              <a:t>sString</a:t>
            </a:r>
            <a:r>
              <a:rPr lang="en-US" altLang="zh-CN" dirty="0"/>
              <a:t>[k] == </a:t>
            </a:r>
            <a:r>
              <a:rPr lang="en-US" altLang="zh-CN" dirty="0" err="1"/>
              <a:t>sString</a:t>
            </a:r>
            <a:r>
              <a:rPr lang="en-US" altLang="zh-CN" dirty="0"/>
              <a:t>[j]))</a:t>
            </a:r>
          </a:p>
          <a:p>
            <a:r>
              <a:rPr lang="en-US" altLang="zh-CN" dirty="0"/>
              <a:t>	        {++k; ++j; Next[j]=k;}  // </a:t>
            </a:r>
            <a:r>
              <a:rPr lang="zh-CN" altLang="en-US" dirty="0"/>
              <a:t>继续比较后继字符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else k = Next[k];		    // </a:t>
            </a:r>
            <a:r>
              <a:rPr lang="zh-CN" altLang="en-US" dirty="0"/>
              <a:t>模式串向右移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</a:t>
            </a:r>
          </a:p>
          <a:p>
            <a:endParaRPr lang="en-US" altLang="zh-CN" dirty="0"/>
          </a:p>
          <a:p>
            <a:r>
              <a:rPr lang="zh-CN" altLang="en-US" dirty="0"/>
              <a:t>写成递归程序：</a:t>
            </a:r>
            <a:endParaRPr lang="en-US" altLang="zh-CN" dirty="0"/>
          </a:p>
          <a:p>
            <a:r>
              <a:rPr lang="en-US" altLang="zh-CN" dirty="0"/>
              <a:t>void GetKmpNext(char* p, int* next, int j, int k){</a:t>
            </a:r>
          </a:p>
          <a:p>
            <a:r>
              <a:rPr lang="en-US" altLang="zh-CN" dirty="0"/>
              <a:t>  if(k==-1 || p[j]==p[k]){</a:t>
            </a:r>
          </a:p>
          <a:p>
            <a:r>
              <a:rPr lang="en-US" altLang="zh-CN" dirty="0"/>
              <a:t>      k++;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next[j]=k;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 k=next[k];</a:t>
            </a:r>
          </a:p>
          <a:p>
            <a:r>
              <a:rPr lang="en-US" altLang="zh-CN" dirty="0"/>
              <a:t>  if(j&lt;</a:t>
            </a:r>
            <a:r>
              <a:rPr lang="en-US" altLang="zh-CN" dirty="0" err="1"/>
              <a:t>strlen</a:t>
            </a:r>
            <a:r>
              <a:rPr lang="en-US" altLang="zh-CN" dirty="0"/>
              <a:t>(p)-1)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GetKmpNext</a:t>
            </a:r>
            <a:r>
              <a:rPr lang="en-US" altLang="zh-CN" dirty="0"/>
              <a:t>(</a:t>
            </a:r>
            <a:r>
              <a:rPr lang="en-US" altLang="zh-CN" dirty="0" err="1"/>
              <a:t>p,next,j,k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</a:t>
            </a:r>
          </a:p>
          <a:p>
            <a:endParaRPr lang="en-US" altLang="zh-CN" dirty="0"/>
          </a:p>
          <a:p>
            <a:r>
              <a:rPr lang="zh-CN" altLang="en-US" dirty="0"/>
              <a:t>调用时，</a:t>
            </a:r>
            <a:endParaRPr lang="en-US" altLang="zh-CN" dirty="0"/>
          </a:p>
          <a:p>
            <a:r>
              <a:rPr lang="en-US" altLang="zh-CN" dirty="0"/>
              <a:t>next[0]=-1;</a:t>
            </a:r>
          </a:p>
          <a:p>
            <a:r>
              <a:rPr lang="en-US" altLang="zh-CN" dirty="0" err="1"/>
              <a:t>GetKmpNext</a:t>
            </a:r>
            <a:r>
              <a:rPr lang="zh-CN" altLang="en-US" dirty="0"/>
              <a:t>（</a:t>
            </a:r>
            <a:r>
              <a:rPr lang="en-US" altLang="zh-CN" dirty="0"/>
              <a:t>p,next,0,-1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</a:t>
            </a:r>
          </a:p>
          <a:p>
            <a:r>
              <a:rPr lang="zh-CN" altLang="en-US" dirty="0"/>
              <a:t>该程序是计算</a:t>
            </a:r>
            <a:r>
              <a:rPr lang="en-US" altLang="zh-CN" dirty="0"/>
              <a:t>next[j+1]</a:t>
            </a:r>
            <a:r>
              <a:rPr lang="zh-CN" altLang="en-US" dirty="0"/>
              <a:t>的，如果直接求</a:t>
            </a:r>
            <a:r>
              <a:rPr lang="en-US" altLang="zh-CN" dirty="0"/>
              <a:t>next[j]</a:t>
            </a:r>
            <a:r>
              <a:rPr lang="zh-CN" altLang="en-US" dirty="0"/>
              <a:t>，程序可写成：</a:t>
            </a:r>
            <a:endParaRPr lang="en-US" altLang="zh-CN" dirty="0"/>
          </a:p>
          <a:p>
            <a:r>
              <a:rPr lang="en-US" altLang="zh-CN" dirty="0"/>
              <a:t>void GetKmpNext(char* </a:t>
            </a:r>
            <a:r>
              <a:rPr lang="en-US" altLang="zh-CN" dirty="0" err="1"/>
              <a:t>p,int</a:t>
            </a:r>
            <a:r>
              <a:rPr lang="en-US" altLang="zh-CN" dirty="0"/>
              <a:t>* next){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next[0]=-1;</a:t>
            </a:r>
          </a:p>
          <a:p>
            <a:r>
              <a:rPr lang="en-US" altLang="zh-CN" dirty="0"/>
              <a:t>  j=1;</a:t>
            </a:r>
          </a:p>
          <a:p>
            <a:r>
              <a:rPr lang="en-US" altLang="zh-CN" dirty="0"/>
              <a:t>  k=-1;</a:t>
            </a:r>
          </a:p>
          <a:p>
            <a:r>
              <a:rPr lang="en-US" altLang="zh-CN" dirty="0"/>
              <a:t>  while(j&lt;</a:t>
            </a:r>
            <a:r>
              <a:rPr lang="en-US" altLang="zh-CN" dirty="0" err="1"/>
              <a:t>strlen</a:t>
            </a:r>
            <a:r>
              <a:rPr lang="en-US" altLang="zh-CN" dirty="0"/>
              <a:t>(p)){</a:t>
            </a:r>
          </a:p>
          <a:p>
            <a:r>
              <a:rPr lang="en-US" altLang="zh-CN" dirty="0"/>
              <a:t>     if(k==-1 || p[j-1]==p[k]){</a:t>
            </a:r>
          </a:p>
          <a:p>
            <a:r>
              <a:rPr lang="en-US" altLang="zh-CN" dirty="0"/>
              <a:t>        k++;</a:t>
            </a:r>
          </a:p>
          <a:p>
            <a:r>
              <a:rPr lang="en-US" altLang="zh-CN" dirty="0"/>
              <a:t>        next[j]=k;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CN" dirty="0"/>
              <a:t>        k=next[k];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</a:t>
            </a:r>
          </a:p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GetKmpNext(char* p, int* next){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next[0]=-1;</a:t>
            </a:r>
          </a:p>
          <a:p>
            <a:r>
              <a:rPr lang="en-US" altLang="zh-CN" dirty="0"/>
              <a:t>  j=0;</a:t>
            </a:r>
          </a:p>
          <a:p>
            <a:r>
              <a:rPr lang="en-US" altLang="zh-CN" dirty="0"/>
              <a:t>  k=-1;</a:t>
            </a:r>
          </a:p>
          <a:p>
            <a:r>
              <a:rPr lang="en-US" altLang="zh-CN" dirty="0"/>
              <a:t>  while(j&lt;</a:t>
            </a:r>
            <a:r>
              <a:rPr lang="en-US" altLang="zh-CN" dirty="0" err="1"/>
              <a:t>strlen</a:t>
            </a:r>
            <a:r>
              <a:rPr lang="en-US" altLang="zh-CN" dirty="0"/>
              <a:t>(p)-1){</a:t>
            </a:r>
          </a:p>
          <a:p>
            <a:r>
              <a:rPr lang="en-US" altLang="zh-CN" dirty="0"/>
              <a:t>     if(k==-1 || p[j]==p[k]){</a:t>
            </a:r>
          </a:p>
          <a:p>
            <a:r>
              <a:rPr lang="en-US" altLang="zh-CN" dirty="0"/>
              <a:t>        k++;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next[j]=k;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CN" dirty="0"/>
              <a:t>        k=next[k];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char a[20];</a:t>
            </a:r>
          </a:p>
          <a:p>
            <a:r>
              <a:rPr lang="en-US" altLang="zh-CN" dirty="0"/>
              <a:t> int next[20];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&gt;&gt;a;</a:t>
            </a:r>
          </a:p>
          <a:p>
            <a:r>
              <a:rPr lang="en-US" altLang="zh-CN" dirty="0"/>
              <a:t> GetKmpNext(</a:t>
            </a:r>
            <a:r>
              <a:rPr lang="en-US" altLang="zh-CN" dirty="0" err="1"/>
              <a:t>a,next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strlen</a:t>
            </a:r>
            <a:r>
              <a:rPr lang="en-US" altLang="zh-CN" dirty="0"/>
              <a:t>(a);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&lt;&lt;next[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CCA4107-F04D-4E16-ACFB-C461A2CD2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9810B1-1F70-4990-B487-E4EB8BFF783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0CBCCA75-5EB2-4054-AACE-4778CCE55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BD365B1-AAF5-49A0-AF1A-EA42F8BFA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用数组的</a:t>
            </a:r>
            <a:r>
              <a:rPr lang="en-US" altLang="zh-CN"/>
              <a:t>0</a:t>
            </a:r>
            <a:r>
              <a:rPr lang="zh-CN" altLang="en-US"/>
              <a:t>号单元存放串的长度，串值从</a:t>
            </a:r>
            <a:r>
              <a:rPr lang="en-US" altLang="zh-CN"/>
              <a:t>1</a:t>
            </a:r>
            <a:r>
              <a:rPr lang="zh-CN" altLang="en-US"/>
              <a:t>号单元开始存放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3DD7D34-09E9-4E5D-A62E-0659C7BD1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DB87BC-A4AC-4316-8CE6-C20468418491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7955A8B-5F56-4DE0-892D-E2097C12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67362FA-4E9E-4674-9F55-667FB18A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2BCC965F-AF42-4AC3-AB86-40FC19A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6FACC7-A1F4-47D0-A223-DA3AB312778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250EB4A0-4D2E-4C53-887A-5D2FE53EC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CE77EE2-5AB4-4A02-BF3F-6F78C6E9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             0   1   2   3   4   5   6   7   8   9</a:t>
            </a:r>
          </a:p>
          <a:p>
            <a:r>
              <a:rPr lang="zh-CN" altLang="en-US" dirty="0"/>
              <a:t>模式串    </a:t>
            </a:r>
            <a:r>
              <a:rPr lang="en-US" altLang="zh-CN" dirty="0"/>
              <a:t>a   b   a   </a:t>
            </a:r>
            <a:r>
              <a:rPr lang="en-US" altLang="zh-CN" dirty="0" err="1"/>
              <a:t>a</a:t>
            </a:r>
            <a:r>
              <a:rPr lang="en-US" altLang="zh-CN" dirty="0"/>
              <a:t>   b   a   b   a   b   a</a:t>
            </a:r>
          </a:p>
          <a:p>
            <a:r>
              <a:rPr lang="en-US" altLang="zh-CN" dirty="0"/>
              <a:t>Next[j]  -1   0   0   1   1   2   3   2   3   2</a:t>
            </a:r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j=7</a:t>
            </a:r>
            <a:r>
              <a:rPr lang="zh-CN" altLang="en-US" dirty="0"/>
              <a:t>时的具体匹配过程如下：</a:t>
            </a:r>
            <a:endParaRPr lang="en-US" altLang="zh-CN" dirty="0"/>
          </a:p>
          <a:p>
            <a:r>
              <a:rPr lang="zh-CN" altLang="en-US" dirty="0"/>
              <a:t>第一次：</a:t>
            </a:r>
            <a:r>
              <a:rPr lang="en-US" altLang="zh-CN" dirty="0"/>
              <a:t>i=next[6]=3</a:t>
            </a:r>
            <a:r>
              <a:rPr lang="zh-CN" altLang="en-US" dirty="0"/>
              <a:t>，判断</a:t>
            </a:r>
            <a:r>
              <a:rPr lang="en-US" altLang="zh-CN" dirty="0"/>
              <a:t>T[6]</a:t>
            </a:r>
            <a:r>
              <a:rPr lang="zh-CN" altLang="en-US" dirty="0"/>
              <a:t>是否等于</a:t>
            </a:r>
            <a:r>
              <a:rPr lang="en-US" altLang="zh-CN" dirty="0"/>
              <a:t>T[3]</a:t>
            </a:r>
            <a:r>
              <a:rPr lang="zh-CN" altLang="en-US" dirty="0"/>
              <a:t>，不等，则</a:t>
            </a:r>
            <a:r>
              <a:rPr lang="en-US" altLang="zh-CN" dirty="0"/>
              <a:t>k=next[3]=1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第二次：判断</a:t>
            </a:r>
            <a:r>
              <a:rPr lang="en-US" altLang="zh-CN" dirty="0"/>
              <a:t>T[6]</a:t>
            </a:r>
            <a:r>
              <a:rPr lang="zh-CN" altLang="en-US" dirty="0"/>
              <a:t>是否等于</a:t>
            </a:r>
            <a:r>
              <a:rPr lang="en-US" altLang="zh-CN" dirty="0"/>
              <a:t>T[1]</a:t>
            </a:r>
            <a:r>
              <a:rPr lang="zh-CN" altLang="en-US" dirty="0"/>
              <a:t>，相等，则</a:t>
            </a:r>
            <a:r>
              <a:rPr lang="en-US" altLang="zh-CN" dirty="0"/>
              <a:t>next[7]=next[3]+1=2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876FF38-8B0D-430C-86EF-291565917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59C692-C26B-4B50-9464-8E728BA1FC1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j=-1</a:t>
            </a:r>
            <a:r>
              <a:rPr lang="zh-CN" altLang="en-US" dirty="0"/>
              <a:t>时，表示模式的第一个字符失配，则此时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分别加</a:t>
            </a:r>
            <a:r>
              <a:rPr lang="en-US" altLang="zh-CN" dirty="0"/>
              <a:t>1</a:t>
            </a:r>
            <a:r>
              <a:rPr lang="zh-CN" altLang="en-US" dirty="0"/>
              <a:t>，表明从主串的下一个字符起和模式重新开始匹配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429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F49BD903-89F4-4A6A-8216-A361023BD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A30D6330-974C-48CF-AAB8-C0C22BDE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两种匹配方式的对比：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1200" dirty="0">
                <a:ea typeface="黑体" panose="02010609060101010101" pitchFamily="49" charset="-122"/>
              </a:rPr>
              <a:t>int Index(char* S, char* T, int pos) {  </a:t>
            </a:r>
            <a:r>
              <a:rPr lang="en-US" altLang="zh-CN" sz="1200" b="1" dirty="0"/>
              <a:t>//S</a:t>
            </a:r>
            <a:r>
              <a:rPr lang="zh-CN" altLang="en-US" sz="1200" b="1" dirty="0"/>
              <a:t>为主串，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为模式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 = pos, j = 0;         </a:t>
            </a:r>
            <a:r>
              <a:rPr lang="en-US" altLang="zh-CN" sz="1200" b="1" dirty="0"/>
              <a:t>// </a:t>
            </a:r>
            <a:r>
              <a:rPr lang="zh-CN" altLang="en-US" sz="1200" b="1" dirty="0"/>
              <a:t>主串从</a:t>
            </a:r>
            <a:r>
              <a:rPr lang="en-US" altLang="zh-CN" sz="1200" b="1" dirty="0"/>
              <a:t>pos</a:t>
            </a:r>
            <a:r>
              <a:rPr lang="zh-CN" altLang="en-US" sz="1200" b="1" dirty="0"/>
              <a:t>开始，模式串从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开始比较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m=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(S), n=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(T);   //</a:t>
            </a:r>
            <a:r>
              <a:rPr lang="zh-CN" altLang="en-US" sz="1200" dirty="0">
                <a:ea typeface="黑体" panose="02010609060101010101" pitchFamily="49" charset="-122"/>
              </a:rPr>
              <a:t>获取</a:t>
            </a:r>
            <a:r>
              <a:rPr lang="en-US" altLang="zh-CN" sz="1200" dirty="0">
                <a:ea typeface="黑体" panose="02010609060101010101" pitchFamily="49" charset="-122"/>
              </a:rPr>
              <a:t>S</a:t>
            </a:r>
            <a:r>
              <a:rPr lang="zh-CN" altLang="en-US" sz="1200" dirty="0">
                <a:ea typeface="黑体" panose="02010609060101010101" pitchFamily="49" charset="-122"/>
              </a:rPr>
              <a:t>的长度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while (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&lt;m &amp;&amp; j&lt;n)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     if (S[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] == T[j]){++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;++j;}	// </a:t>
            </a:r>
            <a:r>
              <a:rPr lang="zh-CN" altLang="en-US" sz="12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    </a:t>
            </a:r>
            <a:r>
              <a:rPr lang="en-US" altLang="zh-CN" sz="1200" dirty="0">
                <a:ea typeface="黑体" panose="02010609060101010101" pitchFamily="49" charset="-122"/>
              </a:rPr>
              <a:t>else {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=i-j+1;j=0;}                     // </a:t>
            </a:r>
            <a:r>
              <a:rPr lang="zh-CN" altLang="en-US" sz="12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if (j </a:t>
            </a:r>
            <a:r>
              <a:rPr lang="en-US" altLang="zh-CN" sz="1200">
                <a:ea typeface="黑体" panose="02010609060101010101" pitchFamily="49" charset="-122"/>
              </a:rPr>
              <a:t>== n) </a:t>
            </a:r>
            <a:r>
              <a:rPr lang="en-US" altLang="zh-CN" sz="1200" dirty="0">
                <a:ea typeface="黑体" panose="02010609060101010101" pitchFamily="49" charset="-122"/>
              </a:rPr>
              <a:t>return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-j;  // </a:t>
            </a:r>
            <a:r>
              <a:rPr lang="zh-CN" altLang="en-US" sz="12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</a:t>
            </a:r>
            <a:r>
              <a:rPr lang="en-US" altLang="zh-CN" sz="12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12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3520C1A-D59F-4D97-8734-AD46A1BE2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E1AC6-5380-4DAA-A601-1C17DA36CDBF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78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42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07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407E424-1E2E-46E5-BA30-A7EDEFB37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5511034-1EDC-44E8-938F-7DB7B925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中使用</a:t>
            </a:r>
            <a:r>
              <a:rPr lang="en-US" altLang="zh-CN"/>
              <a:t>new()</a:t>
            </a:r>
            <a:r>
              <a:rPr lang="zh-CN" altLang="en-US"/>
              <a:t>和</a:t>
            </a:r>
            <a:r>
              <a:rPr lang="en-US" altLang="zh-CN"/>
              <a:t>delete()</a:t>
            </a: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F29001E-A0A6-4E73-81C3-2CFAABC94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97FBB-335E-4919-BCDB-315DAE90CA6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第一种是非压缩形式，第二种是压缩形式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非压缩形式操作方便，但存储密度小，存储空间占用量大。</a:t>
            </a:r>
            <a:endParaRPr lang="en-US" altLang="zh-CN" dirty="0"/>
          </a:p>
          <a:p>
            <a:r>
              <a:rPr lang="zh-CN" altLang="en-US" dirty="0"/>
              <a:t>压缩形式存储密度大，但增加了实现基本操作的复杂性。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89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假设主串</a:t>
            </a:r>
            <a:r>
              <a:rPr lang="en-US" altLang="zh-CN" dirty="0" err="1"/>
              <a:t>ababcabcacbab</a:t>
            </a:r>
            <a:r>
              <a:rPr lang="en-US" altLang="zh-CN" dirty="0"/>
              <a:t>,</a:t>
            </a:r>
            <a:r>
              <a:rPr lang="zh-CN" altLang="en-US" dirty="0"/>
              <a:t>模式</a:t>
            </a:r>
            <a:r>
              <a:rPr lang="en-US" altLang="zh-CN" dirty="0" err="1"/>
              <a:t>abcac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73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E2D46F98-4008-417D-A9BC-78C009781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845F37EA-F26B-417E-BED2-F3C6F4D2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循环结束有两种情况：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、不匹配：主串指针已经超出主串长度了，这个条件由</a:t>
            </a:r>
            <a:r>
              <a:rPr lang="en-US" altLang="zh-CN" sz="1200" dirty="0">
                <a:ea typeface="黑体" panose="02010609060101010101" pitchFamily="49" charset="-122"/>
              </a:rPr>
              <a:t>S[i]=='\0'</a:t>
            </a:r>
            <a:r>
              <a:rPr lang="zh-CN" altLang="en-US" dirty="0"/>
              <a:t>限制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、匹配：子串指针已经超出子串长度了，这个条件由</a:t>
            </a:r>
            <a:r>
              <a:rPr lang="en-US" altLang="zh-CN" sz="1200" dirty="0">
                <a:ea typeface="黑体" panose="02010609060101010101" pitchFamily="49" charset="-122"/>
              </a:rPr>
              <a:t>T[j] == '\0’</a:t>
            </a:r>
            <a:r>
              <a:rPr lang="zh-CN" altLang="en-US" dirty="0"/>
              <a:t>限制</a:t>
            </a:r>
          </a:p>
          <a:p>
            <a:endParaRPr lang="zh-CN" altLang="en-US" dirty="0"/>
          </a:p>
          <a:p>
            <a:r>
              <a:rPr lang="zh-CN" altLang="en-US" dirty="0"/>
              <a:t>当每次发生不匹配，主串指针要后退，需要举个实例说明：假设前面</a:t>
            </a:r>
            <a:r>
              <a:rPr lang="en-US" altLang="zh-CN" dirty="0"/>
              <a:t>4</a:t>
            </a:r>
            <a:r>
              <a:rPr lang="zh-CN" altLang="en-US" dirty="0"/>
              <a:t>个字符都匹配，第</a:t>
            </a:r>
            <a:r>
              <a:rPr lang="en-US" altLang="zh-CN" dirty="0"/>
              <a:t>5</a:t>
            </a:r>
            <a:r>
              <a:rPr lang="zh-CN" altLang="en-US" dirty="0"/>
              <a:t>个不匹配；指针应该后退到（</a:t>
            </a:r>
            <a:r>
              <a:rPr lang="en-US" altLang="zh-CN" dirty="0"/>
              <a:t>i+1</a:t>
            </a:r>
            <a:r>
              <a:rPr lang="zh-CN" altLang="en-US" dirty="0"/>
              <a:t>）的位置重新开始，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得到的是最开始</a:t>
            </a:r>
            <a:r>
              <a:rPr lang="en-US" altLang="zh-CN" dirty="0"/>
              <a:t>i</a:t>
            </a:r>
            <a:r>
              <a:rPr lang="zh-CN" altLang="en-US" dirty="0"/>
              <a:t>的位置，因此</a:t>
            </a:r>
            <a:r>
              <a:rPr lang="en-US" altLang="zh-CN" dirty="0"/>
              <a:t>i-j+1</a:t>
            </a:r>
            <a:r>
              <a:rPr lang="zh-CN" altLang="en-US" dirty="0"/>
              <a:t>得到的才是</a:t>
            </a:r>
            <a:r>
              <a:rPr lang="en-US" altLang="zh-CN" dirty="0"/>
              <a:t>(i+1)</a:t>
            </a:r>
            <a:r>
              <a:rPr lang="zh-CN" altLang="en-US" dirty="0"/>
              <a:t>的位置。</a:t>
            </a:r>
          </a:p>
          <a:p>
            <a:endParaRPr lang="zh-CN" altLang="en-US" dirty="0"/>
          </a:p>
          <a:p>
            <a:r>
              <a:rPr lang="en-US" altLang="zh-CN" dirty="0"/>
              <a:t>i    i+1    i+2    i+3     i+4      </a:t>
            </a:r>
          </a:p>
          <a:p>
            <a:r>
              <a:rPr lang="zh-CN" altLang="en-US" dirty="0"/>
              <a:t>。    。     。     。      *</a:t>
            </a:r>
          </a:p>
          <a:p>
            <a:r>
              <a:rPr lang="zh-CN" altLang="en-US" dirty="0"/>
              <a:t>。    。     。     。      *</a:t>
            </a:r>
          </a:p>
          <a:p>
            <a:r>
              <a:rPr lang="en-US" altLang="zh-CN" dirty="0"/>
              <a:t>j=0  j=1   j=2   j=3    j=4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-----------------------------------------------------</a:t>
            </a:r>
          </a:p>
          <a:p>
            <a:r>
              <a:rPr lang="zh-CN" altLang="en-US" dirty="0"/>
              <a:t>程序还可以写成：</a:t>
            </a:r>
            <a:endParaRPr lang="en-US" altLang="zh-CN" dirty="0"/>
          </a:p>
          <a:p>
            <a:pPr eaLnBrk="1" hangingPunct="1">
              <a:spcBef>
                <a:spcPct val="30000"/>
              </a:spcBef>
            </a:pPr>
            <a:r>
              <a:rPr lang="en-US" altLang="zh-CN" sz="1200" dirty="0">
                <a:ea typeface="黑体" panose="02010609060101010101" pitchFamily="49" charset="-122"/>
              </a:rPr>
              <a:t>int Index(char* S, char* T, int pos) {  </a:t>
            </a:r>
            <a:r>
              <a:rPr lang="en-US" altLang="zh-CN" sz="1200" b="1" dirty="0"/>
              <a:t>//S</a:t>
            </a:r>
            <a:r>
              <a:rPr lang="zh-CN" altLang="en-US" sz="1200" b="1" dirty="0"/>
              <a:t>为主串，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为模式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i = pos, j = 0;         </a:t>
            </a:r>
            <a:r>
              <a:rPr lang="en-US" altLang="zh-CN" sz="1200" b="1" dirty="0"/>
              <a:t>// </a:t>
            </a:r>
            <a:r>
              <a:rPr lang="zh-CN" altLang="en-US" sz="1200" b="1" dirty="0"/>
              <a:t>主串从</a:t>
            </a:r>
            <a:r>
              <a:rPr lang="en-US" altLang="zh-CN" sz="1200" b="1" dirty="0"/>
              <a:t>pos</a:t>
            </a:r>
            <a:r>
              <a:rPr lang="zh-CN" altLang="en-US" sz="1200" b="1" dirty="0"/>
              <a:t>开始，模式串从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开始比较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n=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(S), m=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(T);   //</a:t>
            </a:r>
            <a:r>
              <a:rPr lang="zh-CN" altLang="en-US" sz="1200" dirty="0">
                <a:ea typeface="黑体" panose="02010609060101010101" pitchFamily="49" charset="-122"/>
              </a:rPr>
              <a:t>获取</a:t>
            </a:r>
            <a:r>
              <a:rPr lang="en-US" altLang="zh-CN" sz="1200" dirty="0">
                <a:ea typeface="黑体" panose="02010609060101010101" pitchFamily="49" charset="-122"/>
              </a:rPr>
              <a:t>S</a:t>
            </a:r>
            <a:r>
              <a:rPr lang="zh-CN" altLang="en-US" sz="1200" dirty="0">
                <a:ea typeface="黑体" panose="02010609060101010101" pitchFamily="49" charset="-122"/>
              </a:rPr>
              <a:t>的长度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while (i&lt;n &amp;&amp; j&lt;m)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     if (S[i] == T[j]){++i;++j;}	// </a:t>
            </a:r>
            <a:r>
              <a:rPr lang="zh-CN" altLang="en-US" sz="12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    </a:t>
            </a:r>
            <a:r>
              <a:rPr lang="en-US" altLang="zh-CN" sz="1200" dirty="0">
                <a:ea typeface="黑体" panose="02010609060101010101" pitchFamily="49" charset="-122"/>
              </a:rPr>
              <a:t>else {i=i-j+1;j=0;}                     // </a:t>
            </a:r>
            <a:r>
              <a:rPr lang="zh-CN" altLang="en-US" sz="12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if (j == m) return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-j;  // </a:t>
            </a:r>
            <a:r>
              <a:rPr lang="zh-CN" altLang="en-US" sz="12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</a:t>
            </a:r>
            <a:r>
              <a:rPr lang="en-US" altLang="zh-CN" sz="12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12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/////////////////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用</a:t>
            </a:r>
            <a:r>
              <a:rPr lang="en-US" altLang="zh-CN" sz="1200" dirty="0">
                <a:ea typeface="黑体" panose="02010609060101010101" pitchFamily="49" charset="-122"/>
              </a:rPr>
              <a:t>string</a:t>
            </a:r>
            <a:r>
              <a:rPr lang="zh-CN" altLang="en-US" sz="1200" dirty="0">
                <a:ea typeface="黑体" panose="02010609060101010101" pitchFamily="49" charset="-122"/>
              </a:rPr>
              <a:t>表示字符串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int Index(string S, string T, int pos) {  //S</a:t>
            </a:r>
            <a:r>
              <a:rPr lang="zh-CN" altLang="en-US" sz="1200" dirty="0">
                <a:ea typeface="黑体" panose="02010609060101010101" pitchFamily="49" charset="-122"/>
              </a:rPr>
              <a:t>为主串，</a:t>
            </a:r>
            <a:r>
              <a:rPr lang="en-US" altLang="zh-CN" sz="1200" dirty="0">
                <a:ea typeface="黑体" panose="02010609060101010101" pitchFamily="49" charset="-122"/>
              </a:rPr>
              <a:t>T</a:t>
            </a:r>
            <a:r>
              <a:rPr lang="zh-CN" altLang="en-US" sz="1200" dirty="0">
                <a:ea typeface="黑体" panose="02010609060101010101" pitchFamily="49" charset="-122"/>
              </a:rPr>
              <a:t>为模式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int i = pos, j = 0;         // </a:t>
            </a:r>
            <a:r>
              <a:rPr lang="zh-CN" altLang="en-US" sz="1200" dirty="0">
                <a:ea typeface="黑体" panose="02010609060101010101" pitchFamily="49" charset="-122"/>
              </a:rPr>
              <a:t>主串从</a:t>
            </a:r>
            <a:r>
              <a:rPr lang="en-US" altLang="zh-CN" sz="1200" dirty="0">
                <a:ea typeface="黑体" panose="02010609060101010101" pitchFamily="49" charset="-122"/>
              </a:rPr>
              <a:t>pos</a:t>
            </a:r>
            <a:r>
              <a:rPr lang="zh-CN" altLang="en-US" sz="1200" dirty="0">
                <a:ea typeface="黑体" panose="02010609060101010101" pitchFamily="49" charset="-122"/>
              </a:rPr>
              <a:t>开始，模式串从</a:t>
            </a:r>
            <a:r>
              <a:rPr lang="en-US" altLang="zh-CN" sz="1200" dirty="0">
                <a:ea typeface="黑体" panose="02010609060101010101" pitchFamily="49" charset="-122"/>
              </a:rPr>
              <a:t>1</a:t>
            </a:r>
            <a:r>
              <a:rPr lang="zh-CN" altLang="en-US" sz="1200" dirty="0">
                <a:ea typeface="黑体" panose="02010609060101010101" pitchFamily="49" charset="-122"/>
              </a:rPr>
              <a:t>开始比较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int n=</a:t>
            </a:r>
            <a:r>
              <a:rPr lang="en-US" altLang="zh-CN" sz="1200" dirty="0" err="1">
                <a:ea typeface="黑体" panose="02010609060101010101" pitchFamily="49" charset="-122"/>
              </a:rPr>
              <a:t>S.length</a:t>
            </a:r>
            <a:r>
              <a:rPr lang="en-US" altLang="zh-CN" sz="1200" dirty="0">
                <a:ea typeface="黑体" panose="02010609060101010101" pitchFamily="49" charset="-122"/>
              </a:rPr>
              <a:t>(),m=</a:t>
            </a:r>
            <a:r>
              <a:rPr lang="en-US" altLang="zh-CN" sz="1200" dirty="0" err="1">
                <a:ea typeface="黑体" panose="02010609060101010101" pitchFamily="49" charset="-122"/>
              </a:rPr>
              <a:t>T.length</a:t>
            </a:r>
            <a:r>
              <a:rPr lang="en-US" altLang="zh-CN" sz="1200" dirty="0">
                <a:ea typeface="黑体" panose="02010609060101010101" pitchFamily="49" charset="-122"/>
              </a:rPr>
              <a:t>();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while (i&lt;n &amp;&amp; j&lt;m)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if (S[i] == T[j]){++i;++j;}	// </a:t>
            </a:r>
            <a:r>
              <a:rPr lang="zh-CN" altLang="en-US" sz="12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</a:t>
            </a:r>
            <a:r>
              <a:rPr lang="en-US" altLang="zh-CN" sz="1200" dirty="0">
                <a:ea typeface="黑体" panose="02010609060101010101" pitchFamily="49" charset="-122"/>
              </a:rPr>
              <a:t>else {i=i-j+1;j=0;}                     // </a:t>
            </a:r>
            <a:r>
              <a:rPr lang="zh-CN" altLang="en-US" sz="12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if (j==m) return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-j;  // </a:t>
            </a:r>
            <a:r>
              <a:rPr lang="zh-CN" altLang="en-US" sz="12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12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</a:t>
            </a:r>
          </a:p>
          <a:p>
            <a:r>
              <a:rPr lang="zh-CN" altLang="en-US" dirty="0"/>
              <a:t>若字符串的第</a:t>
            </a:r>
            <a:r>
              <a:rPr lang="en-US" altLang="zh-CN" dirty="0"/>
              <a:t>0</a:t>
            </a:r>
            <a:r>
              <a:rPr lang="zh-CN" altLang="en-US" dirty="0"/>
              <a:t>个单元存放长度，则程序为：</a:t>
            </a:r>
          </a:p>
          <a:p>
            <a:r>
              <a:rPr lang="en-US" altLang="zh-CN" dirty="0"/>
              <a:t>int Index(char* S, char* T, int pos) {</a:t>
            </a:r>
          </a:p>
          <a:p>
            <a:r>
              <a:rPr lang="en-US" altLang="zh-CN" dirty="0"/>
              <a:t>  //S</a:t>
            </a:r>
            <a:r>
              <a:rPr lang="zh-CN" altLang="en-US" dirty="0"/>
              <a:t>为主串，</a:t>
            </a:r>
            <a:r>
              <a:rPr lang="en-US" altLang="zh-CN" dirty="0"/>
              <a:t>T</a:t>
            </a:r>
            <a:r>
              <a:rPr lang="zh-CN" altLang="en-US" dirty="0"/>
              <a:t>为模式，串的第</a:t>
            </a:r>
            <a:r>
              <a:rPr lang="en-US" altLang="zh-CN" dirty="0"/>
              <a:t>0</a:t>
            </a:r>
            <a:r>
              <a:rPr lang="zh-CN" altLang="en-US" dirty="0"/>
              <a:t>位置存放串长度；串采用顺序存储结构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i = pos, j = 1;	// </a:t>
            </a:r>
            <a:r>
              <a:rPr lang="zh-CN" altLang="en-US" dirty="0"/>
              <a:t>主串从</a:t>
            </a:r>
            <a:r>
              <a:rPr lang="en-US" altLang="zh-CN" dirty="0"/>
              <a:t>pos</a:t>
            </a:r>
            <a:r>
              <a:rPr lang="zh-CN" altLang="en-US" dirty="0"/>
              <a:t>开始，模式串从</a:t>
            </a:r>
            <a:r>
              <a:rPr lang="en-US" altLang="zh-CN" dirty="0"/>
              <a:t>1</a:t>
            </a:r>
            <a:r>
              <a:rPr lang="zh-CN" altLang="en-US" dirty="0"/>
              <a:t>开始比较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while (i&lt;=S[0] &amp;&amp; j&lt;=T[0]) {</a:t>
            </a:r>
          </a:p>
          <a:p>
            <a:r>
              <a:rPr lang="en-US" altLang="zh-CN" dirty="0"/>
              <a:t>        if (S[i] == T[j]) {++i; ++j;}	// </a:t>
            </a:r>
            <a:r>
              <a:rPr lang="zh-CN" altLang="en-US" dirty="0"/>
              <a:t>继续比较后继字符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else {i = i – j + 2;    j = 1;}	// </a:t>
            </a:r>
            <a:r>
              <a:rPr lang="zh-CN" altLang="en-US" dirty="0"/>
              <a:t>指针后退重新开始匹配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if (j &gt; T[0]) return </a:t>
            </a:r>
            <a:r>
              <a:rPr lang="en-US" altLang="zh-CN" dirty="0" err="1"/>
              <a:t>i</a:t>
            </a:r>
            <a:r>
              <a:rPr lang="en-US" altLang="zh-CN" dirty="0"/>
              <a:t>-T[0];		// </a:t>
            </a:r>
            <a:r>
              <a:rPr lang="zh-CN" altLang="en-US" dirty="0"/>
              <a:t>返回与模式第一字符相等的字符在主串中的序号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else return -1;	// </a:t>
            </a:r>
            <a:r>
              <a:rPr lang="zh-CN" altLang="en-US" dirty="0"/>
              <a:t>匹配不成功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if (j &gt; T[0]) return </a:t>
            </a:r>
            <a:r>
              <a:rPr lang="en-US" altLang="zh-CN" dirty="0" err="1"/>
              <a:t>i</a:t>
            </a:r>
            <a:r>
              <a:rPr lang="en-US" altLang="zh-CN" dirty="0"/>
              <a:t>-T[0]; </a:t>
            </a:r>
            <a:r>
              <a:rPr lang="zh-CN" altLang="en-US" dirty="0"/>
              <a:t>也可以写成：</a:t>
            </a:r>
            <a:r>
              <a:rPr lang="en-US" altLang="zh-CN" dirty="0"/>
              <a:t>if (j &gt; T[0]) return i-j+1;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E7F52EBB-2A3E-4CFD-AF50-5D6BDCA8D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B1650B-D340-4DB4-925F-1FC66774D61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7A8DAF34-FF04-4D3C-9D5D-52BAC5B87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2E9863A-ECD0-420A-8392-51AD58F8F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最好情况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假设匹配成功在第</a:t>
            </a:r>
            <a:r>
              <a:rPr lang="en-US" altLang="zh-CN" dirty="0" err="1"/>
              <a:t>i</a:t>
            </a:r>
            <a:r>
              <a:rPr lang="zh-CN" altLang="en-US" dirty="0"/>
              <a:t>趟，则前</a:t>
            </a:r>
            <a:r>
              <a:rPr lang="en-US" altLang="zh-CN" dirty="0"/>
              <a:t>i-1</a:t>
            </a:r>
            <a:r>
              <a:rPr lang="zh-CN" altLang="en-US" dirty="0"/>
              <a:t>趟共比较了</a:t>
            </a:r>
            <a:r>
              <a:rPr lang="en-US" altLang="zh-CN" dirty="0"/>
              <a:t>i-1</a:t>
            </a:r>
            <a:r>
              <a:rPr lang="zh-CN" altLang="en-US" dirty="0"/>
              <a:t>次，第</a:t>
            </a:r>
            <a:r>
              <a:rPr lang="en-US" altLang="zh-CN" dirty="0" err="1"/>
              <a:t>i</a:t>
            </a:r>
            <a:r>
              <a:rPr lang="zh-CN" altLang="en-US" dirty="0"/>
              <a:t>趟比较了</a:t>
            </a:r>
            <a:r>
              <a:rPr lang="en-US" altLang="zh-CN" dirty="0"/>
              <a:t>m</a:t>
            </a:r>
            <a:r>
              <a:rPr lang="zh-CN" altLang="en-US" dirty="0"/>
              <a:t>次，总共比较了</a:t>
            </a:r>
            <a:r>
              <a:rPr lang="en-US" altLang="zh-CN" dirty="0"/>
              <a:t>i-1+m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主串</a:t>
            </a:r>
            <a:r>
              <a:rPr lang="en-US" altLang="zh-CN" dirty="0"/>
              <a:t>n</a:t>
            </a:r>
            <a:r>
              <a:rPr lang="zh-CN" altLang="en-US" dirty="0"/>
              <a:t>个元素，子串</a:t>
            </a:r>
            <a:r>
              <a:rPr lang="en-US" altLang="zh-CN" dirty="0"/>
              <a:t>m</a:t>
            </a:r>
            <a:r>
              <a:rPr lang="zh-CN" altLang="en-US" dirty="0"/>
              <a:t>个元素，第一个字符待匹配位置有</a:t>
            </a:r>
            <a:r>
              <a:rPr lang="en-US" altLang="zh-CN" dirty="0"/>
              <a:t>n-m+1</a:t>
            </a:r>
            <a:r>
              <a:rPr lang="zh-CN" altLang="en-US" dirty="0"/>
              <a:t>种，则</a:t>
            </a:r>
            <a:r>
              <a:rPr lang="en-US" altLang="zh-CN" dirty="0"/>
              <a:t>pi=1/(n-m+1)</a:t>
            </a:r>
          </a:p>
          <a:p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5C5183-A33A-4CE9-9408-0A665728E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E5CDBD-D69E-402C-8E51-9FC3D48386D9}" type="slidenum">
              <a:rPr lang="zh-CN" altLang="en-US" sz="1200" smtClean="0"/>
              <a:pPr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C106C7F-FD09-472E-96CB-6FC604066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B3BD35EF-EB4C-4EA4-B41E-A8093E6B9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最差情况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假设匹配成功在第</a:t>
            </a:r>
            <a:r>
              <a:rPr lang="en-US" altLang="zh-CN" dirty="0" err="1"/>
              <a:t>i</a:t>
            </a:r>
            <a:r>
              <a:rPr lang="zh-CN" altLang="en-US" dirty="0"/>
              <a:t>趟，则前</a:t>
            </a:r>
            <a:r>
              <a:rPr lang="en-US" altLang="zh-CN" dirty="0"/>
              <a:t>i-1</a:t>
            </a:r>
            <a:r>
              <a:rPr lang="zh-CN" altLang="en-US" dirty="0"/>
              <a:t>趟共比较了</a:t>
            </a:r>
            <a:r>
              <a:rPr lang="en-US" altLang="zh-CN" dirty="0"/>
              <a:t>(i-1)*m</a:t>
            </a:r>
            <a:r>
              <a:rPr lang="zh-CN" altLang="en-US" dirty="0"/>
              <a:t>次，第</a:t>
            </a:r>
            <a:r>
              <a:rPr lang="en-US" altLang="zh-CN" dirty="0" err="1"/>
              <a:t>i</a:t>
            </a:r>
            <a:r>
              <a:rPr lang="zh-CN" altLang="en-US" dirty="0"/>
              <a:t>趟比较了</a:t>
            </a:r>
            <a:r>
              <a:rPr lang="en-US" altLang="zh-CN" dirty="0"/>
              <a:t>m</a:t>
            </a:r>
            <a:r>
              <a:rPr lang="zh-CN" altLang="en-US" dirty="0"/>
              <a:t>次，总共比较了</a:t>
            </a:r>
            <a:r>
              <a:rPr lang="en-US" altLang="zh-CN" dirty="0" err="1"/>
              <a:t>i</a:t>
            </a:r>
            <a:r>
              <a:rPr lang="en-US" altLang="zh-CN" dirty="0"/>
              <a:t>*m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主串</a:t>
            </a:r>
            <a:r>
              <a:rPr lang="en-US" altLang="zh-CN" dirty="0"/>
              <a:t>n</a:t>
            </a:r>
            <a:r>
              <a:rPr lang="zh-CN" altLang="en-US" dirty="0"/>
              <a:t>个元素，子串</a:t>
            </a:r>
            <a:r>
              <a:rPr lang="en-US" altLang="zh-CN" dirty="0"/>
              <a:t>m</a:t>
            </a:r>
            <a:r>
              <a:rPr lang="zh-CN" altLang="en-US" dirty="0"/>
              <a:t>个元素，第一个字符待匹配位置有</a:t>
            </a:r>
            <a:r>
              <a:rPr lang="en-US" altLang="zh-CN" dirty="0"/>
              <a:t>n-m+1</a:t>
            </a:r>
            <a:r>
              <a:rPr lang="zh-CN" altLang="en-US" dirty="0"/>
              <a:t>种，则</a:t>
            </a:r>
            <a:r>
              <a:rPr lang="en-US" altLang="zh-CN" dirty="0"/>
              <a:t>pi=1/(n-m+1)</a:t>
            </a:r>
          </a:p>
          <a:p>
            <a:endParaRPr lang="en-US" altLang="zh-CN" dirty="0"/>
          </a:p>
          <a:p>
            <a:r>
              <a:rPr lang="zh-CN" altLang="en-US" dirty="0"/>
              <a:t>一般情况下，由于</a:t>
            </a:r>
            <a:r>
              <a:rPr lang="en-US" altLang="zh-CN" dirty="0"/>
              <a:t>m&lt;&lt;n</a:t>
            </a:r>
            <a:r>
              <a:rPr lang="zh-CN" altLang="en-US" dirty="0"/>
              <a:t>，因此时间复杂度为</a:t>
            </a:r>
            <a:r>
              <a:rPr lang="en-US" altLang="zh-CN" dirty="0"/>
              <a:t>O(n x m)</a:t>
            </a:r>
          </a:p>
          <a:p>
            <a:endParaRPr lang="en-US" altLang="zh-CN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7CCE097-38E3-410C-BED8-833117192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1EDADF-17DE-4528-873A-DEFB19E78B99}" type="slidenum">
              <a:rPr lang="zh-CN" altLang="en-US" sz="1200" smtClean="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D247169-45C9-4EAC-B648-F2A04E9A803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DCD4023-C727-4C2E-81EF-F0BB8CB6B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25C378D-E3BD-46E1-9D42-CC3CF553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B13B0CE-5310-470B-A2CF-67C5C96A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96813F7-601F-40FF-86D8-71152255A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7F82BD5-4D4A-41AC-8156-0530D5A70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27697B7-E0B6-4125-B08D-532CD28F7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FA40C7D-4B3B-44B9-8744-B76C5618C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F701F4B-E240-465F-84C5-414DDDB19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0558823-D557-492A-8ABA-1E677CE63D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C7C215F-1FF9-466B-8A48-892528262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F618BFF-8AE6-4848-8E25-B76027018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68B9182-DF41-444C-B82A-4EE85A3BD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096465-FB84-4B74-BFE3-F77AF2B7C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3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461FD06-29ED-48AD-88D5-EA114DFF36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18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F6C5B0-F363-46A9-8215-CDC01DF0F0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3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EE9B852-570E-4C3C-B6AD-1EDC78287F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7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F7FE99A-4603-439D-842B-B98F28E449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7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B1433DC-0A53-40B3-ABE4-A176FFE7C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B028A1-3C0D-4F56-82A3-35FAA1A4F4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6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76B14FE-473E-491D-BF71-A4A42CBA7A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89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7BD587F-C667-4919-B69C-4302CD2925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75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689BD0F-721D-4728-B2B9-EC8EC00794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5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B6EB69-3C9F-4B90-A8C9-97D4E1FC5D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2AB4B4B-F6DB-47DE-941D-92C9463E90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EB1102-D74B-4FBF-A19D-8B0DB0B133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85BD1EF3-336E-4B0C-9D63-35462D32A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11057E19-DF81-4F7B-9D9A-ACFDE893D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C72C198B-6577-4B39-BD0D-FAE896473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8920DB62-A5B5-4B16-B85A-C7D898553CD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3" imgW="1162212" imgH="619211" progId="Paint.Picture">
                  <p:embed/>
                </p:oleObj>
              </mc:Choice>
              <mc:Fallback>
                <p:oleObj name="位图图像" r:id="rId13" imgW="1162212" imgH="619211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91299462-200F-4A4D-AECB-69E5504C9ED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B7844392-1230-42DD-A6A4-621A7473884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C4F5C8E7-B2AA-46DA-8CE7-5981789AB4F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:a16="http://schemas.microsoft.com/office/drawing/2014/main" id="{6D65FA8B-E873-4B2A-AD6E-6BD3DC0C0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H:\05-06&#25968;&#25454;&#32467;&#26500;&#35838;&#20214;&#26446;&#37995;\&#31532;4&#31456;&#20018;\Ascii&#30721;&#34920;.h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26DCAD8-271F-45F3-81BA-AC4690EF1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一、字符串（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string）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22C68715-6E93-45AD-B493-30EC5D7F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91B8220-832B-4048-9A4C-42F3F590DC6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A74E6B0-043F-4FFB-A3A9-F22BACDB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29937F5-1A97-4C57-8E78-4954E2E9A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字符串是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n(≥0)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个字符的有限序列，记作：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是串名字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是串值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	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是串中字符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是串的长度(串中字符的个数)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例如,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Shenzhen University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539CFC8-8281-42DE-974B-BE10731B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748D999-B011-4416-9E4F-2357E75BB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三、链存储表示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4FAAC1F6-7D91-4E27-A995-75A594AA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0A072F-4D36-4E73-A3CC-45091A929F4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0CAC7968-C2CC-4C88-A351-EEA4DBCEA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4D7B9C3-E010-43F3-89A8-D7B5CE62B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采用链表方式存储串值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每个结点中，可以存放一个字符，也可以存放多个字符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89EAC3A0-7F94-476E-A883-A902EE17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pSp>
        <p:nvGrpSpPr>
          <p:cNvPr id="19463" name="Group 32">
            <a:extLst>
              <a:ext uri="{FF2B5EF4-FFF2-40B4-BE49-F238E27FC236}">
                <a16:creationId xmlns:a16="http://schemas.microsoft.com/office/drawing/2014/main" id="{EE325343-E4C2-4816-B64E-44C09EAA7B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05400"/>
            <a:ext cx="6324600" cy="485775"/>
            <a:chOff x="528" y="3216"/>
            <a:chExt cx="3984" cy="306"/>
          </a:xfrm>
        </p:grpSpPr>
        <p:grpSp>
          <p:nvGrpSpPr>
            <p:cNvPr id="19480" name="Group 12">
              <a:extLst>
                <a:ext uri="{FF2B5EF4-FFF2-40B4-BE49-F238E27FC236}">
                  <a16:creationId xmlns:a16="http://schemas.microsoft.com/office/drawing/2014/main" id="{A1CF3E7B-0B08-416E-9E3B-938BDF0E4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216"/>
              <a:ext cx="480" cy="306"/>
              <a:chOff x="912" y="3216"/>
              <a:chExt cx="480" cy="306"/>
            </a:xfrm>
          </p:grpSpPr>
          <p:sp>
            <p:nvSpPr>
              <p:cNvPr id="19498" name="Text Box 7">
                <a:extLst>
                  <a:ext uri="{FF2B5EF4-FFF2-40B4-BE49-F238E27FC236}">
                    <a16:creationId xmlns:a16="http://schemas.microsoft.com/office/drawing/2014/main" id="{E41BFF45-D7B6-46F8-937D-8A6B917AC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H</a:t>
                </a:r>
              </a:p>
            </p:txBody>
          </p:sp>
          <p:sp>
            <p:nvSpPr>
              <p:cNvPr id="19499" name="Text Box 11">
                <a:extLst>
                  <a:ext uri="{FF2B5EF4-FFF2-40B4-BE49-F238E27FC236}">
                    <a16:creationId xmlns:a16="http://schemas.microsoft.com/office/drawing/2014/main" id="{F31E8F5B-26A2-4113-B60F-22DB2F97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1" name="Line 13">
              <a:extLst>
                <a:ext uri="{FF2B5EF4-FFF2-40B4-BE49-F238E27FC236}">
                  <a16:creationId xmlns:a16="http://schemas.microsoft.com/office/drawing/2014/main" id="{D0AE76B5-B0B4-4547-93B1-B760BD525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2" name="Group 14">
              <a:extLst>
                <a:ext uri="{FF2B5EF4-FFF2-40B4-BE49-F238E27FC236}">
                  <a16:creationId xmlns:a16="http://schemas.microsoft.com/office/drawing/2014/main" id="{520FC879-F88F-42FF-9FD4-11C3D4122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480" cy="306"/>
              <a:chOff x="912" y="3216"/>
              <a:chExt cx="480" cy="306"/>
            </a:xfrm>
          </p:grpSpPr>
          <p:sp>
            <p:nvSpPr>
              <p:cNvPr id="19496" name="Text Box 15">
                <a:extLst>
                  <a:ext uri="{FF2B5EF4-FFF2-40B4-BE49-F238E27FC236}">
                    <a16:creationId xmlns:a16="http://schemas.microsoft.com/office/drawing/2014/main" id="{1A799D45-8D13-4680-9573-872878EA3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9497" name="Text Box 16">
                <a:extLst>
                  <a:ext uri="{FF2B5EF4-FFF2-40B4-BE49-F238E27FC236}">
                    <a16:creationId xmlns:a16="http://schemas.microsoft.com/office/drawing/2014/main" id="{1578B513-F16E-45D9-AC7A-836FB7251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3" name="Line 17">
              <a:extLst>
                <a:ext uri="{FF2B5EF4-FFF2-40B4-BE49-F238E27FC236}">
                  <a16:creationId xmlns:a16="http://schemas.microsoft.com/office/drawing/2014/main" id="{01D98028-9CCF-4D0F-A506-39CEC0542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4" name="Group 18">
              <a:extLst>
                <a:ext uri="{FF2B5EF4-FFF2-40B4-BE49-F238E27FC236}">
                  <a16:creationId xmlns:a16="http://schemas.microsoft.com/office/drawing/2014/main" id="{1F80FEFA-4FD8-4584-B747-FFA46BE4E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216"/>
              <a:ext cx="480" cy="306"/>
              <a:chOff x="912" y="3216"/>
              <a:chExt cx="480" cy="306"/>
            </a:xfrm>
          </p:grpSpPr>
          <p:sp>
            <p:nvSpPr>
              <p:cNvPr id="19494" name="Text Box 19">
                <a:extLst>
                  <a:ext uri="{FF2B5EF4-FFF2-40B4-BE49-F238E27FC236}">
                    <a16:creationId xmlns:a16="http://schemas.microsoft.com/office/drawing/2014/main" id="{2517DBE7-02A5-4AA1-83FB-309A8C691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19495" name="Text Box 20">
                <a:extLst>
                  <a:ext uri="{FF2B5EF4-FFF2-40B4-BE49-F238E27FC236}">
                    <a16:creationId xmlns:a16="http://schemas.microsoft.com/office/drawing/2014/main" id="{D37078C8-FAA6-4C5B-B626-85B73FF52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5" name="Line 21">
              <a:extLst>
                <a:ext uri="{FF2B5EF4-FFF2-40B4-BE49-F238E27FC236}">
                  <a16:creationId xmlns:a16="http://schemas.microsoft.com/office/drawing/2014/main" id="{AC7B3E18-CB41-45EF-AD8D-1AB703B9E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6" name="Group 22">
              <a:extLst>
                <a:ext uri="{FF2B5EF4-FFF2-40B4-BE49-F238E27FC236}">
                  <a16:creationId xmlns:a16="http://schemas.microsoft.com/office/drawing/2014/main" id="{08636518-CE7D-416D-A46C-10CE8637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216"/>
              <a:ext cx="480" cy="306"/>
              <a:chOff x="912" y="3216"/>
              <a:chExt cx="480" cy="306"/>
            </a:xfrm>
          </p:grpSpPr>
          <p:sp>
            <p:nvSpPr>
              <p:cNvPr id="19492" name="Text Box 23">
                <a:extLst>
                  <a:ext uri="{FF2B5EF4-FFF2-40B4-BE49-F238E27FC236}">
                    <a16:creationId xmlns:a16="http://schemas.microsoft.com/office/drawing/2014/main" id="{E9E34241-953B-431A-B57F-6C7791B75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19493" name="Text Box 24">
                <a:extLst>
                  <a:ext uri="{FF2B5EF4-FFF2-40B4-BE49-F238E27FC236}">
                    <a16:creationId xmlns:a16="http://schemas.microsoft.com/office/drawing/2014/main" id="{F33990C5-5597-4D46-AACC-F3C0BB802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7" name="Line 25">
              <a:extLst>
                <a:ext uri="{FF2B5EF4-FFF2-40B4-BE49-F238E27FC236}">
                  <a16:creationId xmlns:a16="http://schemas.microsoft.com/office/drawing/2014/main" id="{2363046A-0ECF-4EAE-B73D-81B123BDE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8" name="Text Box 27">
              <a:extLst>
                <a:ext uri="{FF2B5EF4-FFF2-40B4-BE49-F238E27FC236}">
                  <a16:creationId xmlns:a16="http://schemas.microsoft.com/office/drawing/2014/main" id="{024668C8-C3A1-4114-811D-C15B20AB0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336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9489" name="Text Box 28">
              <a:extLst>
                <a:ext uri="{FF2B5EF4-FFF2-40B4-BE49-F238E27FC236}">
                  <a16:creationId xmlns:a16="http://schemas.microsoft.com/office/drawing/2014/main" id="{10AA9D6D-0CEB-4FEF-A513-F94FB21B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16"/>
              <a:ext cx="144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^</a:t>
              </a:r>
            </a:p>
          </p:txBody>
        </p:sp>
        <p:sp>
          <p:nvSpPr>
            <p:cNvPr id="19490" name="Line 30">
              <a:extLst>
                <a:ext uri="{FF2B5EF4-FFF2-40B4-BE49-F238E27FC236}">
                  <a16:creationId xmlns:a16="http://schemas.microsoft.com/office/drawing/2014/main" id="{EC7D7580-F5D2-4B1F-8340-D6225D74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1" name="Text Box 31">
              <a:extLst>
                <a:ext uri="{FF2B5EF4-FFF2-40B4-BE49-F238E27FC236}">
                  <a16:creationId xmlns:a16="http://schemas.microsoft.com/office/drawing/2014/main" id="{09D7F7B0-7EAB-4A14-9BE4-E257727CE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</a:rPr>
                <a:t>S</a:t>
              </a:r>
            </a:p>
          </p:txBody>
        </p:sp>
      </p:grpSp>
      <p:grpSp>
        <p:nvGrpSpPr>
          <p:cNvPr id="19464" name="Group 66">
            <a:extLst>
              <a:ext uri="{FF2B5EF4-FFF2-40B4-BE49-F238E27FC236}">
                <a16:creationId xmlns:a16="http://schemas.microsoft.com/office/drawing/2014/main" id="{9DD36AD3-59F5-49A0-9B12-ADCF91ACA8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943600"/>
            <a:ext cx="4724400" cy="485775"/>
            <a:chOff x="528" y="3744"/>
            <a:chExt cx="2976" cy="306"/>
          </a:xfrm>
        </p:grpSpPr>
        <p:sp>
          <p:nvSpPr>
            <p:cNvPr id="19465" name="Line 52">
              <a:extLst>
                <a:ext uri="{FF2B5EF4-FFF2-40B4-BE49-F238E27FC236}">
                  <a16:creationId xmlns:a16="http://schemas.microsoft.com/office/drawing/2014/main" id="{1407C96B-C4F4-4E3E-B752-A66F31450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Text Box 53">
              <a:extLst>
                <a:ext uri="{FF2B5EF4-FFF2-40B4-BE49-F238E27FC236}">
                  <a16:creationId xmlns:a16="http://schemas.microsoft.com/office/drawing/2014/main" id="{93DA34F1-95F2-478F-A7DD-AA4054125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7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</a:rPr>
                <a:t>S</a:t>
              </a:r>
            </a:p>
          </p:txBody>
        </p:sp>
        <p:grpSp>
          <p:nvGrpSpPr>
            <p:cNvPr id="19467" name="Group 58">
              <a:extLst>
                <a:ext uri="{FF2B5EF4-FFF2-40B4-BE49-F238E27FC236}">
                  <a16:creationId xmlns:a16="http://schemas.microsoft.com/office/drawing/2014/main" id="{A03CE6C2-632F-405A-BE6C-605A5FEE8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744"/>
              <a:ext cx="1104" cy="306"/>
              <a:chOff x="1056" y="3744"/>
              <a:chExt cx="1104" cy="306"/>
            </a:xfrm>
          </p:grpSpPr>
          <p:sp>
            <p:nvSpPr>
              <p:cNvPr id="19475" name="Text Box 50">
                <a:extLst>
                  <a:ext uri="{FF2B5EF4-FFF2-40B4-BE49-F238E27FC236}">
                    <a16:creationId xmlns:a16="http://schemas.microsoft.com/office/drawing/2014/main" id="{F9B23D6D-B2A1-4B7E-AC2B-0A98197FC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</a:t>
                </a:r>
              </a:p>
            </p:txBody>
          </p:sp>
          <p:sp>
            <p:nvSpPr>
              <p:cNvPr id="19476" name="Text Box 51">
                <a:extLst>
                  <a:ext uri="{FF2B5EF4-FFF2-40B4-BE49-F238E27FC236}">
                    <a16:creationId xmlns:a16="http://schemas.microsoft.com/office/drawing/2014/main" id="{21639DD7-3A5F-4F48-88AF-7F4F9FB5D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744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9477" name="Text Box 55">
                <a:extLst>
                  <a:ext uri="{FF2B5EF4-FFF2-40B4-BE49-F238E27FC236}">
                    <a16:creationId xmlns:a16="http://schemas.microsoft.com/office/drawing/2014/main" id="{B401E175-494D-45D0-9E35-65349FA38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h</a:t>
                </a:r>
              </a:p>
            </p:txBody>
          </p:sp>
          <p:sp>
            <p:nvSpPr>
              <p:cNvPr id="19478" name="Text Box 56">
                <a:extLst>
                  <a:ext uri="{FF2B5EF4-FFF2-40B4-BE49-F238E27FC236}">
                    <a16:creationId xmlns:a16="http://schemas.microsoft.com/office/drawing/2014/main" id="{476E577D-47D0-4BEF-B4ED-105CAD455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9479" name="Text Box 57">
                <a:extLst>
                  <a:ext uri="{FF2B5EF4-FFF2-40B4-BE49-F238E27FC236}">
                    <a16:creationId xmlns:a16="http://schemas.microsoft.com/office/drawing/2014/main" id="{0A7A502D-1720-433F-A05F-A0E9A0750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n</a:t>
                </a:r>
              </a:p>
            </p:txBody>
          </p:sp>
        </p:grpSp>
        <p:grpSp>
          <p:nvGrpSpPr>
            <p:cNvPr id="19468" name="Group 59">
              <a:extLst>
                <a:ext uri="{FF2B5EF4-FFF2-40B4-BE49-F238E27FC236}">
                  <a16:creationId xmlns:a16="http://schemas.microsoft.com/office/drawing/2014/main" id="{E026242D-2A93-446F-A0A9-198D8CD23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744"/>
              <a:ext cx="1104" cy="306"/>
              <a:chOff x="1056" y="3744"/>
              <a:chExt cx="1104" cy="306"/>
            </a:xfrm>
          </p:grpSpPr>
          <p:sp>
            <p:nvSpPr>
              <p:cNvPr id="19470" name="Text Box 60">
                <a:extLst>
                  <a:ext uri="{FF2B5EF4-FFF2-40B4-BE49-F238E27FC236}">
                    <a16:creationId xmlns:a16="http://schemas.microsoft.com/office/drawing/2014/main" id="{7AE53E2E-9430-4DE0-BE5F-F39920FC4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19471" name="Text Box 61">
                <a:extLst>
                  <a:ext uri="{FF2B5EF4-FFF2-40B4-BE49-F238E27FC236}">
                    <a16:creationId xmlns:a16="http://schemas.microsoft.com/office/drawing/2014/main" id="{E3121302-9D89-40B1-9731-FF9E74EA7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744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/>
                  <a:t>^</a:t>
                </a:r>
              </a:p>
            </p:txBody>
          </p:sp>
          <p:sp>
            <p:nvSpPr>
              <p:cNvPr id="19472" name="Text Box 62">
                <a:extLst>
                  <a:ext uri="{FF2B5EF4-FFF2-40B4-BE49-F238E27FC236}">
                    <a16:creationId xmlns:a16="http://schemas.microsoft.com/office/drawing/2014/main" id="{5F811370-00F9-4650-AB9F-BBBA59A29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19473" name="Text Box 63">
                <a:extLst>
                  <a:ext uri="{FF2B5EF4-FFF2-40B4-BE49-F238E27FC236}">
                    <a16:creationId xmlns:a16="http://schemas.microsoft.com/office/drawing/2014/main" id="{FF7C8A95-7A27-4F79-8A7D-E7F92F07E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#</a:t>
                </a:r>
              </a:p>
            </p:txBody>
          </p:sp>
          <p:sp>
            <p:nvSpPr>
              <p:cNvPr id="19474" name="Text Box 64">
                <a:extLst>
                  <a:ext uri="{FF2B5EF4-FFF2-40B4-BE49-F238E27FC236}">
                    <a16:creationId xmlns:a16="http://schemas.microsoft.com/office/drawing/2014/main" id="{09C3CB01-E7CF-4F31-96B8-23B2151A37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#</a:t>
                </a:r>
              </a:p>
            </p:txBody>
          </p:sp>
        </p:grpSp>
        <p:sp>
          <p:nvSpPr>
            <p:cNvPr id="19469" name="Line 65">
              <a:extLst>
                <a:ext uri="{FF2B5EF4-FFF2-40B4-BE49-F238E27FC236}">
                  <a16:creationId xmlns:a16="http://schemas.microsoft.com/office/drawing/2014/main" id="{1F92A482-6660-4534-817D-17DEFECF0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5B158C6-6B9D-4AB8-9067-DCD759406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507413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D5B4F2B-8DFF-4E9D-969B-9522B1825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71C50B0-BC52-4894-8FA6-DF413406CD5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A7896FE-78EE-49D7-85F9-DC56345B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B03C4BA-1A83-44A5-AACF-9E84E3565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marL="446088" indent="-446088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子串的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操作通常称做串的模式匹配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算法（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从主串的指定位置开始，将主串与模式（要查找的子串）的第一个字符比较，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1.若相等，则继续逐个比较后续字符；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2.若不等，从主串的下一个字符起再重新和模式的字符比较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E758CD3F-4F4E-4AA3-B16C-4B8206B68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CA6FED7-0BF0-4CB5-AE5C-DC41C8E00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94EE2B2-988F-4079-AE7B-2E915D8D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9A432CC-B7F2-4994-BB4C-01649CDA441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3AFAAB53-1713-4241-8D2B-DCB3F290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D843E44-AE29-4BCB-866C-67DD0818D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int Index(char* S, char* T, int pos) {  //S</a:t>
            </a:r>
            <a:r>
              <a:rPr lang="zh-CN" altLang="en-US" sz="2000" dirty="0">
                <a:ea typeface="黑体" panose="02010609060101010101" pitchFamily="49" charset="-122"/>
              </a:rPr>
              <a:t>为主串，</a:t>
            </a:r>
            <a:r>
              <a:rPr lang="en-US" altLang="zh-CN" sz="2000" dirty="0">
                <a:ea typeface="黑体" panose="02010609060101010101" pitchFamily="49" charset="-122"/>
              </a:rPr>
              <a:t>T</a:t>
            </a:r>
            <a:r>
              <a:rPr lang="zh-CN" altLang="en-US" sz="2000" dirty="0">
                <a:ea typeface="黑体" panose="02010609060101010101" pitchFamily="49" charset="-122"/>
              </a:rPr>
              <a:t>为模式串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>
                <a:ea typeface="黑体" panose="02010609060101010101" pitchFamily="49" charset="-122"/>
              </a:rPr>
              <a:t>int i = pos, j = 0;        // </a:t>
            </a:r>
            <a:r>
              <a:rPr lang="zh-CN" altLang="en-US" sz="2000" dirty="0">
                <a:ea typeface="黑体" panose="02010609060101010101" pitchFamily="49" charset="-122"/>
              </a:rPr>
              <a:t>主串从位置</a:t>
            </a:r>
            <a:r>
              <a:rPr lang="en-US" altLang="zh-CN" sz="2000" dirty="0">
                <a:ea typeface="黑体" panose="02010609060101010101" pitchFamily="49" charset="-122"/>
              </a:rPr>
              <a:t>pos</a:t>
            </a:r>
            <a:r>
              <a:rPr lang="zh-CN" altLang="en-US" sz="2000" dirty="0">
                <a:ea typeface="黑体" panose="02010609060101010101" pitchFamily="49" charset="-122"/>
              </a:rPr>
              <a:t>开始，模式串从位置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ea typeface="黑体" panose="02010609060101010101" pitchFamily="49" charset="-122"/>
              </a:rPr>
              <a:t>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>
                <a:ea typeface="黑体" panose="02010609060101010101" pitchFamily="49" charset="-122"/>
              </a:rPr>
              <a:t>while (S[i]!='\0' &amp;&amp; T[j]!='\0')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if (S[i] == T[j]){++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; ++j;}	  // </a:t>
            </a:r>
            <a:r>
              <a:rPr lang="zh-CN" altLang="en-US" sz="20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      </a:t>
            </a:r>
            <a:r>
              <a:rPr lang="en-US" altLang="zh-CN" sz="2000" dirty="0">
                <a:ea typeface="黑体" panose="02010609060101010101" pitchFamily="49" charset="-122"/>
              </a:rPr>
              <a:t>else {i=i-j+1; j=0;}                     // </a:t>
            </a:r>
            <a:r>
              <a:rPr lang="zh-CN" altLang="en-US" sz="20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 </a:t>
            </a:r>
            <a:r>
              <a:rPr lang="en-US" altLang="zh-CN" sz="20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if (T[j] == '\0’) 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 return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-j;  // </a:t>
            </a:r>
            <a:r>
              <a:rPr lang="zh-CN" altLang="en-US" sz="20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 </a:t>
            </a:r>
            <a:r>
              <a:rPr lang="en-US" altLang="zh-CN" sz="20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20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}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009F6EAE-5CC5-47FE-96A9-F5CF04278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C9C778-8AD7-4AAF-9A4B-782FEA7F9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7859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785CCDFE-AEE7-44EE-8A63-00CF369A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9D92FBC-BF88-46EA-BE39-70591C792AE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BC448CA6-D383-490E-911C-6850D3728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E13581A-A84D-4A1E-AD6C-1A49205DD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在最好的情况下，除比较成功的位置外，其余位置仅需比较一次（模式第一个字符），比较次数为：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i-1+m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平均比较次数为：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n-m+1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(i-1+m)=(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其时间复杂度为：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78C943DE-0A09-472E-9F51-756E1A15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9E9D91F-DE5B-43CD-9EB2-D6CD7F789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7859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56789CF4-EE30-4824-817C-F32A8E26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DB5DE3-A450-4E86-8C76-9C5C9D6AB6C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4E00D7B7-F55C-4AF4-8EA4-4099F4B8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E13581A-A84D-4A1E-AD6C-1A49205DD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但在最坏的情况下，如模式为‘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0001’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，主串为‘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00000000000000000001’,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每个位置都比较了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次，比较次数为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ix m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平均比较次数为：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n-m+1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m = m x(n-m+2)/2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其时间复杂度为：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O(n x m)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FB2AB0EA-0802-4799-A429-89B057CD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0E3B6A0-B473-427E-8396-3ABC0BAB9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33412E1-4BB7-454C-A3E6-1A4F5CA3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BCD501-8A7B-46BF-9344-E3968500507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E610CA9C-4DD3-4476-A5DD-C82734B27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F4E08668-F4F9-4A55-931B-0653A1F28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index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函数的一种改进,由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D.E.</a:t>
            </a:r>
            <a:r>
              <a:rPr lang="en-US" altLang="zh-CN" sz="28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nuth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克努特)－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J.H.</a:t>
            </a:r>
            <a:r>
              <a:rPr lang="en-US" altLang="zh-CN" sz="28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orris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莫里斯)－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V.R.</a:t>
            </a:r>
            <a:r>
              <a:rPr lang="en-US" altLang="zh-CN" sz="28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ratt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普拉特)发现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当一趟匹配过程中出现字符比较不等(失配)时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1.不需回溯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2.利用已经得到的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部分匹配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的结果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3.将模式向右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滑动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尽可能远的一段距离(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后，继续进行比较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CC2DE792-5595-4F80-A62F-5DE749AA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445B85-1C03-42CC-A8F2-B1182BD6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0B00449E-3EDB-494C-BDFA-1E0BD6A5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89BBAF6-CC8B-4074-8DCA-38251A9891D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B0A6073C-20F3-483E-BFF0-AE6291CF7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F05B5EB-80D8-44C1-B3D0-A3C556996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假设主串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ababcabcacbab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abcac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改进算法的匹配过程如下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			    ↓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第一趟匹配	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a b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↑j=2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↓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=2----6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第二趟匹配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a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↑j=0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↓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=6--9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第三趟匹配	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a b c a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↑j=1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24DFE220-53F4-4B7E-9B99-2C6FF562C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C706193-C54D-45E5-97E1-AF81F64CE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1044ED4-B696-4893-8EF0-F1554FD8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682CC12-5F63-4FD4-BF48-52DF000900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D4164025-EEFF-4F84-9EF7-41041377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AFB3566-BE59-4CD4-A1E3-3D0314CD2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假设主串为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模式串为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!=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说明，模式串中前面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个字符与主串中对应位置的字符相等，即：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　　　　　　=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55A9B92F-857C-41E0-831B-6954D881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8C74DEE-4FFF-4712-ACF3-64AA41EAC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C423F39-62CE-4F43-989C-0EB3C9FE3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703071E-45E9-4ABF-A1EF-970D19D430C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0C9444C9-570C-4B57-AB33-0E3E29A31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50701A8-A276-40D7-B718-99E764D0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55496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现假定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需要与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k(k&lt;j)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比较,则说明，模式串中前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个字符与主串中对应位置的字符相等，即有以下关系成立：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93A9631-FACC-4D1F-93E6-AEA07AE0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1D8D0A9-7B9E-4FB8-BEED-88B13ADC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02E304DB-552D-43A7-B644-C5254CF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1C7E59A-5307-48AD-9AF1-588FEAD3AEE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4F2C4509-A929-4224-A12E-66C73178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FB4C08A-0F36-426E-A3D0-EFB7E99A9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　　　　　　=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由以上两式，有下式成立：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56898506-952B-4BB0-8DAF-6966DEDE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5BA5826C-FB1C-4DC6-BF44-96FC51A00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二、字符串术语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1027">
            <a:extLst>
              <a:ext uri="{FF2B5EF4-FFF2-40B4-BE49-F238E27FC236}">
                <a16:creationId xmlns:a16="http://schemas.microsoft.com/office/drawing/2014/main" id="{E220FD78-7E82-4B24-9F22-24DD122C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EE5289F-1088-465B-BDA0-5C32742CE26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/>
          </a:p>
        </p:txBody>
      </p:sp>
      <p:sp>
        <p:nvSpPr>
          <p:cNvPr id="7172" name="Text Box 1028">
            <a:extLst>
              <a:ext uri="{FF2B5EF4-FFF2-40B4-BE49-F238E27FC236}">
                <a16:creationId xmlns:a16="http://schemas.microsoft.com/office/drawing/2014/main" id="{4AE52FBB-FA77-4475-A68C-3B0C8D170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id="{B22A7D4E-3884-4865-81DA-BEA6248B6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：不含任何字符的串，串长度=0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空格串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：仅由一个或多个空格组成的串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：由串中任意个连续的字符组成的子序列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：包含子串的串。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Shenzhen University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B=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University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为子串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id="{F39678A3-DDE6-4CDC-954A-4393221B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B7C6E8F-9E8D-49FB-8002-713A99246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515CE3AA-1ABF-4B57-AC5B-BD2144997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CBE5A4C-D954-4C71-8440-E70170EF488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508533F-E357-4882-87D1-D10A7F69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089D0B7E-5F2C-4193-84FD-7AE38888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上式是只依赖于模式串的关系式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上式说明,在主串中第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时,仅需与模式串中的第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个字符再开始比较（主串不需要回溯）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13CAC51-0646-44A9-8D16-51B81C47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5D7D31-E9F4-4B4D-A07D-FAA54B20D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7354A756-546F-486D-847F-E8746BE0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F824A46-48FD-4AB7-8138-D05AA9A4C73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1A4F2E0B-90DC-4C80-9752-616169C7D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2AFA761-A933-4A33-BB6B-6AC3AEF8C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或者换言之,在模式串中第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时,模式串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再同主串中对应的失配位置(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的字符继续进行比较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　　　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值可以在作串的匹配之前求出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一般用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函数求取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AA967DD-CAB4-4575-8172-EA706F66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CE90ED7-3739-4271-91A6-6E716AC96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6BF6486-CDE3-431F-9C8D-517AF18E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8D60F71-97C4-466D-B2FC-7EEF467FE44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6BEB8F91-4B72-4127-833A-55093A297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82DB961-90E6-4AB3-B72E-79D0650BA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	　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next[j]=　max{k | 0&lt;k&lt;j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			　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		其它情况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k=1,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 　　　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有1个字符相同);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　k=2,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j-2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有2个字符相同)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CB8DF3C9-DCF0-4019-91D9-67AEBC27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8AB5B475-B503-4142-B373-388F3094621C}"/>
              </a:ext>
            </a:extLst>
          </p:cNvPr>
          <p:cNvSpPr>
            <a:spLocks/>
          </p:cNvSpPr>
          <p:nvPr/>
        </p:nvSpPr>
        <p:spPr bwMode="auto">
          <a:xfrm>
            <a:off x="2267744" y="3933056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431FB33-E4F7-4F73-B4C5-B2E7A9607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EF766B5A-CC46-43E8-A9FF-154E18C8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358260A-198D-4C3F-8FDE-C4F91A98A88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86727B1-A6AC-46FC-8680-A46BDBCA0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2C3AE27-FA6F-468D-A1F5-E97DED469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5549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数组的算法思想是利用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递推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，即已知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next[0]=-1,…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next[j]=k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1.判断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是否等于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 = k+1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；否则由于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失配，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应将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[k]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再做比较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即取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k=next[k]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，转第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步。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直到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k=-1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终止。</a:t>
            </a:r>
            <a:endParaRPr lang="en-US" altLang="zh-CN" sz="28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本办法中，实际上模式串既当主串，也当模式串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2807E587-34CD-458A-986C-59F002F7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1E06ED-2C21-4170-BF09-A32917928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F82026D4-9331-4B60-BDD6-F14FD8509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F5D1827-0C80-4C66-A317-D503DD5086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A85A06D-903D-4DD4-A2CD-C7FE2DCA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18C18282-54A6-4C66-B6B2-DC351246D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值的算法</a:t>
            </a:r>
            <a:endParaRPr lang="zh-CN" altLang="en-US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j=0, next[0]=-1, k=-1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 While(j&lt;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模式串长度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) {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求的是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(1).若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k=-1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k++,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,next[j]=k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(2).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否则,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k=next[k]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r>
              <a:rPr lang="en-US" altLang="zh-CN" sz="2400" b="1" i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7EE97F5-2CD0-476D-8BBD-C9686172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7D6E551-B264-4874-BD8A-7F682ACBC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58821"/>
            <a:ext cx="8382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语言实现)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F00D07F4-D02E-4C61-AA99-912DE5AEA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86FF4B0-4845-43F2-876D-84FD09D481C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D95B7CA2-7ACE-4758-9819-27D4D6409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F4094519-3C01-4DF6-B340-3B3DAB998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40" y="2452571"/>
            <a:ext cx="8604250" cy="4038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void GetKmpNext(char *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int *Next) 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求模式串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函数值并存入数组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j,k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int m=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Next[0] = -1;  j = 0; k = -1;//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个位置开始比较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while (j&lt;m-1) {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if ((k==-1) || 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[k] ==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[j]))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    {++k; ++j; Next[j]=k;}  //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继续比较后继字符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else k = Next[k];		    //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模式串向右移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BE9050E2-0AD0-48B6-A82C-B12AC3995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86C653B-BFB4-4065-B2CE-3CEC3F6A2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75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 举例)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517638E9-4606-493B-A234-8785666B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61CB51AB-A954-473A-AC1E-C0B57F0D9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81288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现有模式串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ababcabd,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B81D0BEB-FA0A-4962-8E70-B56DD39B0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aphicFrame>
        <p:nvGraphicFramePr>
          <p:cNvPr id="216168" name="Group 104">
            <a:extLst>
              <a:ext uri="{FF2B5EF4-FFF2-40B4-BE49-F238E27FC236}">
                <a16:creationId xmlns:a16="http://schemas.microsoft.com/office/drawing/2014/main" id="{0492F1B4-BE72-4123-9C29-C822C445A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27808"/>
              </p:ext>
            </p:extLst>
          </p:nvPr>
        </p:nvGraphicFramePr>
        <p:xfrm>
          <a:off x="2773363" y="3198813"/>
          <a:ext cx="5940424" cy="1371600"/>
        </p:xfrm>
        <a:graphic>
          <a:graphicData uri="http://schemas.openxmlformats.org/drawingml/2006/table">
            <a:tbl>
              <a:tblPr/>
              <a:tblGrid>
                <a:gridCol w="1299246">
                  <a:extLst>
                    <a:ext uri="{9D8B030D-6E8A-4147-A177-3AD203B41FA5}">
                      <a16:colId xmlns:a16="http://schemas.microsoft.com/office/drawing/2014/main" val="3746054410"/>
                    </a:ext>
                  </a:extLst>
                </a:gridCol>
                <a:gridCol w="581063">
                  <a:extLst>
                    <a:ext uri="{9D8B030D-6E8A-4147-A177-3AD203B41FA5}">
                      <a16:colId xmlns:a16="http://schemas.microsoft.com/office/drawing/2014/main" val="205488376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4086199298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1056947181"/>
                    </a:ext>
                  </a:extLst>
                </a:gridCol>
                <a:gridCol w="581064">
                  <a:extLst>
                    <a:ext uri="{9D8B030D-6E8A-4147-A177-3AD203B41FA5}">
                      <a16:colId xmlns:a16="http://schemas.microsoft.com/office/drawing/2014/main" val="3227667189"/>
                    </a:ext>
                  </a:extLst>
                </a:gridCol>
                <a:gridCol w="581063">
                  <a:extLst>
                    <a:ext uri="{9D8B030D-6E8A-4147-A177-3AD203B41FA5}">
                      <a16:colId xmlns:a16="http://schemas.microsoft.com/office/drawing/2014/main" val="1606108662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925103634"/>
                    </a:ext>
                  </a:extLst>
                </a:gridCol>
                <a:gridCol w="581064">
                  <a:extLst>
                    <a:ext uri="{9D8B030D-6E8A-4147-A177-3AD203B41FA5}">
                      <a16:colId xmlns:a16="http://schemas.microsoft.com/office/drawing/2014/main" val="900489120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95792104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8984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模式串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619944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i=next[j]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357393"/>
                  </a:ext>
                </a:extLst>
              </a:tr>
            </a:tbl>
          </a:graphicData>
        </a:graphic>
      </p:graphicFrame>
      <p:sp>
        <p:nvSpPr>
          <p:cNvPr id="43056" name="Text Box 97">
            <a:extLst>
              <a:ext uri="{FF2B5EF4-FFF2-40B4-BE49-F238E27FC236}">
                <a16:creationId xmlns:a16="http://schemas.microsoft.com/office/drawing/2014/main" id="{98A56CD1-C121-4268-995B-78DE72FC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CF702DC-D10E-49FE-9ADF-61073E21A6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  <p:sp>
        <p:nvSpPr>
          <p:cNvPr id="43057" name="Text Box 105">
            <a:extLst>
              <a:ext uri="{FF2B5EF4-FFF2-40B4-BE49-F238E27FC236}">
                <a16:creationId xmlns:a16="http://schemas.microsoft.com/office/drawing/2014/main" id="{D96DDBAF-5A8A-415D-8DAF-81662158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00575"/>
            <a:ext cx="87487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next[0] = -1,  next[1]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next[2] = 0,  T[1]=b  != T[next[1]]=T[0]=a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next[3] = 1,  T[2]=a == T[next[2]]=T[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next[4] = 2,  T[3]=b == T[next[3]]=T[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next[5] = 0,  T[4]=c  != T[next[4]] =T[2]=a;  != T[next[2]]=T[0]=a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next[6] = 1,  T[5]=a == T[next[5]] 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next[7] = 2,  T[6]=b == T[next[6]] 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755C092-207C-4B93-9F44-3EF4A9052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 举例)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2318B8FF-A96E-4B34-B05D-60F9BBA41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2DD88D6E-4E47-491F-8BAA-F6DFABEA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现有模式串</a:t>
            </a:r>
            <a:r>
              <a:rPr lang="en-US" altLang="zh-CN" b="1">
                <a:latin typeface="黑体" panose="02010609060101010101" pitchFamily="49" charset="-122"/>
                <a:ea typeface="华文楷体" panose="02010600040101010101" pitchFamily="2" charset="-122"/>
              </a:rPr>
              <a:t>abaababaca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DD0A7320-3099-44D8-8D24-DEB01AFBE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aphicFrame>
        <p:nvGraphicFramePr>
          <p:cNvPr id="217224" name="Group 136">
            <a:extLst>
              <a:ext uri="{FF2B5EF4-FFF2-40B4-BE49-F238E27FC236}">
                <a16:creationId xmlns:a16="http://schemas.microsoft.com/office/drawing/2014/main" id="{37897A32-CCDC-4362-B3A3-E3B0FC3D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13613"/>
              </p:ext>
            </p:extLst>
          </p:nvPr>
        </p:nvGraphicFramePr>
        <p:xfrm>
          <a:off x="3602303" y="3311525"/>
          <a:ext cx="5329238" cy="933450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48870664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24687515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41532765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75558025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37687564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932405929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33931994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414849084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76203789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29329593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781975388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70541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模式串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04092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k=next[j]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10992"/>
                  </a:ext>
                </a:extLst>
              </a:tr>
            </a:tbl>
          </a:graphicData>
        </a:graphic>
      </p:graphicFrame>
      <p:sp>
        <p:nvSpPr>
          <p:cNvPr id="45112" name="Text Box 130">
            <a:extLst>
              <a:ext uri="{FF2B5EF4-FFF2-40B4-BE49-F238E27FC236}">
                <a16:creationId xmlns:a16="http://schemas.microsoft.com/office/drawing/2014/main" id="{CE73DDA2-995E-449C-8808-0BCC6995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78113D2-B68F-45DC-A02A-39F0C6BB009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sp>
        <p:nvSpPr>
          <p:cNvPr id="45113" name="Text Box 131">
            <a:extLst>
              <a:ext uri="{FF2B5EF4-FFF2-40B4-BE49-F238E27FC236}">
                <a16:creationId xmlns:a16="http://schemas.microsoft.com/office/drawing/2014/main" id="{C58B495D-B4DD-4155-B166-CBC7025A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22725"/>
            <a:ext cx="87487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next[0] = -1,  next[1]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next[2] = 0,  T[1]=b  != T[next[1]]=T[0]=a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next[3] = 1,  T[2]=a == T[next[2]]=T[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next[4] = 1,  T[3]=a  != T[next[3]]=T[1]=b;  == T[next[1]]=T[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next[5] = 2,  T[4]=b == T[next[4]]=T[1]=b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next[6] = 3,  T[5]=a == T[next[5]]=T[</a:t>
            </a:r>
            <a:r>
              <a:rPr lang="en-US" altLang="zh-CN" sz="2000" dirty="0">
                <a:solidFill>
                  <a:schemeClr val="hlink"/>
                </a:solidFill>
              </a:rPr>
              <a:t>2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next[7] = 2,  T[6]=b  != T[next[6]]=T[3]=a;  == T[next[3]]=T[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next[8] = 3,  T[7]=a == T[next[7]]=T[</a:t>
            </a:r>
            <a:r>
              <a:rPr lang="en-US" altLang="zh-CN" sz="2000" dirty="0">
                <a:solidFill>
                  <a:schemeClr val="hlink"/>
                </a:solidFill>
              </a:rPr>
              <a:t>2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next[9]=2,  T[8]=b  != T[next[8]]=T[3]=a;  == T[next[3]]=T[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8F14DB9-DFD0-4462-AFC9-7F4655549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算法(利用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EEE7959E-4EEA-47BE-BC10-3C6E6D36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6475524-6BB6-4E1C-AD95-54B75C2E7F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E144FBA6-972A-46D5-B06E-A56DD539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C2EA8CA-ED6E-4E56-AD33-B56DC48A0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函数,可写出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算法如下：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 令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的初值为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pos,j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的初值为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While((i&lt;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主串长度)且(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j&lt;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模式串长度))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(1).若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i++,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(2).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否则,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j=next[j]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r>
              <a:rPr lang="en-US" altLang="zh-CN" sz="2400" b="1" i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				</a:t>
            </a:r>
            <a:r>
              <a:rPr lang="en-US" alt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j=-1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表示第一个字符失配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15F72BD-261D-491E-B5A5-AD9006C6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B587AAE-CC0E-42C4-8266-C317E880C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语言实现)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D9C0272A-DDD7-4426-BE81-288AB4F9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96DBACC-6257-4D5C-A6E1-ED4CB8544D8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F90FB37-3F7C-43A9-AA20-E8F9247C7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B68692C1-8ED0-43D1-A29C-2BA70399A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IndexKmp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(char *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char *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*Next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int pos) {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为模式	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int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=pos, j=0;   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从第一个位置开始比较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int m=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),n=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while 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&lt;m &amp;&amp; j&lt;n) {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   if ((j==-1) || 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 ==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[j])) {++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 ++j;}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继续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else j = Next[j];			         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模式串向右移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if (j==n) return(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-j);  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返回在主串中的序号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else return(-1);	 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匹配不成功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AA529CB4-480D-42CD-9F77-EBE42E7E2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D6497E-238A-4D22-8DA2-11E84CA4B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二、字符串术语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C27C2D84-E452-4EC6-8873-CF593490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94AA05D-E9F6-4E01-A146-81B69BD208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9B46BDF-C23F-4F8D-9D78-02F34F54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483531E-AA54-492F-95A1-B530F9F66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：字符在序列中的序号。子串在主串中的位置以子串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字符在主串中的位置来表示。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串相等的条件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：当两个串的长度相等且各个对应位置的字符都相等时才相等。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：确定子串在主串中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出现的位置的运算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569EC5B-57E4-47F9-BBC5-2683711E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DF7A027-F4CE-4E3A-98EC-4D71A20E6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算法(时间复杂度)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95041AF8-874F-4F20-B350-C4DF1D20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A9CE6F0-8624-42AD-BF3F-218F43D00C8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 dirty="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1F5E7029-70F1-432E-8425-E294F49A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6ABCDC93-17C1-404D-AD0D-19C446FA4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Index_KMP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函数的时间复杂度为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为了求模式串的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值,其算法与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Index_KMP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很相似,其时间复杂度为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O(m)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因此,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算法的时间复杂度为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9849867-2518-432F-9A50-B5E39D21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8334908" y="6309320"/>
            <a:ext cx="8271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986B3E8-7054-41BA-9318-126DE0E0AAE6}" type="slidenum">
              <a:rPr lang="en-US" altLang="zh-CN" sz="2400" smtClean="0"/>
              <a:pPr>
                <a:defRPr/>
              </a:pPr>
              <a:t>31</a:t>
            </a:fld>
            <a:endParaRPr lang="en-US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71600" y="308707"/>
            <a:ext cx="22322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002060"/>
                </a:solidFill>
                <a:ea typeface="黑体" panose="02010609060101010101" pitchFamily="49" charset="-122"/>
              </a:rPr>
              <a:t>课堂练习</a:t>
            </a:r>
          </a:p>
        </p:txBody>
      </p:sp>
      <p:sp>
        <p:nvSpPr>
          <p:cNvPr id="118788" name="Text Box 5"/>
          <p:cNvSpPr txBox="1">
            <a:spLocks noChangeArrowheads="1"/>
          </p:cNvSpPr>
          <p:nvPr/>
        </p:nvSpPr>
        <p:spPr bwMode="auto">
          <a:xfrm>
            <a:off x="395536" y="1196752"/>
            <a:ext cx="83529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假设主串</a:t>
            </a:r>
            <a:r>
              <a:rPr lang="en-US" altLang="zh-CN" b="1" dirty="0" err="1">
                <a:latin typeface="+mn-ea"/>
                <a:ea typeface="+mn-ea"/>
                <a:cs typeface="Arial" panose="020B0604020202020204" pitchFamily="34" charset="0"/>
              </a:rPr>
              <a:t>acabaabaabcacaabc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，模式串</a:t>
            </a:r>
            <a:r>
              <a:rPr lang="en-US" altLang="zh-CN" b="1" dirty="0" err="1">
                <a:latin typeface="+mn-ea"/>
                <a:ea typeface="+mn-ea"/>
                <a:cs typeface="Arial" panose="020B0604020202020204" pitchFamily="34" charset="0"/>
              </a:rPr>
              <a:t>abaabcac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，先求出模式串的</a:t>
            </a:r>
            <a:r>
              <a:rPr lang="en-US" altLang="zh-CN" b="1" dirty="0">
                <a:latin typeface="+mn-ea"/>
                <a:ea typeface="+mn-ea"/>
                <a:cs typeface="Arial" panose="020B0604020202020204" pitchFamily="34" charset="0"/>
              </a:rPr>
              <a:t>next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值，然后再写出</a:t>
            </a:r>
            <a:r>
              <a:rPr lang="en-US" altLang="zh-CN" b="1" dirty="0" err="1">
                <a:latin typeface="+mn-ea"/>
                <a:ea typeface="+mn-ea"/>
                <a:cs typeface="Arial" panose="020B0604020202020204" pitchFamily="34" charset="0"/>
              </a:rPr>
              <a:t>kmp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算法的具体匹配过程。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467544" y="2913190"/>
            <a:ext cx="7669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解：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、模式串的</a:t>
            </a:r>
            <a:r>
              <a:rPr lang="en-US" altLang="zh-CN" b="1" dirty="0">
                <a:latin typeface="+mn-ea"/>
                <a:ea typeface="+mn-ea"/>
              </a:rPr>
              <a:t>next</a:t>
            </a:r>
            <a:r>
              <a:rPr lang="zh-CN" altLang="en-US" b="1" dirty="0">
                <a:latin typeface="+mn-ea"/>
                <a:ea typeface="+mn-ea"/>
              </a:rPr>
              <a:t>值为：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5090C4-DDB5-458A-9314-2BE9C410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69969"/>
              </p:ext>
            </p:extLst>
          </p:nvPr>
        </p:nvGraphicFramePr>
        <p:xfrm>
          <a:off x="1259631" y="3559830"/>
          <a:ext cx="62646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val="129027407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532801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54510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4098436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41453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356787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6456986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48573665"/>
                    </a:ext>
                  </a:extLst>
                </a:gridCol>
                <a:gridCol w="576066">
                  <a:extLst>
                    <a:ext uri="{9D8B030D-6E8A-4147-A177-3AD203B41FA5}">
                      <a16:colId xmlns:a16="http://schemas.microsoft.com/office/drawing/2014/main" val="352663431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81413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模式串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102149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next[j]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-1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99602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2986B3E8-7054-41BA-9318-126DE0E0AAE6}" type="slidenum">
              <a:rPr lang="en-US" altLang="zh-CN" sz="2400" smtClean="0"/>
              <a:pPr algn="ctr">
                <a:spcBef>
                  <a:spcPct val="0"/>
                </a:spcBef>
                <a:buFontTx/>
                <a:buNone/>
                <a:defRPr/>
              </a:pPr>
              <a:t>32</a:t>
            </a:fld>
            <a:endParaRPr lang="en-US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11560" y="404664"/>
            <a:ext cx="7669113" cy="714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endParaRPr lang="zh-CN" altLang="zh-CN" dirty="0"/>
          </a:p>
          <a:p>
            <a:pPr>
              <a:buNone/>
            </a:pPr>
            <a:r>
              <a:rPr lang="en-US" altLang="zh-CN" sz="2000" b="1" dirty="0"/>
              <a:t> 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(1) </a:t>
            </a:r>
            <a:r>
              <a:rPr lang="zh-CN" altLang="zh-CN" sz="2000" b="1" dirty="0"/>
              <a:t>第一趟匹配：</a:t>
            </a:r>
            <a:r>
              <a:rPr lang="en-US" altLang="zh-CN" sz="2000" b="1" dirty="0"/>
              <a:t>a 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/>
              <a:t> a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a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j=1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(2) </a:t>
            </a:r>
            <a:r>
              <a:rPr lang="zh-CN" altLang="zh-CN" sz="2000" b="1" dirty="0"/>
              <a:t>第二趟匹配：</a:t>
            </a:r>
            <a:r>
              <a:rPr lang="en-US" altLang="zh-CN" sz="2000" b="1" dirty="0"/>
              <a:t>a 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/>
              <a:t> a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a 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/>
              <a:t>                              j=0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=2---------7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(3) </a:t>
            </a:r>
            <a:r>
              <a:rPr lang="zh-CN" altLang="zh-CN" sz="2000" b="1" dirty="0"/>
              <a:t>第三趟匹配：</a:t>
            </a:r>
            <a:r>
              <a:rPr lang="en-US" altLang="zh-CN" sz="2000" b="1" dirty="0"/>
              <a:t>a c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                j=5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=7-----------13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(4) </a:t>
            </a:r>
            <a:r>
              <a:rPr lang="zh-CN" altLang="zh-CN" sz="2000" b="1" dirty="0"/>
              <a:t>第四趟匹配：</a:t>
            </a:r>
            <a:r>
              <a:rPr lang="en-US" altLang="zh-CN" sz="2000" b="1" dirty="0"/>
              <a:t>a c a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          a b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                                   j=8</a:t>
            </a:r>
            <a:endParaRPr lang="zh-CN" altLang="zh-CN" sz="20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ea typeface="黑体" panose="02010609060101010101" pitchFamily="49" charset="-122"/>
            </a:endParaRPr>
          </a:p>
        </p:txBody>
      </p:sp>
      <p:cxnSp>
        <p:nvCxnSpPr>
          <p:cNvPr id="118814" name="直接箭头连接符 118813">
            <a:extLst>
              <a:ext uri="{FF2B5EF4-FFF2-40B4-BE49-F238E27FC236}">
                <a16:creationId xmlns:a16="http://schemas.microsoft.com/office/drawing/2014/main" id="{BDBCB290-EA42-4B37-961B-5CD1880EE86B}"/>
              </a:ext>
            </a:extLst>
          </p:cNvPr>
          <p:cNvCxnSpPr/>
          <p:nvPr/>
        </p:nvCxnSpPr>
        <p:spPr bwMode="auto">
          <a:xfrm>
            <a:off x="2915816" y="126876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0" name="直接箭头连接符 189439">
            <a:extLst>
              <a:ext uri="{FF2B5EF4-FFF2-40B4-BE49-F238E27FC236}">
                <a16:creationId xmlns:a16="http://schemas.microsoft.com/office/drawing/2014/main" id="{21E9B902-6621-4C72-88DA-43445BB20476}"/>
              </a:ext>
            </a:extLst>
          </p:cNvPr>
          <p:cNvCxnSpPr>
            <a:cxnSpLocks/>
          </p:cNvCxnSpPr>
          <p:nvPr/>
        </p:nvCxnSpPr>
        <p:spPr bwMode="auto">
          <a:xfrm>
            <a:off x="2906696" y="270892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3" name="直接箭头连接符 189442">
            <a:extLst>
              <a:ext uri="{FF2B5EF4-FFF2-40B4-BE49-F238E27FC236}">
                <a16:creationId xmlns:a16="http://schemas.microsoft.com/office/drawing/2014/main" id="{C2D4C3F9-5433-4128-8A52-A002145AAF8E}"/>
              </a:ext>
            </a:extLst>
          </p:cNvPr>
          <p:cNvCxnSpPr/>
          <p:nvPr/>
        </p:nvCxnSpPr>
        <p:spPr bwMode="auto">
          <a:xfrm>
            <a:off x="3075312" y="41490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5" name="直接箭头连接符 189444">
            <a:extLst>
              <a:ext uri="{FF2B5EF4-FFF2-40B4-BE49-F238E27FC236}">
                <a16:creationId xmlns:a16="http://schemas.microsoft.com/office/drawing/2014/main" id="{55CED708-F0AD-43C9-B3CD-1BD2F19F2B2E}"/>
              </a:ext>
            </a:extLst>
          </p:cNvPr>
          <p:cNvCxnSpPr/>
          <p:nvPr/>
        </p:nvCxnSpPr>
        <p:spPr bwMode="auto">
          <a:xfrm>
            <a:off x="4176000" y="566124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8" name="直接箭头连接符 189447">
            <a:extLst>
              <a:ext uri="{FF2B5EF4-FFF2-40B4-BE49-F238E27FC236}">
                <a16:creationId xmlns:a16="http://schemas.microsoft.com/office/drawing/2014/main" id="{5039F53A-226D-47E7-B1E4-98A602424C5A}"/>
              </a:ext>
            </a:extLst>
          </p:cNvPr>
          <p:cNvCxnSpPr/>
          <p:nvPr/>
        </p:nvCxnSpPr>
        <p:spPr bwMode="auto">
          <a:xfrm flipV="1">
            <a:off x="2843808" y="198884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50" name="直接箭头连接符 189449">
            <a:extLst>
              <a:ext uri="{FF2B5EF4-FFF2-40B4-BE49-F238E27FC236}">
                <a16:creationId xmlns:a16="http://schemas.microsoft.com/office/drawing/2014/main" id="{901B8818-5806-4EC8-9BD2-B126A9EBE29C}"/>
              </a:ext>
            </a:extLst>
          </p:cNvPr>
          <p:cNvCxnSpPr/>
          <p:nvPr/>
        </p:nvCxnSpPr>
        <p:spPr bwMode="auto">
          <a:xfrm flipV="1">
            <a:off x="2843808" y="342900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52" name="直接箭头连接符 189451">
            <a:extLst>
              <a:ext uri="{FF2B5EF4-FFF2-40B4-BE49-F238E27FC236}">
                <a16:creationId xmlns:a16="http://schemas.microsoft.com/office/drawing/2014/main" id="{18B1D24D-89FE-42D3-B223-989CB0DDC39A}"/>
              </a:ext>
            </a:extLst>
          </p:cNvPr>
          <p:cNvCxnSpPr/>
          <p:nvPr/>
        </p:nvCxnSpPr>
        <p:spPr bwMode="auto">
          <a:xfrm flipV="1">
            <a:off x="3059832" y="494116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54" name="直接箭头连接符 189453">
            <a:extLst>
              <a:ext uri="{FF2B5EF4-FFF2-40B4-BE49-F238E27FC236}">
                <a16:creationId xmlns:a16="http://schemas.microsoft.com/office/drawing/2014/main" id="{2589D9E2-34BA-4D74-836B-7F7F06B48ED3}"/>
              </a:ext>
            </a:extLst>
          </p:cNvPr>
          <p:cNvCxnSpPr/>
          <p:nvPr/>
        </p:nvCxnSpPr>
        <p:spPr bwMode="auto">
          <a:xfrm flipV="1">
            <a:off x="4176000" y="6381328"/>
            <a:ext cx="0" cy="223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B2FEEBFA-B6E2-4DE6-B3C3-3E193FA128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3938" y="6215063"/>
            <a:ext cx="37623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EDF3D2-7A00-48B2-B2A8-AE18B9B73C77}" type="slidenum"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5B1F4DBD-4AFB-430D-9227-EEB3DCCF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14438"/>
            <a:ext cx="792956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问：空串和空格串有无区别？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答：有区别。空串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(Null String)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是指长度为零的串；而空格串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(Blank  String),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是指包含一个或多个空白字符“  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的字符串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220" name="矩形 9">
            <a:extLst>
              <a:ext uri="{FF2B5EF4-FFF2-40B4-BE49-F238E27FC236}">
                <a16:creationId xmlns:a16="http://schemas.microsoft.com/office/drawing/2014/main" id="{09375058-E798-4406-9ADE-240BD44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643438"/>
            <a:ext cx="7858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空串是任意串的子串；任意串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本身的子串，除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本身外，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的其他子串称为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真子串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。”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  ——《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中山大学出版社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1809657-35CC-4E62-8054-A21494E88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三、字符串与线性表的关系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D6C89213-5E64-49A6-9645-C06FAADD3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6FF4F2E-05F3-474D-BD80-0DFA3C6ABB0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8C96FDD-88C4-4484-ACC2-2D560ED37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F484D8C-8F43-4ED2-8A84-774DC8E35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串的逻辑结构和线性表极为相似，它们都是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串中的每个字符都仅有一个前驱（第一个没有）和一个后继（最后一个没有）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6EE6A4F-7E94-43F2-B290-0841F37F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7D1291-9256-4D17-BAA1-0084F94E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三、字符串与线性表的关系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F590D6A-CA0C-4D20-8DD5-8F98AE7FE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ABAA26-085C-48B8-921D-EF7F7296A71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9207C5C3-864F-4CCB-802E-2EDC1C61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A7CF5AB-E849-44B4-AA30-812A3FC0D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串与线性表又有区别，主要表现为：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串的数据对象约定是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在线性表的基本操作中，以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单个元素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作为操作对象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在串的基本操作中，通常以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串的整体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作为操作对象，如：在串中查找某个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、在串的某个位置上插入一个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96267CB-FA53-4672-B7A2-63045993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19C7420C-2AE3-429F-A1FB-3B961FC3D6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B7222F-D763-42F4-A6C9-D8ECF9F1EDB8}" type="slidenum"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770" name="AutoShape 2">
            <a:extLst>
              <a:ext uri="{FF2B5EF4-FFF2-40B4-BE49-F238E27FC236}">
                <a16:creationId xmlns:a16="http://schemas.microsoft.com/office/drawing/2014/main" id="{C54BA6B5-A817-42AD-AA12-7C0079BF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93" y="6021288"/>
            <a:ext cx="5180955" cy="577850"/>
          </a:xfrm>
          <a:prstGeom prst="wedgeRectCallout">
            <a:avLst>
              <a:gd name="adj1" fmla="val -53370"/>
              <a:gd name="adj2" fmla="val -2695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语言中已有类似串运算函数！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DB7062C9-88F7-4EBC-BF89-CBEE7198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285875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ADT String{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Objects:    D={a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="1" baseline="-8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∈CharacterSet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i=1, 2,…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n, n≥0}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Relations: R1={&lt;a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&gt; | 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∈D, i=2, …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functions: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至少有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种基本操作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StrAssign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(&amp;T, chars)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串赋值，生成值为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StrCompare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(S,T)   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串比较，若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file"/>
              </a:rPr>
              <a:t>S&gt;T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，返回值大于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StrLength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(S)      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求串长，即返回串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中的元素个数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Concat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(&amp;T, S1, S2)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串连接，用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的新串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SubString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(&amp;Sub, S, pos,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起长度为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的子串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StrCopy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&amp;T,S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       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由串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复制得到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……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Index(S, T, pos)     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子串定位函数（模式匹配），返回位置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Replace(&amp;S, T,V)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用子串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替换子串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}ADT String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D586FEF-FD0D-4D24-B321-A30FAAC87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077200" cy="519112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串的抽象数据类型定义</a:t>
            </a:r>
            <a:r>
              <a:rPr lang="zh-CN" altLang="en-US" sz="28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（参见教材</a:t>
            </a:r>
            <a:r>
              <a:rPr lang="en-US" altLang="zh-CN" sz="28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P71</a:t>
            </a:r>
            <a:r>
              <a:rPr lang="zh-CN" altLang="en-US" sz="28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16774" name="AutoShape 6">
            <a:extLst>
              <a:ext uri="{FF2B5EF4-FFF2-40B4-BE49-F238E27FC236}">
                <a16:creationId xmlns:a16="http://schemas.microsoft.com/office/drawing/2014/main" id="{A8C6340C-F7DF-4879-8B72-A638563A3613}"/>
              </a:ext>
            </a:extLst>
          </p:cNvPr>
          <p:cNvSpPr>
            <a:spLocks/>
          </p:cNvSpPr>
          <p:nvPr/>
        </p:nvSpPr>
        <p:spPr bwMode="auto">
          <a:xfrm flipH="1">
            <a:off x="857250" y="2714625"/>
            <a:ext cx="77788" cy="2286000"/>
          </a:xfrm>
          <a:prstGeom prst="rightBrace">
            <a:avLst>
              <a:gd name="adj1" fmla="val 213468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775" name="Text Box 7">
            <a:extLst>
              <a:ext uri="{FF2B5EF4-FFF2-40B4-BE49-F238E27FC236}">
                <a16:creationId xmlns:a16="http://schemas.microsoft.com/office/drawing/2014/main" id="{2C415A0D-E783-4AEF-A802-DE668F21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86063"/>
            <a:ext cx="3587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最小操作子集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 autoUpdateAnimBg="0"/>
      <p:bldP spid="416771" grpId="0" build="p" autoUpdateAnimBg="0"/>
      <p:bldP spid="416774" grpId="0" animBg="1"/>
      <p:bldP spid="4167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774F7B1-A750-4912-AECA-D242BA4C7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一、定长顺序存储表示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8D4A30A6-6103-41B7-AE47-50E3E675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24B8703-C20B-4AA2-9FD3-67041D965E2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5933CEF-D33A-41CF-8978-D42B31659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8E26F71-3E81-4A89-9A08-9B5A35CF2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57438"/>
            <a:ext cx="8534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用一组地址连续的存储单元存储字符序列（属静态存储方式）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语言中的字符串定义(以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为串结束标志)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char Str[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MAXSTRLEN+1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定义了长度为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MAXSTRLEN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字符存储空间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字符串长度可以是小于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MAXSTRLEN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的任何值（最长串长度有限制，多余部分将被截断）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FF80FE8-660B-43E8-B481-A7DB83B5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4DF7769-C9C9-4575-AF8F-7A2C5E1D6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二、堆分配存储表示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509CAD69-A83B-4B93-B22B-D3A8EF89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726357A-FA80-4E12-932E-21A597553DE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3F25B01-BC94-4565-A0A3-5627DB37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53CE47B-3487-4DEF-B8C0-4D4943EFA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2819400"/>
            <a:ext cx="8334375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在程序执行过程中，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动态分配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new）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一组地址连续的存储单元存储字符序列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语言中，由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new()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delete()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动态分配与回收的存储空间称为堆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若在操作中串值改变，还可以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按新串长度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增加空间（即动态数组概念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或使用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string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类型。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09AFC68-70C5-4595-9B76-83958EC5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9797</TotalTime>
  <Words>7928</Words>
  <Application>Microsoft Office PowerPoint</Application>
  <PresentationFormat>全屏显示(4:3)</PresentationFormat>
  <Paragraphs>770</Paragraphs>
  <Slides>32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PingFang SC</vt:lpstr>
      <vt:lpstr>黑体</vt:lpstr>
      <vt:lpstr>宋体</vt:lpstr>
      <vt:lpstr>Microsoft YaHei</vt:lpstr>
      <vt:lpstr>Arial</vt:lpstr>
      <vt:lpstr>Arial Black</vt:lpstr>
      <vt:lpstr>Calibri</vt:lpstr>
      <vt:lpstr>Tahoma</vt:lpstr>
      <vt:lpstr>Times New Roman</vt:lpstr>
      <vt:lpstr>Wingdings</vt:lpstr>
      <vt:lpstr>数字图像处理</vt:lpstr>
      <vt:lpstr>位图图像</vt:lpstr>
      <vt:lpstr>一、字符串（string）</vt:lpstr>
      <vt:lpstr>二、字符串术语</vt:lpstr>
      <vt:lpstr>二、字符串术语</vt:lpstr>
      <vt:lpstr>PowerPoint 演示文稿</vt:lpstr>
      <vt:lpstr>三、字符串与线性表的关系</vt:lpstr>
      <vt:lpstr>三、字符串与线性表的关系</vt:lpstr>
      <vt:lpstr>串的抽象数据类型定义（参见教材P71）</vt:lpstr>
      <vt:lpstr>一、定长顺序存储表示</vt:lpstr>
      <vt:lpstr>二、堆分配存储表示</vt:lpstr>
      <vt:lpstr>三、链存储表示</vt:lpstr>
      <vt:lpstr>一、求子串位置函数Index()</vt:lpstr>
      <vt:lpstr>一、求子串位置函数Index()</vt:lpstr>
      <vt:lpstr>一、求子串位置函数Index()</vt:lpstr>
      <vt:lpstr>一、求子串位置函数Index()</vt:lpstr>
      <vt:lpstr>二、KMP算法</vt:lpstr>
      <vt:lpstr>二、KMP算法(举例)</vt:lpstr>
      <vt:lpstr>二、KMP算法</vt:lpstr>
      <vt:lpstr>二、KMP算法</vt:lpstr>
      <vt:lpstr>二、KMP算法</vt:lpstr>
      <vt:lpstr>二、KMP算法</vt:lpstr>
      <vt:lpstr>二、KMP算法</vt:lpstr>
      <vt:lpstr>二、KMP算法(next函数)</vt:lpstr>
      <vt:lpstr>二、KMP算法(next函数)</vt:lpstr>
      <vt:lpstr>二、KMP算法(next函数)</vt:lpstr>
      <vt:lpstr>二、KMP算法(next函数 C++语言实现)</vt:lpstr>
      <vt:lpstr>二、KMP算法(next函数 举例)</vt:lpstr>
      <vt:lpstr>二、KMP算法(next函数 举例)</vt:lpstr>
      <vt:lpstr>二、KMP算法(利用next函数)</vt:lpstr>
      <vt:lpstr>二、KMP算法(C语言实现)</vt:lpstr>
      <vt:lpstr>二、KMP算法(时间复杂度)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658</cp:revision>
  <cp:lastPrinted>1601-01-01T00:00:00Z</cp:lastPrinted>
  <dcterms:created xsi:type="dcterms:W3CDTF">2002-05-23T03:32:32Z</dcterms:created>
  <dcterms:modified xsi:type="dcterms:W3CDTF">2021-09-26T13:32:14Z</dcterms:modified>
</cp:coreProperties>
</file>