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4"/>
  </p:notesMasterIdLst>
  <p:handoutMasterIdLst>
    <p:handoutMasterId r:id="rId35"/>
  </p:handoutMasterIdLst>
  <p:sldIdLst>
    <p:sldId id="268" r:id="rId2"/>
    <p:sldId id="269" r:id="rId3"/>
    <p:sldId id="274" r:id="rId4"/>
    <p:sldId id="299" r:id="rId5"/>
    <p:sldId id="270" r:id="rId6"/>
    <p:sldId id="271" r:id="rId7"/>
    <p:sldId id="272" r:id="rId8"/>
    <p:sldId id="273" r:id="rId9"/>
    <p:sldId id="275" r:id="rId10"/>
    <p:sldId id="276" r:id="rId11"/>
    <p:sldId id="277" r:id="rId12"/>
    <p:sldId id="294" r:id="rId13"/>
    <p:sldId id="295" r:id="rId14"/>
    <p:sldId id="296" r:id="rId15"/>
    <p:sldId id="278" r:id="rId16"/>
    <p:sldId id="279" r:id="rId17"/>
    <p:sldId id="280" r:id="rId18"/>
    <p:sldId id="281" r:id="rId19"/>
    <p:sldId id="282" r:id="rId20"/>
    <p:sldId id="283" r:id="rId21"/>
    <p:sldId id="300" r:id="rId22"/>
    <p:sldId id="301" r:id="rId23"/>
    <p:sldId id="284" r:id="rId24"/>
    <p:sldId id="285" r:id="rId25"/>
    <p:sldId id="286" r:id="rId26"/>
    <p:sldId id="287" r:id="rId27"/>
    <p:sldId id="288" r:id="rId28"/>
    <p:sldId id="289" r:id="rId29"/>
    <p:sldId id="290" r:id="rId30"/>
    <p:sldId id="298" r:id="rId31"/>
    <p:sldId id="291" r:id="rId32"/>
    <p:sldId id="292" r:id="rId33"/>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CCFF"/>
    <a:srgbClr val="FF7C80"/>
    <a:srgbClr val="CC3300"/>
    <a:srgbClr val="808080"/>
    <a:srgbClr val="DDDDDD"/>
    <a:srgbClr val="AC549B"/>
    <a:srgbClr val="333399"/>
    <a:srgbClr val="3333FF"/>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035" autoAdjust="0"/>
    <p:restoredTop sz="65520" autoAdjust="0"/>
  </p:normalViewPr>
  <p:slideViewPr>
    <p:cSldViewPr>
      <p:cViewPr varScale="1">
        <p:scale>
          <a:sx n="65" d="100"/>
          <a:sy n="65" d="100"/>
        </p:scale>
        <p:origin x="2284" y="2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00" d="100"/>
        <a:sy n="100" d="100"/>
      </p:scale>
      <p:origin x="0" y="0"/>
    </p:cViewPr>
  </p:notesTextViewPr>
  <p:sorterViewPr>
    <p:cViewPr varScale="1">
      <p:scale>
        <a:sx n="1" d="1"/>
        <a:sy n="1" d="1"/>
      </p:scale>
      <p:origin x="0" y="-40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8.xml"/><Relationship Id="rId18" Type="http://schemas.openxmlformats.org/officeDocument/2006/relationships/slide" Target="slides/slide23.xml"/><Relationship Id="rId3" Type="http://schemas.openxmlformats.org/officeDocument/2006/relationships/slide" Target="slides/slide5.xml"/><Relationship Id="rId21" Type="http://schemas.openxmlformats.org/officeDocument/2006/relationships/slide" Target="slides/slide26.xml"/><Relationship Id="rId7" Type="http://schemas.openxmlformats.org/officeDocument/2006/relationships/slide" Target="slides/slide9.xml"/><Relationship Id="rId12" Type="http://schemas.openxmlformats.org/officeDocument/2006/relationships/slide" Target="slides/slide17.xml"/><Relationship Id="rId17" Type="http://schemas.openxmlformats.org/officeDocument/2006/relationships/slide" Target="slides/slide22.xml"/><Relationship Id="rId25" Type="http://schemas.openxmlformats.org/officeDocument/2006/relationships/slide" Target="slides/slide31.xml"/><Relationship Id="rId2" Type="http://schemas.openxmlformats.org/officeDocument/2006/relationships/slide" Target="slides/slide3.xml"/><Relationship Id="rId16" Type="http://schemas.openxmlformats.org/officeDocument/2006/relationships/slide" Target="slides/slide21.xml"/><Relationship Id="rId20" Type="http://schemas.openxmlformats.org/officeDocument/2006/relationships/slide" Target="slides/slide25.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6.xml"/><Relationship Id="rId24" Type="http://schemas.openxmlformats.org/officeDocument/2006/relationships/slide" Target="slides/slide29.xml"/><Relationship Id="rId5" Type="http://schemas.openxmlformats.org/officeDocument/2006/relationships/slide" Target="slides/slide7.xml"/><Relationship Id="rId15" Type="http://schemas.openxmlformats.org/officeDocument/2006/relationships/slide" Target="slides/slide20.xml"/><Relationship Id="rId23" Type="http://schemas.openxmlformats.org/officeDocument/2006/relationships/slide" Target="slides/slide28.xml"/><Relationship Id="rId10" Type="http://schemas.openxmlformats.org/officeDocument/2006/relationships/slide" Target="slides/slide15.xml"/><Relationship Id="rId19" Type="http://schemas.openxmlformats.org/officeDocument/2006/relationships/slide" Target="slides/slide24.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9.xml"/><Relationship Id="rId22"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FFC98386-1DE2-492A-8E19-26276D79FEA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50531" name="Rectangle 3">
            <a:extLst>
              <a:ext uri="{FF2B5EF4-FFF2-40B4-BE49-F238E27FC236}">
                <a16:creationId xmlns:a16="http://schemas.microsoft.com/office/drawing/2014/main" id="{47515F4F-37E9-44F7-999E-95604B088F58}"/>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50532" name="Rectangle 4">
            <a:extLst>
              <a:ext uri="{FF2B5EF4-FFF2-40B4-BE49-F238E27FC236}">
                <a16:creationId xmlns:a16="http://schemas.microsoft.com/office/drawing/2014/main" id="{187EE6AB-3B45-4B03-AD92-45A354CE4B55}"/>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50533" name="Rectangle 5">
            <a:extLst>
              <a:ext uri="{FF2B5EF4-FFF2-40B4-BE49-F238E27FC236}">
                <a16:creationId xmlns:a16="http://schemas.microsoft.com/office/drawing/2014/main" id="{67C9F7C3-CF21-4460-AFCB-7C3CE2F00433}"/>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A9D70B8-4526-4C6C-A532-1F81BFAC61C0}"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6B3A3D5D-7811-4D0E-AC2D-DE2F1FFFE52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98307" name="Rectangle 3">
            <a:extLst>
              <a:ext uri="{FF2B5EF4-FFF2-40B4-BE49-F238E27FC236}">
                <a16:creationId xmlns:a16="http://schemas.microsoft.com/office/drawing/2014/main" id="{10681508-9E24-49D8-8A13-9E19FF495D9A}"/>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2CBD56E6-E980-4EEE-B573-50D2029B0EB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9" name="Rectangle 5">
            <a:extLst>
              <a:ext uri="{FF2B5EF4-FFF2-40B4-BE49-F238E27FC236}">
                <a16:creationId xmlns:a16="http://schemas.microsoft.com/office/drawing/2014/main" id="{00AB75DA-96E6-4DD8-935B-E013747FB202}"/>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8310" name="Rectangle 6">
            <a:extLst>
              <a:ext uri="{FF2B5EF4-FFF2-40B4-BE49-F238E27FC236}">
                <a16:creationId xmlns:a16="http://schemas.microsoft.com/office/drawing/2014/main" id="{8216B647-6743-4728-97C0-79C1B07E2C3A}"/>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98311" name="Rectangle 7">
            <a:extLst>
              <a:ext uri="{FF2B5EF4-FFF2-40B4-BE49-F238E27FC236}">
                <a16:creationId xmlns:a16="http://schemas.microsoft.com/office/drawing/2014/main" id="{D8A6A502-C1FF-4AF6-81C5-1127B6DB2CEB}"/>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BFB9A54E-8C9E-4916-BE69-2B3D9C2117D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2</a:t>
            </a:fld>
            <a:endParaRPr lang="en-US" altLang="zh-CN"/>
          </a:p>
        </p:txBody>
      </p:sp>
    </p:spTree>
    <p:extLst>
      <p:ext uri="{BB962C8B-B14F-4D97-AF65-F5344CB8AC3E}">
        <p14:creationId xmlns:p14="http://schemas.microsoft.com/office/powerpoint/2010/main" val="3477250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12</a:t>
            </a:fld>
            <a:endParaRPr lang="en-US" altLang="zh-CN"/>
          </a:p>
        </p:txBody>
      </p:sp>
    </p:spTree>
    <p:extLst>
      <p:ext uri="{BB962C8B-B14F-4D97-AF65-F5344CB8AC3E}">
        <p14:creationId xmlns:p14="http://schemas.microsoft.com/office/powerpoint/2010/main" val="792956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ACD7725B-5313-404B-B1FB-EB5E5B7BE87D}"/>
              </a:ext>
            </a:extLst>
          </p:cNvPr>
          <p:cNvSpPr>
            <a:spLocks noGrp="1" noRot="1" noChangeAspect="1" noChangeArrowheads="1" noTextEdit="1"/>
          </p:cNvSpPr>
          <p:nvPr>
            <p:ph type="sldImg"/>
          </p:nvPr>
        </p:nvSpPr>
        <p:spPr>
          <a:ln/>
        </p:spPr>
      </p:sp>
      <p:sp>
        <p:nvSpPr>
          <p:cNvPr id="23555" name="备注占位符 2">
            <a:extLst>
              <a:ext uri="{FF2B5EF4-FFF2-40B4-BE49-F238E27FC236}">
                <a16:creationId xmlns:a16="http://schemas.microsoft.com/office/drawing/2014/main" id="{4C2002C0-67A4-4098-A38A-1611A8F4816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用三维举例：</a:t>
            </a:r>
            <a:r>
              <a:rPr lang="en-US" altLang="zh-CN" dirty="0"/>
              <a:t>A 2*3*4</a:t>
            </a:r>
          </a:p>
          <a:p>
            <a:r>
              <a:rPr lang="en-US" altLang="zh-CN" dirty="0"/>
              <a:t>--------------------------------------------------------</a:t>
            </a:r>
          </a:p>
          <a:p>
            <a:endParaRPr lang="en-US" altLang="zh-CN" dirty="0"/>
          </a:p>
          <a:p>
            <a:r>
              <a:rPr lang="zh-CN" altLang="en-US" dirty="0"/>
              <a:t>按行排列，即</a:t>
            </a:r>
            <a:r>
              <a:rPr lang="en-US" altLang="zh-CN" dirty="0"/>
              <a:t>A2*</a:t>
            </a:r>
            <a:r>
              <a:rPr lang="zh-CN" altLang="en-US" dirty="0"/>
              <a:t>（</a:t>
            </a:r>
            <a:r>
              <a:rPr lang="en-US" altLang="zh-CN" dirty="0"/>
              <a:t>3*4</a:t>
            </a:r>
            <a:r>
              <a:rPr lang="zh-CN" altLang="en-US" dirty="0"/>
              <a:t>）：</a:t>
            </a:r>
            <a:endParaRPr lang="en-US" altLang="zh-CN" dirty="0"/>
          </a:p>
          <a:p>
            <a:r>
              <a:rPr lang="en-US" altLang="zh-CN" dirty="0"/>
              <a:t>a000 a001 a002 a003</a:t>
            </a:r>
          </a:p>
          <a:p>
            <a:r>
              <a:rPr lang="en-US" altLang="zh-CN" dirty="0"/>
              <a:t>a010 a011 a012 a013</a:t>
            </a:r>
          </a:p>
          <a:p>
            <a:r>
              <a:rPr lang="en-US" altLang="zh-CN" dirty="0"/>
              <a:t>a020 a021 a022 a023</a:t>
            </a:r>
          </a:p>
          <a:p>
            <a:r>
              <a:rPr lang="en-US" altLang="zh-CN" dirty="0"/>
              <a:t>-------------------------</a:t>
            </a:r>
          </a:p>
          <a:p>
            <a:r>
              <a:rPr lang="en-US" altLang="zh-CN" dirty="0"/>
              <a:t>a100 a101 a102 a103</a:t>
            </a:r>
          </a:p>
          <a:p>
            <a:r>
              <a:rPr lang="en-US" altLang="zh-CN" dirty="0"/>
              <a:t>a110 a111 </a:t>
            </a:r>
            <a:r>
              <a:rPr lang="en-US" altLang="zh-CN" b="0" dirty="0"/>
              <a:t>a112 </a:t>
            </a:r>
            <a:r>
              <a:rPr lang="en-US" altLang="zh-CN" b="0" u="sng" dirty="0"/>
              <a:t>a113</a:t>
            </a:r>
          </a:p>
          <a:p>
            <a:r>
              <a:rPr lang="en-US" altLang="zh-CN" dirty="0"/>
              <a:t>a120 a121 a122 a123</a:t>
            </a:r>
          </a:p>
          <a:p>
            <a:endParaRPr lang="en-US" altLang="zh-CN" dirty="0"/>
          </a:p>
          <a:p>
            <a:r>
              <a:rPr lang="en-US" altLang="zh-CN" dirty="0"/>
              <a:t>a113</a:t>
            </a:r>
            <a:r>
              <a:rPr lang="zh-CN" altLang="en-US" dirty="0"/>
              <a:t>距</a:t>
            </a:r>
            <a:r>
              <a:rPr lang="en-US" altLang="zh-CN" dirty="0"/>
              <a:t>a000</a:t>
            </a:r>
            <a:r>
              <a:rPr lang="zh-CN" altLang="en-US" dirty="0"/>
              <a:t>的位置：</a:t>
            </a:r>
            <a:r>
              <a:rPr lang="en-US" altLang="zh-CN" dirty="0"/>
              <a:t>1</a:t>
            </a:r>
            <a:r>
              <a:rPr lang="zh-CN" altLang="en-US" dirty="0"/>
              <a:t>*（</a:t>
            </a:r>
            <a:r>
              <a:rPr lang="en-US" altLang="zh-CN" dirty="0"/>
              <a:t>3</a:t>
            </a:r>
            <a:r>
              <a:rPr lang="zh-CN" altLang="en-US" dirty="0"/>
              <a:t>*</a:t>
            </a:r>
            <a:r>
              <a:rPr lang="en-US" altLang="zh-CN" dirty="0"/>
              <a:t>4</a:t>
            </a:r>
            <a:r>
              <a:rPr lang="zh-CN" altLang="en-US" dirty="0"/>
              <a:t>）</a:t>
            </a:r>
            <a:r>
              <a:rPr lang="en-US" altLang="zh-CN" dirty="0"/>
              <a:t>+ 1</a:t>
            </a:r>
            <a:r>
              <a:rPr lang="zh-CN" altLang="en-US" dirty="0"/>
              <a:t>*（</a:t>
            </a:r>
            <a:r>
              <a:rPr lang="en-US" altLang="zh-CN" dirty="0"/>
              <a:t>4</a:t>
            </a:r>
            <a:r>
              <a:rPr lang="zh-CN" altLang="en-US" dirty="0"/>
              <a:t>）</a:t>
            </a:r>
            <a:r>
              <a:rPr lang="en-US" altLang="zh-CN" dirty="0"/>
              <a:t>+ 3=19</a:t>
            </a:r>
          </a:p>
          <a:p>
            <a:endParaRPr lang="en-US" altLang="zh-CN" dirty="0"/>
          </a:p>
          <a:p>
            <a:r>
              <a:rPr lang="en-US" altLang="zh-CN" dirty="0"/>
              <a:t>---------------------------------------------------------</a:t>
            </a:r>
          </a:p>
          <a:p>
            <a:endParaRPr lang="en-US" altLang="zh-CN" dirty="0"/>
          </a:p>
          <a:p>
            <a:r>
              <a:rPr lang="zh-CN" altLang="en-US" dirty="0"/>
              <a:t>按列排列，即</a:t>
            </a:r>
            <a:r>
              <a:rPr lang="en-US" altLang="zh-CN" dirty="0"/>
              <a:t>A</a:t>
            </a:r>
            <a:r>
              <a:rPr lang="zh-CN" altLang="en-US" dirty="0"/>
              <a:t>（</a:t>
            </a:r>
            <a:r>
              <a:rPr lang="en-US" altLang="zh-CN" dirty="0"/>
              <a:t>2*3</a:t>
            </a:r>
            <a:r>
              <a:rPr lang="zh-CN" altLang="en-US" dirty="0"/>
              <a:t>）</a:t>
            </a:r>
            <a:r>
              <a:rPr lang="en-US" altLang="zh-CN" dirty="0"/>
              <a:t>*4</a:t>
            </a:r>
            <a:r>
              <a:rPr lang="zh-CN" altLang="en-US" dirty="0"/>
              <a:t>：</a:t>
            </a:r>
            <a:endParaRPr lang="en-US" altLang="zh-CN" dirty="0"/>
          </a:p>
          <a:p>
            <a:r>
              <a:rPr lang="en-US" altLang="zh-CN" dirty="0"/>
              <a:t>a000  a100 </a:t>
            </a:r>
          </a:p>
          <a:p>
            <a:r>
              <a:rPr lang="en-US" altLang="zh-CN" dirty="0"/>
              <a:t>a010  a110</a:t>
            </a:r>
          </a:p>
          <a:p>
            <a:r>
              <a:rPr lang="en-US" altLang="zh-CN" dirty="0"/>
              <a:t>a020  a120</a:t>
            </a:r>
          </a:p>
          <a:p>
            <a:r>
              <a:rPr lang="en-US" altLang="zh-CN" dirty="0"/>
              <a:t>-------------</a:t>
            </a:r>
          </a:p>
          <a:p>
            <a:r>
              <a:rPr lang="en-US" altLang="zh-CN" dirty="0"/>
              <a:t>a001  a101 </a:t>
            </a:r>
          </a:p>
          <a:p>
            <a:r>
              <a:rPr lang="en-US" altLang="zh-CN" dirty="0"/>
              <a:t>a011  a111</a:t>
            </a:r>
          </a:p>
          <a:p>
            <a:r>
              <a:rPr lang="en-US" altLang="zh-CN" dirty="0"/>
              <a:t>a021  a121</a:t>
            </a:r>
          </a:p>
          <a:p>
            <a:r>
              <a:rPr lang="en-US" altLang="zh-CN" dirty="0"/>
              <a:t>-------------</a:t>
            </a:r>
          </a:p>
          <a:p>
            <a:r>
              <a:rPr lang="en-US" altLang="zh-CN" dirty="0"/>
              <a:t>a002  a102 </a:t>
            </a:r>
          </a:p>
          <a:p>
            <a:r>
              <a:rPr lang="en-US" altLang="zh-CN" dirty="0"/>
              <a:t>a012  a112</a:t>
            </a:r>
          </a:p>
          <a:p>
            <a:r>
              <a:rPr lang="en-US" altLang="zh-CN" dirty="0"/>
              <a:t>a022  a122</a:t>
            </a:r>
          </a:p>
          <a:p>
            <a:r>
              <a:rPr lang="en-US" altLang="zh-CN" dirty="0"/>
              <a:t>--------------</a:t>
            </a:r>
          </a:p>
          <a:p>
            <a:r>
              <a:rPr lang="en-US" altLang="zh-CN" dirty="0"/>
              <a:t>a003  a103 </a:t>
            </a:r>
          </a:p>
          <a:p>
            <a:r>
              <a:rPr lang="en-US" altLang="zh-CN" dirty="0"/>
              <a:t>a013  a113</a:t>
            </a:r>
          </a:p>
          <a:p>
            <a:r>
              <a:rPr lang="en-US" altLang="zh-CN" dirty="0"/>
              <a:t>a023  a123</a:t>
            </a:r>
          </a:p>
          <a:p>
            <a:endParaRPr lang="en-US" altLang="zh-CN" dirty="0"/>
          </a:p>
          <a:p>
            <a:r>
              <a:rPr lang="en-US" altLang="zh-CN" dirty="0"/>
              <a:t>a113</a:t>
            </a:r>
            <a:r>
              <a:rPr lang="zh-CN" altLang="en-US" dirty="0"/>
              <a:t>距</a:t>
            </a:r>
            <a:r>
              <a:rPr lang="en-US" altLang="zh-CN" dirty="0"/>
              <a:t>a000</a:t>
            </a:r>
            <a:r>
              <a:rPr lang="zh-CN" altLang="en-US" dirty="0"/>
              <a:t>的位置：</a:t>
            </a:r>
            <a:r>
              <a:rPr lang="en-US" altLang="zh-CN" dirty="0"/>
              <a:t>2</a:t>
            </a:r>
            <a:r>
              <a:rPr lang="zh-CN" altLang="en-US" dirty="0"/>
              <a:t>*</a:t>
            </a:r>
            <a:r>
              <a:rPr lang="en-US" altLang="zh-CN" dirty="0"/>
              <a:t>3</a:t>
            </a:r>
            <a:r>
              <a:rPr lang="zh-CN" altLang="en-US" dirty="0"/>
              <a:t>*</a:t>
            </a:r>
            <a:r>
              <a:rPr lang="en-US" altLang="zh-CN" dirty="0"/>
              <a:t>3 + 2</a:t>
            </a:r>
            <a:r>
              <a:rPr lang="zh-CN" altLang="en-US" dirty="0"/>
              <a:t>*</a:t>
            </a:r>
            <a:r>
              <a:rPr lang="en-US" altLang="zh-CN" dirty="0"/>
              <a:t>1 + 1=21</a:t>
            </a:r>
          </a:p>
          <a:p>
            <a:endParaRPr lang="en-US" altLang="zh-CN" dirty="0"/>
          </a:p>
          <a:p>
            <a:endParaRPr lang="en-US" altLang="zh-CN" dirty="0"/>
          </a:p>
          <a:p>
            <a:endParaRPr lang="en-US" altLang="zh-CN" dirty="0"/>
          </a:p>
          <a:p>
            <a:endParaRPr lang="zh-CN" altLang="en-US" dirty="0"/>
          </a:p>
        </p:txBody>
      </p:sp>
      <p:sp>
        <p:nvSpPr>
          <p:cNvPr id="23556" name="灯片编号占位符 3">
            <a:extLst>
              <a:ext uri="{FF2B5EF4-FFF2-40B4-BE49-F238E27FC236}">
                <a16:creationId xmlns:a16="http://schemas.microsoft.com/office/drawing/2014/main" id="{4BC0329B-600A-44EC-8153-5DFD698F323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172FA9C-1054-4E6A-9A6D-01939211F5B1}" type="slidenum">
              <a:rPr lang="zh-CN" altLang="en-US">
                <a:latin typeface="Tahoma" panose="020B0604030504040204" pitchFamily="34" charset="0"/>
              </a:rPr>
              <a:pPr>
                <a:spcBef>
                  <a:spcPct val="0"/>
                </a:spcBef>
              </a:pPr>
              <a:t>15</a:t>
            </a:fld>
            <a:endParaRPr lang="en-US" altLang="zh-CN">
              <a:latin typeface="Tahoma" panose="020B060403050404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406599B9-1AE5-4C1F-8B93-9326F24183CA}"/>
              </a:ext>
            </a:extLst>
          </p:cNvPr>
          <p:cNvSpPr>
            <a:spLocks noGrp="1" noRot="1" noChangeAspect="1" noChangeArrowheads="1" noTextEdit="1"/>
          </p:cNvSpPr>
          <p:nvPr>
            <p:ph type="sldImg"/>
          </p:nvPr>
        </p:nvSpPr>
        <p:spPr>
          <a:ln/>
        </p:spPr>
      </p:sp>
      <p:sp>
        <p:nvSpPr>
          <p:cNvPr id="25603" name="备注占位符 2">
            <a:extLst>
              <a:ext uri="{FF2B5EF4-FFF2-40B4-BE49-F238E27FC236}">
                <a16:creationId xmlns:a16="http://schemas.microsoft.com/office/drawing/2014/main" id="{CD4C7212-AD51-455F-9807-FABD3AD93E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用三维举例：</a:t>
            </a:r>
            <a:r>
              <a:rPr lang="en-US" altLang="zh-CN" dirty="0"/>
              <a:t>A 2*3*4</a:t>
            </a:r>
          </a:p>
          <a:p>
            <a:r>
              <a:rPr lang="en-US" altLang="zh-CN" dirty="0"/>
              <a:t>--------------------------------------------------------</a:t>
            </a:r>
          </a:p>
          <a:p>
            <a:endParaRPr lang="en-US" altLang="zh-CN" dirty="0"/>
          </a:p>
          <a:p>
            <a:r>
              <a:rPr lang="zh-CN" altLang="en-US" dirty="0"/>
              <a:t>按行排列，即</a:t>
            </a:r>
            <a:r>
              <a:rPr lang="en-US" altLang="zh-CN" dirty="0"/>
              <a:t>A2*</a:t>
            </a:r>
            <a:r>
              <a:rPr lang="zh-CN" altLang="en-US" dirty="0"/>
              <a:t>（</a:t>
            </a:r>
            <a:r>
              <a:rPr lang="en-US" altLang="zh-CN" dirty="0"/>
              <a:t>3*4</a:t>
            </a:r>
            <a:r>
              <a:rPr lang="zh-CN" altLang="en-US" dirty="0"/>
              <a:t>）：</a:t>
            </a:r>
            <a:endParaRPr lang="en-US" altLang="zh-CN" dirty="0"/>
          </a:p>
          <a:p>
            <a:r>
              <a:rPr lang="en-US" altLang="zh-CN" dirty="0"/>
              <a:t>a000 a001 a002 a003</a:t>
            </a:r>
          </a:p>
          <a:p>
            <a:r>
              <a:rPr lang="en-US" altLang="zh-CN" dirty="0"/>
              <a:t>a010 a011 a012 a013</a:t>
            </a:r>
          </a:p>
          <a:p>
            <a:r>
              <a:rPr lang="en-US" altLang="zh-CN" dirty="0"/>
              <a:t>a020 a021 a022 a023</a:t>
            </a:r>
          </a:p>
          <a:p>
            <a:r>
              <a:rPr lang="en-US" altLang="zh-CN" dirty="0"/>
              <a:t>-------------------------</a:t>
            </a:r>
          </a:p>
          <a:p>
            <a:r>
              <a:rPr lang="en-US" altLang="zh-CN" dirty="0"/>
              <a:t>a100 a101 a102 a103</a:t>
            </a:r>
          </a:p>
          <a:p>
            <a:r>
              <a:rPr lang="en-US" altLang="zh-CN" dirty="0"/>
              <a:t>a110 a111 </a:t>
            </a:r>
            <a:r>
              <a:rPr lang="en-US" altLang="zh-CN" b="0" dirty="0"/>
              <a:t>a112 </a:t>
            </a:r>
            <a:r>
              <a:rPr lang="en-US" altLang="zh-CN" b="0" u="sng" dirty="0"/>
              <a:t>a113</a:t>
            </a:r>
          </a:p>
          <a:p>
            <a:r>
              <a:rPr lang="en-US" altLang="zh-CN" dirty="0"/>
              <a:t>a120 a121 a122 a123</a:t>
            </a:r>
          </a:p>
          <a:p>
            <a:endParaRPr lang="en-US" altLang="zh-CN" dirty="0"/>
          </a:p>
          <a:p>
            <a:r>
              <a:rPr lang="en-US" altLang="zh-CN" dirty="0"/>
              <a:t>a113</a:t>
            </a:r>
            <a:r>
              <a:rPr lang="zh-CN" altLang="en-US" dirty="0"/>
              <a:t>距</a:t>
            </a:r>
            <a:r>
              <a:rPr lang="en-US" altLang="zh-CN" dirty="0"/>
              <a:t>a000</a:t>
            </a:r>
            <a:r>
              <a:rPr lang="zh-CN" altLang="en-US" dirty="0"/>
              <a:t>的位置：</a:t>
            </a:r>
            <a:r>
              <a:rPr lang="en-US" altLang="zh-CN" dirty="0"/>
              <a:t>1</a:t>
            </a:r>
            <a:r>
              <a:rPr lang="zh-CN" altLang="en-US" dirty="0"/>
              <a:t>*（</a:t>
            </a:r>
            <a:r>
              <a:rPr lang="en-US" altLang="zh-CN" dirty="0"/>
              <a:t>3</a:t>
            </a:r>
            <a:r>
              <a:rPr lang="zh-CN" altLang="en-US" dirty="0"/>
              <a:t>*</a:t>
            </a:r>
            <a:r>
              <a:rPr lang="en-US" altLang="zh-CN" dirty="0"/>
              <a:t>4</a:t>
            </a:r>
            <a:r>
              <a:rPr lang="zh-CN" altLang="en-US" dirty="0"/>
              <a:t>）</a:t>
            </a:r>
            <a:r>
              <a:rPr lang="en-US" altLang="zh-CN" dirty="0"/>
              <a:t>+ 1</a:t>
            </a:r>
            <a:r>
              <a:rPr lang="zh-CN" altLang="en-US" dirty="0"/>
              <a:t>*（</a:t>
            </a:r>
            <a:r>
              <a:rPr lang="en-US" altLang="zh-CN" dirty="0"/>
              <a:t>4</a:t>
            </a:r>
            <a:r>
              <a:rPr lang="zh-CN" altLang="en-US" dirty="0"/>
              <a:t>）</a:t>
            </a:r>
            <a:r>
              <a:rPr lang="en-US" altLang="zh-CN" dirty="0"/>
              <a:t>+ 3=19</a:t>
            </a:r>
          </a:p>
          <a:p>
            <a:endParaRPr lang="en-US" altLang="zh-CN" dirty="0"/>
          </a:p>
          <a:p>
            <a:r>
              <a:rPr lang="en-US" altLang="zh-CN" dirty="0"/>
              <a:t>---------------------------------------------------------</a:t>
            </a:r>
          </a:p>
          <a:p>
            <a:endParaRPr lang="en-US" altLang="zh-CN" dirty="0"/>
          </a:p>
          <a:p>
            <a:r>
              <a:rPr lang="zh-CN" altLang="en-US" dirty="0"/>
              <a:t>按列排列，即</a:t>
            </a:r>
            <a:r>
              <a:rPr lang="en-US" altLang="zh-CN" dirty="0"/>
              <a:t>A</a:t>
            </a:r>
            <a:r>
              <a:rPr lang="zh-CN" altLang="en-US" dirty="0"/>
              <a:t>（</a:t>
            </a:r>
            <a:r>
              <a:rPr lang="en-US" altLang="zh-CN" dirty="0"/>
              <a:t>2*3</a:t>
            </a:r>
            <a:r>
              <a:rPr lang="zh-CN" altLang="en-US" dirty="0"/>
              <a:t>）</a:t>
            </a:r>
            <a:r>
              <a:rPr lang="en-US" altLang="zh-CN" dirty="0"/>
              <a:t>*4</a:t>
            </a:r>
            <a:r>
              <a:rPr lang="zh-CN" altLang="en-US" dirty="0"/>
              <a:t>：</a:t>
            </a:r>
            <a:endParaRPr lang="en-US" altLang="zh-CN" dirty="0"/>
          </a:p>
          <a:p>
            <a:r>
              <a:rPr lang="en-US" altLang="zh-CN" dirty="0"/>
              <a:t>a000  a100 </a:t>
            </a:r>
          </a:p>
          <a:p>
            <a:r>
              <a:rPr lang="en-US" altLang="zh-CN" dirty="0"/>
              <a:t>a010  a110</a:t>
            </a:r>
          </a:p>
          <a:p>
            <a:r>
              <a:rPr lang="en-US" altLang="zh-CN" dirty="0"/>
              <a:t>a020  a120</a:t>
            </a:r>
          </a:p>
          <a:p>
            <a:r>
              <a:rPr lang="en-US" altLang="zh-CN" dirty="0"/>
              <a:t>-------------</a:t>
            </a:r>
          </a:p>
          <a:p>
            <a:r>
              <a:rPr lang="en-US" altLang="zh-CN" dirty="0"/>
              <a:t>a001  a101 </a:t>
            </a:r>
          </a:p>
          <a:p>
            <a:r>
              <a:rPr lang="en-US" altLang="zh-CN" dirty="0"/>
              <a:t>a011  a111</a:t>
            </a:r>
          </a:p>
          <a:p>
            <a:r>
              <a:rPr lang="en-US" altLang="zh-CN" dirty="0"/>
              <a:t>a021  a121</a:t>
            </a:r>
          </a:p>
          <a:p>
            <a:r>
              <a:rPr lang="en-US" altLang="zh-CN" dirty="0"/>
              <a:t>-------------</a:t>
            </a:r>
          </a:p>
          <a:p>
            <a:r>
              <a:rPr lang="en-US" altLang="zh-CN" dirty="0"/>
              <a:t>a002  a102 </a:t>
            </a:r>
          </a:p>
          <a:p>
            <a:r>
              <a:rPr lang="en-US" altLang="zh-CN" dirty="0"/>
              <a:t>a012  a112</a:t>
            </a:r>
          </a:p>
          <a:p>
            <a:r>
              <a:rPr lang="en-US" altLang="zh-CN" dirty="0"/>
              <a:t>a022  a122</a:t>
            </a:r>
          </a:p>
          <a:p>
            <a:r>
              <a:rPr lang="en-US" altLang="zh-CN" dirty="0"/>
              <a:t>--------------</a:t>
            </a:r>
          </a:p>
          <a:p>
            <a:r>
              <a:rPr lang="en-US" altLang="zh-CN" dirty="0"/>
              <a:t>a003  a103 </a:t>
            </a:r>
          </a:p>
          <a:p>
            <a:r>
              <a:rPr lang="en-US" altLang="zh-CN" dirty="0"/>
              <a:t>a013  a113</a:t>
            </a:r>
          </a:p>
          <a:p>
            <a:r>
              <a:rPr lang="en-US" altLang="zh-CN" dirty="0"/>
              <a:t>a023  a123</a:t>
            </a:r>
          </a:p>
          <a:p>
            <a:endParaRPr lang="en-US" altLang="zh-CN" dirty="0"/>
          </a:p>
          <a:p>
            <a:r>
              <a:rPr lang="en-US" altLang="zh-CN" dirty="0"/>
              <a:t>a113</a:t>
            </a:r>
            <a:r>
              <a:rPr lang="zh-CN" altLang="en-US" dirty="0"/>
              <a:t>距</a:t>
            </a:r>
            <a:r>
              <a:rPr lang="en-US" altLang="zh-CN" dirty="0"/>
              <a:t>a000</a:t>
            </a:r>
            <a:r>
              <a:rPr lang="zh-CN" altLang="en-US" dirty="0"/>
              <a:t>的位置：</a:t>
            </a:r>
            <a:r>
              <a:rPr lang="en-US" altLang="zh-CN" dirty="0"/>
              <a:t>2</a:t>
            </a:r>
            <a:r>
              <a:rPr lang="zh-CN" altLang="en-US" dirty="0"/>
              <a:t>*</a:t>
            </a:r>
            <a:r>
              <a:rPr lang="en-US" altLang="zh-CN" dirty="0"/>
              <a:t>3</a:t>
            </a:r>
            <a:r>
              <a:rPr lang="zh-CN" altLang="en-US" dirty="0"/>
              <a:t>*</a:t>
            </a:r>
            <a:r>
              <a:rPr lang="en-US" altLang="zh-CN" dirty="0"/>
              <a:t>3 + 2</a:t>
            </a:r>
            <a:r>
              <a:rPr lang="zh-CN" altLang="en-US" dirty="0"/>
              <a:t>*</a:t>
            </a:r>
            <a:r>
              <a:rPr lang="en-US" altLang="zh-CN" dirty="0"/>
              <a:t>1 + 1=21</a:t>
            </a:r>
          </a:p>
          <a:p>
            <a:endParaRPr lang="en-US" altLang="zh-CN" dirty="0"/>
          </a:p>
          <a:p>
            <a:endParaRPr lang="en-US" altLang="zh-CN" dirty="0"/>
          </a:p>
          <a:p>
            <a:endParaRPr lang="en-US" altLang="zh-CN" dirty="0"/>
          </a:p>
          <a:p>
            <a:endParaRPr lang="zh-CN" altLang="en-US" dirty="0"/>
          </a:p>
        </p:txBody>
      </p:sp>
      <p:sp>
        <p:nvSpPr>
          <p:cNvPr id="25604" name="灯片编号占位符 3">
            <a:extLst>
              <a:ext uri="{FF2B5EF4-FFF2-40B4-BE49-F238E27FC236}">
                <a16:creationId xmlns:a16="http://schemas.microsoft.com/office/drawing/2014/main" id="{81088044-3CED-4F17-8E2B-D90D36CEA92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0D13732-5BDD-44E5-9EF5-0F1830207C6E}" type="slidenum">
              <a:rPr lang="zh-CN" altLang="en-US">
                <a:latin typeface="Tahoma" panose="020B0604030504040204" pitchFamily="34" charset="0"/>
              </a:rPr>
              <a:pPr>
                <a:spcBef>
                  <a:spcPct val="0"/>
                </a:spcBef>
              </a:pPr>
              <a:t>16</a:t>
            </a:fld>
            <a:endParaRPr lang="en-US" altLang="zh-CN">
              <a:latin typeface="Tahoma" panose="020B060403050404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17</a:t>
            </a:fld>
            <a:endParaRPr lang="en-US" altLang="zh-CN"/>
          </a:p>
        </p:txBody>
      </p:sp>
    </p:spTree>
    <p:extLst>
      <p:ext uri="{BB962C8B-B14F-4D97-AF65-F5344CB8AC3E}">
        <p14:creationId xmlns:p14="http://schemas.microsoft.com/office/powerpoint/2010/main" val="2618863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下三角矩阵：当且仅当</a:t>
            </a:r>
            <a:r>
              <a:rPr lang="en-US" altLang="zh-CN" dirty="0" err="1"/>
              <a:t>i</a:t>
            </a:r>
            <a:r>
              <a:rPr lang="en-US" altLang="zh-CN" dirty="0"/>
              <a:t>&gt;j</a:t>
            </a:r>
            <a:r>
              <a:rPr lang="zh-CN" altLang="en-US" dirty="0"/>
              <a:t>时，有</a:t>
            </a:r>
            <a:r>
              <a:rPr lang="en-US" altLang="zh-CN" dirty="0"/>
              <a:t>a</a:t>
            </a:r>
            <a:r>
              <a:rPr lang="en-US" altLang="zh-CN" baseline="-25000" dirty="0"/>
              <a:t>ij</a:t>
            </a:r>
            <a:r>
              <a:rPr lang="en-US" altLang="zh-CN" dirty="0"/>
              <a:t>=0  </a:t>
            </a:r>
            <a:r>
              <a:rPr lang="zh-CN" altLang="en-US" dirty="0"/>
              <a:t>（即对角线上的数据都为</a:t>
            </a:r>
            <a:r>
              <a:rPr lang="en-US" altLang="zh-CN" dirty="0"/>
              <a:t>0</a:t>
            </a:r>
            <a:r>
              <a:rPr lang="zh-CN" altLang="en-US" dirty="0"/>
              <a:t>，有效数据在三角形下方）</a:t>
            </a:r>
            <a:endParaRPr lang="en-US" altLang="zh-CN" dirty="0"/>
          </a:p>
          <a:p>
            <a:endParaRPr lang="en-US"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上三角矩阵：当且仅当</a:t>
            </a:r>
            <a:r>
              <a:rPr lang="en-US" altLang="zh-CN" dirty="0" err="1"/>
              <a:t>i</a:t>
            </a:r>
            <a:r>
              <a:rPr lang="en-US" altLang="zh-CN" dirty="0"/>
              <a:t>&lt;j</a:t>
            </a:r>
            <a:r>
              <a:rPr lang="zh-CN" altLang="en-US" dirty="0"/>
              <a:t>时，有</a:t>
            </a:r>
            <a:r>
              <a:rPr lang="en-US" altLang="zh-CN" dirty="0"/>
              <a:t>a</a:t>
            </a:r>
            <a:r>
              <a:rPr lang="en-US" altLang="zh-CN" baseline="-25000" dirty="0"/>
              <a:t>ij</a:t>
            </a:r>
            <a:r>
              <a:rPr lang="en-US" altLang="zh-CN" dirty="0"/>
              <a:t>=0</a:t>
            </a:r>
            <a:r>
              <a:rPr lang="zh-CN" altLang="en-US" dirty="0"/>
              <a:t>（即对角线下的数据都为</a:t>
            </a:r>
            <a:r>
              <a:rPr lang="en-US" altLang="zh-CN" dirty="0"/>
              <a:t>0</a:t>
            </a:r>
            <a:r>
              <a:rPr lang="zh-CN" altLang="en-US" dirty="0"/>
              <a:t>，有效数据在三角形上方）</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18</a:t>
            </a:fld>
            <a:endParaRPr lang="en-US" altLang="zh-CN"/>
          </a:p>
        </p:txBody>
      </p:sp>
    </p:spTree>
    <p:extLst>
      <p:ext uri="{BB962C8B-B14F-4D97-AF65-F5344CB8AC3E}">
        <p14:creationId xmlns:p14="http://schemas.microsoft.com/office/powerpoint/2010/main" val="1801342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19</a:t>
            </a:fld>
            <a:endParaRPr lang="en-US" altLang="zh-CN"/>
          </a:p>
        </p:txBody>
      </p:sp>
    </p:spTree>
    <p:extLst>
      <p:ext uri="{BB962C8B-B14F-4D97-AF65-F5344CB8AC3E}">
        <p14:creationId xmlns:p14="http://schemas.microsoft.com/office/powerpoint/2010/main" val="1785627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F1924929-D169-486B-A0B3-5AF54D6DA4C8}"/>
              </a:ext>
            </a:extLst>
          </p:cNvPr>
          <p:cNvSpPr>
            <a:spLocks noGrp="1" noRot="1" noChangeAspect="1" noChangeArrowheads="1" noTextEdit="1"/>
          </p:cNvSpPr>
          <p:nvPr>
            <p:ph type="sldImg"/>
          </p:nvPr>
        </p:nvSpPr>
        <p:spPr>
          <a:ln/>
        </p:spPr>
      </p:sp>
      <p:sp>
        <p:nvSpPr>
          <p:cNvPr id="30723" name="备注占位符 2">
            <a:extLst>
              <a:ext uri="{FF2B5EF4-FFF2-40B4-BE49-F238E27FC236}">
                <a16:creationId xmlns:a16="http://schemas.microsoft.com/office/drawing/2014/main" id="{F01131DF-DA2D-4DCF-80D1-3602A25B8EB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下三角保存的元素数目：一共</a:t>
            </a:r>
            <a:r>
              <a:rPr lang="en-US" altLang="zh-CN" dirty="0"/>
              <a:t>n*n</a:t>
            </a:r>
            <a:r>
              <a:rPr lang="zh-CN" altLang="en-US" dirty="0"/>
              <a:t>个元素，对角线上有</a:t>
            </a:r>
            <a:r>
              <a:rPr lang="en-US" altLang="zh-CN" dirty="0"/>
              <a:t>n</a:t>
            </a:r>
            <a:r>
              <a:rPr lang="zh-CN" altLang="en-US" dirty="0"/>
              <a:t>个元素，所以一半的元素是</a:t>
            </a:r>
            <a:r>
              <a:rPr lang="en-US" altLang="zh-CN" dirty="0"/>
              <a:t>(n*n-n)/2</a:t>
            </a:r>
            <a:r>
              <a:rPr lang="zh-CN" altLang="en-US" dirty="0"/>
              <a:t>，再加上对角线的元素</a:t>
            </a:r>
            <a:r>
              <a:rPr lang="en-US" altLang="zh-CN" dirty="0"/>
              <a:t>n</a:t>
            </a:r>
            <a:r>
              <a:rPr lang="zh-CN" altLang="en-US" dirty="0"/>
              <a:t>，共有</a:t>
            </a:r>
            <a:r>
              <a:rPr lang="en-US" altLang="zh-CN" dirty="0"/>
              <a:t>(n*n-n)/2+n</a:t>
            </a:r>
            <a:r>
              <a:rPr lang="zh-CN" altLang="en-US" dirty="0"/>
              <a:t>个元素，即</a:t>
            </a:r>
            <a:r>
              <a:rPr lang="en-US" altLang="zh-CN" dirty="0"/>
              <a:t>n*(n+1)/2</a:t>
            </a:r>
            <a:r>
              <a:rPr lang="zh-CN" altLang="en-US" dirty="0"/>
              <a:t>，因为下标从</a:t>
            </a:r>
            <a:r>
              <a:rPr lang="en-US" altLang="zh-CN" dirty="0"/>
              <a:t>0</a:t>
            </a:r>
            <a:r>
              <a:rPr lang="zh-CN" altLang="en-US" dirty="0"/>
              <a:t>开始，所以最后一个元素的下标为：</a:t>
            </a:r>
            <a:r>
              <a:rPr lang="en-US" altLang="zh-CN" dirty="0"/>
              <a:t>n*(n+1)/2-1</a:t>
            </a:r>
          </a:p>
          <a:p>
            <a:endParaRPr lang="en-US" altLang="zh-CN" dirty="0"/>
          </a:p>
          <a:p>
            <a:r>
              <a:rPr lang="zh-CN" altLang="en-US" dirty="0"/>
              <a:t>下标关系式的得出：</a:t>
            </a:r>
            <a:endParaRPr lang="en-US" altLang="zh-CN" dirty="0"/>
          </a:p>
          <a:p>
            <a:r>
              <a:rPr lang="zh-CN" altLang="en-US" dirty="0"/>
              <a:t>举实例</a:t>
            </a:r>
            <a:r>
              <a:rPr lang="en-US" altLang="zh-CN" dirty="0"/>
              <a:t>A4</a:t>
            </a:r>
            <a:r>
              <a:rPr lang="zh-CN" altLang="en-US" dirty="0"/>
              <a:t>*</a:t>
            </a:r>
            <a:r>
              <a:rPr lang="en-US" altLang="zh-CN" dirty="0"/>
              <a:t>4</a:t>
            </a:r>
          </a:p>
          <a:p>
            <a:r>
              <a:rPr lang="en-US" altLang="zh-CN" dirty="0"/>
              <a:t> a00 </a:t>
            </a:r>
            <a:r>
              <a:rPr lang="en-US" altLang="zh-CN" b="1" dirty="0"/>
              <a:t>  </a:t>
            </a:r>
            <a:r>
              <a:rPr lang="zh-CN" altLang="en-US" b="1" dirty="0"/>
              <a:t>（第</a:t>
            </a:r>
            <a:r>
              <a:rPr lang="en-US" altLang="zh-CN" b="1" dirty="0"/>
              <a:t>0</a:t>
            </a:r>
            <a:r>
              <a:rPr lang="zh-CN" altLang="en-US" b="1" dirty="0"/>
              <a:t>行有</a:t>
            </a:r>
            <a:r>
              <a:rPr lang="en-US" altLang="zh-CN" b="1" dirty="0"/>
              <a:t>1</a:t>
            </a:r>
            <a:r>
              <a:rPr lang="zh-CN" altLang="en-US" b="1" dirty="0"/>
              <a:t>个元素）</a:t>
            </a:r>
            <a:r>
              <a:rPr lang="en-US" altLang="zh-CN" b="1" dirty="0"/>
              <a:t>         </a:t>
            </a:r>
            <a:endParaRPr lang="en-US" altLang="zh-CN" dirty="0"/>
          </a:p>
          <a:p>
            <a:r>
              <a:rPr lang="en-US" altLang="zh-CN" dirty="0"/>
              <a:t> a10 a11</a:t>
            </a:r>
            <a:r>
              <a:rPr lang="zh-CN" altLang="en-US" b="1" dirty="0"/>
              <a:t>（第</a:t>
            </a:r>
            <a:r>
              <a:rPr lang="en-US" altLang="zh-CN" b="1" dirty="0"/>
              <a:t>1</a:t>
            </a:r>
            <a:r>
              <a:rPr lang="zh-CN" altLang="en-US" b="1" dirty="0"/>
              <a:t>行有</a:t>
            </a:r>
            <a:r>
              <a:rPr lang="en-US" altLang="zh-CN" b="1" dirty="0"/>
              <a:t>2</a:t>
            </a:r>
            <a:r>
              <a:rPr lang="zh-CN" altLang="en-US" b="1" dirty="0"/>
              <a:t>个元素）</a:t>
            </a:r>
            <a:r>
              <a:rPr lang="en-US" altLang="zh-CN" b="1" dirty="0"/>
              <a:t> </a:t>
            </a:r>
            <a:endParaRPr lang="en-US" altLang="zh-CN" dirty="0"/>
          </a:p>
          <a:p>
            <a:r>
              <a:rPr lang="en-US" altLang="zh-CN" dirty="0"/>
              <a:t> a20 a21 a22</a:t>
            </a:r>
          </a:p>
          <a:p>
            <a:r>
              <a:rPr lang="en-US" altLang="zh-CN" dirty="0"/>
              <a:t> a30 a31 a32 a33   </a:t>
            </a:r>
            <a:r>
              <a:rPr lang="zh-CN" altLang="en-US" b="1" dirty="0"/>
              <a:t>（第</a:t>
            </a:r>
            <a:r>
              <a:rPr lang="en-US" altLang="zh-CN" b="1" dirty="0" err="1"/>
              <a:t>i</a:t>
            </a:r>
            <a:r>
              <a:rPr lang="zh-CN" altLang="en-US" b="1" dirty="0"/>
              <a:t>行有</a:t>
            </a:r>
            <a:r>
              <a:rPr lang="en-US" altLang="zh-CN" b="1" dirty="0"/>
              <a:t>i+1</a:t>
            </a:r>
            <a:r>
              <a:rPr lang="zh-CN" altLang="en-US" b="1" dirty="0"/>
              <a:t>个元素，第</a:t>
            </a:r>
            <a:r>
              <a:rPr lang="en-US" altLang="zh-CN" b="1" dirty="0" err="1"/>
              <a:t>i</a:t>
            </a:r>
            <a:r>
              <a:rPr lang="zh-CN" altLang="en-US" b="1" dirty="0"/>
              <a:t>行之前一共有</a:t>
            </a:r>
            <a:r>
              <a:rPr lang="en-US" altLang="zh-CN" b="1" dirty="0"/>
              <a:t>1+2+...+</a:t>
            </a:r>
            <a:r>
              <a:rPr lang="en-US" altLang="zh-CN" b="1" dirty="0" err="1"/>
              <a:t>i</a:t>
            </a:r>
            <a:r>
              <a:rPr lang="zh-CN" altLang="en-US" b="1" dirty="0"/>
              <a:t>个元素，即</a:t>
            </a:r>
            <a:r>
              <a:rPr lang="en-US" altLang="zh-CN" b="1" dirty="0">
                <a:latin typeface="黑体" panose="02010609060101010101" pitchFamily="49" charset="-122"/>
                <a:ea typeface="黑体" panose="02010609060101010101" pitchFamily="49" charset="-122"/>
              </a:rPr>
              <a:t>(i+1)x </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/2 </a:t>
            </a:r>
            <a:r>
              <a:rPr lang="zh-CN" altLang="en-US" b="1" dirty="0">
                <a:latin typeface="黑体" panose="02010609060101010101" pitchFamily="49" charset="-122"/>
                <a:ea typeface="黑体" panose="02010609060101010101" pitchFamily="49" charset="-122"/>
              </a:rPr>
              <a:t>，然后再加上同行的前</a:t>
            </a:r>
            <a:r>
              <a:rPr lang="en-US" altLang="zh-CN" b="1" dirty="0">
                <a:latin typeface="黑体" panose="02010609060101010101" pitchFamily="49" charset="-122"/>
                <a:ea typeface="黑体" panose="02010609060101010101" pitchFamily="49" charset="-122"/>
              </a:rPr>
              <a:t>j</a:t>
            </a:r>
            <a:r>
              <a:rPr lang="zh-CN" altLang="en-US" b="1" dirty="0">
                <a:latin typeface="黑体" panose="02010609060101010101" pitchFamily="49" charset="-122"/>
                <a:ea typeface="黑体" panose="02010609060101010101" pitchFamily="49" charset="-122"/>
              </a:rPr>
              <a:t>个元素</a:t>
            </a:r>
            <a:r>
              <a:rPr lang="zh-CN" altLang="en-US" b="1" dirty="0"/>
              <a:t>）</a:t>
            </a:r>
            <a:r>
              <a:rPr lang="en-US" altLang="zh-CN" b="1" dirty="0"/>
              <a:t> </a:t>
            </a:r>
            <a:endParaRPr lang="en-US" altLang="zh-CN" dirty="0"/>
          </a:p>
          <a:p>
            <a:endParaRPr lang="en-US" altLang="zh-CN" dirty="0"/>
          </a:p>
          <a:p>
            <a:r>
              <a:rPr lang="zh-CN" altLang="en-US" dirty="0"/>
              <a:t>其上三角位置上的元素先将坐标转化成下三角坐标，再代入求。比如</a:t>
            </a:r>
            <a:r>
              <a:rPr lang="en-US" altLang="zh-CN" dirty="0"/>
              <a:t>LOC(a</a:t>
            </a:r>
            <a:r>
              <a:rPr lang="en-US" altLang="zh-CN" baseline="-25000" dirty="0"/>
              <a:t>ij</a:t>
            </a:r>
            <a:r>
              <a:rPr lang="en-US" altLang="zh-CN" dirty="0"/>
              <a:t>)=LOC(a</a:t>
            </a:r>
            <a:r>
              <a:rPr lang="en-US" altLang="zh-CN" baseline="-25000" dirty="0"/>
              <a:t>ji</a:t>
            </a:r>
            <a:r>
              <a:rPr lang="en-US" altLang="zh-CN" dirty="0"/>
              <a:t>)</a:t>
            </a:r>
          </a:p>
          <a:p>
            <a:r>
              <a:rPr lang="en-US" altLang="zh-CN" dirty="0"/>
              <a:t>    </a:t>
            </a:r>
          </a:p>
          <a:p>
            <a:endParaRPr lang="en-US" altLang="zh-CN" dirty="0"/>
          </a:p>
          <a:p>
            <a:endParaRPr lang="zh-CN" altLang="en-US" dirty="0"/>
          </a:p>
        </p:txBody>
      </p:sp>
      <p:sp>
        <p:nvSpPr>
          <p:cNvPr id="30724" name="灯片编号占位符 3">
            <a:extLst>
              <a:ext uri="{FF2B5EF4-FFF2-40B4-BE49-F238E27FC236}">
                <a16:creationId xmlns:a16="http://schemas.microsoft.com/office/drawing/2014/main" id="{3CEBE3B8-9DDB-4436-81D3-40D45992322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1276397-B3A0-462A-8E09-B3B8F2B1965C}" type="slidenum">
              <a:rPr lang="zh-CN" altLang="en-US">
                <a:latin typeface="Tahoma" panose="020B0604030504040204" pitchFamily="34" charset="0"/>
              </a:rPr>
              <a:pPr>
                <a:spcBef>
                  <a:spcPct val="0"/>
                </a:spcBef>
              </a:pPr>
              <a:t>20</a:t>
            </a:fld>
            <a:endParaRPr lang="en-US" altLang="zh-CN">
              <a:latin typeface="Tahoma" panose="020B060403050404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F1924929-D169-486B-A0B3-5AF54D6DA4C8}"/>
              </a:ext>
            </a:extLst>
          </p:cNvPr>
          <p:cNvSpPr>
            <a:spLocks noGrp="1" noRot="1" noChangeAspect="1" noChangeArrowheads="1" noTextEdit="1"/>
          </p:cNvSpPr>
          <p:nvPr>
            <p:ph type="sldImg"/>
          </p:nvPr>
        </p:nvSpPr>
        <p:spPr>
          <a:ln/>
        </p:spPr>
      </p:sp>
      <p:sp>
        <p:nvSpPr>
          <p:cNvPr id="30723" name="备注占位符 2">
            <a:extLst>
              <a:ext uri="{FF2B5EF4-FFF2-40B4-BE49-F238E27FC236}">
                <a16:creationId xmlns:a16="http://schemas.microsoft.com/office/drawing/2014/main" id="{F01131DF-DA2D-4DCF-80D1-3602A25B8EB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上三角保存的元素数目：一共</a:t>
            </a:r>
            <a:r>
              <a:rPr lang="en-US" altLang="zh-CN" dirty="0"/>
              <a:t>n*n</a:t>
            </a:r>
            <a:r>
              <a:rPr lang="zh-CN" altLang="en-US" dirty="0"/>
              <a:t>个元素，对角线上有</a:t>
            </a:r>
            <a:r>
              <a:rPr lang="en-US" altLang="zh-CN" dirty="0"/>
              <a:t>n</a:t>
            </a:r>
            <a:r>
              <a:rPr lang="zh-CN" altLang="en-US" dirty="0"/>
              <a:t>个元素，所以一半的元素是</a:t>
            </a:r>
            <a:r>
              <a:rPr lang="en-US" altLang="zh-CN" dirty="0"/>
              <a:t>(n*n-n)/2</a:t>
            </a:r>
            <a:r>
              <a:rPr lang="zh-CN" altLang="en-US" dirty="0"/>
              <a:t>，再加上对角线的元素</a:t>
            </a:r>
            <a:r>
              <a:rPr lang="en-US" altLang="zh-CN" dirty="0"/>
              <a:t>n</a:t>
            </a:r>
            <a:r>
              <a:rPr lang="zh-CN" altLang="en-US" dirty="0"/>
              <a:t>，共有</a:t>
            </a:r>
            <a:r>
              <a:rPr lang="en-US" altLang="zh-CN" dirty="0"/>
              <a:t>(n*n-n)/2+n</a:t>
            </a:r>
            <a:r>
              <a:rPr lang="zh-CN" altLang="en-US" dirty="0"/>
              <a:t>个元素，即</a:t>
            </a:r>
            <a:r>
              <a:rPr lang="en-US" altLang="zh-CN" dirty="0"/>
              <a:t>n*(n+1)/2</a:t>
            </a:r>
            <a:r>
              <a:rPr lang="zh-CN" altLang="en-US" dirty="0"/>
              <a:t>，因为下标从</a:t>
            </a:r>
            <a:r>
              <a:rPr lang="en-US" altLang="zh-CN" dirty="0"/>
              <a:t>0</a:t>
            </a:r>
            <a:r>
              <a:rPr lang="zh-CN" altLang="en-US" dirty="0"/>
              <a:t>开始，所以最后一个元素的下标为：</a:t>
            </a:r>
            <a:r>
              <a:rPr lang="en-US" altLang="zh-CN" dirty="0"/>
              <a:t>n*(n+1)/2-1</a:t>
            </a:r>
          </a:p>
          <a:p>
            <a:endParaRPr lang="en-US" altLang="zh-CN" dirty="0"/>
          </a:p>
          <a:p>
            <a:r>
              <a:rPr lang="zh-CN" altLang="en-US" dirty="0"/>
              <a:t>下标关系式的得出：</a:t>
            </a:r>
            <a:endParaRPr lang="en-US" altLang="zh-CN" dirty="0"/>
          </a:p>
          <a:p>
            <a:r>
              <a:rPr lang="zh-CN" altLang="en-US" dirty="0"/>
              <a:t>举实例</a:t>
            </a:r>
            <a:r>
              <a:rPr lang="en-US" altLang="zh-CN" dirty="0"/>
              <a:t>A4</a:t>
            </a:r>
            <a:r>
              <a:rPr lang="zh-CN" altLang="en-US" dirty="0"/>
              <a:t>*</a:t>
            </a:r>
            <a:r>
              <a:rPr lang="en-US" altLang="zh-CN" dirty="0"/>
              <a:t>4</a:t>
            </a:r>
          </a:p>
          <a:p>
            <a:r>
              <a:rPr lang="en-US" altLang="zh-CN" dirty="0"/>
              <a:t>a00 </a:t>
            </a:r>
            <a:r>
              <a:rPr lang="en-US" altLang="zh-CN" b="1" dirty="0"/>
              <a:t>          </a:t>
            </a:r>
            <a:r>
              <a:rPr lang="en-US" altLang="zh-CN" sz="1200" dirty="0">
                <a:latin typeface="Times New Roman" panose="02020603050405020304" pitchFamily="18" charset="0"/>
                <a:ea typeface="黑体" panose="02010609060101010101" pitchFamily="49" charset="-122"/>
              </a:rPr>
              <a:t>…</a:t>
            </a:r>
            <a:r>
              <a:rPr lang="en-US" altLang="zh-CN" b="1" dirty="0"/>
              <a:t>  </a:t>
            </a:r>
            <a:r>
              <a:rPr lang="en-US" altLang="zh-CN" dirty="0"/>
              <a:t>a0n-1</a:t>
            </a:r>
            <a:r>
              <a:rPr lang="zh-CN" altLang="en-US" b="1" dirty="0"/>
              <a:t>（第</a:t>
            </a:r>
            <a:r>
              <a:rPr lang="en-US" altLang="zh-CN" b="1" dirty="0"/>
              <a:t>0</a:t>
            </a:r>
            <a:r>
              <a:rPr lang="zh-CN" altLang="en-US" b="1" dirty="0"/>
              <a:t>行有</a:t>
            </a:r>
            <a:r>
              <a:rPr lang="en-US" altLang="zh-CN" b="1" dirty="0"/>
              <a:t>n</a:t>
            </a:r>
            <a:r>
              <a:rPr lang="zh-CN" altLang="en-US" b="1" dirty="0"/>
              <a:t>个元素）</a:t>
            </a:r>
            <a:r>
              <a:rPr lang="en-US" altLang="zh-CN" b="1" dirty="0"/>
              <a:t>         </a:t>
            </a:r>
            <a:endParaRPr lang="en-US" altLang="zh-CN" dirty="0"/>
          </a:p>
          <a:p>
            <a:r>
              <a:rPr lang="en-US" altLang="zh-CN" dirty="0"/>
              <a:t>      a11     </a:t>
            </a:r>
            <a:r>
              <a:rPr lang="en-US" altLang="zh-CN" sz="1200" dirty="0">
                <a:latin typeface="Times New Roman" panose="02020603050405020304" pitchFamily="18" charset="0"/>
                <a:ea typeface="黑体" panose="02010609060101010101" pitchFamily="49" charset="-122"/>
              </a:rPr>
              <a:t>…</a:t>
            </a:r>
            <a:r>
              <a:rPr lang="en-US" altLang="zh-CN" dirty="0"/>
              <a:t>  a1n-1</a:t>
            </a:r>
            <a:r>
              <a:rPr lang="zh-CN" altLang="en-US" b="1" dirty="0"/>
              <a:t>（第</a:t>
            </a:r>
            <a:r>
              <a:rPr lang="en-US" altLang="zh-CN" b="1" dirty="0"/>
              <a:t>1</a:t>
            </a:r>
            <a:r>
              <a:rPr lang="zh-CN" altLang="en-US" b="1" dirty="0"/>
              <a:t>行有</a:t>
            </a:r>
            <a:r>
              <a:rPr lang="en-US" altLang="zh-CN" b="1" dirty="0"/>
              <a:t>n-1</a:t>
            </a:r>
            <a:r>
              <a:rPr lang="zh-CN" altLang="en-US" b="1" dirty="0"/>
              <a:t>个元素）</a:t>
            </a:r>
            <a:r>
              <a:rPr lang="en-US" altLang="zh-CN" b="1" dirty="0"/>
              <a:t> </a:t>
            </a:r>
            <a:endParaRPr lang="en-US" altLang="zh-CN" dirty="0"/>
          </a:p>
          <a:p>
            <a:r>
              <a:rPr lang="en-US" altLang="zh-CN" dirty="0"/>
              <a:t>         a22  </a:t>
            </a:r>
            <a:r>
              <a:rPr lang="en-US" altLang="zh-CN" sz="1200" dirty="0">
                <a:latin typeface="Times New Roman" panose="02020603050405020304" pitchFamily="18" charset="0"/>
                <a:ea typeface="黑体" panose="02010609060101010101" pitchFamily="49" charset="-122"/>
              </a:rPr>
              <a:t>…</a:t>
            </a:r>
            <a:r>
              <a:rPr lang="en-US" altLang="zh-CN" dirty="0"/>
              <a:t>  a2n-1</a:t>
            </a:r>
          </a:p>
          <a:p>
            <a:r>
              <a:rPr lang="en-US" altLang="zh-CN" sz="1200" dirty="0">
                <a:latin typeface="Times New Roman" panose="02020603050405020304" pitchFamily="18" charset="0"/>
                <a:ea typeface="黑体" panose="02010609060101010101" pitchFamily="49" charset="-122"/>
              </a:rPr>
              <a:t>                  …</a:t>
            </a:r>
            <a:endParaRPr lang="en-US" altLang="zh-CN" dirty="0"/>
          </a:p>
          <a:p>
            <a:r>
              <a:rPr lang="en-US" altLang="zh-CN" dirty="0"/>
              <a:t>                    an-1n-1</a:t>
            </a:r>
            <a:r>
              <a:rPr lang="zh-CN" altLang="en-US" b="1" dirty="0"/>
              <a:t>（第</a:t>
            </a:r>
            <a:r>
              <a:rPr lang="en-US" altLang="zh-CN" b="1" dirty="0" err="1"/>
              <a:t>i</a:t>
            </a:r>
            <a:r>
              <a:rPr lang="zh-CN" altLang="en-US" b="1" dirty="0"/>
              <a:t>行有</a:t>
            </a:r>
            <a:r>
              <a:rPr lang="en-US" altLang="zh-CN" b="1" dirty="0"/>
              <a:t>n-</a:t>
            </a:r>
            <a:r>
              <a:rPr lang="en-US" altLang="zh-CN" b="1" dirty="0" err="1"/>
              <a:t>i</a:t>
            </a:r>
            <a:r>
              <a:rPr lang="zh-CN" altLang="en-US" b="1" dirty="0"/>
              <a:t>个元素，第</a:t>
            </a:r>
            <a:r>
              <a:rPr lang="en-US" altLang="zh-CN" b="1" dirty="0" err="1"/>
              <a:t>i</a:t>
            </a:r>
            <a:r>
              <a:rPr lang="zh-CN" altLang="en-US" b="1" dirty="0"/>
              <a:t>行之前共有</a:t>
            </a:r>
            <a:r>
              <a:rPr lang="en-US" altLang="zh-CN" b="1" dirty="0"/>
              <a:t>n+(n-1)+...+(n-i+1)</a:t>
            </a:r>
            <a:r>
              <a:rPr lang="zh-CN" altLang="en-US" b="1" dirty="0"/>
              <a:t>个元素，即</a:t>
            </a:r>
            <a:r>
              <a:rPr lang="en-US" altLang="zh-CN" b="1" dirty="0"/>
              <a:t>n</a:t>
            </a:r>
            <a:r>
              <a:rPr lang="en-US" altLang="zh-CN" b="1" dirty="0">
                <a:latin typeface="黑体" panose="02010609060101010101" pitchFamily="49" charset="-122"/>
                <a:ea typeface="黑体" panose="02010609060101010101" pitchFamily="49" charset="-122"/>
              </a:rPr>
              <a:t>x </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-(i-1)x </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/2 </a:t>
            </a:r>
            <a:r>
              <a:rPr lang="zh-CN" altLang="en-US" b="1" dirty="0">
                <a:latin typeface="黑体" panose="02010609060101010101" pitchFamily="49" charset="-122"/>
                <a:ea typeface="黑体" panose="02010609060101010101" pitchFamily="49" charset="-122"/>
              </a:rPr>
              <a:t>，且</a:t>
            </a:r>
            <a:r>
              <a:rPr lang="en-US" altLang="zh-CN" b="1" dirty="0">
                <a:latin typeface="黑体" panose="02010609060101010101" pitchFamily="49" charset="-122"/>
                <a:ea typeface="黑体" panose="02010609060101010101" pitchFamily="49" charset="-122"/>
              </a:rPr>
              <a:t>aij</a:t>
            </a:r>
            <a:r>
              <a:rPr lang="zh-CN" altLang="en-US" b="1" dirty="0">
                <a:latin typeface="黑体" panose="02010609060101010101" pitchFamily="49" charset="-122"/>
                <a:ea typeface="黑体" panose="02010609060101010101" pitchFamily="49" charset="-122"/>
              </a:rPr>
              <a:t>是本行的第</a:t>
            </a:r>
            <a:r>
              <a:rPr lang="en-US" altLang="zh-CN" b="1" dirty="0">
                <a:latin typeface="黑体" panose="02010609060101010101" pitchFamily="49" charset="-122"/>
                <a:ea typeface="黑体" panose="02010609060101010101" pitchFamily="49" charset="-122"/>
              </a:rPr>
              <a:t>j-</a:t>
            </a:r>
            <a:r>
              <a:rPr lang="en-US" altLang="zh-CN" b="1" dirty="0" err="1">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个元素，因此</a:t>
            </a:r>
            <a:r>
              <a:rPr lang="en-US" altLang="zh-CN" b="1" dirty="0">
                <a:latin typeface="黑体" panose="02010609060101010101" pitchFamily="49" charset="-122"/>
                <a:ea typeface="黑体" panose="02010609060101010101" pitchFamily="49" charset="-122"/>
              </a:rPr>
              <a:t>=</a:t>
            </a:r>
            <a:r>
              <a:rPr lang="en-US" altLang="zh-CN" b="1" dirty="0"/>
              <a:t>n</a:t>
            </a:r>
            <a:r>
              <a:rPr lang="en-US" altLang="zh-CN" b="1" dirty="0">
                <a:latin typeface="黑体" panose="02010609060101010101" pitchFamily="49" charset="-122"/>
                <a:ea typeface="黑体" panose="02010609060101010101" pitchFamily="49" charset="-122"/>
              </a:rPr>
              <a:t>x </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-(i-1)x </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/2 +j-</a:t>
            </a:r>
            <a:r>
              <a:rPr lang="en-US" altLang="zh-CN" b="1" dirty="0" err="1">
                <a:latin typeface="黑体" panose="02010609060101010101" pitchFamily="49" charset="-122"/>
                <a:ea typeface="黑体" panose="02010609060101010101" pitchFamily="49" charset="-122"/>
              </a:rPr>
              <a:t>i</a:t>
            </a:r>
            <a:r>
              <a:rPr lang="zh-CN" altLang="en-US" b="1" dirty="0"/>
              <a:t>）</a:t>
            </a:r>
            <a:r>
              <a:rPr lang="en-US" altLang="zh-CN" b="1" dirty="0"/>
              <a:t> </a:t>
            </a:r>
            <a:endParaRPr lang="en-US" altLang="zh-CN" dirty="0"/>
          </a:p>
          <a:p>
            <a:endParaRPr lang="en-US" altLang="zh-CN" dirty="0"/>
          </a:p>
          <a:p>
            <a:r>
              <a:rPr lang="zh-CN" altLang="en-US" dirty="0"/>
              <a:t>其上三角位置上的元素先将坐标转化成下三角坐标，再代入求。比如</a:t>
            </a:r>
            <a:r>
              <a:rPr lang="en-US" altLang="zh-CN" dirty="0"/>
              <a:t>LOC(a</a:t>
            </a:r>
            <a:r>
              <a:rPr lang="en-US" altLang="zh-CN" baseline="-25000" dirty="0"/>
              <a:t>ij</a:t>
            </a:r>
            <a:r>
              <a:rPr lang="en-US" altLang="zh-CN" dirty="0"/>
              <a:t>)=LOC(a</a:t>
            </a:r>
            <a:r>
              <a:rPr lang="en-US" altLang="zh-CN" baseline="-25000" dirty="0"/>
              <a:t>ji</a:t>
            </a:r>
            <a:r>
              <a:rPr lang="en-US" altLang="zh-CN" dirty="0"/>
              <a:t>)</a:t>
            </a:r>
          </a:p>
          <a:p>
            <a:r>
              <a:rPr lang="en-US" altLang="zh-CN" dirty="0"/>
              <a:t>    </a:t>
            </a:r>
          </a:p>
          <a:p>
            <a:endParaRPr lang="en-US" altLang="zh-CN" dirty="0"/>
          </a:p>
          <a:p>
            <a:endParaRPr lang="zh-CN" altLang="en-US" dirty="0"/>
          </a:p>
        </p:txBody>
      </p:sp>
      <p:sp>
        <p:nvSpPr>
          <p:cNvPr id="30724" name="灯片编号占位符 3">
            <a:extLst>
              <a:ext uri="{FF2B5EF4-FFF2-40B4-BE49-F238E27FC236}">
                <a16:creationId xmlns:a16="http://schemas.microsoft.com/office/drawing/2014/main" id="{3CEBE3B8-9DDB-4436-81D3-40D45992322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1276397-B3A0-462A-8E09-B3B8F2B1965C}" type="slidenum">
              <a:rPr lang="zh-CN" altLang="en-US">
                <a:latin typeface="Tahoma" panose="020B0604030504040204" pitchFamily="34" charset="0"/>
              </a:rPr>
              <a:pPr>
                <a:spcBef>
                  <a:spcPct val="0"/>
                </a:spcBef>
              </a:pPr>
              <a:t>21</a:t>
            </a:fld>
            <a:endParaRPr lang="en-US" altLang="zh-CN">
              <a:latin typeface="Tahoma" panose="020B0604030504040204" pitchFamily="34" charset="0"/>
            </a:endParaRPr>
          </a:p>
        </p:txBody>
      </p:sp>
    </p:spTree>
    <p:extLst>
      <p:ext uri="{BB962C8B-B14F-4D97-AF65-F5344CB8AC3E}">
        <p14:creationId xmlns:p14="http://schemas.microsoft.com/office/powerpoint/2010/main" val="546070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F1924929-D169-486B-A0B3-5AF54D6DA4C8}"/>
              </a:ext>
            </a:extLst>
          </p:cNvPr>
          <p:cNvSpPr>
            <a:spLocks noGrp="1" noRot="1" noChangeAspect="1" noChangeArrowheads="1" noTextEdit="1"/>
          </p:cNvSpPr>
          <p:nvPr>
            <p:ph type="sldImg"/>
          </p:nvPr>
        </p:nvSpPr>
        <p:spPr>
          <a:ln/>
        </p:spPr>
      </p:sp>
      <p:sp>
        <p:nvSpPr>
          <p:cNvPr id="30723" name="备注占位符 2">
            <a:extLst>
              <a:ext uri="{FF2B5EF4-FFF2-40B4-BE49-F238E27FC236}">
                <a16:creationId xmlns:a16="http://schemas.microsoft.com/office/drawing/2014/main" id="{F01131DF-DA2D-4DCF-80D1-3602A25B8EB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n</a:t>
            </a:r>
            <a:r>
              <a:rPr lang="zh-CN" altLang="en-US" dirty="0"/>
              <a:t>行</a:t>
            </a:r>
            <a:r>
              <a:rPr lang="en-US" altLang="zh-CN" dirty="0"/>
              <a:t>n</a:t>
            </a:r>
            <a:r>
              <a:rPr lang="zh-CN" altLang="en-US" dirty="0"/>
              <a:t>列的三对角矩阵，除了第一行和最后一行只有两个非零元素外，其他每行中均有三个非零元素，因此，总的非零元素为</a:t>
            </a:r>
            <a:r>
              <a:rPr lang="en-US" altLang="zh-CN" dirty="0"/>
              <a:t>2+(n-2)*3+2=3n-2</a:t>
            </a:r>
            <a:r>
              <a:rPr lang="zh-CN" altLang="en-US" dirty="0"/>
              <a:t>。</a:t>
            </a:r>
            <a:endParaRPr lang="en-US" altLang="zh-CN" dirty="0"/>
          </a:p>
          <a:p>
            <a:endParaRPr lang="en-US" altLang="zh-CN" dirty="0"/>
          </a:p>
          <a:p>
            <a:r>
              <a:rPr lang="zh-CN" altLang="en-US" dirty="0"/>
              <a:t>对于</a:t>
            </a:r>
            <a:r>
              <a:rPr lang="en-US" altLang="zh-CN" dirty="0" err="1"/>
              <a:t>aij</a:t>
            </a:r>
            <a:r>
              <a:rPr lang="zh-CN" altLang="en-US" dirty="0"/>
              <a:t>来说，之前的非零元素共有</a:t>
            </a:r>
            <a:r>
              <a:rPr lang="en-US" altLang="zh-CN" dirty="0" err="1"/>
              <a:t>i</a:t>
            </a:r>
            <a:r>
              <a:rPr lang="zh-CN" altLang="en-US" dirty="0"/>
              <a:t>行，除了第一行只有</a:t>
            </a:r>
            <a:r>
              <a:rPr lang="en-US" altLang="zh-CN" dirty="0"/>
              <a:t>2</a:t>
            </a:r>
            <a:r>
              <a:rPr lang="zh-CN" altLang="en-US" dirty="0"/>
              <a:t>个元素，其余</a:t>
            </a:r>
            <a:r>
              <a:rPr lang="en-US" altLang="zh-CN" dirty="0"/>
              <a:t>i-1</a:t>
            </a:r>
            <a:r>
              <a:rPr lang="zh-CN" altLang="en-US" dirty="0"/>
              <a:t>行均有</a:t>
            </a:r>
            <a:r>
              <a:rPr lang="en-US" altLang="zh-CN" dirty="0"/>
              <a:t>3</a:t>
            </a:r>
            <a:r>
              <a:rPr lang="zh-CN" altLang="en-US" dirty="0"/>
              <a:t>个元素，共</a:t>
            </a:r>
            <a:r>
              <a:rPr lang="en-US" altLang="zh-CN" dirty="0"/>
              <a:t>2+(i-1)*3=3i-1</a:t>
            </a:r>
            <a:r>
              <a:rPr lang="zh-CN" altLang="en-US" dirty="0"/>
              <a:t>个元素；且</a:t>
            </a:r>
            <a:r>
              <a:rPr lang="en-US" altLang="zh-CN" dirty="0" err="1"/>
              <a:t>aij</a:t>
            </a:r>
            <a:r>
              <a:rPr lang="zh-CN" altLang="en-US" dirty="0"/>
              <a:t>所在的第</a:t>
            </a:r>
            <a:r>
              <a:rPr lang="en-US" altLang="zh-CN" dirty="0" err="1"/>
              <a:t>i</a:t>
            </a:r>
            <a:r>
              <a:rPr lang="zh-CN" altLang="en-US" dirty="0"/>
              <a:t>行，前面还有</a:t>
            </a:r>
            <a:r>
              <a:rPr lang="en-US" altLang="zh-CN" dirty="0"/>
              <a:t>j-i+1</a:t>
            </a:r>
            <a:r>
              <a:rPr lang="zh-CN" altLang="en-US" dirty="0"/>
              <a:t>个非零元素，因此它前面总的元素为</a:t>
            </a:r>
            <a:r>
              <a:rPr lang="en-US" altLang="zh-CN" dirty="0"/>
              <a:t> :2+(i-1)*3+(j-i+1)   </a:t>
            </a:r>
          </a:p>
          <a:p>
            <a:endParaRPr lang="en-US" altLang="zh-CN" dirty="0"/>
          </a:p>
          <a:p>
            <a:endParaRPr lang="zh-CN" altLang="en-US" dirty="0"/>
          </a:p>
        </p:txBody>
      </p:sp>
      <p:sp>
        <p:nvSpPr>
          <p:cNvPr id="30724" name="灯片编号占位符 3">
            <a:extLst>
              <a:ext uri="{FF2B5EF4-FFF2-40B4-BE49-F238E27FC236}">
                <a16:creationId xmlns:a16="http://schemas.microsoft.com/office/drawing/2014/main" id="{3CEBE3B8-9DDB-4436-81D3-40D45992322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1276397-B3A0-462A-8E09-B3B8F2B1965C}" type="slidenum">
              <a:rPr lang="zh-CN" altLang="en-US">
                <a:latin typeface="Tahoma" panose="020B0604030504040204" pitchFamily="34" charset="0"/>
              </a:rPr>
              <a:pPr>
                <a:spcBef>
                  <a:spcPct val="0"/>
                </a:spcBef>
              </a:pPr>
              <a:t>22</a:t>
            </a:fld>
            <a:endParaRPr lang="en-US" altLang="zh-CN">
              <a:latin typeface="Tahoma" panose="020B0604030504040204" pitchFamily="34" charset="0"/>
            </a:endParaRPr>
          </a:p>
        </p:txBody>
      </p:sp>
    </p:spTree>
    <p:extLst>
      <p:ext uri="{BB962C8B-B14F-4D97-AF65-F5344CB8AC3E}">
        <p14:creationId xmlns:p14="http://schemas.microsoft.com/office/powerpoint/2010/main" val="2370720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24</a:t>
            </a:fld>
            <a:endParaRPr lang="en-US" altLang="zh-CN"/>
          </a:p>
        </p:txBody>
      </p:sp>
    </p:spTree>
    <p:extLst>
      <p:ext uri="{BB962C8B-B14F-4D97-AF65-F5344CB8AC3E}">
        <p14:creationId xmlns:p14="http://schemas.microsoft.com/office/powerpoint/2010/main" val="197096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2AC09DB6-0B3B-4DD0-A820-114998559012}"/>
              </a:ext>
            </a:extLst>
          </p:cNvPr>
          <p:cNvSpPr>
            <a:spLocks noGrp="1" noRot="1" noChangeAspect="1" noChangeArrowheads="1" noTextEdit="1"/>
          </p:cNvSpPr>
          <p:nvPr>
            <p:ph type="sldImg"/>
          </p:nvPr>
        </p:nvSpPr>
        <p:spPr>
          <a:ln/>
        </p:spPr>
      </p:sp>
      <p:sp>
        <p:nvSpPr>
          <p:cNvPr id="8195" name="备注占位符 2">
            <a:extLst>
              <a:ext uri="{FF2B5EF4-FFF2-40B4-BE49-F238E27FC236}">
                <a16:creationId xmlns:a16="http://schemas.microsoft.com/office/drawing/2014/main" id="{AC8CE6D6-64B5-41EE-B84E-A898788A6A8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b="1" dirty="0">
              <a:latin typeface="黑体" panose="02010609060101010101" pitchFamily="49" charset="-122"/>
              <a:ea typeface="黑体" panose="02010609060101010101" pitchFamily="49" charset="-122"/>
            </a:endParaRPr>
          </a:p>
          <a:p>
            <a:endParaRPr lang="en-US" altLang="zh-CN" b="1" dirty="0">
              <a:latin typeface="黑体" panose="02010609060101010101" pitchFamily="49" charset="-122"/>
              <a:ea typeface="黑体" panose="02010609060101010101" pitchFamily="49" charset="-122"/>
            </a:endParaRPr>
          </a:p>
          <a:p>
            <a:endParaRPr lang="en-US" altLang="zh-CN" b="1" dirty="0">
              <a:latin typeface="黑体" panose="02010609060101010101" pitchFamily="49" charset="-122"/>
              <a:ea typeface="黑体" panose="02010609060101010101" pitchFamily="49" charset="-122"/>
            </a:endParaRPr>
          </a:p>
          <a:p>
            <a:endParaRPr lang="zh-CN" altLang="en-US" b="1" dirty="0">
              <a:latin typeface="黑体" panose="02010609060101010101" pitchFamily="49" charset="-122"/>
              <a:ea typeface="黑体" panose="02010609060101010101" pitchFamily="49" charset="-122"/>
            </a:endParaRPr>
          </a:p>
          <a:p>
            <a:endParaRPr lang="zh-CN" altLang="en-US" dirty="0"/>
          </a:p>
        </p:txBody>
      </p:sp>
      <p:sp>
        <p:nvSpPr>
          <p:cNvPr id="8196" name="灯片编号占位符 3">
            <a:extLst>
              <a:ext uri="{FF2B5EF4-FFF2-40B4-BE49-F238E27FC236}">
                <a16:creationId xmlns:a16="http://schemas.microsoft.com/office/drawing/2014/main" id="{C805038A-A936-4E71-A370-086218CC058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0B9D2CE-8DFB-4C76-8439-8135326C7724}" type="slidenum">
              <a:rPr lang="zh-CN" altLang="en-US">
                <a:latin typeface="Tahoma" panose="020B0604030504040204" pitchFamily="34" charset="0"/>
              </a:rPr>
              <a:pPr>
                <a:spcBef>
                  <a:spcPct val="0"/>
                </a:spcBef>
              </a:pPr>
              <a:t>3</a:t>
            </a:fld>
            <a:endParaRPr lang="en-US" altLang="zh-CN">
              <a:latin typeface="Tahoma" panose="020B060403050404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8406D68C-D892-432A-9911-6028CCB4D54E}"/>
              </a:ext>
            </a:extLst>
          </p:cNvPr>
          <p:cNvSpPr>
            <a:spLocks noGrp="1" noRot="1" noChangeAspect="1" noChangeArrowheads="1" noTextEdit="1"/>
          </p:cNvSpPr>
          <p:nvPr>
            <p:ph type="sldImg"/>
          </p:nvPr>
        </p:nvSpPr>
        <p:spPr>
          <a:ln/>
        </p:spPr>
      </p:sp>
      <p:sp>
        <p:nvSpPr>
          <p:cNvPr id="35843" name="备注占位符 2">
            <a:extLst>
              <a:ext uri="{FF2B5EF4-FFF2-40B4-BE49-F238E27FC236}">
                <a16:creationId xmlns:a16="http://schemas.microsoft.com/office/drawing/2014/main" id="{0CCC68F9-CF94-4C90-B2F1-C4E3DC49309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k=0;</a:t>
            </a:r>
          </a:p>
          <a:p>
            <a:r>
              <a:rPr lang="en-US" altLang="zh-CN"/>
              <a:t>for(i=0;i&lt;n;i++)  //n</a:t>
            </a:r>
            <a:r>
              <a:rPr lang="zh-CN" altLang="en-US"/>
              <a:t>为列数</a:t>
            </a:r>
            <a:endParaRPr lang="en-US" altLang="zh-CN"/>
          </a:p>
          <a:p>
            <a:r>
              <a:rPr lang="en-US" altLang="zh-CN"/>
              <a:t>{</a:t>
            </a:r>
          </a:p>
          <a:p>
            <a:r>
              <a:rPr lang="en-US" altLang="zh-CN"/>
              <a:t>  for(j=0;j&lt;t;j++) //t</a:t>
            </a:r>
            <a:r>
              <a:rPr lang="zh-CN" altLang="en-US"/>
              <a:t>为表的长度</a:t>
            </a:r>
            <a:endParaRPr lang="en-US" altLang="zh-CN"/>
          </a:p>
          <a:p>
            <a:r>
              <a:rPr lang="en-US" altLang="zh-CN"/>
              <a:t>  {</a:t>
            </a:r>
          </a:p>
          <a:p>
            <a:r>
              <a:rPr lang="en-US" altLang="zh-CN"/>
              <a:t>   if(a[j][1]==i)</a:t>
            </a:r>
          </a:p>
          <a:p>
            <a:r>
              <a:rPr lang="en-US" altLang="zh-CN"/>
              <a:t>     {b[k][0]=i;b[k][1]=a[j][0];b[k][2]=a[j][2];k++;)}</a:t>
            </a:r>
          </a:p>
          <a:p>
            <a:r>
              <a:rPr lang="en-US" altLang="zh-CN"/>
              <a:t>   }</a:t>
            </a:r>
          </a:p>
          <a:p>
            <a:r>
              <a:rPr lang="en-US" altLang="zh-CN"/>
              <a:t>}</a:t>
            </a:r>
          </a:p>
          <a:p>
            <a:r>
              <a:rPr lang="en-US" altLang="zh-CN"/>
              <a:t>     </a:t>
            </a:r>
            <a:endParaRPr lang="zh-CN" altLang="en-US"/>
          </a:p>
        </p:txBody>
      </p:sp>
      <p:sp>
        <p:nvSpPr>
          <p:cNvPr id="35844" name="灯片编号占位符 3">
            <a:extLst>
              <a:ext uri="{FF2B5EF4-FFF2-40B4-BE49-F238E27FC236}">
                <a16:creationId xmlns:a16="http://schemas.microsoft.com/office/drawing/2014/main" id="{C7FE18F2-A691-491E-A280-54C7796F400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E82A2F6-3499-42D0-8749-762CA2B60188}" type="slidenum">
              <a:rPr lang="zh-CN" altLang="en-US">
                <a:latin typeface="Tahoma" panose="020B0604030504040204" pitchFamily="34" charset="0"/>
              </a:rPr>
              <a:pPr>
                <a:spcBef>
                  <a:spcPct val="0"/>
                </a:spcBef>
              </a:pPr>
              <a:t>25</a:t>
            </a:fld>
            <a:endParaRPr lang="en-US" altLang="zh-CN">
              <a:latin typeface="Tahoma" panose="020B060403050404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26</a:t>
            </a:fld>
            <a:endParaRPr lang="en-US" altLang="zh-CN"/>
          </a:p>
        </p:txBody>
      </p:sp>
    </p:spTree>
    <p:extLst>
      <p:ext uri="{BB962C8B-B14F-4D97-AF65-F5344CB8AC3E}">
        <p14:creationId xmlns:p14="http://schemas.microsoft.com/office/powerpoint/2010/main" val="796629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a:t>
            </a:r>
            <a:r>
              <a:rPr lang="en-US" altLang="zh-CN" dirty="0"/>
              <a:t>B</a:t>
            </a:r>
            <a:r>
              <a:rPr lang="zh-CN" altLang="en-US" dirty="0"/>
              <a:t>是线性表</a:t>
            </a:r>
            <a:endParaRPr lang="en-US" altLang="zh-CN" dirty="0"/>
          </a:p>
          <a:p>
            <a:endParaRPr lang="en-US" altLang="zh-CN" dirty="0"/>
          </a:p>
          <a:p>
            <a:r>
              <a:rPr lang="en-US" altLang="zh-CN" b="1" dirty="0">
                <a:latin typeface="黑体" panose="02010609060101010101" pitchFamily="49" charset="-122"/>
                <a:ea typeface="黑体" panose="02010609060101010101" pitchFamily="49" charset="-122"/>
              </a:rPr>
              <a:t>E=(</a:t>
            </a:r>
            <a:r>
              <a:rPr lang="en-US" altLang="zh-CN" b="1" dirty="0" err="1">
                <a:latin typeface="黑体" panose="02010609060101010101" pitchFamily="49" charset="-122"/>
                <a:ea typeface="黑体" panose="02010609060101010101" pitchFamily="49" charset="-122"/>
              </a:rPr>
              <a:t>a,E</a:t>
            </a:r>
            <a:r>
              <a:rPr lang="en-US" altLang="zh-CN" b="1" dirty="0">
                <a:latin typeface="黑体" panose="02010609060101010101" pitchFamily="49" charset="-122"/>
                <a:ea typeface="黑体" panose="02010609060101010101" pitchFamily="49" charset="-122"/>
              </a:rPr>
              <a:t>)=(a,(a,(a,(a,….))))</a:t>
            </a:r>
            <a:r>
              <a:rPr lang="zh-CN" altLang="en-US" b="1" dirty="0">
                <a:latin typeface="黑体" panose="02010609060101010101" pitchFamily="49" charset="-122"/>
                <a:ea typeface="黑体" panose="02010609060101010101" pitchFamily="49" charset="-122"/>
              </a:rPr>
              <a:t>，注意表长仍然为</a:t>
            </a:r>
            <a:r>
              <a:rPr lang="en-US" altLang="zh-CN" b="1" dirty="0">
                <a:latin typeface="黑体" panose="02010609060101010101" pitchFamily="49" charset="-122"/>
                <a:ea typeface="黑体" panose="02010609060101010101" pitchFamily="49" charset="-122"/>
              </a:rPr>
              <a:t>2</a:t>
            </a:r>
            <a:endParaRPr lang="zh-CN" altLang="en-US" dirty="0"/>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27</a:t>
            </a:fld>
            <a:endParaRPr lang="en-US" altLang="zh-CN"/>
          </a:p>
        </p:txBody>
      </p:sp>
    </p:spTree>
    <p:extLst>
      <p:ext uri="{BB962C8B-B14F-4D97-AF65-F5344CB8AC3E}">
        <p14:creationId xmlns:p14="http://schemas.microsoft.com/office/powerpoint/2010/main" val="3059227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9726C81A-266D-4C6F-B1E4-78BF71175662}"/>
              </a:ext>
            </a:extLst>
          </p:cNvPr>
          <p:cNvSpPr>
            <a:spLocks noGrp="1" noRot="1" noChangeAspect="1" noChangeArrowheads="1" noTextEdit="1"/>
          </p:cNvSpPr>
          <p:nvPr>
            <p:ph type="sldImg"/>
          </p:nvPr>
        </p:nvSpPr>
        <p:spPr>
          <a:ln/>
        </p:spPr>
      </p:sp>
      <p:sp>
        <p:nvSpPr>
          <p:cNvPr id="39939" name="备注占位符 2">
            <a:extLst>
              <a:ext uri="{FF2B5EF4-FFF2-40B4-BE49-F238E27FC236}">
                <a16:creationId xmlns:a16="http://schemas.microsoft.com/office/drawing/2014/main" id="{B346778D-01BD-4EAE-BA49-4C64305B874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GetHead</a:t>
            </a:r>
            <a:r>
              <a:rPr lang="zh-CN" altLang="en-US"/>
              <a:t>是一个函数，自带一个括号，括号里的内容才是广义表的内容。</a:t>
            </a:r>
          </a:p>
        </p:txBody>
      </p:sp>
      <p:sp>
        <p:nvSpPr>
          <p:cNvPr id="39940" name="灯片编号占位符 3">
            <a:extLst>
              <a:ext uri="{FF2B5EF4-FFF2-40B4-BE49-F238E27FC236}">
                <a16:creationId xmlns:a16="http://schemas.microsoft.com/office/drawing/2014/main" id="{65268140-3664-4A65-AFF1-A5761DFDA3A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BAB20EA-9D49-412C-8873-7D2D9AA0EC42}" type="slidenum">
              <a:rPr lang="zh-CN" altLang="en-US">
                <a:latin typeface="Tahoma" panose="020B0604030504040204" pitchFamily="34" charset="0"/>
              </a:rPr>
              <a:pPr>
                <a:spcBef>
                  <a:spcPct val="0"/>
                </a:spcBef>
              </a:pPr>
              <a:t>28</a:t>
            </a:fld>
            <a:endParaRPr lang="en-US" altLang="zh-CN">
              <a:latin typeface="Tahoma" panose="020B060403050404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AAAAE68A-4030-41AB-A395-ED2115E6B1B8}"/>
              </a:ext>
            </a:extLst>
          </p:cNvPr>
          <p:cNvSpPr>
            <a:spLocks noGrp="1" noRot="1" noChangeAspect="1" noChangeArrowheads="1" noTextEdit="1"/>
          </p:cNvSpPr>
          <p:nvPr>
            <p:ph type="sldImg"/>
          </p:nvPr>
        </p:nvSpPr>
        <p:spPr>
          <a:ln/>
        </p:spPr>
      </p:sp>
      <p:sp>
        <p:nvSpPr>
          <p:cNvPr id="41987" name="备注占位符 2">
            <a:extLst>
              <a:ext uri="{FF2B5EF4-FFF2-40B4-BE49-F238E27FC236}">
                <a16:creationId xmlns:a16="http://schemas.microsoft.com/office/drawing/2014/main" id="{B063B879-AC15-45FF-AE48-6DB85D2E73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t>GetTail</a:t>
            </a:r>
            <a:r>
              <a:rPr lang="zh-CN" altLang="en-US" dirty="0"/>
              <a:t>是一个函数，自带一个括号，括号里的内容才是广义表的内容。</a:t>
            </a:r>
            <a:endParaRPr lang="en-US" altLang="zh-CN" dirty="0"/>
          </a:p>
          <a:p>
            <a:endParaRPr lang="en-US" altLang="zh-CN" dirty="0"/>
          </a:p>
          <a:p>
            <a:r>
              <a:rPr lang="zh-CN" altLang="en-US" dirty="0"/>
              <a:t>表尾是带括号的，所以一定是列表</a:t>
            </a:r>
          </a:p>
          <a:p>
            <a:endParaRPr lang="zh-CN" altLang="en-US" dirty="0"/>
          </a:p>
        </p:txBody>
      </p:sp>
      <p:sp>
        <p:nvSpPr>
          <p:cNvPr id="41988" name="灯片编号占位符 3">
            <a:extLst>
              <a:ext uri="{FF2B5EF4-FFF2-40B4-BE49-F238E27FC236}">
                <a16:creationId xmlns:a16="http://schemas.microsoft.com/office/drawing/2014/main" id="{E28FC675-40E7-44D5-AF3B-AFAB255793C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C94CCB6-4454-485D-91BE-16EEC910C3CC}" type="slidenum">
              <a:rPr lang="zh-CN" altLang="en-US">
                <a:latin typeface="Tahoma" panose="020B0604030504040204" pitchFamily="34" charset="0"/>
              </a:rPr>
              <a:pPr>
                <a:spcBef>
                  <a:spcPct val="0"/>
                </a:spcBef>
              </a:pPr>
              <a:t>29</a:t>
            </a:fld>
            <a:endParaRPr lang="en-US" altLang="zh-CN">
              <a:latin typeface="Tahoma" panose="020B060403050404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5E096453-7791-4226-8D82-E8A39FA6A5DB}"/>
              </a:ext>
            </a:extLst>
          </p:cNvPr>
          <p:cNvSpPr>
            <a:spLocks noGrp="1" noRot="1" noChangeAspect="1" noChangeArrowheads="1" noTextEdit="1"/>
          </p:cNvSpPr>
          <p:nvPr>
            <p:ph type="sldImg"/>
          </p:nvPr>
        </p:nvSpPr>
        <p:spPr>
          <a:ln/>
        </p:spPr>
      </p:sp>
      <p:sp>
        <p:nvSpPr>
          <p:cNvPr id="44035" name="备注占位符 2">
            <a:extLst>
              <a:ext uri="{FF2B5EF4-FFF2-40B4-BE49-F238E27FC236}">
                <a16:creationId xmlns:a16="http://schemas.microsoft.com/office/drawing/2014/main" id="{6EFA09C9-D9BB-4CDE-877D-05ACC54C98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36" name="灯片编号占位符 3">
            <a:extLst>
              <a:ext uri="{FF2B5EF4-FFF2-40B4-BE49-F238E27FC236}">
                <a16:creationId xmlns:a16="http://schemas.microsoft.com/office/drawing/2014/main" id="{ECB78CEA-D38F-40EC-B7F5-A989F6BFA6D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BFD7B0D-1054-4A97-A12C-91062CAB2935}" type="slidenum">
              <a:rPr lang="zh-CN" altLang="en-US">
                <a:latin typeface="Tahoma" panose="020B0604030504040204" pitchFamily="34" charset="0"/>
              </a:rPr>
              <a:pPr>
                <a:spcBef>
                  <a:spcPct val="0"/>
                </a:spcBef>
              </a:pPr>
              <a:t>30</a:t>
            </a:fld>
            <a:endParaRPr lang="en-US" altLang="zh-CN">
              <a:latin typeface="Tahoma" panose="020B060403050404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a:t>
            </a:r>
            <a:r>
              <a:rPr lang="en-US" altLang="zh-CN" dirty="0"/>
              <a:t>A</a:t>
            </a:r>
            <a:r>
              <a:rPr lang="zh-CN" altLang="en-US" dirty="0"/>
              <a:t>是空表，因此</a:t>
            </a:r>
            <a:r>
              <a:rPr lang="en-US" altLang="zh-CN" dirty="0"/>
              <a:t>D</a:t>
            </a:r>
            <a:r>
              <a:rPr lang="zh-CN" altLang="en-US" dirty="0"/>
              <a:t>的第一个元素直接用</a:t>
            </a:r>
            <a:r>
              <a:rPr lang="en-US" altLang="zh-CN" dirty="0"/>
              <a:t>NULL</a:t>
            </a:r>
            <a:r>
              <a:rPr lang="zh-CN" altLang="en-US" dirty="0"/>
              <a:t>表示了</a:t>
            </a:r>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32</a:t>
            </a:fld>
            <a:endParaRPr lang="en-US" altLang="zh-CN"/>
          </a:p>
        </p:txBody>
      </p:sp>
    </p:spTree>
    <p:extLst>
      <p:ext uri="{BB962C8B-B14F-4D97-AF65-F5344CB8AC3E}">
        <p14:creationId xmlns:p14="http://schemas.microsoft.com/office/powerpoint/2010/main" val="2076511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5</a:t>
            </a:fld>
            <a:endParaRPr lang="en-US" altLang="zh-CN"/>
          </a:p>
        </p:txBody>
      </p:sp>
    </p:spTree>
    <p:extLst>
      <p:ext uri="{BB962C8B-B14F-4D97-AF65-F5344CB8AC3E}">
        <p14:creationId xmlns:p14="http://schemas.microsoft.com/office/powerpoint/2010/main" val="3627829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当一个数组的每一个数组元素都含有两个下标时，该数组成为二维数组。可以把一个二维数组看成是每个数据元素都是相同类型的一维数组的一维数组，这样，就也可以把二维数组看作为一个线性表。</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依次类推，一个三维数组可以看做是一个每个数据元素都是相同类型的二维数组的一维数组。</a:t>
            </a:r>
          </a:p>
          <a:p>
            <a:endParaRPr lang="zh-CN" altLang="en-US" dirty="0"/>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6</a:t>
            </a:fld>
            <a:endParaRPr lang="en-US" altLang="zh-CN"/>
          </a:p>
        </p:txBody>
      </p:sp>
    </p:spTree>
    <p:extLst>
      <p:ext uri="{BB962C8B-B14F-4D97-AF65-F5344CB8AC3E}">
        <p14:creationId xmlns:p14="http://schemas.microsoft.com/office/powerpoint/2010/main" val="1089448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7</a:t>
            </a:fld>
            <a:endParaRPr lang="en-US" altLang="zh-CN"/>
          </a:p>
        </p:txBody>
      </p:sp>
    </p:spTree>
    <p:extLst>
      <p:ext uri="{BB962C8B-B14F-4D97-AF65-F5344CB8AC3E}">
        <p14:creationId xmlns:p14="http://schemas.microsoft.com/office/powerpoint/2010/main" val="3767210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8</a:t>
            </a:fld>
            <a:endParaRPr lang="en-US" altLang="zh-CN"/>
          </a:p>
        </p:txBody>
      </p:sp>
    </p:spTree>
    <p:extLst>
      <p:ext uri="{BB962C8B-B14F-4D97-AF65-F5344CB8AC3E}">
        <p14:creationId xmlns:p14="http://schemas.microsoft.com/office/powerpoint/2010/main" val="3581978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FB9A54E-8C9E-4916-BE69-2B3D9C2117DB}" type="slidenum">
              <a:rPr lang="zh-CN" altLang="en-US" smtClean="0"/>
              <a:pPr>
                <a:defRPr/>
              </a:pPr>
              <a:t>9</a:t>
            </a:fld>
            <a:endParaRPr lang="en-US" altLang="zh-CN"/>
          </a:p>
        </p:txBody>
      </p:sp>
    </p:spTree>
    <p:extLst>
      <p:ext uri="{BB962C8B-B14F-4D97-AF65-F5344CB8AC3E}">
        <p14:creationId xmlns:p14="http://schemas.microsoft.com/office/powerpoint/2010/main" val="161026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46820DEB-38E1-40A7-8CA0-ACB01F9C5146}"/>
              </a:ext>
            </a:extLst>
          </p:cNvPr>
          <p:cNvSpPr>
            <a:spLocks noGrp="1" noRot="1" noChangeAspect="1" noChangeArrowheads="1" noTextEdit="1"/>
          </p:cNvSpPr>
          <p:nvPr>
            <p:ph type="sldImg"/>
          </p:nvPr>
        </p:nvSpPr>
        <p:spPr>
          <a:ln/>
        </p:spPr>
      </p:sp>
      <p:sp>
        <p:nvSpPr>
          <p:cNvPr id="16387" name="备注占位符 2">
            <a:extLst>
              <a:ext uri="{FF2B5EF4-FFF2-40B4-BE49-F238E27FC236}">
                <a16:creationId xmlns:a16="http://schemas.microsoft.com/office/drawing/2014/main" id="{16EE23F1-9059-4F1E-8F8B-5D851CF467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黑体" panose="02010609060101010101" pitchFamily="49" charset="-122"/>
                <a:ea typeface="黑体" panose="02010609060101010101" pitchFamily="49" charset="-122"/>
              </a:rPr>
              <a:t>对于数组，一旦规定了它的维数和各个维的长度，便可为其分配存储空间。反之，只要给出一组下标便可求得相应数组元素的存储位置。</a:t>
            </a:r>
            <a:endParaRPr lang="en-US" altLang="zh-CN" b="1" dirty="0">
              <a:latin typeface="黑体" panose="02010609060101010101" pitchFamily="49" charset="-122"/>
              <a:ea typeface="黑体" panose="02010609060101010101" pitchFamily="49" charset="-122"/>
            </a:endParaRPr>
          </a:p>
          <a:p>
            <a:endParaRPr lang="en-US" altLang="zh-CN" b="1" dirty="0">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latin typeface="黑体" panose="02010609060101010101" pitchFamily="49" charset="-122"/>
                <a:ea typeface="黑体" panose="02010609060101010101" pitchFamily="49" charset="-122"/>
              </a:rPr>
              <a:t>注意：下标从</a:t>
            </a:r>
            <a:r>
              <a:rPr lang="en-US" altLang="zh-CN" b="1" dirty="0">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开始，完整的式子应该是：</a:t>
            </a:r>
            <a:r>
              <a:rPr lang="en-US" altLang="zh-CN" sz="1200" b="1" dirty="0">
                <a:latin typeface="黑体" panose="02010609060101010101" pitchFamily="49" charset="-122"/>
                <a:ea typeface="黑体" panose="02010609060101010101" pitchFamily="49" charset="-122"/>
              </a:rPr>
              <a:t>LOC(a</a:t>
            </a:r>
            <a:r>
              <a:rPr lang="en-US" altLang="zh-CN" sz="1200" b="1" baseline="-25000" dirty="0">
                <a:latin typeface="黑体" panose="02010609060101010101" pitchFamily="49" charset="-122"/>
                <a:ea typeface="黑体" panose="02010609060101010101" pitchFamily="49" charset="-122"/>
              </a:rPr>
              <a:t>ij</a:t>
            </a:r>
            <a:r>
              <a:rPr lang="en-US" altLang="zh-CN" sz="1200" b="1" dirty="0">
                <a:latin typeface="黑体" panose="02010609060101010101" pitchFamily="49" charset="-122"/>
                <a:ea typeface="黑体" panose="02010609060101010101" pitchFamily="49" charset="-122"/>
              </a:rPr>
              <a:t>) = LOC(a</a:t>
            </a:r>
            <a:r>
              <a:rPr lang="en-US" altLang="zh-CN" sz="1200" b="1" baseline="-25000" dirty="0">
                <a:latin typeface="黑体" panose="02010609060101010101" pitchFamily="49" charset="-122"/>
                <a:ea typeface="黑体" panose="02010609060101010101" pitchFamily="49" charset="-122"/>
              </a:rPr>
              <a:t>00</a:t>
            </a:r>
            <a:r>
              <a:rPr lang="en-US" altLang="zh-CN" sz="1200" b="1" dirty="0">
                <a:latin typeface="黑体" panose="02010609060101010101" pitchFamily="49" charset="-122"/>
                <a:ea typeface="黑体" panose="02010609060101010101" pitchFamily="49" charset="-122"/>
              </a:rPr>
              <a:t>) + (</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i-0</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 x n + </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j-0</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 x L</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1" dirty="0">
                <a:latin typeface="黑体" panose="02010609060101010101" pitchFamily="49" charset="-122"/>
                <a:ea typeface="黑体" panose="02010609060101010101" pitchFamily="49" charset="-122"/>
              </a:rPr>
              <a:t>          </a:t>
            </a:r>
            <a:r>
              <a:rPr lang="zh-CN" altLang="en-US" sz="1200" b="1" dirty="0">
                <a:latin typeface="黑体" panose="02010609060101010101" pitchFamily="49" charset="-122"/>
                <a:ea typeface="黑体" panose="02010609060101010101" pitchFamily="49" charset="-122"/>
              </a:rPr>
              <a:t>如果下标从</a:t>
            </a:r>
            <a:r>
              <a:rPr lang="en-US" altLang="zh-CN" sz="1200" b="1" dirty="0">
                <a:latin typeface="黑体" panose="02010609060101010101" pitchFamily="49" charset="-122"/>
                <a:ea typeface="黑体" panose="02010609060101010101" pitchFamily="49" charset="-122"/>
              </a:rPr>
              <a:t>1</a:t>
            </a:r>
            <a:r>
              <a:rPr lang="zh-CN" altLang="en-US" sz="1200" b="1" dirty="0">
                <a:latin typeface="黑体" panose="02010609060101010101" pitchFamily="49" charset="-122"/>
                <a:ea typeface="黑体" panose="02010609060101010101" pitchFamily="49" charset="-122"/>
              </a:rPr>
              <a:t>开始，则公式为：</a:t>
            </a:r>
            <a:r>
              <a:rPr lang="en-US" altLang="zh-CN" sz="1200" b="1" dirty="0">
                <a:latin typeface="黑体" panose="02010609060101010101" pitchFamily="49" charset="-122"/>
                <a:ea typeface="黑体" panose="02010609060101010101" pitchFamily="49" charset="-122"/>
              </a:rPr>
              <a:t>LOC(a</a:t>
            </a:r>
            <a:r>
              <a:rPr lang="en-US" altLang="zh-CN" sz="1200" b="1" baseline="-25000" dirty="0">
                <a:latin typeface="黑体" panose="02010609060101010101" pitchFamily="49" charset="-122"/>
                <a:ea typeface="黑体" panose="02010609060101010101" pitchFamily="49" charset="-122"/>
              </a:rPr>
              <a:t>ij</a:t>
            </a:r>
            <a:r>
              <a:rPr lang="en-US" altLang="zh-CN" sz="1200" b="1" dirty="0">
                <a:latin typeface="黑体" panose="02010609060101010101" pitchFamily="49" charset="-122"/>
                <a:ea typeface="黑体" panose="02010609060101010101" pitchFamily="49" charset="-122"/>
              </a:rPr>
              <a:t>) = LOC(a</a:t>
            </a:r>
            <a:r>
              <a:rPr lang="en-US" altLang="zh-CN" sz="1200" b="1" baseline="-25000" dirty="0">
                <a:latin typeface="黑体" panose="02010609060101010101" pitchFamily="49" charset="-122"/>
                <a:ea typeface="黑体" panose="02010609060101010101" pitchFamily="49" charset="-122"/>
              </a:rPr>
              <a:t>11</a:t>
            </a:r>
            <a:r>
              <a:rPr lang="en-US" altLang="zh-CN" sz="1200" b="1" dirty="0">
                <a:latin typeface="黑体" panose="02010609060101010101" pitchFamily="49" charset="-122"/>
                <a:ea typeface="黑体" panose="02010609060101010101" pitchFamily="49" charset="-122"/>
              </a:rPr>
              <a:t>) + (</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i-1</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 x n + </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j-1</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 x L</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latin typeface="黑体" panose="02010609060101010101" pitchFamily="49" charset="-122"/>
              <a:ea typeface="黑体" panose="02010609060101010101" pitchFamily="49" charset="-122"/>
            </a:endParaRPr>
          </a:p>
          <a:p>
            <a:endParaRPr lang="en-US" altLang="zh-CN" b="1" dirty="0">
              <a:latin typeface="黑体" panose="02010609060101010101" pitchFamily="49" charset="-122"/>
              <a:ea typeface="黑体" panose="02010609060101010101" pitchFamily="49" charset="-122"/>
            </a:endParaRPr>
          </a:p>
          <a:p>
            <a:endParaRPr lang="en-US" altLang="zh-CN" b="1" dirty="0">
              <a:latin typeface="黑体" panose="02010609060101010101" pitchFamily="49" charset="-122"/>
              <a:ea typeface="黑体" panose="02010609060101010101" pitchFamily="49" charset="-122"/>
            </a:endParaRPr>
          </a:p>
          <a:p>
            <a:endParaRPr lang="en-US" altLang="zh-CN" b="1" dirty="0">
              <a:latin typeface="黑体" panose="02010609060101010101" pitchFamily="49" charset="-122"/>
              <a:ea typeface="黑体" panose="02010609060101010101" pitchFamily="49" charset="-122"/>
            </a:endParaRPr>
          </a:p>
          <a:p>
            <a:endParaRPr lang="zh-CN" altLang="en-US" dirty="0"/>
          </a:p>
        </p:txBody>
      </p:sp>
      <p:sp>
        <p:nvSpPr>
          <p:cNvPr id="16388" name="灯片编号占位符 3">
            <a:extLst>
              <a:ext uri="{FF2B5EF4-FFF2-40B4-BE49-F238E27FC236}">
                <a16:creationId xmlns:a16="http://schemas.microsoft.com/office/drawing/2014/main" id="{A900863A-7C23-4443-8110-0249B1AFA26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21E29C3-399A-4F0A-99B2-85941921EA39}" type="slidenum">
              <a:rPr lang="zh-CN" altLang="en-US">
                <a:latin typeface="Tahoma" panose="020B0604030504040204" pitchFamily="34" charset="0"/>
              </a:rPr>
              <a:pPr>
                <a:spcBef>
                  <a:spcPct val="0"/>
                </a:spcBef>
              </a:pPr>
              <a:t>10</a:t>
            </a:fld>
            <a:endParaRPr lang="en-US" altLang="zh-CN">
              <a:latin typeface="Tahoma" panose="020B060403050404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172CC5C1-BD9A-4B36-B0DB-3F0C87BFD4E0}"/>
              </a:ext>
            </a:extLst>
          </p:cNvPr>
          <p:cNvSpPr>
            <a:spLocks noGrp="1" noRot="1" noChangeAspect="1" noChangeArrowheads="1" noTextEdit="1"/>
          </p:cNvSpPr>
          <p:nvPr>
            <p:ph type="sldImg"/>
          </p:nvPr>
        </p:nvSpPr>
        <p:spPr>
          <a:ln/>
        </p:spPr>
      </p:sp>
      <p:sp>
        <p:nvSpPr>
          <p:cNvPr id="18435" name="备注占位符 2">
            <a:extLst>
              <a:ext uri="{FF2B5EF4-FFF2-40B4-BE49-F238E27FC236}">
                <a16:creationId xmlns:a16="http://schemas.microsoft.com/office/drawing/2014/main" id="{05787A2C-C4FB-449B-BF74-47EA96B301A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注意：下标从</a:t>
            </a:r>
            <a:r>
              <a:rPr lang="en-US" altLang="zh-CN" dirty="0"/>
              <a:t>0</a:t>
            </a:r>
            <a:r>
              <a:rPr lang="zh-CN" altLang="en-US" dirty="0"/>
              <a:t>开始，完整的式子应该是：</a:t>
            </a:r>
            <a:r>
              <a:rPr lang="en-US" altLang="zh-CN" dirty="0"/>
              <a:t>LOC(a</a:t>
            </a:r>
            <a:r>
              <a:rPr lang="en-US" altLang="zh-CN" baseline="-25000" dirty="0"/>
              <a:t>ij</a:t>
            </a:r>
            <a:r>
              <a:rPr lang="en-US" altLang="zh-CN" dirty="0"/>
              <a:t>) = LOC(a</a:t>
            </a:r>
            <a:r>
              <a:rPr lang="en-US" altLang="zh-CN" baseline="-25000" dirty="0"/>
              <a:t>00</a:t>
            </a:r>
            <a:r>
              <a:rPr lang="en-US" altLang="zh-CN" dirty="0"/>
              <a:t>) + </a:t>
            </a:r>
            <a:r>
              <a:rPr lang="en-US" altLang="zh-CN" sz="1200" b="1" dirty="0">
                <a:latin typeface="黑体" panose="02010609060101010101" pitchFamily="49" charset="-122"/>
                <a:ea typeface="黑体" panose="02010609060101010101" pitchFamily="49" charset="-122"/>
              </a:rPr>
              <a:t>(</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i-0 </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 j -0</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x m) x L</a:t>
            </a:r>
            <a:endParaRPr lang="en-US" altLang="zh-CN" dirty="0"/>
          </a:p>
          <a:p>
            <a:pPr eaLnBrk="1" hangingPunct="1"/>
            <a:r>
              <a:rPr lang="en-US" altLang="zh-CN" dirty="0"/>
              <a:t>          </a:t>
            </a:r>
            <a:r>
              <a:rPr lang="zh-CN" altLang="en-US" dirty="0"/>
              <a:t>如果下标从</a:t>
            </a:r>
            <a:r>
              <a:rPr lang="en-US" altLang="zh-CN" dirty="0"/>
              <a:t>1</a:t>
            </a:r>
            <a:r>
              <a:rPr lang="zh-CN" altLang="en-US" dirty="0"/>
              <a:t>开始，则公式为：</a:t>
            </a:r>
            <a:r>
              <a:rPr lang="en-US" altLang="zh-CN" dirty="0"/>
              <a:t>LOC(aij) = LOC(a</a:t>
            </a:r>
            <a:r>
              <a:rPr lang="en-US" altLang="zh-CN" baseline="-25000" dirty="0"/>
              <a:t>11</a:t>
            </a:r>
            <a:r>
              <a:rPr lang="en-US" altLang="zh-CN" dirty="0"/>
              <a:t>) + </a:t>
            </a:r>
            <a:r>
              <a:rPr lang="en-US" altLang="zh-CN" sz="1200" b="1" dirty="0">
                <a:latin typeface="黑体" panose="02010609060101010101" pitchFamily="49" charset="-122"/>
                <a:ea typeface="黑体" panose="02010609060101010101" pitchFamily="49" charset="-122"/>
              </a:rPr>
              <a:t>(</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i-1</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 + </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j -1</a:t>
            </a:r>
            <a:r>
              <a:rPr lang="zh-CN" altLang="en-US" sz="1200" b="1" dirty="0">
                <a:latin typeface="黑体" panose="02010609060101010101" pitchFamily="49" charset="-122"/>
                <a:ea typeface="黑体" panose="02010609060101010101" pitchFamily="49" charset="-122"/>
              </a:rPr>
              <a:t>）</a:t>
            </a:r>
            <a:r>
              <a:rPr lang="en-US" altLang="zh-CN" sz="1200" b="1" dirty="0">
                <a:latin typeface="黑体" panose="02010609060101010101" pitchFamily="49" charset="-122"/>
                <a:ea typeface="黑体" panose="02010609060101010101" pitchFamily="49" charset="-122"/>
              </a:rPr>
              <a:t>x m) x L</a:t>
            </a:r>
          </a:p>
          <a:p>
            <a:endParaRPr lang="zh-CN" altLang="en-US" dirty="0"/>
          </a:p>
        </p:txBody>
      </p:sp>
      <p:sp>
        <p:nvSpPr>
          <p:cNvPr id="18436" name="灯片编号占位符 3">
            <a:extLst>
              <a:ext uri="{FF2B5EF4-FFF2-40B4-BE49-F238E27FC236}">
                <a16:creationId xmlns:a16="http://schemas.microsoft.com/office/drawing/2014/main" id="{DE1BB159-BD06-4B10-B196-BA0EC831586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9FBE3DD-12A7-421C-BA24-879BB69F7434}" type="slidenum">
              <a:rPr lang="zh-CN" altLang="en-US">
                <a:latin typeface="Tahoma" panose="020B0604030504040204" pitchFamily="34" charset="0"/>
              </a:rPr>
              <a:pPr>
                <a:spcBef>
                  <a:spcPct val="0"/>
                </a:spcBef>
              </a:pPr>
              <a:t>11</a:t>
            </a:fld>
            <a:endParaRPr lang="en-US" altLang="zh-CN">
              <a:latin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743DC7DE-FEBD-499C-9157-7EE8082754F0}"/>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7A761F9E-E0A3-42FB-9819-E1E36081FFF4}"/>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420E0C73-4900-48CA-990C-19D6009758FF}"/>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 name="Rectangle 5">
                <a:extLst>
                  <a:ext uri="{FF2B5EF4-FFF2-40B4-BE49-F238E27FC236}">
                    <a16:creationId xmlns:a16="http://schemas.microsoft.com/office/drawing/2014/main" id="{3233B28C-D14E-45B2-B1AD-F72128500EBE}"/>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6" name="Group 6">
              <a:extLst>
                <a:ext uri="{FF2B5EF4-FFF2-40B4-BE49-F238E27FC236}">
                  <a16:creationId xmlns:a16="http://schemas.microsoft.com/office/drawing/2014/main" id="{EA653A66-39AB-40CD-87AF-4658287ED049}"/>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2A7CF020-9CB9-4406-B016-AD9184158357}"/>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 name="Rectangle 8">
                <a:extLst>
                  <a:ext uri="{FF2B5EF4-FFF2-40B4-BE49-F238E27FC236}">
                    <a16:creationId xmlns:a16="http://schemas.microsoft.com/office/drawing/2014/main" id="{478BDDF4-4569-4FC5-8CA6-0C1E08B3B4F4}"/>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7" name="Rectangle 9">
              <a:extLst>
                <a:ext uri="{FF2B5EF4-FFF2-40B4-BE49-F238E27FC236}">
                  <a16:creationId xmlns:a16="http://schemas.microsoft.com/office/drawing/2014/main" id="{FC8D5936-185B-4768-979F-76D7101A9032}"/>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Rectangle 10">
              <a:extLst>
                <a:ext uri="{FF2B5EF4-FFF2-40B4-BE49-F238E27FC236}">
                  <a16:creationId xmlns:a16="http://schemas.microsoft.com/office/drawing/2014/main" id="{59A43D91-11A0-4CFA-8269-70DC7BA0F9A4}"/>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 name="Rectangle 11">
              <a:extLst>
                <a:ext uri="{FF2B5EF4-FFF2-40B4-BE49-F238E27FC236}">
                  <a16:creationId xmlns:a16="http://schemas.microsoft.com/office/drawing/2014/main" id="{B08812A7-11C4-46B2-9B4E-A7D9D5ED65EE}"/>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r>
              <a:rPr lang="en-US" altLang="zh-CN"/>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
        <p:nvSpPr>
          <p:cNvPr id="14" name="Rectangle 14">
            <a:extLst>
              <a:ext uri="{FF2B5EF4-FFF2-40B4-BE49-F238E27FC236}">
                <a16:creationId xmlns:a16="http://schemas.microsoft.com/office/drawing/2014/main" id="{E1067D37-CC71-4922-8912-C8FA1C5A8183}"/>
              </a:ext>
            </a:extLst>
          </p:cNvPr>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endParaRPr lang="en-US" altLang="zh-CN"/>
          </a:p>
        </p:txBody>
      </p:sp>
      <p:sp>
        <p:nvSpPr>
          <p:cNvPr id="15" name="Rectangle 15">
            <a:extLst>
              <a:ext uri="{FF2B5EF4-FFF2-40B4-BE49-F238E27FC236}">
                <a16:creationId xmlns:a16="http://schemas.microsoft.com/office/drawing/2014/main" id="{9D799432-F1AE-4473-8A46-761B4183D784}"/>
              </a:ext>
            </a:extLst>
          </p:cNvPr>
          <p:cNvSpPr>
            <a:spLocks noGrp="1" noChangeArrowheads="1"/>
          </p:cNvSpPr>
          <p:nvPr>
            <p:ph type="ftr" sz="quarter" idx="11"/>
          </p:nvPr>
        </p:nvSpPr>
        <p:spPr>
          <a:xfrm>
            <a:off x="3429000" y="6248400"/>
            <a:ext cx="2895600" cy="457200"/>
          </a:xfrm>
        </p:spPr>
        <p:txBody>
          <a:bodyPr/>
          <a:lstStyle>
            <a:lvl1pPr algn="ctr">
              <a:defRPr kumimoji="1">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B76CDBFB-80A2-4F7C-BC19-E1C478BBBD6B}"/>
              </a:ext>
            </a:extLst>
          </p:cNvPr>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smtClean="0">
                <a:solidFill>
                  <a:schemeClr val="bg2"/>
                </a:solidFill>
              </a:defRPr>
            </a:lvl1pPr>
          </a:lstStyle>
          <a:p>
            <a:pPr>
              <a:defRPr/>
            </a:pPr>
            <a:fld id="{9EDE99B4-21C1-4372-92A3-3C716D29AFAF}" type="slidenum">
              <a:rPr lang="zh-CN" altLang="en-US"/>
              <a:pPr>
                <a:defRPr/>
              </a:pPr>
              <a:t>‹#›</a:t>
            </a:fld>
            <a:endParaRPr lang="en-US" altLang="zh-CN"/>
          </a:p>
        </p:txBody>
      </p:sp>
    </p:spTree>
    <p:extLst>
      <p:ext uri="{BB962C8B-B14F-4D97-AF65-F5344CB8AC3E}">
        <p14:creationId xmlns:p14="http://schemas.microsoft.com/office/powerpoint/2010/main" val="349750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2524B195-E2E8-4CB2-9AFD-78311F7E59BE}"/>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93703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1013" y="195263"/>
            <a:ext cx="2124075" cy="64341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5263"/>
            <a:ext cx="6221413" cy="64341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65EF560B-3078-48D7-A892-63975EBDDE1E}"/>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9381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D19EBBE9-FD19-4CCF-90BC-6B6168151F42}"/>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0376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F3A13FF9-4E1D-4180-8F36-FBC1AEDE7B0F}"/>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0898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05000"/>
            <a:ext cx="417195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1905000"/>
            <a:ext cx="4173538"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D3F1BFF4-A653-4C92-9387-2256C66F8A6F}"/>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54616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a:extLst>
              <a:ext uri="{FF2B5EF4-FFF2-40B4-BE49-F238E27FC236}">
                <a16:creationId xmlns:a16="http://schemas.microsoft.com/office/drawing/2014/main" id="{CD673A00-9171-401F-BDEA-3DD47E248FEE}"/>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81628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008FC53F-3BFB-482E-B341-56670996EBB6}"/>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994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E48EBF61-862F-4A8B-9A76-E16C5ED9C4CF}"/>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7513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C59E12F1-7CC4-4E83-B3CF-9110B5FAB2F8}"/>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42834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EB66BC3E-029E-41BA-BB65-E5BBA0644D5F}"/>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25515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E57C73C-4C0B-401B-B3B6-9C8D5F12B632}"/>
              </a:ext>
            </a:extLst>
          </p:cNvPr>
          <p:cNvSpPr>
            <a:spLocks noChangeArrowheads="1"/>
          </p:cNvSpPr>
          <p:nvPr/>
        </p:nvSpPr>
        <p:spPr bwMode="ltGray">
          <a:xfrm>
            <a:off x="290513" y="307975"/>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p>
        </p:txBody>
      </p:sp>
      <p:sp>
        <p:nvSpPr>
          <p:cNvPr id="1027" name="Rectangle 3">
            <a:extLst>
              <a:ext uri="{FF2B5EF4-FFF2-40B4-BE49-F238E27FC236}">
                <a16:creationId xmlns:a16="http://schemas.microsoft.com/office/drawing/2014/main" id="{F67FD2A3-1BCC-4FC8-B823-18FE78799B9E}"/>
              </a:ext>
            </a:extLst>
          </p:cNvPr>
          <p:cNvSpPr>
            <a:spLocks noChangeArrowheads="1"/>
          </p:cNvSpPr>
          <p:nvPr/>
        </p:nvSpPr>
        <p:spPr bwMode="ltGray">
          <a:xfrm>
            <a:off x="673100" y="307975"/>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p>
        </p:txBody>
      </p:sp>
      <p:sp>
        <p:nvSpPr>
          <p:cNvPr id="1028" name="Rectangle 9">
            <a:extLst>
              <a:ext uri="{FF2B5EF4-FFF2-40B4-BE49-F238E27FC236}">
                <a16:creationId xmlns:a16="http://schemas.microsoft.com/office/drawing/2014/main" id="{EF4E60AD-508A-47FE-97FA-417A76E4ABA1}"/>
              </a:ext>
            </a:extLst>
          </p:cNvPr>
          <p:cNvSpPr>
            <a:spLocks noGrp="1" noChangeArrowheads="1"/>
          </p:cNvSpPr>
          <p:nvPr>
            <p:ph type="title"/>
          </p:nvPr>
        </p:nvSpPr>
        <p:spPr bwMode="auto">
          <a:xfrm>
            <a:off x="990600" y="195263"/>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8FF6F247-166C-430F-AE99-F5DC2A077F83}"/>
              </a:ext>
            </a:extLst>
          </p:cNvPr>
          <p:cNvSpPr>
            <a:spLocks noGrp="1" noChangeArrowheads="1"/>
          </p:cNvSpPr>
          <p:nvPr>
            <p:ph type="body" idx="1"/>
          </p:nvPr>
        </p:nvSpPr>
        <p:spPr bwMode="auto">
          <a:xfrm>
            <a:off x="457200" y="1905000"/>
            <a:ext cx="84978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4524" name="Rectangle 12">
            <a:extLst>
              <a:ext uri="{FF2B5EF4-FFF2-40B4-BE49-F238E27FC236}">
                <a16:creationId xmlns:a16="http://schemas.microsoft.com/office/drawing/2014/main" id="{08632434-9D30-48DE-AF40-66CC653CC88A}"/>
              </a:ext>
            </a:extLst>
          </p:cNvPr>
          <p:cNvSpPr>
            <a:spLocks noGrp="1" noChangeArrowheads="1"/>
          </p:cNvSpPr>
          <p:nvPr>
            <p:ph type="ftr" sz="quarter" idx="3"/>
          </p:nvPr>
        </p:nvSpPr>
        <p:spPr bwMode="auto">
          <a:xfrm>
            <a:off x="7848600" y="6400800"/>
            <a:ext cx="1295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vl1pPr>
          </a:lstStyle>
          <a:p>
            <a:pPr>
              <a:defRPr/>
            </a:pPr>
            <a:endParaRPr lang="en-US" altLang="zh-CN"/>
          </a:p>
        </p:txBody>
      </p:sp>
      <p:graphicFrame>
        <p:nvGraphicFramePr>
          <p:cNvPr id="1031" name="Object 18">
            <a:extLst>
              <a:ext uri="{FF2B5EF4-FFF2-40B4-BE49-F238E27FC236}">
                <a16:creationId xmlns:a16="http://schemas.microsoft.com/office/drawing/2014/main" id="{D5B28037-6968-4584-B0D7-BACF02D6B5A4}"/>
              </a:ext>
            </a:extLst>
          </p:cNvPr>
          <p:cNvGraphicFramePr>
            <a:graphicFrameLocks noChangeAspect="1"/>
          </p:cNvGraphicFramePr>
          <p:nvPr userDrawn="1"/>
        </p:nvGraphicFramePr>
        <p:xfrm>
          <a:off x="419100" y="736600"/>
          <a:ext cx="885825" cy="471488"/>
        </p:xfrm>
        <a:graphic>
          <a:graphicData uri="http://schemas.openxmlformats.org/presentationml/2006/ole">
            <mc:AlternateContent xmlns:mc="http://schemas.openxmlformats.org/markup-compatibility/2006">
              <mc:Choice xmlns:v="urn:schemas-microsoft-com:vml" Requires="v">
                <p:oleObj spid="_x0000_s1155" name="位图图像" r:id="rId14" imgW="1162212" imgH="619211" progId="Paint.Picture">
                  <p:embed/>
                </p:oleObj>
              </mc:Choice>
              <mc:Fallback>
                <p:oleObj name="位图图像" r:id="rId14" imgW="1162212" imgH="619211" progId="Paint.Picture">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100" y="736600"/>
                        <a:ext cx="88582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Rectangle 19">
            <a:extLst>
              <a:ext uri="{FF2B5EF4-FFF2-40B4-BE49-F238E27FC236}">
                <a16:creationId xmlns:a16="http://schemas.microsoft.com/office/drawing/2014/main" id="{2B551C2D-5809-420F-B317-E19D4FD85C4C}"/>
              </a:ext>
            </a:extLst>
          </p:cNvPr>
          <p:cNvSpPr>
            <a:spLocks noChangeArrowheads="1"/>
          </p:cNvSpPr>
          <p:nvPr userDrawn="1"/>
        </p:nvSpPr>
        <p:spPr bwMode="ltGray">
          <a:xfrm>
            <a:off x="0" y="657225"/>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p>
        </p:txBody>
      </p:sp>
      <p:sp>
        <p:nvSpPr>
          <p:cNvPr id="1033" name="Rectangle 20">
            <a:extLst>
              <a:ext uri="{FF2B5EF4-FFF2-40B4-BE49-F238E27FC236}">
                <a16:creationId xmlns:a16="http://schemas.microsoft.com/office/drawing/2014/main" id="{0ABB0CA7-6EE9-49CD-BE18-37D9516E2626}"/>
              </a:ext>
            </a:extLst>
          </p:cNvPr>
          <p:cNvSpPr>
            <a:spLocks noChangeArrowheads="1"/>
          </p:cNvSpPr>
          <p:nvPr userDrawn="1"/>
        </p:nvSpPr>
        <p:spPr bwMode="gray">
          <a:xfrm>
            <a:off x="635000" y="20002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p>
        </p:txBody>
      </p:sp>
      <p:sp>
        <p:nvSpPr>
          <p:cNvPr id="1034" name="Rectangle 21">
            <a:extLst>
              <a:ext uri="{FF2B5EF4-FFF2-40B4-BE49-F238E27FC236}">
                <a16:creationId xmlns:a16="http://schemas.microsoft.com/office/drawing/2014/main" id="{29EA7872-BB14-445F-94CC-ED7B47395F97}"/>
              </a:ext>
            </a:extLst>
          </p:cNvPr>
          <p:cNvSpPr>
            <a:spLocks noChangeArrowheads="1"/>
          </p:cNvSpPr>
          <p:nvPr userDrawn="1"/>
        </p:nvSpPr>
        <p:spPr bwMode="gray">
          <a:xfrm>
            <a:off x="315913" y="990600"/>
            <a:ext cx="863758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p>
        </p:txBody>
      </p:sp>
      <p:pic>
        <p:nvPicPr>
          <p:cNvPr id="1035" name="Picture 24">
            <a:extLst>
              <a:ext uri="{FF2B5EF4-FFF2-40B4-BE49-F238E27FC236}">
                <a16:creationId xmlns:a16="http://schemas.microsoft.com/office/drawing/2014/main" id="{9C6AE104-334F-4476-BD66-0E8CD2B1B162}"/>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001000" y="952500"/>
            <a:ext cx="5334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4"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ctr" rtl="0" eaLnBrk="0" fontAlgn="base" hangingPunct="0">
        <a:spcBef>
          <a:spcPct val="0"/>
        </a:spcBef>
        <a:spcAft>
          <a:spcPct val="0"/>
        </a:spcAft>
        <a:defRPr kumimoji="1" sz="4800" b="1">
          <a:solidFill>
            <a:schemeClr val="tx2"/>
          </a:solidFill>
          <a:latin typeface="+mj-lt"/>
          <a:ea typeface="+mj-ea"/>
          <a:cs typeface="+mj-cs"/>
        </a:defRPr>
      </a:lvl1pPr>
      <a:lvl2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5pPr>
      <a:lvl6pPr marL="457200" algn="ctr" rtl="0" fontAlgn="base">
        <a:spcBef>
          <a:spcPct val="0"/>
        </a:spcBef>
        <a:spcAft>
          <a:spcPct val="0"/>
        </a:spcAft>
        <a:defRPr kumimoji="1" sz="4800" b="1">
          <a:solidFill>
            <a:schemeClr val="tx2"/>
          </a:solidFill>
          <a:latin typeface="Tahoma" pitchFamily="34" charset="0"/>
          <a:ea typeface="隶书" pitchFamily="49" charset="-122"/>
        </a:defRPr>
      </a:lvl6pPr>
      <a:lvl7pPr marL="914400" algn="ctr" rtl="0" fontAlgn="base">
        <a:spcBef>
          <a:spcPct val="0"/>
        </a:spcBef>
        <a:spcAft>
          <a:spcPct val="0"/>
        </a:spcAft>
        <a:defRPr kumimoji="1" sz="4800" b="1">
          <a:solidFill>
            <a:schemeClr val="tx2"/>
          </a:solidFill>
          <a:latin typeface="Tahoma" pitchFamily="34" charset="0"/>
          <a:ea typeface="隶书" pitchFamily="49" charset="-122"/>
        </a:defRPr>
      </a:lvl7pPr>
      <a:lvl8pPr marL="1371600" algn="ctr" rtl="0" fontAlgn="base">
        <a:spcBef>
          <a:spcPct val="0"/>
        </a:spcBef>
        <a:spcAft>
          <a:spcPct val="0"/>
        </a:spcAft>
        <a:defRPr kumimoji="1" sz="4800" b="1">
          <a:solidFill>
            <a:schemeClr val="tx2"/>
          </a:solidFill>
          <a:latin typeface="Tahoma" pitchFamily="34" charset="0"/>
          <a:ea typeface="隶书" pitchFamily="49" charset="-122"/>
        </a:defRPr>
      </a:lvl8pPr>
      <a:lvl9pPr marL="1828800" algn="ctr" rtl="0" fontAlgn="base">
        <a:spcBef>
          <a:spcPct val="0"/>
        </a:spcBef>
        <a:spcAft>
          <a:spcPct val="0"/>
        </a:spcAft>
        <a:defRPr kumimoji="1" sz="4800" b="1">
          <a:solidFill>
            <a:schemeClr val="tx2"/>
          </a:solidFill>
          <a:latin typeface="Tahoma" pitchFamily="34" charset="0"/>
          <a:ea typeface="隶书"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5802D92D-8273-4AAB-B838-39D7CD36BB65}"/>
              </a:ext>
            </a:extLst>
          </p:cNvPr>
          <p:cNvSpPr>
            <a:spLocks noGrp="1" noChangeArrowheads="1"/>
          </p:cNvSpPr>
          <p:nvPr>
            <p:ph type="title"/>
          </p:nvPr>
        </p:nvSpPr>
        <p:spPr>
          <a:xfrm>
            <a:off x="304800" y="3581400"/>
            <a:ext cx="8458200" cy="1463675"/>
          </a:xfrm>
          <a:solidFill>
            <a:schemeClr val="bg1"/>
          </a:solidFill>
        </p:spPr>
        <p:txBody>
          <a:bodyPr anchor="t">
            <a:spAutoFit/>
          </a:bodyPr>
          <a:lstStyle/>
          <a:p>
            <a:pPr eaLnBrk="1" hangingPunct="1">
              <a:spcBef>
                <a:spcPct val="50000"/>
              </a:spcBef>
              <a:defRPr/>
            </a:pPr>
            <a:r>
              <a:rPr lang="zh-CN" altLang="en-US" sz="3600">
                <a:solidFill>
                  <a:schemeClr val="tx1"/>
                </a:solidFill>
                <a:latin typeface="隶书" pitchFamily="49" charset="-122"/>
              </a:rPr>
              <a:t>第五章</a:t>
            </a:r>
            <a:br>
              <a:rPr lang="zh-CN" altLang="en-US" sz="7200">
                <a:solidFill>
                  <a:schemeClr val="tx1"/>
                </a:solidFill>
                <a:latin typeface="隶书" pitchFamily="49" charset="-122"/>
              </a:rPr>
            </a:br>
            <a:r>
              <a:rPr lang="zh-CN" altLang="en-US" sz="5400">
                <a:solidFill>
                  <a:schemeClr val="tx1"/>
                </a:solidFill>
                <a:effectLst>
                  <a:outerShdw blurRad="38100" dist="38100" dir="2700000" algn="tl">
                    <a:srgbClr val="C0C0C0"/>
                  </a:outerShdw>
                </a:effectLst>
                <a:latin typeface="隶书" pitchFamily="49" charset="-122"/>
              </a:rPr>
              <a:t>数组和广义表</a:t>
            </a:r>
            <a:endParaRPr lang="en-US" altLang="zh-CN" sz="2800">
              <a:solidFill>
                <a:schemeClr val="tx1"/>
              </a:solidFill>
              <a:effectLst>
                <a:outerShdw blurRad="38100" dist="38100" dir="2700000" algn="tl">
                  <a:srgbClr val="C0C0C0"/>
                </a:outerShdw>
              </a:effectLst>
              <a:latin typeface="隶书" pitchFamily="49" charset="-122"/>
            </a:endParaRPr>
          </a:p>
        </p:txBody>
      </p:sp>
      <p:sp>
        <p:nvSpPr>
          <p:cNvPr id="5123" name="Rectangle 3">
            <a:extLst>
              <a:ext uri="{FF2B5EF4-FFF2-40B4-BE49-F238E27FC236}">
                <a16:creationId xmlns:a16="http://schemas.microsoft.com/office/drawing/2014/main" id="{B4D4B30F-0423-41C9-B02E-396717C0529D}"/>
              </a:ext>
            </a:extLst>
          </p:cNvPr>
          <p:cNvSpPr>
            <a:spLocks noChangeArrowheads="1"/>
          </p:cNvSpPr>
          <p:nvPr/>
        </p:nvSpPr>
        <p:spPr bwMode="gray">
          <a:xfrm>
            <a:off x="304800" y="2667000"/>
            <a:ext cx="8458200" cy="92075"/>
          </a:xfrm>
          <a:prstGeom prst="rect">
            <a:avLst/>
          </a:prstGeom>
          <a:gradFill rotWithShape="0">
            <a:gsLst>
              <a:gs pos="0">
                <a:srgbClr val="3333FF"/>
              </a:gs>
              <a:gs pos="100000">
                <a:srgbClr val="CCE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124" name="Rectangle 4">
            <a:extLst>
              <a:ext uri="{FF2B5EF4-FFF2-40B4-BE49-F238E27FC236}">
                <a16:creationId xmlns:a16="http://schemas.microsoft.com/office/drawing/2014/main" id="{0B7BA5ED-0DC6-45CD-9D93-2017082CB139}"/>
              </a:ext>
            </a:extLst>
          </p:cNvPr>
          <p:cNvSpPr>
            <a:spLocks noChangeArrowheads="1"/>
          </p:cNvSpPr>
          <p:nvPr/>
        </p:nvSpPr>
        <p:spPr bwMode="auto">
          <a:xfrm>
            <a:off x="0" y="0"/>
            <a:ext cx="9144000" cy="152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8725" name="Rectangle 5">
            <a:extLst>
              <a:ext uri="{FF2B5EF4-FFF2-40B4-BE49-F238E27FC236}">
                <a16:creationId xmlns:a16="http://schemas.microsoft.com/office/drawing/2014/main" id="{581018CB-D49F-4870-B51E-7CC2565CE41F}"/>
              </a:ext>
            </a:extLst>
          </p:cNvPr>
          <p:cNvSpPr>
            <a:spLocks noChangeArrowheads="1"/>
          </p:cNvSpPr>
          <p:nvPr/>
        </p:nvSpPr>
        <p:spPr bwMode="auto">
          <a:xfrm>
            <a:off x="609600" y="1066800"/>
            <a:ext cx="7869238" cy="1006475"/>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6000" b="1">
                <a:solidFill>
                  <a:srgbClr val="333399"/>
                </a:solidFill>
                <a:effectLst>
                  <a:outerShdw blurRad="38100" dist="38100" dir="2700000" algn="tl">
                    <a:srgbClr val="C0C0C0"/>
                  </a:outerShdw>
                </a:effectLst>
                <a:latin typeface="华文彩云" pitchFamily="2" charset="-122"/>
                <a:ea typeface="华文彩云" pitchFamily="2" charset="-122"/>
              </a:rPr>
              <a:t>数据结构</a:t>
            </a:r>
            <a:endParaRPr lang="en-US" altLang="zh-CN" sz="6000" b="1">
              <a:solidFill>
                <a:srgbClr val="333399"/>
              </a:solidFill>
              <a:effectLst>
                <a:outerShdw blurRad="38100" dist="38100" dir="2700000" algn="tl">
                  <a:srgbClr val="C0C0C0"/>
                </a:outerShdw>
              </a:effectLst>
              <a:latin typeface="华文彩云" pitchFamily="2" charset="-122"/>
              <a:ea typeface="华文彩云"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51DB7A2-EB59-47D2-964D-7BF265479F69}"/>
              </a:ext>
            </a:extLst>
          </p:cNvPr>
          <p:cNvSpPr>
            <a:spLocks noGrp="1" noChangeArrowheads="1"/>
          </p:cNvSpPr>
          <p:nvPr>
            <p:ph type="title"/>
          </p:nvPr>
        </p:nvSpPr>
        <p:spPr>
          <a:xfrm>
            <a:off x="394005" y="1793256"/>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二、二维数组的顺序表示</a:t>
            </a:r>
            <a:endParaRPr lang="en-US" altLang="zh-CN" sz="3200" dirty="0">
              <a:latin typeface="黑体" panose="02010609060101010101" pitchFamily="49" charset="-122"/>
              <a:ea typeface="黑体" panose="02010609060101010101" pitchFamily="49" charset="-122"/>
            </a:endParaRPr>
          </a:p>
        </p:txBody>
      </p:sp>
      <p:sp>
        <p:nvSpPr>
          <p:cNvPr id="15363" name="Text Box 3">
            <a:extLst>
              <a:ext uri="{FF2B5EF4-FFF2-40B4-BE49-F238E27FC236}">
                <a16:creationId xmlns:a16="http://schemas.microsoft.com/office/drawing/2014/main" id="{7F6A7AB4-E466-4B90-8327-E5096335D9DC}"/>
              </a:ext>
            </a:extLst>
          </p:cNvPr>
          <p:cNvSpPr txBox="1">
            <a:spLocks noChangeArrowheads="1"/>
          </p:cNvSpPr>
          <p:nvPr/>
        </p:nvSpPr>
        <p:spPr bwMode="auto">
          <a:xfrm>
            <a:off x="8380718" y="638859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E3A8CF0-0509-440B-A6F8-A03113F142A0}" type="slidenum">
              <a:rPr lang="zh-CN" altLang="en-US" sz="2400"/>
              <a:pPr algn="r" eaLnBrk="1" hangingPunct="1">
                <a:spcBef>
                  <a:spcPct val="50000"/>
                </a:spcBef>
                <a:buClrTx/>
                <a:buSzTx/>
                <a:buFontTx/>
                <a:buNone/>
              </a:pPr>
              <a:t>10</a:t>
            </a:fld>
            <a:endParaRPr lang="en-US" altLang="zh-CN" sz="2400" dirty="0"/>
          </a:p>
        </p:txBody>
      </p:sp>
      <p:sp>
        <p:nvSpPr>
          <p:cNvPr id="15364" name="Text Box 4">
            <a:extLst>
              <a:ext uri="{FF2B5EF4-FFF2-40B4-BE49-F238E27FC236}">
                <a16:creationId xmlns:a16="http://schemas.microsoft.com/office/drawing/2014/main" id="{59E2D2E9-7B49-49C4-BD39-6B0496065DCD}"/>
              </a:ext>
            </a:extLst>
          </p:cNvPr>
          <p:cNvSpPr txBox="1">
            <a:spLocks noChangeArrowheads="1"/>
          </p:cNvSpPr>
          <p:nvPr/>
        </p:nvSpPr>
        <p:spPr bwMode="auto">
          <a:xfrm>
            <a:off x="455917" y="1074372"/>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数组的表示</a:t>
            </a:r>
          </a:p>
        </p:txBody>
      </p:sp>
      <p:sp>
        <p:nvSpPr>
          <p:cNvPr id="15365" name="Rectangle 5">
            <a:extLst>
              <a:ext uri="{FF2B5EF4-FFF2-40B4-BE49-F238E27FC236}">
                <a16:creationId xmlns:a16="http://schemas.microsoft.com/office/drawing/2014/main" id="{476A8792-7D6C-4BD6-8BEB-90E625B18BD2}"/>
              </a:ext>
            </a:extLst>
          </p:cNvPr>
          <p:cNvSpPr>
            <a:spLocks noGrp="1" noChangeArrowheads="1"/>
          </p:cNvSpPr>
          <p:nvPr>
            <p:ph type="body" idx="1"/>
          </p:nvPr>
        </p:nvSpPr>
        <p:spPr>
          <a:xfrm>
            <a:off x="379717" y="2531442"/>
            <a:ext cx="3038475" cy="1905000"/>
          </a:xfrm>
        </p:spPr>
        <p:txBody>
          <a:bodyPr/>
          <a:lstStyle/>
          <a:p>
            <a:pPr eaLnBrk="1" hangingPunct="1">
              <a:spcBef>
                <a:spcPct val="50000"/>
              </a:spcBef>
            </a:pPr>
            <a:r>
              <a:rPr lang="en-US" altLang="zh-CN" b="1" dirty="0" err="1">
                <a:latin typeface="黑体" panose="02010609060101010101" pitchFamily="49" charset="-122"/>
                <a:ea typeface="黑体" panose="02010609060101010101" pitchFamily="49" charset="-122"/>
              </a:rPr>
              <a:t>A</a:t>
            </a:r>
            <a:r>
              <a:rPr lang="en-US" altLang="zh-CN" b="1" baseline="-25000" dirty="0" err="1">
                <a:latin typeface="黑体" panose="02010609060101010101" pitchFamily="49" charset="-122"/>
                <a:ea typeface="黑体" panose="02010609060101010101" pitchFamily="49" charset="-122"/>
              </a:rPr>
              <a:t>mxn</a:t>
            </a:r>
            <a:r>
              <a:rPr lang="zh-CN" altLang="en-US" b="1" dirty="0">
                <a:latin typeface="黑体" panose="02010609060101010101" pitchFamily="49" charset="-122"/>
                <a:ea typeface="黑体" panose="02010609060101010101" pitchFamily="49" charset="-122"/>
              </a:rPr>
              <a:t>以行序为主序存储</a:t>
            </a:r>
          </a:p>
        </p:txBody>
      </p:sp>
      <p:sp>
        <p:nvSpPr>
          <p:cNvPr id="15366" name="Rectangle 6">
            <a:extLst>
              <a:ext uri="{FF2B5EF4-FFF2-40B4-BE49-F238E27FC236}">
                <a16:creationId xmlns:a16="http://schemas.microsoft.com/office/drawing/2014/main" id="{8E5BED4A-C0E6-40C3-9DFD-B5CBABFEE76D}"/>
              </a:ext>
            </a:extLst>
          </p:cNvPr>
          <p:cNvSpPr>
            <a:spLocks noChangeArrowheads="1"/>
          </p:cNvSpPr>
          <p:nvPr/>
        </p:nvSpPr>
        <p:spPr bwMode="auto">
          <a:xfrm>
            <a:off x="584032" y="240807"/>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dirty="0">
                <a:solidFill>
                  <a:schemeClr val="tx2"/>
                </a:solidFill>
                <a:latin typeface="Times New Roman" panose="02020603050405020304" pitchFamily="18" charset="0"/>
                <a:ea typeface="黑体" panose="02010609060101010101" pitchFamily="49" charset="-122"/>
              </a:rPr>
              <a:t>第５章　数组和广义表</a:t>
            </a:r>
          </a:p>
        </p:txBody>
      </p:sp>
      <p:grpSp>
        <p:nvGrpSpPr>
          <p:cNvPr id="15367" name="Group 33">
            <a:extLst>
              <a:ext uri="{FF2B5EF4-FFF2-40B4-BE49-F238E27FC236}">
                <a16:creationId xmlns:a16="http://schemas.microsoft.com/office/drawing/2014/main" id="{332745A3-9B7D-454F-817A-B450B8EA993A}"/>
              </a:ext>
            </a:extLst>
          </p:cNvPr>
          <p:cNvGrpSpPr>
            <a:grpSpLocks/>
          </p:cNvGrpSpPr>
          <p:nvPr/>
        </p:nvGrpSpPr>
        <p:grpSpPr bwMode="auto">
          <a:xfrm>
            <a:off x="3778555" y="2348880"/>
            <a:ext cx="5184775" cy="1800225"/>
            <a:chOff x="2381" y="1752"/>
            <a:chExt cx="3266" cy="1134"/>
          </a:xfrm>
        </p:grpSpPr>
        <p:grpSp>
          <p:nvGrpSpPr>
            <p:cNvPr id="15397" name="Group 20">
              <a:extLst>
                <a:ext uri="{FF2B5EF4-FFF2-40B4-BE49-F238E27FC236}">
                  <a16:creationId xmlns:a16="http://schemas.microsoft.com/office/drawing/2014/main" id="{EEC1F15C-C58F-455F-9EDB-8038895B3E11}"/>
                </a:ext>
              </a:extLst>
            </p:cNvPr>
            <p:cNvGrpSpPr>
              <a:grpSpLocks/>
            </p:cNvGrpSpPr>
            <p:nvPr/>
          </p:nvGrpSpPr>
          <p:grpSpPr bwMode="auto">
            <a:xfrm>
              <a:off x="3152" y="1752"/>
              <a:ext cx="2495" cy="1134"/>
              <a:chOff x="288" y="2205"/>
              <a:chExt cx="2495" cy="1134"/>
            </a:xfrm>
          </p:grpSpPr>
          <p:grpSp>
            <p:nvGrpSpPr>
              <p:cNvPr id="15399" name="Group 21">
                <a:extLst>
                  <a:ext uri="{FF2B5EF4-FFF2-40B4-BE49-F238E27FC236}">
                    <a16:creationId xmlns:a16="http://schemas.microsoft.com/office/drawing/2014/main" id="{694D5C6B-DA75-46FC-89C3-2D05D5DFBBF4}"/>
                  </a:ext>
                </a:extLst>
              </p:cNvPr>
              <p:cNvGrpSpPr>
                <a:grpSpLocks/>
              </p:cNvGrpSpPr>
              <p:nvPr/>
            </p:nvGrpSpPr>
            <p:grpSpPr bwMode="auto">
              <a:xfrm>
                <a:off x="288" y="2205"/>
                <a:ext cx="2495" cy="1116"/>
                <a:chOff x="288" y="2205"/>
                <a:chExt cx="2495" cy="1116"/>
              </a:xfrm>
            </p:grpSpPr>
            <p:grpSp>
              <p:nvGrpSpPr>
                <p:cNvPr id="15406" name="Group 22">
                  <a:extLst>
                    <a:ext uri="{FF2B5EF4-FFF2-40B4-BE49-F238E27FC236}">
                      <a16:creationId xmlns:a16="http://schemas.microsoft.com/office/drawing/2014/main" id="{43C521F2-4FF8-4D26-9983-9D4308A8DA2F}"/>
                    </a:ext>
                  </a:extLst>
                </p:cNvPr>
                <p:cNvGrpSpPr>
                  <a:grpSpLocks/>
                </p:cNvGrpSpPr>
                <p:nvPr/>
              </p:nvGrpSpPr>
              <p:grpSpPr bwMode="auto">
                <a:xfrm>
                  <a:off x="288" y="2301"/>
                  <a:ext cx="2495" cy="1008"/>
                  <a:chOff x="624" y="4416"/>
                  <a:chExt cx="1584" cy="1008"/>
                </a:xfrm>
              </p:grpSpPr>
              <p:sp>
                <p:nvSpPr>
                  <p:cNvPr id="15408" name="AutoShape 23">
                    <a:extLst>
                      <a:ext uri="{FF2B5EF4-FFF2-40B4-BE49-F238E27FC236}">
                        <a16:creationId xmlns:a16="http://schemas.microsoft.com/office/drawing/2014/main" id="{CA7B88D8-C0B6-40DB-AEB3-69DED06164E2}"/>
                      </a:ext>
                    </a:extLst>
                  </p:cNvPr>
                  <p:cNvSpPr>
                    <a:spLocks/>
                  </p:cNvSpPr>
                  <p:nvPr/>
                </p:nvSpPr>
                <p:spPr bwMode="auto">
                  <a:xfrm>
                    <a:off x="624" y="4464"/>
                    <a:ext cx="48" cy="960"/>
                  </a:xfrm>
                  <a:prstGeom prst="leftBracket">
                    <a:avLst>
                      <a:gd name="adj" fmla="val 1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409" name="AutoShape 24">
                    <a:extLst>
                      <a:ext uri="{FF2B5EF4-FFF2-40B4-BE49-F238E27FC236}">
                        <a16:creationId xmlns:a16="http://schemas.microsoft.com/office/drawing/2014/main" id="{8A684916-0344-4F00-8B4E-F794753A2C68}"/>
                      </a:ext>
                    </a:extLst>
                  </p:cNvPr>
                  <p:cNvSpPr>
                    <a:spLocks/>
                  </p:cNvSpPr>
                  <p:nvPr/>
                </p:nvSpPr>
                <p:spPr bwMode="auto">
                  <a:xfrm flipH="1">
                    <a:off x="2160" y="4416"/>
                    <a:ext cx="48" cy="1008"/>
                  </a:xfrm>
                  <a:prstGeom prst="leftBracket">
                    <a:avLst>
                      <a:gd name="adj" fmla="val 17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15407" name="Text Box 25">
                  <a:extLst>
                    <a:ext uri="{FF2B5EF4-FFF2-40B4-BE49-F238E27FC236}">
                      <a16:creationId xmlns:a16="http://schemas.microsoft.com/office/drawing/2014/main" id="{B19950A6-F965-4431-8409-FA3542BAA38C}"/>
                    </a:ext>
                  </a:extLst>
                </p:cNvPr>
                <p:cNvSpPr txBox="1">
                  <a:spLocks noChangeArrowheads="1"/>
                </p:cNvSpPr>
                <p:nvPr/>
              </p:nvSpPr>
              <p:spPr bwMode="auto">
                <a:xfrm>
                  <a:off x="340" y="2205"/>
                  <a:ext cx="2404"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dirty="0"/>
                    <a:t>  a</a:t>
                  </a:r>
                  <a:r>
                    <a:rPr lang="en-US" altLang="zh-CN" sz="2400" baseline="-25000" dirty="0"/>
                    <a:t>00</a:t>
                  </a:r>
                  <a:r>
                    <a:rPr lang="en-US" altLang="zh-CN" sz="2400" dirty="0"/>
                    <a:t>     a</a:t>
                  </a:r>
                  <a:r>
                    <a:rPr lang="en-US" altLang="zh-CN" sz="2400" baseline="-25000" dirty="0"/>
                    <a:t>01</a:t>
                  </a:r>
                  <a:r>
                    <a:rPr lang="en-US" altLang="zh-CN" sz="2400" dirty="0"/>
                    <a:t>    a</a:t>
                  </a:r>
                  <a:r>
                    <a:rPr lang="en-US" altLang="zh-CN" sz="2400" baseline="-25000" dirty="0"/>
                    <a:t>02  </a:t>
                  </a:r>
                  <a:r>
                    <a:rPr lang="en-US" altLang="zh-CN" sz="2400" dirty="0">
                      <a:latin typeface="Times New Roman" panose="02020603050405020304" pitchFamily="18" charset="0"/>
                    </a:rPr>
                    <a:t>…</a:t>
                  </a:r>
                  <a:r>
                    <a:rPr lang="en-US" altLang="zh-CN" sz="2400" dirty="0"/>
                    <a:t> a</a:t>
                  </a:r>
                  <a:r>
                    <a:rPr lang="en-US" altLang="zh-CN" sz="2400" baseline="-25000" dirty="0"/>
                    <a:t>0,n-1</a:t>
                  </a:r>
                  <a:endParaRPr lang="en-US" altLang="zh-CN" sz="2400" dirty="0"/>
                </a:p>
                <a:p>
                  <a:pPr eaLnBrk="1" hangingPunct="1">
                    <a:buFont typeface="Wingdings" panose="05000000000000000000" pitchFamily="2" charset="2"/>
                    <a:buNone/>
                  </a:pPr>
                  <a:r>
                    <a:rPr lang="en-US" altLang="zh-CN" sz="2400" dirty="0"/>
                    <a:t>  a</a:t>
                  </a:r>
                  <a:r>
                    <a:rPr lang="en-US" altLang="zh-CN" sz="2400" baseline="-25000" dirty="0"/>
                    <a:t>10</a:t>
                  </a:r>
                  <a:r>
                    <a:rPr lang="en-US" altLang="zh-CN" sz="2400" dirty="0"/>
                    <a:t>     a</a:t>
                  </a:r>
                  <a:r>
                    <a:rPr lang="en-US" altLang="zh-CN" sz="2400" baseline="-25000" dirty="0"/>
                    <a:t>11</a:t>
                  </a:r>
                  <a:r>
                    <a:rPr lang="en-US" altLang="zh-CN" sz="2400" dirty="0"/>
                    <a:t>    a</a:t>
                  </a:r>
                  <a:r>
                    <a:rPr lang="en-US" altLang="zh-CN" sz="2400" baseline="-25000" dirty="0"/>
                    <a:t>12  </a:t>
                  </a:r>
                  <a:r>
                    <a:rPr lang="en-US" altLang="zh-CN" sz="2400" dirty="0">
                      <a:latin typeface="Times New Roman" panose="02020603050405020304" pitchFamily="18" charset="0"/>
                    </a:rPr>
                    <a:t>…</a:t>
                  </a:r>
                  <a:r>
                    <a:rPr lang="en-US" altLang="zh-CN" sz="2400" dirty="0"/>
                    <a:t> a</a:t>
                  </a:r>
                  <a:r>
                    <a:rPr lang="en-US" altLang="zh-CN" sz="2400" baseline="-25000" dirty="0"/>
                    <a:t>1,n-1</a:t>
                  </a:r>
                  <a:endParaRPr lang="en-US" altLang="zh-CN" sz="2400" dirty="0"/>
                </a:p>
                <a:p>
                  <a:pPr eaLnBrk="1" hangingPunct="1">
                    <a:buFont typeface="Wingdings" panose="05000000000000000000" pitchFamily="2" charset="2"/>
                    <a:buNone/>
                  </a:pPr>
                  <a:r>
                    <a:rPr lang="en-US" altLang="zh-CN" sz="2400" dirty="0"/>
                    <a:t>   :       :       :         :</a:t>
                  </a:r>
                </a:p>
                <a:p>
                  <a:pPr eaLnBrk="1" hangingPunct="1">
                    <a:buFont typeface="Wingdings" panose="05000000000000000000" pitchFamily="2" charset="2"/>
                    <a:buNone/>
                  </a:pPr>
                  <a:r>
                    <a:rPr lang="en-US" altLang="zh-CN" sz="2400" dirty="0"/>
                    <a:t> a</a:t>
                  </a:r>
                  <a:r>
                    <a:rPr lang="en-US" altLang="zh-CN" sz="2400" baseline="-25000" dirty="0"/>
                    <a:t>m-1,0</a:t>
                  </a:r>
                  <a:r>
                    <a:rPr lang="en-US" altLang="zh-CN" sz="2400" dirty="0"/>
                    <a:t>  a</a:t>
                  </a:r>
                  <a:r>
                    <a:rPr lang="en-US" altLang="zh-CN" sz="2400" baseline="-25000" dirty="0"/>
                    <a:t>m-1,1</a:t>
                  </a:r>
                  <a:r>
                    <a:rPr lang="en-US" altLang="zh-CN" sz="2400" dirty="0"/>
                    <a:t> a</a:t>
                  </a:r>
                  <a:r>
                    <a:rPr lang="en-US" altLang="zh-CN" sz="2400" baseline="-25000" dirty="0"/>
                    <a:t>m1,2</a:t>
                  </a:r>
                  <a:r>
                    <a:rPr lang="en-US" altLang="zh-CN" sz="2400" dirty="0">
                      <a:latin typeface="Times New Roman" panose="02020603050405020304" pitchFamily="18" charset="0"/>
                    </a:rPr>
                    <a:t>…</a:t>
                  </a:r>
                  <a:r>
                    <a:rPr lang="en-US" altLang="zh-CN" sz="2400" dirty="0"/>
                    <a:t>a</a:t>
                  </a:r>
                  <a:r>
                    <a:rPr lang="en-US" altLang="zh-CN" sz="2400" baseline="-25000" dirty="0"/>
                    <a:t>m-1,n-1</a:t>
                  </a:r>
                  <a:r>
                    <a:rPr lang="en-US" altLang="zh-CN" sz="2400" dirty="0"/>
                    <a:t>      </a:t>
                  </a:r>
                  <a:endParaRPr lang="zh-CN" altLang="en-US" sz="2000" baseline="-25000" dirty="0">
                    <a:latin typeface="黑体" panose="02010609060101010101" pitchFamily="49" charset="-122"/>
                    <a:ea typeface="黑体" panose="02010609060101010101" pitchFamily="49" charset="-122"/>
                  </a:endParaRPr>
                </a:p>
              </p:txBody>
            </p:sp>
          </p:grpSp>
          <p:sp>
            <p:nvSpPr>
              <p:cNvPr id="15400" name="AutoShape 26">
                <a:extLst>
                  <a:ext uri="{FF2B5EF4-FFF2-40B4-BE49-F238E27FC236}">
                    <a16:creationId xmlns:a16="http://schemas.microsoft.com/office/drawing/2014/main" id="{C7C8F35F-22D0-4D54-82E6-66CA604F2F4D}"/>
                  </a:ext>
                </a:extLst>
              </p:cNvPr>
              <p:cNvSpPr>
                <a:spLocks/>
              </p:cNvSpPr>
              <p:nvPr/>
            </p:nvSpPr>
            <p:spPr bwMode="auto">
              <a:xfrm>
                <a:off x="431" y="2296"/>
                <a:ext cx="91" cy="182"/>
              </a:xfrm>
              <a:prstGeom prst="leftBracket">
                <a:avLst>
                  <a:gd name="adj"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401" name="AutoShape 27">
                <a:extLst>
                  <a:ext uri="{FF2B5EF4-FFF2-40B4-BE49-F238E27FC236}">
                    <a16:creationId xmlns:a16="http://schemas.microsoft.com/office/drawing/2014/main" id="{0EAD569B-C6D3-48B3-B52A-D83BDF03F5EA}"/>
                  </a:ext>
                </a:extLst>
              </p:cNvPr>
              <p:cNvSpPr>
                <a:spLocks/>
              </p:cNvSpPr>
              <p:nvPr/>
            </p:nvSpPr>
            <p:spPr bwMode="auto">
              <a:xfrm>
                <a:off x="2608" y="2296"/>
                <a:ext cx="46" cy="181"/>
              </a:xfrm>
              <a:prstGeom prst="rightBracket">
                <a:avLst>
                  <a:gd name="adj" fmla="val 3279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402" name="AutoShape 28">
                <a:extLst>
                  <a:ext uri="{FF2B5EF4-FFF2-40B4-BE49-F238E27FC236}">
                    <a16:creationId xmlns:a16="http://schemas.microsoft.com/office/drawing/2014/main" id="{0AFFC6C6-E2FC-4F83-83E2-3FEC9F869E63}"/>
                  </a:ext>
                </a:extLst>
              </p:cNvPr>
              <p:cNvSpPr>
                <a:spLocks/>
              </p:cNvSpPr>
              <p:nvPr/>
            </p:nvSpPr>
            <p:spPr bwMode="auto">
              <a:xfrm>
                <a:off x="2608" y="2614"/>
                <a:ext cx="46" cy="181"/>
              </a:xfrm>
              <a:prstGeom prst="rightBracket">
                <a:avLst>
                  <a:gd name="adj" fmla="val 3279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403" name="AutoShape 29">
                <a:extLst>
                  <a:ext uri="{FF2B5EF4-FFF2-40B4-BE49-F238E27FC236}">
                    <a16:creationId xmlns:a16="http://schemas.microsoft.com/office/drawing/2014/main" id="{C17366DB-434E-40E8-A389-96BA57B7D934}"/>
                  </a:ext>
                </a:extLst>
              </p:cNvPr>
              <p:cNvSpPr>
                <a:spLocks/>
              </p:cNvSpPr>
              <p:nvPr/>
            </p:nvSpPr>
            <p:spPr bwMode="auto">
              <a:xfrm>
                <a:off x="2608" y="3158"/>
                <a:ext cx="46" cy="181"/>
              </a:xfrm>
              <a:prstGeom prst="rightBracket">
                <a:avLst>
                  <a:gd name="adj" fmla="val 3279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404" name="AutoShape 30">
                <a:extLst>
                  <a:ext uri="{FF2B5EF4-FFF2-40B4-BE49-F238E27FC236}">
                    <a16:creationId xmlns:a16="http://schemas.microsoft.com/office/drawing/2014/main" id="{E88DF99C-BEE4-4889-AD2E-DF7C81D6CF08}"/>
                  </a:ext>
                </a:extLst>
              </p:cNvPr>
              <p:cNvSpPr>
                <a:spLocks/>
              </p:cNvSpPr>
              <p:nvPr/>
            </p:nvSpPr>
            <p:spPr bwMode="auto">
              <a:xfrm>
                <a:off x="431" y="2568"/>
                <a:ext cx="91" cy="182"/>
              </a:xfrm>
              <a:prstGeom prst="leftBracket">
                <a:avLst>
                  <a:gd name="adj"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405" name="AutoShape 31">
                <a:extLst>
                  <a:ext uri="{FF2B5EF4-FFF2-40B4-BE49-F238E27FC236}">
                    <a16:creationId xmlns:a16="http://schemas.microsoft.com/office/drawing/2014/main" id="{B913DCCC-861B-4947-AE6C-0316B3776CB3}"/>
                  </a:ext>
                </a:extLst>
              </p:cNvPr>
              <p:cNvSpPr>
                <a:spLocks/>
              </p:cNvSpPr>
              <p:nvPr/>
            </p:nvSpPr>
            <p:spPr bwMode="auto">
              <a:xfrm>
                <a:off x="431" y="3113"/>
                <a:ext cx="91" cy="182"/>
              </a:xfrm>
              <a:prstGeom prst="leftBracket">
                <a:avLst>
                  <a:gd name="adj"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15398" name="Text Box 32">
              <a:extLst>
                <a:ext uri="{FF2B5EF4-FFF2-40B4-BE49-F238E27FC236}">
                  <a16:creationId xmlns:a16="http://schemas.microsoft.com/office/drawing/2014/main" id="{9F96922B-D807-4665-9880-DAE399E9FD3D}"/>
                </a:ext>
              </a:extLst>
            </p:cNvPr>
            <p:cNvSpPr txBox="1">
              <a:spLocks noChangeArrowheads="1"/>
            </p:cNvSpPr>
            <p:nvPr/>
          </p:nvSpPr>
          <p:spPr bwMode="auto">
            <a:xfrm>
              <a:off x="2381" y="2205"/>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t>A</a:t>
              </a:r>
              <a:r>
                <a:rPr lang="en-US" altLang="zh-CN" sz="2400" baseline="-25000"/>
                <a:t>mxn</a:t>
              </a:r>
              <a:r>
                <a:rPr lang="en-US" altLang="zh-CN" sz="2400"/>
                <a:t>=</a:t>
              </a:r>
            </a:p>
          </p:txBody>
        </p:sp>
      </p:grpSp>
      <p:graphicFrame>
        <p:nvGraphicFramePr>
          <p:cNvPr id="239728" name="Group 112">
            <a:extLst>
              <a:ext uri="{FF2B5EF4-FFF2-40B4-BE49-F238E27FC236}">
                <a16:creationId xmlns:a16="http://schemas.microsoft.com/office/drawing/2014/main" id="{44349D55-3C67-4E75-9C94-14797E069D46}"/>
              </a:ext>
            </a:extLst>
          </p:cNvPr>
          <p:cNvGraphicFramePr>
            <a:graphicFrameLocks noGrp="1"/>
          </p:cNvGraphicFramePr>
          <p:nvPr>
            <p:extLst>
              <p:ext uri="{D42A27DB-BD31-4B8C-83A1-F6EECF244321}">
                <p14:modId xmlns:p14="http://schemas.microsoft.com/office/powerpoint/2010/main" val="2486278669"/>
              </p:ext>
            </p:extLst>
          </p:nvPr>
        </p:nvGraphicFramePr>
        <p:xfrm>
          <a:off x="320981" y="4365325"/>
          <a:ext cx="8642350" cy="592137"/>
        </p:xfrm>
        <a:graphic>
          <a:graphicData uri="http://schemas.openxmlformats.org/drawingml/2006/table">
            <a:tbl>
              <a:tblPr/>
              <a:tblGrid>
                <a:gridCol w="698500">
                  <a:extLst>
                    <a:ext uri="{9D8B030D-6E8A-4147-A177-3AD203B41FA5}">
                      <a16:colId xmlns:a16="http://schemas.microsoft.com/office/drawing/2014/main" val="20000"/>
                    </a:ext>
                  </a:extLst>
                </a:gridCol>
                <a:gridCol w="693738">
                  <a:extLst>
                    <a:ext uri="{9D8B030D-6E8A-4147-A177-3AD203B41FA5}">
                      <a16:colId xmlns:a16="http://schemas.microsoft.com/office/drawing/2014/main" val="20001"/>
                    </a:ext>
                  </a:extLst>
                </a:gridCol>
                <a:gridCol w="452437">
                  <a:extLst>
                    <a:ext uri="{9D8B030D-6E8A-4147-A177-3AD203B41FA5}">
                      <a16:colId xmlns:a16="http://schemas.microsoft.com/office/drawing/2014/main" val="20002"/>
                    </a:ext>
                  </a:extLst>
                </a:gridCol>
                <a:gridCol w="989013">
                  <a:extLst>
                    <a:ext uri="{9D8B030D-6E8A-4147-A177-3AD203B41FA5}">
                      <a16:colId xmlns:a16="http://schemas.microsoft.com/office/drawing/2014/main" val="20003"/>
                    </a:ext>
                  </a:extLst>
                </a:gridCol>
                <a:gridCol w="649287">
                  <a:extLst>
                    <a:ext uri="{9D8B030D-6E8A-4147-A177-3AD203B41FA5}">
                      <a16:colId xmlns:a16="http://schemas.microsoft.com/office/drawing/2014/main" val="20004"/>
                    </a:ext>
                  </a:extLst>
                </a:gridCol>
                <a:gridCol w="623888">
                  <a:extLst>
                    <a:ext uri="{9D8B030D-6E8A-4147-A177-3AD203B41FA5}">
                      <a16:colId xmlns:a16="http://schemas.microsoft.com/office/drawing/2014/main" val="20005"/>
                    </a:ext>
                  </a:extLst>
                </a:gridCol>
                <a:gridCol w="430212">
                  <a:extLst>
                    <a:ext uri="{9D8B030D-6E8A-4147-A177-3AD203B41FA5}">
                      <a16:colId xmlns:a16="http://schemas.microsoft.com/office/drawing/2014/main" val="20006"/>
                    </a:ext>
                  </a:extLst>
                </a:gridCol>
                <a:gridCol w="1058863">
                  <a:extLst>
                    <a:ext uri="{9D8B030D-6E8A-4147-A177-3AD203B41FA5}">
                      <a16:colId xmlns:a16="http://schemas.microsoft.com/office/drawing/2014/main" val="20007"/>
                    </a:ext>
                  </a:extLst>
                </a:gridCol>
                <a:gridCol w="430212">
                  <a:extLst>
                    <a:ext uri="{9D8B030D-6E8A-4147-A177-3AD203B41FA5}">
                      <a16:colId xmlns:a16="http://schemas.microsoft.com/office/drawing/2014/main" val="20008"/>
                    </a:ext>
                  </a:extLst>
                </a:gridCol>
                <a:gridCol w="985838">
                  <a:extLst>
                    <a:ext uri="{9D8B030D-6E8A-4147-A177-3AD203B41FA5}">
                      <a16:colId xmlns:a16="http://schemas.microsoft.com/office/drawing/2014/main" val="20009"/>
                    </a:ext>
                  </a:extLst>
                </a:gridCol>
                <a:gridCol w="374650">
                  <a:extLst>
                    <a:ext uri="{9D8B030D-6E8A-4147-A177-3AD203B41FA5}">
                      <a16:colId xmlns:a16="http://schemas.microsoft.com/office/drawing/2014/main" val="20010"/>
                    </a:ext>
                  </a:extLst>
                </a:gridCol>
                <a:gridCol w="1255712">
                  <a:extLst>
                    <a:ext uri="{9D8B030D-6E8A-4147-A177-3AD203B41FA5}">
                      <a16:colId xmlns:a16="http://schemas.microsoft.com/office/drawing/2014/main" val="20011"/>
                    </a:ext>
                  </a:extLst>
                </a:gridCol>
              </a:tblGrid>
              <a:tr h="59213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a</a:t>
                      </a:r>
                      <a:r>
                        <a:rPr kumimoji="1" lang="en-US" altLang="zh-CN" sz="2800" b="0" i="0" u="none" strike="noStrike" cap="none" normalizeH="0" baseline="-25000">
                          <a:ln>
                            <a:noFill/>
                          </a:ln>
                          <a:solidFill>
                            <a:schemeClr val="tx1"/>
                          </a:solidFill>
                          <a:effectLst/>
                          <a:latin typeface="黑体" pitchFamily="2" charset="-122"/>
                          <a:ea typeface="黑体" pitchFamily="2" charset="-122"/>
                        </a:rPr>
                        <a:t>00</a:t>
                      </a:r>
                      <a:endParaRPr kumimoji="1" lang="zh-CN" altLang="en-US" sz="2800" b="0" i="0" u="none" strike="noStrike" cap="none" normalizeH="0" baseline="-25000">
                        <a:ln>
                          <a:noFill/>
                        </a:ln>
                        <a:solidFill>
                          <a:schemeClr val="tx1"/>
                        </a:solidFill>
                        <a:effectLst/>
                        <a:latin typeface="黑体" pitchFamily="2" charset="-122"/>
                        <a:ea typeface="黑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a</a:t>
                      </a:r>
                      <a:r>
                        <a:rPr kumimoji="1" lang="en-US" altLang="zh-CN" sz="2800" b="0" i="0" u="none" strike="noStrike" cap="none" normalizeH="0" baseline="-25000">
                          <a:ln>
                            <a:noFill/>
                          </a:ln>
                          <a:solidFill>
                            <a:schemeClr val="tx1"/>
                          </a:solidFill>
                          <a:effectLst/>
                          <a:latin typeface="黑体" pitchFamily="2" charset="-122"/>
                          <a:ea typeface="黑体" pitchFamily="2" charset="-122"/>
                        </a:rPr>
                        <a:t>01</a:t>
                      </a:r>
                      <a:endParaRPr kumimoji="1" lang="zh-CN" altLang="en-US" sz="2800" b="0" i="0" u="none" strike="noStrike" cap="none" normalizeH="0" baseline="-2500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黑体" pitchFamily="2" charset="-122"/>
                        </a:rPr>
                        <a:t>…</a:t>
                      </a:r>
                      <a:endParaRPr kumimoji="1" lang="zh-CN" altLang="en-US" sz="2800" b="0" i="0" u="none" strike="noStrike" cap="none" normalizeH="0" baseline="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a</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0,n-1</a:t>
                      </a:r>
                      <a:endParaRPr kumimoji="1" lang="zh-CN" altLang="en-US" sz="2800" b="0" i="0" u="none" strike="noStrike" cap="none" normalizeH="0" baseline="-2500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a</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10</a:t>
                      </a:r>
                      <a:endParaRPr kumimoji="1" lang="zh-CN" altLang="en-US" sz="2800" b="0" i="0" u="none" strike="noStrike" cap="none" normalizeH="0" baseline="-2500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a</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11</a:t>
                      </a:r>
                      <a:endParaRPr kumimoji="1" lang="zh-CN" altLang="en-US" sz="2800" b="0" i="0" u="none" strike="noStrike" cap="none" normalizeH="0" baseline="-2500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a:ea typeface="黑体" pitchFamily="2" charset="-122"/>
                        </a:rPr>
                        <a:t>…</a:t>
                      </a:r>
                      <a:endParaRPr kumimoji="1" lang="zh-CN" altLang="en-US" sz="2800" b="0" i="0" u="none" strike="noStrike" cap="none" normalizeH="0" baseline="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a</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1,n-1</a:t>
                      </a:r>
                      <a:endParaRPr kumimoji="1" lang="zh-CN" altLang="en-US" sz="2800" b="0" i="0" u="none" strike="noStrike" cap="none" normalizeH="0" baseline="-2500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黑体" pitchFamily="2" charset="-122"/>
                        </a:rPr>
                        <a:t>…</a:t>
                      </a:r>
                      <a:endParaRPr kumimoji="1" lang="zh-CN" altLang="en-US" sz="2800" b="0" i="0" u="none" strike="noStrike" cap="none" normalizeH="0" baseline="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a</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m-1,0</a:t>
                      </a:r>
                      <a:endParaRPr kumimoji="1" lang="zh-CN" altLang="en-US" sz="2800" b="0" i="0" u="none" strike="noStrike" cap="none" normalizeH="0" baseline="-2500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10000"/>
                        <a:lumOff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a:ea typeface="黑体" pitchFamily="2" charset="-122"/>
                        </a:rPr>
                        <a:t>…</a:t>
                      </a:r>
                      <a:endParaRPr kumimoji="1" lang="zh-CN" altLang="en-US" sz="2800" b="0" i="0" u="none" strike="noStrike" cap="none" normalizeH="0" baseline="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10000"/>
                        <a:lumOff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a</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m-1,n-1</a:t>
                      </a:r>
                      <a:endParaRPr kumimoji="1"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10000"/>
                        <a:lumOff val="90000"/>
                      </a:schemeClr>
                    </a:solidFill>
                  </a:tcPr>
                </a:tc>
                <a:extLst>
                  <a:ext uri="{0D108BD9-81ED-4DB2-BD59-A6C34878D82A}">
                    <a16:rowId xmlns:a16="http://schemas.microsoft.com/office/drawing/2014/main" val="10000"/>
                  </a:ext>
                </a:extLst>
              </a:tr>
            </a:tbl>
          </a:graphicData>
        </a:graphic>
      </p:graphicFrame>
      <p:sp>
        <p:nvSpPr>
          <p:cNvPr id="15396" name="Rectangle 114">
            <a:extLst>
              <a:ext uri="{FF2B5EF4-FFF2-40B4-BE49-F238E27FC236}">
                <a16:creationId xmlns:a16="http://schemas.microsoft.com/office/drawing/2014/main" id="{504396D4-AFC6-4B98-93EF-73C5D963A870}"/>
              </a:ext>
            </a:extLst>
          </p:cNvPr>
          <p:cNvSpPr>
            <a:spLocks noChangeArrowheads="1"/>
          </p:cNvSpPr>
          <p:nvPr/>
        </p:nvSpPr>
        <p:spPr bwMode="auto">
          <a:xfrm>
            <a:off x="394005" y="5012705"/>
            <a:ext cx="8748712"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b="1" dirty="0">
                <a:latin typeface="黑体" panose="02010609060101010101" pitchFamily="49" charset="-122"/>
                <a:ea typeface="黑体" panose="02010609060101010101" pitchFamily="49" charset="-122"/>
              </a:rPr>
              <a:t>LOC(a</a:t>
            </a:r>
            <a:r>
              <a:rPr lang="en-US" altLang="zh-CN" sz="2400" b="1" baseline="-25000" dirty="0">
                <a:latin typeface="黑体" panose="02010609060101010101" pitchFamily="49" charset="-122"/>
                <a:ea typeface="黑体" panose="02010609060101010101" pitchFamily="49" charset="-122"/>
              </a:rPr>
              <a:t>ij</a:t>
            </a:r>
            <a:r>
              <a:rPr lang="en-US" altLang="zh-CN" sz="2400" b="1" dirty="0">
                <a:latin typeface="黑体" panose="02010609060101010101" pitchFamily="49" charset="-122"/>
                <a:ea typeface="黑体" panose="02010609060101010101" pitchFamily="49" charset="-122"/>
              </a:rPr>
              <a:t>) = LOC(a</a:t>
            </a:r>
            <a:r>
              <a:rPr lang="en-US" altLang="zh-CN" sz="2400" b="1" baseline="-25000" dirty="0">
                <a:latin typeface="黑体" panose="02010609060101010101" pitchFamily="49" charset="-122"/>
                <a:ea typeface="黑体" panose="02010609060101010101" pitchFamily="49" charset="-122"/>
              </a:rPr>
              <a:t>00</a:t>
            </a:r>
            <a:r>
              <a:rPr lang="en-US" altLang="zh-CN" sz="2400" b="1" dirty="0">
                <a:latin typeface="黑体" panose="02010609060101010101" pitchFamily="49" charset="-122"/>
                <a:ea typeface="黑体" panose="02010609060101010101" pitchFamily="49" charset="-122"/>
              </a:rPr>
              <a:t>) + (</a:t>
            </a:r>
            <a:r>
              <a:rPr lang="en-US" altLang="zh-CN" sz="2400" b="1" dirty="0" err="1">
                <a:latin typeface="黑体" panose="02010609060101010101" pitchFamily="49" charset="-122"/>
                <a:ea typeface="黑体" panose="02010609060101010101" pitchFamily="49" charset="-122"/>
              </a:rPr>
              <a:t>i</a:t>
            </a:r>
            <a:r>
              <a:rPr lang="en-US" altLang="zh-CN" sz="2400" b="1" dirty="0">
                <a:latin typeface="黑体" panose="02010609060101010101" pitchFamily="49" charset="-122"/>
                <a:ea typeface="黑体" panose="02010609060101010101" pitchFamily="49" charset="-122"/>
              </a:rPr>
              <a:t> x n + j) x L</a:t>
            </a:r>
          </a:p>
          <a:p>
            <a:pPr eaLnBrk="1" hangingPunct="1"/>
            <a:r>
              <a:rPr lang="en-US" altLang="zh-CN" sz="2400" b="1" dirty="0">
                <a:latin typeface="黑体" panose="02010609060101010101" pitchFamily="49" charset="-122"/>
                <a:ea typeface="黑体" panose="02010609060101010101" pitchFamily="49" charset="-122"/>
              </a:rPr>
              <a:t>LOC(a</a:t>
            </a:r>
            <a:r>
              <a:rPr lang="en-US" altLang="zh-CN" sz="2400" b="1" baseline="-25000" dirty="0">
                <a:latin typeface="黑体" panose="02010609060101010101" pitchFamily="49" charset="-122"/>
                <a:ea typeface="黑体" panose="02010609060101010101" pitchFamily="49" charset="-122"/>
              </a:rPr>
              <a:t>00</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是二维数组的起始存储地址</a:t>
            </a:r>
          </a:p>
          <a:p>
            <a:pPr eaLnBrk="1" hangingPunct="1"/>
            <a:r>
              <a:rPr lang="en-US" altLang="zh-CN" sz="2400" b="1" dirty="0">
                <a:latin typeface="黑体" panose="02010609060101010101" pitchFamily="49" charset="-122"/>
                <a:ea typeface="黑体" panose="02010609060101010101" pitchFamily="49" charset="-122"/>
              </a:rPr>
              <a:t>L</a:t>
            </a:r>
            <a:r>
              <a:rPr lang="zh-CN" altLang="en-US" sz="2400" b="1" dirty="0">
                <a:latin typeface="黑体" panose="02010609060101010101" pitchFamily="49" charset="-122"/>
                <a:ea typeface="黑体" panose="02010609060101010101" pitchFamily="49" charset="-122"/>
              </a:rPr>
              <a:t>为每个数据元素占用存储单元的长度</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数目</a:t>
            </a:r>
            <a:r>
              <a:rPr lang="en-US" altLang="zh-CN" sz="2400" b="1" dirty="0">
                <a:latin typeface="黑体" panose="02010609060101010101" pitchFamily="49" charset="-122"/>
                <a:ea typeface="黑体" panose="02010609060101010101" pitchFamily="49" charset="-122"/>
              </a:rPr>
              <a:t>)</a:t>
            </a:r>
          </a:p>
          <a:p>
            <a:pPr eaLnBrk="1" hangingPunct="1"/>
            <a:r>
              <a:rPr lang="en-US" altLang="zh-CN" sz="2400" b="1" dirty="0">
                <a:latin typeface="黑体" panose="02010609060101010101" pitchFamily="49" charset="-122"/>
                <a:ea typeface="黑体" panose="02010609060101010101" pitchFamily="49" charset="-122"/>
              </a:rPr>
              <a:t>LOC(a</a:t>
            </a:r>
            <a:r>
              <a:rPr lang="en-US" altLang="zh-CN" sz="2400" b="1" baseline="-25000" dirty="0">
                <a:latin typeface="黑体" panose="02010609060101010101" pitchFamily="49" charset="-122"/>
                <a:ea typeface="黑体" panose="02010609060101010101" pitchFamily="49" charset="-122"/>
              </a:rPr>
              <a:t>ij</a:t>
            </a:r>
            <a:r>
              <a:rPr lang="en-US" altLang="zh-CN" sz="2400" b="1" dirty="0">
                <a:latin typeface="黑体" panose="02010609060101010101" pitchFamily="49" charset="-122"/>
                <a:ea typeface="黑体" panose="02010609060101010101" pitchFamily="49" charset="-122"/>
              </a:rPr>
              <a:t>) = LOC(</a:t>
            </a:r>
            <a:r>
              <a:rPr lang="en-US" altLang="zh-CN" sz="2400" b="1" dirty="0" err="1">
                <a:latin typeface="黑体" panose="02010609060101010101" pitchFamily="49" charset="-122"/>
                <a:ea typeface="黑体" panose="02010609060101010101" pitchFamily="49" charset="-122"/>
              </a:rPr>
              <a:t>a</a:t>
            </a:r>
            <a:r>
              <a:rPr lang="en-US" altLang="zh-CN" sz="2400" b="1" baseline="-25000" dirty="0" err="1">
                <a:latin typeface="黑体" panose="02010609060101010101" pitchFamily="49" charset="-122"/>
                <a:ea typeface="黑体" panose="02010609060101010101" pitchFamily="49" charset="-122"/>
              </a:rPr>
              <a:t>st</a:t>
            </a:r>
            <a:r>
              <a:rPr lang="en-US" altLang="zh-CN" sz="2400" b="1" dirty="0">
                <a:latin typeface="黑体" panose="02010609060101010101" pitchFamily="49" charset="-122"/>
                <a:ea typeface="黑体" panose="02010609060101010101" pitchFamily="49" charset="-122"/>
              </a:rPr>
              <a:t>) + ((</a:t>
            </a:r>
            <a:r>
              <a:rPr lang="en-US" altLang="zh-CN" sz="2400" b="1" dirty="0" err="1">
                <a:latin typeface="黑体" panose="02010609060101010101" pitchFamily="49" charset="-122"/>
                <a:ea typeface="黑体" panose="02010609060101010101" pitchFamily="49" charset="-122"/>
              </a:rPr>
              <a:t>i</a:t>
            </a:r>
            <a:r>
              <a:rPr lang="en-US" altLang="zh-CN" sz="2400" b="1" dirty="0">
                <a:latin typeface="黑体" panose="02010609060101010101" pitchFamily="49" charset="-122"/>
                <a:ea typeface="黑体" panose="02010609060101010101" pitchFamily="49" charset="-122"/>
              </a:rPr>
              <a:t>-s)x n + (j-t)) x L</a:t>
            </a:r>
          </a:p>
          <a:p>
            <a:pPr marL="0" indent="0" eaLnBrk="1" hangingPunct="1">
              <a:buNone/>
            </a:pPr>
            <a:endParaRPr lang="en-US" altLang="zh-CN" sz="2400" b="1" dirty="0">
              <a:latin typeface="黑体" panose="02010609060101010101" pitchFamily="49" charset="-122"/>
              <a:ea typeface="黑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E5F3E63-21AF-45F9-9881-71F7F2FCB3BB}"/>
              </a:ext>
            </a:extLst>
          </p:cNvPr>
          <p:cNvSpPr>
            <a:spLocks noGrp="1" noChangeArrowheads="1"/>
          </p:cNvSpPr>
          <p:nvPr>
            <p:ph type="title"/>
          </p:nvPr>
        </p:nvSpPr>
        <p:spPr>
          <a:xfrm>
            <a:off x="385887" y="1693341"/>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二、二维数组的顺序表示</a:t>
            </a:r>
            <a:endParaRPr lang="en-US" altLang="zh-CN" sz="3200">
              <a:latin typeface="黑体" panose="02010609060101010101" pitchFamily="49" charset="-122"/>
              <a:ea typeface="黑体" panose="02010609060101010101" pitchFamily="49" charset="-122"/>
            </a:endParaRPr>
          </a:p>
        </p:txBody>
      </p:sp>
      <p:sp>
        <p:nvSpPr>
          <p:cNvPr id="17411" name="Text Box 3">
            <a:extLst>
              <a:ext uri="{FF2B5EF4-FFF2-40B4-BE49-F238E27FC236}">
                <a16:creationId xmlns:a16="http://schemas.microsoft.com/office/drawing/2014/main" id="{851C3A2E-AF7A-442B-90B3-0E8F06762C47}"/>
              </a:ext>
            </a:extLst>
          </p:cNvPr>
          <p:cNvSpPr txBox="1">
            <a:spLocks noChangeArrowheads="1"/>
          </p:cNvSpPr>
          <p:nvPr/>
        </p:nvSpPr>
        <p:spPr bwMode="auto">
          <a:xfrm>
            <a:off x="8368690" y="634048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2FD468A-24B9-4CC8-8EDA-409370E0F199}" type="slidenum">
              <a:rPr lang="zh-CN" altLang="en-US" sz="2400"/>
              <a:pPr algn="r" eaLnBrk="1" hangingPunct="1">
                <a:spcBef>
                  <a:spcPct val="50000"/>
                </a:spcBef>
                <a:buClrTx/>
                <a:buSzTx/>
                <a:buFontTx/>
                <a:buNone/>
              </a:pPr>
              <a:t>11</a:t>
            </a:fld>
            <a:endParaRPr lang="en-US" altLang="zh-CN" sz="2400"/>
          </a:p>
        </p:txBody>
      </p:sp>
      <p:sp>
        <p:nvSpPr>
          <p:cNvPr id="17412" name="Text Box 4">
            <a:extLst>
              <a:ext uri="{FF2B5EF4-FFF2-40B4-BE49-F238E27FC236}">
                <a16:creationId xmlns:a16="http://schemas.microsoft.com/office/drawing/2014/main" id="{B1C39301-E0B7-4BA6-8C37-0DDDCEF8FF9A}"/>
              </a:ext>
            </a:extLst>
          </p:cNvPr>
          <p:cNvSpPr txBox="1">
            <a:spLocks noChangeArrowheads="1"/>
          </p:cNvSpPr>
          <p:nvPr/>
        </p:nvSpPr>
        <p:spPr bwMode="auto">
          <a:xfrm>
            <a:off x="323975" y="1093267"/>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数组的表示</a:t>
            </a:r>
          </a:p>
        </p:txBody>
      </p:sp>
      <p:sp>
        <p:nvSpPr>
          <p:cNvPr id="17413" name="Rectangle 5">
            <a:extLst>
              <a:ext uri="{FF2B5EF4-FFF2-40B4-BE49-F238E27FC236}">
                <a16:creationId xmlns:a16="http://schemas.microsoft.com/office/drawing/2014/main" id="{E9822BF9-974D-463E-B7F1-12DB79B37CCE}"/>
              </a:ext>
            </a:extLst>
          </p:cNvPr>
          <p:cNvSpPr>
            <a:spLocks noGrp="1" noChangeArrowheads="1"/>
          </p:cNvSpPr>
          <p:nvPr>
            <p:ph type="body" idx="1"/>
          </p:nvPr>
        </p:nvSpPr>
        <p:spPr>
          <a:xfrm>
            <a:off x="309687" y="2531541"/>
            <a:ext cx="3038475" cy="1905000"/>
          </a:xfrm>
        </p:spPr>
        <p:txBody>
          <a:bodyPr/>
          <a:lstStyle/>
          <a:p>
            <a:pPr eaLnBrk="1" hangingPunct="1">
              <a:spcBef>
                <a:spcPct val="50000"/>
              </a:spcBef>
            </a:pPr>
            <a:r>
              <a:rPr lang="en-US" altLang="zh-CN" b="1">
                <a:latin typeface="黑体" panose="02010609060101010101" pitchFamily="49" charset="-122"/>
                <a:ea typeface="黑体" panose="02010609060101010101" pitchFamily="49" charset="-122"/>
              </a:rPr>
              <a:t>A</a:t>
            </a:r>
            <a:r>
              <a:rPr lang="en-US" altLang="zh-CN" b="1" baseline="-25000">
                <a:latin typeface="黑体" panose="02010609060101010101" pitchFamily="49" charset="-122"/>
                <a:ea typeface="黑体" panose="02010609060101010101" pitchFamily="49" charset="-122"/>
              </a:rPr>
              <a:t>mxn</a:t>
            </a:r>
            <a:r>
              <a:rPr lang="zh-CN" altLang="en-US" b="1">
                <a:latin typeface="黑体" panose="02010609060101010101" pitchFamily="49" charset="-122"/>
                <a:ea typeface="黑体" panose="02010609060101010101" pitchFamily="49" charset="-122"/>
              </a:rPr>
              <a:t>以列序为主序存储</a:t>
            </a:r>
          </a:p>
        </p:txBody>
      </p:sp>
      <p:sp>
        <p:nvSpPr>
          <p:cNvPr id="17414" name="Rectangle 6">
            <a:extLst>
              <a:ext uri="{FF2B5EF4-FFF2-40B4-BE49-F238E27FC236}">
                <a16:creationId xmlns:a16="http://schemas.microsoft.com/office/drawing/2014/main" id="{1107DE2E-8CFB-46C1-8785-958AA9A3CE6E}"/>
              </a:ext>
            </a:extLst>
          </p:cNvPr>
          <p:cNvSpPr>
            <a:spLocks noChangeArrowheads="1"/>
          </p:cNvSpPr>
          <p:nvPr/>
        </p:nvSpPr>
        <p:spPr bwMode="auto">
          <a:xfrm>
            <a:off x="516062" y="187726"/>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dirty="0">
                <a:solidFill>
                  <a:schemeClr val="tx2"/>
                </a:solidFill>
                <a:latin typeface="Times New Roman" panose="02020603050405020304" pitchFamily="18" charset="0"/>
                <a:ea typeface="黑体" panose="02010609060101010101" pitchFamily="49" charset="-122"/>
              </a:rPr>
              <a:t>第５章　数组和广义表</a:t>
            </a:r>
          </a:p>
        </p:txBody>
      </p:sp>
      <p:graphicFrame>
        <p:nvGraphicFramePr>
          <p:cNvPr id="242761" name="Group 73">
            <a:extLst>
              <a:ext uri="{FF2B5EF4-FFF2-40B4-BE49-F238E27FC236}">
                <a16:creationId xmlns:a16="http://schemas.microsoft.com/office/drawing/2014/main" id="{59D5A7F2-A3B5-4DA5-8231-9B30B7DF7DE3}"/>
              </a:ext>
            </a:extLst>
          </p:cNvPr>
          <p:cNvGraphicFramePr>
            <a:graphicFrameLocks noGrp="1"/>
          </p:cNvGraphicFramePr>
          <p:nvPr>
            <p:extLst>
              <p:ext uri="{D42A27DB-BD31-4B8C-83A1-F6EECF244321}">
                <p14:modId xmlns:p14="http://schemas.microsoft.com/office/powerpoint/2010/main" val="2831153714"/>
              </p:ext>
            </p:extLst>
          </p:nvPr>
        </p:nvGraphicFramePr>
        <p:xfrm>
          <a:off x="257966" y="4340727"/>
          <a:ext cx="8642350" cy="592137"/>
        </p:xfrm>
        <a:graphic>
          <a:graphicData uri="http://schemas.openxmlformats.org/drawingml/2006/table">
            <a:tbl>
              <a:tblPr/>
              <a:tblGrid>
                <a:gridCol w="698500">
                  <a:extLst>
                    <a:ext uri="{9D8B030D-6E8A-4147-A177-3AD203B41FA5}">
                      <a16:colId xmlns:a16="http://schemas.microsoft.com/office/drawing/2014/main" val="20000"/>
                    </a:ext>
                  </a:extLst>
                </a:gridCol>
                <a:gridCol w="693738">
                  <a:extLst>
                    <a:ext uri="{9D8B030D-6E8A-4147-A177-3AD203B41FA5}">
                      <a16:colId xmlns:a16="http://schemas.microsoft.com/office/drawing/2014/main" val="20001"/>
                    </a:ext>
                  </a:extLst>
                </a:gridCol>
                <a:gridCol w="452437">
                  <a:extLst>
                    <a:ext uri="{9D8B030D-6E8A-4147-A177-3AD203B41FA5}">
                      <a16:colId xmlns:a16="http://schemas.microsoft.com/office/drawing/2014/main" val="20002"/>
                    </a:ext>
                  </a:extLst>
                </a:gridCol>
                <a:gridCol w="989013">
                  <a:extLst>
                    <a:ext uri="{9D8B030D-6E8A-4147-A177-3AD203B41FA5}">
                      <a16:colId xmlns:a16="http://schemas.microsoft.com/office/drawing/2014/main" val="20003"/>
                    </a:ext>
                  </a:extLst>
                </a:gridCol>
                <a:gridCol w="649287">
                  <a:extLst>
                    <a:ext uri="{9D8B030D-6E8A-4147-A177-3AD203B41FA5}">
                      <a16:colId xmlns:a16="http://schemas.microsoft.com/office/drawing/2014/main" val="20004"/>
                    </a:ext>
                  </a:extLst>
                </a:gridCol>
                <a:gridCol w="623888">
                  <a:extLst>
                    <a:ext uri="{9D8B030D-6E8A-4147-A177-3AD203B41FA5}">
                      <a16:colId xmlns:a16="http://schemas.microsoft.com/office/drawing/2014/main" val="20005"/>
                    </a:ext>
                  </a:extLst>
                </a:gridCol>
                <a:gridCol w="430212">
                  <a:extLst>
                    <a:ext uri="{9D8B030D-6E8A-4147-A177-3AD203B41FA5}">
                      <a16:colId xmlns:a16="http://schemas.microsoft.com/office/drawing/2014/main" val="20006"/>
                    </a:ext>
                  </a:extLst>
                </a:gridCol>
                <a:gridCol w="1058863">
                  <a:extLst>
                    <a:ext uri="{9D8B030D-6E8A-4147-A177-3AD203B41FA5}">
                      <a16:colId xmlns:a16="http://schemas.microsoft.com/office/drawing/2014/main" val="20007"/>
                    </a:ext>
                  </a:extLst>
                </a:gridCol>
                <a:gridCol w="430212">
                  <a:extLst>
                    <a:ext uri="{9D8B030D-6E8A-4147-A177-3AD203B41FA5}">
                      <a16:colId xmlns:a16="http://schemas.microsoft.com/office/drawing/2014/main" val="20008"/>
                    </a:ext>
                  </a:extLst>
                </a:gridCol>
                <a:gridCol w="985838">
                  <a:extLst>
                    <a:ext uri="{9D8B030D-6E8A-4147-A177-3AD203B41FA5}">
                      <a16:colId xmlns:a16="http://schemas.microsoft.com/office/drawing/2014/main" val="20009"/>
                    </a:ext>
                  </a:extLst>
                </a:gridCol>
                <a:gridCol w="374650">
                  <a:extLst>
                    <a:ext uri="{9D8B030D-6E8A-4147-A177-3AD203B41FA5}">
                      <a16:colId xmlns:a16="http://schemas.microsoft.com/office/drawing/2014/main" val="20010"/>
                    </a:ext>
                  </a:extLst>
                </a:gridCol>
                <a:gridCol w="1255712">
                  <a:extLst>
                    <a:ext uri="{9D8B030D-6E8A-4147-A177-3AD203B41FA5}">
                      <a16:colId xmlns:a16="http://schemas.microsoft.com/office/drawing/2014/main" val="20011"/>
                    </a:ext>
                  </a:extLst>
                </a:gridCol>
              </a:tblGrid>
              <a:tr h="59213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a</a:t>
                      </a:r>
                      <a:r>
                        <a:rPr kumimoji="1" lang="en-US" altLang="zh-CN" sz="2800" b="0" i="0" u="none" strike="noStrike" cap="none" normalizeH="0" baseline="-25000">
                          <a:ln>
                            <a:noFill/>
                          </a:ln>
                          <a:solidFill>
                            <a:schemeClr val="tx1"/>
                          </a:solidFill>
                          <a:effectLst/>
                          <a:latin typeface="黑体" pitchFamily="2" charset="-122"/>
                          <a:ea typeface="黑体" pitchFamily="2" charset="-122"/>
                        </a:rPr>
                        <a:t>00</a:t>
                      </a:r>
                      <a:endParaRPr kumimoji="1" lang="zh-CN" altLang="en-US" sz="2800" b="0" i="0" u="none" strike="noStrike" cap="none" normalizeH="0" baseline="-25000">
                        <a:ln>
                          <a:noFill/>
                        </a:ln>
                        <a:solidFill>
                          <a:schemeClr val="tx1"/>
                        </a:solidFill>
                        <a:effectLst/>
                        <a:latin typeface="黑体" pitchFamily="2" charset="-122"/>
                        <a:ea typeface="黑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黑体" pitchFamily="2" charset="-122"/>
                          <a:ea typeface="黑体" pitchFamily="2" charset="-122"/>
                        </a:rPr>
                        <a:t>a</a:t>
                      </a:r>
                      <a:r>
                        <a:rPr kumimoji="1" lang="en-US" altLang="zh-CN" sz="2800" b="0" i="0" u="none" strike="noStrike" cap="none" normalizeH="0" baseline="-25000">
                          <a:ln>
                            <a:noFill/>
                          </a:ln>
                          <a:solidFill>
                            <a:schemeClr val="tx1"/>
                          </a:solidFill>
                          <a:effectLst/>
                          <a:latin typeface="黑体" pitchFamily="2" charset="-122"/>
                          <a:ea typeface="黑体" pitchFamily="2" charset="-122"/>
                        </a:rPr>
                        <a:t>10</a:t>
                      </a:r>
                      <a:endParaRPr kumimoji="1" lang="zh-CN" altLang="en-US" sz="2800" b="0" i="0" u="none" strike="noStrike" cap="none" normalizeH="0" baseline="-2500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黑体" pitchFamily="2" charset="-122"/>
                        </a:rPr>
                        <a:t>…</a:t>
                      </a:r>
                      <a:endParaRPr kumimoji="1" lang="zh-CN" altLang="en-US" sz="2800" b="0" i="0" u="none" strike="noStrike" cap="none" normalizeH="0" baseline="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a</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m-1,0</a:t>
                      </a:r>
                      <a:endParaRPr kumimoji="1" lang="zh-CN" altLang="en-US" sz="2800" b="0" i="0" u="none" strike="noStrike" cap="none" normalizeH="0" baseline="-2500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a</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01</a:t>
                      </a:r>
                      <a:endParaRPr kumimoji="1" lang="zh-CN" altLang="en-US" sz="2800" b="0" i="0" u="none" strike="noStrike" cap="none" normalizeH="0" baseline="-2500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a</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11</a:t>
                      </a:r>
                      <a:endParaRPr kumimoji="1" lang="zh-CN" altLang="en-US" sz="2800" b="0" i="0" u="none" strike="noStrike" cap="none" normalizeH="0" baseline="-2500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a:ea typeface="黑体" pitchFamily="2" charset="-122"/>
                        </a:rPr>
                        <a:t>…</a:t>
                      </a:r>
                      <a:endParaRPr kumimoji="1" lang="zh-CN" altLang="en-US" sz="2800" b="0" i="0" u="none" strike="noStrike" cap="none" normalizeH="0" baseline="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a</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m-1,1</a:t>
                      </a:r>
                      <a:endParaRPr kumimoji="1" lang="zh-CN" altLang="en-US" sz="2800" b="0" i="0" u="none" strike="noStrike" cap="none" normalizeH="0" baseline="-2500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a:ea typeface="黑体" pitchFamily="2" charset="-122"/>
                        </a:rPr>
                        <a:t>…</a:t>
                      </a:r>
                      <a:endParaRPr kumimoji="1" lang="zh-CN" altLang="en-US" sz="2800" b="0" i="0" u="none" strike="noStrike" cap="none" normalizeH="0" baseline="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a</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0,n-1</a:t>
                      </a:r>
                      <a:endParaRPr kumimoji="1" lang="zh-CN" altLang="en-US" sz="2800" b="0" i="0" u="none" strike="noStrike" cap="none" normalizeH="0" baseline="-2500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10000"/>
                        <a:lumOff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a:ea typeface="黑体" pitchFamily="2" charset="-122"/>
                        </a:rPr>
                        <a:t>…</a:t>
                      </a:r>
                      <a:endParaRPr kumimoji="1" lang="zh-CN" altLang="en-US" sz="2800" b="0" i="0" u="none" strike="noStrike" cap="none" normalizeH="0" baseline="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10000"/>
                        <a:lumOff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黑体" pitchFamily="2" charset="-122"/>
                          <a:ea typeface="黑体" pitchFamily="2" charset="-122"/>
                        </a:rPr>
                        <a:t>a</a:t>
                      </a:r>
                      <a:r>
                        <a:rPr kumimoji="1" lang="en-US" altLang="zh-CN" sz="2800" b="0" i="0" u="none" strike="noStrike" cap="none" normalizeH="0" baseline="-25000" dirty="0">
                          <a:ln>
                            <a:noFill/>
                          </a:ln>
                          <a:solidFill>
                            <a:schemeClr val="tx1"/>
                          </a:solidFill>
                          <a:effectLst/>
                          <a:latin typeface="黑体" pitchFamily="2" charset="-122"/>
                          <a:ea typeface="黑体" pitchFamily="2" charset="-122"/>
                        </a:rPr>
                        <a:t>m-1,n-1</a:t>
                      </a:r>
                      <a:endParaRPr kumimoji="1"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10000"/>
                        <a:lumOff val="90000"/>
                      </a:schemeClr>
                    </a:solidFill>
                  </a:tcPr>
                </a:tc>
                <a:extLst>
                  <a:ext uri="{0D108BD9-81ED-4DB2-BD59-A6C34878D82A}">
                    <a16:rowId xmlns:a16="http://schemas.microsoft.com/office/drawing/2014/main" val="10000"/>
                  </a:ext>
                </a:extLst>
              </a:tr>
            </a:tbl>
          </a:graphicData>
        </a:graphic>
      </p:graphicFrame>
      <p:sp>
        <p:nvSpPr>
          <p:cNvPr id="17443" name="Rectangle 49">
            <a:extLst>
              <a:ext uri="{FF2B5EF4-FFF2-40B4-BE49-F238E27FC236}">
                <a16:creationId xmlns:a16="http://schemas.microsoft.com/office/drawing/2014/main" id="{7488FA0C-6551-42B9-860F-FAE7D49C664D}"/>
              </a:ext>
            </a:extLst>
          </p:cNvPr>
          <p:cNvSpPr>
            <a:spLocks noChangeArrowheads="1"/>
          </p:cNvSpPr>
          <p:nvPr/>
        </p:nvSpPr>
        <p:spPr bwMode="auto">
          <a:xfrm>
            <a:off x="323975" y="5012804"/>
            <a:ext cx="8748712"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b="1" dirty="0">
                <a:latin typeface="黑体" panose="02010609060101010101" pitchFamily="49" charset="-122"/>
                <a:ea typeface="黑体" panose="02010609060101010101" pitchFamily="49" charset="-122"/>
              </a:rPr>
              <a:t>LOC(a</a:t>
            </a:r>
            <a:r>
              <a:rPr lang="en-US" altLang="zh-CN" sz="2400" b="1" baseline="-25000" dirty="0">
                <a:latin typeface="黑体" panose="02010609060101010101" pitchFamily="49" charset="-122"/>
                <a:ea typeface="黑体" panose="02010609060101010101" pitchFamily="49" charset="-122"/>
              </a:rPr>
              <a:t>ij</a:t>
            </a:r>
            <a:r>
              <a:rPr lang="en-US" altLang="zh-CN" sz="2400" b="1" dirty="0">
                <a:latin typeface="黑体" panose="02010609060101010101" pitchFamily="49" charset="-122"/>
                <a:ea typeface="黑体" panose="02010609060101010101" pitchFamily="49" charset="-122"/>
              </a:rPr>
              <a:t>) = LOC(a</a:t>
            </a:r>
            <a:r>
              <a:rPr lang="en-US" altLang="zh-CN" sz="2400" b="1" baseline="-25000" dirty="0">
                <a:latin typeface="黑体" panose="02010609060101010101" pitchFamily="49" charset="-122"/>
                <a:ea typeface="黑体" panose="02010609060101010101" pitchFamily="49" charset="-122"/>
              </a:rPr>
              <a:t>00</a:t>
            </a:r>
            <a:r>
              <a:rPr lang="en-US" altLang="zh-CN" sz="2400" b="1" dirty="0">
                <a:latin typeface="黑体" panose="02010609060101010101" pitchFamily="49" charset="-122"/>
                <a:ea typeface="黑体" panose="02010609060101010101" pitchFamily="49" charset="-122"/>
              </a:rPr>
              <a:t>) + (</a:t>
            </a:r>
            <a:r>
              <a:rPr lang="en-US" altLang="zh-CN" sz="2400" b="1" dirty="0" err="1">
                <a:latin typeface="黑体" panose="02010609060101010101" pitchFamily="49" charset="-122"/>
                <a:ea typeface="黑体" panose="02010609060101010101" pitchFamily="49" charset="-122"/>
              </a:rPr>
              <a:t>i</a:t>
            </a:r>
            <a:r>
              <a:rPr lang="en-US" altLang="zh-CN" sz="2400" b="1" dirty="0">
                <a:latin typeface="黑体" panose="02010609060101010101" pitchFamily="49" charset="-122"/>
                <a:ea typeface="黑体" panose="02010609060101010101" pitchFamily="49" charset="-122"/>
              </a:rPr>
              <a:t> + j x m) x L</a:t>
            </a:r>
          </a:p>
          <a:p>
            <a:pPr eaLnBrk="1" hangingPunct="1"/>
            <a:r>
              <a:rPr lang="en-US" altLang="zh-CN" sz="2400" b="1" dirty="0">
                <a:latin typeface="黑体" panose="02010609060101010101" pitchFamily="49" charset="-122"/>
                <a:ea typeface="黑体" panose="02010609060101010101" pitchFamily="49" charset="-122"/>
              </a:rPr>
              <a:t>LOC(a</a:t>
            </a:r>
            <a:r>
              <a:rPr lang="en-US" altLang="zh-CN" sz="2400" b="1" baseline="-25000" dirty="0">
                <a:latin typeface="黑体" panose="02010609060101010101" pitchFamily="49" charset="-122"/>
                <a:ea typeface="黑体" panose="02010609060101010101" pitchFamily="49" charset="-122"/>
              </a:rPr>
              <a:t>00</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是二维数组的起始存储地址</a:t>
            </a:r>
          </a:p>
          <a:p>
            <a:pPr eaLnBrk="1" hangingPunct="1"/>
            <a:r>
              <a:rPr lang="en-US" altLang="zh-CN" sz="2400" b="1" dirty="0">
                <a:latin typeface="黑体" panose="02010609060101010101" pitchFamily="49" charset="-122"/>
                <a:ea typeface="黑体" panose="02010609060101010101" pitchFamily="49" charset="-122"/>
              </a:rPr>
              <a:t>L</a:t>
            </a:r>
            <a:r>
              <a:rPr lang="zh-CN" altLang="en-US" sz="2400" b="1" dirty="0">
                <a:latin typeface="黑体" panose="02010609060101010101" pitchFamily="49" charset="-122"/>
                <a:ea typeface="黑体" panose="02010609060101010101" pitchFamily="49" charset="-122"/>
              </a:rPr>
              <a:t>为每个数据元素占用存储单元的长度</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数目</a:t>
            </a:r>
            <a:r>
              <a:rPr lang="en-US" altLang="zh-CN" sz="2400" b="1" dirty="0">
                <a:latin typeface="黑体" panose="02010609060101010101" pitchFamily="49" charset="-122"/>
                <a:ea typeface="黑体" panose="02010609060101010101" pitchFamily="49" charset="-122"/>
              </a:rPr>
              <a:t>)</a:t>
            </a:r>
          </a:p>
          <a:p>
            <a:pPr eaLnBrk="1" hangingPunct="1"/>
            <a:r>
              <a:rPr lang="en-US" altLang="zh-CN" sz="2400" b="1" dirty="0">
                <a:latin typeface="黑体" panose="02010609060101010101" pitchFamily="49" charset="-122"/>
                <a:ea typeface="黑体" panose="02010609060101010101" pitchFamily="49" charset="-122"/>
              </a:rPr>
              <a:t>LOC(a</a:t>
            </a:r>
            <a:r>
              <a:rPr lang="en-US" altLang="zh-CN" sz="2400" b="1" baseline="-25000" dirty="0">
                <a:latin typeface="黑体" panose="02010609060101010101" pitchFamily="49" charset="-122"/>
                <a:ea typeface="黑体" panose="02010609060101010101" pitchFamily="49" charset="-122"/>
              </a:rPr>
              <a:t>ij</a:t>
            </a:r>
            <a:r>
              <a:rPr lang="en-US" altLang="zh-CN" sz="2400" b="1" dirty="0">
                <a:latin typeface="黑体" panose="02010609060101010101" pitchFamily="49" charset="-122"/>
                <a:ea typeface="黑体" panose="02010609060101010101" pitchFamily="49" charset="-122"/>
              </a:rPr>
              <a:t>) = LOC(</a:t>
            </a:r>
            <a:r>
              <a:rPr lang="en-US" altLang="zh-CN" sz="2400" b="1" dirty="0" err="1">
                <a:latin typeface="黑体" panose="02010609060101010101" pitchFamily="49" charset="-122"/>
                <a:ea typeface="黑体" panose="02010609060101010101" pitchFamily="49" charset="-122"/>
              </a:rPr>
              <a:t>a</a:t>
            </a:r>
            <a:r>
              <a:rPr lang="en-US" altLang="zh-CN" sz="2400" b="1" baseline="-25000" dirty="0" err="1">
                <a:latin typeface="黑体" panose="02010609060101010101" pitchFamily="49" charset="-122"/>
                <a:ea typeface="黑体" panose="02010609060101010101" pitchFamily="49" charset="-122"/>
              </a:rPr>
              <a:t>st</a:t>
            </a:r>
            <a:r>
              <a:rPr lang="en-US" altLang="zh-CN" sz="2400" b="1" dirty="0">
                <a:latin typeface="黑体" panose="02010609060101010101" pitchFamily="49" charset="-122"/>
                <a:ea typeface="黑体" panose="02010609060101010101" pitchFamily="49" charset="-122"/>
              </a:rPr>
              <a:t>) + ((</a:t>
            </a:r>
            <a:r>
              <a:rPr lang="en-US" altLang="zh-CN" sz="2400" b="1" dirty="0" err="1">
                <a:latin typeface="黑体" panose="02010609060101010101" pitchFamily="49" charset="-122"/>
                <a:ea typeface="黑体" panose="02010609060101010101" pitchFamily="49" charset="-122"/>
              </a:rPr>
              <a:t>i</a:t>
            </a:r>
            <a:r>
              <a:rPr lang="en-US" altLang="zh-CN" sz="2400" b="1" dirty="0">
                <a:latin typeface="黑体" panose="02010609060101010101" pitchFamily="49" charset="-122"/>
                <a:ea typeface="黑体" panose="02010609060101010101" pitchFamily="49" charset="-122"/>
              </a:rPr>
              <a:t>-s) + (j-t) x m) x L</a:t>
            </a:r>
          </a:p>
          <a:p>
            <a:pPr eaLnBrk="1" hangingPunct="1"/>
            <a:endParaRPr lang="en-US" altLang="zh-CN" sz="2400" b="1" dirty="0">
              <a:latin typeface="黑体" panose="02010609060101010101" pitchFamily="49" charset="-122"/>
              <a:ea typeface="黑体" panose="02010609060101010101" pitchFamily="49" charset="-122"/>
            </a:endParaRPr>
          </a:p>
        </p:txBody>
      </p:sp>
      <p:grpSp>
        <p:nvGrpSpPr>
          <p:cNvPr id="17444" name="Group 63">
            <a:extLst>
              <a:ext uri="{FF2B5EF4-FFF2-40B4-BE49-F238E27FC236}">
                <a16:creationId xmlns:a16="http://schemas.microsoft.com/office/drawing/2014/main" id="{923F75AF-308D-476E-878A-D4092A3ACD43}"/>
              </a:ext>
            </a:extLst>
          </p:cNvPr>
          <p:cNvGrpSpPr>
            <a:grpSpLocks/>
          </p:cNvGrpSpPr>
          <p:nvPr/>
        </p:nvGrpSpPr>
        <p:grpSpPr bwMode="auto">
          <a:xfrm>
            <a:off x="3708525" y="2348979"/>
            <a:ext cx="5184775" cy="1771650"/>
            <a:chOff x="2381" y="1661"/>
            <a:chExt cx="3266" cy="1116"/>
          </a:xfrm>
        </p:grpSpPr>
        <p:sp>
          <p:nvSpPr>
            <p:cNvPr id="17445" name="Text Box 20">
              <a:extLst>
                <a:ext uri="{FF2B5EF4-FFF2-40B4-BE49-F238E27FC236}">
                  <a16:creationId xmlns:a16="http://schemas.microsoft.com/office/drawing/2014/main" id="{BA884ED1-FA39-46AC-B12B-AED216B0DD3C}"/>
                </a:ext>
              </a:extLst>
            </p:cNvPr>
            <p:cNvSpPr txBox="1">
              <a:spLocks noChangeArrowheads="1"/>
            </p:cNvSpPr>
            <p:nvPr/>
          </p:nvSpPr>
          <p:spPr bwMode="auto">
            <a:xfrm>
              <a:off x="2381" y="2114"/>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t>A</a:t>
              </a:r>
              <a:r>
                <a:rPr lang="en-US" altLang="zh-CN" sz="2400" baseline="-25000"/>
                <a:t>mxn</a:t>
              </a:r>
              <a:r>
                <a:rPr lang="en-US" altLang="zh-CN" sz="2400"/>
                <a:t>=</a:t>
              </a:r>
            </a:p>
          </p:txBody>
        </p:sp>
        <p:grpSp>
          <p:nvGrpSpPr>
            <p:cNvPr id="17446" name="Group 50">
              <a:extLst>
                <a:ext uri="{FF2B5EF4-FFF2-40B4-BE49-F238E27FC236}">
                  <a16:creationId xmlns:a16="http://schemas.microsoft.com/office/drawing/2014/main" id="{12A868C2-ABEC-419F-AD12-22A1CDA80352}"/>
                </a:ext>
              </a:extLst>
            </p:cNvPr>
            <p:cNvGrpSpPr>
              <a:grpSpLocks/>
            </p:cNvGrpSpPr>
            <p:nvPr/>
          </p:nvGrpSpPr>
          <p:grpSpPr bwMode="auto">
            <a:xfrm>
              <a:off x="3061" y="1661"/>
              <a:ext cx="2586" cy="1116"/>
              <a:chOff x="3016" y="2160"/>
              <a:chExt cx="2540" cy="1116"/>
            </a:xfrm>
          </p:grpSpPr>
          <p:grpSp>
            <p:nvGrpSpPr>
              <p:cNvPr id="17447" name="Group 51">
                <a:extLst>
                  <a:ext uri="{FF2B5EF4-FFF2-40B4-BE49-F238E27FC236}">
                    <a16:creationId xmlns:a16="http://schemas.microsoft.com/office/drawing/2014/main" id="{A61FC7B2-47C4-41D9-8189-2C5117454E2D}"/>
                  </a:ext>
                </a:extLst>
              </p:cNvPr>
              <p:cNvGrpSpPr>
                <a:grpSpLocks/>
              </p:cNvGrpSpPr>
              <p:nvPr/>
            </p:nvGrpSpPr>
            <p:grpSpPr bwMode="auto">
              <a:xfrm>
                <a:off x="3016" y="2256"/>
                <a:ext cx="2404" cy="1008"/>
                <a:chOff x="624" y="4416"/>
                <a:chExt cx="1584" cy="1008"/>
              </a:xfrm>
            </p:grpSpPr>
            <p:sp>
              <p:nvSpPr>
                <p:cNvPr id="17457" name="AutoShape 52">
                  <a:extLst>
                    <a:ext uri="{FF2B5EF4-FFF2-40B4-BE49-F238E27FC236}">
                      <a16:creationId xmlns:a16="http://schemas.microsoft.com/office/drawing/2014/main" id="{1E7A131F-73A2-4E1F-A5E9-DB1ED9FBA117}"/>
                    </a:ext>
                  </a:extLst>
                </p:cNvPr>
                <p:cNvSpPr>
                  <a:spLocks/>
                </p:cNvSpPr>
                <p:nvPr/>
              </p:nvSpPr>
              <p:spPr bwMode="auto">
                <a:xfrm>
                  <a:off x="624" y="4464"/>
                  <a:ext cx="48" cy="960"/>
                </a:xfrm>
                <a:prstGeom prst="leftBracket">
                  <a:avLst>
                    <a:gd name="adj" fmla="val 1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458" name="AutoShape 53">
                  <a:extLst>
                    <a:ext uri="{FF2B5EF4-FFF2-40B4-BE49-F238E27FC236}">
                      <a16:creationId xmlns:a16="http://schemas.microsoft.com/office/drawing/2014/main" id="{67A04E17-B05F-4182-9172-30DBEE0942CE}"/>
                    </a:ext>
                  </a:extLst>
                </p:cNvPr>
                <p:cNvSpPr>
                  <a:spLocks/>
                </p:cNvSpPr>
                <p:nvPr/>
              </p:nvSpPr>
              <p:spPr bwMode="auto">
                <a:xfrm flipH="1">
                  <a:off x="2160" y="4416"/>
                  <a:ext cx="48" cy="1008"/>
                </a:xfrm>
                <a:prstGeom prst="leftBracket">
                  <a:avLst>
                    <a:gd name="adj" fmla="val 17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17448" name="Text Box 54">
                <a:extLst>
                  <a:ext uri="{FF2B5EF4-FFF2-40B4-BE49-F238E27FC236}">
                    <a16:creationId xmlns:a16="http://schemas.microsoft.com/office/drawing/2014/main" id="{9017E736-D195-4B9F-9B63-9A74BBD2B966}"/>
                  </a:ext>
                </a:extLst>
              </p:cNvPr>
              <p:cNvSpPr txBox="1">
                <a:spLocks noChangeArrowheads="1"/>
              </p:cNvSpPr>
              <p:nvPr/>
            </p:nvSpPr>
            <p:spPr bwMode="auto">
              <a:xfrm>
                <a:off x="3061" y="2160"/>
                <a:ext cx="2495"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a:t>  a</a:t>
                </a:r>
                <a:r>
                  <a:rPr lang="en-US" altLang="zh-CN" sz="2400" baseline="-25000"/>
                  <a:t>00</a:t>
                </a:r>
                <a:r>
                  <a:rPr lang="en-US" altLang="zh-CN" sz="2400"/>
                  <a:t>    a</a:t>
                </a:r>
                <a:r>
                  <a:rPr lang="en-US" altLang="zh-CN" sz="2400" baseline="-25000"/>
                  <a:t>01</a:t>
                </a:r>
                <a:r>
                  <a:rPr lang="en-US" altLang="zh-CN" sz="2400"/>
                  <a:t>    a</a:t>
                </a:r>
                <a:r>
                  <a:rPr lang="en-US" altLang="zh-CN" sz="2400" baseline="-25000"/>
                  <a:t>02   </a:t>
                </a:r>
                <a:r>
                  <a:rPr lang="en-US" altLang="zh-CN" sz="2400">
                    <a:latin typeface="Times New Roman" panose="02020603050405020304" pitchFamily="18" charset="0"/>
                  </a:rPr>
                  <a:t>…</a:t>
                </a:r>
                <a:r>
                  <a:rPr lang="en-US" altLang="zh-CN" sz="2400"/>
                  <a:t>  a</a:t>
                </a:r>
                <a:r>
                  <a:rPr lang="en-US" altLang="zh-CN" sz="2400" baseline="-25000"/>
                  <a:t>0,n-1</a:t>
                </a:r>
              </a:p>
              <a:p>
                <a:pPr eaLnBrk="1" hangingPunct="1">
                  <a:buFont typeface="Wingdings" panose="05000000000000000000" pitchFamily="2" charset="2"/>
                  <a:buNone/>
                </a:pPr>
                <a:r>
                  <a:rPr lang="en-US" altLang="zh-CN" sz="2400"/>
                  <a:t>  a</a:t>
                </a:r>
                <a:r>
                  <a:rPr lang="en-US" altLang="zh-CN" sz="2400" baseline="-25000"/>
                  <a:t>10</a:t>
                </a:r>
                <a:r>
                  <a:rPr lang="en-US" altLang="zh-CN" sz="2400"/>
                  <a:t>    a</a:t>
                </a:r>
                <a:r>
                  <a:rPr lang="en-US" altLang="zh-CN" sz="2400" baseline="-25000"/>
                  <a:t>11</a:t>
                </a:r>
                <a:r>
                  <a:rPr lang="en-US" altLang="zh-CN" sz="2400"/>
                  <a:t>    a</a:t>
                </a:r>
                <a:r>
                  <a:rPr lang="en-US" altLang="zh-CN" sz="2400" baseline="-25000"/>
                  <a:t>12   </a:t>
                </a:r>
                <a:r>
                  <a:rPr lang="en-US" altLang="zh-CN" sz="2400">
                    <a:latin typeface="Times New Roman" panose="02020603050405020304" pitchFamily="18" charset="0"/>
                  </a:rPr>
                  <a:t>…</a:t>
                </a:r>
                <a:r>
                  <a:rPr lang="en-US" altLang="zh-CN" sz="2400"/>
                  <a:t>  a</a:t>
                </a:r>
                <a:r>
                  <a:rPr lang="en-US" altLang="zh-CN" sz="2400" baseline="-25000"/>
                  <a:t>1,n-1</a:t>
                </a:r>
              </a:p>
              <a:p>
                <a:pPr eaLnBrk="1" hangingPunct="1">
                  <a:buFont typeface="Wingdings" panose="05000000000000000000" pitchFamily="2" charset="2"/>
                  <a:buNone/>
                </a:pPr>
                <a:r>
                  <a:rPr lang="en-US" altLang="zh-CN" sz="2400"/>
                  <a:t>    :      :       :         :</a:t>
                </a:r>
              </a:p>
              <a:p>
                <a:pPr eaLnBrk="1" hangingPunct="1">
                  <a:buFont typeface="Wingdings" panose="05000000000000000000" pitchFamily="2" charset="2"/>
                  <a:buNone/>
                </a:pPr>
                <a:r>
                  <a:rPr lang="en-US" altLang="zh-CN" sz="2400"/>
                  <a:t>a</a:t>
                </a:r>
                <a:r>
                  <a:rPr lang="en-US" altLang="zh-CN" sz="2400" baseline="-25000"/>
                  <a:t>m-1,0</a:t>
                </a:r>
                <a:r>
                  <a:rPr lang="en-US" altLang="zh-CN" sz="2400"/>
                  <a:t> a</a:t>
                </a:r>
                <a:r>
                  <a:rPr lang="en-US" altLang="zh-CN" sz="2400" baseline="-25000"/>
                  <a:t>m-1,1</a:t>
                </a:r>
                <a:r>
                  <a:rPr lang="en-US" altLang="zh-CN" sz="2400"/>
                  <a:t>  a</a:t>
                </a:r>
                <a:r>
                  <a:rPr lang="en-US" altLang="zh-CN" sz="2400" baseline="-25000"/>
                  <a:t>m1,2</a:t>
                </a:r>
                <a:r>
                  <a:rPr lang="en-US" altLang="zh-CN" sz="2400">
                    <a:latin typeface="Times New Roman" panose="02020603050405020304" pitchFamily="18" charset="0"/>
                  </a:rPr>
                  <a:t>…</a:t>
                </a:r>
                <a:r>
                  <a:rPr lang="en-US" altLang="zh-CN" sz="2400"/>
                  <a:t> a</a:t>
                </a:r>
                <a:r>
                  <a:rPr lang="en-US" altLang="zh-CN" sz="2400" baseline="-25000"/>
                  <a:t>m-1,n-1</a:t>
                </a:r>
                <a:r>
                  <a:rPr lang="en-US" altLang="zh-CN" sz="2400"/>
                  <a:t>      </a:t>
                </a:r>
                <a:endParaRPr lang="zh-CN" altLang="en-US" sz="2000" baseline="-25000">
                  <a:latin typeface="黑体" panose="02010609060101010101" pitchFamily="49" charset="-122"/>
                  <a:ea typeface="黑体" panose="02010609060101010101" pitchFamily="49" charset="-122"/>
                </a:endParaRPr>
              </a:p>
            </p:txBody>
          </p:sp>
          <p:sp>
            <p:nvSpPr>
              <p:cNvPr id="17449" name="AutoShape 55">
                <a:extLst>
                  <a:ext uri="{FF2B5EF4-FFF2-40B4-BE49-F238E27FC236}">
                    <a16:creationId xmlns:a16="http://schemas.microsoft.com/office/drawing/2014/main" id="{A9CB1085-CBD9-4BEA-AB6E-FAE4CF9D122C}"/>
                  </a:ext>
                </a:extLst>
              </p:cNvPr>
              <p:cNvSpPr>
                <a:spLocks/>
              </p:cNvSpPr>
              <p:nvPr/>
            </p:nvSpPr>
            <p:spPr bwMode="auto">
              <a:xfrm>
                <a:off x="3107" y="2296"/>
                <a:ext cx="45" cy="953"/>
              </a:xfrm>
              <a:prstGeom prst="lef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450" name="AutoShape 56">
                <a:extLst>
                  <a:ext uri="{FF2B5EF4-FFF2-40B4-BE49-F238E27FC236}">
                    <a16:creationId xmlns:a16="http://schemas.microsoft.com/office/drawing/2014/main" id="{529E2D31-A606-4213-A59E-9462594BDA48}"/>
                  </a:ext>
                </a:extLst>
              </p:cNvPr>
              <p:cNvSpPr>
                <a:spLocks/>
              </p:cNvSpPr>
              <p:nvPr/>
            </p:nvSpPr>
            <p:spPr bwMode="auto">
              <a:xfrm>
                <a:off x="3515" y="2296"/>
                <a:ext cx="45" cy="953"/>
              </a:xfrm>
              <a:prstGeom prst="righ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451" name="AutoShape 57">
                <a:extLst>
                  <a:ext uri="{FF2B5EF4-FFF2-40B4-BE49-F238E27FC236}">
                    <a16:creationId xmlns:a16="http://schemas.microsoft.com/office/drawing/2014/main" id="{17D8422C-77D2-4271-AD14-89A1E781DCDD}"/>
                  </a:ext>
                </a:extLst>
              </p:cNvPr>
              <p:cNvSpPr>
                <a:spLocks/>
              </p:cNvSpPr>
              <p:nvPr/>
            </p:nvSpPr>
            <p:spPr bwMode="auto">
              <a:xfrm>
                <a:off x="3606" y="2296"/>
                <a:ext cx="45" cy="953"/>
              </a:xfrm>
              <a:prstGeom prst="lef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452" name="AutoShape 58">
                <a:extLst>
                  <a:ext uri="{FF2B5EF4-FFF2-40B4-BE49-F238E27FC236}">
                    <a16:creationId xmlns:a16="http://schemas.microsoft.com/office/drawing/2014/main" id="{AE15AD72-9318-4433-AF56-AB826647F67A}"/>
                  </a:ext>
                </a:extLst>
              </p:cNvPr>
              <p:cNvSpPr>
                <a:spLocks/>
              </p:cNvSpPr>
              <p:nvPr/>
            </p:nvSpPr>
            <p:spPr bwMode="auto">
              <a:xfrm>
                <a:off x="4014" y="2296"/>
                <a:ext cx="45" cy="953"/>
              </a:xfrm>
              <a:prstGeom prst="righ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453" name="AutoShape 59">
                <a:extLst>
                  <a:ext uri="{FF2B5EF4-FFF2-40B4-BE49-F238E27FC236}">
                    <a16:creationId xmlns:a16="http://schemas.microsoft.com/office/drawing/2014/main" id="{11320782-55BE-4CA2-8B8A-F334652E77D5}"/>
                  </a:ext>
                </a:extLst>
              </p:cNvPr>
              <p:cNvSpPr>
                <a:spLocks/>
              </p:cNvSpPr>
              <p:nvPr/>
            </p:nvSpPr>
            <p:spPr bwMode="auto">
              <a:xfrm>
                <a:off x="4105" y="2296"/>
                <a:ext cx="45" cy="953"/>
              </a:xfrm>
              <a:prstGeom prst="lef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454" name="AutoShape 60">
                <a:extLst>
                  <a:ext uri="{FF2B5EF4-FFF2-40B4-BE49-F238E27FC236}">
                    <a16:creationId xmlns:a16="http://schemas.microsoft.com/office/drawing/2014/main" id="{0FFE7227-20A1-4E25-B7E9-FCC21A4B836D}"/>
                  </a:ext>
                </a:extLst>
              </p:cNvPr>
              <p:cNvSpPr>
                <a:spLocks/>
              </p:cNvSpPr>
              <p:nvPr/>
            </p:nvSpPr>
            <p:spPr bwMode="auto">
              <a:xfrm>
                <a:off x="4513" y="2296"/>
                <a:ext cx="45" cy="953"/>
              </a:xfrm>
              <a:prstGeom prst="righ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455" name="AutoShape 61">
                <a:extLst>
                  <a:ext uri="{FF2B5EF4-FFF2-40B4-BE49-F238E27FC236}">
                    <a16:creationId xmlns:a16="http://schemas.microsoft.com/office/drawing/2014/main" id="{D6710B34-FC6A-4433-AE1D-50C62CBBC998}"/>
                  </a:ext>
                </a:extLst>
              </p:cNvPr>
              <p:cNvSpPr>
                <a:spLocks/>
              </p:cNvSpPr>
              <p:nvPr/>
            </p:nvSpPr>
            <p:spPr bwMode="auto">
              <a:xfrm>
                <a:off x="4740" y="2296"/>
                <a:ext cx="45" cy="953"/>
              </a:xfrm>
              <a:prstGeom prst="lef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456" name="AutoShape 62">
                <a:extLst>
                  <a:ext uri="{FF2B5EF4-FFF2-40B4-BE49-F238E27FC236}">
                    <a16:creationId xmlns:a16="http://schemas.microsoft.com/office/drawing/2014/main" id="{ECC6E99D-13F7-4AD7-A493-2DC59177E5A3}"/>
                  </a:ext>
                </a:extLst>
              </p:cNvPr>
              <p:cNvSpPr>
                <a:spLocks/>
              </p:cNvSpPr>
              <p:nvPr/>
            </p:nvSpPr>
            <p:spPr bwMode="auto">
              <a:xfrm>
                <a:off x="5284" y="2296"/>
                <a:ext cx="45" cy="953"/>
              </a:xfrm>
              <a:prstGeom prst="righ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C45E2A55-6507-493F-8DBC-2A225806746D}"/>
              </a:ext>
            </a:extLst>
          </p:cNvPr>
          <p:cNvSpPr>
            <a:spLocks noGrp="1"/>
          </p:cNvSpPr>
          <p:nvPr>
            <p:ph type="sldNum" sz="quarter" idx="4294967295"/>
          </p:nvPr>
        </p:nvSpPr>
        <p:spPr bwMode="auto">
          <a:xfrm>
            <a:off x="8358188" y="6215063"/>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BB12F8FE-E42D-4D9D-A927-123E81EFD4E3}" type="slidenum">
              <a:rPr lang="en-US" altLang="zh-CN" sz="2800">
                <a:latin typeface="黑体" panose="02010609060101010101" pitchFamily="49" charset="-122"/>
                <a:ea typeface="黑体" panose="02010609060101010101" pitchFamily="49" charset="-122"/>
              </a:rPr>
              <a:pPr eaLnBrk="1" hangingPunct="1">
                <a:spcBef>
                  <a:spcPct val="0"/>
                </a:spcBef>
                <a:buClrTx/>
                <a:buSzTx/>
                <a:buFontTx/>
                <a:buNone/>
              </a:pPr>
              <a:t>12</a:t>
            </a:fld>
            <a:endParaRPr lang="en-US" altLang="zh-CN" sz="2800">
              <a:latin typeface="黑体" panose="02010609060101010101" pitchFamily="49" charset="-122"/>
              <a:ea typeface="黑体" panose="02010609060101010101" pitchFamily="49" charset="-122"/>
            </a:endParaRPr>
          </a:p>
        </p:txBody>
      </p:sp>
      <p:sp>
        <p:nvSpPr>
          <p:cNvPr id="447492" name="Text Box 4">
            <a:extLst>
              <a:ext uri="{FF2B5EF4-FFF2-40B4-BE49-F238E27FC236}">
                <a16:creationId xmlns:a16="http://schemas.microsoft.com/office/drawing/2014/main" id="{C77D6F6E-B36B-485A-A6EE-71D8C9C49252}"/>
              </a:ext>
            </a:extLst>
          </p:cNvPr>
          <p:cNvSpPr txBox="1">
            <a:spLocks noChangeArrowheads="1"/>
          </p:cNvSpPr>
          <p:nvPr/>
        </p:nvSpPr>
        <p:spPr bwMode="auto">
          <a:xfrm>
            <a:off x="571500" y="1253279"/>
            <a:ext cx="778668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例：一个二维数组</a:t>
            </a:r>
            <a:r>
              <a:rPr lang="en-US" altLang="zh-CN" sz="2800" b="1" dirty="0">
                <a:latin typeface="黑体" panose="02010609060101010101" pitchFamily="49" charset="-122"/>
                <a:ea typeface="黑体" panose="02010609060101010101" pitchFamily="49" charset="-122"/>
              </a:rPr>
              <a:t>A</a:t>
            </a:r>
            <a:r>
              <a:rPr lang="zh-CN" altLang="en-US" sz="2800" b="1" dirty="0">
                <a:latin typeface="黑体" panose="02010609060101010101" pitchFamily="49" charset="-122"/>
                <a:ea typeface="黑体" panose="02010609060101010101" pitchFamily="49" charset="-122"/>
              </a:rPr>
              <a:t>，行下标的范围是</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到</a:t>
            </a:r>
            <a:r>
              <a:rPr lang="en-US" altLang="zh-CN" sz="2800" b="1" dirty="0">
                <a:latin typeface="黑体" panose="02010609060101010101" pitchFamily="49" charset="-122"/>
                <a:ea typeface="黑体" panose="02010609060101010101" pitchFamily="49" charset="-122"/>
              </a:rPr>
              <a:t>6</a:t>
            </a:r>
            <a:r>
              <a:rPr lang="zh-CN" altLang="en-US" sz="2800" b="1" dirty="0">
                <a:latin typeface="黑体" panose="02010609060101010101" pitchFamily="49" charset="-122"/>
                <a:ea typeface="黑体" panose="02010609060101010101" pitchFamily="49" charset="-122"/>
              </a:rPr>
              <a:t>，列下标的范围是</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到</a:t>
            </a:r>
            <a:r>
              <a:rPr lang="en-US" altLang="zh-CN" sz="2800" b="1" dirty="0">
                <a:latin typeface="黑体" panose="02010609060101010101" pitchFamily="49" charset="-122"/>
                <a:ea typeface="黑体" panose="02010609060101010101" pitchFamily="49" charset="-122"/>
              </a:rPr>
              <a:t>7</a:t>
            </a:r>
            <a:r>
              <a:rPr lang="zh-CN" altLang="en-US" sz="2800" b="1" dirty="0">
                <a:latin typeface="黑体" panose="02010609060101010101" pitchFamily="49" charset="-122"/>
                <a:ea typeface="黑体" panose="02010609060101010101" pitchFamily="49" charset="-122"/>
              </a:rPr>
              <a:t>，每个数组元素用相邻的</a:t>
            </a:r>
            <a:r>
              <a:rPr lang="en-US" altLang="zh-CN" sz="2800" b="1" dirty="0">
                <a:latin typeface="黑体" panose="02010609060101010101" pitchFamily="49" charset="-122"/>
                <a:ea typeface="黑体" panose="02010609060101010101" pitchFamily="49" charset="-122"/>
              </a:rPr>
              <a:t>6</a:t>
            </a:r>
            <a:r>
              <a:rPr lang="zh-CN" altLang="en-US" sz="2800" b="1" dirty="0">
                <a:latin typeface="黑体" panose="02010609060101010101" pitchFamily="49" charset="-122"/>
                <a:ea typeface="黑体" panose="02010609060101010101" pitchFamily="49" charset="-122"/>
              </a:rPr>
              <a:t>个字节存储，存储器按字节编址。那么，这个数组的体积是</a:t>
            </a:r>
            <a:r>
              <a:rPr lang="zh-CN" altLang="en-US" sz="2800" b="1" u="sng"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个字节。 </a:t>
            </a:r>
          </a:p>
        </p:txBody>
      </p:sp>
      <p:sp>
        <p:nvSpPr>
          <p:cNvPr id="447493" name="Text Box 5">
            <a:extLst>
              <a:ext uri="{FF2B5EF4-FFF2-40B4-BE49-F238E27FC236}">
                <a16:creationId xmlns:a16="http://schemas.microsoft.com/office/drawing/2014/main" id="{25D404EB-BBB1-47F3-8875-D8661FD8EAB1}"/>
              </a:ext>
            </a:extLst>
          </p:cNvPr>
          <p:cNvSpPr txBox="1">
            <a:spLocks noChangeArrowheads="1"/>
          </p:cNvSpPr>
          <p:nvPr/>
        </p:nvSpPr>
        <p:spPr bwMode="auto">
          <a:xfrm>
            <a:off x="2483768" y="2535832"/>
            <a:ext cx="1214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dirty="0">
                <a:solidFill>
                  <a:srgbClr val="FF0000"/>
                </a:solidFill>
                <a:latin typeface="黑体" panose="02010609060101010101" pitchFamily="49" charset="-122"/>
                <a:ea typeface="黑体" panose="02010609060101010101" pitchFamily="49" charset="-122"/>
              </a:rPr>
              <a:t>288</a:t>
            </a:r>
          </a:p>
        </p:txBody>
      </p:sp>
      <p:sp>
        <p:nvSpPr>
          <p:cNvPr id="447494" name="Rectangle 6">
            <a:extLst>
              <a:ext uri="{FF2B5EF4-FFF2-40B4-BE49-F238E27FC236}">
                <a16:creationId xmlns:a16="http://schemas.microsoft.com/office/drawing/2014/main" id="{9598EE31-88EB-4715-87B6-3E30B9B9F52E}"/>
              </a:ext>
            </a:extLst>
          </p:cNvPr>
          <p:cNvSpPr>
            <a:spLocks noChangeArrowheads="1"/>
          </p:cNvSpPr>
          <p:nvPr/>
        </p:nvSpPr>
        <p:spPr bwMode="auto">
          <a:xfrm>
            <a:off x="571500" y="3429000"/>
            <a:ext cx="885825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2800" b="1">
                <a:latin typeface="黑体" panose="02010609060101010101" pitchFamily="49" charset="-122"/>
                <a:ea typeface="黑体" panose="02010609060101010101" pitchFamily="49" charset="-122"/>
              </a:rPr>
              <a:t>答：</a:t>
            </a:r>
            <a:r>
              <a:rPr lang="en-US" altLang="zh-CN" sz="2800" b="1">
                <a:latin typeface="黑体" panose="02010609060101010101" pitchFamily="49" charset="-122"/>
                <a:ea typeface="黑体" panose="02010609060101010101" pitchFamily="49" charset="-122"/>
              </a:rPr>
              <a:t>Volume=m*n*L=(6-1</a:t>
            </a:r>
            <a:r>
              <a:rPr lang="en-US" altLang="zh-CN" sz="2800" b="1">
                <a:solidFill>
                  <a:srgbClr val="FF0000"/>
                </a:solidFill>
                <a:latin typeface="黑体" panose="02010609060101010101" pitchFamily="49" charset="-122"/>
                <a:ea typeface="黑体" panose="02010609060101010101" pitchFamily="49" charset="-122"/>
              </a:rPr>
              <a:t>+1</a:t>
            </a:r>
            <a:r>
              <a:rPr lang="en-US" altLang="zh-CN" sz="2800" b="1">
                <a:latin typeface="黑体" panose="02010609060101010101" pitchFamily="49" charset="-122"/>
                <a:ea typeface="黑体" panose="02010609060101010101" pitchFamily="49" charset="-122"/>
              </a:rPr>
              <a:t>)*(7- 0</a:t>
            </a:r>
            <a:r>
              <a:rPr lang="en-US" altLang="zh-CN" sz="2800" b="1">
                <a:solidFill>
                  <a:srgbClr val="FF0000"/>
                </a:solidFill>
                <a:latin typeface="黑体" panose="02010609060101010101" pitchFamily="49" charset="-122"/>
                <a:ea typeface="黑体" panose="02010609060101010101" pitchFamily="49" charset="-122"/>
              </a:rPr>
              <a:t>+1</a:t>
            </a:r>
            <a:r>
              <a:rPr lang="en-US" altLang="zh-CN" sz="2800" b="1">
                <a:latin typeface="黑体" panose="02010609060101010101" pitchFamily="49" charset="-122"/>
                <a:ea typeface="黑体" panose="02010609060101010101" pitchFamily="49" charset="-122"/>
              </a:rPr>
              <a:t>)*6=48*6=288</a:t>
            </a:r>
            <a:endParaRPr lang="en-US" altLang="zh-CN" sz="2800" b="1">
              <a:solidFill>
                <a:schemeClr val="accent2"/>
              </a:solidFill>
              <a:latin typeface="黑体" panose="02010609060101010101" pitchFamily="49" charset="-122"/>
              <a:ea typeface="黑体" panose="02010609060101010101" pitchFamily="49" charset="-122"/>
            </a:endParaRPr>
          </a:p>
        </p:txBody>
      </p:sp>
      <p:sp>
        <p:nvSpPr>
          <p:cNvPr id="6" name="Rectangle 8">
            <a:extLst>
              <a:ext uri="{FF2B5EF4-FFF2-40B4-BE49-F238E27FC236}">
                <a16:creationId xmlns:a16="http://schemas.microsoft.com/office/drawing/2014/main" id="{4A85D17C-39CE-48B2-864E-7CF1FB075B57}"/>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7492"/>
                                        </p:tgtEl>
                                        <p:attrNameLst>
                                          <p:attrName>style.visibility</p:attrName>
                                        </p:attrNameLst>
                                      </p:cBhvr>
                                      <p:to>
                                        <p:strVal val="visible"/>
                                      </p:to>
                                    </p:set>
                                    <p:animEffect transition="in" filter="wipe(left)">
                                      <p:cBhvr>
                                        <p:cTn id="7" dur="500"/>
                                        <p:tgtEl>
                                          <p:spTgt spid="4474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447494"/>
                                        </p:tgtEl>
                                        <p:attrNameLst>
                                          <p:attrName>style.visibility</p:attrName>
                                        </p:attrNameLst>
                                      </p:cBhvr>
                                      <p:to>
                                        <p:strVal val="visible"/>
                                      </p:to>
                                    </p:set>
                                    <p:animEffect transition="in" filter="wipe(left)">
                                      <p:cBhvr>
                                        <p:cTn id="12" dur="75"/>
                                        <p:tgtEl>
                                          <p:spTgt spid="4474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7493"/>
                                        </p:tgtEl>
                                        <p:attrNameLst>
                                          <p:attrName>style.visibility</p:attrName>
                                        </p:attrNameLst>
                                      </p:cBhvr>
                                      <p:to>
                                        <p:strVal val="visible"/>
                                      </p:to>
                                    </p:set>
                                    <p:animEffect transition="in" filter="wipe(left)">
                                      <p:cBhvr>
                                        <p:cTn id="17" dur="500"/>
                                        <p:tgtEl>
                                          <p:spTgt spid="447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2" grpId="0" autoUpdateAnimBg="0"/>
      <p:bldP spid="447493" grpId="0" autoUpdateAnimBg="0"/>
      <p:bldP spid="44749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D92F521F-E4F8-4990-AD65-3DF5C2299985}"/>
              </a:ext>
            </a:extLst>
          </p:cNvPr>
          <p:cNvSpPr>
            <a:spLocks noGrp="1"/>
          </p:cNvSpPr>
          <p:nvPr>
            <p:ph type="sldNum" sz="quarter" idx="4294967295"/>
          </p:nvPr>
        </p:nvSpPr>
        <p:spPr bwMode="auto">
          <a:xfrm>
            <a:off x="8358188" y="6215063"/>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4538400F-B058-459A-9153-C63A3A1045D1}" type="slidenum">
              <a:rPr lang="en-US" altLang="zh-CN" sz="2800">
                <a:latin typeface="黑体" panose="02010609060101010101" pitchFamily="49" charset="-122"/>
                <a:ea typeface="黑体" panose="02010609060101010101" pitchFamily="49" charset="-122"/>
              </a:rPr>
              <a:pPr eaLnBrk="1" hangingPunct="1">
                <a:spcBef>
                  <a:spcPct val="0"/>
                </a:spcBef>
                <a:buClrTx/>
                <a:buSzTx/>
                <a:buFontTx/>
                <a:buNone/>
              </a:pPr>
              <a:t>13</a:t>
            </a:fld>
            <a:endParaRPr lang="en-US" altLang="zh-CN" sz="2800">
              <a:latin typeface="黑体" panose="02010609060101010101" pitchFamily="49" charset="-122"/>
              <a:ea typeface="黑体" panose="02010609060101010101" pitchFamily="49" charset="-122"/>
            </a:endParaRPr>
          </a:p>
        </p:txBody>
      </p:sp>
      <p:sp>
        <p:nvSpPr>
          <p:cNvPr id="447490" name="Rectangle 2">
            <a:extLst>
              <a:ext uri="{FF2B5EF4-FFF2-40B4-BE49-F238E27FC236}">
                <a16:creationId xmlns:a16="http://schemas.microsoft.com/office/drawing/2014/main" id="{ED1F4BA5-C9EF-414D-B30E-98176A1D9CB0}"/>
              </a:ext>
            </a:extLst>
          </p:cNvPr>
          <p:cNvSpPr>
            <a:spLocks noGrp="1" noChangeArrowheads="1"/>
          </p:cNvSpPr>
          <p:nvPr>
            <p:ph type="title"/>
          </p:nvPr>
        </p:nvSpPr>
        <p:spPr>
          <a:xfrm>
            <a:off x="504825" y="1268760"/>
            <a:ext cx="8286750" cy="1452562"/>
          </a:xfrm>
        </p:spPr>
        <p:txBody>
          <a:bodyPr/>
          <a:lstStyle/>
          <a:p>
            <a:pPr algn="l"/>
            <a:r>
              <a:rPr lang="zh-CN" altLang="en-US" sz="2800" dirty="0">
                <a:solidFill>
                  <a:schemeClr val="tx1"/>
                </a:solidFill>
                <a:latin typeface="黑体" panose="02010609060101010101" pitchFamily="49" charset="-122"/>
                <a:ea typeface="黑体" panose="02010609060101010101" pitchFamily="49" charset="-122"/>
              </a:rPr>
              <a:t>例：已知二维数组</a:t>
            </a:r>
            <a:r>
              <a:rPr lang="en-US" altLang="zh-CN" sz="2800" dirty="0" err="1">
                <a:solidFill>
                  <a:schemeClr val="tx1"/>
                </a:solidFill>
                <a:latin typeface="黑体" panose="02010609060101010101" pitchFamily="49" charset="-122"/>
                <a:ea typeface="黑体" panose="02010609060101010101" pitchFamily="49" charset="-122"/>
              </a:rPr>
              <a:t>A</a:t>
            </a:r>
            <a:r>
              <a:rPr lang="en-US" altLang="zh-CN" sz="2800" baseline="-25000" dirty="0" err="1">
                <a:solidFill>
                  <a:schemeClr val="tx1"/>
                </a:solidFill>
                <a:latin typeface="黑体" panose="02010609060101010101" pitchFamily="49" charset="-122"/>
                <a:ea typeface="黑体" panose="02010609060101010101" pitchFamily="49" charset="-122"/>
              </a:rPr>
              <a:t>m,m</a:t>
            </a:r>
            <a:r>
              <a:rPr lang="zh-CN" altLang="en-US" sz="2800" dirty="0">
                <a:solidFill>
                  <a:schemeClr val="tx1"/>
                </a:solidFill>
                <a:latin typeface="黑体" panose="02010609060101010101" pitchFamily="49" charset="-122"/>
                <a:ea typeface="黑体" panose="02010609060101010101" pitchFamily="49" charset="-122"/>
              </a:rPr>
              <a:t>按行存储的元素地址公式是：</a:t>
            </a:r>
            <a:br>
              <a:rPr lang="zh-CN" altLang="en-US" sz="2800" dirty="0">
                <a:solidFill>
                  <a:schemeClr val="tx1"/>
                </a:solidFill>
                <a:latin typeface="黑体" panose="02010609060101010101" pitchFamily="49" charset="-122"/>
                <a:ea typeface="黑体" panose="02010609060101010101" pitchFamily="49" charset="-122"/>
              </a:rPr>
            </a:br>
            <a:r>
              <a:rPr lang="zh-CN" altLang="en-US" sz="2800" dirty="0">
                <a:solidFill>
                  <a:schemeClr val="tx1"/>
                </a:solidFill>
                <a:latin typeface="黑体" panose="02010609060101010101" pitchFamily="49" charset="-122"/>
                <a:ea typeface="黑体" panose="02010609060101010101" pitchFamily="49" charset="-122"/>
              </a:rPr>
              <a:t> </a:t>
            </a:r>
            <a:r>
              <a:rPr lang="en-US" altLang="zh-CN" sz="2800" dirty="0">
                <a:solidFill>
                  <a:schemeClr val="tx1"/>
                </a:solidFill>
                <a:latin typeface="黑体" panose="02010609060101010101" pitchFamily="49" charset="-122"/>
                <a:ea typeface="黑体" panose="02010609060101010101" pitchFamily="49" charset="-122"/>
              </a:rPr>
              <a:t>Loc(a</a:t>
            </a:r>
            <a:r>
              <a:rPr lang="en-US" altLang="zh-CN" sz="2800" baseline="-25000" dirty="0">
                <a:solidFill>
                  <a:schemeClr val="tx1"/>
                </a:solidFill>
                <a:latin typeface="黑体" panose="02010609060101010101" pitchFamily="49" charset="-122"/>
                <a:ea typeface="黑体" panose="02010609060101010101" pitchFamily="49" charset="-122"/>
              </a:rPr>
              <a:t>ij</a:t>
            </a:r>
            <a:r>
              <a:rPr lang="en-US" altLang="zh-CN" sz="2800" dirty="0">
                <a:solidFill>
                  <a:schemeClr val="tx1"/>
                </a:solidFill>
                <a:latin typeface="黑体" panose="02010609060101010101" pitchFamily="49" charset="-122"/>
                <a:ea typeface="黑体" panose="02010609060101010101" pitchFamily="49" charset="-122"/>
              </a:rPr>
              <a:t>)= Loc(a</a:t>
            </a:r>
            <a:r>
              <a:rPr lang="en-US" altLang="zh-CN" sz="2800" baseline="-25000" dirty="0">
                <a:solidFill>
                  <a:schemeClr val="tx1"/>
                </a:solidFill>
                <a:latin typeface="黑体" panose="02010609060101010101" pitchFamily="49" charset="-122"/>
                <a:ea typeface="黑体" panose="02010609060101010101" pitchFamily="49" charset="-122"/>
              </a:rPr>
              <a:t>11</a:t>
            </a:r>
            <a:r>
              <a:rPr lang="en-US" altLang="zh-CN" sz="2800" dirty="0">
                <a:solidFill>
                  <a:schemeClr val="tx1"/>
                </a:solidFill>
                <a:latin typeface="黑体" panose="02010609060101010101" pitchFamily="49" charset="-122"/>
                <a:ea typeface="黑体" panose="02010609060101010101" pitchFamily="49" charset="-122"/>
              </a:rPr>
              <a:t>)+[(i-1)*m+(j-1)]*K , </a:t>
            </a:r>
            <a:r>
              <a:rPr lang="zh-CN" altLang="en-US" sz="2800" dirty="0">
                <a:solidFill>
                  <a:schemeClr val="tx1"/>
                </a:solidFill>
                <a:latin typeface="黑体" panose="02010609060101010101" pitchFamily="49" charset="-122"/>
                <a:ea typeface="黑体" panose="02010609060101010101" pitchFamily="49" charset="-122"/>
              </a:rPr>
              <a:t>请问按列存储的公式相同吗？</a:t>
            </a:r>
          </a:p>
        </p:txBody>
      </p:sp>
      <p:sp>
        <p:nvSpPr>
          <p:cNvPr id="447491" name="Rectangle 3">
            <a:extLst>
              <a:ext uri="{FF2B5EF4-FFF2-40B4-BE49-F238E27FC236}">
                <a16:creationId xmlns:a16="http://schemas.microsoft.com/office/drawing/2014/main" id="{8657F8B8-5E68-4305-92D8-F30F38549CD2}"/>
              </a:ext>
            </a:extLst>
          </p:cNvPr>
          <p:cNvSpPr>
            <a:spLocks noGrp="1" noChangeArrowheads="1"/>
          </p:cNvSpPr>
          <p:nvPr>
            <p:ph type="body" idx="1"/>
          </p:nvPr>
        </p:nvSpPr>
        <p:spPr>
          <a:xfrm>
            <a:off x="506885" y="2924944"/>
            <a:ext cx="8153400" cy="1373188"/>
          </a:xfrm>
        </p:spPr>
        <p:txBody>
          <a:bodyPr/>
          <a:lstStyle/>
          <a:p>
            <a:pPr>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答：尽管是方阵，但公式仍不同。应为：</a:t>
            </a:r>
          </a:p>
          <a:p>
            <a:pPr>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Loc(a</a:t>
            </a:r>
            <a:r>
              <a:rPr lang="en-US" altLang="zh-CN" sz="2800" b="1" baseline="-25000" dirty="0">
                <a:latin typeface="黑体" panose="02010609060101010101" pitchFamily="49" charset="-122"/>
                <a:ea typeface="黑体" panose="02010609060101010101" pitchFamily="49" charset="-122"/>
              </a:rPr>
              <a:t>ij</a:t>
            </a:r>
            <a:r>
              <a:rPr lang="en-US" altLang="zh-CN" sz="2800" b="1" dirty="0">
                <a:latin typeface="黑体" panose="02010609060101010101" pitchFamily="49" charset="-122"/>
                <a:ea typeface="黑体" panose="02010609060101010101" pitchFamily="49" charset="-122"/>
              </a:rPr>
              <a:t>)=Loc(a</a:t>
            </a:r>
            <a:r>
              <a:rPr lang="en-US" altLang="zh-CN" sz="2800" b="1" baseline="-25000" dirty="0">
                <a:latin typeface="黑体" panose="02010609060101010101" pitchFamily="49" charset="-122"/>
                <a:ea typeface="黑体" panose="02010609060101010101" pitchFamily="49" charset="-122"/>
              </a:rPr>
              <a:t>11</a:t>
            </a:r>
            <a:r>
              <a:rPr lang="en-US" altLang="zh-CN" sz="2800" b="1" dirty="0">
                <a:latin typeface="黑体" panose="02010609060101010101" pitchFamily="49" charset="-122"/>
                <a:ea typeface="黑体" panose="02010609060101010101" pitchFamily="49" charset="-122"/>
              </a:rPr>
              <a:t>)+[(</a:t>
            </a:r>
            <a:r>
              <a:rPr lang="en-US" altLang="zh-CN" sz="2800" b="1" dirty="0">
                <a:solidFill>
                  <a:srgbClr val="FF3399"/>
                </a:solidFill>
                <a:latin typeface="黑体" panose="02010609060101010101" pitchFamily="49" charset="-122"/>
                <a:ea typeface="黑体" panose="02010609060101010101" pitchFamily="49" charset="-122"/>
              </a:rPr>
              <a:t>j</a:t>
            </a:r>
            <a:r>
              <a:rPr lang="en-US" altLang="zh-CN" sz="2800" b="1" dirty="0">
                <a:latin typeface="黑体" panose="02010609060101010101" pitchFamily="49" charset="-122"/>
                <a:ea typeface="黑体" panose="02010609060101010101" pitchFamily="49" charset="-122"/>
              </a:rPr>
              <a:t>-1)*m+(</a:t>
            </a:r>
            <a:r>
              <a:rPr lang="en-US" altLang="zh-CN" sz="2800" b="1" dirty="0">
                <a:solidFill>
                  <a:srgbClr val="FF3399"/>
                </a:solidFill>
                <a:latin typeface="黑体" panose="02010609060101010101" pitchFamily="49" charset="-122"/>
                <a:ea typeface="黑体" panose="02010609060101010101" pitchFamily="49" charset="-122"/>
              </a:rPr>
              <a:t>i</a:t>
            </a:r>
            <a:r>
              <a:rPr lang="en-US" altLang="zh-CN" sz="2800" b="1" dirty="0">
                <a:latin typeface="黑体" panose="02010609060101010101" pitchFamily="49" charset="-122"/>
                <a:ea typeface="黑体" panose="02010609060101010101" pitchFamily="49" charset="-122"/>
              </a:rPr>
              <a:t>-1)]*K  </a:t>
            </a:r>
            <a:endParaRPr lang="en-US" altLang="zh-CN" sz="2800" b="1" dirty="0">
              <a:solidFill>
                <a:srgbClr val="66FF33"/>
              </a:solidFill>
              <a:latin typeface="黑体" panose="02010609060101010101" pitchFamily="49" charset="-122"/>
              <a:ea typeface="黑体" panose="02010609060101010101" pitchFamily="49" charset="-122"/>
            </a:endParaRPr>
          </a:p>
        </p:txBody>
      </p:sp>
      <p:sp>
        <p:nvSpPr>
          <p:cNvPr id="5" name="Rectangle 8">
            <a:extLst>
              <a:ext uri="{FF2B5EF4-FFF2-40B4-BE49-F238E27FC236}">
                <a16:creationId xmlns:a16="http://schemas.microsoft.com/office/drawing/2014/main" id="{B5BAF143-EA8A-41F3-A1F6-398627A06F10}"/>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7490"/>
                                        </p:tgtEl>
                                        <p:attrNameLst>
                                          <p:attrName>style.visibility</p:attrName>
                                        </p:attrNameLst>
                                      </p:cBhvr>
                                      <p:to>
                                        <p:strVal val="visible"/>
                                      </p:to>
                                    </p:set>
                                    <p:animEffect transition="in" filter="wipe(left)">
                                      <p:cBhvr>
                                        <p:cTn id="7" dur="500"/>
                                        <p:tgtEl>
                                          <p:spTgt spid="447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7491">
                                            <p:txEl>
                                              <p:pRg st="0" end="0"/>
                                            </p:txEl>
                                          </p:spTgt>
                                        </p:tgtEl>
                                        <p:attrNameLst>
                                          <p:attrName>style.visibility</p:attrName>
                                        </p:attrNameLst>
                                      </p:cBhvr>
                                      <p:to>
                                        <p:strVal val="visible"/>
                                      </p:to>
                                    </p:set>
                                    <p:animEffect transition="in" filter="wipe(left)">
                                      <p:cBhvr>
                                        <p:cTn id="12" dur="500"/>
                                        <p:tgtEl>
                                          <p:spTgt spid="4474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7491">
                                            <p:txEl>
                                              <p:pRg st="1" end="1"/>
                                            </p:txEl>
                                          </p:spTgt>
                                        </p:tgtEl>
                                        <p:attrNameLst>
                                          <p:attrName>style.visibility</p:attrName>
                                        </p:attrNameLst>
                                      </p:cBhvr>
                                      <p:to>
                                        <p:strVal val="visible"/>
                                      </p:to>
                                    </p:set>
                                    <p:animEffect transition="in" filter="wipe(left)">
                                      <p:cBhvr>
                                        <p:cTn id="17" dur="500"/>
                                        <p:tgtEl>
                                          <p:spTgt spid="4474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autoUpdateAnimBg="0"/>
      <p:bldP spid="44749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68ACB452-A0AF-4261-A928-288C93EA2012}"/>
              </a:ext>
            </a:extLst>
          </p:cNvPr>
          <p:cNvSpPr>
            <a:spLocks noGrp="1"/>
          </p:cNvSpPr>
          <p:nvPr>
            <p:ph type="sldNum" sz="quarter" idx="4294967295"/>
          </p:nvPr>
        </p:nvSpPr>
        <p:spPr bwMode="auto">
          <a:xfrm>
            <a:off x="8143875" y="6143625"/>
            <a:ext cx="733425"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3083F189-8BEB-4C08-BB4A-26BC825E855E}"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14</a:t>
            </a:fld>
            <a:endParaRPr lang="en-US" altLang="zh-CN" sz="2400">
              <a:latin typeface="黑体" panose="02010609060101010101" pitchFamily="49" charset="-122"/>
              <a:ea typeface="黑体" panose="02010609060101010101" pitchFamily="49" charset="-122"/>
            </a:endParaRPr>
          </a:p>
        </p:txBody>
      </p:sp>
      <p:sp>
        <p:nvSpPr>
          <p:cNvPr id="448514" name="Text Box 2">
            <a:extLst>
              <a:ext uri="{FF2B5EF4-FFF2-40B4-BE49-F238E27FC236}">
                <a16:creationId xmlns:a16="http://schemas.microsoft.com/office/drawing/2014/main" id="{B5230E6A-B0EC-43AA-A4D7-DE46567D9290}"/>
              </a:ext>
            </a:extLst>
          </p:cNvPr>
          <p:cNvSpPr txBox="1">
            <a:spLocks noChangeArrowheads="1"/>
          </p:cNvSpPr>
          <p:nvPr/>
        </p:nvSpPr>
        <p:spPr bwMode="auto">
          <a:xfrm>
            <a:off x="533400" y="1260128"/>
            <a:ext cx="8077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例</a:t>
            </a:r>
            <a:r>
              <a:rPr lang="zh-CN" altLang="en-US" sz="2800" b="1" dirty="0">
                <a:solidFill>
                  <a:schemeClr val="tx2"/>
                </a:solidFill>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设数组</a:t>
            </a:r>
            <a:r>
              <a:rPr lang="en-US" altLang="zh-CN" sz="2800" b="1" dirty="0">
                <a:solidFill>
                  <a:schemeClr val="tx2"/>
                </a:solidFill>
                <a:latin typeface="黑体" panose="02010609060101010101" pitchFamily="49" charset="-122"/>
                <a:ea typeface="黑体" panose="02010609060101010101" pitchFamily="49" charset="-122"/>
              </a:rPr>
              <a:t>a[1…60, 1…70]</a:t>
            </a:r>
            <a:r>
              <a:rPr lang="zh-CN" altLang="en-US" sz="2800" b="1" dirty="0">
                <a:latin typeface="黑体" panose="02010609060101010101" pitchFamily="49" charset="-122"/>
                <a:ea typeface="黑体" panose="02010609060101010101" pitchFamily="49" charset="-122"/>
              </a:rPr>
              <a:t>的基地址为</a:t>
            </a:r>
            <a:r>
              <a:rPr lang="en-US" altLang="zh-CN" sz="2800" b="1" dirty="0">
                <a:latin typeface="黑体" panose="02010609060101010101" pitchFamily="49" charset="-122"/>
                <a:ea typeface="黑体" panose="02010609060101010101" pitchFamily="49" charset="-122"/>
              </a:rPr>
              <a:t>2048</a:t>
            </a:r>
            <a:r>
              <a:rPr lang="zh-CN" altLang="en-US" sz="2800" b="1" dirty="0">
                <a:latin typeface="黑体" panose="02010609060101010101" pitchFamily="49" charset="-122"/>
                <a:ea typeface="黑体" panose="02010609060101010101" pitchFamily="49" charset="-122"/>
              </a:rPr>
              <a:t>，每个元素占</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个存储单元，若以列序为主序顺序存储，则元素</a:t>
            </a:r>
            <a:r>
              <a:rPr lang="en-US" altLang="zh-CN" sz="2800" b="1" dirty="0">
                <a:latin typeface="黑体" panose="02010609060101010101" pitchFamily="49" charset="-122"/>
                <a:ea typeface="黑体" panose="02010609060101010101" pitchFamily="49" charset="-122"/>
              </a:rPr>
              <a:t>a[32,58]</a:t>
            </a:r>
            <a:r>
              <a:rPr lang="zh-CN" altLang="en-US" sz="2800" b="1" dirty="0">
                <a:latin typeface="黑体" panose="02010609060101010101" pitchFamily="49" charset="-122"/>
                <a:ea typeface="黑体" panose="02010609060101010101" pitchFamily="49" charset="-122"/>
              </a:rPr>
              <a:t>的存储地址为</a:t>
            </a:r>
            <a:r>
              <a:rPr lang="zh-CN" altLang="en-US" sz="2800" b="1" u="sng"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a:t>
            </a:r>
          </a:p>
        </p:txBody>
      </p:sp>
      <p:sp>
        <p:nvSpPr>
          <p:cNvPr id="448515" name="Rectangle 3">
            <a:extLst>
              <a:ext uri="{FF2B5EF4-FFF2-40B4-BE49-F238E27FC236}">
                <a16:creationId xmlns:a16="http://schemas.microsoft.com/office/drawing/2014/main" id="{42368BBB-B0D9-48D0-91D7-B8AAD0E3FF29}"/>
              </a:ext>
            </a:extLst>
          </p:cNvPr>
          <p:cNvSpPr>
            <a:spLocks noChangeArrowheads="1"/>
          </p:cNvSpPr>
          <p:nvPr/>
        </p:nvSpPr>
        <p:spPr bwMode="auto">
          <a:xfrm>
            <a:off x="642938" y="3071813"/>
            <a:ext cx="82200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2400" b="1" dirty="0">
                <a:latin typeface="黑体" panose="02010609060101010101" pitchFamily="49" charset="-122"/>
                <a:ea typeface="黑体" panose="02010609060101010101" pitchFamily="49" charset="-122"/>
              </a:rPr>
              <a:t>根据列优先公式 </a:t>
            </a:r>
            <a:r>
              <a:rPr lang="en-US" altLang="zh-CN" sz="2400" b="1" dirty="0">
                <a:latin typeface="黑体" panose="02010609060101010101" pitchFamily="49" charset="-122"/>
                <a:ea typeface="黑体" panose="02010609060101010101" pitchFamily="49" charset="-122"/>
              </a:rPr>
              <a:t>Loc(a</a:t>
            </a:r>
            <a:r>
              <a:rPr lang="en-US" altLang="zh-CN" sz="2400" b="1" baseline="-25000" dirty="0">
                <a:latin typeface="黑体" panose="02010609060101010101" pitchFamily="49" charset="-122"/>
                <a:ea typeface="黑体" panose="02010609060101010101" pitchFamily="49" charset="-122"/>
              </a:rPr>
              <a:t>ij</a:t>
            </a:r>
            <a:r>
              <a:rPr lang="en-US" altLang="zh-CN" sz="2400" b="1" dirty="0">
                <a:latin typeface="黑体" panose="02010609060101010101" pitchFamily="49" charset="-122"/>
                <a:ea typeface="黑体" panose="02010609060101010101" pitchFamily="49" charset="-122"/>
              </a:rPr>
              <a:t>)=Loc(a</a:t>
            </a:r>
            <a:r>
              <a:rPr lang="en-US" altLang="zh-CN" sz="2400" b="1" baseline="-25000" dirty="0">
                <a:latin typeface="黑体" panose="02010609060101010101" pitchFamily="49" charset="-122"/>
                <a:ea typeface="黑体" panose="02010609060101010101" pitchFamily="49" charset="-122"/>
              </a:rPr>
              <a:t>11</a:t>
            </a:r>
            <a:r>
              <a:rPr lang="en-US" altLang="zh-CN" sz="2400" b="1" dirty="0">
                <a:latin typeface="黑体" panose="02010609060101010101" pitchFamily="49" charset="-122"/>
                <a:ea typeface="黑体" panose="02010609060101010101" pitchFamily="49" charset="-122"/>
              </a:rPr>
              <a:t>)+[(</a:t>
            </a:r>
            <a:r>
              <a:rPr lang="en-US" altLang="zh-CN" sz="2400" b="1" dirty="0">
                <a:solidFill>
                  <a:schemeClr val="hlink"/>
                </a:solidFill>
                <a:latin typeface="黑体" panose="02010609060101010101" pitchFamily="49" charset="-122"/>
                <a:ea typeface="黑体" panose="02010609060101010101" pitchFamily="49" charset="-122"/>
              </a:rPr>
              <a:t>j</a:t>
            </a:r>
            <a:r>
              <a:rPr lang="en-US" altLang="zh-CN" sz="2400" b="1" dirty="0">
                <a:latin typeface="黑体" panose="02010609060101010101" pitchFamily="49" charset="-122"/>
                <a:ea typeface="黑体" panose="02010609060101010101" pitchFamily="49" charset="-122"/>
              </a:rPr>
              <a:t>-1)*m+(</a:t>
            </a:r>
            <a:r>
              <a:rPr lang="en-US" altLang="zh-CN" sz="2400" b="1" dirty="0">
                <a:solidFill>
                  <a:schemeClr val="hlink"/>
                </a:solidFill>
                <a:latin typeface="黑体" panose="02010609060101010101" pitchFamily="49" charset="-122"/>
                <a:ea typeface="黑体" panose="02010609060101010101" pitchFamily="49" charset="-122"/>
              </a:rPr>
              <a:t>i</a:t>
            </a:r>
            <a:r>
              <a:rPr lang="en-US" altLang="zh-CN" sz="2400" b="1" dirty="0">
                <a:latin typeface="黑体" panose="02010609060101010101" pitchFamily="49" charset="-122"/>
                <a:ea typeface="黑体" panose="02010609060101010101" pitchFamily="49" charset="-122"/>
              </a:rPr>
              <a:t>-1)]*K</a:t>
            </a:r>
            <a:endParaRPr lang="en-US" altLang="zh-CN" sz="2400" b="1" dirty="0">
              <a:solidFill>
                <a:schemeClr val="accent2"/>
              </a:solidFill>
              <a:latin typeface="黑体" panose="02010609060101010101" pitchFamily="49" charset="-122"/>
              <a:ea typeface="黑体" panose="02010609060101010101" pitchFamily="49" charset="-122"/>
            </a:endParaRPr>
          </a:p>
          <a:p>
            <a:pPr eaLnBrk="1" hangingPunct="1">
              <a:buClrTx/>
              <a:buSzTx/>
              <a:buFontTx/>
              <a:buNone/>
            </a:pPr>
            <a:r>
              <a:rPr lang="zh-CN" altLang="en-US" sz="2400" b="1" dirty="0">
                <a:latin typeface="黑体" panose="02010609060101010101" pitchFamily="49" charset="-122"/>
                <a:ea typeface="黑体" panose="02010609060101010101" pitchFamily="49" charset="-122"/>
              </a:rPr>
              <a:t>得：</a:t>
            </a:r>
            <a:r>
              <a:rPr lang="en-US" altLang="zh-CN" sz="2400" b="1" dirty="0">
                <a:latin typeface="黑体" panose="02010609060101010101" pitchFamily="49" charset="-122"/>
                <a:ea typeface="黑体" panose="02010609060101010101" pitchFamily="49" charset="-122"/>
              </a:rPr>
              <a:t>LOC(a</a:t>
            </a:r>
            <a:r>
              <a:rPr lang="en-US" altLang="zh-CN" sz="2400" b="1" baseline="-25000" dirty="0">
                <a:latin typeface="黑体" panose="02010609060101010101" pitchFamily="49" charset="-122"/>
                <a:ea typeface="黑体" panose="02010609060101010101" pitchFamily="49" charset="-122"/>
              </a:rPr>
              <a:t>32,58</a:t>
            </a:r>
            <a:r>
              <a:rPr lang="en-US" altLang="zh-CN" sz="2400" b="1" dirty="0">
                <a:latin typeface="黑体" panose="02010609060101010101" pitchFamily="49" charset="-122"/>
                <a:ea typeface="黑体" panose="02010609060101010101" pitchFamily="49" charset="-122"/>
              </a:rPr>
              <a:t>)=2048+[(</a:t>
            </a:r>
            <a:r>
              <a:rPr lang="en-US" altLang="zh-CN" sz="2400" b="1" dirty="0">
                <a:solidFill>
                  <a:schemeClr val="tx2"/>
                </a:solidFill>
                <a:latin typeface="黑体" panose="02010609060101010101" pitchFamily="49" charset="-122"/>
                <a:ea typeface="黑体" panose="02010609060101010101" pitchFamily="49" charset="-122"/>
              </a:rPr>
              <a:t>58-1</a:t>
            </a:r>
            <a:r>
              <a:rPr lang="en-US" altLang="zh-CN" sz="2400" b="1" dirty="0">
                <a:latin typeface="黑体" panose="02010609060101010101" pitchFamily="49" charset="-122"/>
                <a:ea typeface="黑体" panose="02010609060101010101" pitchFamily="49" charset="-122"/>
              </a:rPr>
              <a:t>)*60+(32-1)]*2</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8950</a:t>
            </a:r>
          </a:p>
        </p:txBody>
      </p:sp>
      <p:sp>
        <p:nvSpPr>
          <p:cNvPr id="448516" name="Rectangle 4">
            <a:extLst>
              <a:ext uri="{FF2B5EF4-FFF2-40B4-BE49-F238E27FC236}">
                <a16:creationId xmlns:a16="http://schemas.microsoft.com/office/drawing/2014/main" id="{DF0414DA-7347-4A08-8F35-307D25F24629}"/>
              </a:ext>
            </a:extLst>
          </p:cNvPr>
          <p:cNvSpPr>
            <a:spLocks noChangeArrowheads="1"/>
          </p:cNvSpPr>
          <p:nvPr/>
        </p:nvSpPr>
        <p:spPr bwMode="auto">
          <a:xfrm>
            <a:off x="642938" y="2714625"/>
            <a:ext cx="2744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chemeClr val="tx2"/>
                </a:solidFill>
                <a:latin typeface="黑体" panose="02010609060101010101" pitchFamily="49" charset="-122"/>
                <a:ea typeface="黑体" panose="02010609060101010101" pitchFamily="49" charset="-122"/>
              </a:rPr>
              <a:t>答：请注意审题！</a:t>
            </a:r>
          </a:p>
        </p:txBody>
      </p:sp>
      <p:sp>
        <p:nvSpPr>
          <p:cNvPr id="448518" name="AutoShape 6">
            <a:extLst>
              <a:ext uri="{FF2B5EF4-FFF2-40B4-BE49-F238E27FC236}">
                <a16:creationId xmlns:a16="http://schemas.microsoft.com/office/drawing/2014/main" id="{AF289F8D-89E4-4943-9306-D0CE1AF05549}"/>
              </a:ext>
            </a:extLst>
          </p:cNvPr>
          <p:cNvSpPr>
            <a:spLocks noChangeArrowheads="1"/>
          </p:cNvSpPr>
          <p:nvPr/>
        </p:nvSpPr>
        <p:spPr bwMode="auto">
          <a:xfrm>
            <a:off x="1143000" y="4071938"/>
            <a:ext cx="6751638" cy="1295400"/>
          </a:xfrm>
          <a:prstGeom prst="cloudCallout">
            <a:avLst>
              <a:gd name="adj1" fmla="val -6704"/>
              <a:gd name="adj2" fmla="val 24755"/>
            </a:avLst>
          </a:prstGeom>
          <a:solidFill>
            <a:srgbClr val="CCFFFF"/>
          </a:solidFill>
          <a:ln w="9525">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FF0000"/>
                </a:solidFill>
                <a:latin typeface="黑体" panose="02010609060101010101" pitchFamily="49" charset="-122"/>
                <a:ea typeface="黑体" panose="02010609060101010101" pitchFamily="49" charset="-122"/>
              </a:rPr>
              <a:t>想一想：若数组是</a:t>
            </a:r>
            <a:r>
              <a:rPr lang="en-US" altLang="zh-CN" sz="2400" b="1">
                <a:solidFill>
                  <a:srgbClr val="990033"/>
                </a:solidFill>
                <a:latin typeface="黑体" panose="02010609060101010101" pitchFamily="49" charset="-122"/>
                <a:ea typeface="黑体" panose="02010609060101010101" pitchFamily="49" charset="-122"/>
              </a:rPr>
              <a:t>a[0…59, 0…69]</a:t>
            </a:r>
            <a:r>
              <a:rPr lang="zh-CN" altLang="en-US" sz="2400" b="1">
                <a:solidFill>
                  <a:srgbClr val="990033"/>
                </a:solidFill>
                <a:latin typeface="黑体" panose="02010609060101010101" pitchFamily="49" charset="-122"/>
                <a:ea typeface="黑体" panose="02010609060101010101" pitchFamily="49" charset="-122"/>
              </a:rPr>
              <a:t>，</a:t>
            </a:r>
            <a:r>
              <a:rPr lang="zh-CN" altLang="en-US" sz="2400" b="1">
                <a:solidFill>
                  <a:srgbClr val="FF0000"/>
                </a:solidFill>
                <a:latin typeface="黑体" panose="02010609060101010101" pitchFamily="49" charset="-122"/>
                <a:ea typeface="黑体" panose="02010609060101010101" pitchFamily="49" charset="-122"/>
              </a:rPr>
              <a:t>结果是否仍为</a:t>
            </a:r>
            <a:r>
              <a:rPr lang="en-US" altLang="zh-CN" sz="2400" b="1">
                <a:solidFill>
                  <a:srgbClr val="FF0000"/>
                </a:solidFill>
                <a:latin typeface="黑体" panose="02010609060101010101" pitchFamily="49" charset="-122"/>
                <a:ea typeface="黑体" panose="02010609060101010101" pitchFamily="49" charset="-122"/>
              </a:rPr>
              <a:t>8950</a:t>
            </a:r>
            <a:r>
              <a:rPr lang="zh-CN" altLang="en-US" sz="2400" b="1">
                <a:solidFill>
                  <a:srgbClr val="FF0000"/>
                </a:solidFill>
                <a:latin typeface="黑体" panose="02010609060101010101" pitchFamily="49" charset="-122"/>
                <a:ea typeface="黑体" panose="02010609060101010101" pitchFamily="49" charset="-122"/>
              </a:rPr>
              <a:t>？</a:t>
            </a:r>
          </a:p>
        </p:txBody>
      </p:sp>
      <p:sp>
        <p:nvSpPr>
          <p:cNvPr id="448519" name="Rectangle 7">
            <a:extLst>
              <a:ext uri="{FF2B5EF4-FFF2-40B4-BE49-F238E27FC236}">
                <a16:creationId xmlns:a16="http://schemas.microsoft.com/office/drawing/2014/main" id="{DA7CB1E1-AEDB-4D62-BC69-C80A74366743}"/>
              </a:ext>
            </a:extLst>
          </p:cNvPr>
          <p:cNvSpPr>
            <a:spLocks noChangeArrowheads="1"/>
          </p:cNvSpPr>
          <p:nvPr/>
        </p:nvSpPr>
        <p:spPr bwMode="auto">
          <a:xfrm>
            <a:off x="2928938" y="3143250"/>
            <a:ext cx="5434012" cy="381000"/>
          </a:xfrm>
          <a:prstGeom prst="rect">
            <a:avLst/>
          </a:pr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448520" name="Rectangle 8">
            <a:extLst>
              <a:ext uri="{FF2B5EF4-FFF2-40B4-BE49-F238E27FC236}">
                <a16:creationId xmlns:a16="http://schemas.microsoft.com/office/drawing/2014/main" id="{0C79CB4B-C75F-47BD-A948-F548E0350E39}"/>
              </a:ext>
            </a:extLst>
          </p:cNvPr>
          <p:cNvSpPr>
            <a:spLocks noChangeArrowheads="1"/>
          </p:cNvSpPr>
          <p:nvPr/>
        </p:nvSpPr>
        <p:spPr bwMode="auto">
          <a:xfrm>
            <a:off x="5673261" y="2114703"/>
            <a:ext cx="1147762" cy="461963"/>
          </a:xfrm>
          <a:prstGeom prst="rect">
            <a:avLst/>
          </a:prstGeom>
          <a:noFill/>
          <a:ln w="9525">
            <a:noFill/>
            <a:miter lim="800000"/>
            <a:headEnd/>
            <a:tailEnd/>
          </a:ln>
          <a:effectLst/>
        </p:spPr>
        <p:txBody>
          <a:bodyPr>
            <a:spAutoFit/>
          </a:bodyPr>
          <a:lstStyle/>
          <a:p>
            <a:pPr algn="ctr" eaLnBrk="1" hangingPunct="1">
              <a:defRPr/>
            </a:pPr>
            <a:r>
              <a:rPr lang="en-US" altLang="zh-CN" b="1" dirty="0">
                <a:solidFill>
                  <a:srgbClr val="FF0000"/>
                </a:solidFill>
                <a:effectLst>
                  <a:outerShdw blurRad="38100" dist="38100" dir="2700000" algn="tl">
                    <a:srgbClr val="C0C0C0"/>
                  </a:outerShdw>
                </a:effectLst>
                <a:latin typeface="黑体" pitchFamily="2" charset="-122"/>
                <a:ea typeface="黑体" pitchFamily="2" charset="-122"/>
              </a:rPr>
              <a:t>8950</a:t>
            </a:r>
          </a:p>
        </p:txBody>
      </p:sp>
      <p:sp>
        <p:nvSpPr>
          <p:cNvPr id="448521" name="AutoShape 9">
            <a:extLst>
              <a:ext uri="{FF2B5EF4-FFF2-40B4-BE49-F238E27FC236}">
                <a16:creationId xmlns:a16="http://schemas.microsoft.com/office/drawing/2014/main" id="{14E93EB4-8252-4EEA-81FA-2B02378149AF}"/>
              </a:ext>
            </a:extLst>
          </p:cNvPr>
          <p:cNvSpPr>
            <a:spLocks noChangeArrowheads="1"/>
          </p:cNvSpPr>
          <p:nvPr/>
        </p:nvSpPr>
        <p:spPr bwMode="auto">
          <a:xfrm>
            <a:off x="1357313" y="5500688"/>
            <a:ext cx="6715125" cy="838200"/>
          </a:xfrm>
          <a:prstGeom prst="wedgeRoundRectCallout">
            <a:avLst>
              <a:gd name="adj1" fmla="val -24912"/>
              <a:gd name="adj2" fmla="val 10986"/>
              <a:gd name="adj3" fmla="val 16667"/>
            </a:avLst>
          </a:prstGeom>
          <a:solidFill>
            <a:srgbClr val="CCFFFF"/>
          </a:solidFill>
          <a:ln w="9525">
            <a:solidFill>
              <a:schemeClr val="tx1"/>
            </a:solidFill>
            <a:miter lim="800000"/>
            <a:headEnd/>
            <a:tailEnd/>
          </a:ln>
        </p:spPr>
        <p:txBody>
          <a:bodyPr/>
          <a:lstStyle>
            <a:lvl1pPr indent="5715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00FF"/>
                </a:solidFill>
                <a:latin typeface="黑体" panose="02010609060101010101" pitchFamily="49" charset="-122"/>
                <a:ea typeface="黑体" panose="02010609060101010101" pitchFamily="49" charset="-122"/>
              </a:rPr>
              <a:t>维界虽未变，但此时的</a:t>
            </a:r>
            <a:r>
              <a:rPr lang="en-US" altLang="zh-CN" sz="2400" b="1" dirty="0">
                <a:solidFill>
                  <a:srgbClr val="0000FF"/>
                </a:solidFill>
                <a:latin typeface="黑体" panose="02010609060101010101" pitchFamily="49" charset="-122"/>
                <a:ea typeface="黑体" panose="02010609060101010101" pitchFamily="49" charset="-122"/>
              </a:rPr>
              <a:t>a[32,58]</a:t>
            </a:r>
            <a:r>
              <a:rPr lang="zh-CN" altLang="en-US" sz="2400" b="1" dirty="0">
                <a:solidFill>
                  <a:srgbClr val="0000FF"/>
                </a:solidFill>
                <a:latin typeface="黑体" panose="02010609060101010101" pitchFamily="49" charset="-122"/>
                <a:ea typeface="黑体" panose="02010609060101010101" pitchFamily="49" charset="-122"/>
              </a:rPr>
              <a:t>相当于原来的</a:t>
            </a:r>
            <a:r>
              <a:rPr lang="en-US" altLang="zh-CN" sz="2400" b="1" dirty="0">
                <a:solidFill>
                  <a:srgbClr val="0000FF"/>
                </a:solidFill>
                <a:latin typeface="黑体" panose="02010609060101010101" pitchFamily="49" charset="-122"/>
                <a:ea typeface="黑体" panose="02010609060101010101" pitchFamily="49" charset="-122"/>
              </a:rPr>
              <a:t>a[33,59]</a:t>
            </a:r>
          </a:p>
        </p:txBody>
      </p:sp>
      <p:sp>
        <p:nvSpPr>
          <p:cNvPr id="10" name="Rectangle 8">
            <a:extLst>
              <a:ext uri="{FF2B5EF4-FFF2-40B4-BE49-F238E27FC236}">
                <a16:creationId xmlns:a16="http://schemas.microsoft.com/office/drawing/2014/main" id="{FDC98918-5F29-4B8F-9CA5-09CF3110ACFC}"/>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8514"/>
                                        </p:tgtEl>
                                        <p:attrNameLst>
                                          <p:attrName>style.visibility</p:attrName>
                                        </p:attrNameLst>
                                      </p:cBhvr>
                                      <p:to>
                                        <p:strVal val="visible"/>
                                      </p:to>
                                    </p:set>
                                    <p:animEffect transition="in" filter="wipe(left)">
                                      <p:cBhvr>
                                        <p:cTn id="7" dur="500"/>
                                        <p:tgtEl>
                                          <p:spTgt spid="4485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8516"/>
                                        </p:tgtEl>
                                        <p:attrNameLst>
                                          <p:attrName>style.visibility</p:attrName>
                                        </p:attrNameLst>
                                      </p:cBhvr>
                                      <p:to>
                                        <p:strVal val="visible"/>
                                      </p:to>
                                    </p:set>
                                    <p:animEffect transition="in" filter="wipe(left)">
                                      <p:cBhvr>
                                        <p:cTn id="12" dur="500"/>
                                        <p:tgtEl>
                                          <p:spTgt spid="4485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8519"/>
                                        </p:tgtEl>
                                        <p:attrNameLst>
                                          <p:attrName>style.visibility</p:attrName>
                                        </p:attrNameLst>
                                      </p:cBhvr>
                                      <p:to>
                                        <p:strVal val="visible"/>
                                      </p:to>
                                    </p:set>
                                    <p:animEffect transition="in" filter="wipe(left)">
                                      <p:cBhvr>
                                        <p:cTn id="17" dur="500"/>
                                        <p:tgtEl>
                                          <p:spTgt spid="4485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iterate type="lt">
                                    <p:tmAbs val="75"/>
                                  </p:iterate>
                                  <p:childTnLst>
                                    <p:set>
                                      <p:cBhvr>
                                        <p:cTn id="21" dur="1" fill="hold">
                                          <p:stCondLst>
                                            <p:cond delay="74"/>
                                          </p:stCondLst>
                                        </p:cTn>
                                        <p:tgtEl>
                                          <p:spTgt spid="448515">
                                            <p:txEl>
                                              <p:pRg st="0" end="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iterate type="lt">
                                    <p:tmAbs val="75"/>
                                  </p:iterate>
                                  <p:childTnLst>
                                    <p:set>
                                      <p:cBhvr>
                                        <p:cTn id="25" dur="1" fill="hold">
                                          <p:stCondLst>
                                            <p:cond delay="74"/>
                                          </p:stCondLst>
                                        </p:cTn>
                                        <p:tgtEl>
                                          <p:spTgt spid="448515">
                                            <p:txEl>
                                              <p:pRg st="1" end="1"/>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48520"/>
                                        </p:tgtEl>
                                        <p:attrNameLst>
                                          <p:attrName>style.visibility</p:attrName>
                                        </p:attrNameLst>
                                      </p:cBhvr>
                                      <p:to>
                                        <p:strVal val="visible"/>
                                      </p:to>
                                    </p:set>
                                    <p:anim calcmode="lin" valueType="num">
                                      <p:cBhvr additive="base">
                                        <p:cTn id="30" dur="500" fill="hold"/>
                                        <p:tgtEl>
                                          <p:spTgt spid="448520"/>
                                        </p:tgtEl>
                                        <p:attrNameLst>
                                          <p:attrName>ppt_x</p:attrName>
                                        </p:attrNameLst>
                                      </p:cBhvr>
                                      <p:tavLst>
                                        <p:tav tm="0">
                                          <p:val>
                                            <p:strVal val="1+#ppt_w/2"/>
                                          </p:val>
                                        </p:tav>
                                        <p:tav tm="100000">
                                          <p:val>
                                            <p:strVal val="#ppt_x"/>
                                          </p:val>
                                        </p:tav>
                                      </p:tavLst>
                                    </p:anim>
                                    <p:anim calcmode="lin" valueType="num">
                                      <p:cBhvr additive="base">
                                        <p:cTn id="31" dur="500" fill="hold"/>
                                        <p:tgtEl>
                                          <p:spTgt spid="448520"/>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48518"/>
                                        </p:tgtEl>
                                        <p:attrNameLst>
                                          <p:attrName>style.visibility</p:attrName>
                                        </p:attrNameLst>
                                      </p:cBhvr>
                                      <p:to>
                                        <p:strVal val="visible"/>
                                      </p:to>
                                    </p:set>
                                    <p:anim calcmode="lin" valueType="num">
                                      <p:cBhvr additive="base">
                                        <p:cTn id="36" dur="500" fill="hold"/>
                                        <p:tgtEl>
                                          <p:spTgt spid="448518"/>
                                        </p:tgtEl>
                                        <p:attrNameLst>
                                          <p:attrName>ppt_x</p:attrName>
                                        </p:attrNameLst>
                                      </p:cBhvr>
                                      <p:tavLst>
                                        <p:tav tm="0">
                                          <p:val>
                                            <p:strVal val="#ppt_x"/>
                                          </p:val>
                                        </p:tav>
                                        <p:tav tm="100000">
                                          <p:val>
                                            <p:strVal val="#ppt_x"/>
                                          </p:val>
                                        </p:tav>
                                      </p:tavLst>
                                    </p:anim>
                                    <p:anim calcmode="lin" valueType="num">
                                      <p:cBhvr additive="base">
                                        <p:cTn id="37" dur="500" fill="hold"/>
                                        <p:tgtEl>
                                          <p:spTgt spid="448518"/>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48521"/>
                                        </p:tgtEl>
                                        <p:attrNameLst>
                                          <p:attrName>style.visibility</p:attrName>
                                        </p:attrNameLst>
                                      </p:cBhvr>
                                      <p:to>
                                        <p:strVal val="visible"/>
                                      </p:to>
                                    </p:set>
                                    <p:anim calcmode="lin" valueType="num">
                                      <p:cBhvr additive="base">
                                        <p:cTn id="42" dur="500" fill="hold"/>
                                        <p:tgtEl>
                                          <p:spTgt spid="448521"/>
                                        </p:tgtEl>
                                        <p:attrNameLst>
                                          <p:attrName>ppt_x</p:attrName>
                                        </p:attrNameLst>
                                      </p:cBhvr>
                                      <p:tavLst>
                                        <p:tav tm="0">
                                          <p:val>
                                            <p:strVal val="#ppt_x"/>
                                          </p:val>
                                        </p:tav>
                                        <p:tav tm="100000">
                                          <p:val>
                                            <p:strVal val="#ppt_x"/>
                                          </p:val>
                                        </p:tav>
                                      </p:tavLst>
                                    </p:anim>
                                    <p:anim calcmode="lin" valueType="num">
                                      <p:cBhvr additive="base">
                                        <p:cTn id="43" dur="500" fill="hold"/>
                                        <p:tgtEl>
                                          <p:spTgt spid="4485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4" grpId="0" autoUpdateAnimBg="0"/>
      <p:bldP spid="448515" grpId="0" build="p" autoUpdateAnimBg="0"/>
      <p:bldP spid="448516" grpId="0" autoUpdateAnimBg="0"/>
      <p:bldP spid="448518" grpId="0" animBg="1" autoUpdateAnimBg="0"/>
      <p:bldP spid="448519" grpId="0" animBg="1"/>
      <p:bldP spid="448520" grpId="0" autoUpdateAnimBg="0"/>
      <p:bldP spid="448521"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A7FB0DB-3967-4B4E-B877-46046D0876E4}"/>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三、多维数组的顺序表示</a:t>
            </a:r>
            <a:endParaRPr lang="en-US" altLang="zh-CN" sz="3200">
              <a:latin typeface="黑体" panose="02010609060101010101" pitchFamily="49" charset="-122"/>
              <a:ea typeface="黑体" panose="02010609060101010101" pitchFamily="49" charset="-122"/>
            </a:endParaRPr>
          </a:p>
        </p:txBody>
      </p:sp>
      <p:sp>
        <p:nvSpPr>
          <p:cNvPr id="22531" name="Text Box 3">
            <a:extLst>
              <a:ext uri="{FF2B5EF4-FFF2-40B4-BE49-F238E27FC236}">
                <a16:creationId xmlns:a16="http://schemas.microsoft.com/office/drawing/2014/main" id="{15DE6A1A-92A8-4D4F-801C-A9B5BA90117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7BA62B9-58DF-4B4C-9872-053497DF99BB}" type="slidenum">
              <a:rPr lang="zh-CN" altLang="en-US" sz="2400"/>
              <a:pPr algn="r" eaLnBrk="1" hangingPunct="1">
                <a:spcBef>
                  <a:spcPct val="50000"/>
                </a:spcBef>
                <a:buClrTx/>
                <a:buSzTx/>
                <a:buFontTx/>
                <a:buNone/>
              </a:pPr>
              <a:t>15</a:t>
            </a:fld>
            <a:endParaRPr lang="en-US" altLang="zh-CN" sz="2400"/>
          </a:p>
        </p:txBody>
      </p:sp>
      <p:sp>
        <p:nvSpPr>
          <p:cNvPr id="22532" name="Text Box 4">
            <a:extLst>
              <a:ext uri="{FF2B5EF4-FFF2-40B4-BE49-F238E27FC236}">
                <a16:creationId xmlns:a16="http://schemas.microsoft.com/office/drawing/2014/main" id="{2729EED9-3F3A-48B1-9107-6564A6CFD74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数组的表示</a:t>
            </a:r>
          </a:p>
        </p:txBody>
      </p:sp>
      <p:sp>
        <p:nvSpPr>
          <p:cNvPr id="22533" name="Rectangle 5">
            <a:extLst>
              <a:ext uri="{FF2B5EF4-FFF2-40B4-BE49-F238E27FC236}">
                <a16:creationId xmlns:a16="http://schemas.microsoft.com/office/drawing/2014/main" id="{8FB590A2-7A88-4298-8491-19C4F8426404}"/>
              </a:ext>
            </a:extLst>
          </p:cNvPr>
          <p:cNvSpPr>
            <a:spLocks noGrp="1" noChangeArrowheads="1"/>
          </p:cNvSpPr>
          <p:nvPr>
            <p:ph type="body" idx="1"/>
          </p:nvPr>
        </p:nvSpPr>
        <p:spPr>
          <a:xfrm>
            <a:off x="323850" y="2819400"/>
            <a:ext cx="8820150" cy="334645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以</a:t>
            </a:r>
            <a:r>
              <a:rPr lang="zh-CN" altLang="en-US" b="1" dirty="0">
                <a:solidFill>
                  <a:srgbClr val="FF0000"/>
                </a:solidFill>
                <a:latin typeface="黑体" panose="02010609060101010101" pitchFamily="49" charset="-122"/>
                <a:ea typeface="黑体" panose="02010609060101010101" pitchFamily="49" charset="-122"/>
              </a:rPr>
              <a:t>行序</a:t>
            </a:r>
            <a:r>
              <a:rPr lang="zh-CN" altLang="en-US" b="1" dirty="0">
                <a:latin typeface="黑体" panose="02010609060101010101" pitchFamily="49" charset="-122"/>
                <a:ea typeface="黑体" panose="02010609060101010101" pitchFamily="49" charset="-122"/>
              </a:rPr>
              <a:t>为主序存储</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多</a:t>
            </a:r>
            <a:r>
              <a:rPr lang="en-US" altLang="zh-CN" b="1" dirty="0">
                <a:latin typeface="黑体" panose="02010609060101010101" pitchFamily="49" charset="-122"/>
                <a:ea typeface="黑体" panose="02010609060101010101" pitchFamily="49" charset="-122"/>
              </a:rPr>
              <a:t>(K)</a:t>
            </a:r>
            <a:r>
              <a:rPr lang="zh-CN" altLang="en-US" b="1" dirty="0">
                <a:latin typeface="黑体" panose="02010609060101010101" pitchFamily="49" charset="-122"/>
                <a:ea typeface="黑体" panose="02010609060101010101" pitchFamily="49" charset="-122"/>
              </a:rPr>
              <a:t>维数组元素存储位置</a:t>
            </a:r>
          </a:p>
          <a:p>
            <a:pPr eaLnBrk="1" hangingPunct="1"/>
            <a:r>
              <a:rPr lang="en-US" altLang="zh-CN" b="1" dirty="0">
                <a:latin typeface="黑体" panose="02010609060101010101" pitchFamily="49" charset="-122"/>
                <a:ea typeface="黑体" panose="02010609060101010101" pitchFamily="49" charset="-122"/>
              </a:rPr>
              <a:t>LOC(a</a:t>
            </a:r>
            <a:r>
              <a:rPr lang="en-US" altLang="zh-CN" b="1" baseline="-25000" dirty="0">
                <a:latin typeface="黑体" panose="02010609060101010101" pitchFamily="49" charset="-122"/>
                <a:ea typeface="黑体" panose="02010609060101010101" pitchFamily="49" charset="-122"/>
              </a:rPr>
              <a:t>j1,j2,..,jk</a:t>
            </a:r>
            <a:r>
              <a:rPr lang="en-US" altLang="zh-CN" b="1" dirty="0">
                <a:latin typeface="黑体" panose="02010609060101010101" pitchFamily="49" charset="-122"/>
                <a:ea typeface="黑体" panose="02010609060101010101" pitchFamily="49" charset="-122"/>
              </a:rPr>
              <a:t>) = LOC(a</a:t>
            </a:r>
            <a:r>
              <a:rPr lang="en-US" altLang="zh-CN" b="1" baseline="-25000" dirty="0">
                <a:latin typeface="黑体" panose="02010609060101010101" pitchFamily="49" charset="-122"/>
                <a:ea typeface="黑体" panose="02010609060101010101" pitchFamily="49" charset="-122"/>
              </a:rPr>
              <a:t>00</a:t>
            </a:r>
            <a:r>
              <a:rPr lang="en-US" altLang="zh-CN" dirty="0">
                <a:latin typeface="Times New Roman"/>
                <a:ea typeface="黑体" pitchFamily="2" charset="-122"/>
              </a:rPr>
              <a:t>…</a:t>
            </a:r>
            <a:r>
              <a:rPr lang="en-US" altLang="zh-CN" b="1" baseline="-25000" dirty="0">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rPr>
              <a:t>) + </a:t>
            </a:r>
          </a:p>
          <a:p>
            <a:pPr eaLnBrk="1" hangingPunct="1">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((b</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xb</a:t>
            </a:r>
            <a:r>
              <a:rPr lang="en-US" altLang="zh-CN" b="1" baseline="-25000" dirty="0">
                <a:latin typeface="黑体" panose="02010609060101010101" pitchFamily="49" charset="-122"/>
                <a:ea typeface="黑体" panose="02010609060101010101" pitchFamily="49" charset="-122"/>
              </a:rPr>
              <a:t>3</a:t>
            </a:r>
            <a:r>
              <a:rPr lang="en-US" altLang="zh-CN" b="1" dirty="0">
                <a:latin typeface="黑体" panose="02010609060101010101" pitchFamily="49" charset="-122"/>
                <a:ea typeface="黑体" panose="02010609060101010101" pitchFamily="49" charset="-122"/>
              </a:rPr>
              <a:t>x</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xb</a:t>
            </a:r>
            <a:r>
              <a:rPr lang="en-US" altLang="zh-CN" b="1" baseline="-25000" dirty="0">
                <a:latin typeface="黑体" panose="02010609060101010101" pitchFamily="49" charset="-122"/>
                <a:ea typeface="黑体" panose="02010609060101010101" pitchFamily="49" charset="-122"/>
              </a:rPr>
              <a:t>k</a:t>
            </a:r>
            <a:r>
              <a:rPr lang="en-US" altLang="zh-CN" b="1" dirty="0">
                <a:latin typeface="黑体" panose="02010609060101010101" pitchFamily="49" charset="-122"/>
                <a:ea typeface="黑体" panose="02010609060101010101" pitchFamily="49" charset="-122"/>
              </a:rPr>
              <a:t>x</a:t>
            </a:r>
            <a:r>
              <a:rPr lang="en-US" altLang="zh-CN" b="1" dirty="0">
                <a:solidFill>
                  <a:srgbClr val="FF0000"/>
                </a:solidFill>
                <a:latin typeface="黑体" panose="02010609060101010101" pitchFamily="49" charset="-122"/>
                <a:ea typeface="黑体" panose="02010609060101010101" pitchFamily="49" charset="-122"/>
              </a:rPr>
              <a:t>j</a:t>
            </a:r>
            <a:r>
              <a:rPr lang="en-US" altLang="zh-CN" b="1" baseline="-25000" dirty="0">
                <a:solidFill>
                  <a:srgbClr val="FF0000"/>
                </a:solidFill>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)+(b</a:t>
            </a:r>
            <a:r>
              <a:rPr lang="en-US" altLang="zh-CN" b="1" baseline="-25000" dirty="0">
                <a:latin typeface="黑体" panose="02010609060101010101" pitchFamily="49" charset="-122"/>
                <a:ea typeface="黑体" panose="02010609060101010101" pitchFamily="49" charset="-122"/>
              </a:rPr>
              <a:t>3</a:t>
            </a:r>
            <a:r>
              <a:rPr lang="en-US" altLang="zh-CN" b="1" dirty="0">
                <a:latin typeface="黑体" panose="02010609060101010101" pitchFamily="49" charset="-122"/>
                <a:ea typeface="黑体" panose="02010609060101010101" pitchFamily="49" charset="-122"/>
              </a:rPr>
              <a:t>x</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xb</a:t>
            </a:r>
            <a:r>
              <a:rPr lang="en-US" altLang="zh-CN" b="1" baseline="-25000" dirty="0">
                <a:latin typeface="黑体" panose="02010609060101010101" pitchFamily="49" charset="-122"/>
                <a:ea typeface="黑体" panose="02010609060101010101" pitchFamily="49" charset="-122"/>
              </a:rPr>
              <a:t>k</a:t>
            </a:r>
            <a:r>
              <a:rPr lang="en-US" altLang="zh-CN" b="1" dirty="0">
                <a:latin typeface="黑体" panose="02010609060101010101" pitchFamily="49" charset="-122"/>
                <a:ea typeface="黑体" panose="02010609060101010101" pitchFamily="49" charset="-122"/>
              </a:rPr>
              <a:t>x</a:t>
            </a:r>
            <a:r>
              <a:rPr lang="en-US" altLang="zh-CN" b="1" dirty="0">
                <a:solidFill>
                  <a:srgbClr val="FF0000"/>
                </a:solidFill>
                <a:latin typeface="黑体" panose="02010609060101010101" pitchFamily="49" charset="-122"/>
                <a:ea typeface="黑体" panose="02010609060101010101" pitchFamily="49" charset="-122"/>
              </a:rPr>
              <a:t>j</a:t>
            </a:r>
            <a:r>
              <a:rPr lang="en-US" altLang="zh-CN" b="1" baseline="-25000" dirty="0">
                <a:solidFill>
                  <a:srgbClr val="FF0000"/>
                </a:solidFill>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j</a:t>
            </a:r>
            <a:r>
              <a:rPr lang="en-US" altLang="zh-CN" b="1" baseline="-25000" dirty="0">
                <a:solidFill>
                  <a:srgbClr val="FF0000"/>
                </a:solidFill>
                <a:latin typeface="黑体" panose="02010609060101010101" pitchFamily="49" charset="-122"/>
                <a:ea typeface="黑体" panose="02010609060101010101" pitchFamily="49" charset="-122"/>
              </a:rPr>
              <a:t>k</a:t>
            </a:r>
            <a:r>
              <a:rPr lang="en-US" altLang="zh-CN" b="1" dirty="0">
                <a:latin typeface="黑体" panose="02010609060101010101" pitchFamily="49" charset="-122"/>
                <a:ea typeface="黑体" panose="02010609060101010101" pitchFamily="49" charset="-122"/>
              </a:rPr>
              <a:t>) x L</a:t>
            </a:r>
            <a:endParaRPr lang="zh-CN" altLang="en-US" b="1" dirty="0">
              <a:latin typeface="黑体" panose="02010609060101010101" pitchFamily="49" charset="-122"/>
              <a:ea typeface="黑体" panose="02010609060101010101" pitchFamily="49" charset="-122"/>
            </a:endParaRPr>
          </a:p>
        </p:txBody>
      </p:sp>
      <p:sp>
        <p:nvSpPr>
          <p:cNvPr id="22534" name="Rectangle 6">
            <a:extLst>
              <a:ext uri="{FF2B5EF4-FFF2-40B4-BE49-F238E27FC236}">
                <a16:creationId xmlns:a16="http://schemas.microsoft.com/office/drawing/2014/main" id="{F6C6DD25-80F7-416C-8C0B-A10D1005F0A6}"/>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graphicFrame>
        <p:nvGraphicFramePr>
          <p:cNvPr id="243777" name="Group 65">
            <a:extLst>
              <a:ext uri="{FF2B5EF4-FFF2-40B4-BE49-F238E27FC236}">
                <a16:creationId xmlns:a16="http://schemas.microsoft.com/office/drawing/2014/main" id="{99870279-669E-4B95-9A3E-50220018CF38}"/>
              </a:ext>
            </a:extLst>
          </p:cNvPr>
          <p:cNvGraphicFramePr>
            <a:graphicFrameLocks noGrp="1"/>
          </p:cNvGraphicFramePr>
          <p:nvPr>
            <p:extLst>
              <p:ext uri="{D42A27DB-BD31-4B8C-83A1-F6EECF244321}">
                <p14:modId xmlns:p14="http://schemas.microsoft.com/office/powerpoint/2010/main" val="3916322983"/>
              </p:ext>
            </p:extLst>
          </p:nvPr>
        </p:nvGraphicFramePr>
        <p:xfrm>
          <a:off x="313295" y="5626264"/>
          <a:ext cx="8642350" cy="592138"/>
        </p:xfrm>
        <a:graphic>
          <a:graphicData uri="http://schemas.openxmlformats.org/drawingml/2006/table">
            <a:tbl>
              <a:tblPr/>
              <a:tblGrid>
                <a:gridCol w="698500">
                  <a:extLst>
                    <a:ext uri="{9D8B030D-6E8A-4147-A177-3AD203B41FA5}">
                      <a16:colId xmlns:a16="http://schemas.microsoft.com/office/drawing/2014/main" val="20000"/>
                    </a:ext>
                  </a:extLst>
                </a:gridCol>
                <a:gridCol w="693738">
                  <a:extLst>
                    <a:ext uri="{9D8B030D-6E8A-4147-A177-3AD203B41FA5}">
                      <a16:colId xmlns:a16="http://schemas.microsoft.com/office/drawing/2014/main" val="20001"/>
                    </a:ext>
                  </a:extLst>
                </a:gridCol>
                <a:gridCol w="452437">
                  <a:extLst>
                    <a:ext uri="{9D8B030D-6E8A-4147-A177-3AD203B41FA5}">
                      <a16:colId xmlns:a16="http://schemas.microsoft.com/office/drawing/2014/main" val="20002"/>
                    </a:ext>
                  </a:extLst>
                </a:gridCol>
                <a:gridCol w="989013">
                  <a:extLst>
                    <a:ext uri="{9D8B030D-6E8A-4147-A177-3AD203B41FA5}">
                      <a16:colId xmlns:a16="http://schemas.microsoft.com/office/drawing/2014/main" val="20003"/>
                    </a:ext>
                  </a:extLst>
                </a:gridCol>
                <a:gridCol w="649287">
                  <a:extLst>
                    <a:ext uri="{9D8B030D-6E8A-4147-A177-3AD203B41FA5}">
                      <a16:colId xmlns:a16="http://schemas.microsoft.com/office/drawing/2014/main" val="20004"/>
                    </a:ext>
                  </a:extLst>
                </a:gridCol>
                <a:gridCol w="623888">
                  <a:extLst>
                    <a:ext uri="{9D8B030D-6E8A-4147-A177-3AD203B41FA5}">
                      <a16:colId xmlns:a16="http://schemas.microsoft.com/office/drawing/2014/main" val="20005"/>
                    </a:ext>
                  </a:extLst>
                </a:gridCol>
                <a:gridCol w="430212">
                  <a:extLst>
                    <a:ext uri="{9D8B030D-6E8A-4147-A177-3AD203B41FA5}">
                      <a16:colId xmlns:a16="http://schemas.microsoft.com/office/drawing/2014/main" val="20006"/>
                    </a:ext>
                  </a:extLst>
                </a:gridCol>
                <a:gridCol w="1058863">
                  <a:extLst>
                    <a:ext uri="{9D8B030D-6E8A-4147-A177-3AD203B41FA5}">
                      <a16:colId xmlns:a16="http://schemas.microsoft.com/office/drawing/2014/main" val="20007"/>
                    </a:ext>
                  </a:extLst>
                </a:gridCol>
                <a:gridCol w="430212">
                  <a:extLst>
                    <a:ext uri="{9D8B030D-6E8A-4147-A177-3AD203B41FA5}">
                      <a16:colId xmlns:a16="http://schemas.microsoft.com/office/drawing/2014/main" val="20008"/>
                    </a:ext>
                  </a:extLst>
                </a:gridCol>
                <a:gridCol w="985838">
                  <a:extLst>
                    <a:ext uri="{9D8B030D-6E8A-4147-A177-3AD203B41FA5}">
                      <a16:colId xmlns:a16="http://schemas.microsoft.com/office/drawing/2014/main" val="20009"/>
                    </a:ext>
                  </a:extLst>
                </a:gridCol>
                <a:gridCol w="374650">
                  <a:extLst>
                    <a:ext uri="{9D8B030D-6E8A-4147-A177-3AD203B41FA5}">
                      <a16:colId xmlns:a16="http://schemas.microsoft.com/office/drawing/2014/main" val="20010"/>
                    </a:ext>
                  </a:extLst>
                </a:gridCol>
                <a:gridCol w="1255712">
                  <a:extLst>
                    <a:ext uri="{9D8B030D-6E8A-4147-A177-3AD203B41FA5}">
                      <a16:colId xmlns:a16="http://schemas.microsoft.com/office/drawing/2014/main" val="20011"/>
                    </a:ext>
                  </a:extLst>
                </a:gridCol>
              </a:tblGrid>
              <a:tr h="592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0 00</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800" marB="468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0 01</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imes New Roman"/>
                          <a:ea typeface="黑体" pitchFamily="2" charset="-122"/>
                        </a:rPr>
                        <a:t>…</a:t>
                      </a:r>
                      <a:endParaRPr kumimoji="1" lang="zh-CN" altLang="en-US" sz="2400" b="0" i="0" u="none" strike="noStrike" cap="none" normalizeH="0" baseline="0" dirty="0">
                        <a:ln>
                          <a:noFill/>
                        </a:ln>
                        <a:solidFill>
                          <a:schemeClr val="tx1"/>
                        </a:solidFill>
                        <a:effectLst/>
                        <a:latin typeface="黑体" pitchFamily="2" charset="-122"/>
                        <a:ea typeface="黑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0 0bk-1</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0 10</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0 11</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imes New Roman"/>
                          <a:ea typeface="黑体" pitchFamily="2" charset="-122"/>
                        </a:rPr>
                        <a:t>…</a:t>
                      </a:r>
                      <a:endParaRPr kumimoji="1" lang="zh-CN" altLang="en-US" sz="2400" b="0" i="0" u="none" strike="noStrike" cap="none" normalizeH="0" baseline="0" dirty="0">
                        <a:ln>
                          <a:noFill/>
                        </a:ln>
                        <a:solidFill>
                          <a:schemeClr val="tx1"/>
                        </a:solidFill>
                        <a:effectLst/>
                        <a:latin typeface="黑体" pitchFamily="2" charset="-122"/>
                        <a:ea typeface="黑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0,1bk-1</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a:ea typeface="黑体" pitchFamily="2" charset="-122"/>
                        </a:rPr>
                        <a:t>…</a:t>
                      </a:r>
                      <a:endParaRPr kumimoji="1" lang="zh-CN" altLang="en-US" sz="2400" b="0" i="0" u="none" strike="noStrike" cap="none" normalizeH="0" baseline="0">
                        <a:ln>
                          <a:noFill/>
                        </a:ln>
                        <a:solidFill>
                          <a:schemeClr val="tx1"/>
                        </a:solidFill>
                        <a:effectLst/>
                        <a:latin typeface="黑体" pitchFamily="2" charset="-122"/>
                        <a:ea typeface="黑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b1-1, ,0</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imes New Roman"/>
                          <a:ea typeface="黑体" pitchFamily="2" charset="-122"/>
                        </a:rPr>
                        <a:t>…</a:t>
                      </a:r>
                      <a:endParaRPr kumimoji="1" lang="zh-CN" altLang="en-US" sz="2400" b="0" i="0" u="none" strike="noStrike" cap="none" normalizeH="0" baseline="0" dirty="0">
                        <a:ln>
                          <a:noFill/>
                        </a:ln>
                        <a:solidFill>
                          <a:schemeClr val="tx1"/>
                        </a:solidFill>
                        <a:effectLst/>
                        <a:latin typeface="黑体" pitchFamily="2" charset="-122"/>
                        <a:ea typeface="黑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b1-1,,bk-1</a:t>
                      </a:r>
                      <a:endParaRPr kumimoji="1" lang="zh-CN" altLang="en-US" sz="2400" b="0" i="0" u="none" strike="noStrike" cap="none" normalizeH="0" baseline="0" dirty="0">
                        <a:ln>
                          <a:noFill/>
                        </a:ln>
                        <a:solidFill>
                          <a:schemeClr val="tx1"/>
                        </a:solidFill>
                        <a:effectLst/>
                        <a:latin typeface="Tahoma" pitchFamily="34" charset="0"/>
                        <a:ea typeface="宋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10000"/>
                        <a:lumOff val="90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C97C606-752E-4FF4-81D7-C3C57CD4185E}"/>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三、多维数组的顺序表示</a:t>
            </a:r>
            <a:endParaRPr lang="en-US" altLang="zh-CN" sz="3200">
              <a:latin typeface="黑体" panose="02010609060101010101" pitchFamily="49" charset="-122"/>
              <a:ea typeface="黑体" panose="02010609060101010101" pitchFamily="49" charset="-122"/>
            </a:endParaRPr>
          </a:p>
        </p:txBody>
      </p:sp>
      <p:sp>
        <p:nvSpPr>
          <p:cNvPr id="24579" name="Text Box 3">
            <a:extLst>
              <a:ext uri="{FF2B5EF4-FFF2-40B4-BE49-F238E27FC236}">
                <a16:creationId xmlns:a16="http://schemas.microsoft.com/office/drawing/2014/main" id="{64E93F87-231B-4DB5-8737-C5F791754BA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D661E46-C9E8-4479-873F-F77659E6C178}" type="slidenum">
              <a:rPr lang="zh-CN" altLang="en-US" sz="2400"/>
              <a:pPr algn="r" eaLnBrk="1" hangingPunct="1">
                <a:spcBef>
                  <a:spcPct val="50000"/>
                </a:spcBef>
                <a:buClrTx/>
                <a:buSzTx/>
                <a:buFontTx/>
                <a:buNone/>
              </a:pPr>
              <a:t>16</a:t>
            </a:fld>
            <a:endParaRPr lang="en-US" altLang="zh-CN" sz="2400"/>
          </a:p>
        </p:txBody>
      </p:sp>
      <p:sp>
        <p:nvSpPr>
          <p:cNvPr id="24580" name="Text Box 4">
            <a:extLst>
              <a:ext uri="{FF2B5EF4-FFF2-40B4-BE49-F238E27FC236}">
                <a16:creationId xmlns:a16="http://schemas.microsoft.com/office/drawing/2014/main" id="{5E426E6C-8030-4875-9F27-70DD940F73E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数组的表示</a:t>
            </a:r>
          </a:p>
        </p:txBody>
      </p:sp>
      <p:sp>
        <p:nvSpPr>
          <p:cNvPr id="24581" name="Rectangle 5">
            <a:extLst>
              <a:ext uri="{FF2B5EF4-FFF2-40B4-BE49-F238E27FC236}">
                <a16:creationId xmlns:a16="http://schemas.microsoft.com/office/drawing/2014/main" id="{451B41DE-4224-4AC1-814C-103A37DD02DC}"/>
              </a:ext>
            </a:extLst>
          </p:cNvPr>
          <p:cNvSpPr>
            <a:spLocks noGrp="1" noChangeArrowheads="1"/>
          </p:cNvSpPr>
          <p:nvPr>
            <p:ph type="body" idx="1"/>
          </p:nvPr>
        </p:nvSpPr>
        <p:spPr>
          <a:xfrm>
            <a:off x="323850" y="2819400"/>
            <a:ext cx="8820150" cy="334645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以</a:t>
            </a:r>
            <a:r>
              <a:rPr lang="zh-CN" altLang="en-US" b="1" dirty="0">
                <a:solidFill>
                  <a:srgbClr val="FF0000"/>
                </a:solidFill>
                <a:latin typeface="黑体" panose="02010609060101010101" pitchFamily="49" charset="-122"/>
                <a:ea typeface="黑体" panose="02010609060101010101" pitchFamily="49" charset="-122"/>
              </a:rPr>
              <a:t>列序</a:t>
            </a:r>
            <a:r>
              <a:rPr lang="zh-CN" altLang="en-US" b="1" dirty="0">
                <a:latin typeface="黑体" panose="02010609060101010101" pitchFamily="49" charset="-122"/>
                <a:ea typeface="黑体" panose="02010609060101010101" pitchFamily="49" charset="-122"/>
              </a:rPr>
              <a:t>为主序存储</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多</a:t>
            </a:r>
            <a:r>
              <a:rPr lang="en-US" altLang="zh-CN" b="1" dirty="0">
                <a:latin typeface="黑体" panose="02010609060101010101" pitchFamily="49" charset="-122"/>
                <a:ea typeface="黑体" panose="02010609060101010101" pitchFamily="49" charset="-122"/>
              </a:rPr>
              <a:t>(K)</a:t>
            </a:r>
            <a:r>
              <a:rPr lang="zh-CN" altLang="en-US" b="1" dirty="0">
                <a:latin typeface="黑体" panose="02010609060101010101" pitchFamily="49" charset="-122"/>
                <a:ea typeface="黑体" panose="02010609060101010101" pitchFamily="49" charset="-122"/>
              </a:rPr>
              <a:t>维数组元素存储位置</a:t>
            </a:r>
          </a:p>
          <a:p>
            <a:pPr eaLnBrk="1" hangingPunct="1"/>
            <a:r>
              <a:rPr lang="en-US" altLang="zh-CN" b="1" dirty="0">
                <a:latin typeface="黑体" panose="02010609060101010101" pitchFamily="49" charset="-122"/>
                <a:ea typeface="黑体" panose="02010609060101010101" pitchFamily="49" charset="-122"/>
              </a:rPr>
              <a:t>LOC(a</a:t>
            </a:r>
            <a:r>
              <a:rPr lang="en-US" altLang="zh-CN" b="1" baseline="-25000" dirty="0">
                <a:latin typeface="黑体" panose="02010609060101010101" pitchFamily="49" charset="-122"/>
                <a:ea typeface="黑体" panose="02010609060101010101" pitchFamily="49" charset="-122"/>
              </a:rPr>
              <a:t>j1,j2,..,jk</a:t>
            </a:r>
            <a:r>
              <a:rPr lang="en-US" altLang="zh-CN" b="1" dirty="0">
                <a:latin typeface="黑体" panose="02010609060101010101" pitchFamily="49" charset="-122"/>
                <a:ea typeface="黑体" panose="02010609060101010101" pitchFamily="49" charset="-122"/>
              </a:rPr>
              <a:t>) = LOC(a</a:t>
            </a:r>
            <a:r>
              <a:rPr lang="en-US" altLang="zh-CN" b="1" baseline="-25000" dirty="0">
                <a:latin typeface="黑体" panose="02010609060101010101" pitchFamily="49" charset="-122"/>
                <a:ea typeface="黑体" panose="02010609060101010101" pitchFamily="49" charset="-122"/>
              </a:rPr>
              <a:t>00 0</a:t>
            </a:r>
            <a:r>
              <a:rPr lang="en-US" altLang="zh-CN" b="1" dirty="0">
                <a:latin typeface="黑体" panose="02010609060101010101" pitchFamily="49" charset="-122"/>
                <a:ea typeface="黑体" panose="02010609060101010101" pitchFamily="49" charset="-122"/>
              </a:rPr>
              <a:t>) + </a:t>
            </a:r>
          </a:p>
          <a:p>
            <a:pPr eaLnBrk="1" hangingPunct="1">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((b</a:t>
            </a:r>
            <a:r>
              <a:rPr lang="en-US" altLang="zh-CN" b="1" baseline="-25000" dirty="0">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xb</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x</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xb</a:t>
            </a:r>
            <a:r>
              <a:rPr lang="en-US" altLang="zh-CN" b="1" baseline="-25000" dirty="0">
                <a:latin typeface="黑体" panose="02010609060101010101" pitchFamily="49" charset="-122"/>
                <a:ea typeface="黑体" panose="02010609060101010101" pitchFamily="49" charset="-122"/>
              </a:rPr>
              <a:t>k-1</a:t>
            </a:r>
            <a:r>
              <a:rPr lang="en-US" altLang="zh-CN" b="1" dirty="0">
                <a:latin typeface="黑体" panose="02010609060101010101" pitchFamily="49" charset="-122"/>
                <a:ea typeface="黑体" panose="02010609060101010101" pitchFamily="49" charset="-122"/>
              </a:rPr>
              <a:t>x</a:t>
            </a:r>
            <a:r>
              <a:rPr lang="en-US" altLang="zh-CN" b="1" dirty="0">
                <a:solidFill>
                  <a:srgbClr val="FF0000"/>
                </a:solidFill>
                <a:latin typeface="黑体" panose="02010609060101010101" pitchFamily="49" charset="-122"/>
                <a:ea typeface="黑体" panose="02010609060101010101" pitchFamily="49" charset="-122"/>
              </a:rPr>
              <a:t>j</a:t>
            </a:r>
            <a:r>
              <a:rPr lang="en-US" altLang="zh-CN" b="1" baseline="-25000" dirty="0">
                <a:solidFill>
                  <a:srgbClr val="FF0000"/>
                </a:solidFill>
                <a:latin typeface="黑体" panose="02010609060101010101" pitchFamily="49" charset="-122"/>
                <a:ea typeface="黑体" panose="02010609060101010101" pitchFamily="49" charset="-122"/>
              </a:rPr>
              <a:t>k</a:t>
            </a:r>
            <a:r>
              <a:rPr lang="en-US" altLang="zh-CN" b="1" dirty="0">
                <a:latin typeface="黑体" panose="02010609060101010101" pitchFamily="49" charset="-122"/>
                <a:ea typeface="黑体" panose="02010609060101010101" pitchFamily="49" charset="-122"/>
              </a:rPr>
              <a:t>)+(b</a:t>
            </a:r>
            <a:r>
              <a:rPr lang="en-US" altLang="zh-CN" b="1" baseline="-25000" dirty="0">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x</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xb</a:t>
            </a:r>
            <a:r>
              <a:rPr lang="en-US" altLang="zh-CN" b="1" baseline="-25000" dirty="0">
                <a:latin typeface="黑体" panose="02010609060101010101" pitchFamily="49" charset="-122"/>
                <a:ea typeface="黑体" panose="02010609060101010101" pitchFamily="49" charset="-122"/>
              </a:rPr>
              <a:t>k-2</a:t>
            </a:r>
            <a:r>
              <a:rPr lang="en-US" altLang="zh-CN" b="1" dirty="0">
                <a:latin typeface="黑体" panose="02010609060101010101" pitchFamily="49" charset="-122"/>
                <a:ea typeface="黑体" panose="02010609060101010101" pitchFamily="49" charset="-122"/>
              </a:rPr>
              <a:t>x</a:t>
            </a:r>
            <a:r>
              <a:rPr lang="en-US" altLang="zh-CN" b="1" dirty="0">
                <a:solidFill>
                  <a:srgbClr val="FF0000"/>
                </a:solidFill>
                <a:latin typeface="黑体" panose="02010609060101010101" pitchFamily="49" charset="-122"/>
                <a:ea typeface="黑体" panose="02010609060101010101" pitchFamily="49" charset="-122"/>
              </a:rPr>
              <a:t>j</a:t>
            </a:r>
            <a:r>
              <a:rPr lang="en-US" altLang="zh-CN" b="1" baseline="-25000" dirty="0">
                <a:solidFill>
                  <a:srgbClr val="FF0000"/>
                </a:solidFill>
                <a:latin typeface="黑体" panose="02010609060101010101" pitchFamily="49" charset="-122"/>
                <a:ea typeface="黑体" panose="02010609060101010101" pitchFamily="49" charset="-122"/>
              </a:rPr>
              <a:t>k-1</a:t>
            </a:r>
            <a:r>
              <a:rPr lang="en-US" altLang="zh-CN" b="1" dirty="0">
                <a:latin typeface="黑体" panose="02010609060101010101" pitchFamily="49" charset="-122"/>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j</a:t>
            </a:r>
            <a:r>
              <a:rPr lang="en-US" altLang="zh-CN" b="1" baseline="-25000" dirty="0">
                <a:solidFill>
                  <a:srgbClr val="FF0000"/>
                </a:solidFill>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a:t>
            </a:r>
            <a:r>
              <a:rPr lang="en-US" altLang="zh-CN" b="1" dirty="0" err="1">
                <a:latin typeface="黑体" panose="02010609060101010101" pitchFamily="49" charset="-122"/>
                <a:ea typeface="黑体" panose="02010609060101010101" pitchFamily="49" charset="-122"/>
              </a:rPr>
              <a:t>xL</a:t>
            </a:r>
            <a:endParaRPr lang="zh-CN" altLang="en-US" b="1" dirty="0">
              <a:latin typeface="黑体" panose="02010609060101010101" pitchFamily="49" charset="-122"/>
              <a:ea typeface="黑体" panose="02010609060101010101" pitchFamily="49" charset="-122"/>
            </a:endParaRPr>
          </a:p>
        </p:txBody>
      </p:sp>
      <p:sp>
        <p:nvSpPr>
          <p:cNvPr id="24582" name="Rectangle 6">
            <a:extLst>
              <a:ext uri="{FF2B5EF4-FFF2-40B4-BE49-F238E27FC236}">
                <a16:creationId xmlns:a16="http://schemas.microsoft.com/office/drawing/2014/main" id="{B5868459-3B67-4A46-9DD4-A391DBBFF20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graphicFrame>
        <p:nvGraphicFramePr>
          <p:cNvPr id="244787" name="Group 51">
            <a:extLst>
              <a:ext uri="{FF2B5EF4-FFF2-40B4-BE49-F238E27FC236}">
                <a16:creationId xmlns:a16="http://schemas.microsoft.com/office/drawing/2014/main" id="{46F22D9B-6785-4195-8CD1-DD5A5A7521C4}"/>
              </a:ext>
            </a:extLst>
          </p:cNvPr>
          <p:cNvGraphicFramePr>
            <a:graphicFrameLocks noGrp="1"/>
          </p:cNvGraphicFramePr>
          <p:nvPr>
            <p:extLst>
              <p:ext uri="{D42A27DB-BD31-4B8C-83A1-F6EECF244321}">
                <p14:modId xmlns:p14="http://schemas.microsoft.com/office/powerpoint/2010/main" val="3260397635"/>
              </p:ext>
            </p:extLst>
          </p:nvPr>
        </p:nvGraphicFramePr>
        <p:xfrm>
          <a:off x="323850" y="5734050"/>
          <a:ext cx="8642350" cy="552450"/>
        </p:xfrm>
        <a:graphic>
          <a:graphicData uri="http://schemas.openxmlformats.org/drawingml/2006/table">
            <a:tbl>
              <a:tblPr/>
              <a:tblGrid>
                <a:gridCol w="698500">
                  <a:extLst>
                    <a:ext uri="{9D8B030D-6E8A-4147-A177-3AD203B41FA5}">
                      <a16:colId xmlns:a16="http://schemas.microsoft.com/office/drawing/2014/main" val="20000"/>
                    </a:ext>
                  </a:extLst>
                </a:gridCol>
                <a:gridCol w="693738">
                  <a:extLst>
                    <a:ext uri="{9D8B030D-6E8A-4147-A177-3AD203B41FA5}">
                      <a16:colId xmlns:a16="http://schemas.microsoft.com/office/drawing/2014/main" val="20001"/>
                    </a:ext>
                  </a:extLst>
                </a:gridCol>
                <a:gridCol w="452437">
                  <a:extLst>
                    <a:ext uri="{9D8B030D-6E8A-4147-A177-3AD203B41FA5}">
                      <a16:colId xmlns:a16="http://schemas.microsoft.com/office/drawing/2014/main" val="20002"/>
                    </a:ext>
                  </a:extLst>
                </a:gridCol>
                <a:gridCol w="989013">
                  <a:extLst>
                    <a:ext uri="{9D8B030D-6E8A-4147-A177-3AD203B41FA5}">
                      <a16:colId xmlns:a16="http://schemas.microsoft.com/office/drawing/2014/main" val="20003"/>
                    </a:ext>
                  </a:extLst>
                </a:gridCol>
                <a:gridCol w="649287">
                  <a:extLst>
                    <a:ext uri="{9D8B030D-6E8A-4147-A177-3AD203B41FA5}">
                      <a16:colId xmlns:a16="http://schemas.microsoft.com/office/drawing/2014/main" val="20004"/>
                    </a:ext>
                  </a:extLst>
                </a:gridCol>
                <a:gridCol w="623888">
                  <a:extLst>
                    <a:ext uri="{9D8B030D-6E8A-4147-A177-3AD203B41FA5}">
                      <a16:colId xmlns:a16="http://schemas.microsoft.com/office/drawing/2014/main" val="20005"/>
                    </a:ext>
                  </a:extLst>
                </a:gridCol>
                <a:gridCol w="430212">
                  <a:extLst>
                    <a:ext uri="{9D8B030D-6E8A-4147-A177-3AD203B41FA5}">
                      <a16:colId xmlns:a16="http://schemas.microsoft.com/office/drawing/2014/main" val="20006"/>
                    </a:ext>
                  </a:extLst>
                </a:gridCol>
                <a:gridCol w="1058863">
                  <a:extLst>
                    <a:ext uri="{9D8B030D-6E8A-4147-A177-3AD203B41FA5}">
                      <a16:colId xmlns:a16="http://schemas.microsoft.com/office/drawing/2014/main" val="20007"/>
                    </a:ext>
                  </a:extLst>
                </a:gridCol>
                <a:gridCol w="307975">
                  <a:extLst>
                    <a:ext uri="{9D8B030D-6E8A-4147-A177-3AD203B41FA5}">
                      <a16:colId xmlns:a16="http://schemas.microsoft.com/office/drawing/2014/main" val="20008"/>
                    </a:ext>
                  </a:extLst>
                </a:gridCol>
                <a:gridCol w="1108075">
                  <a:extLst>
                    <a:ext uri="{9D8B030D-6E8A-4147-A177-3AD203B41FA5}">
                      <a16:colId xmlns:a16="http://schemas.microsoft.com/office/drawing/2014/main" val="20009"/>
                    </a:ext>
                  </a:extLst>
                </a:gridCol>
                <a:gridCol w="374650">
                  <a:extLst>
                    <a:ext uri="{9D8B030D-6E8A-4147-A177-3AD203B41FA5}">
                      <a16:colId xmlns:a16="http://schemas.microsoft.com/office/drawing/2014/main" val="20010"/>
                    </a:ext>
                  </a:extLst>
                </a:gridCol>
                <a:gridCol w="1255712">
                  <a:extLst>
                    <a:ext uri="{9D8B030D-6E8A-4147-A177-3AD203B41FA5}">
                      <a16:colId xmlns:a16="http://schemas.microsoft.com/office/drawing/2014/main" val="20011"/>
                    </a:ext>
                  </a:extLst>
                </a:gridCol>
              </a:tblGrid>
              <a:tr h="5524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00 0</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798" marB="4679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10 0</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798" marB="4679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imes New Roman"/>
                          <a:ea typeface="黑体" pitchFamily="2" charset="-122"/>
                        </a:rPr>
                        <a:t>…</a:t>
                      </a:r>
                      <a:endParaRPr kumimoji="1" lang="zh-CN" altLang="en-US" sz="2400" b="0" i="0" u="none" strike="noStrike" cap="none" normalizeH="0" baseline="0" dirty="0">
                        <a:ln>
                          <a:noFill/>
                        </a:ln>
                        <a:solidFill>
                          <a:schemeClr val="tx1"/>
                        </a:solidFill>
                        <a:effectLst/>
                        <a:latin typeface="黑体" pitchFamily="2" charset="-122"/>
                        <a:ea typeface="黑体" pitchFamily="2" charset="-122"/>
                      </a:endParaRPr>
                    </a:p>
                  </a:txBody>
                  <a:tcPr marL="0" marR="0" marT="46798" marB="4679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b1-1,0 0</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798" marB="4679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01 0</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798" marB="4679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11 0</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798" marB="4679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imes New Roman"/>
                          <a:ea typeface="黑体" pitchFamily="2" charset="-122"/>
                        </a:rPr>
                        <a:t>…</a:t>
                      </a:r>
                      <a:endParaRPr kumimoji="1" lang="zh-CN" altLang="en-US" sz="2400" b="0" i="0" u="none" strike="noStrike" cap="none" normalizeH="0" baseline="0" dirty="0">
                        <a:ln>
                          <a:noFill/>
                        </a:ln>
                        <a:solidFill>
                          <a:schemeClr val="tx1"/>
                        </a:solidFill>
                        <a:effectLst/>
                        <a:latin typeface="黑体" pitchFamily="2" charset="-122"/>
                        <a:ea typeface="黑体" pitchFamily="2" charset="-122"/>
                      </a:endParaRPr>
                    </a:p>
                  </a:txBody>
                  <a:tcPr marL="0" marR="0" marT="46798" marB="4679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b1-1,1,0</a:t>
                      </a:r>
                      <a:endParaRPr kumimoji="1" lang="zh-CN" altLang="en-US" sz="2400" b="0" i="0" u="none" strike="noStrike" cap="none" normalizeH="0" baseline="-25000" dirty="0">
                        <a:ln>
                          <a:noFill/>
                        </a:ln>
                        <a:solidFill>
                          <a:schemeClr val="tx1"/>
                        </a:solidFill>
                        <a:effectLst/>
                        <a:latin typeface="黑体" pitchFamily="2" charset="-122"/>
                        <a:ea typeface="黑体" pitchFamily="2" charset="-122"/>
                      </a:endParaRPr>
                    </a:p>
                  </a:txBody>
                  <a:tcPr marL="0" marR="0" marT="46798" marB="4679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a:ea typeface="黑体" pitchFamily="2" charset="-122"/>
                        </a:rPr>
                        <a:t>…</a:t>
                      </a:r>
                      <a:endParaRPr kumimoji="1" lang="zh-CN" altLang="en-US" sz="2400" b="0" i="0" u="none" strike="noStrike" cap="none" normalizeH="0" baseline="0">
                        <a:ln>
                          <a:noFill/>
                        </a:ln>
                        <a:solidFill>
                          <a:schemeClr val="tx1"/>
                        </a:solidFill>
                        <a:effectLst/>
                        <a:latin typeface="黑体" pitchFamily="2" charset="-122"/>
                        <a:ea typeface="黑体" pitchFamily="2" charset="-122"/>
                      </a:endParaRPr>
                    </a:p>
                  </a:txBody>
                  <a:tcPr marL="0" marR="0" marT="46798" marB="4679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000" b="0" i="0" u="none" strike="noStrike" cap="none" normalizeH="0" baseline="-25000" dirty="0">
                          <a:ln>
                            <a:noFill/>
                          </a:ln>
                          <a:solidFill>
                            <a:schemeClr val="tx1"/>
                          </a:solidFill>
                          <a:effectLst/>
                          <a:latin typeface="黑体" pitchFamily="2" charset="-122"/>
                          <a:ea typeface="黑体" pitchFamily="2" charset="-122"/>
                        </a:rPr>
                        <a:t>0 b2-1,b1-1</a:t>
                      </a:r>
                      <a:endParaRPr kumimoji="1" lang="zh-CN" altLang="en-US" sz="2000" b="0" i="0" u="none" strike="noStrike" cap="none" normalizeH="0" baseline="-25000" dirty="0">
                        <a:ln>
                          <a:noFill/>
                        </a:ln>
                        <a:solidFill>
                          <a:schemeClr val="tx1"/>
                        </a:solidFill>
                        <a:effectLst/>
                        <a:latin typeface="黑体" pitchFamily="2" charset="-122"/>
                        <a:ea typeface="黑体" pitchFamily="2" charset="-122"/>
                      </a:endParaRPr>
                    </a:p>
                  </a:txBody>
                  <a:tcPr marL="0" marR="0" marT="46798" marB="4679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imes New Roman"/>
                          <a:ea typeface="黑体" pitchFamily="2" charset="-122"/>
                        </a:rPr>
                        <a:t>…</a:t>
                      </a:r>
                      <a:endParaRPr kumimoji="1" lang="zh-CN" altLang="en-US" sz="2400" b="0" i="0" u="none" strike="noStrike" cap="none" normalizeH="0" baseline="0" dirty="0">
                        <a:ln>
                          <a:noFill/>
                        </a:ln>
                        <a:solidFill>
                          <a:schemeClr val="tx1"/>
                        </a:solidFill>
                        <a:effectLst/>
                        <a:latin typeface="黑体" pitchFamily="2" charset="-122"/>
                        <a:ea typeface="黑体" pitchFamily="2" charset="-122"/>
                      </a:endParaRPr>
                    </a:p>
                  </a:txBody>
                  <a:tcPr marL="0" marR="0" marT="46798" marB="4679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rPr>
                        <a:t>a</a:t>
                      </a:r>
                      <a:r>
                        <a:rPr kumimoji="1" lang="en-US" altLang="zh-CN" sz="2400" b="0" i="0" u="none" strike="noStrike" cap="none" normalizeH="0" baseline="-25000" dirty="0">
                          <a:ln>
                            <a:noFill/>
                          </a:ln>
                          <a:solidFill>
                            <a:schemeClr val="tx1"/>
                          </a:solidFill>
                          <a:effectLst/>
                          <a:latin typeface="黑体" pitchFamily="2" charset="-122"/>
                          <a:ea typeface="黑体" pitchFamily="2" charset="-122"/>
                        </a:rPr>
                        <a:t>b1-1,,bk-1</a:t>
                      </a:r>
                      <a:endParaRPr kumimoji="1" lang="zh-CN" altLang="en-US" sz="2400" b="0" i="0" u="none" strike="noStrike" cap="none" normalizeH="0" baseline="0" dirty="0">
                        <a:ln>
                          <a:noFill/>
                        </a:ln>
                        <a:solidFill>
                          <a:schemeClr val="tx1"/>
                        </a:solidFill>
                        <a:effectLst/>
                        <a:latin typeface="Tahoma" pitchFamily="34" charset="0"/>
                        <a:ea typeface="宋体" pitchFamily="2" charset="-122"/>
                      </a:endParaRPr>
                    </a:p>
                  </a:txBody>
                  <a:tcPr marL="0" marR="0" marT="46798" marB="4679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55120A6-131D-44DB-A3C5-CDADF7C684F5}"/>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一、矩阵的压缩存储</a:t>
            </a:r>
            <a:endParaRPr lang="en-US" altLang="zh-CN" sz="3200">
              <a:latin typeface="黑体" panose="02010609060101010101" pitchFamily="49" charset="-122"/>
              <a:ea typeface="黑体" panose="02010609060101010101" pitchFamily="49" charset="-122"/>
            </a:endParaRPr>
          </a:p>
        </p:txBody>
      </p:sp>
      <p:sp>
        <p:nvSpPr>
          <p:cNvPr id="26627" name="Text Box 3">
            <a:extLst>
              <a:ext uri="{FF2B5EF4-FFF2-40B4-BE49-F238E27FC236}">
                <a16:creationId xmlns:a16="http://schemas.microsoft.com/office/drawing/2014/main" id="{04F4CD01-1404-45EE-9A48-A58CE12D9F8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98C36E7-C05F-480F-9857-2A4B0AE52270}" type="slidenum">
              <a:rPr lang="zh-CN" altLang="en-US" sz="2400"/>
              <a:pPr algn="r" eaLnBrk="1" hangingPunct="1">
                <a:spcBef>
                  <a:spcPct val="50000"/>
                </a:spcBef>
                <a:buClrTx/>
                <a:buSzTx/>
                <a:buFontTx/>
                <a:buNone/>
              </a:pPr>
              <a:t>17</a:t>
            </a:fld>
            <a:endParaRPr lang="en-US" altLang="zh-CN" sz="2400"/>
          </a:p>
        </p:txBody>
      </p:sp>
      <p:sp>
        <p:nvSpPr>
          <p:cNvPr id="26628" name="Text Box 4">
            <a:extLst>
              <a:ext uri="{FF2B5EF4-FFF2-40B4-BE49-F238E27FC236}">
                <a16:creationId xmlns:a16="http://schemas.microsoft.com/office/drawing/2014/main" id="{C9E52C4D-3CC1-428E-8F90-F5262B77D83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矩阵的压缩存储</a:t>
            </a:r>
          </a:p>
        </p:txBody>
      </p:sp>
      <p:sp>
        <p:nvSpPr>
          <p:cNvPr id="26629" name="Rectangle 5">
            <a:extLst>
              <a:ext uri="{FF2B5EF4-FFF2-40B4-BE49-F238E27FC236}">
                <a16:creationId xmlns:a16="http://schemas.microsoft.com/office/drawing/2014/main" id="{AD926947-F246-4AE1-B396-B890E7004FD0}"/>
              </a:ext>
            </a:extLst>
          </p:cNvPr>
          <p:cNvSpPr>
            <a:spLocks noGrp="1" noChangeArrowheads="1"/>
          </p:cNvSpPr>
          <p:nvPr>
            <p:ph type="body" idx="1"/>
          </p:nvPr>
        </p:nvSpPr>
        <p:spPr>
          <a:xfrm>
            <a:off x="323850" y="2819400"/>
            <a:ext cx="882015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如果矩阵中有</a:t>
            </a:r>
            <a:r>
              <a:rPr lang="zh-CN" altLang="en-US" b="1">
                <a:solidFill>
                  <a:srgbClr val="FF0000"/>
                </a:solidFill>
                <a:latin typeface="黑体" panose="02010609060101010101" pitchFamily="49" charset="-122"/>
                <a:ea typeface="黑体" panose="02010609060101010101" pitchFamily="49" charset="-122"/>
              </a:rPr>
              <a:t>许多值相同</a:t>
            </a:r>
            <a:r>
              <a:rPr lang="zh-CN" altLang="en-US" b="1">
                <a:latin typeface="黑体" panose="02010609060101010101" pitchFamily="49" charset="-122"/>
                <a:ea typeface="黑体" panose="02010609060101010101" pitchFamily="49" charset="-122"/>
              </a:rPr>
              <a:t>的元素或者</a:t>
            </a:r>
            <a:r>
              <a:rPr lang="zh-CN" altLang="en-US" b="1">
                <a:solidFill>
                  <a:srgbClr val="FF0000"/>
                </a:solidFill>
                <a:latin typeface="黑体" panose="02010609060101010101" pitchFamily="49" charset="-122"/>
                <a:ea typeface="黑体" panose="02010609060101010101" pitchFamily="49" charset="-122"/>
              </a:rPr>
              <a:t>零</a:t>
            </a:r>
            <a:r>
              <a:rPr lang="zh-CN" altLang="en-US" b="1">
                <a:latin typeface="黑体" panose="02010609060101010101" pitchFamily="49" charset="-122"/>
                <a:ea typeface="黑体" panose="02010609060101010101" pitchFamily="49" charset="-122"/>
              </a:rPr>
              <a:t>元素</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特殊矩阵、稀疏矩阵</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，为了节省存储空间，可以对这类矩阵进行压缩存储</a:t>
            </a:r>
          </a:p>
          <a:p>
            <a:pPr eaLnBrk="1" hangingPunct="1">
              <a:spcBef>
                <a:spcPct val="50000"/>
              </a:spcBef>
            </a:pPr>
            <a:r>
              <a:rPr lang="zh-CN" altLang="en-US" b="1">
                <a:latin typeface="黑体" panose="02010609060101010101" pitchFamily="49" charset="-122"/>
                <a:ea typeface="黑体" panose="02010609060101010101" pitchFamily="49" charset="-122"/>
              </a:rPr>
              <a:t>压缩存储：为多个值相同的元素只分配一个存储空间；对零元素不分配空间</a:t>
            </a:r>
          </a:p>
        </p:txBody>
      </p:sp>
      <p:sp>
        <p:nvSpPr>
          <p:cNvPr id="26630" name="Rectangle 6">
            <a:extLst>
              <a:ext uri="{FF2B5EF4-FFF2-40B4-BE49-F238E27FC236}">
                <a16:creationId xmlns:a16="http://schemas.microsoft.com/office/drawing/2014/main" id="{3D1E2C2B-0B7A-41BA-B8B9-137A1252735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B66B733-A69E-4173-929F-80B207F29AF5}"/>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二、特殊矩阵</a:t>
            </a:r>
            <a:endParaRPr lang="en-US" altLang="zh-CN" sz="3200">
              <a:latin typeface="黑体" panose="02010609060101010101" pitchFamily="49" charset="-122"/>
              <a:ea typeface="黑体" panose="02010609060101010101" pitchFamily="49" charset="-122"/>
            </a:endParaRPr>
          </a:p>
        </p:txBody>
      </p:sp>
      <p:sp>
        <p:nvSpPr>
          <p:cNvPr id="27651" name="Text Box 3">
            <a:extLst>
              <a:ext uri="{FF2B5EF4-FFF2-40B4-BE49-F238E27FC236}">
                <a16:creationId xmlns:a16="http://schemas.microsoft.com/office/drawing/2014/main" id="{48AEF56F-6442-4D46-9EA5-C0530787E11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D564A4C-710B-4332-97BB-DA5543779AB3}" type="slidenum">
              <a:rPr lang="zh-CN" altLang="en-US" sz="2400"/>
              <a:pPr algn="r" eaLnBrk="1" hangingPunct="1">
                <a:spcBef>
                  <a:spcPct val="50000"/>
                </a:spcBef>
                <a:buClrTx/>
                <a:buSzTx/>
                <a:buFontTx/>
                <a:buNone/>
              </a:pPr>
              <a:t>18</a:t>
            </a:fld>
            <a:endParaRPr lang="en-US" altLang="zh-CN" sz="2400"/>
          </a:p>
        </p:txBody>
      </p:sp>
      <p:sp>
        <p:nvSpPr>
          <p:cNvPr id="27652" name="Text Box 4">
            <a:extLst>
              <a:ext uri="{FF2B5EF4-FFF2-40B4-BE49-F238E27FC236}">
                <a16:creationId xmlns:a16="http://schemas.microsoft.com/office/drawing/2014/main" id="{6FE485E0-E865-4D01-8D56-F7CB089B35F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矩阵的压缩存储</a:t>
            </a:r>
          </a:p>
        </p:txBody>
      </p:sp>
      <p:sp>
        <p:nvSpPr>
          <p:cNvPr id="27653" name="Rectangle 5">
            <a:extLst>
              <a:ext uri="{FF2B5EF4-FFF2-40B4-BE49-F238E27FC236}">
                <a16:creationId xmlns:a16="http://schemas.microsoft.com/office/drawing/2014/main" id="{7ACB1DDB-ED1F-40C4-B4FF-E375E3CAD918}"/>
              </a:ext>
            </a:extLst>
          </p:cNvPr>
          <p:cNvSpPr>
            <a:spLocks noGrp="1" noChangeArrowheads="1"/>
          </p:cNvSpPr>
          <p:nvPr>
            <p:ph type="body" idx="1"/>
          </p:nvPr>
        </p:nvSpPr>
        <p:spPr>
          <a:xfrm>
            <a:off x="323850" y="2819400"/>
            <a:ext cx="8820150" cy="403860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特殊矩阵：矩阵中，值相同的元素或者零元素的分布有一定规律</a:t>
            </a:r>
          </a:p>
          <a:p>
            <a:pPr eaLnBrk="1" hangingPunct="1">
              <a:spcBef>
                <a:spcPct val="50000"/>
              </a:spcBef>
            </a:pPr>
            <a:r>
              <a:rPr lang="zh-CN" altLang="en-US" b="1" dirty="0">
                <a:latin typeface="黑体" panose="02010609060101010101" pitchFamily="49" charset="-122"/>
                <a:ea typeface="黑体" panose="02010609060101010101" pitchFamily="49" charset="-122"/>
              </a:rPr>
              <a:t>对称矩阵：矩阵中，对角线两边对应位置上元素的值相同</a:t>
            </a:r>
            <a:r>
              <a:rPr lang="en-US" altLang="zh-CN" b="1" dirty="0">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a</a:t>
            </a:r>
            <a:r>
              <a:rPr lang="en-US" altLang="zh-CN" b="1" baseline="-25000" dirty="0">
                <a:solidFill>
                  <a:srgbClr val="FF0000"/>
                </a:solidFill>
                <a:latin typeface="黑体" panose="02010609060101010101" pitchFamily="49" charset="-122"/>
                <a:ea typeface="黑体" panose="02010609060101010101" pitchFamily="49" charset="-122"/>
              </a:rPr>
              <a:t>ij</a:t>
            </a:r>
            <a:r>
              <a:rPr lang="en-US" altLang="zh-CN" b="1" dirty="0">
                <a:solidFill>
                  <a:srgbClr val="FF0000"/>
                </a:solidFill>
                <a:latin typeface="黑体" panose="02010609060101010101" pitchFamily="49" charset="-122"/>
                <a:ea typeface="黑体" panose="02010609060101010101" pitchFamily="49" charset="-122"/>
              </a:rPr>
              <a:t>=</a:t>
            </a:r>
            <a:r>
              <a:rPr lang="en-US" altLang="zh-CN" b="1" dirty="0" err="1">
                <a:solidFill>
                  <a:srgbClr val="FF0000"/>
                </a:solidFill>
                <a:latin typeface="黑体" panose="02010609060101010101" pitchFamily="49" charset="-122"/>
                <a:ea typeface="黑体" panose="02010609060101010101" pitchFamily="49" charset="-122"/>
              </a:rPr>
              <a:t>a</a:t>
            </a:r>
            <a:r>
              <a:rPr lang="en-US" altLang="zh-CN" b="1" baseline="-25000" dirty="0" err="1">
                <a:solidFill>
                  <a:srgbClr val="FF0000"/>
                </a:solidFill>
                <a:latin typeface="黑体" panose="02010609060101010101" pitchFamily="49" charset="-122"/>
                <a:ea typeface="黑体" panose="02010609060101010101" pitchFamily="49" charset="-122"/>
              </a:rPr>
              <a:t>ji</a:t>
            </a:r>
            <a:r>
              <a:rPr lang="en-US" altLang="zh-CN" b="1" dirty="0">
                <a:latin typeface="黑体" panose="02010609060101010101" pitchFamily="49" charset="-122"/>
                <a:ea typeface="黑体" panose="02010609060101010101" pitchFamily="49" charset="-122"/>
              </a:rPr>
              <a:t>)</a:t>
            </a:r>
          </a:p>
          <a:p>
            <a:pPr eaLnBrk="1" hangingPunct="1">
              <a:spcBef>
                <a:spcPct val="50000"/>
              </a:spcBef>
            </a:pPr>
            <a:r>
              <a:rPr lang="zh-CN" altLang="en-US" b="1" dirty="0">
                <a:latin typeface="黑体" panose="02010609060101010101" pitchFamily="49" charset="-122"/>
                <a:ea typeface="黑体" panose="02010609060101010101" pitchFamily="49" charset="-122"/>
              </a:rPr>
              <a:t>三角矩阵：矩阵中，对角线</a:t>
            </a:r>
            <a:r>
              <a:rPr lang="zh-CN" altLang="en-US" b="1" dirty="0">
                <a:solidFill>
                  <a:srgbClr val="FF0000"/>
                </a:solidFill>
                <a:latin typeface="黑体" panose="02010609060101010101" pitchFamily="49" charset="-122"/>
                <a:ea typeface="黑体" panose="02010609060101010101" pitchFamily="49" charset="-122"/>
              </a:rPr>
              <a:t>上</a:t>
            </a:r>
            <a:r>
              <a:rPr lang="en-US" altLang="zh-CN" b="1" dirty="0">
                <a:latin typeface="黑体" panose="02010609060101010101" pitchFamily="49" charset="-122"/>
                <a:ea typeface="黑体" panose="02010609060101010101" pitchFamily="49" charset="-122"/>
              </a:rPr>
              <a:t>(</a:t>
            </a:r>
            <a:r>
              <a:rPr lang="zh-CN" altLang="en-US" b="1" dirty="0">
                <a:solidFill>
                  <a:srgbClr val="0070C0"/>
                </a:solidFill>
                <a:latin typeface="黑体" panose="02010609060101010101" pitchFamily="49" charset="-122"/>
                <a:ea typeface="黑体" panose="02010609060101010101" pitchFamily="49" charset="-122"/>
              </a:rPr>
              <a:t>下</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边元素值为常数</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或者</a:t>
            </a:r>
            <a:r>
              <a:rPr lang="en-US" altLang="zh-CN" b="1" dirty="0">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，称</a:t>
            </a:r>
            <a:r>
              <a:rPr lang="zh-CN" altLang="en-US" b="1" dirty="0">
                <a:solidFill>
                  <a:srgbClr val="FF0000"/>
                </a:solidFill>
                <a:latin typeface="黑体" panose="02010609060101010101" pitchFamily="49" charset="-122"/>
                <a:ea typeface="黑体" panose="02010609060101010101" pitchFamily="49" charset="-122"/>
              </a:rPr>
              <a:t>下</a:t>
            </a:r>
            <a:r>
              <a:rPr lang="en-US" altLang="zh-CN" b="1" dirty="0">
                <a:latin typeface="黑体" panose="02010609060101010101" pitchFamily="49" charset="-122"/>
                <a:ea typeface="黑体" panose="02010609060101010101" pitchFamily="49" charset="-122"/>
              </a:rPr>
              <a:t>(</a:t>
            </a:r>
            <a:r>
              <a:rPr lang="zh-CN" altLang="en-US" b="1" dirty="0">
                <a:solidFill>
                  <a:srgbClr val="0070C0"/>
                </a:solidFill>
                <a:latin typeface="黑体" panose="02010609060101010101" pitchFamily="49" charset="-122"/>
                <a:ea typeface="黑体" panose="02010609060101010101" pitchFamily="49" charset="-122"/>
              </a:rPr>
              <a:t>上</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三角矩阵</a:t>
            </a:r>
          </a:p>
        </p:txBody>
      </p:sp>
      <p:sp>
        <p:nvSpPr>
          <p:cNvPr id="27654" name="Rectangle 6">
            <a:extLst>
              <a:ext uri="{FF2B5EF4-FFF2-40B4-BE49-F238E27FC236}">
                <a16:creationId xmlns:a16="http://schemas.microsoft.com/office/drawing/2014/main" id="{9E5E3965-0350-4D98-BC05-058BCE383FC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E791EA6-4DEA-4633-AE5E-D469013AB60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二、特殊矩阵</a:t>
            </a:r>
            <a:endParaRPr lang="en-US" altLang="zh-CN" sz="3200">
              <a:latin typeface="黑体" panose="02010609060101010101" pitchFamily="49" charset="-122"/>
              <a:ea typeface="黑体" panose="02010609060101010101" pitchFamily="49" charset="-122"/>
            </a:endParaRPr>
          </a:p>
        </p:txBody>
      </p:sp>
      <p:sp>
        <p:nvSpPr>
          <p:cNvPr id="28675" name="Text Box 3">
            <a:extLst>
              <a:ext uri="{FF2B5EF4-FFF2-40B4-BE49-F238E27FC236}">
                <a16:creationId xmlns:a16="http://schemas.microsoft.com/office/drawing/2014/main" id="{D7FE369D-A378-4083-86FB-EAA9DB0358A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2D2C270-51CA-4E83-8480-A5764972E1A5}" type="slidenum">
              <a:rPr lang="zh-CN" altLang="en-US" sz="2400"/>
              <a:pPr algn="r" eaLnBrk="1" hangingPunct="1">
                <a:spcBef>
                  <a:spcPct val="50000"/>
                </a:spcBef>
                <a:buClrTx/>
                <a:buSzTx/>
                <a:buFontTx/>
                <a:buNone/>
              </a:pPr>
              <a:t>19</a:t>
            </a:fld>
            <a:endParaRPr lang="en-US" altLang="zh-CN" sz="2400"/>
          </a:p>
        </p:txBody>
      </p:sp>
      <p:sp>
        <p:nvSpPr>
          <p:cNvPr id="28676" name="Text Box 4">
            <a:extLst>
              <a:ext uri="{FF2B5EF4-FFF2-40B4-BE49-F238E27FC236}">
                <a16:creationId xmlns:a16="http://schemas.microsoft.com/office/drawing/2014/main" id="{B89A60C9-4343-4E01-BFB4-C02A648A5E4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矩阵的压缩存储</a:t>
            </a:r>
          </a:p>
        </p:txBody>
      </p:sp>
      <p:sp>
        <p:nvSpPr>
          <p:cNvPr id="28677" name="Rectangle 5">
            <a:extLst>
              <a:ext uri="{FF2B5EF4-FFF2-40B4-BE49-F238E27FC236}">
                <a16:creationId xmlns:a16="http://schemas.microsoft.com/office/drawing/2014/main" id="{4AAB2558-84A2-4D28-9D7E-F3A32C66EE81}"/>
              </a:ext>
            </a:extLst>
          </p:cNvPr>
          <p:cNvSpPr>
            <a:spLocks noGrp="1" noChangeArrowheads="1"/>
          </p:cNvSpPr>
          <p:nvPr>
            <p:ph type="body" idx="1"/>
          </p:nvPr>
        </p:nvSpPr>
        <p:spPr>
          <a:xfrm>
            <a:off x="323850" y="2819400"/>
            <a:ext cx="8820150" cy="403860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如果只存储对称矩阵对角线上的值和对角线以上部分的值，则与</a:t>
            </a:r>
            <a:r>
              <a:rPr lang="zh-CN" altLang="en-US" b="1" dirty="0">
                <a:solidFill>
                  <a:srgbClr val="FF0000"/>
                </a:solidFill>
                <a:latin typeface="黑体" panose="02010609060101010101" pitchFamily="49" charset="-122"/>
                <a:ea typeface="黑体" panose="02010609060101010101" pitchFamily="49" charset="-122"/>
              </a:rPr>
              <a:t>上三角矩阵</a:t>
            </a:r>
            <a:r>
              <a:rPr lang="zh-CN" altLang="en-US" b="1" dirty="0">
                <a:latin typeface="黑体" panose="02010609060101010101" pitchFamily="49" charset="-122"/>
                <a:ea typeface="黑体" panose="02010609060101010101" pitchFamily="49" charset="-122"/>
              </a:rPr>
              <a:t>存储方法相同</a:t>
            </a:r>
          </a:p>
          <a:p>
            <a:pPr eaLnBrk="1" hangingPunct="1">
              <a:spcBef>
                <a:spcPct val="50000"/>
              </a:spcBef>
            </a:pPr>
            <a:r>
              <a:rPr lang="zh-CN" altLang="en-US" b="1" dirty="0">
                <a:latin typeface="黑体" panose="02010609060101010101" pitchFamily="49" charset="-122"/>
                <a:ea typeface="黑体" panose="02010609060101010101" pitchFamily="49" charset="-122"/>
              </a:rPr>
              <a:t>如果只存储对称矩阵对角线上的值和对角线以下部分的值，则与</a:t>
            </a:r>
            <a:r>
              <a:rPr lang="zh-CN" altLang="en-US" b="1" dirty="0">
                <a:solidFill>
                  <a:srgbClr val="FF0000"/>
                </a:solidFill>
                <a:latin typeface="黑体" panose="02010609060101010101" pitchFamily="49" charset="-122"/>
                <a:ea typeface="黑体" panose="02010609060101010101" pitchFamily="49" charset="-122"/>
              </a:rPr>
              <a:t>下三角矩阵</a:t>
            </a:r>
            <a:r>
              <a:rPr lang="zh-CN" altLang="en-US" b="1" dirty="0">
                <a:latin typeface="黑体" panose="02010609060101010101" pitchFamily="49" charset="-122"/>
                <a:ea typeface="黑体" panose="02010609060101010101" pitchFamily="49" charset="-122"/>
              </a:rPr>
              <a:t>存储方法相同 </a:t>
            </a:r>
          </a:p>
        </p:txBody>
      </p:sp>
      <p:sp>
        <p:nvSpPr>
          <p:cNvPr id="28678" name="Rectangle 6">
            <a:extLst>
              <a:ext uri="{FF2B5EF4-FFF2-40B4-BE49-F238E27FC236}">
                <a16:creationId xmlns:a16="http://schemas.microsoft.com/office/drawing/2014/main" id="{2508032A-AE0E-4952-8F9D-A338567DC21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1E29539-604A-48EF-B24D-19CB59EED285}"/>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一、数组</a:t>
            </a:r>
            <a:endParaRPr lang="en-US" altLang="zh-CN" sz="3200">
              <a:latin typeface="黑体" panose="02010609060101010101" pitchFamily="49" charset="-122"/>
              <a:ea typeface="黑体" panose="02010609060101010101" pitchFamily="49" charset="-122"/>
            </a:endParaRPr>
          </a:p>
        </p:txBody>
      </p:sp>
      <p:sp>
        <p:nvSpPr>
          <p:cNvPr id="6147" name="Text Box 3">
            <a:extLst>
              <a:ext uri="{FF2B5EF4-FFF2-40B4-BE49-F238E27FC236}">
                <a16:creationId xmlns:a16="http://schemas.microsoft.com/office/drawing/2014/main" id="{381777B2-20D2-407D-B93E-AB3BE4C41FA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A3A9B34-671B-45E9-93FE-91031385B896}" type="slidenum">
              <a:rPr lang="zh-CN" altLang="en-US" sz="2400"/>
              <a:pPr algn="r" eaLnBrk="1" hangingPunct="1">
                <a:spcBef>
                  <a:spcPct val="50000"/>
                </a:spcBef>
                <a:buClrTx/>
                <a:buSzTx/>
                <a:buFontTx/>
                <a:buNone/>
              </a:pPr>
              <a:t>2</a:t>
            </a:fld>
            <a:endParaRPr lang="en-US" altLang="zh-CN" sz="2400"/>
          </a:p>
        </p:txBody>
      </p:sp>
      <p:sp>
        <p:nvSpPr>
          <p:cNvPr id="6148" name="Text Box 4">
            <a:extLst>
              <a:ext uri="{FF2B5EF4-FFF2-40B4-BE49-F238E27FC236}">
                <a16:creationId xmlns:a16="http://schemas.microsoft.com/office/drawing/2014/main" id="{BE90C5FD-27FA-4320-82D9-13031540AB9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数组的定义</a:t>
            </a:r>
          </a:p>
        </p:txBody>
      </p:sp>
      <p:sp>
        <p:nvSpPr>
          <p:cNvPr id="6149" name="Rectangle 5">
            <a:extLst>
              <a:ext uri="{FF2B5EF4-FFF2-40B4-BE49-F238E27FC236}">
                <a16:creationId xmlns:a16="http://schemas.microsoft.com/office/drawing/2014/main" id="{F5BB46DA-2980-4137-A59C-4F4EA8A84F49}"/>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数组是</a:t>
            </a:r>
            <a:r>
              <a:rPr lang="zh-CN" altLang="en-US" b="1">
                <a:solidFill>
                  <a:srgbClr val="FF0000"/>
                </a:solidFill>
                <a:latin typeface="黑体" panose="02010609060101010101" pitchFamily="49" charset="-122"/>
                <a:ea typeface="黑体" panose="02010609060101010101" pitchFamily="49" charset="-122"/>
              </a:rPr>
              <a:t>相同类型</a:t>
            </a:r>
            <a:r>
              <a:rPr lang="zh-CN" altLang="en-US" b="1">
                <a:latin typeface="黑体" panose="02010609060101010101" pitchFamily="49" charset="-122"/>
                <a:ea typeface="黑体" panose="02010609060101010101" pitchFamily="49" charset="-122"/>
              </a:rPr>
              <a:t>的数据元素的集合</a:t>
            </a:r>
          </a:p>
          <a:p>
            <a:pPr eaLnBrk="1" hangingPunct="1">
              <a:spcBef>
                <a:spcPct val="50000"/>
              </a:spcBef>
            </a:pPr>
            <a:r>
              <a:rPr lang="zh-CN" altLang="en-US" b="1">
                <a:latin typeface="黑体" panose="02010609060101010101" pitchFamily="49" charset="-122"/>
                <a:ea typeface="黑体" panose="02010609060101010101" pitchFamily="49" charset="-122"/>
              </a:rPr>
              <a:t>数组是一种</a:t>
            </a:r>
            <a:r>
              <a:rPr lang="zh-CN" altLang="en-US" b="1">
                <a:solidFill>
                  <a:srgbClr val="FF0000"/>
                </a:solidFill>
                <a:latin typeface="黑体" panose="02010609060101010101" pitchFamily="49" charset="-122"/>
                <a:ea typeface="黑体" panose="02010609060101010101" pitchFamily="49" charset="-122"/>
              </a:rPr>
              <a:t>定长的线性表</a:t>
            </a:r>
          </a:p>
          <a:p>
            <a:pPr eaLnBrk="1" hangingPunct="1">
              <a:spcBef>
                <a:spcPct val="50000"/>
              </a:spcBef>
            </a:pPr>
            <a:r>
              <a:rPr lang="zh-CN" altLang="en-US" b="1">
                <a:latin typeface="黑体" panose="02010609060101010101" pitchFamily="49" charset="-122"/>
                <a:ea typeface="黑体" panose="02010609060101010101" pitchFamily="49" charset="-122"/>
              </a:rPr>
              <a:t>数组一般</a:t>
            </a:r>
            <a:r>
              <a:rPr lang="zh-CN" altLang="en-US" b="1">
                <a:solidFill>
                  <a:srgbClr val="FF0000"/>
                </a:solidFill>
                <a:latin typeface="黑体" panose="02010609060101010101" pitchFamily="49" charset="-122"/>
                <a:ea typeface="黑体" panose="02010609060101010101" pitchFamily="49" charset="-122"/>
              </a:rPr>
              <a:t>不作插入和删除操作</a:t>
            </a:r>
          </a:p>
          <a:p>
            <a:pPr eaLnBrk="1" hangingPunct="1">
              <a:spcBef>
                <a:spcPct val="50000"/>
              </a:spcBef>
            </a:pPr>
            <a:r>
              <a:rPr lang="zh-CN" altLang="en-US" b="1">
                <a:latin typeface="黑体" panose="02010609060101010101" pitchFamily="49" charset="-122"/>
                <a:ea typeface="黑体" panose="02010609060101010101" pitchFamily="49" charset="-122"/>
              </a:rPr>
              <a:t>一旦建立了数组，则结构中的</a:t>
            </a:r>
            <a:r>
              <a:rPr lang="zh-CN" altLang="en-US" b="1">
                <a:solidFill>
                  <a:srgbClr val="FF0000"/>
                </a:solidFill>
                <a:latin typeface="黑体" panose="02010609060101010101" pitchFamily="49" charset="-122"/>
                <a:ea typeface="黑体" panose="02010609060101010101" pitchFamily="49" charset="-122"/>
              </a:rPr>
              <a:t>数据元素个数和数据元素之间的关系</a:t>
            </a:r>
            <a:r>
              <a:rPr lang="zh-CN" altLang="en-US" b="1">
                <a:latin typeface="黑体" panose="02010609060101010101" pitchFamily="49" charset="-122"/>
                <a:ea typeface="黑体" panose="02010609060101010101" pitchFamily="49" charset="-122"/>
              </a:rPr>
              <a:t>就不再发生变动</a:t>
            </a:r>
            <a:endParaRPr lang="en-US" altLang="zh-CN" b="1">
              <a:latin typeface="黑体" panose="02010609060101010101" pitchFamily="49" charset="-122"/>
              <a:ea typeface="黑体" panose="02010609060101010101" pitchFamily="49" charset="-122"/>
            </a:endParaRPr>
          </a:p>
        </p:txBody>
      </p:sp>
      <p:sp>
        <p:nvSpPr>
          <p:cNvPr id="6150" name="Rectangle 6">
            <a:extLst>
              <a:ext uri="{FF2B5EF4-FFF2-40B4-BE49-F238E27FC236}">
                <a16:creationId xmlns:a16="http://schemas.microsoft.com/office/drawing/2014/main" id="{EF94F503-DC16-4A39-BC77-0DF6446976D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C35D179-75C6-43B2-86AC-1E8A651129E0}"/>
              </a:ext>
            </a:extLst>
          </p:cNvPr>
          <p:cNvSpPr>
            <a:spLocks noGrp="1" noChangeArrowheads="1"/>
          </p:cNvSpPr>
          <p:nvPr>
            <p:ph type="title"/>
          </p:nvPr>
        </p:nvSpPr>
        <p:spPr>
          <a:xfrm>
            <a:off x="457200" y="1837976"/>
            <a:ext cx="725805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二、特殊矩阵</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对称下三角矩阵存储</a:t>
            </a:r>
            <a:r>
              <a:rPr lang="en-US" altLang="zh-CN" sz="3200" dirty="0">
                <a:latin typeface="黑体" panose="02010609060101010101" pitchFamily="49" charset="-122"/>
                <a:ea typeface="黑体" panose="02010609060101010101" pitchFamily="49" charset="-122"/>
              </a:rPr>
              <a:t>)</a:t>
            </a:r>
          </a:p>
        </p:txBody>
      </p:sp>
      <p:sp>
        <p:nvSpPr>
          <p:cNvPr id="29699" name="Text Box 3">
            <a:extLst>
              <a:ext uri="{FF2B5EF4-FFF2-40B4-BE49-F238E27FC236}">
                <a16:creationId xmlns:a16="http://schemas.microsoft.com/office/drawing/2014/main" id="{9B943F27-0ABA-474C-A9B9-9CC2D1216908}"/>
              </a:ext>
            </a:extLst>
          </p:cNvPr>
          <p:cNvSpPr txBox="1">
            <a:spLocks noChangeArrowheads="1"/>
          </p:cNvSpPr>
          <p:nvPr/>
        </p:nvSpPr>
        <p:spPr bwMode="auto">
          <a:xfrm>
            <a:off x="851535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2CED169-331E-4115-80E1-D4283A7DB8AF}" type="slidenum">
              <a:rPr lang="zh-CN" altLang="en-US" sz="2400"/>
              <a:pPr algn="r" eaLnBrk="1" hangingPunct="1">
                <a:spcBef>
                  <a:spcPct val="50000"/>
                </a:spcBef>
                <a:buClrTx/>
                <a:buSzTx/>
                <a:buFontTx/>
                <a:buNone/>
              </a:pPr>
              <a:t>20</a:t>
            </a:fld>
            <a:endParaRPr lang="en-US" altLang="zh-CN" sz="2400" dirty="0"/>
          </a:p>
        </p:txBody>
      </p:sp>
      <p:sp>
        <p:nvSpPr>
          <p:cNvPr id="29700" name="Text Box 4">
            <a:extLst>
              <a:ext uri="{FF2B5EF4-FFF2-40B4-BE49-F238E27FC236}">
                <a16:creationId xmlns:a16="http://schemas.microsoft.com/office/drawing/2014/main" id="{E0C2EBED-8858-4145-A9B9-CCE335B7222F}"/>
              </a:ext>
            </a:extLst>
          </p:cNvPr>
          <p:cNvSpPr txBox="1">
            <a:spLocks noChangeArrowheads="1"/>
          </p:cNvSpPr>
          <p:nvPr/>
        </p:nvSpPr>
        <p:spPr bwMode="auto">
          <a:xfrm>
            <a:off x="442516" y="115455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第三节　矩阵的压缩存储</a:t>
            </a:r>
          </a:p>
        </p:txBody>
      </p:sp>
      <p:sp>
        <p:nvSpPr>
          <p:cNvPr id="29701" name="Rectangle 5">
            <a:extLst>
              <a:ext uri="{FF2B5EF4-FFF2-40B4-BE49-F238E27FC236}">
                <a16:creationId xmlns:a16="http://schemas.microsoft.com/office/drawing/2014/main" id="{FC4C421A-F85F-4AB5-AE26-A6C19318CC1E}"/>
              </a:ext>
            </a:extLst>
          </p:cNvPr>
          <p:cNvSpPr>
            <a:spLocks noGrp="1" noChangeArrowheads="1"/>
          </p:cNvSpPr>
          <p:nvPr>
            <p:ph type="body" idx="1"/>
          </p:nvPr>
        </p:nvSpPr>
        <p:spPr>
          <a:xfrm>
            <a:off x="323850" y="5589240"/>
            <a:ext cx="8820150" cy="1052512"/>
          </a:xfrm>
        </p:spPr>
        <p:txBody>
          <a:bodyPr/>
          <a:lstStyle/>
          <a:p>
            <a:pPr eaLnBrk="1" hangingPunct="1"/>
            <a:r>
              <a:rPr lang="en-US" altLang="zh-CN" b="1" dirty="0">
                <a:latin typeface="黑体" panose="02010609060101010101" pitchFamily="49" charset="-122"/>
                <a:ea typeface="黑体" panose="02010609060101010101" pitchFamily="49" charset="-122"/>
              </a:rPr>
              <a:t>LOC(a</a:t>
            </a:r>
            <a:r>
              <a:rPr lang="en-US" altLang="zh-CN" b="1" baseline="-25000" dirty="0">
                <a:latin typeface="黑体" panose="02010609060101010101" pitchFamily="49" charset="-122"/>
                <a:ea typeface="黑体" panose="02010609060101010101" pitchFamily="49" charset="-122"/>
              </a:rPr>
              <a:t>ij</a:t>
            </a:r>
            <a:r>
              <a:rPr lang="en-US" altLang="zh-CN" b="1" dirty="0">
                <a:latin typeface="黑体" panose="02010609060101010101" pitchFamily="49" charset="-122"/>
                <a:ea typeface="黑体" panose="02010609060101010101" pitchFamily="49" charset="-122"/>
              </a:rPr>
              <a:t>)= LOC(a</a:t>
            </a:r>
            <a:r>
              <a:rPr lang="en-US" altLang="zh-CN" b="1" baseline="-25000" dirty="0">
                <a:latin typeface="黑体" panose="02010609060101010101" pitchFamily="49" charset="-122"/>
                <a:ea typeface="黑体" panose="02010609060101010101" pitchFamily="49" charset="-122"/>
              </a:rPr>
              <a:t>00</a:t>
            </a:r>
            <a:r>
              <a:rPr lang="en-US" altLang="zh-CN" b="1" dirty="0">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(i+1)xi/2</a:t>
            </a:r>
            <a:r>
              <a:rPr lang="en-US" altLang="zh-CN" b="1" dirty="0">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j</a:t>
            </a:r>
            <a:r>
              <a:rPr lang="en-US" altLang="zh-CN" b="1" dirty="0">
                <a:latin typeface="黑体" panose="02010609060101010101" pitchFamily="49" charset="-122"/>
                <a:ea typeface="黑体" panose="02010609060101010101" pitchFamily="49" charset="-122"/>
              </a:rPr>
              <a:t>)x L (</a:t>
            </a:r>
            <a:r>
              <a:rPr lang="en-US" altLang="zh-CN" b="1" dirty="0" err="1">
                <a:latin typeface="黑体" panose="02010609060101010101" pitchFamily="49" charset="-122"/>
                <a:ea typeface="黑体" panose="02010609060101010101" pitchFamily="49" charset="-122"/>
              </a:rPr>
              <a:t>i≥j</a:t>
            </a:r>
            <a:r>
              <a:rPr lang="en-US" altLang="zh-CN" b="1" dirty="0">
                <a:latin typeface="黑体" panose="02010609060101010101" pitchFamily="49" charset="-122"/>
                <a:ea typeface="黑体" panose="02010609060101010101" pitchFamily="49" charset="-122"/>
              </a:rPr>
              <a:t>)</a:t>
            </a:r>
          </a:p>
          <a:p>
            <a:pPr eaLnBrk="1" hangingPunct="1"/>
            <a:r>
              <a:rPr lang="en-US" altLang="zh-CN" b="1" dirty="0">
                <a:latin typeface="黑体" panose="02010609060101010101" pitchFamily="49" charset="-122"/>
                <a:ea typeface="黑体" panose="02010609060101010101" pitchFamily="49" charset="-122"/>
              </a:rPr>
              <a:t>LOC(a</a:t>
            </a:r>
            <a:r>
              <a:rPr lang="en-US" altLang="zh-CN" b="1" baseline="-25000" dirty="0">
                <a:latin typeface="黑体" panose="02010609060101010101" pitchFamily="49" charset="-122"/>
                <a:ea typeface="黑体" panose="02010609060101010101" pitchFamily="49" charset="-122"/>
              </a:rPr>
              <a:t>ij</a:t>
            </a:r>
            <a:r>
              <a:rPr lang="en-US" altLang="zh-CN" b="1" dirty="0">
                <a:latin typeface="黑体" panose="02010609060101010101" pitchFamily="49" charset="-122"/>
                <a:ea typeface="黑体" panose="02010609060101010101" pitchFamily="49" charset="-122"/>
              </a:rPr>
              <a:t>)= LOC(</a:t>
            </a:r>
            <a:r>
              <a:rPr lang="en-US" altLang="zh-CN" b="1" dirty="0" err="1">
                <a:latin typeface="黑体" panose="02010609060101010101" pitchFamily="49" charset="-122"/>
                <a:ea typeface="黑体" panose="02010609060101010101" pitchFamily="49" charset="-122"/>
              </a:rPr>
              <a:t>a</a:t>
            </a:r>
            <a:r>
              <a:rPr lang="en-US" altLang="zh-CN" b="1" baseline="-25000" dirty="0" err="1">
                <a:latin typeface="黑体" panose="02010609060101010101" pitchFamily="49" charset="-122"/>
                <a:ea typeface="黑体" panose="02010609060101010101" pitchFamily="49" charset="-122"/>
              </a:rPr>
              <a:t>ji</a:t>
            </a: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&lt;j)</a:t>
            </a:r>
          </a:p>
          <a:p>
            <a:pPr marL="0" indent="0" eaLnBrk="1" hangingPunct="1">
              <a:buNone/>
            </a:pPr>
            <a:endParaRPr lang="en-US" altLang="zh-CN" sz="2800" b="1" dirty="0">
              <a:latin typeface="黑体" panose="02010609060101010101" pitchFamily="49" charset="-122"/>
              <a:ea typeface="黑体" panose="02010609060101010101" pitchFamily="49" charset="-122"/>
            </a:endParaRPr>
          </a:p>
        </p:txBody>
      </p:sp>
      <p:sp>
        <p:nvSpPr>
          <p:cNvPr id="29702" name="Rectangle 6">
            <a:extLst>
              <a:ext uri="{FF2B5EF4-FFF2-40B4-BE49-F238E27FC236}">
                <a16:creationId xmlns:a16="http://schemas.microsoft.com/office/drawing/2014/main" id="{2F8E0224-CE54-410E-8974-4F607AED8D9E}"/>
              </a:ext>
            </a:extLst>
          </p:cNvPr>
          <p:cNvSpPr>
            <a:spLocks noChangeArrowheads="1"/>
          </p:cNvSpPr>
          <p:nvPr/>
        </p:nvSpPr>
        <p:spPr bwMode="auto">
          <a:xfrm>
            <a:off x="611188" y="216248"/>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dirty="0">
                <a:solidFill>
                  <a:schemeClr val="tx2"/>
                </a:solidFill>
                <a:latin typeface="Times New Roman" panose="02020603050405020304" pitchFamily="18" charset="0"/>
                <a:ea typeface="黑体" panose="02010609060101010101" pitchFamily="49" charset="-122"/>
              </a:rPr>
              <a:t>第５章　数组和广义表</a:t>
            </a:r>
          </a:p>
        </p:txBody>
      </p:sp>
      <p:grpSp>
        <p:nvGrpSpPr>
          <p:cNvPr id="29703" name="Group 52">
            <a:extLst>
              <a:ext uri="{FF2B5EF4-FFF2-40B4-BE49-F238E27FC236}">
                <a16:creationId xmlns:a16="http://schemas.microsoft.com/office/drawing/2014/main" id="{0804EA5F-41C0-41C7-AA0A-3112BFC5BD8C}"/>
              </a:ext>
            </a:extLst>
          </p:cNvPr>
          <p:cNvGrpSpPr>
            <a:grpSpLocks/>
          </p:cNvGrpSpPr>
          <p:nvPr/>
        </p:nvGrpSpPr>
        <p:grpSpPr bwMode="auto">
          <a:xfrm>
            <a:off x="1476375" y="2638076"/>
            <a:ext cx="5616575" cy="1800225"/>
            <a:chOff x="1156" y="2795"/>
            <a:chExt cx="3538" cy="1134"/>
          </a:xfrm>
        </p:grpSpPr>
        <p:grpSp>
          <p:nvGrpSpPr>
            <p:cNvPr id="29740" name="Group 51">
              <a:extLst>
                <a:ext uri="{FF2B5EF4-FFF2-40B4-BE49-F238E27FC236}">
                  <a16:creationId xmlns:a16="http://schemas.microsoft.com/office/drawing/2014/main" id="{FB937D9E-0625-4D16-A953-EFE59BBA9B98}"/>
                </a:ext>
              </a:extLst>
            </p:cNvPr>
            <p:cNvGrpSpPr>
              <a:grpSpLocks/>
            </p:cNvGrpSpPr>
            <p:nvPr/>
          </p:nvGrpSpPr>
          <p:grpSpPr bwMode="auto">
            <a:xfrm>
              <a:off x="2018" y="2886"/>
              <a:ext cx="2631" cy="1043"/>
              <a:chOff x="2018" y="2886"/>
              <a:chExt cx="2631" cy="1043"/>
            </a:xfrm>
          </p:grpSpPr>
          <p:sp>
            <p:nvSpPr>
              <p:cNvPr id="29748" name="Rectangle 22">
                <a:extLst>
                  <a:ext uri="{FF2B5EF4-FFF2-40B4-BE49-F238E27FC236}">
                    <a16:creationId xmlns:a16="http://schemas.microsoft.com/office/drawing/2014/main" id="{4D168BC9-9EA2-436E-910A-15C9A092B667}"/>
                  </a:ext>
                </a:extLst>
              </p:cNvPr>
              <p:cNvSpPr>
                <a:spLocks noChangeArrowheads="1"/>
              </p:cNvSpPr>
              <p:nvPr/>
            </p:nvSpPr>
            <p:spPr bwMode="auto">
              <a:xfrm>
                <a:off x="2018" y="2886"/>
                <a:ext cx="499" cy="95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49" name="Rectangle 23">
                <a:extLst>
                  <a:ext uri="{FF2B5EF4-FFF2-40B4-BE49-F238E27FC236}">
                    <a16:creationId xmlns:a16="http://schemas.microsoft.com/office/drawing/2014/main" id="{D77C65A8-EBC4-4D2A-AD40-7D33BC137897}"/>
                  </a:ext>
                </a:extLst>
              </p:cNvPr>
              <p:cNvSpPr>
                <a:spLocks noChangeArrowheads="1"/>
              </p:cNvSpPr>
              <p:nvPr/>
            </p:nvSpPr>
            <p:spPr bwMode="auto">
              <a:xfrm>
                <a:off x="2517" y="3092"/>
                <a:ext cx="453" cy="7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50" name="Rectangle 24">
                <a:extLst>
                  <a:ext uri="{FF2B5EF4-FFF2-40B4-BE49-F238E27FC236}">
                    <a16:creationId xmlns:a16="http://schemas.microsoft.com/office/drawing/2014/main" id="{F865F641-F138-464C-BB1B-C9B430B6CDAE}"/>
                  </a:ext>
                </a:extLst>
              </p:cNvPr>
              <p:cNvSpPr>
                <a:spLocks noChangeArrowheads="1"/>
              </p:cNvSpPr>
              <p:nvPr/>
            </p:nvSpPr>
            <p:spPr bwMode="auto">
              <a:xfrm>
                <a:off x="2971" y="3320"/>
                <a:ext cx="540" cy="52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51" name="Rectangle 27">
                <a:extLst>
                  <a:ext uri="{FF2B5EF4-FFF2-40B4-BE49-F238E27FC236}">
                    <a16:creationId xmlns:a16="http://schemas.microsoft.com/office/drawing/2014/main" id="{9D0D794A-7570-45DF-9C6E-7C4E3A294650}"/>
                  </a:ext>
                </a:extLst>
              </p:cNvPr>
              <p:cNvSpPr>
                <a:spLocks noChangeArrowheads="1"/>
              </p:cNvSpPr>
              <p:nvPr/>
            </p:nvSpPr>
            <p:spPr bwMode="auto">
              <a:xfrm>
                <a:off x="3969" y="3702"/>
                <a:ext cx="680" cy="1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52" name="Rectangle 29">
                <a:extLst>
                  <a:ext uri="{FF2B5EF4-FFF2-40B4-BE49-F238E27FC236}">
                    <a16:creationId xmlns:a16="http://schemas.microsoft.com/office/drawing/2014/main" id="{04EE355F-0E3E-4614-9F35-CD1F40ED4C01}"/>
                  </a:ext>
                </a:extLst>
              </p:cNvPr>
              <p:cNvSpPr>
                <a:spLocks noChangeArrowheads="1"/>
              </p:cNvSpPr>
              <p:nvPr/>
            </p:nvSpPr>
            <p:spPr bwMode="auto">
              <a:xfrm>
                <a:off x="3470" y="3521"/>
                <a:ext cx="529" cy="3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53" name="Rectangle 42">
                <a:extLst>
                  <a:ext uri="{FF2B5EF4-FFF2-40B4-BE49-F238E27FC236}">
                    <a16:creationId xmlns:a16="http://schemas.microsoft.com/office/drawing/2014/main" id="{3E49F826-B35A-4DBA-8DE1-989ACC82D02A}"/>
                  </a:ext>
                </a:extLst>
              </p:cNvPr>
              <p:cNvSpPr>
                <a:spLocks noChangeArrowheads="1"/>
              </p:cNvSpPr>
              <p:nvPr/>
            </p:nvSpPr>
            <p:spPr bwMode="auto">
              <a:xfrm>
                <a:off x="2018" y="3799"/>
                <a:ext cx="2631" cy="1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9741" name="Group 44">
              <a:extLst>
                <a:ext uri="{FF2B5EF4-FFF2-40B4-BE49-F238E27FC236}">
                  <a16:creationId xmlns:a16="http://schemas.microsoft.com/office/drawing/2014/main" id="{B4C55EC7-73D3-407D-98E8-3A2B24AAF1BA}"/>
                </a:ext>
              </a:extLst>
            </p:cNvPr>
            <p:cNvGrpSpPr>
              <a:grpSpLocks/>
            </p:cNvGrpSpPr>
            <p:nvPr/>
          </p:nvGrpSpPr>
          <p:grpSpPr bwMode="auto">
            <a:xfrm>
              <a:off x="1156" y="2795"/>
              <a:ext cx="3538" cy="1116"/>
              <a:chOff x="1156" y="2659"/>
              <a:chExt cx="3266" cy="1116"/>
            </a:xfrm>
          </p:grpSpPr>
          <p:grpSp>
            <p:nvGrpSpPr>
              <p:cNvPr id="29742" name="Group 45">
                <a:extLst>
                  <a:ext uri="{FF2B5EF4-FFF2-40B4-BE49-F238E27FC236}">
                    <a16:creationId xmlns:a16="http://schemas.microsoft.com/office/drawing/2014/main" id="{DCF8E129-504D-4576-AB89-9F8C7F310C5B}"/>
                  </a:ext>
                </a:extLst>
              </p:cNvPr>
              <p:cNvGrpSpPr>
                <a:grpSpLocks/>
              </p:cNvGrpSpPr>
              <p:nvPr/>
            </p:nvGrpSpPr>
            <p:grpSpPr bwMode="auto">
              <a:xfrm>
                <a:off x="1927" y="2659"/>
                <a:ext cx="2495" cy="1116"/>
                <a:chOff x="288" y="2205"/>
                <a:chExt cx="2495" cy="1116"/>
              </a:xfrm>
            </p:grpSpPr>
            <p:grpSp>
              <p:nvGrpSpPr>
                <p:cNvPr id="29744" name="Group 46">
                  <a:extLst>
                    <a:ext uri="{FF2B5EF4-FFF2-40B4-BE49-F238E27FC236}">
                      <a16:creationId xmlns:a16="http://schemas.microsoft.com/office/drawing/2014/main" id="{7CA4255E-CFA8-4F69-A8FC-5A44B2B55DF1}"/>
                    </a:ext>
                  </a:extLst>
                </p:cNvPr>
                <p:cNvGrpSpPr>
                  <a:grpSpLocks/>
                </p:cNvGrpSpPr>
                <p:nvPr/>
              </p:nvGrpSpPr>
              <p:grpSpPr bwMode="auto">
                <a:xfrm>
                  <a:off x="288" y="2301"/>
                  <a:ext cx="2495" cy="1008"/>
                  <a:chOff x="624" y="4416"/>
                  <a:chExt cx="1584" cy="1008"/>
                </a:xfrm>
              </p:grpSpPr>
              <p:sp>
                <p:nvSpPr>
                  <p:cNvPr id="29746" name="AutoShape 47">
                    <a:extLst>
                      <a:ext uri="{FF2B5EF4-FFF2-40B4-BE49-F238E27FC236}">
                        <a16:creationId xmlns:a16="http://schemas.microsoft.com/office/drawing/2014/main" id="{3194B836-1768-4FF1-9B4D-FDAD3FAB8E07}"/>
                      </a:ext>
                    </a:extLst>
                  </p:cNvPr>
                  <p:cNvSpPr>
                    <a:spLocks/>
                  </p:cNvSpPr>
                  <p:nvPr/>
                </p:nvSpPr>
                <p:spPr bwMode="auto">
                  <a:xfrm>
                    <a:off x="624" y="4464"/>
                    <a:ext cx="48" cy="960"/>
                  </a:xfrm>
                  <a:prstGeom prst="leftBracket">
                    <a:avLst>
                      <a:gd name="adj" fmla="val 1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47" name="AutoShape 48">
                    <a:extLst>
                      <a:ext uri="{FF2B5EF4-FFF2-40B4-BE49-F238E27FC236}">
                        <a16:creationId xmlns:a16="http://schemas.microsoft.com/office/drawing/2014/main" id="{A36140A6-9E55-41D4-A760-D503F9DA417C}"/>
                      </a:ext>
                    </a:extLst>
                  </p:cNvPr>
                  <p:cNvSpPr>
                    <a:spLocks/>
                  </p:cNvSpPr>
                  <p:nvPr/>
                </p:nvSpPr>
                <p:spPr bwMode="auto">
                  <a:xfrm flipH="1">
                    <a:off x="2160" y="4416"/>
                    <a:ext cx="48" cy="1008"/>
                  </a:xfrm>
                  <a:prstGeom prst="leftBracket">
                    <a:avLst>
                      <a:gd name="adj" fmla="val 17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29745" name="Text Box 49">
                  <a:extLst>
                    <a:ext uri="{FF2B5EF4-FFF2-40B4-BE49-F238E27FC236}">
                      <a16:creationId xmlns:a16="http://schemas.microsoft.com/office/drawing/2014/main" id="{15D8DDB5-D3A2-4629-AD7E-C38B30FC0BCF}"/>
                    </a:ext>
                  </a:extLst>
                </p:cNvPr>
                <p:cNvSpPr txBox="1">
                  <a:spLocks noChangeArrowheads="1"/>
                </p:cNvSpPr>
                <p:nvPr/>
              </p:nvSpPr>
              <p:spPr bwMode="auto">
                <a:xfrm>
                  <a:off x="340" y="2205"/>
                  <a:ext cx="2404"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a</a:t>
                  </a:r>
                  <a:r>
                    <a:rPr lang="en-US" altLang="zh-CN" sz="2400" baseline="-25000" dirty="0">
                      <a:latin typeface="黑体" panose="02010609060101010101" pitchFamily="49" charset="-122"/>
                      <a:ea typeface="黑体" panose="02010609060101010101" pitchFamily="49" charset="-122"/>
                    </a:rPr>
                    <a:t>00</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01</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02    </a:t>
                  </a:r>
                  <a:r>
                    <a:rPr lang="en-US" altLang="zh-CN" sz="2400" dirty="0">
                      <a:latin typeface="Times New Roman" panose="02020603050405020304" pitchFamily="18" charset="0"/>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0,n-1</a:t>
                  </a:r>
                  <a:endParaRPr lang="en-US" altLang="zh-CN" sz="2400"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a</a:t>
                  </a:r>
                  <a:r>
                    <a:rPr lang="en-US" altLang="zh-CN" sz="2400" baseline="-25000" dirty="0">
                      <a:latin typeface="黑体" panose="02010609060101010101" pitchFamily="49" charset="-122"/>
                      <a:ea typeface="黑体" panose="02010609060101010101" pitchFamily="49" charset="-122"/>
                    </a:rPr>
                    <a:t>10</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11</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12    </a:t>
                  </a:r>
                  <a:r>
                    <a:rPr lang="en-US" altLang="zh-CN" sz="2400" dirty="0">
                      <a:latin typeface="Times New Roman" panose="02020603050405020304" pitchFamily="18" charset="0"/>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1,n-1</a:t>
                  </a:r>
                  <a:endParaRPr lang="en-US" altLang="zh-CN" sz="2400"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 :    :    :          :</a:t>
                  </a:r>
                </a:p>
                <a:p>
                  <a:pPr eaLnBrk="1" hangingPunct="1">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a</a:t>
                  </a:r>
                  <a:r>
                    <a:rPr lang="en-US" altLang="zh-CN" sz="2400" baseline="-25000" dirty="0">
                      <a:latin typeface="黑体" panose="02010609060101010101" pitchFamily="49" charset="-122"/>
                      <a:ea typeface="黑体" panose="02010609060101010101" pitchFamily="49" charset="-122"/>
                    </a:rPr>
                    <a:t>n-1,0</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n-1,1</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n-1,2 </a:t>
                  </a:r>
                  <a:r>
                    <a:rPr lang="en-US" altLang="zh-CN" sz="2400" dirty="0">
                      <a:latin typeface="Times New Roman" panose="02020603050405020304" pitchFamily="18" charset="0"/>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n-1,n-1</a:t>
                  </a:r>
                  <a:r>
                    <a:rPr lang="en-US" altLang="zh-CN" sz="2400" dirty="0">
                      <a:latin typeface="黑体" panose="02010609060101010101" pitchFamily="49" charset="-122"/>
                      <a:ea typeface="黑体" panose="02010609060101010101" pitchFamily="49" charset="-122"/>
                    </a:rPr>
                    <a:t>      </a:t>
                  </a:r>
                  <a:endParaRPr lang="zh-CN" altLang="en-US" sz="2000" baseline="-25000" dirty="0">
                    <a:latin typeface="黑体" panose="02010609060101010101" pitchFamily="49" charset="-122"/>
                    <a:ea typeface="黑体" panose="02010609060101010101" pitchFamily="49" charset="-122"/>
                  </a:endParaRPr>
                </a:p>
              </p:txBody>
            </p:sp>
          </p:grpSp>
          <p:sp>
            <p:nvSpPr>
              <p:cNvPr id="29743" name="Text Box 50">
                <a:extLst>
                  <a:ext uri="{FF2B5EF4-FFF2-40B4-BE49-F238E27FC236}">
                    <a16:creationId xmlns:a16="http://schemas.microsoft.com/office/drawing/2014/main" id="{D1FE0995-DA04-412E-A72F-AD5C5C661B58}"/>
                  </a:ext>
                </a:extLst>
              </p:cNvPr>
              <p:cNvSpPr txBox="1">
                <a:spLocks noChangeArrowheads="1"/>
              </p:cNvSpPr>
              <p:nvPr/>
            </p:nvSpPr>
            <p:spPr bwMode="auto">
              <a:xfrm>
                <a:off x="1156" y="3112"/>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t>A</a:t>
                </a:r>
                <a:r>
                  <a:rPr lang="en-US" altLang="zh-CN" sz="2400" baseline="-25000"/>
                  <a:t>mxn</a:t>
                </a:r>
                <a:r>
                  <a:rPr lang="en-US" altLang="zh-CN" sz="2400"/>
                  <a:t>=</a:t>
                </a:r>
              </a:p>
            </p:txBody>
          </p:sp>
        </p:grpSp>
      </p:grpSp>
      <p:graphicFrame>
        <p:nvGraphicFramePr>
          <p:cNvPr id="249011" name="Group 179">
            <a:extLst>
              <a:ext uri="{FF2B5EF4-FFF2-40B4-BE49-F238E27FC236}">
                <a16:creationId xmlns:a16="http://schemas.microsoft.com/office/drawing/2014/main" id="{5808F571-6741-4A8A-8F09-2052DBAFBBD4}"/>
              </a:ext>
            </a:extLst>
          </p:cNvPr>
          <p:cNvGraphicFramePr>
            <a:graphicFrameLocks noGrp="1"/>
          </p:cNvGraphicFramePr>
          <p:nvPr>
            <p:extLst>
              <p:ext uri="{D42A27DB-BD31-4B8C-83A1-F6EECF244321}">
                <p14:modId xmlns:p14="http://schemas.microsoft.com/office/powerpoint/2010/main" val="3755330829"/>
              </p:ext>
            </p:extLst>
          </p:nvPr>
        </p:nvGraphicFramePr>
        <p:xfrm>
          <a:off x="611188" y="4581176"/>
          <a:ext cx="8064500" cy="697033"/>
        </p:xfrm>
        <a:graphic>
          <a:graphicData uri="http://schemas.openxmlformats.org/drawingml/2006/table">
            <a:tbl>
              <a:tblPr/>
              <a:tblGrid>
                <a:gridCol w="687387">
                  <a:extLst>
                    <a:ext uri="{9D8B030D-6E8A-4147-A177-3AD203B41FA5}">
                      <a16:colId xmlns:a16="http://schemas.microsoft.com/office/drawing/2014/main" val="3245852046"/>
                    </a:ext>
                  </a:extLst>
                </a:gridCol>
                <a:gridCol w="687388">
                  <a:extLst>
                    <a:ext uri="{9D8B030D-6E8A-4147-A177-3AD203B41FA5}">
                      <a16:colId xmlns:a16="http://schemas.microsoft.com/office/drawing/2014/main" val="1825866187"/>
                    </a:ext>
                  </a:extLst>
                </a:gridCol>
                <a:gridCol w="687387">
                  <a:extLst>
                    <a:ext uri="{9D8B030D-6E8A-4147-A177-3AD203B41FA5}">
                      <a16:colId xmlns:a16="http://schemas.microsoft.com/office/drawing/2014/main" val="2443233461"/>
                    </a:ext>
                  </a:extLst>
                </a:gridCol>
                <a:gridCol w="687388">
                  <a:extLst>
                    <a:ext uri="{9D8B030D-6E8A-4147-A177-3AD203B41FA5}">
                      <a16:colId xmlns:a16="http://schemas.microsoft.com/office/drawing/2014/main" val="661119517"/>
                    </a:ext>
                  </a:extLst>
                </a:gridCol>
                <a:gridCol w="685800">
                  <a:extLst>
                    <a:ext uri="{9D8B030D-6E8A-4147-A177-3AD203B41FA5}">
                      <a16:colId xmlns:a16="http://schemas.microsoft.com/office/drawing/2014/main" val="813452877"/>
                    </a:ext>
                  </a:extLst>
                </a:gridCol>
                <a:gridCol w="688975">
                  <a:extLst>
                    <a:ext uri="{9D8B030D-6E8A-4147-A177-3AD203B41FA5}">
                      <a16:colId xmlns:a16="http://schemas.microsoft.com/office/drawing/2014/main" val="3458841179"/>
                    </a:ext>
                  </a:extLst>
                </a:gridCol>
                <a:gridCol w="685800">
                  <a:extLst>
                    <a:ext uri="{9D8B030D-6E8A-4147-A177-3AD203B41FA5}">
                      <a16:colId xmlns:a16="http://schemas.microsoft.com/office/drawing/2014/main" val="3961114567"/>
                    </a:ext>
                  </a:extLst>
                </a:gridCol>
                <a:gridCol w="687387">
                  <a:extLst>
                    <a:ext uri="{9D8B030D-6E8A-4147-A177-3AD203B41FA5}">
                      <a16:colId xmlns:a16="http://schemas.microsoft.com/office/drawing/2014/main" val="3576684681"/>
                    </a:ext>
                  </a:extLst>
                </a:gridCol>
                <a:gridCol w="688975">
                  <a:extLst>
                    <a:ext uri="{9D8B030D-6E8A-4147-A177-3AD203B41FA5}">
                      <a16:colId xmlns:a16="http://schemas.microsoft.com/office/drawing/2014/main" val="1081079282"/>
                    </a:ext>
                  </a:extLst>
                </a:gridCol>
                <a:gridCol w="685800">
                  <a:extLst>
                    <a:ext uri="{9D8B030D-6E8A-4147-A177-3AD203B41FA5}">
                      <a16:colId xmlns:a16="http://schemas.microsoft.com/office/drawing/2014/main" val="1609714509"/>
                    </a:ext>
                  </a:extLst>
                </a:gridCol>
                <a:gridCol w="1192213">
                  <a:extLst>
                    <a:ext uri="{9D8B030D-6E8A-4147-A177-3AD203B41FA5}">
                      <a16:colId xmlns:a16="http://schemas.microsoft.com/office/drawing/2014/main" val="1285405989"/>
                    </a:ext>
                  </a:extLst>
                </a:gridCol>
              </a:tblGrid>
              <a:tr h="219336">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3</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4</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5</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6</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7</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8</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8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n(n+1)/2-1</a:t>
                      </a:r>
                      <a:endParaRPr kumimoji="1" lang="zh-CN" altLang="en-US" sz="16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2520572980"/>
                  </a:ext>
                </a:extLst>
              </a:tr>
              <a:tr h="477577">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00</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10000"/>
                        <a:lumOff val="90000"/>
                      </a:schemeClr>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10</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11</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20</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21</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22</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a:ln>
                            <a:noFill/>
                          </a:ln>
                          <a:solidFill>
                            <a:schemeClr val="tx1"/>
                          </a:solidFill>
                          <a:effectLst/>
                          <a:latin typeface="黑体" panose="02010609060101010101" pitchFamily="49" charset="-122"/>
                          <a:ea typeface="黑体" panose="02010609060101010101" pitchFamily="49" charset="-122"/>
                        </a:rPr>
                        <a:t>30</a:t>
                      </a:r>
                      <a:endParaRPr kumimoji="1" lang="zh-CN" altLang="en-US" sz="24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a:ln>
                            <a:noFill/>
                          </a:ln>
                          <a:solidFill>
                            <a:schemeClr val="tx1"/>
                          </a:solidFill>
                          <a:effectLst/>
                          <a:latin typeface="黑体" panose="02010609060101010101" pitchFamily="49" charset="-122"/>
                          <a:ea typeface="黑体" panose="02010609060101010101" pitchFamily="49" charset="-122"/>
                        </a:rPr>
                        <a:t>31</a:t>
                      </a:r>
                      <a:endParaRPr kumimoji="1" lang="zh-CN" altLang="en-US" sz="24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a:ln>
                            <a:noFill/>
                          </a:ln>
                          <a:solidFill>
                            <a:schemeClr val="tx1"/>
                          </a:solidFill>
                          <a:effectLst/>
                          <a:latin typeface="黑体" panose="02010609060101010101" pitchFamily="49" charset="-122"/>
                          <a:ea typeface="黑体" panose="02010609060101010101" pitchFamily="49" charset="-122"/>
                        </a:rPr>
                        <a:t>32</a:t>
                      </a:r>
                      <a:endParaRPr kumimoji="1" lang="zh-CN" altLang="en-US" sz="24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lang="en-US" altLang="zh-CN" sz="2400" dirty="0">
                          <a:latin typeface="Times New Roman" panose="02020603050405020304" pitchFamily="18" charset="0"/>
                          <a:ea typeface="黑体" panose="02010609060101010101" pitchFamily="49" charset="-122"/>
                        </a:rPr>
                        <a:t>…</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n-1,n-1</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96924372"/>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C35D179-75C6-43B2-86AC-1E8A651129E0}"/>
              </a:ext>
            </a:extLst>
          </p:cNvPr>
          <p:cNvSpPr>
            <a:spLocks noGrp="1" noChangeArrowheads="1"/>
          </p:cNvSpPr>
          <p:nvPr>
            <p:ph type="title"/>
          </p:nvPr>
        </p:nvSpPr>
        <p:spPr>
          <a:xfrm>
            <a:off x="457200" y="1837976"/>
            <a:ext cx="725805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二、特殊矩阵</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对称上三角矩阵存储</a:t>
            </a:r>
            <a:r>
              <a:rPr lang="en-US" altLang="zh-CN" sz="3200" dirty="0">
                <a:latin typeface="黑体" panose="02010609060101010101" pitchFamily="49" charset="-122"/>
                <a:ea typeface="黑体" panose="02010609060101010101" pitchFamily="49" charset="-122"/>
              </a:rPr>
              <a:t>)</a:t>
            </a:r>
          </a:p>
        </p:txBody>
      </p:sp>
      <p:sp>
        <p:nvSpPr>
          <p:cNvPr id="29699" name="Text Box 3">
            <a:extLst>
              <a:ext uri="{FF2B5EF4-FFF2-40B4-BE49-F238E27FC236}">
                <a16:creationId xmlns:a16="http://schemas.microsoft.com/office/drawing/2014/main" id="{9B943F27-0ABA-474C-A9B9-9CC2D1216908}"/>
              </a:ext>
            </a:extLst>
          </p:cNvPr>
          <p:cNvSpPr txBox="1">
            <a:spLocks noChangeArrowheads="1"/>
          </p:cNvSpPr>
          <p:nvPr/>
        </p:nvSpPr>
        <p:spPr bwMode="auto">
          <a:xfrm>
            <a:off x="8515350" y="6376334"/>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2CED169-331E-4115-80E1-D4283A7DB8AF}" type="slidenum">
              <a:rPr lang="zh-CN" altLang="en-US" sz="2400"/>
              <a:pPr algn="r" eaLnBrk="1" hangingPunct="1">
                <a:spcBef>
                  <a:spcPct val="50000"/>
                </a:spcBef>
                <a:buClrTx/>
                <a:buSzTx/>
                <a:buFontTx/>
                <a:buNone/>
              </a:pPr>
              <a:t>21</a:t>
            </a:fld>
            <a:endParaRPr lang="en-US" altLang="zh-CN" sz="2400" dirty="0"/>
          </a:p>
        </p:txBody>
      </p:sp>
      <p:sp>
        <p:nvSpPr>
          <p:cNvPr id="29700" name="Text Box 4">
            <a:extLst>
              <a:ext uri="{FF2B5EF4-FFF2-40B4-BE49-F238E27FC236}">
                <a16:creationId xmlns:a16="http://schemas.microsoft.com/office/drawing/2014/main" id="{E0C2EBED-8858-4145-A9B9-CCE335B7222F}"/>
              </a:ext>
            </a:extLst>
          </p:cNvPr>
          <p:cNvSpPr txBox="1">
            <a:spLocks noChangeArrowheads="1"/>
          </p:cNvSpPr>
          <p:nvPr/>
        </p:nvSpPr>
        <p:spPr bwMode="auto">
          <a:xfrm>
            <a:off x="442516" y="115455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第三节　矩阵的压缩存储</a:t>
            </a:r>
          </a:p>
        </p:txBody>
      </p:sp>
      <p:sp>
        <p:nvSpPr>
          <p:cNvPr id="29701" name="Rectangle 5">
            <a:extLst>
              <a:ext uri="{FF2B5EF4-FFF2-40B4-BE49-F238E27FC236}">
                <a16:creationId xmlns:a16="http://schemas.microsoft.com/office/drawing/2014/main" id="{FC4C421A-F85F-4AB5-AE26-A6C19318CC1E}"/>
              </a:ext>
            </a:extLst>
          </p:cNvPr>
          <p:cNvSpPr>
            <a:spLocks noGrp="1" noChangeArrowheads="1"/>
          </p:cNvSpPr>
          <p:nvPr>
            <p:ph type="body" idx="1"/>
          </p:nvPr>
        </p:nvSpPr>
        <p:spPr>
          <a:xfrm>
            <a:off x="323850" y="5589240"/>
            <a:ext cx="8820150" cy="1052512"/>
          </a:xfrm>
        </p:spPr>
        <p:txBody>
          <a:bodyPr/>
          <a:lstStyle/>
          <a:p>
            <a:pPr eaLnBrk="1" hangingPunct="1"/>
            <a:r>
              <a:rPr lang="en-US" altLang="zh-CN" sz="2800" b="1" dirty="0">
                <a:latin typeface="黑体" panose="02010609060101010101" pitchFamily="49" charset="-122"/>
                <a:ea typeface="黑体" panose="02010609060101010101" pitchFamily="49" charset="-122"/>
              </a:rPr>
              <a:t>LOC(a</a:t>
            </a:r>
            <a:r>
              <a:rPr lang="en-US" altLang="zh-CN" sz="2800" b="1" baseline="-25000" dirty="0">
                <a:latin typeface="黑体" panose="02010609060101010101" pitchFamily="49" charset="-122"/>
                <a:ea typeface="黑体" panose="02010609060101010101" pitchFamily="49" charset="-122"/>
              </a:rPr>
              <a:t>ij</a:t>
            </a:r>
            <a:r>
              <a:rPr lang="en-US" altLang="zh-CN" sz="2800" b="1" dirty="0">
                <a:latin typeface="黑体" panose="02010609060101010101" pitchFamily="49" charset="-122"/>
                <a:ea typeface="黑体" panose="02010609060101010101" pitchFamily="49" charset="-122"/>
              </a:rPr>
              <a:t>)=LOC(a</a:t>
            </a:r>
            <a:r>
              <a:rPr lang="en-US" altLang="zh-CN" sz="2800" b="1" baseline="-25000" dirty="0">
                <a:latin typeface="黑体" panose="02010609060101010101" pitchFamily="49" charset="-122"/>
                <a:ea typeface="黑体" panose="02010609060101010101" pitchFamily="49" charset="-122"/>
              </a:rPr>
              <a:t>00</a:t>
            </a:r>
            <a:r>
              <a:rPr lang="en-US" altLang="zh-CN" sz="2800" b="1" dirty="0">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nxi-(i-1)xi/2 </a:t>
            </a:r>
            <a:r>
              <a:rPr lang="en-US" altLang="zh-CN" sz="2800" b="1" dirty="0">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(j-</a:t>
            </a:r>
            <a:r>
              <a:rPr lang="en-US" altLang="zh-CN" sz="2800" b="1" dirty="0" err="1">
                <a:solidFill>
                  <a:srgbClr val="FF0000"/>
                </a:solidFill>
                <a:latin typeface="黑体" panose="02010609060101010101" pitchFamily="49" charset="-122"/>
                <a:ea typeface="黑体" panose="02010609060101010101" pitchFamily="49" charset="-122"/>
              </a:rPr>
              <a:t>i</a:t>
            </a:r>
            <a:r>
              <a:rPr lang="en-US" altLang="zh-CN" sz="2800" b="1" dirty="0">
                <a:solidFill>
                  <a:srgbClr val="FF0000"/>
                </a:solidFill>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a:t>
            </a:r>
            <a:r>
              <a:rPr lang="en-US" altLang="zh-CN" sz="2800" b="1" dirty="0" err="1">
                <a:latin typeface="黑体" panose="02010609060101010101" pitchFamily="49" charset="-122"/>
                <a:ea typeface="黑体" panose="02010609060101010101" pitchFamily="49" charset="-122"/>
              </a:rPr>
              <a:t>xL</a:t>
            </a:r>
            <a:r>
              <a:rPr lang="en-US" altLang="zh-CN" sz="2800" b="1" dirty="0">
                <a:latin typeface="黑体" panose="02010609060101010101" pitchFamily="49" charset="-122"/>
                <a:ea typeface="黑体" panose="02010609060101010101" pitchFamily="49" charset="-122"/>
              </a:rPr>
              <a:t>(</a:t>
            </a:r>
            <a:r>
              <a:rPr lang="en-US" altLang="zh-CN" sz="2800" b="1" dirty="0" err="1">
                <a:latin typeface="黑体" panose="02010609060101010101" pitchFamily="49" charset="-122"/>
                <a:ea typeface="黑体" panose="02010609060101010101" pitchFamily="49" charset="-122"/>
              </a:rPr>
              <a:t>i≤j</a:t>
            </a:r>
            <a:r>
              <a:rPr lang="en-US" altLang="zh-CN" sz="2800" b="1" dirty="0">
                <a:latin typeface="黑体" panose="02010609060101010101" pitchFamily="49" charset="-122"/>
                <a:ea typeface="黑体" panose="02010609060101010101" pitchFamily="49" charset="-122"/>
              </a:rPr>
              <a:t>)</a:t>
            </a:r>
          </a:p>
          <a:p>
            <a:pPr eaLnBrk="1" hangingPunct="1"/>
            <a:r>
              <a:rPr lang="en-US" altLang="zh-CN" sz="2800" b="1" dirty="0">
                <a:latin typeface="黑体" panose="02010609060101010101" pitchFamily="49" charset="-122"/>
                <a:ea typeface="黑体" panose="02010609060101010101" pitchFamily="49" charset="-122"/>
              </a:rPr>
              <a:t>LOC(a</a:t>
            </a:r>
            <a:r>
              <a:rPr lang="en-US" altLang="zh-CN" sz="2800" b="1" baseline="-25000" dirty="0">
                <a:latin typeface="黑体" panose="02010609060101010101" pitchFamily="49" charset="-122"/>
                <a:ea typeface="黑体" panose="02010609060101010101" pitchFamily="49" charset="-122"/>
              </a:rPr>
              <a:t>ij</a:t>
            </a:r>
            <a:r>
              <a:rPr lang="en-US" altLang="zh-CN" sz="2800" b="1" dirty="0">
                <a:latin typeface="黑体" panose="02010609060101010101" pitchFamily="49" charset="-122"/>
                <a:ea typeface="黑体" panose="02010609060101010101" pitchFamily="49" charset="-122"/>
              </a:rPr>
              <a:t>)=LOC(</a:t>
            </a:r>
            <a:r>
              <a:rPr lang="en-US" altLang="zh-CN" sz="2800" b="1" dirty="0" err="1">
                <a:latin typeface="黑体" panose="02010609060101010101" pitchFamily="49" charset="-122"/>
                <a:ea typeface="黑体" panose="02010609060101010101" pitchFamily="49" charset="-122"/>
              </a:rPr>
              <a:t>a</a:t>
            </a:r>
            <a:r>
              <a:rPr lang="en-US" altLang="zh-CN" sz="2800" b="1" baseline="-25000" dirty="0" err="1">
                <a:latin typeface="黑体" panose="02010609060101010101" pitchFamily="49" charset="-122"/>
                <a:ea typeface="黑体" panose="02010609060101010101" pitchFamily="49" charset="-122"/>
              </a:rPr>
              <a:t>ji</a:t>
            </a:r>
            <a:r>
              <a:rPr lang="en-US" altLang="zh-CN" sz="2800" b="1" dirty="0">
                <a:latin typeface="黑体" panose="02010609060101010101" pitchFamily="49" charset="-122"/>
                <a:ea typeface="黑体" panose="02010609060101010101" pitchFamily="49" charset="-122"/>
              </a:rPr>
              <a:t>) (</a:t>
            </a:r>
            <a:r>
              <a:rPr lang="en-US" altLang="zh-CN" sz="2800" b="1" dirty="0" err="1">
                <a:latin typeface="黑体" panose="02010609060101010101" pitchFamily="49" charset="-122"/>
                <a:ea typeface="黑体" panose="02010609060101010101" pitchFamily="49" charset="-122"/>
              </a:rPr>
              <a:t>i</a:t>
            </a:r>
            <a:r>
              <a:rPr lang="en-US" altLang="zh-CN" sz="2800" b="1" dirty="0">
                <a:latin typeface="黑体" panose="02010609060101010101" pitchFamily="49" charset="-122"/>
                <a:ea typeface="黑体" panose="02010609060101010101" pitchFamily="49" charset="-122"/>
              </a:rPr>
              <a:t>&gt;j)</a:t>
            </a:r>
          </a:p>
          <a:p>
            <a:pPr marL="0" indent="0" eaLnBrk="1" hangingPunct="1">
              <a:buNone/>
            </a:pPr>
            <a:endParaRPr lang="en-US" altLang="zh-CN" sz="2800" b="1" dirty="0">
              <a:latin typeface="黑体" panose="02010609060101010101" pitchFamily="49" charset="-122"/>
              <a:ea typeface="黑体" panose="02010609060101010101" pitchFamily="49" charset="-122"/>
            </a:endParaRPr>
          </a:p>
        </p:txBody>
      </p:sp>
      <p:sp>
        <p:nvSpPr>
          <p:cNvPr id="29702" name="Rectangle 6">
            <a:extLst>
              <a:ext uri="{FF2B5EF4-FFF2-40B4-BE49-F238E27FC236}">
                <a16:creationId xmlns:a16="http://schemas.microsoft.com/office/drawing/2014/main" id="{2F8E0224-CE54-410E-8974-4F607AED8D9E}"/>
              </a:ext>
            </a:extLst>
          </p:cNvPr>
          <p:cNvSpPr>
            <a:spLocks noChangeArrowheads="1"/>
          </p:cNvSpPr>
          <p:nvPr/>
        </p:nvSpPr>
        <p:spPr bwMode="auto">
          <a:xfrm>
            <a:off x="611188" y="216248"/>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dirty="0">
                <a:solidFill>
                  <a:schemeClr val="tx2"/>
                </a:solidFill>
                <a:latin typeface="Times New Roman" panose="02020603050405020304" pitchFamily="18" charset="0"/>
                <a:ea typeface="黑体" panose="02010609060101010101" pitchFamily="49" charset="-122"/>
              </a:rPr>
              <a:t>第５章　数组和广义表</a:t>
            </a:r>
          </a:p>
        </p:txBody>
      </p:sp>
      <p:graphicFrame>
        <p:nvGraphicFramePr>
          <p:cNvPr id="249011" name="Group 179">
            <a:extLst>
              <a:ext uri="{FF2B5EF4-FFF2-40B4-BE49-F238E27FC236}">
                <a16:creationId xmlns:a16="http://schemas.microsoft.com/office/drawing/2014/main" id="{5808F571-6741-4A8A-8F09-2052DBAFBBD4}"/>
              </a:ext>
            </a:extLst>
          </p:cNvPr>
          <p:cNvGraphicFramePr>
            <a:graphicFrameLocks noGrp="1"/>
          </p:cNvGraphicFramePr>
          <p:nvPr>
            <p:extLst>
              <p:ext uri="{D42A27DB-BD31-4B8C-83A1-F6EECF244321}">
                <p14:modId xmlns:p14="http://schemas.microsoft.com/office/powerpoint/2010/main" val="619302394"/>
              </p:ext>
            </p:extLst>
          </p:nvPr>
        </p:nvGraphicFramePr>
        <p:xfrm>
          <a:off x="479896" y="4417975"/>
          <a:ext cx="8340575" cy="785624"/>
        </p:xfrm>
        <a:graphic>
          <a:graphicData uri="http://schemas.openxmlformats.org/drawingml/2006/table">
            <a:tbl>
              <a:tblPr/>
              <a:tblGrid>
                <a:gridCol w="707728">
                  <a:extLst>
                    <a:ext uri="{9D8B030D-6E8A-4147-A177-3AD203B41FA5}">
                      <a16:colId xmlns:a16="http://schemas.microsoft.com/office/drawing/2014/main" val="3245852046"/>
                    </a:ext>
                  </a:extLst>
                </a:gridCol>
                <a:gridCol w="720080">
                  <a:extLst>
                    <a:ext uri="{9D8B030D-6E8A-4147-A177-3AD203B41FA5}">
                      <a16:colId xmlns:a16="http://schemas.microsoft.com/office/drawing/2014/main" val="1825866187"/>
                    </a:ext>
                  </a:extLst>
                </a:gridCol>
                <a:gridCol w="576064">
                  <a:extLst>
                    <a:ext uri="{9D8B030D-6E8A-4147-A177-3AD203B41FA5}">
                      <a16:colId xmlns:a16="http://schemas.microsoft.com/office/drawing/2014/main" val="2443233461"/>
                    </a:ext>
                  </a:extLst>
                </a:gridCol>
                <a:gridCol w="1008112">
                  <a:extLst>
                    <a:ext uri="{9D8B030D-6E8A-4147-A177-3AD203B41FA5}">
                      <a16:colId xmlns:a16="http://schemas.microsoft.com/office/drawing/2014/main" val="661119517"/>
                    </a:ext>
                  </a:extLst>
                </a:gridCol>
                <a:gridCol w="648072">
                  <a:extLst>
                    <a:ext uri="{9D8B030D-6E8A-4147-A177-3AD203B41FA5}">
                      <a16:colId xmlns:a16="http://schemas.microsoft.com/office/drawing/2014/main" val="813452877"/>
                    </a:ext>
                  </a:extLst>
                </a:gridCol>
                <a:gridCol w="504056">
                  <a:extLst>
                    <a:ext uri="{9D8B030D-6E8A-4147-A177-3AD203B41FA5}">
                      <a16:colId xmlns:a16="http://schemas.microsoft.com/office/drawing/2014/main" val="3458841179"/>
                    </a:ext>
                  </a:extLst>
                </a:gridCol>
                <a:gridCol w="936104">
                  <a:extLst>
                    <a:ext uri="{9D8B030D-6E8A-4147-A177-3AD203B41FA5}">
                      <a16:colId xmlns:a16="http://schemas.microsoft.com/office/drawing/2014/main" val="3961114567"/>
                    </a:ext>
                  </a:extLst>
                </a:gridCol>
                <a:gridCol w="1080120">
                  <a:extLst>
                    <a:ext uri="{9D8B030D-6E8A-4147-A177-3AD203B41FA5}">
                      <a16:colId xmlns:a16="http://schemas.microsoft.com/office/drawing/2014/main" val="3576684681"/>
                    </a:ext>
                  </a:extLst>
                </a:gridCol>
                <a:gridCol w="217935">
                  <a:extLst>
                    <a:ext uri="{9D8B030D-6E8A-4147-A177-3AD203B41FA5}">
                      <a16:colId xmlns:a16="http://schemas.microsoft.com/office/drawing/2014/main" val="1081079282"/>
                    </a:ext>
                  </a:extLst>
                </a:gridCol>
                <a:gridCol w="887315">
                  <a:extLst>
                    <a:ext uri="{9D8B030D-6E8A-4147-A177-3AD203B41FA5}">
                      <a16:colId xmlns:a16="http://schemas.microsoft.com/office/drawing/2014/main" val="1609714509"/>
                    </a:ext>
                  </a:extLst>
                </a:gridCol>
                <a:gridCol w="1054989">
                  <a:extLst>
                    <a:ext uri="{9D8B030D-6E8A-4147-A177-3AD203B41FA5}">
                      <a16:colId xmlns:a16="http://schemas.microsoft.com/office/drawing/2014/main" val="1285405989"/>
                    </a:ext>
                  </a:extLst>
                </a:gridCol>
              </a:tblGrid>
              <a:tr h="308047">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3</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5</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6</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7</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8</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8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n(n+1)/2-1</a:t>
                      </a:r>
                      <a:endParaRPr kumimoji="1" lang="zh-CN" altLang="en-US"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2520572980"/>
                  </a:ext>
                </a:extLst>
              </a:tr>
              <a:tr h="477577">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00</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01</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lang="en-US" altLang="zh-CN" sz="2400" dirty="0">
                          <a:latin typeface="Times New Roman" panose="02020603050405020304" pitchFamily="18" charset="0"/>
                          <a:ea typeface="黑体" panose="02010609060101010101" pitchFamily="49" charset="-122"/>
                        </a:rPr>
                        <a:t>…</a:t>
                      </a:r>
                      <a:endPar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0,n-1</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11</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lang="en-US" altLang="zh-CN" sz="2400" dirty="0">
                          <a:latin typeface="Times New Roman" panose="02020603050405020304" pitchFamily="18" charset="0"/>
                          <a:ea typeface="黑体" panose="02010609060101010101" pitchFamily="49" charset="-122"/>
                        </a:rPr>
                        <a:t>…</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1,n-1</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n-2,n-2</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gridSpan="2">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n-2,n-1</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hMerge="1">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n-1,n-1</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10000"/>
                        <a:lumOff val="90000"/>
                      </a:schemeClr>
                    </a:solidFill>
                  </a:tcPr>
                </a:tc>
                <a:extLst>
                  <a:ext uri="{0D108BD9-81ED-4DB2-BD59-A6C34878D82A}">
                    <a16:rowId xmlns:a16="http://schemas.microsoft.com/office/drawing/2014/main" val="2096924372"/>
                  </a:ext>
                </a:extLst>
              </a:tr>
            </a:tbl>
          </a:graphicData>
        </a:graphic>
      </p:graphicFrame>
      <p:grpSp>
        <p:nvGrpSpPr>
          <p:cNvPr id="2" name="组合 1">
            <a:extLst>
              <a:ext uri="{FF2B5EF4-FFF2-40B4-BE49-F238E27FC236}">
                <a16:creationId xmlns:a16="http://schemas.microsoft.com/office/drawing/2014/main" id="{F6E101B1-BF05-443F-9B85-BFD8AFE15176}"/>
              </a:ext>
            </a:extLst>
          </p:cNvPr>
          <p:cNvGrpSpPr/>
          <p:nvPr/>
        </p:nvGrpSpPr>
        <p:grpSpPr>
          <a:xfrm>
            <a:off x="1475656" y="2581370"/>
            <a:ext cx="5344708" cy="1790700"/>
            <a:chOff x="1763688" y="2747211"/>
            <a:chExt cx="5344708" cy="1790700"/>
          </a:xfrm>
        </p:grpSpPr>
        <p:grpSp>
          <p:nvGrpSpPr>
            <p:cNvPr id="29740" name="Group 51">
              <a:extLst>
                <a:ext uri="{FF2B5EF4-FFF2-40B4-BE49-F238E27FC236}">
                  <a16:creationId xmlns:a16="http://schemas.microsoft.com/office/drawing/2014/main" id="{FB937D9E-0625-4D16-A953-EFE59BBA9B98}"/>
                </a:ext>
              </a:extLst>
            </p:cNvPr>
            <p:cNvGrpSpPr>
              <a:grpSpLocks/>
            </p:cNvGrpSpPr>
            <p:nvPr/>
          </p:nvGrpSpPr>
          <p:grpSpPr bwMode="auto">
            <a:xfrm>
              <a:off x="3100171" y="2888115"/>
              <a:ext cx="3920101" cy="1616717"/>
              <a:chOff x="2199" y="2918"/>
              <a:chExt cx="2436" cy="1049"/>
            </a:xfrm>
          </p:grpSpPr>
          <p:sp>
            <p:nvSpPr>
              <p:cNvPr id="29748" name="Rectangle 22">
                <a:extLst>
                  <a:ext uri="{FF2B5EF4-FFF2-40B4-BE49-F238E27FC236}">
                    <a16:creationId xmlns:a16="http://schemas.microsoft.com/office/drawing/2014/main" id="{4D168BC9-9EA2-436E-910A-15C9A092B667}"/>
                  </a:ext>
                </a:extLst>
              </p:cNvPr>
              <p:cNvSpPr>
                <a:spLocks noChangeArrowheads="1"/>
              </p:cNvSpPr>
              <p:nvPr/>
            </p:nvSpPr>
            <p:spPr bwMode="auto">
              <a:xfrm>
                <a:off x="4136" y="3010"/>
                <a:ext cx="499" cy="95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49" name="Rectangle 23">
                <a:extLst>
                  <a:ext uri="{FF2B5EF4-FFF2-40B4-BE49-F238E27FC236}">
                    <a16:creationId xmlns:a16="http://schemas.microsoft.com/office/drawing/2014/main" id="{D77C65A8-EBC4-4D2A-AD40-7D33BC137897}"/>
                  </a:ext>
                </a:extLst>
              </p:cNvPr>
              <p:cNvSpPr>
                <a:spLocks noChangeArrowheads="1"/>
              </p:cNvSpPr>
              <p:nvPr/>
            </p:nvSpPr>
            <p:spPr bwMode="auto">
              <a:xfrm>
                <a:off x="3704" y="3017"/>
                <a:ext cx="453" cy="7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50" name="Rectangle 24">
                <a:extLst>
                  <a:ext uri="{FF2B5EF4-FFF2-40B4-BE49-F238E27FC236}">
                    <a16:creationId xmlns:a16="http://schemas.microsoft.com/office/drawing/2014/main" id="{F865F641-F138-464C-BB1B-C9B430B6CDAE}"/>
                  </a:ext>
                </a:extLst>
              </p:cNvPr>
              <p:cNvSpPr>
                <a:spLocks noChangeArrowheads="1"/>
              </p:cNvSpPr>
              <p:nvPr/>
            </p:nvSpPr>
            <p:spPr bwMode="auto">
              <a:xfrm>
                <a:off x="3180" y="3024"/>
                <a:ext cx="540" cy="52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51" name="Rectangle 27">
                <a:extLst>
                  <a:ext uri="{FF2B5EF4-FFF2-40B4-BE49-F238E27FC236}">
                    <a16:creationId xmlns:a16="http://schemas.microsoft.com/office/drawing/2014/main" id="{9D0D794A-7570-45DF-9C6E-7C4E3A294650}"/>
                  </a:ext>
                </a:extLst>
              </p:cNvPr>
              <p:cNvSpPr>
                <a:spLocks noChangeArrowheads="1"/>
              </p:cNvSpPr>
              <p:nvPr/>
            </p:nvSpPr>
            <p:spPr bwMode="auto">
              <a:xfrm>
                <a:off x="2206" y="3013"/>
                <a:ext cx="472" cy="9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52" name="Rectangle 29">
                <a:extLst>
                  <a:ext uri="{FF2B5EF4-FFF2-40B4-BE49-F238E27FC236}">
                    <a16:creationId xmlns:a16="http://schemas.microsoft.com/office/drawing/2014/main" id="{04EE355F-0E3E-4614-9F35-CD1F40ED4C01}"/>
                  </a:ext>
                </a:extLst>
              </p:cNvPr>
              <p:cNvSpPr>
                <a:spLocks noChangeArrowheads="1"/>
              </p:cNvSpPr>
              <p:nvPr/>
            </p:nvSpPr>
            <p:spPr bwMode="auto">
              <a:xfrm>
                <a:off x="2678" y="3017"/>
                <a:ext cx="529" cy="39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53" name="Rectangle 42">
                <a:extLst>
                  <a:ext uri="{FF2B5EF4-FFF2-40B4-BE49-F238E27FC236}">
                    <a16:creationId xmlns:a16="http://schemas.microsoft.com/office/drawing/2014/main" id="{3E49F826-B35A-4DBA-8DE1-989ACC82D02A}"/>
                  </a:ext>
                </a:extLst>
              </p:cNvPr>
              <p:cNvSpPr>
                <a:spLocks noChangeArrowheads="1"/>
              </p:cNvSpPr>
              <p:nvPr/>
            </p:nvSpPr>
            <p:spPr bwMode="auto">
              <a:xfrm>
                <a:off x="2199" y="2918"/>
                <a:ext cx="2433" cy="10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dirty="0"/>
              </a:p>
            </p:txBody>
          </p:sp>
        </p:grpSp>
        <p:grpSp>
          <p:nvGrpSpPr>
            <p:cNvPr id="29741" name="Group 44">
              <a:extLst>
                <a:ext uri="{FF2B5EF4-FFF2-40B4-BE49-F238E27FC236}">
                  <a16:creationId xmlns:a16="http://schemas.microsoft.com/office/drawing/2014/main" id="{B4C55EC7-73D3-407D-98E8-3A2B24AAF1BA}"/>
                </a:ext>
              </a:extLst>
            </p:cNvPr>
            <p:cNvGrpSpPr>
              <a:grpSpLocks/>
            </p:cNvGrpSpPr>
            <p:nvPr/>
          </p:nvGrpSpPr>
          <p:grpSpPr bwMode="auto">
            <a:xfrm>
              <a:off x="1763688" y="2747211"/>
              <a:ext cx="5344708" cy="1790700"/>
              <a:chOff x="1506" y="2715"/>
              <a:chExt cx="2916" cy="1128"/>
            </a:xfrm>
          </p:grpSpPr>
          <p:grpSp>
            <p:nvGrpSpPr>
              <p:cNvPr id="29742" name="Group 45">
                <a:extLst>
                  <a:ext uri="{FF2B5EF4-FFF2-40B4-BE49-F238E27FC236}">
                    <a16:creationId xmlns:a16="http://schemas.microsoft.com/office/drawing/2014/main" id="{DCF8E129-504D-4576-AB89-9F8C7F310C5B}"/>
                  </a:ext>
                </a:extLst>
              </p:cNvPr>
              <p:cNvGrpSpPr>
                <a:grpSpLocks/>
              </p:cNvGrpSpPr>
              <p:nvPr/>
            </p:nvGrpSpPr>
            <p:grpSpPr bwMode="auto">
              <a:xfrm>
                <a:off x="2140" y="2715"/>
                <a:ext cx="2282" cy="1128"/>
                <a:chOff x="501" y="2261"/>
                <a:chExt cx="2282" cy="1128"/>
              </a:xfrm>
            </p:grpSpPr>
            <p:grpSp>
              <p:nvGrpSpPr>
                <p:cNvPr id="29744" name="Group 46">
                  <a:extLst>
                    <a:ext uri="{FF2B5EF4-FFF2-40B4-BE49-F238E27FC236}">
                      <a16:creationId xmlns:a16="http://schemas.microsoft.com/office/drawing/2014/main" id="{7CA4255E-CFA8-4F69-A8FC-5A44B2B55DF1}"/>
                    </a:ext>
                  </a:extLst>
                </p:cNvPr>
                <p:cNvGrpSpPr>
                  <a:grpSpLocks/>
                </p:cNvGrpSpPr>
                <p:nvPr/>
              </p:nvGrpSpPr>
              <p:grpSpPr bwMode="auto">
                <a:xfrm>
                  <a:off x="501" y="2301"/>
                  <a:ext cx="2282" cy="1008"/>
                  <a:chOff x="759" y="4416"/>
                  <a:chExt cx="1449" cy="1008"/>
                </a:xfrm>
              </p:grpSpPr>
              <p:sp>
                <p:nvSpPr>
                  <p:cNvPr id="29746" name="AutoShape 47">
                    <a:extLst>
                      <a:ext uri="{FF2B5EF4-FFF2-40B4-BE49-F238E27FC236}">
                        <a16:creationId xmlns:a16="http://schemas.microsoft.com/office/drawing/2014/main" id="{3194B836-1768-4FF1-9B4D-FDAD3FAB8E07}"/>
                      </a:ext>
                    </a:extLst>
                  </p:cNvPr>
                  <p:cNvSpPr>
                    <a:spLocks/>
                  </p:cNvSpPr>
                  <p:nvPr/>
                </p:nvSpPr>
                <p:spPr bwMode="auto">
                  <a:xfrm>
                    <a:off x="759" y="4464"/>
                    <a:ext cx="48" cy="960"/>
                  </a:xfrm>
                  <a:prstGeom prst="leftBracket">
                    <a:avLst>
                      <a:gd name="adj" fmla="val 1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47" name="AutoShape 48">
                    <a:extLst>
                      <a:ext uri="{FF2B5EF4-FFF2-40B4-BE49-F238E27FC236}">
                        <a16:creationId xmlns:a16="http://schemas.microsoft.com/office/drawing/2014/main" id="{A36140A6-9E55-41D4-A760-D503F9DA417C}"/>
                      </a:ext>
                    </a:extLst>
                  </p:cNvPr>
                  <p:cNvSpPr>
                    <a:spLocks/>
                  </p:cNvSpPr>
                  <p:nvPr/>
                </p:nvSpPr>
                <p:spPr bwMode="auto">
                  <a:xfrm flipH="1">
                    <a:off x="2160" y="4416"/>
                    <a:ext cx="48" cy="1008"/>
                  </a:xfrm>
                  <a:prstGeom prst="leftBracket">
                    <a:avLst>
                      <a:gd name="adj" fmla="val 17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29745" name="Text Box 49">
                  <a:extLst>
                    <a:ext uri="{FF2B5EF4-FFF2-40B4-BE49-F238E27FC236}">
                      <a16:creationId xmlns:a16="http://schemas.microsoft.com/office/drawing/2014/main" id="{15D8DDB5-D3A2-4629-AD7E-C38B30FC0BCF}"/>
                    </a:ext>
                  </a:extLst>
                </p:cNvPr>
                <p:cNvSpPr txBox="1">
                  <a:spLocks noChangeArrowheads="1"/>
                </p:cNvSpPr>
                <p:nvPr/>
              </p:nvSpPr>
              <p:spPr bwMode="auto">
                <a:xfrm>
                  <a:off x="547" y="2261"/>
                  <a:ext cx="2236" cy="11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a</a:t>
                  </a:r>
                  <a:r>
                    <a:rPr lang="en-US" altLang="zh-CN" sz="2400" baseline="-25000" dirty="0">
                      <a:latin typeface="黑体" panose="02010609060101010101" pitchFamily="49" charset="-122"/>
                      <a:ea typeface="黑体" panose="02010609060101010101" pitchFamily="49" charset="-122"/>
                    </a:rPr>
                    <a:t>00</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01</a:t>
                  </a:r>
                  <a:r>
                    <a:rPr lang="en-US" altLang="zh-CN" sz="2400" dirty="0">
                      <a:latin typeface="黑体" panose="02010609060101010101" pitchFamily="49" charset="-122"/>
                      <a:ea typeface="黑体" panose="02010609060101010101" pitchFamily="49" charset="-122"/>
                    </a:rPr>
                    <a:t>      </a:t>
                  </a:r>
                  <a:r>
                    <a:rPr lang="en-US" altLang="zh-CN" sz="2400" baseline="-25000" dirty="0">
                      <a:latin typeface="黑体" panose="02010609060101010101" pitchFamily="49" charset="-122"/>
                      <a:ea typeface="黑体" panose="02010609060101010101" pitchFamily="49" charset="-122"/>
                    </a:rPr>
                    <a:t>   </a:t>
                  </a:r>
                  <a:r>
                    <a:rPr lang="en-US" altLang="zh-CN" sz="2400" dirty="0">
                      <a:latin typeface="Times New Roman" panose="02020603050405020304" pitchFamily="18" charset="0"/>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0,n-1</a:t>
                  </a:r>
                  <a:endParaRPr lang="en-US" altLang="zh-CN" sz="2400" dirty="0">
                    <a:latin typeface="黑体" panose="02010609060101010101" pitchFamily="49" charset="-122"/>
                    <a:ea typeface="黑体" panose="02010609060101010101" pitchFamily="49" charset="-122"/>
                  </a:endParaRPr>
                </a:p>
                <a:p>
                  <a:pPr eaLnBrk="1" hangingPunct="1">
                    <a:buNone/>
                  </a:pPr>
                  <a:r>
                    <a:rPr lang="en-US" altLang="zh-CN" sz="2400" dirty="0">
                      <a:latin typeface="黑体" panose="02010609060101010101" pitchFamily="49" charset="-122"/>
                      <a:ea typeface="黑体" panose="02010609060101010101" pitchFamily="49" charset="-122"/>
                    </a:rPr>
                    <a:t>a</a:t>
                  </a:r>
                  <a:r>
                    <a:rPr lang="en-US" altLang="zh-CN" sz="2400" baseline="-25000" dirty="0">
                      <a:latin typeface="黑体" panose="02010609060101010101" pitchFamily="49" charset="-122"/>
                      <a:ea typeface="黑体" panose="02010609060101010101" pitchFamily="49" charset="-122"/>
                    </a:rPr>
                    <a:t>10</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11</a:t>
                  </a:r>
                  <a:r>
                    <a:rPr lang="en-US" altLang="zh-CN" sz="2400" dirty="0">
                      <a:latin typeface="黑体" panose="02010609060101010101" pitchFamily="49" charset="-122"/>
                      <a:ea typeface="黑体" panose="02010609060101010101" pitchFamily="49" charset="-122"/>
                    </a:rPr>
                    <a:t>   </a:t>
                  </a:r>
                  <a:r>
                    <a:rPr lang="en-US" altLang="zh-CN" sz="2400" baseline="-25000" dirty="0">
                      <a:latin typeface="黑体" panose="02010609060101010101" pitchFamily="49" charset="-122"/>
                      <a:ea typeface="黑体" panose="02010609060101010101" pitchFamily="49" charset="-122"/>
                    </a:rPr>
                    <a:t>   </a:t>
                  </a:r>
                  <a:r>
                    <a:rPr lang="en-US" altLang="zh-CN" sz="2400" dirty="0">
                      <a:latin typeface="Times New Roman" panose="02020603050405020304" pitchFamily="18" charset="0"/>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1,n-2 </a:t>
                  </a:r>
                  <a:r>
                    <a:rPr lang="en-US" altLang="zh-CN" sz="2400" dirty="0">
                      <a:latin typeface="黑体" panose="02010609060101010101" pitchFamily="49" charset="-122"/>
                      <a:ea typeface="黑体" panose="02010609060101010101" pitchFamily="49" charset="-122"/>
                    </a:rPr>
                    <a:t>a</a:t>
                  </a:r>
                  <a:r>
                    <a:rPr lang="en-US" altLang="zh-CN" sz="2400" baseline="-25000" dirty="0">
                      <a:latin typeface="黑体" panose="02010609060101010101" pitchFamily="49" charset="-122"/>
                      <a:ea typeface="黑体" panose="02010609060101010101" pitchFamily="49" charset="-122"/>
                    </a:rPr>
                    <a:t>1,n-1</a:t>
                  </a:r>
                  <a:endParaRPr lang="en-US" altLang="zh-CN" sz="2400"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 :    :    :          :</a:t>
                  </a:r>
                </a:p>
                <a:p>
                  <a:pPr eaLnBrk="1" hangingPunct="1">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a</a:t>
                  </a:r>
                  <a:r>
                    <a:rPr lang="en-US" altLang="zh-CN" sz="2400" baseline="-25000" dirty="0">
                      <a:latin typeface="黑体" panose="02010609060101010101" pitchFamily="49" charset="-122"/>
                      <a:ea typeface="黑体" panose="02010609060101010101" pitchFamily="49" charset="-122"/>
                    </a:rPr>
                    <a:t>n-1,0</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n-1,1</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n-1,2 </a:t>
                  </a:r>
                  <a:r>
                    <a:rPr lang="en-US" altLang="zh-CN" sz="2400" dirty="0">
                      <a:latin typeface="Times New Roman" panose="02020603050405020304" pitchFamily="18" charset="0"/>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n-1,n-1</a:t>
                  </a:r>
                  <a:r>
                    <a:rPr lang="en-US" altLang="zh-CN" sz="2400" dirty="0">
                      <a:latin typeface="黑体" panose="02010609060101010101" pitchFamily="49" charset="-122"/>
                      <a:ea typeface="黑体" panose="02010609060101010101" pitchFamily="49" charset="-122"/>
                    </a:rPr>
                    <a:t>      </a:t>
                  </a:r>
                  <a:endParaRPr lang="zh-CN" altLang="en-US" sz="2000" baseline="-25000" dirty="0">
                    <a:latin typeface="黑体" panose="02010609060101010101" pitchFamily="49" charset="-122"/>
                    <a:ea typeface="黑体" panose="02010609060101010101" pitchFamily="49" charset="-122"/>
                  </a:endParaRPr>
                </a:p>
              </p:txBody>
            </p:sp>
          </p:grpSp>
          <p:sp>
            <p:nvSpPr>
              <p:cNvPr id="29743" name="Text Box 50">
                <a:extLst>
                  <a:ext uri="{FF2B5EF4-FFF2-40B4-BE49-F238E27FC236}">
                    <a16:creationId xmlns:a16="http://schemas.microsoft.com/office/drawing/2014/main" id="{D1FE0995-DA04-412E-A72F-AD5C5C661B58}"/>
                  </a:ext>
                </a:extLst>
              </p:cNvPr>
              <p:cNvSpPr txBox="1">
                <a:spLocks noChangeArrowheads="1"/>
              </p:cNvSpPr>
              <p:nvPr/>
            </p:nvSpPr>
            <p:spPr bwMode="auto">
              <a:xfrm>
                <a:off x="1506" y="3018"/>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dirty="0" err="1"/>
                  <a:t>A</a:t>
                </a:r>
                <a:r>
                  <a:rPr lang="en-US" altLang="zh-CN" sz="2400" baseline="-25000" dirty="0" err="1"/>
                  <a:t>mxn</a:t>
                </a:r>
                <a:r>
                  <a:rPr lang="en-US" altLang="zh-CN" sz="2400" baseline="-25000" dirty="0"/>
                  <a:t>  </a:t>
                </a:r>
                <a:r>
                  <a:rPr lang="en-US" altLang="zh-CN" sz="2400" dirty="0"/>
                  <a:t>=</a:t>
                </a:r>
              </a:p>
            </p:txBody>
          </p:sp>
        </p:grpSp>
      </p:grpSp>
    </p:spTree>
    <p:extLst>
      <p:ext uri="{BB962C8B-B14F-4D97-AF65-F5344CB8AC3E}">
        <p14:creationId xmlns:p14="http://schemas.microsoft.com/office/powerpoint/2010/main" val="931906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C35D179-75C6-43B2-86AC-1E8A651129E0}"/>
              </a:ext>
            </a:extLst>
          </p:cNvPr>
          <p:cNvSpPr>
            <a:spLocks noGrp="1" noChangeArrowheads="1"/>
          </p:cNvSpPr>
          <p:nvPr>
            <p:ph type="title"/>
          </p:nvPr>
        </p:nvSpPr>
        <p:spPr>
          <a:xfrm>
            <a:off x="457200" y="1837976"/>
            <a:ext cx="725805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二、特殊矩阵</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三对角矩阵存储</a:t>
            </a:r>
            <a:r>
              <a:rPr lang="en-US" altLang="zh-CN" sz="3200" dirty="0">
                <a:latin typeface="黑体" panose="02010609060101010101" pitchFamily="49" charset="-122"/>
                <a:ea typeface="黑体" panose="02010609060101010101" pitchFamily="49" charset="-122"/>
              </a:rPr>
              <a:t>)</a:t>
            </a:r>
          </a:p>
        </p:txBody>
      </p:sp>
      <p:sp>
        <p:nvSpPr>
          <p:cNvPr id="29699" name="Text Box 3">
            <a:extLst>
              <a:ext uri="{FF2B5EF4-FFF2-40B4-BE49-F238E27FC236}">
                <a16:creationId xmlns:a16="http://schemas.microsoft.com/office/drawing/2014/main" id="{9B943F27-0ABA-474C-A9B9-9CC2D1216908}"/>
              </a:ext>
            </a:extLst>
          </p:cNvPr>
          <p:cNvSpPr txBox="1">
            <a:spLocks noChangeArrowheads="1"/>
          </p:cNvSpPr>
          <p:nvPr/>
        </p:nvSpPr>
        <p:spPr bwMode="auto">
          <a:xfrm>
            <a:off x="8515350" y="6376334"/>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2CED169-331E-4115-80E1-D4283A7DB8AF}" type="slidenum">
              <a:rPr lang="zh-CN" altLang="en-US" sz="2400"/>
              <a:pPr algn="r" eaLnBrk="1" hangingPunct="1">
                <a:spcBef>
                  <a:spcPct val="50000"/>
                </a:spcBef>
                <a:buClrTx/>
                <a:buSzTx/>
                <a:buFontTx/>
                <a:buNone/>
              </a:pPr>
              <a:t>22</a:t>
            </a:fld>
            <a:endParaRPr lang="en-US" altLang="zh-CN" sz="2400" dirty="0"/>
          </a:p>
        </p:txBody>
      </p:sp>
      <p:sp>
        <p:nvSpPr>
          <p:cNvPr id="29700" name="Text Box 4">
            <a:extLst>
              <a:ext uri="{FF2B5EF4-FFF2-40B4-BE49-F238E27FC236}">
                <a16:creationId xmlns:a16="http://schemas.microsoft.com/office/drawing/2014/main" id="{E0C2EBED-8858-4145-A9B9-CCE335B7222F}"/>
              </a:ext>
            </a:extLst>
          </p:cNvPr>
          <p:cNvSpPr txBox="1">
            <a:spLocks noChangeArrowheads="1"/>
          </p:cNvSpPr>
          <p:nvPr/>
        </p:nvSpPr>
        <p:spPr bwMode="auto">
          <a:xfrm>
            <a:off x="442516" y="115455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第三节　矩阵的压缩存储</a:t>
            </a:r>
          </a:p>
        </p:txBody>
      </p:sp>
      <p:sp>
        <p:nvSpPr>
          <p:cNvPr id="29701" name="Rectangle 5">
            <a:extLst>
              <a:ext uri="{FF2B5EF4-FFF2-40B4-BE49-F238E27FC236}">
                <a16:creationId xmlns:a16="http://schemas.microsoft.com/office/drawing/2014/main" id="{FC4C421A-F85F-4AB5-AE26-A6C19318CC1E}"/>
              </a:ext>
            </a:extLst>
          </p:cNvPr>
          <p:cNvSpPr>
            <a:spLocks noGrp="1" noChangeArrowheads="1"/>
          </p:cNvSpPr>
          <p:nvPr>
            <p:ph type="body" idx="1"/>
          </p:nvPr>
        </p:nvSpPr>
        <p:spPr>
          <a:xfrm>
            <a:off x="415630" y="5902030"/>
            <a:ext cx="8820150" cy="625580"/>
          </a:xfrm>
        </p:spPr>
        <p:txBody>
          <a:bodyPr/>
          <a:lstStyle/>
          <a:p>
            <a:pPr eaLnBrk="1" hangingPunct="1"/>
            <a:r>
              <a:rPr lang="en-US" altLang="zh-CN" sz="2800" b="1" dirty="0">
                <a:latin typeface="黑体" panose="02010609060101010101" pitchFamily="49" charset="-122"/>
                <a:ea typeface="黑体" panose="02010609060101010101" pitchFamily="49" charset="-122"/>
              </a:rPr>
              <a:t>LOC(a</a:t>
            </a:r>
            <a:r>
              <a:rPr lang="en-US" altLang="zh-CN" sz="2800" b="1" baseline="-25000" dirty="0">
                <a:latin typeface="黑体" panose="02010609060101010101" pitchFamily="49" charset="-122"/>
                <a:ea typeface="黑体" panose="02010609060101010101" pitchFamily="49" charset="-122"/>
              </a:rPr>
              <a:t>ij</a:t>
            </a:r>
            <a:r>
              <a:rPr lang="en-US" altLang="zh-CN" sz="2800" b="1" dirty="0">
                <a:latin typeface="黑体" panose="02010609060101010101" pitchFamily="49" charset="-122"/>
                <a:ea typeface="黑体" panose="02010609060101010101" pitchFamily="49" charset="-122"/>
              </a:rPr>
              <a:t>)=LOC(a</a:t>
            </a:r>
            <a:r>
              <a:rPr lang="en-US" altLang="zh-CN" sz="2800" b="1" baseline="-25000" dirty="0">
                <a:latin typeface="黑体" panose="02010609060101010101" pitchFamily="49" charset="-122"/>
                <a:ea typeface="黑体" panose="02010609060101010101" pitchFamily="49" charset="-122"/>
              </a:rPr>
              <a:t>00</a:t>
            </a:r>
            <a:r>
              <a:rPr lang="en-US" altLang="zh-CN" sz="2800" b="1" dirty="0">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2+(i-1)x3 </a:t>
            </a:r>
            <a:r>
              <a:rPr lang="en-US" altLang="zh-CN" sz="2800" b="1" dirty="0">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(j-i+1)</a:t>
            </a:r>
            <a:r>
              <a:rPr lang="en-US" altLang="zh-CN" sz="2800" b="1" dirty="0">
                <a:latin typeface="黑体" panose="02010609060101010101" pitchFamily="49" charset="-122"/>
                <a:ea typeface="黑体" panose="02010609060101010101" pitchFamily="49" charset="-122"/>
              </a:rPr>
              <a:t>)</a:t>
            </a:r>
            <a:r>
              <a:rPr lang="en-US" altLang="zh-CN" sz="2800" b="1" dirty="0" err="1">
                <a:latin typeface="黑体" panose="02010609060101010101" pitchFamily="49" charset="-122"/>
                <a:ea typeface="黑体" panose="02010609060101010101" pitchFamily="49" charset="-122"/>
              </a:rPr>
              <a:t>xL</a:t>
            </a:r>
            <a:endParaRPr lang="en-US" altLang="zh-CN" sz="2800" b="1" dirty="0">
              <a:latin typeface="黑体" panose="02010609060101010101" pitchFamily="49" charset="-122"/>
              <a:ea typeface="黑体" panose="02010609060101010101" pitchFamily="49" charset="-122"/>
            </a:endParaRPr>
          </a:p>
        </p:txBody>
      </p:sp>
      <p:sp>
        <p:nvSpPr>
          <p:cNvPr id="29702" name="Rectangle 6">
            <a:extLst>
              <a:ext uri="{FF2B5EF4-FFF2-40B4-BE49-F238E27FC236}">
                <a16:creationId xmlns:a16="http://schemas.microsoft.com/office/drawing/2014/main" id="{2F8E0224-CE54-410E-8974-4F607AED8D9E}"/>
              </a:ext>
            </a:extLst>
          </p:cNvPr>
          <p:cNvSpPr>
            <a:spLocks noChangeArrowheads="1"/>
          </p:cNvSpPr>
          <p:nvPr/>
        </p:nvSpPr>
        <p:spPr bwMode="auto">
          <a:xfrm>
            <a:off x="611188" y="216248"/>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dirty="0">
                <a:solidFill>
                  <a:schemeClr val="tx2"/>
                </a:solidFill>
                <a:latin typeface="Times New Roman" panose="02020603050405020304" pitchFamily="18" charset="0"/>
                <a:ea typeface="黑体" panose="02010609060101010101" pitchFamily="49" charset="-122"/>
              </a:rPr>
              <a:t>第５章　数组和广义表</a:t>
            </a:r>
          </a:p>
        </p:txBody>
      </p:sp>
      <p:graphicFrame>
        <p:nvGraphicFramePr>
          <p:cNvPr id="249011" name="Group 179">
            <a:extLst>
              <a:ext uri="{FF2B5EF4-FFF2-40B4-BE49-F238E27FC236}">
                <a16:creationId xmlns:a16="http://schemas.microsoft.com/office/drawing/2014/main" id="{5808F571-6741-4A8A-8F09-2052DBAFBBD4}"/>
              </a:ext>
            </a:extLst>
          </p:cNvPr>
          <p:cNvGraphicFramePr>
            <a:graphicFrameLocks noGrp="1"/>
          </p:cNvGraphicFramePr>
          <p:nvPr>
            <p:extLst>
              <p:ext uri="{D42A27DB-BD31-4B8C-83A1-F6EECF244321}">
                <p14:modId xmlns:p14="http://schemas.microsoft.com/office/powerpoint/2010/main" val="400669692"/>
              </p:ext>
            </p:extLst>
          </p:nvPr>
        </p:nvGraphicFramePr>
        <p:xfrm>
          <a:off x="671395" y="5041794"/>
          <a:ext cx="7717029" cy="785624"/>
        </p:xfrm>
        <a:graphic>
          <a:graphicData uri="http://schemas.openxmlformats.org/drawingml/2006/table">
            <a:tbl>
              <a:tblPr/>
              <a:tblGrid>
                <a:gridCol w="707728">
                  <a:extLst>
                    <a:ext uri="{9D8B030D-6E8A-4147-A177-3AD203B41FA5}">
                      <a16:colId xmlns:a16="http://schemas.microsoft.com/office/drawing/2014/main" val="3245852046"/>
                    </a:ext>
                  </a:extLst>
                </a:gridCol>
                <a:gridCol w="720080">
                  <a:extLst>
                    <a:ext uri="{9D8B030D-6E8A-4147-A177-3AD203B41FA5}">
                      <a16:colId xmlns:a16="http://schemas.microsoft.com/office/drawing/2014/main" val="1825866187"/>
                    </a:ext>
                  </a:extLst>
                </a:gridCol>
                <a:gridCol w="739986">
                  <a:extLst>
                    <a:ext uri="{9D8B030D-6E8A-4147-A177-3AD203B41FA5}">
                      <a16:colId xmlns:a16="http://schemas.microsoft.com/office/drawing/2014/main" val="2443233461"/>
                    </a:ext>
                  </a:extLst>
                </a:gridCol>
                <a:gridCol w="844190">
                  <a:extLst>
                    <a:ext uri="{9D8B030D-6E8A-4147-A177-3AD203B41FA5}">
                      <a16:colId xmlns:a16="http://schemas.microsoft.com/office/drawing/2014/main" val="661119517"/>
                    </a:ext>
                  </a:extLst>
                </a:gridCol>
                <a:gridCol w="648072">
                  <a:extLst>
                    <a:ext uri="{9D8B030D-6E8A-4147-A177-3AD203B41FA5}">
                      <a16:colId xmlns:a16="http://schemas.microsoft.com/office/drawing/2014/main" val="813452877"/>
                    </a:ext>
                  </a:extLst>
                </a:gridCol>
                <a:gridCol w="504056">
                  <a:extLst>
                    <a:ext uri="{9D8B030D-6E8A-4147-A177-3AD203B41FA5}">
                      <a16:colId xmlns:a16="http://schemas.microsoft.com/office/drawing/2014/main" val="3458841179"/>
                    </a:ext>
                  </a:extLst>
                </a:gridCol>
                <a:gridCol w="936104">
                  <a:extLst>
                    <a:ext uri="{9D8B030D-6E8A-4147-A177-3AD203B41FA5}">
                      <a16:colId xmlns:a16="http://schemas.microsoft.com/office/drawing/2014/main" val="3961114567"/>
                    </a:ext>
                  </a:extLst>
                </a:gridCol>
                <a:gridCol w="307938">
                  <a:extLst>
                    <a:ext uri="{9D8B030D-6E8A-4147-A177-3AD203B41FA5}">
                      <a16:colId xmlns:a16="http://schemas.microsoft.com/office/drawing/2014/main" val="3576684681"/>
                    </a:ext>
                  </a:extLst>
                </a:gridCol>
                <a:gridCol w="990117">
                  <a:extLst>
                    <a:ext uri="{9D8B030D-6E8A-4147-A177-3AD203B41FA5}">
                      <a16:colId xmlns:a16="http://schemas.microsoft.com/office/drawing/2014/main" val="1081079282"/>
                    </a:ext>
                  </a:extLst>
                </a:gridCol>
                <a:gridCol w="162011">
                  <a:extLst>
                    <a:ext uri="{9D8B030D-6E8A-4147-A177-3AD203B41FA5}">
                      <a16:colId xmlns:a16="http://schemas.microsoft.com/office/drawing/2014/main" val="1609714509"/>
                    </a:ext>
                  </a:extLst>
                </a:gridCol>
                <a:gridCol w="1156747">
                  <a:extLst>
                    <a:ext uri="{9D8B030D-6E8A-4147-A177-3AD203B41FA5}">
                      <a16:colId xmlns:a16="http://schemas.microsoft.com/office/drawing/2014/main" val="1285405989"/>
                    </a:ext>
                  </a:extLst>
                </a:gridCol>
              </a:tblGrid>
              <a:tr h="308047">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3</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endPar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endPar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endPar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endPar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80000"/>
                        </a:lnSpc>
                        <a:spcBef>
                          <a:spcPct val="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3n-3</a:t>
                      </a:r>
                      <a:endParaRPr kumimoji="1" lang="zh-CN" altLang="en-US"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a:noFill/>
                    </a:lnL>
                    <a:lnR>
                      <a:noFill/>
                    </a:lnR>
                    <a:lnT>
                      <a:noFill/>
                    </a:lnT>
                    <a:lnB w="1905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2520572980"/>
                  </a:ext>
                </a:extLst>
              </a:tr>
              <a:tr h="477577">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00</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01</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10</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11</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12</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gridSpan="3">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lang="en-US" altLang="zh-CN" sz="2400" dirty="0">
                          <a:latin typeface="Times New Roman" panose="02020603050405020304" pitchFamily="18" charset="0"/>
                          <a:ea typeface="黑体" panose="02010609060101010101" pitchFamily="49" charset="-122"/>
                        </a:rPr>
                        <a:t>…</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lumMod val="20000"/>
                        <a:lumOff val="80000"/>
                      </a:schemeClr>
                    </a:solidFill>
                  </a:tcPr>
                </a:tc>
                <a:tc hMerge="1">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lumMod val="20000"/>
                        <a:lumOff val="80000"/>
                      </a:schemeClr>
                    </a:solidFill>
                  </a:tcPr>
                </a:tc>
                <a:tc hMerge="1">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gridSpan="2">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n-1,n-2</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B0F0"/>
                    </a:solidFill>
                  </a:tcPr>
                </a:tc>
                <a:tc hMerge="1">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1"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r>
                        <a:rPr kumimoji="1" lang="en-US" altLang="zh-CN" sz="24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n-1,n-1</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2096924372"/>
                  </a:ext>
                </a:extLst>
              </a:tr>
            </a:tbl>
          </a:graphicData>
        </a:graphic>
      </p:graphicFrame>
      <p:grpSp>
        <p:nvGrpSpPr>
          <p:cNvPr id="29741" name="Group 44">
            <a:extLst>
              <a:ext uri="{FF2B5EF4-FFF2-40B4-BE49-F238E27FC236}">
                <a16:creationId xmlns:a16="http://schemas.microsoft.com/office/drawing/2014/main" id="{B4C55EC7-73D3-407D-98E8-3A2B24AAF1BA}"/>
              </a:ext>
            </a:extLst>
          </p:cNvPr>
          <p:cNvGrpSpPr>
            <a:grpSpLocks/>
          </p:cNvGrpSpPr>
          <p:nvPr/>
        </p:nvGrpSpPr>
        <p:grpSpPr bwMode="auto">
          <a:xfrm>
            <a:off x="1591341" y="2426546"/>
            <a:ext cx="5535800" cy="2479675"/>
            <a:chOff x="1544" y="2755"/>
            <a:chExt cx="2989" cy="1562"/>
          </a:xfrm>
        </p:grpSpPr>
        <p:grpSp>
          <p:nvGrpSpPr>
            <p:cNvPr id="29742" name="Group 45">
              <a:extLst>
                <a:ext uri="{FF2B5EF4-FFF2-40B4-BE49-F238E27FC236}">
                  <a16:creationId xmlns:a16="http://schemas.microsoft.com/office/drawing/2014/main" id="{DCF8E129-504D-4576-AB89-9F8C7F310C5B}"/>
                </a:ext>
              </a:extLst>
            </p:cNvPr>
            <p:cNvGrpSpPr>
              <a:grpSpLocks/>
            </p:cNvGrpSpPr>
            <p:nvPr/>
          </p:nvGrpSpPr>
          <p:grpSpPr bwMode="auto">
            <a:xfrm>
              <a:off x="2140" y="2755"/>
              <a:ext cx="2393" cy="1562"/>
              <a:chOff x="501" y="2301"/>
              <a:chExt cx="2393" cy="1562"/>
            </a:xfrm>
          </p:grpSpPr>
          <p:grpSp>
            <p:nvGrpSpPr>
              <p:cNvPr id="29744" name="Group 46">
                <a:extLst>
                  <a:ext uri="{FF2B5EF4-FFF2-40B4-BE49-F238E27FC236}">
                    <a16:creationId xmlns:a16="http://schemas.microsoft.com/office/drawing/2014/main" id="{7CA4255E-CFA8-4F69-A8FC-5A44B2B55DF1}"/>
                  </a:ext>
                </a:extLst>
              </p:cNvPr>
              <p:cNvGrpSpPr>
                <a:grpSpLocks/>
              </p:cNvGrpSpPr>
              <p:nvPr/>
            </p:nvGrpSpPr>
            <p:grpSpPr bwMode="auto">
              <a:xfrm>
                <a:off x="501" y="2301"/>
                <a:ext cx="2299" cy="1562"/>
                <a:chOff x="759" y="4416"/>
                <a:chExt cx="1460" cy="1562"/>
              </a:xfrm>
            </p:grpSpPr>
            <p:sp>
              <p:nvSpPr>
                <p:cNvPr id="29746" name="AutoShape 47">
                  <a:extLst>
                    <a:ext uri="{FF2B5EF4-FFF2-40B4-BE49-F238E27FC236}">
                      <a16:creationId xmlns:a16="http://schemas.microsoft.com/office/drawing/2014/main" id="{3194B836-1768-4FF1-9B4D-FDAD3FAB8E07}"/>
                    </a:ext>
                  </a:extLst>
                </p:cNvPr>
                <p:cNvSpPr>
                  <a:spLocks/>
                </p:cNvSpPr>
                <p:nvPr/>
              </p:nvSpPr>
              <p:spPr bwMode="auto">
                <a:xfrm>
                  <a:off x="759" y="4464"/>
                  <a:ext cx="51" cy="1514"/>
                </a:xfrm>
                <a:prstGeom prst="leftBracket">
                  <a:avLst>
                    <a:gd name="adj" fmla="val 1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47" name="AutoShape 48">
                  <a:extLst>
                    <a:ext uri="{FF2B5EF4-FFF2-40B4-BE49-F238E27FC236}">
                      <a16:creationId xmlns:a16="http://schemas.microsoft.com/office/drawing/2014/main" id="{A36140A6-9E55-41D4-A760-D503F9DA417C}"/>
                    </a:ext>
                  </a:extLst>
                </p:cNvPr>
                <p:cNvSpPr>
                  <a:spLocks/>
                </p:cNvSpPr>
                <p:nvPr/>
              </p:nvSpPr>
              <p:spPr bwMode="auto">
                <a:xfrm flipH="1">
                  <a:off x="2160" y="4416"/>
                  <a:ext cx="59" cy="1515"/>
                </a:xfrm>
                <a:prstGeom prst="leftBracket">
                  <a:avLst>
                    <a:gd name="adj" fmla="val 17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29745" name="Text Box 49">
                <a:extLst>
                  <a:ext uri="{FF2B5EF4-FFF2-40B4-BE49-F238E27FC236}">
                    <a16:creationId xmlns:a16="http://schemas.microsoft.com/office/drawing/2014/main" id="{15D8DDB5-D3A2-4629-AD7E-C38B30FC0BCF}"/>
                  </a:ext>
                </a:extLst>
              </p:cNvPr>
              <p:cNvSpPr txBox="1">
                <a:spLocks noChangeArrowheads="1"/>
              </p:cNvSpPr>
              <p:nvPr/>
            </p:nvSpPr>
            <p:spPr bwMode="auto">
              <a:xfrm>
                <a:off x="541" y="2389"/>
                <a:ext cx="2353" cy="144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a</a:t>
                </a:r>
                <a:r>
                  <a:rPr lang="en-US" altLang="zh-CN" sz="2400" baseline="-25000" dirty="0">
                    <a:latin typeface="黑体" panose="02010609060101010101" pitchFamily="49" charset="-122"/>
                    <a:ea typeface="黑体" panose="02010609060101010101" pitchFamily="49" charset="-122"/>
                  </a:rPr>
                  <a:t>00</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01</a:t>
                </a:r>
                <a:r>
                  <a:rPr lang="en-US" altLang="zh-CN" sz="2400" dirty="0">
                    <a:latin typeface="黑体" panose="02010609060101010101" pitchFamily="49" charset="-122"/>
                    <a:ea typeface="黑体" panose="02010609060101010101" pitchFamily="49" charset="-122"/>
                  </a:rPr>
                  <a:t>      </a:t>
                </a:r>
                <a:r>
                  <a:rPr lang="en-US" altLang="zh-CN" sz="2400" baseline="-250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eaLnBrk="1" hangingPunct="1">
                  <a:buNone/>
                </a:pPr>
                <a:r>
                  <a:rPr lang="en-US" altLang="zh-CN" sz="2400" dirty="0">
                    <a:latin typeface="黑体" panose="02010609060101010101" pitchFamily="49" charset="-122"/>
                    <a:ea typeface="黑体" panose="02010609060101010101" pitchFamily="49" charset="-122"/>
                  </a:rPr>
                  <a:t>a</a:t>
                </a:r>
                <a:r>
                  <a:rPr lang="en-US" altLang="zh-CN" sz="2400" baseline="-25000" dirty="0">
                    <a:latin typeface="黑体" panose="02010609060101010101" pitchFamily="49" charset="-122"/>
                    <a:ea typeface="黑体" panose="02010609060101010101" pitchFamily="49" charset="-122"/>
                  </a:rPr>
                  <a:t>10</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11</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12          </a:t>
                </a:r>
                <a:r>
                  <a:rPr lang="en-US" altLang="zh-CN" sz="2400" dirty="0">
                    <a:latin typeface="黑体" panose="02010609060101010101" pitchFamily="49" charset="-122"/>
                    <a:ea typeface="黑体" panose="02010609060101010101" pitchFamily="49" charset="-122"/>
                  </a:rPr>
                  <a:t>0</a:t>
                </a:r>
              </a:p>
              <a:p>
                <a:pPr eaLnBrk="1" hangingPunct="1">
                  <a:buNone/>
                </a:pPr>
                <a:endParaRPr lang="en-US" altLang="zh-CN" sz="2400"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   0                a</a:t>
                </a:r>
                <a:r>
                  <a:rPr lang="en-US" altLang="zh-CN" sz="2400" baseline="-25000" dirty="0">
                    <a:latin typeface="黑体" panose="02010609060101010101" pitchFamily="49" charset="-122"/>
                    <a:ea typeface="黑体" panose="02010609060101010101" pitchFamily="49" charset="-122"/>
                  </a:rPr>
                  <a:t>n-2,n-1</a:t>
                </a:r>
                <a:r>
                  <a:rPr lang="en-US" altLang="zh-CN" sz="2400" dirty="0">
                    <a:latin typeface="黑体" panose="02010609060101010101" pitchFamily="49" charset="-122"/>
                    <a:ea typeface="黑体" panose="02010609060101010101" pitchFamily="49" charset="-122"/>
                  </a:rPr>
                  <a:t>  </a:t>
                </a:r>
              </a:p>
              <a:p>
                <a:pPr eaLnBrk="1" hangingPunct="1">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n-1,n-2</a:t>
                </a:r>
                <a:r>
                  <a:rPr lang="en-US" altLang="zh-CN" sz="2400" dirty="0">
                    <a:latin typeface="黑体" panose="02010609060101010101" pitchFamily="49" charset="-122"/>
                    <a:ea typeface="黑体" panose="02010609060101010101" pitchFamily="49" charset="-122"/>
                  </a:rPr>
                  <a:t>  a</a:t>
                </a:r>
                <a:r>
                  <a:rPr lang="en-US" altLang="zh-CN" sz="2400" baseline="-25000" dirty="0">
                    <a:latin typeface="黑体" panose="02010609060101010101" pitchFamily="49" charset="-122"/>
                    <a:ea typeface="黑体" panose="02010609060101010101" pitchFamily="49" charset="-122"/>
                  </a:rPr>
                  <a:t>n-1,n-1</a:t>
                </a:r>
                <a:r>
                  <a:rPr lang="en-US" altLang="zh-CN" sz="2400" dirty="0">
                    <a:latin typeface="黑体" panose="02010609060101010101" pitchFamily="49" charset="-122"/>
                    <a:ea typeface="黑体" panose="02010609060101010101" pitchFamily="49" charset="-122"/>
                  </a:rPr>
                  <a:t>      </a:t>
                </a:r>
                <a:endParaRPr lang="zh-CN" altLang="en-US" sz="2000" baseline="-25000" dirty="0">
                  <a:latin typeface="黑体" panose="02010609060101010101" pitchFamily="49" charset="-122"/>
                  <a:ea typeface="黑体" panose="02010609060101010101" pitchFamily="49" charset="-122"/>
                </a:endParaRPr>
              </a:p>
            </p:txBody>
          </p:sp>
        </p:grpSp>
        <p:sp>
          <p:nvSpPr>
            <p:cNvPr id="29743" name="Text Box 50">
              <a:extLst>
                <a:ext uri="{FF2B5EF4-FFF2-40B4-BE49-F238E27FC236}">
                  <a16:creationId xmlns:a16="http://schemas.microsoft.com/office/drawing/2014/main" id="{D1FE0995-DA04-412E-A72F-AD5C5C661B58}"/>
                </a:ext>
              </a:extLst>
            </p:cNvPr>
            <p:cNvSpPr txBox="1">
              <a:spLocks noChangeArrowheads="1"/>
            </p:cNvSpPr>
            <p:nvPr/>
          </p:nvSpPr>
          <p:spPr bwMode="auto">
            <a:xfrm>
              <a:off x="1544" y="3464"/>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dirty="0" err="1"/>
                <a:t>A</a:t>
              </a:r>
              <a:r>
                <a:rPr lang="en-US" altLang="zh-CN" sz="2400" baseline="-25000" dirty="0" err="1"/>
                <a:t>mxn</a:t>
              </a:r>
              <a:r>
                <a:rPr lang="en-US" altLang="zh-CN" sz="2400" baseline="-25000" dirty="0"/>
                <a:t>  </a:t>
              </a:r>
              <a:r>
                <a:rPr lang="en-US" altLang="zh-CN" sz="2400" dirty="0"/>
                <a:t>=</a:t>
              </a:r>
            </a:p>
          </p:txBody>
        </p:sp>
      </p:grpSp>
      <p:cxnSp>
        <p:nvCxnSpPr>
          <p:cNvPr id="4" name="直接连接符 3">
            <a:extLst>
              <a:ext uri="{FF2B5EF4-FFF2-40B4-BE49-F238E27FC236}">
                <a16:creationId xmlns:a16="http://schemas.microsoft.com/office/drawing/2014/main" id="{D0AAA7E2-1B83-4C5B-8BE9-D761D085B019}"/>
              </a:ext>
            </a:extLst>
          </p:cNvPr>
          <p:cNvCxnSpPr>
            <a:cxnSpLocks/>
          </p:cNvCxnSpPr>
          <p:nvPr/>
        </p:nvCxnSpPr>
        <p:spPr bwMode="auto">
          <a:xfrm>
            <a:off x="4085421" y="3552084"/>
            <a:ext cx="1710715" cy="957036"/>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6" name="直接连接符 5">
            <a:extLst>
              <a:ext uri="{FF2B5EF4-FFF2-40B4-BE49-F238E27FC236}">
                <a16:creationId xmlns:a16="http://schemas.microsoft.com/office/drawing/2014/main" id="{5AAE81AA-F3DA-44D9-A7D1-22D620F0789E}"/>
              </a:ext>
            </a:extLst>
          </p:cNvPr>
          <p:cNvCxnSpPr>
            <a:cxnSpLocks/>
          </p:cNvCxnSpPr>
          <p:nvPr/>
        </p:nvCxnSpPr>
        <p:spPr bwMode="auto">
          <a:xfrm>
            <a:off x="4671616" y="3474644"/>
            <a:ext cx="1260206" cy="661353"/>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8" name="直接连接符 7">
            <a:extLst>
              <a:ext uri="{FF2B5EF4-FFF2-40B4-BE49-F238E27FC236}">
                <a16:creationId xmlns:a16="http://schemas.microsoft.com/office/drawing/2014/main" id="{9F7F7CA5-F915-4EA7-B125-4EFCE275C418}"/>
              </a:ext>
            </a:extLst>
          </p:cNvPr>
          <p:cNvCxnSpPr/>
          <p:nvPr/>
        </p:nvCxnSpPr>
        <p:spPr bwMode="auto">
          <a:xfrm>
            <a:off x="3131840" y="3429000"/>
            <a:ext cx="1944216" cy="1080120"/>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13" name="直接连接符 12">
            <a:extLst>
              <a:ext uri="{FF2B5EF4-FFF2-40B4-BE49-F238E27FC236}">
                <a16:creationId xmlns:a16="http://schemas.microsoft.com/office/drawing/2014/main" id="{B71D2264-DD90-4677-8A9C-7ADB0C95CA58}"/>
              </a:ext>
            </a:extLst>
          </p:cNvPr>
          <p:cNvCxnSpPr/>
          <p:nvPr/>
        </p:nvCxnSpPr>
        <p:spPr bwMode="auto">
          <a:xfrm>
            <a:off x="3203848" y="2996952"/>
            <a:ext cx="360040" cy="216024"/>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17" name="直接连接符 16">
            <a:extLst>
              <a:ext uri="{FF2B5EF4-FFF2-40B4-BE49-F238E27FC236}">
                <a16:creationId xmlns:a16="http://schemas.microsoft.com/office/drawing/2014/main" id="{954CEBA3-6004-463E-82D9-F23F529591BB}"/>
              </a:ext>
            </a:extLst>
          </p:cNvPr>
          <p:cNvCxnSpPr/>
          <p:nvPr/>
        </p:nvCxnSpPr>
        <p:spPr bwMode="auto">
          <a:xfrm>
            <a:off x="3995936" y="2996952"/>
            <a:ext cx="360040" cy="216024"/>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Tree>
    <p:extLst>
      <p:ext uri="{BB962C8B-B14F-4D97-AF65-F5344CB8AC3E}">
        <p14:creationId xmlns:p14="http://schemas.microsoft.com/office/powerpoint/2010/main" val="960372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CAD216E-C234-4CB5-BA19-23423D0CEFB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三、稀疏矩阵</a:t>
            </a:r>
            <a:endParaRPr lang="en-US" altLang="zh-CN" sz="3200">
              <a:latin typeface="黑体" panose="02010609060101010101" pitchFamily="49" charset="-122"/>
              <a:ea typeface="黑体" panose="02010609060101010101" pitchFamily="49" charset="-122"/>
            </a:endParaRPr>
          </a:p>
        </p:txBody>
      </p:sp>
      <p:sp>
        <p:nvSpPr>
          <p:cNvPr id="32771" name="Text Box 3">
            <a:extLst>
              <a:ext uri="{FF2B5EF4-FFF2-40B4-BE49-F238E27FC236}">
                <a16:creationId xmlns:a16="http://schemas.microsoft.com/office/drawing/2014/main" id="{ECE9AD19-11BE-4C3C-98E0-21018B20A66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F13FEAA-5571-41C9-AB44-EDF760E2B824}" type="slidenum">
              <a:rPr lang="zh-CN" altLang="en-US" sz="2400"/>
              <a:pPr algn="r" eaLnBrk="1" hangingPunct="1">
                <a:spcBef>
                  <a:spcPct val="50000"/>
                </a:spcBef>
                <a:buClrTx/>
                <a:buSzTx/>
                <a:buFontTx/>
                <a:buNone/>
              </a:pPr>
              <a:t>23</a:t>
            </a:fld>
            <a:endParaRPr lang="en-US" altLang="zh-CN" sz="2400"/>
          </a:p>
        </p:txBody>
      </p:sp>
      <p:sp>
        <p:nvSpPr>
          <p:cNvPr id="32772" name="Text Box 4">
            <a:extLst>
              <a:ext uri="{FF2B5EF4-FFF2-40B4-BE49-F238E27FC236}">
                <a16:creationId xmlns:a16="http://schemas.microsoft.com/office/drawing/2014/main" id="{154B9D4D-C719-4A8C-8BA4-A1D22B533D8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矩阵的压缩存储</a:t>
            </a:r>
          </a:p>
        </p:txBody>
      </p:sp>
      <p:sp>
        <p:nvSpPr>
          <p:cNvPr id="32773" name="Rectangle 5">
            <a:extLst>
              <a:ext uri="{FF2B5EF4-FFF2-40B4-BE49-F238E27FC236}">
                <a16:creationId xmlns:a16="http://schemas.microsoft.com/office/drawing/2014/main" id="{AF91AD59-8751-4782-8060-C986A76649FB}"/>
              </a:ext>
            </a:extLst>
          </p:cNvPr>
          <p:cNvSpPr>
            <a:spLocks noGrp="1" noChangeArrowheads="1"/>
          </p:cNvSpPr>
          <p:nvPr>
            <p:ph type="body" idx="1"/>
          </p:nvPr>
        </p:nvSpPr>
        <p:spPr>
          <a:xfrm>
            <a:off x="323850" y="2819400"/>
            <a:ext cx="882015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稀疏矩阵：矩阵中有许多值相同的元素或者零元素，而且分布没有任何规律</a:t>
            </a:r>
          </a:p>
          <a:p>
            <a:pPr eaLnBrk="1" hangingPunct="1">
              <a:spcBef>
                <a:spcPct val="50000"/>
              </a:spcBef>
            </a:pPr>
            <a:r>
              <a:rPr lang="zh-CN" altLang="en-US" b="1">
                <a:latin typeface="黑体" panose="02010609060101010101" pitchFamily="49" charset="-122"/>
                <a:ea typeface="黑体" panose="02010609060101010101" pitchFamily="49" charset="-122"/>
              </a:rPr>
              <a:t>假设在</a:t>
            </a:r>
            <a:r>
              <a:rPr lang="en-US" altLang="zh-CN" b="1">
                <a:latin typeface="黑体" panose="02010609060101010101" pitchFamily="49" charset="-122"/>
                <a:ea typeface="黑体" panose="02010609060101010101" pitchFamily="49" charset="-122"/>
              </a:rPr>
              <a:t>mxn</a:t>
            </a:r>
            <a:r>
              <a:rPr lang="zh-CN" altLang="en-US" b="1">
                <a:latin typeface="黑体" panose="02010609060101010101" pitchFamily="49" charset="-122"/>
                <a:ea typeface="黑体" panose="02010609060101010101" pitchFamily="49" charset="-122"/>
              </a:rPr>
              <a:t>的矩阵中，有</a:t>
            </a:r>
            <a:r>
              <a:rPr lang="en-US" altLang="zh-CN" b="1">
                <a:latin typeface="黑体" panose="02010609060101010101" pitchFamily="49" charset="-122"/>
                <a:ea typeface="黑体" panose="02010609060101010101" pitchFamily="49" charset="-122"/>
              </a:rPr>
              <a:t>t</a:t>
            </a:r>
            <a:r>
              <a:rPr lang="zh-CN" altLang="en-US" b="1">
                <a:latin typeface="黑体" panose="02010609060101010101" pitchFamily="49" charset="-122"/>
                <a:ea typeface="黑体" panose="02010609060101010101" pitchFamily="49" charset="-122"/>
              </a:rPr>
              <a:t>个非零元素，令：</a:t>
            </a:r>
          </a:p>
          <a:p>
            <a:pPr eaLnBrk="1" hangingPunct="1">
              <a:spcBef>
                <a:spcPct val="5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δ= t /(m </a:t>
            </a:r>
            <a:r>
              <a:rPr lang="en-US" altLang="zh-CN">
                <a:latin typeface="黑体" panose="02010609060101010101" pitchFamily="49" charset="-122"/>
                <a:ea typeface="黑体" panose="02010609060101010101" pitchFamily="49" charset="-122"/>
              </a:rPr>
              <a:t>x </a:t>
            </a:r>
            <a:r>
              <a:rPr lang="en-US" altLang="zh-CN" b="1">
                <a:latin typeface="黑体" panose="02010609060101010101" pitchFamily="49" charset="-122"/>
                <a:ea typeface="黑体" panose="02010609060101010101" pitchFamily="49" charset="-122"/>
              </a:rPr>
              <a:t>n)</a:t>
            </a:r>
          </a:p>
          <a:p>
            <a:pPr eaLnBrk="1" hangingPunct="1">
              <a:spcBef>
                <a:spcPct val="50000"/>
              </a:spcBef>
            </a:pPr>
            <a:r>
              <a:rPr lang="zh-CN" altLang="en-US" b="1">
                <a:latin typeface="黑体" panose="02010609060101010101" pitchFamily="49" charset="-122"/>
                <a:ea typeface="黑体" panose="02010609060101010101" pitchFamily="49" charset="-122"/>
              </a:rPr>
              <a:t>如果稀疏因子</a:t>
            </a:r>
            <a:r>
              <a:rPr lang="en-US" altLang="zh-CN" b="1">
                <a:solidFill>
                  <a:srgbClr val="FF0000"/>
                </a:solidFill>
                <a:latin typeface="黑体" panose="02010609060101010101" pitchFamily="49" charset="-122"/>
                <a:ea typeface="黑体" panose="02010609060101010101" pitchFamily="49" charset="-122"/>
              </a:rPr>
              <a:t>δ≤0.05</a:t>
            </a:r>
            <a:r>
              <a:rPr lang="zh-CN" altLang="en-US" b="1">
                <a:latin typeface="黑体" panose="02010609060101010101" pitchFamily="49" charset="-122"/>
                <a:ea typeface="黑体" panose="02010609060101010101" pitchFamily="49" charset="-122"/>
              </a:rPr>
              <a:t>，则称该矩阵为稀疏矩阵</a:t>
            </a:r>
          </a:p>
        </p:txBody>
      </p:sp>
      <p:sp>
        <p:nvSpPr>
          <p:cNvPr id="32774" name="Rectangle 6">
            <a:extLst>
              <a:ext uri="{FF2B5EF4-FFF2-40B4-BE49-F238E27FC236}">
                <a16:creationId xmlns:a16="http://schemas.microsoft.com/office/drawing/2014/main" id="{A90ACE01-F593-4F18-8CF1-CB20B4B9D4F8}"/>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8F60A0A-0130-4E66-A9D9-B2564F67CECA}"/>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三、稀疏矩阵</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三元组</a:t>
            </a:r>
            <a:r>
              <a:rPr lang="en-US" altLang="zh-CN" sz="3200">
                <a:latin typeface="黑体" panose="02010609060101010101" pitchFamily="49" charset="-122"/>
                <a:ea typeface="黑体" panose="02010609060101010101" pitchFamily="49" charset="-122"/>
              </a:rPr>
              <a:t>)</a:t>
            </a:r>
          </a:p>
        </p:txBody>
      </p:sp>
      <p:sp>
        <p:nvSpPr>
          <p:cNvPr id="33795" name="Text Box 3">
            <a:extLst>
              <a:ext uri="{FF2B5EF4-FFF2-40B4-BE49-F238E27FC236}">
                <a16:creationId xmlns:a16="http://schemas.microsoft.com/office/drawing/2014/main" id="{2E57109E-F41A-45E7-8885-95D5305654A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231340A-9851-452D-9C8A-E81E3D8D2F9E}" type="slidenum">
              <a:rPr lang="zh-CN" altLang="en-US" sz="2400"/>
              <a:pPr algn="r" eaLnBrk="1" hangingPunct="1">
                <a:spcBef>
                  <a:spcPct val="50000"/>
                </a:spcBef>
                <a:buClrTx/>
                <a:buSzTx/>
                <a:buFontTx/>
                <a:buNone/>
              </a:pPr>
              <a:t>24</a:t>
            </a:fld>
            <a:endParaRPr lang="en-US" altLang="zh-CN" sz="2400"/>
          </a:p>
        </p:txBody>
      </p:sp>
      <p:sp>
        <p:nvSpPr>
          <p:cNvPr id="33796" name="Text Box 4">
            <a:extLst>
              <a:ext uri="{FF2B5EF4-FFF2-40B4-BE49-F238E27FC236}">
                <a16:creationId xmlns:a16="http://schemas.microsoft.com/office/drawing/2014/main" id="{D62B72BE-759F-41A6-A74E-3D30EC739CF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矩阵的压缩存储</a:t>
            </a:r>
          </a:p>
        </p:txBody>
      </p:sp>
      <p:sp>
        <p:nvSpPr>
          <p:cNvPr id="33797" name="Rectangle 5">
            <a:extLst>
              <a:ext uri="{FF2B5EF4-FFF2-40B4-BE49-F238E27FC236}">
                <a16:creationId xmlns:a16="http://schemas.microsoft.com/office/drawing/2014/main" id="{116AB077-2DD7-4827-BCC5-BBAA95577DB0}"/>
              </a:ext>
            </a:extLst>
          </p:cNvPr>
          <p:cNvSpPr>
            <a:spLocks noGrp="1" noChangeArrowheads="1"/>
          </p:cNvSpPr>
          <p:nvPr>
            <p:ph type="body" idx="1"/>
          </p:nvPr>
        </p:nvSpPr>
        <p:spPr>
          <a:xfrm>
            <a:off x="323850" y="2819400"/>
            <a:ext cx="8820150" cy="4038600"/>
          </a:xfrm>
        </p:spPr>
        <p:txBody>
          <a:bodyPr/>
          <a:lstStyle/>
          <a:p>
            <a:pPr eaLnBrk="1" hangingPunct="1">
              <a:spcBef>
                <a:spcPct val="50000"/>
              </a:spcBef>
            </a:pPr>
            <a:r>
              <a:rPr lang="zh-CN" altLang="en-US" sz="2800" b="1" dirty="0">
                <a:latin typeface="黑体" panose="02010609060101010101" pitchFamily="49" charset="-122"/>
                <a:ea typeface="黑体" panose="02010609060101010101" pitchFamily="49" charset="-122"/>
              </a:rPr>
              <a:t>用三元组存储稀疏矩阵中的</a:t>
            </a:r>
            <a:r>
              <a:rPr lang="zh-CN" altLang="en-US" sz="2800" b="1" dirty="0">
                <a:solidFill>
                  <a:srgbClr val="FF0000"/>
                </a:solidFill>
                <a:latin typeface="黑体" panose="02010609060101010101" pitchFamily="49" charset="-122"/>
                <a:ea typeface="黑体" panose="02010609060101010101" pitchFamily="49" charset="-122"/>
              </a:rPr>
              <a:t>非零元素</a:t>
            </a:r>
          </a:p>
          <a:p>
            <a:pPr eaLnBrk="1" hangingPunct="1">
              <a:spcBef>
                <a:spcPct val="50000"/>
              </a:spcBef>
            </a:pPr>
            <a:r>
              <a:rPr lang="zh-CN" altLang="en-US" sz="2800" b="1" dirty="0">
                <a:latin typeface="黑体" panose="02010609060101010101" pitchFamily="49" charset="-122"/>
                <a:ea typeface="黑体" panose="02010609060101010101" pitchFamily="49" charset="-122"/>
              </a:rPr>
              <a:t>三元组</a:t>
            </a:r>
            <a:r>
              <a:rPr lang="en-US" altLang="zh-CN" sz="2800" b="1" dirty="0">
                <a:latin typeface="黑体" panose="02010609060101010101" pitchFamily="49" charset="-122"/>
                <a:ea typeface="黑体" panose="02010609060101010101" pitchFamily="49" charset="-122"/>
              </a:rPr>
              <a:t>(</a:t>
            </a:r>
            <a:r>
              <a:rPr lang="en-US" altLang="zh-CN" sz="2800" b="1" dirty="0" err="1">
                <a:latin typeface="黑体" panose="02010609060101010101" pitchFamily="49" charset="-122"/>
                <a:ea typeface="黑体" panose="02010609060101010101" pitchFamily="49" charset="-122"/>
              </a:rPr>
              <a:t>i,j,a</a:t>
            </a:r>
            <a:r>
              <a:rPr lang="en-US" altLang="zh-CN" sz="2800" b="1" baseline="-25000" dirty="0" err="1">
                <a:latin typeface="黑体" panose="02010609060101010101" pitchFamily="49" charset="-122"/>
                <a:ea typeface="黑体" panose="02010609060101010101" pitchFamily="49" charset="-122"/>
              </a:rPr>
              <a:t>ij</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表示矩阵中</a:t>
            </a:r>
            <a:r>
              <a:rPr lang="en-US" altLang="zh-CN" sz="2800" b="1" dirty="0" err="1">
                <a:solidFill>
                  <a:srgbClr val="FF0000"/>
                </a:solidFill>
                <a:latin typeface="黑体" panose="02010609060101010101" pitchFamily="49" charset="-122"/>
                <a:ea typeface="黑体" panose="02010609060101010101" pitchFamily="49" charset="-122"/>
              </a:rPr>
              <a:t>i</a:t>
            </a:r>
            <a:r>
              <a:rPr lang="zh-CN" altLang="en-US" sz="2800" b="1" dirty="0">
                <a:solidFill>
                  <a:srgbClr val="FF0000"/>
                </a:solidFill>
                <a:latin typeface="黑体" panose="02010609060101010101" pitchFamily="49" charset="-122"/>
                <a:ea typeface="黑体" panose="02010609060101010101" pitchFamily="49" charset="-122"/>
              </a:rPr>
              <a:t>行</a:t>
            </a:r>
            <a:r>
              <a:rPr lang="zh-CN" altLang="en-US" sz="2800" b="1" dirty="0">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j</a:t>
            </a:r>
            <a:r>
              <a:rPr lang="zh-CN" altLang="en-US" sz="2800" b="1" dirty="0">
                <a:solidFill>
                  <a:srgbClr val="FF0000"/>
                </a:solidFill>
                <a:latin typeface="黑体" panose="02010609060101010101" pitchFamily="49" charset="-122"/>
                <a:ea typeface="黑体" panose="02010609060101010101" pitchFamily="49" charset="-122"/>
              </a:rPr>
              <a:t>列</a:t>
            </a:r>
            <a:r>
              <a:rPr lang="zh-CN" altLang="en-US" sz="2800" b="1" dirty="0">
                <a:latin typeface="黑体" panose="02010609060101010101" pitchFamily="49" charset="-122"/>
                <a:ea typeface="黑体" panose="02010609060101010101" pitchFamily="49" charset="-122"/>
              </a:rPr>
              <a:t>位置的值为</a:t>
            </a:r>
            <a:r>
              <a:rPr lang="en-US" altLang="zh-CN" sz="2800" b="1" dirty="0">
                <a:solidFill>
                  <a:srgbClr val="FF0000"/>
                </a:solidFill>
                <a:latin typeface="黑体" panose="02010609060101010101" pitchFamily="49" charset="-122"/>
                <a:ea typeface="黑体" panose="02010609060101010101" pitchFamily="49" charset="-122"/>
              </a:rPr>
              <a:t>a</a:t>
            </a:r>
            <a:r>
              <a:rPr lang="en-US" altLang="zh-CN" sz="2800" b="1" baseline="-25000" dirty="0">
                <a:solidFill>
                  <a:srgbClr val="FF0000"/>
                </a:solidFill>
                <a:latin typeface="黑体" panose="02010609060101010101" pitchFamily="49" charset="-122"/>
                <a:ea typeface="黑体" panose="02010609060101010101" pitchFamily="49" charset="-122"/>
              </a:rPr>
              <a:t>ij</a:t>
            </a:r>
            <a:endParaRPr lang="en-US" altLang="zh-CN" sz="2800" b="1" dirty="0">
              <a:solidFill>
                <a:srgbClr val="FF0000"/>
              </a:solidFill>
              <a:latin typeface="黑体" panose="02010609060101010101" pitchFamily="49" charset="-122"/>
              <a:ea typeface="黑体" panose="02010609060101010101" pitchFamily="49" charset="-122"/>
            </a:endParaRPr>
          </a:p>
        </p:txBody>
      </p:sp>
      <p:sp>
        <p:nvSpPr>
          <p:cNvPr id="33798" name="Rectangle 6">
            <a:extLst>
              <a:ext uri="{FF2B5EF4-FFF2-40B4-BE49-F238E27FC236}">
                <a16:creationId xmlns:a16="http://schemas.microsoft.com/office/drawing/2014/main" id="{0AB010D9-28FD-423E-A5FC-EFB139CFB66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grpSp>
        <p:nvGrpSpPr>
          <p:cNvPr id="33799" name="Group 24">
            <a:extLst>
              <a:ext uri="{FF2B5EF4-FFF2-40B4-BE49-F238E27FC236}">
                <a16:creationId xmlns:a16="http://schemas.microsoft.com/office/drawing/2014/main" id="{A6529202-C7EB-4B4C-A0DA-B0D3D6ABB494}"/>
              </a:ext>
            </a:extLst>
          </p:cNvPr>
          <p:cNvGrpSpPr>
            <a:grpSpLocks/>
          </p:cNvGrpSpPr>
          <p:nvPr/>
        </p:nvGrpSpPr>
        <p:grpSpPr bwMode="auto">
          <a:xfrm>
            <a:off x="5219700" y="4508500"/>
            <a:ext cx="2976563" cy="2071688"/>
            <a:chOff x="2608" y="2976"/>
            <a:chExt cx="1875" cy="1305"/>
          </a:xfrm>
        </p:grpSpPr>
        <p:grpSp>
          <p:nvGrpSpPr>
            <p:cNvPr id="33838" name="Group 19">
              <a:extLst>
                <a:ext uri="{FF2B5EF4-FFF2-40B4-BE49-F238E27FC236}">
                  <a16:creationId xmlns:a16="http://schemas.microsoft.com/office/drawing/2014/main" id="{CF2DCD30-91B9-45B6-AC58-6F9A1A22F069}"/>
                </a:ext>
              </a:extLst>
            </p:cNvPr>
            <p:cNvGrpSpPr>
              <a:grpSpLocks/>
            </p:cNvGrpSpPr>
            <p:nvPr/>
          </p:nvGrpSpPr>
          <p:grpSpPr bwMode="auto">
            <a:xfrm>
              <a:off x="2608" y="3072"/>
              <a:ext cx="1860" cy="1175"/>
              <a:chOff x="624" y="4416"/>
              <a:chExt cx="1584" cy="1008"/>
            </a:xfrm>
          </p:grpSpPr>
          <p:sp>
            <p:nvSpPr>
              <p:cNvPr id="33840" name="AutoShape 20">
                <a:extLst>
                  <a:ext uri="{FF2B5EF4-FFF2-40B4-BE49-F238E27FC236}">
                    <a16:creationId xmlns:a16="http://schemas.microsoft.com/office/drawing/2014/main" id="{9B865232-6FA9-4F6A-B37B-521DC09B4651}"/>
                  </a:ext>
                </a:extLst>
              </p:cNvPr>
              <p:cNvSpPr>
                <a:spLocks/>
              </p:cNvSpPr>
              <p:nvPr/>
            </p:nvSpPr>
            <p:spPr bwMode="auto">
              <a:xfrm>
                <a:off x="624" y="4464"/>
                <a:ext cx="48" cy="960"/>
              </a:xfrm>
              <a:prstGeom prst="leftBracket">
                <a:avLst>
                  <a:gd name="adj" fmla="val 1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3841" name="AutoShape 21">
                <a:extLst>
                  <a:ext uri="{FF2B5EF4-FFF2-40B4-BE49-F238E27FC236}">
                    <a16:creationId xmlns:a16="http://schemas.microsoft.com/office/drawing/2014/main" id="{3221BE77-2C14-4FB0-8948-1FD1AB1C94C4}"/>
                  </a:ext>
                </a:extLst>
              </p:cNvPr>
              <p:cNvSpPr>
                <a:spLocks/>
              </p:cNvSpPr>
              <p:nvPr/>
            </p:nvSpPr>
            <p:spPr bwMode="auto">
              <a:xfrm flipH="1">
                <a:off x="2160" y="4416"/>
                <a:ext cx="48" cy="1008"/>
              </a:xfrm>
              <a:prstGeom prst="leftBracket">
                <a:avLst>
                  <a:gd name="adj" fmla="val 17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33839" name="Text Box 22">
              <a:extLst>
                <a:ext uri="{FF2B5EF4-FFF2-40B4-BE49-F238E27FC236}">
                  <a16:creationId xmlns:a16="http://schemas.microsoft.com/office/drawing/2014/main" id="{485BFDE0-FBD2-4E7D-A7DC-E3E33DEE2192}"/>
                </a:ext>
              </a:extLst>
            </p:cNvPr>
            <p:cNvSpPr txBox="1">
              <a:spLocks noChangeArrowheads="1"/>
            </p:cNvSpPr>
            <p:nvPr/>
          </p:nvSpPr>
          <p:spPr bwMode="auto">
            <a:xfrm>
              <a:off x="2648" y="2976"/>
              <a:ext cx="1835" cy="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 0 12  9  0  0  0  0</a:t>
              </a:r>
              <a:endParaRPr lang="zh-CN" altLang="en-US" sz="2000" b="1">
                <a:latin typeface="黑体" panose="02010609060101010101" pitchFamily="49" charset="-122"/>
                <a:ea typeface="黑体" panose="02010609060101010101" pitchFamily="49" charset="-122"/>
              </a:endParaRPr>
            </a:p>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 0  0  0  0  0  0  0</a:t>
              </a:r>
            </a:p>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-3  0  0  0  0 14  0</a:t>
              </a:r>
            </a:p>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 0  0 24  0  0  0  0</a:t>
              </a:r>
            </a:p>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 0 18  0  0  0  0  0</a:t>
              </a:r>
            </a:p>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15  0  0 -7  0  0  0</a:t>
              </a:r>
              <a:endParaRPr lang="en-US" altLang="zh-CN" sz="2000" b="1" baseline="-25000">
                <a:latin typeface="黑体" panose="02010609060101010101" pitchFamily="49" charset="-122"/>
                <a:ea typeface="黑体" panose="02010609060101010101" pitchFamily="49" charset="-122"/>
              </a:endParaRPr>
            </a:p>
          </p:txBody>
        </p:sp>
      </p:grpSp>
      <p:graphicFrame>
        <p:nvGraphicFramePr>
          <p:cNvPr id="251971" name="Group 67">
            <a:extLst>
              <a:ext uri="{FF2B5EF4-FFF2-40B4-BE49-F238E27FC236}">
                <a16:creationId xmlns:a16="http://schemas.microsoft.com/office/drawing/2014/main" id="{CAFDB861-4B24-4D5A-98CC-4B087AAEFA3A}"/>
              </a:ext>
            </a:extLst>
          </p:cNvPr>
          <p:cNvGraphicFramePr>
            <a:graphicFrameLocks noGrp="1"/>
          </p:cNvGraphicFramePr>
          <p:nvPr/>
        </p:nvGraphicFramePr>
        <p:xfrm>
          <a:off x="684213" y="4292600"/>
          <a:ext cx="3263900" cy="2438400"/>
        </p:xfrm>
        <a:graphic>
          <a:graphicData uri="http://schemas.openxmlformats.org/drawingml/2006/table">
            <a:tbl>
              <a:tblPr/>
              <a:tblGrid>
                <a:gridCol w="1087437">
                  <a:extLst>
                    <a:ext uri="{9D8B030D-6E8A-4147-A177-3AD203B41FA5}">
                      <a16:colId xmlns:a16="http://schemas.microsoft.com/office/drawing/2014/main" val="957169488"/>
                    </a:ext>
                  </a:extLst>
                </a:gridCol>
                <a:gridCol w="1089025">
                  <a:extLst>
                    <a:ext uri="{9D8B030D-6E8A-4147-A177-3AD203B41FA5}">
                      <a16:colId xmlns:a16="http://schemas.microsoft.com/office/drawing/2014/main" val="3895879891"/>
                    </a:ext>
                  </a:extLst>
                </a:gridCol>
                <a:gridCol w="1087438">
                  <a:extLst>
                    <a:ext uri="{9D8B030D-6E8A-4147-A177-3AD203B41FA5}">
                      <a16:colId xmlns:a16="http://schemas.microsoft.com/office/drawing/2014/main" val="276510754"/>
                    </a:ext>
                  </a:extLst>
                </a:gridCol>
              </a:tblGrid>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rgbClr val="FF0000"/>
                          </a:solidFill>
                          <a:effectLst/>
                          <a:latin typeface="黑体" panose="02010609060101010101" pitchFamily="49" charset="-122"/>
                          <a:ea typeface="黑体" panose="02010609060101010101" pitchFamily="49" charset="-122"/>
                        </a:rPr>
                        <a:t>行</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rgbClr val="FF0000"/>
                          </a:solidFill>
                          <a:effectLst/>
                          <a:latin typeface="黑体" panose="02010609060101010101" pitchFamily="49" charset="-122"/>
                          <a:ea typeface="黑体" panose="02010609060101010101" pitchFamily="49" charset="-122"/>
                        </a:rPr>
                        <a:t>列</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rgbClr val="FF0000"/>
                          </a:solidFill>
                          <a:effectLst/>
                          <a:latin typeface="黑体" panose="02010609060101010101" pitchFamily="49" charset="-122"/>
                          <a:ea typeface="黑体" panose="02010609060101010101" pitchFamily="49" charset="-122"/>
                        </a:rPr>
                        <a:t>值</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34063355"/>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12</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96679239"/>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9</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19932386"/>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-3</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01902045"/>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5</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14</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22200178"/>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3</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24</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74101724"/>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4</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18</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70711447"/>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5</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15</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4897216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2EA1E4E-EC1C-426D-9741-79A55EF317F8}"/>
              </a:ext>
            </a:extLst>
          </p:cNvPr>
          <p:cNvSpPr>
            <a:spLocks noGrp="1" noChangeArrowheads="1"/>
          </p:cNvSpPr>
          <p:nvPr>
            <p:ph type="title"/>
          </p:nvPr>
        </p:nvSpPr>
        <p:spPr>
          <a:xfrm>
            <a:off x="457200" y="1981200"/>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三、稀疏矩阵</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转置运算</a:t>
            </a:r>
            <a:r>
              <a:rPr lang="en-US" altLang="zh-CN" sz="3200" dirty="0">
                <a:latin typeface="黑体" panose="02010609060101010101" pitchFamily="49" charset="-122"/>
                <a:ea typeface="黑体" panose="02010609060101010101" pitchFamily="49" charset="-122"/>
              </a:rPr>
              <a:t>)</a:t>
            </a:r>
          </a:p>
        </p:txBody>
      </p:sp>
      <p:sp>
        <p:nvSpPr>
          <p:cNvPr id="34819" name="Text Box 3">
            <a:extLst>
              <a:ext uri="{FF2B5EF4-FFF2-40B4-BE49-F238E27FC236}">
                <a16:creationId xmlns:a16="http://schemas.microsoft.com/office/drawing/2014/main" id="{F49B83DA-0736-497C-8D0F-63B2F927CB1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2E1A92A-E075-41DC-9509-BEA2C76AC643}" type="slidenum">
              <a:rPr lang="zh-CN" altLang="en-US" sz="2400"/>
              <a:pPr algn="r" eaLnBrk="1" hangingPunct="1">
                <a:spcBef>
                  <a:spcPct val="50000"/>
                </a:spcBef>
                <a:buClrTx/>
                <a:buSzTx/>
                <a:buFontTx/>
                <a:buNone/>
              </a:pPr>
              <a:t>25</a:t>
            </a:fld>
            <a:endParaRPr lang="en-US" altLang="zh-CN" sz="2400"/>
          </a:p>
        </p:txBody>
      </p:sp>
      <p:sp>
        <p:nvSpPr>
          <p:cNvPr id="34820" name="Text Box 4">
            <a:extLst>
              <a:ext uri="{FF2B5EF4-FFF2-40B4-BE49-F238E27FC236}">
                <a16:creationId xmlns:a16="http://schemas.microsoft.com/office/drawing/2014/main" id="{558C202E-67F9-49E9-8FB5-83BE77B4F1A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矩阵的压缩存储</a:t>
            </a:r>
          </a:p>
        </p:txBody>
      </p:sp>
      <p:sp>
        <p:nvSpPr>
          <p:cNvPr id="34821" name="Rectangle 5">
            <a:extLst>
              <a:ext uri="{FF2B5EF4-FFF2-40B4-BE49-F238E27FC236}">
                <a16:creationId xmlns:a16="http://schemas.microsoft.com/office/drawing/2014/main" id="{165C8A85-288B-4513-8396-E33BC57DBE04}"/>
              </a:ext>
            </a:extLst>
          </p:cNvPr>
          <p:cNvSpPr>
            <a:spLocks noGrp="1" noChangeArrowheads="1"/>
          </p:cNvSpPr>
          <p:nvPr>
            <p:ph type="body" idx="1"/>
          </p:nvPr>
        </p:nvSpPr>
        <p:spPr>
          <a:xfrm>
            <a:off x="323850" y="2708275"/>
            <a:ext cx="8820150" cy="4149725"/>
          </a:xfrm>
        </p:spPr>
        <p:txBody>
          <a:bodyPr/>
          <a:lstStyle/>
          <a:p>
            <a:pPr eaLnBrk="1" hangingPunct="1">
              <a:lnSpc>
                <a:spcPct val="80000"/>
              </a:lnSpc>
            </a:pPr>
            <a:r>
              <a:rPr lang="zh-CN" altLang="en-US" sz="2800" b="1" dirty="0">
                <a:latin typeface="黑体" panose="02010609060101010101" pitchFamily="49" charset="-122"/>
                <a:ea typeface="黑体" panose="02010609060101010101" pitchFamily="49" charset="-122"/>
              </a:rPr>
              <a:t>设矩阵</a:t>
            </a:r>
            <a:r>
              <a:rPr lang="zh-CN" altLang="en-US" sz="2800" b="1" dirty="0">
                <a:solidFill>
                  <a:srgbClr val="FF0000"/>
                </a:solidFill>
                <a:latin typeface="黑体" panose="02010609060101010101" pitchFamily="49" charset="-122"/>
                <a:ea typeface="黑体" panose="02010609060101010101" pitchFamily="49" charset="-122"/>
              </a:rPr>
              <a:t>列数为</a:t>
            </a:r>
            <a:r>
              <a:rPr lang="en-US" altLang="zh-CN" sz="2800" b="1" dirty="0">
                <a:solidFill>
                  <a:srgbClr val="FF0000"/>
                </a:solidFill>
                <a:latin typeface="黑体" panose="02010609060101010101" pitchFamily="49" charset="-122"/>
                <a:ea typeface="黑体" panose="02010609060101010101" pitchFamily="49" charset="-122"/>
              </a:rPr>
              <a:t>m</a:t>
            </a:r>
            <a:r>
              <a:rPr lang="zh-CN" altLang="en-US" sz="2800" b="1" dirty="0">
                <a:latin typeface="黑体" panose="02010609060101010101" pitchFamily="49" charset="-122"/>
                <a:ea typeface="黑体" panose="02010609060101010101" pitchFamily="49" charset="-122"/>
              </a:rPr>
              <a:t>，对矩阵三元组表扫描</a:t>
            </a:r>
            <a:r>
              <a:rPr lang="en-US" altLang="zh-CN" sz="2800" b="1" dirty="0">
                <a:latin typeface="黑体" panose="02010609060101010101" pitchFamily="49" charset="-122"/>
                <a:ea typeface="黑体" panose="02010609060101010101" pitchFamily="49" charset="-122"/>
              </a:rPr>
              <a:t>m</a:t>
            </a:r>
            <a:r>
              <a:rPr lang="zh-CN" altLang="en-US" sz="2800" b="1" dirty="0">
                <a:latin typeface="黑体" panose="02010609060101010101" pitchFamily="49" charset="-122"/>
                <a:ea typeface="黑体" panose="02010609060101010101" pitchFamily="49" charset="-122"/>
              </a:rPr>
              <a:t>次</a:t>
            </a:r>
          </a:p>
          <a:p>
            <a:pPr eaLnBrk="1" hangingPunct="1">
              <a:lnSpc>
                <a:spcPct val="80000"/>
              </a:lnSpc>
            </a:pPr>
            <a:r>
              <a:rPr lang="zh-CN" altLang="en-US" sz="2800" b="1" dirty="0">
                <a:latin typeface="黑体" panose="02010609060101010101" pitchFamily="49" charset="-122"/>
                <a:ea typeface="黑体" panose="02010609060101010101" pitchFamily="49" charset="-122"/>
              </a:rPr>
              <a:t>第</a:t>
            </a:r>
            <a:r>
              <a:rPr lang="en-US" altLang="zh-CN" sz="2800" b="1" dirty="0">
                <a:latin typeface="黑体" panose="02010609060101010101" pitchFamily="49" charset="-122"/>
                <a:ea typeface="黑体" panose="02010609060101010101" pitchFamily="49" charset="-122"/>
              </a:rPr>
              <a:t>k</a:t>
            </a:r>
            <a:r>
              <a:rPr lang="zh-CN" altLang="en-US" sz="2800" b="1" dirty="0">
                <a:latin typeface="黑体" panose="02010609060101010101" pitchFamily="49" charset="-122"/>
                <a:ea typeface="黑体" panose="02010609060101010101" pitchFamily="49" charset="-122"/>
              </a:rPr>
              <a:t>次扫描，找寻所有列号为</a:t>
            </a:r>
            <a:r>
              <a:rPr lang="en-US" altLang="zh-CN" sz="2800" b="1" dirty="0">
                <a:latin typeface="黑体" panose="02010609060101010101" pitchFamily="49" charset="-122"/>
                <a:ea typeface="黑体" panose="02010609060101010101" pitchFamily="49" charset="-122"/>
              </a:rPr>
              <a:t>k</a:t>
            </a:r>
            <a:r>
              <a:rPr lang="zh-CN" altLang="en-US" sz="2800" b="1" dirty="0">
                <a:latin typeface="黑体" panose="02010609060101010101" pitchFamily="49" charset="-122"/>
                <a:ea typeface="黑体" panose="02010609060101010101" pitchFamily="49" charset="-122"/>
              </a:rPr>
              <a:t>的项</a:t>
            </a:r>
          </a:p>
          <a:p>
            <a:pPr eaLnBrk="1" hangingPunct="1">
              <a:lnSpc>
                <a:spcPct val="80000"/>
              </a:lnSpc>
            </a:pPr>
            <a:r>
              <a:rPr lang="zh-CN" altLang="en-US" sz="2800" b="1" dirty="0">
                <a:latin typeface="黑体" panose="02010609060101010101" pitchFamily="49" charset="-122"/>
                <a:ea typeface="黑体" panose="02010609060101010101" pitchFamily="49" charset="-122"/>
              </a:rPr>
              <a:t>将其行号变列号、列号变行号，顺次存于转置矩阵三元组表中</a:t>
            </a:r>
          </a:p>
        </p:txBody>
      </p:sp>
      <p:sp>
        <p:nvSpPr>
          <p:cNvPr id="34822" name="Rectangle 6">
            <a:extLst>
              <a:ext uri="{FF2B5EF4-FFF2-40B4-BE49-F238E27FC236}">
                <a16:creationId xmlns:a16="http://schemas.microsoft.com/office/drawing/2014/main" id="{AE47C0C3-F00C-4DC5-8FEC-333EB01B83E8}"/>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grpSp>
        <p:nvGrpSpPr>
          <p:cNvPr id="34823" name="Group 50">
            <a:extLst>
              <a:ext uri="{FF2B5EF4-FFF2-40B4-BE49-F238E27FC236}">
                <a16:creationId xmlns:a16="http://schemas.microsoft.com/office/drawing/2014/main" id="{2B3027A6-9C02-4512-9F7C-959F96C09E7A}"/>
              </a:ext>
            </a:extLst>
          </p:cNvPr>
          <p:cNvGrpSpPr>
            <a:grpSpLocks/>
          </p:cNvGrpSpPr>
          <p:nvPr/>
        </p:nvGrpSpPr>
        <p:grpSpPr bwMode="auto">
          <a:xfrm>
            <a:off x="5651500" y="4424363"/>
            <a:ext cx="2609850" cy="2433637"/>
            <a:chOff x="3560" y="2641"/>
            <a:chExt cx="1644" cy="1533"/>
          </a:xfrm>
        </p:grpSpPr>
        <p:sp>
          <p:nvSpPr>
            <p:cNvPr id="34862" name="AutoShape 9">
              <a:extLst>
                <a:ext uri="{FF2B5EF4-FFF2-40B4-BE49-F238E27FC236}">
                  <a16:creationId xmlns:a16="http://schemas.microsoft.com/office/drawing/2014/main" id="{0F555485-F85F-4398-A37A-9BD0B777397D}"/>
                </a:ext>
              </a:extLst>
            </p:cNvPr>
            <p:cNvSpPr>
              <a:spLocks/>
            </p:cNvSpPr>
            <p:nvPr/>
          </p:nvSpPr>
          <p:spPr bwMode="auto">
            <a:xfrm>
              <a:off x="3560" y="2641"/>
              <a:ext cx="49" cy="1463"/>
            </a:xfrm>
            <a:prstGeom prst="leftBracket">
              <a:avLst>
                <a:gd name="adj" fmla="val 24881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4863" name="AutoShape 10">
              <a:extLst>
                <a:ext uri="{FF2B5EF4-FFF2-40B4-BE49-F238E27FC236}">
                  <a16:creationId xmlns:a16="http://schemas.microsoft.com/office/drawing/2014/main" id="{8234EF1A-5A30-4310-A47C-090B55D596A6}"/>
                </a:ext>
              </a:extLst>
            </p:cNvPr>
            <p:cNvSpPr>
              <a:spLocks/>
            </p:cNvSpPr>
            <p:nvPr/>
          </p:nvSpPr>
          <p:spPr bwMode="auto">
            <a:xfrm flipH="1">
              <a:off x="5131" y="2659"/>
              <a:ext cx="62" cy="1445"/>
            </a:xfrm>
            <a:prstGeom prst="leftBracket">
              <a:avLst>
                <a:gd name="adj" fmla="val 19422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4864" name="Text Box 11">
              <a:extLst>
                <a:ext uri="{FF2B5EF4-FFF2-40B4-BE49-F238E27FC236}">
                  <a16:creationId xmlns:a16="http://schemas.microsoft.com/office/drawing/2014/main" id="{E8ACD1FF-CCBC-40C9-8ACE-3B97B15604B1}"/>
                </a:ext>
              </a:extLst>
            </p:cNvPr>
            <p:cNvSpPr txBox="1">
              <a:spLocks noChangeArrowheads="1"/>
            </p:cNvSpPr>
            <p:nvPr/>
          </p:nvSpPr>
          <p:spPr bwMode="auto">
            <a:xfrm>
              <a:off x="3606" y="2659"/>
              <a:ext cx="159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 0  0 -3  0  0 15</a:t>
              </a:r>
              <a:endParaRPr lang="zh-CN" altLang="en-US" sz="2000" b="1">
                <a:latin typeface="黑体" panose="02010609060101010101" pitchFamily="49" charset="-122"/>
                <a:ea typeface="黑体" panose="02010609060101010101" pitchFamily="49" charset="-122"/>
              </a:endParaRPr>
            </a:p>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12  0  0  0 18  0  </a:t>
              </a:r>
            </a:p>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 9  0  0 24  0  0</a:t>
              </a:r>
            </a:p>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 0  0  0  0  0 -7</a:t>
              </a:r>
            </a:p>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 0  0  0  0  0  0</a:t>
              </a:r>
            </a:p>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 0  0 14  0  0  0</a:t>
              </a:r>
            </a:p>
            <a:p>
              <a:pPr eaLnBrk="1" hangingPunct="1">
                <a:spcBef>
                  <a:spcPct val="10000"/>
                </a:spcBef>
                <a:buFont typeface="Wingdings" panose="05000000000000000000" pitchFamily="2" charset="2"/>
                <a:buNone/>
              </a:pPr>
              <a:r>
                <a:rPr lang="en-US" altLang="zh-CN" sz="2000" b="1">
                  <a:latin typeface="黑体" panose="02010609060101010101" pitchFamily="49" charset="-122"/>
                  <a:ea typeface="黑体" panose="02010609060101010101" pitchFamily="49" charset="-122"/>
                </a:rPr>
                <a:t> 0  0  0  0  0  0</a:t>
              </a:r>
              <a:endParaRPr lang="en-US" altLang="zh-CN" sz="2000" b="1" baseline="-25000">
                <a:latin typeface="黑体" panose="02010609060101010101" pitchFamily="49" charset="-122"/>
                <a:ea typeface="黑体" panose="02010609060101010101" pitchFamily="49" charset="-122"/>
              </a:endParaRPr>
            </a:p>
          </p:txBody>
        </p:sp>
      </p:grpSp>
      <p:graphicFrame>
        <p:nvGraphicFramePr>
          <p:cNvPr id="255058" name="Group 82">
            <a:extLst>
              <a:ext uri="{FF2B5EF4-FFF2-40B4-BE49-F238E27FC236}">
                <a16:creationId xmlns:a16="http://schemas.microsoft.com/office/drawing/2014/main" id="{D00C38DD-D1B0-4955-9D7A-301BE96FEB0F}"/>
              </a:ext>
            </a:extLst>
          </p:cNvPr>
          <p:cNvGraphicFramePr>
            <a:graphicFrameLocks noGrp="1"/>
          </p:cNvGraphicFramePr>
          <p:nvPr/>
        </p:nvGraphicFramePr>
        <p:xfrm>
          <a:off x="684213" y="4368800"/>
          <a:ext cx="3263900" cy="2438400"/>
        </p:xfrm>
        <a:graphic>
          <a:graphicData uri="http://schemas.openxmlformats.org/drawingml/2006/table">
            <a:tbl>
              <a:tblPr/>
              <a:tblGrid>
                <a:gridCol w="1087437">
                  <a:extLst>
                    <a:ext uri="{9D8B030D-6E8A-4147-A177-3AD203B41FA5}">
                      <a16:colId xmlns:a16="http://schemas.microsoft.com/office/drawing/2014/main" val="2669893797"/>
                    </a:ext>
                  </a:extLst>
                </a:gridCol>
                <a:gridCol w="1089025">
                  <a:extLst>
                    <a:ext uri="{9D8B030D-6E8A-4147-A177-3AD203B41FA5}">
                      <a16:colId xmlns:a16="http://schemas.microsoft.com/office/drawing/2014/main" val="20373736"/>
                    </a:ext>
                  </a:extLst>
                </a:gridCol>
                <a:gridCol w="1087438">
                  <a:extLst>
                    <a:ext uri="{9D8B030D-6E8A-4147-A177-3AD203B41FA5}">
                      <a16:colId xmlns:a16="http://schemas.microsoft.com/office/drawing/2014/main" val="2998113441"/>
                    </a:ext>
                  </a:extLst>
                </a:gridCol>
              </a:tblGrid>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行</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列</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值</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21391370"/>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-3</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03022060"/>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5</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15</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5872727"/>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12</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09244277"/>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4</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18</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25326121"/>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9</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05425260"/>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3</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24</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90350833"/>
                  </a:ext>
                </a:extLst>
              </a:tr>
              <a:tr h="23653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5</a:t>
                      </a:r>
                    </a:p>
                  </a:txBody>
                  <a:tcPr marL="90000" marR="9000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2</a:t>
                      </a:r>
                    </a:p>
                  </a:txBody>
                  <a:tcPr marL="90000" marR="9000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14</a:t>
                      </a:r>
                    </a:p>
                  </a:txBody>
                  <a:tcPr marL="90000" marR="9000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0813243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3B2E2AE-520D-4444-A920-2578F24E3856}"/>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一、广义表的定义</a:t>
            </a:r>
            <a:endParaRPr lang="en-US" altLang="zh-CN" sz="3200">
              <a:latin typeface="黑体" panose="02010609060101010101" pitchFamily="49" charset="-122"/>
              <a:ea typeface="黑体" panose="02010609060101010101" pitchFamily="49" charset="-122"/>
            </a:endParaRPr>
          </a:p>
        </p:txBody>
      </p:sp>
      <p:sp>
        <p:nvSpPr>
          <p:cNvPr id="36867" name="Text Box 3">
            <a:extLst>
              <a:ext uri="{FF2B5EF4-FFF2-40B4-BE49-F238E27FC236}">
                <a16:creationId xmlns:a16="http://schemas.microsoft.com/office/drawing/2014/main" id="{ED5E1E01-138C-4906-B010-8E8D7D2C9CD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D34F50B-D7B3-487B-B19A-C1B8EC151173}" type="slidenum">
              <a:rPr lang="zh-CN" altLang="en-US" sz="2400"/>
              <a:pPr algn="r" eaLnBrk="1" hangingPunct="1">
                <a:spcBef>
                  <a:spcPct val="50000"/>
                </a:spcBef>
                <a:buClrTx/>
                <a:buSzTx/>
                <a:buFontTx/>
                <a:buNone/>
              </a:pPr>
              <a:t>26</a:t>
            </a:fld>
            <a:endParaRPr lang="en-US" altLang="zh-CN" sz="2400"/>
          </a:p>
        </p:txBody>
      </p:sp>
      <p:sp>
        <p:nvSpPr>
          <p:cNvPr id="36868" name="Text Box 4">
            <a:extLst>
              <a:ext uri="{FF2B5EF4-FFF2-40B4-BE49-F238E27FC236}">
                <a16:creationId xmlns:a16="http://schemas.microsoft.com/office/drawing/2014/main" id="{E518C080-6DC6-43C6-8C59-334F7F7481C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广义表的定义</a:t>
            </a:r>
          </a:p>
        </p:txBody>
      </p:sp>
      <p:sp>
        <p:nvSpPr>
          <p:cNvPr id="36869" name="Rectangle 5">
            <a:extLst>
              <a:ext uri="{FF2B5EF4-FFF2-40B4-BE49-F238E27FC236}">
                <a16:creationId xmlns:a16="http://schemas.microsoft.com/office/drawing/2014/main" id="{E47FD96E-F766-4636-8215-0420840294BC}"/>
              </a:ext>
            </a:extLst>
          </p:cNvPr>
          <p:cNvSpPr>
            <a:spLocks noGrp="1" noChangeArrowheads="1"/>
          </p:cNvSpPr>
          <p:nvPr>
            <p:ph type="body" idx="1"/>
          </p:nvPr>
        </p:nvSpPr>
        <p:spPr>
          <a:xfrm>
            <a:off x="323850" y="2708275"/>
            <a:ext cx="8820150" cy="4149725"/>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广义表：由</a:t>
            </a:r>
            <a:r>
              <a:rPr lang="en-US" altLang="zh-CN" b="1" dirty="0">
                <a:latin typeface="黑体" panose="02010609060101010101" pitchFamily="49" charset="-122"/>
                <a:ea typeface="黑体" panose="02010609060101010101" pitchFamily="49" charset="-122"/>
              </a:rPr>
              <a:t>n(≥0)</a:t>
            </a:r>
            <a:r>
              <a:rPr lang="zh-CN" altLang="en-US" b="1" dirty="0">
                <a:latin typeface="黑体" panose="02010609060101010101" pitchFamily="49" charset="-122"/>
                <a:ea typeface="黑体" panose="02010609060101010101" pitchFamily="49" charset="-122"/>
              </a:rPr>
              <a:t>个表元素组成的有限序列：</a:t>
            </a:r>
          </a:p>
          <a:p>
            <a:pPr eaLnBrk="1" hangingPunct="1">
              <a:spcBef>
                <a:spcPct val="5000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LS = (a</a:t>
            </a:r>
            <a:r>
              <a:rPr lang="en-US" altLang="zh-CN" b="1" baseline="-25000" dirty="0">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rPr>
              <a:t>, a</a:t>
            </a:r>
            <a:r>
              <a:rPr lang="en-US" altLang="zh-CN" b="1" baseline="-25000" dirty="0">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 a</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 </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 a</a:t>
            </a:r>
            <a:r>
              <a:rPr lang="en-US" altLang="zh-CN" b="1" baseline="-25000" dirty="0">
                <a:latin typeface="黑体" panose="02010609060101010101" pitchFamily="49" charset="-122"/>
                <a:ea typeface="黑体" panose="02010609060101010101" pitchFamily="49" charset="-122"/>
              </a:rPr>
              <a:t>n-1</a:t>
            </a:r>
            <a:r>
              <a:rPr lang="en-US" altLang="zh-CN" b="1" dirty="0">
                <a:latin typeface="黑体" panose="02010609060101010101" pitchFamily="49" charset="-122"/>
                <a:ea typeface="黑体" panose="02010609060101010101" pitchFamily="49" charset="-122"/>
              </a:rPr>
              <a:t>)</a:t>
            </a:r>
          </a:p>
          <a:p>
            <a:pPr eaLnBrk="1" hangingPunct="1">
              <a:spcBef>
                <a:spcPct val="50000"/>
              </a:spcBef>
            </a:pPr>
            <a:r>
              <a:rPr lang="en-US" altLang="zh-CN" b="1" dirty="0">
                <a:solidFill>
                  <a:srgbClr val="FF0000"/>
                </a:solidFill>
                <a:latin typeface="黑体" panose="02010609060101010101" pitchFamily="49" charset="-122"/>
                <a:ea typeface="黑体" panose="02010609060101010101" pitchFamily="49" charset="-122"/>
              </a:rPr>
              <a:t>LS</a:t>
            </a:r>
            <a:r>
              <a:rPr lang="zh-CN" altLang="en-US" b="1" dirty="0">
                <a:latin typeface="黑体" panose="02010609060101010101" pitchFamily="49" charset="-122"/>
                <a:ea typeface="黑体" panose="02010609060101010101" pitchFamily="49" charset="-122"/>
              </a:rPr>
              <a:t>是广义表的名称</a:t>
            </a:r>
          </a:p>
          <a:p>
            <a:pPr eaLnBrk="1" hangingPunct="1">
              <a:spcBef>
                <a:spcPct val="50000"/>
              </a:spcBef>
            </a:pPr>
            <a:r>
              <a:rPr lang="en-US" altLang="zh-CN" b="1" dirty="0">
                <a:solidFill>
                  <a:srgbClr val="FF0000"/>
                </a:solidFill>
                <a:latin typeface="黑体" panose="02010609060101010101" pitchFamily="49" charset="-122"/>
                <a:ea typeface="黑体" panose="02010609060101010101" pitchFamily="49" charset="-122"/>
              </a:rPr>
              <a:t>a</a:t>
            </a:r>
            <a:r>
              <a:rPr lang="en-US" altLang="zh-CN" b="1" baseline="-25000"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是广义表的元素，既可以是</a:t>
            </a:r>
            <a:r>
              <a:rPr lang="zh-CN" altLang="en-US" b="1" dirty="0">
                <a:solidFill>
                  <a:srgbClr val="FF0000"/>
                </a:solidFill>
                <a:latin typeface="黑体" panose="02010609060101010101" pitchFamily="49" charset="-122"/>
                <a:ea typeface="黑体" panose="02010609060101010101" pitchFamily="49" charset="-122"/>
              </a:rPr>
              <a:t>表</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称为子表</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，也可以是</a:t>
            </a:r>
            <a:r>
              <a:rPr lang="zh-CN" altLang="en-US" b="1" dirty="0">
                <a:solidFill>
                  <a:srgbClr val="FF0000"/>
                </a:solidFill>
                <a:latin typeface="黑体" panose="02010609060101010101" pitchFamily="49" charset="-122"/>
                <a:ea typeface="黑体" panose="02010609060101010101" pitchFamily="49" charset="-122"/>
              </a:rPr>
              <a:t>数据元素</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称为原子</a:t>
            </a:r>
            <a:r>
              <a:rPr lang="en-US" altLang="zh-CN"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a:p>
            <a:pPr eaLnBrk="1" hangingPunct="1">
              <a:spcBef>
                <a:spcPct val="50000"/>
              </a:spcBef>
            </a:pPr>
            <a:r>
              <a:rPr lang="en-US" altLang="zh-CN" b="1" dirty="0">
                <a:solidFill>
                  <a:srgbClr val="FF0000"/>
                </a:solidFill>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为广义表的长度</a:t>
            </a:r>
            <a:r>
              <a:rPr lang="en-US" altLang="zh-CN" b="1" dirty="0">
                <a:latin typeface="黑体" panose="02010609060101010101" pitchFamily="49" charset="-122"/>
                <a:ea typeface="黑体" panose="02010609060101010101" pitchFamily="49" charset="-122"/>
              </a:rPr>
              <a:t>(n=0</a:t>
            </a:r>
            <a:r>
              <a:rPr lang="zh-CN" altLang="en-US" b="1" dirty="0">
                <a:latin typeface="黑体" panose="02010609060101010101" pitchFamily="49" charset="-122"/>
                <a:ea typeface="黑体" panose="02010609060101010101" pitchFamily="49" charset="-122"/>
              </a:rPr>
              <a:t>的广义表为</a:t>
            </a:r>
            <a:r>
              <a:rPr lang="zh-CN" altLang="en-US" b="1" dirty="0">
                <a:solidFill>
                  <a:srgbClr val="FF0000"/>
                </a:solidFill>
                <a:latin typeface="黑体" panose="02010609060101010101" pitchFamily="49" charset="-122"/>
                <a:ea typeface="黑体" panose="02010609060101010101" pitchFamily="49" charset="-122"/>
              </a:rPr>
              <a:t>空表</a:t>
            </a:r>
            <a:r>
              <a:rPr lang="en-US" altLang="zh-CN" b="1" dirty="0">
                <a:latin typeface="黑体" panose="02010609060101010101" pitchFamily="49" charset="-122"/>
                <a:ea typeface="黑体" panose="02010609060101010101" pitchFamily="49" charset="-122"/>
              </a:rPr>
              <a:t>)</a:t>
            </a:r>
          </a:p>
        </p:txBody>
      </p:sp>
      <p:sp>
        <p:nvSpPr>
          <p:cNvPr id="36870" name="Rectangle 6">
            <a:extLst>
              <a:ext uri="{FF2B5EF4-FFF2-40B4-BE49-F238E27FC236}">
                <a16:creationId xmlns:a16="http://schemas.microsoft.com/office/drawing/2014/main" id="{06D9EADE-5CB6-4FB2-A6B9-0415A3B12E2C}"/>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128205D-ACDC-45E0-89C3-34B40D82B2E8}"/>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二、广义表举例</a:t>
            </a:r>
            <a:endParaRPr lang="en-US" altLang="zh-CN" sz="3200">
              <a:latin typeface="黑体" panose="02010609060101010101" pitchFamily="49" charset="-122"/>
              <a:ea typeface="黑体" panose="02010609060101010101" pitchFamily="49" charset="-122"/>
            </a:endParaRPr>
          </a:p>
        </p:txBody>
      </p:sp>
      <p:sp>
        <p:nvSpPr>
          <p:cNvPr id="37891" name="Text Box 3">
            <a:extLst>
              <a:ext uri="{FF2B5EF4-FFF2-40B4-BE49-F238E27FC236}">
                <a16:creationId xmlns:a16="http://schemas.microsoft.com/office/drawing/2014/main" id="{F696FC87-FDB0-42B5-BA64-108D0B59FAE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8A18D2E-530E-46E5-A1F3-11D4039B2806}" type="slidenum">
              <a:rPr lang="zh-CN" altLang="en-US" sz="2400"/>
              <a:pPr algn="r" eaLnBrk="1" hangingPunct="1">
                <a:spcBef>
                  <a:spcPct val="50000"/>
                </a:spcBef>
                <a:buClrTx/>
                <a:buSzTx/>
                <a:buFontTx/>
                <a:buNone/>
              </a:pPr>
              <a:t>27</a:t>
            </a:fld>
            <a:endParaRPr lang="en-US" altLang="zh-CN" sz="2400"/>
          </a:p>
        </p:txBody>
      </p:sp>
      <p:sp>
        <p:nvSpPr>
          <p:cNvPr id="37892" name="Text Box 4">
            <a:extLst>
              <a:ext uri="{FF2B5EF4-FFF2-40B4-BE49-F238E27FC236}">
                <a16:creationId xmlns:a16="http://schemas.microsoft.com/office/drawing/2014/main" id="{73C48D4A-DCBF-4AEF-8495-D74D144A438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广义表的定义</a:t>
            </a:r>
          </a:p>
        </p:txBody>
      </p:sp>
      <p:sp>
        <p:nvSpPr>
          <p:cNvPr id="37893" name="Rectangle 5">
            <a:extLst>
              <a:ext uri="{FF2B5EF4-FFF2-40B4-BE49-F238E27FC236}">
                <a16:creationId xmlns:a16="http://schemas.microsoft.com/office/drawing/2014/main" id="{CC674636-B450-4FF6-BBF3-435ECF093B72}"/>
              </a:ext>
            </a:extLst>
          </p:cNvPr>
          <p:cNvSpPr>
            <a:spLocks noGrp="1" noChangeArrowheads="1"/>
          </p:cNvSpPr>
          <p:nvPr>
            <p:ph type="body" idx="1"/>
          </p:nvPr>
        </p:nvSpPr>
        <p:spPr>
          <a:xfrm>
            <a:off x="323850" y="2708275"/>
            <a:ext cx="8820150" cy="4149725"/>
          </a:xfrm>
        </p:spPr>
        <p:txBody>
          <a:bodyPr/>
          <a:lstStyle/>
          <a:p>
            <a:pPr eaLnBrk="1" hangingPunct="1"/>
            <a:r>
              <a:rPr lang="en-US" altLang="zh-CN" b="1" dirty="0">
                <a:latin typeface="黑体" panose="02010609060101010101" pitchFamily="49" charset="-122"/>
                <a:ea typeface="黑体" panose="02010609060101010101" pitchFamily="49" charset="-122"/>
              </a:rPr>
              <a:t>A=( );			//</a:t>
            </a:r>
            <a:r>
              <a:rPr lang="zh-CN" altLang="en-US" b="1" dirty="0">
                <a:latin typeface="黑体" panose="02010609060101010101" pitchFamily="49" charset="-122"/>
                <a:ea typeface="黑体" panose="02010609060101010101" pitchFamily="49" charset="-122"/>
              </a:rPr>
              <a:t>表</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是一个空表</a:t>
            </a:r>
            <a:r>
              <a:rPr lang="en-US" altLang="zh-CN" b="1" dirty="0">
                <a:latin typeface="黑体" panose="02010609060101010101" pitchFamily="49" charset="-122"/>
                <a:ea typeface="黑体" panose="02010609060101010101" pitchFamily="49" charset="-122"/>
              </a:rPr>
              <a:t>,n=0</a:t>
            </a:r>
            <a:endParaRPr lang="zh-CN" altLang="en-US" b="1" dirty="0">
              <a:latin typeface="黑体" panose="02010609060101010101" pitchFamily="49" charset="-122"/>
              <a:ea typeface="黑体" panose="02010609060101010101" pitchFamily="49" charset="-122"/>
            </a:endParaRPr>
          </a:p>
          <a:p>
            <a:pPr eaLnBrk="1" hangingPunct="1"/>
            <a:r>
              <a:rPr lang="en-US" altLang="zh-CN" b="1" dirty="0">
                <a:latin typeface="黑体" panose="02010609060101010101" pitchFamily="49" charset="-122"/>
                <a:ea typeface="黑体" panose="02010609060101010101" pitchFamily="49" charset="-122"/>
              </a:rPr>
              <a:t>B=(e);			//</a:t>
            </a:r>
            <a:r>
              <a:rPr lang="zh-CN" altLang="en-US" b="1" dirty="0">
                <a:latin typeface="黑体" panose="02010609060101010101" pitchFamily="49" charset="-122"/>
                <a:ea typeface="黑体" panose="02010609060101010101" pitchFamily="49" charset="-122"/>
              </a:rPr>
              <a:t>表</a:t>
            </a:r>
            <a:r>
              <a:rPr lang="en-US" altLang="zh-CN" b="1" dirty="0">
                <a:latin typeface="黑体" panose="02010609060101010101" pitchFamily="49" charset="-122"/>
                <a:ea typeface="黑体" panose="02010609060101010101" pitchFamily="49" charset="-122"/>
              </a:rPr>
              <a:t>B</a:t>
            </a:r>
            <a:r>
              <a:rPr lang="zh-CN" altLang="en-US" b="1" dirty="0">
                <a:latin typeface="黑体" panose="02010609060101010101" pitchFamily="49" charset="-122"/>
                <a:ea typeface="黑体" panose="02010609060101010101" pitchFamily="49" charset="-122"/>
              </a:rPr>
              <a:t>有一个原子</a:t>
            </a:r>
            <a:r>
              <a:rPr lang="en-US" altLang="zh-CN" b="1" dirty="0">
                <a:latin typeface="黑体" panose="02010609060101010101" pitchFamily="49" charset="-122"/>
                <a:ea typeface="黑体" panose="02010609060101010101" pitchFamily="49" charset="-122"/>
              </a:rPr>
              <a:t>,n=1</a:t>
            </a:r>
            <a:endParaRPr lang="zh-CN" altLang="en-US" b="1" dirty="0">
              <a:latin typeface="黑体" panose="02010609060101010101" pitchFamily="49" charset="-122"/>
              <a:ea typeface="黑体" panose="02010609060101010101" pitchFamily="49" charset="-122"/>
            </a:endParaRPr>
          </a:p>
          <a:p>
            <a:pPr eaLnBrk="1" hangingPunct="1"/>
            <a:r>
              <a:rPr lang="en-US" altLang="zh-CN" b="1" dirty="0">
                <a:latin typeface="黑体" panose="02010609060101010101" pitchFamily="49" charset="-122"/>
                <a:ea typeface="黑体" panose="02010609060101010101" pitchFamily="49" charset="-122"/>
              </a:rPr>
              <a:t>C=(a,(</a:t>
            </a:r>
            <a:r>
              <a:rPr lang="en-US" altLang="zh-CN" b="1" dirty="0" err="1">
                <a:latin typeface="黑体" panose="02010609060101010101" pitchFamily="49" charset="-122"/>
                <a:ea typeface="黑体" panose="02010609060101010101" pitchFamily="49" charset="-122"/>
              </a:rPr>
              <a:t>b,c,d</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两个元素，分别为原子</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和子表</a:t>
            </a:r>
            <a:r>
              <a:rPr lang="en-US" altLang="zh-CN" b="1" dirty="0">
                <a:latin typeface="黑体" panose="02010609060101010101" pitchFamily="49" charset="-122"/>
                <a:ea typeface="黑体" panose="02010609060101010101" pitchFamily="49" charset="-122"/>
              </a:rPr>
              <a:t>(</a:t>
            </a:r>
            <a:r>
              <a:rPr lang="en-US" altLang="zh-CN" b="1" dirty="0" err="1">
                <a:latin typeface="黑体" panose="02010609060101010101" pitchFamily="49" charset="-122"/>
                <a:ea typeface="黑体" panose="02010609060101010101" pitchFamily="49" charset="-122"/>
              </a:rPr>
              <a:t>b,c,d</a:t>
            </a:r>
            <a:r>
              <a:rPr lang="en-US" altLang="zh-CN" b="1" dirty="0">
                <a:latin typeface="黑体" panose="02010609060101010101" pitchFamily="49" charset="-122"/>
                <a:ea typeface="黑体" panose="02010609060101010101" pitchFamily="49" charset="-122"/>
              </a:rPr>
              <a:t>),n=2</a:t>
            </a:r>
          </a:p>
          <a:p>
            <a:pPr eaLnBrk="1" hangingPunct="1"/>
            <a:r>
              <a:rPr lang="en-US" altLang="zh-CN" b="1" dirty="0">
                <a:latin typeface="黑体" panose="02010609060101010101" pitchFamily="49" charset="-122"/>
                <a:ea typeface="黑体" panose="02010609060101010101" pitchFamily="49" charset="-122"/>
              </a:rPr>
              <a:t>D=(A,B,C);		//</a:t>
            </a:r>
            <a:r>
              <a:rPr lang="zh-CN" altLang="en-US" b="1" dirty="0">
                <a:latin typeface="黑体" panose="02010609060101010101" pitchFamily="49" charset="-122"/>
                <a:ea typeface="黑体" panose="02010609060101010101" pitchFamily="49" charset="-122"/>
              </a:rPr>
              <a:t>有三个元素均为列表</a:t>
            </a:r>
            <a:r>
              <a:rPr lang="en-US" altLang="zh-CN" b="1" dirty="0">
                <a:latin typeface="黑体" panose="02010609060101010101" pitchFamily="49" charset="-122"/>
                <a:ea typeface="黑体" panose="02010609060101010101" pitchFamily="49" charset="-122"/>
              </a:rPr>
              <a:t>,n=3</a:t>
            </a:r>
            <a:endParaRPr lang="zh-CN" altLang="en-US" b="1" dirty="0">
              <a:latin typeface="黑体" panose="02010609060101010101" pitchFamily="49" charset="-122"/>
              <a:ea typeface="黑体" panose="02010609060101010101" pitchFamily="49" charset="-122"/>
            </a:endParaRPr>
          </a:p>
          <a:p>
            <a:pPr eaLnBrk="1" hangingPunct="1"/>
            <a:r>
              <a:rPr lang="en-US" altLang="zh-CN" b="1" dirty="0">
                <a:latin typeface="黑体" panose="02010609060101010101" pitchFamily="49" charset="-122"/>
                <a:ea typeface="黑体" panose="02010609060101010101" pitchFamily="49" charset="-122"/>
              </a:rPr>
              <a:t>E=(</a:t>
            </a:r>
            <a:r>
              <a:rPr lang="en-US" altLang="zh-CN" b="1" dirty="0" err="1">
                <a:latin typeface="黑体" panose="02010609060101010101" pitchFamily="49" charset="-122"/>
                <a:ea typeface="黑体" panose="02010609060101010101" pitchFamily="49" charset="-122"/>
              </a:rPr>
              <a:t>a,E</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递归的列表</a:t>
            </a:r>
            <a:r>
              <a:rPr lang="en-US" altLang="zh-CN" b="1" dirty="0">
                <a:latin typeface="黑体" panose="02010609060101010101" pitchFamily="49" charset="-122"/>
                <a:ea typeface="黑体" panose="02010609060101010101" pitchFamily="49" charset="-122"/>
              </a:rPr>
              <a:t>,n=2(</a:t>
            </a:r>
            <a:r>
              <a:rPr lang="zh-CN" altLang="en-US" b="1" dirty="0">
                <a:latin typeface="黑体" panose="02010609060101010101" pitchFamily="49" charset="-122"/>
                <a:ea typeface="黑体" panose="02010609060101010101" pitchFamily="49" charset="-122"/>
              </a:rPr>
              <a:t>无限</a:t>
            </a:r>
            <a:r>
              <a:rPr lang="en-US" altLang="zh-CN"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其中，</a:t>
            </a:r>
            <a:r>
              <a:rPr lang="zh-CN" altLang="en-US" dirty="0">
                <a:latin typeface="Times New Roman" panose="02020603050405020304" pitchFamily="18" charset="0"/>
                <a:ea typeface="黑体" panose="02010609060101010101" pitchFamily="49" charset="-122"/>
              </a:rPr>
              <a:t>“</a:t>
            </a:r>
            <a:r>
              <a:rPr lang="zh-CN" altLang="en-US" dirty="0">
                <a:latin typeface="黑体" panose="02010609060101010101" pitchFamily="49" charset="-122"/>
                <a:ea typeface="黑体" panose="02010609060101010101" pitchFamily="49" charset="-122"/>
              </a:rPr>
              <a:t>表</a:t>
            </a:r>
            <a:r>
              <a:rPr lang="zh-CN" altLang="en-US" dirty="0">
                <a:latin typeface="Times New Roman" panose="02020603050405020304" pitchFamily="18" charset="0"/>
                <a:ea typeface="黑体" panose="02010609060101010101" pitchFamily="49" charset="-122"/>
              </a:rPr>
              <a:t>”</a:t>
            </a:r>
            <a:r>
              <a:rPr lang="zh-CN" altLang="en-US" dirty="0">
                <a:latin typeface="黑体" panose="02010609060101010101" pitchFamily="49" charset="-122"/>
                <a:ea typeface="黑体" panose="02010609060101010101" pitchFamily="49" charset="-122"/>
              </a:rPr>
              <a:t>以及</a:t>
            </a:r>
            <a:r>
              <a:rPr lang="zh-CN" altLang="en-US" dirty="0">
                <a:latin typeface="Times New Roman" panose="02020603050405020304" pitchFamily="18" charset="0"/>
                <a:ea typeface="黑体" panose="02010609060101010101" pitchFamily="49" charset="-122"/>
              </a:rPr>
              <a:t>“</a:t>
            </a:r>
            <a:r>
              <a:rPr lang="zh-CN" altLang="en-US" dirty="0">
                <a:latin typeface="黑体" panose="02010609060101010101" pitchFamily="49" charset="-122"/>
                <a:ea typeface="黑体" panose="02010609060101010101" pitchFamily="49" charset="-122"/>
              </a:rPr>
              <a:t>列表</a:t>
            </a:r>
            <a:r>
              <a:rPr lang="zh-CN" altLang="en-US" dirty="0">
                <a:latin typeface="Times New Roman" panose="02020603050405020304" pitchFamily="18" charset="0"/>
                <a:ea typeface="黑体" panose="02010609060101010101" pitchFamily="49" charset="-122"/>
              </a:rPr>
              <a:t>”</a:t>
            </a:r>
            <a:r>
              <a:rPr lang="zh-CN" altLang="en-US" dirty="0">
                <a:latin typeface="黑体" panose="02010609060101010101" pitchFamily="49" charset="-122"/>
                <a:ea typeface="黑体" panose="02010609060101010101" pitchFamily="49" charset="-122"/>
              </a:rPr>
              <a:t>，均指广义表</a:t>
            </a:r>
          </a:p>
        </p:txBody>
      </p:sp>
      <p:sp>
        <p:nvSpPr>
          <p:cNvPr id="37894" name="Rectangle 6">
            <a:extLst>
              <a:ext uri="{FF2B5EF4-FFF2-40B4-BE49-F238E27FC236}">
                <a16:creationId xmlns:a16="http://schemas.microsoft.com/office/drawing/2014/main" id="{5B4206C3-456C-4268-A67D-C581EEEB0F6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6AE8C6A-CEE6-4B36-940A-A33335D2053A}"/>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三、广义表的表头</a:t>
            </a:r>
            <a:endParaRPr lang="en-US" altLang="zh-CN" sz="3200">
              <a:latin typeface="黑体" panose="02010609060101010101" pitchFamily="49" charset="-122"/>
              <a:ea typeface="黑体" panose="02010609060101010101" pitchFamily="49" charset="-122"/>
            </a:endParaRPr>
          </a:p>
        </p:txBody>
      </p:sp>
      <p:sp>
        <p:nvSpPr>
          <p:cNvPr id="38915" name="Text Box 3">
            <a:extLst>
              <a:ext uri="{FF2B5EF4-FFF2-40B4-BE49-F238E27FC236}">
                <a16:creationId xmlns:a16="http://schemas.microsoft.com/office/drawing/2014/main" id="{6001CF80-A922-4E0B-8956-3489E692550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B80CF2D-AFB7-4CAA-8BC9-4FC03B408EDC}" type="slidenum">
              <a:rPr lang="zh-CN" altLang="en-US" sz="2400"/>
              <a:pPr algn="r" eaLnBrk="1" hangingPunct="1">
                <a:spcBef>
                  <a:spcPct val="50000"/>
                </a:spcBef>
                <a:buClrTx/>
                <a:buSzTx/>
                <a:buFontTx/>
                <a:buNone/>
              </a:pPr>
              <a:t>28</a:t>
            </a:fld>
            <a:endParaRPr lang="en-US" altLang="zh-CN" sz="2400"/>
          </a:p>
        </p:txBody>
      </p:sp>
      <p:sp>
        <p:nvSpPr>
          <p:cNvPr id="38916" name="Text Box 4">
            <a:extLst>
              <a:ext uri="{FF2B5EF4-FFF2-40B4-BE49-F238E27FC236}">
                <a16:creationId xmlns:a16="http://schemas.microsoft.com/office/drawing/2014/main" id="{B1AB22C4-3140-4ADB-8BAB-8D6812D867A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广义表的定义</a:t>
            </a:r>
          </a:p>
        </p:txBody>
      </p:sp>
      <p:sp>
        <p:nvSpPr>
          <p:cNvPr id="38917" name="Rectangle 5">
            <a:extLst>
              <a:ext uri="{FF2B5EF4-FFF2-40B4-BE49-F238E27FC236}">
                <a16:creationId xmlns:a16="http://schemas.microsoft.com/office/drawing/2014/main" id="{4162605F-E193-40CC-88BA-984F73E00B7D}"/>
              </a:ext>
            </a:extLst>
          </p:cNvPr>
          <p:cNvSpPr>
            <a:spLocks noGrp="1" noChangeArrowheads="1"/>
          </p:cNvSpPr>
          <p:nvPr>
            <p:ph type="body" idx="1"/>
          </p:nvPr>
        </p:nvSpPr>
        <p:spPr>
          <a:xfrm>
            <a:off x="323850" y="2708275"/>
            <a:ext cx="8820150" cy="4149725"/>
          </a:xfrm>
        </p:spPr>
        <p:txBody>
          <a:bodyPr/>
          <a:lstStyle/>
          <a:p>
            <a:pPr eaLnBrk="1" hangingPunct="1">
              <a:spcBef>
                <a:spcPct val="50000"/>
              </a:spcBef>
            </a:pPr>
            <a:r>
              <a:rPr lang="zh-CN" altLang="en-US" b="1" dirty="0">
                <a:solidFill>
                  <a:srgbClr val="FF0000"/>
                </a:solidFill>
                <a:latin typeface="黑体" panose="02010609060101010101" pitchFamily="49" charset="-122"/>
                <a:ea typeface="黑体" panose="02010609060101010101" pitchFamily="49" charset="-122"/>
              </a:rPr>
              <a:t>表头</a:t>
            </a:r>
            <a:r>
              <a:rPr lang="en-US" altLang="zh-CN" b="1" dirty="0">
                <a:latin typeface="黑体" panose="02010609060101010101" pitchFamily="49" charset="-122"/>
                <a:ea typeface="黑体" panose="02010609060101010101" pitchFamily="49" charset="-122"/>
              </a:rPr>
              <a:t>(head)</a:t>
            </a:r>
            <a:r>
              <a:rPr lang="zh-CN" altLang="en-US" b="1" dirty="0">
                <a:latin typeface="黑体" panose="02010609060101010101" pitchFamily="49" charset="-122"/>
                <a:ea typeface="黑体" panose="02010609060101010101" pitchFamily="49" charset="-122"/>
              </a:rPr>
              <a:t>：广义表的</a:t>
            </a:r>
            <a:r>
              <a:rPr lang="zh-CN" altLang="en-US" b="1" dirty="0">
                <a:solidFill>
                  <a:srgbClr val="FF0000"/>
                </a:solidFill>
                <a:latin typeface="黑体" panose="02010609060101010101" pitchFamily="49" charset="-122"/>
                <a:ea typeface="黑体" panose="02010609060101010101" pitchFamily="49" charset="-122"/>
              </a:rPr>
              <a:t>第一个元素</a:t>
            </a:r>
          </a:p>
          <a:p>
            <a:pPr eaLnBrk="1" hangingPunct="1">
              <a:spcBef>
                <a:spcPct val="50000"/>
              </a:spcBef>
            </a:pPr>
            <a:r>
              <a:rPr lang="zh-CN" altLang="en-US" b="1" dirty="0">
                <a:latin typeface="黑体" panose="02010609060101010101" pitchFamily="49" charset="-122"/>
                <a:ea typeface="黑体" panose="02010609060101010101" pitchFamily="49" charset="-122"/>
              </a:rPr>
              <a:t>表头既可以是</a:t>
            </a:r>
            <a:r>
              <a:rPr lang="zh-CN" altLang="en-US" b="1" dirty="0">
                <a:solidFill>
                  <a:srgbClr val="FF0000"/>
                </a:solidFill>
                <a:latin typeface="黑体" panose="02010609060101010101" pitchFamily="49" charset="-122"/>
                <a:ea typeface="黑体" panose="02010609060101010101" pitchFamily="49" charset="-122"/>
              </a:rPr>
              <a:t>原子</a:t>
            </a:r>
            <a:r>
              <a:rPr lang="zh-CN" altLang="en-US" b="1" dirty="0">
                <a:latin typeface="黑体" panose="02010609060101010101" pitchFamily="49" charset="-122"/>
                <a:ea typeface="黑体" panose="02010609060101010101" pitchFamily="49" charset="-122"/>
              </a:rPr>
              <a:t>，也可以是</a:t>
            </a:r>
            <a:r>
              <a:rPr lang="zh-CN" altLang="en-US" b="1" dirty="0">
                <a:solidFill>
                  <a:srgbClr val="FF0000"/>
                </a:solidFill>
                <a:latin typeface="黑体" panose="02010609060101010101" pitchFamily="49" charset="-122"/>
                <a:ea typeface="黑体" panose="02010609060101010101" pitchFamily="49" charset="-122"/>
              </a:rPr>
              <a:t>列表</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广义表</a:t>
            </a:r>
            <a:r>
              <a:rPr lang="en-US" altLang="zh-CN" b="1" dirty="0">
                <a:latin typeface="黑体" panose="02010609060101010101" pitchFamily="49" charset="-122"/>
                <a:ea typeface="黑体" panose="02010609060101010101" pitchFamily="49" charset="-122"/>
              </a:rPr>
              <a:t>)</a:t>
            </a:r>
          </a:p>
          <a:p>
            <a:pPr eaLnBrk="1" hangingPunct="1">
              <a:spcBef>
                <a:spcPct val="50000"/>
              </a:spcBef>
            </a:pPr>
            <a:r>
              <a:rPr lang="en-US" altLang="zh-CN" b="1" dirty="0" err="1">
                <a:latin typeface="黑体" panose="02010609060101010101" pitchFamily="49" charset="-122"/>
                <a:ea typeface="黑体" panose="02010609060101010101" pitchFamily="49" charset="-122"/>
              </a:rPr>
              <a:t>GetHead</a:t>
            </a:r>
            <a:r>
              <a:rPr lang="en-US" altLang="zh-CN" b="1" dirty="0">
                <a:latin typeface="黑体" panose="02010609060101010101" pitchFamily="49" charset="-122"/>
                <a:ea typeface="黑体" panose="02010609060101010101" pitchFamily="49" charset="-122"/>
              </a:rPr>
              <a:t>(</a:t>
            </a:r>
            <a:r>
              <a:rPr lang="en-US" altLang="zh-CN" b="1" dirty="0">
                <a:solidFill>
                  <a:srgbClr val="0070C0"/>
                </a:solidFill>
                <a:latin typeface="黑体" panose="02010609060101010101" pitchFamily="49" charset="-122"/>
                <a:ea typeface="黑体" panose="02010609060101010101" pitchFamily="49" charset="-122"/>
              </a:rPr>
              <a:t>B</a:t>
            </a:r>
            <a:r>
              <a:rPr lang="en-US" altLang="zh-CN" b="1" dirty="0">
                <a:latin typeface="黑体" panose="02010609060101010101" pitchFamily="49" charset="-122"/>
                <a:ea typeface="黑体" panose="02010609060101010101" pitchFamily="49" charset="-122"/>
              </a:rPr>
              <a:t>) = e</a:t>
            </a:r>
          </a:p>
          <a:p>
            <a:pPr eaLnBrk="1" hangingPunct="1">
              <a:spcBef>
                <a:spcPct val="50000"/>
              </a:spcBef>
            </a:pPr>
            <a:r>
              <a:rPr lang="en-US" altLang="zh-CN" b="1" dirty="0" err="1">
                <a:latin typeface="黑体" panose="02010609060101010101" pitchFamily="49" charset="-122"/>
                <a:ea typeface="黑体" panose="02010609060101010101" pitchFamily="49" charset="-122"/>
              </a:rPr>
              <a:t>GetHead</a:t>
            </a:r>
            <a:r>
              <a:rPr lang="en-US" altLang="zh-CN" b="1" dirty="0">
                <a:latin typeface="黑体" panose="02010609060101010101" pitchFamily="49" charset="-122"/>
                <a:ea typeface="黑体" panose="02010609060101010101" pitchFamily="49" charset="-122"/>
              </a:rPr>
              <a:t>(</a:t>
            </a:r>
            <a:r>
              <a:rPr lang="en-US" altLang="zh-CN" b="1" dirty="0">
                <a:solidFill>
                  <a:srgbClr val="0070C0"/>
                </a:solidFill>
                <a:latin typeface="黑体" panose="02010609060101010101" pitchFamily="49" charset="-122"/>
                <a:ea typeface="黑体" panose="02010609060101010101" pitchFamily="49" charset="-122"/>
              </a:rPr>
              <a:t>D</a:t>
            </a:r>
            <a:r>
              <a:rPr lang="en-US" altLang="zh-CN" b="1" dirty="0">
                <a:latin typeface="黑体" panose="02010609060101010101" pitchFamily="49" charset="-122"/>
                <a:ea typeface="黑体" panose="02010609060101010101" pitchFamily="49" charset="-122"/>
              </a:rPr>
              <a:t>) = A</a:t>
            </a:r>
          </a:p>
          <a:p>
            <a:pPr eaLnBrk="1" hangingPunct="1">
              <a:spcBef>
                <a:spcPct val="50000"/>
              </a:spcBef>
            </a:pPr>
            <a:r>
              <a:rPr lang="en-US" altLang="zh-CN" b="1" dirty="0" err="1">
                <a:latin typeface="黑体" panose="02010609060101010101" pitchFamily="49" charset="-122"/>
                <a:ea typeface="黑体" panose="02010609060101010101" pitchFamily="49" charset="-122"/>
              </a:rPr>
              <a:t>GetHead</a:t>
            </a:r>
            <a:r>
              <a:rPr lang="en-US" altLang="zh-CN" b="1" dirty="0">
                <a:latin typeface="黑体" panose="02010609060101010101" pitchFamily="49" charset="-122"/>
                <a:ea typeface="黑体" panose="02010609060101010101" pitchFamily="49" charset="-122"/>
              </a:rPr>
              <a:t>(</a:t>
            </a:r>
            <a:r>
              <a:rPr lang="en-US" altLang="zh-CN" b="1" dirty="0">
                <a:solidFill>
                  <a:srgbClr val="0070C0"/>
                </a:solidFill>
                <a:latin typeface="黑体" panose="02010609060101010101" pitchFamily="49" charset="-122"/>
                <a:ea typeface="黑体" panose="02010609060101010101" pitchFamily="49" charset="-122"/>
              </a:rPr>
              <a:t>(B,C)</a:t>
            </a:r>
            <a:r>
              <a:rPr lang="en-US" altLang="zh-CN" b="1" dirty="0">
                <a:latin typeface="黑体" panose="02010609060101010101" pitchFamily="49" charset="-122"/>
                <a:ea typeface="黑体" panose="02010609060101010101" pitchFamily="49" charset="-122"/>
              </a:rPr>
              <a:t>)</a:t>
            </a:r>
            <a:r>
              <a:rPr lang="en-US" altLang="zh-CN" b="1" dirty="0">
                <a:solidFill>
                  <a:srgbClr val="0070C0"/>
                </a:solidFill>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B</a:t>
            </a:r>
          </a:p>
        </p:txBody>
      </p:sp>
      <p:sp>
        <p:nvSpPr>
          <p:cNvPr id="38918" name="Rectangle 6">
            <a:extLst>
              <a:ext uri="{FF2B5EF4-FFF2-40B4-BE49-F238E27FC236}">
                <a16:creationId xmlns:a16="http://schemas.microsoft.com/office/drawing/2014/main" id="{C4165146-74AA-44DA-9909-6A69C0ABC31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pic>
        <p:nvPicPr>
          <p:cNvPr id="38919" name="Picture 7">
            <a:extLst>
              <a:ext uri="{FF2B5EF4-FFF2-40B4-BE49-F238E27FC236}">
                <a16:creationId xmlns:a16="http://schemas.microsoft.com/office/drawing/2014/main" id="{E45AE14A-5B46-481B-88C2-D7DC2C43A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4149080"/>
            <a:ext cx="1909762"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E5B1487-3098-4E89-907E-41DC9510DFF8}"/>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四、广义表的表尾</a:t>
            </a:r>
            <a:endParaRPr lang="en-US" altLang="zh-CN" sz="3200">
              <a:latin typeface="黑体" panose="02010609060101010101" pitchFamily="49" charset="-122"/>
              <a:ea typeface="黑体" panose="02010609060101010101" pitchFamily="49" charset="-122"/>
            </a:endParaRPr>
          </a:p>
        </p:txBody>
      </p:sp>
      <p:sp>
        <p:nvSpPr>
          <p:cNvPr id="40963" name="Text Box 3">
            <a:extLst>
              <a:ext uri="{FF2B5EF4-FFF2-40B4-BE49-F238E27FC236}">
                <a16:creationId xmlns:a16="http://schemas.microsoft.com/office/drawing/2014/main" id="{1819A1BF-A32E-4E80-9B0C-297022EA017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79EFD64-63E0-409F-8054-78DDDA87CEA5}" type="slidenum">
              <a:rPr lang="zh-CN" altLang="en-US" sz="2400"/>
              <a:pPr algn="r" eaLnBrk="1" hangingPunct="1">
                <a:spcBef>
                  <a:spcPct val="50000"/>
                </a:spcBef>
                <a:buClrTx/>
                <a:buSzTx/>
                <a:buFontTx/>
                <a:buNone/>
              </a:pPr>
              <a:t>29</a:t>
            </a:fld>
            <a:endParaRPr lang="en-US" altLang="zh-CN" sz="2400"/>
          </a:p>
        </p:txBody>
      </p:sp>
      <p:sp>
        <p:nvSpPr>
          <p:cNvPr id="40964" name="Text Box 4">
            <a:extLst>
              <a:ext uri="{FF2B5EF4-FFF2-40B4-BE49-F238E27FC236}">
                <a16:creationId xmlns:a16="http://schemas.microsoft.com/office/drawing/2014/main" id="{8ABFBB68-82BB-4A6A-9538-A4ECD234CDD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广义表的定义</a:t>
            </a:r>
          </a:p>
        </p:txBody>
      </p:sp>
      <p:sp>
        <p:nvSpPr>
          <p:cNvPr id="40965" name="Rectangle 5">
            <a:extLst>
              <a:ext uri="{FF2B5EF4-FFF2-40B4-BE49-F238E27FC236}">
                <a16:creationId xmlns:a16="http://schemas.microsoft.com/office/drawing/2014/main" id="{C0A4BC4C-1FE0-4243-AB4D-24ADAB1BF330}"/>
              </a:ext>
            </a:extLst>
          </p:cNvPr>
          <p:cNvSpPr>
            <a:spLocks noGrp="1" noChangeArrowheads="1"/>
          </p:cNvSpPr>
          <p:nvPr>
            <p:ph type="body" idx="1"/>
          </p:nvPr>
        </p:nvSpPr>
        <p:spPr>
          <a:xfrm>
            <a:off x="323850" y="2708275"/>
            <a:ext cx="8820150" cy="4149725"/>
          </a:xfrm>
        </p:spPr>
        <p:txBody>
          <a:bodyPr/>
          <a:lstStyle/>
          <a:p>
            <a:pPr eaLnBrk="1" hangingPunct="1">
              <a:spcBef>
                <a:spcPct val="50000"/>
              </a:spcBef>
            </a:pPr>
            <a:r>
              <a:rPr lang="zh-CN" altLang="en-US" b="1" dirty="0">
                <a:solidFill>
                  <a:srgbClr val="FF0000"/>
                </a:solidFill>
                <a:latin typeface="黑体" panose="02010609060101010101" pitchFamily="49" charset="-122"/>
                <a:ea typeface="黑体" panose="02010609060101010101" pitchFamily="49" charset="-122"/>
              </a:rPr>
              <a:t>表尾</a:t>
            </a:r>
            <a:r>
              <a:rPr lang="en-US" altLang="zh-CN" b="1" dirty="0">
                <a:latin typeface="黑体" panose="02010609060101010101" pitchFamily="49" charset="-122"/>
                <a:ea typeface="黑体" panose="02010609060101010101" pitchFamily="49" charset="-122"/>
              </a:rPr>
              <a:t>(tail)</a:t>
            </a:r>
            <a:r>
              <a:rPr lang="zh-CN" altLang="en-US" b="1" dirty="0">
                <a:latin typeface="黑体" panose="02010609060101010101" pitchFamily="49" charset="-122"/>
                <a:ea typeface="黑体" panose="02010609060101010101" pitchFamily="49" charset="-122"/>
              </a:rPr>
              <a:t>：广义表中，</a:t>
            </a:r>
            <a:r>
              <a:rPr lang="zh-CN" altLang="en-US" b="1" dirty="0">
                <a:solidFill>
                  <a:srgbClr val="FF0000"/>
                </a:solidFill>
                <a:latin typeface="黑体" panose="02010609060101010101" pitchFamily="49" charset="-122"/>
                <a:ea typeface="黑体" panose="02010609060101010101" pitchFamily="49" charset="-122"/>
              </a:rPr>
              <a:t>除表头外的部分</a:t>
            </a:r>
            <a:endParaRPr lang="zh-CN" altLang="en-US" dirty="0">
              <a:solidFill>
                <a:srgbClr val="FF0000"/>
              </a:solidFill>
              <a:latin typeface="黑体" panose="02010609060101010101" pitchFamily="49" charset="-122"/>
              <a:ea typeface="黑体" panose="02010609060101010101" pitchFamily="49" charset="-122"/>
            </a:endParaRPr>
          </a:p>
          <a:p>
            <a:pPr eaLnBrk="1" hangingPunct="1">
              <a:spcBef>
                <a:spcPct val="50000"/>
              </a:spcBef>
            </a:pPr>
            <a:r>
              <a:rPr lang="zh-CN" altLang="en-US" b="1" dirty="0">
                <a:latin typeface="黑体" panose="02010609060101010101" pitchFamily="49" charset="-122"/>
                <a:ea typeface="黑体" panose="02010609060101010101" pitchFamily="49" charset="-122"/>
              </a:rPr>
              <a:t>表尾一定是</a:t>
            </a:r>
            <a:r>
              <a:rPr lang="zh-CN" altLang="en-US" b="1" dirty="0">
                <a:solidFill>
                  <a:srgbClr val="FF0000"/>
                </a:solidFill>
                <a:latin typeface="黑体" panose="02010609060101010101" pitchFamily="49" charset="-122"/>
                <a:ea typeface="黑体" panose="02010609060101010101" pitchFamily="49" charset="-122"/>
              </a:rPr>
              <a:t>列表</a:t>
            </a:r>
          </a:p>
          <a:p>
            <a:pPr eaLnBrk="1" hangingPunct="1">
              <a:spcBef>
                <a:spcPct val="50000"/>
              </a:spcBef>
            </a:pPr>
            <a:r>
              <a:rPr lang="en-US" altLang="zh-CN" b="1" dirty="0" err="1">
                <a:latin typeface="黑体" panose="02010609060101010101" pitchFamily="49" charset="-122"/>
                <a:ea typeface="黑体" panose="02010609060101010101" pitchFamily="49" charset="-122"/>
              </a:rPr>
              <a:t>GetTail</a:t>
            </a:r>
            <a:r>
              <a:rPr lang="en-US" altLang="zh-CN" b="1" dirty="0">
                <a:latin typeface="黑体" panose="02010609060101010101" pitchFamily="49" charset="-122"/>
                <a:ea typeface="黑体" panose="02010609060101010101" pitchFamily="49" charset="-122"/>
              </a:rPr>
              <a:t>(</a:t>
            </a:r>
            <a:r>
              <a:rPr lang="en-US" altLang="zh-CN" b="1" dirty="0">
                <a:solidFill>
                  <a:srgbClr val="0070C0"/>
                </a:solidFill>
                <a:latin typeface="黑体" panose="02010609060101010101" pitchFamily="49" charset="-122"/>
                <a:ea typeface="黑体" panose="02010609060101010101" pitchFamily="49" charset="-122"/>
              </a:rPr>
              <a:t>B</a:t>
            </a:r>
            <a:r>
              <a:rPr lang="en-US" altLang="zh-CN" b="1" dirty="0">
                <a:latin typeface="黑体" panose="02010609060101010101" pitchFamily="49" charset="-122"/>
                <a:ea typeface="黑体" panose="02010609060101010101" pitchFamily="49" charset="-122"/>
              </a:rPr>
              <a:t>) = ()</a:t>
            </a:r>
          </a:p>
          <a:p>
            <a:pPr eaLnBrk="1" hangingPunct="1">
              <a:spcBef>
                <a:spcPct val="50000"/>
              </a:spcBef>
            </a:pPr>
            <a:r>
              <a:rPr lang="en-US" altLang="zh-CN" b="1" dirty="0" err="1">
                <a:latin typeface="黑体" panose="02010609060101010101" pitchFamily="49" charset="-122"/>
                <a:ea typeface="黑体" panose="02010609060101010101" pitchFamily="49" charset="-122"/>
              </a:rPr>
              <a:t>GetTail</a:t>
            </a:r>
            <a:r>
              <a:rPr lang="en-US" altLang="zh-CN" b="1" dirty="0">
                <a:latin typeface="黑体" panose="02010609060101010101" pitchFamily="49" charset="-122"/>
                <a:ea typeface="黑体" panose="02010609060101010101" pitchFamily="49" charset="-122"/>
              </a:rPr>
              <a:t>(</a:t>
            </a:r>
            <a:r>
              <a:rPr lang="en-US" altLang="zh-CN" b="1" dirty="0">
                <a:solidFill>
                  <a:srgbClr val="0070C0"/>
                </a:solidFill>
                <a:latin typeface="黑体" panose="02010609060101010101" pitchFamily="49" charset="-122"/>
                <a:ea typeface="黑体" panose="02010609060101010101" pitchFamily="49" charset="-122"/>
              </a:rPr>
              <a:t>D</a:t>
            </a:r>
            <a:r>
              <a:rPr lang="en-US" altLang="zh-CN" b="1" dirty="0">
                <a:latin typeface="黑体" panose="02010609060101010101" pitchFamily="49" charset="-122"/>
                <a:ea typeface="黑体" panose="02010609060101010101" pitchFamily="49" charset="-122"/>
              </a:rPr>
              <a:t>) = (B,C)</a:t>
            </a:r>
          </a:p>
          <a:p>
            <a:pPr eaLnBrk="1" hangingPunct="1">
              <a:spcBef>
                <a:spcPct val="50000"/>
              </a:spcBef>
            </a:pPr>
            <a:r>
              <a:rPr lang="en-US" altLang="zh-CN" b="1" dirty="0" err="1">
                <a:latin typeface="黑体" panose="02010609060101010101" pitchFamily="49" charset="-122"/>
                <a:ea typeface="黑体" panose="02010609060101010101" pitchFamily="49" charset="-122"/>
              </a:rPr>
              <a:t>GetTail</a:t>
            </a:r>
            <a:r>
              <a:rPr lang="en-US" altLang="zh-CN" b="1" dirty="0">
                <a:latin typeface="黑体" panose="02010609060101010101" pitchFamily="49" charset="-122"/>
                <a:ea typeface="黑体" panose="02010609060101010101" pitchFamily="49" charset="-122"/>
              </a:rPr>
              <a:t>(</a:t>
            </a:r>
            <a:r>
              <a:rPr lang="en-US" altLang="zh-CN" b="1" dirty="0">
                <a:solidFill>
                  <a:srgbClr val="0070C0"/>
                </a:solidFill>
                <a:latin typeface="黑体" panose="02010609060101010101" pitchFamily="49" charset="-122"/>
                <a:ea typeface="黑体" panose="02010609060101010101" pitchFamily="49" charset="-122"/>
              </a:rPr>
              <a:t>(B,C)</a:t>
            </a:r>
            <a:r>
              <a:rPr lang="en-US" altLang="zh-CN" b="1" dirty="0">
                <a:latin typeface="黑体" panose="02010609060101010101" pitchFamily="49" charset="-122"/>
                <a:ea typeface="黑体" panose="02010609060101010101" pitchFamily="49" charset="-122"/>
              </a:rPr>
              <a:t>)</a:t>
            </a:r>
            <a:r>
              <a:rPr lang="en-US" altLang="zh-CN" b="1" dirty="0">
                <a:solidFill>
                  <a:srgbClr val="0070C0"/>
                </a:solidFill>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(C)</a:t>
            </a:r>
          </a:p>
        </p:txBody>
      </p:sp>
      <p:sp>
        <p:nvSpPr>
          <p:cNvPr id="40966" name="Rectangle 6">
            <a:extLst>
              <a:ext uri="{FF2B5EF4-FFF2-40B4-BE49-F238E27FC236}">
                <a16:creationId xmlns:a16="http://schemas.microsoft.com/office/drawing/2014/main" id="{94557891-D3F6-4517-A661-91AA07C5FCB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pic>
        <p:nvPicPr>
          <p:cNvPr id="40967" name="Picture 7">
            <a:extLst>
              <a:ext uri="{FF2B5EF4-FFF2-40B4-BE49-F238E27FC236}">
                <a16:creationId xmlns:a16="http://schemas.microsoft.com/office/drawing/2014/main" id="{52BCD212-4271-43BA-8E71-238164A41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4077072"/>
            <a:ext cx="1909762"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2ED397E-BF9F-4729-AE95-675332B5805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一、数组</a:t>
            </a:r>
            <a:endParaRPr lang="en-US" altLang="zh-CN" sz="3200">
              <a:latin typeface="黑体" panose="02010609060101010101" pitchFamily="49" charset="-122"/>
              <a:ea typeface="黑体" panose="02010609060101010101" pitchFamily="49" charset="-122"/>
            </a:endParaRPr>
          </a:p>
        </p:txBody>
      </p:sp>
      <p:sp>
        <p:nvSpPr>
          <p:cNvPr id="7171" name="Text Box 3">
            <a:extLst>
              <a:ext uri="{FF2B5EF4-FFF2-40B4-BE49-F238E27FC236}">
                <a16:creationId xmlns:a16="http://schemas.microsoft.com/office/drawing/2014/main" id="{AFBFC81E-83F2-43B0-960C-CBCEAD76F21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CDBDFEC-0C10-478A-9DB6-346903CB6634}" type="slidenum">
              <a:rPr lang="zh-CN" altLang="en-US" sz="2400"/>
              <a:pPr algn="r" eaLnBrk="1" hangingPunct="1">
                <a:spcBef>
                  <a:spcPct val="50000"/>
                </a:spcBef>
                <a:buClrTx/>
                <a:buSzTx/>
                <a:buFontTx/>
                <a:buNone/>
              </a:pPr>
              <a:t>3</a:t>
            </a:fld>
            <a:endParaRPr lang="en-US" altLang="zh-CN" sz="2400"/>
          </a:p>
        </p:txBody>
      </p:sp>
      <p:sp>
        <p:nvSpPr>
          <p:cNvPr id="7172" name="Text Box 4">
            <a:extLst>
              <a:ext uri="{FF2B5EF4-FFF2-40B4-BE49-F238E27FC236}">
                <a16:creationId xmlns:a16="http://schemas.microsoft.com/office/drawing/2014/main" id="{154E162A-5768-48E9-994B-6EE61E9D1F4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数组的定义</a:t>
            </a:r>
          </a:p>
        </p:txBody>
      </p:sp>
      <p:sp>
        <p:nvSpPr>
          <p:cNvPr id="7173" name="Rectangle 5">
            <a:extLst>
              <a:ext uri="{FF2B5EF4-FFF2-40B4-BE49-F238E27FC236}">
                <a16:creationId xmlns:a16="http://schemas.microsoft.com/office/drawing/2014/main" id="{8BC03B29-643F-43D9-ABBD-5D58E8F1C989}"/>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数组中的每个数据元素都对应于</a:t>
            </a:r>
            <a:r>
              <a:rPr lang="zh-CN" altLang="en-US" b="1">
                <a:solidFill>
                  <a:srgbClr val="FF0000"/>
                </a:solidFill>
                <a:latin typeface="黑体" panose="02010609060101010101" pitchFamily="49" charset="-122"/>
                <a:ea typeface="黑体" panose="02010609060101010101" pitchFamily="49" charset="-122"/>
              </a:rPr>
              <a:t>一组下标</a:t>
            </a:r>
            <a:r>
              <a:rPr lang="en-US" altLang="zh-CN" b="1">
                <a:latin typeface="黑体" panose="02010609060101010101" pitchFamily="49" charset="-122"/>
                <a:ea typeface="黑体" panose="02010609060101010101" pitchFamily="49" charset="-122"/>
              </a:rPr>
              <a:t>(j</a:t>
            </a:r>
            <a:r>
              <a:rPr lang="en-US" altLang="zh-CN" b="1" baseline="-25000">
                <a:latin typeface="黑体" panose="02010609060101010101" pitchFamily="49" charset="-122"/>
                <a:ea typeface="黑体" panose="02010609060101010101" pitchFamily="49" charset="-122"/>
              </a:rPr>
              <a:t>1</a:t>
            </a:r>
            <a:r>
              <a:rPr lang="en-US" altLang="zh-CN" b="1">
                <a:latin typeface="黑体" panose="02010609060101010101" pitchFamily="49" charset="-122"/>
                <a:ea typeface="黑体" panose="02010609060101010101" pitchFamily="49" charset="-122"/>
              </a:rPr>
              <a:t>,j</a:t>
            </a:r>
            <a:r>
              <a:rPr lang="en-US" altLang="zh-CN" b="1" baseline="-25000">
                <a:latin typeface="黑体" panose="02010609060101010101" pitchFamily="49" charset="-122"/>
                <a:ea typeface="黑体" panose="02010609060101010101" pitchFamily="49" charset="-122"/>
              </a:rPr>
              <a:t>2</a:t>
            </a:r>
            <a:r>
              <a:rPr lang="en-US" altLang="zh-CN" b="1">
                <a:latin typeface="黑体" panose="02010609060101010101" pitchFamily="49" charset="-122"/>
                <a:ea typeface="黑体" panose="02010609060101010101" pitchFamily="49" charset="-122"/>
              </a:rPr>
              <a:t>,</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,j</a:t>
            </a:r>
            <a:r>
              <a:rPr lang="en-US" altLang="zh-CN" b="1" baseline="-25000">
                <a:latin typeface="黑体" panose="02010609060101010101" pitchFamily="49" charset="-122"/>
                <a:ea typeface="黑体" panose="02010609060101010101" pitchFamily="49" charset="-122"/>
              </a:rPr>
              <a:t>n</a:t>
            </a:r>
            <a:r>
              <a:rPr lang="en-US" altLang="zh-CN" b="1">
                <a:latin typeface="黑体" panose="02010609060101010101" pitchFamily="49" charset="-122"/>
                <a:ea typeface="黑体" panose="02010609060101010101" pitchFamily="49" charset="-122"/>
              </a:rPr>
              <a:t>)</a:t>
            </a:r>
          </a:p>
          <a:p>
            <a:pPr eaLnBrk="1" hangingPunct="1">
              <a:spcBef>
                <a:spcPct val="50000"/>
              </a:spcBef>
            </a:pPr>
            <a:r>
              <a:rPr lang="zh-CN" altLang="en-US" b="1">
                <a:latin typeface="黑体" panose="02010609060101010101" pitchFamily="49" charset="-122"/>
                <a:ea typeface="黑体" panose="02010609060101010101" pitchFamily="49" charset="-122"/>
              </a:rPr>
              <a:t>其中：</a:t>
            </a:r>
            <a:r>
              <a:rPr lang="en-US" altLang="zh-CN" b="1">
                <a:latin typeface="黑体" panose="02010609060101010101" pitchFamily="49" charset="-122"/>
                <a:ea typeface="黑体" panose="02010609060101010101" pitchFamily="49" charset="-122"/>
              </a:rPr>
              <a:t>0≤j</a:t>
            </a:r>
            <a:r>
              <a:rPr lang="en-US" altLang="zh-CN" b="1" baseline="-25000">
                <a:latin typeface="黑体" panose="02010609060101010101" pitchFamily="49" charset="-122"/>
                <a:ea typeface="黑体" panose="02010609060101010101" pitchFamily="49" charset="-122"/>
              </a:rPr>
              <a:t>i</a:t>
            </a:r>
            <a:r>
              <a:rPr lang="en-US" altLang="zh-CN" b="1">
                <a:latin typeface="黑体" panose="02010609060101010101" pitchFamily="49" charset="-122"/>
                <a:ea typeface="黑体" panose="02010609060101010101" pitchFamily="49" charset="-122"/>
              </a:rPr>
              <a:t>≤b</a:t>
            </a:r>
            <a:r>
              <a:rPr lang="en-US" altLang="zh-CN" b="1" baseline="-25000">
                <a:latin typeface="黑体" panose="02010609060101010101" pitchFamily="49" charset="-122"/>
                <a:ea typeface="黑体" panose="02010609060101010101" pitchFamily="49" charset="-122"/>
              </a:rPr>
              <a:t>i</a:t>
            </a:r>
            <a:r>
              <a:rPr lang="en-US" altLang="zh-CN" b="1">
                <a:latin typeface="黑体" panose="02010609060101010101" pitchFamily="49" charset="-122"/>
                <a:ea typeface="黑体" panose="02010609060101010101" pitchFamily="49" charset="-122"/>
              </a:rPr>
              <a:t>-1</a:t>
            </a:r>
          </a:p>
          <a:p>
            <a:pPr eaLnBrk="1" hangingPunct="1">
              <a:spcBef>
                <a:spcPct val="5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a:t>
            </a:r>
            <a:r>
              <a:rPr lang="en-US" altLang="zh-CN" b="1">
                <a:solidFill>
                  <a:srgbClr val="FF0000"/>
                </a:solidFill>
                <a:latin typeface="黑体" panose="02010609060101010101" pitchFamily="49" charset="-122"/>
                <a:ea typeface="黑体" panose="02010609060101010101" pitchFamily="49" charset="-122"/>
              </a:rPr>
              <a:t>b</a:t>
            </a:r>
            <a:r>
              <a:rPr lang="en-US" altLang="zh-CN" b="1" baseline="-25000">
                <a:solidFill>
                  <a:srgbClr val="FF0000"/>
                </a:solidFill>
                <a:latin typeface="黑体" panose="02010609060101010101" pitchFamily="49" charset="-122"/>
                <a:ea typeface="黑体" panose="02010609060101010101" pitchFamily="49" charset="-122"/>
              </a:rPr>
              <a:t>i</a:t>
            </a:r>
            <a:r>
              <a:rPr lang="zh-CN" altLang="en-US" b="1">
                <a:solidFill>
                  <a:srgbClr val="FF0000"/>
                </a:solidFill>
                <a:latin typeface="黑体" panose="02010609060101010101" pitchFamily="49" charset="-122"/>
                <a:ea typeface="黑体" panose="02010609060101010101" pitchFamily="49" charset="-122"/>
              </a:rPr>
              <a:t>称为第</a:t>
            </a:r>
            <a:r>
              <a:rPr lang="en-US" altLang="zh-CN" b="1">
                <a:solidFill>
                  <a:srgbClr val="FF0000"/>
                </a:solidFill>
                <a:latin typeface="黑体" panose="02010609060101010101" pitchFamily="49" charset="-122"/>
                <a:ea typeface="黑体" panose="02010609060101010101" pitchFamily="49" charset="-122"/>
              </a:rPr>
              <a:t>i</a:t>
            </a:r>
            <a:r>
              <a:rPr lang="zh-CN" altLang="en-US" b="1">
                <a:solidFill>
                  <a:srgbClr val="FF0000"/>
                </a:solidFill>
                <a:latin typeface="黑体" panose="02010609060101010101" pitchFamily="49" charset="-122"/>
                <a:ea typeface="黑体" panose="02010609060101010101" pitchFamily="49" charset="-122"/>
              </a:rPr>
              <a:t>维的长度</a:t>
            </a:r>
            <a:r>
              <a:rPr lang="en-US" altLang="zh-CN" b="1">
                <a:latin typeface="黑体" panose="02010609060101010101" pitchFamily="49" charset="-122"/>
                <a:ea typeface="黑体" panose="02010609060101010101" pitchFamily="49" charset="-122"/>
              </a:rPr>
              <a:t>(i=1,2,</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,n)</a:t>
            </a:r>
          </a:p>
        </p:txBody>
      </p:sp>
      <p:sp>
        <p:nvSpPr>
          <p:cNvPr id="7174" name="Rectangle 6">
            <a:extLst>
              <a:ext uri="{FF2B5EF4-FFF2-40B4-BE49-F238E27FC236}">
                <a16:creationId xmlns:a16="http://schemas.microsoft.com/office/drawing/2014/main" id="{991FEDAD-712F-4ADE-A279-ED889551D1F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CC0D7FC3-9592-4CE7-B58A-102E43B937B5}"/>
              </a:ext>
            </a:extLst>
          </p:cNvPr>
          <p:cNvSpPr>
            <a:spLocks noGrp="1"/>
          </p:cNvSpPr>
          <p:nvPr>
            <p:ph type="sldNum" sz="quarter" idx="4294967295"/>
          </p:nvPr>
        </p:nvSpPr>
        <p:spPr bwMode="auto">
          <a:xfrm>
            <a:off x="8482013" y="6400800"/>
            <a:ext cx="6619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23F4B1B7-7BE4-42A1-99AE-9E9FD3C235AD}" type="slidenum">
              <a:rPr lang="en-US" altLang="zh-CN" sz="2400"/>
              <a:pPr eaLnBrk="1" hangingPunct="1">
                <a:spcBef>
                  <a:spcPct val="0"/>
                </a:spcBef>
                <a:buClrTx/>
                <a:buSzTx/>
                <a:buFontTx/>
                <a:buNone/>
              </a:pPr>
              <a:t>30</a:t>
            </a:fld>
            <a:endParaRPr lang="en-US" altLang="zh-CN" sz="2400"/>
          </a:p>
        </p:txBody>
      </p:sp>
      <p:sp>
        <p:nvSpPr>
          <p:cNvPr id="476162" name="Text Box 2">
            <a:extLst>
              <a:ext uri="{FF2B5EF4-FFF2-40B4-BE49-F238E27FC236}">
                <a16:creationId xmlns:a16="http://schemas.microsoft.com/office/drawing/2014/main" id="{94BC0CD5-6A8B-4DD3-BEAC-7F1159A3CC6D}"/>
              </a:ext>
            </a:extLst>
          </p:cNvPr>
          <p:cNvSpPr txBox="1">
            <a:spLocks noChangeArrowheads="1"/>
          </p:cNvSpPr>
          <p:nvPr/>
        </p:nvSpPr>
        <p:spPr bwMode="auto">
          <a:xfrm>
            <a:off x="609600" y="1971675"/>
            <a:ext cx="762000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60000"/>
              </a:spcBef>
              <a:buClrTx/>
              <a:buSzTx/>
              <a:buFontTx/>
              <a:buNone/>
            </a:pPr>
            <a:r>
              <a:rPr lang="en-US" altLang="zh-CN" sz="2800" b="1" dirty="0">
                <a:latin typeface="Times New Roman" panose="02020603050405020304" pitchFamily="18" charset="0"/>
              </a:rPr>
              <a:t>1.  </a:t>
            </a:r>
            <a:r>
              <a:rPr lang="en-US" altLang="zh-CN" sz="2800" b="1" dirty="0" err="1">
                <a:latin typeface="Times New Roman" panose="02020603050405020304" pitchFamily="18" charset="0"/>
              </a:rPr>
              <a:t>GetTail</a:t>
            </a:r>
            <a:r>
              <a:rPr lang="en-US" altLang="zh-CN" sz="2800" b="1" dirty="0">
                <a:solidFill>
                  <a:srgbClr val="42DAE6"/>
                </a:solidFill>
                <a:latin typeface="Times New Roman" panose="02020603050405020304" pitchFamily="18" charset="0"/>
              </a:rPr>
              <a:t>( </a:t>
            </a:r>
            <a:r>
              <a:rPr lang="en-US" altLang="zh-CN" sz="2800" b="1" dirty="0">
                <a:latin typeface="Times New Roman" panose="02020603050405020304" pitchFamily="18" charset="0"/>
              </a:rPr>
              <a:t>(</a:t>
            </a:r>
            <a:r>
              <a:rPr lang="en-US" altLang="zh-CN" sz="2800" b="1" dirty="0">
                <a:solidFill>
                  <a:srgbClr val="99FF33"/>
                </a:solidFill>
                <a:latin typeface="Times New Roman" panose="02020603050405020304" pitchFamily="18" charset="0"/>
              </a:rPr>
              <a:t>b, k, p, h</a:t>
            </a:r>
            <a:r>
              <a:rPr lang="en-US" altLang="zh-CN" sz="2800" b="1" dirty="0">
                <a:latin typeface="Times New Roman" panose="02020603050405020304" pitchFamily="18" charset="0"/>
              </a:rPr>
              <a:t>) </a:t>
            </a:r>
            <a:r>
              <a:rPr lang="en-US" altLang="zh-CN" sz="2800" b="1" dirty="0">
                <a:solidFill>
                  <a:srgbClr val="42DAE6"/>
                </a:solidFill>
                <a:latin typeface="Times New Roman" panose="02020603050405020304" pitchFamily="18" charset="0"/>
              </a:rPr>
              <a:t>)</a:t>
            </a:r>
            <a:r>
              <a:rPr lang="zh-CN" altLang="en-US" sz="2800" b="1" dirty="0">
                <a:latin typeface="Times New Roman" panose="02020603050405020304" pitchFamily="18" charset="0"/>
              </a:rPr>
              <a:t>＝</a:t>
            </a:r>
            <a:r>
              <a:rPr lang="zh-CN" altLang="en-US" sz="2800" b="1" u="sng" dirty="0">
                <a:latin typeface="Times New Roman" panose="02020603050405020304" pitchFamily="18" charset="0"/>
              </a:rPr>
              <a:t>                    </a:t>
            </a:r>
            <a:r>
              <a:rPr lang="en-US" altLang="zh-CN" sz="2800" b="1" dirty="0">
                <a:latin typeface="Times New Roman" panose="02020603050405020304" pitchFamily="18" charset="0"/>
              </a:rPr>
              <a:t>; </a:t>
            </a:r>
          </a:p>
          <a:p>
            <a:pPr eaLnBrk="1" hangingPunct="1">
              <a:spcBef>
                <a:spcPct val="60000"/>
              </a:spcBef>
              <a:buClrTx/>
              <a:buSzTx/>
              <a:buFontTx/>
              <a:buNone/>
            </a:pPr>
            <a:r>
              <a:rPr lang="en-US" altLang="zh-CN" sz="2800" b="1" dirty="0">
                <a:latin typeface="Times New Roman" panose="02020603050405020304" pitchFamily="18" charset="0"/>
              </a:rPr>
              <a:t>2. </a:t>
            </a:r>
            <a:r>
              <a:rPr lang="en-US" altLang="zh-CN" sz="2800" b="1" dirty="0" err="1">
                <a:latin typeface="Times New Roman" panose="02020603050405020304" pitchFamily="18" charset="0"/>
              </a:rPr>
              <a:t>GetHead</a:t>
            </a:r>
            <a:r>
              <a:rPr lang="en-US" altLang="zh-CN" sz="2800" b="1" dirty="0">
                <a:solidFill>
                  <a:srgbClr val="42DAE6"/>
                </a:solidFill>
                <a:latin typeface="Times New Roman" panose="02020603050405020304" pitchFamily="18" charset="0"/>
              </a:rPr>
              <a:t>( </a:t>
            </a:r>
            <a:r>
              <a:rPr lang="en-US" altLang="zh-CN" sz="2800" b="1" dirty="0">
                <a:latin typeface="Times New Roman" panose="02020603050405020304" pitchFamily="18" charset="0"/>
              </a:rPr>
              <a:t>( </a:t>
            </a:r>
            <a:r>
              <a:rPr lang="en-US" altLang="zh-CN" sz="2800" b="1" dirty="0">
                <a:solidFill>
                  <a:srgbClr val="99FF33"/>
                </a:solidFill>
                <a:latin typeface="Times New Roman" panose="02020603050405020304" pitchFamily="18" charset="0"/>
              </a:rPr>
              <a:t>(</a:t>
            </a:r>
            <a:r>
              <a:rPr lang="en-US" altLang="zh-CN" sz="2800" b="1" dirty="0" err="1">
                <a:solidFill>
                  <a:srgbClr val="99FF33"/>
                </a:solidFill>
                <a:latin typeface="Times New Roman" panose="02020603050405020304" pitchFamily="18" charset="0"/>
              </a:rPr>
              <a:t>a,b</a:t>
            </a:r>
            <a:r>
              <a:rPr lang="en-US" altLang="zh-CN" sz="2800" b="1" dirty="0">
                <a:solidFill>
                  <a:srgbClr val="99FF33"/>
                </a:solidFill>
                <a:latin typeface="Times New Roman" panose="02020603050405020304" pitchFamily="18" charset="0"/>
              </a:rPr>
              <a:t>), (</a:t>
            </a:r>
            <a:r>
              <a:rPr lang="en-US" altLang="zh-CN" sz="2800" b="1" dirty="0" err="1">
                <a:solidFill>
                  <a:srgbClr val="99FF33"/>
                </a:solidFill>
                <a:latin typeface="Times New Roman" panose="02020603050405020304" pitchFamily="18" charset="0"/>
              </a:rPr>
              <a:t>c,d</a:t>
            </a:r>
            <a:r>
              <a:rPr lang="en-US" altLang="zh-CN" sz="2800" b="1" dirty="0">
                <a:solidFill>
                  <a:srgbClr val="99FF33"/>
                </a:solidFill>
                <a:latin typeface="Times New Roman" panose="02020603050405020304" pitchFamily="18" charset="0"/>
              </a:rPr>
              <a:t>)</a:t>
            </a:r>
            <a:r>
              <a:rPr lang="en-US" altLang="zh-CN" sz="2800" b="1" dirty="0">
                <a:latin typeface="Times New Roman" panose="02020603050405020304" pitchFamily="18" charset="0"/>
              </a:rPr>
              <a:t> ) </a:t>
            </a:r>
            <a:r>
              <a:rPr lang="en-US" altLang="zh-CN" sz="2800" b="1" dirty="0">
                <a:solidFill>
                  <a:srgbClr val="42DAE6"/>
                </a:solidFill>
                <a:latin typeface="Times New Roman" panose="02020603050405020304" pitchFamily="18" charset="0"/>
              </a:rPr>
              <a:t>)</a:t>
            </a:r>
            <a:r>
              <a:rPr lang="zh-CN" altLang="en-US" sz="2800" b="1" dirty="0">
                <a:latin typeface="Times New Roman" panose="02020603050405020304" pitchFamily="18" charset="0"/>
              </a:rPr>
              <a:t>＝</a:t>
            </a:r>
            <a:r>
              <a:rPr lang="zh-CN" altLang="en-US" sz="2800" b="1" u="sng" dirty="0">
                <a:latin typeface="Times New Roman" panose="02020603050405020304" pitchFamily="18" charset="0"/>
              </a:rPr>
              <a:t>               </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   </a:t>
            </a:r>
          </a:p>
          <a:p>
            <a:pPr eaLnBrk="1" hangingPunct="1">
              <a:spcBef>
                <a:spcPct val="60000"/>
              </a:spcBef>
              <a:buClrTx/>
              <a:buSzTx/>
              <a:buFontTx/>
              <a:buNone/>
            </a:pPr>
            <a:r>
              <a:rPr lang="en-US" altLang="zh-CN" sz="2800" b="1" dirty="0">
                <a:latin typeface="Times New Roman" panose="02020603050405020304" pitchFamily="18" charset="0"/>
              </a:rPr>
              <a:t>3. </a:t>
            </a:r>
            <a:r>
              <a:rPr lang="en-US" altLang="zh-CN" sz="2800" b="1" dirty="0" err="1">
                <a:latin typeface="Times New Roman" panose="02020603050405020304" pitchFamily="18" charset="0"/>
              </a:rPr>
              <a:t>GetTail</a:t>
            </a:r>
            <a:r>
              <a:rPr lang="en-US" altLang="zh-CN" sz="2800" b="1" dirty="0">
                <a:solidFill>
                  <a:srgbClr val="42DAE6"/>
                </a:solidFill>
                <a:latin typeface="Times New Roman" panose="02020603050405020304" pitchFamily="18" charset="0"/>
              </a:rPr>
              <a:t>( </a:t>
            </a:r>
            <a:r>
              <a:rPr lang="en-US" altLang="zh-CN" sz="2800" b="1" dirty="0">
                <a:latin typeface="Times New Roman" panose="02020603050405020304" pitchFamily="18" charset="0"/>
              </a:rPr>
              <a:t>( </a:t>
            </a:r>
            <a:r>
              <a:rPr lang="en-US" altLang="zh-CN" sz="2800" b="1" dirty="0">
                <a:solidFill>
                  <a:srgbClr val="99FF33"/>
                </a:solidFill>
                <a:latin typeface="Times New Roman" panose="02020603050405020304" pitchFamily="18" charset="0"/>
              </a:rPr>
              <a:t>(</a:t>
            </a:r>
            <a:r>
              <a:rPr lang="en-US" altLang="zh-CN" sz="2800" b="1" dirty="0" err="1">
                <a:solidFill>
                  <a:srgbClr val="99FF33"/>
                </a:solidFill>
                <a:latin typeface="Times New Roman" panose="02020603050405020304" pitchFamily="18" charset="0"/>
              </a:rPr>
              <a:t>a,b</a:t>
            </a:r>
            <a:r>
              <a:rPr lang="en-US" altLang="zh-CN" sz="2800" b="1" dirty="0">
                <a:solidFill>
                  <a:srgbClr val="99FF33"/>
                </a:solidFill>
                <a:latin typeface="Times New Roman" panose="02020603050405020304" pitchFamily="18" charset="0"/>
              </a:rPr>
              <a:t>), (</a:t>
            </a:r>
            <a:r>
              <a:rPr lang="en-US" altLang="zh-CN" sz="2800" b="1" dirty="0" err="1">
                <a:solidFill>
                  <a:srgbClr val="99FF33"/>
                </a:solidFill>
                <a:latin typeface="Times New Roman" panose="02020603050405020304" pitchFamily="18" charset="0"/>
              </a:rPr>
              <a:t>c,d</a:t>
            </a:r>
            <a:r>
              <a:rPr lang="en-US" altLang="zh-CN" sz="2800" b="1" dirty="0">
                <a:solidFill>
                  <a:srgbClr val="99FF33"/>
                </a:solidFill>
                <a:latin typeface="Times New Roman" panose="02020603050405020304" pitchFamily="18" charset="0"/>
              </a:rPr>
              <a:t>)</a:t>
            </a:r>
            <a:r>
              <a:rPr lang="en-US" altLang="zh-CN" sz="2800" b="1" dirty="0">
                <a:latin typeface="Times New Roman" panose="02020603050405020304" pitchFamily="18" charset="0"/>
              </a:rPr>
              <a:t> ) </a:t>
            </a:r>
            <a:r>
              <a:rPr lang="en-US" altLang="zh-CN" sz="2800" b="1" dirty="0">
                <a:solidFill>
                  <a:srgbClr val="42DAE6"/>
                </a:solidFill>
                <a:latin typeface="Times New Roman" panose="02020603050405020304" pitchFamily="18" charset="0"/>
              </a:rPr>
              <a:t>)</a:t>
            </a:r>
            <a:r>
              <a:rPr lang="zh-CN" altLang="en-US" sz="2800" b="1" dirty="0">
                <a:latin typeface="Times New Roman" panose="02020603050405020304" pitchFamily="18" charset="0"/>
              </a:rPr>
              <a:t>＝</a:t>
            </a:r>
            <a:r>
              <a:rPr lang="zh-CN" altLang="en-US" sz="2800" b="1" u="sng" dirty="0">
                <a:latin typeface="Times New Roman" panose="02020603050405020304" pitchFamily="18" charset="0"/>
              </a:rPr>
              <a:t>                    </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 </a:t>
            </a:r>
          </a:p>
          <a:p>
            <a:pPr eaLnBrk="1" hangingPunct="1">
              <a:spcBef>
                <a:spcPct val="60000"/>
              </a:spcBef>
              <a:buClrTx/>
              <a:buSzTx/>
              <a:buFontTx/>
              <a:buNone/>
            </a:pPr>
            <a:r>
              <a:rPr lang="en-US" altLang="zh-CN" sz="2800" b="1" dirty="0">
                <a:latin typeface="Times New Roman" panose="02020603050405020304" pitchFamily="18" charset="0"/>
              </a:rPr>
              <a:t>4. </a:t>
            </a:r>
            <a:r>
              <a:rPr lang="en-US" altLang="zh-CN" sz="2800" b="1" dirty="0" err="1">
                <a:latin typeface="Times New Roman" panose="02020603050405020304" pitchFamily="18" charset="0"/>
              </a:rPr>
              <a:t>GetTail</a:t>
            </a:r>
            <a:r>
              <a:rPr lang="en-US" altLang="zh-CN" sz="2800" b="1" dirty="0">
                <a:solidFill>
                  <a:srgbClr val="42DAE6"/>
                </a:solidFill>
                <a:latin typeface="Times New Roman" panose="02020603050405020304" pitchFamily="18" charset="0"/>
              </a:rPr>
              <a:t>( </a:t>
            </a:r>
            <a:r>
              <a:rPr lang="en-US" altLang="zh-CN" sz="2800" b="1" dirty="0" err="1">
                <a:latin typeface="Times New Roman" panose="02020603050405020304" pitchFamily="18" charset="0"/>
              </a:rPr>
              <a:t>GetHead</a:t>
            </a:r>
            <a:r>
              <a:rPr lang="en-US" altLang="zh-CN" sz="2800" b="1" dirty="0">
                <a:solidFill>
                  <a:srgbClr val="42DAE6"/>
                </a:solidFill>
                <a:latin typeface="Times New Roman" panose="02020603050405020304" pitchFamily="18" charset="0"/>
              </a:rPr>
              <a:t>( </a:t>
            </a:r>
            <a:r>
              <a:rPr lang="en-US" altLang="zh-CN" sz="2800" b="1" dirty="0">
                <a:latin typeface="Times New Roman" panose="02020603050405020304" pitchFamily="18" charset="0"/>
              </a:rPr>
              <a:t>(</a:t>
            </a:r>
            <a:r>
              <a:rPr lang="en-US" altLang="zh-CN" sz="2800" b="1" dirty="0">
                <a:solidFill>
                  <a:srgbClr val="99FF33"/>
                </a:solidFill>
                <a:latin typeface="Times New Roman" panose="02020603050405020304" pitchFamily="18" charset="0"/>
              </a:rPr>
              <a:t>(</a:t>
            </a:r>
            <a:r>
              <a:rPr lang="en-US" altLang="zh-CN" sz="2800" b="1" dirty="0" err="1">
                <a:solidFill>
                  <a:srgbClr val="99FF33"/>
                </a:solidFill>
                <a:latin typeface="Times New Roman" panose="02020603050405020304" pitchFamily="18" charset="0"/>
              </a:rPr>
              <a:t>a,b</a:t>
            </a:r>
            <a:r>
              <a:rPr lang="en-US" altLang="zh-CN" sz="2800" b="1" dirty="0">
                <a:solidFill>
                  <a:srgbClr val="99FF33"/>
                </a:solidFill>
                <a:latin typeface="Times New Roman" panose="02020603050405020304" pitchFamily="18" charset="0"/>
              </a:rPr>
              <a:t>),(</a:t>
            </a:r>
            <a:r>
              <a:rPr lang="en-US" altLang="zh-CN" sz="2800" b="1" dirty="0" err="1">
                <a:solidFill>
                  <a:srgbClr val="99FF33"/>
                </a:solidFill>
                <a:latin typeface="Times New Roman" panose="02020603050405020304" pitchFamily="18" charset="0"/>
              </a:rPr>
              <a:t>c,d</a:t>
            </a:r>
            <a:r>
              <a:rPr lang="en-US" altLang="zh-CN" sz="2800" b="1" dirty="0">
                <a:solidFill>
                  <a:srgbClr val="99FF33"/>
                </a:solidFill>
                <a:latin typeface="Times New Roman" panose="02020603050405020304" pitchFamily="18" charset="0"/>
              </a:rPr>
              <a:t>)</a:t>
            </a:r>
            <a:r>
              <a:rPr lang="en-US" altLang="zh-CN" sz="2800" b="1" dirty="0">
                <a:latin typeface="Times New Roman" panose="02020603050405020304" pitchFamily="18" charset="0"/>
              </a:rPr>
              <a:t>) </a:t>
            </a:r>
            <a:r>
              <a:rPr lang="en-US" altLang="zh-CN" sz="2800" b="1" dirty="0">
                <a:solidFill>
                  <a:srgbClr val="42DAE6"/>
                </a:solidFill>
                <a:latin typeface="Times New Roman" panose="02020603050405020304" pitchFamily="18" charset="0"/>
              </a:rPr>
              <a:t>) )</a:t>
            </a:r>
            <a:r>
              <a:rPr lang="zh-CN" altLang="en-US" sz="2800" b="1" dirty="0">
                <a:latin typeface="Times New Roman" panose="02020603050405020304" pitchFamily="18" charset="0"/>
              </a:rPr>
              <a:t>＝</a:t>
            </a:r>
            <a:r>
              <a:rPr lang="zh-CN" altLang="en-US" sz="2800" b="1" u="sng" dirty="0">
                <a:latin typeface="Times New Roman" panose="02020603050405020304" pitchFamily="18" charset="0"/>
              </a:rPr>
              <a:t>         </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a:t>
            </a:r>
          </a:p>
        </p:txBody>
      </p:sp>
      <p:sp>
        <p:nvSpPr>
          <p:cNvPr id="43012" name="Rectangle 3">
            <a:extLst>
              <a:ext uri="{FF2B5EF4-FFF2-40B4-BE49-F238E27FC236}">
                <a16:creationId xmlns:a16="http://schemas.microsoft.com/office/drawing/2014/main" id="{2925DC46-7606-4F87-B657-89F6D55C7D28}"/>
              </a:ext>
            </a:extLst>
          </p:cNvPr>
          <p:cNvSpPr>
            <a:spLocks noChangeArrowheads="1"/>
          </p:cNvSpPr>
          <p:nvPr/>
        </p:nvSpPr>
        <p:spPr bwMode="auto">
          <a:xfrm>
            <a:off x="533400" y="1285875"/>
            <a:ext cx="807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例：求下列广义表操作的结果</a:t>
            </a:r>
          </a:p>
        </p:txBody>
      </p:sp>
      <p:sp>
        <p:nvSpPr>
          <p:cNvPr id="476164" name="Rectangle 4">
            <a:extLst>
              <a:ext uri="{FF2B5EF4-FFF2-40B4-BE49-F238E27FC236}">
                <a16:creationId xmlns:a16="http://schemas.microsoft.com/office/drawing/2014/main" id="{D627B876-3501-4772-A90B-8C8A7C4F230F}"/>
              </a:ext>
            </a:extLst>
          </p:cNvPr>
          <p:cNvSpPr>
            <a:spLocks noChangeArrowheads="1"/>
          </p:cNvSpPr>
          <p:nvPr/>
        </p:nvSpPr>
        <p:spPr bwMode="auto">
          <a:xfrm>
            <a:off x="4823177" y="1895476"/>
            <a:ext cx="1373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solidFill>
                  <a:schemeClr val="accent1"/>
                </a:solidFill>
                <a:latin typeface="Times New Roman" panose="02020603050405020304" pitchFamily="18" charset="0"/>
              </a:rPr>
              <a:t>(k, p, h)</a:t>
            </a:r>
          </a:p>
        </p:txBody>
      </p:sp>
      <p:sp>
        <p:nvSpPr>
          <p:cNvPr id="476165" name="Rectangle 5">
            <a:extLst>
              <a:ext uri="{FF2B5EF4-FFF2-40B4-BE49-F238E27FC236}">
                <a16:creationId xmlns:a16="http://schemas.microsoft.com/office/drawing/2014/main" id="{1278DC59-7A89-4646-8E52-52FAFAD9CB1E}"/>
              </a:ext>
            </a:extLst>
          </p:cNvPr>
          <p:cNvSpPr>
            <a:spLocks noChangeArrowheads="1"/>
          </p:cNvSpPr>
          <p:nvPr/>
        </p:nvSpPr>
        <p:spPr bwMode="auto">
          <a:xfrm>
            <a:off x="6357938" y="4000500"/>
            <a:ext cx="11620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chemeClr val="accent1"/>
                </a:solidFill>
                <a:latin typeface="Times New Roman" panose="02020603050405020304" pitchFamily="18" charset="0"/>
              </a:rPr>
              <a:t>（</a:t>
            </a:r>
            <a:r>
              <a:rPr lang="en-US" altLang="zh-CN" sz="2800" b="1">
                <a:solidFill>
                  <a:schemeClr val="accent1"/>
                </a:solidFill>
                <a:latin typeface="Times New Roman" panose="02020603050405020304" pitchFamily="18" charset="0"/>
              </a:rPr>
              <a:t>b</a:t>
            </a:r>
            <a:r>
              <a:rPr lang="zh-CN" altLang="en-US" sz="2800" b="1">
                <a:solidFill>
                  <a:schemeClr val="accent1"/>
                </a:solidFill>
                <a:latin typeface="Times New Roman" panose="02020603050405020304" pitchFamily="18" charset="0"/>
              </a:rPr>
              <a:t>）</a:t>
            </a:r>
          </a:p>
        </p:txBody>
      </p:sp>
      <p:sp>
        <p:nvSpPr>
          <p:cNvPr id="476166" name="AutoShape 6">
            <a:extLst>
              <a:ext uri="{FF2B5EF4-FFF2-40B4-BE49-F238E27FC236}">
                <a16:creationId xmlns:a16="http://schemas.microsoft.com/office/drawing/2014/main" id="{B405A36B-F443-4E0B-9D1A-58E4BD3D7894}"/>
              </a:ext>
            </a:extLst>
          </p:cNvPr>
          <p:cNvSpPr>
            <a:spLocks noChangeArrowheads="1"/>
          </p:cNvSpPr>
          <p:nvPr/>
        </p:nvSpPr>
        <p:spPr bwMode="auto">
          <a:xfrm>
            <a:off x="7072313" y="4829175"/>
            <a:ext cx="990600" cy="457200"/>
          </a:xfrm>
          <a:prstGeom prst="wedgeRoundRectCallout">
            <a:avLst>
              <a:gd name="adj1" fmla="val -408527"/>
              <a:gd name="adj2" fmla="val -117084"/>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chemeClr val="bg1"/>
                </a:solidFill>
                <a:latin typeface="Times New Roman" panose="02020603050405020304" pitchFamily="18" charset="0"/>
              </a:rPr>
              <a:t>(a,b)</a:t>
            </a:r>
          </a:p>
        </p:txBody>
      </p:sp>
      <p:sp>
        <p:nvSpPr>
          <p:cNvPr id="476167" name="Text Box 7">
            <a:extLst>
              <a:ext uri="{FF2B5EF4-FFF2-40B4-BE49-F238E27FC236}">
                <a16:creationId xmlns:a16="http://schemas.microsoft.com/office/drawing/2014/main" id="{0FAC3587-EE46-4929-8A16-C8A359E07027}"/>
              </a:ext>
            </a:extLst>
          </p:cNvPr>
          <p:cNvSpPr txBox="1">
            <a:spLocks noChangeArrowheads="1"/>
          </p:cNvSpPr>
          <p:nvPr/>
        </p:nvSpPr>
        <p:spPr bwMode="auto">
          <a:xfrm>
            <a:off x="609600" y="4638675"/>
            <a:ext cx="5791200"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60000"/>
              </a:spcBef>
              <a:buClrTx/>
              <a:buSzTx/>
              <a:buFontTx/>
              <a:buNone/>
            </a:pPr>
            <a:r>
              <a:rPr lang="en-US" altLang="zh-CN" sz="2800" b="1" dirty="0">
                <a:latin typeface="Times New Roman" panose="02020603050405020304" pitchFamily="18" charset="0"/>
              </a:rPr>
              <a:t>5. </a:t>
            </a:r>
            <a:r>
              <a:rPr lang="en-US" altLang="zh-CN" sz="2800" b="1" dirty="0" err="1">
                <a:latin typeface="Times New Roman" panose="02020603050405020304" pitchFamily="18" charset="0"/>
              </a:rPr>
              <a:t>GetTail</a:t>
            </a:r>
            <a:r>
              <a:rPr lang="en-US" altLang="zh-CN" sz="2800" b="1" dirty="0">
                <a:solidFill>
                  <a:srgbClr val="42DAE6"/>
                </a:solidFill>
                <a:latin typeface="Times New Roman" panose="02020603050405020304" pitchFamily="18" charset="0"/>
              </a:rPr>
              <a:t>(</a:t>
            </a:r>
            <a:r>
              <a:rPr lang="zh-CN" altLang="en-US" sz="2800" b="1" dirty="0">
                <a:latin typeface="Times New Roman" panose="02020603050405020304" pitchFamily="18" charset="0"/>
              </a:rPr>
              <a:t>（</a:t>
            </a:r>
            <a:r>
              <a:rPr lang="en-US" altLang="zh-CN" sz="2800" b="1" dirty="0">
                <a:solidFill>
                  <a:srgbClr val="99FF33"/>
                </a:solidFill>
                <a:latin typeface="Times New Roman" panose="02020603050405020304" pitchFamily="18" charset="0"/>
              </a:rPr>
              <a:t>e</a:t>
            </a:r>
            <a:r>
              <a:rPr lang="zh-CN" altLang="en-US" sz="2800" b="1" dirty="0">
                <a:latin typeface="Times New Roman" panose="02020603050405020304" pitchFamily="18" charset="0"/>
              </a:rPr>
              <a:t>）</a:t>
            </a:r>
            <a:r>
              <a:rPr lang="en-US" altLang="zh-CN" sz="2800" b="1" dirty="0">
                <a:solidFill>
                  <a:srgbClr val="42DAE6"/>
                </a:solidFill>
                <a:latin typeface="Times New Roman" panose="02020603050405020304" pitchFamily="18" charset="0"/>
              </a:rPr>
              <a:t>)</a:t>
            </a:r>
            <a:r>
              <a:rPr lang="zh-CN" altLang="en-US" sz="2800" b="1" dirty="0">
                <a:latin typeface="Times New Roman" panose="02020603050405020304" pitchFamily="18" charset="0"/>
              </a:rPr>
              <a:t>＝</a:t>
            </a:r>
            <a:r>
              <a:rPr lang="zh-CN" altLang="en-US" sz="2800" b="1" u="sng" dirty="0">
                <a:latin typeface="Times New Roman" panose="02020603050405020304" pitchFamily="18" charset="0"/>
              </a:rPr>
              <a:t>                 </a:t>
            </a:r>
            <a:r>
              <a:rPr lang="en-US" altLang="zh-CN" sz="2800" b="1" dirty="0">
                <a:latin typeface="Times New Roman" panose="02020603050405020304" pitchFamily="18" charset="0"/>
              </a:rPr>
              <a:t>;        </a:t>
            </a:r>
          </a:p>
          <a:p>
            <a:pPr eaLnBrk="1" hangingPunct="1">
              <a:spcBef>
                <a:spcPct val="60000"/>
              </a:spcBef>
              <a:buClrTx/>
              <a:buSzTx/>
              <a:buFontTx/>
              <a:buNone/>
            </a:pPr>
            <a:r>
              <a:rPr lang="en-US" altLang="zh-CN" sz="2800" b="1" dirty="0">
                <a:latin typeface="Times New Roman" panose="02020603050405020304" pitchFamily="18" charset="0"/>
              </a:rPr>
              <a:t>6. </a:t>
            </a:r>
            <a:r>
              <a:rPr lang="en-US" altLang="zh-CN" sz="2800" b="1" dirty="0" err="1">
                <a:latin typeface="Times New Roman" panose="02020603050405020304" pitchFamily="18" charset="0"/>
              </a:rPr>
              <a:t>GetHead</a:t>
            </a:r>
            <a:r>
              <a:rPr lang="en-US" altLang="zh-CN" sz="2800" b="1" dirty="0">
                <a:latin typeface="Times New Roman" panose="02020603050405020304" pitchFamily="18" charset="0"/>
              </a:rPr>
              <a:t> </a:t>
            </a:r>
            <a:r>
              <a:rPr lang="en-US" altLang="zh-CN" sz="2800" b="1" dirty="0">
                <a:solidFill>
                  <a:srgbClr val="42DAE6"/>
                </a:solidFill>
                <a:latin typeface="Times New Roman" panose="02020603050405020304" pitchFamily="18" charset="0"/>
              </a:rPr>
              <a:t>(</a:t>
            </a:r>
            <a:r>
              <a:rPr lang="en-US" altLang="zh-CN" sz="2800" b="1" dirty="0">
                <a:latin typeface="Times New Roman" panose="02020603050405020304" pitchFamily="18" charset="0"/>
              </a:rPr>
              <a:t> ( </a:t>
            </a:r>
            <a:r>
              <a:rPr lang="en-US" altLang="zh-CN" sz="2800" b="1" dirty="0">
                <a:solidFill>
                  <a:srgbClr val="99FF33"/>
                </a:solidFill>
                <a:latin typeface="Times New Roman" panose="02020603050405020304" pitchFamily="18" charset="0"/>
              </a:rPr>
              <a:t>( )</a:t>
            </a:r>
            <a:r>
              <a:rPr lang="en-US" altLang="zh-CN" sz="2800" b="1" dirty="0">
                <a:latin typeface="Times New Roman" panose="02020603050405020304" pitchFamily="18" charset="0"/>
              </a:rPr>
              <a:t> ) </a:t>
            </a:r>
            <a:r>
              <a:rPr lang="en-US" altLang="zh-CN" sz="2800" b="1" dirty="0">
                <a:solidFill>
                  <a:srgbClr val="42DAE6"/>
                </a:solidFill>
                <a:latin typeface="Times New Roman" panose="02020603050405020304" pitchFamily="18" charset="0"/>
              </a:rPr>
              <a:t>)</a:t>
            </a:r>
            <a:r>
              <a:rPr lang="zh-CN" altLang="en-US" sz="2800" b="1" dirty="0">
                <a:latin typeface="Times New Roman" panose="02020603050405020304" pitchFamily="18" charset="0"/>
              </a:rPr>
              <a:t>＝</a:t>
            </a:r>
            <a:r>
              <a:rPr lang="zh-CN" altLang="en-US" sz="2800" b="1" u="sng" dirty="0">
                <a:latin typeface="Times New Roman" panose="02020603050405020304" pitchFamily="18" charset="0"/>
              </a:rPr>
              <a:t>            </a:t>
            </a:r>
            <a:r>
              <a:rPr lang="en-US" altLang="zh-CN" sz="2800" b="1" dirty="0">
                <a:latin typeface="Times New Roman" panose="02020603050405020304" pitchFamily="18" charset="0"/>
              </a:rPr>
              <a:t>.</a:t>
            </a:r>
          </a:p>
          <a:p>
            <a:pPr eaLnBrk="1" hangingPunct="1">
              <a:spcBef>
                <a:spcPct val="60000"/>
              </a:spcBef>
              <a:buClrTx/>
              <a:buSzTx/>
              <a:buFontTx/>
              <a:buNone/>
            </a:pPr>
            <a:r>
              <a:rPr lang="en-US" altLang="zh-CN" sz="2800" b="1" dirty="0">
                <a:latin typeface="Times New Roman" panose="02020603050405020304" pitchFamily="18" charset="0"/>
              </a:rPr>
              <a:t>7. </a:t>
            </a:r>
            <a:r>
              <a:rPr lang="en-US" altLang="zh-CN" sz="2800" b="1" dirty="0" err="1">
                <a:latin typeface="Times New Roman" panose="02020603050405020304" pitchFamily="18" charset="0"/>
              </a:rPr>
              <a:t>GetTail</a:t>
            </a:r>
            <a:r>
              <a:rPr lang="en-US" altLang="zh-CN" sz="2800" b="1" dirty="0">
                <a:solidFill>
                  <a:srgbClr val="42DAE6"/>
                </a:solidFill>
                <a:latin typeface="Times New Roman" panose="02020603050405020304" pitchFamily="18" charset="0"/>
              </a:rPr>
              <a:t>(</a:t>
            </a:r>
            <a:r>
              <a:rPr lang="en-US" altLang="zh-CN" sz="2800" b="1" dirty="0">
                <a:latin typeface="Times New Roman" panose="02020603050405020304" pitchFamily="18" charset="0"/>
              </a:rPr>
              <a:t> ( </a:t>
            </a:r>
            <a:r>
              <a:rPr lang="en-US" altLang="zh-CN" sz="2800" b="1" dirty="0">
                <a:solidFill>
                  <a:srgbClr val="99FF33"/>
                </a:solidFill>
                <a:latin typeface="Times New Roman" panose="02020603050405020304" pitchFamily="18" charset="0"/>
              </a:rPr>
              <a:t>( )</a:t>
            </a:r>
            <a:r>
              <a:rPr lang="en-US" altLang="zh-CN" sz="2800" b="1" dirty="0">
                <a:latin typeface="Times New Roman" panose="02020603050405020304" pitchFamily="18" charset="0"/>
              </a:rPr>
              <a:t> ) </a:t>
            </a:r>
            <a:r>
              <a:rPr lang="en-US" altLang="zh-CN" sz="2800" b="1" dirty="0">
                <a:solidFill>
                  <a:srgbClr val="42DAE6"/>
                </a:solidFill>
                <a:latin typeface="Times New Roman" panose="02020603050405020304" pitchFamily="18" charset="0"/>
              </a:rPr>
              <a:t>)</a:t>
            </a:r>
            <a:r>
              <a:rPr lang="zh-CN" altLang="en-US" sz="2800" b="1" dirty="0">
                <a:latin typeface="Times New Roman" panose="02020603050405020304" pitchFamily="18" charset="0"/>
              </a:rPr>
              <a:t>＝</a:t>
            </a:r>
            <a:r>
              <a:rPr lang="zh-CN" altLang="en-US" sz="2800" b="1" u="sng" dirty="0">
                <a:latin typeface="Times New Roman" panose="02020603050405020304" pitchFamily="18" charset="0"/>
              </a:rPr>
              <a:t>                </a:t>
            </a:r>
            <a:r>
              <a:rPr lang="en-US" altLang="zh-CN" sz="2800" b="1" dirty="0">
                <a:latin typeface="Times New Roman" panose="02020603050405020304" pitchFamily="18" charset="0"/>
              </a:rPr>
              <a:t>.</a:t>
            </a:r>
          </a:p>
        </p:txBody>
      </p:sp>
      <p:sp>
        <p:nvSpPr>
          <p:cNvPr id="476168" name="Rectangle 8">
            <a:extLst>
              <a:ext uri="{FF2B5EF4-FFF2-40B4-BE49-F238E27FC236}">
                <a16:creationId xmlns:a16="http://schemas.microsoft.com/office/drawing/2014/main" id="{CDA92591-AA55-42F5-AF59-AD527B37CED3}"/>
              </a:ext>
            </a:extLst>
          </p:cNvPr>
          <p:cNvSpPr>
            <a:spLocks noChangeArrowheads="1"/>
          </p:cNvSpPr>
          <p:nvPr/>
        </p:nvSpPr>
        <p:spPr bwMode="auto">
          <a:xfrm>
            <a:off x="4225290" y="4563111"/>
            <a:ext cx="511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solidFill>
                  <a:schemeClr val="accent1"/>
                </a:solidFill>
                <a:latin typeface="Times New Roman" panose="02020603050405020304" pitchFamily="18" charset="0"/>
              </a:rPr>
              <a:t>( )</a:t>
            </a:r>
          </a:p>
        </p:txBody>
      </p:sp>
      <p:sp>
        <p:nvSpPr>
          <p:cNvPr id="476169" name="Rectangle 9">
            <a:extLst>
              <a:ext uri="{FF2B5EF4-FFF2-40B4-BE49-F238E27FC236}">
                <a16:creationId xmlns:a16="http://schemas.microsoft.com/office/drawing/2014/main" id="{4F43ECFB-4CB3-43CB-868C-3DBDE67DFD39}"/>
              </a:ext>
            </a:extLst>
          </p:cNvPr>
          <p:cNvSpPr>
            <a:spLocks noChangeArrowheads="1"/>
          </p:cNvSpPr>
          <p:nvPr/>
        </p:nvSpPr>
        <p:spPr bwMode="auto">
          <a:xfrm>
            <a:off x="5443538" y="2543969"/>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solidFill>
                  <a:schemeClr val="accent1"/>
                </a:solidFill>
                <a:latin typeface="Times New Roman" panose="02020603050405020304" pitchFamily="18" charset="0"/>
              </a:rPr>
              <a:t>(</a:t>
            </a:r>
            <a:r>
              <a:rPr lang="en-US" altLang="zh-CN" sz="2800" b="1" dirty="0" err="1">
                <a:solidFill>
                  <a:schemeClr val="accent1"/>
                </a:solidFill>
                <a:latin typeface="Times New Roman" panose="02020603050405020304" pitchFamily="18" charset="0"/>
              </a:rPr>
              <a:t>a,b</a:t>
            </a:r>
            <a:r>
              <a:rPr lang="en-US" altLang="zh-CN" sz="2800" b="1" dirty="0">
                <a:solidFill>
                  <a:schemeClr val="accent1"/>
                </a:solidFill>
                <a:latin typeface="Times New Roman" panose="02020603050405020304" pitchFamily="18" charset="0"/>
              </a:rPr>
              <a:t>)</a:t>
            </a:r>
          </a:p>
        </p:txBody>
      </p:sp>
      <p:sp>
        <p:nvSpPr>
          <p:cNvPr id="476170" name="Rectangle 10">
            <a:extLst>
              <a:ext uri="{FF2B5EF4-FFF2-40B4-BE49-F238E27FC236}">
                <a16:creationId xmlns:a16="http://schemas.microsoft.com/office/drawing/2014/main" id="{1AE10610-D6A8-48BD-B0AC-280D4D534737}"/>
              </a:ext>
            </a:extLst>
          </p:cNvPr>
          <p:cNvSpPr>
            <a:spLocks noChangeArrowheads="1"/>
          </p:cNvSpPr>
          <p:nvPr/>
        </p:nvSpPr>
        <p:spPr bwMode="auto">
          <a:xfrm>
            <a:off x="4225290" y="5160010"/>
            <a:ext cx="511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solidFill>
                  <a:schemeClr val="accent1"/>
                </a:solidFill>
                <a:latin typeface="Times New Roman" panose="02020603050405020304" pitchFamily="18" charset="0"/>
              </a:rPr>
              <a:t>( )</a:t>
            </a:r>
          </a:p>
        </p:txBody>
      </p:sp>
      <p:sp>
        <p:nvSpPr>
          <p:cNvPr id="476172" name="Rectangle 12">
            <a:extLst>
              <a:ext uri="{FF2B5EF4-FFF2-40B4-BE49-F238E27FC236}">
                <a16:creationId xmlns:a16="http://schemas.microsoft.com/office/drawing/2014/main" id="{C1EED871-652D-4695-A38F-F56DB67C7648}"/>
              </a:ext>
            </a:extLst>
          </p:cNvPr>
          <p:cNvSpPr>
            <a:spLocks noChangeArrowheads="1"/>
          </p:cNvSpPr>
          <p:nvPr/>
        </p:nvSpPr>
        <p:spPr bwMode="auto">
          <a:xfrm>
            <a:off x="4225290" y="5876925"/>
            <a:ext cx="515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solidFill>
                  <a:schemeClr val="accent1"/>
                </a:solidFill>
                <a:latin typeface="Times New Roman" panose="02020603050405020304" pitchFamily="18" charset="0"/>
              </a:rPr>
              <a:t>( )</a:t>
            </a:r>
          </a:p>
        </p:txBody>
      </p:sp>
      <p:sp>
        <p:nvSpPr>
          <p:cNvPr id="476173" name="Rectangle 13">
            <a:extLst>
              <a:ext uri="{FF2B5EF4-FFF2-40B4-BE49-F238E27FC236}">
                <a16:creationId xmlns:a16="http://schemas.microsoft.com/office/drawing/2014/main" id="{072D19EE-89A4-4BDE-A877-A219CB5C31D1}"/>
              </a:ext>
            </a:extLst>
          </p:cNvPr>
          <p:cNvSpPr>
            <a:spLocks noChangeArrowheads="1"/>
          </p:cNvSpPr>
          <p:nvPr/>
        </p:nvSpPr>
        <p:spPr bwMode="auto">
          <a:xfrm>
            <a:off x="5214938" y="3264218"/>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solidFill>
                  <a:schemeClr val="accent1"/>
                </a:solidFill>
                <a:latin typeface="Times New Roman" panose="02020603050405020304" pitchFamily="18" charset="0"/>
              </a:rPr>
              <a:t>((</a:t>
            </a:r>
            <a:r>
              <a:rPr lang="en-US" altLang="zh-CN" sz="2800" b="1" dirty="0" err="1">
                <a:solidFill>
                  <a:schemeClr val="accent1"/>
                </a:solidFill>
                <a:latin typeface="Times New Roman" panose="02020603050405020304" pitchFamily="18" charset="0"/>
              </a:rPr>
              <a:t>c,d</a:t>
            </a:r>
            <a:r>
              <a:rPr lang="en-US" altLang="zh-CN" sz="2800" b="1" dirty="0">
                <a:solidFill>
                  <a:schemeClr val="accent1"/>
                </a:solidFill>
                <a:latin typeface="Times New Roman" panose="02020603050405020304" pitchFamily="18" charset="0"/>
              </a:rPr>
              <a:t>))</a:t>
            </a:r>
          </a:p>
        </p:txBody>
      </p:sp>
      <p:sp>
        <p:nvSpPr>
          <p:cNvPr id="14" name="Rectangle 8">
            <a:extLst>
              <a:ext uri="{FF2B5EF4-FFF2-40B4-BE49-F238E27FC236}">
                <a16:creationId xmlns:a16="http://schemas.microsoft.com/office/drawing/2014/main" id="{820F3D3A-5FBE-47B7-8A96-4E7BDB950926}"/>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76162">
                                            <p:txEl>
                                              <p:pRg st="0" end="0"/>
                                            </p:txEl>
                                          </p:spTgt>
                                        </p:tgtEl>
                                        <p:attrNameLst>
                                          <p:attrName>style.visibility</p:attrName>
                                        </p:attrNameLst>
                                      </p:cBhvr>
                                      <p:to>
                                        <p:strVal val="visible"/>
                                      </p:to>
                                    </p:set>
                                    <p:animEffect transition="in" filter="wipe(up)">
                                      <p:cBhvr>
                                        <p:cTn id="7" dur="500"/>
                                        <p:tgtEl>
                                          <p:spTgt spid="476162">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76162">
                                            <p:txEl>
                                              <p:pRg st="1" end="1"/>
                                            </p:txEl>
                                          </p:spTgt>
                                        </p:tgtEl>
                                        <p:attrNameLst>
                                          <p:attrName>style.visibility</p:attrName>
                                        </p:attrNameLst>
                                      </p:cBhvr>
                                      <p:to>
                                        <p:strVal val="visible"/>
                                      </p:to>
                                    </p:set>
                                    <p:animEffect transition="in" filter="wipe(up)">
                                      <p:cBhvr>
                                        <p:cTn id="11" dur="500"/>
                                        <p:tgtEl>
                                          <p:spTgt spid="476162">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76162">
                                            <p:txEl>
                                              <p:pRg st="2" end="2"/>
                                            </p:txEl>
                                          </p:spTgt>
                                        </p:tgtEl>
                                        <p:attrNameLst>
                                          <p:attrName>style.visibility</p:attrName>
                                        </p:attrNameLst>
                                      </p:cBhvr>
                                      <p:to>
                                        <p:strVal val="visible"/>
                                      </p:to>
                                    </p:set>
                                    <p:animEffect transition="in" filter="wipe(up)">
                                      <p:cBhvr>
                                        <p:cTn id="15" dur="500"/>
                                        <p:tgtEl>
                                          <p:spTgt spid="476162">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76162">
                                            <p:txEl>
                                              <p:pRg st="3" end="3"/>
                                            </p:txEl>
                                          </p:spTgt>
                                        </p:tgtEl>
                                        <p:attrNameLst>
                                          <p:attrName>style.visibility</p:attrName>
                                        </p:attrNameLst>
                                      </p:cBhvr>
                                      <p:to>
                                        <p:strVal val="visible"/>
                                      </p:to>
                                    </p:set>
                                    <p:animEffect transition="in" filter="wipe(up)">
                                      <p:cBhvr>
                                        <p:cTn id="19" dur="500"/>
                                        <p:tgtEl>
                                          <p:spTgt spid="476162">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76167"/>
                                        </p:tgtEl>
                                        <p:attrNameLst>
                                          <p:attrName>style.visibility</p:attrName>
                                        </p:attrNameLst>
                                      </p:cBhvr>
                                      <p:to>
                                        <p:strVal val="visible"/>
                                      </p:to>
                                    </p:set>
                                    <p:animEffect transition="in" filter="wipe(up)">
                                      <p:cBhvr>
                                        <p:cTn id="24" dur="500"/>
                                        <p:tgtEl>
                                          <p:spTgt spid="47616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iterate type="lt">
                                    <p:tmAbs val="75"/>
                                  </p:iterate>
                                  <p:childTnLst>
                                    <p:set>
                                      <p:cBhvr>
                                        <p:cTn id="28" dur="1" fill="hold">
                                          <p:stCondLst>
                                            <p:cond delay="74"/>
                                          </p:stCondLst>
                                        </p:cTn>
                                        <p:tgtEl>
                                          <p:spTgt spid="47616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iterate type="lt">
                                    <p:tmAbs val="75"/>
                                  </p:iterate>
                                  <p:childTnLst>
                                    <p:set>
                                      <p:cBhvr>
                                        <p:cTn id="32" dur="1" fill="hold">
                                          <p:stCondLst>
                                            <p:cond delay="74"/>
                                          </p:stCondLst>
                                        </p:cTn>
                                        <p:tgtEl>
                                          <p:spTgt spid="47616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iterate type="lt">
                                    <p:tmAbs val="75"/>
                                  </p:iterate>
                                  <p:childTnLst>
                                    <p:set>
                                      <p:cBhvr>
                                        <p:cTn id="36" dur="1" fill="hold">
                                          <p:stCondLst>
                                            <p:cond delay="74"/>
                                          </p:stCondLst>
                                        </p:cTn>
                                        <p:tgtEl>
                                          <p:spTgt spid="47617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iterate type="lt">
                                    <p:tmAbs val="75"/>
                                  </p:iterate>
                                  <p:childTnLst>
                                    <p:set>
                                      <p:cBhvr>
                                        <p:cTn id="40" dur="1" fill="hold">
                                          <p:stCondLst>
                                            <p:cond delay="74"/>
                                          </p:stCondLst>
                                        </p:cTn>
                                        <p:tgtEl>
                                          <p:spTgt spid="47616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iterate type="lt">
                                    <p:tmAbs val="75"/>
                                  </p:iterate>
                                  <p:childTnLst>
                                    <p:set>
                                      <p:cBhvr>
                                        <p:cTn id="44" dur="1" fill="hold">
                                          <p:stCondLst>
                                            <p:cond delay="74"/>
                                          </p:stCondLst>
                                        </p:cTn>
                                        <p:tgtEl>
                                          <p:spTgt spid="47616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iterate type="lt">
                                    <p:tmAbs val="75"/>
                                  </p:iterate>
                                  <p:childTnLst>
                                    <p:set>
                                      <p:cBhvr>
                                        <p:cTn id="48" dur="1" fill="hold">
                                          <p:stCondLst>
                                            <p:cond delay="74"/>
                                          </p:stCondLst>
                                        </p:cTn>
                                        <p:tgtEl>
                                          <p:spTgt spid="47616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iterate type="lt">
                                    <p:tmAbs val="75"/>
                                  </p:iterate>
                                  <p:childTnLst>
                                    <p:set>
                                      <p:cBhvr>
                                        <p:cTn id="52" dur="1" fill="hold">
                                          <p:stCondLst>
                                            <p:cond delay="74"/>
                                          </p:stCondLst>
                                        </p:cTn>
                                        <p:tgtEl>
                                          <p:spTgt spid="47617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iterate type="lt">
                                    <p:tmAbs val="75"/>
                                  </p:iterate>
                                  <p:childTnLst>
                                    <p:set>
                                      <p:cBhvr>
                                        <p:cTn id="56" dur="1" fill="hold">
                                          <p:stCondLst>
                                            <p:cond delay="74"/>
                                          </p:stCondLst>
                                        </p:cTn>
                                        <p:tgtEl>
                                          <p:spTgt spid="476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2" grpId="0" build="p" autoUpdateAnimBg="0" advAuto="0"/>
      <p:bldP spid="476164" grpId="0" autoUpdateAnimBg="0"/>
      <p:bldP spid="476165" grpId="0" autoUpdateAnimBg="0"/>
      <p:bldP spid="476166" grpId="0" animBg="1" autoUpdateAnimBg="0"/>
      <p:bldP spid="476167" grpId="0" autoUpdateAnimBg="0"/>
      <p:bldP spid="476168" grpId="0" autoUpdateAnimBg="0"/>
      <p:bldP spid="476169" grpId="0" autoUpdateAnimBg="0"/>
      <p:bldP spid="476170" grpId="0" autoUpdateAnimBg="0"/>
      <p:bldP spid="476172" grpId="0" autoUpdateAnimBg="0"/>
      <p:bldP spid="47617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807E43E-97DA-4E8D-9446-0BABC7FF56AA}"/>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一、广义表的存储结构</a:t>
            </a:r>
            <a:endParaRPr lang="en-US" altLang="zh-CN" sz="3200">
              <a:latin typeface="黑体" panose="02010609060101010101" pitchFamily="49" charset="-122"/>
              <a:ea typeface="黑体" panose="02010609060101010101" pitchFamily="49" charset="-122"/>
            </a:endParaRPr>
          </a:p>
        </p:txBody>
      </p:sp>
      <p:sp>
        <p:nvSpPr>
          <p:cNvPr id="45059" name="Text Box 3">
            <a:extLst>
              <a:ext uri="{FF2B5EF4-FFF2-40B4-BE49-F238E27FC236}">
                <a16:creationId xmlns:a16="http://schemas.microsoft.com/office/drawing/2014/main" id="{3F5368F8-904B-4EAF-9874-46E14F18647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B40F3A9-7172-48FF-AB40-A3B2DC02A9F4}" type="slidenum">
              <a:rPr lang="zh-CN" altLang="en-US" sz="2400"/>
              <a:pPr algn="r" eaLnBrk="1" hangingPunct="1">
                <a:spcBef>
                  <a:spcPct val="50000"/>
                </a:spcBef>
                <a:buClrTx/>
                <a:buSzTx/>
                <a:buFontTx/>
                <a:buNone/>
              </a:pPr>
              <a:t>31</a:t>
            </a:fld>
            <a:endParaRPr lang="en-US" altLang="zh-CN" sz="2400"/>
          </a:p>
        </p:txBody>
      </p:sp>
      <p:sp>
        <p:nvSpPr>
          <p:cNvPr id="45060" name="Text Box 4">
            <a:extLst>
              <a:ext uri="{FF2B5EF4-FFF2-40B4-BE49-F238E27FC236}">
                <a16:creationId xmlns:a16="http://schemas.microsoft.com/office/drawing/2014/main" id="{55273CA1-ED3A-4C64-BD44-7BCE344FB90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广义表的存储</a:t>
            </a:r>
          </a:p>
        </p:txBody>
      </p:sp>
      <p:sp>
        <p:nvSpPr>
          <p:cNvPr id="45061" name="Rectangle 5">
            <a:extLst>
              <a:ext uri="{FF2B5EF4-FFF2-40B4-BE49-F238E27FC236}">
                <a16:creationId xmlns:a16="http://schemas.microsoft.com/office/drawing/2014/main" id="{E5AB9BB0-5ED2-4E90-8C65-B98B8251AF8F}"/>
              </a:ext>
            </a:extLst>
          </p:cNvPr>
          <p:cNvSpPr>
            <a:spLocks noGrp="1" noChangeArrowheads="1"/>
          </p:cNvSpPr>
          <p:nvPr>
            <p:ph type="body" idx="1"/>
          </p:nvPr>
        </p:nvSpPr>
        <p:spPr>
          <a:xfrm>
            <a:off x="323850" y="2708275"/>
            <a:ext cx="8820150" cy="4149725"/>
          </a:xfrm>
        </p:spPr>
        <p:txBody>
          <a:bodyPr/>
          <a:lstStyle/>
          <a:p>
            <a:pPr eaLnBrk="1" hangingPunct="1">
              <a:spcBef>
                <a:spcPct val="120000"/>
              </a:spcBef>
            </a:pPr>
            <a:r>
              <a:rPr lang="zh-CN" altLang="en-US" b="1">
                <a:latin typeface="黑体" panose="02010609060101010101" pitchFamily="49" charset="-122"/>
                <a:ea typeface="黑体" panose="02010609060101010101" pitchFamily="49" charset="-122"/>
              </a:rPr>
              <a:t>广义表一般采用</a:t>
            </a:r>
            <a:r>
              <a:rPr lang="zh-CN" altLang="en-US" b="1">
                <a:solidFill>
                  <a:srgbClr val="FF0000"/>
                </a:solidFill>
                <a:latin typeface="黑体" panose="02010609060101010101" pitchFamily="49" charset="-122"/>
                <a:ea typeface="黑体" panose="02010609060101010101" pitchFamily="49" charset="-122"/>
              </a:rPr>
              <a:t>链式</a:t>
            </a:r>
            <a:r>
              <a:rPr lang="zh-CN" altLang="en-US" b="1">
                <a:latin typeface="黑体" panose="02010609060101010101" pitchFamily="49" charset="-122"/>
                <a:ea typeface="黑体" panose="02010609060101010101" pitchFamily="49" charset="-122"/>
              </a:rPr>
              <a:t>存储结构</a:t>
            </a:r>
          </a:p>
          <a:p>
            <a:pPr eaLnBrk="1" hangingPunct="1">
              <a:spcBef>
                <a:spcPct val="120000"/>
              </a:spcBef>
            </a:pPr>
            <a:r>
              <a:rPr lang="zh-CN" altLang="en-US" b="1">
                <a:latin typeface="黑体" panose="02010609060101010101" pitchFamily="49" charset="-122"/>
                <a:ea typeface="黑体" panose="02010609060101010101" pitchFamily="49" charset="-122"/>
              </a:rPr>
              <a:t>表结点</a:t>
            </a:r>
          </a:p>
          <a:p>
            <a:pPr eaLnBrk="1" hangingPunct="1">
              <a:spcBef>
                <a:spcPct val="120000"/>
              </a:spcBef>
            </a:pPr>
            <a:r>
              <a:rPr lang="zh-CN" altLang="en-US" b="1">
                <a:latin typeface="黑体" panose="02010609060101010101" pitchFamily="49" charset="-122"/>
                <a:ea typeface="黑体" panose="02010609060101010101" pitchFamily="49" charset="-122"/>
              </a:rPr>
              <a:t>原子结点</a:t>
            </a:r>
          </a:p>
          <a:p>
            <a:pPr eaLnBrk="1" hangingPunct="1">
              <a:spcBef>
                <a:spcPct val="120000"/>
              </a:spcBef>
            </a:pPr>
            <a:r>
              <a:rPr lang="en-US" altLang="zh-CN" b="1">
                <a:solidFill>
                  <a:srgbClr val="FF0000"/>
                </a:solidFill>
                <a:latin typeface="黑体" panose="02010609060101010101" pitchFamily="49" charset="-122"/>
                <a:ea typeface="黑体" panose="02010609060101010101" pitchFamily="49" charset="-122"/>
              </a:rPr>
              <a:t>hp</a:t>
            </a:r>
            <a:r>
              <a:rPr lang="zh-CN" altLang="en-US" b="1">
                <a:latin typeface="黑体" panose="02010609060101010101" pitchFamily="49" charset="-122"/>
                <a:ea typeface="黑体" panose="02010609060101010101" pitchFamily="49" charset="-122"/>
              </a:rPr>
              <a:t>表示表头，</a:t>
            </a:r>
            <a:r>
              <a:rPr lang="en-US" altLang="zh-CN" b="1">
                <a:solidFill>
                  <a:srgbClr val="FF0000"/>
                </a:solidFill>
                <a:latin typeface="黑体" panose="02010609060101010101" pitchFamily="49" charset="-122"/>
                <a:ea typeface="黑体" panose="02010609060101010101" pitchFamily="49" charset="-122"/>
              </a:rPr>
              <a:t>tp</a:t>
            </a:r>
            <a:r>
              <a:rPr lang="zh-CN" altLang="en-US" b="1">
                <a:latin typeface="黑体" panose="02010609060101010101" pitchFamily="49" charset="-122"/>
                <a:ea typeface="黑体" panose="02010609060101010101" pitchFamily="49" charset="-122"/>
              </a:rPr>
              <a:t>表示表尾</a:t>
            </a:r>
          </a:p>
        </p:txBody>
      </p:sp>
      <p:sp>
        <p:nvSpPr>
          <p:cNvPr id="45062" name="Rectangle 6">
            <a:extLst>
              <a:ext uri="{FF2B5EF4-FFF2-40B4-BE49-F238E27FC236}">
                <a16:creationId xmlns:a16="http://schemas.microsoft.com/office/drawing/2014/main" id="{81AB9442-637D-450E-A73A-0F2396D4135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graphicFrame>
        <p:nvGraphicFramePr>
          <p:cNvPr id="260115" name="Group 19">
            <a:extLst>
              <a:ext uri="{FF2B5EF4-FFF2-40B4-BE49-F238E27FC236}">
                <a16:creationId xmlns:a16="http://schemas.microsoft.com/office/drawing/2014/main" id="{019A511B-3389-4BFE-964C-44A9FC69766B}"/>
              </a:ext>
            </a:extLst>
          </p:cNvPr>
          <p:cNvGraphicFramePr>
            <a:graphicFrameLocks noGrp="1"/>
          </p:cNvGraphicFramePr>
          <p:nvPr/>
        </p:nvGraphicFramePr>
        <p:xfrm>
          <a:off x="2987675" y="3716338"/>
          <a:ext cx="3935413" cy="517956"/>
        </p:xfrm>
        <a:graphic>
          <a:graphicData uri="http://schemas.openxmlformats.org/drawingml/2006/table">
            <a:tbl>
              <a:tblPr/>
              <a:tblGrid>
                <a:gridCol w="1311275">
                  <a:extLst>
                    <a:ext uri="{9D8B030D-6E8A-4147-A177-3AD203B41FA5}">
                      <a16:colId xmlns:a16="http://schemas.microsoft.com/office/drawing/2014/main" val="20000"/>
                    </a:ext>
                  </a:extLst>
                </a:gridCol>
                <a:gridCol w="1312863">
                  <a:extLst>
                    <a:ext uri="{9D8B030D-6E8A-4147-A177-3AD203B41FA5}">
                      <a16:colId xmlns:a16="http://schemas.microsoft.com/office/drawing/2014/main" val="20001"/>
                    </a:ext>
                  </a:extLst>
                </a:gridCol>
                <a:gridCol w="1311275">
                  <a:extLst>
                    <a:ext uri="{9D8B030D-6E8A-4147-A177-3AD203B41FA5}">
                      <a16:colId xmlns:a16="http://schemas.microsoft.com/office/drawing/2014/main" val="20002"/>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Tag=1</a:t>
                      </a:r>
                    </a:p>
                  </a:txBody>
                  <a:tcPr marT="45618" marB="4561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hp</a:t>
                      </a:r>
                    </a:p>
                  </a:txBody>
                  <a:tcPr marT="45618" marB="4561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tp</a:t>
                      </a:r>
                    </a:p>
                  </a:txBody>
                  <a:tcPr marT="45618" marB="4561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60137" name="Group 41">
            <a:extLst>
              <a:ext uri="{FF2B5EF4-FFF2-40B4-BE49-F238E27FC236}">
                <a16:creationId xmlns:a16="http://schemas.microsoft.com/office/drawing/2014/main" id="{FFA9AE19-3326-420D-A624-330A60A0B14F}"/>
              </a:ext>
            </a:extLst>
          </p:cNvPr>
          <p:cNvGraphicFramePr>
            <a:graphicFrameLocks noGrp="1"/>
          </p:cNvGraphicFramePr>
          <p:nvPr/>
        </p:nvGraphicFramePr>
        <p:xfrm>
          <a:off x="2987675" y="4941888"/>
          <a:ext cx="2592388" cy="517956"/>
        </p:xfrm>
        <a:graphic>
          <a:graphicData uri="http://schemas.openxmlformats.org/drawingml/2006/table">
            <a:tbl>
              <a:tblPr/>
              <a:tblGrid>
                <a:gridCol w="1296988">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Tag=0</a:t>
                      </a:r>
                    </a:p>
                  </a:txBody>
                  <a:tcPr marT="45618" marB="4561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ahoma" pitchFamily="34" charset="0"/>
                          <a:ea typeface="宋体" pitchFamily="2" charset="-122"/>
                        </a:rPr>
                        <a:t>atom</a:t>
                      </a:r>
                    </a:p>
                  </a:txBody>
                  <a:tcPr marT="45618" marB="4561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EF78034-AC78-42FD-9DD0-98F1ECCA59E8}"/>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一、广义表的存储结构</a:t>
            </a:r>
            <a:endParaRPr lang="en-US" altLang="zh-CN" sz="3200">
              <a:latin typeface="黑体" panose="02010609060101010101" pitchFamily="49" charset="-122"/>
              <a:ea typeface="黑体" panose="02010609060101010101" pitchFamily="49" charset="-122"/>
            </a:endParaRPr>
          </a:p>
        </p:txBody>
      </p:sp>
      <p:sp>
        <p:nvSpPr>
          <p:cNvPr id="46083" name="Text Box 3">
            <a:extLst>
              <a:ext uri="{FF2B5EF4-FFF2-40B4-BE49-F238E27FC236}">
                <a16:creationId xmlns:a16="http://schemas.microsoft.com/office/drawing/2014/main" id="{E6BC735D-9682-4901-BD1B-BF85612D61F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D6B64B3-B5CD-46A1-8A37-0A7F5032CF49}" type="slidenum">
              <a:rPr lang="zh-CN" altLang="en-US" sz="2400"/>
              <a:pPr algn="r" eaLnBrk="1" hangingPunct="1">
                <a:spcBef>
                  <a:spcPct val="50000"/>
                </a:spcBef>
                <a:buClrTx/>
                <a:buSzTx/>
                <a:buFontTx/>
                <a:buNone/>
              </a:pPr>
              <a:t>32</a:t>
            </a:fld>
            <a:endParaRPr lang="en-US" altLang="zh-CN" sz="2400"/>
          </a:p>
        </p:txBody>
      </p:sp>
      <p:sp>
        <p:nvSpPr>
          <p:cNvPr id="46084" name="Text Box 4">
            <a:extLst>
              <a:ext uri="{FF2B5EF4-FFF2-40B4-BE49-F238E27FC236}">
                <a16:creationId xmlns:a16="http://schemas.microsoft.com/office/drawing/2014/main" id="{9CEBAF92-72E2-43E9-A183-F0247769AAF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广义表的存储</a:t>
            </a:r>
          </a:p>
        </p:txBody>
      </p:sp>
      <p:sp>
        <p:nvSpPr>
          <p:cNvPr id="46085" name="Rectangle 6">
            <a:extLst>
              <a:ext uri="{FF2B5EF4-FFF2-40B4-BE49-F238E27FC236}">
                <a16:creationId xmlns:a16="http://schemas.microsoft.com/office/drawing/2014/main" id="{343E6A87-8CD3-497A-875B-65F9A2CC4FB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grpSp>
        <p:nvGrpSpPr>
          <p:cNvPr id="46086" name="Group 29">
            <a:extLst>
              <a:ext uri="{FF2B5EF4-FFF2-40B4-BE49-F238E27FC236}">
                <a16:creationId xmlns:a16="http://schemas.microsoft.com/office/drawing/2014/main" id="{321AED0A-F102-412E-9547-0C4B4BC85C0F}"/>
              </a:ext>
            </a:extLst>
          </p:cNvPr>
          <p:cNvGrpSpPr>
            <a:grpSpLocks/>
          </p:cNvGrpSpPr>
          <p:nvPr/>
        </p:nvGrpSpPr>
        <p:grpSpPr bwMode="auto">
          <a:xfrm>
            <a:off x="1189038" y="2906713"/>
            <a:ext cx="1081087" cy="314325"/>
            <a:chOff x="1020" y="2387"/>
            <a:chExt cx="681" cy="198"/>
          </a:xfrm>
        </p:grpSpPr>
        <p:sp>
          <p:nvSpPr>
            <p:cNvPr id="46194" name="Text Box 26">
              <a:extLst>
                <a:ext uri="{FF2B5EF4-FFF2-40B4-BE49-F238E27FC236}">
                  <a16:creationId xmlns:a16="http://schemas.microsoft.com/office/drawing/2014/main" id="{BE9AFF9C-9068-4905-95FF-F8042AC9A0E1}"/>
                </a:ext>
              </a:extLst>
            </p:cNvPr>
            <p:cNvSpPr txBox="1">
              <a:spLocks noChangeArrowheads="1"/>
            </p:cNvSpPr>
            <p:nvPr/>
          </p:nvSpPr>
          <p:spPr bwMode="auto">
            <a:xfrm>
              <a:off x="1020"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1</a:t>
              </a:r>
            </a:p>
          </p:txBody>
        </p:sp>
        <p:sp>
          <p:nvSpPr>
            <p:cNvPr id="46195" name="Text Box 27">
              <a:extLst>
                <a:ext uri="{FF2B5EF4-FFF2-40B4-BE49-F238E27FC236}">
                  <a16:creationId xmlns:a16="http://schemas.microsoft.com/office/drawing/2014/main" id="{8E075896-6185-4BBF-A58B-6139139D9E36}"/>
                </a:ext>
              </a:extLst>
            </p:cNvPr>
            <p:cNvSpPr txBox="1">
              <a:spLocks noChangeArrowheads="1"/>
            </p:cNvSpPr>
            <p:nvPr/>
          </p:nvSpPr>
          <p:spPr bwMode="auto">
            <a:xfrm>
              <a:off x="1247"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a:t>
              </a:r>
            </a:p>
          </p:txBody>
        </p:sp>
        <p:sp>
          <p:nvSpPr>
            <p:cNvPr id="46196" name="Text Box 28">
              <a:extLst>
                <a:ext uri="{FF2B5EF4-FFF2-40B4-BE49-F238E27FC236}">
                  <a16:creationId xmlns:a16="http://schemas.microsoft.com/office/drawing/2014/main" id="{6F04B029-C6F8-4ED6-8D18-3E229F01F721}"/>
                </a:ext>
              </a:extLst>
            </p:cNvPr>
            <p:cNvSpPr txBox="1">
              <a:spLocks noChangeArrowheads="1"/>
            </p:cNvSpPr>
            <p:nvPr/>
          </p:nvSpPr>
          <p:spPr bwMode="auto">
            <a:xfrm>
              <a:off x="1474"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a:t>
              </a:r>
            </a:p>
          </p:txBody>
        </p:sp>
      </p:grpSp>
      <p:grpSp>
        <p:nvGrpSpPr>
          <p:cNvPr id="46087" name="Group 37">
            <a:extLst>
              <a:ext uri="{FF2B5EF4-FFF2-40B4-BE49-F238E27FC236}">
                <a16:creationId xmlns:a16="http://schemas.microsoft.com/office/drawing/2014/main" id="{E887832F-FD80-4B7A-AA95-EA1B6B700058}"/>
              </a:ext>
            </a:extLst>
          </p:cNvPr>
          <p:cNvGrpSpPr>
            <a:grpSpLocks/>
          </p:cNvGrpSpPr>
          <p:nvPr/>
        </p:nvGrpSpPr>
        <p:grpSpPr bwMode="auto">
          <a:xfrm>
            <a:off x="396875" y="2835275"/>
            <a:ext cx="719138" cy="457200"/>
            <a:chOff x="340" y="1888"/>
            <a:chExt cx="453" cy="288"/>
          </a:xfrm>
        </p:grpSpPr>
        <p:sp>
          <p:nvSpPr>
            <p:cNvPr id="46192" name="Line 35">
              <a:extLst>
                <a:ext uri="{FF2B5EF4-FFF2-40B4-BE49-F238E27FC236}">
                  <a16:creationId xmlns:a16="http://schemas.microsoft.com/office/drawing/2014/main" id="{A5521A42-32DF-4AC6-83EE-4E9B9FDBB3DD}"/>
                </a:ext>
              </a:extLst>
            </p:cNvPr>
            <p:cNvSpPr>
              <a:spLocks noChangeShapeType="1"/>
            </p:cNvSpPr>
            <p:nvPr/>
          </p:nvSpPr>
          <p:spPr bwMode="auto">
            <a:xfrm>
              <a:off x="567" y="2045"/>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93" name="Text Box 36">
              <a:extLst>
                <a:ext uri="{FF2B5EF4-FFF2-40B4-BE49-F238E27FC236}">
                  <a16:creationId xmlns:a16="http://schemas.microsoft.com/office/drawing/2014/main" id="{6ED19CF5-113D-4719-BD42-66D819DDA71A}"/>
                </a:ext>
              </a:extLst>
            </p:cNvPr>
            <p:cNvSpPr txBox="1">
              <a:spLocks noChangeArrowheads="1"/>
            </p:cNvSpPr>
            <p:nvPr/>
          </p:nvSpPr>
          <p:spPr bwMode="auto">
            <a:xfrm>
              <a:off x="340" y="1888"/>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黑体" panose="02010609060101010101" pitchFamily="49" charset="-122"/>
                  <a:ea typeface="黑体" panose="02010609060101010101" pitchFamily="49" charset="-122"/>
                </a:rPr>
                <a:t>A</a:t>
              </a:r>
            </a:p>
          </p:txBody>
        </p:sp>
      </p:grpSp>
      <p:grpSp>
        <p:nvGrpSpPr>
          <p:cNvPr id="46088" name="Group 120">
            <a:extLst>
              <a:ext uri="{FF2B5EF4-FFF2-40B4-BE49-F238E27FC236}">
                <a16:creationId xmlns:a16="http://schemas.microsoft.com/office/drawing/2014/main" id="{D1270627-B2E5-4133-A6A6-952CC6CF7367}"/>
              </a:ext>
            </a:extLst>
          </p:cNvPr>
          <p:cNvGrpSpPr>
            <a:grpSpLocks/>
          </p:cNvGrpSpPr>
          <p:nvPr/>
        </p:nvGrpSpPr>
        <p:grpSpPr bwMode="auto">
          <a:xfrm>
            <a:off x="396875" y="3438525"/>
            <a:ext cx="1873250" cy="935038"/>
            <a:chOff x="249" y="2268"/>
            <a:chExt cx="1180" cy="589"/>
          </a:xfrm>
        </p:grpSpPr>
        <p:grpSp>
          <p:nvGrpSpPr>
            <p:cNvPr id="46181" name="Group 34">
              <a:extLst>
                <a:ext uri="{FF2B5EF4-FFF2-40B4-BE49-F238E27FC236}">
                  <a16:creationId xmlns:a16="http://schemas.microsoft.com/office/drawing/2014/main" id="{90022631-520D-42B3-A9FA-964A5D3A492D}"/>
                </a:ext>
              </a:extLst>
            </p:cNvPr>
            <p:cNvGrpSpPr>
              <a:grpSpLocks/>
            </p:cNvGrpSpPr>
            <p:nvPr/>
          </p:nvGrpSpPr>
          <p:grpSpPr bwMode="auto">
            <a:xfrm>
              <a:off x="975" y="2659"/>
              <a:ext cx="454" cy="198"/>
              <a:chOff x="975" y="2795"/>
              <a:chExt cx="454" cy="198"/>
            </a:xfrm>
          </p:grpSpPr>
          <p:sp>
            <p:nvSpPr>
              <p:cNvPr id="46190" name="Text Box 31">
                <a:extLst>
                  <a:ext uri="{FF2B5EF4-FFF2-40B4-BE49-F238E27FC236}">
                    <a16:creationId xmlns:a16="http://schemas.microsoft.com/office/drawing/2014/main" id="{65DCEE09-A7D0-4CF0-A99B-FB9FFE7111BB}"/>
                  </a:ext>
                </a:extLst>
              </p:cNvPr>
              <p:cNvSpPr txBox="1">
                <a:spLocks noChangeArrowheads="1"/>
              </p:cNvSpPr>
              <p:nvPr/>
            </p:nvSpPr>
            <p:spPr bwMode="auto">
              <a:xfrm>
                <a:off x="975" y="2795"/>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0</a:t>
                </a:r>
              </a:p>
            </p:txBody>
          </p:sp>
          <p:sp>
            <p:nvSpPr>
              <p:cNvPr id="46191" name="Text Box 32">
                <a:extLst>
                  <a:ext uri="{FF2B5EF4-FFF2-40B4-BE49-F238E27FC236}">
                    <a16:creationId xmlns:a16="http://schemas.microsoft.com/office/drawing/2014/main" id="{CF95B223-68BC-4C6C-8A6A-C31E6D46B939}"/>
                  </a:ext>
                </a:extLst>
              </p:cNvPr>
              <p:cNvSpPr txBox="1">
                <a:spLocks noChangeArrowheads="1"/>
              </p:cNvSpPr>
              <p:nvPr/>
            </p:nvSpPr>
            <p:spPr bwMode="auto">
              <a:xfrm>
                <a:off x="1202" y="2795"/>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e</a:t>
                </a:r>
              </a:p>
            </p:txBody>
          </p:sp>
        </p:grpSp>
        <p:grpSp>
          <p:nvGrpSpPr>
            <p:cNvPr id="46182" name="Group 38">
              <a:extLst>
                <a:ext uri="{FF2B5EF4-FFF2-40B4-BE49-F238E27FC236}">
                  <a16:creationId xmlns:a16="http://schemas.microsoft.com/office/drawing/2014/main" id="{1AE4CE1B-7023-4B90-BFBE-89AE61BAD493}"/>
                </a:ext>
              </a:extLst>
            </p:cNvPr>
            <p:cNvGrpSpPr>
              <a:grpSpLocks/>
            </p:cNvGrpSpPr>
            <p:nvPr/>
          </p:nvGrpSpPr>
          <p:grpSpPr bwMode="auto">
            <a:xfrm>
              <a:off x="249" y="2268"/>
              <a:ext cx="453" cy="288"/>
              <a:chOff x="340" y="1888"/>
              <a:chExt cx="453" cy="288"/>
            </a:xfrm>
          </p:grpSpPr>
          <p:sp>
            <p:nvSpPr>
              <p:cNvPr id="46188" name="Line 39">
                <a:extLst>
                  <a:ext uri="{FF2B5EF4-FFF2-40B4-BE49-F238E27FC236}">
                    <a16:creationId xmlns:a16="http://schemas.microsoft.com/office/drawing/2014/main" id="{2167456C-DF3F-486A-9E97-F2F1639121B3}"/>
                  </a:ext>
                </a:extLst>
              </p:cNvPr>
              <p:cNvSpPr>
                <a:spLocks noChangeShapeType="1"/>
              </p:cNvSpPr>
              <p:nvPr/>
            </p:nvSpPr>
            <p:spPr bwMode="auto">
              <a:xfrm>
                <a:off x="567" y="2045"/>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89" name="Text Box 40">
                <a:extLst>
                  <a:ext uri="{FF2B5EF4-FFF2-40B4-BE49-F238E27FC236}">
                    <a16:creationId xmlns:a16="http://schemas.microsoft.com/office/drawing/2014/main" id="{B0C10565-0E89-4FC9-A04E-B85E93FB46E1}"/>
                  </a:ext>
                </a:extLst>
              </p:cNvPr>
              <p:cNvSpPr txBox="1">
                <a:spLocks noChangeArrowheads="1"/>
              </p:cNvSpPr>
              <p:nvPr/>
            </p:nvSpPr>
            <p:spPr bwMode="auto">
              <a:xfrm>
                <a:off x="340" y="1888"/>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黑体" panose="02010609060101010101" pitchFamily="49" charset="-122"/>
                    <a:ea typeface="黑体" panose="02010609060101010101" pitchFamily="49" charset="-122"/>
                  </a:rPr>
                  <a:t>B</a:t>
                </a:r>
              </a:p>
            </p:txBody>
          </p:sp>
        </p:grpSp>
        <p:grpSp>
          <p:nvGrpSpPr>
            <p:cNvPr id="46183" name="Group 41">
              <a:extLst>
                <a:ext uri="{FF2B5EF4-FFF2-40B4-BE49-F238E27FC236}">
                  <a16:creationId xmlns:a16="http://schemas.microsoft.com/office/drawing/2014/main" id="{A96F75BF-3EAF-4E11-AB2A-A5CB82828378}"/>
                </a:ext>
              </a:extLst>
            </p:cNvPr>
            <p:cNvGrpSpPr>
              <a:grpSpLocks/>
            </p:cNvGrpSpPr>
            <p:nvPr/>
          </p:nvGrpSpPr>
          <p:grpSpPr bwMode="auto">
            <a:xfrm>
              <a:off x="748" y="2296"/>
              <a:ext cx="681" cy="198"/>
              <a:chOff x="1020" y="2387"/>
              <a:chExt cx="681" cy="198"/>
            </a:xfrm>
          </p:grpSpPr>
          <p:sp>
            <p:nvSpPr>
              <p:cNvPr id="46185" name="Text Box 42">
                <a:extLst>
                  <a:ext uri="{FF2B5EF4-FFF2-40B4-BE49-F238E27FC236}">
                    <a16:creationId xmlns:a16="http://schemas.microsoft.com/office/drawing/2014/main" id="{94C3DF40-5A2E-4F35-BE9D-9172F133C3B8}"/>
                  </a:ext>
                </a:extLst>
              </p:cNvPr>
              <p:cNvSpPr txBox="1">
                <a:spLocks noChangeArrowheads="1"/>
              </p:cNvSpPr>
              <p:nvPr/>
            </p:nvSpPr>
            <p:spPr bwMode="auto">
              <a:xfrm>
                <a:off x="1020"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1</a:t>
                </a:r>
              </a:p>
            </p:txBody>
          </p:sp>
          <p:sp>
            <p:nvSpPr>
              <p:cNvPr id="46186" name="Text Box 43">
                <a:extLst>
                  <a:ext uri="{FF2B5EF4-FFF2-40B4-BE49-F238E27FC236}">
                    <a16:creationId xmlns:a16="http://schemas.microsoft.com/office/drawing/2014/main" id="{F34E6FAD-E116-4128-8567-FA3B65C531B0}"/>
                  </a:ext>
                </a:extLst>
              </p:cNvPr>
              <p:cNvSpPr txBox="1">
                <a:spLocks noChangeArrowheads="1"/>
              </p:cNvSpPr>
              <p:nvPr/>
            </p:nvSpPr>
            <p:spPr bwMode="auto">
              <a:xfrm>
                <a:off x="1247"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sp>
            <p:nvSpPr>
              <p:cNvPr id="46187" name="Text Box 44">
                <a:extLst>
                  <a:ext uri="{FF2B5EF4-FFF2-40B4-BE49-F238E27FC236}">
                    <a16:creationId xmlns:a16="http://schemas.microsoft.com/office/drawing/2014/main" id="{B5BC418C-F47D-4FB2-B8F3-8C63C793281D}"/>
                  </a:ext>
                </a:extLst>
              </p:cNvPr>
              <p:cNvSpPr txBox="1">
                <a:spLocks noChangeArrowheads="1"/>
              </p:cNvSpPr>
              <p:nvPr/>
            </p:nvSpPr>
            <p:spPr bwMode="auto">
              <a:xfrm>
                <a:off x="1474"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a:t>
                </a:r>
              </a:p>
            </p:txBody>
          </p:sp>
        </p:grpSp>
        <p:sp>
          <p:nvSpPr>
            <p:cNvPr id="46184" name="Line 45">
              <a:extLst>
                <a:ext uri="{FF2B5EF4-FFF2-40B4-BE49-F238E27FC236}">
                  <a16:creationId xmlns:a16="http://schemas.microsoft.com/office/drawing/2014/main" id="{79E23EC8-AD97-4609-95B2-26921D261B3F}"/>
                </a:ext>
              </a:extLst>
            </p:cNvPr>
            <p:cNvSpPr>
              <a:spLocks noChangeShapeType="1"/>
            </p:cNvSpPr>
            <p:nvPr/>
          </p:nvSpPr>
          <p:spPr bwMode="auto">
            <a:xfrm>
              <a:off x="1065" y="2432"/>
              <a:ext cx="0" cy="22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6089" name="Group 124">
            <a:extLst>
              <a:ext uri="{FF2B5EF4-FFF2-40B4-BE49-F238E27FC236}">
                <a16:creationId xmlns:a16="http://schemas.microsoft.com/office/drawing/2014/main" id="{158AC063-6127-4786-A4DC-C78395D0C9AE}"/>
              </a:ext>
            </a:extLst>
          </p:cNvPr>
          <p:cNvGrpSpPr>
            <a:grpSpLocks/>
          </p:cNvGrpSpPr>
          <p:nvPr/>
        </p:nvGrpSpPr>
        <p:grpSpPr bwMode="auto">
          <a:xfrm>
            <a:off x="2916238" y="2852738"/>
            <a:ext cx="6051550" cy="1520825"/>
            <a:chOff x="1836" y="1899"/>
            <a:chExt cx="3812" cy="958"/>
          </a:xfrm>
        </p:grpSpPr>
        <p:grpSp>
          <p:nvGrpSpPr>
            <p:cNvPr id="46138" name="Group 46">
              <a:extLst>
                <a:ext uri="{FF2B5EF4-FFF2-40B4-BE49-F238E27FC236}">
                  <a16:creationId xmlns:a16="http://schemas.microsoft.com/office/drawing/2014/main" id="{786FA6A8-E1D6-4883-B1E4-21FB199CF431}"/>
                </a:ext>
              </a:extLst>
            </p:cNvPr>
            <p:cNvGrpSpPr>
              <a:grpSpLocks/>
            </p:cNvGrpSpPr>
            <p:nvPr/>
          </p:nvGrpSpPr>
          <p:grpSpPr bwMode="auto">
            <a:xfrm>
              <a:off x="2562" y="2296"/>
              <a:ext cx="454" cy="198"/>
              <a:chOff x="975" y="2795"/>
              <a:chExt cx="454" cy="198"/>
            </a:xfrm>
          </p:grpSpPr>
          <p:sp>
            <p:nvSpPr>
              <p:cNvPr id="46179" name="Text Box 47">
                <a:extLst>
                  <a:ext uri="{FF2B5EF4-FFF2-40B4-BE49-F238E27FC236}">
                    <a16:creationId xmlns:a16="http://schemas.microsoft.com/office/drawing/2014/main" id="{4A598E64-CE5A-44BA-BC4A-7AF08C3A2BDB}"/>
                  </a:ext>
                </a:extLst>
              </p:cNvPr>
              <p:cNvSpPr txBox="1">
                <a:spLocks noChangeArrowheads="1"/>
              </p:cNvSpPr>
              <p:nvPr/>
            </p:nvSpPr>
            <p:spPr bwMode="auto">
              <a:xfrm>
                <a:off x="975" y="2795"/>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0</a:t>
                </a:r>
              </a:p>
            </p:txBody>
          </p:sp>
          <p:sp>
            <p:nvSpPr>
              <p:cNvPr id="46180" name="Text Box 48">
                <a:extLst>
                  <a:ext uri="{FF2B5EF4-FFF2-40B4-BE49-F238E27FC236}">
                    <a16:creationId xmlns:a16="http://schemas.microsoft.com/office/drawing/2014/main" id="{9A832798-A06D-45AA-A2AF-E2C584B0BA89}"/>
                  </a:ext>
                </a:extLst>
              </p:cNvPr>
              <p:cNvSpPr txBox="1">
                <a:spLocks noChangeArrowheads="1"/>
              </p:cNvSpPr>
              <p:nvPr/>
            </p:nvSpPr>
            <p:spPr bwMode="auto">
              <a:xfrm>
                <a:off x="1202" y="2795"/>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a</a:t>
                </a:r>
              </a:p>
            </p:txBody>
          </p:sp>
        </p:grpSp>
        <p:grpSp>
          <p:nvGrpSpPr>
            <p:cNvPr id="46139" name="Group 49">
              <a:extLst>
                <a:ext uri="{FF2B5EF4-FFF2-40B4-BE49-F238E27FC236}">
                  <a16:creationId xmlns:a16="http://schemas.microsoft.com/office/drawing/2014/main" id="{51338D09-61EE-47F3-8D22-613C1890786D}"/>
                </a:ext>
              </a:extLst>
            </p:cNvPr>
            <p:cNvGrpSpPr>
              <a:grpSpLocks/>
            </p:cNvGrpSpPr>
            <p:nvPr/>
          </p:nvGrpSpPr>
          <p:grpSpPr bwMode="auto">
            <a:xfrm>
              <a:off x="1836" y="1899"/>
              <a:ext cx="453" cy="288"/>
              <a:chOff x="340" y="1888"/>
              <a:chExt cx="453" cy="288"/>
            </a:xfrm>
          </p:grpSpPr>
          <p:sp>
            <p:nvSpPr>
              <p:cNvPr id="46177" name="Line 50">
                <a:extLst>
                  <a:ext uri="{FF2B5EF4-FFF2-40B4-BE49-F238E27FC236}">
                    <a16:creationId xmlns:a16="http://schemas.microsoft.com/office/drawing/2014/main" id="{5EEFC430-815A-49E4-B67E-0886F0C5AE54}"/>
                  </a:ext>
                </a:extLst>
              </p:cNvPr>
              <p:cNvSpPr>
                <a:spLocks noChangeShapeType="1"/>
              </p:cNvSpPr>
              <p:nvPr/>
            </p:nvSpPr>
            <p:spPr bwMode="auto">
              <a:xfrm>
                <a:off x="567" y="2045"/>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78" name="Text Box 51">
                <a:extLst>
                  <a:ext uri="{FF2B5EF4-FFF2-40B4-BE49-F238E27FC236}">
                    <a16:creationId xmlns:a16="http://schemas.microsoft.com/office/drawing/2014/main" id="{DC417EDE-113F-4026-A69C-4828873D17F3}"/>
                  </a:ext>
                </a:extLst>
              </p:cNvPr>
              <p:cNvSpPr txBox="1">
                <a:spLocks noChangeArrowheads="1"/>
              </p:cNvSpPr>
              <p:nvPr/>
            </p:nvSpPr>
            <p:spPr bwMode="auto">
              <a:xfrm>
                <a:off x="340" y="1888"/>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黑体" panose="02010609060101010101" pitchFamily="49" charset="-122"/>
                    <a:ea typeface="黑体" panose="02010609060101010101" pitchFamily="49" charset="-122"/>
                  </a:rPr>
                  <a:t>C</a:t>
                </a:r>
              </a:p>
            </p:txBody>
          </p:sp>
        </p:grpSp>
        <p:grpSp>
          <p:nvGrpSpPr>
            <p:cNvPr id="46140" name="Group 52">
              <a:extLst>
                <a:ext uri="{FF2B5EF4-FFF2-40B4-BE49-F238E27FC236}">
                  <a16:creationId xmlns:a16="http://schemas.microsoft.com/office/drawing/2014/main" id="{9513FCA7-6830-4424-A87A-9B39542CBEDE}"/>
                </a:ext>
              </a:extLst>
            </p:cNvPr>
            <p:cNvGrpSpPr>
              <a:grpSpLocks/>
            </p:cNvGrpSpPr>
            <p:nvPr/>
          </p:nvGrpSpPr>
          <p:grpSpPr bwMode="auto">
            <a:xfrm>
              <a:off x="2335" y="1933"/>
              <a:ext cx="681" cy="198"/>
              <a:chOff x="1020" y="2387"/>
              <a:chExt cx="681" cy="198"/>
            </a:xfrm>
          </p:grpSpPr>
          <p:sp>
            <p:nvSpPr>
              <p:cNvPr id="46174" name="Text Box 53">
                <a:extLst>
                  <a:ext uri="{FF2B5EF4-FFF2-40B4-BE49-F238E27FC236}">
                    <a16:creationId xmlns:a16="http://schemas.microsoft.com/office/drawing/2014/main" id="{623BF6C1-479D-4B25-8A92-F1B1F3759AE4}"/>
                  </a:ext>
                </a:extLst>
              </p:cNvPr>
              <p:cNvSpPr txBox="1">
                <a:spLocks noChangeArrowheads="1"/>
              </p:cNvSpPr>
              <p:nvPr/>
            </p:nvSpPr>
            <p:spPr bwMode="auto">
              <a:xfrm>
                <a:off x="1020"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1</a:t>
                </a:r>
              </a:p>
            </p:txBody>
          </p:sp>
          <p:sp>
            <p:nvSpPr>
              <p:cNvPr id="46175" name="Text Box 54">
                <a:extLst>
                  <a:ext uri="{FF2B5EF4-FFF2-40B4-BE49-F238E27FC236}">
                    <a16:creationId xmlns:a16="http://schemas.microsoft.com/office/drawing/2014/main" id="{4E46DE7C-6942-4632-B9AE-B77143E96EF7}"/>
                  </a:ext>
                </a:extLst>
              </p:cNvPr>
              <p:cNvSpPr txBox="1">
                <a:spLocks noChangeArrowheads="1"/>
              </p:cNvSpPr>
              <p:nvPr/>
            </p:nvSpPr>
            <p:spPr bwMode="auto">
              <a:xfrm>
                <a:off x="1247"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sp>
            <p:nvSpPr>
              <p:cNvPr id="46176" name="Text Box 55">
                <a:extLst>
                  <a:ext uri="{FF2B5EF4-FFF2-40B4-BE49-F238E27FC236}">
                    <a16:creationId xmlns:a16="http://schemas.microsoft.com/office/drawing/2014/main" id="{9F590D35-9465-4069-9A98-76E51D594A60}"/>
                  </a:ext>
                </a:extLst>
              </p:cNvPr>
              <p:cNvSpPr txBox="1">
                <a:spLocks noChangeArrowheads="1"/>
              </p:cNvSpPr>
              <p:nvPr/>
            </p:nvSpPr>
            <p:spPr bwMode="auto">
              <a:xfrm>
                <a:off x="1474"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grpSp>
        <p:sp>
          <p:nvSpPr>
            <p:cNvPr id="46141" name="Line 56">
              <a:extLst>
                <a:ext uri="{FF2B5EF4-FFF2-40B4-BE49-F238E27FC236}">
                  <a16:creationId xmlns:a16="http://schemas.microsoft.com/office/drawing/2014/main" id="{78805415-4679-4234-8DB1-44473176D332}"/>
                </a:ext>
              </a:extLst>
            </p:cNvPr>
            <p:cNvSpPr>
              <a:spLocks noChangeShapeType="1"/>
            </p:cNvSpPr>
            <p:nvPr/>
          </p:nvSpPr>
          <p:spPr bwMode="auto">
            <a:xfrm>
              <a:off x="2653" y="2069"/>
              <a:ext cx="0" cy="22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46142" name="Group 61">
              <a:extLst>
                <a:ext uri="{FF2B5EF4-FFF2-40B4-BE49-F238E27FC236}">
                  <a16:creationId xmlns:a16="http://schemas.microsoft.com/office/drawing/2014/main" id="{E284D14A-0D70-47BF-9FC0-240F5BB49196}"/>
                </a:ext>
              </a:extLst>
            </p:cNvPr>
            <p:cNvGrpSpPr>
              <a:grpSpLocks/>
            </p:cNvGrpSpPr>
            <p:nvPr/>
          </p:nvGrpSpPr>
          <p:grpSpPr bwMode="auto">
            <a:xfrm>
              <a:off x="3243" y="1933"/>
              <a:ext cx="681" cy="198"/>
              <a:chOff x="1020" y="2387"/>
              <a:chExt cx="681" cy="198"/>
            </a:xfrm>
          </p:grpSpPr>
          <p:sp>
            <p:nvSpPr>
              <p:cNvPr id="46171" name="Text Box 62">
                <a:extLst>
                  <a:ext uri="{FF2B5EF4-FFF2-40B4-BE49-F238E27FC236}">
                    <a16:creationId xmlns:a16="http://schemas.microsoft.com/office/drawing/2014/main" id="{EE4A3478-6BDA-4ACD-A154-D86C7BC9355E}"/>
                  </a:ext>
                </a:extLst>
              </p:cNvPr>
              <p:cNvSpPr txBox="1">
                <a:spLocks noChangeArrowheads="1"/>
              </p:cNvSpPr>
              <p:nvPr/>
            </p:nvSpPr>
            <p:spPr bwMode="auto">
              <a:xfrm>
                <a:off x="1020"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1</a:t>
                </a:r>
              </a:p>
            </p:txBody>
          </p:sp>
          <p:sp>
            <p:nvSpPr>
              <p:cNvPr id="46172" name="Text Box 63">
                <a:extLst>
                  <a:ext uri="{FF2B5EF4-FFF2-40B4-BE49-F238E27FC236}">
                    <a16:creationId xmlns:a16="http://schemas.microsoft.com/office/drawing/2014/main" id="{CEEC6115-74F9-4B62-AA77-FCB12671F2DA}"/>
                  </a:ext>
                </a:extLst>
              </p:cNvPr>
              <p:cNvSpPr txBox="1">
                <a:spLocks noChangeArrowheads="1"/>
              </p:cNvSpPr>
              <p:nvPr/>
            </p:nvSpPr>
            <p:spPr bwMode="auto">
              <a:xfrm>
                <a:off x="1247"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sp>
            <p:nvSpPr>
              <p:cNvPr id="46173" name="Text Box 64">
                <a:extLst>
                  <a:ext uri="{FF2B5EF4-FFF2-40B4-BE49-F238E27FC236}">
                    <a16:creationId xmlns:a16="http://schemas.microsoft.com/office/drawing/2014/main" id="{0FEB0937-D430-43E0-A34B-8388A1FC8A27}"/>
                  </a:ext>
                </a:extLst>
              </p:cNvPr>
              <p:cNvSpPr txBox="1">
                <a:spLocks noChangeArrowheads="1"/>
              </p:cNvSpPr>
              <p:nvPr/>
            </p:nvSpPr>
            <p:spPr bwMode="auto">
              <a:xfrm>
                <a:off x="1474"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a:t>
                </a:r>
              </a:p>
            </p:txBody>
          </p:sp>
        </p:grpSp>
        <p:grpSp>
          <p:nvGrpSpPr>
            <p:cNvPr id="46143" name="Group 66">
              <a:extLst>
                <a:ext uri="{FF2B5EF4-FFF2-40B4-BE49-F238E27FC236}">
                  <a16:creationId xmlns:a16="http://schemas.microsoft.com/office/drawing/2014/main" id="{51BDCF21-1EB1-4878-921B-4B6A1B46C89D}"/>
                </a:ext>
              </a:extLst>
            </p:cNvPr>
            <p:cNvGrpSpPr>
              <a:grpSpLocks/>
            </p:cNvGrpSpPr>
            <p:nvPr/>
          </p:nvGrpSpPr>
          <p:grpSpPr bwMode="auto">
            <a:xfrm>
              <a:off x="3470" y="2659"/>
              <a:ext cx="454" cy="198"/>
              <a:chOff x="975" y="2795"/>
              <a:chExt cx="454" cy="198"/>
            </a:xfrm>
          </p:grpSpPr>
          <p:sp>
            <p:nvSpPr>
              <p:cNvPr id="46169" name="Text Box 67">
                <a:extLst>
                  <a:ext uri="{FF2B5EF4-FFF2-40B4-BE49-F238E27FC236}">
                    <a16:creationId xmlns:a16="http://schemas.microsoft.com/office/drawing/2014/main" id="{BCF08C45-2637-432A-AB25-0F765C442094}"/>
                  </a:ext>
                </a:extLst>
              </p:cNvPr>
              <p:cNvSpPr txBox="1">
                <a:spLocks noChangeArrowheads="1"/>
              </p:cNvSpPr>
              <p:nvPr/>
            </p:nvSpPr>
            <p:spPr bwMode="auto">
              <a:xfrm>
                <a:off x="975" y="2795"/>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0</a:t>
                </a:r>
              </a:p>
            </p:txBody>
          </p:sp>
          <p:sp>
            <p:nvSpPr>
              <p:cNvPr id="46170" name="Text Box 68">
                <a:extLst>
                  <a:ext uri="{FF2B5EF4-FFF2-40B4-BE49-F238E27FC236}">
                    <a16:creationId xmlns:a16="http://schemas.microsoft.com/office/drawing/2014/main" id="{60E74B93-45F8-4F3E-AFF4-EC703B19624E}"/>
                  </a:ext>
                </a:extLst>
              </p:cNvPr>
              <p:cNvSpPr txBox="1">
                <a:spLocks noChangeArrowheads="1"/>
              </p:cNvSpPr>
              <p:nvPr/>
            </p:nvSpPr>
            <p:spPr bwMode="auto">
              <a:xfrm>
                <a:off x="1202" y="2795"/>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b</a:t>
                </a:r>
              </a:p>
            </p:txBody>
          </p:sp>
        </p:grpSp>
        <p:grpSp>
          <p:nvGrpSpPr>
            <p:cNvPr id="46144" name="Group 69">
              <a:extLst>
                <a:ext uri="{FF2B5EF4-FFF2-40B4-BE49-F238E27FC236}">
                  <a16:creationId xmlns:a16="http://schemas.microsoft.com/office/drawing/2014/main" id="{2D067329-F930-4A2D-A31A-164C4BC8FC70}"/>
                </a:ext>
              </a:extLst>
            </p:cNvPr>
            <p:cNvGrpSpPr>
              <a:grpSpLocks/>
            </p:cNvGrpSpPr>
            <p:nvPr/>
          </p:nvGrpSpPr>
          <p:grpSpPr bwMode="auto">
            <a:xfrm>
              <a:off x="3243" y="2296"/>
              <a:ext cx="681" cy="198"/>
              <a:chOff x="1020" y="2387"/>
              <a:chExt cx="681" cy="198"/>
            </a:xfrm>
          </p:grpSpPr>
          <p:sp>
            <p:nvSpPr>
              <p:cNvPr id="46166" name="Text Box 70">
                <a:extLst>
                  <a:ext uri="{FF2B5EF4-FFF2-40B4-BE49-F238E27FC236}">
                    <a16:creationId xmlns:a16="http://schemas.microsoft.com/office/drawing/2014/main" id="{86CB2513-39C6-4C0F-9108-FDD82019F921}"/>
                  </a:ext>
                </a:extLst>
              </p:cNvPr>
              <p:cNvSpPr txBox="1">
                <a:spLocks noChangeArrowheads="1"/>
              </p:cNvSpPr>
              <p:nvPr/>
            </p:nvSpPr>
            <p:spPr bwMode="auto">
              <a:xfrm>
                <a:off x="1020"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1</a:t>
                </a:r>
              </a:p>
            </p:txBody>
          </p:sp>
          <p:sp>
            <p:nvSpPr>
              <p:cNvPr id="46167" name="Text Box 71">
                <a:extLst>
                  <a:ext uri="{FF2B5EF4-FFF2-40B4-BE49-F238E27FC236}">
                    <a16:creationId xmlns:a16="http://schemas.microsoft.com/office/drawing/2014/main" id="{D6E61A9B-FD57-421E-8810-EA5F378E5CA5}"/>
                  </a:ext>
                </a:extLst>
              </p:cNvPr>
              <p:cNvSpPr txBox="1">
                <a:spLocks noChangeArrowheads="1"/>
              </p:cNvSpPr>
              <p:nvPr/>
            </p:nvSpPr>
            <p:spPr bwMode="auto">
              <a:xfrm>
                <a:off x="1247"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sp>
            <p:nvSpPr>
              <p:cNvPr id="46168" name="Text Box 72">
                <a:extLst>
                  <a:ext uri="{FF2B5EF4-FFF2-40B4-BE49-F238E27FC236}">
                    <a16:creationId xmlns:a16="http://schemas.microsoft.com/office/drawing/2014/main" id="{01CDB0FB-F9BA-4B9D-A3B2-DA4F49232339}"/>
                  </a:ext>
                </a:extLst>
              </p:cNvPr>
              <p:cNvSpPr txBox="1">
                <a:spLocks noChangeArrowheads="1"/>
              </p:cNvSpPr>
              <p:nvPr/>
            </p:nvSpPr>
            <p:spPr bwMode="auto">
              <a:xfrm>
                <a:off x="1474"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grpSp>
        <p:sp>
          <p:nvSpPr>
            <p:cNvPr id="46145" name="Line 73">
              <a:extLst>
                <a:ext uri="{FF2B5EF4-FFF2-40B4-BE49-F238E27FC236}">
                  <a16:creationId xmlns:a16="http://schemas.microsoft.com/office/drawing/2014/main" id="{5BDB20BF-C699-4E48-9E2E-ED1A98AA31AA}"/>
                </a:ext>
              </a:extLst>
            </p:cNvPr>
            <p:cNvSpPr>
              <a:spLocks noChangeShapeType="1"/>
            </p:cNvSpPr>
            <p:nvPr/>
          </p:nvSpPr>
          <p:spPr bwMode="auto">
            <a:xfrm>
              <a:off x="3560" y="2432"/>
              <a:ext cx="0" cy="22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46146" name="Group 74">
              <a:extLst>
                <a:ext uri="{FF2B5EF4-FFF2-40B4-BE49-F238E27FC236}">
                  <a16:creationId xmlns:a16="http://schemas.microsoft.com/office/drawing/2014/main" id="{57530008-31FE-4B5C-AC03-192D2EB7ABCF}"/>
                </a:ext>
              </a:extLst>
            </p:cNvPr>
            <p:cNvGrpSpPr>
              <a:grpSpLocks/>
            </p:cNvGrpSpPr>
            <p:nvPr/>
          </p:nvGrpSpPr>
          <p:grpSpPr bwMode="auto">
            <a:xfrm>
              <a:off x="4332" y="2659"/>
              <a:ext cx="454" cy="198"/>
              <a:chOff x="975" y="2795"/>
              <a:chExt cx="454" cy="198"/>
            </a:xfrm>
          </p:grpSpPr>
          <p:sp>
            <p:nvSpPr>
              <p:cNvPr id="46164" name="Text Box 75">
                <a:extLst>
                  <a:ext uri="{FF2B5EF4-FFF2-40B4-BE49-F238E27FC236}">
                    <a16:creationId xmlns:a16="http://schemas.microsoft.com/office/drawing/2014/main" id="{E05EB0C1-7E39-4AA8-B508-9D6E7B5B8C68}"/>
                  </a:ext>
                </a:extLst>
              </p:cNvPr>
              <p:cNvSpPr txBox="1">
                <a:spLocks noChangeArrowheads="1"/>
              </p:cNvSpPr>
              <p:nvPr/>
            </p:nvSpPr>
            <p:spPr bwMode="auto">
              <a:xfrm>
                <a:off x="975" y="2795"/>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0</a:t>
                </a:r>
              </a:p>
            </p:txBody>
          </p:sp>
          <p:sp>
            <p:nvSpPr>
              <p:cNvPr id="46165" name="Text Box 76">
                <a:extLst>
                  <a:ext uri="{FF2B5EF4-FFF2-40B4-BE49-F238E27FC236}">
                    <a16:creationId xmlns:a16="http://schemas.microsoft.com/office/drawing/2014/main" id="{BA588339-CE40-4FF6-B270-5538232BA175}"/>
                  </a:ext>
                </a:extLst>
              </p:cNvPr>
              <p:cNvSpPr txBox="1">
                <a:spLocks noChangeArrowheads="1"/>
              </p:cNvSpPr>
              <p:nvPr/>
            </p:nvSpPr>
            <p:spPr bwMode="auto">
              <a:xfrm>
                <a:off x="1202" y="2795"/>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c</a:t>
                </a:r>
              </a:p>
            </p:txBody>
          </p:sp>
        </p:grpSp>
        <p:grpSp>
          <p:nvGrpSpPr>
            <p:cNvPr id="46147" name="Group 77">
              <a:extLst>
                <a:ext uri="{FF2B5EF4-FFF2-40B4-BE49-F238E27FC236}">
                  <a16:creationId xmlns:a16="http://schemas.microsoft.com/office/drawing/2014/main" id="{2065D20C-A7C7-4192-A779-6201D436A6AB}"/>
                </a:ext>
              </a:extLst>
            </p:cNvPr>
            <p:cNvGrpSpPr>
              <a:grpSpLocks/>
            </p:cNvGrpSpPr>
            <p:nvPr/>
          </p:nvGrpSpPr>
          <p:grpSpPr bwMode="auto">
            <a:xfrm>
              <a:off x="4105" y="2296"/>
              <a:ext cx="681" cy="198"/>
              <a:chOff x="1020" y="2387"/>
              <a:chExt cx="681" cy="198"/>
            </a:xfrm>
          </p:grpSpPr>
          <p:sp>
            <p:nvSpPr>
              <p:cNvPr id="46161" name="Text Box 78">
                <a:extLst>
                  <a:ext uri="{FF2B5EF4-FFF2-40B4-BE49-F238E27FC236}">
                    <a16:creationId xmlns:a16="http://schemas.microsoft.com/office/drawing/2014/main" id="{65B07ABC-2C93-454B-82BB-41974F633FF3}"/>
                  </a:ext>
                </a:extLst>
              </p:cNvPr>
              <p:cNvSpPr txBox="1">
                <a:spLocks noChangeArrowheads="1"/>
              </p:cNvSpPr>
              <p:nvPr/>
            </p:nvSpPr>
            <p:spPr bwMode="auto">
              <a:xfrm>
                <a:off x="1020"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1</a:t>
                </a:r>
              </a:p>
            </p:txBody>
          </p:sp>
          <p:sp>
            <p:nvSpPr>
              <p:cNvPr id="46162" name="Text Box 79">
                <a:extLst>
                  <a:ext uri="{FF2B5EF4-FFF2-40B4-BE49-F238E27FC236}">
                    <a16:creationId xmlns:a16="http://schemas.microsoft.com/office/drawing/2014/main" id="{363A2821-07EA-4545-8ED3-3B9DFF83BE22}"/>
                  </a:ext>
                </a:extLst>
              </p:cNvPr>
              <p:cNvSpPr txBox="1">
                <a:spLocks noChangeArrowheads="1"/>
              </p:cNvSpPr>
              <p:nvPr/>
            </p:nvSpPr>
            <p:spPr bwMode="auto">
              <a:xfrm>
                <a:off x="1247"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sp>
            <p:nvSpPr>
              <p:cNvPr id="46163" name="Text Box 80">
                <a:extLst>
                  <a:ext uri="{FF2B5EF4-FFF2-40B4-BE49-F238E27FC236}">
                    <a16:creationId xmlns:a16="http://schemas.microsoft.com/office/drawing/2014/main" id="{FEAE14BA-8A57-4FC9-BB44-D47486F436F5}"/>
                  </a:ext>
                </a:extLst>
              </p:cNvPr>
              <p:cNvSpPr txBox="1">
                <a:spLocks noChangeArrowheads="1"/>
              </p:cNvSpPr>
              <p:nvPr/>
            </p:nvSpPr>
            <p:spPr bwMode="auto">
              <a:xfrm>
                <a:off x="1474"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grpSp>
        <p:sp>
          <p:nvSpPr>
            <p:cNvPr id="46148" name="Line 81">
              <a:extLst>
                <a:ext uri="{FF2B5EF4-FFF2-40B4-BE49-F238E27FC236}">
                  <a16:creationId xmlns:a16="http://schemas.microsoft.com/office/drawing/2014/main" id="{E4BF8B76-8F98-4676-82BE-9A0FE17FFEFA}"/>
                </a:ext>
              </a:extLst>
            </p:cNvPr>
            <p:cNvSpPr>
              <a:spLocks noChangeShapeType="1"/>
            </p:cNvSpPr>
            <p:nvPr/>
          </p:nvSpPr>
          <p:spPr bwMode="auto">
            <a:xfrm>
              <a:off x="4422" y="2432"/>
              <a:ext cx="0" cy="22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46149" name="Group 82">
              <a:extLst>
                <a:ext uri="{FF2B5EF4-FFF2-40B4-BE49-F238E27FC236}">
                  <a16:creationId xmlns:a16="http://schemas.microsoft.com/office/drawing/2014/main" id="{0EEA1C25-0517-4A0C-BD53-F98434E77A2E}"/>
                </a:ext>
              </a:extLst>
            </p:cNvPr>
            <p:cNvGrpSpPr>
              <a:grpSpLocks/>
            </p:cNvGrpSpPr>
            <p:nvPr/>
          </p:nvGrpSpPr>
          <p:grpSpPr bwMode="auto">
            <a:xfrm>
              <a:off x="5194" y="2659"/>
              <a:ext cx="454" cy="198"/>
              <a:chOff x="975" y="2795"/>
              <a:chExt cx="454" cy="198"/>
            </a:xfrm>
          </p:grpSpPr>
          <p:sp>
            <p:nvSpPr>
              <p:cNvPr id="46159" name="Text Box 83">
                <a:extLst>
                  <a:ext uri="{FF2B5EF4-FFF2-40B4-BE49-F238E27FC236}">
                    <a16:creationId xmlns:a16="http://schemas.microsoft.com/office/drawing/2014/main" id="{BAD12C7E-A6CA-4ADA-88F9-1A54CB40FEB5}"/>
                  </a:ext>
                </a:extLst>
              </p:cNvPr>
              <p:cNvSpPr txBox="1">
                <a:spLocks noChangeArrowheads="1"/>
              </p:cNvSpPr>
              <p:nvPr/>
            </p:nvSpPr>
            <p:spPr bwMode="auto">
              <a:xfrm>
                <a:off x="975" y="2795"/>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0</a:t>
                </a:r>
              </a:p>
            </p:txBody>
          </p:sp>
          <p:sp>
            <p:nvSpPr>
              <p:cNvPr id="46160" name="Text Box 84">
                <a:extLst>
                  <a:ext uri="{FF2B5EF4-FFF2-40B4-BE49-F238E27FC236}">
                    <a16:creationId xmlns:a16="http://schemas.microsoft.com/office/drawing/2014/main" id="{D577B126-BA29-4CE8-9B7E-404C259264E2}"/>
                  </a:ext>
                </a:extLst>
              </p:cNvPr>
              <p:cNvSpPr txBox="1">
                <a:spLocks noChangeArrowheads="1"/>
              </p:cNvSpPr>
              <p:nvPr/>
            </p:nvSpPr>
            <p:spPr bwMode="auto">
              <a:xfrm>
                <a:off x="1202" y="2795"/>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d</a:t>
                </a:r>
              </a:p>
            </p:txBody>
          </p:sp>
        </p:grpSp>
        <p:grpSp>
          <p:nvGrpSpPr>
            <p:cNvPr id="46150" name="Group 85">
              <a:extLst>
                <a:ext uri="{FF2B5EF4-FFF2-40B4-BE49-F238E27FC236}">
                  <a16:creationId xmlns:a16="http://schemas.microsoft.com/office/drawing/2014/main" id="{5653D434-B117-4165-B738-FBCF5842CBB6}"/>
                </a:ext>
              </a:extLst>
            </p:cNvPr>
            <p:cNvGrpSpPr>
              <a:grpSpLocks/>
            </p:cNvGrpSpPr>
            <p:nvPr/>
          </p:nvGrpSpPr>
          <p:grpSpPr bwMode="auto">
            <a:xfrm>
              <a:off x="4967" y="2296"/>
              <a:ext cx="681" cy="198"/>
              <a:chOff x="1020" y="2387"/>
              <a:chExt cx="681" cy="198"/>
            </a:xfrm>
          </p:grpSpPr>
          <p:sp>
            <p:nvSpPr>
              <p:cNvPr id="46156" name="Text Box 86">
                <a:extLst>
                  <a:ext uri="{FF2B5EF4-FFF2-40B4-BE49-F238E27FC236}">
                    <a16:creationId xmlns:a16="http://schemas.microsoft.com/office/drawing/2014/main" id="{17CD3A7B-A03B-4A15-81B7-1103A0982220}"/>
                  </a:ext>
                </a:extLst>
              </p:cNvPr>
              <p:cNvSpPr txBox="1">
                <a:spLocks noChangeArrowheads="1"/>
              </p:cNvSpPr>
              <p:nvPr/>
            </p:nvSpPr>
            <p:spPr bwMode="auto">
              <a:xfrm>
                <a:off x="1020"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1</a:t>
                </a:r>
              </a:p>
            </p:txBody>
          </p:sp>
          <p:sp>
            <p:nvSpPr>
              <p:cNvPr id="46157" name="Text Box 87">
                <a:extLst>
                  <a:ext uri="{FF2B5EF4-FFF2-40B4-BE49-F238E27FC236}">
                    <a16:creationId xmlns:a16="http://schemas.microsoft.com/office/drawing/2014/main" id="{D098870C-0584-41C3-8D15-6AFDFFAA2494}"/>
                  </a:ext>
                </a:extLst>
              </p:cNvPr>
              <p:cNvSpPr txBox="1">
                <a:spLocks noChangeArrowheads="1"/>
              </p:cNvSpPr>
              <p:nvPr/>
            </p:nvSpPr>
            <p:spPr bwMode="auto">
              <a:xfrm>
                <a:off x="1247"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sp>
            <p:nvSpPr>
              <p:cNvPr id="46158" name="Text Box 88">
                <a:extLst>
                  <a:ext uri="{FF2B5EF4-FFF2-40B4-BE49-F238E27FC236}">
                    <a16:creationId xmlns:a16="http://schemas.microsoft.com/office/drawing/2014/main" id="{ADA8E21F-AFE4-46FC-A7F4-F180A19BD7EC}"/>
                  </a:ext>
                </a:extLst>
              </p:cNvPr>
              <p:cNvSpPr txBox="1">
                <a:spLocks noChangeArrowheads="1"/>
              </p:cNvSpPr>
              <p:nvPr/>
            </p:nvSpPr>
            <p:spPr bwMode="auto">
              <a:xfrm>
                <a:off x="1474"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a:t>
                </a:r>
              </a:p>
            </p:txBody>
          </p:sp>
        </p:grpSp>
        <p:sp>
          <p:nvSpPr>
            <p:cNvPr id="46151" name="Line 89">
              <a:extLst>
                <a:ext uri="{FF2B5EF4-FFF2-40B4-BE49-F238E27FC236}">
                  <a16:creationId xmlns:a16="http://schemas.microsoft.com/office/drawing/2014/main" id="{0A6DD8D9-6CF5-4CAE-90E7-E5C88AA142B8}"/>
                </a:ext>
              </a:extLst>
            </p:cNvPr>
            <p:cNvSpPr>
              <a:spLocks noChangeShapeType="1"/>
            </p:cNvSpPr>
            <p:nvPr/>
          </p:nvSpPr>
          <p:spPr bwMode="auto">
            <a:xfrm>
              <a:off x="5284" y="2432"/>
              <a:ext cx="0" cy="22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52" name="Line 90">
              <a:extLst>
                <a:ext uri="{FF2B5EF4-FFF2-40B4-BE49-F238E27FC236}">
                  <a16:creationId xmlns:a16="http://schemas.microsoft.com/office/drawing/2014/main" id="{F805288B-95D0-4A81-92AF-A6745CD81A4B}"/>
                </a:ext>
              </a:extLst>
            </p:cNvPr>
            <p:cNvSpPr>
              <a:spLocks noChangeShapeType="1"/>
            </p:cNvSpPr>
            <p:nvPr/>
          </p:nvSpPr>
          <p:spPr bwMode="auto">
            <a:xfrm>
              <a:off x="3833" y="2387"/>
              <a:ext cx="27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53" name="Line 91">
              <a:extLst>
                <a:ext uri="{FF2B5EF4-FFF2-40B4-BE49-F238E27FC236}">
                  <a16:creationId xmlns:a16="http://schemas.microsoft.com/office/drawing/2014/main" id="{621AF820-1206-41B2-828B-FCECD7A2D69C}"/>
                </a:ext>
              </a:extLst>
            </p:cNvPr>
            <p:cNvSpPr>
              <a:spLocks noChangeShapeType="1"/>
            </p:cNvSpPr>
            <p:nvPr/>
          </p:nvSpPr>
          <p:spPr bwMode="auto">
            <a:xfrm>
              <a:off x="4694" y="2387"/>
              <a:ext cx="27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54" name="Line 92">
              <a:extLst>
                <a:ext uri="{FF2B5EF4-FFF2-40B4-BE49-F238E27FC236}">
                  <a16:creationId xmlns:a16="http://schemas.microsoft.com/office/drawing/2014/main" id="{804FFD78-D1CE-4C20-A045-67353BFA8E34}"/>
                </a:ext>
              </a:extLst>
            </p:cNvPr>
            <p:cNvSpPr>
              <a:spLocks noChangeShapeType="1"/>
            </p:cNvSpPr>
            <p:nvPr/>
          </p:nvSpPr>
          <p:spPr bwMode="auto">
            <a:xfrm>
              <a:off x="2971" y="2024"/>
              <a:ext cx="27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55" name="Line 93">
              <a:extLst>
                <a:ext uri="{FF2B5EF4-FFF2-40B4-BE49-F238E27FC236}">
                  <a16:creationId xmlns:a16="http://schemas.microsoft.com/office/drawing/2014/main" id="{51946FE0-FCB0-43B1-A061-E1A7192FE74D}"/>
                </a:ext>
              </a:extLst>
            </p:cNvPr>
            <p:cNvSpPr>
              <a:spLocks noChangeShapeType="1"/>
            </p:cNvSpPr>
            <p:nvPr/>
          </p:nvSpPr>
          <p:spPr bwMode="auto">
            <a:xfrm>
              <a:off x="3560" y="2069"/>
              <a:ext cx="0" cy="22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6090" name="Group 121">
            <a:extLst>
              <a:ext uri="{FF2B5EF4-FFF2-40B4-BE49-F238E27FC236}">
                <a16:creationId xmlns:a16="http://schemas.microsoft.com/office/drawing/2014/main" id="{8CF214A5-634E-498B-AB67-A2397BFA80F3}"/>
              </a:ext>
            </a:extLst>
          </p:cNvPr>
          <p:cNvGrpSpPr>
            <a:grpSpLocks/>
          </p:cNvGrpSpPr>
          <p:nvPr/>
        </p:nvGrpSpPr>
        <p:grpSpPr bwMode="auto">
          <a:xfrm>
            <a:off x="469900" y="4562475"/>
            <a:ext cx="4537075" cy="457200"/>
            <a:chOff x="295" y="2976"/>
            <a:chExt cx="2858" cy="288"/>
          </a:xfrm>
        </p:grpSpPr>
        <p:grpSp>
          <p:nvGrpSpPr>
            <p:cNvPr id="46120" name="Group 116">
              <a:extLst>
                <a:ext uri="{FF2B5EF4-FFF2-40B4-BE49-F238E27FC236}">
                  <a16:creationId xmlns:a16="http://schemas.microsoft.com/office/drawing/2014/main" id="{3716B2CA-7A3F-4A8D-80AE-1183B35F88AE}"/>
                </a:ext>
              </a:extLst>
            </p:cNvPr>
            <p:cNvGrpSpPr>
              <a:grpSpLocks/>
            </p:cNvGrpSpPr>
            <p:nvPr/>
          </p:nvGrpSpPr>
          <p:grpSpPr bwMode="auto">
            <a:xfrm>
              <a:off x="295" y="2976"/>
              <a:ext cx="2858" cy="288"/>
              <a:chOff x="295" y="2976"/>
              <a:chExt cx="2858" cy="288"/>
            </a:xfrm>
          </p:grpSpPr>
          <p:grpSp>
            <p:nvGrpSpPr>
              <p:cNvPr id="46126" name="Group 98">
                <a:extLst>
                  <a:ext uri="{FF2B5EF4-FFF2-40B4-BE49-F238E27FC236}">
                    <a16:creationId xmlns:a16="http://schemas.microsoft.com/office/drawing/2014/main" id="{79C15546-E2F6-44A5-A404-88F47CDE7F27}"/>
                  </a:ext>
                </a:extLst>
              </p:cNvPr>
              <p:cNvGrpSpPr>
                <a:grpSpLocks/>
              </p:cNvGrpSpPr>
              <p:nvPr/>
            </p:nvGrpSpPr>
            <p:grpSpPr bwMode="auto">
              <a:xfrm>
                <a:off x="1610" y="3022"/>
                <a:ext cx="681" cy="198"/>
                <a:chOff x="1020" y="2387"/>
                <a:chExt cx="681" cy="198"/>
              </a:xfrm>
            </p:grpSpPr>
            <p:sp>
              <p:nvSpPr>
                <p:cNvPr id="46135" name="Text Box 99">
                  <a:extLst>
                    <a:ext uri="{FF2B5EF4-FFF2-40B4-BE49-F238E27FC236}">
                      <a16:creationId xmlns:a16="http://schemas.microsoft.com/office/drawing/2014/main" id="{B4F5E1DE-302E-475E-9D45-08F5AE0D1D60}"/>
                    </a:ext>
                  </a:extLst>
                </p:cNvPr>
                <p:cNvSpPr txBox="1">
                  <a:spLocks noChangeArrowheads="1"/>
                </p:cNvSpPr>
                <p:nvPr/>
              </p:nvSpPr>
              <p:spPr bwMode="auto">
                <a:xfrm>
                  <a:off x="1020"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1</a:t>
                  </a:r>
                </a:p>
              </p:txBody>
            </p:sp>
            <p:sp>
              <p:nvSpPr>
                <p:cNvPr id="46136" name="Text Box 100">
                  <a:extLst>
                    <a:ext uri="{FF2B5EF4-FFF2-40B4-BE49-F238E27FC236}">
                      <a16:creationId xmlns:a16="http://schemas.microsoft.com/office/drawing/2014/main" id="{5DEDF860-C046-40B8-AD60-B037A1E89946}"/>
                    </a:ext>
                  </a:extLst>
                </p:cNvPr>
                <p:cNvSpPr txBox="1">
                  <a:spLocks noChangeArrowheads="1"/>
                </p:cNvSpPr>
                <p:nvPr/>
              </p:nvSpPr>
              <p:spPr bwMode="auto">
                <a:xfrm>
                  <a:off x="1247"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sp>
              <p:nvSpPr>
                <p:cNvPr id="46137" name="Text Box 101">
                  <a:extLst>
                    <a:ext uri="{FF2B5EF4-FFF2-40B4-BE49-F238E27FC236}">
                      <a16:creationId xmlns:a16="http://schemas.microsoft.com/office/drawing/2014/main" id="{C7B53016-3406-40CF-BB3F-5D7CF6047AB6}"/>
                    </a:ext>
                  </a:extLst>
                </p:cNvPr>
                <p:cNvSpPr txBox="1">
                  <a:spLocks noChangeArrowheads="1"/>
                </p:cNvSpPr>
                <p:nvPr/>
              </p:nvSpPr>
              <p:spPr bwMode="auto">
                <a:xfrm>
                  <a:off x="1474"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grpSp>
          <p:grpSp>
            <p:nvGrpSpPr>
              <p:cNvPr id="46127" name="Group 102">
                <a:extLst>
                  <a:ext uri="{FF2B5EF4-FFF2-40B4-BE49-F238E27FC236}">
                    <a16:creationId xmlns:a16="http://schemas.microsoft.com/office/drawing/2014/main" id="{DC31CE39-448E-4C42-8DBD-678A87B397F1}"/>
                  </a:ext>
                </a:extLst>
              </p:cNvPr>
              <p:cNvGrpSpPr>
                <a:grpSpLocks/>
              </p:cNvGrpSpPr>
              <p:nvPr/>
            </p:nvGrpSpPr>
            <p:grpSpPr bwMode="auto">
              <a:xfrm>
                <a:off x="2472" y="3022"/>
                <a:ext cx="681" cy="198"/>
                <a:chOff x="1020" y="2387"/>
                <a:chExt cx="681" cy="198"/>
              </a:xfrm>
            </p:grpSpPr>
            <p:sp>
              <p:nvSpPr>
                <p:cNvPr id="46132" name="Text Box 103">
                  <a:extLst>
                    <a:ext uri="{FF2B5EF4-FFF2-40B4-BE49-F238E27FC236}">
                      <a16:creationId xmlns:a16="http://schemas.microsoft.com/office/drawing/2014/main" id="{28CCC46B-3F91-4CB5-B7D2-23A1AC3F66FB}"/>
                    </a:ext>
                  </a:extLst>
                </p:cNvPr>
                <p:cNvSpPr txBox="1">
                  <a:spLocks noChangeArrowheads="1"/>
                </p:cNvSpPr>
                <p:nvPr/>
              </p:nvSpPr>
              <p:spPr bwMode="auto">
                <a:xfrm>
                  <a:off x="1020"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1</a:t>
                  </a:r>
                </a:p>
              </p:txBody>
            </p:sp>
            <p:sp>
              <p:nvSpPr>
                <p:cNvPr id="46133" name="Text Box 104">
                  <a:extLst>
                    <a:ext uri="{FF2B5EF4-FFF2-40B4-BE49-F238E27FC236}">
                      <a16:creationId xmlns:a16="http://schemas.microsoft.com/office/drawing/2014/main" id="{9B54731D-C3C5-4BF0-9F8C-15A92DA96104}"/>
                    </a:ext>
                  </a:extLst>
                </p:cNvPr>
                <p:cNvSpPr txBox="1">
                  <a:spLocks noChangeArrowheads="1"/>
                </p:cNvSpPr>
                <p:nvPr/>
              </p:nvSpPr>
              <p:spPr bwMode="auto">
                <a:xfrm>
                  <a:off x="1247"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sp>
              <p:nvSpPr>
                <p:cNvPr id="46134" name="Text Box 105">
                  <a:extLst>
                    <a:ext uri="{FF2B5EF4-FFF2-40B4-BE49-F238E27FC236}">
                      <a16:creationId xmlns:a16="http://schemas.microsoft.com/office/drawing/2014/main" id="{86A02533-ACAC-408B-93B9-3F6120517DED}"/>
                    </a:ext>
                  </a:extLst>
                </p:cNvPr>
                <p:cNvSpPr txBox="1">
                  <a:spLocks noChangeArrowheads="1"/>
                </p:cNvSpPr>
                <p:nvPr/>
              </p:nvSpPr>
              <p:spPr bwMode="auto">
                <a:xfrm>
                  <a:off x="1474"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a:t>
                  </a:r>
                </a:p>
              </p:txBody>
            </p:sp>
          </p:grpSp>
          <p:sp>
            <p:nvSpPr>
              <p:cNvPr id="46128" name="Line 107">
                <a:extLst>
                  <a:ext uri="{FF2B5EF4-FFF2-40B4-BE49-F238E27FC236}">
                    <a16:creationId xmlns:a16="http://schemas.microsoft.com/office/drawing/2014/main" id="{D578CDC8-446C-4983-9F99-747BAC753519}"/>
                  </a:ext>
                </a:extLst>
              </p:cNvPr>
              <p:cNvSpPr>
                <a:spLocks noChangeShapeType="1"/>
              </p:cNvSpPr>
              <p:nvPr/>
            </p:nvSpPr>
            <p:spPr bwMode="auto">
              <a:xfrm>
                <a:off x="2199" y="3113"/>
                <a:ext cx="27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46129" name="Group 108">
                <a:extLst>
                  <a:ext uri="{FF2B5EF4-FFF2-40B4-BE49-F238E27FC236}">
                    <a16:creationId xmlns:a16="http://schemas.microsoft.com/office/drawing/2014/main" id="{BB885382-DDE0-430B-9F9E-B1E9C8754674}"/>
                  </a:ext>
                </a:extLst>
              </p:cNvPr>
              <p:cNvGrpSpPr>
                <a:grpSpLocks/>
              </p:cNvGrpSpPr>
              <p:nvPr/>
            </p:nvGrpSpPr>
            <p:grpSpPr bwMode="auto">
              <a:xfrm>
                <a:off x="295" y="2976"/>
                <a:ext cx="453" cy="288"/>
                <a:chOff x="340" y="1888"/>
                <a:chExt cx="453" cy="288"/>
              </a:xfrm>
            </p:grpSpPr>
            <p:sp>
              <p:nvSpPr>
                <p:cNvPr id="46130" name="Line 109">
                  <a:extLst>
                    <a:ext uri="{FF2B5EF4-FFF2-40B4-BE49-F238E27FC236}">
                      <a16:creationId xmlns:a16="http://schemas.microsoft.com/office/drawing/2014/main" id="{EACD5E5D-8CB8-4DD9-AF40-86FA72E43A86}"/>
                    </a:ext>
                  </a:extLst>
                </p:cNvPr>
                <p:cNvSpPr>
                  <a:spLocks noChangeShapeType="1"/>
                </p:cNvSpPr>
                <p:nvPr/>
              </p:nvSpPr>
              <p:spPr bwMode="auto">
                <a:xfrm>
                  <a:off x="567" y="2045"/>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31" name="Text Box 110">
                  <a:extLst>
                    <a:ext uri="{FF2B5EF4-FFF2-40B4-BE49-F238E27FC236}">
                      <a16:creationId xmlns:a16="http://schemas.microsoft.com/office/drawing/2014/main" id="{BE13AA0A-73D3-40BF-AE1A-A81980B10E7C}"/>
                    </a:ext>
                  </a:extLst>
                </p:cNvPr>
                <p:cNvSpPr txBox="1">
                  <a:spLocks noChangeArrowheads="1"/>
                </p:cNvSpPr>
                <p:nvPr/>
              </p:nvSpPr>
              <p:spPr bwMode="auto">
                <a:xfrm>
                  <a:off x="340" y="1888"/>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黑体" panose="02010609060101010101" pitchFamily="49" charset="-122"/>
                      <a:ea typeface="黑体" panose="02010609060101010101" pitchFamily="49" charset="-122"/>
                    </a:rPr>
                    <a:t>D</a:t>
                  </a:r>
                </a:p>
              </p:txBody>
            </p:sp>
          </p:grpSp>
        </p:grpSp>
        <p:grpSp>
          <p:nvGrpSpPr>
            <p:cNvPr id="46121" name="Group 94">
              <a:extLst>
                <a:ext uri="{FF2B5EF4-FFF2-40B4-BE49-F238E27FC236}">
                  <a16:creationId xmlns:a16="http://schemas.microsoft.com/office/drawing/2014/main" id="{0DA64E34-F439-4B83-B9E2-FD978A25FE68}"/>
                </a:ext>
              </a:extLst>
            </p:cNvPr>
            <p:cNvGrpSpPr>
              <a:grpSpLocks/>
            </p:cNvGrpSpPr>
            <p:nvPr/>
          </p:nvGrpSpPr>
          <p:grpSpPr bwMode="auto">
            <a:xfrm>
              <a:off x="748" y="3022"/>
              <a:ext cx="681" cy="198"/>
              <a:chOff x="1020" y="2387"/>
              <a:chExt cx="681" cy="198"/>
            </a:xfrm>
          </p:grpSpPr>
          <p:sp>
            <p:nvSpPr>
              <p:cNvPr id="46123" name="Text Box 95">
                <a:extLst>
                  <a:ext uri="{FF2B5EF4-FFF2-40B4-BE49-F238E27FC236}">
                    <a16:creationId xmlns:a16="http://schemas.microsoft.com/office/drawing/2014/main" id="{46CDB576-5E97-48F8-B181-132059C6A903}"/>
                  </a:ext>
                </a:extLst>
              </p:cNvPr>
              <p:cNvSpPr txBox="1">
                <a:spLocks noChangeArrowheads="1"/>
              </p:cNvSpPr>
              <p:nvPr/>
            </p:nvSpPr>
            <p:spPr bwMode="auto">
              <a:xfrm>
                <a:off x="1020"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1</a:t>
                </a:r>
              </a:p>
            </p:txBody>
          </p:sp>
          <p:sp>
            <p:nvSpPr>
              <p:cNvPr id="46124" name="Text Box 96">
                <a:extLst>
                  <a:ext uri="{FF2B5EF4-FFF2-40B4-BE49-F238E27FC236}">
                    <a16:creationId xmlns:a16="http://schemas.microsoft.com/office/drawing/2014/main" id="{C088FD84-7051-4767-A96A-E7B6E715E8CE}"/>
                  </a:ext>
                </a:extLst>
              </p:cNvPr>
              <p:cNvSpPr txBox="1">
                <a:spLocks noChangeArrowheads="1"/>
              </p:cNvSpPr>
              <p:nvPr/>
            </p:nvSpPr>
            <p:spPr bwMode="auto">
              <a:xfrm>
                <a:off x="1247"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a:t>
                </a:r>
              </a:p>
            </p:txBody>
          </p:sp>
          <p:sp>
            <p:nvSpPr>
              <p:cNvPr id="46125" name="Text Box 97">
                <a:extLst>
                  <a:ext uri="{FF2B5EF4-FFF2-40B4-BE49-F238E27FC236}">
                    <a16:creationId xmlns:a16="http://schemas.microsoft.com/office/drawing/2014/main" id="{C209069E-1E91-495C-A8E6-AFA656FC353B}"/>
                  </a:ext>
                </a:extLst>
              </p:cNvPr>
              <p:cNvSpPr txBox="1">
                <a:spLocks noChangeArrowheads="1"/>
              </p:cNvSpPr>
              <p:nvPr/>
            </p:nvSpPr>
            <p:spPr bwMode="auto">
              <a:xfrm>
                <a:off x="1474"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grpSp>
        <p:sp>
          <p:nvSpPr>
            <p:cNvPr id="46122" name="Line 106">
              <a:extLst>
                <a:ext uri="{FF2B5EF4-FFF2-40B4-BE49-F238E27FC236}">
                  <a16:creationId xmlns:a16="http://schemas.microsoft.com/office/drawing/2014/main" id="{DFDEFD6B-6159-43DD-BEA3-1D72EF5B5CE4}"/>
                </a:ext>
              </a:extLst>
            </p:cNvPr>
            <p:cNvSpPr>
              <a:spLocks noChangeShapeType="1"/>
            </p:cNvSpPr>
            <p:nvPr/>
          </p:nvSpPr>
          <p:spPr bwMode="auto">
            <a:xfrm>
              <a:off x="1338" y="3113"/>
              <a:ext cx="27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6091" name="Group 122">
            <a:extLst>
              <a:ext uri="{FF2B5EF4-FFF2-40B4-BE49-F238E27FC236}">
                <a16:creationId xmlns:a16="http://schemas.microsoft.com/office/drawing/2014/main" id="{76AB17DA-93ED-4C7B-8CDA-66CE8ECDA978}"/>
              </a:ext>
            </a:extLst>
          </p:cNvPr>
          <p:cNvGrpSpPr>
            <a:grpSpLocks/>
          </p:cNvGrpSpPr>
          <p:nvPr/>
        </p:nvGrpSpPr>
        <p:grpSpPr bwMode="auto">
          <a:xfrm>
            <a:off x="901700" y="3698875"/>
            <a:ext cx="2159000" cy="1081088"/>
            <a:chOff x="567" y="2432"/>
            <a:chExt cx="1360" cy="681"/>
          </a:xfrm>
        </p:grpSpPr>
        <p:sp>
          <p:nvSpPr>
            <p:cNvPr id="46117" name="Line 111">
              <a:extLst>
                <a:ext uri="{FF2B5EF4-FFF2-40B4-BE49-F238E27FC236}">
                  <a16:creationId xmlns:a16="http://schemas.microsoft.com/office/drawing/2014/main" id="{3A4B7864-9278-4CC3-97E0-BF7A25265319}"/>
                </a:ext>
              </a:extLst>
            </p:cNvPr>
            <p:cNvSpPr>
              <a:spLocks noChangeShapeType="1"/>
            </p:cNvSpPr>
            <p:nvPr/>
          </p:nvSpPr>
          <p:spPr bwMode="auto">
            <a:xfrm flipV="1">
              <a:off x="1927" y="2931"/>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118" name="Line 112">
              <a:extLst>
                <a:ext uri="{FF2B5EF4-FFF2-40B4-BE49-F238E27FC236}">
                  <a16:creationId xmlns:a16="http://schemas.microsoft.com/office/drawing/2014/main" id="{75D98DC8-62D6-4741-9FD2-2A3D674F3A0F}"/>
                </a:ext>
              </a:extLst>
            </p:cNvPr>
            <p:cNvSpPr>
              <a:spLocks noChangeShapeType="1"/>
            </p:cNvSpPr>
            <p:nvPr/>
          </p:nvSpPr>
          <p:spPr bwMode="auto">
            <a:xfrm flipH="1">
              <a:off x="567" y="2931"/>
              <a:ext cx="136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119" name="Line 113">
              <a:extLst>
                <a:ext uri="{FF2B5EF4-FFF2-40B4-BE49-F238E27FC236}">
                  <a16:creationId xmlns:a16="http://schemas.microsoft.com/office/drawing/2014/main" id="{BB37D4ED-E92F-4584-A950-CA19589EF092}"/>
                </a:ext>
              </a:extLst>
            </p:cNvPr>
            <p:cNvSpPr>
              <a:spLocks noChangeShapeType="1"/>
            </p:cNvSpPr>
            <p:nvPr/>
          </p:nvSpPr>
          <p:spPr bwMode="auto">
            <a:xfrm flipH="1" flipV="1">
              <a:off x="567" y="2432"/>
              <a:ext cx="0" cy="49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6092" name="Group 123">
            <a:extLst>
              <a:ext uri="{FF2B5EF4-FFF2-40B4-BE49-F238E27FC236}">
                <a16:creationId xmlns:a16="http://schemas.microsoft.com/office/drawing/2014/main" id="{34E4C104-D516-497F-8129-22B48AD3BEA4}"/>
              </a:ext>
            </a:extLst>
          </p:cNvPr>
          <p:cNvGrpSpPr>
            <a:grpSpLocks/>
          </p:cNvGrpSpPr>
          <p:nvPr/>
        </p:nvGrpSpPr>
        <p:grpSpPr bwMode="auto">
          <a:xfrm>
            <a:off x="3421063" y="3122613"/>
            <a:ext cx="1008062" cy="1657350"/>
            <a:chOff x="2154" y="2069"/>
            <a:chExt cx="635" cy="1044"/>
          </a:xfrm>
        </p:grpSpPr>
        <p:sp>
          <p:nvSpPr>
            <p:cNvPr id="46114" name="Line 117">
              <a:extLst>
                <a:ext uri="{FF2B5EF4-FFF2-40B4-BE49-F238E27FC236}">
                  <a16:creationId xmlns:a16="http://schemas.microsoft.com/office/drawing/2014/main" id="{7A28B786-9B0C-4182-ACD3-6A2528363FCB}"/>
                </a:ext>
              </a:extLst>
            </p:cNvPr>
            <p:cNvSpPr>
              <a:spLocks noChangeShapeType="1"/>
            </p:cNvSpPr>
            <p:nvPr/>
          </p:nvSpPr>
          <p:spPr bwMode="auto">
            <a:xfrm flipV="1">
              <a:off x="2789" y="2931"/>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115" name="Line 118">
              <a:extLst>
                <a:ext uri="{FF2B5EF4-FFF2-40B4-BE49-F238E27FC236}">
                  <a16:creationId xmlns:a16="http://schemas.microsoft.com/office/drawing/2014/main" id="{C7D2D3E2-720D-415C-BD2C-34CCA49CCEBE}"/>
                </a:ext>
              </a:extLst>
            </p:cNvPr>
            <p:cNvSpPr>
              <a:spLocks noChangeShapeType="1"/>
            </p:cNvSpPr>
            <p:nvPr/>
          </p:nvSpPr>
          <p:spPr bwMode="auto">
            <a:xfrm>
              <a:off x="2154" y="2069"/>
              <a:ext cx="0" cy="8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116" name="Line 119">
              <a:extLst>
                <a:ext uri="{FF2B5EF4-FFF2-40B4-BE49-F238E27FC236}">
                  <a16:creationId xmlns:a16="http://schemas.microsoft.com/office/drawing/2014/main" id="{D6433D98-25C9-4417-8500-B3FAEA0457BE}"/>
                </a:ext>
              </a:extLst>
            </p:cNvPr>
            <p:cNvSpPr>
              <a:spLocks noChangeShapeType="1"/>
            </p:cNvSpPr>
            <p:nvPr/>
          </p:nvSpPr>
          <p:spPr bwMode="auto">
            <a:xfrm>
              <a:off x="2154" y="2931"/>
              <a:ext cx="63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6093" name="Group 145">
            <a:extLst>
              <a:ext uri="{FF2B5EF4-FFF2-40B4-BE49-F238E27FC236}">
                <a16:creationId xmlns:a16="http://schemas.microsoft.com/office/drawing/2014/main" id="{8D4A50D3-E6F4-403C-ABBF-C0EE66CBC74E}"/>
              </a:ext>
            </a:extLst>
          </p:cNvPr>
          <p:cNvGrpSpPr>
            <a:grpSpLocks/>
          </p:cNvGrpSpPr>
          <p:nvPr/>
        </p:nvGrpSpPr>
        <p:grpSpPr bwMode="auto">
          <a:xfrm>
            <a:off x="469900" y="5138738"/>
            <a:ext cx="3168650" cy="1035050"/>
            <a:chOff x="295" y="3339"/>
            <a:chExt cx="1996" cy="652"/>
          </a:xfrm>
        </p:grpSpPr>
        <p:grpSp>
          <p:nvGrpSpPr>
            <p:cNvPr id="46095" name="Group 126">
              <a:extLst>
                <a:ext uri="{FF2B5EF4-FFF2-40B4-BE49-F238E27FC236}">
                  <a16:creationId xmlns:a16="http://schemas.microsoft.com/office/drawing/2014/main" id="{0D3FD32E-4565-4756-A788-1CB3FA35C26C}"/>
                </a:ext>
              </a:extLst>
            </p:cNvPr>
            <p:cNvGrpSpPr>
              <a:grpSpLocks/>
            </p:cNvGrpSpPr>
            <p:nvPr/>
          </p:nvGrpSpPr>
          <p:grpSpPr bwMode="auto">
            <a:xfrm>
              <a:off x="1020" y="3793"/>
              <a:ext cx="454" cy="198"/>
              <a:chOff x="975" y="2795"/>
              <a:chExt cx="454" cy="198"/>
            </a:xfrm>
          </p:grpSpPr>
          <p:sp>
            <p:nvSpPr>
              <p:cNvPr id="46112" name="Text Box 127">
                <a:extLst>
                  <a:ext uri="{FF2B5EF4-FFF2-40B4-BE49-F238E27FC236}">
                    <a16:creationId xmlns:a16="http://schemas.microsoft.com/office/drawing/2014/main" id="{A2E0C427-349C-408D-B14F-4F0BBF42DBD0}"/>
                  </a:ext>
                </a:extLst>
              </p:cNvPr>
              <p:cNvSpPr txBox="1">
                <a:spLocks noChangeArrowheads="1"/>
              </p:cNvSpPr>
              <p:nvPr/>
            </p:nvSpPr>
            <p:spPr bwMode="auto">
              <a:xfrm>
                <a:off x="975" y="2795"/>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0</a:t>
                </a:r>
              </a:p>
            </p:txBody>
          </p:sp>
          <p:sp>
            <p:nvSpPr>
              <p:cNvPr id="46113" name="Text Box 128">
                <a:extLst>
                  <a:ext uri="{FF2B5EF4-FFF2-40B4-BE49-F238E27FC236}">
                    <a16:creationId xmlns:a16="http://schemas.microsoft.com/office/drawing/2014/main" id="{A3AA8896-C692-49A0-9014-61FDC5DA5400}"/>
                  </a:ext>
                </a:extLst>
              </p:cNvPr>
              <p:cNvSpPr txBox="1">
                <a:spLocks noChangeArrowheads="1"/>
              </p:cNvSpPr>
              <p:nvPr/>
            </p:nvSpPr>
            <p:spPr bwMode="auto">
              <a:xfrm>
                <a:off x="1202" y="2795"/>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a</a:t>
                </a:r>
              </a:p>
            </p:txBody>
          </p:sp>
        </p:grpSp>
        <p:grpSp>
          <p:nvGrpSpPr>
            <p:cNvPr id="46096" name="Group 129">
              <a:extLst>
                <a:ext uri="{FF2B5EF4-FFF2-40B4-BE49-F238E27FC236}">
                  <a16:creationId xmlns:a16="http://schemas.microsoft.com/office/drawing/2014/main" id="{C2F22BFA-941D-407B-A118-7A9DBCEA7B48}"/>
                </a:ext>
              </a:extLst>
            </p:cNvPr>
            <p:cNvGrpSpPr>
              <a:grpSpLocks/>
            </p:cNvGrpSpPr>
            <p:nvPr/>
          </p:nvGrpSpPr>
          <p:grpSpPr bwMode="auto">
            <a:xfrm>
              <a:off x="295" y="3367"/>
              <a:ext cx="453" cy="288"/>
              <a:chOff x="340" y="1888"/>
              <a:chExt cx="453" cy="288"/>
            </a:xfrm>
          </p:grpSpPr>
          <p:sp>
            <p:nvSpPr>
              <p:cNvPr id="46110" name="Line 130">
                <a:extLst>
                  <a:ext uri="{FF2B5EF4-FFF2-40B4-BE49-F238E27FC236}">
                    <a16:creationId xmlns:a16="http://schemas.microsoft.com/office/drawing/2014/main" id="{F891F61F-07EC-46AA-85A1-50BED871C90A}"/>
                  </a:ext>
                </a:extLst>
              </p:cNvPr>
              <p:cNvSpPr>
                <a:spLocks noChangeShapeType="1"/>
              </p:cNvSpPr>
              <p:nvPr/>
            </p:nvSpPr>
            <p:spPr bwMode="auto">
              <a:xfrm>
                <a:off x="567" y="2045"/>
                <a:ext cx="22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11" name="Text Box 131">
                <a:extLst>
                  <a:ext uri="{FF2B5EF4-FFF2-40B4-BE49-F238E27FC236}">
                    <a16:creationId xmlns:a16="http://schemas.microsoft.com/office/drawing/2014/main" id="{B78FB187-24FC-4234-B4E3-7E4286AE94A0}"/>
                  </a:ext>
                </a:extLst>
              </p:cNvPr>
              <p:cNvSpPr txBox="1">
                <a:spLocks noChangeArrowheads="1"/>
              </p:cNvSpPr>
              <p:nvPr/>
            </p:nvSpPr>
            <p:spPr bwMode="auto">
              <a:xfrm>
                <a:off x="340" y="1888"/>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黑体" panose="02010609060101010101" pitchFamily="49" charset="-122"/>
                    <a:ea typeface="黑体" panose="02010609060101010101" pitchFamily="49" charset="-122"/>
                  </a:rPr>
                  <a:t>E</a:t>
                </a:r>
              </a:p>
            </p:txBody>
          </p:sp>
        </p:grpSp>
        <p:grpSp>
          <p:nvGrpSpPr>
            <p:cNvPr id="46097" name="Group 132">
              <a:extLst>
                <a:ext uri="{FF2B5EF4-FFF2-40B4-BE49-F238E27FC236}">
                  <a16:creationId xmlns:a16="http://schemas.microsoft.com/office/drawing/2014/main" id="{DF726E1C-4142-40E5-878D-9A62BCA69BFD}"/>
                </a:ext>
              </a:extLst>
            </p:cNvPr>
            <p:cNvGrpSpPr>
              <a:grpSpLocks/>
            </p:cNvGrpSpPr>
            <p:nvPr/>
          </p:nvGrpSpPr>
          <p:grpSpPr bwMode="auto">
            <a:xfrm>
              <a:off x="748" y="3430"/>
              <a:ext cx="681" cy="198"/>
              <a:chOff x="1020" y="2387"/>
              <a:chExt cx="681" cy="198"/>
            </a:xfrm>
          </p:grpSpPr>
          <p:sp>
            <p:nvSpPr>
              <p:cNvPr id="46107" name="Text Box 133">
                <a:extLst>
                  <a:ext uri="{FF2B5EF4-FFF2-40B4-BE49-F238E27FC236}">
                    <a16:creationId xmlns:a16="http://schemas.microsoft.com/office/drawing/2014/main" id="{AD912EF5-F3DB-4C3C-9BD1-38FEAFB7D77C}"/>
                  </a:ext>
                </a:extLst>
              </p:cNvPr>
              <p:cNvSpPr txBox="1">
                <a:spLocks noChangeArrowheads="1"/>
              </p:cNvSpPr>
              <p:nvPr/>
            </p:nvSpPr>
            <p:spPr bwMode="auto">
              <a:xfrm>
                <a:off x="1020"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1</a:t>
                </a:r>
              </a:p>
            </p:txBody>
          </p:sp>
          <p:sp>
            <p:nvSpPr>
              <p:cNvPr id="46108" name="Text Box 134">
                <a:extLst>
                  <a:ext uri="{FF2B5EF4-FFF2-40B4-BE49-F238E27FC236}">
                    <a16:creationId xmlns:a16="http://schemas.microsoft.com/office/drawing/2014/main" id="{6189E413-C140-473B-A49C-3578B8A3CDF8}"/>
                  </a:ext>
                </a:extLst>
              </p:cNvPr>
              <p:cNvSpPr txBox="1">
                <a:spLocks noChangeArrowheads="1"/>
              </p:cNvSpPr>
              <p:nvPr/>
            </p:nvSpPr>
            <p:spPr bwMode="auto">
              <a:xfrm>
                <a:off x="1247"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sp>
            <p:nvSpPr>
              <p:cNvPr id="46109" name="Text Box 135">
                <a:extLst>
                  <a:ext uri="{FF2B5EF4-FFF2-40B4-BE49-F238E27FC236}">
                    <a16:creationId xmlns:a16="http://schemas.microsoft.com/office/drawing/2014/main" id="{DAEBEE7E-DF1D-40CB-AD0F-A21BFDB643B8}"/>
                  </a:ext>
                </a:extLst>
              </p:cNvPr>
              <p:cNvSpPr txBox="1">
                <a:spLocks noChangeArrowheads="1"/>
              </p:cNvSpPr>
              <p:nvPr/>
            </p:nvSpPr>
            <p:spPr bwMode="auto">
              <a:xfrm>
                <a:off x="1474"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grpSp>
        <p:sp>
          <p:nvSpPr>
            <p:cNvPr id="46098" name="Line 136">
              <a:extLst>
                <a:ext uri="{FF2B5EF4-FFF2-40B4-BE49-F238E27FC236}">
                  <a16:creationId xmlns:a16="http://schemas.microsoft.com/office/drawing/2014/main" id="{DE53074C-08F4-4DCC-BB15-D75D2FA76CD0}"/>
                </a:ext>
              </a:extLst>
            </p:cNvPr>
            <p:cNvSpPr>
              <a:spLocks noChangeShapeType="1"/>
            </p:cNvSpPr>
            <p:nvPr/>
          </p:nvSpPr>
          <p:spPr bwMode="auto">
            <a:xfrm>
              <a:off x="1111" y="3566"/>
              <a:ext cx="0" cy="22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46099" name="Group 137">
              <a:extLst>
                <a:ext uri="{FF2B5EF4-FFF2-40B4-BE49-F238E27FC236}">
                  <a16:creationId xmlns:a16="http://schemas.microsoft.com/office/drawing/2014/main" id="{F74CDE9C-8E95-4D47-86E9-B81B22F94B85}"/>
                </a:ext>
              </a:extLst>
            </p:cNvPr>
            <p:cNvGrpSpPr>
              <a:grpSpLocks/>
            </p:cNvGrpSpPr>
            <p:nvPr/>
          </p:nvGrpSpPr>
          <p:grpSpPr bwMode="auto">
            <a:xfrm>
              <a:off x="1610" y="3430"/>
              <a:ext cx="681" cy="198"/>
              <a:chOff x="1020" y="2387"/>
              <a:chExt cx="681" cy="198"/>
            </a:xfrm>
          </p:grpSpPr>
          <p:sp>
            <p:nvSpPr>
              <p:cNvPr id="46104" name="Text Box 138">
                <a:extLst>
                  <a:ext uri="{FF2B5EF4-FFF2-40B4-BE49-F238E27FC236}">
                    <a16:creationId xmlns:a16="http://schemas.microsoft.com/office/drawing/2014/main" id="{DF29101D-9C33-46C5-8E63-11DD6C3A7C35}"/>
                  </a:ext>
                </a:extLst>
              </p:cNvPr>
              <p:cNvSpPr txBox="1">
                <a:spLocks noChangeArrowheads="1"/>
              </p:cNvSpPr>
              <p:nvPr/>
            </p:nvSpPr>
            <p:spPr bwMode="auto">
              <a:xfrm>
                <a:off x="1020"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1</a:t>
                </a:r>
              </a:p>
            </p:txBody>
          </p:sp>
          <p:sp>
            <p:nvSpPr>
              <p:cNvPr id="46105" name="Text Box 139">
                <a:extLst>
                  <a:ext uri="{FF2B5EF4-FFF2-40B4-BE49-F238E27FC236}">
                    <a16:creationId xmlns:a16="http://schemas.microsoft.com/office/drawing/2014/main" id="{69D216F4-6632-4608-B3B3-BC3D44230A5A}"/>
                  </a:ext>
                </a:extLst>
              </p:cNvPr>
              <p:cNvSpPr txBox="1">
                <a:spLocks noChangeArrowheads="1"/>
              </p:cNvSpPr>
              <p:nvPr/>
            </p:nvSpPr>
            <p:spPr bwMode="auto">
              <a:xfrm>
                <a:off x="1247"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en-US" altLang="zh-CN" sz="2000">
                  <a:latin typeface="黑体" panose="02010609060101010101" pitchFamily="49" charset="-122"/>
                  <a:ea typeface="黑体" panose="02010609060101010101" pitchFamily="49" charset="-122"/>
                </a:endParaRPr>
              </a:p>
            </p:txBody>
          </p:sp>
          <p:sp>
            <p:nvSpPr>
              <p:cNvPr id="46106" name="Text Box 140">
                <a:extLst>
                  <a:ext uri="{FF2B5EF4-FFF2-40B4-BE49-F238E27FC236}">
                    <a16:creationId xmlns:a16="http://schemas.microsoft.com/office/drawing/2014/main" id="{8EC9F42C-F713-46FD-9117-FC29D11B02B8}"/>
                  </a:ext>
                </a:extLst>
              </p:cNvPr>
              <p:cNvSpPr txBox="1">
                <a:spLocks noChangeArrowheads="1"/>
              </p:cNvSpPr>
              <p:nvPr/>
            </p:nvSpPr>
            <p:spPr bwMode="auto">
              <a:xfrm>
                <a:off x="1474" y="2387"/>
                <a:ext cx="227" cy="1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a:t>
                </a:r>
              </a:p>
            </p:txBody>
          </p:sp>
        </p:grpSp>
        <p:sp>
          <p:nvSpPr>
            <p:cNvPr id="46100" name="Line 141">
              <a:extLst>
                <a:ext uri="{FF2B5EF4-FFF2-40B4-BE49-F238E27FC236}">
                  <a16:creationId xmlns:a16="http://schemas.microsoft.com/office/drawing/2014/main" id="{E6970546-6668-4F35-BC00-E315791C794D}"/>
                </a:ext>
              </a:extLst>
            </p:cNvPr>
            <p:cNvSpPr>
              <a:spLocks noChangeShapeType="1"/>
            </p:cNvSpPr>
            <p:nvPr/>
          </p:nvSpPr>
          <p:spPr bwMode="auto">
            <a:xfrm>
              <a:off x="1338" y="3521"/>
              <a:ext cx="27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101" name="Line 142">
              <a:extLst>
                <a:ext uri="{FF2B5EF4-FFF2-40B4-BE49-F238E27FC236}">
                  <a16:creationId xmlns:a16="http://schemas.microsoft.com/office/drawing/2014/main" id="{E058DE2A-9105-4914-B3BB-7D87CB7436CF}"/>
                </a:ext>
              </a:extLst>
            </p:cNvPr>
            <p:cNvSpPr>
              <a:spLocks noChangeShapeType="1"/>
            </p:cNvSpPr>
            <p:nvPr/>
          </p:nvSpPr>
          <p:spPr bwMode="auto">
            <a:xfrm flipV="1">
              <a:off x="1927" y="3339"/>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102" name="Line 143">
              <a:extLst>
                <a:ext uri="{FF2B5EF4-FFF2-40B4-BE49-F238E27FC236}">
                  <a16:creationId xmlns:a16="http://schemas.microsoft.com/office/drawing/2014/main" id="{315691DE-24DC-4247-846D-21B520ADB939}"/>
                </a:ext>
              </a:extLst>
            </p:cNvPr>
            <p:cNvSpPr>
              <a:spLocks noChangeShapeType="1"/>
            </p:cNvSpPr>
            <p:nvPr/>
          </p:nvSpPr>
          <p:spPr bwMode="auto">
            <a:xfrm flipH="1">
              <a:off x="567" y="3339"/>
              <a:ext cx="136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103" name="Line 144">
              <a:extLst>
                <a:ext uri="{FF2B5EF4-FFF2-40B4-BE49-F238E27FC236}">
                  <a16:creationId xmlns:a16="http://schemas.microsoft.com/office/drawing/2014/main" id="{71FE0A35-ACD9-4CBF-96EE-9B948F2A3BE9}"/>
                </a:ext>
              </a:extLst>
            </p:cNvPr>
            <p:cNvSpPr>
              <a:spLocks noChangeShapeType="1"/>
            </p:cNvSpPr>
            <p:nvPr/>
          </p:nvSpPr>
          <p:spPr bwMode="auto">
            <a:xfrm>
              <a:off x="567" y="3339"/>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pic>
        <p:nvPicPr>
          <p:cNvPr id="46094" name="Picture 146">
            <a:extLst>
              <a:ext uri="{FF2B5EF4-FFF2-40B4-BE49-F238E27FC236}">
                <a16:creationId xmlns:a16="http://schemas.microsoft.com/office/drawing/2014/main" id="{3A363D72-AB53-4A38-8D80-EFE8F7252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025" y="4652963"/>
            <a:ext cx="1909763"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7E5A5FEF-4BE1-4B1C-965F-7D0D051B6DA7}"/>
              </a:ext>
            </a:extLst>
          </p:cNvPr>
          <p:cNvSpPr>
            <a:spLocks noGrp="1"/>
          </p:cNvSpPr>
          <p:nvPr>
            <p:ph type="sldNum" sz="quarter" idx="4294967295"/>
          </p:nvPr>
        </p:nvSpPr>
        <p:spPr bwMode="auto">
          <a:xfrm>
            <a:off x="8429625" y="6215063"/>
            <a:ext cx="519113"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066C5190-35AB-43A6-9840-9255FD7A2FFF}"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4</a:t>
            </a:fld>
            <a:endParaRPr lang="en-US" altLang="zh-CN" sz="2400">
              <a:latin typeface="黑体" panose="02010609060101010101" pitchFamily="49" charset="-122"/>
              <a:ea typeface="黑体" panose="02010609060101010101" pitchFamily="49" charset="-122"/>
            </a:endParaRPr>
          </a:p>
        </p:txBody>
      </p:sp>
      <p:sp>
        <p:nvSpPr>
          <p:cNvPr id="440326" name="Rectangle 6">
            <a:extLst>
              <a:ext uri="{FF2B5EF4-FFF2-40B4-BE49-F238E27FC236}">
                <a16:creationId xmlns:a16="http://schemas.microsoft.com/office/drawing/2014/main" id="{34CF0F08-C4FF-4286-AA8D-610D01BEC1ED}"/>
              </a:ext>
            </a:extLst>
          </p:cNvPr>
          <p:cNvSpPr>
            <a:spLocks noChangeArrowheads="1"/>
          </p:cNvSpPr>
          <p:nvPr/>
        </p:nvSpPr>
        <p:spPr bwMode="auto">
          <a:xfrm>
            <a:off x="285750" y="2214563"/>
            <a:ext cx="828675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76250" indent="-4762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dirty="0">
                <a:latin typeface="黑体" panose="02010609060101010101" pitchFamily="49" charset="-122"/>
                <a:ea typeface="黑体" panose="02010609060101010101" pitchFamily="49" charset="-122"/>
              </a:rPr>
              <a:t>答：对的。</a:t>
            </a:r>
            <a:endParaRPr lang="en-US" altLang="zh-CN" sz="2800" b="1" dirty="0">
              <a:latin typeface="黑体" panose="02010609060101010101" pitchFamily="49" charset="-122"/>
              <a:ea typeface="黑体" panose="02010609060101010101" pitchFamily="49" charset="-122"/>
            </a:endParaRPr>
          </a:p>
          <a:p>
            <a:pPr eaLnBrk="1" hangingPunct="1">
              <a:spcBef>
                <a:spcPct val="0"/>
              </a:spcBef>
              <a:buClrTx/>
              <a:buSzTx/>
              <a:buFontTx/>
              <a:buNone/>
            </a:pPr>
            <a:endParaRPr lang="en-US" altLang="zh-CN" sz="2800" b="1" dirty="0">
              <a:latin typeface="黑体" panose="02010609060101010101" pitchFamily="49" charset="-122"/>
              <a:ea typeface="黑体" panose="02010609060101010101" pitchFamily="49" charset="-122"/>
            </a:endParaRPr>
          </a:p>
          <a:p>
            <a:pPr eaLnBrk="1" hangingPunct="1">
              <a:spcBef>
                <a:spcPct val="0"/>
              </a:spcBef>
              <a:buClrTx/>
              <a:buSzTx/>
              <a:buFontTx/>
              <a:buNone/>
            </a:pPr>
            <a:r>
              <a:rPr lang="zh-CN" altLang="en-US" sz="2800" b="1" dirty="0">
                <a:latin typeface="黑体" panose="02010609060101010101" pitchFamily="49" charset="-122"/>
                <a:ea typeface="黑体" panose="02010609060101010101" pitchFamily="49" charset="-122"/>
              </a:rPr>
              <a:t>因为：</a:t>
            </a:r>
            <a:endParaRPr lang="en-US" altLang="zh-CN" sz="2800" b="1" dirty="0">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Char char="Ø"/>
            </a:pPr>
            <a:r>
              <a:rPr lang="zh-CN" altLang="en-US" sz="2800" b="1" dirty="0">
                <a:latin typeface="黑体" panose="02010609060101010101" pitchFamily="49" charset="-122"/>
                <a:ea typeface="黑体" panose="02010609060101010101" pitchFamily="49" charset="-122"/>
              </a:rPr>
              <a:t>数组中各元素具有</a:t>
            </a:r>
            <a:r>
              <a:rPr lang="zh-CN" altLang="en-US" sz="2800" b="1" dirty="0">
                <a:solidFill>
                  <a:srgbClr val="FF0000"/>
                </a:solidFill>
                <a:latin typeface="黑体" panose="02010609060101010101" pitchFamily="49" charset="-122"/>
                <a:ea typeface="黑体" panose="02010609060101010101" pitchFamily="49" charset="-122"/>
              </a:rPr>
              <a:t>统一</a:t>
            </a:r>
            <a:r>
              <a:rPr lang="zh-CN" altLang="en-US" sz="2800" b="1" dirty="0">
                <a:latin typeface="黑体" panose="02010609060101010101" pitchFamily="49" charset="-122"/>
                <a:ea typeface="黑体" panose="02010609060101010101" pitchFamily="49" charset="-122"/>
              </a:rPr>
              <a:t>的类型；</a:t>
            </a:r>
            <a:endParaRPr lang="en-US" altLang="zh-CN" sz="2800" b="1" dirty="0">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Char char="Ø"/>
            </a:pPr>
            <a:r>
              <a:rPr lang="zh-CN" altLang="en-US" sz="2800" b="1" dirty="0">
                <a:latin typeface="黑体" panose="02010609060101010101" pitchFamily="49" charset="-122"/>
                <a:ea typeface="黑体" panose="02010609060101010101" pitchFamily="49" charset="-122"/>
              </a:rPr>
              <a:t>数组元素的下标一般具有固定的上界和下界，即数组一旦被定义，它的维数和维界就</a:t>
            </a:r>
            <a:r>
              <a:rPr lang="zh-CN" altLang="en-US" sz="2800" b="1" dirty="0">
                <a:solidFill>
                  <a:srgbClr val="FF0000"/>
                </a:solidFill>
                <a:latin typeface="黑体" panose="02010609060101010101" pitchFamily="49" charset="-122"/>
                <a:ea typeface="黑体" panose="02010609060101010101" pitchFamily="49" charset="-122"/>
              </a:rPr>
              <a:t>不再改变</a:t>
            </a:r>
            <a:r>
              <a:rPr lang="zh-CN" altLang="en-US" sz="2800" b="1" dirty="0">
                <a:latin typeface="黑体" panose="02010609060101010101" pitchFamily="49" charset="-122"/>
                <a:ea typeface="黑体" panose="02010609060101010101" pitchFamily="49" charset="-122"/>
              </a:rPr>
              <a:t>。</a:t>
            </a:r>
            <a:endParaRPr lang="en-US" altLang="zh-CN" sz="2800" b="1" dirty="0">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Char char="Ø"/>
            </a:pPr>
            <a:r>
              <a:rPr lang="zh-CN" altLang="en-US" sz="2800" b="1" dirty="0">
                <a:latin typeface="黑体" panose="02010609060101010101" pitchFamily="49" charset="-122"/>
                <a:ea typeface="黑体" panose="02010609060101010101" pitchFamily="49" charset="-122"/>
              </a:rPr>
              <a:t>数组的基本操作比较简单，除了结构的初始化和销毁之外，只有</a:t>
            </a:r>
            <a:r>
              <a:rPr lang="zh-CN" altLang="en-US" sz="2800" b="1" dirty="0">
                <a:solidFill>
                  <a:srgbClr val="FF0000"/>
                </a:solidFill>
                <a:latin typeface="黑体" panose="02010609060101010101" pitchFamily="49" charset="-122"/>
                <a:ea typeface="黑体" panose="02010609060101010101" pitchFamily="49" charset="-122"/>
              </a:rPr>
              <a:t>存取</a:t>
            </a:r>
            <a:r>
              <a:rPr lang="zh-CN" altLang="en-US" sz="2800" b="1" dirty="0">
                <a:latin typeface="黑体" panose="02010609060101010101" pitchFamily="49" charset="-122"/>
                <a:ea typeface="黑体" panose="02010609060101010101" pitchFamily="49" charset="-122"/>
              </a:rPr>
              <a:t>元素和</a:t>
            </a:r>
            <a:r>
              <a:rPr lang="zh-CN" altLang="en-US" sz="2800" b="1" dirty="0">
                <a:solidFill>
                  <a:srgbClr val="FF0000"/>
                </a:solidFill>
                <a:latin typeface="黑体" panose="02010609060101010101" pitchFamily="49" charset="-122"/>
                <a:ea typeface="黑体" panose="02010609060101010101" pitchFamily="49" charset="-122"/>
              </a:rPr>
              <a:t>修改</a:t>
            </a:r>
            <a:r>
              <a:rPr lang="zh-CN" altLang="en-US" sz="2800" b="1" dirty="0">
                <a:latin typeface="黑体" panose="02010609060101010101" pitchFamily="49" charset="-122"/>
                <a:ea typeface="黑体" panose="02010609060101010101" pitchFamily="49" charset="-122"/>
              </a:rPr>
              <a:t>元素值的操作。</a:t>
            </a:r>
            <a:endParaRPr lang="en-US" altLang="zh-CN" sz="2800" b="1" dirty="0">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Char char="Ø"/>
            </a:pPr>
            <a:r>
              <a:rPr lang="zh-CN" altLang="en-US" sz="2800" b="1" dirty="0">
                <a:latin typeface="黑体" panose="02010609060101010101" pitchFamily="49" charset="-122"/>
                <a:ea typeface="黑体" panose="02010609060101010101" pitchFamily="49" charset="-122"/>
              </a:rPr>
              <a:t>数组是一种</a:t>
            </a:r>
            <a:r>
              <a:rPr lang="zh-CN" altLang="en-US" sz="2800" b="1" dirty="0">
                <a:solidFill>
                  <a:srgbClr val="FF0000"/>
                </a:solidFill>
                <a:latin typeface="黑体" panose="02010609060101010101" pitchFamily="49" charset="-122"/>
                <a:ea typeface="黑体" panose="02010609060101010101" pitchFamily="49" charset="-122"/>
              </a:rPr>
              <a:t>随机</a:t>
            </a:r>
            <a:r>
              <a:rPr lang="zh-CN" altLang="en-US" sz="2800" b="1" dirty="0">
                <a:latin typeface="黑体" panose="02010609060101010101" pitchFamily="49" charset="-122"/>
                <a:ea typeface="黑体" panose="02010609060101010101" pitchFamily="49" charset="-122"/>
              </a:rPr>
              <a:t>存储结构，可随机存取数组中的任意数据元素</a:t>
            </a:r>
          </a:p>
        </p:txBody>
      </p:sp>
      <p:sp>
        <p:nvSpPr>
          <p:cNvPr id="440327" name="Rectangle 7">
            <a:extLst>
              <a:ext uri="{FF2B5EF4-FFF2-40B4-BE49-F238E27FC236}">
                <a16:creationId xmlns:a16="http://schemas.microsoft.com/office/drawing/2014/main" id="{E11AF2A4-5044-4C05-A29D-03471B637B27}"/>
              </a:ext>
            </a:extLst>
          </p:cNvPr>
          <p:cNvSpPr>
            <a:spLocks noChangeArrowheads="1"/>
          </p:cNvSpPr>
          <p:nvPr/>
        </p:nvSpPr>
        <p:spPr bwMode="auto">
          <a:xfrm>
            <a:off x="176213" y="1428750"/>
            <a:ext cx="89677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chemeClr val="hlink"/>
                </a:solidFill>
                <a:latin typeface="黑体" panose="02010609060101010101" pitchFamily="49" charset="-122"/>
                <a:ea typeface="黑体" panose="02010609060101010101" pitchFamily="49" charset="-122"/>
              </a:rPr>
              <a:t>判断：“数组的处理比其它复杂的结构要简单”，对吗？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27">
                                            <p:txEl>
                                              <p:pRg st="0" end="0"/>
                                            </p:txEl>
                                          </p:spTgt>
                                        </p:tgtEl>
                                        <p:attrNameLst>
                                          <p:attrName>style.visibility</p:attrName>
                                        </p:attrNameLst>
                                      </p:cBhvr>
                                      <p:to>
                                        <p:strVal val="visible"/>
                                      </p:to>
                                    </p:set>
                                    <p:animEffect transition="in" filter="wipe(left)">
                                      <p:cBhvr>
                                        <p:cTn id="7" dur="500"/>
                                        <p:tgtEl>
                                          <p:spTgt spid="4403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26">
                                            <p:txEl>
                                              <p:pRg st="0" end="0"/>
                                            </p:txEl>
                                          </p:spTgt>
                                        </p:tgtEl>
                                        <p:attrNameLst>
                                          <p:attrName>style.visibility</p:attrName>
                                        </p:attrNameLst>
                                      </p:cBhvr>
                                      <p:to>
                                        <p:strVal val="visible"/>
                                      </p:to>
                                    </p:set>
                                    <p:animEffect transition="in" filter="wipe(left)">
                                      <p:cBhvr>
                                        <p:cTn id="12" dur="500"/>
                                        <p:tgtEl>
                                          <p:spTgt spid="44032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26">
                                            <p:txEl>
                                              <p:pRg st="2" end="2"/>
                                            </p:txEl>
                                          </p:spTgt>
                                        </p:tgtEl>
                                        <p:attrNameLst>
                                          <p:attrName>style.visibility</p:attrName>
                                        </p:attrNameLst>
                                      </p:cBhvr>
                                      <p:to>
                                        <p:strVal val="visible"/>
                                      </p:to>
                                    </p:set>
                                    <p:animEffect transition="in" filter="wipe(left)">
                                      <p:cBhvr>
                                        <p:cTn id="17" dur="500"/>
                                        <p:tgtEl>
                                          <p:spTgt spid="4403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326">
                                            <p:txEl>
                                              <p:pRg st="3" end="3"/>
                                            </p:txEl>
                                          </p:spTgt>
                                        </p:tgtEl>
                                        <p:attrNameLst>
                                          <p:attrName>style.visibility</p:attrName>
                                        </p:attrNameLst>
                                      </p:cBhvr>
                                      <p:to>
                                        <p:strVal val="visible"/>
                                      </p:to>
                                    </p:set>
                                    <p:animEffect transition="in" filter="wipe(left)">
                                      <p:cBhvr>
                                        <p:cTn id="22" dur="500"/>
                                        <p:tgtEl>
                                          <p:spTgt spid="44032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0326">
                                            <p:txEl>
                                              <p:pRg st="4" end="4"/>
                                            </p:txEl>
                                          </p:spTgt>
                                        </p:tgtEl>
                                        <p:attrNameLst>
                                          <p:attrName>style.visibility</p:attrName>
                                        </p:attrNameLst>
                                      </p:cBhvr>
                                      <p:to>
                                        <p:strVal val="visible"/>
                                      </p:to>
                                    </p:set>
                                    <p:animEffect transition="in" filter="wipe(left)">
                                      <p:cBhvr>
                                        <p:cTn id="27" dur="500"/>
                                        <p:tgtEl>
                                          <p:spTgt spid="44032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0326">
                                            <p:txEl>
                                              <p:pRg st="5" end="5"/>
                                            </p:txEl>
                                          </p:spTgt>
                                        </p:tgtEl>
                                        <p:attrNameLst>
                                          <p:attrName>style.visibility</p:attrName>
                                        </p:attrNameLst>
                                      </p:cBhvr>
                                      <p:to>
                                        <p:strVal val="visible"/>
                                      </p:to>
                                    </p:set>
                                    <p:animEffect transition="in" filter="wipe(left)">
                                      <p:cBhvr>
                                        <p:cTn id="32" dur="500"/>
                                        <p:tgtEl>
                                          <p:spTgt spid="4403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0326">
                                            <p:txEl>
                                              <p:pRg st="6" end="6"/>
                                            </p:txEl>
                                          </p:spTgt>
                                        </p:tgtEl>
                                        <p:attrNameLst>
                                          <p:attrName>style.visibility</p:attrName>
                                        </p:attrNameLst>
                                      </p:cBhvr>
                                      <p:to>
                                        <p:strVal val="visible"/>
                                      </p:to>
                                    </p:set>
                                    <p:animEffect transition="in" filter="wipe(left)">
                                      <p:cBhvr>
                                        <p:cTn id="37" dur="500"/>
                                        <p:tgtEl>
                                          <p:spTgt spid="4403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6" grpId="0" build="p" autoUpdateAnimBg="0"/>
      <p:bldP spid="44032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4A1DDA5-58C4-44D4-8854-2178DBCA1C86}"/>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二、一维数组</a:t>
            </a:r>
            <a:endParaRPr lang="en-US" altLang="zh-CN" sz="3200">
              <a:latin typeface="黑体" panose="02010609060101010101" pitchFamily="49" charset="-122"/>
              <a:ea typeface="黑体" panose="02010609060101010101" pitchFamily="49" charset="-122"/>
            </a:endParaRPr>
          </a:p>
        </p:txBody>
      </p:sp>
      <p:sp>
        <p:nvSpPr>
          <p:cNvPr id="10243" name="Text Box 3">
            <a:extLst>
              <a:ext uri="{FF2B5EF4-FFF2-40B4-BE49-F238E27FC236}">
                <a16:creationId xmlns:a16="http://schemas.microsoft.com/office/drawing/2014/main" id="{7A999D22-07E2-4A24-80B9-06AC3523C2E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F07D035-0931-420D-834F-5A252691D6F2}" type="slidenum">
              <a:rPr lang="zh-CN" altLang="en-US" sz="2400"/>
              <a:pPr algn="r" eaLnBrk="1" hangingPunct="1">
                <a:spcBef>
                  <a:spcPct val="50000"/>
                </a:spcBef>
                <a:buClrTx/>
                <a:buSzTx/>
                <a:buFontTx/>
                <a:buNone/>
              </a:pPr>
              <a:t>5</a:t>
            </a:fld>
            <a:endParaRPr lang="en-US" altLang="zh-CN" sz="2400"/>
          </a:p>
        </p:txBody>
      </p:sp>
      <p:sp>
        <p:nvSpPr>
          <p:cNvPr id="10244" name="Text Box 4">
            <a:extLst>
              <a:ext uri="{FF2B5EF4-FFF2-40B4-BE49-F238E27FC236}">
                <a16:creationId xmlns:a16="http://schemas.microsoft.com/office/drawing/2014/main" id="{4A0F8B02-65BE-4381-9928-BC10F0D7F88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数组的定义</a:t>
            </a:r>
          </a:p>
        </p:txBody>
      </p:sp>
      <p:sp>
        <p:nvSpPr>
          <p:cNvPr id="10245" name="Rectangle 5">
            <a:extLst>
              <a:ext uri="{FF2B5EF4-FFF2-40B4-BE49-F238E27FC236}">
                <a16:creationId xmlns:a16="http://schemas.microsoft.com/office/drawing/2014/main" id="{DA4674F4-DE30-4282-A118-5EEE2C14B7C9}"/>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一维数组是一种简单的</a:t>
            </a:r>
            <a:r>
              <a:rPr lang="zh-CN" altLang="en-US" b="1" dirty="0">
                <a:solidFill>
                  <a:srgbClr val="FF0000"/>
                </a:solidFill>
                <a:latin typeface="黑体" panose="02010609060101010101" pitchFamily="49" charset="-122"/>
                <a:ea typeface="黑体" panose="02010609060101010101" pitchFamily="49" charset="-122"/>
              </a:rPr>
              <a:t>定长线性表</a:t>
            </a:r>
          </a:p>
          <a:p>
            <a:pPr eaLnBrk="1" hangingPunct="1">
              <a:spcBef>
                <a:spcPct val="30000"/>
              </a:spcBef>
            </a:pPr>
            <a:r>
              <a:rPr lang="zh-CN" altLang="en-US" b="1" dirty="0">
                <a:latin typeface="黑体" panose="02010609060101010101" pitchFamily="49" charset="-122"/>
                <a:ea typeface="黑体" panose="02010609060101010101" pitchFamily="49" charset="-122"/>
              </a:rPr>
              <a:t>一维数组中的每个数据元素是一个</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数</a:t>
            </a:r>
            <a:r>
              <a:rPr lang="en-US" altLang="zh-CN"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值</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原子</a:t>
            </a:r>
            <a:r>
              <a:rPr lang="en-US" altLang="zh-CN" sz="2800" b="1" dirty="0">
                <a:latin typeface="黑体" panose="02010609060101010101" pitchFamily="49" charset="-122"/>
                <a:ea typeface="黑体" panose="02010609060101010101" pitchFamily="49" charset="-122"/>
              </a:rPr>
              <a:t>)</a:t>
            </a:r>
          </a:p>
          <a:p>
            <a:pPr eaLnBrk="1" hangingPunct="1">
              <a:spcBef>
                <a:spcPct val="30000"/>
              </a:spcBef>
            </a:pPr>
            <a:r>
              <a:rPr lang="zh-CN" altLang="en-US" b="1" dirty="0">
                <a:latin typeface="黑体" panose="02010609060101010101" pitchFamily="49" charset="-122"/>
                <a:ea typeface="黑体" panose="02010609060101010101" pitchFamily="49" charset="-122"/>
              </a:rPr>
              <a:t>如：</a:t>
            </a:r>
            <a:r>
              <a:rPr lang="en-US" altLang="zh-CN" b="1" dirty="0">
                <a:latin typeface="黑体" panose="02010609060101010101" pitchFamily="49" charset="-122"/>
                <a:ea typeface="黑体" panose="02010609060101010101" pitchFamily="49" charset="-122"/>
              </a:rPr>
              <a:t>int A[8]={8,7,5,4,6,1,3,2}</a:t>
            </a:r>
          </a:p>
          <a:p>
            <a:pPr eaLnBrk="1" hangingPunct="1">
              <a:spcBef>
                <a:spcPct val="3000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len</a:t>
            </a:r>
            <a:r>
              <a:rPr lang="en-US" altLang="zh-CN" b="1" dirty="0">
                <a:latin typeface="黑体" panose="02010609060101010101" pitchFamily="49" charset="-122"/>
                <a:ea typeface="黑体" panose="02010609060101010101" pitchFamily="49" charset="-122"/>
              </a:rPr>
              <a:t>=8,</a:t>
            </a:r>
            <a:r>
              <a:rPr lang="zh-CN" altLang="en-US" b="1" dirty="0">
                <a:latin typeface="黑体" panose="02010609060101010101" pitchFamily="49" charset="-122"/>
                <a:ea typeface="黑体" panose="02010609060101010101" pitchFamily="49" charset="-122"/>
              </a:rPr>
              <a:t>有</a:t>
            </a:r>
            <a:r>
              <a:rPr lang="en-US" altLang="zh-CN" b="1" dirty="0">
                <a:latin typeface="黑体" panose="02010609060101010101" pitchFamily="49" charset="-122"/>
                <a:ea typeface="黑体" panose="02010609060101010101" pitchFamily="49" charset="-122"/>
              </a:rPr>
              <a:t>8</a:t>
            </a:r>
            <a:r>
              <a:rPr lang="zh-CN" altLang="en-US" b="1" dirty="0">
                <a:latin typeface="黑体" panose="02010609060101010101" pitchFamily="49" charset="-122"/>
                <a:ea typeface="黑体" panose="02010609060101010101" pitchFamily="49" charset="-122"/>
              </a:rPr>
              <a:t>个数据元素</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每个元素都是</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个数值</a:t>
            </a:r>
            <a:endParaRPr lang="en-US" altLang="zh-CN" b="1" dirty="0">
              <a:latin typeface="黑体" panose="02010609060101010101" pitchFamily="49" charset="-122"/>
              <a:ea typeface="黑体" panose="02010609060101010101" pitchFamily="49" charset="-122"/>
            </a:endParaRPr>
          </a:p>
        </p:txBody>
      </p:sp>
      <p:sp>
        <p:nvSpPr>
          <p:cNvPr id="10246" name="Rectangle 6">
            <a:extLst>
              <a:ext uri="{FF2B5EF4-FFF2-40B4-BE49-F238E27FC236}">
                <a16:creationId xmlns:a16="http://schemas.microsoft.com/office/drawing/2014/main" id="{E131A7B3-444A-46CE-9988-8E761AFCB30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graphicFrame>
        <p:nvGraphicFramePr>
          <p:cNvPr id="233479" name="Group 7">
            <a:extLst>
              <a:ext uri="{FF2B5EF4-FFF2-40B4-BE49-F238E27FC236}">
                <a16:creationId xmlns:a16="http://schemas.microsoft.com/office/drawing/2014/main" id="{BD410759-B983-446A-9E5A-D948F240B1AC}"/>
              </a:ext>
            </a:extLst>
          </p:cNvPr>
          <p:cNvGraphicFramePr>
            <a:graphicFrameLocks noGrp="1"/>
          </p:cNvGraphicFramePr>
          <p:nvPr/>
        </p:nvGraphicFramePr>
        <p:xfrm>
          <a:off x="2055813" y="6046788"/>
          <a:ext cx="5181600" cy="518048"/>
        </p:xfrm>
        <a:graphic>
          <a:graphicData uri="http://schemas.openxmlformats.org/drawingml/2006/table">
            <a:tbl>
              <a:tblPr/>
              <a:tblGrid>
                <a:gridCol w="647700">
                  <a:extLst>
                    <a:ext uri="{9D8B030D-6E8A-4147-A177-3AD203B41FA5}">
                      <a16:colId xmlns:a16="http://schemas.microsoft.com/office/drawing/2014/main" val="3089687736"/>
                    </a:ext>
                  </a:extLst>
                </a:gridCol>
                <a:gridCol w="647700">
                  <a:extLst>
                    <a:ext uri="{9D8B030D-6E8A-4147-A177-3AD203B41FA5}">
                      <a16:colId xmlns:a16="http://schemas.microsoft.com/office/drawing/2014/main" val="513331048"/>
                    </a:ext>
                  </a:extLst>
                </a:gridCol>
                <a:gridCol w="647700">
                  <a:extLst>
                    <a:ext uri="{9D8B030D-6E8A-4147-A177-3AD203B41FA5}">
                      <a16:colId xmlns:a16="http://schemas.microsoft.com/office/drawing/2014/main" val="3172042134"/>
                    </a:ext>
                  </a:extLst>
                </a:gridCol>
                <a:gridCol w="647700">
                  <a:extLst>
                    <a:ext uri="{9D8B030D-6E8A-4147-A177-3AD203B41FA5}">
                      <a16:colId xmlns:a16="http://schemas.microsoft.com/office/drawing/2014/main" val="1003363842"/>
                    </a:ext>
                  </a:extLst>
                </a:gridCol>
                <a:gridCol w="647700">
                  <a:extLst>
                    <a:ext uri="{9D8B030D-6E8A-4147-A177-3AD203B41FA5}">
                      <a16:colId xmlns:a16="http://schemas.microsoft.com/office/drawing/2014/main" val="248028518"/>
                    </a:ext>
                  </a:extLst>
                </a:gridCol>
                <a:gridCol w="647700">
                  <a:extLst>
                    <a:ext uri="{9D8B030D-6E8A-4147-A177-3AD203B41FA5}">
                      <a16:colId xmlns:a16="http://schemas.microsoft.com/office/drawing/2014/main" val="3433591636"/>
                    </a:ext>
                  </a:extLst>
                </a:gridCol>
                <a:gridCol w="647700">
                  <a:extLst>
                    <a:ext uri="{9D8B030D-6E8A-4147-A177-3AD203B41FA5}">
                      <a16:colId xmlns:a16="http://schemas.microsoft.com/office/drawing/2014/main" val="3003297259"/>
                    </a:ext>
                  </a:extLst>
                </a:gridCol>
                <a:gridCol w="647700">
                  <a:extLst>
                    <a:ext uri="{9D8B030D-6E8A-4147-A177-3AD203B41FA5}">
                      <a16:colId xmlns:a16="http://schemas.microsoft.com/office/drawing/2014/main" val="4202275621"/>
                    </a:ext>
                  </a:extLst>
                </a:gridCol>
              </a:tblGrid>
              <a:tr h="5175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8</a:t>
                      </a:r>
                    </a:p>
                  </a:txBody>
                  <a:tcPr marT="45664" marB="4566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7</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6</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marT="45664" marB="45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marT="45664" marB="4566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25809372"/>
                  </a:ext>
                </a:extLst>
              </a:tr>
            </a:tbl>
          </a:graphicData>
        </a:graphic>
      </p:graphicFrame>
      <p:sp>
        <p:nvSpPr>
          <p:cNvPr id="10267" name="Text Box 27">
            <a:extLst>
              <a:ext uri="{FF2B5EF4-FFF2-40B4-BE49-F238E27FC236}">
                <a16:creationId xmlns:a16="http://schemas.microsoft.com/office/drawing/2014/main" id="{C3FC69A4-E128-4F4B-B593-82207C8063BA}"/>
              </a:ext>
            </a:extLst>
          </p:cNvPr>
          <p:cNvSpPr txBox="1">
            <a:spLocks noChangeArrowheads="1"/>
          </p:cNvSpPr>
          <p:nvPr/>
        </p:nvSpPr>
        <p:spPr bwMode="auto">
          <a:xfrm>
            <a:off x="1943100" y="5711032"/>
            <a:ext cx="563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dirty="0"/>
              <a:t>   </a:t>
            </a:r>
            <a:r>
              <a:rPr lang="en-US" altLang="zh-CN" sz="1800" dirty="0"/>
              <a:t>0        1        2       3       4        5       6       7</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E1EC0B8-FFC2-496A-A819-837A1AFF1A63}"/>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三、二维数组</a:t>
            </a:r>
            <a:endParaRPr lang="en-US" altLang="zh-CN" sz="3200">
              <a:latin typeface="黑体" panose="02010609060101010101" pitchFamily="49" charset="-122"/>
              <a:ea typeface="黑体" panose="02010609060101010101" pitchFamily="49" charset="-122"/>
            </a:endParaRPr>
          </a:p>
        </p:txBody>
      </p:sp>
      <p:sp>
        <p:nvSpPr>
          <p:cNvPr id="11267" name="Text Box 3">
            <a:extLst>
              <a:ext uri="{FF2B5EF4-FFF2-40B4-BE49-F238E27FC236}">
                <a16:creationId xmlns:a16="http://schemas.microsoft.com/office/drawing/2014/main" id="{0230FFF8-6CA5-45BF-87BD-0E67EE7B547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3A69092-B23A-4AB8-ABA2-9C28F83B8800}" type="slidenum">
              <a:rPr lang="zh-CN" altLang="en-US" sz="2400"/>
              <a:pPr algn="r" eaLnBrk="1" hangingPunct="1">
                <a:spcBef>
                  <a:spcPct val="50000"/>
                </a:spcBef>
                <a:buClrTx/>
                <a:buSzTx/>
                <a:buFontTx/>
                <a:buNone/>
              </a:pPr>
              <a:t>6</a:t>
            </a:fld>
            <a:endParaRPr lang="en-US" altLang="zh-CN" sz="2400"/>
          </a:p>
        </p:txBody>
      </p:sp>
      <p:sp>
        <p:nvSpPr>
          <p:cNvPr id="11268" name="Text Box 4">
            <a:extLst>
              <a:ext uri="{FF2B5EF4-FFF2-40B4-BE49-F238E27FC236}">
                <a16:creationId xmlns:a16="http://schemas.microsoft.com/office/drawing/2014/main" id="{064615D3-D343-48AD-B2D8-8369872A345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数组的定义</a:t>
            </a:r>
          </a:p>
        </p:txBody>
      </p:sp>
      <p:sp>
        <p:nvSpPr>
          <p:cNvPr id="11269" name="Rectangle 5">
            <a:extLst>
              <a:ext uri="{FF2B5EF4-FFF2-40B4-BE49-F238E27FC236}">
                <a16:creationId xmlns:a16="http://schemas.microsoft.com/office/drawing/2014/main" id="{6A5321F1-3054-49DB-B722-035192EA34B8}"/>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二维数组是这样一个定长线性表，其</a:t>
            </a:r>
            <a:r>
              <a:rPr lang="zh-CN" altLang="en-US" b="1" dirty="0">
                <a:solidFill>
                  <a:srgbClr val="FF0000"/>
                </a:solidFill>
                <a:latin typeface="黑体" panose="02010609060101010101" pitchFamily="49" charset="-122"/>
                <a:ea typeface="黑体" panose="02010609060101010101" pitchFamily="49" charset="-122"/>
              </a:rPr>
              <a:t>每个数据元素</a:t>
            </a:r>
            <a:r>
              <a:rPr lang="zh-CN" altLang="en-US" b="1" dirty="0">
                <a:latin typeface="黑体" panose="02010609060101010101" pitchFamily="49" charset="-122"/>
                <a:ea typeface="黑体" panose="02010609060101010101" pitchFamily="49" charset="-122"/>
              </a:rPr>
              <a:t>也是一个定长线性表</a:t>
            </a:r>
            <a:r>
              <a:rPr lang="en-US" altLang="zh-CN"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一维数组</a:t>
            </a:r>
            <a:r>
              <a:rPr lang="en-US" altLang="zh-CN" b="1" dirty="0">
                <a:latin typeface="黑体" panose="02010609060101010101" pitchFamily="49" charset="-122"/>
                <a:ea typeface="黑体" panose="02010609060101010101" pitchFamily="49" charset="-122"/>
              </a:rPr>
              <a:t>)</a:t>
            </a:r>
          </a:p>
          <a:p>
            <a:pPr eaLnBrk="1" hangingPunct="1">
              <a:spcBef>
                <a:spcPct val="30000"/>
              </a:spcBef>
              <a:buFont typeface="Wingdings" panose="05000000000000000000" pitchFamily="2" charset="2"/>
              <a:buNone/>
            </a:pPr>
            <a:endParaRPr lang="en-US" altLang="zh-CN" b="1" dirty="0">
              <a:latin typeface="黑体" panose="02010609060101010101" pitchFamily="49" charset="-122"/>
              <a:ea typeface="黑体" panose="02010609060101010101" pitchFamily="49" charset="-122"/>
            </a:endParaRPr>
          </a:p>
          <a:p>
            <a:pPr eaLnBrk="1" hangingPunct="1">
              <a:spcBef>
                <a:spcPct val="30000"/>
              </a:spcBef>
              <a:buFont typeface="Wingdings" panose="05000000000000000000" pitchFamily="2" charset="2"/>
              <a:buNone/>
            </a:pPr>
            <a:endParaRPr lang="en-US" altLang="zh-CN" b="1" dirty="0">
              <a:latin typeface="黑体" panose="02010609060101010101" pitchFamily="49" charset="-122"/>
              <a:ea typeface="黑体" panose="02010609060101010101" pitchFamily="49" charset="-122"/>
            </a:endParaRPr>
          </a:p>
          <a:p>
            <a:pPr eaLnBrk="1" hangingPunct="1">
              <a:spcBef>
                <a:spcPct val="30000"/>
              </a:spcBef>
              <a:buFont typeface="Wingdings" panose="05000000000000000000" pitchFamily="2" charset="2"/>
              <a:buNone/>
            </a:pPr>
            <a:endParaRPr lang="en-US" altLang="zh-CN"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lang="en-US" altLang="zh-CN" sz="2400" b="1" dirty="0">
              <a:latin typeface="黑体" panose="02010609060101010101" pitchFamily="49" charset="-122"/>
              <a:ea typeface="黑体" panose="02010609060101010101" pitchFamily="49" charset="-122"/>
            </a:endParaRPr>
          </a:p>
          <a:p>
            <a:pPr eaLnBrk="1" hangingPunct="1"/>
            <a:r>
              <a:rPr lang="en-US" altLang="zh-CN" sz="2400" b="1" dirty="0" err="1">
                <a:latin typeface="黑体" panose="02010609060101010101" pitchFamily="49" charset="-122"/>
                <a:ea typeface="黑体" panose="02010609060101010101" pitchFamily="49" charset="-122"/>
              </a:rPr>
              <a:t>Amxn</a:t>
            </a:r>
            <a:r>
              <a:rPr lang="en-US" altLang="zh-CN" sz="2400" b="1" dirty="0">
                <a:latin typeface="黑体" panose="02010609060101010101" pitchFamily="49" charset="-122"/>
                <a:ea typeface="黑体" panose="02010609060101010101" pitchFamily="49" charset="-122"/>
              </a:rPr>
              <a:t>= ((</a:t>
            </a:r>
            <a:r>
              <a:rPr lang="en-US" altLang="zh-CN" sz="2400" dirty="0"/>
              <a:t>a</a:t>
            </a:r>
            <a:r>
              <a:rPr lang="en-US" altLang="zh-CN" sz="2400" baseline="-25000" dirty="0"/>
              <a:t>00</a:t>
            </a:r>
            <a:r>
              <a:rPr lang="en-US" altLang="zh-CN" sz="2400" dirty="0"/>
              <a:t> a</a:t>
            </a:r>
            <a:r>
              <a:rPr lang="en-US" altLang="zh-CN" sz="2400" baseline="-25000" dirty="0"/>
              <a:t>01</a:t>
            </a:r>
            <a:r>
              <a:rPr lang="en-US" altLang="zh-CN" sz="2400" dirty="0">
                <a:latin typeface="Times New Roman" panose="02020603050405020304" pitchFamily="18" charset="0"/>
              </a:rPr>
              <a:t>…</a:t>
            </a:r>
            <a:r>
              <a:rPr lang="en-US" altLang="zh-CN" sz="2400" dirty="0"/>
              <a:t>a</a:t>
            </a:r>
            <a:r>
              <a:rPr lang="en-US" altLang="zh-CN" sz="2400" baseline="-25000" dirty="0"/>
              <a:t>0,n-1</a:t>
            </a:r>
            <a:r>
              <a:rPr lang="en-US" altLang="zh-CN" sz="2400" dirty="0"/>
              <a:t>), (a</a:t>
            </a:r>
            <a:r>
              <a:rPr lang="en-US" altLang="zh-CN" sz="2400" baseline="-25000" dirty="0"/>
              <a:t>10 </a:t>
            </a:r>
            <a:r>
              <a:rPr lang="en-US" altLang="zh-CN" sz="2400" dirty="0"/>
              <a:t>a</a:t>
            </a:r>
            <a:r>
              <a:rPr lang="en-US" altLang="zh-CN" sz="2400" baseline="-25000" dirty="0"/>
              <a:t>11</a:t>
            </a:r>
            <a:r>
              <a:rPr lang="en-US" altLang="zh-CN" sz="2400" dirty="0">
                <a:latin typeface="Times New Roman" panose="02020603050405020304" pitchFamily="18" charset="0"/>
              </a:rPr>
              <a:t>…</a:t>
            </a:r>
            <a:r>
              <a:rPr lang="en-US" altLang="zh-CN" sz="2400" dirty="0"/>
              <a:t>a</a:t>
            </a:r>
            <a:r>
              <a:rPr lang="en-US" altLang="zh-CN" sz="2400" baseline="-25000" dirty="0"/>
              <a:t>1,n-1</a:t>
            </a:r>
            <a:r>
              <a:rPr lang="en-US" altLang="zh-CN" sz="2400" dirty="0"/>
              <a:t>),</a:t>
            </a:r>
            <a:r>
              <a:rPr lang="en-US" altLang="zh-CN" sz="2400" dirty="0">
                <a:latin typeface="Times New Roman" panose="02020603050405020304" pitchFamily="18" charset="0"/>
              </a:rPr>
              <a:t>…</a:t>
            </a:r>
            <a:r>
              <a:rPr lang="en-US" altLang="zh-CN" sz="2400" dirty="0"/>
              <a:t>,(a</a:t>
            </a:r>
            <a:r>
              <a:rPr lang="en-US" altLang="zh-CN" sz="2400" baseline="-25000" dirty="0"/>
              <a:t>m-1,0</a:t>
            </a:r>
            <a:r>
              <a:rPr lang="en-US" altLang="zh-CN" sz="2400" dirty="0"/>
              <a:t>  </a:t>
            </a:r>
            <a:r>
              <a:rPr lang="en-US" altLang="zh-CN" sz="2400" dirty="0">
                <a:latin typeface="Times New Roman" panose="02020603050405020304" pitchFamily="18" charset="0"/>
              </a:rPr>
              <a:t>…</a:t>
            </a:r>
            <a:r>
              <a:rPr lang="en-US" altLang="zh-CN" sz="2400" dirty="0"/>
              <a:t>a</a:t>
            </a:r>
            <a:r>
              <a:rPr lang="en-US" altLang="zh-CN" sz="2400" baseline="-25000" dirty="0"/>
              <a:t>m-1,n-1</a:t>
            </a:r>
            <a:r>
              <a:rPr lang="en-US" altLang="zh-CN" sz="2400" dirty="0"/>
              <a:t>))</a:t>
            </a:r>
          </a:p>
        </p:txBody>
      </p:sp>
      <p:sp>
        <p:nvSpPr>
          <p:cNvPr id="11270" name="Rectangle 6">
            <a:extLst>
              <a:ext uri="{FF2B5EF4-FFF2-40B4-BE49-F238E27FC236}">
                <a16:creationId xmlns:a16="http://schemas.microsoft.com/office/drawing/2014/main" id="{487B0504-40F7-40FE-9E5B-414274B5D6A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grpSp>
        <p:nvGrpSpPr>
          <p:cNvPr id="11271" name="Group 36">
            <a:extLst>
              <a:ext uri="{FF2B5EF4-FFF2-40B4-BE49-F238E27FC236}">
                <a16:creationId xmlns:a16="http://schemas.microsoft.com/office/drawing/2014/main" id="{B6AC0D4C-1517-4C54-9234-B4FAD73143F1}"/>
              </a:ext>
            </a:extLst>
          </p:cNvPr>
          <p:cNvGrpSpPr>
            <a:grpSpLocks/>
          </p:cNvGrpSpPr>
          <p:nvPr/>
        </p:nvGrpSpPr>
        <p:grpSpPr bwMode="auto">
          <a:xfrm>
            <a:off x="1476375" y="4005263"/>
            <a:ext cx="5111750" cy="1771650"/>
            <a:chOff x="930" y="2523"/>
            <a:chExt cx="3220" cy="1116"/>
          </a:xfrm>
        </p:grpSpPr>
        <p:grpSp>
          <p:nvGrpSpPr>
            <p:cNvPr id="11272" name="Group 29">
              <a:extLst>
                <a:ext uri="{FF2B5EF4-FFF2-40B4-BE49-F238E27FC236}">
                  <a16:creationId xmlns:a16="http://schemas.microsoft.com/office/drawing/2014/main" id="{E7924CE0-51A3-4177-B573-BBCF58CF33C3}"/>
                </a:ext>
              </a:extLst>
            </p:cNvPr>
            <p:cNvGrpSpPr>
              <a:grpSpLocks/>
            </p:cNvGrpSpPr>
            <p:nvPr/>
          </p:nvGrpSpPr>
          <p:grpSpPr bwMode="auto">
            <a:xfrm>
              <a:off x="1610" y="2619"/>
              <a:ext cx="2495" cy="1008"/>
              <a:chOff x="624" y="4416"/>
              <a:chExt cx="1584" cy="1008"/>
            </a:xfrm>
          </p:grpSpPr>
          <p:sp>
            <p:nvSpPr>
              <p:cNvPr id="11275" name="AutoShape 30">
                <a:extLst>
                  <a:ext uri="{FF2B5EF4-FFF2-40B4-BE49-F238E27FC236}">
                    <a16:creationId xmlns:a16="http://schemas.microsoft.com/office/drawing/2014/main" id="{E1C9FC1D-7866-434A-B269-995D16CBBA0E}"/>
                  </a:ext>
                </a:extLst>
              </p:cNvPr>
              <p:cNvSpPr>
                <a:spLocks/>
              </p:cNvSpPr>
              <p:nvPr/>
            </p:nvSpPr>
            <p:spPr bwMode="auto">
              <a:xfrm>
                <a:off x="624" y="4464"/>
                <a:ext cx="48" cy="960"/>
              </a:xfrm>
              <a:prstGeom prst="leftBracket">
                <a:avLst>
                  <a:gd name="adj" fmla="val 1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276" name="AutoShape 31">
                <a:extLst>
                  <a:ext uri="{FF2B5EF4-FFF2-40B4-BE49-F238E27FC236}">
                    <a16:creationId xmlns:a16="http://schemas.microsoft.com/office/drawing/2014/main" id="{087109B5-F36C-4237-A04C-CC6BD14C9F83}"/>
                  </a:ext>
                </a:extLst>
              </p:cNvPr>
              <p:cNvSpPr>
                <a:spLocks/>
              </p:cNvSpPr>
              <p:nvPr/>
            </p:nvSpPr>
            <p:spPr bwMode="auto">
              <a:xfrm flipH="1">
                <a:off x="2160" y="4416"/>
                <a:ext cx="48" cy="1008"/>
              </a:xfrm>
              <a:prstGeom prst="leftBracket">
                <a:avLst>
                  <a:gd name="adj" fmla="val 17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11273" name="Text Box 32">
              <a:extLst>
                <a:ext uri="{FF2B5EF4-FFF2-40B4-BE49-F238E27FC236}">
                  <a16:creationId xmlns:a16="http://schemas.microsoft.com/office/drawing/2014/main" id="{ED0443CC-698A-41C2-9C75-97F7DBEB96E2}"/>
                </a:ext>
              </a:extLst>
            </p:cNvPr>
            <p:cNvSpPr txBox="1">
              <a:spLocks noChangeArrowheads="1"/>
            </p:cNvSpPr>
            <p:nvPr/>
          </p:nvSpPr>
          <p:spPr bwMode="auto">
            <a:xfrm>
              <a:off x="1753" y="2523"/>
              <a:ext cx="2397"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a:t>a</a:t>
              </a:r>
              <a:r>
                <a:rPr lang="en-US" altLang="zh-CN" sz="2400" baseline="-25000"/>
                <a:t>00</a:t>
              </a:r>
              <a:r>
                <a:rPr lang="en-US" altLang="zh-CN" sz="2400"/>
                <a:t>     a</a:t>
              </a:r>
              <a:r>
                <a:rPr lang="en-US" altLang="zh-CN" sz="2400" baseline="-25000"/>
                <a:t>01</a:t>
              </a:r>
              <a:r>
                <a:rPr lang="en-US" altLang="zh-CN" sz="2400"/>
                <a:t>    a</a:t>
              </a:r>
              <a:r>
                <a:rPr lang="en-US" altLang="zh-CN" sz="2400" baseline="-25000"/>
                <a:t>02  </a:t>
              </a:r>
              <a:r>
                <a:rPr lang="en-US" altLang="zh-CN" sz="2400">
                  <a:latin typeface="Times New Roman" panose="02020603050405020304" pitchFamily="18" charset="0"/>
                </a:rPr>
                <a:t>…</a:t>
              </a:r>
              <a:r>
                <a:rPr lang="en-US" altLang="zh-CN" sz="2400"/>
                <a:t> a</a:t>
              </a:r>
              <a:r>
                <a:rPr lang="en-US" altLang="zh-CN" sz="2400" baseline="-25000"/>
                <a:t>0,n-1</a:t>
              </a:r>
            </a:p>
            <a:p>
              <a:pPr eaLnBrk="1" hangingPunct="1">
                <a:buFont typeface="Wingdings" panose="05000000000000000000" pitchFamily="2" charset="2"/>
                <a:buNone/>
              </a:pPr>
              <a:r>
                <a:rPr lang="en-US" altLang="zh-CN" sz="2400"/>
                <a:t>a</a:t>
              </a:r>
              <a:r>
                <a:rPr lang="en-US" altLang="zh-CN" sz="2400" baseline="-25000"/>
                <a:t>10</a:t>
              </a:r>
              <a:r>
                <a:rPr lang="en-US" altLang="zh-CN" sz="2400"/>
                <a:t>     a</a:t>
              </a:r>
              <a:r>
                <a:rPr lang="en-US" altLang="zh-CN" sz="2400" baseline="-25000"/>
                <a:t>11</a:t>
              </a:r>
              <a:r>
                <a:rPr lang="en-US" altLang="zh-CN" sz="2400"/>
                <a:t>    a</a:t>
              </a:r>
              <a:r>
                <a:rPr lang="en-US" altLang="zh-CN" sz="2400" baseline="-25000"/>
                <a:t>12  </a:t>
              </a:r>
              <a:r>
                <a:rPr lang="en-US" altLang="zh-CN" sz="2400">
                  <a:latin typeface="Times New Roman" panose="02020603050405020304" pitchFamily="18" charset="0"/>
                </a:rPr>
                <a:t>…</a:t>
              </a:r>
              <a:r>
                <a:rPr lang="en-US" altLang="zh-CN" sz="2400"/>
                <a:t> a</a:t>
              </a:r>
              <a:r>
                <a:rPr lang="en-US" altLang="zh-CN" sz="2400" baseline="-25000"/>
                <a:t>1,n-1</a:t>
              </a:r>
            </a:p>
            <a:p>
              <a:pPr eaLnBrk="1" hangingPunct="1">
                <a:buFont typeface="Wingdings" panose="05000000000000000000" pitchFamily="2" charset="2"/>
                <a:buNone/>
              </a:pPr>
              <a:r>
                <a:rPr lang="en-US" altLang="zh-CN" sz="2400"/>
                <a:t>  :       :       :         :</a:t>
              </a:r>
            </a:p>
            <a:p>
              <a:pPr eaLnBrk="1" hangingPunct="1">
                <a:buFont typeface="Wingdings" panose="05000000000000000000" pitchFamily="2" charset="2"/>
                <a:buNone/>
              </a:pPr>
              <a:r>
                <a:rPr lang="en-US" altLang="zh-CN" sz="2400"/>
                <a:t>a</a:t>
              </a:r>
              <a:r>
                <a:rPr lang="en-US" altLang="zh-CN" sz="2400" baseline="-25000"/>
                <a:t>m-1,0</a:t>
              </a:r>
              <a:r>
                <a:rPr lang="en-US" altLang="zh-CN" sz="2400"/>
                <a:t>  a</a:t>
              </a:r>
              <a:r>
                <a:rPr lang="en-US" altLang="zh-CN" sz="2400" baseline="-25000"/>
                <a:t>m-1,1</a:t>
              </a:r>
              <a:r>
                <a:rPr lang="en-US" altLang="zh-CN" sz="2400"/>
                <a:t> a</a:t>
              </a:r>
              <a:r>
                <a:rPr lang="en-US" altLang="zh-CN" sz="2400" baseline="-25000"/>
                <a:t>m1,2</a:t>
              </a:r>
              <a:r>
                <a:rPr lang="en-US" altLang="zh-CN" sz="2400">
                  <a:latin typeface="Times New Roman" panose="02020603050405020304" pitchFamily="18" charset="0"/>
                </a:rPr>
                <a:t>…</a:t>
              </a:r>
              <a:r>
                <a:rPr lang="en-US" altLang="zh-CN" sz="2400"/>
                <a:t>a</a:t>
              </a:r>
              <a:r>
                <a:rPr lang="en-US" altLang="zh-CN" sz="2400" baseline="-25000"/>
                <a:t>m-1,n-1</a:t>
              </a:r>
              <a:r>
                <a:rPr lang="en-US" altLang="zh-CN" sz="2400"/>
                <a:t>      </a:t>
              </a:r>
              <a:endParaRPr lang="zh-CN" altLang="en-US" sz="2000" baseline="-25000">
                <a:latin typeface="黑体" panose="02010609060101010101" pitchFamily="49" charset="-122"/>
                <a:ea typeface="黑体" panose="02010609060101010101" pitchFamily="49" charset="-122"/>
              </a:endParaRPr>
            </a:p>
          </p:txBody>
        </p:sp>
        <p:sp>
          <p:nvSpPr>
            <p:cNvPr id="11274" name="Text Box 34">
              <a:extLst>
                <a:ext uri="{FF2B5EF4-FFF2-40B4-BE49-F238E27FC236}">
                  <a16:creationId xmlns:a16="http://schemas.microsoft.com/office/drawing/2014/main" id="{414812A6-3BB5-4C82-94CC-FEC8C8801772}"/>
                </a:ext>
              </a:extLst>
            </p:cNvPr>
            <p:cNvSpPr txBox="1">
              <a:spLocks noChangeArrowheads="1"/>
            </p:cNvSpPr>
            <p:nvPr/>
          </p:nvSpPr>
          <p:spPr bwMode="auto">
            <a:xfrm>
              <a:off x="930" y="3022"/>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t>A</a:t>
              </a:r>
              <a:r>
                <a:rPr lang="en-US" altLang="zh-CN" sz="2400" baseline="-25000"/>
                <a:t>mxn </a:t>
              </a:r>
              <a:r>
                <a:rPr lang="en-US" altLang="zh-CN" sz="2400"/>
                <a:t>=</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E51E35F-D16C-4B80-9B81-48D68C5356A9}"/>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三、多维数组</a:t>
            </a:r>
            <a:endParaRPr lang="en-US" altLang="zh-CN" sz="3200">
              <a:latin typeface="黑体" panose="02010609060101010101" pitchFamily="49" charset="-122"/>
              <a:ea typeface="黑体" panose="02010609060101010101" pitchFamily="49" charset="-122"/>
            </a:endParaRPr>
          </a:p>
        </p:txBody>
      </p:sp>
      <p:sp>
        <p:nvSpPr>
          <p:cNvPr id="12291" name="Text Box 3">
            <a:extLst>
              <a:ext uri="{FF2B5EF4-FFF2-40B4-BE49-F238E27FC236}">
                <a16:creationId xmlns:a16="http://schemas.microsoft.com/office/drawing/2014/main" id="{3039DFD9-6CA3-4BDC-9F8B-50B78E8AF4C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9F1051E-1933-4C30-97DD-D662FCF6B408}" type="slidenum">
              <a:rPr lang="zh-CN" altLang="en-US" sz="2400"/>
              <a:pPr algn="r" eaLnBrk="1" hangingPunct="1">
                <a:spcBef>
                  <a:spcPct val="50000"/>
                </a:spcBef>
                <a:buClrTx/>
                <a:buSzTx/>
                <a:buFontTx/>
                <a:buNone/>
              </a:pPr>
              <a:t>7</a:t>
            </a:fld>
            <a:endParaRPr lang="en-US" altLang="zh-CN" sz="2400"/>
          </a:p>
        </p:txBody>
      </p:sp>
      <p:sp>
        <p:nvSpPr>
          <p:cNvPr id="12292" name="Text Box 4">
            <a:extLst>
              <a:ext uri="{FF2B5EF4-FFF2-40B4-BE49-F238E27FC236}">
                <a16:creationId xmlns:a16="http://schemas.microsoft.com/office/drawing/2014/main" id="{80C87254-A0A5-473C-9303-E0F2DA47B9F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数组的定义</a:t>
            </a:r>
          </a:p>
        </p:txBody>
      </p:sp>
      <p:sp>
        <p:nvSpPr>
          <p:cNvPr id="12293" name="Rectangle 5">
            <a:extLst>
              <a:ext uri="{FF2B5EF4-FFF2-40B4-BE49-F238E27FC236}">
                <a16:creationId xmlns:a16="http://schemas.microsoft.com/office/drawing/2014/main" id="{BF72F2C2-AA72-40AB-886B-D3AE02EA1A3C}"/>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多维数组是这样一个定长线性表，其</a:t>
            </a:r>
            <a:r>
              <a:rPr lang="zh-CN" altLang="en-US" b="1">
                <a:solidFill>
                  <a:srgbClr val="FF0000"/>
                </a:solidFill>
                <a:latin typeface="黑体" panose="02010609060101010101" pitchFamily="49" charset="-122"/>
                <a:ea typeface="黑体" panose="02010609060101010101" pitchFamily="49" charset="-122"/>
              </a:rPr>
              <a:t>每个数据元素</a:t>
            </a:r>
            <a:r>
              <a:rPr lang="zh-CN" altLang="en-US" b="1">
                <a:latin typeface="黑体" panose="02010609060101010101" pitchFamily="49" charset="-122"/>
                <a:ea typeface="黑体" panose="02010609060101010101" pitchFamily="49" charset="-122"/>
              </a:rPr>
              <a:t>也是一个</a:t>
            </a:r>
            <a:r>
              <a:rPr lang="zh-CN" altLang="en-US" b="1">
                <a:solidFill>
                  <a:srgbClr val="FF0000"/>
                </a:solidFill>
                <a:latin typeface="黑体" panose="02010609060101010101" pitchFamily="49" charset="-122"/>
                <a:ea typeface="黑体" panose="02010609060101010101" pitchFamily="49" charset="-122"/>
              </a:rPr>
              <a:t>定长线性表</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降一维</a:t>
            </a:r>
            <a:r>
              <a:rPr lang="en-US" altLang="zh-CN" b="1">
                <a:latin typeface="黑体" panose="02010609060101010101" pitchFamily="49" charset="-122"/>
                <a:ea typeface="黑体" panose="02010609060101010101" pitchFamily="49" charset="-122"/>
              </a:rPr>
              <a:t>)</a:t>
            </a:r>
          </a:p>
          <a:p>
            <a:pPr eaLnBrk="1" hangingPunct="1">
              <a:spcBef>
                <a:spcPct val="50000"/>
              </a:spcBef>
            </a:pPr>
            <a:r>
              <a:rPr lang="zh-CN" altLang="en-US" b="1">
                <a:latin typeface="黑体" panose="02010609060101010101" pitchFamily="49" charset="-122"/>
                <a:ea typeface="黑体" panose="02010609060101010101" pitchFamily="49" charset="-122"/>
              </a:rPr>
              <a:t>如果其数据元素不是一维数组，则其数据元素的每个数据元素也是一个定长线性表</a:t>
            </a:r>
          </a:p>
          <a:p>
            <a:pPr eaLnBrk="1" hangingPunct="1">
              <a:spcBef>
                <a:spcPct val="50000"/>
              </a:spcBef>
            </a:pPr>
            <a:r>
              <a:rPr lang="zh-CN" altLang="en-US" b="1">
                <a:latin typeface="黑体" panose="02010609060101010101" pitchFamily="49" charset="-122"/>
                <a:ea typeface="黑体" panose="02010609060101010101" pitchFamily="49" charset="-122"/>
              </a:rPr>
              <a:t>一直到</a:t>
            </a:r>
            <a:r>
              <a:rPr lang="zh-CN" altLang="en-US" b="1">
                <a:solidFill>
                  <a:srgbClr val="FF0000"/>
                </a:solidFill>
                <a:latin typeface="黑体" panose="02010609060101010101" pitchFamily="49" charset="-122"/>
                <a:ea typeface="黑体" panose="02010609060101010101" pitchFamily="49" charset="-122"/>
              </a:rPr>
              <a:t>最后</a:t>
            </a:r>
            <a:r>
              <a:rPr lang="zh-CN" altLang="en-US" b="1">
                <a:latin typeface="黑体" panose="02010609060101010101" pitchFamily="49" charset="-122"/>
                <a:ea typeface="黑体" panose="02010609060101010101" pitchFamily="49" charset="-122"/>
              </a:rPr>
              <a:t>一个定长线性表是一维数组，其每个数据元素为一个</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数</a:t>
            </a:r>
            <a:r>
              <a:rPr lang="en-US" altLang="zh-CN" b="1">
                <a:latin typeface="黑体" panose="02010609060101010101" pitchFamily="49" charset="-122"/>
                <a:ea typeface="黑体" panose="02010609060101010101" pitchFamily="49" charset="-122"/>
              </a:rPr>
              <a:t>)</a:t>
            </a:r>
            <a:r>
              <a:rPr lang="zh-CN" altLang="en-US" b="1">
                <a:solidFill>
                  <a:srgbClr val="FF0000"/>
                </a:solidFill>
                <a:latin typeface="黑体" panose="02010609060101010101" pitchFamily="49" charset="-122"/>
                <a:ea typeface="黑体" panose="02010609060101010101" pitchFamily="49" charset="-122"/>
              </a:rPr>
              <a:t>值</a:t>
            </a:r>
          </a:p>
        </p:txBody>
      </p:sp>
      <p:sp>
        <p:nvSpPr>
          <p:cNvPr id="12294" name="Rectangle 6">
            <a:extLst>
              <a:ext uri="{FF2B5EF4-FFF2-40B4-BE49-F238E27FC236}">
                <a16:creationId xmlns:a16="http://schemas.microsoft.com/office/drawing/2014/main" id="{5DC62E49-32F3-4080-8BD6-9C7BE2B7342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FA4A680-DABB-4F4D-8004-FEA98E961671}"/>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一、数组的顺序表示</a:t>
            </a:r>
            <a:endParaRPr lang="en-US" altLang="zh-CN" sz="3200">
              <a:latin typeface="黑体" panose="02010609060101010101" pitchFamily="49" charset="-122"/>
              <a:ea typeface="黑体" panose="02010609060101010101" pitchFamily="49" charset="-122"/>
            </a:endParaRPr>
          </a:p>
        </p:txBody>
      </p:sp>
      <p:sp>
        <p:nvSpPr>
          <p:cNvPr id="13315" name="Text Box 3">
            <a:extLst>
              <a:ext uri="{FF2B5EF4-FFF2-40B4-BE49-F238E27FC236}">
                <a16:creationId xmlns:a16="http://schemas.microsoft.com/office/drawing/2014/main" id="{D2FBD366-3985-4E07-A6E0-0C427E93E24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5BE5523-7A04-4396-8812-2913672D54D1}" type="slidenum">
              <a:rPr lang="zh-CN" altLang="en-US" sz="2400"/>
              <a:pPr algn="r" eaLnBrk="1" hangingPunct="1">
                <a:spcBef>
                  <a:spcPct val="50000"/>
                </a:spcBef>
                <a:buClrTx/>
                <a:buSzTx/>
                <a:buFontTx/>
                <a:buNone/>
              </a:pPr>
              <a:t>8</a:t>
            </a:fld>
            <a:endParaRPr lang="en-US" altLang="zh-CN" sz="2400"/>
          </a:p>
        </p:txBody>
      </p:sp>
      <p:sp>
        <p:nvSpPr>
          <p:cNvPr id="13316" name="Text Box 4">
            <a:extLst>
              <a:ext uri="{FF2B5EF4-FFF2-40B4-BE49-F238E27FC236}">
                <a16:creationId xmlns:a16="http://schemas.microsoft.com/office/drawing/2014/main" id="{51589E0F-EBEA-4334-AB65-A9C3CC1D1C7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数组的表示</a:t>
            </a:r>
          </a:p>
        </p:txBody>
      </p:sp>
      <p:sp>
        <p:nvSpPr>
          <p:cNvPr id="13317" name="Rectangle 5">
            <a:extLst>
              <a:ext uri="{FF2B5EF4-FFF2-40B4-BE49-F238E27FC236}">
                <a16:creationId xmlns:a16="http://schemas.microsoft.com/office/drawing/2014/main" id="{C15AC655-4D73-49A4-883F-789579A6A7B8}"/>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顺序存储：数组由相同类型的数据组成，且一般不作插入和删除操作，一般采用顺序存储结构表示数组</a:t>
            </a:r>
          </a:p>
          <a:p>
            <a:pPr eaLnBrk="1" hangingPunct="1">
              <a:spcBef>
                <a:spcPct val="50000"/>
              </a:spcBef>
            </a:pPr>
            <a:r>
              <a:rPr lang="zh-CN" altLang="en-US" b="1">
                <a:latin typeface="黑体" panose="02010609060101010101" pitchFamily="49" charset="-122"/>
                <a:ea typeface="黑体" panose="02010609060101010101" pitchFamily="49" charset="-122"/>
              </a:rPr>
              <a:t>次序约定：</a:t>
            </a:r>
            <a:r>
              <a:rPr lang="zh-CN" altLang="en-US" b="1">
                <a:solidFill>
                  <a:srgbClr val="FF0000"/>
                </a:solidFill>
                <a:latin typeface="黑体" panose="02010609060101010101" pitchFamily="49" charset="-122"/>
                <a:ea typeface="黑体" panose="02010609060101010101" pitchFamily="49" charset="-122"/>
              </a:rPr>
              <a:t>计算机中，存储单元是一维结构</a:t>
            </a:r>
            <a:r>
              <a:rPr lang="zh-CN" altLang="en-US" b="1">
                <a:latin typeface="黑体" panose="02010609060101010101" pitchFamily="49" charset="-122"/>
                <a:ea typeface="黑体" panose="02010609060101010101" pitchFamily="49" charset="-122"/>
              </a:rPr>
              <a:t>，而数组为多维结构，则用一组连续的存储单元存放数组的数据元素时，有一个</a:t>
            </a:r>
            <a:r>
              <a:rPr lang="zh-CN" altLang="en-US" b="1">
                <a:solidFill>
                  <a:srgbClr val="FF0000"/>
                </a:solidFill>
                <a:latin typeface="黑体" panose="02010609060101010101" pitchFamily="49" charset="-122"/>
                <a:ea typeface="黑体" panose="02010609060101010101" pitchFamily="49" charset="-122"/>
              </a:rPr>
              <a:t>次序约定</a:t>
            </a:r>
            <a:r>
              <a:rPr lang="zh-CN" altLang="en-US" b="1">
                <a:latin typeface="黑体" panose="02010609060101010101" pitchFamily="49" charset="-122"/>
                <a:ea typeface="黑体" panose="02010609060101010101" pitchFamily="49" charset="-122"/>
              </a:rPr>
              <a:t>问题</a:t>
            </a:r>
          </a:p>
        </p:txBody>
      </p:sp>
      <p:sp>
        <p:nvSpPr>
          <p:cNvPr id="13318" name="Rectangle 6">
            <a:extLst>
              <a:ext uri="{FF2B5EF4-FFF2-40B4-BE49-F238E27FC236}">
                <a16:creationId xmlns:a16="http://schemas.microsoft.com/office/drawing/2014/main" id="{15F9A481-7B9E-454C-A341-5828F1A16748}"/>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03D86A2-EF01-4EAD-9AEC-4FDC9C420262}"/>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二、二维数组的顺序表示</a:t>
            </a:r>
            <a:endParaRPr lang="en-US" altLang="zh-CN" sz="3200">
              <a:latin typeface="黑体" panose="02010609060101010101" pitchFamily="49" charset="-122"/>
              <a:ea typeface="黑体" panose="02010609060101010101" pitchFamily="49" charset="-122"/>
            </a:endParaRPr>
          </a:p>
        </p:txBody>
      </p:sp>
      <p:sp>
        <p:nvSpPr>
          <p:cNvPr id="14339" name="Text Box 3">
            <a:extLst>
              <a:ext uri="{FF2B5EF4-FFF2-40B4-BE49-F238E27FC236}">
                <a16:creationId xmlns:a16="http://schemas.microsoft.com/office/drawing/2014/main" id="{26E84B8B-B1E1-4932-BAF1-890FD1257E5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7EB4D06-B49D-4E68-AF44-F80C70797A50}" type="slidenum">
              <a:rPr lang="zh-CN" altLang="en-US" sz="2400"/>
              <a:pPr algn="r" eaLnBrk="1" hangingPunct="1">
                <a:spcBef>
                  <a:spcPct val="50000"/>
                </a:spcBef>
                <a:buClrTx/>
                <a:buSzTx/>
                <a:buFontTx/>
                <a:buNone/>
              </a:pPr>
              <a:t>9</a:t>
            </a:fld>
            <a:endParaRPr lang="en-US" altLang="zh-CN" sz="2400"/>
          </a:p>
        </p:txBody>
      </p:sp>
      <p:sp>
        <p:nvSpPr>
          <p:cNvPr id="14340" name="Text Box 4">
            <a:extLst>
              <a:ext uri="{FF2B5EF4-FFF2-40B4-BE49-F238E27FC236}">
                <a16:creationId xmlns:a16="http://schemas.microsoft.com/office/drawing/2014/main" id="{DD951F60-F94A-43C5-8AA7-25189A08AD8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数组的表示</a:t>
            </a:r>
          </a:p>
        </p:txBody>
      </p:sp>
      <p:sp>
        <p:nvSpPr>
          <p:cNvPr id="14341" name="Rectangle 5">
            <a:extLst>
              <a:ext uri="{FF2B5EF4-FFF2-40B4-BE49-F238E27FC236}">
                <a16:creationId xmlns:a16="http://schemas.microsoft.com/office/drawing/2014/main" id="{3ABFB586-BF68-4724-948F-9941BEFBF1F8}"/>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en-US" altLang="zh-CN" sz="2400" dirty="0" err="1"/>
              <a:t>A</a:t>
            </a:r>
            <a:r>
              <a:rPr lang="en-US" altLang="zh-CN" sz="2400" baseline="-25000" dirty="0" err="1"/>
              <a:t>mxn</a:t>
            </a:r>
            <a:r>
              <a:rPr lang="en-US" altLang="zh-CN" sz="2400" dirty="0"/>
              <a:t> =</a:t>
            </a:r>
          </a:p>
          <a:p>
            <a:pPr eaLnBrk="1" hangingPunct="1">
              <a:spcBef>
                <a:spcPct val="50000"/>
              </a:spcBef>
            </a:pPr>
            <a:endParaRPr lang="zh-CN" altLang="en-US" sz="2400" dirty="0"/>
          </a:p>
          <a:p>
            <a:pPr eaLnBrk="1" hangingPunct="1">
              <a:spcBef>
                <a:spcPct val="50000"/>
              </a:spcBef>
            </a:pPr>
            <a:endParaRPr lang="zh-CN" altLang="en-US" dirty="0"/>
          </a:p>
          <a:p>
            <a:pPr eaLnBrk="1" hangingPunct="1">
              <a:spcBef>
                <a:spcPct val="50000"/>
              </a:spcBef>
            </a:pPr>
            <a:endParaRPr lang="zh-CN" altLang="en-US" dirty="0"/>
          </a:p>
          <a:p>
            <a:pPr eaLnBrk="1" hangingPunct="1">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行序				   列序</a:t>
            </a:r>
          </a:p>
          <a:p>
            <a:pPr eaLnBrk="1" hangingPunct="1">
              <a:lnSpc>
                <a:spcPct val="120000"/>
              </a:lnSpc>
              <a:spcBef>
                <a:spcPct val="40000"/>
              </a:spcBef>
            </a:pPr>
            <a:r>
              <a:rPr lang="en-US" altLang="zh-CN" sz="2400" b="1" dirty="0" err="1">
                <a:latin typeface="黑体" panose="02010609060101010101" pitchFamily="49" charset="-122"/>
                <a:ea typeface="黑体" panose="02010609060101010101" pitchFamily="49" charset="-122"/>
              </a:rPr>
              <a:t>A</a:t>
            </a:r>
            <a:r>
              <a:rPr lang="en-US" altLang="zh-CN" sz="2400" b="1" baseline="-25000" dirty="0" err="1">
                <a:latin typeface="黑体" panose="02010609060101010101" pitchFamily="49" charset="-122"/>
                <a:ea typeface="黑体" panose="02010609060101010101" pitchFamily="49" charset="-122"/>
              </a:rPr>
              <a:t>mxn</a:t>
            </a:r>
            <a:r>
              <a:rPr lang="en-US" altLang="zh-CN" sz="2400" b="1" dirty="0">
                <a:latin typeface="黑体" panose="02010609060101010101" pitchFamily="49" charset="-122"/>
                <a:ea typeface="黑体" panose="02010609060101010101" pitchFamily="49" charset="-122"/>
              </a:rPr>
              <a:t>= ((</a:t>
            </a:r>
            <a:r>
              <a:rPr lang="en-US" altLang="zh-CN" sz="2400" dirty="0"/>
              <a:t>a</a:t>
            </a:r>
            <a:r>
              <a:rPr lang="en-US" altLang="zh-CN" sz="2400" baseline="-25000" dirty="0">
                <a:solidFill>
                  <a:srgbClr val="FF0000"/>
                </a:solidFill>
              </a:rPr>
              <a:t>0</a:t>
            </a:r>
            <a:r>
              <a:rPr lang="en-US" altLang="zh-CN" sz="2400" baseline="-25000" dirty="0"/>
              <a:t>0</a:t>
            </a:r>
            <a:r>
              <a:rPr lang="en-US" altLang="zh-CN" sz="2400" dirty="0"/>
              <a:t> a</a:t>
            </a:r>
            <a:r>
              <a:rPr lang="en-US" altLang="zh-CN" sz="2400" baseline="-25000" dirty="0">
                <a:solidFill>
                  <a:srgbClr val="FF0000"/>
                </a:solidFill>
              </a:rPr>
              <a:t>0</a:t>
            </a:r>
            <a:r>
              <a:rPr lang="en-US" altLang="zh-CN" sz="2400" baseline="-25000" dirty="0"/>
              <a:t>1</a:t>
            </a:r>
            <a:r>
              <a:rPr lang="en-US" altLang="zh-CN" sz="2400" dirty="0">
                <a:latin typeface="Times New Roman" panose="02020603050405020304" pitchFamily="18" charset="0"/>
              </a:rPr>
              <a:t>…</a:t>
            </a:r>
            <a:r>
              <a:rPr lang="en-US" altLang="zh-CN" sz="2400" dirty="0"/>
              <a:t>a</a:t>
            </a:r>
            <a:r>
              <a:rPr lang="en-US" altLang="zh-CN" sz="2400" baseline="-25000" dirty="0">
                <a:solidFill>
                  <a:srgbClr val="FF0000"/>
                </a:solidFill>
              </a:rPr>
              <a:t>0</a:t>
            </a:r>
            <a:r>
              <a:rPr lang="en-US" altLang="zh-CN" sz="2400" baseline="-25000" dirty="0"/>
              <a:t>,n-1</a:t>
            </a:r>
            <a:r>
              <a:rPr lang="en-US" altLang="zh-CN" sz="2400" dirty="0"/>
              <a:t>), (a</a:t>
            </a:r>
            <a:r>
              <a:rPr lang="en-US" altLang="zh-CN" sz="2400" baseline="-25000" dirty="0">
                <a:solidFill>
                  <a:srgbClr val="FF0000"/>
                </a:solidFill>
              </a:rPr>
              <a:t>1</a:t>
            </a:r>
            <a:r>
              <a:rPr lang="en-US" altLang="zh-CN" sz="2400" baseline="-25000" dirty="0"/>
              <a:t>0 </a:t>
            </a:r>
            <a:r>
              <a:rPr lang="en-US" altLang="zh-CN" sz="2400" dirty="0"/>
              <a:t>a</a:t>
            </a:r>
            <a:r>
              <a:rPr lang="en-US" altLang="zh-CN" sz="2400" baseline="-25000" dirty="0">
                <a:solidFill>
                  <a:srgbClr val="FF0000"/>
                </a:solidFill>
              </a:rPr>
              <a:t>1</a:t>
            </a:r>
            <a:r>
              <a:rPr lang="en-US" altLang="zh-CN" sz="2400" baseline="-25000" dirty="0"/>
              <a:t>1</a:t>
            </a:r>
            <a:r>
              <a:rPr lang="en-US" altLang="zh-CN" sz="2400" dirty="0">
                <a:latin typeface="Times New Roman" panose="02020603050405020304" pitchFamily="18" charset="0"/>
              </a:rPr>
              <a:t>…</a:t>
            </a:r>
            <a:r>
              <a:rPr lang="en-US" altLang="zh-CN" sz="2400" dirty="0"/>
              <a:t>a</a:t>
            </a:r>
            <a:r>
              <a:rPr lang="en-US" altLang="zh-CN" sz="2400" baseline="-25000" dirty="0">
                <a:solidFill>
                  <a:srgbClr val="FF0000"/>
                </a:solidFill>
              </a:rPr>
              <a:t>1</a:t>
            </a:r>
            <a:r>
              <a:rPr lang="en-US" altLang="zh-CN" sz="2400" baseline="-25000" dirty="0"/>
              <a:t>,n-1</a:t>
            </a:r>
            <a:r>
              <a:rPr lang="en-US" altLang="zh-CN" sz="2400" dirty="0"/>
              <a:t>),</a:t>
            </a:r>
            <a:r>
              <a:rPr lang="en-US" altLang="zh-CN" sz="2400" dirty="0">
                <a:latin typeface="Times New Roman" panose="02020603050405020304" pitchFamily="18" charset="0"/>
              </a:rPr>
              <a:t>…</a:t>
            </a:r>
            <a:r>
              <a:rPr lang="en-US" altLang="zh-CN" sz="2400" dirty="0"/>
              <a:t>,(a</a:t>
            </a:r>
            <a:r>
              <a:rPr lang="en-US" altLang="zh-CN" sz="2400" baseline="-25000" dirty="0">
                <a:solidFill>
                  <a:srgbClr val="FF0000"/>
                </a:solidFill>
              </a:rPr>
              <a:t>m-1</a:t>
            </a:r>
            <a:r>
              <a:rPr lang="en-US" altLang="zh-CN" sz="2400" baseline="-25000" dirty="0"/>
              <a:t>,0</a:t>
            </a:r>
            <a:r>
              <a:rPr lang="en-US" altLang="zh-CN" sz="2400" dirty="0"/>
              <a:t>  </a:t>
            </a:r>
            <a:r>
              <a:rPr lang="en-US" altLang="zh-CN" sz="2400" dirty="0">
                <a:latin typeface="Times New Roman" panose="02020603050405020304" pitchFamily="18" charset="0"/>
              </a:rPr>
              <a:t>…</a:t>
            </a:r>
            <a:r>
              <a:rPr lang="en-US" altLang="zh-CN" sz="2400" dirty="0"/>
              <a:t>a</a:t>
            </a:r>
            <a:r>
              <a:rPr lang="en-US" altLang="zh-CN" sz="2400" baseline="-25000" dirty="0">
                <a:solidFill>
                  <a:srgbClr val="FF0000"/>
                </a:solidFill>
              </a:rPr>
              <a:t>m-1</a:t>
            </a:r>
            <a:r>
              <a:rPr lang="en-US" altLang="zh-CN" sz="2400" baseline="-25000" dirty="0"/>
              <a:t>,n-1</a:t>
            </a:r>
            <a:r>
              <a:rPr lang="en-US" altLang="zh-CN" sz="2400" dirty="0"/>
              <a:t>))</a:t>
            </a:r>
          </a:p>
          <a:p>
            <a:pPr eaLnBrk="1" hangingPunct="1"/>
            <a:r>
              <a:rPr lang="en-US" altLang="zh-CN" sz="2400" b="1" dirty="0" err="1">
                <a:latin typeface="黑体" panose="02010609060101010101" pitchFamily="49" charset="-122"/>
                <a:ea typeface="黑体" panose="02010609060101010101" pitchFamily="49" charset="-122"/>
              </a:rPr>
              <a:t>A</a:t>
            </a:r>
            <a:r>
              <a:rPr lang="en-US" altLang="zh-CN" sz="2400" b="1" baseline="-25000" dirty="0" err="1">
                <a:latin typeface="黑体" panose="02010609060101010101" pitchFamily="49" charset="-122"/>
                <a:ea typeface="黑体" panose="02010609060101010101" pitchFamily="49" charset="-122"/>
              </a:rPr>
              <a:t>mxn</a:t>
            </a:r>
            <a:r>
              <a:rPr lang="en-US" altLang="zh-CN" sz="2400" b="1" dirty="0">
                <a:latin typeface="黑体" panose="02010609060101010101" pitchFamily="49" charset="-122"/>
                <a:ea typeface="黑体" panose="02010609060101010101" pitchFamily="49" charset="-122"/>
              </a:rPr>
              <a:t>= ((</a:t>
            </a:r>
            <a:r>
              <a:rPr lang="en-US" altLang="zh-CN" sz="2400" dirty="0"/>
              <a:t>a</a:t>
            </a:r>
            <a:r>
              <a:rPr lang="en-US" altLang="zh-CN" sz="2400" baseline="-25000" dirty="0"/>
              <a:t>0</a:t>
            </a:r>
            <a:r>
              <a:rPr lang="en-US" altLang="zh-CN" sz="2400" baseline="-25000" dirty="0">
                <a:solidFill>
                  <a:srgbClr val="FF0000"/>
                </a:solidFill>
              </a:rPr>
              <a:t>0</a:t>
            </a:r>
            <a:r>
              <a:rPr lang="en-US" altLang="zh-CN" sz="2400" dirty="0"/>
              <a:t> a</a:t>
            </a:r>
            <a:r>
              <a:rPr lang="en-US" altLang="zh-CN" sz="2400" baseline="-25000" dirty="0"/>
              <a:t>1</a:t>
            </a:r>
            <a:r>
              <a:rPr lang="en-US" altLang="zh-CN" sz="2400" baseline="-25000" dirty="0">
                <a:solidFill>
                  <a:srgbClr val="FF0000"/>
                </a:solidFill>
              </a:rPr>
              <a:t>0</a:t>
            </a:r>
            <a:r>
              <a:rPr lang="en-US" altLang="zh-CN" sz="2400" dirty="0">
                <a:latin typeface="Times New Roman" panose="02020603050405020304" pitchFamily="18" charset="0"/>
              </a:rPr>
              <a:t>…</a:t>
            </a:r>
            <a:r>
              <a:rPr lang="en-US" altLang="zh-CN" sz="2400" dirty="0"/>
              <a:t>a</a:t>
            </a:r>
            <a:r>
              <a:rPr lang="en-US" altLang="zh-CN" sz="2400" baseline="-25000" dirty="0"/>
              <a:t>m-1,</a:t>
            </a:r>
            <a:r>
              <a:rPr lang="en-US" altLang="zh-CN" sz="2400" baseline="-25000" dirty="0">
                <a:solidFill>
                  <a:srgbClr val="FF0000"/>
                </a:solidFill>
              </a:rPr>
              <a:t>0</a:t>
            </a:r>
            <a:r>
              <a:rPr lang="en-US" altLang="zh-CN" sz="2400" dirty="0"/>
              <a:t>), (a</a:t>
            </a:r>
            <a:r>
              <a:rPr lang="en-US" altLang="zh-CN" sz="2400" baseline="-25000" dirty="0"/>
              <a:t>0</a:t>
            </a:r>
            <a:r>
              <a:rPr lang="en-US" altLang="zh-CN" sz="2400" baseline="-25000" dirty="0">
                <a:solidFill>
                  <a:srgbClr val="FF0000"/>
                </a:solidFill>
              </a:rPr>
              <a:t>1</a:t>
            </a:r>
            <a:r>
              <a:rPr lang="en-US" altLang="zh-CN" sz="2400" baseline="-25000" dirty="0"/>
              <a:t> </a:t>
            </a:r>
            <a:r>
              <a:rPr lang="en-US" altLang="zh-CN" sz="2400" dirty="0"/>
              <a:t>a</a:t>
            </a:r>
            <a:r>
              <a:rPr lang="en-US" altLang="zh-CN" sz="2400" baseline="-25000" dirty="0"/>
              <a:t>1</a:t>
            </a:r>
            <a:r>
              <a:rPr lang="en-US" altLang="zh-CN" sz="2400" baseline="-25000" dirty="0">
                <a:solidFill>
                  <a:srgbClr val="FF0000"/>
                </a:solidFill>
              </a:rPr>
              <a:t>1</a:t>
            </a:r>
            <a:r>
              <a:rPr lang="en-US" altLang="zh-CN" sz="2400" dirty="0">
                <a:latin typeface="Times New Roman" panose="02020603050405020304" pitchFamily="18" charset="0"/>
              </a:rPr>
              <a:t>…</a:t>
            </a:r>
            <a:r>
              <a:rPr lang="en-US" altLang="zh-CN" sz="2400" dirty="0"/>
              <a:t>a</a:t>
            </a:r>
            <a:r>
              <a:rPr lang="en-US" altLang="zh-CN" sz="2400" baseline="-25000" dirty="0"/>
              <a:t>m-1,</a:t>
            </a:r>
            <a:r>
              <a:rPr lang="en-US" altLang="zh-CN" sz="2400" baseline="-25000" dirty="0">
                <a:solidFill>
                  <a:srgbClr val="FF0000"/>
                </a:solidFill>
              </a:rPr>
              <a:t>1</a:t>
            </a:r>
            <a:r>
              <a:rPr lang="en-US" altLang="zh-CN" sz="2400" dirty="0"/>
              <a:t>),</a:t>
            </a:r>
            <a:r>
              <a:rPr lang="en-US" altLang="zh-CN" sz="2400" dirty="0">
                <a:latin typeface="Times New Roman" panose="02020603050405020304" pitchFamily="18" charset="0"/>
              </a:rPr>
              <a:t>…</a:t>
            </a:r>
            <a:r>
              <a:rPr lang="en-US" altLang="zh-CN" sz="2400" dirty="0"/>
              <a:t>,(a</a:t>
            </a:r>
            <a:r>
              <a:rPr lang="en-US" altLang="zh-CN" sz="2400" baseline="-25000" dirty="0"/>
              <a:t>0,</a:t>
            </a:r>
            <a:r>
              <a:rPr lang="en-US" altLang="zh-CN" sz="2400" baseline="-25000" dirty="0">
                <a:solidFill>
                  <a:srgbClr val="FF0000"/>
                </a:solidFill>
              </a:rPr>
              <a:t>n-1</a:t>
            </a:r>
            <a:r>
              <a:rPr lang="en-US" altLang="zh-CN" sz="2400" dirty="0"/>
              <a:t>  </a:t>
            </a:r>
            <a:r>
              <a:rPr lang="en-US" altLang="zh-CN" sz="2400" dirty="0">
                <a:latin typeface="Times New Roman" panose="02020603050405020304" pitchFamily="18" charset="0"/>
              </a:rPr>
              <a:t>…</a:t>
            </a:r>
            <a:r>
              <a:rPr lang="en-US" altLang="zh-CN" sz="2400" dirty="0"/>
              <a:t>a</a:t>
            </a:r>
            <a:r>
              <a:rPr lang="en-US" altLang="zh-CN" sz="2400" baseline="-25000" dirty="0"/>
              <a:t>m-1,</a:t>
            </a:r>
            <a:r>
              <a:rPr lang="en-US" altLang="zh-CN" sz="2400" baseline="-25000" dirty="0">
                <a:solidFill>
                  <a:srgbClr val="FF0000"/>
                </a:solidFill>
              </a:rPr>
              <a:t>n-1</a:t>
            </a:r>
            <a:r>
              <a:rPr lang="en-US" altLang="zh-CN" sz="2400" dirty="0"/>
              <a:t>))</a:t>
            </a:r>
            <a:endParaRPr lang="zh-CN" altLang="en-US" dirty="0"/>
          </a:p>
        </p:txBody>
      </p:sp>
      <p:sp>
        <p:nvSpPr>
          <p:cNvPr id="14342" name="Rectangle 6">
            <a:extLst>
              <a:ext uri="{FF2B5EF4-FFF2-40B4-BE49-F238E27FC236}">
                <a16:creationId xmlns:a16="http://schemas.microsoft.com/office/drawing/2014/main" id="{295E4786-1CE3-494B-8DD9-E3C267A6B13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第５章　数组和广义表</a:t>
            </a:r>
          </a:p>
        </p:txBody>
      </p:sp>
      <p:grpSp>
        <p:nvGrpSpPr>
          <p:cNvPr id="14343" name="Group 29">
            <a:extLst>
              <a:ext uri="{FF2B5EF4-FFF2-40B4-BE49-F238E27FC236}">
                <a16:creationId xmlns:a16="http://schemas.microsoft.com/office/drawing/2014/main" id="{2ADB942D-E4AF-4B18-88B3-144BD134A34F}"/>
              </a:ext>
            </a:extLst>
          </p:cNvPr>
          <p:cNvGrpSpPr>
            <a:grpSpLocks/>
          </p:cNvGrpSpPr>
          <p:nvPr/>
        </p:nvGrpSpPr>
        <p:grpSpPr bwMode="auto">
          <a:xfrm>
            <a:off x="4859338" y="3357563"/>
            <a:ext cx="4105275" cy="1771650"/>
            <a:chOff x="3016" y="2160"/>
            <a:chExt cx="2540" cy="1116"/>
          </a:xfrm>
        </p:grpSpPr>
        <p:grpSp>
          <p:nvGrpSpPr>
            <p:cNvPr id="14356" name="Group 15">
              <a:extLst>
                <a:ext uri="{FF2B5EF4-FFF2-40B4-BE49-F238E27FC236}">
                  <a16:creationId xmlns:a16="http://schemas.microsoft.com/office/drawing/2014/main" id="{C2BD3ECF-03C7-498A-82C0-3D8A306BB062}"/>
                </a:ext>
              </a:extLst>
            </p:cNvPr>
            <p:cNvGrpSpPr>
              <a:grpSpLocks/>
            </p:cNvGrpSpPr>
            <p:nvPr/>
          </p:nvGrpSpPr>
          <p:grpSpPr bwMode="auto">
            <a:xfrm>
              <a:off x="3016" y="2256"/>
              <a:ext cx="2404" cy="1008"/>
              <a:chOff x="624" y="4416"/>
              <a:chExt cx="1584" cy="1008"/>
            </a:xfrm>
          </p:grpSpPr>
          <p:sp>
            <p:nvSpPr>
              <p:cNvPr id="14366" name="AutoShape 16">
                <a:extLst>
                  <a:ext uri="{FF2B5EF4-FFF2-40B4-BE49-F238E27FC236}">
                    <a16:creationId xmlns:a16="http://schemas.microsoft.com/office/drawing/2014/main" id="{207E2C13-7F4D-46E0-89F5-50EFF81F58FD}"/>
                  </a:ext>
                </a:extLst>
              </p:cNvPr>
              <p:cNvSpPr>
                <a:spLocks/>
              </p:cNvSpPr>
              <p:nvPr/>
            </p:nvSpPr>
            <p:spPr bwMode="auto">
              <a:xfrm>
                <a:off x="624" y="4464"/>
                <a:ext cx="48" cy="960"/>
              </a:xfrm>
              <a:prstGeom prst="leftBracket">
                <a:avLst>
                  <a:gd name="adj" fmla="val 1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67" name="AutoShape 17">
                <a:extLst>
                  <a:ext uri="{FF2B5EF4-FFF2-40B4-BE49-F238E27FC236}">
                    <a16:creationId xmlns:a16="http://schemas.microsoft.com/office/drawing/2014/main" id="{A6E80B71-8528-475D-84C1-12ADA74207B4}"/>
                  </a:ext>
                </a:extLst>
              </p:cNvPr>
              <p:cNvSpPr>
                <a:spLocks/>
              </p:cNvSpPr>
              <p:nvPr/>
            </p:nvSpPr>
            <p:spPr bwMode="auto">
              <a:xfrm flipH="1">
                <a:off x="2160" y="4416"/>
                <a:ext cx="48" cy="1008"/>
              </a:xfrm>
              <a:prstGeom prst="leftBracket">
                <a:avLst>
                  <a:gd name="adj" fmla="val 17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14357" name="Text Box 18">
              <a:extLst>
                <a:ext uri="{FF2B5EF4-FFF2-40B4-BE49-F238E27FC236}">
                  <a16:creationId xmlns:a16="http://schemas.microsoft.com/office/drawing/2014/main" id="{1461966D-9FFF-429E-A3E7-227319C583B2}"/>
                </a:ext>
              </a:extLst>
            </p:cNvPr>
            <p:cNvSpPr txBox="1">
              <a:spLocks noChangeArrowheads="1"/>
            </p:cNvSpPr>
            <p:nvPr/>
          </p:nvSpPr>
          <p:spPr bwMode="auto">
            <a:xfrm>
              <a:off x="3061" y="2160"/>
              <a:ext cx="2495"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a:t>  a</a:t>
              </a:r>
              <a:r>
                <a:rPr lang="en-US" altLang="zh-CN" sz="2400" baseline="-25000"/>
                <a:t>00</a:t>
              </a:r>
              <a:r>
                <a:rPr lang="en-US" altLang="zh-CN" sz="2400"/>
                <a:t>    a</a:t>
              </a:r>
              <a:r>
                <a:rPr lang="en-US" altLang="zh-CN" sz="2400" baseline="-25000"/>
                <a:t>01</a:t>
              </a:r>
              <a:r>
                <a:rPr lang="en-US" altLang="zh-CN" sz="2400"/>
                <a:t>    a</a:t>
              </a:r>
              <a:r>
                <a:rPr lang="en-US" altLang="zh-CN" sz="2400" baseline="-25000"/>
                <a:t>02   </a:t>
              </a:r>
              <a:r>
                <a:rPr lang="en-US" altLang="zh-CN" sz="2400">
                  <a:latin typeface="Times New Roman" panose="02020603050405020304" pitchFamily="18" charset="0"/>
                </a:rPr>
                <a:t>…</a:t>
              </a:r>
              <a:r>
                <a:rPr lang="en-US" altLang="zh-CN" sz="2400"/>
                <a:t>  a</a:t>
              </a:r>
              <a:r>
                <a:rPr lang="en-US" altLang="zh-CN" sz="2400" baseline="-25000"/>
                <a:t>0,n-1</a:t>
              </a:r>
            </a:p>
            <a:p>
              <a:pPr eaLnBrk="1" hangingPunct="1">
                <a:buFont typeface="Wingdings" panose="05000000000000000000" pitchFamily="2" charset="2"/>
                <a:buNone/>
              </a:pPr>
              <a:r>
                <a:rPr lang="en-US" altLang="zh-CN" sz="2400"/>
                <a:t>  a</a:t>
              </a:r>
              <a:r>
                <a:rPr lang="en-US" altLang="zh-CN" sz="2400" baseline="-25000"/>
                <a:t>10</a:t>
              </a:r>
              <a:r>
                <a:rPr lang="en-US" altLang="zh-CN" sz="2400"/>
                <a:t>    a</a:t>
              </a:r>
              <a:r>
                <a:rPr lang="en-US" altLang="zh-CN" sz="2400" baseline="-25000"/>
                <a:t>11</a:t>
              </a:r>
              <a:r>
                <a:rPr lang="en-US" altLang="zh-CN" sz="2400"/>
                <a:t>    a</a:t>
              </a:r>
              <a:r>
                <a:rPr lang="en-US" altLang="zh-CN" sz="2400" baseline="-25000"/>
                <a:t>12   </a:t>
              </a:r>
              <a:r>
                <a:rPr lang="en-US" altLang="zh-CN" sz="2400">
                  <a:latin typeface="Times New Roman" panose="02020603050405020304" pitchFamily="18" charset="0"/>
                </a:rPr>
                <a:t>…</a:t>
              </a:r>
              <a:r>
                <a:rPr lang="en-US" altLang="zh-CN" sz="2400"/>
                <a:t>  a</a:t>
              </a:r>
              <a:r>
                <a:rPr lang="en-US" altLang="zh-CN" sz="2400" baseline="-25000"/>
                <a:t>1,n-1</a:t>
              </a:r>
            </a:p>
            <a:p>
              <a:pPr eaLnBrk="1" hangingPunct="1">
                <a:buFont typeface="Wingdings" panose="05000000000000000000" pitchFamily="2" charset="2"/>
                <a:buNone/>
              </a:pPr>
              <a:r>
                <a:rPr lang="en-US" altLang="zh-CN" sz="2400"/>
                <a:t>    :      :       :         :</a:t>
              </a:r>
            </a:p>
            <a:p>
              <a:pPr eaLnBrk="1" hangingPunct="1">
                <a:buFont typeface="Wingdings" panose="05000000000000000000" pitchFamily="2" charset="2"/>
                <a:buNone/>
              </a:pPr>
              <a:r>
                <a:rPr lang="en-US" altLang="zh-CN" sz="2400"/>
                <a:t>a</a:t>
              </a:r>
              <a:r>
                <a:rPr lang="en-US" altLang="zh-CN" sz="2400" baseline="-25000"/>
                <a:t>m-1,0</a:t>
              </a:r>
              <a:r>
                <a:rPr lang="en-US" altLang="zh-CN" sz="2400"/>
                <a:t> a</a:t>
              </a:r>
              <a:r>
                <a:rPr lang="en-US" altLang="zh-CN" sz="2400" baseline="-25000"/>
                <a:t>m-1,1</a:t>
              </a:r>
              <a:r>
                <a:rPr lang="en-US" altLang="zh-CN" sz="2400"/>
                <a:t>  a</a:t>
              </a:r>
              <a:r>
                <a:rPr lang="en-US" altLang="zh-CN" sz="2400" baseline="-25000"/>
                <a:t>m1,2</a:t>
              </a:r>
              <a:r>
                <a:rPr lang="en-US" altLang="zh-CN" sz="2400">
                  <a:latin typeface="Times New Roman" panose="02020603050405020304" pitchFamily="18" charset="0"/>
                </a:rPr>
                <a:t>…</a:t>
              </a:r>
              <a:r>
                <a:rPr lang="en-US" altLang="zh-CN" sz="2400"/>
                <a:t> a</a:t>
              </a:r>
              <a:r>
                <a:rPr lang="en-US" altLang="zh-CN" sz="2400" baseline="-25000"/>
                <a:t>m-1,n-1</a:t>
              </a:r>
              <a:r>
                <a:rPr lang="en-US" altLang="zh-CN" sz="2400"/>
                <a:t>      </a:t>
              </a:r>
              <a:endParaRPr lang="zh-CN" altLang="en-US" sz="2000" baseline="-25000">
                <a:latin typeface="黑体" panose="02010609060101010101" pitchFamily="49" charset="-122"/>
                <a:ea typeface="黑体" panose="02010609060101010101" pitchFamily="49" charset="-122"/>
              </a:endParaRPr>
            </a:p>
          </p:txBody>
        </p:sp>
        <p:sp>
          <p:nvSpPr>
            <p:cNvPr id="14358" name="AutoShape 21">
              <a:extLst>
                <a:ext uri="{FF2B5EF4-FFF2-40B4-BE49-F238E27FC236}">
                  <a16:creationId xmlns:a16="http://schemas.microsoft.com/office/drawing/2014/main" id="{3F01F48D-42E5-42ED-9A19-9160139EEF84}"/>
                </a:ext>
              </a:extLst>
            </p:cNvPr>
            <p:cNvSpPr>
              <a:spLocks/>
            </p:cNvSpPr>
            <p:nvPr/>
          </p:nvSpPr>
          <p:spPr bwMode="auto">
            <a:xfrm>
              <a:off x="3107" y="2296"/>
              <a:ext cx="45" cy="953"/>
            </a:xfrm>
            <a:prstGeom prst="lef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59" name="AutoShape 22">
              <a:extLst>
                <a:ext uri="{FF2B5EF4-FFF2-40B4-BE49-F238E27FC236}">
                  <a16:creationId xmlns:a16="http://schemas.microsoft.com/office/drawing/2014/main" id="{59652C65-9000-4C3E-8B20-D910E3EC9A85}"/>
                </a:ext>
              </a:extLst>
            </p:cNvPr>
            <p:cNvSpPr>
              <a:spLocks/>
            </p:cNvSpPr>
            <p:nvPr/>
          </p:nvSpPr>
          <p:spPr bwMode="auto">
            <a:xfrm>
              <a:off x="3515" y="2296"/>
              <a:ext cx="45" cy="953"/>
            </a:xfrm>
            <a:prstGeom prst="righ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60" name="AutoShape 23">
              <a:extLst>
                <a:ext uri="{FF2B5EF4-FFF2-40B4-BE49-F238E27FC236}">
                  <a16:creationId xmlns:a16="http://schemas.microsoft.com/office/drawing/2014/main" id="{FBA027CF-1706-448F-A6FB-F359FBB072C6}"/>
                </a:ext>
              </a:extLst>
            </p:cNvPr>
            <p:cNvSpPr>
              <a:spLocks/>
            </p:cNvSpPr>
            <p:nvPr/>
          </p:nvSpPr>
          <p:spPr bwMode="auto">
            <a:xfrm>
              <a:off x="3606" y="2296"/>
              <a:ext cx="45" cy="953"/>
            </a:xfrm>
            <a:prstGeom prst="lef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61" name="AutoShape 24">
              <a:extLst>
                <a:ext uri="{FF2B5EF4-FFF2-40B4-BE49-F238E27FC236}">
                  <a16:creationId xmlns:a16="http://schemas.microsoft.com/office/drawing/2014/main" id="{54EEB36B-F5C2-4119-805B-32E158957608}"/>
                </a:ext>
              </a:extLst>
            </p:cNvPr>
            <p:cNvSpPr>
              <a:spLocks/>
            </p:cNvSpPr>
            <p:nvPr/>
          </p:nvSpPr>
          <p:spPr bwMode="auto">
            <a:xfrm>
              <a:off x="4014" y="2296"/>
              <a:ext cx="45" cy="953"/>
            </a:xfrm>
            <a:prstGeom prst="righ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62" name="AutoShape 25">
              <a:extLst>
                <a:ext uri="{FF2B5EF4-FFF2-40B4-BE49-F238E27FC236}">
                  <a16:creationId xmlns:a16="http://schemas.microsoft.com/office/drawing/2014/main" id="{D71256CE-35F2-4EC9-8D30-4F33F6B92DF7}"/>
                </a:ext>
              </a:extLst>
            </p:cNvPr>
            <p:cNvSpPr>
              <a:spLocks/>
            </p:cNvSpPr>
            <p:nvPr/>
          </p:nvSpPr>
          <p:spPr bwMode="auto">
            <a:xfrm>
              <a:off x="4105" y="2296"/>
              <a:ext cx="45" cy="953"/>
            </a:xfrm>
            <a:prstGeom prst="lef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63" name="AutoShape 26">
              <a:extLst>
                <a:ext uri="{FF2B5EF4-FFF2-40B4-BE49-F238E27FC236}">
                  <a16:creationId xmlns:a16="http://schemas.microsoft.com/office/drawing/2014/main" id="{0973EB84-687E-4CA8-949F-1736F4A05D5E}"/>
                </a:ext>
              </a:extLst>
            </p:cNvPr>
            <p:cNvSpPr>
              <a:spLocks/>
            </p:cNvSpPr>
            <p:nvPr/>
          </p:nvSpPr>
          <p:spPr bwMode="auto">
            <a:xfrm>
              <a:off x="4513" y="2296"/>
              <a:ext cx="45" cy="953"/>
            </a:xfrm>
            <a:prstGeom prst="righ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64" name="AutoShape 27">
              <a:extLst>
                <a:ext uri="{FF2B5EF4-FFF2-40B4-BE49-F238E27FC236}">
                  <a16:creationId xmlns:a16="http://schemas.microsoft.com/office/drawing/2014/main" id="{46FAD4B4-8851-454E-89D9-0001AD716D6A}"/>
                </a:ext>
              </a:extLst>
            </p:cNvPr>
            <p:cNvSpPr>
              <a:spLocks/>
            </p:cNvSpPr>
            <p:nvPr/>
          </p:nvSpPr>
          <p:spPr bwMode="auto">
            <a:xfrm>
              <a:off x="4740" y="2296"/>
              <a:ext cx="45" cy="953"/>
            </a:xfrm>
            <a:prstGeom prst="lef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65" name="AutoShape 28">
              <a:extLst>
                <a:ext uri="{FF2B5EF4-FFF2-40B4-BE49-F238E27FC236}">
                  <a16:creationId xmlns:a16="http://schemas.microsoft.com/office/drawing/2014/main" id="{EF7FED30-BFA7-43CD-B50A-ABE38191AF38}"/>
                </a:ext>
              </a:extLst>
            </p:cNvPr>
            <p:cNvSpPr>
              <a:spLocks/>
            </p:cNvSpPr>
            <p:nvPr/>
          </p:nvSpPr>
          <p:spPr bwMode="auto">
            <a:xfrm>
              <a:off x="5284" y="2296"/>
              <a:ext cx="45" cy="953"/>
            </a:xfrm>
            <a:prstGeom prst="rightBracket">
              <a:avLst>
                <a:gd name="adj" fmla="val 176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4344" name="Group 38">
            <a:extLst>
              <a:ext uri="{FF2B5EF4-FFF2-40B4-BE49-F238E27FC236}">
                <a16:creationId xmlns:a16="http://schemas.microsoft.com/office/drawing/2014/main" id="{D25FDE56-BFD8-494E-BC77-D5E12885100F}"/>
              </a:ext>
            </a:extLst>
          </p:cNvPr>
          <p:cNvGrpSpPr>
            <a:grpSpLocks/>
          </p:cNvGrpSpPr>
          <p:nvPr/>
        </p:nvGrpSpPr>
        <p:grpSpPr bwMode="auto">
          <a:xfrm>
            <a:off x="457200" y="3357563"/>
            <a:ext cx="3960813" cy="1800225"/>
            <a:chOff x="288" y="2205"/>
            <a:chExt cx="2495" cy="1134"/>
          </a:xfrm>
        </p:grpSpPr>
        <p:grpSp>
          <p:nvGrpSpPr>
            <p:cNvPr id="14345" name="Group 19">
              <a:extLst>
                <a:ext uri="{FF2B5EF4-FFF2-40B4-BE49-F238E27FC236}">
                  <a16:creationId xmlns:a16="http://schemas.microsoft.com/office/drawing/2014/main" id="{9F59C47E-2869-4198-B35B-50B0BE0D3675}"/>
                </a:ext>
              </a:extLst>
            </p:cNvPr>
            <p:cNvGrpSpPr>
              <a:grpSpLocks/>
            </p:cNvGrpSpPr>
            <p:nvPr/>
          </p:nvGrpSpPr>
          <p:grpSpPr bwMode="auto">
            <a:xfrm>
              <a:off x="288" y="2205"/>
              <a:ext cx="2495" cy="1116"/>
              <a:chOff x="288" y="2205"/>
              <a:chExt cx="2495" cy="1116"/>
            </a:xfrm>
          </p:grpSpPr>
          <p:grpSp>
            <p:nvGrpSpPr>
              <p:cNvPr id="14352" name="Group 8">
                <a:extLst>
                  <a:ext uri="{FF2B5EF4-FFF2-40B4-BE49-F238E27FC236}">
                    <a16:creationId xmlns:a16="http://schemas.microsoft.com/office/drawing/2014/main" id="{8E9B6EEC-BA2C-4AA0-88C1-2C1F046F715B}"/>
                  </a:ext>
                </a:extLst>
              </p:cNvPr>
              <p:cNvGrpSpPr>
                <a:grpSpLocks/>
              </p:cNvGrpSpPr>
              <p:nvPr/>
            </p:nvGrpSpPr>
            <p:grpSpPr bwMode="auto">
              <a:xfrm>
                <a:off x="288" y="2301"/>
                <a:ext cx="2495" cy="1008"/>
                <a:chOff x="624" y="4416"/>
                <a:chExt cx="1584" cy="1008"/>
              </a:xfrm>
            </p:grpSpPr>
            <p:sp>
              <p:nvSpPr>
                <p:cNvPr id="14354" name="AutoShape 9">
                  <a:extLst>
                    <a:ext uri="{FF2B5EF4-FFF2-40B4-BE49-F238E27FC236}">
                      <a16:creationId xmlns:a16="http://schemas.microsoft.com/office/drawing/2014/main" id="{E4DC1C46-9F55-495A-AAAB-926FF54C64E5}"/>
                    </a:ext>
                  </a:extLst>
                </p:cNvPr>
                <p:cNvSpPr>
                  <a:spLocks/>
                </p:cNvSpPr>
                <p:nvPr/>
              </p:nvSpPr>
              <p:spPr bwMode="auto">
                <a:xfrm>
                  <a:off x="624" y="4464"/>
                  <a:ext cx="48" cy="960"/>
                </a:xfrm>
                <a:prstGeom prst="leftBracket">
                  <a:avLst>
                    <a:gd name="adj" fmla="val 1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55" name="AutoShape 10">
                  <a:extLst>
                    <a:ext uri="{FF2B5EF4-FFF2-40B4-BE49-F238E27FC236}">
                      <a16:creationId xmlns:a16="http://schemas.microsoft.com/office/drawing/2014/main" id="{11BBBA93-6A01-4C5D-9F75-7725D4E10160}"/>
                    </a:ext>
                  </a:extLst>
                </p:cNvPr>
                <p:cNvSpPr>
                  <a:spLocks/>
                </p:cNvSpPr>
                <p:nvPr/>
              </p:nvSpPr>
              <p:spPr bwMode="auto">
                <a:xfrm flipH="1">
                  <a:off x="2160" y="4416"/>
                  <a:ext cx="48" cy="1008"/>
                </a:xfrm>
                <a:prstGeom prst="leftBracket">
                  <a:avLst>
                    <a:gd name="adj" fmla="val 17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14353" name="Text Box 11">
                <a:extLst>
                  <a:ext uri="{FF2B5EF4-FFF2-40B4-BE49-F238E27FC236}">
                    <a16:creationId xmlns:a16="http://schemas.microsoft.com/office/drawing/2014/main" id="{4952175E-CCA5-4BD1-8978-4437FF9D7717}"/>
                  </a:ext>
                </a:extLst>
              </p:cNvPr>
              <p:cNvSpPr txBox="1">
                <a:spLocks noChangeArrowheads="1"/>
              </p:cNvSpPr>
              <p:nvPr/>
            </p:nvSpPr>
            <p:spPr bwMode="auto">
              <a:xfrm>
                <a:off x="340" y="2205"/>
                <a:ext cx="2404"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a:t>  a</a:t>
                </a:r>
                <a:r>
                  <a:rPr lang="en-US" altLang="zh-CN" sz="2400" baseline="-25000"/>
                  <a:t>00</a:t>
                </a:r>
                <a:r>
                  <a:rPr lang="en-US" altLang="zh-CN" sz="2400"/>
                  <a:t>     a</a:t>
                </a:r>
                <a:r>
                  <a:rPr lang="en-US" altLang="zh-CN" sz="2400" baseline="-25000"/>
                  <a:t>01</a:t>
                </a:r>
                <a:r>
                  <a:rPr lang="en-US" altLang="zh-CN" sz="2400"/>
                  <a:t>    a</a:t>
                </a:r>
                <a:r>
                  <a:rPr lang="en-US" altLang="zh-CN" sz="2400" baseline="-25000"/>
                  <a:t>02  </a:t>
                </a:r>
                <a:r>
                  <a:rPr lang="en-US" altLang="zh-CN" sz="2400">
                    <a:latin typeface="Times New Roman" panose="02020603050405020304" pitchFamily="18" charset="0"/>
                  </a:rPr>
                  <a:t>…</a:t>
                </a:r>
                <a:r>
                  <a:rPr lang="en-US" altLang="zh-CN" sz="2400"/>
                  <a:t> a</a:t>
                </a:r>
                <a:r>
                  <a:rPr lang="en-US" altLang="zh-CN" sz="2400" baseline="-25000"/>
                  <a:t>0,n-1</a:t>
                </a:r>
                <a:endParaRPr lang="en-US" altLang="zh-CN" sz="2400"/>
              </a:p>
              <a:p>
                <a:pPr eaLnBrk="1" hangingPunct="1">
                  <a:buFont typeface="Wingdings" panose="05000000000000000000" pitchFamily="2" charset="2"/>
                  <a:buNone/>
                </a:pPr>
                <a:r>
                  <a:rPr lang="en-US" altLang="zh-CN" sz="2400"/>
                  <a:t>  a</a:t>
                </a:r>
                <a:r>
                  <a:rPr lang="en-US" altLang="zh-CN" sz="2400" baseline="-25000"/>
                  <a:t>10</a:t>
                </a:r>
                <a:r>
                  <a:rPr lang="en-US" altLang="zh-CN" sz="2400"/>
                  <a:t>     a</a:t>
                </a:r>
                <a:r>
                  <a:rPr lang="en-US" altLang="zh-CN" sz="2400" baseline="-25000"/>
                  <a:t>11</a:t>
                </a:r>
                <a:r>
                  <a:rPr lang="en-US" altLang="zh-CN" sz="2400"/>
                  <a:t>    a</a:t>
                </a:r>
                <a:r>
                  <a:rPr lang="en-US" altLang="zh-CN" sz="2400" baseline="-25000"/>
                  <a:t>12  </a:t>
                </a:r>
                <a:r>
                  <a:rPr lang="en-US" altLang="zh-CN" sz="2400">
                    <a:latin typeface="Times New Roman" panose="02020603050405020304" pitchFamily="18" charset="0"/>
                  </a:rPr>
                  <a:t>…</a:t>
                </a:r>
                <a:r>
                  <a:rPr lang="en-US" altLang="zh-CN" sz="2400"/>
                  <a:t> a</a:t>
                </a:r>
                <a:r>
                  <a:rPr lang="en-US" altLang="zh-CN" sz="2400" baseline="-25000"/>
                  <a:t>1,n-1</a:t>
                </a:r>
                <a:endParaRPr lang="en-US" altLang="zh-CN" sz="2400"/>
              </a:p>
              <a:p>
                <a:pPr eaLnBrk="1" hangingPunct="1">
                  <a:buFont typeface="Wingdings" panose="05000000000000000000" pitchFamily="2" charset="2"/>
                  <a:buNone/>
                </a:pPr>
                <a:r>
                  <a:rPr lang="en-US" altLang="zh-CN" sz="2400"/>
                  <a:t>   :       :       :         :</a:t>
                </a:r>
              </a:p>
              <a:p>
                <a:pPr eaLnBrk="1" hangingPunct="1">
                  <a:buFont typeface="Wingdings" panose="05000000000000000000" pitchFamily="2" charset="2"/>
                  <a:buNone/>
                </a:pPr>
                <a:r>
                  <a:rPr lang="en-US" altLang="zh-CN" sz="2400"/>
                  <a:t> a</a:t>
                </a:r>
                <a:r>
                  <a:rPr lang="en-US" altLang="zh-CN" sz="2400" baseline="-25000"/>
                  <a:t>m-1,0</a:t>
                </a:r>
                <a:r>
                  <a:rPr lang="en-US" altLang="zh-CN" sz="2400"/>
                  <a:t>  a</a:t>
                </a:r>
                <a:r>
                  <a:rPr lang="en-US" altLang="zh-CN" sz="2400" baseline="-25000"/>
                  <a:t>m-1,1</a:t>
                </a:r>
                <a:r>
                  <a:rPr lang="en-US" altLang="zh-CN" sz="2400"/>
                  <a:t> a</a:t>
                </a:r>
                <a:r>
                  <a:rPr lang="en-US" altLang="zh-CN" sz="2400" baseline="-25000"/>
                  <a:t>m1,2</a:t>
                </a:r>
                <a:r>
                  <a:rPr lang="en-US" altLang="zh-CN" sz="2400">
                    <a:latin typeface="Times New Roman" panose="02020603050405020304" pitchFamily="18" charset="0"/>
                  </a:rPr>
                  <a:t>…</a:t>
                </a:r>
                <a:r>
                  <a:rPr lang="en-US" altLang="zh-CN" sz="2400"/>
                  <a:t>a</a:t>
                </a:r>
                <a:r>
                  <a:rPr lang="en-US" altLang="zh-CN" sz="2400" baseline="-25000"/>
                  <a:t>m-1,n-1</a:t>
                </a:r>
                <a:r>
                  <a:rPr lang="en-US" altLang="zh-CN" sz="2400"/>
                  <a:t>      </a:t>
                </a:r>
                <a:endParaRPr lang="zh-CN" altLang="en-US" sz="2000" baseline="-25000">
                  <a:latin typeface="黑体" panose="02010609060101010101" pitchFamily="49" charset="-122"/>
                  <a:ea typeface="黑体" panose="02010609060101010101" pitchFamily="49" charset="-122"/>
                </a:endParaRPr>
              </a:p>
            </p:txBody>
          </p:sp>
        </p:grpSp>
        <p:sp>
          <p:nvSpPr>
            <p:cNvPr id="14346" name="AutoShape 30">
              <a:extLst>
                <a:ext uri="{FF2B5EF4-FFF2-40B4-BE49-F238E27FC236}">
                  <a16:creationId xmlns:a16="http://schemas.microsoft.com/office/drawing/2014/main" id="{F81361BC-8849-4F33-8CB7-89DDCE52655C}"/>
                </a:ext>
              </a:extLst>
            </p:cNvPr>
            <p:cNvSpPr>
              <a:spLocks/>
            </p:cNvSpPr>
            <p:nvPr/>
          </p:nvSpPr>
          <p:spPr bwMode="auto">
            <a:xfrm>
              <a:off x="431" y="2296"/>
              <a:ext cx="91" cy="182"/>
            </a:xfrm>
            <a:prstGeom prst="leftBracket">
              <a:avLst>
                <a:gd name="adj"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47" name="AutoShape 31">
              <a:extLst>
                <a:ext uri="{FF2B5EF4-FFF2-40B4-BE49-F238E27FC236}">
                  <a16:creationId xmlns:a16="http://schemas.microsoft.com/office/drawing/2014/main" id="{E8D921F7-0399-45EC-983B-FFE7C7EF37D5}"/>
                </a:ext>
              </a:extLst>
            </p:cNvPr>
            <p:cNvSpPr>
              <a:spLocks/>
            </p:cNvSpPr>
            <p:nvPr/>
          </p:nvSpPr>
          <p:spPr bwMode="auto">
            <a:xfrm>
              <a:off x="2608" y="2296"/>
              <a:ext cx="46" cy="181"/>
            </a:xfrm>
            <a:prstGeom prst="rightBracket">
              <a:avLst>
                <a:gd name="adj" fmla="val 3279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48" name="AutoShape 32">
              <a:extLst>
                <a:ext uri="{FF2B5EF4-FFF2-40B4-BE49-F238E27FC236}">
                  <a16:creationId xmlns:a16="http://schemas.microsoft.com/office/drawing/2014/main" id="{78645A59-7AD8-4638-8636-CF48D178C7D9}"/>
                </a:ext>
              </a:extLst>
            </p:cNvPr>
            <p:cNvSpPr>
              <a:spLocks/>
            </p:cNvSpPr>
            <p:nvPr/>
          </p:nvSpPr>
          <p:spPr bwMode="auto">
            <a:xfrm>
              <a:off x="2608" y="2614"/>
              <a:ext cx="46" cy="181"/>
            </a:xfrm>
            <a:prstGeom prst="rightBracket">
              <a:avLst>
                <a:gd name="adj" fmla="val 3279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49" name="AutoShape 33">
              <a:extLst>
                <a:ext uri="{FF2B5EF4-FFF2-40B4-BE49-F238E27FC236}">
                  <a16:creationId xmlns:a16="http://schemas.microsoft.com/office/drawing/2014/main" id="{2A1F2F71-55C6-4813-9E68-45B64D646DAF}"/>
                </a:ext>
              </a:extLst>
            </p:cNvPr>
            <p:cNvSpPr>
              <a:spLocks/>
            </p:cNvSpPr>
            <p:nvPr/>
          </p:nvSpPr>
          <p:spPr bwMode="auto">
            <a:xfrm>
              <a:off x="2608" y="3158"/>
              <a:ext cx="46" cy="181"/>
            </a:xfrm>
            <a:prstGeom prst="rightBracket">
              <a:avLst>
                <a:gd name="adj" fmla="val 3279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50" name="AutoShape 34">
              <a:extLst>
                <a:ext uri="{FF2B5EF4-FFF2-40B4-BE49-F238E27FC236}">
                  <a16:creationId xmlns:a16="http://schemas.microsoft.com/office/drawing/2014/main" id="{9064985C-5C37-498F-A56C-E98CF2DF647F}"/>
                </a:ext>
              </a:extLst>
            </p:cNvPr>
            <p:cNvSpPr>
              <a:spLocks/>
            </p:cNvSpPr>
            <p:nvPr/>
          </p:nvSpPr>
          <p:spPr bwMode="auto">
            <a:xfrm>
              <a:off x="431" y="2568"/>
              <a:ext cx="91" cy="182"/>
            </a:xfrm>
            <a:prstGeom prst="leftBracket">
              <a:avLst>
                <a:gd name="adj"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51" name="AutoShape 35">
              <a:extLst>
                <a:ext uri="{FF2B5EF4-FFF2-40B4-BE49-F238E27FC236}">
                  <a16:creationId xmlns:a16="http://schemas.microsoft.com/office/drawing/2014/main" id="{52BB181C-F28C-4398-BB14-6D0BFD60B51F}"/>
                </a:ext>
              </a:extLst>
            </p:cNvPr>
            <p:cNvSpPr>
              <a:spLocks/>
            </p:cNvSpPr>
            <p:nvPr/>
          </p:nvSpPr>
          <p:spPr bwMode="auto">
            <a:xfrm>
              <a:off x="431" y="3113"/>
              <a:ext cx="91" cy="182"/>
            </a:xfrm>
            <a:prstGeom prst="leftBracket">
              <a:avLst>
                <a:gd name="adj"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Tree>
  </p:cSld>
  <p:clrMapOvr>
    <a:masterClrMapping/>
  </p:clrMapOvr>
</p:sld>
</file>

<file path=ppt/theme/theme1.xml><?xml version="1.0" encoding="utf-8"?>
<a:theme xmlns:a="http://schemas.openxmlformats.org/drawingml/2006/main" name="数字图像处理">
  <a:themeElements>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数字图像处理">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数字图像处理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数字图像处理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数字图像处理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数字图像处理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数字图像处理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数字图像处理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Settings\acer\Application Data\Microsoft\Templates\数字图像处理.pot</Template>
  <TotalTime>3758</TotalTime>
  <Words>4286</Words>
  <Application>Microsoft Office PowerPoint</Application>
  <PresentationFormat>全屏显示(4:3)</PresentationFormat>
  <Paragraphs>658</Paragraphs>
  <Slides>32</Slides>
  <Notes>26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1" baseType="lpstr">
      <vt:lpstr>黑体</vt:lpstr>
      <vt:lpstr>华文彩云</vt:lpstr>
      <vt:lpstr>隶书</vt:lpstr>
      <vt:lpstr>Arial</vt:lpstr>
      <vt:lpstr>Tahoma</vt:lpstr>
      <vt:lpstr>Times New Roman</vt:lpstr>
      <vt:lpstr>Wingdings</vt:lpstr>
      <vt:lpstr>数字图像处理</vt:lpstr>
      <vt:lpstr>位图图像</vt:lpstr>
      <vt:lpstr>第五章 数组和广义表</vt:lpstr>
      <vt:lpstr>一、数组</vt:lpstr>
      <vt:lpstr>一、数组</vt:lpstr>
      <vt:lpstr>PowerPoint 演示文稿</vt:lpstr>
      <vt:lpstr>二、一维数组</vt:lpstr>
      <vt:lpstr>三、二维数组</vt:lpstr>
      <vt:lpstr>三、多维数组</vt:lpstr>
      <vt:lpstr>一、数组的顺序表示</vt:lpstr>
      <vt:lpstr>二、二维数组的顺序表示</vt:lpstr>
      <vt:lpstr>二、二维数组的顺序表示</vt:lpstr>
      <vt:lpstr>二、二维数组的顺序表示</vt:lpstr>
      <vt:lpstr>PowerPoint 演示文稿</vt:lpstr>
      <vt:lpstr>例：已知二维数组Am,m按行存储的元素地址公式是：  Loc(aij)= Loc(a11)+[(i-1)*m+(j-1)]*K , 请问按列存储的公式相同吗？</vt:lpstr>
      <vt:lpstr>PowerPoint 演示文稿</vt:lpstr>
      <vt:lpstr>三、多维数组的顺序表示</vt:lpstr>
      <vt:lpstr>三、多维数组的顺序表示</vt:lpstr>
      <vt:lpstr>一、矩阵的压缩存储</vt:lpstr>
      <vt:lpstr>二、特殊矩阵</vt:lpstr>
      <vt:lpstr>二、特殊矩阵</vt:lpstr>
      <vt:lpstr>二、特殊矩阵(对称下三角矩阵存储)</vt:lpstr>
      <vt:lpstr>二、特殊矩阵(对称上三角矩阵存储)</vt:lpstr>
      <vt:lpstr>二、特殊矩阵(三对角矩阵存储)</vt:lpstr>
      <vt:lpstr>三、稀疏矩阵</vt:lpstr>
      <vt:lpstr>三、稀疏矩阵(三元组)</vt:lpstr>
      <vt:lpstr>三、稀疏矩阵(转置运算)</vt:lpstr>
      <vt:lpstr>一、广义表的定义</vt:lpstr>
      <vt:lpstr>二、广义表举例</vt:lpstr>
      <vt:lpstr>三、广义表的表头</vt:lpstr>
      <vt:lpstr>四、广义表的表尾</vt:lpstr>
      <vt:lpstr>PowerPoint 演示文稿</vt:lpstr>
      <vt:lpstr>一、广义表的存储结构</vt:lpstr>
      <vt:lpstr>一、广义表的存储结构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蔡茂国</dc:creator>
  <cp:lastModifiedBy>yang fang</cp:lastModifiedBy>
  <cp:revision>626</cp:revision>
  <cp:lastPrinted>1601-01-01T00:00:00Z</cp:lastPrinted>
  <dcterms:created xsi:type="dcterms:W3CDTF">2002-05-23T03:32:32Z</dcterms:created>
  <dcterms:modified xsi:type="dcterms:W3CDTF">2021-12-26T09:43:42Z</dcterms:modified>
</cp:coreProperties>
</file>