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312" r:id="rId3"/>
    <p:sldId id="301" r:id="rId4"/>
    <p:sldId id="273" r:id="rId5"/>
    <p:sldId id="274" r:id="rId7"/>
    <p:sldId id="302" r:id="rId8"/>
    <p:sldId id="313" r:id="rId9"/>
    <p:sldId id="307" r:id="rId10"/>
    <p:sldId id="314" r:id="rId11"/>
    <p:sldId id="335" r:id="rId12"/>
    <p:sldId id="309" r:id="rId13"/>
    <p:sldId id="315" r:id="rId14"/>
    <p:sldId id="319" r:id="rId15"/>
    <p:sldId id="317" r:id="rId16"/>
    <p:sldId id="318" r:id="rId17"/>
    <p:sldId id="320" r:id="rId18"/>
    <p:sldId id="321" r:id="rId19"/>
    <p:sldId id="316" r:id="rId20"/>
    <p:sldId id="310" r:id="rId21"/>
    <p:sldId id="305" r:id="rId22"/>
    <p:sldId id="325" r:id="rId23"/>
    <p:sldId id="326" r:id="rId24"/>
    <p:sldId id="327" r:id="rId25"/>
    <p:sldId id="329" r:id="rId26"/>
    <p:sldId id="328" r:id="rId27"/>
    <p:sldId id="333" r:id="rId28"/>
    <p:sldId id="330" r:id="rId29"/>
    <p:sldId id="331" r:id="rId30"/>
    <p:sldId id="332" r:id="rId31"/>
    <p:sldId id="334" r:id="rId32"/>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zh" initials="y"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60093"/>
    <a:srgbClr val="FF66CC"/>
    <a:srgbClr val="FF0000"/>
    <a:srgbClr val="FF3300"/>
    <a:srgbClr val="FFFFCC"/>
    <a:srgbClr val="FF66FF"/>
    <a:srgbClr val="FFCC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p:restoredTop sz="94690"/>
  </p:normalViewPr>
  <p:slideViewPr>
    <p:cSldViewPr showGuides="1">
      <p:cViewPr>
        <p:scale>
          <a:sx n="66" d="100"/>
          <a:sy n="66" d="100"/>
        </p:scale>
        <p:origin x="-1692" y="-5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321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commentAuthors" Target="commentAuthors.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06-10-09T21:43:33.031" idx="8">
    <p:pos x="10" y="10"/>
    <p:text>参考：
http://www.cnbruce.com/blog/showlog.asp?log_id=1007&amp;cat_id=5</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06-10-09T21:43:19.609" idx="7">
    <p:pos x="10" y="10"/>
    <p:text>参考：http://www.cnbruce.com/blog/showlog.asp?log_id=1007&amp;cat_id=5</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06-10-09T20:18:08.296" idx="3">
    <p:pos x="10" y="10"/>
    <p:text>参考：http://sasky.blog.techweb.com.cn/archives/2006/2006919103150.shtml</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06-10-09T20:11:57.343" idx="2">
    <p:pos x="10" y="10"/>
    <p:text>参考文献：《智能控制理论与技术》孙增析</p:text>
  </p:cm>
</p:cmLst>
</file>

<file path=ppt/comments/comment5.xml><?xml version="1.0" encoding="utf-8"?>
<p:cmLst xmlns:a="http://schemas.openxmlformats.org/drawingml/2006/main" xmlns:r="http://schemas.openxmlformats.org/officeDocument/2006/relationships" xmlns:p="http://schemas.openxmlformats.org/presentationml/2006/main">
  <p:cm authorId="1" dt="2006-10-10T09:13:13.046" idx="9">
    <p:pos x="213" y="22"/>
    <p:text>参考文献：况 菲   基于混合人工势场遗传算法的移动机器人路径规划仿真研究</p:text>
  </p:cm>
</p:cmLst>
</file>

<file path=ppt/comments/comment6.xml><?xml version="1.0" encoding="utf-8"?>
<p:cmLst xmlns:a="http://schemas.openxmlformats.org/drawingml/2006/main" xmlns:r="http://schemas.openxmlformats.org/officeDocument/2006/relationships" xmlns:p="http://schemas.openxmlformats.org/presentationml/2006/main">
  <p:cm authorId="1" dt="2006-10-10T10:24:09.015" idx="10">
    <p:pos x="10" y="10"/>
    <p:text>参考文献：
智能控制理论与技术 孙增析</p:text>
  </p:cm>
</p:cmLst>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529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529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1748"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5530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530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530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32771" name="Rectangle 2"/>
          <p:cNvSpPr>
            <a:spLocks noRot="1" noTextEdit="1"/>
          </p:cNvSpPr>
          <p:nvPr>
            <p:ph type="sldImg"/>
          </p:nvPr>
        </p:nvSpPr>
        <p:spPr>
          <a:ln/>
        </p:spPr>
      </p:sp>
      <p:sp>
        <p:nvSpPr>
          <p:cNvPr id="32772" name="Rectangle 3"/>
          <p:cNvSpPr>
            <a:spLocks noGrp="1"/>
          </p:cNvSpPr>
          <p:nvPr>
            <p:ph type="body" idx="1"/>
          </p:nvPr>
        </p:nvSpPr>
        <p:spPr>
          <a:xfrm>
            <a:off x="914400" y="4343400"/>
            <a:ext cx="5029200" cy="4114800"/>
          </a:xfrm>
          <a:ln/>
        </p:spPr>
        <p:txBody>
          <a:bodyPr wrap="square" lIns="91440" tIns="45720" rIns="91440" bIns="45720" anchor="t"/>
          <a:p>
            <a:pPr lvl="0" eaLnBrk="1" hangingPunct="1"/>
            <a:r>
              <a:rPr lang="en-US" altLang="zh-CN" dirty="0"/>
              <a:t>1</a:t>
            </a:r>
            <a:r>
              <a:rPr lang="zh-CN" altLang="en-US" dirty="0"/>
              <a:t>、举例说明离散信号的概念（学生借书册数，每年招生数），以体温信号说明连续信号如何变为离散信号。</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en-US" altLang="zh-CN" sz="1400" dirty="0"/>
            </a:fld>
            <a:endParaRPr lang="en-US" altLang="zh-CN" sz="1400" dirty="0"/>
          </a:p>
        </p:txBody>
      </p:sp>
    </p:spTree>
  </p:cSld>
  <p:clrMapOvr>
    <a:masterClrMapping/>
  </p:clrMapOvr>
  <p:transition>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en-US" altLang="zh-CN" sz="1400" dirty="0"/>
            </a:fld>
            <a:endParaRPr lang="en-US" altLang="zh-CN" sz="1400" dirty="0"/>
          </a:p>
        </p:txBody>
      </p:sp>
    </p:spTree>
  </p:cSld>
  <p:clrMapOvr>
    <a:masterClrMapping/>
  </p:clrMapOvr>
  <p:transition>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en-US" altLang="zh-CN" sz="1400" dirty="0"/>
            </a:fld>
            <a:endParaRPr lang="en-US" altLang="zh-CN" sz="1400" dirty="0"/>
          </a:p>
        </p:txBody>
      </p:sp>
    </p:spTree>
  </p:cSld>
  <p:clrMapOvr>
    <a:masterClrMapping/>
  </p:clrMapOvr>
  <p:transition>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85800" y="1981200"/>
            <a:ext cx="38100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685800" y="4114800"/>
            <a:ext cx="38100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内容占位符 5"/>
          <p:cNvSpPr>
            <a:spLocks noGrp="1"/>
          </p:cNvSpPr>
          <p:nvPr>
            <p:ph sz="quarter" idx="4"/>
          </p:nvPr>
        </p:nvSpPr>
        <p:spPr>
          <a:xfrm>
            <a:off x="4648200" y="4114800"/>
            <a:ext cx="38100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algn="r" eaLnBrk="1" hangingPunct="1"/>
            <a:fld id="{9A0DB2DC-4C9A-4742-B13C-FB6460FD3503}" type="slidenum">
              <a:rPr lang="en-US" altLang="zh-CN" sz="1400" dirty="0"/>
            </a:fld>
            <a:endParaRPr lang="en-US" altLang="zh-CN" sz="1400" dirty="0"/>
          </a:p>
        </p:txBody>
      </p:sp>
    </p:spTree>
  </p:cSld>
  <p:clrMapOvr>
    <a:masterClrMapping/>
  </p:clrMapOvr>
  <p:transition>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lvl="0" algn="r" eaLnBrk="1" hangingPunct="1"/>
            <a:fld id="{9A0DB2DC-4C9A-4742-B13C-FB6460FD3503}" type="slidenum">
              <a:rPr lang="en-US" altLang="zh-CN" sz="1400" dirty="0"/>
            </a:fld>
            <a:endParaRPr lang="en-US" altLang="zh-CN" sz="1400" dirty="0"/>
          </a:p>
        </p:txBody>
      </p:sp>
    </p:spTree>
  </p:cSld>
  <p:clrMapOvr>
    <a:masterClrMapping/>
  </p:clrMapOvr>
  <p:transition>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en-US" altLang="zh-CN" sz="1400" dirty="0"/>
            </a:fld>
            <a:endParaRPr lang="en-US" altLang="zh-CN" sz="1400" dirty="0"/>
          </a:p>
        </p:txBody>
      </p:sp>
    </p:spTree>
  </p:cSld>
  <p:clrMapOvr>
    <a:masterClrMapping/>
  </p:clrMapOvr>
  <p:transition>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en-US" altLang="zh-CN" sz="1400" dirty="0"/>
            </a:fld>
            <a:endParaRPr lang="en-US" altLang="zh-CN" sz="1400" dirty="0"/>
          </a:p>
        </p:txBody>
      </p:sp>
    </p:spTree>
  </p:cSld>
  <p:clrMapOvr>
    <a:masterClrMapping/>
  </p:clrMapOvr>
  <p:transition>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en-US" altLang="zh-CN" sz="1400" dirty="0"/>
            </a:fld>
            <a:endParaRPr lang="en-US" altLang="zh-CN" sz="1400" dirty="0"/>
          </a:p>
        </p:txBody>
      </p:sp>
    </p:spTree>
  </p:cSld>
  <p:clrMapOvr>
    <a:masterClrMapping/>
  </p:clrMapOvr>
  <p:transition>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algn="r" eaLnBrk="1" hangingPunct="1"/>
            <a:fld id="{9A0DB2DC-4C9A-4742-B13C-FB6460FD3503}" type="slidenum">
              <a:rPr lang="en-US" altLang="zh-CN" sz="1400" dirty="0"/>
            </a:fld>
            <a:endParaRPr lang="en-US" altLang="zh-CN" sz="1400" dirty="0"/>
          </a:p>
        </p:txBody>
      </p:sp>
    </p:spTree>
  </p:cSld>
  <p:clrMapOvr>
    <a:masterClrMapping/>
  </p:clrMapOvr>
  <p:transition>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lgn="r" eaLnBrk="1" hangingPunct="1"/>
            <a:fld id="{9A0DB2DC-4C9A-4742-B13C-FB6460FD3503}" type="slidenum">
              <a:rPr lang="en-US" altLang="zh-CN" sz="1400" dirty="0"/>
            </a:fld>
            <a:endParaRPr lang="en-US" altLang="zh-CN" sz="1400" dirty="0"/>
          </a:p>
        </p:txBody>
      </p:sp>
    </p:spTree>
  </p:cSld>
  <p:clrMapOvr>
    <a:masterClrMapping/>
  </p:clrMapOvr>
  <p:transition>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lgn="r" eaLnBrk="1" hangingPunct="1"/>
            <a:fld id="{9A0DB2DC-4C9A-4742-B13C-FB6460FD3503}" type="slidenum">
              <a:rPr lang="en-US" altLang="zh-CN" sz="1400" dirty="0"/>
            </a:fld>
            <a:endParaRPr lang="en-US" altLang="zh-CN" sz="1400" dirty="0"/>
          </a:p>
        </p:txBody>
      </p:sp>
    </p:spTree>
  </p:cSld>
  <p:clrMapOvr>
    <a:masterClrMapping/>
  </p:clrMapOvr>
  <p:transition>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en-US" altLang="zh-CN" sz="1400" dirty="0"/>
            </a:fld>
            <a:endParaRPr lang="en-US" altLang="zh-CN" sz="1400" dirty="0"/>
          </a:p>
        </p:txBody>
      </p:sp>
    </p:spTree>
  </p:cSld>
  <p:clrMapOvr>
    <a:masterClrMapping/>
  </p:clrMapOvr>
  <p:transition>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en-US" altLang="zh-CN" sz="1400" dirty="0"/>
            </a:fld>
            <a:endParaRPr lang="en-US" altLang="zh-CN" sz="1400" dirty="0"/>
          </a:p>
        </p:txBody>
      </p:sp>
    </p:spTree>
  </p:cSld>
  <p:clrMapOvr>
    <a:masterClrMapping/>
  </p:clrMapOvr>
  <p:transition>
    <p:randomBar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blipFill>
        <a:effectLst/>
      </p:bgPr>
    </p:bg>
    <p:spTree>
      <p:nvGrpSpPr>
        <p:cNvPr id="1" name=""/>
        <p:cNvGrpSpPr/>
        <p:nvPr/>
      </p:nvGrpSpPr>
      <p:grpSpPr/>
      <p:sp>
        <p:nvSpPr>
          <p:cNvPr id="2050" name="Rectangle 2"/>
          <p:cNvSpPr>
            <a:spLocks noGrp="1"/>
          </p:cNvSpPr>
          <p:nvPr>
            <p:ph type="title"/>
          </p:nvPr>
        </p:nvSpPr>
        <p:spPr>
          <a:xfrm>
            <a:off x="685800" y="609600"/>
            <a:ext cx="77724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2051" name="Rectangle 3"/>
          <p:cNvSpPr>
            <a:spLocks noGrp="1"/>
          </p:cNvSpPr>
          <p:nvPr>
            <p:ph type="body" idx="1"/>
          </p:nvPr>
        </p:nvSpPr>
        <p:spPr>
          <a:xfrm>
            <a:off x="685800" y="1981200"/>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p>
            <a:pPr lvl="0" algn="r" eaLnBrk="1" hangingPunct="1"/>
            <a:fld id="{9A0DB2DC-4C9A-4742-B13C-FB6460FD3503}" type="slidenum">
              <a:rPr lang="en-US" altLang="zh-CN" sz="1400" dirty="0"/>
            </a:fld>
            <a:endParaRPr lang="en-US" altLang="zh-CN" sz="14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randomBar dir="vert"/>
  </p:transition>
  <p:hf sldNum="0" hdr="0" ftr="0" dt="0"/>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4.xml"/><Relationship Id="rId4" Type="http://schemas.openxmlformats.org/officeDocument/2006/relationships/image" Target="../media/image10.wmf"/><Relationship Id="rId3" Type="http://schemas.openxmlformats.org/officeDocument/2006/relationships/oleObject" Target="../embeddings/oleObject2.bin"/><Relationship Id="rId2" Type="http://schemas.openxmlformats.org/officeDocument/2006/relationships/image" Target="../media/image9.wmf"/><Relationship Id="rId1"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slideLayout" Target="../slideLayouts/slideLayout2.xml"/><Relationship Id="rId1" Type="http://schemas.openxmlformats.org/officeDocument/2006/relationships/image" Target="../media/image11.wmf"/></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slide" Target="slide19.xml"/><Relationship Id="rId2" Type="http://schemas.openxmlformats.org/officeDocument/2006/relationships/slide" Target="slide4.xml"/><Relationship Id="rId1" Type="http://schemas.openxmlformats.org/officeDocument/2006/relationships/slide" Target="slide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slide" Target="slide10.xml"/><Relationship Id="rId3" Type="http://schemas.openxmlformats.org/officeDocument/2006/relationships/slide" Target="slide7.xml"/><Relationship Id="rId2" Type="http://schemas.openxmlformats.org/officeDocument/2006/relationships/slide" Target="slide18.xml"/><Relationship Id="rId1" Type="http://schemas.openxmlformats.org/officeDocument/2006/relationships/slide" Target="slide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3522" name="Rectangle 2"/>
          <p:cNvSpPr>
            <a:spLocks noGrp="1" noChangeArrowheads="1"/>
          </p:cNvSpPr>
          <p:nvPr>
            <p:ph type="ctr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000" i="0" u="none" strike="noStrike" kern="0" cap="none" spc="0" normalizeH="0" baseline="0" noProof="0" smtClean="0">
                <a:ln>
                  <a:noFill/>
                </a:ln>
                <a:solidFill>
                  <a:srgbClr val="FF0066"/>
                </a:solidFill>
                <a:effectLst>
                  <a:outerShdw blurRad="38100" dist="38100" dir="2700000" algn="tl">
                    <a:srgbClr val="000000"/>
                  </a:outerShdw>
                </a:effectLst>
                <a:uLnTx/>
                <a:uFillTx/>
                <a:latin typeface="华文彩云" panose="02010800040101010101" pitchFamily="2" charset="-122"/>
                <a:ea typeface="华文彩云" panose="02010800040101010101" pitchFamily="2" charset="-122"/>
                <a:cs typeface="+mj-cs"/>
              </a:rPr>
              <a:t>专题</a:t>
            </a:r>
            <a:r>
              <a:rPr kumimoji="1" lang="en-US" altLang="zh-CN" sz="4000" i="0" u="none" strike="noStrike" kern="0" cap="none" spc="0" normalizeH="0" baseline="0" noProof="0" smtClean="0">
                <a:ln>
                  <a:noFill/>
                </a:ln>
                <a:solidFill>
                  <a:srgbClr val="FF0066"/>
                </a:solidFill>
                <a:effectLst>
                  <a:outerShdw blurRad="38100" dist="38100" dir="2700000" algn="tl">
                    <a:srgbClr val="000000"/>
                  </a:outerShdw>
                </a:effectLst>
                <a:uLnTx/>
                <a:uFillTx/>
                <a:latin typeface="华文彩云" panose="02010800040101010101" pitchFamily="2" charset="-122"/>
                <a:ea typeface="华文彩云" panose="02010800040101010101" pitchFamily="2" charset="-122"/>
                <a:cs typeface="+mj-cs"/>
              </a:rPr>
              <a:t>4 </a:t>
            </a:r>
            <a:r>
              <a:rPr kumimoji="1" lang="zh-CN" altLang="en-US" sz="4000" i="0" u="none" strike="noStrike" kern="0" cap="none" spc="0" normalizeH="0" baseline="0" noProof="0" smtClean="0">
                <a:ln>
                  <a:noFill/>
                </a:ln>
                <a:solidFill>
                  <a:srgbClr val="FF0066"/>
                </a:solidFill>
                <a:effectLst>
                  <a:outerShdw blurRad="38100" dist="38100" dir="2700000" algn="tl">
                    <a:srgbClr val="000000"/>
                  </a:outerShdw>
                </a:effectLst>
                <a:uLnTx/>
                <a:uFillTx/>
                <a:latin typeface="华文彩云" panose="02010800040101010101" pitchFamily="2" charset="-122"/>
                <a:ea typeface="华文彩云" panose="02010800040101010101" pitchFamily="2" charset="-122"/>
                <a:cs typeface="+mj-cs"/>
              </a:rPr>
              <a:t>嵌入式系统的算法设计</a:t>
            </a:r>
            <a:br>
              <a:rPr kumimoji="1" lang="zh-CN" altLang="en-US" sz="4000" i="0" u="none" strike="noStrike" kern="0" cap="none" spc="0" normalizeH="0" baseline="0" noProof="0" smtClean="0">
                <a:ln>
                  <a:noFill/>
                </a:ln>
                <a:solidFill>
                  <a:srgbClr val="FF0066"/>
                </a:solidFill>
                <a:effectLst>
                  <a:outerShdw blurRad="38100" dist="38100" dir="2700000" algn="tl">
                    <a:srgbClr val="000000"/>
                  </a:outerShdw>
                </a:effectLst>
                <a:uLnTx/>
                <a:uFillTx/>
                <a:latin typeface="华文彩云" panose="02010800040101010101" pitchFamily="2" charset="-122"/>
                <a:ea typeface="华文彩云" panose="02010800040101010101" pitchFamily="2" charset="-122"/>
                <a:cs typeface="+mj-cs"/>
              </a:rPr>
            </a:br>
            <a:r>
              <a:rPr kumimoji="1" lang="zh-CN" altLang="en-US" sz="3200" i="0" u="none" strike="noStrike" kern="0" cap="none" spc="0" normalizeH="0" baseline="0" noProof="0" smtClean="0">
                <a:ln>
                  <a:noFill/>
                </a:ln>
                <a:solidFill>
                  <a:srgbClr val="FF0066"/>
                </a:solidFill>
                <a:effectLst/>
                <a:uLnTx/>
                <a:uFillTx/>
                <a:latin typeface="华文彩云" panose="02010800040101010101" pitchFamily="2" charset="-122"/>
                <a:ea typeface="华文彩云" panose="02010800040101010101" pitchFamily="2" charset="-122"/>
                <a:cs typeface="+mj-cs"/>
              </a:rPr>
              <a:t>嵌入式</a:t>
            </a:r>
            <a:r>
              <a:rPr kumimoji="1" lang="zh-CN" altLang="en-US" sz="3200" i="0" u="none" strike="noStrike" kern="0" cap="none" spc="0" normalizeH="0" baseline="0" noProof="0" smtClean="0">
                <a:ln>
                  <a:noFill/>
                </a:ln>
                <a:solidFill>
                  <a:srgbClr val="FF0066"/>
                </a:solidFill>
                <a:effectLst/>
                <a:uLnTx/>
                <a:uFillTx/>
                <a:latin typeface="华文彩云" panose="02010800040101010101" pitchFamily="2" charset="-122"/>
                <a:ea typeface="华文彩云" panose="02010800040101010101" pitchFamily="2" charset="-122"/>
                <a:cs typeface="+mj-cs"/>
              </a:rPr>
              <a:t>机器人路径规划概述</a:t>
            </a:r>
            <a:endParaRPr kumimoji="1" lang="zh-CN" altLang="en-US" sz="4000" i="0" u="none" strike="noStrike" kern="0" cap="none" spc="0" normalizeH="0" baseline="0" noProof="0" smtClean="0">
              <a:ln>
                <a:noFill/>
              </a:ln>
              <a:solidFill>
                <a:srgbClr val="FF0066"/>
              </a:solidFill>
              <a:effectLst>
                <a:outerShdw blurRad="38100" dist="38100" dir="2700000" algn="tl">
                  <a:srgbClr val="000000"/>
                </a:outerShdw>
              </a:effectLst>
              <a:uLnTx/>
              <a:uFillTx/>
              <a:latin typeface="华文彩云" panose="02010800040101010101" pitchFamily="2" charset="-122"/>
              <a:ea typeface="华文彩云" panose="02010800040101010101" pitchFamily="2" charset="-122"/>
              <a:cs typeface="+mj-cs"/>
            </a:endParaRPr>
          </a:p>
        </p:txBody>
      </p:sp>
      <p:sp>
        <p:nvSpPr>
          <p:cNvPr id="3075" name="Rectangle 3"/>
          <p:cNvSpPr>
            <a:spLocks noGrp="1"/>
          </p:cNvSpPr>
          <p:nvPr>
            <p:ph type="subTitle" idx="1"/>
          </p:nvPr>
        </p:nvSpPr>
        <p:spPr>
          <a:ln/>
        </p:spPr>
        <p:txBody>
          <a:bodyPr vert="horz" wrap="square" lIns="91440" tIns="45720" rIns="91440" bIns="45720" anchor="t"/>
          <a:p>
            <a:pPr eaLnBrk="1" hangingPunct="1"/>
            <a:r>
              <a:rPr kumimoji="1" lang="en-US" altLang="zh-CN" dirty="0">
                <a:latin typeface="+mn-lt"/>
                <a:ea typeface="+mn-ea"/>
                <a:cs typeface="+mn-cs"/>
              </a:rPr>
              <a:t> </a:t>
            </a:r>
            <a:endParaRPr kumimoji="1" lang="en-US" altLang="zh-CN" dirty="0">
              <a:latin typeface="+mn-lt"/>
              <a:ea typeface="+mn-ea"/>
              <a:cs typeface="+mn-cs"/>
            </a:endParaRPr>
          </a:p>
        </p:txBody>
      </p:sp>
    </p:spTree>
  </p:cSld>
  <p:clrMapOvr>
    <a:masterClrMapping/>
  </p:clrMapOvr>
  <p:transition>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a:ln/>
        </p:spPr>
        <p:txBody>
          <a:bodyPr vert="horz" wrap="square" lIns="91440" tIns="45720" rIns="91440" bIns="45720" anchor="ctr"/>
          <a:p>
            <a:pPr eaLnBrk="1" hangingPunct="1"/>
            <a:r>
              <a:rPr lang="en-US" altLang="zh-CN" dirty="0"/>
              <a:t>2.3</a:t>
            </a:r>
            <a:r>
              <a:rPr lang="zh-CN" altLang="en-US" dirty="0"/>
              <a:t>智能化路径规划方法</a:t>
            </a:r>
            <a:endParaRPr lang="zh-CN" altLang="en-US" dirty="0"/>
          </a:p>
        </p:txBody>
      </p:sp>
      <p:sp>
        <p:nvSpPr>
          <p:cNvPr id="12291" name="Rectangle 3"/>
          <p:cNvSpPr>
            <a:spLocks noGrp="1"/>
          </p:cNvSpPr>
          <p:nvPr>
            <p:ph idx="1"/>
          </p:nvPr>
        </p:nvSpPr>
        <p:spPr>
          <a:ln/>
        </p:spPr>
        <p:txBody>
          <a:bodyPr vert="horz" wrap="square" lIns="91440" tIns="45720" rIns="91440" bIns="45720" anchor="t"/>
          <a:p>
            <a:pPr eaLnBrk="1" hangingPunct="1"/>
            <a:r>
              <a:rPr lang="zh-CN" altLang="en-US" dirty="0"/>
              <a:t>基于逻辑推理的路径规划方法</a:t>
            </a:r>
            <a:endParaRPr lang="zh-CN" altLang="en-US" dirty="0"/>
          </a:p>
          <a:p>
            <a:pPr eaLnBrk="1" hangingPunct="1"/>
            <a:r>
              <a:rPr lang="zh-CN" altLang="en-US" dirty="0"/>
              <a:t>基于模糊逻辑的路径规划方法</a:t>
            </a:r>
            <a:endParaRPr lang="zh-CN" altLang="en-US" dirty="0"/>
          </a:p>
          <a:p>
            <a:pPr eaLnBrk="1" hangingPunct="1"/>
            <a:r>
              <a:rPr lang="zh-CN" altLang="en-US" dirty="0"/>
              <a:t>基于强化学习的路径规划方法</a:t>
            </a:r>
            <a:endParaRPr lang="zh-CN" altLang="en-US" dirty="0"/>
          </a:p>
          <a:p>
            <a:pPr eaLnBrk="1" hangingPunct="1"/>
            <a:r>
              <a:rPr lang="zh-CN" altLang="en-US" dirty="0"/>
              <a:t>基于遗传算法的路径规划方法</a:t>
            </a:r>
            <a:endParaRPr lang="zh-CN" altLang="en-US" dirty="0"/>
          </a:p>
          <a:p>
            <a:pPr eaLnBrk="1" hangingPunct="1"/>
            <a:r>
              <a:rPr lang="zh-CN" altLang="en-US" dirty="0"/>
              <a:t>基于神经网络的路径规划方法</a:t>
            </a:r>
            <a:endParaRPr lang="zh-CN" altLang="en-US" dirty="0"/>
          </a:p>
          <a:p>
            <a:pPr eaLnBrk="1" hangingPunct="1"/>
            <a:endParaRPr lang="en-US" altLang="zh-CN" dirty="0"/>
          </a:p>
        </p:txBody>
      </p:sp>
    </p:spTree>
  </p:cSld>
  <p:clrMapOvr>
    <a:masterClrMapping/>
  </p:clrMapOvr>
  <p:transition>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p:nvPr>
        </p:nvSpPr>
        <p:spPr>
          <a:ln/>
        </p:spPr>
        <p:txBody>
          <a:bodyPr vert="horz" wrap="square" lIns="91440" tIns="45720" rIns="91440" bIns="45720" anchor="ctr"/>
          <a:p>
            <a:pPr eaLnBrk="1" hangingPunct="1"/>
            <a:r>
              <a:rPr lang="en-US" altLang="zh-CN" sz="4000" dirty="0"/>
              <a:t>2.31</a:t>
            </a:r>
            <a:r>
              <a:rPr lang="zh-CN" altLang="en-US" sz="4000" dirty="0"/>
              <a:t>基于逻辑推理的路径规划方法</a:t>
            </a:r>
            <a:endParaRPr lang="zh-CN" altLang="en-US" sz="4000" dirty="0"/>
          </a:p>
        </p:txBody>
      </p:sp>
      <p:pic>
        <p:nvPicPr>
          <p:cNvPr id="13315" name="Picture 6"/>
          <p:cNvPicPr>
            <a:picLocks noChangeAspect="1"/>
          </p:cNvPicPr>
          <p:nvPr/>
        </p:nvPicPr>
        <p:blipFill>
          <a:blip r:embed="rId1"/>
          <a:stretch>
            <a:fillRect/>
          </a:stretch>
        </p:blipFill>
        <p:spPr>
          <a:xfrm>
            <a:off x="5148263" y="1922463"/>
            <a:ext cx="3302000" cy="4170362"/>
          </a:xfrm>
          <a:prstGeom prst="rect">
            <a:avLst/>
          </a:prstGeom>
          <a:noFill/>
          <a:ln w="9525">
            <a:noFill/>
          </a:ln>
        </p:spPr>
      </p:pic>
      <p:sp>
        <p:nvSpPr>
          <p:cNvPr id="13316" name="Text Box 7"/>
          <p:cNvSpPr txBox="1"/>
          <p:nvPr/>
        </p:nvSpPr>
        <p:spPr>
          <a:xfrm>
            <a:off x="684213" y="1989138"/>
            <a:ext cx="4321175" cy="457200"/>
          </a:xfrm>
          <a:prstGeom prst="rect">
            <a:avLst/>
          </a:prstGeom>
          <a:noFill/>
          <a:ln w="9525">
            <a:noFill/>
          </a:ln>
        </p:spPr>
        <p:txBody>
          <a:bodyPr>
            <a:spAutoFit/>
          </a:bodyPr>
          <a:p>
            <a:pPr lvl="0" eaLnBrk="1" hangingPunct="1">
              <a:spcBef>
                <a:spcPct val="50000"/>
              </a:spcBef>
            </a:pPr>
            <a:endParaRPr lang="zh-CN" altLang="zh-CN" dirty="0">
              <a:latin typeface="Times New Roman" panose="02020603050405020304" pitchFamily="18" charset="0"/>
              <a:ea typeface="宋体" panose="02010600030101010101" pitchFamily="2" charset="-122"/>
            </a:endParaRPr>
          </a:p>
        </p:txBody>
      </p:sp>
      <p:sp>
        <p:nvSpPr>
          <p:cNvPr id="13317" name="Text Box 8"/>
          <p:cNvSpPr txBox="1"/>
          <p:nvPr/>
        </p:nvSpPr>
        <p:spPr>
          <a:xfrm>
            <a:off x="684213" y="1989138"/>
            <a:ext cx="4089400" cy="3706812"/>
          </a:xfrm>
          <a:prstGeom prst="rect">
            <a:avLst/>
          </a:prstGeom>
          <a:noFill/>
          <a:ln w="9525">
            <a:noFill/>
          </a:ln>
        </p:spPr>
        <p:txBody>
          <a:bodyPr>
            <a:spAutoFit/>
          </a:bodyPr>
          <a:p>
            <a:pPr lvl="0" eaLnBrk="1" hangingPunct="1">
              <a:spcBef>
                <a:spcPct val="20000"/>
              </a:spcBef>
            </a:pP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定义一个状态（</a:t>
            </a:r>
            <a:r>
              <a:rPr lang="en-US" altLang="zh-CN" dirty="0">
                <a:latin typeface="Times New Roman" panose="02020603050405020304" pitchFamily="18" charset="0"/>
                <a:ea typeface="宋体" panose="02010600030101010101" pitchFamily="2" charset="-122"/>
              </a:rPr>
              <a:t>state</a:t>
            </a:r>
            <a:r>
              <a:rPr lang="zh-CN" altLang="en-US" dirty="0">
                <a:latin typeface="Times New Roman" panose="02020603050405020304" pitchFamily="18" charset="0"/>
                <a:ea typeface="宋体" panose="02010600030101010101" pitchFamily="2" charset="-122"/>
              </a:rPr>
              <a:t>）集，该集合反映机器人通过传感器测得的当前状态。</a:t>
            </a:r>
            <a:endParaRPr lang="zh-CN" altLang="en-US" dirty="0">
              <a:latin typeface="Times New Roman" panose="02020603050405020304" pitchFamily="18" charset="0"/>
              <a:ea typeface="宋体" panose="02010600030101010101" pitchFamily="2" charset="-122"/>
            </a:endParaRPr>
          </a:p>
          <a:p>
            <a:pPr lvl="0" eaLnBrk="1" hangingPunct="1">
              <a:spcBef>
                <a:spcPct val="20000"/>
              </a:spcBef>
            </a:pP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定义一个行为（</a:t>
            </a:r>
            <a:r>
              <a:rPr lang="en-US" altLang="zh-CN" dirty="0">
                <a:latin typeface="Times New Roman" panose="02020603050405020304" pitchFamily="18" charset="0"/>
                <a:ea typeface="宋体" panose="02010600030101010101" pitchFamily="2" charset="-122"/>
              </a:rPr>
              <a:t>action</a:t>
            </a:r>
            <a:r>
              <a:rPr lang="zh-CN" altLang="en-US" dirty="0">
                <a:latin typeface="Times New Roman" panose="02020603050405020304" pitchFamily="18" charset="0"/>
                <a:ea typeface="宋体" panose="02010600030101010101" pitchFamily="2" charset="-122"/>
              </a:rPr>
              <a:t>）集，该集合反映了机器人当前可以采取的动作。</a:t>
            </a:r>
            <a:endParaRPr lang="zh-CN" altLang="en-US" dirty="0">
              <a:latin typeface="Times New Roman" panose="02020603050405020304" pitchFamily="18" charset="0"/>
              <a:ea typeface="宋体" panose="02010600030101010101" pitchFamily="2" charset="-122"/>
            </a:endParaRPr>
          </a:p>
          <a:p>
            <a:pPr lvl="0" eaLnBrk="1" hangingPunct="1">
              <a:spcBef>
                <a:spcPct val="20000"/>
              </a:spcBef>
            </a:pPr>
            <a:r>
              <a:rPr lang="en-US" altLang="zh-CN" dirty="0">
                <a:latin typeface="Times New Roman" panose="02020603050405020304" pitchFamily="18" charset="0"/>
                <a:ea typeface="宋体" panose="02010600030101010101" pitchFamily="2" charset="-122"/>
              </a:rPr>
              <a:t>3.</a:t>
            </a:r>
            <a:r>
              <a:rPr lang="zh-CN" altLang="en-US" dirty="0">
                <a:latin typeface="Times New Roman" panose="02020603050405020304" pitchFamily="18" charset="0"/>
                <a:ea typeface="宋体" panose="02010600030101010101" pitchFamily="2" charset="-122"/>
              </a:rPr>
              <a:t>确定从状态到行为的映射关系。</a:t>
            </a:r>
            <a:endParaRPr lang="zh-CN" altLang="en-US" dirty="0">
              <a:latin typeface="Times New Roman" panose="02020603050405020304" pitchFamily="18" charset="0"/>
              <a:ea typeface="宋体" panose="02010600030101010101" pitchFamily="2" charset="-122"/>
            </a:endParaRPr>
          </a:p>
          <a:p>
            <a:pPr lvl="0" eaLnBrk="1" hangingPunct="1">
              <a:spcBef>
                <a:spcPct val="50000"/>
              </a:spcBef>
            </a:pPr>
            <a:endParaRPr lang="en-US" altLang="zh-CN" dirty="0">
              <a:latin typeface="Times New Roman" panose="02020603050405020304" pitchFamily="18" charset="0"/>
              <a:ea typeface="宋体" panose="02010600030101010101" pitchFamily="2" charset="-122"/>
            </a:endParaRPr>
          </a:p>
        </p:txBody>
      </p:sp>
    </p:spTree>
  </p:cSld>
  <p:clrMapOvr>
    <a:masterClrMapping/>
  </p:clrMapOvr>
  <p:transition>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a:ln/>
        </p:spPr>
        <p:txBody>
          <a:bodyPr vert="horz" wrap="square" lIns="91440" tIns="45720" rIns="91440" bIns="45720" anchor="ctr"/>
          <a:p>
            <a:pPr eaLnBrk="1" hangingPunct="1"/>
            <a:r>
              <a:rPr lang="en-US" altLang="zh-CN" sz="4000" dirty="0"/>
              <a:t>2.32</a:t>
            </a:r>
            <a:r>
              <a:rPr lang="zh-CN" altLang="en-US" sz="4000" dirty="0"/>
              <a:t>基于模糊逻辑的路径规划方法</a:t>
            </a:r>
            <a:endParaRPr lang="zh-CN" altLang="en-US" sz="4000" dirty="0"/>
          </a:p>
        </p:txBody>
      </p:sp>
      <p:sp>
        <p:nvSpPr>
          <p:cNvPr id="14339" name="Rectangle 3"/>
          <p:cNvSpPr>
            <a:spLocks noGrp="1"/>
          </p:cNvSpPr>
          <p:nvPr>
            <p:ph idx="1"/>
          </p:nvPr>
        </p:nvSpPr>
        <p:spPr>
          <a:ln/>
        </p:spPr>
        <p:txBody>
          <a:bodyPr vert="horz" wrap="square" lIns="91440" tIns="45720" rIns="91440" bIns="45720" anchor="t"/>
          <a:p>
            <a:pPr eaLnBrk="1" hangingPunct="1"/>
            <a:r>
              <a:rPr lang="zh-CN" altLang="en-US" dirty="0"/>
              <a:t>在基于逻辑推理的路径规划方法基础进行改进：</a:t>
            </a:r>
            <a:endParaRPr lang="zh-CN" altLang="en-US" dirty="0"/>
          </a:p>
          <a:p>
            <a:pPr lvl="1" eaLnBrk="1" hangingPunct="1"/>
            <a:r>
              <a:rPr lang="zh-CN" altLang="en-US" dirty="0"/>
              <a:t>传感器的一次测量值与多个状态对应，每个状态有一个隶属度对应。</a:t>
            </a:r>
            <a:endParaRPr lang="zh-CN" altLang="en-US" dirty="0"/>
          </a:p>
          <a:p>
            <a:pPr lvl="1" eaLnBrk="1" hangingPunct="1"/>
            <a:r>
              <a:rPr lang="zh-CN" altLang="en-US" dirty="0"/>
              <a:t>根据模糊推理结果确定行为。</a:t>
            </a:r>
            <a:endParaRPr lang="zh-CN" altLang="en-US" dirty="0"/>
          </a:p>
        </p:txBody>
      </p:sp>
    </p:spTree>
  </p:cSld>
  <p:clrMapOvr>
    <a:masterClrMapping/>
  </p:clrMapOvr>
  <p:transition>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title"/>
          </p:nvPr>
        </p:nvSpPr>
        <p:spPr>
          <a:ln/>
        </p:spPr>
        <p:txBody>
          <a:bodyPr vert="horz" wrap="square" lIns="91440" tIns="45720" rIns="91440" bIns="45720" anchor="ctr"/>
          <a:p>
            <a:pPr eaLnBrk="1" hangingPunct="1"/>
            <a:r>
              <a:rPr lang="en-US" altLang="zh-CN" dirty="0"/>
              <a:t>2.33</a:t>
            </a:r>
            <a:r>
              <a:rPr lang="zh-CN" altLang="en-US" dirty="0"/>
              <a:t>基于强化学习的路径规划</a:t>
            </a:r>
            <a:endParaRPr lang="zh-CN" altLang="en-US" dirty="0"/>
          </a:p>
        </p:txBody>
      </p:sp>
      <p:sp>
        <p:nvSpPr>
          <p:cNvPr id="15363" name="Rectangle 3"/>
          <p:cNvSpPr>
            <a:spLocks noGrp="1"/>
          </p:cNvSpPr>
          <p:nvPr>
            <p:ph idx="1"/>
          </p:nvPr>
        </p:nvSpPr>
        <p:spPr>
          <a:ln/>
        </p:spPr>
        <p:txBody>
          <a:bodyPr vert="horz" wrap="square" lIns="91440" tIns="45720" rIns="91440" bIns="45720" anchor="t"/>
          <a:p>
            <a:pPr eaLnBrk="1" hangingPunct="1"/>
            <a:r>
              <a:rPr lang="zh-CN" altLang="en-US" dirty="0"/>
              <a:t>在基于逻辑推理的路径规划方法基础进行改进：</a:t>
            </a:r>
            <a:endParaRPr lang="zh-CN" altLang="en-US" dirty="0"/>
          </a:p>
          <a:p>
            <a:pPr lvl="1" eaLnBrk="1" hangingPunct="1"/>
            <a:r>
              <a:rPr lang="zh-CN" altLang="en-US" dirty="0"/>
              <a:t>具有在线学习功能（通过</a:t>
            </a:r>
            <a:r>
              <a:rPr lang="en-US" altLang="zh-CN" dirty="0"/>
              <a:t>Q</a:t>
            </a:r>
            <a:r>
              <a:rPr lang="zh-CN" altLang="en-US" dirty="0"/>
              <a:t>学习算法实现）</a:t>
            </a:r>
            <a:endParaRPr lang="zh-CN" altLang="en-US" dirty="0"/>
          </a:p>
        </p:txBody>
      </p:sp>
      <p:pic>
        <p:nvPicPr>
          <p:cNvPr id="15364" name="Picture 4" descr="image003"/>
          <p:cNvPicPr>
            <a:picLocks noChangeAspect="1"/>
          </p:cNvPicPr>
          <p:nvPr/>
        </p:nvPicPr>
        <p:blipFill>
          <a:blip r:embed="rId1"/>
          <a:stretch>
            <a:fillRect/>
          </a:stretch>
        </p:blipFill>
        <p:spPr>
          <a:xfrm>
            <a:off x="1979613" y="3644900"/>
            <a:ext cx="5040312" cy="2671763"/>
          </a:xfrm>
          <a:prstGeom prst="rect">
            <a:avLst/>
          </a:prstGeom>
          <a:noFill/>
          <a:ln w="9525">
            <a:noFill/>
          </a:ln>
        </p:spPr>
      </p:pic>
    </p:spTree>
  </p:cSld>
  <p:clrMapOvr>
    <a:masterClrMapping/>
  </p:clrMapOvr>
  <p:transition>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p:nvPr>
        </p:nvSpPr>
        <p:spPr>
          <a:ln/>
        </p:spPr>
        <p:txBody>
          <a:bodyPr vert="horz" wrap="square" lIns="91440" tIns="45720" rIns="91440" bIns="45720" anchor="ctr"/>
          <a:p>
            <a:pPr eaLnBrk="1" hangingPunct="1"/>
            <a:r>
              <a:rPr lang="en-US" altLang="zh-CN" sz="3600" dirty="0"/>
              <a:t>2.34</a:t>
            </a:r>
            <a:r>
              <a:rPr lang="zh-CN" altLang="en-US" sz="3600" dirty="0"/>
              <a:t>基于遗传算法的路径规划（</a:t>
            </a:r>
            <a:r>
              <a:rPr lang="en-US" altLang="zh-CN" sz="3600" dirty="0"/>
              <a:t>1</a:t>
            </a:r>
            <a:r>
              <a:rPr lang="zh-CN" altLang="en-US" sz="3600" dirty="0"/>
              <a:t>）</a:t>
            </a:r>
            <a:endParaRPr lang="zh-CN" altLang="en-US" sz="3600" dirty="0"/>
          </a:p>
        </p:txBody>
      </p:sp>
      <p:sp>
        <p:nvSpPr>
          <p:cNvPr id="16387" name="Rectangle 3"/>
          <p:cNvSpPr>
            <a:spLocks noGrp="1"/>
          </p:cNvSpPr>
          <p:nvPr>
            <p:ph type="body" sz="half" idx="1"/>
          </p:nvPr>
        </p:nvSpPr>
        <p:spPr>
          <a:xfrm>
            <a:off x="900113" y="1412875"/>
            <a:ext cx="7488237" cy="4679950"/>
          </a:xfrm>
          <a:ln/>
        </p:spPr>
        <p:txBody>
          <a:bodyPr vert="horz" wrap="square" lIns="91440" tIns="45720" rIns="91440" bIns="45720" anchor="t"/>
          <a:p>
            <a:pPr eaLnBrk="1" hangingPunct="1">
              <a:buNone/>
            </a:pPr>
            <a:endParaRPr lang="en-US" altLang="zh-CN" sz="3600" dirty="0"/>
          </a:p>
          <a:p>
            <a:pPr eaLnBrk="1" hangingPunct="1">
              <a:buNone/>
            </a:pPr>
            <a:r>
              <a:rPr lang="zh-CN" altLang="en-US" sz="3600" dirty="0"/>
              <a:t>建模：</a:t>
            </a:r>
            <a:endParaRPr lang="zh-CN" altLang="en-US" sz="3600" dirty="0"/>
          </a:p>
          <a:p>
            <a:pPr eaLnBrk="1" hangingPunct="1">
              <a:buNone/>
            </a:pPr>
            <a:r>
              <a:rPr lang="zh-CN" altLang="en-US" sz="2800" dirty="0"/>
              <a:t>      	对</a:t>
            </a:r>
            <a:r>
              <a:rPr lang="en-US" altLang="zh-CN" sz="2800" dirty="0"/>
              <a:t>2</a:t>
            </a:r>
            <a:r>
              <a:rPr lang="zh-CN" altLang="en-US" sz="2800" dirty="0"/>
              <a:t>维路径规划问题，将待规划的路径看成是</a:t>
            </a:r>
            <a:r>
              <a:rPr lang="en-US" altLang="zh-CN" sz="2800" dirty="0"/>
              <a:t>n</a:t>
            </a:r>
            <a:r>
              <a:rPr lang="zh-CN" altLang="en-US" sz="2800" dirty="0"/>
              <a:t>个点组成的点集，除初始点和目标点外其余</a:t>
            </a:r>
            <a:r>
              <a:rPr lang="en-US" altLang="zh-CN" sz="2800" dirty="0"/>
              <a:t>n-2</a:t>
            </a:r>
            <a:r>
              <a:rPr lang="zh-CN" altLang="en-US" sz="2800" dirty="0"/>
              <a:t>个点</a:t>
            </a:r>
            <a:r>
              <a:rPr lang="en-US" altLang="zh-CN" sz="2800" dirty="0"/>
              <a:t>{</a:t>
            </a:r>
            <a:r>
              <a:rPr lang="zh-CN" altLang="en-US" sz="2800" dirty="0"/>
              <a:t>（</a:t>
            </a:r>
            <a:r>
              <a:rPr lang="en-US" altLang="zh-CN" sz="2800" dirty="0"/>
              <a:t>x</a:t>
            </a:r>
            <a:r>
              <a:rPr lang="en-US" altLang="zh-CN" sz="2800" baseline="-25000" dirty="0"/>
              <a:t>i</a:t>
            </a:r>
            <a:r>
              <a:rPr lang="zh-CN" altLang="en-US" sz="2800" dirty="0"/>
              <a:t>， </a:t>
            </a:r>
            <a:r>
              <a:rPr lang="en-US" altLang="zh-CN" sz="2800" dirty="0"/>
              <a:t>y</a:t>
            </a:r>
            <a:r>
              <a:rPr lang="en-US" altLang="zh-CN" sz="2800" baseline="-25000" dirty="0"/>
              <a:t>i</a:t>
            </a:r>
            <a:r>
              <a:rPr lang="en-US" altLang="zh-CN" sz="2800" dirty="0"/>
              <a:t> </a:t>
            </a:r>
            <a:r>
              <a:rPr lang="zh-CN" altLang="en-US" sz="2800" dirty="0"/>
              <a:t>）</a:t>
            </a:r>
            <a:r>
              <a:rPr lang="en-US" altLang="zh-CN" sz="2800" dirty="0"/>
              <a:t>} i=2,3,4…n-1</a:t>
            </a:r>
            <a:r>
              <a:rPr lang="zh-CN" altLang="en-US" sz="2800" dirty="0"/>
              <a:t>都未知，共有</a:t>
            </a:r>
            <a:r>
              <a:rPr lang="en-US" altLang="zh-CN" sz="2800" dirty="0"/>
              <a:t>2(n-2)</a:t>
            </a:r>
            <a:r>
              <a:rPr lang="zh-CN" altLang="en-US" sz="2800" dirty="0"/>
              <a:t>个未知参数。</a:t>
            </a:r>
            <a:endParaRPr lang="zh-CN" altLang="en-US" sz="2800" dirty="0"/>
          </a:p>
          <a:p>
            <a:pPr eaLnBrk="1" hangingPunct="1"/>
            <a:endParaRPr lang="en-US" altLang="zh-CN" sz="2800" dirty="0"/>
          </a:p>
        </p:txBody>
      </p:sp>
      <p:sp>
        <p:nvSpPr>
          <p:cNvPr id="16388" name="Text Box 12"/>
          <p:cNvSpPr txBox="1"/>
          <p:nvPr/>
        </p:nvSpPr>
        <p:spPr>
          <a:xfrm>
            <a:off x="468313" y="4076700"/>
            <a:ext cx="6985000" cy="457200"/>
          </a:xfrm>
          <a:prstGeom prst="rect">
            <a:avLst/>
          </a:prstGeom>
          <a:noFill/>
          <a:ln w="9525">
            <a:noFill/>
          </a:ln>
        </p:spPr>
        <p:txBody>
          <a:bodyPr>
            <a:spAutoFit/>
          </a:bodyPr>
          <a:p>
            <a:pPr lvl="0" eaLnBrk="1" hangingPunct="1">
              <a:spcBef>
                <a:spcPct val="50000"/>
              </a:spcBef>
            </a:pPr>
            <a:endParaRPr lang="zh-CN" altLang="zh-CN" dirty="0">
              <a:latin typeface="Times New Roman" panose="02020603050405020304" pitchFamily="18" charset="0"/>
              <a:ea typeface="宋体" panose="02010600030101010101" pitchFamily="2" charset="-122"/>
            </a:endParaRPr>
          </a:p>
        </p:txBody>
      </p:sp>
    </p:spTree>
  </p:cSld>
  <p:clrMapOvr>
    <a:masterClrMapping/>
  </p:clrMapOvr>
  <p:transition>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8" name="Rectangle 2"/>
          <p:cNvSpPr>
            <a:spLocks noGrp="1"/>
          </p:cNvSpPr>
          <p:nvPr>
            <p:ph type="title"/>
          </p:nvPr>
        </p:nvSpPr>
        <p:spPr>
          <a:ln/>
        </p:spPr>
        <p:txBody>
          <a:bodyPr vert="horz" wrap="square" lIns="91440" tIns="45720" rIns="91440" bIns="45720" anchor="ctr"/>
          <a:p>
            <a:pPr eaLnBrk="1" hangingPunct="1"/>
            <a:r>
              <a:rPr lang="en-US" altLang="zh-CN" sz="3600" dirty="0"/>
              <a:t>2.34</a:t>
            </a:r>
            <a:r>
              <a:rPr lang="zh-CN" altLang="en-US" sz="3600" dirty="0"/>
              <a:t>基于遗传算法的路径规划（</a:t>
            </a:r>
            <a:r>
              <a:rPr lang="en-US" altLang="zh-CN" sz="3600" dirty="0"/>
              <a:t>2</a:t>
            </a:r>
            <a:r>
              <a:rPr lang="zh-CN" altLang="en-US" sz="3600" dirty="0"/>
              <a:t>）</a:t>
            </a:r>
            <a:endParaRPr lang="zh-CN" altLang="en-US" sz="3600" dirty="0"/>
          </a:p>
        </p:txBody>
      </p:sp>
      <p:graphicFrame>
        <p:nvGraphicFramePr>
          <p:cNvPr id="1026" name="Object 4"/>
          <p:cNvGraphicFramePr/>
          <p:nvPr>
            <p:ph sz="half" idx="1"/>
          </p:nvPr>
        </p:nvGraphicFramePr>
        <p:xfrm>
          <a:off x="539750" y="2492375"/>
          <a:ext cx="7345363" cy="1079500"/>
        </p:xfrm>
        <a:graphic>
          <a:graphicData uri="http://schemas.openxmlformats.org/presentationml/2006/ole">
            <mc:AlternateContent xmlns:mc="http://schemas.openxmlformats.org/markup-compatibility/2006">
              <mc:Choice xmlns:v="urn:schemas-microsoft-com:vml" Requires="v">
                <p:oleObj spid="_x0000_s3076" name="" r:id="rId1" imgW="4316095" imgH="635000" progId="Equation.DSMT4">
                  <p:embed/>
                </p:oleObj>
              </mc:Choice>
              <mc:Fallback>
                <p:oleObj name="" r:id="rId1" imgW="4316095" imgH="635000" progId="Equation.DSMT4">
                  <p:embed/>
                  <p:pic>
                    <p:nvPicPr>
                      <p:cNvPr id="0" name="图片 3075"/>
                      <p:cNvPicPr/>
                      <p:nvPr/>
                    </p:nvPicPr>
                    <p:blipFill>
                      <a:blip r:embed="rId2"/>
                      <a:stretch>
                        <a:fillRect/>
                      </a:stretch>
                    </p:blipFill>
                    <p:spPr>
                      <a:xfrm>
                        <a:off x="539750" y="2492375"/>
                        <a:ext cx="7345363" cy="1079500"/>
                      </a:xfrm>
                      <a:prstGeom prst="rect">
                        <a:avLst/>
                      </a:prstGeom>
                      <a:noFill/>
                      <a:ln w="38100">
                        <a:miter/>
                      </a:ln>
                    </p:spPr>
                  </p:pic>
                </p:oleObj>
              </mc:Fallback>
            </mc:AlternateContent>
          </a:graphicData>
        </a:graphic>
      </p:graphicFrame>
      <p:sp>
        <p:nvSpPr>
          <p:cNvPr id="1029" name="Text Box 6"/>
          <p:cNvSpPr txBox="1"/>
          <p:nvPr/>
        </p:nvSpPr>
        <p:spPr>
          <a:xfrm>
            <a:off x="395288" y="1916113"/>
            <a:ext cx="3240087" cy="579437"/>
          </a:xfrm>
          <a:prstGeom prst="rect">
            <a:avLst/>
          </a:prstGeom>
          <a:noFill/>
          <a:ln w="9525">
            <a:noFill/>
          </a:ln>
        </p:spPr>
        <p:txBody>
          <a:bodyPr>
            <a:spAutoFit/>
          </a:bodyPr>
          <a:p>
            <a:pPr lvl="0" eaLnBrk="1" hangingPunct="1"/>
            <a:r>
              <a:rPr lang="zh-CN" altLang="en-US" sz="3200" dirty="0">
                <a:latin typeface="Times New Roman" panose="02020603050405020304" pitchFamily="18" charset="0"/>
                <a:ea typeface="宋体" panose="02010600030101010101" pitchFamily="2" charset="-122"/>
              </a:rPr>
              <a:t>优化目标：</a:t>
            </a:r>
            <a:endParaRPr lang="zh-CN" altLang="en-US" sz="3200" dirty="0">
              <a:latin typeface="Times New Roman" panose="02020603050405020304" pitchFamily="18" charset="0"/>
              <a:ea typeface="宋体" panose="02010600030101010101" pitchFamily="2" charset="-122"/>
            </a:endParaRPr>
          </a:p>
        </p:txBody>
      </p:sp>
      <p:sp>
        <p:nvSpPr>
          <p:cNvPr id="1030" name="Text Box 7"/>
          <p:cNvSpPr txBox="1"/>
          <p:nvPr/>
        </p:nvSpPr>
        <p:spPr>
          <a:xfrm>
            <a:off x="539750" y="3213100"/>
            <a:ext cx="7199313" cy="2771775"/>
          </a:xfrm>
          <a:prstGeom prst="rect">
            <a:avLst/>
          </a:prstGeom>
          <a:noFill/>
          <a:ln w="9525">
            <a:noFill/>
          </a:ln>
        </p:spPr>
        <p:txBody>
          <a:bodyPr>
            <a:spAutoFit/>
          </a:bodyPr>
          <a:p>
            <a:pPr lvl="0" eaLnBrk="1" hangingPunct="1"/>
            <a:r>
              <a:rPr lang="zh-CN" altLang="en-US" sz="3200" dirty="0">
                <a:latin typeface="Times New Roman" panose="02020603050405020304" pitchFamily="18" charset="0"/>
                <a:ea typeface="宋体" panose="02010600030101010101" pitchFamily="2" charset="-122"/>
              </a:rPr>
              <a:t>约束：</a:t>
            </a:r>
            <a:endParaRPr lang="zh-CN" altLang="en-US" sz="3200" dirty="0">
              <a:latin typeface="Times New Roman" panose="02020603050405020304" pitchFamily="18" charset="0"/>
              <a:ea typeface="宋体" panose="02010600030101010101" pitchFamily="2" charset="-122"/>
            </a:endParaRPr>
          </a:p>
          <a:p>
            <a:pPr lvl="0" eaLnBrk="1" hangingPunct="1"/>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xi</a:t>
            </a: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yi </a:t>
            </a:r>
            <a:r>
              <a:rPr lang="zh-CN" altLang="en-US" dirty="0">
                <a:latin typeface="Times New Roman" panose="02020603050405020304" pitchFamily="18" charset="0"/>
                <a:ea typeface="宋体" panose="02010600030101010101" pitchFamily="2" charset="-122"/>
              </a:rPr>
              <a:t>）必须在障碍物外部。</a:t>
            </a:r>
            <a:endParaRPr lang="zh-CN" altLang="en-US" dirty="0">
              <a:latin typeface="Times New Roman" panose="02020603050405020304" pitchFamily="18" charset="0"/>
              <a:ea typeface="宋体" panose="02010600030101010101" pitchFamily="2" charset="-122"/>
            </a:endParaRPr>
          </a:p>
          <a:p>
            <a:pPr lvl="0" eaLnBrk="1" hangingPunct="1"/>
            <a:endParaRPr lang="zh-CN" altLang="en-US" dirty="0">
              <a:latin typeface="Times New Roman" panose="02020603050405020304" pitchFamily="18" charset="0"/>
              <a:ea typeface="宋体" panose="02010600030101010101" pitchFamily="2" charset="-122"/>
            </a:endParaRPr>
          </a:p>
          <a:p>
            <a:pPr lvl="0" eaLnBrk="1" hangingPunct="1"/>
            <a:r>
              <a:rPr lang="zh-CN" altLang="en-US" sz="3200" dirty="0">
                <a:latin typeface="Times New Roman" panose="02020603050405020304" pitchFamily="18" charset="0"/>
                <a:ea typeface="宋体" panose="02010600030101010101" pitchFamily="2" charset="-122"/>
              </a:rPr>
              <a:t>采用惩罚函数法转化为</a:t>
            </a:r>
            <a:r>
              <a:rPr lang="zh-CN" altLang="en-US" sz="3200" dirty="0">
                <a:solidFill>
                  <a:srgbClr val="FF3300"/>
                </a:solidFill>
                <a:latin typeface="Times New Roman" panose="02020603050405020304" pitchFamily="18" charset="0"/>
                <a:ea typeface="宋体" panose="02010600030101010101" pitchFamily="2" charset="-122"/>
              </a:rPr>
              <a:t>无约束优化问题</a:t>
            </a:r>
            <a:r>
              <a:rPr lang="zh-CN" altLang="en-US" sz="3200" dirty="0">
                <a:latin typeface="Times New Roman" panose="02020603050405020304" pitchFamily="18" charset="0"/>
                <a:ea typeface="宋体" panose="02010600030101010101" pitchFamily="2" charset="-122"/>
              </a:rPr>
              <a:t>进行处理：</a:t>
            </a:r>
            <a:endParaRPr lang="zh-CN" altLang="en-US" sz="3200" dirty="0">
              <a:latin typeface="Times New Roman" panose="02020603050405020304" pitchFamily="18" charset="0"/>
              <a:ea typeface="宋体" panose="02010600030101010101" pitchFamily="2" charset="-122"/>
            </a:endParaRPr>
          </a:p>
          <a:p>
            <a:pPr lvl="0" eaLnBrk="1" hangingPunct="1"/>
            <a:endParaRPr lang="en-US" altLang="zh-CN" sz="3200" dirty="0">
              <a:latin typeface="Times New Roman" panose="02020603050405020304" pitchFamily="18" charset="0"/>
              <a:ea typeface="宋体" panose="02010600030101010101" pitchFamily="2" charset="-122"/>
            </a:endParaRPr>
          </a:p>
        </p:txBody>
      </p:sp>
      <p:graphicFrame>
        <p:nvGraphicFramePr>
          <p:cNvPr id="1027" name="Object 8"/>
          <p:cNvGraphicFramePr/>
          <p:nvPr>
            <p:ph sz="half" idx="2"/>
          </p:nvPr>
        </p:nvGraphicFramePr>
        <p:xfrm>
          <a:off x="611188" y="5589588"/>
          <a:ext cx="3384550" cy="709612"/>
        </p:xfrm>
        <a:graphic>
          <a:graphicData uri="http://schemas.openxmlformats.org/presentationml/2006/ole">
            <mc:AlternateContent xmlns:mc="http://schemas.openxmlformats.org/markup-compatibility/2006">
              <mc:Choice xmlns:v="urn:schemas-microsoft-com:vml" Requires="v">
                <p:oleObj spid="_x0000_s3077" name="" r:id="rId3" imgW="1091565" imgH="228600" progId="Equation.DSMT4">
                  <p:embed/>
                </p:oleObj>
              </mc:Choice>
              <mc:Fallback>
                <p:oleObj name="" r:id="rId3" imgW="1091565" imgH="228600" progId="Equation.DSMT4">
                  <p:embed/>
                  <p:pic>
                    <p:nvPicPr>
                      <p:cNvPr id="0" name="图片 3076"/>
                      <p:cNvPicPr/>
                      <p:nvPr/>
                    </p:nvPicPr>
                    <p:blipFill>
                      <a:blip r:embed="rId4"/>
                      <a:stretch>
                        <a:fillRect/>
                      </a:stretch>
                    </p:blipFill>
                    <p:spPr>
                      <a:xfrm>
                        <a:off x="611188" y="5589588"/>
                        <a:ext cx="3384550" cy="709612"/>
                      </a:xfrm>
                      <a:prstGeom prst="rect">
                        <a:avLst/>
                      </a:prstGeom>
                      <a:noFill/>
                      <a:ln w="38100">
                        <a:miter/>
                      </a:ln>
                    </p:spPr>
                  </p:pic>
                </p:oleObj>
              </mc:Fallback>
            </mc:AlternateContent>
          </a:graphicData>
        </a:graphic>
      </p:graphicFrame>
      <p:sp>
        <p:nvSpPr>
          <p:cNvPr id="1031" name="Text Box 10"/>
          <p:cNvSpPr txBox="1"/>
          <p:nvPr/>
        </p:nvSpPr>
        <p:spPr>
          <a:xfrm>
            <a:off x="4211638" y="5661025"/>
            <a:ext cx="2160587" cy="457200"/>
          </a:xfrm>
          <a:prstGeom prst="rect">
            <a:avLst/>
          </a:prstGeom>
          <a:noFill/>
          <a:ln w="9525">
            <a:noFill/>
          </a:ln>
        </p:spPr>
        <p:txBody>
          <a:bodyPr>
            <a:spAutoFit/>
          </a:bodyPr>
          <a:p>
            <a:pPr lvl="0" eaLnBrk="1" hangingPunct="1">
              <a:spcBef>
                <a:spcPct val="50000"/>
              </a:spcBef>
            </a:pPr>
            <a:r>
              <a:rPr lang="en-US" altLang="zh-CN" dirty="0">
                <a:latin typeface="Times New Roman" panose="02020603050405020304" pitchFamily="18" charset="0"/>
                <a:ea typeface="宋体" panose="02010600030101010101" pitchFamily="2" charset="-122"/>
              </a:rPr>
              <a:t>(E</a:t>
            </a:r>
            <a:r>
              <a:rPr lang="en-US" altLang="zh-CN" baseline="-25000" dirty="0">
                <a:latin typeface="Times New Roman" panose="02020603050405020304" pitchFamily="18" charset="0"/>
                <a:ea typeface="宋体" panose="02010600030101010101" pitchFamily="2" charset="-122"/>
              </a:rPr>
              <a:t>C</a:t>
            </a:r>
            <a:r>
              <a:rPr lang="zh-CN" altLang="en-US" dirty="0">
                <a:latin typeface="Times New Roman" panose="02020603050405020304" pitchFamily="18" charset="0"/>
                <a:ea typeface="宋体" panose="02010600030101010101" pitchFamily="2" charset="-122"/>
              </a:rPr>
              <a:t>为惩罚项）</a:t>
            </a:r>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title"/>
          </p:nvPr>
        </p:nvSpPr>
        <p:spPr>
          <a:ln/>
        </p:spPr>
        <p:txBody>
          <a:bodyPr vert="horz" wrap="square" lIns="91440" tIns="45720" rIns="91440" bIns="45720" anchor="ctr"/>
          <a:p>
            <a:pPr eaLnBrk="1" hangingPunct="1"/>
            <a:r>
              <a:rPr lang="en-US" altLang="zh-CN" sz="3600" dirty="0"/>
              <a:t>2.34</a:t>
            </a:r>
            <a:r>
              <a:rPr lang="zh-CN" altLang="en-US" sz="3600" dirty="0"/>
              <a:t>基于遗传算法的路径规划（</a:t>
            </a:r>
            <a:r>
              <a:rPr lang="en-US" altLang="zh-CN" sz="3600" dirty="0"/>
              <a:t>3</a:t>
            </a:r>
            <a:r>
              <a:rPr lang="zh-CN" altLang="en-US" sz="3600" dirty="0"/>
              <a:t>）</a:t>
            </a:r>
            <a:endParaRPr lang="zh-CN" altLang="en-US" sz="3600" dirty="0"/>
          </a:p>
        </p:txBody>
      </p:sp>
      <p:sp>
        <p:nvSpPr>
          <p:cNvPr id="17411" name="Rectangle 3"/>
          <p:cNvSpPr>
            <a:spLocks noGrp="1"/>
          </p:cNvSpPr>
          <p:nvPr>
            <p:ph idx="1"/>
          </p:nvPr>
        </p:nvSpPr>
        <p:spPr>
          <a:ln/>
        </p:spPr>
        <p:txBody>
          <a:bodyPr vert="horz" wrap="square" lIns="91440" tIns="45720" rIns="91440" bIns="45720" anchor="t"/>
          <a:p>
            <a:pPr eaLnBrk="1" hangingPunct="1"/>
            <a:r>
              <a:rPr lang="zh-CN" altLang="en-US" dirty="0"/>
              <a:t>遗传算法具有全局寻优性能，对上述无约束优化问题可以得到全局最优解。</a:t>
            </a:r>
            <a:endParaRPr lang="zh-CN" altLang="en-US" dirty="0"/>
          </a:p>
          <a:p>
            <a:pPr eaLnBrk="1" hangingPunct="1"/>
            <a:r>
              <a:rPr lang="zh-CN" altLang="en-US" dirty="0"/>
              <a:t>当然，其他的优化算法同样可以用于路径规划。</a:t>
            </a:r>
            <a:endParaRPr lang="zh-CN" altLang="en-US" dirty="0"/>
          </a:p>
        </p:txBody>
      </p:sp>
    </p:spTree>
  </p:cSld>
  <p:clrMapOvr>
    <a:masterClrMapping/>
  </p:clrMapOvr>
  <p:transition>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a:ln/>
        </p:spPr>
        <p:txBody>
          <a:bodyPr vert="horz" wrap="square" lIns="91440" tIns="45720" rIns="91440" bIns="45720" anchor="ctr"/>
          <a:p>
            <a:pPr eaLnBrk="1" hangingPunct="1"/>
            <a:r>
              <a:rPr lang="en-US" altLang="zh-CN" dirty="0"/>
              <a:t>2.35</a:t>
            </a:r>
            <a:r>
              <a:rPr lang="zh-CN" altLang="en-US" dirty="0"/>
              <a:t>基于神经网络的路径规划</a:t>
            </a:r>
            <a:endParaRPr lang="zh-CN" altLang="en-US" dirty="0"/>
          </a:p>
        </p:txBody>
      </p:sp>
      <p:pic>
        <p:nvPicPr>
          <p:cNvPr id="18435" name="Picture 3"/>
          <p:cNvPicPr>
            <a:picLocks noChangeAspect="1"/>
          </p:cNvPicPr>
          <p:nvPr>
            <p:ph idx="1"/>
          </p:nvPr>
        </p:nvPicPr>
        <p:blipFill>
          <a:blip r:embed="rId1"/>
          <a:srcRect/>
          <a:stretch>
            <a:fillRect/>
          </a:stretch>
        </p:blipFill>
        <p:spPr>
          <a:xfrm>
            <a:off x="685800" y="1981200"/>
            <a:ext cx="3094038" cy="3679825"/>
          </a:xfrm>
          <a:ln/>
        </p:spPr>
      </p:pic>
      <p:sp>
        <p:nvSpPr>
          <p:cNvPr id="18436" name="Text Box 8"/>
          <p:cNvSpPr txBox="1"/>
          <p:nvPr/>
        </p:nvSpPr>
        <p:spPr>
          <a:xfrm>
            <a:off x="4284663" y="2205038"/>
            <a:ext cx="4175125" cy="3927475"/>
          </a:xfrm>
          <a:prstGeom prst="rect">
            <a:avLst/>
          </a:prstGeom>
          <a:noFill/>
          <a:ln w="9525">
            <a:noFill/>
          </a:ln>
        </p:spPr>
        <p:txBody>
          <a:bodyPr>
            <a:spAutoFit/>
          </a:bodyPr>
          <a:p>
            <a:pPr lvl="0" eaLnBrk="1" hangingPunct="1">
              <a:spcBef>
                <a:spcPct val="50000"/>
              </a:spcBef>
            </a:pP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按照</a:t>
            </a:r>
            <a:r>
              <a:rPr lang="en-US" altLang="zh-CN" dirty="0">
                <a:latin typeface="Times New Roman" panose="02020603050405020304" pitchFamily="18" charset="0"/>
                <a:ea typeface="宋体" panose="02010600030101010101" pitchFamily="2" charset="-122"/>
              </a:rPr>
              <a:t>2.34</a:t>
            </a:r>
            <a:r>
              <a:rPr lang="zh-CN" altLang="en-US" dirty="0">
                <a:latin typeface="Times New Roman" panose="02020603050405020304" pitchFamily="18" charset="0"/>
                <a:ea typeface="宋体" panose="02010600030101010101" pitchFamily="2" charset="-122"/>
              </a:rPr>
              <a:t>的方法，转化为优化问题。</a:t>
            </a:r>
            <a:endParaRPr lang="zh-CN" altLang="en-US" dirty="0">
              <a:latin typeface="Times New Roman" panose="02020603050405020304" pitchFamily="18" charset="0"/>
              <a:ea typeface="宋体" panose="02010600030101010101" pitchFamily="2" charset="-122"/>
            </a:endParaRPr>
          </a:p>
          <a:p>
            <a:pPr lvl="0" eaLnBrk="1" hangingPunct="1">
              <a:spcBef>
                <a:spcPct val="50000"/>
              </a:spcBef>
            </a:pP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用神经网络表示惩罚函数。</a:t>
            </a:r>
            <a:endParaRPr lang="zh-CN" altLang="en-US" dirty="0">
              <a:latin typeface="Times New Roman" panose="02020603050405020304" pitchFamily="18" charset="0"/>
              <a:ea typeface="宋体" panose="02010600030101010101" pitchFamily="2" charset="-122"/>
            </a:endParaRPr>
          </a:p>
          <a:p>
            <a:pPr lvl="0" eaLnBrk="1" hangingPunct="1">
              <a:spcBef>
                <a:spcPct val="50000"/>
              </a:spcBef>
            </a:pPr>
            <a:r>
              <a:rPr lang="en-US" altLang="zh-CN" dirty="0">
                <a:latin typeface="Times New Roman" panose="02020603050405020304" pitchFamily="18" charset="0"/>
                <a:ea typeface="宋体" panose="02010600030101010101" pitchFamily="2" charset="-122"/>
              </a:rPr>
              <a:t>3</a:t>
            </a:r>
            <a:r>
              <a:rPr lang="zh-CN" altLang="en-US" dirty="0">
                <a:latin typeface="Times New Roman" panose="02020603050405020304" pitchFamily="18" charset="0"/>
                <a:ea typeface="宋体" panose="02010600030101010101" pitchFamily="2" charset="-122"/>
              </a:rPr>
              <a:t>根据</a:t>
            </a:r>
            <a:r>
              <a:rPr lang="en-US" altLang="zh-CN" dirty="0">
                <a:latin typeface="Times New Roman" panose="02020603050405020304" pitchFamily="18" charset="0"/>
                <a:ea typeface="宋体" panose="02010600030101010101" pitchFamily="2" charset="-122"/>
              </a:rPr>
              <a:t>E</a:t>
            </a:r>
            <a:r>
              <a:rPr lang="zh-CN" altLang="en-US" dirty="0">
                <a:latin typeface="Times New Roman" panose="02020603050405020304" pitchFamily="18" charset="0"/>
                <a:ea typeface="宋体" panose="02010600030101010101" pitchFamily="2" charset="-122"/>
              </a:rPr>
              <a:t>递减推导出相应的反向传播算法用于神经网络的训练</a:t>
            </a:r>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lvl="0" eaLnBrk="1" hangingPunct="1">
              <a:spcBef>
                <a:spcPct val="50000"/>
              </a:spcBef>
            </a:pPr>
            <a:r>
              <a:rPr lang="zh-CN" altLang="en-US" sz="3200" dirty="0">
                <a:latin typeface="Times New Roman" panose="02020603050405020304" pitchFamily="18" charset="0"/>
                <a:ea typeface="宋体" panose="02010600030101010101" pitchFamily="2" charset="-122"/>
              </a:rPr>
              <a:t>优势：</a:t>
            </a:r>
            <a:endParaRPr lang="zh-CN" altLang="en-US" sz="3200" dirty="0">
              <a:latin typeface="Times New Roman" panose="02020603050405020304" pitchFamily="18" charset="0"/>
              <a:ea typeface="宋体" panose="02010600030101010101" pitchFamily="2" charset="-122"/>
            </a:endParaRPr>
          </a:p>
          <a:p>
            <a:pPr lvl="0" eaLnBrk="1" hangingPunct="1">
              <a:spcBef>
                <a:spcPct val="50000"/>
              </a:spcBef>
            </a:pPr>
            <a:r>
              <a:rPr lang="zh-CN" altLang="en-US" dirty="0">
                <a:latin typeface="Times New Roman" panose="02020603050405020304" pitchFamily="18" charset="0"/>
                <a:ea typeface="宋体" panose="02010600030101010101" pitchFamily="2" charset="-122"/>
              </a:rPr>
              <a:t>神经元可以并行计算</a:t>
            </a:r>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p:cNvSpPr>
          <p:nvPr>
            <p:ph type="title"/>
          </p:nvPr>
        </p:nvSpPr>
        <p:spPr>
          <a:ln/>
        </p:spPr>
        <p:txBody>
          <a:bodyPr vert="horz" wrap="square" lIns="91440" tIns="45720" rIns="91440" bIns="45720" anchor="ctr"/>
          <a:p>
            <a:pPr eaLnBrk="1" hangingPunct="1"/>
            <a:r>
              <a:rPr lang="en-US" altLang="zh-CN" dirty="0"/>
              <a:t>2.4</a:t>
            </a:r>
            <a:r>
              <a:rPr lang="zh-CN" altLang="en-US" dirty="0"/>
              <a:t>人工势场法基本原理</a:t>
            </a:r>
            <a:endParaRPr lang="zh-CN" altLang="en-US" dirty="0"/>
          </a:p>
        </p:txBody>
      </p:sp>
      <p:pic>
        <p:nvPicPr>
          <p:cNvPr id="19459" name="Picture 4" descr="20060814044935181"/>
          <p:cNvPicPr>
            <a:picLocks noChangeAspect="1"/>
          </p:cNvPicPr>
          <p:nvPr>
            <p:ph idx="1"/>
          </p:nvPr>
        </p:nvPicPr>
        <p:blipFill>
          <a:blip r:embed="rId1"/>
          <a:srcRect/>
          <a:stretch>
            <a:fillRect/>
          </a:stretch>
        </p:blipFill>
        <p:spPr>
          <a:xfrm>
            <a:off x="323850" y="3213100"/>
            <a:ext cx="4105275" cy="2803525"/>
          </a:xfrm>
          <a:ln/>
        </p:spPr>
      </p:pic>
      <p:sp>
        <p:nvSpPr>
          <p:cNvPr id="19460" name="Text Box 5"/>
          <p:cNvSpPr txBox="1"/>
          <p:nvPr/>
        </p:nvSpPr>
        <p:spPr>
          <a:xfrm>
            <a:off x="250825" y="1557338"/>
            <a:ext cx="4535488" cy="2100262"/>
          </a:xfrm>
          <a:prstGeom prst="rect">
            <a:avLst/>
          </a:prstGeom>
          <a:noFill/>
          <a:ln w="9525">
            <a:noFill/>
          </a:ln>
        </p:spPr>
        <p:txBody>
          <a:bodyPr>
            <a:spAutoFit/>
          </a:bodyPr>
          <a:p>
            <a:pPr lvl="0" eaLnBrk="1" hangingPunct="1">
              <a:spcBef>
                <a:spcPct val="50000"/>
              </a:spcBef>
            </a:pPr>
            <a:r>
              <a:rPr lang="zh-CN" altLang="en-US" dirty="0">
                <a:latin typeface="Times New Roman" panose="02020603050405020304" pitchFamily="18" charset="0"/>
                <a:ea typeface="宋体" panose="02010600030101010101" pitchFamily="2" charset="-122"/>
              </a:rPr>
              <a:t>障碍物对机器人施加排斥力，目标点对机器人施加吸引力合力形成势场，机器人移动就像球从山上滚下来一样</a:t>
            </a:r>
            <a:endParaRPr lang="zh-CN" altLang="en-US" dirty="0">
              <a:latin typeface="Times New Roman" panose="02020603050405020304" pitchFamily="18" charset="0"/>
              <a:ea typeface="宋体" panose="02010600030101010101" pitchFamily="2" charset="-122"/>
            </a:endParaRPr>
          </a:p>
          <a:p>
            <a:pPr lvl="0" eaLnBrk="1" hangingPunct="1">
              <a:spcBef>
                <a:spcPct val="50000"/>
              </a:spcBef>
            </a:pPr>
            <a:endParaRPr lang="en-US" altLang="zh-CN" dirty="0">
              <a:latin typeface="Times New Roman" panose="02020603050405020304" pitchFamily="18" charset="0"/>
              <a:ea typeface="宋体" panose="02010600030101010101" pitchFamily="2" charset="-122"/>
            </a:endParaRPr>
          </a:p>
        </p:txBody>
      </p:sp>
      <p:pic>
        <p:nvPicPr>
          <p:cNvPr id="19461" name="Picture 6"/>
          <p:cNvPicPr>
            <a:picLocks noChangeAspect="1"/>
          </p:cNvPicPr>
          <p:nvPr/>
        </p:nvPicPr>
        <p:blipFill>
          <a:blip r:embed="rId2"/>
          <a:stretch>
            <a:fillRect/>
          </a:stretch>
        </p:blipFill>
        <p:spPr>
          <a:xfrm>
            <a:off x="4716463" y="3213100"/>
            <a:ext cx="4076700" cy="2760663"/>
          </a:xfrm>
          <a:prstGeom prst="rect">
            <a:avLst/>
          </a:prstGeom>
          <a:noFill/>
          <a:ln w="9525">
            <a:noFill/>
          </a:ln>
        </p:spPr>
      </p:pic>
      <p:sp>
        <p:nvSpPr>
          <p:cNvPr id="19462" name="Rectangle 7"/>
          <p:cNvSpPr/>
          <p:nvPr/>
        </p:nvSpPr>
        <p:spPr>
          <a:xfrm>
            <a:off x="5076825" y="1700213"/>
            <a:ext cx="4067175" cy="822325"/>
          </a:xfrm>
          <a:prstGeom prst="rect">
            <a:avLst/>
          </a:prstGeom>
          <a:noFill/>
          <a:ln w="9525">
            <a:noFill/>
          </a:ln>
        </p:spPr>
        <p:txBody>
          <a:bodyPr>
            <a:spAutoFit/>
          </a:bodyPr>
          <a:p>
            <a:pPr lvl="0" eaLnBrk="1" hangingPunct="1"/>
            <a:r>
              <a:rPr lang="zh-CN" altLang="en-US" dirty="0">
                <a:latin typeface="Times New Roman" panose="02020603050405020304" pitchFamily="18" charset="0"/>
                <a:ea typeface="宋体" panose="02010600030101010101" pitchFamily="2" charset="-122"/>
              </a:rPr>
              <a:t>机器人在合力作用下向目标点移动</a:t>
            </a:r>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a:ln/>
        </p:spPr>
        <p:txBody>
          <a:bodyPr vert="horz" wrap="square" lIns="91440" tIns="45720" rIns="91440" bIns="45720" anchor="ctr"/>
          <a:p>
            <a:pPr eaLnBrk="1" hangingPunct="1"/>
            <a:r>
              <a:rPr lang="en-US" altLang="zh-CN" b="1" dirty="0">
                <a:solidFill>
                  <a:schemeClr val="accent2"/>
                </a:solidFill>
              </a:rPr>
              <a:t>3.</a:t>
            </a:r>
            <a:r>
              <a:rPr lang="zh-CN" altLang="en-US" b="1" dirty="0">
                <a:solidFill>
                  <a:schemeClr val="accent2"/>
                </a:solidFill>
              </a:rPr>
              <a:t>人工势场法</a:t>
            </a:r>
            <a:endParaRPr lang="zh-CN" altLang="en-US" b="1" dirty="0">
              <a:solidFill>
                <a:schemeClr val="accent2"/>
              </a:solidFill>
            </a:endParaRPr>
          </a:p>
        </p:txBody>
      </p:sp>
      <p:sp>
        <p:nvSpPr>
          <p:cNvPr id="20483" name="Rectangle 3"/>
          <p:cNvSpPr>
            <a:spLocks noGrp="1"/>
          </p:cNvSpPr>
          <p:nvPr>
            <p:ph idx="1"/>
          </p:nvPr>
        </p:nvSpPr>
        <p:spPr>
          <a:ln/>
        </p:spPr>
        <p:txBody>
          <a:bodyPr vert="horz" wrap="square" lIns="91440" tIns="45720" rIns="91440" bIns="45720" anchor="t"/>
          <a:p>
            <a:pPr eaLnBrk="1" hangingPunct="1"/>
            <a:r>
              <a:rPr lang="en-US" altLang="zh-CN" dirty="0"/>
              <a:t>3.1</a:t>
            </a:r>
            <a:r>
              <a:rPr lang="zh-CN" altLang="en-US" dirty="0"/>
              <a:t>人工势场法的基本原理（</a:t>
            </a:r>
            <a:r>
              <a:rPr lang="en-US" altLang="zh-CN" dirty="0"/>
              <a:t>2.4</a:t>
            </a:r>
            <a:r>
              <a:rPr lang="zh-CN" altLang="en-US" dirty="0"/>
              <a:t>）</a:t>
            </a:r>
            <a:endParaRPr lang="zh-CN" altLang="en-US" dirty="0"/>
          </a:p>
          <a:p>
            <a:pPr eaLnBrk="1" hangingPunct="1"/>
            <a:r>
              <a:rPr lang="en-US" altLang="zh-CN" dirty="0"/>
              <a:t>3.2</a:t>
            </a:r>
            <a:r>
              <a:rPr lang="zh-CN" altLang="en-US" dirty="0"/>
              <a:t>人工势场法的实用算法</a:t>
            </a:r>
            <a:endParaRPr lang="zh-CN" altLang="en-US" dirty="0"/>
          </a:p>
          <a:p>
            <a:pPr eaLnBrk="1" hangingPunct="1"/>
            <a:r>
              <a:rPr lang="en-US" altLang="zh-CN" dirty="0"/>
              <a:t>3.3</a:t>
            </a:r>
            <a:r>
              <a:rPr lang="zh-CN" altLang="en-US" dirty="0"/>
              <a:t>人工势场法的改进算法</a:t>
            </a:r>
            <a:endParaRPr lang="zh-CN" altLang="en-US" dirty="0"/>
          </a:p>
        </p:txBody>
      </p:sp>
    </p:spTree>
  </p:cSld>
  <p:clrMapOvr>
    <a:masterClrMapping/>
  </p:clrMapOvr>
  <p:transition>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1237" name="Rectangle 5"/>
          <p:cNvSpPr>
            <a:spLocks noGrp="1" noChangeArrowheads="1"/>
          </p:cNvSpPr>
          <p:nvPr>
            <p:ph type="title"/>
          </p:nvPr>
        </p:nvSpPr>
        <p:spPr>
          <a:xfrm>
            <a:off x="1116013" y="557213"/>
            <a:ext cx="6769100" cy="787400"/>
          </a:xfrm>
          <a:gradFill rotWithShape="0">
            <a:gsLst>
              <a:gs pos="0">
                <a:srgbClr val="F8E23E">
                  <a:gamma/>
                  <a:tint val="22745"/>
                  <a:invGamma/>
                </a:srgbClr>
              </a:gs>
              <a:gs pos="100000">
                <a:srgbClr val="F8E23E"/>
              </a:gs>
            </a:gsLst>
            <a:lin ang="5400000" scaled="1"/>
          </a:gradFill>
          <a:effectLst>
            <a:outerShdw dist="107763" dir="2700000" algn="ctr" rotWithShape="0">
              <a:schemeClr val="bg2"/>
            </a:outerShdw>
          </a:effectLst>
        </p:spPr>
        <p:txBody>
          <a:bodyPr vert="horz" wrap="square" lIns="91440" tIns="118800" rIns="91440" bIns="118800" numCol="1" anchor="ctr" anchorCtr="1" compatLnSpc="1">
            <a:spAutoFit/>
          </a:bodyPr>
          <a:lstStyle/>
          <a:p>
            <a:pPr marL="0" marR="0" lvl="0" indent="0" algn="l" defTabSz="914400" rtl="0" eaLnBrk="1" fontAlgn="base" latinLnBrk="0" hangingPunct="1">
              <a:lnSpc>
                <a:spcPct val="90000"/>
              </a:lnSpc>
              <a:spcBef>
                <a:spcPct val="50000"/>
              </a:spcBef>
              <a:spcAft>
                <a:spcPct val="0"/>
              </a:spcAft>
              <a:buClrTx/>
              <a:buSzTx/>
              <a:buFontTx/>
              <a:buNone/>
              <a:defRPr/>
            </a:pPr>
            <a:r>
              <a:rPr kumimoji="1" lang="en-US" altLang="zh-CN" sz="4000" b="1" i="0" u="none" strike="noStrike" kern="0" cap="none" spc="0" normalizeH="0" baseline="0" noProof="0" smtClean="0">
                <a:ln>
                  <a:noFill/>
                </a:ln>
                <a:solidFill>
                  <a:srgbClr val="FF0066"/>
                </a:solidFill>
                <a:effectLst>
                  <a:outerShdw blurRad="38100" dist="38100" dir="2700000" algn="tl">
                    <a:srgbClr val="000000"/>
                  </a:outerShdw>
                </a:effectLst>
                <a:uLnTx/>
                <a:uFillTx/>
                <a:latin typeface="华文彩云" panose="02010800040101010101" pitchFamily="2" charset="-122"/>
                <a:ea typeface="华文彩云" panose="02010800040101010101" pitchFamily="2" charset="-122"/>
                <a:cs typeface="+mj-cs"/>
              </a:rPr>
              <a:t>overview</a:t>
            </a:r>
            <a:endParaRPr kumimoji="1" lang="en-US" altLang="zh-CN" sz="4000" b="1" i="0" u="none" strike="noStrike" kern="0" cap="none" spc="0" normalizeH="0" baseline="0" noProof="0" smtClean="0">
              <a:ln>
                <a:noFill/>
              </a:ln>
              <a:solidFill>
                <a:srgbClr val="FF0066"/>
              </a:solidFill>
              <a:effectLst>
                <a:outerShdw blurRad="38100" dist="38100" dir="2700000" algn="tl">
                  <a:srgbClr val="000000"/>
                </a:outerShdw>
              </a:effectLst>
              <a:uLnTx/>
              <a:uFillTx/>
              <a:latin typeface="华文彩云" panose="02010800040101010101" pitchFamily="2" charset="-122"/>
              <a:ea typeface="华文彩云" panose="02010800040101010101" pitchFamily="2" charset="-122"/>
              <a:cs typeface="+mj-cs"/>
            </a:endParaRPr>
          </a:p>
        </p:txBody>
      </p:sp>
      <p:sp>
        <p:nvSpPr>
          <p:cNvPr id="4099" name="Text Box 6">
            <a:hlinkClick r:id="" action="ppaction://hlinkshowjump?jump=nextslide"/>
          </p:cNvPr>
          <p:cNvSpPr txBox="1"/>
          <p:nvPr/>
        </p:nvSpPr>
        <p:spPr>
          <a:xfrm>
            <a:off x="1730375" y="1973263"/>
            <a:ext cx="4811713" cy="519112"/>
          </a:xfrm>
          <a:prstGeom prst="rect">
            <a:avLst/>
          </a:prstGeom>
          <a:solidFill>
            <a:srgbClr val="FFFFCC"/>
          </a:solidFill>
          <a:ln w="9525">
            <a:noFill/>
          </a:ln>
        </p:spPr>
        <p:txBody>
          <a:bodyPr>
            <a:spAutoFit/>
          </a:bodyPr>
          <a:p>
            <a:pPr lvl="0" eaLnBrk="1" hangingPunct="1">
              <a:spcBef>
                <a:spcPct val="50000"/>
              </a:spcBef>
            </a:pPr>
            <a:r>
              <a:rPr lang="en-US" altLang="zh-CN" sz="2800" b="1" dirty="0">
                <a:solidFill>
                  <a:schemeClr val="accent2"/>
                </a:solidFill>
                <a:latin typeface="华文行楷" panose="02010800040101010101" pitchFamily="2" charset="-122"/>
                <a:ea typeface="华文行楷" panose="02010800040101010101" pitchFamily="2" charset="-122"/>
              </a:rPr>
              <a:t>1.</a:t>
            </a:r>
            <a:r>
              <a:rPr lang="zh-CN" altLang="en-US" sz="2800" b="1" dirty="0">
                <a:solidFill>
                  <a:schemeClr val="accent2"/>
                </a:solidFill>
                <a:latin typeface="华文行楷" panose="02010800040101010101" pitchFamily="2" charset="-122"/>
                <a:ea typeface="华文行楷" panose="02010800040101010101" pitchFamily="2" charset="-122"/>
              </a:rPr>
              <a:t>什么是路径规划</a:t>
            </a:r>
            <a:endParaRPr lang="zh-CN" altLang="en-US" sz="2800" b="1" dirty="0">
              <a:solidFill>
                <a:schemeClr val="accent2"/>
              </a:solidFill>
              <a:latin typeface="华文行楷" panose="02010800040101010101" pitchFamily="2" charset="-122"/>
              <a:ea typeface="华文行楷" panose="02010800040101010101" pitchFamily="2" charset="-122"/>
            </a:endParaRPr>
          </a:p>
        </p:txBody>
      </p:sp>
      <p:sp>
        <p:nvSpPr>
          <p:cNvPr id="4100" name="Text Box 7"/>
          <p:cNvSpPr txBox="1"/>
          <p:nvPr/>
        </p:nvSpPr>
        <p:spPr>
          <a:xfrm>
            <a:off x="1692275" y="2997200"/>
            <a:ext cx="4814888" cy="519113"/>
          </a:xfrm>
          <a:prstGeom prst="rect">
            <a:avLst/>
          </a:prstGeom>
          <a:solidFill>
            <a:srgbClr val="FFFFCC"/>
          </a:solidFill>
          <a:ln w="9525">
            <a:noFill/>
          </a:ln>
        </p:spPr>
        <p:txBody>
          <a:bodyPr>
            <a:spAutoFit/>
          </a:bodyPr>
          <a:p>
            <a:pPr lvl="0" eaLnBrk="1" hangingPunct="1">
              <a:spcBef>
                <a:spcPct val="50000"/>
              </a:spcBef>
            </a:pPr>
            <a:r>
              <a:rPr lang="en-US" altLang="zh-CN" sz="2800" b="1" dirty="0">
                <a:solidFill>
                  <a:schemeClr val="accent2"/>
                </a:solidFill>
                <a:latin typeface="华文行楷" panose="02010800040101010101" pitchFamily="2" charset="-122"/>
                <a:ea typeface="华文行楷" panose="02010800040101010101" pitchFamily="2" charset="-122"/>
              </a:rPr>
              <a:t>2.</a:t>
            </a:r>
            <a:r>
              <a:rPr lang="zh-CN" altLang="en-US" sz="2800" b="1" dirty="0">
                <a:solidFill>
                  <a:schemeClr val="accent2"/>
                </a:solidFill>
                <a:latin typeface="华文行楷" panose="02010800040101010101" pitchFamily="2" charset="-122"/>
                <a:ea typeface="华文行楷" panose="02010800040101010101" pitchFamily="2" charset="-122"/>
              </a:rPr>
              <a:t>路径规划的常用方法</a:t>
            </a:r>
            <a:r>
              <a:rPr lang="zh-CN" altLang="en-US"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p:txBody>
      </p:sp>
      <p:sp>
        <p:nvSpPr>
          <p:cNvPr id="4101" name="Text Box 8"/>
          <p:cNvSpPr txBox="1"/>
          <p:nvPr/>
        </p:nvSpPr>
        <p:spPr>
          <a:xfrm>
            <a:off x="1692275" y="4005263"/>
            <a:ext cx="4814888" cy="519112"/>
          </a:xfrm>
          <a:prstGeom prst="rect">
            <a:avLst/>
          </a:prstGeom>
          <a:solidFill>
            <a:srgbClr val="FFFFCC"/>
          </a:solidFill>
          <a:ln w="9525">
            <a:noFill/>
          </a:ln>
        </p:spPr>
        <p:txBody>
          <a:bodyPr>
            <a:spAutoFit/>
          </a:bodyPr>
          <a:p>
            <a:pPr lvl="0" eaLnBrk="1" hangingPunct="1">
              <a:spcBef>
                <a:spcPct val="50000"/>
              </a:spcBef>
            </a:pPr>
            <a:r>
              <a:rPr lang="en-US" altLang="zh-CN" sz="2800" b="1" dirty="0">
                <a:solidFill>
                  <a:schemeClr val="accent2"/>
                </a:solidFill>
                <a:latin typeface="华文行楷" panose="02010800040101010101" pitchFamily="2" charset="-122"/>
                <a:ea typeface="华文行楷" panose="02010800040101010101" pitchFamily="2" charset="-122"/>
              </a:rPr>
              <a:t>3.</a:t>
            </a:r>
            <a:r>
              <a:rPr lang="zh-CN" altLang="en-US" sz="2800" b="1" dirty="0">
                <a:solidFill>
                  <a:schemeClr val="accent2"/>
                </a:solidFill>
                <a:latin typeface="华文行楷" panose="02010800040101010101" pitchFamily="2" charset="-122"/>
                <a:ea typeface="华文行楷" panose="02010800040101010101" pitchFamily="2" charset="-122"/>
              </a:rPr>
              <a:t>人工势场法</a:t>
            </a:r>
            <a:r>
              <a:rPr lang="zh-CN" altLang="en-US"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p:txBody>
      </p:sp>
      <p:sp>
        <p:nvSpPr>
          <p:cNvPr id="4102" name="AutoShape 9">
            <a:hlinkClick r:id="rId1" action="ppaction://hlinksldjump"/>
          </p:cNvPr>
          <p:cNvSpPr/>
          <p:nvPr/>
        </p:nvSpPr>
        <p:spPr>
          <a:xfrm>
            <a:off x="6624638" y="2043113"/>
            <a:ext cx="420687" cy="377825"/>
          </a:xfrm>
          <a:prstGeom prst="actionButtonForwardNext">
            <a:avLst/>
          </a:prstGeom>
          <a:solidFill>
            <a:srgbClr val="FFFFCC"/>
          </a:solidFill>
          <a:ln w="9525">
            <a:noFill/>
          </a:ln>
        </p:spPr>
        <p:txBody>
          <a:bodyPr wrap="none" anchor="ctr"/>
          <a:p>
            <a:pPr lvl="0" eaLnBrk="1" hangingPunct="1"/>
            <a:endParaRPr lang="zh-CN" altLang="en-US" dirty="0">
              <a:latin typeface="Times New Roman" panose="02020603050405020304" pitchFamily="18" charset="0"/>
              <a:ea typeface="宋体" panose="02010600030101010101" pitchFamily="2" charset="-122"/>
            </a:endParaRPr>
          </a:p>
        </p:txBody>
      </p:sp>
      <p:sp>
        <p:nvSpPr>
          <p:cNvPr id="4103" name="AutoShape 10">
            <a:hlinkClick r:id="rId2" action="ppaction://hlinksldjump"/>
          </p:cNvPr>
          <p:cNvSpPr/>
          <p:nvPr/>
        </p:nvSpPr>
        <p:spPr>
          <a:xfrm>
            <a:off x="6659563" y="3068638"/>
            <a:ext cx="420687" cy="377825"/>
          </a:xfrm>
          <a:prstGeom prst="actionButtonForwardNext">
            <a:avLst/>
          </a:prstGeom>
          <a:solidFill>
            <a:srgbClr val="FFFFCC"/>
          </a:solidFill>
          <a:ln w="9525">
            <a:noFill/>
          </a:ln>
        </p:spPr>
        <p:txBody>
          <a:bodyPr wrap="none" anchor="ctr"/>
          <a:p>
            <a:pPr lvl="0" eaLnBrk="1" hangingPunct="1"/>
            <a:endParaRPr lang="zh-CN" altLang="en-US" dirty="0">
              <a:latin typeface="Times New Roman" panose="02020603050405020304" pitchFamily="18" charset="0"/>
              <a:ea typeface="宋体" panose="02010600030101010101" pitchFamily="2" charset="-122"/>
            </a:endParaRPr>
          </a:p>
        </p:txBody>
      </p:sp>
      <p:sp>
        <p:nvSpPr>
          <p:cNvPr id="4104" name="AutoShape 11">
            <a:hlinkClick r:id="rId3" action="ppaction://hlinksldjump"/>
          </p:cNvPr>
          <p:cNvSpPr/>
          <p:nvPr/>
        </p:nvSpPr>
        <p:spPr>
          <a:xfrm>
            <a:off x="6659563" y="4076700"/>
            <a:ext cx="420687" cy="377825"/>
          </a:xfrm>
          <a:prstGeom prst="actionButtonForwardNext">
            <a:avLst/>
          </a:prstGeom>
          <a:solidFill>
            <a:srgbClr val="FFFFCC"/>
          </a:solidFill>
          <a:ln w="9525">
            <a:noFill/>
          </a:ln>
        </p:spPr>
        <p:txBody>
          <a:bodyPr wrap="none" anchor="ctr"/>
          <a:p>
            <a:pPr lvl="0" eaLnBrk="1" hangingPunct="1"/>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351237"/>
                                        </p:tgtEl>
                                        <p:attrNameLst>
                                          <p:attrName>style.visibility</p:attrName>
                                        </p:attrNameLst>
                                      </p:cBhvr>
                                      <p:to>
                                        <p:strVal val="visible"/>
                                      </p:to>
                                    </p:set>
                                    <p:anim calcmode="lin" valueType="num">
                                      <p:cBhvr>
                                        <p:cTn id="7" dur="500" fill="hold"/>
                                        <p:tgtEl>
                                          <p:spTgt spid="351237"/>
                                        </p:tgtEl>
                                        <p:attrNameLst>
                                          <p:attrName>ppt_w</p:attrName>
                                        </p:attrNameLst>
                                      </p:cBhvr>
                                      <p:tavLst>
                                        <p:tav tm="0">
                                          <p:val>
                                            <p:fltVal val="0.000000"/>
                                          </p:val>
                                        </p:tav>
                                        <p:tav tm="100000">
                                          <p:val>
                                            <p:strVal val="#ppt_w"/>
                                          </p:val>
                                        </p:tav>
                                      </p:tavLst>
                                    </p:anim>
                                    <p:anim calcmode="lin" valueType="num">
                                      <p:cBhvr>
                                        <p:cTn id="8" dur="500" fill="hold"/>
                                        <p:tgtEl>
                                          <p:spTgt spid="35123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p:cNvSpPr>
          <p:nvPr>
            <p:ph type="title"/>
          </p:nvPr>
        </p:nvSpPr>
        <p:spPr>
          <a:xfrm>
            <a:off x="611188" y="549275"/>
            <a:ext cx="7632700" cy="863600"/>
          </a:xfrm>
          <a:ln/>
        </p:spPr>
        <p:txBody>
          <a:bodyPr vert="horz" wrap="square" lIns="91440" tIns="45720" rIns="91440" bIns="45720" anchor="ctr"/>
          <a:p>
            <a:pPr eaLnBrk="1" hangingPunct="1"/>
            <a:r>
              <a:rPr lang="en-US" altLang="zh-CN" sz="3200" dirty="0">
                <a:solidFill>
                  <a:schemeClr val="tx1"/>
                </a:solidFill>
              </a:rPr>
              <a:t>3.2</a:t>
            </a:r>
            <a:r>
              <a:rPr lang="zh-CN" altLang="en-US" sz="3200" dirty="0">
                <a:solidFill>
                  <a:schemeClr val="tx1"/>
                </a:solidFill>
              </a:rPr>
              <a:t>人工势场法的实用算法</a:t>
            </a:r>
            <a:endParaRPr lang="zh-CN" altLang="en-US" sz="3200" dirty="0">
              <a:solidFill>
                <a:schemeClr val="tx1"/>
              </a:solidFill>
            </a:endParaRPr>
          </a:p>
        </p:txBody>
      </p:sp>
      <p:pic>
        <p:nvPicPr>
          <p:cNvPr id="21507" name="Picture 4"/>
          <p:cNvPicPr>
            <a:picLocks noChangeAspect="1"/>
          </p:cNvPicPr>
          <p:nvPr>
            <p:ph idx="1"/>
          </p:nvPr>
        </p:nvPicPr>
        <p:blipFill>
          <a:blip r:embed="rId1"/>
          <a:srcRect/>
          <a:stretch>
            <a:fillRect/>
          </a:stretch>
        </p:blipFill>
        <p:spPr>
          <a:xfrm>
            <a:off x="1116013" y="1773238"/>
            <a:ext cx="6626225" cy="3883025"/>
          </a:xfrm>
          <a:ln/>
        </p:spPr>
      </p:pic>
    </p:spTree>
  </p:cSld>
  <p:clrMapOvr>
    <a:masterClrMapping/>
  </p:clrMapOvr>
  <p:transition>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a:ln/>
        </p:spPr>
        <p:txBody>
          <a:bodyPr vert="horz" wrap="square" lIns="91440" tIns="45720" rIns="91440" bIns="45720" anchor="ctr"/>
          <a:p>
            <a:pPr eaLnBrk="1" hangingPunct="1"/>
            <a:r>
              <a:rPr lang="en-US" altLang="zh-CN" dirty="0"/>
              <a:t>3.21</a:t>
            </a:r>
            <a:r>
              <a:rPr lang="zh-CN" altLang="en-US" dirty="0"/>
              <a:t>非点形障碍物问题</a:t>
            </a:r>
            <a:endParaRPr lang="zh-CN" altLang="en-US" dirty="0"/>
          </a:p>
        </p:txBody>
      </p:sp>
      <p:sp>
        <p:nvSpPr>
          <p:cNvPr id="22531" name="Rectangle 3"/>
          <p:cNvSpPr>
            <a:spLocks noGrp="1"/>
          </p:cNvSpPr>
          <p:nvPr>
            <p:ph idx="1"/>
          </p:nvPr>
        </p:nvSpPr>
        <p:spPr>
          <a:ln/>
        </p:spPr>
        <p:txBody>
          <a:bodyPr vert="horz" wrap="square" lIns="91440" tIns="45720" rIns="91440" bIns="45720" anchor="t"/>
          <a:p>
            <a:pPr eaLnBrk="1" hangingPunct="1"/>
            <a:r>
              <a:rPr lang="zh-CN" altLang="en-US" dirty="0"/>
              <a:t>普通的障碍物的形状不是一个点，如何确定一个障碍物对机器人的排斥力呢？</a:t>
            </a:r>
            <a:endParaRPr lang="zh-CN" altLang="en-US" dirty="0"/>
          </a:p>
          <a:p>
            <a:pPr lvl="1" eaLnBrk="1" hangingPunct="1"/>
            <a:r>
              <a:rPr lang="zh-CN" altLang="en-US" dirty="0"/>
              <a:t>方案</a:t>
            </a:r>
            <a:r>
              <a:rPr lang="en-US" altLang="zh-CN" dirty="0"/>
              <a:t>1</a:t>
            </a:r>
            <a:r>
              <a:rPr lang="zh-CN" altLang="en-US" dirty="0"/>
              <a:t>：计算障碍物内所有点斥力的合力。</a:t>
            </a:r>
            <a:endParaRPr lang="zh-CN" altLang="en-US" dirty="0"/>
          </a:p>
          <a:p>
            <a:pPr lvl="1" eaLnBrk="1" hangingPunct="1"/>
            <a:r>
              <a:rPr lang="zh-CN" altLang="en-US" dirty="0"/>
              <a:t>方案</a:t>
            </a:r>
            <a:r>
              <a:rPr lang="en-US" altLang="zh-CN" dirty="0"/>
              <a:t>2</a:t>
            </a:r>
            <a:r>
              <a:rPr lang="zh-CN" altLang="en-US" dirty="0"/>
              <a:t>：用离障碍物最近的点进行计算。</a:t>
            </a:r>
            <a:endParaRPr lang="zh-CN" altLang="en-US" dirty="0"/>
          </a:p>
          <a:p>
            <a:pPr lvl="1" eaLnBrk="1" hangingPunct="1"/>
            <a:r>
              <a:rPr lang="zh-CN" altLang="en-US" dirty="0"/>
              <a:t>方案</a:t>
            </a:r>
            <a:r>
              <a:rPr lang="en-US" altLang="zh-CN" dirty="0"/>
              <a:t>3</a:t>
            </a:r>
            <a:r>
              <a:rPr lang="zh-CN" altLang="en-US" dirty="0"/>
              <a:t>：</a:t>
            </a:r>
            <a:endParaRPr lang="zh-CN" altLang="en-US" dirty="0"/>
          </a:p>
          <a:p>
            <a:pPr eaLnBrk="1" hangingPunct="1"/>
            <a:endParaRPr lang="en-US" altLang="zh-CN" dirty="0"/>
          </a:p>
        </p:txBody>
      </p:sp>
      <p:pic>
        <p:nvPicPr>
          <p:cNvPr id="22532" name="Picture 4"/>
          <p:cNvPicPr>
            <a:picLocks noChangeAspect="1"/>
          </p:cNvPicPr>
          <p:nvPr/>
        </p:nvPicPr>
        <p:blipFill>
          <a:blip r:embed="rId1"/>
          <a:stretch>
            <a:fillRect/>
          </a:stretch>
        </p:blipFill>
        <p:spPr>
          <a:xfrm>
            <a:off x="2843213" y="4076700"/>
            <a:ext cx="5689600" cy="2282825"/>
          </a:xfrm>
          <a:prstGeom prst="rect">
            <a:avLst/>
          </a:prstGeom>
          <a:noFill/>
          <a:ln w="9525">
            <a:noFill/>
          </a:ln>
        </p:spPr>
      </p:pic>
    </p:spTree>
  </p:cSld>
  <p:clrMapOvr>
    <a:masterClrMapping/>
  </p:clrMapOvr>
  <p:transition>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p:nvPr>
        </p:nvSpPr>
        <p:spPr>
          <a:ln/>
        </p:spPr>
        <p:txBody>
          <a:bodyPr vert="horz" wrap="square" lIns="91440" tIns="45720" rIns="91440" bIns="45720" anchor="ctr"/>
          <a:p>
            <a:pPr eaLnBrk="1" hangingPunct="1"/>
            <a:r>
              <a:rPr lang="en-US" altLang="zh-CN" sz="4000" dirty="0"/>
              <a:t>3.22</a:t>
            </a:r>
            <a:r>
              <a:rPr lang="zh-CN" altLang="en-US" sz="4000" dirty="0"/>
              <a:t>死锁（</a:t>
            </a:r>
            <a:r>
              <a:rPr lang="en-US" altLang="zh-CN" sz="4000" dirty="0"/>
              <a:t>dead lock</a:t>
            </a:r>
            <a:r>
              <a:rPr lang="zh-CN" altLang="en-US" sz="4000" dirty="0"/>
              <a:t>）现象（</a:t>
            </a:r>
            <a:r>
              <a:rPr lang="en-US" altLang="zh-CN" sz="4000" dirty="0"/>
              <a:t>1</a:t>
            </a:r>
            <a:r>
              <a:rPr lang="zh-CN" altLang="en-US" sz="4000" dirty="0"/>
              <a:t>）</a:t>
            </a:r>
            <a:endParaRPr lang="zh-CN" altLang="en-US" sz="4000" dirty="0"/>
          </a:p>
        </p:txBody>
      </p:sp>
      <p:sp>
        <p:nvSpPr>
          <p:cNvPr id="23555" name="Text Box 6"/>
          <p:cNvSpPr txBox="1"/>
          <p:nvPr/>
        </p:nvSpPr>
        <p:spPr>
          <a:xfrm>
            <a:off x="3995738" y="1844675"/>
            <a:ext cx="4968875" cy="1735138"/>
          </a:xfrm>
          <a:prstGeom prst="rect">
            <a:avLst/>
          </a:prstGeom>
          <a:noFill/>
          <a:ln w="9525">
            <a:noFill/>
          </a:ln>
        </p:spPr>
        <p:txBody>
          <a:bodyPr>
            <a:spAutoFit/>
          </a:bodyPr>
          <a:p>
            <a:pPr lvl="0" eaLnBrk="1" hangingPunct="1">
              <a:spcBef>
                <a:spcPct val="50000"/>
              </a:spcBef>
            </a:pPr>
            <a:r>
              <a:rPr lang="zh-CN" altLang="en-US" dirty="0">
                <a:latin typeface="Times New Roman" panose="02020603050405020304" pitchFamily="18" charset="0"/>
                <a:ea typeface="宋体" panose="02010600030101010101" pitchFamily="2" charset="-122"/>
              </a:rPr>
              <a:t>如何克服死锁现象：</a:t>
            </a:r>
            <a:endParaRPr lang="zh-CN" altLang="en-US" dirty="0">
              <a:latin typeface="Times New Roman" panose="02020603050405020304" pitchFamily="18" charset="0"/>
              <a:ea typeface="宋体" panose="02010600030101010101" pitchFamily="2" charset="-122"/>
            </a:endParaRPr>
          </a:p>
          <a:p>
            <a:pPr lvl="0" eaLnBrk="1" hangingPunct="1">
              <a:spcBef>
                <a:spcPct val="50000"/>
              </a:spcBef>
            </a:pPr>
            <a:r>
              <a:rPr lang="zh-CN" altLang="en-US" dirty="0">
                <a:latin typeface="Times New Roman" panose="02020603050405020304" pitchFamily="18" charset="0"/>
                <a:ea typeface="宋体" panose="02010600030101010101" pitchFamily="2" charset="-122"/>
              </a:rPr>
              <a:t>       死锁现象的实质是落入局部极值，全局优化算法可以避免落入局部极值。</a:t>
            </a:r>
            <a:endParaRPr lang="zh-CN" altLang="en-US" dirty="0">
              <a:latin typeface="Times New Roman" panose="02020603050405020304" pitchFamily="18" charset="0"/>
              <a:ea typeface="宋体" panose="02010600030101010101" pitchFamily="2" charset="-122"/>
            </a:endParaRPr>
          </a:p>
        </p:txBody>
      </p:sp>
      <p:pic>
        <p:nvPicPr>
          <p:cNvPr id="23556" name="Picture 8"/>
          <p:cNvPicPr>
            <a:picLocks noChangeAspect="1"/>
          </p:cNvPicPr>
          <p:nvPr/>
        </p:nvPicPr>
        <p:blipFill>
          <a:blip r:embed="rId1"/>
          <a:stretch>
            <a:fillRect/>
          </a:stretch>
        </p:blipFill>
        <p:spPr>
          <a:xfrm>
            <a:off x="4643438" y="4005263"/>
            <a:ext cx="2914650" cy="2257425"/>
          </a:xfrm>
          <a:prstGeom prst="rect">
            <a:avLst/>
          </a:prstGeom>
          <a:noFill/>
          <a:ln w="9525">
            <a:noFill/>
          </a:ln>
        </p:spPr>
      </p:pic>
      <p:pic>
        <p:nvPicPr>
          <p:cNvPr id="23557" name="Picture 9"/>
          <p:cNvPicPr>
            <a:picLocks noChangeAspect="1"/>
          </p:cNvPicPr>
          <p:nvPr/>
        </p:nvPicPr>
        <p:blipFill>
          <a:blip r:embed="rId2"/>
          <a:stretch>
            <a:fillRect/>
          </a:stretch>
        </p:blipFill>
        <p:spPr>
          <a:xfrm>
            <a:off x="539750" y="2420938"/>
            <a:ext cx="3505200" cy="3867150"/>
          </a:xfrm>
          <a:prstGeom prst="rect">
            <a:avLst/>
          </a:prstGeom>
          <a:noFill/>
          <a:ln w="9525">
            <a:noFill/>
          </a:ln>
        </p:spPr>
      </p:pic>
    </p:spTree>
  </p:cSld>
  <p:clrMapOvr>
    <a:masterClrMapping/>
  </p:clrMapOvr>
  <p:transition>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a:ln/>
        </p:spPr>
        <p:txBody>
          <a:bodyPr vert="horz" wrap="square" lIns="91440" tIns="45720" rIns="91440" bIns="45720" anchor="ctr"/>
          <a:p>
            <a:pPr eaLnBrk="1" hangingPunct="1"/>
            <a:r>
              <a:rPr lang="en-US" altLang="zh-CN" sz="4000" dirty="0"/>
              <a:t>3.22</a:t>
            </a:r>
            <a:r>
              <a:rPr lang="zh-CN" altLang="en-US" sz="4000" dirty="0"/>
              <a:t>死锁（</a:t>
            </a:r>
            <a:r>
              <a:rPr lang="en-US" altLang="zh-CN" sz="4000" dirty="0"/>
              <a:t>dead lock</a:t>
            </a:r>
            <a:r>
              <a:rPr lang="zh-CN" altLang="en-US" sz="4000" dirty="0"/>
              <a:t>）现象（</a:t>
            </a:r>
            <a:r>
              <a:rPr lang="en-US" altLang="zh-CN" sz="4000" dirty="0"/>
              <a:t>2</a:t>
            </a:r>
            <a:r>
              <a:rPr lang="zh-CN" altLang="en-US" sz="4000" dirty="0"/>
              <a:t>）</a:t>
            </a:r>
            <a:endParaRPr lang="zh-CN" altLang="en-US" sz="4000" dirty="0"/>
          </a:p>
        </p:txBody>
      </p:sp>
      <p:sp>
        <p:nvSpPr>
          <p:cNvPr id="24579" name="Rectangle 3"/>
          <p:cNvSpPr>
            <a:spLocks noGrp="1"/>
          </p:cNvSpPr>
          <p:nvPr>
            <p:ph idx="1"/>
          </p:nvPr>
        </p:nvSpPr>
        <p:spPr>
          <a:xfrm>
            <a:off x="827088" y="2060575"/>
            <a:ext cx="7772400" cy="4114800"/>
          </a:xfrm>
          <a:ln/>
        </p:spPr>
        <p:txBody>
          <a:bodyPr vert="horz" wrap="square" lIns="91440" tIns="45720" rIns="91440" bIns="45720" anchor="t"/>
          <a:p>
            <a:pPr eaLnBrk="1" hangingPunct="1"/>
            <a:r>
              <a:rPr lang="zh-CN" altLang="en-US" dirty="0"/>
              <a:t>避免死锁的改进算法：</a:t>
            </a:r>
            <a:endParaRPr lang="zh-CN" altLang="en-US" dirty="0"/>
          </a:p>
          <a:p>
            <a:pPr lvl="1" eaLnBrk="1" hangingPunct="1"/>
            <a:r>
              <a:rPr lang="en-US" altLang="zh-CN" dirty="0"/>
              <a:t>APF</a:t>
            </a:r>
            <a:r>
              <a:rPr lang="zh-CN" altLang="en-US" dirty="0"/>
              <a:t>与随机采样相结合如</a:t>
            </a:r>
            <a:r>
              <a:rPr lang="en-US" altLang="zh-CN" dirty="0"/>
              <a:t>RPP</a:t>
            </a:r>
            <a:r>
              <a:rPr lang="zh-CN" altLang="en-US" dirty="0"/>
              <a:t>算法</a:t>
            </a:r>
            <a:endParaRPr lang="zh-CN" altLang="en-US" dirty="0"/>
          </a:p>
          <a:p>
            <a:pPr lvl="1" eaLnBrk="1" hangingPunct="1"/>
            <a:r>
              <a:rPr lang="en-US" altLang="zh-CN" dirty="0"/>
              <a:t>APF</a:t>
            </a:r>
            <a:r>
              <a:rPr lang="zh-CN" altLang="en-US" dirty="0"/>
              <a:t>与遗传算法（</a:t>
            </a:r>
            <a:r>
              <a:rPr lang="en-US" altLang="zh-CN" dirty="0"/>
              <a:t>GA</a:t>
            </a:r>
            <a:r>
              <a:rPr lang="zh-CN" altLang="en-US" dirty="0"/>
              <a:t>）相结合</a:t>
            </a:r>
            <a:endParaRPr lang="zh-CN" altLang="en-US" dirty="0"/>
          </a:p>
          <a:p>
            <a:pPr lvl="1" eaLnBrk="1" hangingPunct="1"/>
            <a:r>
              <a:rPr lang="en-US" altLang="zh-CN" dirty="0"/>
              <a:t>APF</a:t>
            </a:r>
            <a:r>
              <a:rPr lang="zh-CN" altLang="en-US" dirty="0"/>
              <a:t>与其他全局优化算法相结合：</a:t>
            </a:r>
            <a:endParaRPr lang="zh-CN" altLang="en-US" dirty="0"/>
          </a:p>
          <a:p>
            <a:pPr lvl="1" eaLnBrk="1" hangingPunct="1">
              <a:buNone/>
            </a:pPr>
            <a:r>
              <a:rPr lang="zh-CN" altLang="en-US" dirty="0"/>
              <a:t>如：粒群算法，蚁群算法，模拟退火法，附加动量法等。</a:t>
            </a:r>
            <a:endParaRPr lang="zh-CN" altLang="en-US" dirty="0"/>
          </a:p>
          <a:p>
            <a:pPr eaLnBrk="1" hangingPunct="1"/>
            <a:endParaRPr lang="en-US" altLang="zh-CN" dirty="0"/>
          </a:p>
        </p:txBody>
      </p:sp>
    </p:spTree>
  </p:cSld>
  <p:clrMapOvr>
    <a:masterClrMapping/>
  </p:clrMapOvr>
  <p:transition>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5602" name="Picture 3"/>
          <p:cNvPicPr>
            <a:picLocks noChangeAspect="1"/>
          </p:cNvPicPr>
          <p:nvPr>
            <p:ph idx="1"/>
          </p:nvPr>
        </p:nvPicPr>
        <p:blipFill>
          <a:blip r:embed="rId1"/>
          <a:srcRect/>
          <a:stretch>
            <a:fillRect/>
          </a:stretch>
        </p:blipFill>
        <p:spPr>
          <a:xfrm>
            <a:off x="1835150" y="3213100"/>
            <a:ext cx="4321175" cy="2287588"/>
          </a:xfrm>
          <a:ln/>
        </p:spPr>
      </p:pic>
      <p:sp>
        <p:nvSpPr>
          <p:cNvPr id="25603" name="Text Box 4"/>
          <p:cNvSpPr txBox="1"/>
          <p:nvPr/>
        </p:nvSpPr>
        <p:spPr>
          <a:xfrm>
            <a:off x="1116013" y="692150"/>
            <a:ext cx="6769100" cy="762000"/>
          </a:xfrm>
          <a:prstGeom prst="rect">
            <a:avLst/>
          </a:prstGeom>
          <a:noFill/>
          <a:ln w="9525">
            <a:noFill/>
          </a:ln>
        </p:spPr>
        <p:txBody>
          <a:bodyPr>
            <a:spAutoFit/>
          </a:bodyPr>
          <a:p>
            <a:pPr lvl="0" algn="ctr" eaLnBrk="1" hangingPunct="1">
              <a:spcBef>
                <a:spcPct val="50000"/>
              </a:spcBef>
            </a:pPr>
            <a:r>
              <a:rPr lang="en-US" altLang="zh-CN" sz="4400" dirty="0">
                <a:latin typeface="Times New Roman" panose="02020603050405020304" pitchFamily="18" charset="0"/>
                <a:ea typeface="宋体" panose="02010600030101010101" pitchFamily="2" charset="-122"/>
              </a:rPr>
              <a:t>3.23GNRON</a:t>
            </a:r>
            <a:r>
              <a:rPr lang="zh-CN" altLang="en-US" sz="4400" dirty="0">
                <a:latin typeface="Times New Roman" panose="02020603050405020304" pitchFamily="18" charset="0"/>
                <a:ea typeface="宋体" panose="02010600030101010101" pitchFamily="2" charset="-122"/>
              </a:rPr>
              <a:t>问题：</a:t>
            </a:r>
            <a:endParaRPr lang="zh-CN" altLang="en-US" sz="4400" dirty="0">
              <a:latin typeface="Times New Roman" panose="02020603050405020304" pitchFamily="18" charset="0"/>
              <a:ea typeface="宋体" panose="02010600030101010101" pitchFamily="2" charset="-122"/>
            </a:endParaRPr>
          </a:p>
        </p:txBody>
      </p:sp>
      <p:sp>
        <p:nvSpPr>
          <p:cNvPr id="25604" name="Text Box 5"/>
          <p:cNvSpPr txBox="1"/>
          <p:nvPr/>
        </p:nvSpPr>
        <p:spPr>
          <a:xfrm>
            <a:off x="827088" y="1700213"/>
            <a:ext cx="6840537" cy="1370012"/>
          </a:xfrm>
          <a:prstGeom prst="rect">
            <a:avLst/>
          </a:prstGeom>
          <a:noFill/>
          <a:ln w="9525">
            <a:noFill/>
          </a:ln>
        </p:spPr>
        <p:txBody>
          <a:bodyPr>
            <a:spAutoFit/>
          </a:bodyPr>
          <a:p>
            <a:pPr lvl="0" eaLnBrk="1" hangingPunct="1">
              <a:spcBef>
                <a:spcPct val="50000"/>
              </a:spcBef>
            </a:pP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障碍物与目标点过于接近引起斥力场和引力场同时存在而阻碍到达目标点的现象。</a:t>
            </a:r>
            <a:endParaRPr lang="zh-CN" altLang="en-US" dirty="0">
              <a:latin typeface="Times New Roman" panose="02020603050405020304" pitchFamily="18" charset="0"/>
              <a:ea typeface="宋体" panose="02010600030101010101" pitchFamily="2" charset="-122"/>
            </a:endParaRPr>
          </a:p>
          <a:p>
            <a:pPr lvl="0" eaLnBrk="1" hangingPunct="1">
              <a:spcBef>
                <a:spcPct val="50000"/>
              </a:spcBef>
            </a:pPr>
            <a:r>
              <a:rPr lang="zh-CN" altLang="en-US" dirty="0">
                <a:latin typeface="Times New Roman" panose="02020603050405020304" pitchFamily="18" charset="0"/>
                <a:ea typeface="宋体" panose="02010600030101010101" pitchFamily="2" charset="-122"/>
              </a:rPr>
              <a:t>解决方案：</a:t>
            </a:r>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ph type="title"/>
          </p:nvPr>
        </p:nvSpPr>
        <p:spPr>
          <a:ln/>
        </p:spPr>
        <p:txBody>
          <a:bodyPr vert="horz" wrap="square" lIns="91440" tIns="45720" rIns="91440" bIns="45720" anchor="ctr"/>
          <a:p>
            <a:pPr eaLnBrk="1" hangingPunct="1"/>
            <a:r>
              <a:rPr lang="en-US" altLang="zh-CN" sz="4000" dirty="0"/>
              <a:t>3.24</a:t>
            </a:r>
            <a:r>
              <a:rPr lang="zh-CN" altLang="en-US" sz="4000" dirty="0"/>
              <a:t>移动机器人为多面体的情况</a:t>
            </a:r>
            <a:endParaRPr lang="zh-CN" altLang="en-US" sz="4000" dirty="0"/>
          </a:p>
        </p:txBody>
      </p:sp>
      <p:sp>
        <p:nvSpPr>
          <p:cNvPr id="26627" name="Rectangle 3"/>
          <p:cNvSpPr>
            <a:spLocks noGrp="1"/>
          </p:cNvSpPr>
          <p:nvPr>
            <p:ph idx="1"/>
          </p:nvPr>
        </p:nvSpPr>
        <p:spPr>
          <a:ln/>
        </p:spPr>
        <p:txBody>
          <a:bodyPr vert="horz" wrap="square" lIns="91440" tIns="45720" rIns="91440" bIns="45720" anchor="t"/>
          <a:p>
            <a:pPr eaLnBrk="1" hangingPunct="1"/>
            <a:r>
              <a:rPr lang="zh-CN" altLang="en-US" dirty="0"/>
              <a:t>方案</a:t>
            </a:r>
            <a:r>
              <a:rPr lang="en-US" altLang="zh-CN" dirty="0"/>
              <a:t>1</a:t>
            </a:r>
            <a:r>
              <a:rPr lang="zh-CN" altLang="en-US" dirty="0"/>
              <a:t>：一般情况下，可以将机器人作为点，适当扩大障碍物来进行研究。</a:t>
            </a:r>
            <a:endParaRPr lang="zh-CN" altLang="en-US" dirty="0"/>
          </a:p>
          <a:p>
            <a:pPr eaLnBrk="1" hangingPunct="1"/>
            <a:r>
              <a:rPr lang="zh-CN" altLang="en-US" dirty="0"/>
              <a:t>方案</a:t>
            </a:r>
            <a:r>
              <a:rPr lang="en-US" altLang="zh-CN" dirty="0"/>
              <a:t>2</a:t>
            </a:r>
            <a:r>
              <a:rPr lang="zh-CN" altLang="en-US" dirty="0"/>
              <a:t>：对多面体每个顶点计算排斥力和吸引力，障碍物对机器人的排斥力是对所有顶点排斥力的合力。</a:t>
            </a:r>
            <a:endParaRPr lang="zh-CN" altLang="en-US" dirty="0"/>
          </a:p>
          <a:p>
            <a:pPr eaLnBrk="1" hangingPunct="1">
              <a:buNone/>
            </a:pPr>
            <a:endParaRPr lang="en-US" altLang="zh-CN" dirty="0"/>
          </a:p>
        </p:txBody>
      </p:sp>
    </p:spTree>
  </p:cSld>
  <p:clrMapOvr>
    <a:masterClrMapping/>
  </p:clrMapOvr>
  <p:transition>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type="title"/>
          </p:nvPr>
        </p:nvSpPr>
        <p:spPr>
          <a:ln/>
        </p:spPr>
        <p:txBody>
          <a:bodyPr vert="horz" wrap="square" lIns="91440" tIns="45720" rIns="91440" bIns="45720" anchor="ctr"/>
          <a:p>
            <a:pPr eaLnBrk="1" hangingPunct="1"/>
            <a:r>
              <a:rPr lang="en-US" altLang="zh-CN" sz="4000" dirty="0"/>
              <a:t>3.3</a:t>
            </a:r>
            <a:r>
              <a:rPr lang="zh-CN" altLang="en-US" sz="4000" dirty="0"/>
              <a:t>人工势场法的改进算法（</a:t>
            </a:r>
            <a:r>
              <a:rPr lang="en-US" altLang="zh-CN" sz="4000" dirty="0"/>
              <a:t>1</a:t>
            </a:r>
            <a:r>
              <a:rPr lang="zh-CN" altLang="en-US" sz="4000" dirty="0"/>
              <a:t>）</a:t>
            </a:r>
            <a:endParaRPr lang="zh-CN" altLang="en-US" sz="4000" dirty="0"/>
          </a:p>
        </p:txBody>
      </p:sp>
      <p:sp>
        <p:nvSpPr>
          <p:cNvPr id="27651" name="Rectangle 3"/>
          <p:cNvSpPr>
            <a:spLocks noGrp="1"/>
          </p:cNvSpPr>
          <p:nvPr>
            <p:ph idx="1"/>
          </p:nvPr>
        </p:nvSpPr>
        <p:spPr>
          <a:ln/>
        </p:spPr>
        <p:txBody>
          <a:bodyPr vert="horz" wrap="square" lIns="91440" tIns="45720" rIns="91440" bIns="45720" anchor="t"/>
          <a:p>
            <a:pPr eaLnBrk="1" hangingPunct="1"/>
            <a:r>
              <a:rPr lang="zh-CN" altLang="en-US" dirty="0"/>
              <a:t>主要是针对死锁问题进行改进</a:t>
            </a:r>
            <a:endParaRPr lang="zh-CN" altLang="en-US" dirty="0"/>
          </a:p>
          <a:p>
            <a:pPr eaLnBrk="1" hangingPunct="1">
              <a:buNone/>
            </a:pPr>
            <a:r>
              <a:rPr lang="en-US" altLang="zh-CN" dirty="0"/>
              <a:t>RPP</a:t>
            </a:r>
            <a:r>
              <a:rPr lang="zh-CN" altLang="en-US" dirty="0"/>
              <a:t>算法</a:t>
            </a:r>
            <a:r>
              <a:rPr lang="en-US" altLang="zh-CN" dirty="0"/>
              <a:t>(APF</a:t>
            </a:r>
            <a:r>
              <a:rPr lang="zh-CN" altLang="en-US" dirty="0"/>
              <a:t>与随机采样相结合）</a:t>
            </a:r>
            <a:endParaRPr lang="zh-CN" altLang="en-US" dirty="0"/>
          </a:p>
          <a:p>
            <a:pPr eaLnBrk="1" hangingPunct="1">
              <a:buNone/>
            </a:pPr>
            <a:r>
              <a:rPr lang="zh-CN" altLang="en-US" dirty="0"/>
              <a:t>的原理：</a:t>
            </a:r>
            <a:endParaRPr lang="zh-CN" altLang="en-US" dirty="0"/>
          </a:p>
          <a:p>
            <a:pPr lvl="1" eaLnBrk="1" hangingPunct="1"/>
            <a:r>
              <a:rPr lang="en-US" altLang="zh-CN" dirty="0"/>
              <a:t>1.</a:t>
            </a:r>
            <a:r>
              <a:rPr lang="zh-CN" altLang="en-US" dirty="0"/>
              <a:t>开始时执行</a:t>
            </a:r>
            <a:r>
              <a:rPr lang="en-US" altLang="zh-CN" dirty="0">
                <a:solidFill>
                  <a:srgbClr val="FF3300"/>
                </a:solidFill>
              </a:rPr>
              <a:t>Descend</a:t>
            </a:r>
            <a:r>
              <a:rPr lang="zh-CN" altLang="en-US" dirty="0"/>
              <a:t>模式</a:t>
            </a:r>
            <a:endParaRPr lang="zh-CN" altLang="en-US" dirty="0"/>
          </a:p>
          <a:p>
            <a:pPr lvl="1" eaLnBrk="1" hangingPunct="1"/>
            <a:r>
              <a:rPr lang="en-US" altLang="zh-CN" dirty="0"/>
              <a:t>2.</a:t>
            </a:r>
            <a:r>
              <a:rPr lang="zh-CN" altLang="en-US" dirty="0"/>
              <a:t>如果没有出现死锁则成功，否则执行</a:t>
            </a:r>
            <a:r>
              <a:rPr lang="en-US" altLang="zh-CN" dirty="0">
                <a:solidFill>
                  <a:srgbClr val="FF3300"/>
                </a:solidFill>
              </a:rPr>
              <a:t>Escape</a:t>
            </a:r>
            <a:r>
              <a:rPr lang="zh-CN" altLang="en-US" dirty="0"/>
              <a:t>模式</a:t>
            </a:r>
            <a:endParaRPr lang="zh-CN" altLang="en-US" dirty="0"/>
          </a:p>
          <a:p>
            <a:pPr lvl="1" eaLnBrk="1" hangingPunct="1"/>
            <a:r>
              <a:rPr lang="en-US" altLang="zh-CN" dirty="0"/>
              <a:t>3.</a:t>
            </a:r>
            <a:r>
              <a:rPr lang="zh-CN" altLang="en-US" dirty="0"/>
              <a:t>如果</a:t>
            </a:r>
            <a:r>
              <a:rPr lang="en-US" altLang="zh-CN" dirty="0"/>
              <a:t>Escape</a:t>
            </a:r>
            <a:r>
              <a:rPr lang="zh-CN" altLang="en-US" dirty="0"/>
              <a:t>模式失败，执行</a:t>
            </a:r>
            <a:r>
              <a:rPr lang="en-US" altLang="zh-CN" dirty="0">
                <a:solidFill>
                  <a:srgbClr val="FF3300"/>
                </a:solidFill>
              </a:rPr>
              <a:t>Backtrack</a:t>
            </a:r>
            <a:r>
              <a:rPr lang="zh-CN" altLang="en-US" dirty="0"/>
              <a:t>模式</a:t>
            </a:r>
            <a:endParaRPr lang="zh-CN" altLang="en-US" dirty="0"/>
          </a:p>
          <a:p>
            <a:pPr eaLnBrk="1" hangingPunct="1"/>
            <a:endParaRPr lang="en-US" altLang="zh-CN" dirty="0"/>
          </a:p>
        </p:txBody>
      </p:sp>
    </p:spTree>
  </p:cSld>
  <p:clrMapOvr>
    <a:masterClrMapping/>
  </p:clrMapOvr>
  <p:transition>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p:nvPr>
        </p:nvSpPr>
        <p:spPr>
          <a:ln/>
        </p:spPr>
        <p:txBody>
          <a:bodyPr vert="horz" wrap="square" lIns="91440" tIns="45720" rIns="91440" bIns="45720" anchor="ctr"/>
          <a:p>
            <a:pPr eaLnBrk="1" hangingPunct="1"/>
            <a:r>
              <a:rPr lang="en-US" altLang="zh-CN" sz="4000" dirty="0"/>
              <a:t>3.3</a:t>
            </a:r>
            <a:r>
              <a:rPr lang="zh-CN" altLang="en-US" sz="4000" dirty="0"/>
              <a:t>人工势场法的改进算法（</a:t>
            </a:r>
            <a:r>
              <a:rPr lang="en-US" altLang="zh-CN" sz="4000" dirty="0"/>
              <a:t>2</a:t>
            </a:r>
            <a:r>
              <a:rPr lang="zh-CN" altLang="en-US" sz="4000" dirty="0"/>
              <a:t>）</a:t>
            </a:r>
            <a:endParaRPr lang="zh-CN" altLang="en-US" sz="4000" dirty="0"/>
          </a:p>
        </p:txBody>
      </p:sp>
      <p:sp>
        <p:nvSpPr>
          <p:cNvPr id="28675" name="Rectangle 3"/>
          <p:cNvSpPr>
            <a:spLocks noGrp="1"/>
          </p:cNvSpPr>
          <p:nvPr>
            <p:ph idx="1"/>
          </p:nvPr>
        </p:nvSpPr>
        <p:spPr>
          <a:ln/>
        </p:spPr>
        <p:txBody>
          <a:bodyPr vert="horz" wrap="square" lIns="91440" tIns="45720" rIns="91440" bIns="45720" anchor="t"/>
          <a:p>
            <a:pPr lvl="1" eaLnBrk="1" hangingPunct="1">
              <a:buNone/>
            </a:pPr>
            <a:r>
              <a:rPr lang="zh-CN" altLang="en-US" dirty="0"/>
              <a:t>一种</a:t>
            </a:r>
            <a:r>
              <a:rPr lang="en-US" altLang="zh-CN" dirty="0"/>
              <a:t>APF</a:t>
            </a:r>
            <a:r>
              <a:rPr lang="zh-CN" altLang="en-US" dirty="0"/>
              <a:t>与</a:t>
            </a:r>
            <a:r>
              <a:rPr lang="en-US" altLang="zh-CN" dirty="0"/>
              <a:t>GA</a:t>
            </a:r>
            <a:r>
              <a:rPr lang="zh-CN" altLang="en-US" dirty="0"/>
              <a:t>相结合的算法：</a:t>
            </a:r>
            <a:endParaRPr lang="zh-CN" altLang="en-US" dirty="0"/>
          </a:p>
          <a:p>
            <a:pPr lvl="1" eaLnBrk="1" hangingPunct="1">
              <a:buNone/>
            </a:pPr>
            <a:r>
              <a:rPr lang="zh-CN" altLang="en-US" dirty="0"/>
              <a:t>          在基于</a:t>
            </a:r>
            <a:r>
              <a:rPr lang="en-US" altLang="zh-CN" dirty="0"/>
              <a:t>GA</a:t>
            </a:r>
            <a:r>
              <a:rPr lang="zh-CN" altLang="en-US" dirty="0"/>
              <a:t>的路径规划算法（</a:t>
            </a:r>
            <a:r>
              <a:rPr lang="en-US" altLang="zh-CN" dirty="0"/>
              <a:t>2.34</a:t>
            </a:r>
            <a:r>
              <a:rPr lang="zh-CN" altLang="en-US" dirty="0"/>
              <a:t>）中介绍了</a:t>
            </a:r>
            <a:r>
              <a:rPr lang="en-US" altLang="zh-CN" dirty="0"/>
              <a:t>GA</a:t>
            </a:r>
            <a:r>
              <a:rPr lang="zh-CN" altLang="en-US" dirty="0"/>
              <a:t>如何用于路径规划，但是这种算法存在着计算量</a:t>
            </a:r>
            <a:r>
              <a:rPr lang="en-US" altLang="zh-CN" dirty="0"/>
              <a:t>(n) </a:t>
            </a:r>
            <a:r>
              <a:rPr lang="zh-CN" altLang="en-US" dirty="0"/>
              <a:t>与路径规划的质量之间的矛盾。采用</a:t>
            </a:r>
            <a:r>
              <a:rPr lang="en-US" altLang="zh-CN" dirty="0"/>
              <a:t>APF</a:t>
            </a:r>
            <a:r>
              <a:rPr lang="zh-CN" altLang="en-US" dirty="0"/>
              <a:t>与</a:t>
            </a:r>
            <a:r>
              <a:rPr lang="en-US" altLang="zh-CN" dirty="0"/>
              <a:t>GA</a:t>
            </a:r>
            <a:r>
              <a:rPr lang="zh-CN" altLang="en-US" dirty="0"/>
              <a:t>结合的算法可以取较小的</a:t>
            </a:r>
            <a:r>
              <a:rPr lang="en-US" altLang="zh-CN" dirty="0"/>
              <a:t>n</a:t>
            </a:r>
            <a:r>
              <a:rPr lang="zh-CN" altLang="en-US" dirty="0"/>
              <a:t>获得满意的效果并且避免死锁。</a:t>
            </a:r>
            <a:endParaRPr lang="zh-CN" altLang="en-US" dirty="0"/>
          </a:p>
          <a:p>
            <a:pPr lvl="1" eaLnBrk="1" hangingPunct="1">
              <a:buNone/>
            </a:pPr>
            <a:r>
              <a:rPr lang="zh-CN" altLang="en-US" dirty="0"/>
              <a:t> </a:t>
            </a:r>
            <a:endParaRPr lang="zh-CN" altLang="en-US" dirty="0"/>
          </a:p>
          <a:p>
            <a:pPr lvl="1" eaLnBrk="1" hangingPunct="1">
              <a:buNone/>
            </a:pPr>
            <a:endParaRPr lang="zh-CN" altLang="en-US" dirty="0"/>
          </a:p>
          <a:p>
            <a:pPr lvl="1" eaLnBrk="1" hangingPunct="1"/>
            <a:endParaRPr lang="zh-CN" altLang="en-US" dirty="0"/>
          </a:p>
          <a:p>
            <a:pPr eaLnBrk="1" hangingPunct="1"/>
            <a:endParaRPr lang="en-US" altLang="zh-CN" dirty="0"/>
          </a:p>
        </p:txBody>
      </p:sp>
    </p:spTree>
  </p:cSld>
  <p:clrMapOvr>
    <a:masterClrMapping/>
  </p:clrMapOvr>
  <p:transition>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a:spLocks noGrp="1"/>
          </p:cNvSpPr>
          <p:nvPr>
            <p:ph type="title"/>
          </p:nvPr>
        </p:nvSpPr>
        <p:spPr>
          <a:ln/>
        </p:spPr>
        <p:txBody>
          <a:bodyPr vert="horz" wrap="square" lIns="91440" tIns="45720" rIns="91440" bIns="45720" anchor="ctr"/>
          <a:p>
            <a:pPr eaLnBrk="1" hangingPunct="1"/>
            <a:r>
              <a:rPr lang="en-US" altLang="zh-CN" sz="4000" dirty="0"/>
              <a:t>3.3</a:t>
            </a:r>
            <a:r>
              <a:rPr lang="zh-CN" altLang="en-US" sz="4000" dirty="0"/>
              <a:t>人工势场法的改进算法（</a:t>
            </a:r>
            <a:r>
              <a:rPr lang="en-US" altLang="zh-CN" sz="4000" dirty="0"/>
              <a:t>2</a:t>
            </a:r>
            <a:r>
              <a:rPr lang="zh-CN" altLang="en-US" sz="4000" dirty="0"/>
              <a:t>）</a:t>
            </a:r>
            <a:endParaRPr lang="zh-CN" altLang="en-US" sz="4000" dirty="0"/>
          </a:p>
        </p:txBody>
      </p:sp>
      <p:sp>
        <p:nvSpPr>
          <p:cNvPr id="29699" name="Rectangle 3"/>
          <p:cNvSpPr>
            <a:spLocks noGrp="1"/>
          </p:cNvSpPr>
          <p:nvPr>
            <p:ph idx="1"/>
          </p:nvPr>
        </p:nvSpPr>
        <p:spPr>
          <a:ln/>
        </p:spPr>
        <p:txBody>
          <a:bodyPr vert="horz" wrap="square" lIns="91440" tIns="45720" rIns="91440" bIns="45720" anchor="t"/>
          <a:p>
            <a:pPr eaLnBrk="1" hangingPunct="1">
              <a:lnSpc>
                <a:spcPct val="90000"/>
              </a:lnSpc>
            </a:pPr>
            <a:r>
              <a:rPr lang="en-US" altLang="zh-CN" sz="2400" dirty="0"/>
              <a:t>APF</a:t>
            </a:r>
            <a:r>
              <a:rPr lang="zh-CN" altLang="en-US" sz="2400" dirty="0"/>
              <a:t>与</a:t>
            </a:r>
            <a:r>
              <a:rPr lang="en-US" altLang="zh-CN" sz="2400" dirty="0"/>
              <a:t>GA</a:t>
            </a:r>
            <a:r>
              <a:rPr lang="zh-CN" altLang="en-US" sz="2400" dirty="0"/>
              <a:t>相结合的算法原理：</a:t>
            </a:r>
            <a:endParaRPr lang="zh-CN" altLang="en-US" sz="2400" dirty="0"/>
          </a:p>
          <a:p>
            <a:pPr eaLnBrk="1" hangingPunct="1">
              <a:lnSpc>
                <a:spcPct val="90000"/>
              </a:lnSpc>
              <a:buNone/>
            </a:pPr>
            <a:r>
              <a:rPr lang="en-US" altLang="zh-CN" sz="2400" dirty="0"/>
              <a:t>1.</a:t>
            </a:r>
            <a:r>
              <a:rPr lang="zh-CN" altLang="en-US" sz="2400" dirty="0"/>
              <a:t>选取初始可行种群，每个种群中具有</a:t>
            </a:r>
            <a:r>
              <a:rPr lang="en-US" altLang="zh-CN" sz="2400" dirty="0"/>
              <a:t>n-2</a:t>
            </a:r>
            <a:r>
              <a:rPr lang="zh-CN" altLang="en-US" sz="2400" dirty="0"/>
              <a:t>个参数</a:t>
            </a:r>
            <a:r>
              <a:rPr lang="en-US" altLang="zh-CN" sz="2400" dirty="0"/>
              <a:t>{</a:t>
            </a:r>
            <a:r>
              <a:rPr lang="zh-CN" altLang="en-US" sz="2400" dirty="0"/>
              <a:t>（</a:t>
            </a:r>
            <a:r>
              <a:rPr lang="en-US" altLang="zh-CN" sz="2400" dirty="0"/>
              <a:t>x</a:t>
            </a:r>
            <a:r>
              <a:rPr lang="en-US" altLang="zh-CN" sz="2400" baseline="-25000" dirty="0"/>
              <a:t>i</a:t>
            </a:r>
            <a:r>
              <a:rPr lang="zh-CN" altLang="en-US" sz="2400" dirty="0"/>
              <a:t>， </a:t>
            </a:r>
            <a:r>
              <a:rPr lang="en-US" altLang="zh-CN" sz="2400" dirty="0"/>
              <a:t>y</a:t>
            </a:r>
            <a:r>
              <a:rPr lang="en-US" altLang="zh-CN" sz="2400" baseline="-25000" dirty="0"/>
              <a:t>i</a:t>
            </a:r>
            <a:r>
              <a:rPr lang="en-US" altLang="zh-CN" sz="2400" dirty="0"/>
              <a:t> </a:t>
            </a:r>
            <a:r>
              <a:rPr lang="zh-CN" altLang="en-US" sz="2400" dirty="0"/>
              <a:t>）</a:t>
            </a:r>
            <a:r>
              <a:rPr lang="en-US" altLang="zh-CN" sz="2400" dirty="0"/>
              <a:t>} </a:t>
            </a:r>
            <a:r>
              <a:rPr lang="zh-CN" altLang="en-US" sz="2400" dirty="0"/>
              <a:t>（</a:t>
            </a:r>
            <a:r>
              <a:rPr lang="en-US" altLang="zh-CN" sz="2400" dirty="0"/>
              <a:t>2.34</a:t>
            </a:r>
            <a:r>
              <a:rPr lang="zh-CN" altLang="en-US" sz="2400" dirty="0"/>
              <a:t>）。</a:t>
            </a:r>
            <a:endParaRPr lang="zh-CN" altLang="en-US" sz="2400" dirty="0"/>
          </a:p>
          <a:p>
            <a:pPr eaLnBrk="1" hangingPunct="1">
              <a:lnSpc>
                <a:spcPct val="90000"/>
              </a:lnSpc>
              <a:buNone/>
            </a:pPr>
            <a:r>
              <a:rPr lang="en-US" altLang="zh-CN" sz="2400" dirty="0"/>
              <a:t>2. </a:t>
            </a:r>
            <a:r>
              <a:rPr lang="zh-CN" altLang="en-US" sz="2400" dirty="0"/>
              <a:t>每一个种群中</a:t>
            </a:r>
            <a:r>
              <a:rPr lang="en-US" altLang="zh-CN" sz="2400" dirty="0"/>
              <a:t>,</a:t>
            </a:r>
            <a:r>
              <a:rPr lang="zh-CN" altLang="en-US" sz="2400" dirty="0"/>
              <a:t>在相邻两个点（</a:t>
            </a:r>
            <a:r>
              <a:rPr lang="en-US" altLang="zh-CN" sz="2400" dirty="0"/>
              <a:t>x</a:t>
            </a:r>
            <a:r>
              <a:rPr lang="en-US" altLang="zh-CN" sz="2400" baseline="-25000" dirty="0"/>
              <a:t>i</a:t>
            </a:r>
            <a:r>
              <a:rPr lang="zh-CN" altLang="en-US" sz="2400" dirty="0"/>
              <a:t>， </a:t>
            </a:r>
            <a:r>
              <a:rPr lang="en-US" altLang="zh-CN" sz="2400" dirty="0"/>
              <a:t>y</a:t>
            </a:r>
            <a:r>
              <a:rPr lang="en-US" altLang="zh-CN" sz="2400" baseline="-25000" dirty="0"/>
              <a:t>i</a:t>
            </a:r>
            <a:r>
              <a:rPr lang="en-US" altLang="zh-CN" sz="2400" dirty="0"/>
              <a:t> </a:t>
            </a:r>
            <a:r>
              <a:rPr lang="zh-CN" altLang="en-US" sz="2400" dirty="0"/>
              <a:t>）和（</a:t>
            </a:r>
            <a:r>
              <a:rPr lang="en-US" altLang="zh-CN" sz="2400" dirty="0"/>
              <a:t>x</a:t>
            </a:r>
            <a:r>
              <a:rPr lang="en-US" altLang="zh-CN" sz="2400" baseline="-25000" dirty="0"/>
              <a:t>i+1</a:t>
            </a:r>
            <a:r>
              <a:rPr lang="zh-CN" altLang="en-US" sz="2400" dirty="0"/>
              <a:t>， </a:t>
            </a:r>
            <a:r>
              <a:rPr lang="en-US" altLang="zh-CN" sz="2400" dirty="0"/>
              <a:t>y</a:t>
            </a:r>
            <a:r>
              <a:rPr lang="en-US" altLang="zh-CN" sz="2400" baseline="-25000" dirty="0"/>
              <a:t>i+1</a:t>
            </a:r>
            <a:r>
              <a:rPr lang="en-US" altLang="zh-CN" sz="2400" dirty="0"/>
              <a:t> </a:t>
            </a:r>
            <a:r>
              <a:rPr lang="zh-CN" altLang="en-US" sz="2400" dirty="0"/>
              <a:t>）之间利用</a:t>
            </a:r>
            <a:r>
              <a:rPr lang="en-US" altLang="zh-CN" sz="2400" dirty="0"/>
              <a:t>APF</a:t>
            </a:r>
            <a:r>
              <a:rPr lang="zh-CN" altLang="en-US" sz="2400" dirty="0"/>
              <a:t>得到一条连接这两个点的无碰撞路径。对于一个种群来说，就可以得到从起始点到目标点的无碰撞路径。</a:t>
            </a:r>
            <a:endParaRPr lang="zh-CN" altLang="en-US" sz="2400" dirty="0"/>
          </a:p>
          <a:p>
            <a:pPr eaLnBrk="1" hangingPunct="1">
              <a:lnSpc>
                <a:spcPct val="90000"/>
              </a:lnSpc>
              <a:buNone/>
            </a:pPr>
            <a:r>
              <a:rPr lang="en-US" altLang="zh-CN" sz="2400" dirty="0"/>
              <a:t>3.</a:t>
            </a:r>
            <a:r>
              <a:rPr lang="zh-CN" altLang="en-US" sz="2400" dirty="0"/>
              <a:t>计算每个种群对应的路径的长度作为适配度，对</a:t>
            </a:r>
            <a:r>
              <a:rPr lang="en-US" altLang="zh-CN" sz="2400" dirty="0"/>
              <a:t>{</a:t>
            </a:r>
            <a:r>
              <a:rPr lang="zh-CN" altLang="en-US" sz="2400" dirty="0"/>
              <a:t>（</a:t>
            </a:r>
            <a:r>
              <a:rPr lang="en-US" altLang="zh-CN" sz="2400" dirty="0"/>
              <a:t>x</a:t>
            </a:r>
            <a:r>
              <a:rPr lang="en-US" altLang="zh-CN" sz="2400" baseline="-25000" dirty="0"/>
              <a:t>i</a:t>
            </a:r>
            <a:r>
              <a:rPr lang="zh-CN" altLang="en-US" sz="2400" dirty="0"/>
              <a:t>， </a:t>
            </a:r>
            <a:r>
              <a:rPr lang="en-US" altLang="zh-CN" sz="2400" dirty="0"/>
              <a:t>y</a:t>
            </a:r>
            <a:r>
              <a:rPr lang="en-US" altLang="zh-CN" sz="2400" baseline="-25000" dirty="0"/>
              <a:t>i</a:t>
            </a:r>
            <a:r>
              <a:rPr lang="en-US" altLang="zh-CN" sz="2400" dirty="0"/>
              <a:t> </a:t>
            </a:r>
            <a:r>
              <a:rPr lang="zh-CN" altLang="en-US" sz="2400" dirty="0"/>
              <a:t>）</a:t>
            </a:r>
            <a:r>
              <a:rPr lang="en-US" altLang="zh-CN" sz="2400" dirty="0"/>
              <a:t>}</a:t>
            </a:r>
            <a:r>
              <a:rPr lang="zh-CN" altLang="en-US" sz="2400" dirty="0"/>
              <a:t>进行交叉、变异、选择运算得到新的</a:t>
            </a:r>
            <a:r>
              <a:rPr lang="en-US" altLang="zh-CN" sz="2400" dirty="0"/>
              <a:t>n-2</a:t>
            </a:r>
            <a:r>
              <a:rPr lang="zh-CN" altLang="en-US" sz="2400" dirty="0"/>
              <a:t>个参数。</a:t>
            </a:r>
            <a:endParaRPr lang="zh-CN" altLang="en-US" sz="2400" dirty="0"/>
          </a:p>
          <a:p>
            <a:pPr eaLnBrk="1" hangingPunct="1">
              <a:lnSpc>
                <a:spcPct val="90000"/>
              </a:lnSpc>
              <a:buNone/>
            </a:pPr>
            <a:r>
              <a:rPr lang="en-US" altLang="zh-CN" sz="2400" dirty="0"/>
              <a:t>4.</a:t>
            </a:r>
            <a:r>
              <a:rPr lang="zh-CN" altLang="en-US" sz="2400" dirty="0"/>
              <a:t>重复上述步骤直至结束。</a:t>
            </a:r>
            <a:endParaRPr lang="zh-CN" altLang="en-US" sz="2400" dirty="0"/>
          </a:p>
          <a:p>
            <a:pPr eaLnBrk="1" hangingPunct="1">
              <a:lnSpc>
                <a:spcPct val="90000"/>
              </a:lnSpc>
              <a:buNone/>
            </a:pPr>
            <a:endParaRPr lang="zh-CN" altLang="en-US" sz="2400" dirty="0"/>
          </a:p>
          <a:p>
            <a:pPr eaLnBrk="1" hangingPunct="1">
              <a:lnSpc>
                <a:spcPct val="90000"/>
              </a:lnSpc>
              <a:buNone/>
            </a:pPr>
            <a:endParaRPr lang="en-US" altLang="zh-CN" sz="2400" dirty="0"/>
          </a:p>
        </p:txBody>
      </p:sp>
    </p:spTree>
  </p:cSld>
  <p:clrMapOvr>
    <a:masterClrMapping/>
  </p:clrMapOvr>
  <p:transition>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p:cNvSpPr>
          <p:nvPr>
            <p:ph type="title"/>
          </p:nvPr>
        </p:nvSpPr>
        <p:spPr>
          <a:ln/>
        </p:spPr>
        <p:txBody>
          <a:bodyPr vert="horz" wrap="square" lIns="91440" tIns="45720" rIns="91440" bIns="45720" anchor="ctr"/>
          <a:p>
            <a:pPr eaLnBrk="1" hangingPunct="1"/>
            <a:r>
              <a:rPr lang="en-US" altLang="zh-CN" sz="4000" dirty="0"/>
              <a:t>3.3</a:t>
            </a:r>
            <a:r>
              <a:rPr lang="zh-CN" altLang="en-US" sz="4000" dirty="0"/>
              <a:t>人工势场法的改进算法（</a:t>
            </a:r>
            <a:r>
              <a:rPr lang="en-US" altLang="zh-CN" sz="4000" dirty="0"/>
              <a:t>2</a:t>
            </a:r>
            <a:r>
              <a:rPr lang="zh-CN" altLang="en-US" sz="4000" dirty="0"/>
              <a:t>）</a:t>
            </a:r>
            <a:endParaRPr lang="zh-CN" altLang="en-US" sz="4000" dirty="0"/>
          </a:p>
        </p:txBody>
      </p:sp>
      <p:sp>
        <p:nvSpPr>
          <p:cNvPr id="30723" name="Text Box 6"/>
          <p:cNvSpPr txBox="1"/>
          <p:nvPr/>
        </p:nvSpPr>
        <p:spPr>
          <a:xfrm>
            <a:off x="5307013" y="2051050"/>
            <a:ext cx="3441700" cy="457200"/>
          </a:xfrm>
          <a:prstGeom prst="rect">
            <a:avLst/>
          </a:prstGeom>
          <a:noFill/>
          <a:ln w="9525">
            <a:noFill/>
          </a:ln>
        </p:spPr>
        <p:txBody>
          <a:bodyPr>
            <a:spAutoFit/>
          </a:bodyPr>
          <a:p>
            <a:pPr lvl="0" eaLnBrk="1" hangingPunct="1">
              <a:spcBef>
                <a:spcPct val="50000"/>
              </a:spcBef>
            </a:pPr>
            <a:endParaRPr lang="zh-CN" altLang="zh-CN" dirty="0">
              <a:latin typeface="Times New Roman" panose="02020603050405020304" pitchFamily="18" charset="0"/>
              <a:ea typeface="宋体" panose="02010600030101010101" pitchFamily="2" charset="-122"/>
            </a:endParaRPr>
          </a:p>
        </p:txBody>
      </p:sp>
      <p:sp>
        <p:nvSpPr>
          <p:cNvPr id="30724" name="Text Box 7"/>
          <p:cNvSpPr txBox="1"/>
          <p:nvPr/>
        </p:nvSpPr>
        <p:spPr>
          <a:xfrm>
            <a:off x="827088" y="1484313"/>
            <a:ext cx="3240087" cy="457200"/>
          </a:xfrm>
          <a:prstGeom prst="rect">
            <a:avLst/>
          </a:prstGeom>
          <a:noFill/>
          <a:ln w="9525">
            <a:noFill/>
          </a:ln>
        </p:spPr>
        <p:txBody>
          <a:bodyPr>
            <a:spAutoFit/>
          </a:bodyPr>
          <a:p>
            <a:pPr lvl="0" eaLnBrk="1" hangingPunct="1">
              <a:spcBef>
                <a:spcPct val="50000"/>
              </a:spcBef>
            </a:pPr>
            <a:r>
              <a:rPr lang="zh-CN" altLang="en-US" dirty="0">
                <a:latin typeface="Times New Roman" panose="02020603050405020304" pitchFamily="18" charset="0"/>
                <a:ea typeface="宋体" panose="02010600030101010101" pitchFamily="2" charset="-122"/>
              </a:rPr>
              <a:t>交叉前：</a:t>
            </a:r>
            <a:endParaRPr lang="zh-CN" altLang="en-US" dirty="0">
              <a:latin typeface="Times New Roman" panose="02020603050405020304" pitchFamily="18" charset="0"/>
              <a:ea typeface="宋体" panose="02010600030101010101" pitchFamily="2" charset="-122"/>
            </a:endParaRPr>
          </a:p>
        </p:txBody>
      </p:sp>
      <p:sp>
        <p:nvSpPr>
          <p:cNvPr id="30725" name="Text Box 11"/>
          <p:cNvSpPr txBox="1"/>
          <p:nvPr/>
        </p:nvSpPr>
        <p:spPr>
          <a:xfrm>
            <a:off x="900113" y="4076700"/>
            <a:ext cx="1871662" cy="457200"/>
          </a:xfrm>
          <a:prstGeom prst="rect">
            <a:avLst/>
          </a:prstGeom>
          <a:noFill/>
          <a:ln w="9525">
            <a:noFill/>
          </a:ln>
        </p:spPr>
        <p:txBody>
          <a:bodyPr>
            <a:spAutoFit/>
          </a:bodyPr>
          <a:p>
            <a:pPr lvl="0" eaLnBrk="1" hangingPunct="1">
              <a:spcBef>
                <a:spcPct val="50000"/>
              </a:spcBef>
            </a:pPr>
            <a:r>
              <a:rPr lang="zh-CN" altLang="en-US" dirty="0">
                <a:latin typeface="Times New Roman" panose="02020603050405020304" pitchFamily="18" charset="0"/>
                <a:ea typeface="宋体" panose="02010600030101010101" pitchFamily="2" charset="-122"/>
              </a:rPr>
              <a:t>交叉后：</a:t>
            </a:r>
            <a:endParaRPr lang="zh-CN" altLang="en-US" dirty="0">
              <a:latin typeface="Times New Roman" panose="02020603050405020304" pitchFamily="18" charset="0"/>
              <a:ea typeface="宋体" panose="02010600030101010101" pitchFamily="2" charset="-122"/>
            </a:endParaRPr>
          </a:p>
        </p:txBody>
      </p:sp>
      <p:pic>
        <p:nvPicPr>
          <p:cNvPr id="30726" name="Picture 12"/>
          <p:cNvPicPr>
            <a:picLocks noChangeAspect="1"/>
          </p:cNvPicPr>
          <p:nvPr/>
        </p:nvPicPr>
        <p:blipFill>
          <a:blip r:embed="rId1"/>
          <a:stretch>
            <a:fillRect/>
          </a:stretch>
        </p:blipFill>
        <p:spPr>
          <a:xfrm>
            <a:off x="2124075" y="1844675"/>
            <a:ext cx="3952875" cy="1790700"/>
          </a:xfrm>
          <a:prstGeom prst="rect">
            <a:avLst/>
          </a:prstGeom>
          <a:noFill/>
          <a:ln w="9525">
            <a:noFill/>
          </a:ln>
        </p:spPr>
      </p:pic>
      <p:pic>
        <p:nvPicPr>
          <p:cNvPr id="30727" name="Picture 13"/>
          <p:cNvPicPr>
            <a:picLocks noChangeAspect="1"/>
          </p:cNvPicPr>
          <p:nvPr/>
        </p:nvPicPr>
        <p:blipFill>
          <a:blip r:embed="rId2"/>
          <a:stretch>
            <a:fillRect/>
          </a:stretch>
        </p:blipFill>
        <p:spPr>
          <a:xfrm>
            <a:off x="2124075" y="4292600"/>
            <a:ext cx="3981450" cy="1819275"/>
          </a:xfrm>
          <a:prstGeom prst="rect">
            <a:avLst/>
          </a:prstGeom>
          <a:noFill/>
          <a:ln w="9525">
            <a:noFill/>
          </a:ln>
        </p:spPr>
      </p:pic>
    </p:spTree>
  </p:cSld>
  <p:clrMapOvr>
    <a:masterClrMapping/>
  </p:clrMapOvr>
  <p:transition>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1571" name="Rectangle 35"/>
          <p:cNvSpPr>
            <a:spLocks noChangeArrowheads="1"/>
          </p:cNvSpPr>
          <p:nvPr/>
        </p:nvSpPr>
        <p:spPr bwMode="auto">
          <a:xfrm>
            <a:off x="827088" y="1052513"/>
            <a:ext cx="8027988" cy="5572125"/>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 </a:t>
            </a:r>
            <a:r>
              <a:rPr kumimoji="1" lang="en-US" altLang="zh-CN" sz="3200" b="1" i="0" u="none" strike="noStrike" kern="1200" cap="none" spc="0" normalizeH="0" baseline="0" noProof="0" smtClean="0">
                <a:ln>
                  <a:noFill/>
                </a:ln>
                <a:solidFill>
                  <a:srgbClr val="D6009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1.1 </a:t>
            </a:r>
            <a:r>
              <a:rPr kumimoji="1" lang="zh-CN" altLang="en-US" sz="3200" b="1" i="0" u="none" strike="noStrike" kern="1200" cap="none" spc="0" normalizeH="0" baseline="0" noProof="0" smtClean="0">
                <a:ln>
                  <a:noFill/>
                </a:ln>
                <a:solidFill>
                  <a:srgbClr val="D6009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定义</a:t>
            </a:r>
            <a:r>
              <a:rPr kumimoji="1" lang="en-US" altLang="zh-CN" sz="3200" b="1" i="0" u="none" strike="noStrike" kern="1200" cap="none" spc="0" normalizeH="0" baseline="0" noProof="0" smtClean="0">
                <a:ln>
                  <a:noFill/>
                </a:ln>
                <a:solidFill>
                  <a:srgbClr val="D6009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-----how should I go there</a:t>
            </a:r>
            <a:r>
              <a:rPr kumimoji="1" lang="zh-CN" altLang="en-US" sz="3200" b="1" i="0" u="none" strike="noStrike" kern="1200" cap="none" spc="0" normalizeH="0" baseline="0" noProof="0" smtClean="0">
                <a:ln>
                  <a:noFill/>
                </a:ln>
                <a:solidFill>
                  <a:srgbClr val="D6009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1" lang="zh-CN" altLang="en-US" sz="3200" b="1" i="0" u="none" strike="noStrike" kern="1200" cap="none" spc="0" normalizeH="0" baseline="0" noProof="0" smtClean="0">
              <a:ln>
                <a:noFill/>
              </a:ln>
              <a:solidFill>
                <a:srgbClr val="D6009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3200" b="1" i="0" u="none" strike="noStrike" kern="1200" cap="none" spc="0" normalizeH="0" baseline="0" noProof="0" smtClean="0">
              <a:ln>
                <a:noFill/>
              </a:ln>
              <a:solidFill>
                <a:srgbClr val="D6009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       依据某种最优准则，在工作空间中寻找一条从起始状态到目标状态的避开障碍物的最优路径。</a:t>
            </a:r>
            <a:endParaRPr kumimoji="1" lang="zh-CN" altLang="en-US" sz="2400" b="1" i="0" u="none" strike="noStrike" kern="120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smtClean="0">
                <a:ln>
                  <a:noFill/>
                </a:ln>
                <a:solidFill>
                  <a:schemeClr val="accent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需要解决的问题：</a:t>
            </a:r>
            <a:endParaRPr kumimoji="1" lang="zh-CN" altLang="en-US" sz="2800" b="1" i="0" u="none" strike="noStrike" kern="1200" cap="none" spc="0" normalizeH="0" baseline="0" noProof="0" smtClean="0">
              <a:ln>
                <a:noFill/>
              </a:ln>
              <a:solidFill>
                <a:schemeClr val="accent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     	</a:t>
            </a:r>
            <a:r>
              <a:rPr kumimoji="0" lang="en-US" altLang="zh-CN" sz="2400" b="1" i="0" u="none" strike="noStrike" kern="120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1. </a:t>
            </a:r>
            <a:r>
              <a:rPr kumimoji="0" lang="zh-CN" altLang="en-US" sz="2400" b="1" i="0" u="none" strike="noStrike" kern="120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始于初始点止于目标点。</a:t>
            </a:r>
            <a:endParaRPr kumimoji="0" lang="zh-CN" altLang="en-US" sz="2400" b="1" i="0" u="none" strike="noStrike" kern="120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	</a:t>
            </a:r>
            <a:r>
              <a:rPr kumimoji="0" lang="en-US" altLang="zh-CN" sz="2400" b="1" i="0" u="none" strike="noStrike" kern="120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2. </a:t>
            </a:r>
            <a:r>
              <a:rPr kumimoji="0" lang="zh-CN" altLang="en-US" sz="2400" b="1" i="0" u="none" strike="noStrike" kern="120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避障。</a:t>
            </a:r>
            <a:endParaRPr kumimoji="0" lang="zh-CN" altLang="en-US" sz="2400" b="1" i="0" u="none" strike="noStrike" kern="120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	</a:t>
            </a:r>
            <a:r>
              <a:rPr kumimoji="0" lang="en-US" altLang="zh-CN" sz="2400" b="1" i="0" u="none" strike="noStrike" kern="120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3. </a:t>
            </a:r>
            <a:r>
              <a:rPr kumimoji="0" lang="zh-CN" altLang="en-US" sz="2400" b="1" i="0" u="none" strike="noStrike" kern="120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尽可能优化的路径。</a:t>
            </a:r>
            <a:endParaRPr kumimoji="0" lang="zh-CN" altLang="en-US" sz="2400" b="1" i="0" u="none" strike="noStrike" kern="120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smtClean="0">
              <a:ln>
                <a:noFill/>
              </a:ln>
              <a:solidFill>
                <a:srgbClr val="D6009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2400" b="1" i="0" u="none" strike="noStrike" kern="120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321573" name="Rectangle 37"/>
          <p:cNvSpPr>
            <a:spLocks noGrp="1" noChangeArrowheads="1"/>
          </p:cNvSpPr>
          <p:nvPr>
            <p:ph type="title"/>
          </p:nvPr>
        </p:nvSpPr>
        <p:spPr>
          <a:xfrm>
            <a:off x="685800" y="814388"/>
            <a:ext cx="7772400" cy="731838"/>
          </a:xfrm>
          <a:gradFill rotWithShape="0">
            <a:gsLst>
              <a:gs pos="0">
                <a:srgbClr val="F8E23E">
                  <a:gamma/>
                  <a:tint val="22745"/>
                  <a:invGamma/>
                </a:srgbClr>
              </a:gs>
              <a:gs pos="100000">
                <a:srgbClr val="F8E23E"/>
              </a:gs>
            </a:gsLst>
            <a:lin ang="5400000" scaled="1"/>
          </a:gradFill>
          <a:effectLst>
            <a:outerShdw dist="107763" dir="2700000" algn="ctr" rotWithShape="0">
              <a:schemeClr val="bg2"/>
            </a:outerShdw>
          </a:effectLst>
        </p:spPr>
        <p:txBody>
          <a:bodyPr vert="horz" wrap="square" lIns="91440" tIns="118800" rIns="91440" bIns="118800" numCol="1" anchor="ctr" anchorCtr="1" compatLnSpc="1">
            <a:spAutoFit/>
          </a:bodyPr>
          <a:lstStyle/>
          <a:p>
            <a:pPr marL="0" marR="0" lvl="0" indent="0" algn="l" defTabSz="914400" rtl="0" eaLnBrk="1" fontAlgn="base" latinLnBrk="0" hangingPunct="1">
              <a:lnSpc>
                <a:spcPct val="90000"/>
              </a:lnSpc>
              <a:spcBef>
                <a:spcPct val="50000"/>
              </a:spcBef>
              <a:spcAft>
                <a:spcPct val="0"/>
              </a:spcAft>
              <a:buClrTx/>
              <a:buSzTx/>
              <a:buFontTx/>
              <a:buNone/>
              <a:defRPr/>
            </a:pPr>
            <a:r>
              <a:rPr kumimoji="1" lang="en-US" altLang="zh-CN" sz="3600" b="1" i="0" u="none" strike="noStrike" kern="0" cap="none" spc="0" normalizeH="0" baseline="0" noProof="0" smtClean="0">
                <a:ln>
                  <a:noFill/>
                </a:ln>
                <a:solidFill>
                  <a:srgbClr val="FF0066"/>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j-cs"/>
              </a:rPr>
              <a:t>1 .</a:t>
            </a:r>
            <a:r>
              <a:rPr kumimoji="1" lang="zh-CN" altLang="en-US" sz="3600" b="1" i="0" u="none" strike="noStrike" kern="0" cap="none" spc="0" normalizeH="0" baseline="0" noProof="0" smtClean="0">
                <a:ln>
                  <a:noFill/>
                </a:ln>
                <a:solidFill>
                  <a:srgbClr val="FF0066"/>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j-cs"/>
              </a:rPr>
              <a:t>什么是路径规划</a:t>
            </a:r>
            <a:endParaRPr kumimoji="1" lang="zh-CN" altLang="en-US" sz="3600" b="1" i="0" u="none" strike="noStrike" kern="0" cap="none" spc="0" normalizeH="0" baseline="0" noProof="0" smtClean="0">
              <a:ln>
                <a:noFill/>
              </a:ln>
              <a:solidFill>
                <a:srgbClr val="FF0066"/>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j-cs"/>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321571"/>
                                        </p:tgtEl>
                                        <p:attrNameLst>
                                          <p:attrName>style.visibility</p:attrName>
                                        </p:attrNameLst>
                                      </p:cBhvr>
                                      <p:to>
                                        <p:strVal val="visible"/>
                                      </p:to>
                                    </p:set>
                                    <p:anim calcmode="lin" valueType="num">
                                      <p:cBhvr>
                                        <p:cTn id="7" dur="500" fill="hold"/>
                                        <p:tgtEl>
                                          <p:spTgt spid="321571"/>
                                        </p:tgtEl>
                                        <p:attrNameLst>
                                          <p:attrName>ppt_x</p:attrName>
                                        </p:attrNameLst>
                                      </p:cBhvr>
                                      <p:tavLst>
                                        <p:tav tm="0">
                                          <p:val>
                                            <p:strVal val="#ppt_x-#ppt_w/2"/>
                                          </p:val>
                                        </p:tav>
                                        <p:tav tm="100000">
                                          <p:val>
                                            <p:strVal val="#ppt_x"/>
                                          </p:val>
                                        </p:tav>
                                      </p:tavLst>
                                    </p:anim>
                                    <p:anim calcmode="lin" valueType="num">
                                      <p:cBhvr>
                                        <p:cTn id="8" dur="500" fill="hold"/>
                                        <p:tgtEl>
                                          <p:spTgt spid="321571"/>
                                        </p:tgtEl>
                                        <p:attrNameLst>
                                          <p:attrName>ppt_y</p:attrName>
                                        </p:attrNameLst>
                                      </p:cBhvr>
                                      <p:tavLst>
                                        <p:tav tm="0">
                                          <p:val>
                                            <p:strVal val="#ppt_y"/>
                                          </p:val>
                                        </p:tav>
                                        <p:tav tm="100000">
                                          <p:val>
                                            <p:strVal val="#ppt_y"/>
                                          </p:val>
                                        </p:tav>
                                      </p:tavLst>
                                    </p:anim>
                                    <p:anim calcmode="lin" valueType="num">
                                      <p:cBhvr>
                                        <p:cTn id="9" dur="500" fill="hold"/>
                                        <p:tgtEl>
                                          <p:spTgt spid="321571"/>
                                        </p:tgtEl>
                                        <p:attrNameLst>
                                          <p:attrName>ppt_w</p:attrName>
                                        </p:attrNameLst>
                                      </p:cBhvr>
                                      <p:tavLst>
                                        <p:tav tm="0">
                                          <p:val>
                                            <p:fltVal val="0.000000"/>
                                          </p:val>
                                        </p:tav>
                                        <p:tav tm="100000">
                                          <p:val>
                                            <p:strVal val="#ppt_w"/>
                                          </p:val>
                                        </p:tav>
                                      </p:tavLst>
                                    </p:anim>
                                    <p:anim calcmode="lin" valueType="num">
                                      <p:cBhvr>
                                        <p:cTn id="10" dur="500" fill="hold"/>
                                        <p:tgtEl>
                                          <p:spTgt spid="32157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7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3680" name="Rectangle 96"/>
          <p:cNvSpPr>
            <a:spLocks noGrp="1" noChangeArrowheads="1"/>
          </p:cNvSpPr>
          <p:nvPr>
            <p:ph type="title"/>
          </p:nvPr>
        </p:nvSpPr>
        <p:spPr>
          <a:xfrm>
            <a:off x="900113" y="236538"/>
            <a:ext cx="7343775" cy="841375"/>
          </a:xfrm>
          <a:gradFill rotWithShape="0">
            <a:gsLst>
              <a:gs pos="0">
                <a:srgbClr val="F8E23E">
                  <a:gamma/>
                  <a:tint val="22745"/>
                  <a:invGamma/>
                </a:srgbClr>
              </a:gs>
              <a:gs pos="100000">
                <a:srgbClr val="F8E23E"/>
              </a:gs>
            </a:gsLst>
            <a:lin ang="5400000" scaled="1"/>
          </a:gradFill>
          <a:effectLst>
            <a:outerShdw dist="107763" dir="2700000" algn="ctr" rotWithShape="0">
              <a:schemeClr val="bg2"/>
            </a:outerShdw>
          </a:effectLst>
        </p:spPr>
        <p:txBody>
          <a:bodyPr vert="horz" wrap="square" lIns="91440" tIns="118800" rIns="91440" bIns="118800" numCol="1" anchor="ctr" anchorCtr="1" compatLnSpc="1">
            <a:spAutoFit/>
          </a:bodyPr>
          <a:lstStyle/>
          <a:p>
            <a:pPr marL="0" marR="0" lvl="0" indent="0" algn="l" defTabSz="914400" rtl="0" eaLnBrk="1" fontAlgn="base" latinLnBrk="0" hangingPunct="1">
              <a:lnSpc>
                <a:spcPct val="90000"/>
              </a:lnSpc>
              <a:spcBef>
                <a:spcPct val="50000"/>
              </a:spcBef>
              <a:spcAft>
                <a:spcPct val="0"/>
              </a:spcAft>
              <a:buClrTx/>
              <a:buSzTx/>
              <a:buFontTx/>
              <a:buNone/>
              <a:defRPr/>
            </a:pPr>
            <a:r>
              <a:rPr kumimoji="1" lang="en-US" altLang="zh-CN" sz="4400" b="1" i="0" u="none" strike="noStrike" kern="0" cap="none" spc="0" normalizeH="0" baseline="0" noProof="0" smtClean="0">
                <a:ln>
                  <a:noFill/>
                </a:ln>
                <a:solidFill>
                  <a:schemeClr val="tx2"/>
                </a:solidFill>
                <a:effectLst>
                  <a:outerShdw blurRad="38100" dist="38100" dir="2700000" algn="tl">
                    <a:srgbClr val="FFFFFF"/>
                  </a:outerShdw>
                </a:effectLst>
                <a:uLnTx/>
                <a:uFillTx/>
                <a:latin typeface="+mj-lt"/>
                <a:ea typeface="+mj-ea"/>
                <a:cs typeface="+mj-cs"/>
              </a:rPr>
              <a:t>2 . </a:t>
            </a:r>
            <a:r>
              <a:rPr kumimoji="1" lang="zh-CN" altLang="en-US" sz="4400" b="1" i="0" u="none" strike="noStrike" kern="0" cap="none" spc="0" normalizeH="0" baseline="0" noProof="0" smtClean="0">
                <a:ln>
                  <a:noFill/>
                </a:ln>
                <a:solidFill>
                  <a:schemeClr val="tx2"/>
                </a:solidFill>
                <a:effectLst>
                  <a:outerShdw blurRad="38100" dist="38100" dir="2700000" algn="tl">
                    <a:srgbClr val="FFFFFF"/>
                  </a:outerShdw>
                </a:effectLst>
                <a:uLnTx/>
                <a:uFillTx/>
                <a:latin typeface="+mj-lt"/>
                <a:ea typeface="+mj-ea"/>
                <a:cs typeface="+mj-cs"/>
              </a:rPr>
              <a:t>机器人路径规划常用方法</a:t>
            </a:r>
            <a:endParaRPr kumimoji="1" lang="zh-CN" altLang="en-US" sz="4400" b="1" i="0" u="none" strike="noStrike" kern="0" cap="none" spc="0" normalizeH="0" baseline="0" noProof="0" smtClean="0">
              <a:ln>
                <a:noFill/>
              </a:ln>
              <a:solidFill>
                <a:schemeClr val="tx2"/>
              </a:solidFill>
              <a:effectLst>
                <a:outerShdw blurRad="38100" dist="38100" dir="2700000" algn="tl">
                  <a:srgbClr val="FFFFFF"/>
                </a:outerShdw>
              </a:effectLst>
              <a:uLnTx/>
              <a:uFillTx/>
              <a:latin typeface="+mj-lt"/>
              <a:ea typeface="+mj-ea"/>
              <a:cs typeface="+mj-cs"/>
            </a:endParaRPr>
          </a:p>
        </p:txBody>
      </p:sp>
      <p:sp>
        <p:nvSpPr>
          <p:cNvPr id="323682" name="Rectangle 98"/>
          <p:cNvSpPr>
            <a:spLocks noChangeArrowheads="1"/>
          </p:cNvSpPr>
          <p:nvPr/>
        </p:nvSpPr>
        <p:spPr bwMode="auto">
          <a:xfrm>
            <a:off x="827088" y="4437063"/>
            <a:ext cx="5472113" cy="504825"/>
          </a:xfrm>
          <a:prstGeom prst="rect">
            <a:avLst/>
          </a:prstGeom>
          <a:solidFill>
            <a:srgbClr val="FFFFCC"/>
          </a:solidFill>
          <a:ln w="9525">
            <a:noFill/>
            <a:miter lim="800000"/>
          </a:ln>
          <a:effectLst/>
        </p:spPr>
        <p:txBody>
          <a:bodyPr wrap="none" lIns="0" rIns="0"/>
          <a:lstStyle/>
          <a:p>
            <a:pPr marL="342900" marR="0" lvl="0" indent="-342900" algn="l" defTabSz="914400" rtl="0" eaLnBrk="1" fontAlgn="base" latinLnBrk="0" hangingPunct="1">
              <a:lnSpc>
                <a:spcPct val="85000"/>
              </a:lnSpc>
              <a:spcBef>
                <a:spcPct val="0"/>
              </a:spcBef>
              <a:spcAft>
                <a:spcPct val="0"/>
              </a:spcAft>
              <a:buClrTx/>
              <a:buSzTx/>
              <a:buFont typeface="Wingdings" panose="05000000000000000000" pitchFamily="2" charset="2"/>
              <a:buChar char="v"/>
              <a:defRPr/>
            </a:pPr>
            <a:r>
              <a:rPr kumimoji="1" lang="en-US" altLang="zh-CN" sz="2400" b="1" i="0" u="none" strike="noStrike" kern="1200" cap="none" spc="0" normalizeH="0" baseline="0" noProof="0" smtClean="0">
                <a:ln>
                  <a:noFill/>
                </a:ln>
                <a:solidFill>
                  <a:srgbClr val="D6009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2.4 </a:t>
            </a:r>
            <a:r>
              <a:rPr kumimoji="1" lang="zh-CN" altLang="en-US" sz="2400" b="1" i="0" u="none" strike="noStrike" kern="1200" cap="none" spc="0" normalizeH="0" baseline="0" noProof="0" smtClean="0">
                <a:ln>
                  <a:noFill/>
                </a:ln>
                <a:solidFill>
                  <a:srgbClr val="D6009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人工势场法</a:t>
            </a:r>
            <a:endParaRPr kumimoji="1" lang="zh-CN" altLang="en-US" sz="2400" b="1" i="0" u="none" strike="noStrike" kern="1200" cap="none" spc="0" normalizeH="0" baseline="0" noProof="0" smtClean="0">
              <a:ln>
                <a:noFill/>
              </a:ln>
              <a:solidFill>
                <a:srgbClr val="D6009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323683" name="Rectangle 99"/>
          <p:cNvSpPr>
            <a:spLocks noChangeArrowheads="1"/>
          </p:cNvSpPr>
          <p:nvPr/>
        </p:nvSpPr>
        <p:spPr bwMode="auto">
          <a:xfrm>
            <a:off x="827088" y="1989138"/>
            <a:ext cx="5473700" cy="503238"/>
          </a:xfrm>
          <a:prstGeom prst="rect">
            <a:avLst/>
          </a:prstGeom>
          <a:solidFill>
            <a:srgbClr val="FFFFCC"/>
          </a:solidFill>
          <a:ln w="9525">
            <a:noFill/>
            <a:miter lim="800000"/>
          </a:ln>
          <a:effectLst/>
        </p:spPr>
        <p:txBody>
          <a:bodyPr wrap="none" lIns="0" rIns="0"/>
          <a:lstStyle/>
          <a:p>
            <a:pPr marL="342900" marR="0" lvl="0" indent="-342900" algn="l" defTabSz="914400" rtl="0" eaLnBrk="1" fontAlgn="base" latinLnBrk="0" hangingPunct="1">
              <a:lnSpc>
                <a:spcPct val="85000"/>
              </a:lnSpc>
              <a:spcBef>
                <a:spcPct val="0"/>
              </a:spcBef>
              <a:spcAft>
                <a:spcPct val="0"/>
              </a:spcAft>
              <a:buClrTx/>
              <a:buSzTx/>
              <a:buFont typeface="Wingdings" panose="05000000000000000000" pitchFamily="2" charset="2"/>
              <a:buChar char="v"/>
              <a:defRPr/>
            </a:pPr>
            <a:r>
              <a:rPr kumimoji="1" lang="en-US" altLang="zh-CN" sz="2400" b="1" i="0" u="none" strike="noStrike" kern="1200" cap="none" spc="0" normalizeH="0" baseline="0" noProof="0" smtClean="0">
                <a:ln>
                  <a:noFill/>
                </a:ln>
                <a:solidFill>
                  <a:srgbClr val="D6009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2.1 </a:t>
            </a:r>
            <a:r>
              <a:rPr kumimoji="1" lang="zh-CN" altLang="en-US" sz="2400" b="1" i="0" u="none" strike="noStrike" kern="1200" cap="none" spc="0" normalizeH="0" baseline="0" noProof="0" smtClean="0">
                <a:ln>
                  <a:noFill/>
                </a:ln>
                <a:solidFill>
                  <a:srgbClr val="D6009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基于几何构造的方法</a:t>
            </a:r>
            <a:endParaRPr kumimoji="1" lang="zh-CN" altLang="en-US" sz="2400" b="1" i="0" u="none" strike="noStrike" kern="1200" cap="none" spc="0" normalizeH="0" baseline="0" noProof="0" smtClean="0">
              <a:ln>
                <a:noFill/>
              </a:ln>
              <a:solidFill>
                <a:srgbClr val="D6009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323684" name="Rectangle 100"/>
          <p:cNvSpPr>
            <a:spLocks noChangeArrowheads="1"/>
          </p:cNvSpPr>
          <p:nvPr/>
        </p:nvSpPr>
        <p:spPr bwMode="auto">
          <a:xfrm>
            <a:off x="827088" y="2924175"/>
            <a:ext cx="5473700" cy="433388"/>
          </a:xfrm>
          <a:prstGeom prst="rect">
            <a:avLst/>
          </a:prstGeom>
          <a:solidFill>
            <a:srgbClr val="FFFFCC"/>
          </a:solidFill>
          <a:ln w="9525">
            <a:noFill/>
            <a:miter lim="800000"/>
          </a:ln>
          <a:effectLst/>
        </p:spPr>
        <p:txBody>
          <a:bodyPr wrap="none" lIns="0" rIns="0"/>
          <a:lstStyle/>
          <a:p>
            <a:pPr marL="342900" marR="0" lvl="0" indent="-342900" algn="l" defTabSz="914400" rtl="0" eaLnBrk="1" fontAlgn="base" latinLnBrk="0" hangingPunct="1">
              <a:lnSpc>
                <a:spcPct val="85000"/>
              </a:lnSpc>
              <a:spcBef>
                <a:spcPct val="0"/>
              </a:spcBef>
              <a:spcAft>
                <a:spcPct val="0"/>
              </a:spcAft>
              <a:buClrTx/>
              <a:buSzTx/>
              <a:buFont typeface="Wingdings" panose="05000000000000000000" pitchFamily="2" charset="2"/>
              <a:buChar char="v"/>
              <a:defRPr/>
            </a:pPr>
            <a:r>
              <a:rPr kumimoji="1" lang="en-US" altLang="zh-CN" sz="2400" b="1" i="0" u="none" strike="noStrike" kern="1200" cap="none" spc="0" normalizeH="0" baseline="0" noProof="0" smtClean="0">
                <a:ln>
                  <a:noFill/>
                </a:ln>
                <a:solidFill>
                  <a:srgbClr val="D6009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2.2 </a:t>
            </a:r>
            <a:r>
              <a:rPr kumimoji="1" lang="zh-CN" altLang="en-US" sz="2400" b="1" i="0" u="none" strike="noStrike" kern="1200" cap="none" spc="0" normalizeH="0" baseline="0" noProof="0" smtClean="0">
                <a:ln>
                  <a:noFill/>
                </a:ln>
                <a:solidFill>
                  <a:srgbClr val="D6009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栅格法</a:t>
            </a:r>
            <a:endParaRPr kumimoji="1" lang="zh-CN" altLang="en-US" sz="2400" b="1" i="0" u="none" strike="noStrike" kern="1200" cap="none" spc="0" normalizeH="0" baseline="0" noProof="0" smtClean="0">
              <a:ln>
                <a:noFill/>
              </a:ln>
              <a:solidFill>
                <a:srgbClr val="D6009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323685" name="Rectangle 101"/>
          <p:cNvSpPr>
            <a:spLocks noChangeArrowheads="1"/>
          </p:cNvSpPr>
          <p:nvPr/>
        </p:nvSpPr>
        <p:spPr bwMode="auto">
          <a:xfrm>
            <a:off x="827088" y="3644900"/>
            <a:ext cx="5472113" cy="431800"/>
          </a:xfrm>
          <a:prstGeom prst="rect">
            <a:avLst/>
          </a:prstGeom>
          <a:solidFill>
            <a:srgbClr val="FFFFCC"/>
          </a:solidFill>
          <a:ln w="9525">
            <a:noFill/>
            <a:miter lim="800000"/>
          </a:ln>
          <a:effectLst/>
        </p:spPr>
        <p:txBody>
          <a:bodyPr wrap="none" lIns="0" rIns="0"/>
          <a:lstStyle/>
          <a:p>
            <a:pPr marL="342900" marR="0" lvl="0" indent="-342900" algn="l" defTabSz="914400" rtl="0" eaLnBrk="1" fontAlgn="base" latinLnBrk="0" hangingPunct="1">
              <a:lnSpc>
                <a:spcPct val="85000"/>
              </a:lnSpc>
              <a:spcBef>
                <a:spcPct val="0"/>
              </a:spcBef>
              <a:spcAft>
                <a:spcPct val="0"/>
              </a:spcAft>
              <a:buClrTx/>
              <a:buSzTx/>
              <a:buFont typeface="Wingdings" panose="05000000000000000000" pitchFamily="2" charset="2"/>
              <a:buChar char="v"/>
              <a:defRPr/>
            </a:pPr>
            <a:r>
              <a:rPr kumimoji="1" lang="en-US" altLang="zh-CN" sz="2400" b="1" i="0" u="none" strike="noStrike" kern="1200" cap="none" spc="0" normalizeH="0" baseline="0" noProof="0" smtClean="0">
                <a:ln>
                  <a:noFill/>
                </a:ln>
                <a:solidFill>
                  <a:srgbClr val="D6009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2.3 </a:t>
            </a:r>
            <a:r>
              <a:rPr kumimoji="1" lang="zh-CN" altLang="en-US" sz="2400" b="1" i="0" u="none" strike="noStrike" kern="1200" cap="none" spc="0" normalizeH="0" baseline="0" noProof="0" smtClean="0">
                <a:ln>
                  <a:noFill/>
                </a:ln>
                <a:solidFill>
                  <a:srgbClr val="D6009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智能化路径规划方法</a:t>
            </a:r>
            <a:endParaRPr kumimoji="1" lang="zh-CN" altLang="en-US" sz="2400" b="1" i="0" u="none" strike="noStrike" kern="1200" cap="none" spc="0" normalizeH="0" baseline="0" noProof="0" smtClean="0">
              <a:ln>
                <a:noFill/>
              </a:ln>
              <a:solidFill>
                <a:srgbClr val="D6009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6151" name="AutoShape 103">
            <a:hlinkClick r:id="rId1" action="ppaction://hlinksldjump"/>
          </p:cNvPr>
          <p:cNvSpPr/>
          <p:nvPr/>
        </p:nvSpPr>
        <p:spPr>
          <a:xfrm>
            <a:off x="7235825" y="2060575"/>
            <a:ext cx="420688" cy="377825"/>
          </a:xfrm>
          <a:prstGeom prst="actionButtonForwardNext">
            <a:avLst/>
          </a:prstGeom>
          <a:solidFill>
            <a:srgbClr val="FFFFCC"/>
          </a:solidFill>
          <a:ln w="9525">
            <a:noFill/>
          </a:ln>
        </p:spPr>
        <p:txBody>
          <a:bodyPr wrap="none" anchor="ctr"/>
          <a:p>
            <a:pPr lvl="0" eaLnBrk="1" hangingPunct="1"/>
            <a:endParaRPr lang="zh-CN" altLang="en-US" dirty="0">
              <a:latin typeface="Times New Roman" panose="02020603050405020304" pitchFamily="18" charset="0"/>
              <a:ea typeface="宋体" panose="02010600030101010101" pitchFamily="2" charset="-122"/>
            </a:endParaRPr>
          </a:p>
        </p:txBody>
      </p:sp>
      <p:sp>
        <p:nvSpPr>
          <p:cNvPr id="6152" name="AutoShape 104">
            <a:hlinkClick r:id="rId2" action="ppaction://hlinksldjump"/>
          </p:cNvPr>
          <p:cNvSpPr/>
          <p:nvPr/>
        </p:nvSpPr>
        <p:spPr>
          <a:xfrm>
            <a:off x="7235825" y="4508500"/>
            <a:ext cx="420688" cy="377825"/>
          </a:xfrm>
          <a:prstGeom prst="actionButtonForwardNext">
            <a:avLst/>
          </a:prstGeom>
          <a:solidFill>
            <a:srgbClr val="FFFFCC"/>
          </a:solidFill>
          <a:ln w="9525">
            <a:noFill/>
          </a:ln>
        </p:spPr>
        <p:txBody>
          <a:bodyPr wrap="none" anchor="ctr"/>
          <a:p>
            <a:pPr lvl="0" eaLnBrk="1" hangingPunct="1"/>
            <a:endParaRPr lang="zh-CN" altLang="en-US" dirty="0">
              <a:latin typeface="Times New Roman" panose="02020603050405020304" pitchFamily="18" charset="0"/>
              <a:ea typeface="宋体" panose="02010600030101010101" pitchFamily="2" charset="-122"/>
            </a:endParaRPr>
          </a:p>
        </p:txBody>
      </p:sp>
      <p:sp>
        <p:nvSpPr>
          <p:cNvPr id="6153" name="AutoShape 106">
            <a:hlinkClick r:id="rId3" action="ppaction://hlinksldjump"/>
          </p:cNvPr>
          <p:cNvSpPr/>
          <p:nvPr/>
        </p:nvSpPr>
        <p:spPr>
          <a:xfrm>
            <a:off x="7235825" y="2924175"/>
            <a:ext cx="420688" cy="377825"/>
          </a:xfrm>
          <a:prstGeom prst="actionButtonForwardNext">
            <a:avLst/>
          </a:prstGeom>
          <a:solidFill>
            <a:srgbClr val="FFFFCC"/>
          </a:solidFill>
          <a:ln w="9525">
            <a:noFill/>
          </a:ln>
        </p:spPr>
        <p:txBody>
          <a:bodyPr wrap="none" anchor="ctr"/>
          <a:p>
            <a:pPr lvl="0" eaLnBrk="1" hangingPunct="1"/>
            <a:endParaRPr lang="zh-CN" altLang="en-US" dirty="0">
              <a:latin typeface="Times New Roman" panose="02020603050405020304" pitchFamily="18" charset="0"/>
              <a:ea typeface="宋体" panose="02010600030101010101" pitchFamily="2" charset="-122"/>
            </a:endParaRPr>
          </a:p>
        </p:txBody>
      </p:sp>
      <p:sp>
        <p:nvSpPr>
          <p:cNvPr id="6154" name="AutoShape 111">
            <a:hlinkClick r:id="rId4" action="ppaction://hlinksldjump"/>
          </p:cNvPr>
          <p:cNvSpPr/>
          <p:nvPr/>
        </p:nvSpPr>
        <p:spPr>
          <a:xfrm>
            <a:off x="7235825" y="3644900"/>
            <a:ext cx="420688" cy="377825"/>
          </a:xfrm>
          <a:prstGeom prst="actionButtonForwardNext">
            <a:avLst/>
          </a:prstGeom>
          <a:solidFill>
            <a:srgbClr val="FFFFCC"/>
          </a:solidFill>
          <a:ln w="9525">
            <a:noFill/>
          </a:ln>
        </p:spPr>
        <p:txBody>
          <a:bodyPr wrap="none" anchor="ctr"/>
          <a:p>
            <a:pPr lvl="0" eaLnBrk="1" hangingPunct="1"/>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323682"/>
                                        </p:tgtEl>
                                        <p:attrNameLst>
                                          <p:attrName>style.visibility</p:attrName>
                                        </p:attrNameLst>
                                      </p:cBhvr>
                                      <p:to>
                                        <p:strVal val="visible"/>
                                      </p:to>
                                    </p:set>
                                    <p:anim calcmode="lin" valueType="num">
                                      <p:cBhvr>
                                        <p:cTn id="7" dur="500" fill="hold"/>
                                        <p:tgtEl>
                                          <p:spTgt spid="323682"/>
                                        </p:tgtEl>
                                        <p:attrNameLst>
                                          <p:attrName>ppt_x</p:attrName>
                                        </p:attrNameLst>
                                      </p:cBhvr>
                                      <p:tavLst>
                                        <p:tav tm="0">
                                          <p:val>
                                            <p:strVal val="#ppt_x-#ppt_w/2"/>
                                          </p:val>
                                        </p:tav>
                                        <p:tav tm="100000">
                                          <p:val>
                                            <p:strVal val="#ppt_x"/>
                                          </p:val>
                                        </p:tav>
                                      </p:tavLst>
                                    </p:anim>
                                    <p:anim calcmode="lin" valueType="num">
                                      <p:cBhvr>
                                        <p:cTn id="8" dur="500" fill="hold"/>
                                        <p:tgtEl>
                                          <p:spTgt spid="323682"/>
                                        </p:tgtEl>
                                        <p:attrNameLst>
                                          <p:attrName>ppt_y</p:attrName>
                                        </p:attrNameLst>
                                      </p:cBhvr>
                                      <p:tavLst>
                                        <p:tav tm="0">
                                          <p:val>
                                            <p:strVal val="#ppt_y"/>
                                          </p:val>
                                        </p:tav>
                                        <p:tav tm="100000">
                                          <p:val>
                                            <p:strVal val="#ppt_y"/>
                                          </p:val>
                                        </p:tav>
                                      </p:tavLst>
                                    </p:anim>
                                    <p:anim calcmode="lin" valueType="num">
                                      <p:cBhvr>
                                        <p:cTn id="9" dur="500" fill="hold"/>
                                        <p:tgtEl>
                                          <p:spTgt spid="323682"/>
                                        </p:tgtEl>
                                        <p:attrNameLst>
                                          <p:attrName>ppt_w</p:attrName>
                                        </p:attrNameLst>
                                      </p:cBhvr>
                                      <p:tavLst>
                                        <p:tav tm="0">
                                          <p:val>
                                            <p:fltVal val="0.000000"/>
                                          </p:val>
                                        </p:tav>
                                        <p:tav tm="100000">
                                          <p:val>
                                            <p:strVal val="#ppt_w"/>
                                          </p:val>
                                        </p:tav>
                                      </p:tavLst>
                                    </p:anim>
                                    <p:anim calcmode="lin" valueType="num">
                                      <p:cBhvr>
                                        <p:cTn id="10" dur="500" fill="hold"/>
                                        <p:tgtEl>
                                          <p:spTgt spid="323682"/>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7" presetClass="entr" presetSubtype="8" fill="hold" grpId="0" nodeType="afterEffect">
                                  <p:stCondLst>
                                    <p:cond delay="0"/>
                                  </p:stCondLst>
                                  <p:childTnLst>
                                    <p:set>
                                      <p:cBhvr>
                                        <p:cTn id="13" dur="1" fill="hold">
                                          <p:stCondLst>
                                            <p:cond delay="0"/>
                                          </p:stCondLst>
                                        </p:cTn>
                                        <p:tgtEl>
                                          <p:spTgt spid="323683"/>
                                        </p:tgtEl>
                                        <p:attrNameLst>
                                          <p:attrName>style.visibility</p:attrName>
                                        </p:attrNameLst>
                                      </p:cBhvr>
                                      <p:to>
                                        <p:strVal val="visible"/>
                                      </p:to>
                                    </p:set>
                                    <p:anim calcmode="lin" valueType="num">
                                      <p:cBhvr>
                                        <p:cTn id="14" dur="500" fill="hold"/>
                                        <p:tgtEl>
                                          <p:spTgt spid="323683"/>
                                        </p:tgtEl>
                                        <p:attrNameLst>
                                          <p:attrName>ppt_x</p:attrName>
                                        </p:attrNameLst>
                                      </p:cBhvr>
                                      <p:tavLst>
                                        <p:tav tm="0">
                                          <p:val>
                                            <p:strVal val="#ppt_x-#ppt_w/2"/>
                                          </p:val>
                                        </p:tav>
                                        <p:tav tm="100000">
                                          <p:val>
                                            <p:strVal val="#ppt_x"/>
                                          </p:val>
                                        </p:tav>
                                      </p:tavLst>
                                    </p:anim>
                                    <p:anim calcmode="lin" valueType="num">
                                      <p:cBhvr>
                                        <p:cTn id="15" dur="500" fill="hold"/>
                                        <p:tgtEl>
                                          <p:spTgt spid="323683"/>
                                        </p:tgtEl>
                                        <p:attrNameLst>
                                          <p:attrName>ppt_y</p:attrName>
                                        </p:attrNameLst>
                                      </p:cBhvr>
                                      <p:tavLst>
                                        <p:tav tm="0">
                                          <p:val>
                                            <p:strVal val="#ppt_y"/>
                                          </p:val>
                                        </p:tav>
                                        <p:tav tm="100000">
                                          <p:val>
                                            <p:strVal val="#ppt_y"/>
                                          </p:val>
                                        </p:tav>
                                      </p:tavLst>
                                    </p:anim>
                                    <p:anim calcmode="lin" valueType="num">
                                      <p:cBhvr>
                                        <p:cTn id="16" dur="500" fill="hold"/>
                                        <p:tgtEl>
                                          <p:spTgt spid="323683"/>
                                        </p:tgtEl>
                                        <p:attrNameLst>
                                          <p:attrName>ppt_w</p:attrName>
                                        </p:attrNameLst>
                                      </p:cBhvr>
                                      <p:tavLst>
                                        <p:tav tm="0">
                                          <p:val>
                                            <p:fltVal val="0.000000"/>
                                          </p:val>
                                        </p:tav>
                                        <p:tav tm="100000">
                                          <p:val>
                                            <p:strVal val="#ppt_w"/>
                                          </p:val>
                                        </p:tav>
                                      </p:tavLst>
                                    </p:anim>
                                    <p:anim calcmode="lin" valueType="num">
                                      <p:cBhvr>
                                        <p:cTn id="17" dur="500" fill="hold"/>
                                        <p:tgtEl>
                                          <p:spTgt spid="323683"/>
                                        </p:tgtEl>
                                        <p:attrNameLst>
                                          <p:attrName>ppt_h</p:attrName>
                                        </p:attrNameLst>
                                      </p:cBhvr>
                                      <p:tavLst>
                                        <p:tav tm="0">
                                          <p:val>
                                            <p:strVal val="#ppt_h"/>
                                          </p:val>
                                        </p:tav>
                                        <p:tav tm="100000">
                                          <p:val>
                                            <p:strVal val="#ppt_h"/>
                                          </p:val>
                                        </p:tav>
                                      </p:tavLst>
                                    </p:anim>
                                  </p:childTnLst>
                                </p:cTn>
                              </p:par>
                            </p:childTnLst>
                          </p:cTn>
                        </p:par>
                        <p:par>
                          <p:cTn id="18" fill="hold">
                            <p:stCondLst>
                              <p:cond delay="1000"/>
                            </p:stCondLst>
                            <p:childTnLst>
                              <p:par>
                                <p:cTn id="19" presetID="17" presetClass="entr" presetSubtype="8" fill="hold" grpId="0" nodeType="afterEffect">
                                  <p:stCondLst>
                                    <p:cond delay="0"/>
                                  </p:stCondLst>
                                  <p:childTnLst>
                                    <p:set>
                                      <p:cBhvr>
                                        <p:cTn id="20" dur="1" fill="hold">
                                          <p:stCondLst>
                                            <p:cond delay="0"/>
                                          </p:stCondLst>
                                        </p:cTn>
                                        <p:tgtEl>
                                          <p:spTgt spid="323684"/>
                                        </p:tgtEl>
                                        <p:attrNameLst>
                                          <p:attrName>style.visibility</p:attrName>
                                        </p:attrNameLst>
                                      </p:cBhvr>
                                      <p:to>
                                        <p:strVal val="visible"/>
                                      </p:to>
                                    </p:set>
                                    <p:anim calcmode="lin" valueType="num">
                                      <p:cBhvr>
                                        <p:cTn id="21" dur="500" fill="hold"/>
                                        <p:tgtEl>
                                          <p:spTgt spid="323684"/>
                                        </p:tgtEl>
                                        <p:attrNameLst>
                                          <p:attrName>ppt_x</p:attrName>
                                        </p:attrNameLst>
                                      </p:cBhvr>
                                      <p:tavLst>
                                        <p:tav tm="0">
                                          <p:val>
                                            <p:strVal val="#ppt_x-#ppt_w/2"/>
                                          </p:val>
                                        </p:tav>
                                        <p:tav tm="100000">
                                          <p:val>
                                            <p:strVal val="#ppt_x"/>
                                          </p:val>
                                        </p:tav>
                                      </p:tavLst>
                                    </p:anim>
                                    <p:anim calcmode="lin" valueType="num">
                                      <p:cBhvr>
                                        <p:cTn id="22" dur="500" fill="hold"/>
                                        <p:tgtEl>
                                          <p:spTgt spid="323684"/>
                                        </p:tgtEl>
                                        <p:attrNameLst>
                                          <p:attrName>ppt_y</p:attrName>
                                        </p:attrNameLst>
                                      </p:cBhvr>
                                      <p:tavLst>
                                        <p:tav tm="0">
                                          <p:val>
                                            <p:strVal val="#ppt_y"/>
                                          </p:val>
                                        </p:tav>
                                        <p:tav tm="100000">
                                          <p:val>
                                            <p:strVal val="#ppt_y"/>
                                          </p:val>
                                        </p:tav>
                                      </p:tavLst>
                                    </p:anim>
                                    <p:anim calcmode="lin" valueType="num">
                                      <p:cBhvr>
                                        <p:cTn id="23" dur="500" fill="hold"/>
                                        <p:tgtEl>
                                          <p:spTgt spid="323684"/>
                                        </p:tgtEl>
                                        <p:attrNameLst>
                                          <p:attrName>ppt_w</p:attrName>
                                        </p:attrNameLst>
                                      </p:cBhvr>
                                      <p:tavLst>
                                        <p:tav tm="0">
                                          <p:val>
                                            <p:fltVal val="0.000000"/>
                                          </p:val>
                                        </p:tav>
                                        <p:tav tm="100000">
                                          <p:val>
                                            <p:strVal val="#ppt_w"/>
                                          </p:val>
                                        </p:tav>
                                      </p:tavLst>
                                    </p:anim>
                                    <p:anim calcmode="lin" valueType="num">
                                      <p:cBhvr>
                                        <p:cTn id="24" dur="500" fill="hold"/>
                                        <p:tgtEl>
                                          <p:spTgt spid="323684"/>
                                        </p:tgtEl>
                                        <p:attrNameLst>
                                          <p:attrName>ppt_h</p:attrName>
                                        </p:attrNameLst>
                                      </p:cBhvr>
                                      <p:tavLst>
                                        <p:tav tm="0">
                                          <p:val>
                                            <p:strVal val="#ppt_h"/>
                                          </p:val>
                                        </p:tav>
                                        <p:tav tm="100000">
                                          <p:val>
                                            <p:strVal val="#ppt_h"/>
                                          </p:val>
                                        </p:tav>
                                      </p:tavLst>
                                    </p:anim>
                                  </p:childTnLst>
                                </p:cTn>
                              </p:par>
                            </p:childTnLst>
                          </p:cTn>
                        </p:par>
                        <p:par>
                          <p:cTn id="25" fill="hold">
                            <p:stCondLst>
                              <p:cond delay="1500"/>
                            </p:stCondLst>
                            <p:childTnLst>
                              <p:par>
                                <p:cTn id="26" presetID="17" presetClass="entr" presetSubtype="8" fill="hold" grpId="0" nodeType="afterEffect">
                                  <p:stCondLst>
                                    <p:cond delay="0"/>
                                  </p:stCondLst>
                                  <p:childTnLst>
                                    <p:set>
                                      <p:cBhvr>
                                        <p:cTn id="27" dur="1" fill="hold">
                                          <p:stCondLst>
                                            <p:cond delay="0"/>
                                          </p:stCondLst>
                                        </p:cTn>
                                        <p:tgtEl>
                                          <p:spTgt spid="323685"/>
                                        </p:tgtEl>
                                        <p:attrNameLst>
                                          <p:attrName>style.visibility</p:attrName>
                                        </p:attrNameLst>
                                      </p:cBhvr>
                                      <p:to>
                                        <p:strVal val="visible"/>
                                      </p:to>
                                    </p:set>
                                    <p:anim calcmode="lin" valueType="num">
                                      <p:cBhvr>
                                        <p:cTn id="28" dur="500" fill="hold"/>
                                        <p:tgtEl>
                                          <p:spTgt spid="323685"/>
                                        </p:tgtEl>
                                        <p:attrNameLst>
                                          <p:attrName>ppt_x</p:attrName>
                                        </p:attrNameLst>
                                      </p:cBhvr>
                                      <p:tavLst>
                                        <p:tav tm="0">
                                          <p:val>
                                            <p:strVal val="#ppt_x-#ppt_w/2"/>
                                          </p:val>
                                        </p:tav>
                                        <p:tav tm="100000">
                                          <p:val>
                                            <p:strVal val="#ppt_x"/>
                                          </p:val>
                                        </p:tav>
                                      </p:tavLst>
                                    </p:anim>
                                    <p:anim calcmode="lin" valueType="num">
                                      <p:cBhvr>
                                        <p:cTn id="29" dur="500" fill="hold"/>
                                        <p:tgtEl>
                                          <p:spTgt spid="323685"/>
                                        </p:tgtEl>
                                        <p:attrNameLst>
                                          <p:attrName>ppt_y</p:attrName>
                                        </p:attrNameLst>
                                      </p:cBhvr>
                                      <p:tavLst>
                                        <p:tav tm="0">
                                          <p:val>
                                            <p:strVal val="#ppt_y"/>
                                          </p:val>
                                        </p:tav>
                                        <p:tav tm="100000">
                                          <p:val>
                                            <p:strVal val="#ppt_y"/>
                                          </p:val>
                                        </p:tav>
                                      </p:tavLst>
                                    </p:anim>
                                    <p:anim calcmode="lin" valueType="num">
                                      <p:cBhvr>
                                        <p:cTn id="30" dur="500" fill="hold"/>
                                        <p:tgtEl>
                                          <p:spTgt spid="323685"/>
                                        </p:tgtEl>
                                        <p:attrNameLst>
                                          <p:attrName>ppt_w</p:attrName>
                                        </p:attrNameLst>
                                      </p:cBhvr>
                                      <p:tavLst>
                                        <p:tav tm="0">
                                          <p:val>
                                            <p:fltVal val="0.000000"/>
                                          </p:val>
                                        </p:tav>
                                        <p:tav tm="100000">
                                          <p:val>
                                            <p:strVal val="#ppt_w"/>
                                          </p:val>
                                        </p:tav>
                                      </p:tavLst>
                                    </p:anim>
                                    <p:anim calcmode="lin" valueType="num">
                                      <p:cBhvr>
                                        <p:cTn id="31" dur="500" fill="hold"/>
                                        <p:tgtEl>
                                          <p:spTgt spid="32368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682" grpId="0" animBg="1"/>
      <p:bldP spid="323683" grpId="0" animBg="1"/>
      <p:bldP spid="323684" grpId="0" animBg="1"/>
      <p:bldP spid="32368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type="title"/>
          </p:nvPr>
        </p:nvSpPr>
        <p:spPr>
          <a:ln/>
        </p:spPr>
        <p:txBody>
          <a:bodyPr vert="horz" wrap="square" lIns="91440" tIns="45720" rIns="91440" bIns="45720" anchor="ctr"/>
          <a:p>
            <a:pPr eaLnBrk="1" hangingPunct="1"/>
            <a:r>
              <a:rPr lang="en-US" altLang="zh-CN" sz="4000" dirty="0"/>
              <a:t>2.1</a:t>
            </a:r>
            <a:r>
              <a:rPr lang="zh-CN" altLang="en-US" sz="4000" dirty="0"/>
              <a:t>基于几何构造的方法</a:t>
            </a:r>
            <a:br>
              <a:rPr lang="zh-CN" altLang="en-US" sz="4000" dirty="0"/>
            </a:br>
            <a:r>
              <a:rPr lang="zh-CN" altLang="en-US" sz="4000" dirty="0"/>
              <a:t>（自由空间法）</a:t>
            </a:r>
            <a:endParaRPr lang="zh-CN" altLang="en-US" sz="4000" dirty="0"/>
          </a:p>
        </p:txBody>
      </p:sp>
      <p:sp>
        <p:nvSpPr>
          <p:cNvPr id="7171" name="Rectangle 3"/>
          <p:cNvSpPr>
            <a:spLocks noGrp="1"/>
          </p:cNvSpPr>
          <p:nvPr>
            <p:ph idx="1"/>
          </p:nvPr>
        </p:nvSpPr>
        <p:spPr>
          <a:ln/>
        </p:spPr>
        <p:txBody>
          <a:bodyPr vert="horz" wrap="square" lIns="91440" tIns="45720" rIns="91440" bIns="45720" anchor="t"/>
          <a:p>
            <a:pPr eaLnBrk="1" hangingPunct="1"/>
            <a:r>
              <a:rPr lang="zh-CN" altLang="en-US" dirty="0"/>
              <a:t>基本步骤：</a:t>
            </a:r>
            <a:endParaRPr lang="zh-CN" altLang="en-US" dirty="0"/>
          </a:p>
          <a:p>
            <a:pPr eaLnBrk="1" hangingPunct="1">
              <a:buNone/>
            </a:pPr>
            <a:r>
              <a:rPr lang="zh-CN" altLang="en-US" dirty="0"/>
              <a:t>	</a:t>
            </a:r>
            <a:r>
              <a:rPr lang="en-US" altLang="zh-CN" dirty="0"/>
              <a:t>1.</a:t>
            </a:r>
            <a:r>
              <a:rPr lang="zh-CN" altLang="en-US" dirty="0"/>
              <a:t>将机器人抽象为点，适当扩大障碍物的大小。</a:t>
            </a:r>
            <a:endParaRPr lang="zh-CN" altLang="en-US" dirty="0"/>
          </a:p>
          <a:p>
            <a:pPr eaLnBrk="1" hangingPunct="1">
              <a:buNone/>
            </a:pPr>
            <a:r>
              <a:rPr lang="zh-CN" altLang="en-US" dirty="0"/>
              <a:t>	</a:t>
            </a:r>
            <a:r>
              <a:rPr lang="en-US" altLang="zh-CN" dirty="0"/>
              <a:t>2.</a:t>
            </a:r>
            <a:r>
              <a:rPr lang="zh-CN" altLang="en-US" dirty="0"/>
              <a:t>构造自由空间。</a:t>
            </a:r>
            <a:endParaRPr lang="zh-CN" altLang="en-US" dirty="0"/>
          </a:p>
          <a:p>
            <a:pPr eaLnBrk="1" hangingPunct="1">
              <a:buNone/>
            </a:pPr>
            <a:r>
              <a:rPr lang="zh-CN" altLang="en-US" dirty="0"/>
              <a:t>    </a:t>
            </a:r>
            <a:r>
              <a:rPr lang="en-US" altLang="zh-CN" dirty="0"/>
              <a:t>3.</a:t>
            </a:r>
            <a:r>
              <a:rPr lang="zh-CN" altLang="en-US" dirty="0"/>
              <a:t>采用图搜索算法如</a:t>
            </a:r>
            <a:r>
              <a:rPr lang="en-US" altLang="zh-CN" dirty="0"/>
              <a:t>Dijkstra</a:t>
            </a:r>
            <a:r>
              <a:rPr lang="zh-CN" altLang="en-US" dirty="0"/>
              <a:t>算法寻找最优路径。</a:t>
            </a:r>
            <a:endParaRPr lang="zh-CN" altLang="en-US" dirty="0"/>
          </a:p>
          <a:p>
            <a:pPr eaLnBrk="1" hangingPunct="1"/>
            <a:endParaRPr lang="en-US" altLang="zh-CN" dirty="0"/>
          </a:p>
        </p:txBody>
      </p:sp>
    </p:spTree>
  </p:cSld>
  <p:clrMapOvr>
    <a:masterClrMapping/>
  </p:clrMapOvr>
  <p:transition>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7"/>
          <p:cNvSpPr>
            <a:spLocks noGrp="1"/>
          </p:cNvSpPr>
          <p:nvPr>
            <p:ph type="title" sz="quarter"/>
          </p:nvPr>
        </p:nvSpPr>
        <p:spPr>
          <a:ln/>
        </p:spPr>
        <p:txBody>
          <a:bodyPr vert="horz" wrap="square" lIns="91440" tIns="45720" rIns="91440" bIns="45720" anchor="ctr"/>
          <a:p>
            <a:pPr eaLnBrk="1" hangingPunct="1"/>
            <a:r>
              <a:rPr lang="en-US" altLang="zh-CN" dirty="0"/>
              <a:t>2.11</a:t>
            </a:r>
            <a:r>
              <a:rPr lang="zh-CN" altLang="en-US" dirty="0"/>
              <a:t>基于几何构造的常用算法</a:t>
            </a:r>
            <a:endParaRPr lang="zh-CN" altLang="en-US" dirty="0"/>
          </a:p>
        </p:txBody>
      </p:sp>
      <p:sp>
        <p:nvSpPr>
          <p:cNvPr id="8195" name="Rectangle 8"/>
          <p:cNvSpPr>
            <a:spLocks noGrp="1"/>
          </p:cNvSpPr>
          <p:nvPr>
            <p:ph sz="quarter" idx="1"/>
          </p:nvPr>
        </p:nvSpPr>
        <p:spPr>
          <a:xfrm>
            <a:off x="685800" y="1981200"/>
            <a:ext cx="8207375" cy="1952625"/>
          </a:xfrm>
          <a:ln/>
        </p:spPr>
        <p:txBody>
          <a:bodyPr vert="horz" wrap="square" lIns="91440" tIns="45720" rIns="91440" bIns="45720" anchor="t"/>
          <a:p>
            <a:pPr lvl="1" eaLnBrk="1" hangingPunct="1">
              <a:buNone/>
            </a:pPr>
            <a:r>
              <a:rPr lang="zh-CN" altLang="en-US" sz="2000" dirty="0"/>
              <a:t>可视图法</a:t>
            </a:r>
            <a:endParaRPr lang="zh-CN" altLang="en-US" sz="2000" dirty="0"/>
          </a:p>
          <a:p>
            <a:pPr eaLnBrk="1" hangingPunct="1"/>
            <a:r>
              <a:rPr lang="zh-CN" altLang="en-US" sz="2400" dirty="0"/>
              <a:t> </a:t>
            </a:r>
            <a:endParaRPr lang="zh-CN" altLang="en-US" sz="2400" dirty="0"/>
          </a:p>
        </p:txBody>
      </p:sp>
      <p:sp>
        <p:nvSpPr>
          <p:cNvPr id="8196" name="Rectangle 10"/>
          <p:cNvSpPr>
            <a:spLocks noGrp="1"/>
          </p:cNvSpPr>
          <p:nvPr>
            <p:ph sz="quarter" idx="3"/>
          </p:nvPr>
        </p:nvSpPr>
        <p:spPr>
          <a:xfrm>
            <a:off x="5003800" y="1916113"/>
            <a:ext cx="3810000" cy="1981200"/>
          </a:xfrm>
          <a:ln/>
        </p:spPr>
        <p:txBody>
          <a:bodyPr vert="horz" wrap="square" lIns="91440" tIns="45720" rIns="91440" bIns="45720" anchor="t"/>
          <a:p>
            <a:pPr eaLnBrk="1" hangingPunct="1">
              <a:buNone/>
            </a:pPr>
            <a:r>
              <a:rPr lang="en-US" altLang="zh-CN" sz="2400" dirty="0"/>
              <a:t>Voronoi</a:t>
            </a:r>
            <a:r>
              <a:rPr lang="zh-CN" altLang="en-US" sz="2400" dirty="0"/>
              <a:t>法</a:t>
            </a:r>
            <a:endParaRPr lang="zh-CN" altLang="en-US" sz="2400" dirty="0"/>
          </a:p>
        </p:txBody>
      </p:sp>
      <p:sp>
        <p:nvSpPr>
          <p:cNvPr id="8197" name="Rectangle 4"/>
          <p:cNvSpPr/>
          <p:nvPr/>
        </p:nvSpPr>
        <p:spPr>
          <a:xfrm>
            <a:off x="4441825" y="3200400"/>
            <a:ext cx="2651125" cy="457200"/>
          </a:xfrm>
          <a:prstGeom prst="rect">
            <a:avLst/>
          </a:prstGeom>
          <a:noFill/>
          <a:ln w="9525">
            <a:noFill/>
          </a:ln>
        </p:spPr>
        <p:txBody>
          <a:bodyPr>
            <a:spAutoFit/>
          </a:bodyPr>
          <a:p>
            <a:pPr lvl="0" eaLnBrk="1" hangingPunct="1"/>
            <a:r>
              <a:rPr lang="en-US" altLang="zh-CN" dirty="0">
                <a:latin typeface="Times New Roman" panose="02020603050405020304"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p:txBody>
      </p:sp>
      <p:sp>
        <p:nvSpPr>
          <p:cNvPr id="8198" name="Rectangle 5"/>
          <p:cNvSpPr/>
          <p:nvPr/>
        </p:nvSpPr>
        <p:spPr>
          <a:xfrm>
            <a:off x="4441825" y="3200400"/>
            <a:ext cx="260350" cy="457200"/>
          </a:xfrm>
          <a:prstGeom prst="rect">
            <a:avLst/>
          </a:prstGeom>
          <a:noFill/>
          <a:ln w="9525">
            <a:noFill/>
          </a:ln>
        </p:spPr>
        <p:txBody>
          <a:bodyPr wrap="none">
            <a:spAutoFit/>
          </a:bodyPr>
          <a:p>
            <a:pPr lvl="0" eaLnBrk="1" hangingPunct="1"/>
            <a:r>
              <a:rPr lang="en-US" altLang="zh-CN" dirty="0">
                <a:latin typeface="Times New Roman" panose="02020603050405020304"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p:txBody>
      </p:sp>
      <p:sp>
        <p:nvSpPr>
          <p:cNvPr id="8199" name="Rectangle 6"/>
          <p:cNvSpPr/>
          <p:nvPr/>
        </p:nvSpPr>
        <p:spPr>
          <a:xfrm>
            <a:off x="4441825" y="3200400"/>
            <a:ext cx="260350" cy="457200"/>
          </a:xfrm>
          <a:prstGeom prst="rect">
            <a:avLst/>
          </a:prstGeom>
          <a:noFill/>
          <a:ln w="9525">
            <a:noFill/>
          </a:ln>
        </p:spPr>
        <p:txBody>
          <a:bodyPr wrap="none">
            <a:spAutoFit/>
          </a:bodyPr>
          <a:p>
            <a:pPr lvl="0" eaLnBrk="1" hangingPunct="1"/>
            <a:r>
              <a:rPr lang="en-US" altLang="zh-CN" dirty="0">
                <a:latin typeface="Times New Roman" panose="02020603050405020304"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p:txBody>
      </p:sp>
      <p:sp>
        <p:nvSpPr>
          <p:cNvPr id="8200" name="Rectangle 13"/>
          <p:cNvSpPr/>
          <p:nvPr/>
        </p:nvSpPr>
        <p:spPr>
          <a:xfrm>
            <a:off x="4441825" y="3200400"/>
            <a:ext cx="260350" cy="457200"/>
          </a:xfrm>
          <a:prstGeom prst="rect">
            <a:avLst/>
          </a:prstGeom>
          <a:noFill/>
          <a:ln w="9525">
            <a:noFill/>
          </a:ln>
        </p:spPr>
        <p:txBody>
          <a:bodyPr wrap="none">
            <a:spAutoFit/>
          </a:bodyPr>
          <a:p>
            <a:pPr lvl="0" eaLnBrk="1" hangingPunct="1"/>
            <a:r>
              <a:rPr lang="en-US" altLang="zh-CN" dirty="0">
                <a:latin typeface="Times New Roman" panose="02020603050405020304"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p:txBody>
      </p:sp>
      <p:pic>
        <p:nvPicPr>
          <p:cNvPr id="8201" name="Picture 14" descr="{C54FD991-F447-407F-BA00-17DE9CEE0E86}"/>
          <p:cNvPicPr>
            <a:picLocks noChangeAspect="1"/>
          </p:cNvPicPr>
          <p:nvPr/>
        </p:nvPicPr>
        <p:blipFill>
          <a:blip r:embed="rId1"/>
          <a:stretch>
            <a:fillRect/>
          </a:stretch>
        </p:blipFill>
        <p:spPr>
          <a:xfrm>
            <a:off x="5148263" y="2349500"/>
            <a:ext cx="3167062" cy="3240088"/>
          </a:xfrm>
          <a:prstGeom prst="rect">
            <a:avLst/>
          </a:prstGeom>
          <a:noFill/>
          <a:ln w="9525">
            <a:noFill/>
          </a:ln>
        </p:spPr>
      </p:pic>
      <p:pic>
        <p:nvPicPr>
          <p:cNvPr id="8202" name="Picture 15" descr="untitled"/>
          <p:cNvPicPr>
            <a:picLocks noChangeAspect="1"/>
          </p:cNvPicPr>
          <p:nvPr/>
        </p:nvPicPr>
        <p:blipFill>
          <a:blip r:embed="rId2"/>
          <a:stretch>
            <a:fillRect/>
          </a:stretch>
        </p:blipFill>
        <p:spPr>
          <a:xfrm>
            <a:off x="684213" y="2349500"/>
            <a:ext cx="3959225" cy="3311525"/>
          </a:xfrm>
          <a:prstGeom prst="rect">
            <a:avLst/>
          </a:prstGeom>
          <a:noFill/>
          <a:ln w="9525">
            <a:noFill/>
          </a:ln>
        </p:spPr>
      </p:pic>
    </p:spTree>
  </p:cSld>
  <p:clrMapOvr>
    <a:masterClrMapping/>
  </p:clrMapOvr>
  <p:transition>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title"/>
          </p:nvPr>
        </p:nvSpPr>
        <p:spPr>
          <a:ln/>
        </p:spPr>
        <p:txBody>
          <a:bodyPr vert="horz" wrap="square" lIns="91440" tIns="45720" rIns="91440" bIns="45720" anchor="ctr"/>
          <a:p>
            <a:pPr eaLnBrk="1" hangingPunct="1"/>
            <a:r>
              <a:rPr lang="en-US" altLang="zh-CN" dirty="0"/>
              <a:t>2.2</a:t>
            </a:r>
            <a:r>
              <a:rPr lang="zh-CN" altLang="en-US" dirty="0"/>
              <a:t>栅格法（</a:t>
            </a:r>
            <a:r>
              <a:rPr lang="en-US" altLang="zh-CN" dirty="0"/>
              <a:t>1</a:t>
            </a:r>
            <a:r>
              <a:rPr lang="zh-CN" altLang="en-US" dirty="0"/>
              <a:t>）</a:t>
            </a:r>
            <a:endParaRPr lang="zh-CN" altLang="en-US" dirty="0"/>
          </a:p>
        </p:txBody>
      </p:sp>
      <p:sp>
        <p:nvSpPr>
          <p:cNvPr id="9219" name="Rectangle 3"/>
          <p:cNvSpPr>
            <a:spLocks noGrp="1"/>
          </p:cNvSpPr>
          <p:nvPr>
            <p:ph idx="1"/>
          </p:nvPr>
        </p:nvSpPr>
        <p:spPr>
          <a:xfrm>
            <a:off x="684213" y="1916113"/>
            <a:ext cx="7773987" cy="4179887"/>
          </a:xfrm>
          <a:ln/>
        </p:spPr>
        <p:txBody>
          <a:bodyPr vert="horz" wrap="square" lIns="91440" tIns="45720" rIns="91440" bIns="45720" anchor="t"/>
          <a:p>
            <a:pPr eaLnBrk="1" hangingPunct="1"/>
            <a:endParaRPr lang="en-US" altLang="zh-CN" sz="2800" dirty="0"/>
          </a:p>
          <a:p>
            <a:pPr eaLnBrk="1" hangingPunct="1"/>
            <a:endParaRPr lang="en-US" altLang="zh-CN" sz="2800" dirty="0"/>
          </a:p>
          <a:p>
            <a:pPr eaLnBrk="1" hangingPunct="1"/>
            <a:endParaRPr lang="en-US" altLang="zh-CN" sz="2800" dirty="0"/>
          </a:p>
          <a:p>
            <a:pPr eaLnBrk="1" hangingPunct="1"/>
            <a:endParaRPr lang="en-US" altLang="zh-CN" sz="2800" dirty="0"/>
          </a:p>
          <a:p>
            <a:pPr eaLnBrk="1" hangingPunct="1"/>
            <a:endParaRPr lang="en-US" altLang="zh-CN" sz="2800" dirty="0"/>
          </a:p>
          <a:p>
            <a:pPr eaLnBrk="1" hangingPunct="1"/>
            <a:endParaRPr lang="en-US" altLang="zh-CN" sz="2800" dirty="0"/>
          </a:p>
          <a:p>
            <a:pPr eaLnBrk="1" hangingPunct="1"/>
            <a:endParaRPr lang="en-US" altLang="zh-CN" sz="2800" dirty="0"/>
          </a:p>
          <a:p>
            <a:pPr eaLnBrk="1" hangingPunct="1"/>
            <a:endParaRPr lang="en-US" altLang="zh-CN" sz="2800" dirty="0"/>
          </a:p>
        </p:txBody>
      </p:sp>
      <p:sp>
        <p:nvSpPr>
          <p:cNvPr id="9220" name="Text Box 6"/>
          <p:cNvSpPr txBox="1"/>
          <p:nvPr/>
        </p:nvSpPr>
        <p:spPr>
          <a:xfrm>
            <a:off x="6877050" y="1989138"/>
            <a:ext cx="1871663" cy="1370012"/>
          </a:xfrm>
          <a:prstGeom prst="rect">
            <a:avLst/>
          </a:prstGeom>
          <a:noFill/>
          <a:ln w="9525">
            <a:noFill/>
          </a:ln>
        </p:spPr>
        <p:txBody>
          <a:bodyPr>
            <a:spAutoFit/>
          </a:bodyPr>
          <a:p>
            <a:pPr lvl="0" eaLnBrk="1" hangingPunct="1">
              <a:spcBef>
                <a:spcPct val="20000"/>
              </a:spcBef>
            </a:pPr>
            <a:r>
              <a:rPr lang="zh-CN" altLang="en-US" dirty="0">
                <a:latin typeface="Times New Roman" panose="02020603050405020304" pitchFamily="18" charset="0"/>
                <a:ea typeface="宋体" panose="02010600030101010101" pitchFamily="2" charset="-122"/>
              </a:rPr>
              <a:t>图中灰色区域为障碍物</a:t>
            </a:r>
            <a:endParaRPr lang="zh-CN" altLang="en-US" dirty="0">
              <a:latin typeface="Times New Roman" panose="02020603050405020304" pitchFamily="18" charset="0"/>
              <a:ea typeface="宋体" panose="02010600030101010101" pitchFamily="2" charset="-122"/>
            </a:endParaRPr>
          </a:p>
          <a:p>
            <a:pPr lvl="0" eaLnBrk="1" hangingPunct="1">
              <a:spcBef>
                <a:spcPct val="50000"/>
              </a:spcBef>
            </a:pPr>
            <a:endParaRPr lang="en-US" altLang="zh-CN" dirty="0">
              <a:latin typeface="Times New Roman" panose="02020603050405020304" pitchFamily="18" charset="0"/>
              <a:ea typeface="宋体" panose="02010600030101010101" pitchFamily="2" charset="-122"/>
            </a:endParaRPr>
          </a:p>
        </p:txBody>
      </p:sp>
      <p:pic>
        <p:nvPicPr>
          <p:cNvPr id="9221" name="Picture 7"/>
          <p:cNvPicPr>
            <a:picLocks noChangeAspect="1"/>
          </p:cNvPicPr>
          <p:nvPr/>
        </p:nvPicPr>
        <p:blipFill>
          <a:blip r:embed="rId1"/>
          <a:stretch>
            <a:fillRect/>
          </a:stretch>
        </p:blipFill>
        <p:spPr>
          <a:xfrm>
            <a:off x="684213" y="1916113"/>
            <a:ext cx="6002337" cy="4000500"/>
          </a:xfrm>
          <a:prstGeom prst="rect">
            <a:avLst/>
          </a:prstGeom>
          <a:noFill/>
          <a:ln w="9525">
            <a:noFill/>
          </a:ln>
        </p:spPr>
      </p:pic>
    </p:spTree>
  </p:cSld>
  <p:clrMapOvr>
    <a:masterClrMapping/>
  </p:clrMapOvr>
  <p:transition>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a:ln/>
        </p:spPr>
        <p:txBody>
          <a:bodyPr vert="horz" wrap="square" lIns="91440" tIns="45720" rIns="91440" bIns="45720" anchor="ctr"/>
          <a:p>
            <a:pPr eaLnBrk="1" hangingPunct="1"/>
            <a:r>
              <a:rPr lang="en-US" altLang="zh-CN" dirty="0"/>
              <a:t>2.2</a:t>
            </a:r>
            <a:r>
              <a:rPr lang="zh-CN" altLang="en-US" dirty="0"/>
              <a:t>栅格法（</a:t>
            </a:r>
            <a:r>
              <a:rPr lang="en-US" altLang="zh-CN" dirty="0"/>
              <a:t>2</a:t>
            </a:r>
            <a:r>
              <a:rPr lang="zh-CN" altLang="en-US" dirty="0"/>
              <a:t>）</a:t>
            </a:r>
            <a:endParaRPr lang="zh-CN" altLang="en-US" dirty="0"/>
          </a:p>
        </p:txBody>
      </p:sp>
      <p:sp>
        <p:nvSpPr>
          <p:cNvPr id="10243" name="Rectangle 3"/>
          <p:cNvSpPr>
            <a:spLocks noGrp="1"/>
          </p:cNvSpPr>
          <p:nvPr>
            <p:ph idx="1"/>
          </p:nvPr>
        </p:nvSpPr>
        <p:spPr>
          <a:ln/>
        </p:spPr>
        <p:txBody>
          <a:bodyPr vert="horz" wrap="square" lIns="91440" tIns="45720" rIns="91440" bIns="45720" anchor="t"/>
          <a:p>
            <a:pPr eaLnBrk="1" hangingPunct="1"/>
            <a:endParaRPr lang="zh-CN" altLang="zh-CN" dirty="0"/>
          </a:p>
        </p:txBody>
      </p:sp>
      <p:pic>
        <p:nvPicPr>
          <p:cNvPr id="10244" name="Picture 4" descr="untitled"/>
          <p:cNvPicPr>
            <a:picLocks noChangeAspect="1"/>
          </p:cNvPicPr>
          <p:nvPr/>
        </p:nvPicPr>
        <p:blipFill>
          <a:blip r:embed="rId1"/>
          <a:stretch>
            <a:fillRect/>
          </a:stretch>
        </p:blipFill>
        <p:spPr>
          <a:xfrm>
            <a:off x="684213" y="2012950"/>
            <a:ext cx="6100762" cy="4048125"/>
          </a:xfrm>
          <a:prstGeom prst="rect">
            <a:avLst/>
          </a:prstGeom>
          <a:noFill/>
          <a:ln w="9525">
            <a:noFill/>
          </a:ln>
        </p:spPr>
      </p:pic>
      <p:sp>
        <p:nvSpPr>
          <p:cNvPr id="10245" name="Text Box 5"/>
          <p:cNvSpPr txBox="1"/>
          <p:nvPr/>
        </p:nvSpPr>
        <p:spPr>
          <a:xfrm>
            <a:off x="6948488" y="2205038"/>
            <a:ext cx="1295400" cy="2647950"/>
          </a:xfrm>
          <a:prstGeom prst="rect">
            <a:avLst/>
          </a:prstGeom>
          <a:noFill/>
          <a:ln w="9525">
            <a:noFill/>
          </a:ln>
        </p:spPr>
        <p:txBody>
          <a:bodyPr>
            <a:spAutoFit/>
          </a:bodyPr>
          <a:p>
            <a:pPr lvl="0" eaLnBrk="1" hangingPunct="1">
              <a:spcBef>
                <a:spcPct val="50000"/>
              </a:spcBef>
            </a:pPr>
            <a:r>
              <a:rPr lang="zh-CN" altLang="en-US" dirty="0">
                <a:latin typeface="Times New Roman" panose="02020603050405020304" pitchFamily="18" charset="0"/>
                <a:ea typeface="宋体" panose="02010600030101010101" pitchFamily="2" charset="-122"/>
              </a:rPr>
              <a:t>图中黄色的路线表示该算法得到的最优路径</a:t>
            </a:r>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title"/>
          </p:nvPr>
        </p:nvSpPr>
        <p:spPr>
          <a:ln/>
        </p:spPr>
        <p:txBody>
          <a:bodyPr vert="horz" wrap="square" lIns="91440" tIns="45720" rIns="91440" bIns="45720" anchor="ctr"/>
          <a:p>
            <a:pPr eaLnBrk="1" hangingPunct="1"/>
            <a:r>
              <a:rPr lang="en-US" altLang="zh-CN" dirty="0"/>
              <a:t>2.2D*</a:t>
            </a:r>
            <a:r>
              <a:rPr lang="zh-CN" altLang="en-US" dirty="0"/>
              <a:t>（</a:t>
            </a:r>
            <a:r>
              <a:rPr lang="en-US" altLang="zh-CN" dirty="0"/>
              <a:t>dynamic A*)</a:t>
            </a:r>
            <a:r>
              <a:rPr lang="zh-CN" altLang="en-US" dirty="0"/>
              <a:t>算法（</a:t>
            </a:r>
            <a:r>
              <a:rPr lang="en-US" altLang="zh-CN" dirty="0"/>
              <a:t>3</a:t>
            </a:r>
            <a:r>
              <a:rPr lang="zh-CN" altLang="en-US" dirty="0"/>
              <a:t>）</a:t>
            </a:r>
            <a:endParaRPr lang="zh-CN" altLang="en-US" dirty="0"/>
          </a:p>
        </p:txBody>
      </p:sp>
      <p:sp>
        <p:nvSpPr>
          <p:cNvPr id="11267" name="Rectangle 3"/>
          <p:cNvSpPr>
            <a:spLocks noGrp="1"/>
          </p:cNvSpPr>
          <p:nvPr>
            <p:ph idx="1"/>
          </p:nvPr>
        </p:nvSpPr>
        <p:spPr>
          <a:xfrm>
            <a:off x="685800" y="1981200"/>
            <a:ext cx="2590800" cy="4184650"/>
          </a:xfrm>
          <a:ln/>
        </p:spPr>
        <p:txBody>
          <a:bodyPr vert="horz" wrap="square" lIns="91440" tIns="45720" rIns="91440" bIns="45720" anchor="t"/>
          <a:p>
            <a:pPr eaLnBrk="1" hangingPunct="1">
              <a:lnSpc>
                <a:spcPct val="80000"/>
              </a:lnSpc>
            </a:pPr>
            <a:r>
              <a:rPr lang="zh-CN" altLang="en-US" sz="2000" dirty="0"/>
              <a:t>美国火星探测器核心的寻路算法就是采用的</a:t>
            </a:r>
            <a:r>
              <a:rPr lang="en-US" altLang="zh-CN" sz="2000" dirty="0"/>
              <a:t>D*</a:t>
            </a:r>
            <a:r>
              <a:rPr lang="zh-CN" altLang="en-US" sz="2000" dirty="0"/>
              <a:t>算法 </a:t>
            </a:r>
            <a:endParaRPr lang="zh-CN" altLang="en-US" sz="2000" dirty="0"/>
          </a:p>
          <a:p>
            <a:pPr eaLnBrk="1" hangingPunct="1">
              <a:lnSpc>
                <a:spcPct val="80000"/>
              </a:lnSpc>
            </a:pPr>
            <a:r>
              <a:rPr lang="zh-CN" altLang="en-US" sz="2000" dirty="0"/>
              <a:t>适合于动态路径规划</a:t>
            </a:r>
            <a:endParaRPr lang="zh-CN" altLang="en-US" sz="2000" dirty="0"/>
          </a:p>
          <a:p>
            <a:pPr eaLnBrk="1" hangingPunct="1">
              <a:lnSpc>
                <a:spcPct val="80000"/>
              </a:lnSpc>
            </a:pPr>
            <a:r>
              <a:rPr lang="en-US" altLang="zh-CN" sz="2800" dirty="0">
                <a:solidFill>
                  <a:srgbClr val="FF3300"/>
                </a:solidFill>
              </a:rPr>
              <a:t>D*</a:t>
            </a:r>
            <a:r>
              <a:rPr lang="zh-CN" altLang="en-US" sz="2800" dirty="0">
                <a:solidFill>
                  <a:srgbClr val="FF3300"/>
                </a:solidFill>
              </a:rPr>
              <a:t>算法的思路可以推广到改造自由空间法使其具有动态规划功能</a:t>
            </a:r>
            <a:endParaRPr lang="zh-CN" altLang="en-US" sz="2800" dirty="0">
              <a:solidFill>
                <a:srgbClr val="FF3300"/>
              </a:solidFill>
            </a:endParaRPr>
          </a:p>
        </p:txBody>
      </p:sp>
      <p:pic>
        <p:nvPicPr>
          <p:cNvPr id="11268" name="Picture 4" descr="d_star"/>
          <p:cNvPicPr>
            <a:picLocks noChangeAspect="1"/>
          </p:cNvPicPr>
          <p:nvPr/>
        </p:nvPicPr>
        <p:blipFill>
          <a:blip r:embed="rId1"/>
          <a:stretch>
            <a:fillRect/>
          </a:stretch>
        </p:blipFill>
        <p:spPr>
          <a:xfrm>
            <a:off x="3708400" y="1773238"/>
            <a:ext cx="4383088" cy="4586287"/>
          </a:xfrm>
          <a:prstGeom prst="rect">
            <a:avLst/>
          </a:prstGeom>
          <a:noFill/>
          <a:ln w="9525">
            <a:noFill/>
          </a:ln>
        </p:spPr>
      </p:pic>
    </p:spTree>
  </p:cSld>
  <p:clrMapOvr>
    <a:masterClrMapping/>
  </p:clrMapOvr>
  <p:transition>
    <p:randomBar dir="vert"/>
  </p:transition>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2261</Words>
  <Application>WPS 演示</Application>
  <PresentationFormat>全屏显示(4:3)</PresentationFormat>
  <Paragraphs>225</Paragraphs>
  <Slides>29</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29</vt:i4>
      </vt:variant>
    </vt:vector>
  </HeadingPairs>
  <TitlesOfParts>
    <vt:vector size="40" baseType="lpstr">
      <vt:lpstr>Arial</vt:lpstr>
      <vt:lpstr>宋体</vt:lpstr>
      <vt:lpstr>Wingdings</vt:lpstr>
      <vt:lpstr>Times New Roman</vt:lpstr>
      <vt:lpstr>华文彩云</vt:lpstr>
      <vt:lpstr>华文行楷</vt:lpstr>
      <vt:lpstr>华文新魏</vt:lpstr>
      <vt:lpstr>微软雅黑</vt:lpstr>
      <vt:lpstr>默认设计模板</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swit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fly</dc:creator>
  <cp:lastModifiedBy>jianqiang</cp:lastModifiedBy>
  <cp:revision>381</cp:revision>
  <dcterms:created xsi:type="dcterms:W3CDTF">2002-08-27T03:36:24Z</dcterms:created>
  <dcterms:modified xsi:type="dcterms:W3CDTF">2017-05-20T04:33:28Z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