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60" r:id="rId2"/>
  </p:sldMasterIdLst>
  <p:notesMasterIdLst>
    <p:notesMasterId r:id="rId33"/>
  </p:notesMasterIdLst>
  <p:sldIdLst>
    <p:sldId id="360" r:id="rId3"/>
    <p:sldId id="371" r:id="rId4"/>
    <p:sldId id="361" r:id="rId5"/>
    <p:sldId id="362" r:id="rId6"/>
    <p:sldId id="363" r:id="rId7"/>
    <p:sldId id="368" r:id="rId8"/>
    <p:sldId id="372" r:id="rId9"/>
    <p:sldId id="369" r:id="rId10"/>
    <p:sldId id="364" r:id="rId11"/>
    <p:sldId id="365" r:id="rId12"/>
    <p:sldId id="366" r:id="rId13"/>
    <p:sldId id="367" r:id="rId14"/>
    <p:sldId id="353" r:id="rId15"/>
    <p:sldId id="377" r:id="rId16"/>
    <p:sldId id="354" r:id="rId17"/>
    <p:sldId id="355" r:id="rId18"/>
    <p:sldId id="357" r:id="rId19"/>
    <p:sldId id="356" r:id="rId20"/>
    <p:sldId id="301" r:id="rId21"/>
    <p:sldId id="302" r:id="rId22"/>
    <p:sldId id="345" r:id="rId23"/>
    <p:sldId id="378" r:id="rId24"/>
    <p:sldId id="347" r:id="rId25"/>
    <p:sldId id="346" r:id="rId26"/>
    <p:sldId id="350" r:id="rId27"/>
    <p:sldId id="373" r:id="rId28"/>
    <p:sldId id="376" r:id="rId29"/>
    <p:sldId id="374" r:id="rId30"/>
    <p:sldId id="375" r:id="rId31"/>
    <p:sldId id="370" r:id="rId3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000082"/>
    <a:srgbClr val="FF0066"/>
    <a:srgbClr val="FF3300"/>
    <a:srgbClr val="D9F1FF"/>
    <a:srgbClr val="CC3300"/>
    <a:srgbClr val="FF99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83399" autoAdjust="0"/>
  </p:normalViewPr>
  <p:slideViewPr>
    <p:cSldViewPr>
      <p:cViewPr varScale="1">
        <p:scale>
          <a:sx n="83" d="100"/>
          <a:sy n="83" d="100"/>
        </p:scale>
        <p:origin x="17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72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2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72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50FB569-FCA1-4012-8221-B5BD9D3057A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F0F63C-1710-4B0E-BFEB-1E0B30DDFA9B}" type="slidenum">
              <a:rPr lang="en-US" altLang="zh-CN" smtClean="0"/>
              <a:pPr/>
              <a:t>1</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04F822-C552-4A44-848D-59D5BDED7021}" type="slidenum">
              <a:rPr lang="en-US" altLang="zh-CN" smtClean="0"/>
              <a:pPr/>
              <a:t>14</a:t>
            </a:fld>
            <a:endParaRPr lang="en-US"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307890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04F822-C552-4A44-848D-59D5BDED7021}" type="slidenum">
              <a:rPr lang="en-US" altLang="zh-CN" smtClean="0"/>
              <a:pPr/>
              <a:t>15</a:t>
            </a:fld>
            <a:endParaRPr lang="en-US"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50FB569-FCA1-4012-8221-B5BD9D3057A7}" type="slidenum">
              <a:rPr lang="en-US" altLang="zh-CN" smtClean="0"/>
              <a:pPr>
                <a:defRPr/>
              </a:pPr>
              <a:t>27</a:t>
            </a:fld>
            <a:endParaRPr lang="en-US" altLang="zh-CN"/>
          </a:p>
        </p:txBody>
      </p:sp>
    </p:spTree>
    <p:extLst>
      <p:ext uri="{BB962C8B-B14F-4D97-AF65-F5344CB8AC3E}">
        <p14:creationId xmlns:p14="http://schemas.microsoft.com/office/powerpoint/2010/main" val="3675548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50FB569-FCA1-4012-8221-B5BD9D3057A7}" type="slidenum">
              <a:rPr lang="en-US" altLang="zh-CN" smtClean="0"/>
              <a:pPr>
                <a:defRPr/>
              </a:pPr>
              <a:t>28</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50FB569-FCA1-4012-8221-B5BD9D3057A7}" type="slidenum">
              <a:rPr lang="en-US" altLang="zh-CN" smtClean="0"/>
              <a:pPr>
                <a:defRPr/>
              </a:pPr>
              <a:t>29</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BA7293-BB47-4F0D-A716-202F0BF3E47D}" type="slidenum">
              <a:rPr lang="en-US" altLang="zh-CN" smtClean="0"/>
              <a:pPr/>
              <a:t>30</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F0F63C-1710-4B0E-BFEB-1E0B30DDFA9B}" type="slidenum">
              <a:rPr lang="en-US" altLang="zh-CN" smtClean="0"/>
              <a:pPr/>
              <a:t>2</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9DDBB8-9056-479A-B2B4-C6037C579F41}" type="slidenum">
              <a:rPr lang="en-US" altLang="zh-CN" smtClean="0"/>
              <a:pPr/>
              <a:t>3</a:t>
            </a:fld>
            <a:endParaRPr lang="en-US" altLang="zh-CN"/>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2A3760-15D3-4C37-AE5A-F27B31A82F5E}" type="slidenum">
              <a:rPr lang="en-US" altLang="zh-CN" smtClean="0"/>
              <a:pPr/>
              <a:t>4</a:t>
            </a:fld>
            <a:endParaRPr lang="en-US"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C9E068-6E9D-47CC-9C87-792DC39247F5}" type="slidenum">
              <a:rPr lang="en-US" altLang="zh-CN" smtClean="0"/>
              <a:pPr/>
              <a:t>5</a:t>
            </a:fld>
            <a:endParaRPr lang="en-US"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1143000" y="4191000"/>
            <a:ext cx="4572000" cy="403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buFontTx/>
              <a:buChar char="•"/>
            </a:pPr>
            <a:endParaRPr lang="en-US" altLang="zh-CN">
              <a:latin typeface="Arial" panose="020B0604020202020204" pitchFamily="34" charset="0"/>
            </a:endParaRPr>
          </a:p>
          <a:p>
            <a:endParaRPr lang="en-US"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A0832B-4D40-4D0B-A5A0-FE9E655A4395}" type="slidenum">
              <a:rPr lang="en-US" altLang="zh-CN" smtClean="0"/>
              <a:pPr/>
              <a:t>6</a:t>
            </a:fld>
            <a:endParaRPr lang="en-US"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2A3760-15D3-4C37-AE5A-F27B31A82F5E}" type="slidenum">
              <a:rPr lang="en-US" altLang="zh-CN" smtClean="0"/>
              <a:pPr/>
              <a:t>7</a:t>
            </a:fld>
            <a:endParaRPr lang="en-US"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B52BAA-262B-4EE5-9D40-A230CB65E0AF}" type="slidenum">
              <a:rPr lang="en-US" altLang="zh-CN" smtClean="0"/>
              <a:pPr/>
              <a:t>8</a:t>
            </a:fld>
            <a:endParaRPr lang="en-US" altLang="zh-CN"/>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B57B08-56DA-4E94-8394-81E1BA0283D4}" type="slidenum">
              <a:rPr lang="en-US" altLang="zh-CN" smtClean="0"/>
              <a:pPr/>
              <a:t>13</a:t>
            </a:fld>
            <a:endParaRPr lang="en-US"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2"/>
          </p:nvPr>
        </p:nvSpPr>
        <p:spPr>
          <a:ln/>
        </p:spPr>
        <p:txBody>
          <a:bodyPr/>
          <a:lstStyle>
            <a:lvl1pPr>
              <a:defRPr/>
            </a:lvl1pPr>
          </a:lstStyle>
          <a:p>
            <a:pPr>
              <a:defRPr/>
            </a:pPr>
            <a:fld id="{24077521-7FEA-45CF-A04C-4A768B12B1CE}" type="slidenum">
              <a:rPr lang="en-US" altLang="zh-CN"/>
              <a:pPr>
                <a:defRPr/>
              </a:pPr>
              <a:t>‹#›</a:t>
            </a:fld>
            <a:endParaRPr lang="en-US" altLang="zh-CN"/>
          </a:p>
        </p:txBody>
      </p:sp>
    </p:spTree>
    <p:extLst>
      <p:ext uri="{BB962C8B-B14F-4D97-AF65-F5344CB8AC3E}">
        <p14:creationId xmlns:p14="http://schemas.microsoft.com/office/powerpoint/2010/main" val="113297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2"/>
          </p:nvPr>
        </p:nvSpPr>
        <p:spPr>
          <a:ln/>
        </p:spPr>
        <p:txBody>
          <a:bodyPr/>
          <a:lstStyle>
            <a:lvl1pPr>
              <a:defRPr/>
            </a:lvl1pPr>
          </a:lstStyle>
          <a:p>
            <a:pPr>
              <a:defRPr/>
            </a:pPr>
            <a:fld id="{0E115C80-AB83-4E92-9906-71F41814289C}" type="slidenum">
              <a:rPr lang="en-US" altLang="zh-CN"/>
              <a:pPr>
                <a:defRPr/>
              </a:pPr>
              <a:t>‹#›</a:t>
            </a:fld>
            <a:endParaRPr lang="en-US" altLang="zh-CN"/>
          </a:p>
        </p:txBody>
      </p:sp>
    </p:spTree>
    <p:extLst>
      <p:ext uri="{BB962C8B-B14F-4D97-AF65-F5344CB8AC3E}">
        <p14:creationId xmlns:p14="http://schemas.microsoft.com/office/powerpoint/2010/main" val="320438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1313" y="1600200"/>
            <a:ext cx="2078037" cy="4525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600200"/>
            <a:ext cx="6081713"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2"/>
          </p:nvPr>
        </p:nvSpPr>
        <p:spPr>
          <a:ln/>
        </p:spPr>
        <p:txBody>
          <a:bodyPr/>
          <a:lstStyle>
            <a:lvl1pPr>
              <a:defRPr/>
            </a:lvl1pPr>
          </a:lstStyle>
          <a:p>
            <a:pPr>
              <a:defRPr/>
            </a:pPr>
            <a:fld id="{7E67542E-9629-45AB-8482-9BAFA0A4BDFD}" type="slidenum">
              <a:rPr lang="en-US" altLang="zh-CN"/>
              <a:pPr>
                <a:defRPr/>
              </a:pPr>
              <a:t>‹#›</a:t>
            </a:fld>
            <a:endParaRPr lang="en-US" altLang="zh-CN"/>
          </a:p>
        </p:txBody>
      </p:sp>
    </p:spTree>
    <p:extLst>
      <p:ext uri="{BB962C8B-B14F-4D97-AF65-F5344CB8AC3E}">
        <p14:creationId xmlns:p14="http://schemas.microsoft.com/office/powerpoint/2010/main" val="2657666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ADBB3F-54C7-42F3-92F5-A783CFE13822}" type="slidenum">
              <a:rPr lang="en-US" altLang="zh-CN"/>
              <a:pPr>
                <a:defRPr/>
              </a:pPr>
              <a:t>‹#›</a:t>
            </a:fld>
            <a:endParaRPr lang="en-US" altLang="zh-CN"/>
          </a:p>
        </p:txBody>
      </p:sp>
    </p:spTree>
    <p:extLst>
      <p:ext uri="{BB962C8B-B14F-4D97-AF65-F5344CB8AC3E}">
        <p14:creationId xmlns:p14="http://schemas.microsoft.com/office/powerpoint/2010/main" val="304417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D691840-9DDC-437F-9EEA-E436344487A1}" type="slidenum">
              <a:rPr lang="en-US" altLang="zh-CN"/>
              <a:pPr>
                <a:defRPr/>
              </a:pPr>
              <a:t>‹#›</a:t>
            </a:fld>
            <a:endParaRPr lang="en-US" altLang="zh-CN"/>
          </a:p>
        </p:txBody>
      </p:sp>
    </p:spTree>
    <p:extLst>
      <p:ext uri="{BB962C8B-B14F-4D97-AF65-F5344CB8AC3E}">
        <p14:creationId xmlns:p14="http://schemas.microsoft.com/office/powerpoint/2010/main" val="1957883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30E0861-14C7-4534-9C63-F28CBE46FDE6}" type="slidenum">
              <a:rPr lang="en-US" altLang="zh-CN"/>
              <a:pPr>
                <a:defRPr/>
              </a:pPr>
              <a:t>‹#›</a:t>
            </a:fld>
            <a:endParaRPr lang="en-US" altLang="zh-CN"/>
          </a:p>
        </p:txBody>
      </p:sp>
    </p:spTree>
    <p:extLst>
      <p:ext uri="{BB962C8B-B14F-4D97-AF65-F5344CB8AC3E}">
        <p14:creationId xmlns:p14="http://schemas.microsoft.com/office/powerpoint/2010/main" val="2066838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2324ACC-A266-45A4-8513-9C4224FEBBC6}" type="slidenum">
              <a:rPr lang="en-US" altLang="zh-CN"/>
              <a:pPr>
                <a:defRPr/>
              </a:pPr>
              <a:t>‹#›</a:t>
            </a:fld>
            <a:endParaRPr lang="en-US" altLang="zh-CN"/>
          </a:p>
        </p:txBody>
      </p:sp>
    </p:spTree>
    <p:extLst>
      <p:ext uri="{BB962C8B-B14F-4D97-AF65-F5344CB8AC3E}">
        <p14:creationId xmlns:p14="http://schemas.microsoft.com/office/powerpoint/2010/main" val="424293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5FC9F26-28B6-4311-B06A-5D3E850626AC}" type="slidenum">
              <a:rPr lang="en-US" altLang="zh-CN"/>
              <a:pPr>
                <a:defRPr/>
              </a:pPr>
              <a:t>‹#›</a:t>
            </a:fld>
            <a:endParaRPr lang="en-US" altLang="zh-CN"/>
          </a:p>
        </p:txBody>
      </p:sp>
    </p:spTree>
    <p:extLst>
      <p:ext uri="{BB962C8B-B14F-4D97-AF65-F5344CB8AC3E}">
        <p14:creationId xmlns:p14="http://schemas.microsoft.com/office/powerpoint/2010/main" val="780393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39B8630-D382-456F-B0E2-458E95BD5268}" type="slidenum">
              <a:rPr lang="en-US" altLang="zh-CN"/>
              <a:pPr>
                <a:defRPr/>
              </a:pPr>
              <a:t>‹#›</a:t>
            </a:fld>
            <a:endParaRPr lang="en-US" altLang="zh-CN"/>
          </a:p>
        </p:txBody>
      </p:sp>
    </p:spTree>
    <p:extLst>
      <p:ext uri="{BB962C8B-B14F-4D97-AF65-F5344CB8AC3E}">
        <p14:creationId xmlns:p14="http://schemas.microsoft.com/office/powerpoint/2010/main" val="2870396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7585C70-1545-4718-97A0-468B81E15DE8}" type="slidenum">
              <a:rPr lang="en-US" altLang="zh-CN"/>
              <a:pPr>
                <a:defRPr/>
              </a:pPr>
              <a:t>‹#›</a:t>
            </a:fld>
            <a:endParaRPr lang="en-US" altLang="zh-CN"/>
          </a:p>
        </p:txBody>
      </p:sp>
    </p:spTree>
    <p:extLst>
      <p:ext uri="{BB962C8B-B14F-4D97-AF65-F5344CB8AC3E}">
        <p14:creationId xmlns:p14="http://schemas.microsoft.com/office/powerpoint/2010/main" val="2521967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06BE1D0-90E7-417E-A60A-DF6001D4E9BB}" type="slidenum">
              <a:rPr lang="en-US" altLang="zh-CN"/>
              <a:pPr>
                <a:defRPr/>
              </a:pPr>
              <a:t>‹#›</a:t>
            </a:fld>
            <a:endParaRPr lang="en-US" altLang="zh-CN"/>
          </a:p>
        </p:txBody>
      </p:sp>
    </p:spTree>
    <p:extLst>
      <p:ext uri="{BB962C8B-B14F-4D97-AF65-F5344CB8AC3E}">
        <p14:creationId xmlns:p14="http://schemas.microsoft.com/office/powerpoint/2010/main" val="321491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2"/>
          </p:nvPr>
        </p:nvSpPr>
        <p:spPr>
          <a:ln/>
        </p:spPr>
        <p:txBody>
          <a:bodyPr/>
          <a:lstStyle>
            <a:lvl1pPr>
              <a:defRPr/>
            </a:lvl1pPr>
          </a:lstStyle>
          <a:p>
            <a:pPr>
              <a:defRPr/>
            </a:pPr>
            <a:fld id="{924501A8-289E-4E87-8223-1EFDDA3CD2CA}" type="slidenum">
              <a:rPr lang="en-US" altLang="zh-CN"/>
              <a:pPr>
                <a:defRPr/>
              </a:pPr>
              <a:t>‹#›</a:t>
            </a:fld>
            <a:endParaRPr lang="en-US" altLang="zh-CN"/>
          </a:p>
        </p:txBody>
      </p:sp>
    </p:spTree>
    <p:extLst>
      <p:ext uri="{BB962C8B-B14F-4D97-AF65-F5344CB8AC3E}">
        <p14:creationId xmlns:p14="http://schemas.microsoft.com/office/powerpoint/2010/main" val="796174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2E8078A-09D5-4522-BC18-E0446219B8BE}" type="slidenum">
              <a:rPr lang="en-US" altLang="zh-CN"/>
              <a:pPr>
                <a:defRPr/>
              </a:pPr>
              <a:t>‹#›</a:t>
            </a:fld>
            <a:endParaRPr lang="en-US" altLang="zh-CN"/>
          </a:p>
        </p:txBody>
      </p:sp>
    </p:spTree>
    <p:extLst>
      <p:ext uri="{BB962C8B-B14F-4D97-AF65-F5344CB8AC3E}">
        <p14:creationId xmlns:p14="http://schemas.microsoft.com/office/powerpoint/2010/main" val="2343900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394219-B876-45CD-9F84-BD2D7ED15828}" type="slidenum">
              <a:rPr lang="en-US" altLang="zh-CN"/>
              <a:pPr>
                <a:defRPr/>
              </a:pPr>
              <a:t>‹#›</a:t>
            </a:fld>
            <a:endParaRPr lang="en-US" altLang="zh-CN"/>
          </a:p>
        </p:txBody>
      </p:sp>
    </p:spTree>
    <p:extLst>
      <p:ext uri="{BB962C8B-B14F-4D97-AF65-F5344CB8AC3E}">
        <p14:creationId xmlns:p14="http://schemas.microsoft.com/office/powerpoint/2010/main" val="33528638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1138" y="0"/>
            <a:ext cx="2125662" cy="6126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0"/>
            <a:ext cx="622935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4A0BC0-8B56-4AE0-8B95-3416CA3D0389}" type="slidenum">
              <a:rPr lang="en-US" altLang="zh-CN"/>
              <a:pPr>
                <a:defRPr/>
              </a:pPr>
              <a:t>‹#›</a:t>
            </a:fld>
            <a:endParaRPr lang="en-US" altLang="zh-CN"/>
          </a:p>
        </p:txBody>
      </p:sp>
    </p:spTree>
    <p:extLst>
      <p:ext uri="{BB962C8B-B14F-4D97-AF65-F5344CB8AC3E}">
        <p14:creationId xmlns:p14="http://schemas.microsoft.com/office/powerpoint/2010/main" val="191760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8"/>
          <p:cNvSpPr>
            <a:spLocks noGrp="1" noChangeArrowheads="1"/>
          </p:cNvSpPr>
          <p:nvPr>
            <p:ph type="sldNum" sz="quarter" idx="12"/>
          </p:nvPr>
        </p:nvSpPr>
        <p:spPr>
          <a:ln/>
        </p:spPr>
        <p:txBody>
          <a:bodyPr/>
          <a:lstStyle>
            <a:lvl1pPr>
              <a:defRPr/>
            </a:lvl1pPr>
          </a:lstStyle>
          <a:p>
            <a:pPr>
              <a:defRPr/>
            </a:pPr>
            <a:fld id="{D3AF9847-996B-415A-A03F-340C53D1ADA6}" type="slidenum">
              <a:rPr lang="en-US" altLang="zh-CN"/>
              <a:pPr>
                <a:defRPr/>
              </a:pPr>
              <a:t>‹#›</a:t>
            </a:fld>
            <a:endParaRPr lang="en-US" altLang="zh-CN"/>
          </a:p>
        </p:txBody>
      </p:sp>
    </p:spTree>
    <p:extLst>
      <p:ext uri="{BB962C8B-B14F-4D97-AF65-F5344CB8AC3E}">
        <p14:creationId xmlns:p14="http://schemas.microsoft.com/office/powerpoint/2010/main" val="357558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8"/>
          <p:cNvSpPr>
            <a:spLocks noGrp="1" noChangeArrowheads="1"/>
          </p:cNvSpPr>
          <p:nvPr>
            <p:ph type="sldNum" sz="quarter" idx="12"/>
          </p:nvPr>
        </p:nvSpPr>
        <p:spPr>
          <a:ln/>
        </p:spPr>
        <p:txBody>
          <a:bodyPr/>
          <a:lstStyle>
            <a:lvl1pPr>
              <a:defRPr/>
            </a:lvl1pPr>
          </a:lstStyle>
          <a:p>
            <a:pPr>
              <a:defRPr/>
            </a:pPr>
            <a:fld id="{97BB5A63-047D-4ED4-B4D2-26CFE60071FB}" type="slidenum">
              <a:rPr lang="en-US" altLang="zh-CN"/>
              <a:pPr>
                <a:defRPr/>
              </a:pPr>
              <a:t>‹#›</a:t>
            </a:fld>
            <a:endParaRPr lang="en-US" altLang="zh-CN"/>
          </a:p>
        </p:txBody>
      </p:sp>
    </p:spTree>
    <p:extLst>
      <p:ext uri="{BB962C8B-B14F-4D97-AF65-F5344CB8AC3E}">
        <p14:creationId xmlns:p14="http://schemas.microsoft.com/office/powerpoint/2010/main" val="304896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8"/>
          <p:cNvSpPr>
            <a:spLocks noGrp="1" noChangeArrowheads="1"/>
          </p:cNvSpPr>
          <p:nvPr>
            <p:ph type="sldNum" sz="quarter" idx="12"/>
          </p:nvPr>
        </p:nvSpPr>
        <p:spPr>
          <a:ln/>
        </p:spPr>
        <p:txBody>
          <a:bodyPr/>
          <a:lstStyle>
            <a:lvl1pPr>
              <a:defRPr/>
            </a:lvl1pPr>
          </a:lstStyle>
          <a:p>
            <a:pPr>
              <a:defRPr/>
            </a:pPr>
            <a:fld id="{83CC55DC-E717-4BD9-B4AC-0A11705F3D50}" type="slidenum">
              <a:rPr lang="en-US" altLang="zh-CN"/>
              <a:pPr>
                <a:defRPr/>
              </a:pPr>
              <a:t>‹#›</a:t>
            </a:fld>
            <a:endParaRPr lang="en-US" altLang="zh-CN"/>
          </a:p>
        </p:txBody>
      </p:sp>
    </p:spTree>
    <p:extLst>
      <p:ext uri="{BB962C8B-B14F-4D97-AF65-F5344CB8AC3E}">
        <p14:creationId xmlns:p14="http://schemas.microsoft.com/office/powerpoint/2010/main" val="20457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8"/>
          <p:cNvSpPr>
            <a:spLocks noGrp="1" noChangeArrowheads="1"/>
          </p:cNvSpPr>
          <p:nvPr>
            <p:ph type="sldNum" sz="quarter" idx="12"/>
          </p:nvPr>
        </p:nvSpPr>
        <p:spPr>
          <a:ln/>
        </p:spPr>
        <p:txBody>
          <a:bodyPr/>
          <a:lstStyle>
            <a:lvl1pPr>
              <a:defRPr/>
            </a:lvl1pPr>
          </a:lstStyle>
          <a:p>
            <a:pPr>
              <a:defRPr/>
            </a:pPr>
            <a:fld id="{01E28506-749A-4521-AF04-593BD71A5D53}" type="slidenum">
              <a:rPr lang="en-US" altLang="zh-CN"/>
              <a:pPr>
                <a:defRPr/>
              </a:pPr>
              <a:t>‹#›</a:t>
            </a:fld>
            <a:endParaRPr lang="en-US" altLang="zh-CN"/>
          </a:p>
        </p:txBody>
      </p:sp>
    </p:spTree>
    <p:extLst>
      <p:ext uri="{BB962C8B-B14F-4D97-AF65-F5344CB8AC3E}">
        <p14:creationId xmlns:p14="http://schemas.microsoft.com/office/powerpoint/2010/main" val="3362575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8"/>
          <p:cNvSpPr>
            <a:spLocks noGrp="1" noChangeArrowheads="1"/>
          </p:cNvSpPr>
          <p:nvPr>
            <p:ph type="sldNum" sz="quarter" idx="12"/>
          </p:nvPr>
        </p:nvSpPr>
        <p:spPr>
          <a:ln/>
        </p:spPr>
        <p:txBody>
          <a:bodyPr/>
          <a:lstStyle>
            <a:lvl1pPr>
              <a:defRPr/>
            </a:lvl1pPr>
          </a:lstStyle>
          <a:p>
            <a:pPr>
              <a:defRPr/>
            </a:pPr>
            <a:fld id="{9476A913-27A1-4D7C-AED3-BC86EEF7239E}" type="slidenum">
              <a:rPr lang="en-US" altLang="zh-CN"/>
              <a:pPr>
                <a:defRPr/>
              </a:pPr>
              <a:t>‹#›</a:t>
            </a:fld>
            <a:endParaRPr lang="en-US" altLang="zh-CN"/>
          </a:p>
        </p:txBody>
      </p:sp>
    </p:spTree>
    <p:extLst>
      <p:ext uri="{BB962C8B-B14F-4D97-AF65-F5344CB8AC3E}">
        <p14:creationId xmlns:p14="http://schemas.microsoft.com/office/powerpoint/2010/main" val="318614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8"/>
          <p:cNvSpPr>
            <a:spLocks noGrp="1" noChangeArrowheads="1"/>
          </p:cNvSpPr>
          <p:nvPr>
            <p:ph type="sldNum" sz="quarter" idx="12"/>
          </p:nvPr>
        </p:nvSpPr>
        <p:spPr>
          <a:ln/>
        </p:spPr>
        <p:txBody>
          <a:bodyPr/>
          <a:lstStyle>
            <a:lvl1pPr>
              <a:defRPr/>
            </a:lvl1pPr>
          </a:lstStyle>
          <a:p>
            <a:pPr>
              <a:defRPr/>
            </a:pPr>
            <a:fld id="{A3E78A46-F4B3-403F-9462-0D6E4D4DAE51}" type="slidenum">
              <a:rPr lang="en-US" altLang="zh-CN"/>
              <a:pPr>
                <a:defRPr/>
              </a:pPr>
              <a:t>‹#›</a:t>
            </a:fld>
            <a:endParaRPr lang="en-US" altLang="zh-CN"/>
          </a:p>
        </p:txBody>
      </p:sp>
    </p:spTree>
    <p:extLst>
      <p:ext uri="{BB962C8B-B14F-4D97-AF65-F5344CB8AC3E}">
        <p14:creationId xmlns:p14="http://schemas.microsoft.com/office/powerpoint/2010/main" val="200499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8"/>
          <p:cNvSpPr>
            <a:spLocks noGrp="1" noChangeArrowheads="1"/>
          </p:cNvSpPr>
          <p:nvPr>
            <p:ph type="sldNum" sz="quarter" idx="12"/>
          </p:nvPr>
        </p:nvSpPr>
        <p:spPr>
          <a:ln/>
        </p:spPr>
        <p:txBody>
          <a:bodyPr/>
          <a:lstStyle>
            <a:lvl1pPr>
              <a:defRPr/>
            </a:lvl1pPr>
          </a:lstStyle>
          <a:p>
            <a:pPr>
              <a:defRPr/>
            </a:pPr>
            <a:fld id="{CF75DBFA-92CF-4B6F-802C-96AB13CC1896}" type="slidenum">
              <a:rPr lang="en-US" altLang="zh-CN"/>
              <a:pPr>
                <a:defRPr/>
              </a:pPr>
              <a:t>‹#›</a:t>
            </a:fld>
            <a:endParaRPr lang="en-US" altLang="zh-CN"/>
          </a:p>
        </p:txBody>
      </p:sp>
    </p:spTree>
    <p:extLst>
      <p:ext uri="{BB962C8B-B14F-4D97-AF65-F5344CB8AC3E}">
        <p14:creationId xmlns:p14="http://schemas.microsoft.com/office/powerpoint/2010/main" val="156453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50000">
              <a:srgbClr val="EE8E00"/>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14"/>
          <p:cNvSpPr>
            <a:spLocks noGrp="1" noChangeArrowheads="1"/>
          </p:cNvSpPr>
          <p:nvPr>
            <p:ph type="title"/>
          </p:nvPr>
        </p:nvSpPr>
        <p:spPr bwMode="auto">
          <a:xfrm>
            <a:off x="539750" y="2420938"/>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1" name="Rectangle 16"/>
          <p:cNvSpPr>
            <a:spLocks noGrp="1" noChangeArrowheads="1"/>
          </p:cNvSpPr>
          <p:nvPr>
            <p:ph type="dt" sz="half" idx="2"/>
          </p:nvPr>
        </p:nvSpPr>
        <p:spPr bwMode="auto">
          <a:xfrm>
            <a:off x="457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32" name="Rectangle 17"/>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33" name="Rectangle 18"/>
          <p:cNvSpPr>
            <a:spLocks noGrp="1" noChangeArrowheads="1"/>
          </p:cNvSpPr>
          <p:nvPr>
            <p:ph type="sldNum" sz="quarter" idx="4"/>
          </p:nvPr>
        </p:nvSpPr>
        <p:spPr bwMode="auto">
          <a:xfrm>
            <a:off x="6553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6BD6DE78-7754-4E4B-A9BD-2D3C94E1A7A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eaLnBrk="0" fontAlgn="base" hangingPunct="0">
        <a:spcBef>
          <a:spcPct val="0"/>
        </a:spcBef>
        <a:spcAft>
          <a:spcPct val="0"/>
        </a:spcAft>
        <a:defRPr sz="4400">
          <a:solidFill>
            <a:schemeClr val="tx1"/>
          </a:solidFill>
          <a:latin typeface="Arial" charset="0"/>
          <a:ea typeface="宋体" pitchFamily="2" charset="-122"/>
        </a:defRPr>
      </a:lvl6pPr>
      <a:lvl7pPr marL="914400" algn="l" rtl="0" eaLnBrk="0" fontAlgn="base" hangingPunct="0">
        <a:spcBef>
          <a:spcPct val="0"/>
        </a:spcBef>
        <a:spcAft>
          <a:spcPct val="0"/>
        </a:spcAft>
        <a:defRPr sz="4400">
          <a:solidFill>
            <a:schemeClr val="tx1"/>
          </a:solidFill>
          <a:latin typeface="Arial" charset="0"/>
          <a:ea typeface="宋体" pitchFamily="2" charset="-122"/>
        </a:defRPr>
      </a:lvl7pPr>
      <a:lvl8pPr marL="1371600" algn="l" rtl="0" eaLnBrk="0" fontAlgn="base" hangingPunct="0">
        <a:spcBef>
          <a:spcPct val="0"/>
        </a:spcBef>
        <a:spcAft>
          <a:spcPct val="0"/>
        </a:spcAft>
        <a:defRPr sz="4400">
          <a:solidFill>
            <a:schemeClr val="tx1"/>
          </a:solidFill>
          <a:latin typeface="Arial" charset="0"/>
          <a:ea typeface="宋体" pitchFamily="2" charset="-122"/>
        </a:defRPr>
      </a:lvl8pPr>
      <a:lvl9pPr marL="1828800" algn="l" rtl="0" eaLnBrk="0" fontAlgn="base" hangingPunct="0">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79388" y="0"/>
            <a:ext cx="75612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2150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2150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FF74AA8-11B0-4BDB-AABB-1CDFACD0A17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ea typeface="宋体" pitchFamily="2" charset="-122"/>
        </a:defRPr>
      </a:lvl2pPr>
      <a:lvl3pPr algn="l" rtl="0" eaLnBrk="0" fontAlgn="base" hangingPunct="0">
        <a:spcBef>
          <a:spcPct val="0"/>
        </a:spcBef>
        <a:spcAft>
          <a:spcPct val="0"/>
        </a:spcAft>
        <a:defRPr sz="4400">
          <a:solidFill>
            <a:schemeClr val="tx2"/>
          </a:solidFill>
          <a:latin typeface="Arial" charset="0"/>
          <a:ea typeface="宋体" pitchFamily="2" charset="-122"/>
        </a:defRPr>
      </a:lvl3pPr>
      <a:lvl4pPr algn="l" rtl="0" eaLnBrk="0" fontAlgn="base" hangingPunct="0">
        <a:spcBef>
          <a:spcPct val="0"/>
        </a:spcBef>
        <a:spcAft>
          <a:spcPct val="0"/>
        </a:spcAft>
        <a:defRPr sz="4400">
          <a:solidFill>
            <a:schemeClr val="tx2"/>
          </a:solidFill>
          <a:latin typeface="Arial" charset="0"/>
          <a:ea typeface="宋体" pitchFamily="2" charset="-122"/>
        </a:defRPr>
      </a:lvl4pPr>
      <a:lvl5pPr algn="l" rtl="0" eaLnBrk="0" fontAlgn="base" hangingPunct="0">
        <a:spcBef>
          <a:spcPct val="0"/>
        </a:spcBef>
        <a:spcAft>
          <a:spcPct val="0"/>
        </a:spcAft>
        <a:defRPr sz="4400">
          <a:solidFill>
            <a:schemeClr val="tx2"/>
          </a:solidFill>
          <a:latin typeface="Arial" charset="0"/>
          <a:ea typeface="宋体" pitchFamily="2" charset="-122"/>
        </a:defRPr>
      </a:lvl5pPr>
      <a:lvl6pPr marL="457200" algn="l" rtl="0" fontAlgn="base">
        <a:spcBef>
          <a:spcPct val="0"/>
        </a:spcBef>
        <a:spcAft>
          <a:spcPct val="0"/>
        </a:spcAft>
        <a:defRPr sz="4400">
          <a:solidFill>
            <a:schemeClr val="tx2"/>
          </a:solidFill>
          <a:latin typeface="Arial" charset="0"/>
          <a:ea typeface="宋体" pitchFamily="2" charset="-122"/>
        </a:defRPr>
      </a:lvl6pPr>
      <a:lvl7pPr marL="914400" algn="l" rtl="0" fontAlgn="base">
        <a:spcBef>
          <a:spcPct val="0"/>
        </a:spcBef>
        <a:spcAft>
          <a:spcPct val="0"/>
        </a:spcAft>
        <a:defRPr sz="4400">
          <a:solidFill>
            <a:schemeClr val="tx2"/>
          </a:solidFill>
          <a:latin typeface="Arial" charset="0"/>
          <a:ea typeface="宋体" pitchFamily="2" charset="-122"/>
        </a:defRPr>
      </a:lvl7pPr>
      <a:lvl8pPr marL="1371600" algn="l" rtl="0" fontAlgn="base">
        <a:spcBef>
          <a:spcPct val="0"/>
        </a:spcBef>
        <a:spcAft>
          <a:spcPct val="0"/>
        </a:spcAft>
        <a:defRPr sz="4400">
          <a:solidFill>
            <a:schemeClr val="tx2"/>
          </a:solidFill>
          <a:latin typeface="Arial" charset="0"/>
          <a:ea typeface="宋体" pitchFamily="2" charset="-122"/>
        </a:defRPr>
      </a:lvl8pPr>
      <a:lvl9pPr marL="1828800" algn="l"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slide" Target="slide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oleObject" Target="../embeddings/oleObject3.bin"/><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2.png"/><Relationship Id="rId9"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oleObject" Target="../embeddings/oleObject3.bin"/><Relationship Id="rId11" Type="http://schemas.openxmlformats.org/officeDocument/2006/relationships/image" Target="../media/image4.e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2.png"/><Relationship Id="rId9" Type="http://schemas.openxmlformats.org/officeDocument/2006/relationships/image" Target="../media/image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8.bin"/><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9.bin"/><Relationship Id="rId1" Type="http://schemas.openxmlformats.org/officeDocument/2006/relationships/slideLayout" Target="../slideLayouts/slideLayout18.xml"/><Relationship Id="rId5" Type="http://schemas.openxmlformats.org/officeDocument/2006/relationships/image" Target="../media/image8.e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9">
            <a:hlinkClick r:id="" action="ppaction://noaction" highlightClick="1"/>
          </p:cNvPr>
          <p:cNvSpPr>
            <a:spLocks noChangeArrowheads="1"/>
          </p:cNvSpPr>
          <p:nvPr/>
        </p:nvSpPr>
        <p:spPr bwMode="auto">
          <a:xfrm>
            <a:off x="463550" y="1878013"/>
            <a:ext cx="2514600" cy="582612"/>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a:latin typeface="Times New Roman" panose="02020603050405020304" pitchFamily="18" charset="0"/>
              </a:rPr>
              <a:t>1.</a:t>
            </a:r>
            <a:r>
              <a:rPr lang="zh-CN" altLang="en-US" sz="2800" b="1">
                <a:latin typeface="Times New Roman" panose="02020603050405020304" pitchFamily="18" charset="0"/>
              </a:rPr>
              <a:t>命题符号化</a:t>
            </a:r>
          </a:p>
        </p:txBody>
      </p:sp>
      <p:sp>
        <p:nvSpPr>
          <p:cNvPr id="4099" name="Text Box 32"/>
          <p:cNvSpPr txBox="1">
            <a:spLocks noChangeArrowheads="1"/>
          </p:cNvSpPr>
          <p:nvPr/>
        </p:nvSpPr>
        <p:spPr bwMode="auto">
          <a:xfrm>
            <a:off x="2301875" y="3314700"/>
            <a:ext cx="3352800" cy="3698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t>判定公式的类型</a:t>
            </a:r>
          </a:p>
        </p:txBody>
      </p:sp>
      <p:sp>
        <p:nvSpPr>
          <p:cNvPr id="4100" name="Rectangle 43">
            <a:hlinkClick r:id="" action="ppaction://noaction" highlightClick="1"/>
          </p:cNvPr>
          <p:cNvSpPr>
            <a:spLocks noChangeArrowheads="1"/>
          </p:cNvSpPr>
          <p:nvPr/>
        </p:nvSpPr>
        <p:spPr bwMode="auto">
          <a:xfrm>
            <a:off x="463550" y="3783013"/>
            <a:ext cx="2133600" cy="582612"/>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a:latin typeface="Times New Roman" panose="02020603050405020304" pitchFamily="18" charset="0"/>
              </a:rPr>
              <a:t>3.</a:t>
            </a:r>
            <a:r>
              <a:rPr lang="zh-CN" altLang="en-US" sz="2800" b="1">
                <a:latin typeface="Times New Roman" panose="02020603050405020304" pitchFamily="18" charset="0"/>
              </a:rPr>
              <a:t>等值演算</a:t>
            </a:r>
          </a:p>
        </p:txBody>
      </p:sp>
      <p:sp>
        <p:nvSpPr>
          <p:cNvPr id="4101" name="Rectangle 44">
            <a:hlinkClick r:id="rId3" action="ppaction://hlinksldjump"/>
          </p:cNvPr>
          <p:cNvSpPr>
            <a:spLocks noChangeArrowheads="1"/>
          </p:cNvSpPr>
          <p:nvPr/>
        </p:nvSpPr>
        <p:spPr bwMode="auto">
          <a:xfrm>
            <a:off x="463550" y="2563813"/>
            <a:ext cx="4038600" cy="582612"/>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Times New Roman" panose="02020603050405020304" pitchFamily="18" charset="0"/>
              </a:rPr>
              <a:t>2.</a:t>
            </a:r>
            <a:r>
              <a:rPr lang="zh-CN" altLang="en-US" sz="2800" b="1" dirty="0">
                <a:latin typeface="Times New Roman" panose="02020603050405020304" pitchFamily="18" charset="0"/>
              </a:rPr>
              <a:t>求给定公式的真值表</a:t>
            </a:r>
          </a:p>
        </p:txBody>
      </p:sp>
      <p:sp>
        <p:nvSpPr>
          <p:cNvPr id="4103" name="Rectangle 46">
            <a:hlinkClick r:id="rId4" action="ppaction://hlinksldjump" highlightClick="1"/>
          </p:cNvPr>
          <p:cNvSpPr>
            <a:spLocks noChangeArrowheads="1"/>
          </p:cNvSpPr>
          <p:nvPr/>
        </p:nvSpPr>
        <p:spPr bwMode="auto">
          <a:xfrm>
            <a:off x="415925" y="4937125"/>
            <a:ext cx="2514600" cy="582613"/>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a:latin typeface="Times New Roman" panose="02020603050405020304" pitchFamily="18" charset="0"/>
              </a:rPr>
              <a:t>4.</a:t>
            </a:r>
            <a:r>
              <a:rPr lang="zh-CN" altLang="en-US" sz="2800" b="1">
                <a:latin typeface="Times New Roman" panose="02020603050405020304" pitchFamily="18" charset="0"/>
              </a:rPr>
              <a:t>求主范式</a:t>
            </a:r>
            <a:endParaRPr lang="zh-CN" altLang="en-US" sz="2800" b="1">
              <a:latin typeface="宋体" panose="02010600030101010101" pitchFamily="2" charset="-122"/>
            </a:endParaRPr>
          </a:p>
        </p:txBody>
      </p:sp>
      <p:sp>
        <p:nvSpPr>
          <p:cNvPr id="4104" name="AutoShape 23"/>
          <p:cNvSpPr>
            <a:spLocks/>
          </p:cNvSpPr>
          <p:nvPr/>
        </p:nvSpPr>
        <p:spPr bwMode="auto">
          <a:xfrm>
            <a:off x="4157663" y="2120900"/>
            <a:ext cx="120650" cy="1158875"/>
          </a:xfrm>
          <a:prstGeom prst="leftBrace">
            <a:avLst>
              <a:gd name="adj1" fmla="val 142478"/>
              <a:gd name="adj2" fmla="val 50000"/>
            </a:avLst>
          </a:prstGeom>
          <a:noFill/>
          <a:ln w="19050">
            <a:solidFill>
              <a:srgbClr val="800000"/>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4105" name="Text Box 24"/>
          <p:cNvSpPr txBox="1">
            <a:spLocks noChangeArrowheads="1"/>
          </p:cNvSpPr>
          <p:nvPr/>
        </p:nvSpPr>
        <p:spPr bwMode="auto">
          <a:xfrm>
            <a:off x="4281488" y="1943100"/>
            <a:ext cx="3276600" cy="6032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t>求公式的成真</a:t>
            </a:r>
            <a:r>
              <a:rPr lang="en-US" altLang="zh-CN" sz="1800" b="1"/>
              <a:t>,</a:t>
            </a:r>
            <a:r>
              <a:rPr lang="zh-CN" altLang="en-US" sz="1800" b="1"/>
              <a:t>成假赋值</a:t>
            </a:r>
            <a:endParaRPr lang="zh-CN" altLang="en-US" sz="1000" b="1"/>
          </a:p>
        </p:txBody>
      </p:sp>
      <p:sp>
        <p:nvSpPr>
          <p:cNvPr id="4106" name="Text Box 25"/>
          <p:cNvSpPr txBox="1">
            <a:spLocks noChangeArrowheads="1"/>
          </p:cNvSpPr>
          <p:nvPr/>
        </p:nvSpPr>
        <p:spPr bwMode="auto">
          <a:xfrm>
            <a:off x="4329113" y="2336800"/>
            <a:ext cx="2800350" cy="6032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t>判定公式的类型</a:t>
            </a:r>
            <a:endParaRPr lang="zh-CN" altLang="en-US" sz="1000" b="1"/>
          </a:p>
        </p:txBody>
      </p:sp>
      <p:sp>
        <p:nvSpPr>
          <p:cNvPr id="4107" name="Text Box 26"/>
          <p:cNvSpPr txBox="1">
            <a:spLocks noChangeArrowheads="1"/>
          </p:cNvSpPr>
          <p:nvPr/>
        </p:nvSpPr>
        <p:spPr bwMode="auto">
          <a:xfrm>
            <a:off x="4306888" y="2700338"/>
            <a:ext cx="3303587" cy="36988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t>判定公式等值</a:t>
            </a:r>
            <a:endParaRPr lang="zh-CN" altLang="en-US" sz="1000" b="1" dirty="0"/>
          </a:p>
        </p:txBody>
      </p:sp>
      <p:sp>
        <p:nvSpPr>
          <p:cNvPr id="4108" name="Text Box 27"/>
          <p:cNvSpPr txBox="1">
            <a:spLocks noChangeArrowheads="1"/>
          </p:cNvSpPr>
          <p:nvPr/>
        </p:nvSpPr>
        <p:spPr bwMode="auto">
          <a:xfrm>
            <a:off x="4306888" y="3052763"/>
            <a:ext cx="1792287" cy="6032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t>求主范式</a:t>
            </a:r>
            <a:endParaRPr lang="zh-CN" altLang="en-US" sz="1000" b="1"/>
          </a:p>
        </p:txBody>
      </p:sp>
      <p:sp>
        <p:nvSpPr>
          <p:cNvPr id="4109" name="AutoShape 30"/>
          <p:cNvSpPr>
            <a:spLocks/>
          </p:cNvSpPr>
          <p:nvPr/>
        </p:nvSpPr>
        <p:spPr bwMode="auto">
          <a:xfrm>
            <a:off x="2263775" y="3509963"/>
            <a:ext cx="76200" cy="935037"/>
          </a:xfrm>
          <a:prstGeom prst="leftBrace">
            <a:avLst>
              <a:gd name="adj1" fmla="val 102257"/>
              <a:gd name="adj2" fmla="val 50000"/>
            </a:avLst>
          </a:prstGeom>
          <a:noFill/>
          <a:ln w="19050">
            <a:solidFill>
              <a:srgbClr val="800000"/>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4110" name="Text Box 33"/>
          <p:cNvSpPr txBox="1">
            <a:spLocks noChangeArrowheads="1"/>
          </p:cNvSpPr>
          <p:nvPr/>
        </p:nvSpPr>
        <p:spPr bwMode="auto">
          <a:xfrm>
            <a:off x="2306638" y="3722688"/>
            <a:ext cx="2489200" cy="36933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t>判定公式等值</a:t>
            </a:r>
            <a:endParaRPr lang="zh-CN" altLang="en-US" sz="1000" b="1" dirty="0"/>
          </a:p>
        </p:txBody>
      </p:sp>
      <p:sp>
        <p:nvSpPr>
          <p:cNvPr id="4111" name="Text Box 34"/>
          <p:cNvSpPr txBox="1">
            <a:spLocks noChangeArrowheads="1"/>
          </p:cNvSpPr>
          <p:nvPr/>
        </p:nvSpPr>
        <p:spPr bwMode="auto">
          <a:xfrm>
            <a:off x="2352675" y="4143375"/>
            <a:ext cx="1552575" cy="6032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t>求范式</a:t>
            </a:r>
            <a:endParaRPr lang="zh-CN" altLang="en-US" sz="1000" b="1"/>
          </a:p>
        </p:txBody>
      </p:sp>
      <p:sp>
        <p:nvSpPr>
          <p:cNvPr id="4112" name="AutoShape 35"/>
          <p:cNvSpPr>
            <a:spLocks/>
          </p:cNvSpPr>
          <p:nvPr/>
        </p:nvSpPr>
        <p:spPr bwMode="auto">
          <a:xfrm>
            <a:off x="2301874" y="4770437"/>
            <a:ext cx="92075" cy="1277937"/>
          </a:xfrm>
          <a:prstGeom prst="leftBrace">
            <a:avLst>
              <a:gd name="adj1" fmla="val 67128"/>
              <a:gd name="adj2" fmla="val 50000"/>
            </a:avLst>
          </a:prstGeom>
          <a:noFill/>
          <a:ln w="19050">
            <a:solidFill>
              <a:srgbClr val="800000"/>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4113" name="Text Box 36"/>
          <p:cNvSpPr txBox="1">
            <a:spLocks noChangeArrowheads="1"/>
          </p:cNvSpPr>
          <p:nvPr/>
        </p:nvSpPr>
        <p:spPr bwMode="auto">
          <a:xfrm>
            <a:off x="2360613" y="5045075"/>
            <a:ext cx="2705100" cy="6032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t>判定公式的类型</a:t>
            </a:r>
          </a:p>
        </p:txBody>
      </p:sp>
      <p:sp>
        <p:nvSpPr>
          <p:cNvPr id="4114" name="Text Box 37"/>
          <p:cNvSpPr txBox="1">
            <a:spLocks noChangeArrowheads="1"/>
          </p:cNvSpPr>
          <p:nvPr/>
        </p:nvSpPr>
        <p:spPr bwMode="auto">
          <a:xfrm>
            <a:off x="2393950" y="5445125"/>
            <a:ext cx="2417763" cy="36933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t>判定公式等值</a:t>
            </a:r>
            <a:endParaRPr lang="zh-CN" altLang="en-US" sz="1000" b="1" dirty="0"/>
          </a:p>
        </p:txBody>
      </p:sp>
      <p:sp>
        <p:nvSpPr>
          <p:cNvPr id="4115" name="Rectangle 5"/>
          <p:cNvSpPr>
            <a:spLocks noChangeArrowheads="1"/>
          </p:cNvSpPr>
          <p:nvPr/>
        </p:nvSpPr>
        <p:spPr bwMode="auto">
          <a:xfrm>
            <a:off x="341313" y="1233975"/>
            <a:ext cx="4038600" cy="582612"/>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2800" b="1" dirty="0">
                <a:latin typeface="黑体" panose="02010609060101010101" pitchFamily="49" charset="-122"/>
                <a:ea typeface="黑体" panose="02010609060101010101" pitchFamily="49" charset="-122"/>
              </a:rPr>
              <a:t>重点掌握</a:t>
            </a:r>
            <a:r>
              <a:rPr lang="en-US" altLang="zh-CN" sz="2800" b="1" dirty="0">
                <a:latin typeface="黑体" panose="02010609060101010101" pitchFamily="49" charset="-122"/>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个基本方法</a:t>
            </a:r>
          </a:p>
        </p:txBody>
      </p:sp>
      <p:sp>
        <p:nvSpPr>
          <p:cNvPr id="4116" name="矩形 1"/>
          <p:cNvSpPr>
            <a:spLocks noChangeArrowheads="1"/>
          </p:cNvSpPr>
          <p:nvPr/>
        </p:nvSpPr>
        <p:spPr bwMode="auto">
          <a:xfrm>
            <a:off x="1579284" y="182935"/>
            <a:ext cx="5277407" cy="77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15000"/>
              </a:lnSpc>
              <a:spcBef>
                <a:spcPct val="0"/>
              </a:spcBef>
              <a:buFontTx/>
              <a:buNone/>
            </a:pPr>
            <a:r>
              <a:rPr lang="zh-CN" altLang="en-US" sz="4400" b="1" dirty="0">
                <a:latin typeface="黑体" panose="02010609060101010101" pitchFamily="49" charset="-122"/>
                <a:ea typeface="黑体" panose="02010609060101010101" pitchFamily="49" charset="-122"/>
              </a:rPr>
              <a:t>第一章小结及习题课</a:t>
            </a:r>
          </a:p>
        </p:txBody>
      </p:sp>
      <p:sp>
        <p:nvSpPr>
          <p:cNvPr id="4117" name="Text Box 24"/>
          <p:cNvSpPr txBox="1">
            <a:spLocks noChangeArrowheads="1"/>
          </p:cNvSpPr>
          <p:nvPr/>
        </p:nvSpPr>
        <p:spPr bwMode="auto">
          <a:xfrm>
            <a:off x="2354263" y="4651375"/>
            <a:ext cx="3276600" cy="6032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t>求公式的成真</a:t>
            </a:r>
            <a:r>
              <a:rPr lang="en-US" altLang="zh-CN" sz="1800" b="1"/>
              <a:t>,</a:t>
            </a:r>
            <a:r>
              <a:rPr lang="zh-CN" altLang="en-US" sz="1800" b="1"/>
              <a:t>成假赋值</a:t>
            </a:r>
            <a:endParaRPr lang="zh-CN" altLang="en-US" sz="1000" b="1"/>
          </a:p>
        </p:txBody>
      </p:sp>
      <p:sp>
        <p:nvSpPr>
          <p:cNvPr id="22" name="Text Box 37"/>
          <p:cNvSpPr txBox="1">
            <a:spLocks noChangeArrowheads="1"/>
          </p:cNvSpPr>
          <p:nvPr/>
        </p:nvSpPr>
        <p:spPr bwMode="auto">
          <a:xfrm>
            <a:off x="2403033" y="5837207"/>
            <a:ext cx="2417763" cy="36933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t>解决实际问题</a:t>
            </a:r>
            <a:endParaRPr lang="zh-CN" altLang="en-US" sz="1000" b="1"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8E8EB08-1C46-4C62-A023-DD7CC3E7A5A7}" type="slidenum">
              <a:rPr lang="en-US" altLang="zh-CN" sz="1400" smtClean="0"/>
              <a:pPr>
                <a:spcBef>
                  <a:spcPct val="0"/>
                </a:spcBef>
                <a:buFontTx/>
                <a:buNone/>
              </a:pPr>
              <a:t>10</a:t>
            </a:fld>
            <a:endParaRPr lang="en-US" altLang="zh-CN" sz="1400"/>
          </a:p>
        </p:txBody>
      </p:sp>
      <p:sp>
        <p:nvSpPr>
          <p:cNvPr id="17411" name="Text Box 4"/>
          <p:cNvSpPr txBox="1">
            <a:spLocks noChangeArrowheads="1"/>
          </p:cNvSpPr>
          <p:nvPr/>
        </p:nvSpPr>
        <p:spPr bwMode="auto">
          <a:xfrm>
            <a:off x="333375" y="476250"/>
            <a:ext cx="1223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解：</a:t>
            </a:r>
          </a:p>
        </p:txBody>
      </p:sp>
      <p:sp>
        <p:nvSpPr>
          <p:cNvPr id="2" name="矩形 1"/>
          <p:cNvSpPr/>
          <p:nvPr/>
        </p:nvSpPr>
        <p:spPr>
          <a:xfrm>
            <a:off x="333375" y="1268413"/>
            <a:ext cx="8631238" cy="638175"/>
          </a:xfrm>
          <a:prstGeom prst="rect">
            <a:avLst/>
          </a:prstGeom>
        </p:spPr>
        <p:txBody>
          <a:bodyPr>
            <a:spAutoFit/>
          </a:bodyPr>
          <a:lstStyle/>
          <a:p>
            <a:pPr algn="just">
              <a:lnSpc>
                <a:spcPct val="150000"/>
              </a:lnSpc>
              <a:spcAft>
                <a:spcPts val="0"/>
              </a:spcAft>
              <a:defRPr/>
            </a:pPr>
            <a:endParaRPr lang="zh-CN" altLang="zh-CN" sz="2800" b="1" kern="100" dirty="0">
              <a:latin typeface="+mn-ea"/>
              <a:ea typeface="+mn-ea"/>
              <a:cs typeface="Times New Roman" panose="02020603050405020304" pitchFamily="18" charset="0"/>
            </a:endParaRPr>
          </a:p>
        </p:txBody>
      </p:sp>
      <p:sp>
        <p:nvSpPr>
          <p:cNvPr id="3" name="矩形 2"/>
          <p:cNvSpPr/>
          <p:nvPr/>
        </p:nvSpPr>
        <p:spPr>
          <a:xfrm>
            <a:off x="742950" y="1435100"/>
            <a:ext cx="8189913" cy="3970338"/>
          </a:xfrm>
          <a:prstGeom prst="rect">
            <a:avLst/>
          </a:prstGeom>
        </p:spPr>
        <p:txBody>
          <a:bodyPr>
            <a:spAutoFit/>
          </a:bodyPr>
          <a:lstStyle/>
          <a:p>
            <a:pPr>
              <a:lnSpc>
                <a:spcPct val="90000"/>
              </a:lnSpc>
              <a:buFont typeface="Wingdings" panose="05000000000000000000" pitchFamily="2" charset="2"/>
              <a:buNone/>
              <a:defRPr/>
            </a:pPr>
            <a:r>
              <a:rPr lang="en-US" altLang="zh-CN" sz="2800" b="1" dirty="0">
                <a:latin typeface="+mn-ea"/>
                <a:ea typeface="+mn-ea"/>
              </a:rPr>
              <a:t>((A∧B)→C)∧(B→(D∨C))</a:t>
            </a:r>
            <a:r>
              <a:rPr lang="en-US" altLang="zh-CN" sz="2800" b="1" dirty="0">
                <a:latin typeface="+mn-ea"/>
                <a:ea typeface="+mn-ea"/>
                <a:sym typeface="Symbol" panose="05050102010706020507" pitchFamily="18" charset="2"/>
              </a:rPr>
              <a:t></a:t>
            </a:r>
            <a:r>
              <a:rPr lang="en-US" altLang="zh-CN" sz="2800" b="1" dirty="0">
                <a:latin typeface="+mn-ea"/>
                <a:ea typeface="+mn-ea"/>
              </a:rPr>
              <a:t>(B∧(D→A))→C </a:t>
            </a:r>
          </a:p>
          <a:p>
            <a:pPr>
              <a:lnSpc>
                <a:spcPct val="90000"/>
              </a:lnSpc>
              <a:buFont typeface="Wingdings" panose="05000000000000000000" pitchFamily="2" charset="2"/>
              <a:buNone/>
              <a:defRPr/>
            </a:pPr>
            <a:endParaRPr lang="en-US" altLang="zh-CN" sz="2800" b="1" dirty="0">
              <a:latin typeface="+mn-ea"/>
              <a:ea typeface="+mn-ea"/>
            </a:endParaRPr>
          </a:p>
          <a:p>
            <a:pPr>
              <a:lnSpc>
                <a:spcPct val="90000"/>
              </a:lnSpc>
              <a:buFont typeface="Wingdings" panose="05000000000000000000" pitchFamily="2" charset="2"/>
              <a:buNone/>
              <a:defRPr/>
            </a:pPr>
            <a:r>
              <a:rPr lang="zh-CN" altLang="zh-CN" sz="2800" b="1" dirty="0">
                <a:latin typeface="+mn-ea"/>
                <a:ea typeface="+mn-ea"/>
                <a:sym typeface="Symbol" panose="05050102010706020507" pitchFamily="18" charset="2"/>
              </a:rPr>
              <a:t>左式</a:t>
            </a:r>
            <a:endParaRPr lang="en-US" altLang="zh-CN" sz="2800" b="1" dirty="0">
              <a:latin typeface="+mn-ea"/>
              <a:ea typeface="+mn-ea"/>
              <a:sym typeface="Symbol" panose="05050102010706020507" pitchFamily="18" charset="2"/>
            </a:endParaRPr>
          </a:p>
          <a:p>
            <a:pPr>
              <a:lnSpc>
                <a:spcPct val="90000"/>
              </a:lnSpc>
              <a:buFont typeface="Wingdings" panose="05000000000000000000" pitchFamily="2" charset="2"/>
              <a:buNone/>
              <a:defRPr/>
            </a:pPr>
            <a:r>
              <a:rPr lang="zh-CN" altLang="en-US" sz="2800" b="1" dirty="0">
                <a:latin typeface="+mn-ea"/>
                <a:ea typeface="+mn-ea"/>
                <a:sym typeface="Symbol" panose="05050102010706020507" pitchFamily="18" charset="2"/>
              </a:rPr>
              <a:t></a:t>
            </a:r>
            <a:r>
              <a:rPr lang="en-US" altLang="zh-CN" sz="2800" b="1" dirty="0">
                <a:latin typeface="+mn-ea"/>
                <a:ea typeface="+mn-ea"/>
                <a:sym typeface="Symbol" panose="05050102010706020507" pitchFamily="18" charset="2"/>
              </a:rPr>
              <a:t>((</a:t>
            </a:r>
            <a:r>
              <a:rPr lang="en-US" altLang="zh-CN" sz="2800" b="1" dirty="0">
                <a:latin typeface="+mn-ea"/>
                <a:ea typeface="+mn-ea"/>
              </a:rPr>
              <a:t>A∧B)∨C)∧(</a:t>
            </a:r>
            <a:r>
              <a:rPr lang="en-US" altLang="zh-CN" sz="2800" b="1" dirty="0">
                <a:latin typeface="+mn-ea"/>
                <a:ea typeface="+mn-ea"/>
                <a:sym typeface="Symbol" panose="05050102010706020507" pitchFamily="18" charset="2"/>
              </a:rPr>
              <a:t>B</a:t>
            </a:r>
            <a:r>
              <a:rPr lang="en-US" altLang="zh-CN" sz="2800" b="1" dirty="0">
                <a:latin typeface="+mn-ea"/>
                <a:ea typeface="+mn-ea"/>
              </a:rPr>
              <a:t>∨(D∨C)) </a:t>
            </a:r>
          </a:p>
          <a:p>
            <a:pPr>
              <a:lnSpc>
                <a:spcPct val="90000"/>
              </a:lnSpc>
              <a:buFont typeface="Wingdings" panose="05000000000000000000" pitchFamily="2" charset="2"/>
              <a:buNone/>
              <a:defRPr/>
            </a:pPr>
            <a:r>
              <a:rPr lang="en-US" altLang="zh-CN" sz="2800" b="1" dirty="0">
                <a:latin typeface="+mn-ea"/>
                <a:ea typeface="+mn-ea"/>
                <a:sym typeface="Symbol" panose="05050102010706020507" pitchFamily="18" charset="2"/>
              </a:rPr>
              <a:t>((</a:t>
            </a:r>
            <a:r>
              <a:rPr lang="en-US" altLang="zh-CN" sz="2800" b="1" dirty="0">
                <a:latin typeface="+mn-ea"/>
                <a:ea typeface="+mn-ea"/>
              </a:rPr>
              <a:t>A∨</a:t>
            </a:r>
            <a:r>
              <a:rPr lang="en-US" altLang="zh-CN" sz="2800" b="1" dirty="0">
                <a:latin typeface="+mn-ea"/>
                <a:ea typeface="+mn-ea"/>
                <a:sym typeface="Symbol" panose="05050102010706020507" pitchFamily="18" charset="2"/>
              </a:rPr>
              <a:t></a:t>
            </a:r>
            <a:r>
              <a:rPr lang="en-US" altLang="zh-CN" sz="2800" b="1" dirty="0">
                <a:latin typeface="+mn-ea"/>
                <a:ea typeface="+mn-ea"/>
              </a:rPr>
              <a:t>B)∨C)∧(</a:t>
            </a:r>
            <a:r>
              <a:rPr lang="en-US" altLang="zh-CN" sz="2800" b="1" dirty="0">
                <a:latin typeface="+mn-ea"/>
                <a:ea typeface="+mn-ea"/>
                <a:sym typeface="Symbol" panose="05050102010706020507" pitchFamily="18" charset="2"/>
              </a:rPr>
              <a:t>B</a:t>
            </a:r>
            <a:r>
              <a:rPr lang="en-US" altLang="zh-CN" sz="2800" b="1" dirty="0">
                <a:latin typeface="+mn-ea"/>
                <a:ea typeface="+mn-ea"/>
              </a:rPr>
              <a:t>∨(D∨C))   </a:t>
            </a:r>
            <a:endParaRPr lang="zh-CN" altLang="en-US" sz="2800" b="1" dirty="0">
              <a:latin typeface="+mn-ea"/>
              <a:ea typeface="+mn-ea"/>
            </a:endParaRPr>
          </a:p>
          <a:p>
            <a:pPr>
              <a:lnSpc>
                <a:spcPct val="90000"/>
              </a:lnSpc>
              <a:buFont typeface="Wingdings" panose="05000000000000000000" pitchFamily="2" charset="2"/>
              <a:buNone/>
              <a:defRPr/>
            </a:pPr>
            <a:r>
              <a:rPr lang="zh-CN" altLang="en-US" sz="2800" b="1" dirty="0">
                <a:latin typeface="+mn-ea"/>
                <a:ea typeface="+mn-ea"/>
                <a:sym typeface="Symbol" panose="05050102010706020507" pitchFamily="18" charset="2"/>
              </a:rPr>
              <a:t></a:t>
            </a:r>
            <a:r>
              <a:rPr lang="en-US" altLang="zh-CN" sz="2800" b="1" dirty="0">
                <a:latin typeface="+mn-ea"/>
                <a:ea typeface="+mn-ea"/>
                <a:sym typeface="Symbol" panose="05050102010706020507" pitchFamily="18" charset="2"/>
              </a:rPr>
              <a:t>((</a:t>
            </a:r>
            <a:r>
              <a:rPr lang="en-US" altLang="zh-CN" sz="2800" b="1" dirty="0">
                <a:latin typeface="+mn-ea"/>
                <a:ea typeface="+mn-ea"/>
              </a:rPr>
              <a:t>B</a:t>
            </a:r>
            <a:r>
              <a:rPr lang="en-US" altLang="zh-CN" sz="2800" b="1" dirty="0">
                <a:latin typeface="+mn-ea"/>
                <a:ea typeface="+mn-ea"/>
                <a:sym typeface="Symbol" panose="05050102010706020507" pitchFamily="18" charset="2"/>
              </a:rPr>
              <a:t> </a:t>
            </a:r>
            <a:r>
              <a:rPr lang="en-US" altLang="zh-CN" sz="2800" b="1" dirty="0">
                <a:latin typeface="+mn-ea"/>
                <a:ea typeface="+mn-ea"/>
              </a:rPr>
              <a:t>∨</a:t>
            </a:r>
            <a:r>
              <a:rPr lang="en-US" altLang="zh-CN" sz="2800" b="1" dirty="0">
                <a:latin typeface="+mn-ea"/>
                <a:ea typeface="+mn-ea"/>
                <a:sym typeface="Symbol" panose="05050102010706020507" pitchFamily="18" charset="2"/>
              </a:rPr>
              <a:t></a:t>
            </a:r>
            <a:r>
              <a:rPr lang="en-US" altLang="zh-CN" sz="2800" b="1" dirty="0">
                <a:latin typeface="+mn-ea"/>
                <a:ea typeface="+mn-ea"/>
              </a:rPr>
              <a:t>A)∨C)∧((</a:t>
            </a:r>
            <a:r>
              <a:rPr lang="en-US" altLang="zh-CN" sz="2800" b="1" dirty="0">
                <a:latin typeface="+mn-ea"/>
                <a:ea typeface="+mn-ea"/>
                <a:sym typeface="Symbol" panose="05050102010706020507" pitchFamily="18" charset="2"/>
              </a:rPr>
              <a:t>B</a:t>
            </a:r>
            <a:r>
              <a:rPr lang="en-US" altLang="zh-CN" sz="2800" b="1" dirty="0">
                <a:latin typeface="+mn-ea"/>
                <a:ea typeface="+mn-ea"/>
              </a:rPr>
              <a:t>∨D)∨C)  </a:t>
            </a:r>
            <a:endParaRPr lang="zh-CN" altLang="en-US" sz="2800" b="1" dirty="0">
              <a:latin typeface="+mn-ea"/>
              <a:ea typeface="+mn-ea"/>
            </a:endParaRPr>
          </a:p>
          <a:p>
            <a:pPr>
              <a:lnSpc>
                <a:spcPct val="90000"/>
              </a:lnSpc>
              <a:buFont typeface="Wingdings" panose="05000000000000000000" pitchFamily="2" charset="2"/>
              <a:buNone/>
              <a:defRPr/>
            </a:pPr>
            <a:r>
              <a:rPr lang="zh-CN" altLang="en-US" sz="2800" b="1" dirty="0">
                <a:latin typeface="+mn-ea"/>
                <a:ea typeface="+mn-ea"/>
                <a:sym typeface="Symbol" panose="05050102010706020507" pitchFamily="18" charset="2"/>
              </a:rPr>
              <a:t></a:t>
            </a:r>
            <a:r>
              <a:rPr lang="en-US" altLang="zh-CN" sz="2800" b="1" dirty="0">
                <a:latin typeface="+mn-ea"/>
                <a:ea typeface="+mn-ea"/>
                <a:sym typeface="Symbol" panose="05050102010706020507" pitchFamily="18" charset="2"/>
              </a:rPr>
              <a:t>((</a:t>
            </a:r>
            <a:r>
              <a:rPr lang="en-US" altLang="zh-CN" sz="2800" b="1" dirty="0">
                <a:latin typeface="+mn-ea"/>
                <a:ea typeface="+mn-ea"/>
              </a:rPr>
              <a:t>B</a:t>
            </a:r>
            <a:r>
              <a:rPr lang="en-US" altLang="zh-CN" sz="2800" b="1" dirty="0">
                <a:latin typeface="+mn-ea"/>
                <a:ea typeface="+mn-ea"/>
                <a:sym typeface="Symbol" panose="05050102010706020507" pitchFamily="18" charset="2"/>
              </a:rPr>
              <a:t> </a:t>
            </a:r>
            <a:r>
              <a:rPr lang="en-US" altLang="zh-CN" sz="2800" b="1" dirty="0">
                <a:latin typeface="+mn-ea"/>
                <a:ea typeface="+mn-ea"/>
              </a:rPr>
              <a:t>∨</a:t>
            </a:r>
            <a:r>
              <a:rPr lang="en-US" altLang="zh-CN" sz="2800" b="1" dirty="0">
                <a:latin typeface="+mn-ea"/>
                <a:ea typeface="+mn-ea"/>
                <a:sym typeface="Symbol" panose="05050102010706020507" pitchFamily="18" charset="2"/>
              </a:rPr>
              <a:t></a:t>
            </a:r>
            <a:r>
              <a:rPr lang="en-US" altLang="zh-CN" sz="2800" b="1" dirty="0">
                <a:latin typeface="+mn-ea"/>
                <a:ea typeface="+mn-ea"/>
              </a:rPr>
              <a:t>A)∧(</a:t>
            </a:r>
            <a:r>
              <a:rPr lang="en-US" altLang="zh-CN" sz="2800" b="1" dirty="0">
                <a:latin typeface="+mn-ea"/>
                <a:ea typeface="+mn-ea"/>
                <a:sym typeface="Symbol" panose="05050102010706020507" pitchFamily="18" charset="2"/>
              </a:rPr>
              <a:t>B</a:t>
            </a:r>
            <a:r>
              <a:rPr lang="en-US" altLang="zh-CN" sz="2800" b="1" dirty="0">
                <a:latin typeface="+mn-ea"/>
                <a:ea typeface="+mn-ea"/>
              </a:rPr>
              <a:t>∨D))∨C      </a:t>
            </a:r>
            <a:endParaRPr lang="zh-CN" altLang="en-US" sz="2800" b="1" dirty="0">
              <a:latin typeface="+mn-ea"/>
              <a:ea typeface="+mn-ea"/>
            </a:endParaRPr>
          </a:p>
          <a:p>
            <a:pPr>
              <a:lnSpc>
                <a:spcPct val="90000"/>
              </a:lnSpc>
              <a:buFont typeface="Wingdings" panose="05000000000000000000" pitchFamily="2" charset="2"/>
              <a:buNone/>
              <a:defRPr/>
            </a:pPr>
            <a:r>
              <a:rPr lang="zh-CN" altLang="en-US" sz="2800" b="1" dirty="0">
                <a:latin typeface="+mn-ea"/>
                <a:ea typeface="+mn-ea"/>
                <a:sym typeface="Symbol" panose="05050102010706020507" pitchFamily="18" charset="2"/>
              </a:rPr>
              <a:t></a:t>
            </a:r>
            <a:r>
              <a:rPr lang="en-US" altLang="zh-CN" sz="2800" b="1" dirty="0">
                <a:latin typeface="+mn-ea"/>
                <a:ea typeface="+mn-ea"/>
                <a:sym typeface="Symbol" panose="05050102010706020507" pitchFamily="18" charset="2"/>
              </a:rPr>
              <a:t>(</a:t>
            </a:r>
            <a:r>
              <a:rPr lang="en-US" altLang="zh-CN" sz="2800" b="1" dirty="0">
                <a:latin typeface="+mn-ea"/>
                <a:ea typeface="+mn-ea"/>
              </a:rPr>
              <a:t>B</a:t>
            </a:r>
            <a:r>
              <a:rPr lang="en-US" altLang="zh-CN" sz="2800" b="1" dirty="0">
                <a:latin typeface="+mn-ea"/>
                <a:ea typeface="+mn-ea"/>
                <a:sym typeface="Symbol" panose="05050102010706020507" pitchFamily="18" charset="2"/>
              </a:rPr>
              <a:t> </a:t>
            </a:r>
            <a:r>
              <a:rPr lang="en-US" altLang="zh-CN" sz="2800" b="1" dirty="0">
                <a:latin typeface="+mn-ea"/>
                <a:ea typeface="+mn-ea"/>
              </a:rPr>
              <a:t>∨(</a:t>
            </a:r>
            <a:r>
              <a:rPr lang="en-US" altLang="zh-CN" sz="2800" b="1" dirty="0">
                <a:latin typeface="+mn-ea"/>
                <a:ea typeface="+mn-ea"/>
                <a:sym typeface="Symbol" panose="05050102010706020507" pitchFamily="18" charset="2"/>
              </a:rPr>
              <a:t></a:t>
            </a:r>
            <a:r>
              <a:rPr lang="en-US" altLang="zh-CN" sz="2800" b="1" dirty="0">
                <a:latin typeface="+mn-ea"/>
                <a:ea typeface="+mn-ea"/>
              </a:rPr>
              <a:t>A∧D))∨C                   </a:t>
            </a:r>
            <a:r>
              <a:rPr lang="zh-CN" altLang="en-US" sz="2800" b="1" dirty="0">
                <a:latin typeface="+mn-ea"/>
                <a:ea typeface="+mn-ea"/>
              </a:rPr>
              <a:t>        </a:t>
            </a:r>
            <a:endParaRPr lang="zh-CN" altLang="en-US" sz="2800" b="1" dirty="0">
              <a:latin typeface="+mn-ea"/>
              <a:ea typeface="+mn-ea"/>
              <a:sym typeface="Symbol" panose="05050102010706020507" pitchFamily="18" charset="2"/>
            </a:endParaRPr>
          </a:p>
          <a:p>
            <a:pPr>
              <a:lnSpc>
                <a:spcPct val="90000"/>
              </a:lnSpc>
              <a:buFont typeface="Wingdings" panose="05000000000000000000" pitchFamily="2" charset="2"/>
              <a:buNone/>
              <a:defRPr/>
            </a:pPr>
            <a:r>
              <a:rPr lang="zh-CN" altLang="en-US" sz="2800" b="1" dirty="0">
                <a:latin typeface="+mn-ea"/>
                <a:ea typeface="+mn-ea"/>
                <a:sym typeface="Symbol" panose="05050102010706020507" pitchFamily="18" charset="2"/>
              </a:rPr>
              <a:t> </a:t>
            </a:r>
            <a:r>
              <a:rPr lang="en-US" altLang="zh-CN" sz="2800" b="1" dirty="0">
                <a:latin typeface="+mn-ea"/>
                <a:ea typeface="+mn-ea"/>
                <a:sym typeface="Symbol" panose="05050102010706020507" pitchFamily="18" charset="2"/>
              </a:rPr>
              <a:t>(</a:t>
            </a:r>
            <a:r>
              <a:rPr lang="en-US" altLang="zh-CN" sz="2800" b="1" dirty="0">
                <a:latin typeface="+mn-ea"/>
                <a:ea typeface="+mn-ea"/>
              </a:rPr>
              <a:t>B∧(A∨</a:t>
            </a:r>
            <a:r>
              <a:rPr lang="en-US" altLang="zh-CN" sz="2800" b="1" dirty="0">
                <a:latin typeface="+mn-ea"/>
                <a:ea typeface="+mn-ea"/>
                <a:sym typeface="Symbol" panose="05050102010706020507" pitchFamily="18" charset="2"/>
              </a:rPr>
              <a:t></a:t>
            </a:r>
            <a:r>
              <a:rPr lang="en-US" altLang="zh-CN" sz="2800" b="1" dirty="0">
                <a:latin typeface="+mn-ea"/>
                <a:ea typeface="+mn-ea"/>
              </a:rPr>
              <a:t>D))∨C                   </a:t>
            </a:r>
            <a:endParaRPr lang="zh-CN" altLang="en-US" sz="2800" b="1" dirty="0">
              <a:latin typeface="+mn-ea"/>
              <a:ea typeface="+mn-ea"/>
            </a:endParaRPr>
          </a:p>
          <a:p>
            <a:pPr>
              <a:lnSpc>
                <a:spcPct val="90000"/>
              </a:lnSpc>
              <a:buFont typeface="Wingdings" panose="05000000000000000000" pitchFamily="2" charset="2"/>
              <a:buNone/>
              <a:defRPr/>
            </a:pPr>
            <a:r>
              <a:rPr lang="en-US" altLang="zh-CN" sz="2800" b="1" dirty="0">
                <a:latin typeface="+mn-ea"/>
                <a:ea typeface="+mn-ea"/>
                <a:sym typeface="Symbol" panose="05050102010706020507" pitchFamily="18" charset="2"/>
              </a:rPr>
              <a:t>(</a:t>
            </a:r>
            <a:r>
              <a:rPr lang="en-US" altLang="zh-CN" sz="2800" b="1" dirty="0">
                <a:latin typeface="+mn-ea"/>
                <a:ea typeface="+mn-ea"/>
              </a:rPr>
              <a:t>B∧(D→A))→C</a:t>
            </a:r>
            <a:r>
              <a:rPr lang="en-US" altLang="zh-CN" sz="2800" b="1" dirty="0">
                <a:latin typeface="+mn-ea"/>
                <a:ea typeface="+mn-ea"/>
                <a:sym typeface="Symbol" panose="05050102010706020507" pitchFamily="18" charset="2"/>
              </a:rPr>
              <a:t> </a:t>
            </a:r>
            <a:endParaRPr lang="zh-CN" altLang="en-US" sz="2800" dirty="0">
              <a:latin typeface="+mn-ea"/>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E0E72C-0E7E-4FCB-AB76-18580F38B910}" type="slidenum">
              <a:rPr lang="en-US" altLang="zh-CN" sz="1400" smtClean="0"/>
              <a:pPr>
                <a:spcBef>
                  <a:spcPct val="0"/>
                </a:spcBef>
                <a:buFontTx/>
                <a:buNone/>
              </a:pPr>
              <a:t>11</a:t>
            </a:fld>
            <a:endParaRPr lang="en-US" altLang="zh-CN" sz="1400"/>
          </a:p>
        </p:txBody>
      </p:sp>
      <p:sp>
        <p:nvSpPr>
          <p:cNvPr id="18435" name="Text Box 4"/>
          <p:cNvSpPr txBox="1">
            <a:spLocks noChangeArrowheads="1"/>
          </p:cNvSpPr>
          <p:nvPr/>
        </p:nvSpPr>
        <p:spPr bwMode="auto">
          <a:xfrm>
            <a:off x="468313" y="404813"/>
            <a:ext cx="30972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课堂练习</a:t>
            </a:r>
            <a:r>
              <a:rPr lang="en-US" altLang="zh-CN"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2</a:t>
            </a: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a:t>
            </a:r>
          </a:p>
        </p:txBody>
      </p:sp>
      <p:sp>
        <p:nvSpPr>
          <p:cNvPr id="2" name="矩形 1"/>
          <p:cNvSpPr/>
          <p:nvPr/>
        </p:nvSpPr>
        <p:spPr>
          <a:xfrm>
            <a:off x="468313" y="1412875"/>
            <a:ext cx="7920037" cy="1446550"/>
          </a:xfrm>
          <a:prstGeom prst="rect">
            <a:avLst/>
          </a:prstGeom>
        </p:spPr>
        <p:txBody>
          <a:bodyPr>
            <a:spAutoFit/>
          </a:bodyPr>
          <a:lstStyle/>
          <a:p>
            <a:pPr algn="just">
              <a:spcAft>
                <a:spcPts val="0"/>
              </a:spcAft>
              <a:defRPr/>
            </a:pPr>
            <a:r>
              <a:rPr lang="zh-CN" altLang="en-US" sz="3200" b="1" kern="100" dirty="0">
                <a:latin typeface="Times New Roman" panose="02020603050405020304" pitchFamily="18" charset="0"/>
              </a:rPr>
              <a:t>判断下面公式类型：</a:t>
            </a:r>
            <a:endParaRPr lang="en-US" altLang="zh-CN" sz="3200" b="1" kern="100" dirty="0">
              <a:latin typeface="Times New Roman" panose="02020603050405020304" pitchFamily="18" charset="0"/>
            </a:endParaRPr>
          </a:p>
          <a:p>
            <a:pPr algn="just">
              <a:spcAft>
                <a:spcPts val="0"/>
              </a:spcAft>
              <a:defRPr/>
            </a:pPr>
            <a:endParaRPr lang="zh-CN" altLang="zh-CN" sz="2800" b="1" kern="100" dirty="0">
              <a:latin typeface="Times New Roman" panose="02020603050405020304" pitchFamily="18" charset="0"/>
            </a:endParaRPr>
          </a:p>
          <a:p>
            <a:pPr indent="304800" algn="just">
              <a:spcAft>
                <a:spcPts val="0"/>
              </a:spcAft>
              <a:defRPr/>
            </a:pPr>
            <a:r>
              <a:rPr lang="en-US" altLang="zh-CN" sz="2800" b="1" kern="100" dirty="0">
                <a:latin typeface="Times New Roman" panose="02020603050405020304" pitchFamily="18" charset="0"/>
              </a:rPr>
              <a:t>   (P→Q)→(P→(P∧Q))</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0BC69E-5F8E-423E-86BF-BF3206CD5331}" type="slidenum">
              <a:rPr lang="en-US" altLang="zh-CN" sz="1400" smtClean="0"/>
              <a:pPr>
                <a:spcBef>
                  <a:spcPct val="0"/>
                </a:spcBef>
                <a:buFontTx/>
                <a:buNone/>
              </a:pPr>
              <a:t>12</a:t>
            </a:fld>
            <a:endParaRPr lang="en-US" altLang="zh-CN" sz="1400"/>
          </a:p>
        </p:txBody>
      </p:sp>
      <p:sp>
        <p:nvSpPr>
          <p:cNvPr id="19459" name="Text Box 4"/>
          <p:cNvSpPr txBox="1">
            <a:spLocks noChangeArrowheads="1"/>
          </p:cNvSpPr>
          <p:nvPr/>
        </p:nvSpPr>
        <p:spPr bwMode="auto">
          <a:xfrm>
            <a:off x="333375" y="476250"/>
            <a:ext cx="1223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解：</a:t>
            </a:r>
          </a:p>
        </p:txBody>
      </p:sp>
      <p:sp>
        <p:nvSpPr>
          <p:cNvPr id="2" name="矩形 1"/>
          <p:cNvSpPr/>
          <p:nvPr/>
        </p:nvSpPr>
        <p:spPr>
          <a:xfrm>
            <a:off x="333375" y="1268413"/>
            <a:ext cx="8631238" cy="638175"/>
          </a:xfrm>
          <a:prstGeom prst="rect">
            <a:avLst/>
          </a:prstGeom>
        </p:spPr>
        <p:txBody>
          <a:bodyPr>
            <a:spAutoFit/>
          </a:bodyPr>
          <a:lstStyle/>
          <a:p>
            <a:pPr algn="just">
              <a:lnSpc>
                <a:spcPct val="150000"/>
              </a:lnSpc>
              <a:spcAft>
                <a:spcPts val="0"/>
              </a:spcAft>
              <a:defRPr/>
            </a:pPr>
            <a:endParaRPr lang="zh-CN" altLang="zh-CN" sz="2800" b="1" kern="100" dirty="0">
              <a:latin typeface="+mn-ea"/>
              <a:ea typeface="+mn-ea"/>
              <a:cs typeface="Times New Roman" panose="02020603050405020304" pitchFamily="18" charset="0"/>
            </a:endParaRPr>
          </a:p>
        </p:txBody>
      </p:sp>
      <p:sp>
        <p:nvSpPr>
          <p:cNvPr id="3" name="矩形 2"/>
          <p:cNvSpPr/>
          <p:nvPr/>
        </p:nvSpPr>
        <p:spPr>
          <a:xfrm>
            <a:off x="629578" y="1484784"/>
            <a:ext cx="8191500" cy="2806922"/>
          </a:xfrm>
          <a:prstGeom prst="rect">
            <a:avLst/>
          </a:prstGeom>
        </p:spPr>
        <p:txBody>
          <a:bodyPr>
            <a:spAutoFit/>
          </a:bodyPr>
          <a:lstStyle/>
          <a:p>
            <a:pPr>
              <a:lnSpc>
                <a:spcPct val="90000"/>
              </a:lnSpc>
              <a:buFont typeface="Wingdings" panose="05000000000000000000" pitchFamily="2" charset="2"/>
              <a:buNone/>
              <a:defRPr/>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P→Q)→(P→(P∧</a:t>
            </a:r>
            <a:r>
              <a:rPr lang="en-US" altLang="zh-CN" sz="2800" b="1" dirty="0">
                <a:latin typeface="Times New Roman" panose="02020603050405020304" pitchFamily="18" charset="0"/>
                <a:ea typeface="黑体" panose="02010609060101010101" pitchFamily="49" charset="-122"/>
                <a:sym typeface="Kingsoft Phonetic Plain" pitchFamily="2" charset="2"/>
              </a:rPr>
              <a:t>Q</a:t>
            </a:r>
            <a:r>
              <a:rPr lang="en-US" altLang="zh-CN" sz="2800" b="1" dirty="0">
                <a:latin typeface="Times New Roman" panose="02020603050405020304" pitchFamily="18" charset="0"/>
                <a:ea typeface="黑体" panose="02010609060101010101" pitchFamily="49" charset="-122"/>
              </a:rPr>
              <a:t>))</a:t>
            </a:r>
          </a:p>
          <a:p>
            <a:pPr>
              <a:lnSpc>
                <a:spcPct val="90000"/>
              </a:lnSpc>
              <a:buFont typeface="Wingdings" panose="05000000000000000000" pitchFamily="2" charset="2"/>
              <a:buNone/>
              <a:defRPr/>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800" b="1" dirty="0">
                <a:latin typeface="Times New Roman" panose="02020603050405020304" pitchFamily="18" charset="0"/>
                <a:ea typeface="黑体" panose="02010609060101010101" pitchFamily="49" charset="-122"/>
                <a:sym typeface="Kingsoft Phonetic Plain" pitchFamily="2" charset="2"/>
              </a:rPr>
              <a:t>∨Q)∨(</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800" b="1" dirty="0">
                <a:latin typeface="Times New Roman" panose="02020603050405020304" pitchFamily="18" charset="0"/>
                <a:ea typeface="黑体" panose="02010609060101010101" pitchFamily="49" charset="-122"/>
                <a:sym typeface="Kingsoft Phonetic Plain" pitchFamily="2" charset="2"/>
              </a:rPr>
              <a:t>∨(P∧Q))             </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a:lnSpc>
                <a:spcPct val="90000"/>
              </a:lnSpc>
              <a:buFont typeface="Wingdings" panose="05000000000000000000" pitchFamily="2" charset="2"/>
              <a:buNone/>
              <a:defRPr/>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800" b="1" dirty="0">
                <a:latin typeface="Times New Roman" panose="02020603050405020304" pitchFamily="18" charset="0"/>
                <a:ea typeface="黑体" panose="02010609060101010101" pitchFamily="49" charset="-122"/>
                <a:sym typeface="Kingsoft Phonetic Plain" pitchFamily="2"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Kingsoft Phonetic Plain" pitchFamily="2" charset="2"/>
              </a:rPr>
              <a:t>Q)∨((</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800" b="1" dirty="0">
                <a:latin typeface="Times New Roman" panose="02020603050405020304" pitchFamily="18" charset="0"/>
                <a:ea typeface="黑体" panose="02010609060101010101" pitchFamily="49" charset="-122"/>
                <a:sym typeface="Kingsoft Phonetic Plain" pitchFamily="2" charset="2"/>
              </a:rPr>
              <a:t>∨P)∧(</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800" b="1" dirty="0">
                <a:latin typeface="Times New Roman" panose="02020603050405020304" pitchFamily="18" charset="0"/>
                <a:ea typeface="黑体" panose="02010609060101010101" pitchFamily="49" charset="-122"/>
                <a:sym typeface="Kingsoft Phonetic Plain" pitchFamily="2" charset="2"/>
              </a:rPr>
              <a:t>∨Q))    </a:t>
            </a:r>
            <a:r>
              <a:rPr lang="zh-CN" altLang="en-US" sz="2800" b="1" dirty="0">
                <a:latin typeface="Times New Roman" panose="02020603050405020304" pitchFamily="18" charset="0"/>
                <a:ea typeface="黑体" panose="02010609060101010101" pitchFamily="49" charset="-122"/>
                <a:sym typeface="Kingsoft Phonetic Plain" pitchFamily="2" charset="2"/>
              </a:rPr>
              <a:t> </a:t>
            </a:r>
          </a:p>
          <a:p>
            <a:pPr>
              <a:lnSpc>
                <a:spcPct val="90000"/>
              </a:lnSpc>
              <a:buFont typeface="Wingdings" panose="05000000000000000000" pitchFamily="2" charset="2"/>
              <a:buNone/>
              <a:defRPr/>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800" b="1" dirty="0">
                <a:latin typeface="Times New Roman" panose="02020603050405020304" pitchFamily="18" charset="0"/>
                <a:ea typeface="黑体" panose="02010609060101010101" pitchFamily="49" charset="-122"/>
                <a:sym typeface="Kingsoft Phonetic Plain" pitchFamily="2"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Kingsoft Phonetic Plain" pitchFamily="2" charset="2"/>
              </a:rPr>
              <a:t>Q)∨(1∧(</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800" b="1" dirty="0">
                <a:latin typeface="Times New Roman" panose="02020603050405020304" pitchFamily="18" charset="0"/>
                <a:ea typeface="黑体" panose="02010609060101010101" pitchFamily="49" charset="-122"/>
                <a:sym typeface="Kingsoft Phonetic Plain" pitchFamily="2" charset="2"/>
              </a:rPr>
              <a:t>∨Q))                </a:t>
            </a:r>
            <a:r>
              <a:rPr lang="zh-CN" altLang="en-US" sz="2800" b="1" dirty="0">
                <a:latin typeface="Times New Roman" panose="02020603050405020304" pitchFamily="18" charset="0"/>
                <a:ea typeface="黑体" panose="02010609060101010101" pitchFamily="49" charset="-122"/>
                <a:sym typeface="Kingsoft Phonetic Plain" pitchFamily="2" charset="2"/>
              </a:rPr>
              <a:t> </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a:lnSpc>
                <a:spcPct val="90000"/>
              </a:lnSpc>
              <a:buFont typeface="Wingdings" panose="05000000000000000000" pitchFamily="2" charset="2"/>
              <a:buNone/>
              <a:defRPr/>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800" b="1" dirty="0">
                <a:latin typeface="Times New Roman" panose="02020603050405020304" pitchFamily="18" charset="0"/>
                <a:ea typeface="黑体" panose="02010609060101010101" pitchFamily="49" charset="-122"/>
                <a:sym typeface="Kingsoft Phonetic Plain" pitchFamily="2"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Kingsoft Phonetic Plain" pitchFamily="2" charset="2"/>
              </a:rPr>
              <a:t>Q)∨(</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800" b="1" dirty="0">
                <a:latin typeface="Times New Roman" panose="02020603050405020304" pitchFamily="18" charset="0"/>
                <a:ea typeface="黑体" panose="02010609060101010101" pitchFamily="49" charset="-122"/>
                <a:sym typeface="Kingsoft Phonetic Plain" pitchFamily="2" charset="2"/>
              </a:rPr>
              <a:t>∨Q)                         </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a:lnSpc>
                <a:spcPct val="90000"/>
              </a:lnSpc>
              <a:buFont typeface="Wingdings" panose="05000000000000000000" pitchFamily="2" charset="2"/>
              <a:buNone/>
              <a:defRPr/>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(P</a:t>
            </a:r>
            <a:r>
              <a:rPr lang="en-US" altLang="zh-CN" sz="2800" b="1" dirty="0">
                <a:latin typeface="Times New Roman" panose="02020603050405020304" pitchFamily="18" charset="0"/>
                <a:ea typeface="黑体" panose="02010609060101010101" pitchFamily="49" charset="-122"/>
                <a:sym typeface="Kingsoft Phonetic Plain" pitchFamily="2"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Kingsoft Phonetic Plain" pitchFamily="2" charset="2"/>
              </a:rPr>
              <a:t>Q)∨</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Kingsoft Phonetic Plain" pitchFamily="2"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800" b="1" dirty="0">
                <a:latin typeface="Times New Roman" panose="02020603050405020304" pitchFamily="18" charset="0"/>
                <a:ea typeface="黑体" panose="02010609060101010101" pitchFamily="49" charset="-122"/>
                <a:sym typeface="Kingsoft Phonetic Plain" pitchFamily="2"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Kingsoft Phonetic Plain" pitchFamily="2" charset="2"/>
              </a:rPr>
              <a:t>Q) </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a:lnSpc>
                <a:spcPct val="90000"/>
              </a:lnSpc>
              <a:buFont typeface="Wingdings" panose="05000000000000000000" pitchFamily="2" charset="2"/>
              <a:buNone/>
              <a:defRPr/>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1</a:t>
            </a:r>
            <a:endParaRPr lang="zh-CN" altLang="en-US" sz="2800" dirty="0">
              <a:latin typeface="+mn-ea"/>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1"/>
          <p:cNvSpPr txBox="1">
            <a:spLocks noChangeArrowheads="1"/>
          </p:cNvSpPr>
          <p:nvPr/>
        </p:nvSpPr>
        <p:spPr bwMode="auto">
          <a:xfrm>
            <a:off x="323528" y="1484784"/>
            <a:ext cx="8320090" cy="528637"/>
          </a:xfrm>
          <a:prstGeom prst="rect">
            <a:avLst/>
          </a:prstGeom>
          <a:noFill/>
          <a:ln w="9525">
            <a:noFill/>
            <a:miter lim="800000"/>
            <a:headEnd/>
            <a:tailEnd/>
          </a:ln>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dirty="0">
                <a:latin typeface="Times New Roman" panose="02020603050405020304" pitchFamily="18" charset="0"/>
              </a:rPr>
              <a:t>       </a:t>
            </a:r>
            <a:r>
              <a:rPr lang="zh-CN" altLang="en-US" b="1" dirty="0">
                <a:latin typeface="Times New Roman" panose="02020603050405020304" pitchFamily="18" charset="0"/>
              </a:rPr>
              <a:t>求 </a:t>
            </a:r>
            <a:r>
              <a:rPr lang="en-US" altLang="zh-CN" b="1" dirty="0">
                <a:latin typeface="Times New Roman" panose="02020603050405020304" pitchFamily="18" charset="0"/>
                <a:sym typeface="Symbol" panose="05050102010706020507" pitchFamily="18" charset="2"/>
              </a:rPr>
              <a:t>P</a:t>
            </a:r>
            <a:r>
              <a:rPr lang="en-US" altLang="zh-CN" b="1" dirty="0">
                <a:latin typeface="宋体" panose="02010600030101010101" pitchFamily="2" charset="-122"/>
                <a:sym typeface="Symbol" panose="05050102010706020507" pitchFamily="18" charset="2"/>
              </a:rPr>
              <a:t></a:t>
            </a:r>
            <a:r>
              <a:rPr lang="en-US" altLang="zh-CN" b="1" dirty="0">
                <a:latin typeface="Times New Roman" panose="02020603050405020304" pitchFamily="18" charset="0"/>
              </a:rPr>
              <a:t>(</a:t>
            </a:r>
            <a:r>
              <a:rPr lang="en-US" altLang="zh-CN" b="1" dirty="0">
                <a:latin typeface="宋体" panose="02010600030101010101" pitchFamily="2" charset="-122"/>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P</a:t>
            </a:r>
            <a:r>
              <a:rPr lang="en-US" altLang="zh-CN" b="1" dirty="0">
                <a:latin typeface="宋体" panose="02010600030101010101" pitchFamily="2" charset="-122"/>
                <a:sym typeface="Symbol" panose="05050102010706020507" pitchFamily="18" charset="2"/>
              </a:rPr>
              <a:t>Q)(Q </a:t>
            </a:r>
            <a:r>
              <a:rPr lang="en-US" altLang="zh-CN" b="1" dirty="0">
                <a:latin typeface="Times New Roman" panose="02020603050405020304" pitchFamily="18" charset="0"/>
                <a:sym typeface="Symbol" panose="05050102010706020507" pitchFamily="18" charset="2"/>
              </a:rPr>
              <a:t>P </a:t>
            </a:r>
            <a:r>
              <a:rPr lang="en-US" altLang="zh-CN" b="1" dirty="0">
                <a:latin typeface="Times New Roman" panose="02020603050405020304" pitchFamily="18" charset="0"/>
              </a:rPr>
              <a:t>))</a:t>
            </a:r>
            <a:r>
              <a:rPr lang="zh-CN" altLang="en-US" b="1" dirty="0">
                <a:latin typeface="宋体" panose="02010600030101010101" pitchFamily="2" charset="-122"/>
                <a:sym typeface="Symbol" panose="05050102010706020507" pitchFamily="18" charset="2"/>
              </a:rPr>
              <a:t>的主析取范式和主合取范式。</a:t>
            </a:r>
          </a:p>
        </p:txBody>
      </p:sp>
      <p:sp>
        <p:nvSpPr>
          <p:cNvPr id="20483" name="矩形 1"/>
          <p:cNvSpPr>
            <a:spLocks noChangeArrowheads="1"/>
          </p:cNvSpPr>
          <p:nvPr/>
        </p:nvSpPr>
        <p:spPr bwMode="auto">
          <a:xfrm>
            <a:off x="395536" y="404664"/>
            <a:ext cx="27318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课堂练习</a:t>
            </a:r>
            <a:r>
              <a:rPr lang="en-US" altLang="zh-CN"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3</a:t>
            </a: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a:t>
            </a:r>
          </a:p>
        </p:txBody>
      </p:sp>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auto">
          <a:xfrm>
            <a:off x="761570" y="5006830"/>
            <a:ext cx="76200" cy="76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aphicFrame>
        <p:nvGraphicFramePr>
          <p:cNvPr id="338954" name="Object 10"/>
          <p:cNvGraphicFramePr>
            <a:graphicFrameLocks noChangeAspect="1"/>
          </p:cNvGraphicFramePr>
          <p:nvPr/>
        </p:nvGraphicFramePr>
        <p:xfrm>
          <a:off x="1120379" y="2099593"/>
          <a:ext cx="1062037" cy="536575"/>
        </p:xfrm>
        <a:graphic>
          <a:graphicData uri="http://schemas.openxmlformats.org/presentationml/2006/ole">
            <mc:AlternateContent xmlns:mc="http://schemas.openxmlformats.org/markup-compatibility/2006">
              <mc:Choice xmlns:v="urn:schemas-microsoft-com:vml" Requires="v">
                <p:oleObj name="BMP 图象" r:id="rId3" imgW="1135478" imgH="480203" progId="PBrush">
                  <p:embed/>
                </p:oleObj>
              </mc:Choice>
              <mc:Fallback>
                <p:oleObj name="BMP 图象" r:id="rId3" imgW="1135478" imgH="480203" progId="PBrush">
                  <p:embed/>
                  <p:pic>
                    <p:nvPicPr>
                      <p:cNvPr id="33895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379" y="2099593"/>
                        <a:ext cx="1062037" cy="536575"/>
                      </a:xfrm>
                      <a:prstGeom prst="rect">
                        <a:avLst/>
                      </a:prstGeom>
                      <a:noFill/>
                      <a:ln>
                        <a:noFill/>
                      </a:ln>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Lst>
                    </p:spPr>
                  </p:pic>
                </p:oleObj>
              </mc:Fallback>
            </mc:AlternateContent>
          </a:graphicData>
        </a:graphic>
      </p:graphicFrame>
      <p:sp>
        <p:nvSpPr>
          <p:cNvPr id="338956" name="Text Box 12"/>
          <p:cNvSpPr txBox="1">
            <a:spLocks noChangeArrowheads="1"/>
          </p:cNvSpPr>
          <p:nvPr/>
        </p:nvSpPr>
        <p:spPr bwMode="auto">
          <a:xfrm>
            <a:off x="1344216" y="1874168"/>
            <a:ext cx="692150" cy="442913"/>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2000">
                <a:latin typeface="宋体" panose="02010600030101010101" pitchFamily="2" charset="-122"/>
              </a:rPr>
              <a:t>化归</a:t>
            </a:r>
            <a:endParaRPr lang="zh-CN" altLang="en-US" sz="2800" b="1">
              <a:latin typeface="宋体" panose="02010600030101010101" pitchFamily="2" charset="-122"/>
            </a:endParaRPr>
          </a:p>
        </p:txBody>
      </p:sp>
      <p:sp>
        <p:nvSpPr>
          <p:cNvPr id="338959" name="Text Box 15"/>
          <p:cNvSpPr txBox="1">
            <a:spLocks noChangeArrowheads="1"/>
          </p:cNvSpPr>
          <p:nvPr/>
        </p:nvSpPr>
        <p:spPr bwMode="auto">
          <a:xfrm>
            <a:off x="1115616" y="1340768"/>
            <a:ext cx="5600700" cy="5826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rPr>
              <a:t>(</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Q)(Q</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 </a:t>
            </a:r>
            <a:r>
              <a:rPr lang="en-US" altLang="zh-CN" sz="2800" b="1" dirty="0">
                <a:latin typeface="Times New Roman" panose="02020603050405020304" pitchFamily="18" charset="0"/>
              </a:rPr>
              <a:t>))</a:t>
            </a:r>
          </a:p>
        </p:txBody>
      </p:sp>
      <p:graphicFrame>
        <p:nvGraphicFramePr>
          <p:cNvPr id="338960" name="Object 16"/>
          <p:cNvGraphicFramePr>
            <a:graphicFrameLocks noChangeAspect="1"/>
          </p:cNvGraphicFramePr>
          <p:nvPr/>
        </p:nvGraphicFramePr>
        <p:xfrm>
          <a:off x="1120379" y="2793331"/>
          <a:ext cx="1143000" cy="528637"/>
        </p:xfrm>
        <a:graphic>
          <a:graphicData uri="http://schemas.openxmlformats.org/presentationml/2006/ole">
            <mc:AlternateContent xmlns:mc="http://schemas.openxmlformats.org/markup-compatibility/2006">
              <mc:Choice xmlns:v="urn:schemas-microsoft-com:vml" Requires="v">
                <p:oleObj name="BMP 图象" r:id="rId5" imgW="1135478" imgH="480203" progId="PBrush">
                  <p:embed/>
                </p:oleObj>
              </mc:Choice>
              <mc:Fallback>
                <p:oleObj name="BMP 图象" r:id="rId5" imgW="1135478" imgH="480203" progId="PBrush">
                  <p:embed/>
                  <p:pic>
                    <p:nvPicPr>
                      <p:cNvPr id="33896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379" y="2793331"/>
                        <a:ext cx="1143000" cy="528637"/>
                      </a:xfrm>
                      <a:prstGeom prst="rect">
                        <a:avLst/>
                      </a:prstGeom>
                      <a:noFill/>
                      <a:ln>
                        <a:noFill/>
                      </a:ln>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Lst>
                    </p:spPr>
                  </p:pic>
                </p:oleObj>
              </mc:Fallback>
            </mc:AlternateContent>
          </a:graphicData>
        </a:graphic>
      </p:graphicFrame>
      <p:sp>
        <p:nvSpPr>
          <p:cNvPr id="338961" name="Text Box 17"/>
          <p:cNvSpPr txBox="1">
            <a:spLocks noChangeArrowheads="1"/>
          </p:cNvSpPr>
          <p:nvPr/>
        </p:nvSpPr>
        <p:spPr bwMode="auto">
          <a:xfrm>
            <a:off x="1268016" y="2559968"/>
            <a:ext cx="692150" cy="442913"/>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2000">
                <a:latin typeface="宋体" panose="02010600030101010101" pitchFamily="2" charset="-122"/>
              </a:rPr>
              <a:t>分配</a:t>
            </a:r>
            <a:endParaRPr lang="zh-CN" altLang="en-US" sz="2800" b="1">
              <a:latin typeface="宋体" panose="02010600030101010101" pitchFamily="2" charset="-122"/>
            </a:endParaRPr>
          </a:p>
        </p:txBody>
      </p:sp>
      <p:graphicFrame>
        <p:nvGraphicFramePr>
          <p:cNvPr id="338962" name="Object 18"/>
          <p:cNvGraphicFramePr>
            <a:graphicFrameLocks noChangeAspect="1"/>
          </p:cNvGraphicFramePr>
          <p:nvPr/>
        </p:nvGraphicFramePr>
        <p:xfrm>
          <a:off x="1120379" y="3393406"/>
          <a:ext cx="1143000" cy="461962"/>
        </p:xfrm>
        <a:graphic>
          <a:graphicData uri="http://schemas.openxmlformats.org/presentationml/2006/ole">
            <mc:AlternateContent xmlns:mc="http://schemas.openxmlformats.org/markup-compatibility/2006">
              <mc:Choice xmlns:v="urn:schemas-microsoft-com:vml" Requires="v">
                <p:oleObj name="BMP 图象" r:id="rId6" imgW="1135478" imgH="480203" progId="PBrush">
                  <p:embed/>
                </p:oleObj>
              </mc:Choice>
              <mc:Fallback>
                <p:oleObj name="BMP 图象" r:id="rId6" imgW="1135478" imgH="480203" progId="PBrush">
                  <p:embed/>
                  <p:pic>
                    <p:nvPicPr>
                      <p:cNvPr id="338962"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379" y="3393406"/>
                        <a:ext cx="1143000" cy="461962"/>
                      </a:xfrm>
                      <a:prstGeom prst="rect">
                        <a:avLst/>
                      </a:prstGeom>
                      <a:noFill/>
                      <a:ln>
                        <a:noFill/>
                      </a:ln>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Lst>
                    </p:spPr>
                  </p:pic>
                </p:oleObj>
              </mc:Fallback>
            </mc:AlternateContent>
          </a:graphicData>
        </a:graphic>
      </p:graphicFrame>
      <p:sp>
        <p:nvSpPr>
          <p:cNvPr id="338963" name="Text Box 19"/>
          <p:cNvSpPr txBox="1">
            <a:spLocks noChangeArrowheads="1"/>
          </p:cNvSpPr>
          <p:nvPr/>
        </p:nvSpPr>
        <p:spPr bwMode="auto">
          <a:xfrm>
            <a:off x="1344216" y="3169568"/>
            <a:ext cx="692150" cy="442913"/>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2000">
                <a:latin typeface="宋体" panose="02010600030101010101" pitchFamily="2" charset="-122"/>
              </a:rPr>
              <a:t>化简</a:t>
            </a:r>
            <a:endParaRPr lang="zh-CN" altLang="en-US" sz="2800" b="1">
              <a:latin typeface="宋体" panose="02010600030101010101" pitchFamily="2" charset="-122"/>
            </a:endParaRPr>
          </a:p>
        </p:txBody>
      </p:sp>
      <p:sp>
        <p:nvSpPr>
          <p:cNvPr id="338964" name="Text Box 20"/>
          <p:cNvSpPr txBox="1">
            <a:spLocks noChangeArrowheads="1"/>
          </p:cNvSpPr>
          <p:nvPr/>
        </p:nvSpPr>
        <p:spPr bwMode="auto">
          <a:xfrm>
            <a:off x="2182416" y="3321968"/>
            <a:ext cx="2207079" cy="54373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宋体" panose="02010600030101010101" pitchFamily="2" charset="-122"/>
                <a:sym typeface="Symbol" panose="05050102010706020507" pitchFamily="18" charset="2"/>
              </a:rPr>
              <a:t></a:t>
            </a:r>
            <a:r>
              <a:rPr lang="en-US" altLang="zh-CN" sz="800" b="1" dirty="0">
                <a:latin typeface="宋体" panose="02010600030101010101" pitchFamily="2" charset="-122"/>
                <a:sym typeface="Symbol" panose="05050102010706020507" pitchFamily="18" charset="2"/>
              </a:rPr>
              <a:t> </a:t>
            </a:r>
            <a:r>
              <a:rPr lang="en-US" altLang="zh-CN" sz="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P </a:t>
            </a:r>
            <a:r>
              <a:rPr lang="en-US" altLang="zh-CN" sz="2800" b="1" dirty="0">
                <a:latin typeface="宋体" panose="02010600030101010101" pitchFamily="2" charset="-122"/>
                <a:sym typeface="Symbol" panose="05050102010706020507" pitchFamily="18" charset="2"/>
              </a:rPr>
              <a:t>(P</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Q </a:t>
            </a:r>
            <a:r>
              <a:rPr lang="en-US" altLang="zh-CN" sz="2800" b="1" dirty="0">
                <a:latin typeface="Times New Roman" panose="02020603050405020304" pitchFamily="18" charset="0"/>
              </a:rPr>
              <a:t>)</a:t>
            </a:r>
            <a:endParaRPr lang="en-US" altLang="zh-CN" sz="2800" b="1" dirty="0">
              <a:latin typeface="宋体" panose="02010600030101010101" pitchFamily="2" charset="-122"/>
              <a:sym typeface="Symbol" panose="05050102010706020507" pitchFamily="18" charset="2"/>
            </a:endParaRPr>
          </a:p>
        </p:txBody>
      </p:sp>
      <p:graphicFrame>
        <p:nvGraphicFramePr>
          <p:cNvPr id="338965" name="Object 21"/>
          <p:cNvGraphicFramePr>
            <a:graphicFrameLocks noChangeAspect="1"/>
          </p:cNvGraphicFramePr>
          <p:nvPr/>
        </p:nvGraphicFramePr>
        <p:xfrm>
          <a:off x="1120379" y="4004593"/>
          <a:ext cx="1143000" cy="536575"/>
        </p:xfrm>
        <a:graphic>
          <a:graphicData uri="http://schemas.openxmlformats.org/presentationml/2006/ole">
            <mc:AlternateContent xmlns:mc="http://schemas.openxmlformats.org/markup-compatibility/2006">
              <mc:Choice xmlns:v="urn:schemas-microsoft-com:vml" Requires="v">
                <p:oleObj name="BMP 图象" r:id="rId7" imgW="1135478" imgH="480203" progId="PBrush">
                  <p:embed/>
                </p:oleObj>
              </mc:Choice>
              <mc:Fallback>
                <p:oleObj name="BMP 图象" r:id="rId7" imgW="1135478" imgH="480203" progId="PBrush">
                  <p:embed/>
                  <p:pic>
                    <p:nvPicPr>
                      <p:cNvPr id="338965"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379" y="4004593"/>
                        <a:ext cx="1143000" cy="536575"/>
                      </a:xfrm>
                      <a:prstGeom prst="rect">
                        <a:avLst/>
                      </a:prstGeom>
                      <a:noFill/>
                      <a:ln>
                        <a:noFill/>
                      </a:ln>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Lst>
                    </p:spPr>
                  </p:pic>
                </p:oleObj>
              </mc:Fallback>
            </mc:AlternateContent>
          </a:graphicData>
        </a:graphic>
      </p:graphicFrame>
      <p:sp>
        <p:nvSpPr>
          <p:cNvPr id="338966" name="Text Box 22"/>
          <p:cNvSpPr txBox="1">
            <a:spLocks noChangeArrowheads="1"/>
          </p:cNvSpPr>
          <p:nvPr/>
        </p:nvSpPr>
        <p:spPr bwMode="auto">
          <a:xfrm>
            <a:off x="2182416" y="3931568"/>
            <a:ext cx="1279517" cy="54373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宋体" panose="02010600030101010101" pitchFamily="2" charset="-122"/>
                <a:sym typeface="Symbol" panose="05050102010706020507" pitchFamily="18" charset="2"/>
              </a:rPr>
              <a:t></a:t>
            </a:r>
            <a:r>
              <a:rPr lang="en-US" altLang="zh-CN" sz="800" b="1" dirty="0">
                <a:latin typeface="宋体" panose="02010600030101010101" pitchFamily="2" charset="-122"/>
                <a:sym typeface="Symbol" panose="05050102010706020507" pitchFamily="18" charset="2"/>
              </a:rPr>
              <a:t> </a:t>
            </a:r>
            <a:r>
              <a:rPr lang="en-US" altLang="zh-CN" sz="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P</a:t>
            </a:r>
            <a:r>
              <a:rPr lang="en-US" altLang="zh-CN" sz="900" b="1" dirty="0">
                <a:latin typeface="Times New Roman" panose="02020603050405020304" pitchFamily="18" charset="0"/>
                <a:sym typeface="Symbol" panose="05050102010706020507" pitchFamily="18" charset="2"/>
              </a:rPr>
              <a:t> </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Q</a:t>
            </a:r>
            <a:r>
              <a:rPr lang="en-US" altLang="zh-CN" sz="900" b="1" dirty="0">
                <a:latin typeface="宋体" panose="02010600030101010101" pitchFamily="2" charset="-122"/>
                <a:sym typeface="Symbol" panose="05050102010706020507" pitchFamily="18" charset="2"/>
              </a:rPr>
              <a:t> </a:t>
            </a:r>
            <a:endParaRPr lang="en-US" altLang="zh-CN" sz="2800" b="1" dirty="0">
              <a:latin typeface="Times New Roman" panose="02020603050405020304" pitchFamily="18" charset="0"/>
            </a:endParaRPr>
          </a:p>
        </p:txBody>
      </p:sp>
      <p:sp>
        <p:nvSpPr>
          <p:cNvPr id="338967" name="Text Box 23"/>
          <p:cNvSpPr txBox="1">
            <a:spLocks noChangeArrowheads="1"/>
          </p:cNvSpPr>
          <p:nvPr/>
        </p:nvSpPr>
        <p:spPr bwMode="auto">
          <a:xfrm>
            <a:off x="1344216" y="3817268"/>
            <a:ext cx="700833" cy="400110"/>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latin typeface="宋体" panose="02010600030101010101" pitchFamily="2" charset="-122"/>
              </a:rPr>
              <a:t>化简</a:t>
            </a:r>
            <a:endParaRPr lang="zh-CN" altLang="en-US" sz="2800" b="1" dirty="0">
              <a:latin typeface="宋体" panose="02010600030101010101" pitchFamily="2" charset="-122"/>
            </a:endParaRPr>
          </a:p>
        </p:txBody>
      </p:sp>
      <p:sp>
        <p:nvSpPr>
          <p:cNvPr id="338971" name="Text Box 27"/>
          <p:cNvSpPr txBox="1">
            <a:spLocks noChangeArrowheads="1"/>
          </p:cNvSpPr>
          <p:nvPr/>
        </p:nvSpPr>
        <p:spPr bwMode="auto">
          <a:xfrm>
            <a:off x="2106216" y="2026568"/>
            <a:ext cx="5600700" cy="5826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rPr>
              <a:t>(</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Q)(Q</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P </a:t>
            </a:r>
            <a:r>
              <a:rPr lang="en-US" altLang="zh-CN" sz="2800" b="1" dirty="0">
                <a:latin typeface="Times New Roman" panose="02020603050405020304" pitchFamily="18" charset="0"/>
              </a:rPr>
              <a:t>))</a:t>
            </a:r>
          </a:p>
        </p:txBody>
      </p:sp>
      <p:sp>
        <p:nvSpPr>
          <p:cNvPr id="338972" name="Text Box 28"/>
          <p:cNvSpPr txBox="1">
            <a:spLocks noChangeArrowheads="1"/>
          </p:cNvSpPr>
          <p:nvPr/>
        </p:nvSpPr>
        <p:spPr bwMode="auto">
          <a:xfrm>
            <a:off x="2182416" y="2712368"/>
            <a:ext cx="5600700" cy="5826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rPr>
              <a:t>(</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Q</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)(Q</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Q</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P </a:t>
            </a:r>
            <a:r>
              <a:rPr lang="en-US" altLang="zh-CN" sz="2800" b="1" dirty="0">
                <a:latin typeface="Times New Roman" panose="02020603050405020304" pitchFamily="18" charset="0"/>
              </a:rPr>
              <a:t>))</a:t>
            </a:r>
          </a:p>
        </p:txBody>
      </p:sp>
      <p:sp>
        <p:nvSpPr>
          <p:cNvPr id="22550" name="Text Box 4"/>
          <p:cNvSpPr txBox="1">
            <a:spLocks noChangeArrowheads="1"/>
          </p:cNvSpPr>
          <p:nvPr/>
        </p:nvSpPr>
        <p:spPr bwMode="auto">
          <a:xfrm>
            <a:off x="503634" y="441924"/>
            <a:ext cx="16787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rPr>
              <a:t>解：</a:t>
            </a:r>
          </a:p>
        </p:txBody>
      </p:sp>
      <p:pic>
        <p:nvPicPr>
          <p:cNvPr id="2" name="图片 1">
            <a:extLst>
              <a:ext uri="{FF2B5EF4-FFF2-40B4-BE49-F238E27FC236}">
                <a16:creationId xmlns:a16="http://schemas.microsoft.com/office/drawing/2014/main" id="{947C3F86-8F25-4045-9737-D6110264FB5C}"/>
              </a:ext>
            </a:extLst>
          </p:cNvPr>
          <p:cNvPicPr>
            <a:picLocks noChangeAspect="1"/>
          </p:cNvPicPr>
          <p:nvPr/>
        </p:nvPicPr>
        <p:blipFill>
          <a:blip r:embed="rId8"/>
          <a:stretch>
            <a:fillRect/>
          </a:stretch>
        </p:blipFill>
        <p:spPr>
          <a:xfrm>
            <a:off x="1136151" y="5606106"/>
            <a:ext cx="888000" cy="413700"/>
          </a:xfrm>
          <a:prstGeom prst="rect">
            <a:avLst/>
          </a:prstGeom>
        </p:spPr>
      </p:pic>
      <p:graphicFrame>
        <p:nvGraphicFramePr>
          <p:cNvPr id="23" name="Object 30">
            <a:extLst>
              <a:ext uri="{FF2B5EF4-FFF2-40B4-BE49-F238E27FC236}">
                <a16:creationId xmlns:a16="http://schemas.microsoft.com/office/drawing/2014/main" id="{6ACAF589-B3EF-4404-BD37-25EB64A5B33C}"/>
              </a:ext>
            </a:extLst>
          </p:cNvPr>
          <p:cNvGraphicFramePr>
            <a:graphicFrameLocks noChangeAspect="1"/>
          </p:cNvGraphicFramePr>
          <p:nvPr>
            <p:extLst>
              <p:ext uri="{D42A27DB-BD31-4B8C-83A1-F6EECF244321}">
                <p14:modId xmlns:p14="http://schemas.microsoft.com/office/powerpoint/2010/main" val="4272533032"/>
              </p:ext>
            </p:extLst>
          </p:nvPr>
        </p:nvGraphicFramePr>
        <p:xfrm>
          <a:off x="2284474" y="5402487"/>
          <a:ext cx="2182813" cy="615950"/>
        </p:xfrm>
        <a:graphic>
          <a:graphicData uri="http://schemas.openxmlformats.org/presentationml/2006/ole">
            <mc:AlternateContent xmlns:mc="http://schemas.openxmlformats.org/markup-compatibility/2006">
              <mc:Choice xmlns:v="urn:schemas-microsoft-com:vml" Requires="v">
                <p:oleObj name="公式" r:id="rId9" imgW="870028" imgH="222365" progId="">
                  <p:embed/>
                </p:oleObj>
              </mc:Choice>
              <mc:Fallback>
                <p:oleObj name="公式" r:id="rId9" imgW="870028" imgH="222365" progId="">
                  <p:embed/>
                  <p:pic>
                    <p:nvPicPr>
                      <p:cNvPr id="23" name="Object 30">
                        <a:extLst>
                          <a:ext uri="{FF2B5EF4-FFF2-40B4-BE49-F238E27FC236}">
                            <a16:creationId xmlns:a16="http://schemas.microsoft.com/office/drawing/2014/main" id="{6ACAF589-B3EF-4404-BD37-25EB64A5B3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4474" y="5402487"/>
                        <a:ext cx="2182813"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 name="图片 23">
            <a:extLst>
              <a:ext uri="{FF2B5EF4-FFF2-40B4-BE49-F238E27FC236}">
                <a16:creationId xmlns:a16="http://schemas.microsoft.com/office/drawing/2014/main" id="{96C995A8-30B1-4508-8190-7E9A53DFE0F4}"/>
              </a:ext>
            </a:extLst>
          </p:cNvPr>
          <p:cNvPicPr>
            <a:picLocks noChangeAspect="1"/>
          </p:cNvPicPr>
          <p:nvPr/>
        </p:nvPicPr>
        <p:blipFill>
          <a:blip r:embed="rId8"/>
          <a:stretch>
            <a:fillRect/>
          </a:stretch>
        </p:blipFill>
        <p:spPr>
          <a:xfrm>
            <a:off x="1175320" y="4799980"/>
            <a:ext cx="888000" cy="413700"/>
          </a:xfrm>
          <a:prstGeom prst="rect">
            <a:avLst/>
          </a:prstGeom>
        </p:spPr>
      </p:pic>
      <p:sp>
        <p:nvSpPr>
          <p:cNvPr id="25" name="Text Box 20">
            <a:extLst>
              <a:ext uri="{FF2B5EF4-FFF2-40B4-BE49-F238E27FC236}">
                <a16:creationId xmlns:a16="http://schemas.microsoft.com/office/drawing/2014/main" id="{FF6A2BE5-00B0-4580-A6AD-4410EB1957A6}"/>
              </a:ext>
            </a:extLst>
          </p:cNvPr>
          <p:cNvSpPr txBox="1">
            <a:spLocks noChangeArrowheads="1"/>
          </p:cNvSpPr>
          <p:nvPr/>
        </p:nvSpPr>
        <p:spPr bwMode="auto">
          <a:xfrm>
            <a:off x="2284474" y="4744228"/>
            <a:ext cx="486030" cy="52456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宋体" panose="02010600030101010101" pitchFamily="2" charset="-122"/>
                <a:sym typeface="Symbol" panose="05050102010706020507" pitchFamily="18" charset="2"/>
              </a:rPr>
              <a:t>M</a:t>
            </a:r>
            <a:r>
              <a:rPr lang="en-US" altLang="zh-CN" sz="2800" b="1" baseline="-25000" dirty="0">
                <a:latin typeface="宋体" panose="02010600030101010101" pitchFamily="2" charset="-122"/>
                <a:sym typeface="Symbol" panose="05050102010706020507" pitchFamily="18" charset="2"/>
              </a:rPr>
              <a:t>2</a:t>
            </a:r>
          </a:p>
        </p:txBody>
      </p:sp>
      <p:sp>
        <p:nvSpPr>
          <p:cNvPr id="26" name="Text Box 26">
            <a:extLst>
              <a:ext uri="{FF2B5EF4-FFF2-40B4-BE49-F238E27FC236}">
                <a16:creationId xmlns:a16="http://schemas.microsoft.com/office/drawing/2014/main" id="{4FD86B9E-8AAC-4F3E-AF89-DD5E07A59C43}"/>
              </a:ext>
            </a:extLst>
          </p:cNvPr>
          <p:cNvSpPr txBox="1">
            <a:spLocks noChangeArrowheads="1"/>
          </p:cNvSpPr>
          <p:nvPr/>
        </p:nvSpPr>
        <p:spPr bwMode="auto">
          <a:xfrm>
            <a:off x="897084" y="5318809"/>
            <a:ext cx="1475084" cy="400110"/>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latin typeface="宋体" panose="02010600030101010101" pitchFamily="2" charset="-122"/>
              </a:rPr>
              <a:t>主析取范式</a:t>
            </a:r>
            <a:endParaRPr lang="zh-CN" altLang="en-US" sz="2800" b="1" dirty="0">
              <a:latin typeface="宋体" panose="02010600030101010101" pitchFamily="2" charset="-122"/>
            </a:endParaRPr>
          </a:p>
        </p:txBody>
      </p:sp>
      <p:sp>
        <p:nvSpPr>
          <p:cNvPr id="27" name="Text Box 26">
            <a:extLst>
              <a:ext uri="{FF2B5EF4-FFF2-40B4-BE49-F238E27FC236}">
                <a16:creationId xmlns:a16="http://schemas.microsoft.com/office/drawing/2014/main" id="{D9380508-5E25-4290-A939-88922D0A53D2}"/>
              </a:ext>
            </a:extLst>
          </p:cNvPr>
          <p:cNvSpPr txBox="1">
            <a:spLocks noChangeArrowheads="1"/>
          </p:cNvSpPr>
          <p:nvPr/>
        </p:nvSpPr>
        <p:spPr bwMode="auto">
          <a:xfrm>
            <a:off x="868528" y="4521289"/>
            <a:ext cx="1476686" cy="400110"/>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latin typeface="宋体" panose="02010600030101010101" pitchFamily="2" charset="-122"/>
              </a:rPr>
              <a:t>主合取范式</a:t>
            </a:r>
            <a:endParaRPr lang="zh-CN" altLang="en-US" sz="2800" b="1" dirty="0">
              <a:latin typeface="宋体" panose="02010600030101010101" pitchFamily="2" charset="-122"/>
            </a:endParaRPr>
          </a:p>
        </p:txBody>
      </p:sp>
    </p:spTree>
    <p:extLst>
      <p:ext uri="{BB962C8B-B14F-4D97-AF65-F5344CB8AC3E}">
        <p14:creationId xmlns:p14="http://schemas.microsoft.com/office/powerpoint/2010/main" val="67745820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89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38954"/>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33895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389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338960"/>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33896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3897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338962"/>
                                        </p:tgtEl>
                                        <p:attrNameLst>
                                          <p:attrName>style.visibility</p:attrName>
                                        </p:attrNameLst>
                                      </p:cBhvr>
                                      <p:to>
                                        <p:strVal val="visible"/>
                                      </p:to>
                                    </p:se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33896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33896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338965"/>
                                        </p:tgtEl>
                                        <p:attrNameLst>
                                          <p:attrName>style.visibility</p:attrName>
                                        </p:attrNameLst>
                                      </p:cBhvr>
                                      <p:to>
                                        <p:strVal val="visible"/>
                                      </p:to>
                                    </p:se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33896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389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6" grpId="0" autoUpdateAnimBg="0"/>
      <p:bldP spid="338959" grpId="0" autoUpdateAnimBg="0"/>
      <p:bldP spid="338961" grpId="0" autoUpdateAnimBg="0"/>
      <p:bldP spid="338963" grpId="0" autoUpdateAnimBg="0"/>
      <p:bldP spid="338964" grpId="0" autoUpdateAnimBg="0"/>
      <p:bldP spid="338966" grpId="0" autoUpdateAnimBg="0"/>
      <p:bldP spid="338967" grpId="0" autoUpdateAnimBg="0"/>
      <p:bldP spid="338971" grpId="0" autoUpdateAnimBg="0"/>
      <p:bldP spid="338972" grpId="0" autoUpdateAnimBg="0"/>
      <p:bldP spid="25" grpId="0" autoUpdateAnimBg="0"/>
      <p:bldP spid="26" grpId="0" autoUpdateAnimBg="0"/>
      <p:bldP spid="2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auto">
          <a:xfrm>
            <a:off x="810429" y="6207229"/>
            <a:ext cx="76200" cy="76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aphicFrame>
        <p:nvGraphicFramePr>
          <p:cNvPr id="338954" name="Object 10"/>
          <p:cNvGraphicFramePr>
            <a:graphicFrameLocks noChangeAspect="1"/>
          </p:cNvGraphicFramePr>
          <p:nvPr>
            <p:extLst>
              <p:ext uri="{D42A27DB-BD31-4B8C-83A1-F6EECF244321}">
                <p14:modId xmlns:p14="http://schemas.microsoft.com/office/powerpoint/2010/main" val="4284881015"/>
              </p:ext>
            </p:extLst>
          </p:nvPr>
        </p:nvGraphicFramePr>
        <p:xfrm>
          <a:off x="1120379" y="2099593"/>
          <a:ext cx="1062037" cy="536575"/>
        </p:xfrm>
        <a:graphic>
          <a:graphicData uri="http://schemas.openxmlformats.org/presentationml/2006/ole">
            <mc:AlternateContent xmlns:mc="http://schemas.openxmlformats.org/markup-compatibility/2006">
              <mc:Choice xmlns:v="urn:schemas-microsoft-com:vml" Requires="v">
                <p:oleObj name="BMP 图象" r:id="rId3" imgW="1135478" imgH="480203" progId="PBrush">
                  <p:embed/>
                </p:oleObj>
              </mc:Choice>
              <mc:Fallback>
                <p:oleObj name="BMP 图象" r:id="rId3" imgW="1135478" imgH="480203" progId="PBrush">
                  <p:embed/>
                  <p:pic>
                    <p:nvPicPr>
                      <p:cNvPr id="0" name="Picture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379" y="2099593"/>
                        <a:ext cx="1062037" cy="536575"/>
                      </a:xfrm>
                      <a:prstGeom prst="rect">
                        <a:avLst/>
                      </a:prstGeom>
                      <a:noFill/>
                      <a:ln>
                        <a:noFill/>
                      </a:ln>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Lst>
                    </p:spPr>
                  </p:pic>
                </p:oleObj>
              </mc:Fallback>
            </mc:AlternateContent>
          </a:graphicData>
        </a:graphic>
      </p:graphicFrame>
      <p:sp>
        <p:nvSpPr>
          <p:cNvPr id="338956" name="Text Box 12"/>
          <p:cNvSpPr txBox="1">
            <a:spLocks noChangeArrowheads="1"/>
          </p:cNvSpPr>
          <p:nvPr/>
        </p:nvSpPr>
        <p:spPr bwMode="auto">
          <a:xfrm>
            <a:off x="1344216" y="1874168"/>
            <a:ext cx="692150" cy="442913"/>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2000">
                <a:latin typeface="宋体" panose="02010600030101010101" pitchFamily="2" charset="-122"/>
              </a:rPr>
              <a:t>化归</a:t>
            </a:r>
            <a:endParaRPr lang="zh-CN" altLang="en-US" sz="2800" b="1">
              <a:latin typeface="宋体" panose="02010600030101010101" pitchFamily="2" charset="-122"/>
            </a:endParaRPr>
          </a:p>
        </p:txBody>
      </p:sp>
      <p:sp>
        <p:nvSpPr>
          <p:cNvPr id="338959" name="Text Box 15"/>
          <p:cNvSpPr txBox="1">
            <a:spLocks noChangeArrowheads="1"/>
          </p:cNvSpPr>
          <p:nvPr/>
        </p:nvSpPr>
        <p:spPr bwMode="auto">
          <a:xfrm>
            <a:off x="1115616" y="1340768"/>
            <a:ext cx="5600700" cy="5826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rPr>
              <a:t>(</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Q)(Q</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 </a:t>
            </a:r>
            <a:r>
              <a:rPr lang="en-US" altLang="zh-CN" sz="2800" b="1" dirty="0">
                <a:latin typeface="Times New Roman" panose="02020603050405020304" pitchFamily="18" charset="0"/>
              </a:rPr>
              <a:t>))</a:t>
            </a:r>
          </a:p>
        </p:txBody>
      </p:sp>
      <p:graphicFrame>
        <p:nvGraphicFramePr>
          <p:cNvPr id="338960" name="Object 16"/>
          <p:cNvGraphicFramePr>
            <a:graphicFrameLocks noChangeAspect="1"/>
          </p:cNvGraphicFramePr>
          <p:nvPr>
            <p:extLst>
              <p:ext uri="{D42A27DB-BD31-4B8C-83A1-F6EECF244321}">
                <p14:modId xmlns:p14="http://schemas.microsoft.com/office/powerpoint/2010/main" val="2311608005"/>
              </p:ext>
            </p:extLst>
          </p:nvPr>
        </p:nvGraphicFramePr>
        <p:xfrm>
          <a:off x="1120379" y="2793331"/>
          <a:ext cx="1143000" cy="528637"/>
        </p:xfrm>
        <a:graphic>
          <a:graphicData uri="http://schemas.openxmlformats.org/presentationml/2006/ole">
            <mc:AlternateContent xmlns:mc="http://schemas.openxmlformats.org/markup-compatibility/2006">
              <mc:Choice xmlns:v="urn:schemas-microsoft-com:vml" Requires="v">
                <p:oleObj name="BMP 图象" r:id="rId5" imgW="1135478" imgH="480203" progId="PBrush">
                  <p:embed/>
                </p:oleObj>
              </mc:Choice>
              <mc:Fallback>
                <p:oleObj name="BMP 图象" r:id="rId5" imgW="1135478" imgH="480203" progId="PBrush">
                  <p:embed/>
                  <p:pic>
                    <p:nvPicPr>
                      <p:cNvPr id="0" name="Picture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379" y="2793331"/>
                        <a:ext cx="1143000" cy="528637"/>
                      </a:xfrm>
                      <a:prstGeom prst="rect">
                        <a:avLst/>
                      </a:prstGeom>
                      <a:noFill/>
                      <a:ln>
                        <a:noFill/>
                      </a:ln>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Lst>
                    </p:spPr>
                  </p:pic>
                </p:oleObj>
              </mc:Fallback>
            </mc:AlternateContent>
          </a:graphicData>
        </a:graphic>
      </p:graphicFrame>
      <p:sp>
        <p:nvSpPr>
          <p:cNvPr id="338961" name="Text Box 17"/>
          <p:cNvSpPr txBox="1">
            <a:spLocks noChangeArrowheads="1"/>
          </p:cNvSpPr>
          <p:nvPr/>
        </p:nvSpPr>
        <p:spPr bwMode="auto">
          <a:xfrm>
            <a:off x="1268016" y="2559968"/>
            <a:ext cx="692150" cy="442913"/>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2000">
                <a:latin typeface="宋体" panose="02010600030101010101" pitchFamily="2" charset="-122"/>
              </a:rPr>
              <a:t>分配</a:t>
            </a:r>
            <a:endParaRPr lang="zh-CN" altLang="en-US" sz="2800" b="1">
              <a:latin typeface="宋体" panose="02010600030101010101" pitchFamily="2" charset="-122"/>
            </a:endParaRPr>
          </a:p>
        </p:txBody>
      </p:sp>
      <p:graphicFrame>
        <p:nvGraphicFramePr>
          <p:cNvPr id="338962" name="Object 18"/>
          <p:cNvGraphicFramePr>
            <a:graphicFrameLocks noChangeAspect="1"/>
          </p:cNvGraphicFramePr>
          <p:nvPr>
            <p:extLst>
              <p:ext uri="{D42A27DB-BD31-4B8C-83A1-F6EECF244321}">
                <p14:modId xmlns:p14="http://schemas.microsoft.com/office/powerpoint/2010/main" val="2166326774"/>
              </p:ext>
            </p:extLst>
          </p:nvPr>
        </p:nvGraphicFramePr>
        <p:xfrm>
          <a:off x="1120379" y="3393406"/>
          <a:ext cx="1143000" cy="461962"/>
        </p:xfrm>
        <a:graphic>
          <a:graphicData uri="http://schemas.openxmlformats.org/presentationml/2006/ole">
            <mc:AlternateContent xmlns:mc="http://schemas.openxmlformats.org/markup-compatibility/2006">
              <mc:Choice xmlns:v="urn:schemas-microsoft-com:vml" Requires="v">
                <p:oleObj name="BMP 图象" r:id="rId6" imgW="1135478" imgH="480203" progId="PBrush">
                  <p:embed/>
                </p:oleObj>
              </mc:Choice>
              <mc:Fallback>
                <p:oleObj name="BMP 图象" r:id="rId6" imgW="1135478" imgH="480203" progId="PBrush">
                  <p:embed/>
                  <p:pic>
                    <p:nvPicPr>
                      <p:cNvPr id="0" name="Picture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379" y="3393406"/>
                        <a:ext cx="1143000" cy="461962"/>
                      </a:xfrm>
                      <a:prstGeom prst="rect">
                        <a:avLst/>
                      </a:prstGeom>
                      <a:noFill/>
                      <a:ln>
                        <a:noFill/>
                      </a:ln>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Lst>
                    </p:spPr>
                  </p:pic>
                </p:oleObj>
              </mc:Fallback>
            </mc:AlternateContent>
          </a:graphicData>
        </a:graphic>
      </p:graphicFrame>
      <p:sp>
        <p:nvSpPr>
          <p:cNvPr id="338963" name="Text Box 19"/>
          <p:cNvSpPr txBox="1">
            <a:spLocks noChangeArrowheads="1"/>
          </p:cNvSpPr>
          <p:nvPr/>
        </p:nvSpPr>
        <p:spPr bwMode="auto">
          <a:xfrm>
            <a:off x="1344216" y="3169568"/>
            <a:ext cx="692150" cy="442913"/>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2000">
                <a:latin typeface="宋体" panose="02010600030101010101" pitchFamily="2" charset="-122"/>
              </a:rPr>
              <a:t>化简</a:t>
            </a:r>
            <a:endParaRPr lang="zh-CN" altLang="en-US" sz="2800" b="1">
              <a:latin typeface="宋体" panose="02010600030101010101" pitchFamily="2" charset="-122"/>
            </a:endParaRPr>
          </a:p>
        </p:txBody>
      </p:sp>
      <p:sp>
        <p:nvSpPr>
          <p:cNvPr id="338964" name="Text Box 20"/>
          <p:cNvSpPr txBox="1">
            <a:spLocks noChangeArrowheads="1"/>
          </p:cNvSpPr>
          <p:nvPr/>
        </p:nvSpPr>
        <p:spPr bwMode="auto">
          <a:xfrm>
            <a:off x="2182416" y="3321968"/>
            <a:ext cx="2207079" cy="54373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宋体" panose="02010600030101010101" pitchFamily="2" charset="-122"/>
                <a:sym typeface="Symbol" panose="05050102010706020507" pitchFamily="18" charset="2"/>
              </a:rPr>
              <a:t></a:t>
            </a:r>
            <a:r>
              <a:rPr lang="en-US" altLang="zh-CN" sz="800" b="1" dirty="0">
                <a:latin typeface="宋体" panose="02010600030101010101" pitchFamily="2" charset="-122"/>
                <a:sym typeface="Symbol" panose="05050102010706020507" pitchFamily="18" charset="2"/>
              </a:rPr>
              <a:t> </a:t>
            </a:r>
            <a:r>
              <a:rPr lang="en-US" altLang="zh-CN" sz="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P </a:t>
            </a:r>
            <a:r>
              <a:rPr lang="en-US" altLang="zh-CN" sz="2800" b="1" dirty="0">
                <a:latin typeface="宋体" panose="02010600030101010101" pitchFamily="2" charset="-122"/>
                <a:sym typeface="Symbol" panose="05050102010706020507" pitchFamily="18" charset="2"/>
              </a:rPr>
              <a:t>(P</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Q </a:t>
            </a:r>
            <a:r>
              <a:rPr lang="en-US" altLang="zh-CN" sz="2800" b="1" dirty="0">
                <a:latin typeface="Times New Roman" panose="02020603050405020304" pitchFamily="18" charset="0"/>
              </a:rPr>
              <a:t>)</a:t>
            </a:r>
            <a:endParaRPr lang="en-US" altLang="zh-CN" sz="2800" b="1" dirty="0">
              <a:latin typeface="宋体" panose="02010600030101010101" pitchFamily="2" charset="-122"/>
              <a:sym typeface="Symbol" panose="05050102010706020507" pitchFamily="18" charset="2"/>
            </a:endParaRPr>
          </a:p>
        </p:txBody>
      </p:sp>
      <p:graphicFrame>
        <p:nvGraphicFramePr>
          <p:cNvPr id="338965" name="Object 21"/>
          <p:cNvGraphicFramePr>
            <a:graphicFrameLocks noChangeAspect="1"/>
          </p:cNvGraphicFramePr>
          <p:nvPr>
            <p:extLst>
              <p:ext uri="{D42A27DB-BD31-4B8C-83A1-F6EECF244321}">
                <p14:modId xmlns:p14="http://schemas.microsoft.com/office/powerpoint/2010/main" val="3032778351"/>
              </p:ext>
            </p:extLst>
          </p:nvPr>
        </p:nvGraphicFramePr>
        <p:xfrm>
          <a:off x="1120379" y="4004593"/>
          <a:ext cx="1143000" cy="536575"/>
        </p:xfrm>
        <a:graphic>
          <a:graphicData uri="http://schemas.openxmlformats.org/presentationml/2006/ole">
            <mc:AlternateContent xmlns:mc="http://schemas.openxmlformats.org/markup-compatibility/2006">
              <mc:Choice xmlns:v="urn:schemas-microsoft-com:vml" Requires="v">
                <p:oleObj name="BMP 图象" r:id="rId7" imgW="1135478" imgH="480203" progId="PBrush">
                  <p:embed/>
                </p:oleObj>
              </mc:Choice>
              <mc:Fallback>
                <p:oleObj name="BMP 图象" r:id="rId7" imgW="1135478" imgH="480203" progId="PBrush">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379" y="4004593"/>
                        <a:ext cx="1143000" cy="536575"/>
                      </a:xfrm>
                      <a:prstGeom prst="rect">
                        <a:avLst/>
                      </a:prstGeom>
                      <a:noFill/>
                      <a:ln>
                        <a:noFill/>
                      </a:ln>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Lst>
                    </p:spPr>
                  </p:pic>
                </p:oleObj>
              </mc:Fallback>
            </mc:AlternateContent>
          </a:graphicData>
        </a:graphic>
      </p:graphicFrame>
      <p:sp>
        <p:nvSpPr>
          <p:cNvPr id="338966" name="Text Box 22"/>
          <p:cNvSpPr txBox="1">
            <a:spLocks noChangeArrowheads="1"/>
          </p:cNvSpPr>
          <p:nvPr/>
        </p:nvSpPr>
        <p:spPr bwMode="auto">
          <a:xfrm>
            <a:off x="2182416" y="3931568"/>
            <a:ext cx="4025461" cy="54373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宋体" panose="02010600030101010101" pitchFamily="2" charset="-122"/>
                <a:sym typeface="Symbol" panose="05050102010706020507" pitchFamily="18" charset="2"/>
              </a:rPr>
              <a:t>(</a:t>
            </a:r>
            <a:r>
              <a:rPr lang="en-US" altLang="zh-CN" sz="800" b="1" dirty="0">
                <a:latin typeface="宋体" panose="02010600030101010101" pitchFamily="2" charset="-122"/>
                <a:sym typeface="Symbol" panose="05050102010706020507" pitchFamily="18" charset="2"/>
              </a:rPr>
              <a:t> </a:t>
            </a:r>
            <a:r>
              <a:rPr lang="en-US" altLang="zh-CN" sz="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P</a:t>
            </a:r>
            <a:r>
              <a:rPr lang="en-US" altLang="zh-CN" sz="900" b="1" dirty="0">
                <a:latin typeface="Times New Roman" panose="02020603050405020304" pitchFamily="18" charset="0"/>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(Q</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Q</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rPr>
              <a:t>)) </a:t>
            </a:r>
            <a:r>
              <a:rPr lang="en-US" altLang="zh-CN" sz="2800" b="1" dirty="0">
                <a:latin typeface="宋体" panose="02010600030101010101" pitchFamily="2" charset="-122"/>
                <a:sym typeface="Symbol" panose="05050102010706020507" pitchFamily="18" charset="2"/>
              </a:rPr>
              <a:t>(P</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Q </a:t>
            </a:r>
            <a:r>
              <a:rPr lang="en-US" altLang="zh-CN" sz="2800" b="1" dirty="0">
                <a:latin typeface="Times New Roman" panose="02020603050405020304" pitchFamily="18" charset="0"/>
              </a:rPr>
              <a:t>)</a:t>
            </a:r>
          </a:p>
        </p:txBody>
      </p:sp>
      <p:sp>
        <p:nvSpPr>
          <p:cNvPr id="338967" name="Text Box 23"/>
          <p:cNvSpPr txBox="1">
            <a:spLocks noChangeArrowheads="1"/>
          </p:cNvSpPr>
          <p:nvPr/>
        </p:nvSpPr>
        <p:spPr bwMode="auto">
          <a:xfrm>
            <a:off x="1344216" y="3817268"/>
            <a:ext cx="695325" cy="396875"/>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latin typeface="宋体" panose="02010600030101010101" pitchFamily="2" charset="-122"/>
              </a:rPr>
              <a:t>添项</a:t>
            </a:r>
            <a:endParaRPr lang="zh-CN" altLang="en-US" sz="2800" b="1">
              <a:latin typeface="宋体" panose="02010600030101010101" pitchFamily="2" charset="-122"/>
            </a:endParaRPr>
          </a:p>
        </p:txBody>
      </p:sp>
      <p:graphicFrame>
        <p:nvGraphicFramePr>
          <p:cNvPr id="338968" name="Object 24"/>
          <p:cNvGraphicFramePr>
            <a:graphicFrameLocks noChangeAspect="1"/>
          </p:cNvGraphicFramePr>
          <p:nvPr>
            <p:extLst>
              <p:ext uri="{D42A27DB-BD31-4B8C-83A1-F6EECF244321}">
                <p14:modId xmlns:p14="http://schemas.microsoft.com/office/powerpoint/2010/main" val="3797722980"/>
              </p:ext>
            </p:extLst>
          </p:nvPr>
        </p:nvGraphicFramePr>
        <p:xfrm>
          <a:off x="1120379" y="4617368"/>
          <a:ext cx="1143000" cy="533400"/>
        </p:xfrm>
        <a:graphic>
          <a:graphicData uri="http://schemas.openxmlformats.org/presentationml/2006/ole">
            <mc:AlternateContent xmlns:mc="http://schemas.openxmlformats.org/markup-compatibility/2006">
              <mc:Choice xmlns:v="urn:schemas-microsoft-com:vml" Requires="v">
                <p:oleObj name="BMP 图象" r:id="rId8" imgW="1135478" imgH="480203" progId="PBrush">
                  <p:embed/>
                </p:oleObj>
              </mc:Choice>
              <mc:Fallback>
                <p:oleObj name="BMP 图象" r:id="rId8" imgW="1135478" imgH="480203" progId="PBrush">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379" y="4617368"/>
                        <a:ext cx="1143000" cy="533400"/>
                      </a:xfrm>
                      <a:prstGeom prst="rect">
                        <a:avLst/>
                      </a:prstGeom>
                      <a:noFill/>
                      <a:ln>
                        <a:noFill/>
                      </a:ln>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Lst>
                    </p:spPr>
                  </p:pic>
                </p:oleObj>
              </mc:Fallback>
            </mc:AlternateContent>
          </a:graphicData>
        </a:graphic>
      </p:graphicFrame>
      <p:sp>
        <p:nvSpPr>
          <p:cNvPr id="338969" name="Text Box 25"/>
          <p:cNvSpPr txBox="1">
            <a:spLocks noChangeArrowheads="1"/>
          </p:cNvSpPr>
          <p:nvPr/>
        </p:nvSpPr>
        <p:spPr bwMode="auto">
          <a:xfrm>
            <a:off x="2182416" y="4541168"/>
            <a:ext cx="4759060" cy="54373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宋体" panose="02010600030101010101" pitchFamily="2" charset="-122"/>
                <a:sym typeface="Symbol" panose="05050102010706020507" pitchFamily="18" charset="2"/>
              </a:rPr>
              <a:t>(</a:t>
            </a:r>
            <a:r>
              <a:rPr lang="en-US" altLang="zh-CN" sz="800" b="1" dirty="0">
                <a:latin typeface="宋体" panose="02010600030101010101" pitchFamily="2" charset="-122"/>
                <a:sym typeface="Symbol" panose="05050102010706020507" pitchFamily="18" charset="2"/>
              </a:rPr>
              <a:t> </a:t>
            </a:r>
            <a:r>
              <a:rPr lang="en-US" altLang="zh-CN" sz="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P </a:t>
            </a:r>
            <a:r>
              <a:rPr lang="en-US" altLang="zh-CN" sz="2800" b="1" dirty="0">
                <a:latin typeface="宋体" panose="02010600030101010101" pitchFamily="2" charset="-122"/>
                <a:sym typeface="Symbol" panose="05050102010706020507" pitchFamily="18" charset="2"/>
              </a:rPr>
              <a:t></a:t>
            </a:r>
            <a:r>
              <a:rPr lang="en-US" altLang="zh-CN" sz="900" b="1" dirty="0">
                <a:latin typeface="Times New Roman" panose="02020603050405020304" pitchFamily="18" charset="0"/>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Q</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a:t>
            </a:r>
            <a:r>
              <a:rPr lang="en-US" altLang="zh-CN" sz="900" b="1" dirty="0">
                <a:latin typeface="Times New Roman" panose="02020603050405020304" pitchFamily="18" charset="0"/>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Q</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)(P</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Q</a:t>
            </a:r>
            <a:r>
              <a:rPr lang="en-US" altLang="zh-CN" sz="2800" b="1" dirty="0">
                <a:latin typeface="Times New Roman" panose="02020603050405020304" pitchFamily="18" charset="0"/>
              </a:rPr>
              <a:t>)</a:t>
            </a:r>
          </a:p>
        </p:txBody>
      </p:sp>
      <p:sp>
        <p:nvSpPr>
          <p:cNvPr id="338970" name="Text Box 26"/>
          <p:cNvSpPr txBox="1">
            <a:spLocks noChangeArrowheads="1"/>
          </p:cNvSpPr>
          <p:nvPr/>
        </p:nvSpPr>
        <p:spPr bwMode="auto">
          <a:xfrm>
            <a:off x="1344216" y="4426868"/>
            <a:ext cx="695325" cy="396875"/>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latin typeface="宋体" panose="02010600030101010101" pitchFamily="2" charset="-122"/>
              </a:rPr>
              <a:t>分配</a:t>
            </a:r>
            <a:endParaRPr lang="zh-CN" altLang="en-US" sz="2800" b="1" dirty="0">
              <a:latin typeface="宋体" panose="02010600030101010101" pitchFamily="2" charset="-122"/>
            </a:endParaRPr>
          </a:p>
        </p:txBody>
      </p:sp>
      <p:sp>
        <p:nvSpPr>
          <p:cNvPr id="338971" name="Text Box 27"/>
          <p:cNvSpPr txBox="1">
            <a:spLocks noChangeArrowheads="1"/>
          </p:cNvSpPr>
          <p:nvPr/>
        </p:nvSpPr>
        <p:spPr bwMode="auto">
          <a:xfrm>
            <a:off x="2106216" y="2026568"/>
            <a:ext cx="5600700" cy="5826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rPr>
              <a:t>(</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Q)(Q</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P </a:t>
            </a:r>
            <a:r>
              <a:rPr lang="en-US" altLang="zh-CN" sz="2800" b="1" dirty="0">
                <a:latin typeface="Times New Roman" panose="02020603050405020304" pitchFamily="18" charset="0"/>
              </a:rPr>
              <a:t>))</a:t>
            </a:r>
          </a:p>
        </p:txBody>
      </p:sp>
      <p:sp>
        <p:nvSpPr>
          <p:cNvPr id="338972" name="Text Box 28"/>
          <p:cNvSpPr txBox="1">
            <a:spLocks noChangeArrowheads="1"/>
          </p:cNvSpPr>
          <p:nvPr/>
        </p:nvSpPr>
        <p:spPr bwMode="auto">
          <a:xfrm>
            <a:off x="2182416" y="2712368"/>
            <a:ext cx="5600700" cy="5826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rPr>
              <a:t>(</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Q</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P</a:t>
            </a:r>
            <a:r>
              <a:rPr lang="en-US" altLang="zh-CN" sz="2800" b="1" dirty="0">
                <a:latin typeface="宋体" panose="02010600030101010101" pitchFamily="2" charset="-122"/>
                <a:sym typeface="Symbol" panose="05050102010706020507" pitchFamily="18" charset="2"/>
              </a:rPr>
              <a:t>)(Q</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Q</a:t>
            </a:r>
            <a:r>
              <a:rPr lang="en-US" altLang="zh-CN" sz="9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900" b="1" dirty="0">
                <a:latin typeface="宋体" panose="02010600030101010101" pitchFamily="2" charset="-122"/>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P </a:t>
            </a:r>
            <a:r>
              <a:rPr lang="en-US" altLang="zh-CN" sz="2800" b="1" dirty="0">
                <a:latin typeface="Times New Roman" panose="02020603050405020304" pitchFamily="18" charset="0"/>
              </a:rPr>
              <a:t>))</a:t>
            </a:r>
          </a:p>
        </p:txBody>
      </p:sp>
      <p:sp>
        <p:nvSpPr>
          <p:cNvPr id="22550" name="Text Box 4"/>
          <p:cNvSpPr txBox="1">
            <a:spLocks noChangeArrowheads="1"/>
          </p:cNvSpPr>
          <p:nvPr/>
        </p:nvSpPr>
        <p:spPr bwMode="auto">
          <a:xfrm>
            <a:off x="503634" y="441924"/>
            <a:ext cx="16025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rPr>
              <a:t>或者：</a:t>
            </a:r>
          </a:p>
        </p:txBody>
      </p:sp>
      <p:pic>
        <p:nvPicPr>
          <p:cNvPr id="2" name="图片 1">
            <a:extLst>
              <a:ext uri="{FF2B5EF4-FFF2-40B4-BE49-F238E27FC236}">
                <a16:creationId xmlns:a16="http://schemas.microsoft.com/office/drawing/2014/main" id="{947C3F86-8F25-4045-9737-D6110264FB5C}"/>
              </a:ext>
            </a:extLst>
          </p:cNvPr>
          <p:cNvPicPr>
            <a:picLocks noChangeAspect="1"/>
          </p:cNvPicPr>
          <p:nvPr/>
        </p:nvPicPr>
        <p:blipFill>
          <a:blip r:embed="rId9"/>
          <a:stretch>
            <a:fillRect/>
          </a:stretch>
        </p:blipFill>
        <p:spPr>
          <a:xfrm>
            <a:off x="1191429" y="5375024"/>
            <a:ext cx="888000" cy="413700"/>
          </a:xfrm>
          <a:prstGeom prst="rect">
            <a:avLst/>
          </a:prstGeom>
        </p:spPr>
      </p:pic>
      <p:graphicFrame>
        <p:nvGraphicFramePr>
          <p:cNvPr id="23" name="Object 30">
            <a:extLst>
              <a:ext uri="{FF2B5EF4-FFF2-40B4-BE49-F238E27FC236}">
                <a16:creationId xmlns:a16="http://schemas.microsoft.com/office/drawing/2014/main" id="{6ACAF589-B3EF-4404-BD37-25EB64A5B33C}"/>
              </a:ext>
            </a:extLst>
          </p:cNvPr>
          <p:cNvGraphicFramePr>
            <a:graphicFrameLocks noChangeAspect="1"/>
          </p:cNvGraphicFramePr>
          <p:nvPr>
            <p:extLst>
              <p:ext uri="{D42A27DB-BD31-4B8C-83A1-F6EECF244321}">
                <p14:modId xmlns:p14="http://schemas.microsoft.com/office/powerpoint/2010/main" val="1605447262"/>
              </p:ext>
            </p:extLst>
          </p:nvPr>
        </p:nvGraphicFramePr>
        <p:xfrm>
          <a:off x="2339752" y="5171405"/>
          <a:ext cx="2182813" cy="615950"/>
        </p:xfrm>
        <a:graphic>
          <a:graphicData uri="http://schemas.openxmlformats.org/presentationml/2006/ole">
            <mc:AlternateContent xmlns:mc="http://schemas.openxmlformats.org/markup-compatibility/2006">
              <mc:Choice xmlns:v="urn:schemas-microsoft-com:vml" Requires="v">
                <p:oleObj name="公式" r:id="rId10" imgW="870028" imgH="222365" progId="">
                  <p:embed/>
                </p:oleObj>
              </mc:Choice>
              <mc:Fallback>
                <p:oleObj name="公式" r:id="rId10" imgW="870028" imgH="222365" progId="">
                  <p:embed/>
                  <p:pic>
                    <p:nvPicPr>
                      <p:cNvPr id="338974"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9752" y="5171405"/>
                        <a:ext cx="2182813"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 name="图片 23">
            <a:extLst>
              <a:ext uri="{FF2B5EF4-FFF2-40B4-BE49-F238E27FC236}">
                <a16:creationId xmlns:a16="http://schemas.microsoft.com/office/drawing/2014/main" id="{96C995A8-30B1-4508-8190-7E9A53DFE0F4}"/>
              </a:ext>
            </a:extLst>
          </p:cNvPr>
          <p:cNvPicPr>
            <a:picLocks noChangeAspect="1"/>
          </p:cNvPicPr>
          <p:nvPr/>
        </p:nvPicPr>
        <p:blipFill>
          <a:blip r:embed="rId9"/>
          <a:stretch>
            <a:fillRect/>
          </a:stretch>
        </p:blipFill>
        <p:spPr>
          <a:xfrm>
            <a:off x="1224179" y="6000379"/>
            <a:ext cx="888000" cy="413700"/>
          </a:xfrm>
          <a:prstGeom prst="rect">
            <a:avLst/>
          </a:prstGeom>
        </p:spPr>
      </p:pic>
      <p:sp>
        <p:nvSpPr>
          <p:cNvPr id="25" name="Text Box 20">
            <a:extLst>
              <a:ext uri="{FF2B5EF4-FFF2-40B4-BE49-F238E27FC236}">
                <a16:creationId xmlns:a16="http://schemas.microsoft.com/office/drawing/2014/main" id="{FF6A2BE5-00B0-4580-A6AD-4410EB1957A6}"/>
              </a:ext>
            </a:extLst>
          </p:cNvPr>
          <p:cNvSpPr txBox="1">
            <a:spLocks noChangeArrowheads="1"/>
          </p:cNvSpPr>
          <p:nvPr/>
        </p:nvSpPr>
        <p:spPr bwMode="auto">
          <a:xfrm>
            <a:off x="2333333" y="5944627"/>
            <a:ext cx="486030" cy="52456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宋体" panose="02010600030101010101" pitchFamily="2" charset="-122"/>
                <a:sym typeface="Symbol" panose="05050102010706020507" pitchFamily="18" charset="2"/>
              </a:rPr>
              <a:t>M</a:t>
            </a:r>
            <a:r>
              <a:rPr lang="en-US" altLang="zh-CN" sz="2800" b="1" baseline="-25000" dirty="0">
                <a:latin typeface="宋体" panose="02010600030101010101" pitchFamily="2" charset="-122"/>
                <a:sym typeface="Symbol" panose="05050102010706020507" pitchFamily="18" charset="2"/>
              </a:rPr>
              <a:t>2</a:t>
            </a:r>
          </a:p>
        </p:txBody>
      </p:sp>
      <p:sp>
        <p:nvSpPr>
          <p:cNvPr id="26" name="Text Box 26">
            <a:extLst>
              <a:ext uri="{FF2B5EF4-FFF2-40B4-BE49-F238E27FC236}">
                <a16:creationId xmlns:a16="http://schemas.microsoft.com/office/drawing/2014/main" id="{4FD86B9E-8AAC-4F3E-AF89-DD5E07A59C43}"/>
              </a:ext>
            </a:extLst>
          </p:cNvPr>
          <p:cNvSpPr txBox="1">
            <a:spLocks noChangeArrowheads="1"/>
          </p:cNvSpPr>
          <p:nvPr/>
        </p:nvSpPr>
        <p:spPr bwMode="auto">
          <a:xfrm>
            <a:off x="952362" y="5087727"/>
            <a:ext cx="1475084" cy="400110"/>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latin typeface="宋体" panose="02010600030101010101" pitchFamily="2" charset="-122"/>
              </a:rPr>
              <a:t>主析取范式</a:t>
            </a:r>
            <a:endParaRPr lang="zh-CN" altLang="en-US" sz="2800" b="1" dirty="0">
              <a:latin typeface="宋体" panose="02010600030101010101" pitchFamily="2" charset="-122"/>
            </a:endParaRPr>
          </a:p>
        </p:txBody>
      </p:sp>
      <p:sp>
        <p:nvSpPr>
          <p:cNvPr id="27" name="Text Box 26">
            <a:extLst>
              <a:ext uri="{FF2B5EF4-FFF2-40B4-BE49-F238E27FC236}">
                <a16:creationId xmlns:a16="http://schemas.microsoft.com/office/drawing/2014/main" id="{D9380508-5E25-4290-A939-88922D0A53D2}"/>
              </a:ext>
            </a:extLst>
          </p:cNvPr>
          <p:cNvSpPr txBox="1">
            <a:spLocks noChangeArrowheads="1"/>
          </p:cNvSpPr>
          <p:nvPr/>
        </p:nvSpPr>
        <p:spPr bwMode="auto">
          <a:xfrm>
            <a:off x="917387" y="5721688"/>
            <a:ext cx="1476686" cy="400110"/>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latin typeface="宋体" panose="02010600030101010101" pitchFamily="2" charset="-122"/>
              </a:rPr>
              <a:t>主合取范式</a:t>
            </a:r>
            <a:endParaRPr lang="zh-CN" altLang="en-US" sz="2800" b="1" dirty="0">
              <a:latin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89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38954"/>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33895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389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338960"/>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33896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3897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338962"/>
                                        </p:tgtEl>
                                        <p:attrNameLst>
                                          <p:attrName>style.visibility</p:attrName>
                                        </p:attrNameLst>
                                      </p:cBhvr>
                                      <p:to>
                                        <p:strVal val="visible"/>
                                      </p:to>
                                    </p:se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33896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33896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338965"/>
                                        </p:tgtEl>
                                        <p:attrNameLst>
                                          <p:attrName>style.visibility</p:attrName>
                                        </p:attrNameLst>
                                      </p:cBhvr>
                                      <p:to>
                                        <p:strVal val="visible"/>
                                      </p:to>
                                    </p:se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33896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3896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33896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3897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389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6" grpId="0" autoUpdateAnimBg="0"/>
      <p:bldP spid="338959" grpId="0" autoUpdateAnimBg="0"/>
      <p:bldP spid="338961" grpId="0" autoUpdateAnimBg="0"/>
      <p:bldP spid="338963" grpId="0" autoUpdateAnimBg="0"/>
      <p:bldP spid="338964" grpId="0" autoUpdateAnimBg="0"/>
      <p:bldP spid="338966" grpId="0" autoUpdateAnimBg="0"/>
      <p:bldP spid="338967" grpId="0" autoUpdateAnimBg="0"/>
      <p:bldP spid="338969" grpId="0" autoUpdateAnimBg="0"/>
      <p:bldP spid="338970" grpId="0" autoUpdateAnimBg="0"/>
      <p:bldP spid="338971" grpId="0" autoUpdateAnimBg="0"/>
      <p:bldP spid="338972" grpId="0" autoUpdateAnimBg="0"/>
      <p:bldP spid="25" grpId="0" autoUpdateAnimBg="0"/>
      <p:bldP spid="26" grpId="0" autoUpdateAnimBg="0"/>
      <p:bldP spid="2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xfrm>
            <a:off x="7042150" y="62436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45DDF3E-C341-47E9-8413-3F36CCEBDD8C}" type="slidenum">
              <a:rPr lang="en-US" altLang="zh-CN" sz="1400" smtClean="0">
                <a:latin typeface="Tahoma" panose="020B0604030504040204" pitchFamily="34" charset="0"/>
              </a:rPr>
              <a:pPr>
                <a:spcBef>
                  <a:spcPct val="0"/>
                </a:spcBef>
                <a:buFontTx/>
                <a:buNone/>
              </a:pPr>
              <a:t>16</a:t>
            </a:fld>
            <a:endParaRPr lang="en-US" altLang="zh-CN" sz="1400">
              <a:latin typeface="Tahoma" panose="020B0604030504040204" pitchFamily="34" charset="0"/>
            </a:endParaRPr>
          </a:p>
        </p:txBody>
      </p:sp>
      <p:sp>
        <p:nvSpPr>
          <p:cNvPr id="231427" name="Rectangle 3"/>
          <p:cNvSpPr>
            <a:spLocks noGrp="1" noChangeArrowheads="1"/>
          </p:cNvSpPr>
          <p:nvPr>
            <p:ph type="body" idx="4294967295"/>
          </p:nvPr>
        </p:nvSpPr>
        <p:spPr>
          <a:xfrm>
            <a:off x="273050" y="1412776"/>
            <a:ext cx="8674100" cy="2087562"/>
          </a:xfrm>
        </p:spPr>
        <p:txBody>
          <a:bodyPr>
            <a:spAutoFit/>
          </a:bodyPr>
          <a:lstStyle/>
          <a:p>
            <a:pPr>
              <a:lnSpc>
                <a:spcPct val="90000"/>
              </a:lnSpc>
              <a:spcBef>
                <a:spcPct val="0"/>
              </a:spcBef>
              <a:buFont typeface="Wingdings" panose="05000000000000000000" pitchFamily="2" charset="2"/>
              <a:buNone/>
              <a:defRPr/>
            </a:pPr>
            <a:r>
              <a:rPr lang="en-US" altLang="zh-CN" b="1" dirty="0">
                <a:solidFill>
                  <a:srgbClr val="FF0000"/>
                </a:solidFill>
                <a:latin typeface="Times New Roman" panose="02020603050405020304" pitchFamily="18" charset="0"/>
                <a:ea typeface="黑体" panose="02010609060101010101" pitchFamily="49" charset="-122"/>
              </a:rPr>
              <a:t>    </a:t>
            </a:r>
            <a:r>
              <a:rPr lang="en-US" altLang="zh-CN" sz="2800" b="1" dirty="0">
                <a:latin typeface="+mn-ea"/>
              </a:rPr>
              <a:t>A,B,C,D</a:t>
            </a:r>
            <a:r>
              <a:rPr lang="zh-CN" altLang="zh-CN" sz="2800" b="1" dirty="0">
                <a:latin typeface="+mn-ea"/>
              </a:rPr>
              <a:t>四个人中要派两个人出差，按下述三个条件</a:t>
            </a:r>
            <a:endParaRPr lang="en-US" altLang="zh-CN" sz="2800" b="1" dirty="0">
              <a:latin typeface="+mn-ea"/>
            </a:endParaRPr>
          </a:p>
          <a:p>
            <a:pPr>
              <a:lnSpc>
                <a:spcPct val="90000"/>
              </a:lnSpc>
              <a:spcBef>
                <a:spcPct val="0"/>
              </a:spcBef>
              <a:buFont typeface="Wingdings" panose="05000000000000000000" pitchFamily="2" charset="2"/>
              <a:buNone/>
              <a:defRPr/>
            </a:pPr>
            <a:r>
              <a:rPr lang="zh-CN" altLang="zh-CN" sz="2800" b="1" dirty="0">
                <a:latin typeface="+mn-ea"/>
              </a:rPr>
              <a:t>有几种派法？</a:t>
            </a:r>
          </a:p>
          <a:p>
            <a:pPr>
              <a:lnSpc>
                <a:spcPct val="90000"/>
              </a:lnSpc>
              <a:spcBef>
                <a:spcPct val="0"/>
              </a:spcBef>
              <a:buFont typeface="Wingdings" panose="05000000000000000000" pitchFamily="2" charset="2"/>
              <a:buNone/>
              <a:defRPr/>
            </a:pPr>
            <a:r>
              <a:rPr lang="zh-CN" altLang="zh-CN" sz="2800" b="1" dirty="0">
                <a:latin typeface="+mn-ea"/>
              </a:rPr>
              <a:t>①若</a:t>
            </a:r>
            <a:r>
              <a:rPr lang="en-US" altLang="zh-CN" sz="2800" b="1" dirty="0">
                <a:latin typeface="+mn-ea"/>
              </a:rPr>
              <a:t>A</a:t>
            </a:r>
            <a:r>
              <a:rPr lang="zh-CN" altLang="zh-CN" sz="2800" b="1" dirty="0">
                <a:latin typeface="+mn-ea"/>
              </a:rPr>
              <a:t>去则</a:t>
            </a:r>
            <a:r>
              <a:rPr lang="en-US" altLang="zh-CN" sz="2800" b="1" dirty="0">
                <a:latin typeface="+mn-ea"/>
              </a:rPr>
              <a:t>C</a:t>
            </a:r>
            <a:r>
              <a:rPr lang="zh-CN" altLang="zh-CN" sz="2800" b="1" dirty="0">
                <a:latin typeface="+mn-ea"/>
              </a:rPr>
              <a:t>和</a:t>
            </a:r>
            <a:r>
              <a:rPr lang="en-US" altLang="zh-CN" sz="2800" b="1" dirty="0">
                <a:latin typeface="+mn-ea"/>
              </a:rPr>
              <a:t>D</a:t>
            </a:r>
            <a:r>
              <a:rPr lang="zh-CN" altLang="zh-CN" sz="2800" b="1" dirty="0">
                <a:latin typeface="+mn-ea"/>
              </a:rPr>
              <a:t>中要去一个人。</a:t>
            </a:r>
          </a:p>
          <a:p>
            <a:pPr>
              <a:lnSpc>
                <a:spcPct val="90000"/>
              </a:lnSpc>
              <a:spcBef>
                <a:spcPct val="0"/>
              </a:spcBef>
              <a:buFont typeface="Wingdings" panose="05000000000000000000" pitchFamily="2" charset="2"/>
              <a:buNone/>
              <a:defRPr/>
            </a:pPr>
            <a:r>
              <a:rPr lang="zh-CN" altLang="zh-CN" sz="2800" b="1" dirty="0">
                <a:latin typeface="+mn-ea"/>
              </a:rPr>
              <a:t>②</a:t>
            </a:r>
            <a:r>
              <a:rPr lang="en-US" altLang="zh-CN" sz="2800" b="1" dirty="0">
                <a:latin typeface="+mn-ea"/>
              </a:rPr>
              <a:t>B</a:t>
            </a:r>
            <a:r>
              <a:rPr lang="zh-CN" altLang="zh-CN" sz="2800" b="1" dirty="0">
                <a:latin typeface="+mn-ea"/>
              </a:rPr>
              <a:t>和</a:t>
            </a:r>
            <a:r>
              <a:rPr lang="en-US" altLang="zh-CN" sz="2800" b="1" dirty="0">
                <a:latin typeface="+mn-ea"/>
              </a:rPr>
              <a:t>C</a:t>
            </a:r>
            <a:r>
              <a:rPr lang="zh-CN" altLang="zh-CN" sz="2800" b="1" dirty="0">
                <a:latin typeface="+mn-ea"/>
              </a:rPr>
              <a:t>不能都去。</a:t>
            </a:r>
          </a:p>
          <a:p>
            <a:pPr>
              <a:lnSpc>
                <a:spcPct val="90000"/>
              </a:lnSpc>
              <a:spcBef>
                <a:spcPct val="0"/>
              </a:spcBef>
              <a:buFont typeface="Wingdings" panose="05000000000000000000" pitchFamily="2" charset="2"/>
              <a:buNone/>
              <a:defRPr/>
            </a:pPr>
            <a:r>
              <a:rPr lang="zh-CN" altLang="zh-CN" sz="2800" b="1" dirty="0">
                <a:latin typeface="+mn-ea"/>
              </a:rPr>
              <a:t>③</a:t>
            </a:r>
            <a:r>
              <a:rPr lang="en-US" altLang="zh-CN" sz="2800" b="1" dirty="0">
                <a:latin typeface="+mn-ea"/>
              </a:rPr>
              <a:t>C</a:t>
            </a:r>
            <a:r>
              <a:rPr lang="zh-CN" altLang="zh-CN" sz="2800" b="1" dirty="0">
                <a:latin typeface="+mn-ea"/>
              </a:rPr>
              <a:t>去则</a:t>
            </a:r>
            <a:r>
              <a:rPr lang="en-US" altLang="zh-CN" sz="2800" b="1" dirty="0">
                <a:latin typeface="+mn-ea"/>
              </a:rPr>
              <a:t>D</a:t>
            </a:r>
            <a:r>
              <a:rPr lang="zh-CN" altLang="zh-CN" sz="2800" b="1" dirty="0">
                <a:latin typeface="+mn-ea"/>
              </a:rPr>
              <a:t>要留下。</a:t>
            </a:r>
            <a:endParaRPr lang="zh-CN" altLang="en-US" sz="2800" b="1" dirty="0">
              <a:latin typeface="+mn-ea"/>
            </a:endParaRPr>
          </a:p>
        </p:txBody>
      </p:sp>
      <p:sp>
        <p:nvSpPr>
          <p:cNvPr id="24580" name="Text Box 4"/>
          <p:cNvSpPr txBox="1">
            <a:spLocks noChangeArrowheads="1"/>
          </p:cNvSpPr>
          <p:nvPr/>
        </p:nvSpPr>
        <p:spPr bwMode="auto">
          <a:xfrm>
            <a:off x="468313" y="404813"/>
            <a:ext cx="30972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课堂练习</a:t>
            </a:r>
            <a:r>
              <a:rPr lang="en-US" altLang="zh-CN"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4</a:t>
            </a: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a:t>
            </a:r>
          </a:p>
        </p:txBody>
      </p:sp>
    </p:spTree>
  </p:cSld>
  <p:clrMapOvr>
    <a:masterClrMapping/>
  </p:clrMapOvr>
  <p:transition>
    <p:blind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xfrm>
            <a:off x="7042150" y="62436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BC0EEC3-8B41-4AFD-B42C-91E0CC9D5D1F}" type="slidenum">
              <a:rPr lang="en-US" altLang="zh-CN" sz="1400" smtClean="0">
                <a:latin typeface="Tahoma" panose="020B0604030504040204" pitchFamily="34" charset="0"/>
              </a:rPr>
              <a:pPr>
                <a:spcBef>
                  <a:spcPct val="0"/>
                </a:spcBef>
                <a:buFontTx/>
                <a:buNone/>
              </a:pPr>
              <a:t>17</a:t>
            </a:fld>
            <a:endParaRPr lang="en-US" altLang="zh-CN" sz="1400">
              <a:latin typeface="Tahoma" panose="020B0604030504040204" pitchFamily="34" charset="0"/>
            </a:endParaRPr>
          </a:p>
        </p:txBody>
      </p:sp>
      <p:sp>
        <p:nvSpPr>
          <p:cNvPr id="231427" name="Rectangle 3"/>
          <p:cNvSpPr>
            <a:spLocks noGrp="1" noChangeArrowheads="1"/>
          </p:cNvSpPr>
          <p:nvPr>
            <p:ph type="body" idx="4294967295"/>
          </p:nvPr>
        </p:nvSpPr>
        <p:spPr>
          <a:xfrm>
            <a:off x="458788" y="1341438"/>
            <a:ext cx="8893175" cy="4745037"/>
          </a:xfrm>
        </p:spPr>
        <p:txBody>
          <a:bodyPr>
            <a:spAutoFit/>
          </a:bodyPr>
          <a:lstStyle/>
          <a:p>
            <a:pPr>
              <a:lnSpc>
                <a:spcPct val="90000"/>
              </a:lnSpc>
              <a:spcBef>
                <a:spcPct val="0"/>
              </a:spcBef>
              <a:buFont typeface="Wingdings" panose="05000000000000000000" pitchFamily="2" charset="2"/>
              <a:buNone/>
              <a:defRPr/>
            </a:pPr>
            <a:r>
              <a:rPr lang="zh-CN" altLang="zh-CN" sz="2800" b="1" dirty="0">
                <a:latin typeface="+mn-ea"/>
              </a:rPr>
              <a:t>设</a:t>
            </a:r>
            <a:r>
              <a:rPr lang="en-US" altLang="zh-CN" sz="2800" b="1" dirty="0">
                <a:latin typeface="+mn-ea"/>
              </a:rPr>
              <a:t>:</a:t>
            </a:r>
            <a:r>
              <a:rPr lang="en-US" altLang="zh-CN" sz="2800" b="1" dirty="0" err="1">
                <a:latin typeface="+mn-ea"/>
              </a:rPr>
              <a:t>p,q,r,s</a:t>
            </a:r>
            <a:r>
              <a:rPr lang="zh-CN" altLang="zh-CN" sz="2800" b="1" dirty="0">
                <a:latin typeface="+mn-ea"/>
              </a:rPr>
              <a:t>分别表示</a:t>
            </a:r>
            <a:r>
              <a:rPr lang="en-US" altLang="zh-CN" sz="2800" b="1" dirty="0">
                <a:latin typeface="+mn-ea"/>
              </a:rPr>
              <a:t>A</a:t>
            </a:r>
            <a:r>
              <a:rPr lang="zh-CN" altLang="zh-CN" sz="2800" b="1" dirty="0">
                <a:latin typeface="+mn-ea"/>
              </a:rPr>
              <a:t>去，</a:t>
            </a:r>
            <a:r>
              <a:rPr lang="en-US" altLang="zh-CN" sz="2800" b="1" dirty="0">
                <a:latin typeface="+mn-ea"/>
              </a:rPr>
              <a:t>B</a:t>
            </a:r>
            <a:r>
              <a:rPr lang="zh-CN" altLang="zh-CN" sz="2800" b="1" dirty="0">
                <a:latin typeface="+mn-ea"/>
              </a:rPr>
              <a:t>去，</a:t>
            </a:r>
            <a:r>
              <a:rPr lang="en-US" altLang="zh-CN" sz="2800" b="1" dirty="0">
                <a:latin typeface="+mn-ea"/>
              </a:rPr>
              <a:t>C</a:t>
            </a:r>
            <a:r>
              <a:rPr lang="zh-CN" altLang="zh-CN" sz="2800" b="1" dirty="0">
                <a:latin typeface="+mn-ea"/>
              </a:rPr>
              <a:t>去，</a:t>
            </a:r>
            <a:r>
              <a:rPr lang="en-US" altLang="zh-CN" sz="2800" b="1" dirty="0">
                <a:latin typeface="+mn-ea"/>
              </a:rPr>
              <a:t>D</a:t>
            </a:r>
            <a:r>
              <a:rPr lang="zh-CN" altLang="zh-CN" sz="2800" b="1" dirty="0">
                <a:latin typeface="+mn-ea"/>
              </a:rPr>
              <a:t>去。</a:t>
            </a:r>
            <a:endParaRPr lang="zh-CN" altLang="en-US" sz="2800" b="1" dirty="0">
              <a:latin typeface="+mn-ea"/>
            </a:endParaRPr>
          </a:p>
          <a:p>
            <a:pPr>
              <a:lnSpc>
                <a:spcPct val="90000"/>
              </a:lnSpc>
              <a:spcBef>
                <a:spcPct val="0"/>
              </a:spcBef>
              <a:buFont typeface="Wingdings" panose="05000000000000000000" pitchFamily="2" charset="2"/>
              <a:buNone/>
              <a:defRPr/>
            </a:pPr>
            <a:r>
              <a:rPr lang="zh-CN" altLang="zh-CN" sz="2800" b="1" dirty="0">
                <a:latin typeface="+mn-ea"/>
              </a:rPr>
              <a:t>①</a:t>
            </a:r>
            <a:r>
              <a:rPr lang="en-US" altLang="zh-CN" sz="2800" b="1" dirty="0">
                <a:latin typeface="+mn-ea"/>
              </a:rPr>
              <a:t> p</a:t>
            </a:r>
            <a:r>
              <a:rPr lang="en-US" altLang="zh-CN" sz="2800" b="1" dirty="0">
                <a:latin typeface="+mn-ea"/>
                <a:sym typeface="Symbol" panose="05050102010706020507" pitchFamily="18" charset="2"/>
              </a:rPr>
              <a:t></a:t>
            </a:r>
            <a:r>
              <a:rPr lang="en-US" altLang="zh-CN" sz="2800" b="1" dirty="0">
                <a:latin typeface="+mn-ea"/>
              </a:rPr>
              <a:t>((r</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s)∨(</a:t>
            </a:r>
            <a:r>
              <a:rPr lang="en-US" altLang="zh-CN" sz="2800" b="1" dirty="0">
                <a:latin typeface="+mn-ea"/>
                <a:sym typeface="Symbol" panose="05050102010706020507" pitchFamily="18" charset="2"/>
              </a:rPr>
              <a:t></a:t>
            </a:r>
            <a:r>
              <a:rPr lang="en-US" altLang="zh-CN" sz="2800" b="1" dirty="0" err="1">
                <a:latin typeface="+mn-ea"/>
              </a:rPr>
              <a:t>r</a:t>
            </a:r>
            <a:r>
              <a:rPr lang="en-US" altLang="zh-CN" sz="2800" b="1" dirty="0" err="1">
                <a:latin typeface="+mn-ea"/>
                <a:sym typeface="Kingsoft Phonetic Plain" pitchFamily="2" charset="2"/>
              </a:rPr>
              <a:t>∧</a:t>
            </a:r>
            <a:r>
              <a:rPr lang="en-US" altLang="zh-CN" sz="2800" b="1" dirty="0" err="1">
                <a:latin typeface="+mn-ea"/>
              </a:rPr>
              <a:t>s</a:t>
            </a:r>
            <a:r>
              <a:rPr lang="en-US" altLang="zh-CN" sz="2800" b="1" dirty="0">
                <a:latin typeface="+mn-ea"/>
              </a:rPr>
              <a:t>))</a:t>
            </a:r>
          </a:p>
          <a:p>
            <a:pPr>
              <a:lnSpc>
                <a:spcPct val="90000"/>
              </a:lnSpc>
              <a:spcBef>
                <a:spcPct val="0"/>
              </a:spcBef>
              <a:buFont typeface="Wingdings" panose="05000000000000000000" pitchFamily="2" charset="2"/>
              <a:buNone/>
              <a:defRPr/>
            </a:pPr>
            <a:r>
              <a:rPr lang="en-US" altLang="zh-CN" sz="2800" b="1" dirty="0">
                <a:latin typeface="+mn-ea"/>
              </a:rPr>
              <a:t>      </a:t>
            </a:r>
            <a:r>
              <a:rPr lang="en-US" altLang="zh-CN" sz="2800" b="1" dirty="0">
                <a:latin typeface="+mn-ea"/>
                <a:sym typeface="Symbol" panose="05050102010706020507" pitchFamily="18" charset="2"/>
              </a:rPr>
              <a:t></a:t>
            </a:r>
            <a:r>
              <a:rPr lang="en-US" altLang="zh-CN" sz="2800" b="1" dirty="0">
                <a:latin typeface="+mn-ea"/>
              </a:rPr>
              <a:t>p∨(r</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s)∨(</a:t>
            </a:r>
            <a:r>
              <a:rPr lang="en-US" altLang="zh-CN" sz="2800" b="1" dirty="0">
                <a:latin typeface="+mn-ea"/>
                <a:sym typeface="Symbol" panose="05050102010706020507" pitchFamily="18" charset="2"/>
              </a:rPr>
              <a:t></a:t>
            </a:r>
            <a:r>
              <a:rPr lang="en-US" altLang="zh-CN" sz="2800" b="1" dirty="0" err="1">
                <a:latin typeface="+mn-ea"/>
              </a:rPr>
              <a:t>r</a:t>
            </a:r>
            <a:r>
              <a:rPr lang="en-US" altLang="zh-CN" sz="2800" b="1" dirty="0" err="1">
                <a:latin typeface="+mn-ea"/>
                <a:sym typeface="Kingsoft Phonetic Plain" pitchFamily="2" charset="2"/>
              </a:rPr>
              <a:t>∧</a:t>
            </a:r>
            <a:r>
              <a:rPr lang="en-US" altLang="zh-CN" sz="2800" b="1" dirty="0" err="1">
                <a:latin typeface="+mn-ea"/>
              </a:rPr>
              <a:t>s</a:t>
            </a:r>
            <a:r>
              <a:rPr lang="en-US" altLang="zh-CN" sz="2800" b="1" dirty="0">
                <a:latin typeface="+mn-ea"/>
              </a:rPr>
              <a:t>) </a:t>
            </a:r>
          </a:p>
          <a:p>
            <a:pPr>
              <a:lnSpc>
                <a:spcPct val="90000"/>
              </a:lnSpc>
              <a:spcBef>
                <a:spcPct val="0"/>
              </a:spcBef>
              <a:buFont typeface="Wingdings" panose="05000000000000000000" pitchFamily="2" charset="2"/>
              <a:buNone/>
              <a:defRPr/>
            </a:pPr>
            <a:r>
              <a:rPr lang="en-US" altLang="zh-CN" sz="2800" b="1" dirty="0">
                <a:latin typeface="+mn-ea"/>
              </a:rPr>
              <a:t>② </a:t>
            </a:r>
            <a:r>
              <a:rPr lang="en-US" altLang="zh-CN" sz="2800" b="1" dirty="0">
                <a:latin typeface="+mn-ea"/>
                <a:sym typeface="Symbol" panose="05050102010706020507" pitchFamily="18" charset="2"/>
              </a:rPr>
              <a:t>(</a:t>
            </a:r>
            <a:r>
              <a:rPr lang="en-US" altLang="zh-CN" sz="2800" b="1" dirty="0" err="1">
                <a:latin typeface="+mn-ea"/>
                <a:sym typeface="Symbol" panose="05050102010706020507" pitchFamily="18" charset="2"/>
              </a:rPr>
              <a:t>q</a:t>
            </a:r>
            <a:r>
              <a:rPr lang="en-US" altLang="zh-CN" sz="2800" b="1" dirty="0" err="1">
                <a:latin typeface="+mn-ea"/>
                <a:sym typeface="Kingsoft Phonetic Plain" pitchFamily="2" charset="2"/>
              </a:rPr>
              <a:t>∧</a:t>
            </a:r>
            <a:r>
              <a:rPr lang="en-US" altLang="zh-CN" sz="2800" b="1" dirty="0" err="1">
                <a:latin typeface="+mn-ea"/>
                <a:sym typeface="Symbol" panose="05050102010706020507" pitchFamily="18" charset="2"/>
              </a:rPr>
              <a:t>r</a:t>
            </a:r>
            <a:r>
              <a:rPr lang="en-US" altLang="zh-CN" sz="2800" b="1" dirty="0">
                <a:latin typeface="+mn-ea"/>
                <a:sym typeface="Symbol" panose="05050102010706020507" pitchFamily="18" charset="2"/>
              </a:rPr>
              <a:t>)  q</a:t>
            </a:r>
            <a:r>
              <a:rPr lang="en-US" altLang="zh-CN" sz="2800" b="1" dirty="0">
                <a:latin typeface="+mn-ea"/>
              </a:rPr>
              <a:t>∨</a:t>
            </a:r>
            <a:r>
              <a:rPr lang="en-US" altLang="zh-CN" sz="2800" b="1" dirty="0">
                <a:latin typeface="+mn-ea"/>
                <a:sym typeface="Symbol" panose="05050102010706020507" pitchFamily="18" charset="2"/>
              </a:rPr>
              <a:t>r</a:t>
            </a:r>
            <a:endParaRPr lang="en-US" altLang="zh-CN" sz="2800" b="1" dirty="0">
              <a:latin typeface="+mn-ea"/>
            </a:endParaRPr>
          </a:p>
          <a:p>
            <a:pPr>
              <a:lnSpc>
                <a:spcPct val="90000"/>
              </a:lnSpc>
              <a:spcBef>
                <a:spcPct val="0"/>
              </a:spcBef>
              <a:buFont typeface="Wingdings" panose="05000000000000000000" pitchFamily="2" charset="2"/>
              <a:buNone/>
              <a:defRPr/>
            </a:pPr>
            <a:r>
              <a:rPr lang="en-US" altLang="zh-CN" sz="2800" b="1" dirty="0">
                <a:latin typeface="+mn-ea"/>
              </a:rPr>
              <a:t>③ r</a:t>
            </a:r>
            <a:r>
              <a:rPr lang="en-US" altLang="zh-CN" sz="2800" b="1" dirty="0">
                <a:latin typeface="+mn-ea"/>
                <a:sym typeface="Symbol" panose="05050102010706020507" pitchFamily="18" charset="2"/>
              </a:rPr>
              <a:t></a:t>
            </a:r>
            <a:r>
              <a:rPr lang="en-US" altLang="zh-CN" sz="2800" b="1" dirty="0">
                <a:latin typeface="+mn-ea"/>
              </a:rPr>
              <a:t>s </a:t>
            </a:r>
            <a:r>
              <a:rPr lang="en-US" altLang="zh-CN" sz="2800" b="1" dirty="0">
                <a:latin typeface="+mn-ea"/>
                <a:sym typeface="Symbol" panose="05050102010706020507" pitchFamily="18" charset="2"/>
              </a:rPr>
              <a:t> r</a:t>
            </a:r>
            <a:r>
              <a:rPr lang="en-US" altLang="zh-CN" sz="2800" b="1" dirty="0">
                <a:latin typeface="+mn-ea"/>
              </a:rPr>
              <a:t>∨</a:t>
            </a:r>
            <a:r>
              <a:rPr lang="en-US" altLang="zh-CN" sz="2800" b="1" dirty="0">
                <a:latin typeface="+mn-ea"/>
                <a:sym typeface="Symbol" panose="05050102010706020507" pitchFamily="18" charset="2"/>
              </a:rPr>
              <a:t>s</a:t>
            </a:r>
          </a:p>
          <a:p>
            <a:pPr>
              <a:lnSpc>
                <a:spcPct val="90000"/>
              </a:lnSpc>
              <a:spcBef>
                <a:spcPct val="0"/>
              </a:spcBef>
              <a:buFont typeface="Wingdings" panose="05000000000000000000" pitchFamily="2" charset="2"/>
              <a:buNone/>
              <a:defRPr/>
            </a:pPr>
            <a:endParaRPr lang="en-US" altLang="zh-CN" sz="2800" b="1" dirty="0">
              <a:latin typeface="+mn-ea"/>
              <a:sym typeface="Symbol" panose="05050102010706020507" pitchFamily="18" charset="2"/>
            </a:endParaRPr>
          </a:p>
          <a:p>
            <a:pPr>
              <a:lnSpc>
                <a:spcPct val="90000"/>
              </a:lnSpc>
              <a:spcBef>
                <a:spcPct val="0"/>
              </a:spcBef>
              <a:buFont typeface="Wingdings" panose="05000000000000000000" pitchFamily="2" charset="2"/>
              <a:buNone/>
              <a:defRPr/>
            </a:pPr>
            <a:r>
              <a:rPr lang="zh-CN" altLang="en-US" sz="2800" b="1" dirty="0">
                <a:latin typeface="+mn-ea"/>
                <a:sym typeface="Symbol" panose="05050102010706020507" pitchFamily="18" charset="2"/>
              </a:rPr>
              <a:t>总的条件为：</a:t>
            </a:r>
          </a:p>
          <a:p>
            <a:pPr>
              <a:lnSpc>
                <a:spcPct val="90000"/>
              </a:lnSpc>
              <a:spcBef>
                <a:spcPct val="0"/>
              </a:spcBef>
              <a:buFont typeface="Wingdings" panose="05000000000000000000" pitchFamily="2" charset="2"/>
              <a:buNone/>
              <a:defRPr/>
            </a:pPr>
            <a:r>
              <a:rPr lang="en-US" altLang="zh-CN" sz="2800" b="1" dirty="0">
                <a:latin typeface="+mn-ea"/>
                <a:sym typeface="Symbol" panose="05050102010706020507" pitchFamily="18" charset="2"/>
              </a:rPr>
              <a:t>(</a:t>
            </a:r>
            <a:r>
              <a:rPr lang="en-US" altLang="zh-CN" sz="2800" b="1" dirty="0">
                <a:latin typeface="+mn-ea"/>
              </a:rPr>
              <a:t>p∨(r</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s)∨(</a:t>
            </a:r>
            <a:r>
              <a:rPr lang="en-US" altLang="zh-CN" sz="2800" b="1" dirty="0">
                <a:latin typeface="+mn-ea"/>
                <a:sym typeface="Symbol" panose="05050102010706020507" pitchFamily="18" charset="2"/>
              </a:rPr>
              <a:t></a:t>
            </a:r>
            <a:r>
              <a:rPr lang="en-US" altLang="zh-CN" sz="2800" b="1" dirty="0" err="1">
                <a:latin typeface="+mn-ea"/>
              </a:rPr>
              <a:t>r</a:t>
            </a:r>
            <a:r>
              <a:rPr lang="en-US" altLang="zh-CN" sz="2800" b="1" dirty="0" err="1">
                <a:latin typeface="+mn-ea"/>
                <a:sym typeface="Kingsoft Phonetic Plain" pitchFamily="2" charset="2"/>
              </a:rPr>
              <a:t>∧</a:t>
            </a:r>
            <a:r>
              <a:rPr lang="en-US" altLang="zh-CN" sz="2800" b="1" dirty="0" err="1">
                <a:latin typeface="+mn-ea"/>
              </a:rPr>
              <a:t>s</a:t>
            </a:r>
            <a:r>
              <a:rPr lang="en-US" altLang="zh-CN" sz="2800" b="1" dirty="0">
                <a:latin typeface="+mn-ea"/>
              </a:rPr>
              <a:t>) )</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(q</a:t>
            </a:r>
            <a:r>
              <a:rPr lang="en-US" altLang="zh-CN" sz="2800" b="1" dirty="0">
                <a:latin typeface="+mn-ea"/>
              </a:rPr>
              <a:t>∨</a:t>
            </a:r>
            <a:r>
              <a:rPr lang="en-US" altLang="zh-CN" sz="2800" b="1" dirty="0">
                <a:latin typeface="+mn-ea"/>
                <a:sym typeface="Symbol" panose="05050102010706020507" pitchFamily="18" charset="2"/>
              </a:rPr>
              <a:t>r) </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(r</a:t>
            </a:r>
            <a:r>
              <a:rPr lang="en-US" altLang="zh-CN" sz="2800" b="1" dirty="0">
                <a:latin typeface="+mn-ea"/>
              </a:rPr>
              <a:t>∨</a:t>
            </a:r>
            <a:r>
              <a:rPr lang="en-US" altLang="zh-CN" sz="2800" b="1" dirty="0">
                <a:latin typeface="+mn-ea"/>
                <a:sym typeface="Symbol" panose="05050102010706020507" pitchFamily="18" charset="2"/>
              </a:rPr>
              <a:t>s)</a:t>
            </a:r>
          </a:p>
          <a:p>
            <a:pPr>
              <a:lnSpc>
                <a:spcPct val="90000"/>
              </a:lnSpc>
              <a:spcBef>
                <a:spcPct val="0"/>
              </a:spcBef>
              <a:buFont typeface="Wingdings" panose="05000000000000000000" pitchFamily="2" charset="2"/>
              <a:buNone/>
              <a:defRPr/>
            </a:pPr>
            <a:r>
              <a:rPr lang="zh-CN" altLang="en-US" sz="2800" b="1" dirty="0">
                <a:latin typeface="+mn-ea"/>
                <a:sym typeface="Symbol" panose="05050102010706020507" pitchFamily="18" charset="2"/>
              </a:rPr>
              <a:t>令此式为真。</a:t>
            </a:r>
            <a:endParaRPr lang="en-US" altLang="zh-CN" sz="2800" b="1" dirty="0">
              <a:latin typeface="+mn-ea"/>
              <a:sym typeface="Symbol" panose="05050102010706020507" pitchFamily="18" charset="2"/>
            </a:endParaRPr>
          </a:p>
          <a:p>
            <a:pPr>
              <a:lnSpc>
                <a:spcPct val="90000"/>
              </a:lnSpc>
              <a:spcBef>
                <a:spcPct val="0"/>
              </a:spcBef>
              <a:buFont typeface="Wingdings" panose="05000000000000000000" pitchFamily="2" charset="2"/>
              <a:buNone/>
              <a:defRPr/>
            </a:pPr>
            <a:endParaRPr lang="en-US" altLang="zh-CN" sz="2800" b="1" dirty="0">
              <a:latin typeface="+mn-ea"/>
              <a:sym typeface="Symbol" panose="05050102010706020507" pitchFamily="18" charset="2"/>
            </a:endParaRPr>
          </a:p>
          <a:p>
            <a:pPr>
              <a:lnSpc>
                <a:spcPct val="90000"/>
              </a:lnSpc>
              <a:spcBef>
                <a:spcPct val="0"/>
              </a:spcBef>
              <a:buFont typeface="Wingdings" panose="05000000000000000000" pitchFamily="2" charset="2"/>
              <a:buNone/>
              <a:defRPr/>
            </a:pPr>
            <a:r>
              <a:rPr lang="zh-CN" altLang="en-US" sz="2800" b="1" dirty="0">
                <a:latin typeface="Times New Roman" panose="02020603050405020304" pitchFamily="18" charset="0"/>
              </a:rPr>
              <a:t>将</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p∨ (r</a:t>
            </a:r>
            <a:r>
              <a:rPr lang="en-US" altLang="zh-CN" sz="2800" b="1" dirty="0">
                <a:latin typeface="Times New Roman" panose="02020603050405020304" pitchFamily="18" charset="0"/>
                <a:sym typeface="Kingsoft Phonetic Plain" pitchFamily="2" charset="2"/>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s)∨(</a:t>
            </a:r>
            <a:r>
              <a:rPr lang="en-US" altLang="zh-CN" sz="2800" b="1" dirty="0">
                <a:latin typeface="Times New Roman" panose="02020603050405020304" pitchFamily="18" charset="0"/>
                <a:sym typeface="Symbol" panose="05050102010706020507" pitchFamily="18" charset="2"/>
              </a:rPr>
              <a:t></a:t>
            </a:r>
            <a:r>
              <a:rPr lang="en-US" altLang="zh-CN" sz="2800" b="1" dirty="0" err="1">
                <a:latin typeface="Times New Roman" panose="02020603050405020304" pitchFamily="18" charset="0"/>
              </a:rPr>
              <a:t>r</a:t>
            </a:r>
            <a:r>
              <a:rPr lang="en-US" altLang="zh-CN" sz="2800" b="1" dirty="0" err="1">
                <a:latin typeface="Times New Roman" panose="02020603050405020304" pitchFamily="18" charset="0"/>
                <a:sym typeface="Kingsoft Phonetic Plain" pitchFamily="2" charset="2"/>
              </a:rPr>
              <a:t>∧</a:t>
            </a:r>
            <a:r>
              <a:rPr lang="en-US" altLang="zh-CN" sz="2800" b="1" dirty="0" err="1">
                <a:latin typeface="Times New Roman" panose="02020603050405020304" pitchFamily="18" charset="0"/>
              </a:rPr>
              <a:t>s</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Kingsoft Phonetic Plain" pitchFamily="2" charset="2"/>
              </a:rPr>
              <a:t>∧</a:t>
            </a:r>
            <a:r>
              <a:rPr lang="en-US" altLang="zh-CN" sz="2800" b="1" dirty="0">
                <a:latin typeface="Times New Roman" panose="02020603050405020304" pitchFamily="18" charset="0"/>
                <a:sym typeface="Symbol" panose="05050102010706020507" pitchFamily="18" charset="2"/>
              </a:rPr>
              <a:t>(q</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r) </a:t>
            </a:r>
            <a:r>
              <a:rPr lang="en-US" altLang="zh-CN" sz="2800" b="1" dirty="0">
                <a:latin typeface="Times New Roman" panose="02020603050405020304" pitchFamily="18" charset="0"/>
                <a:sym typeface="Kingsoft Phonetic Plain" pitchFamily="2" charset="2"/>
              </a:rPr>
              <a:t>∧</a:t>
            </a:r>
            <a:r>
              <a:rPr lang="en-US" altLang="zh-CN" sz="2800" b="1" dirty="0">
                <a:latin typeface="Times New Roman" panose="02020603050405020304" pitchFamily="18" charset="0"/>
                <a:sym typeface="Symbol" panose="05050102010706020507" pitchFamily="18" charset="2"/>
              </a:rPr>
              <a:t>(r</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s) </a:t>
            </a:r>
          </a:p>
          <a:p>
            <a:pPr>
              <a:lnSpc>
                <a:spcPct val="90000"/>
              </a:lnSpc>
              <a:spcBef>
                <a:spcPct val="0"/>
              </a:spcBef>
              <a:buFont typeface="Wingdings" panose="05000000000000000000" pitchFamily="2" charset="2"/>
              <a:buNone/>
              <a:defRPr/>
            </a:pPr>
            <a:r>
              <a:rPr lang="zh-CN" altLang="en-US" sz="2800" b="1" dirty="0">
                <a:latin typeface="Times New Roman" panose="02020603050405020304" pitchFamily="18" charset="0"/>
                <a:sym typeface="Symbol" panose="05050102010706020507" pitchFamily="18" charset="2"/>
              </a:rPr>
              <a:t>化成析取范式。</a:t>
            </a:r>
            <a:endParaRPr lang="zh-CN" altLang="zh-CN" sz="2800" b="1" dirty="0">
              <a:latin typeface="+mn-ea"/>
            </a:endParaRPr>
          </a:p>
        </p:txBody>
      </p:sp>
      <p:sp>
        <p:nvSpPr>
          <p:cNvPr id="25604" name="Text Box 4"/>
          <p:cNvSpPr txBox="1">
            <a:spLocks noChangeArrowheads="1"/>
          </p:cNvSpPr>
          <p:nvPr/>
        </p:nvSpPr>
        <p:spPr bwMode="auto">
          <a:xfrm>
            <a:off x="458788" y="404664"/>
            <a:ext cx="12239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rPr>
              <a:t>解：</a:t>
            </a:r>
          </a:p>
        </p:txBody>
      </p:sp>
    </p:spTree>
  </p:cSld>
  <p:clrMapOvr>
    <a:masterClrMapping/>
  </p:clrMapOvr>
  <p:transition>
    <p:blind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xfrm>
            <a:off x="7042150" y="62436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A9FE5E1-59CE-4E53-B92B-13DC5C78F1A4}" type="slidenum">
              <a:rPr lang="en-US" altLang="zh-CN" sz="1400" smtClean="0">
                <a:latin typeface="Tahoma" panose="020B0604030504040204" pitchFamily="34" charset="0"/>
              </a:rPr>
              <a:pPr>
                <a:spcBef>
                  <a:spcPct val="0"/>
                </a:spcBef>
                <a:buFontTx/>
                <a:buNone/>
              </a:pPr>
              <a:t>18</a:t>
            </a:fld>
            <a:endParaRPr lang="en-US" altLang="zh-CN" sz="1400">
              <a:latin typeface="Tahoma" panose="020B0604030504040204" pitchFamily="34" charset="0"/>
            </a:endParaRPr>
          </a:p>
        </p:txBody>
      </p:sp>
      <p:sp>
        <p:nvSpPr>
          <p:cNvPr id="233475" name="Rectangle 3"/>
          <p:cNvSpPr>
            <a:spLocks noGrp="1" noChangeArrowheads="1"/>
          </p:cNvSpPr>
          <p:nvPr>
            <p:ph type="body" idx="4294967295"/>
          </p:nvPr>
        </p:nvSpPr>
        <p:spPr>
          <a:xfrm>
            <a:off x="439738" y="1412875"/>
            <a:ext cx="8713787" cy="4832350"/>
          </a:xfrm>
        </p:spPr>
        <p:txBody>
          <a:bodyPr lIns="0" rIns="0">
            <a:spAutoFit/>
          </a:bodyPr>
          <a:lstStyle/>
          <a:p>
            <a:pPr>
              <a:spcBef>
                <a:spcPct val="0"/>
              </a:spcBef>
              <a:buFont typeface="Wingdings" panose="05000000000000000000" pitchFamily="2" charset="2"/>
              <a:buNone/>
              <a:defRPr/>
            </a:pPr>
            <a:r>
              <a:rPr lang="zh-CN" altLang="en-US" sz="2800" b="1" dirty="0">
                <a:latin typeface="+mn-ea"/>
                <a:sym typeface="Symbol" panose="05050102010706020507" pitchFamily="18" charset="2"/>
              </a:rPr>
              <a:t>上式</a:t>
            </a:r>
            <a:endParaRPr lang="en-US" altLang="zh-CN" sz="2800" b="1" dirty="0">
              <a:latin typeface="+mn-ea"/>
              <a:sym typeface="Symbol" panose="05050102010706020507" pitchFamily="18" charset="2"/>
            </a:endParaRPr>
          </a:p>
          <a:p>
            <a:pPr>
              <a:spcBef>
                <a:spcPct val="0"/>
              </a:spcBef>
              <a:buFont typeface="Wingdings" panose="05000000000000000000" pitchFamily="2" charset="2"/>
              <a:buNone/>
              <a:defRPr/>
            </a:pPr>
            <a:r>
              <a:rPr lang="zh-CN" altLang="en-US" sz="2800" b="1" dirty="0">
                <a:latin typeface="+mn-ea"/>
                <a:sym typeface="Symbol" panose="05050102010706020507" pitchFamily="18" charset="2"/>
              </a:rPr>
              <a:t></a:t>
            </a:r>
            <a:r>
              <a:rPr lang="en-US" altLang="zh-CN" sz="2800" b="1" dirty="0">
                <a:solidFill>
                  <a:srgbClr val="FF0000"/>
                </a:solidFill>
                <a:latin typeface="+mn-ea"/>
                <a:sym typeface="Symbol" panose="05050102010706020507" pitchFamily="18" charset="2"/>
              </a:rPr>
              <a:t>(</a:t>
            </a:r>
            <a:r>
              <a:rPr lang="en-US" altLang="zh-CN" sz="2800" b="1" dirty="0">
                <a:latin typeface="+mn-ea"/>
                <a:sym typeface="Symbol" panose="05050102010706020507" pitchFamily="18" charset="2"/>
              </a:rPr>
              <a:t></a:t>
            </a:r>
            <a:r>
              <a:rPr lang="en-US" altLang="zh-CN" sz="2800" b="1" dirty="0">
                <a:latin typeface="+mn-ea"/>
              </a:rPr>
              <a:t>p∨(r</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s)∨(</a:t>
            </a:r>
            <a:r>
              <a:rPr lang="en-US" altLang="zh-CN" sz="2800" b="1" dirty="0">
                <a:latin typeface="+mn-ea"/>
                <a:sym typeface="Symbol" panose="05050102010706020507" pitchFamily="18" charset="2"/>
              </a:rPr>
              <a:t></a:t>
            </a:r>
            <a:r>
              <a:rPr lang="en-US" altLang="zh-CN" sz="2800" b="1" dirty="0" err="1">
                <a:latin typeface="+mn-ea"/>
              </a:rPr>
              <a:t>r</a:t>
            </a:r>
            <a:r>
              <a:rPr lang="en-US" altLang="zh-CN" sz="2800" b="1" dirty="0" err="1">
                <a:latin typeface="+mn-ea"/>
                <a:sym typeface="Kingsoft Phonetic Plain" pitchFamily="2" charset="2"/>
              </a:rPr>
              <a:t>∧</a:t>
            </a:r>
            <a:r>
              <a:rPr lang="en-US" altLang="zh-CN" sz="2800" b="1" dirty="0" err="1">
                <a:latin typeface="+mn-ea"/>
              </a:rPr>
              <a:t>s</a:t>
            </a:r>
            <a:r>
              <a:rPr lang="en-US" altLang="zh-CN" sz="2800" b="1" dirty="0">
                <a:latin typeface="+mn-ea"/>
              </a:rPr>
              <a:t>)</a:t>
            </a:r>
            <a:r>
              <a:rPr lang="en-US" altLang="zh-CN" sz="2800" b="1" dirty="0">
                <a:solidFill>
                  <a:srgbClr val="FF0000"/>
                </a:solidFill>
                <a:latin typeface="+mn-ea"/>
              </a:rPr>
              <a:t>)</a:t>
            </a:r>
            <a:r>
              <a:rPr lang="en-US" altLang="zh-CN" sz="2800" b="1" dirty="0">
                <a:latin typeface="+mn-ea"/>
                <a:sym typeface="Kingsoft Phonetic Plain" pitchFamily="2" charset="2"/>
              </a:rPr>
              <a:t>∧</a:t>
            </a:r>
            <a:r>
              <a:rPr lang="en-US" altLang="zh-CN" sz="2800" b="1" dirty="0">
                <a:solidFill>
                  <a:srgbClr val="FF0000"/>
                </a:solidFill>
                <a:latin typeface="+mn-ea"/>
                <a:sym typeface="Symbol" panose="05050102010706020507" pitchFamily="18" charset="2"/>
              </a:rPr>
              <a:t>(</a:t>
            </a:r>
            <a:r>
              <a:rPr lang="en-US" altLang="zh-CN" sz="2800" b="1" dirty="0">
                <a:latin typeface="+mn-ea"/>
                <a:sym typeface="Symbol" panose="05050102010706020507" pitchFamily="18" charset="2"/>
              </a:rPr>
              <a:t>r</a:t>
            </a:r>
            <a:r>
              <a:rPr lang="en-US" altLang="zh-CN" sz="2800" b="1" dirty="0">
                <a:latin typeface="+mn-ea"/>
              </a:rPr>
              <a:t>∨(</a:t>
            </a:r>
            <a:r>
              <a:rPr lang="en-US" altLang="zh-CN" sz="2800" b="1" dirty="0">
                <a:latin typeface="+mn-ea"/>
                <a:sym typeface="Symbol" panose="05050102010706020507" pitchFamily="18" charset="2"/>
              </a:rPr>
              <a:t>q</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s)</a:t>
            </a:r>
            <a:r>
              <a:rPr lang="en-US" altLang="zh-CN" sz="2800" b="1" dirty="0">
                <a:solidFill>
                  <a:srgbClr val="FF0000"/>
                </a:solidFill>
                <a:latin typeface="+mn-ea"/>
                <a:sym typeface="Symbol" panose="05050102010706020507" pitchFamily="18" charset="2"/>
              </a:rPr>
              <a:t>)</a:t>
            </a:r>
            <a:endParaRPr lang="en-US" altLang="zh-CN" sz="2800" b="1" dirty="0">
              <a:latin typeface="+mn-ea"/>
              <a:sym typeface="Symbol" panose="05050102010706020507" pitchFamily="18" charset="2"/>
            </a:endParaRPr>
          </a:p>
          <a:p>
            <a:pPr>
              <a:spcBef>
                <a:spcPct val="0"/>
              </a:spcBef>
              <a:buFont typeface="Wingdings" panose="05000000000000000000" pitchFamily="2" charset="2"/>
              <a:buNone/>
              <a:defRPr/>
            </a:pPr>
            <a:r>
              <a:rPr lang="en-US" altLang="zh-CN" sz="2800" b="1" dirty="0">
                <a:latin typeface="+mn-ea"/>
                <a:sym typeface="Symbol" panose="05050102010706020507" pitchFamily="18" charset="2"/>
              </a:rPr>
              <a:t>(</a:t>
            </a:r>
            <a:r>
              <a:rPr lang="en-US" altLang="zh-CN" sz="2800" b="1" dirty="0">
                <a:latin typeface="+mn-ea"/>
              </a:rPr>
              <a:t>p</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r)</a:t>
            </a:r>
            <a:r>
              <a:rPr lang="en-US" altLang="zh-CN" sz="2800" b="1" dirty="0">
                <a:latin typeface="+mn-ea"/>
              </a:rPr>
              <a:t>∨</a:t>
            </a:r>
            <a:r>
              <a:rPr lang="en-US" altLang="zh-CN" sz="2800" b="1" dirty="0">
                <a:solidFill>
                  <a:srgbClr val="FFC000"/>
                </a:solidFill>
                <a:latin typeface="+mn-ea"/>
              </a:rPr>
              <a:t>(r</a:t>
            </a:r>
            <a:r>
              <a:rPr lang="en-US" altLang="zh-CN" sz="2800" b="1" dirty="0">
                <a:solidFill>
                  <a:srgbClr val="FFC000"/>
                </a:solidFill>
                <a:latin typeface="+mn-ea"/>
                <a:sym typeface="Kingsoft Phonetic Plain" pitchFamily="2" charset="2"/>
              </a:rPr>
              <a:t>∧</a:t>
            </a:r>
            <a:r>
              <a:rPr lang="en-US" altLang="zh-CN" sz="2800" b="1" dirty="0">
                <a:solidFill>
                  <a:srgbClr val="FFC000"/>
                </a:solidFill>
                <a:latin typeface="+mn-ea"/>
                <a:sym typeface="Symbol" panose="05050102010706020507" pitchFamily="18" charset="2"/>
              </a:rPr>
              <a:t></a:t>
            </a:r>
            <a:r>
              <a:rPr lang="en-US" altLang="zh-CN" sz="2800" b="1" dirty="0">
                <a:solidFill>
                  <a:srgbClr val="FFC000"/>
                </a:solidFill>
                <a:latin typeface="+mn-ea"/>
              </a:rPr>
              <a:t>s</a:t>
            </a:r>
            <a:r>
              <a:rPr lang="en-US" altLang="zh-CN" sz="2800" b="1" dirty="0">
                <a:solidFill>
                  <a:srgbClr val="FFC000"/>
                </a:solidFill>
                <a:latin typeface="+mn-ea"/>
                <a:sym typeface="Kingsoft Phonetic Plain" pitchFamily="2" charset="2"/>
              </a:rPr>
              <a:t>∧</a:t>
            </a:r>
            <a:r>
              <a:rPr lang="en-US" altLang="zh-CN" sz="2800" b="1" dirty="0">
                <a:solidFill>
                  <a:srgbClr val="FFC000"/>
                </a:solidFill>
                <a:latin typeface="+mn-ea"/>
                <a:sym typeface="Symbol" panose="05050102010706020507" pitchFamily="18" charset="2"/>
              </a:rPr>
              <a:t>r)</a:t>
            </a:r>
            <a:r>
              <a:rPr lang="en-US" altLang="zh-CN" sz="2800" b="1" dirty="0">
                <a:latin typeface="+mn-ea"/>
              </a:rPr>
              <a:t>∨(</a:t>
            </a:r>
            <a:r>
              <a:rPr lang="en-US" altLang="zh-CN" sz="2800" b="1" dirty="0">
                <a:latin typeface="+mn-ea"/>
                <a:sym typeface="Symbol" panose="05050102010706020507" pitchFamily="18" charset="2"/>
              </a:rPr>
              <a:t></a:t>
            </a:r>
            <a:r>
              <a:rPr lang="en-US" altLang="zh-CN" sz="2800" b="1" dirty="0" err="1">
                <a:latin typeface="+mn-ea"/>
              </a:rPr>
              <a:t>r</a:t>
            </a:r>
            <a:r>
              <a:rPr lang="en-US" altLang="zh-CN" sz="2800" b="1" dirty="0" err="1">
                <a:latin typeface="+mn-ea"/>
                <a:sym typeface="Kingsoft Phonetic Plain" pitchFamily="2" charset="2"/>
              </a:rPr>
              <a:t>∧</a:t>
            </a:r>
            <a:r>
              <a:rPr lang="en-US" altLang="zh-CN" sz="2800" b="1" dirty="0" err="1">
                <a:latin typeface="+mn-ea"/>
              </a:rPr>
              <a:t>s</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r)</a:t>
            </a:r>
            <a:r>
              <a:rPr lang="en-US" altLang="zh-CN" sz="2800" b="1" dirty="0">
                <a:latin typeface="+mn-ea"/>
                <a:sym typeface="Kingsoft Phonetic Plain" pitchFamily="2" charset="2"/>
              </a:rPr>
              <a:t>∧</a:t>
            </a:r>
          </a:p>
          <a:p>
            <a:pPr>
              <a:spcBef>
                <a:spcPct val="0"/>
              </a:spcBef>
              <a:buFont typeface="Wingdings" panose="05000000000000000000" pitchFamily="2" charset="2"/>
              <a:buNone/>
              <a:defRPr/>
            </a:pPr>
            <a:r>
              <a:rPr lang="en-US" altLang="zh-CN" sz="2800" b="1" dirty="0">
                <a:latin typeface="+mn-ea"/>
                <a:sym typeface="Kingsoft Phonetic Plain" pitchFamily="2" charset="2"/>
              </a:rPr>
              <a:t> </a:t>
            </a:r>
            <a:r>
              <a:rPr lang="en-US" altLang="zh-CN" sz="2800" b="1" dirty="0">
                <a:latin typeface="+mn-ea"/>
                <a:sym typeface="Symbol" panose="05050102010706020507" pitchFamily="18" charset="2"/>
              </a:rPr>
              <a:t>(</a:t>
            </a:r>
            <a:r>
              <a:rPr lang="en-US" altLang="zh-CN" sz="2800" b="1" dirty="0">
                <a:latin typeface="+mn-ea"/>
              </a:rPr>
              <a:t>p</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q</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s)</a:t>
            </a:r>
            <a:r>
              <a:rPr lang="en-US" altLang="zh-CN" sz="2800" b="1" dirty="0">
                <a:latin typeface="+mn-ea"/>
              </a:rPr>
              <a:t>∨(r</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s</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q</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s) </a:t>
            </a:r>
            <a:r>
              <a:rPr lang="en-US" altLang="zh-CN" sz="2800" b="1" dirty="0">
                <a:latin typeface="+mn-ea"/>
              </a:rPr>
              <a:t>∨</a:t>
            </a:r>
            <a:r>
              <a:rPr lang="en-US" altLang="zh-CN" sz="2800" b="1" dirty="0">
                <a:solidFill>
                  <a:srgbClr val="FFC000"/>
                </a:solidFill>
                <a:latin typeface="+mn-ea"/>
              </a:rPr>
              <a:t>(</a:t>
            </a:r>
            <a:r>
              <a:rPr lang="en-US" altLang="zh-CN" sz="2800" b="1" dirty="0">
                <a:solidFill>
                  <a:srgbClr val="FFC000"/>
                </a:solidFill>
                <a:latin typeface="+mn-ea"/>
                <a:sym typeface="Symbol" panose="05050102010706020507" pitchFamily="18" charset="2"/>
              </a:rPr>
              <a:t></a:t>
            </a:r>
            <a:r>
              <a:rPr lang="en-US" altLang="zh-CN" sz="2800" b="1" dirty="0" err="1">
                <a:solidFill>
                  <a:srgbClr val="FFC000"/>
                </a:solidFill>
                <a:latin typeface="+mn-ea"/>
              </a:rPr>
              <a:t>r</a:t>
            </a:r>
            <a:r>
              <a:rPr lang="en-US" altLang="zh-CN" sz="2800" b="1" dirty="0" err="1">
                <a:solidFill>
                  <a:srgbClr val="FFC000"/>
                </a:solidFill>
                <a:latin typeface="+mn-ea"/>
                <a:sym typeface="Kingsoft Phonetic Plain" pitchFamily="2" charset="2"/>
              </a:rPr>
              <a:t>∧</a:t>
            </a:r>
            <a:r>
              <a:rPr lang="en-US" altLang="zh-CN" sz="2800" b="1" dirty="0" err="1">
                <a:solidFill>
                  <a:srgbClr val="FFC000"/>
                </a:solidFill>
                <a:latin typeface="+mn-ea"/>
              </a:rPr>
              <a:t>s</a:t>
            </a:r>
            <a:r>
              <a:rPr lang="en-US" altLang="zh-CN" sz="2800" b="1" dirty="0">
                <a:solidFill>
                  <a:srgbClr val="FFC000"/>
                </a:solidFill>
                <a:latin typeface="+mn-ea"/>
                <a:sym typeface="Kingsoft Phonetic Plain" pitchFamily="2" charset="2"/>
              </a:rPr>
              <a:t>∧</a:t>
            </a:r>
            <a:r>
              <a:rPr lang="en-US" altLang="zh-CN" sz="2800" b="1" dirty="0">
                <a:solidFill>
                  <a:srgbClr val="FFC000"/>
                </a:solidFill>
                <a:latin typeface="+mn-ea"/>
                <a:sym typeface="Symbol" panose="05050102010706020507" pitchFamily="18" charset="2"/>
              </a:rPr>
              <a:t>q</a:t>
            </a:r>
            <a:r>
              <a:rPr lang="en-US" altLang="zh-CN" sz="2800" b="1" dirty="0">
                <a:solidFill>
                  <a:srgbClr val="FFC000"/>
                </a:solidFill>
                <a:latin typeface="+mn-ea"/>
                <a:sym typeface="Kingsoft Phonetic Plain" pitchFamily="2" charset="2"/>
              </a:rPr>
              <a:t>∧</a:t>
            </a:r>
            <a:r>
              <a:rPr lang="en-US" altLang="zh-CN" sz="2800" b="1" dirty="0">
                <a:solidFill>
                  <a:srgbClr val="FFC000"/>
                </a:solidFill>
                <a:latin typeface="+mn-ea"/>
                <a:sym typeface="Symbol" panose="05050102010706020507" pitchFamily="18" charset="2"/>
              </a:rPr>
              <a:t>s)</a:t>
            </a:r>
          </a:p>
          <a:p>
            <a:pPr>
              <a:spcBef>
                <a:spcPct val="0"/>
              </a:spcBef>
              <a:buFont typeface="Wingdings" panose="05000000000000000000" pitchFamily="2" charset="2"/>
              <a:buNone/>
              <a:defRPr/>
            </a:pPr>
            <a:r>
              <a:rPr lang="en-US" altLang="zh-CN" sz="2800" b="1" dirty="0">
                <a:latin typeface="+mn-ea"/>
                <a:sym typeface="Symbol" panose="05050102010706020507" pitchFamily="18" charset="2"/>
              </a:rPr>
              <a:t>(</a:t>
            </a:r>
            <a:r>
              <a:rPr lang="en-US" altLang="zh-CN" sz="2800" b="1" dirty="0">
                <a:latin typeface="+mn-ea"/>
              </a:rPr>
              <a:t>p</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r)</a:t>
            </a:r>
            <a:r>
              <a:rPr lang="en-US" altLang="zh-CN" sz="2800" b="1" dirty="0">
                <a:latin typeface="+mn-ea"/>
              </a:rPr>
              <a:t>∨(</a:t>
            </a:r>
            <a:r>
              <a:rPr lang="en-US" altLang="zh-CN" sz="2800" b="1" dirty="0">
                <a:latin typeface="+mn-ea"/>
                <a:sym typeface="Symbol" panose="05050102010706020507" pitchFamily="18" charset="2"/>
              </a:rPr>
              <a:t></a:t>
            </a:r>
            <a:r>
              <a:rPr lang="en-US" altLang="zh-CN" sz="2800" b="1" dirty="0" err="1">
                <a:latin typeface="+mn-ea"/>
              </a:rPr>
              <a:t>r</a:t>
            </a:r>
            <a:r>
              <a:rPr lang="en-US" altLang="zh-CN" sz="2800" b="1" dirty="0" err="1">
                <a:latin typeface="+mn-ea"/>
                <a:sym typeface="Kingsoft Phonetic Plain" pitchFamily="2" charset="2"/>
              </a:rPr>
              <a:t>∧</a:t>
            </a:r>
            <a:r>
              <a:rPr lang="en-US" altLang="zh-CN" sz="2800" b="1" dirty="0" err="1">
                <a:latin typeface="+mn-ea"/>
              </a:rPr>
              <a:t>s</a:t>
            </a:r>
            <a:r>
              <a:rPr lang="en-US" altLang="zh-CN" sz="2800" b="1" dirty="0">
                <a:latin typeface="+mn-ea"/>
                <a:sym typeface="Symbol" panose="05050102010706020507" pitchFamily="18" charset="2"/>
              </a:rPr>
              <a:t>)</a:t>
            </a:r>
            <a:r>
              <a:rPr lang="en-US" altLang="zh-CN" sz="2800" b="1" dirty="0">
                <a:latin typeface="+mn-ea"/>
              </a:rPr>
              <a:t>∨</a:t>
            </a:r>
            <a:r>
              <a:rPr lang="en-US" altLang="zh-CN" sz="2800" b="1" dirty="0">
                <a:solidFill>
                  <a:srgbClr val="00B050"/>
                </a:solidFill>
                <a:latin typeface="+mn-ea"/>
                <a:sym typeface="Symbol" panose="05050102010706020507" pitchFamily="18" charset="2"/>
              </a:rPr>
              <a:t>(</a:t>
            </a:r>
            <a:r>
              <a:rPr lang="en-US" altLang="zh-CN" sz="2800" b="1" dirty="0">
                <a:solidFill>
                  <a:srgbClr val="00B050"/>
                </a:solidFill>
                <a:latin typeface="+mn-ea"/>
              </a:rPr>
              <a:t>p</a:t>
            </a:r>
            <a:r>
              <a:rPr lang="en-US" altLang="zh-CN" sz="2800" b="1" dirty="0">
                <a:solidFill>
                  <a:srgbClr val="00B050"/>
                </a:solidFill>
                <a:latin typeface="+mn-ea"/>
                <a:sym typeface="Kingsoft Phonetic Plain" pitchFamily="2" charset="2"/>
              </a:rPr>
              <a:t>∧</a:t>
            </a:r>
            <a:r>
              <a:rPr lang="en-US" altLang="zh-CN" sz="2800" b="1" dirty="0">
                <a:solidFill>
                  <a:srgbClr val="00B050"/>
                </a:solidFill>
                <a:latin typeface="+mn-ea"/>
                <a:sym typeface="Symbol" panose="05050102010706020507" pitchFamily="18" charset="2"/>
              </a:rPr>
              <a:t>q</a:t>
            </a:r>
            <a:r>
              <a:rPr lang="en-US" altLang="zh-CN" sz="2800" b="1" dirty="0">
                <a:solidFill>
                  <a:srgbClr val="00B050"/>
                </a:solidFill>
                <a:latin typeface="+mn-ea"/>
                <a:sym typeface="Kingsoft Phonetic Plain" pitchFamily="2" charset="2"/>
              </a:rPr>
              <a:t>∧</a:t>
            </a:r>
            <a:r>
              <a:rPr lang="en-US" altLang="zh-CN" sz="2800" b="1" dirty="0">
                <a:solidFill>
                  <a:srgbClr val="00B050"/>
                </a:solidFill>
                <a:latin typeface="+mn-ea"/>
                <a:sym typeface="Symbol" panose="05050102010706020507" pitchFamily="18" charset="2"/>
              </a:rPr>
              <a:t>s)</a:t>
            </a:r>
            <a:r>
              <a:rPr lang="en-US" altLang="zh-CN" sz="2800" b="1" dirty="0">
                <a:latin typeface="+mn-ea"/>
              </a:rPr>
              <a:t>∨ (r</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s</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q)</a:t>
            </a:r>
            <a:endParaRPr lang="en-US" altLang="zh-CN" sz="2800" b="1" dirty="0">
              <a:latin typeface="+mn-ea"/>
            </a:endParaRPr>
          </a:p>
          <a:p>
            <a:pPr>
              <a:spcBef>
                <a:spcPct val="0"/>
              </a:spcBef>
              <a:buFont typeface="Wingdings" panose="05000000000000000000" pitchFamily="2" charset="2"/>
              <a:buNone/>
              <a:defRPr/>
            </a:pPr>
            <a:r>
              <a:rPr lang="zh-CN" altLang="zh-CN" sz="2800" b="1" dirty="0">
                <a:latin typeface="+mn-ea"/>
              </a:rPr>
              <a:t>可以取</a:t>
            </a:r>
            <a:r>
              <a:rPr lang="zh-CN" altLang="en-US" sz="2800" b="1" dirty="0">
                <a:latin typeface="+mn-ea"/>
                <a:sym typeface="Symbol" panose="05050102010706020507" pitchFamily="18" charset="2"/>
              </a:rPr>
              <a:t></a:t>
            </a:r>
            <a:r>
              <a:rPr lang="en-US" altLang="zh-CN" sz="2800" b="1" dirty="0">
                <a:latin typeface="+mn-ea"/>
              </a:rPr>
              <a:t>p</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r</a:t>
            </a:r>
            <a:r>
              <a:rPr lang="zh-CN" altLang="en-US" sz="2800" b="1" dirty="0">
                <a:latin typeface="+mn-ea"/>
                <a:sym typeface="Symbol" panose="05050102010706020507" pitchFamily="18" charset="2"/>
              </a:rPr>
              <a:t>为</a:t>
            </a:r>
            <a:r>
              <a:rPr lang="en-US" altLang="zh-CN" sz="2800" b="1" dirty="0">
                <a:latin typeface="+mn-ea"/>
                <a:sym typeface="Symbol" panose="05050102010706020507" pitchFamily="18" charset="2"/>
              </a:rPr>
              <a:t>T</a:t>
            </a:r>
            <a:r>
              <a:rPr lang="zh-CN" altLang="en-US" sz="2800" b="1" dirty="0">
                <a:latin typeface="+mn-ea"/>
                <a:sym typeface="Symbol" panose="05050102010706020507" pitchFamily="18" charset="2"/>
              </a:rPr>
              <a:t>，得</a:t>
            </a:r>
            <a:r>
              <a:rPr lang="en-US" altLang="zh-CN" sz="2800" b="1" dirty="0">
                <a:latin typeface="+mn-ea"/>
                <a:sym typeface="Symbol" panose="05050102010706020507" pitchFamily="18" charset="2"/>
              </a:rPr>
              <a:t>B</a:t>
            </a:r>
            <a:r>
              <a:rPr lang="zh-CN" altLang="en-US" sz="2800" b="1" dirty="0">
                <a:latin typeface="+mn-ea"/>
                <a:sym typeface="Symbol" panose="05050102010706020507" pitchFamily="18" charset="2"/>
              </a:rPr>
              <a:t>和</a:t>
            </a:r>
            <a:r>
              <a:rPr lang="en-US" altLang="zh-CN" sz="2800" b="1" dirty="0">
                <a:latin typeface="+mn-ea"/>
                <a:sym typeface="Symbol" panose="05050102010706020507" pitchFamily="18" charset="2"/>
              </a:rPr>
              <a:t>D</a:t>
            </a:r>
            <a:r>
              <a:rPr lang="zh-CN" altLang="en-US" sz="2800" b="1" dirty="0">
                <a:latin typeface="+mn-ea"/>
                <a:sym typeface="Symbol" panose="05050102010706020507" pitchFamily="18" charset="2"/>
              </a:rPr>
              <a:t>去。</a:t>
            </a:r>
          </a:p>
          <a:p>
            <a:pPr>
              <a:spcBef>
                <a:spcPct val="0"/>
              </a:spcBef>
              <a:buFont typeface="Wingdings" panose="05000000000000000000" pitchFamily="2" charset="2"/>
              <a:buNone/>
              <a:defRPr/>
            </a:pPr>
            <a:r>
              <a:rPr lang="zh-CN" altLang="en-US" sz="2800" b="1" dirty="0">
                <a:latin typeface="+mn-ea"/>
                <a:sym typeface="Symbol" panose="05050102010706020507" pitchFamily="18" charset="2"/>
              </a:rPr>
              <a:t>取</a:t>
            </a:r>
            <a:r>
              <a:rPr lang="en-US" altLang="zh-CN" sz="2800" b="1" dirty="0" err="1">
                <a:latin typeface="+mn-ea"/>
              </a:rPr>
              <a:t>r</a:t>
            </a:r>
            <a:r>
              <a:rPr lang="en-US" altLang="zh-CN" sz="2800" b="1" dirty="0" err="1">
                <a:latin typeface="+mn-ea"/>
                <a:sym typeface="Kingsoft Phonetic Plain" pitchFamily="2" charset="2"/>
              </a:rPr>
              <a:t>∧</a:t>
            </a:r>
            <a:r>
              <a:rPr lang="en-US" altLang="zh-CN" sz="2800" b="1" dirty="0" err="1">
                <a:latin typeface="+mn-ea"/>
              </a:rPr>
              <a:t>s</a:t>
            </a:r>
            <a:r>
              <a:rPr lang="zh-CN" altLang="en-US" sz="2800" b="1" dirty="0">
                <a:latin typeface="+mn-ea"/>
                <a:sym typeface="Symbol" panose="05050102010706020507" pitchFamily="18" charset="2"/>
              </a:rPr>
              <a:t>为</a:t>
            </a:r>
            <a:r>
              <a:rPr lang="en-US" altLang="zh-CN" sz="2800" b="1" dirty="0">
                <a:latin typeface="+mn-ea"/>
                <a:sym typeface="Symbol" panose="05050102010706020507" pitchFamily="18" charset="2"/>
              </a:rPr>
              <a:t>T</a:t>
            </a:r>
            <a:r>
              <a:rPr lang="zh-CN" altLang="en-US" sz="2800" b="1" dirty="0">
                <a:latin typeface="+mn-ea"/>
                <a:sym typeface="Symbol" panose="05050102010706020507" pitchFamily="18" charset="2"/>
              </a:rPr>
              <a:t>，得</a:t>
            </a:r>
            <a:r>
              <a:rPr lang="en-US" altLang="zh-CN" sz="2800" b="1" dirty="0">
                <a:latin typeface="+mn-ea"/>
                <a:sym typeface="Symbol" panose="05050102010706020507" pitchFamily="18" charset="2"/>
              </a:rPr>
              <a:t>A</a:t>
            </a:r>
            <a:r>
              <a:rPr lang="zh-CN" altLang="en-US" sz="2800" b="1" dirty="0">
                <a:latin typeface="+mn-ea"/>
                <a:sym typeface="Symbol" panose="05050102010706020507" pitchFamily="18" charset="2"/>
              </a:rPr>
              <a:t>和</a:t>
            </a:r>
            <a:r>
              <a:rPr lang="en-US" altLang="zh-CN" sz="2800" b="1" dirty="0">
                <a:latin typeface="+mn-ea"/>
                <a:sym typeface="Symbol" panose="05050102010706020507" pitchFamily="18" charset="2"/>
              </a:rPr>
              <a:t>D</a:t>
            </a:r>
            <a:r>
              <a:rPr lang="zh-CN" altLang="en-US" sz="2800" b="1" dirty="0">
                <a:latin typeface="+mn-ea"/>
                <a:sym typeface="Symbol" panose="05050102010706020507" pitchFamily="18" charset="2"/>
              </a:rPr>
              <a:t>去，或者</a:t>
            </a:r>
            <a:r>
              <a:rPr lang="en-US" altLang="zh-CN" sz="2800" b="1" dirty="0">
                <a:latin typeface="+mn-ea"/>
                <a:sym typeface="Symbol" panose="05050102010706020507" pitchFamily="18" charset="2"/>
              </a:rPr>
              <a:t>B</a:t>
            </a:r>
            <a:r>
              <a:rPr lang="zh-CN" altLang="en-US" sz="2800" b="1" dirty="0">
                <a:latin typeface="+mn-ea"/>
                <a:sym typeface="Symbol" panose="05050102010706020507" pitchFamily="18" charset="2"/>
              </a:rPr>
              <a:t>和</a:t>
            </a:r>
            <a:r>
              <a:rPr lang="en-US" altLang="zh-CN" sz="2800" b="1" dirty="0">
                <a:latin typeface="+mn-ea"/>
                <a:sym typeface="Symbol" panose="05050102010706020507" pitchFamily="18" charset="2"/>
              </a:rPr>
              <a:t>D</a:t>
            </a:r>
            <a:r>
              <a:rPr lang="zh-CN" altLang="en-US" sz="2800" b="1" dirty="0">
                <a:latin typeface="+mn-ea"/>
                <a:sym typeface="Symbol" panose="05050102010706020507" pitchFamily="18" charset="2"/>
              </a:rPr>
              <a:t>去。</a:t>
            </a:r>
          </a:p>
          <a:p>
            <a:pPr>
              <a:spcBef>
                <a:spcPct val="0"/>
              </a:spcBef>
              <a:buFont typeface="Wingdings" panose="05000000000000000000" pitchFamily="2" charset="2"/>
              <a:buNone/>
              <a:defRPr/>
            </a:pPr>
            <a:r>
              <a:rPr lang="zh-CN" altLang="en-US" sz="2800" b="1" dirty="0">
                <a:latin typeface="+mn-ea"/>
                <a:sym typeface="Symbol" panose="05050102010706020507" pitchFamily="18" charset="2"/>
              </a:rPr>
              <a:t>取</a:t>
            </a:r>
            <a:r>
              <a:rPr lang="en-US" altLang="zh-CN" sz="2800" b="1" dirty="0">
                <a:latin typeface="+mn-ea"/>
              </a:rPr>
              <a:t>r</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s</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q</a:t>
            </a:r>
            <a:r>
              <a:rPr lang="zh-CN" altLang="en-US" sz="2800" b="1" dirty="0">
                <a:latin typeface="+mn-ea"/>
                <a:sym typeface="Symbol" panose="05050102010706020507" pitchFamily="18" charset="2"/>
              </a:rPr>
              <a:t>为</a:t>
            </a:r>
            <a:r>
              <a:rPr lang="en-US" altLang="zh-CN" sz="2800" b="1" dirty="0">
                <a:latin typeface="+mn-ea"/>
                <a:sym typeface="Symbol" panose="05050102010706020507" pitchFamily="18" charset="2"/>
              </a:rPr>
              <a:t>T</a:t>
            </a:r>
            <a:r>
              <a:rPr lang="zh-CN" altLang="en-US" sz="2800" b="1" dirty="0">
                <a:latin typeface="+mn-ea"/>
                <a:sym typeface="Symbol" panose="05050102010706020507" pitchFamily="18" charset="2"/>
              </a:rPr>
              <a:t>，得</a:t>
            </a:r>
            <a:r>
              <a:rPr lang="en-US" altLang="zh-CN" sz="2800" b="1" dirty="0">
                <a:latin typeface="+mn-ea"/>
                <a:sym typeface="Symbol" panose="05050102010706020507" pitchFamily="18" charset="2"/>
              </a:rPr>
              <a:t>A</a:t>
            </a:r>
            <a:r>
              <a:rPr lang="zh-CN" altLang="en-US" sz="2800" b="1" dirty="0">
                <a:latin typeface="+mn-ea"/>
                <a:sym typeface="Symbol" panose="05050102010706020507" pitchFamily="18" charset="2"/>
              </a:rPr>
              <a:t>和</a:t>
            </a:r>
            <a:r>
              <a:rPr lang="en-US" altLang="zh-CN" sz="2800" b="1" dirty="0">
                <a:latin typeface="+mn-ea"/>
                <a:sym typeface="Symbol" panose="05050102010706020507" pitchFamily="18" charset="2"/>
              </a:rPr>
              <a:t>C</a:t>
            </a:r>
            <a:r>
              <a:rPr lang="zh-CN" altLang="en-US" sz="2800" b="1" dirty="0">
                <a:latin typeface="+mn-ea"/>
                <a:sym typeface="Symbol" panose="05050102010706020507" pitchFamily="18" charset="2"/>
              </a:rPr>
              <a:t>去 。</a:t>
            </a:r>
          </a:p>
          <a:p>
            <a:pPr>
              <a:spcBef>
                <a:spcPct val="0"/>
              </a:spcBef>
              <a:buFont typeface="Wingdings" panose="05000000000000000000" pitchFamily="2" charset="2"/>
              <a:buNone/>
              <a:defRPr/>
            </a:pPr>
            <a:r>
              <a:rPr lang="zh-CN" altLang="en-US" sz="2800" b="1" dirty="0">
                <a:latin typeface="+mn-ea"/>
                <a:sym typeface="Symbol" panose="05050102010706020507" pitchFamily="18" charset="2"/>
              </a:rPr>
              <a:t>最后得三种派法：</a:t>
            </a:r>
            <a:r>
              <a:rPr lang="en-US" altLang="zh-CN" sz="2800" b="1" dirty="0">
                <a:latin typeface="+mn-ea"/>
                <a:sym typeface="Symbol" panose="05050102010706020507" pitchFamily="18" charset="2"/>
              </a:rPr>
              <a:t>A</a:t>
            </a:r>
            <a:r>
              <a:rPr lang="zh-CN" altLang="en-US" sz="2800" b="1" dirty="0">
                <a:latin typeface="+mn-ea"/>
                <a:sym typeface="Symbol" panose="05050102010706020507" pitchFamily="18" charset="2"/>
              </a:rPr>
              <a:t>和</a:t>
            </a:r>
            <a:r>
              <a:rPr lang="en-US" altLang="zh-CN" sz="2800" b="1" dirty="0">
                <a:latin typeface="+mn-ea"/>
                <a:sym typeface="Symbol" panose="05050102010706020507" pitchFamily="18" charset="2"/>
              </a:rPr>
              <a:t>C</a:t>
            </a:r>
            <a:r>
              <a:rPr lang="zh-CN" altLang="en-US" sz="2800" b="1" dirty="0">
                <a:latin typeface="+mn-ea"/>
                <a:sym typeface="Symbol" panose="05050102010706020507" pitchFamily="18" charset="2"/>
              </a:rPr>
              <a:t>去、</a:t>
            </a:r>
            <a:r>
              <a:rPr lang="en-US" altLang="zh-CN" sz="2800" b="1" dirty="0">
                <a:latin typeface="+mn-ea"/>
                <a:sym typeface="Symbol" panose="05050102010706020507" pitchFamily="18" charset="2"/>
              </a:rPr>
              <a:t>A</a:t>
            </a:r>
            <a:r>
              <a:rPr lang="zh-CN" altLang="en-US" sz="2800" b="1" dirty="0">
                <a:latin typeface="+mn-ea"/>
                <a:sym typeface="Symbol" panose="05050102010706020507" pitchFamily="18" charset="2"/>
              </a:rPr>
              <a:t>和</a:t>
            </a:r>
            <a:r>
              <a:rPr lang="en-US" altLang="zh-CN" sz="2800" b="1" dirty="0">
                <a:latin typeface="+mn-ea"/>
                <a:sym typeface="Symbol" panose="05050102010706020507" pitchFamily="18" charset="2"/>
              </a:rPr>
              <a:t>D</a:t>
            </a:r>
            <a:r>
              <a:rPr lang="zh-CN" altLang="en-US" sz="2800" b="1" dirty="0">
                <a:latin typeface="+mn-ea"/>
                <a:sym typeface="Symbol" panose="05050102010706020507" pitchFamily="18" charset="2"/>
              </a:rPr>
              <a:t>去、</a:t>
            </a:r>
            <a:r>
              <a:rPr lang="en-US" altLang="zh-CN" sz="2800" b="1" dirty="0">
                <a:latin typeface="+mn-ea"/>
                <a:sym typeface="Symbol" panose="05050102010706020507" pitchFamily="18" charset="2"/>
              </a:rPr>
              <a:t>B</a:t>
            </a:r>
            <a:r>
              <a:rPr lang="zh-CN" altLang="en-US" sz="2800" b="1" dirty="0">
                <a:latin typeface="+mn-ea"/>
                <a:sym typeface="Symbol" panose="05050102010706020507" pitchFamily="18" charset="2"/>
              </a:rPr>
              <a:t>和</a:t>
            </a:r>
            <a:r>
              <a:rPr lang="en-US" altLang="zh-CN" sz="2800" b="1" dirty="0">
                <a:latin typeface="+mn-ea"/>
                <a:sym typeface="Symbol" panose="05050102010706020507" pitchFamily="18" charset="2"/>
              </a:rPr>
              <a:t>D</a:t>
            </a:r>
            <a:r>
              <a:rPr lang="zh-CN" altLang="en-US" sz="2800" b="1" dirty="0">
                <a:latin typeface="+mn-ea"/>
                <a:sym typeface="Symbol" panose="05050102010706020507" pitchFamily="18" charset="2"/>
              </a:rPr>
              <a:t>去。</a:t>
            </a:r>
          </a:p>
        </p:txBody>
      </p:sp>
    </p:spTree>
  </p:cSld>
  <p:clrMapOvr>
    <a:masterClrMapping/>
  </p:clrMapOvr>
  <p:transition>
    <p:blinds/>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FEF5B4F-CF68-4564-B3EE-D7DAD67D56E9}" type="slidenum">
              <a:rPr lang="en-US" altLang="zh-CN" sz="1400" smtClean="0"/>
              <a:pPr>
                <a:spcBef>
                  <a:spcPct val="0"/>
                </a:spcBef>
                <a:buFontTx/>
                <a:buNone/>
              </a:pPr>
              <a:t>19</a:t>
            </a:fld>
            <a:endParaRPr lang="en-US" altLang="zh-CN" sz="1400"/>
          </a:p>
        </p:txBody>
      </p:sp>
      <p:sp>
        <p:nvSpPr>
          <p:cNvPr id="27651" name="Text Box 4"/>
          <p:cNvSpPr txBox="1">
            <a:spLocks noChangeArrowheads="1"/>
          </p:cNvSpPr>
          <p:nvPr/>
        </p:nvSpPr>
        <p:spPr bwMode="auto">
          <a:xfrm>
            <a:off x="323528" y="271929"/>
            <a:ext cx="3816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课堂练习</a:t>
            </a:r>
            <a:r>
              <a:rPr lang="en-US" altLang="zh-CN"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5</a:t>
            </a: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a:t>
            </a:r>
          </a:p>
        </p:txBody>
      </p:sp>
      <p:sp>
        <p:nvSpPr>
          <p:cNvPr id="27652" name="Text Box 5"/>
          <p:cNvSpPr txBox="1">
            <a:spLocks noChangeArrowheads="1"/>
          </p:cNvSpPr>
          <p:nvPr/>
        </p:nvSpPr>
        <p:spPr bwMode="auto">
          <a:xfrm>
            <a:off x="84138" y="1268413"/>
            <a:ext cx="83502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Clr>
                <a:schemeClr val="bg2"/>
              </a:buClr>
              <a:buSzPct val="75000"/>
              <a:buFont typeface="Wingdings" panose="05000000000000000000" pitchFamily="2" charset="2"/>
              <a:buNone/>
            </a:pPr>
            <a:r>
              <a:rPr lang="zh-CN" altLang="en-US" sz="2800" b="1">
                <a:latin typeface="Times New Roman" panose="02020603050405020304" pitchFamily="18" charset="0"/>
              </a:rPr>
              <a:t>           设计一个保密锁的控制电路，锁上共有三个按键</a:t>
            </a:r>
            <a:r>
              <a:rPr lang="en-US" altLang="zh-CN" sz="2800" b="1">
                <a:latin typeface="Times New Roman" panose="02020603050405020304" pitchFamily="18" charset="0"/>
              </a:rPr>
              <a:t>P</a:t>
            </a:r>
            <a:r>
              <a:rPr lang="zh-CN" altLang="en-US" sz="2800" b="1">
                <a:latin typeface="Times New Roman" panose="02020603050405020304" pitchFamily="18" charset="0"/>
              </a:rPr>
              <a:t>，</a:t>
            </a:r>
            <a:r>
              <a:rPr lang="en-US" altLang="zh-CN" sz="2800" b="1">
                <a:latin typeface="Times New Roman" panose="02020603050405020304" pitchFamily="18" charset="0"/>
              </a:rPr>
              <a:t>Q</a:t>
            </a:r>
            <a:r>
              <a:rPr lang="zh-CN" altLang="en-US" sz="2800" b="1">
                <a:latin typeface="Times New Roman" panose="02020603050405020304" pitchFamily="18" charset="0"/>
              </a:rPr>
              <a:t>，</a:t>
            </a:r>
            <a:r>
              <a:rPr lang="en-US" altLang="zh-CN" sz="2800" b="1">
                <a:latin typeface="Times New Roman" panose="02020603050405020304" pitchFamily="18" charset="0"/>
              </a:rPr>
              <a:t>R</a:t>
            </a:r>
            <a:r>
              <a:rPr lang="zh-CN" altLang="en-US" sz="2800" b="1">
                <a:latin typeface="Times New Roman" panose="02020603050405020304" pitchFamily="18" charset="0"/>
              </a:rPr>
              <a:t>。当三键同时按下，或只有</a:t>
            </a:r>
            <a:r>
              <a:rPr lang="en-US" altLang="zh-CN" sz="2800" b="1">
                <a:latin typeface="Times New Roman" panose="02020603050405020304" pitchFamily="18" charset="0"/>
              </a:rPr>
              <a:t>P</a:t>
            </a:r>
            <a:r>
              <a:rPr lang="zh-CN" altLang="en-US" sz="2800" b="1">
                <a:latin typeface="Times New Roman" panose="02020603050405020304" pitchFamily="18" charset="0"/>
              </a:rPr>
              <a:t>，</a:t>
            </a:r>
            <a:r>
              <a:rPr lang="en-US" altLang="zh-CN" sz="2800" b="1">
                <a:latin typeface="Times New Roman" panose="02020603050405020304" pitchFamily="18" charset="0"/>
              </a:rPr>
              <a:t>Q</a:t>
            </a:r>
            <a:r>
              <a:rPr lang="zh-CN" altLang="en-US" sz="2800" b="1">
                <a:latin typeface="Times New Roman" panose="02020603050405020304" pitchFamily="18" charset="0"/>
              </a:rPr>
              <a:t>两键按下，或只有</a:t>
            </a:r>
            <a:r>
              <a:rPr lang="en-US" altLang="zh-CN" sz="2800" b="1">
                <a:latin typeface="Times New Roman" panose="02020603050405020304" pitchFamily="18" charset="0"/>
              </a:rPr>
              <a:t>P</a:t>
            </a:r>
            <a:r>
              <a:rPr lang="zh-CN" altLang="en-US" sz="2800" b="1">
                <a:latin typeface="Times New Roman" panose="02020603050405020304" pitchFamily="18" charset="0"/>
              </a:rPr>
              <a:t>，</a:t>
            </a:r>
            <a:r>
              <a:rPr lang="en-US" altLang="zh-CN" sz="2800" b="1">
                <a:latin typeface="Times New Roman" panose="02020603050405020304" pitchFamily="18" charset="0"/>
              </a:rPr>
              <a:t>Q</a:t>
            </a:r>
            <a:r>
              <a:rPr lang="zh-CN" altLang="en-US" sz="2800" b="1">
                <a:latin typeface="Times New Roman" panose="02020603050405020304" pitchFamily="18" charset="0"/>
              </a:rPr>
              <a:t>其中之一键按下时，锁被打开，求（</a:t>
            </a:r>
            <a:r>
              <a:rPr lang="en-US" altLang="zh-CN" sz="2800" b="1">
                <a:latin typeface="Times New Roman" panose="02020603050405020304" pitchFamily="18" charset="0"/>
              </a:rPr>
              <a:t>1</a:t>
            </a:r>
            <a:r>
              <a:rPr lang="zh-CN" altLang="en-US" sz="2800" b="1">
                <a:latin typeface="Times New Roman" panose="02020603050405020304" pitchFamily="18" charset="0"/>
              </a:rPr>
              <a:t>）写出该所控制电路的真值表</a:t>
            </a:r>
            <a:r>
              <a:rPr lang="en-US" altLang="zh-CN" sz="2800" b="1">
                <a:latin typeface="Times New Roman" panose="02020603050405020304" pitchFamily="18" charset="0"/>
              </a:rPr>
              <a:t>;</a:t>
            </a: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）求该锁控制电路的逻辑关系表达式，并求出最简形式</a:t>
            </a:r>
            <a:r>
              <a:rPr lang="en-US" altLang="zh-CN" sz="2800" b="1">
                <a:latin typeface="Times New Roman" panose="02020603050405020304" pitchFamily="18" charset="0"/>
              </a:rPr>
              <a:t>;</a:t>
            </a:r>
            <a:r>
              <a:rPr lang="zh-CN" altLang="en-US" sz="2800" b="1">
                <a:latin typeface="Times New Roman" panose="02020603050405020304" pitchFamily="18" charset="0"/>
              </a:rPr>
              <a:t>（</a:t>
            </a:r>
            <a:r>
              <a:rPr lang="en-US" altLang="zh-CN" sz="2800" b="1">
                <a:latin typeface="Times New Roman" panose="02020603050405020304" pitchFamily="18" charset="0"/>
              </a:rPr>
              <a:t>3</a:t>
            </a:r>
            <a:r>
              <a:rPr lang="zh-CN" altLang="en-US" sz="2800" b="1">
                <a:latin typeface="Times New Roman" panose="02020603050405020304" pitchFamily="18" charset="0"/>
              </a:rPr>
              <a:t>）画出与最简式对应的逻辑电路图。其中，与门（合取）、或门（析取）和非门（否定）分别表示如下：</a:t>
            </a:r>
          </a:p>
        </p:txBody>
      </p:sp>
      <p:graphicFrame>
        <p:nvGraphicFramePr>
          <p:cNvPr id="27653" name="对象 1"/>
          <p:cNvGraphicFramePr>
            <a:graphicFrameLocks noChangeAspect="1"/>
          </p:cNvGraphicFramePr>
          <p:nvPr/>
        </p:nvGraphicFramePr>
        <p:xfrm>
          <a:off x="2051050" y="4862513"/>
          <a:ext cx="3960813" cy="1328737"/>
        </p:xfrm>
        <a:graphic>
          <a:graphicData uri="http://schemas.openxmlformats.org/presentationml/2006/ole">
            <mc:AlternateContent xmlns:mc="http://schemas.openxmlformats.org/markup-compatibility/2006">
              <mc:Choice xmlns:v="urn:schemas-microsoft-com:vml" Requires="v">
                <p:oleObj r:id="rId3" imgW="2796692" imgH="913828" progId="">
                  <p:embed/>
                </p:oleObj>
              </mc:Choice>
              <mc:Fallback>
                <p:oleObj r:id="rId3" imgW="2796692" imgH="913828"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862513"/>
                        <a:ext cx="3960813" cy="1328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3">
            <a:hlinkClick r:id="" action="ppaction://noaction" highlightClick="1"/>
          </p:cNvPr>
          <p:cNvSpPr>
            <a:spLocks noChangeArrowheads="1"/>
          </p:cNvSpPr>
          <p:nvPr/>
        </p:nvSpPr>
        <p:spPr bwMode="auto">
          <a:xfrm>
            <a:off x="395536" y="2708920"/>
            <a:ext cx="2736304" cy="587853"/>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latin typeface="Times New Roman" panose="02020603050405020304" pitchFamily="18" charset="0"/>
              </a:rPr>
              <a:t>6.</a:t>
            </a:r>
            <a:r>
              <a:rPr lang="zh-CN" altLang="en-US" sz="2800" b="1" dirty="0">
                <a:latin typeface="Times New Roman" panose="02020603050405020304" pitchFamily="18" charset="0"/>
              </a:rPr>
              <a:t>构造推理证明</a:t>
            </a:r>
          </a:p>
        </p:txBody>
      </p:sp>
      <p:sp>
        <p:nvSpPr>
          <p:cNvPr id="4101" name="Rectangle 44">
            <a:hlinkClick r:id="rId3" action="ppaction://hlinksldjump"/>
          </p:cNvPr>
          <p:cNvSpPr>
            <a:spLocks noChangeArrowheads="1"/>
          </p:cNvSpPr>
          <p:nvPr/>
        </p:nvSpPr>
        <p:spPr bwMode="auto">
          <a:xfrm>
            <a:off x="395536" y="2060848"/>
            <a:ext cx="6480720" cy="543739"/>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None/>
            </a:pPr>
            <a:r>
              <a:rPr lang="en-US" altLang="zh-CN" sz="2800" b="1" dirty="0">
                <a:latin typeface="Times New Roman" panose="02020603050405020304" pitchFamily="18" charset="0"/>
              </a:rPr>
              <a:t>5.</a:t>
            </a:r>
            <a:r>
              <a:rPr lang="zh-CN" altLang="en-US" sz="2800" b="1" dirty="0">
                <a:latin typeface="Times New Roman" panose="02020603050405020304" pitchFamily="18" charset="0"/>
              </a:rPr>
              <a:t>组合电路</a:t>
            </a:r>
            <a:r>
              <a:rPr lang="en-US" altLang="zh-CN" sz="2800" b="1" dirty="0">
                <a:latin typeface="Times New Roman" panose="02020603050405020304" pitchFamily="18" charset="0"/>
              </a:rPr>
              <a:t>-</a:t>
            </a:r>
            <a:r>
              <a:rPr lang="zh-CN" altLang="en-US" sz="2800" b="1" dirty="0">
                <a:latin typeface="宋体" panose="02010600030101010101" pitchFamily="2" charset="-122"/>
              </a:rPr>
              <a:t>奎因</a:t>
            </a:r>
            <a:r>
              <a:rPr lang="en-US" altLang="zh-CN" sz="2800" b="1" dirty="0">
                <a:latin typeface="宋体" panose="02010600030101010101" pitchFamily="2" charset="-122"/>
              </a:rPr>
              <a:t>-</a:t>
            </a:r>
            <a:r>
              <a:rPr lang="zh-CN" altLang="en-US" sz="2800" b="1" dirty="0">
                <a:latin typeface="宋体" panose="02010600030101010101" pitchFamily="2" charset="-122"/>
              </a:rPr>
              <a:t>莫可拉斯基方法</a:t>
            </a:r>
            <a:endParaRPr lang="zh-CN" altLang="en-US" sz="2800" b="1" dirty="0">
              <a:latin typeface="Times New Roman" panose="02020603050405020304" pitchFamily="18" charset="0"/>
            </a:endParaRPr>
          </a:p>
        </p:txBody>
      </p:sp>
      <p:sp>
        <p:nvSpPr>
          <p:cNvPr id="4115" name="Rectangle 5"/>
          <p:cNvSpPr>
            <a:spLocks noChangeArrowheads="1"/>
          </p:cNvSpPr>
          <p:nvPr/>
        </p:nvSpPr>
        <p:spPr bwMode="auto">
          <a:xfrm>
            <a:off x="341313" y="1233975"/>
            <a:ext cx="4038600" cy="582612"/>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2800" b="1" dirty="0">
                <a:latin typeface="黑体" panose="02010609060101010101" pitchFamily="49" charset="-122"/>
                <a:ea typeface="黑体" panose="02010609060101010101" pitchFamily="49" charset="-122"/>
              </a:rPr>
              <a:t>重点掌握</a:t>
            </a:r>
            <a:r>
              <a:rPr lang="en-US" altLang="zh-CN" sz="2800" b="1" dirty="0">
                <a:latin typeface="黑体" panose="02010609060101010101" pitchFamily="49" charset="-122"/>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个基本方法</a:t>
            </a:r>
          </a:p>
        </p:txBody>
      </p:sp>
      <p:sp>
        <p:nvSpPr>
          <p:cNvPr id="4116" name="矩形 1"/>
          <p:cNvSpPr>
            <a:spLocks noChangeArrowheads="1"/>
          </p:cNvSpPr>
          <p:nvPr/>
        </p:nvSpPr>
        <p:spPr bwMode="auto">
          <a:xfrm>
            <a:off x="1579284" y="182935"/>
            <a:ext cx="5277407" cy="77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15000"/>
              </a:lnSpc>
              <a:spcBef>
                <a:spcPct val="0"/>
              </a:spcBef>
              <a:buFontTx/>
              <a:buNone/>
            </a:pPr>
            <a:r>
              <a:rPr lang="zh-CN" altLang="en-US" sz="4400" b="1" dirty="0">
                <a:latin typeface="黑体" panose="02010609060101010101" pitchFamily="49" charset="-122"/>
                <a:ea typeface="黑体" panose="02010609060101010101" pitchFamily="49" charset="-122"/>
              </a:rPr>
              <a:t>第一章小结及习题课</a:t>
            </a:r>
          </a:p>
        </p:txBody>
      </p:sp>
    </p:spTree>
  </p:cSld>
  <p:clrMapOvr>
    <a:masterClrMapping/>
  </p:clrMapOvr>
  <p:transition>
    <p:pull dir="rd"/>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68D23DC-0D3E-40A2-B9C6-BE1CE7DCA0F1}" type="slidenum">
              <a:rPr lang="en-US" altLang="zh-CN" sz="1400" smtClean="0"/>
              <a:pPr>
                <a:spcBef>
                  <a:spcPct val="0"/>
                </a:spcBef>
                <a:buFontTx/>
                <a:buNone/>
              </a:pPr>
              <a:t>20</a:t>
            </a:fld>
            <a:endParaRPr lang="en-US" altLang="zh-CN" sz="1400"/>
          </a:p>
        </p:txBody>
      </p:sp>
      <p:sp>
        <p:nvSpPr>
          <p:cNvPr id="28675" name="Text Box 4"/>
          <p:cNvSpPr txBox="1">
            <a:spLocks noChangeArrowheads="1"/>
          </p:cNvSpPr>
          <p:nvPr/>
        </p:nvSpPr>
        <p:spPr bwMode="auto">
          <a:xfrm>
            <a:off x="333375" y="476250"/>
            <a:ext cx="1223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解：</a:t>
            </a:r>
          </a:p>
        </p:txBody>
      </p:sp>
      <p:sp>
        <p:nvSpPr>
          <p:cNvPr id="2" name="矩形 1"/>
          <p:cNvSpPr/>
          <p:nvPr/>
        </p:nvSpPr>
        <p:spPr>
          <a:xfrm>
            <a:off x="333375" y="1268413"/>
            <a:ext cx="8631238" cy="1930400"/>
          </a:xfrm>
          <a:prstGeom prst="rect">
            <a:avLst/>
          </a:prstGeom>
        </p:spPr>
        <p:txBody>
          <a:bodyPr>
            <a:spAutoFit/>
          </a:bodyPr>
          <a:lstStyle/>
          <a:p>
            <a:pPr algn="just">
              <a:lnSpc>
                <a:spcPct val="150000"/>
              </a:lnSpc>
              <a:spcAft>
                <a:spcPts val="0"/>
              </a:spcAft>
              <a:defRPr/>
            </a:pPr>
            <a:r>
              <a:rPr lang="zh-CN" altLang="zh-CN" sz="2800" b="1" kern="100" dirty="0">
                <a:solidFill>
                  <a:srgbClr val="000000"/>
                </a:solidFill>
                <a:latin typeface="+mn-ea"/>
                <a:ea typeface="+mn-ea"/>
                <a:cs typeface="Times New Roman" panose="02020603050405020304" pitchFamily="18" charset="0"/>
              </a:rPr>
              <a:t>设</a:t>
            </a:r>
            <a:r>
              <a:rPr lang="en-US" altLang="zh-CN" sz="2800" b="1" kern="100" dirty="0" err="1">
                <a:solidFill>
                  <a:srgbClr val="000000"/>
                </a:solidFill>
                <a:latin typeface="+mn-ea"/>
                <a:ea typeface="+mn-ea"/>
                <a:cs typeface="Times New Roman" panose="02020603050405020304" pitchFamily="18" charset="0"/>
              </a:rPr>
              <a:t>p,q,r</a:t>
            </a:r>
            <a:r>
              <a:rPr lang="zh-CN" altLang="zh-CN" sz="2800" b="1" kern="100" dirty="0">
                <a:solidFill>
                  <a:srgbClr val="000000"/>
                </a:solidFill>
                <a:latin typeface="+mn-ea"/>
                <a:ea typeface="+mn-ea"/>
                <a:cs typeface="Times New Roman" panose="02020603050405020304" pitchFamily="18" charset="0"/>
              </a:rPr>
              <a:t>分别表示三个按键</a:t>
            </a:r>
            <a:r>
              <a:rPr lang="en-US" altLang="zh-CN" sz="2800" b="1" kern="100" dirty="0">
                <a:solidFill>
                  <a:srgbClr val="000000"/>
                </a:solidFill>
                <a:latin typeface="+mn-ea"/>
                <a:ea typeface="+mn-ea"/>
                <a:cs typeface="Times New Roman" panose="02020603050405020304" pitchFamily="18" charset="0"/>
              </a:rPr>
              <a:t>P</a:t>
            </a:r>
            <a:r>
              <a:rPr lang="zh-CN" altLang="zh-CN" sz="2800" b="1" kern="100" dirty="0">
                <a:solidFill>
                  <a:srgbClr val="000000"/>
                </a:solidFill>
                <a:latin typeface="+mn-ea"/>
                <a:ea typeface="+mn-ea"/>
                <a:cs typeface="Times New Roman" panose="02020603050405020304" pitchFamily="18" charset="0"/>
              </a:rPr>
              <a:t>，</a:t>
            </a:r>
            <a:r>
              <a:rPr lang="en-US" altLang="zh-CN" sz="2800" b="1" kern="100" dirty="0">
                <a:solidFill>
                  <a:srgbClr val="000000"/>
                </a:solidFill>
                <a:latin typeface="+mn-ea"/>
                <a:ea typeface="+mn-ea"/>
                <a:cs typeface="Times New Roman" panose="02020603050405020304" pitchFamily="18" charset="0"/>
              </a:rPr>
              <a:t>Q</a:t>
            </a:r>
            <a:r>
              <a:rPr lang="zh-CN" altLang="zh-CN" sz="2800" b="1" kern="100" dirty="0">
                <a:solidFill>
                  <a:srgbClr val="000000"/>
                </a:solidFill>
                <a:latin typeface="+mn-ea"/>
                <a:ea typeface="+mn-ea"/>
                <a:cs typeface="Times New Roman" panose="02020603050405020304" pitchFamily="18" charset="0"/>
              </a:rPr>
              <a:t>，</a:t>
            </a:r>
            <a:r>
              <a:rPr lang="en-US" altLang="zh-CN" sz="2800" b="1" kern="100" dirty="0">
                <a:solidFill>
                  <a:srgbClr val="000000"/>
                </a:solidFill>
                <a:latin typeface="+mn-ea"/>
                <a:ea typeface="+mn-ea"/>
                <a:cs typeface="Times New Roman" panose="02020603050405020304" pitchFamily="18" charset="0"/>
              </a:rPr>
              <a:t>R</a:t>
            </a:r>
            <a:r>
              <a:rPr lang="zh-CN" altLang="zh-CN" sz="2800" b="1" kern="100" dirty="0">
                <a:solidFill>
                  <a:srgbClr val="000000"/>
                </a:solidFill>
                <a:latin typeface="+mn-ea"/>
                <a:ea typeface="+mn-ea"/>
                <a:cs typeface="Times New Roman" panose="02020603050405020304" pitchFamily="18" charset="0"/>
              </a:rPr>
              <a:t>的状态，</a:t>
            </a:r>
            <a:r>
              <a:rPr lang="en-US" altLang="zh-CN" sz="2800" b="1" kern="100" dirty="0">
                <a:solidFill>
                  <a:srgbClr val="000000"/>
                </a:solidFill>
                <a:latin typeface="+mn-ea"/>
                <a:ea typeface="+mn-ea"/>
                <a:cs typeface="Times New Roman" panose="02020603050405020304" pitchFamily="18" charset="0"/>
              </a:rPr>
              <a:t>1</a:t>
            </a:r>
            <a:r>
              <a:rPr lang="zh-CN" altLang="zh-CN" sz="2800" b="1" kern="100" dirty="0">
                <a:solidFill>
                  <a:srgbClr val="000000"/>
                </a:solidFill>
                <a:latin typeface="+mn-ea"/>
                <a:ea typeface="+mn-ea"/>
                <a:cs typeface="Times New Roman" panose="02020603050405020304" pitchFamily="18" charset="0"/>
              </a:rPr>
              <a:t>为按下，</a:t>
            </a:r>
            <a:r>
              <a:rPr lang="en-US" altLang="zh-CN" sz="2800" b="1" kern="100" dirty="0">
                <a:solidFill>
                  <a:srgbClr val="000000"/>
                </a:solidFill>
                <a:latin typeface="+mn-ea"/>
                <a:ea typeface="+mn-ea"/>
                <a:cs typeface="Times New Roman" panose="02020603050405020304" pitchFamily="18" charset="0"/>
              </a:rPr>
              <a:t>0</a:t>
            </a:r>
            <a:r>
              <a:rPr lang="zh-CN" altLang="zh-CN" sz="2800" b="1" kern="100" dirty="0">
                <a:solidFill>
                  <a:srgbClr val="000000"/>
                </a:solidFill>
                <a:latin typeface="+mn-ea"/>
                <a:ea typeface="+mn-ea"/>
                <a:cs typeface="Times New Roman" panose="02020603050405020304" pitchFamily="18" charset="0"/>
              </a:rPr>
              <a:t>为松开。 </a:t>
            </a:r>
            <a:r>
              <a:rPr lang="en-US" altLang="zh-CN" sz="2800" b="1" kern="100" dirty="0">
                <a:solidFill>
                  <a:srgbClr val="000000"/>
                </a:solidFill>
                <a:latin typeface="+mn-ea"/>
                <a:ea typeface="+mn-ea"/>
                <a:cs typeface="Times New Roman" panose="02020603050405020304" pitchFamily="18" charset="0"/>
              </a:rPr>
              <a:t>F</a:t>
            </a:r>
            <a:r>
              <a:rPr lang="zh-CN" altLang="zh-CN" sz="2800" b="1" kern="100" dirty="0">
                <a:solidFill>
                  <a:srgbClr val="000000"/>
                </a:solidFill>
                <a:latin typeface="+mn-ea"/>
                <a:ea typeface="+mn-ea"/>
                <a:cs typeface="Times New Roman" panose="02020603050405020304" pitchFamily="18" charset="0"/>
              </a:rPr>
              <a:t>表示保密锁的状态，</a:t>
            </a:r>
            <a:r>
              <a:rPr lang="en-US" altLang="zh-CN" sz="2800" b="1" kern="100" dirty="0">
                <a:solidFill>
                  <a:srgbClr val="000000"/>
                </a:solidFill>
                <a:latin typeface="+mn-ea"/>
                <a:ea typeface="+mn-ea"/>
                <a:cs typeface="Times New Roman" panose="02020603050405020304" pitchFamily="18" charset="0"/>
              </a:rPr>
              <a:t>1</a:t>
            </a:r>
            <a:r>
              <a:rPr lang="zh-CN" altLang="zh-CN" sz="2800" b="1" kern="100" dirty="0">
                <a:solidFill>
                  <a:srgbClr val="000000"/>
                </a:solidFill>
                <a:latin typeface="+mn-ea"/>
                <a:ea typeface="+mn-ea"/>
                <a:cs typeface="Times New Roman" panose="02020603050405020304" pitchFamily="18" charset="0"/>
              </a:rPr>
              <a:t>为打开，</a:t>
            </a:r>
            <a:r>
              <a:rPr lang="en-US" altLang="zh-CN" sz="2800" b="1" kern="100" dirty="0">
                <a:solidFill>
                  <a:srgbClr val="000000"/>
                </a:solidFill>
                <a:latin typeface="+mn-ea"/>
                <a:ea typeface="+mn-ea"/>
                <a:cs typeface="Times New Roman" panose="02020603050405020304" pitchFamily="18" charset="0"/>
              </a:rPr>
              <a:t>0</a:t>
            </a:r>
            <a:r>
              <a:rPr lang="zh-CN" altLang="zh-CN" sz="2800" b="1" kern="100" dirty="0">
                <a:solidFill>
                  <a:srgbClr val="000000"/>
                </a:solidFill>
                <a:latin typeface="+mn-ea"/>
                <a:ea typeface="+mn-ea"/>
                <a:cs typeface="Times New Roman" panose="02020603050405020304" pitchFamily="18" charset="0"/>
              </a:rPr>
              <a:t>为关闭。</a:t>
            </a:r>
            <a:r>
              <a:rPr lang="en-US" altLang="zh-CN" sz="2800" b="1" kern="100" dirty="0">
                <a:solidFill>
                  <a:srgbClr val="000000"/>
                </a:solidFill>
                <a:latin typeface="+mn-ea"/>
                <a:ea typeface="+mn-ea"/>
                <a:cs typeface="Times New Roman" panose="02020603050405020304" pitchFamily="18" charset="0"/>
              </a:rPr>
              <a:t>   </a:t>
            </a:r>
            <a:r>
              <a:rPr lang="zh-CN" altLang="zh-CN" sz="2800" b="1" kern="100" dirty="0">
                <a:solidFill>
                  <a:srgbClr val="000000"/>
                </a:solidFill>
                <a:latin typeface="+mn-ea"/>
                <a:ea typeface="+mn-ea"/>
                <a:cs typeface="Times New Roman" panose="02020603050405020304" pitchFamily="18" charset="0"/>
              </a:rPr>
              <a:t>（</a:t>
            </a:r>
            <a:r>
              <a:rPr lang="en-US" altLang="zh-CN" sz="2800" b="1" kern="100" dirty="0">
                <a:solidFill>
                  <a:srgbClr val="000000"/>
                </a:solidFill>
                <a:latin typeface="+mn-ea"/>
                <a:ea typeface="+mn-ea"/>
                <a:cs typeface="Times New Roman" panose="02020603050405020304" pitchFamily="18" charset="0"/>
              </a:rPr>
              <a:t>1</a:t>
            </a:r>
            <a:r>
              <a:rPr lang="zh-CN" altLang="zh-CN" sz="2800" b="1" kern="100" dirty="0">
                <a:solidFill>
                  <a:srgbClr val="000000"/>
                </a:solidFill>
                <a:latin typeface="+mn-ea"/>
                <a:ea typeface="+mn-ea"/>
                <a:cs typeface="Times New Roman" panose="02020603050405020304" pitchFamily="18" charset="0"/>
              </a:rPr>
              <a:t>）根据题意写出真值表：</a:t>
            </a:r>
            <a:r>
              <a:rPr lang="en-US" altLang="zh-CN" sz="2800" b="1" kern="100" dirty="0">
                <a:solidFill>
                  <a:srgbClr val="000000"/>
                </a:solidFill>
                <a:latin typeface="+mn-ea"/>
                <a:ea typeface="+mn-ea"/>
                <a:cs typeface="Times New Roman" panose="02020603050405020304" pitchFamily="18" charset="0"/>
              </a:rPr>
              <a:t>        </a:t>
            </a:r>
            <a:endParaRPr lang="zh-CN" altLang="zh-CN" sz="2800" b="1" kern="100" dirty="0">
              <a:latin typeface="+mn-ea"/>
              <a:ea typeface="+mn-ea"/>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657778576"/>
              </p:ext>
            </p:extLst>
          </p:nvPr>
        </p:nvGraphicFramePr>
        <p:xfrm>
          <a:off x="1403648" y="3263897"/>
          <a:ext cx="4826000" cy="3219453"/>
        </p:xfrm>
        <a:graphic>
          <a:graphicData uri="http://schemas.openxmlformats.org/drawingml/2006/table">
            <a:tbl>
              <a:tblPr firstRow="1" firstCol="1" bandRow="1">
                <a:tableStyleId>{5C22544A-7EE6-4342-B048-85BDC9FD1C3A}</a:tableStyleId>
              </a:tblPr>
              <a:tblGrid>
                <a:gridCol w="1056893">
                  <a:extLst>
                    <a:ext uri="{9D8B030D-6E8A-4147-A177-3AD203B41FA5}">
                      <a16:colId xmlns:a16="http://schemas.microsoft.com/office/drawing/2014/main" val="20000"/>
                    </a:ext>
                  </a:extLst>
                </a:gridCol>
                <a:gridCol w="1256369">
                  <a:extLst>
                    <a:ext uri="{9D8B030D-6E8A-4147-A177-3AD203B41FA5}">
                      <a16:colId xmlns:a16="http://schemas.microsoft.com/office/drawing/2014/main" val="20001"/>
                    </a:ext>
                  </a:extLst>
                </a:gridCol>
                <a:gridCol w="1256369">
                  <a:extLst>
                    <a:ext uri="{9D8B030D-6E8A-4147-A177-3AD203B41FA5}">
                      <a16:colId xmlns:a16="http://schemas.microsoft.com/office/drawing/2014/main" val="20002"/>
                    </a:ext>
                  </a:extLst>
                </a:gridCol>
                <a:gridCol w="1256369">
                  <a:extLst>
                    <a:ext uri="{9D8B030D-6E8A-4147-A177-3AD203B41FA5}">
                      <a16:colId xmlns:a16="http://schemas.microsoft.com/office/drawing/2014/main" val="20003"/>
                    </a:ext>
                  </a:extLst>
                </a:gridCol>
              </a:tblGrid>
              <a:tr h="357717">
                <a:tc>
                  <a:txBody>
                    <a:bodyPr/>
                    <a:lstStyle/>
                    <a:p>
                      <a:pPr algn="ctr">
                        <a:spcAft>
                          <a:spcPts val="0"/>
                        </a:spcAft>
                      </a:pPr>
                      <a:r>
                        <a:rPr lang="en-US" sz="1800" kern="100" dirty="0">
                          <a:solidFill>
                            <a:schemeClr val="tx1"/>
                          </a:solidFill>
                          <a:effectLst/>
                        </a:rPr>
                        <a:t>p</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kern="100" dirty="0">
                          <a:solidFill>
                            <a:schemeClr val="tx1"/>
                          </a:solidFill>
                          <a:effectLst/>
                        </a:rPr>
                        <a:t>q</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kern="100" dirty="0">
                          <a:solidFill>
                            <a:schemeClr val="tx1"/>
                          </a:solidFill>
                          <a:effectLst/>
                        </a:rPr>
                        <a:t>r</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kern="100" dirty="0">
                          <a:solidFill>
                            <a:schemeClr val="tx1"/>
                          </a:solidFill>
                          <a:effectLst/>
                        </a:rPr>
                        <a:t>F</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extLst>
                  <a:ext uri="{0D108BD9-81ED-4DB2-BD59-A6C34878D82A}">
                    <a16:rowId xmlns:a16="http://schemas.microsoft.com/office/drawing/2014/main" val="10000"/>
                  </a:ext>
                </a:extLst>
              </a:tr>
              <a:tr h="357717">
                <a:tc>
                  <a:txBody>
                    <a:bodyPr/>
                    <a:lstStyle/>
                    <a:p>
                      <a:pPr algn="ctr">
                        <a:spcAft>
                          <a:spcPts val="0"/>
                        </a:spcAft>
                      </a:pPr>
                      <a:r>
                        <a:rPr lang="en-US" sz="1800" b="0" kern="100" dirty="0">
                          <a:solidFill>
                            <a:schemeClr val="tx1"/>
                          </a:solidFill>
                          <a:effectLst/>
                        </a:rPr>
                        <a:t>0</a:t>
                      </a:r>
                      <a:endParaRPr lang="zh-CN" sz="18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spcAft>
                          <a:spcPts val="0"/>
                        </a:spcAft>
                      </a:pPr>
                      <a:r>
                        <a:rPr lang="en-US" sz="1800" kern="100" dirty="0">
                          <a:solidFill>
                            <a:schemeClr val="tx1"/>
                          </a:solidFill>
                          <a:effectLst/>
                        </a:rPr>
                        <a:t>0</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kern="100" dirty="0">
                          <a:solidFill>
                            <a:schemeClr val="tx1"/>
                          </a:solidFill>
                          <a:effectLst/>
                        </a:rPr>
                        <a:t>0</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b="1" kern="100" dirty="0">
                          <a:solidFill>
                            <a:schemeClr val="tx1"/>
                          </a:solidFill>
                          <a:effectLst/>
                        </a:rPr>
                        <a:t>0</a:t>
                      </a:r>
                      <a:endParaRPr lang="zh-CN" sz="1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extLst>
                  <a:ext uri="{0D108BD9-81ED-4DB2-BD59-A6C34878D82A}">
                    <a16:rowId xmlns:a16="http://schemas.microsoft.com/office/drawing/2014/main" val="10001"/>
                  </a:ext>
                </a:extLst>
              </a:tr>
              <a:tr h="357717">
                <a:tc>
                  <a:txBody>
                    <a:bodyPr/>
                    <a:lstStyle/>
                    <a:p>
                      <a:pPr algn="ctr">
                        <a:spcAft>
                          <a:spcPts val="0"/>
                        </a:spcAft>
                      </a:pPr>
                      <a:r>
                        <a:rPr lang="en-US" sz="1800" b="0" kern="100" dirty="0">
                          <a:solidFill>
                            <a:schemeClr val="tx1"/>
                          </a:solidFill>
                          <a:effectLst/>
                        </a:rPr>
                        <a:t>0</a:t>
                      </a:r>
                      <a:endParaRPr lang="zh-CN" sz="18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spcAft>
                          <a:spcPts val="0"/>
                        </a:spcAft>
                      </a:pPr>
                      <a:r>
                        <a:rPr lang="en-US" sz="1800" kern="100" dirty="0">
                          <a:solidFill>
                            <a:schemeClr val="tx1"/>
                          </a:solidFill>
                          <a:effectLst/>
                        </a:rPr>
                        <a:t>0</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kern="100" dirty="0">
                          <a:solidFill>
                            <a:schemeClr val="tx1"/>
                          </a:solidFill>
                          <a:effectLst/>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b="1" kern="100">
                          <a:solidFill>
                            <a:schemeClr val="tx1"/>
                          </a:solidFill>
                          <a:effectLst/>
                        </a:rPr>
                        <a:t>0</a:t>
                      </a:r>
                      <a:endParaRPr lang="zh-CN" sz="18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extLst>
                  <a:ext uri="{0D108BD9-81ED-4DB2-BD59-A6C34878D82A}">
                    <a16:rowId xmlns:a16="http://schemas.microsoft.com/office/drawing/2014/main" val="10002"/>
                  </a:ext>
                </a:extLst>
              </a:tr>
              <a:tr h="357717">
                <a:tc>
                  <a:txBody>
                    <a:bodyPr/>
                    <a:lstStyle/>
                    <a:p>
                      <a:pPr algn="ctr">
                        <a:spcAft>
                          <a:spcPts val="0"/>
                        </a:spcAft>
                      </a:pPr>
                      <a:r>
                        <a:rPr lang="en-US" sz="1800" b="0" kern="100" dirty="0">
                          <a:solidFill>
                            <a:schemeClr val="tx1"/>
                          </a:solidFill>
                          <a:effectLst/>
                        </a:rPr>
                        <a:t>0</a:t>
                      </a:r>
                      <a:endParaRPr lang="zh-CN" sz="18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spcAft>
                          <a:spcPts val="0"/>
                        </a:spcAft>
                      </a:pPr>
                      <a:r>
                        <a:rPr lang="en-US" sz="1800" kern="100">
                          <a:solidFill>
                            <a:schemeClr val="tx1"/>
                          </a:solidFill>
                          <a:effectLst/>
                        </a:rPr>
                        <a:t>1</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kern="100" dirty="0">
                          <a:solidFill>
                            <a:schemeClr val="tx1"/>
                          </a:solidFill>
                          <a:effectLst/>
                        </a:rPr>
                        <a:t>0</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b="1" kern="100" dirty="0">
                          <a:solidFill>
                            <a:srgbClr val="FF0000"/>
                          </a:solidFill>
                          <a:effectLst/>
                        </a:rPr>
                        <a:t>1</a:t>
                      </a:r>
                      <a:endParaRPr lang="zh-CN" sz="18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extLst>
                  <a:ext uri="{0D108BD9-81ED-4DB2-BD59-A6C34878D82A}">
                    <a16:rowId xmlns:a16="http://schemas.microsoft.com/office/drawing/2014/main" val="10003"/>
                  </a:ext>
                </a:extLst>
              </a:tr>
              <a:tr h="357717">
                <a:tc>
                  <a:txBody>
                    <a:bodyPr/>
                    <a:lstStyle/>
                    <a:p>
                      <a:pPr algn="ctr">
                        <a:spcAft>
                          <a:spcPts val="0"/>
                        </a:spcAft>
                      </a:pPr>
                      <a:r>
                        <a:rPr lang="en-US" sz="1800" b="0" kern="100" dirty="0">
                          <a:solidFill>
                            <a:schemeClr val="tx1"/>
                          </a:solidFill>
                          <a:effectLst/>
                        </a:rPr>
                        <a:t>0</a:t>
                      </a:r>
                      <a:endParaRPr lang="zh-CN" sz="18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spcAft>
                          <a:spcPts val="0"/>
                        </a:spcAft>
                      </a:pPr>
                      <a:r>
                        <a:rPr lang="en-US" sz="1800" kern="100">
                          <a:solidFill>
                            <a:schemeClr val="tx1"/>
                          </a:solidFill>
                          <a:effectLst/>
                        </a:rPr>
                        <a:t>1</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kern="100">
                          <a:solidFill>
                            <a:schemeClr val="tx1"/>
                          </a:solidFill>
                          <a:effectLst/>
                        </a:rPr>
                        <a:t>1</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b="1" kern="100" dirty="0">
                          <a:solidFill>
                            <a:schemeClr val="tx1"/>
                          </a:solidFill>
                          <a:effectLst/>
                        </a:rPr>
                        <a:t>0</a:t>
                      </a:r>
                      <a:endParaRPr lang="zh-CN" sz="1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extLst>
                  <a:ext uri="{0D108BD9-81ED-4DB2-BD59-A6C34878D82A}">
                    <a16:rowId xmlns:a16="http://schemas.microsoft.com/office/drawing/2014/main" val="10004"/>
                  </a:ext>
                </a:extLst>
              </a:tr>
              <a:tr h="357717">
                <a:tc>
                  <a:txBody>
                    <a:bodyPr/>
                    <a:lstStyle/>
                    <a:p>
                      <a:pPr algn="ctr">
                        <a:spcAft>
                          <a:spcPts val="0"/>
                        </a:spcAft>
                      </a:pPr>
                      <a:r>
                        <a:rPr lang="en-US" sz="1800" b="0" kern="100" dirty="0">
                          <a:solidFill>
                            <a:schemeClr val="tx1"/>
                          </a:solidFill>
                          <a:effectLst/>
                        </a:rPr>
                        <a:t>1</a:t>
                      </a:r>
                      <a:endParaRPr lang="zh-CN" sz="18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spcAft>
                          <a:spcPts val="0"/>
                        </a:spcAft>
                      </a:pPr>
                      <a:r>
                        <a:rPr lang="en-US" sz="1800" kern="100">
                          <a:solidFill>
                            <a:schemeClr val="tx1"/>
                          </a:solidFill>
                          <a:effectLst/>
                        </a:rPr>
                        <a:t>0</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kern="100">
                          <a:solidFill>
                            <a:schemeClr val="tx1"/>
                          </a:solidFill>
                          <a:effectLst/>
                        </a:rPr>
                        <a:t>0</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b="1" kern="100" dirty="0">
                          <a:solidFill>
                            <a:srgbClr val="FF0000"/>
                          </a:solidFill>
                          <a:effectLst/>
                        </a:rPr>
                        <a:t>1</a:t>
                      </a:r>
                      <a:endParaRPr lang="zh-CN" sz="18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extLst>
                  <a:ext uri="{0D108BD9-81ED-4DB2-BD59-A6C34878D82A}">
                    <a16:rowId xmlns:a16="http://schemas.microsoft.com/office/drawing/2014/main" val="10005"/>
                  </a:ext>
                </a:extLst>
              </a:tr>
              <a:tr h="357717">
                <a:tc>
                  <a:txBody>
                    <a:bodyPr/>
                    <a:lstStyle/>
                    <a:p>
                      <a:pPr algn="ctr">
                        <a:spcAft>
                          <a:spcPts val="0"/>
                        </a:spcAft>
                      </a:pPr>
                      <a:r>
                        <a:rPr lang="en-US" sz="1800" b="0" kern="100" dirty="0">
                          <a:solidFill>
                            <a:schemeClr val="tx1"/>
                          </a:solidFill>
                          <a:effectLst/>
                        </a:rPr>
                        <a:t>1</a:t>
                      </a:r>
                      <a:endParaRPr lang="zh-CN" sz="18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spcAft>
                          <a:spcPts val="0"/>
                        </a:spcAft>
                      </a:pPr>
                      <a:r>
                        <a:rPr lang="en-US" sz="1800" kern="100">
                          <a:solidFill>
                            <a:schemeClr val="tx1"/>
                          </a:solidFill>
                          <a:effectLst/>
                        </a:rPr>
                        <a:t>0</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kern="100">
                          <a:solidFill>
                            <a:schemeClr val="tx1"/>
                          </a:solidFill>
                          <a:effectLst/>
                        </a:rPr>
                        <a:t>1</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b="1" kern="100" dirty="0">
                          <a:solidFill>
                            <a:schemeClr val="tx1"/>
                          </a:solidFill>
                          <a:effectLst/>
                        </a:rPr>
                        <a:t>0</a:t>
                      </a:r>
                      <a:endParaRPr lang="zh-CN" sz="1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extLst>
                  <a:ext uri="{0D108BD9-81ED-4DB2-BD59-A6C34878D82A}">
                    <a16:rowId xmlns:a16="http://schemas.microsoft.com/office/drawing/2014/main" val="10006"/>
                  </a:ext>
                </a:extLst>
              </a:tr>
              <a:tr h="357717">
                <a:tc>
                  <a:txBody>
                    <a:bodyPr/>
                    <a:lstStyle/>
                    <a:p>
                      <a:pPr algn="ctr">
                        <a:spcAft>
                          <a:spcPts val="0"/>
                        </a:spcAft>
                      </a:pPr>
                      <a:r>
                        <a:rPr lang="en-US" sz="1800" b="0" kern="100" dirty="0">
                          <a:solidFill>
                            <a:schemeClr val="tx1"/>
                          </a:solidFill>
                          <a:effectLst/>
                        </a:rPr>
                        <a:t>1</a:t>
                      </a:r>
                      <a:endParaRPr lang="zh-CN" sz="18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spcAft>
                          <a:spcPts val="0"/>
                        </a:spcAft>
                      </a:pPr>
                      <a:r>
                        <a:rPr lang="en-US" sz="1800" kern="100">
                          <a:solidFill>
                            <a:schemeClr val="tx1"/>
                          </a:solidFill>
                          <a:effectLst/>
                        </a:rPr>
                        <a:t>1</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kern="100">
                          <a:solidFill>
                            <a:schemeClr val="tx1"/>
                          </a:solidFill>
                          <a:effectLst/>
                        </a:rPr>
                        <a:t>0</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b="1" kern="100" dirty="0">
                          <a:solidFill>
                            <a:srgbClr val="FF0000"/>
                          </a:solidFill>
                          <a:effectLst/>
                        </a:rPr>
                        <a:t>1</a:t>
                      </a:r>
                      <a:endParaRPr lang="zh-CN" sz="18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extLst>
                  <a:ext uri="{0D108BD9-81ED-4DB2-BD59-A6C34878D82A}">
                    <a16:rowId xmlns:a16="http://schemas.microsoft.com/office/drawing/2014/main" val="10007"/>
                  </a:ext>
                </a:extLst>
              </a:tr>
              <a:tr h="357717">
                <a:tc>
                  <a:txBody>
                    <a:bodyPr/>
                    <a:lstStyle/>
                    <a:p>
                      <a:pPr algn="ctr">
                        <a:spcAft>
                          <a:spcPts val="0"/>
                        </a:spcAft>
                      </a:pPr>
                      <a:r>
                        <a:rPr lang="en-US" sz="1800" b="0" kern="100" dirty="0">
                          <a:solidFill>
                            <a:schemeClr val="tx1"/>
                          </a:solidFill>
                          <a:effectLst/>
                        </a:rPr>
                        <a:t>1</a:t>
                      </a:r>
                      <a:endParaRPr lang="zh-CN" sz="18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spcAft>
                          <a:spcPts val="0"/>
                        </a:spcAft>
                      </a:pPr>
                      <a:r>
                        <a:rPr lang="en-US" sz="1800" kern="100">
                          <a:solidFill>
                            <a:schemeClr val="tx1"/>
                          </a:solidFill>
                          <a:effectLst/>
                        </a:rPr>
                        <a:t>1</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kern="100">
                          <a:solidFill>
                            <a:schemeClr val="tx1"/>
                          </a:solidFill>
                          <a:effectLst/>
                        </a:rPr>
                        <a:t>1</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tc>
                  <a:txBody>
                    <a:bodyPr/>
                    <a:lstStyle/>
                    <a:p>
                      <a:pPr algn="ctr">
                        <a:spcAft>
                          <a:spcPts val="0"/>
                        </a:spcAft>
                      </a:pPr>
                      <a:r>
                        <a:rPr lang="en-US" sz="1800" b="1" kern="100" dirty="0">
                          <a:solidFill>
                            <a:srgbClr val="FF0000"/>
                          </a:solidFill>
                          <a:effectLst/>
                        </a:rPr>
                        <a:t>1</a:t>
                      </a:r>
                      <a:endParaRPr lang="zh-CN" sz="18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601" marR="68601"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235A558-276A-42B0-BAC9-6FDBE5CEEDF2}" type="slidenum">
              <a:rPr lang="en-US" altLang="zh-CN" sz="1400" smtClean="0"/>
              <a:pPr>
                <a:spcBef>
                  <a:spcPct val="0"/>
                </a:spcBef>
                <a:buFontTx/>
                <a:buNone/>
              </a:pPr>
              <a:t>21</a:t>
            </a:fld>
            <a:endParaRPr lang="en-US" altLang="zh-CN" sz="1400"/>
          </a:p>
        </p:txBody>
      </p:sp>
      <p:sp>
        <p:nvSpPr>
          <p:cNvPr id="29699" name="Text Box 4"/>
          <p:cNvSpPr txBox="1">
            <a:spLocks noChangeArrowheads="1"/>
          </p:cNvSpPr>
          <p:nvPr/>
        </p:nvSpPr>
        <p:spPr bwMode="auto">
          <a:xfrm>
            <a:off x="333375" y="476250"/>
            <a:ext cx="1223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解：</a:t>
            </a:r>
          </a:p>
        </p:txBody>
      </p:sp>
      <p:sp>
        <p:nvSpPr>
          <p:cNvPr id="15" name="矩形 14"/>
          <p:cNvSpPr/>
          <p:nvPr/>
        </p:nvSpPr>
        <p:spPr>
          <a:xfrm>
            <a:off x="-14288" y="1268413"/>
            <a:ext cx="4102101" cy="638175"/>
          </a:xfrm>
          <a:prstGeom prst="rect">
            <a:avLst/>
          </a:prstGeom>
        </p:spPr>
        <p:txBody>
          <a:bodyPr wrap="none">
            <a:spAutoFit/>
          </a:bodyPr>
          <a:lstStyle/>
          <a:p>
            <a:pPr indent="304800" algn="just">
              <a:lnSpc>
                <a:spcPct val="150000"/>
              </a:lnSpc>
              <a:spcAft>
                <a:spcPts val="0"/>
              </a:spcAft>
              <a:defRPr/>
            </a:pPr>
            <a:r>
              <a:rPr lang="en-US" altLang="zh-CN" sz="2800" b="1" kern="100" dirty="0">
                <a:latin typeface="+mn-ea"/>
                <a:ea typeface="+mn-ea"/>
                <a:cs typeface="Times New Roman" panose="02020603050405020304" pitchFamily="18" charset="0"/>
              </a:rPr>
              <a:t>(2) </a:t>
            </a:r>
            <a:r>
              <a:rPr lang="zh-CN" altLang="zh-CN" sz="2800" b="1" kern="100" dirty="0">
                <a:latin typeface="+mn-ea"/>
                <a:ea typeface="+mn-ea"/>
                <a:cs typeface="Times New Roman" panose="02020603050405020304" pitchFamily="18" charset="0"/>
              </a:rPr>
              <a:t>逻辑关系表达式：</a:t>
            </a:r>
          </a:p>
        </p:txBody>
      </p:sp>
      <p:sp>
        <p:nvSpPr>
          <p:cNvPr id="29701" name="Rectangle 12"/>
          <p:cNvSpPr>
            <a:spLocks noChangeArrowheads="1"/>
          </p:cNvSpPr>
          <p:nvPr/>
        </p:nvSpPr>
        <p:spPr bwMode="auto">
          <a:xfrm>
            <a:off x="684213" y="2039938"/>
            <a:ext cx="537527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aphicFrame>
        <p:nvGraphicFramePr>
          <p:cNvPr id="29702" name="对象 16"/>
          <p:cNvGraphicFramePr>
            <a:graphicFrameLocks noChangeAspect="1"/>
          </p:cNvGraphicFramePr>
          <p:nvPr>
            <p:extLst>
              <p:ext uri="{D42A27DB-BD31-4B8C-83A1-F6EECF244321}">
                <p14:modId xmlns:p14="http://schemas.microsoft.com/office/powerpoint/2010/main" val="451073653"/>
              </p:ext>
            </p:extLst>
          </p:nvPr>
        </p:nvGraphicFramePr>
        <p:xfrm>
          <a:off x="1043608" y="1869848"/>
          <a:ext cx="7874000" cy="571500"/>
        </p:xfrm>
        <a:graphic>
          <a:graphicData uri="http://schemas.openxmlformats.org/presentationml/2006/ole">
            <mc:AlternateContent xmlns:mc="http://schemas.openxmlformats.org/markup-compatibility/2006">
              <mc:Choice xmlns:v="urn:schemas-microsoft-com:vml" Requires="v">
                <p:oleObj name="公式" r:id="rId2" imgW="4699000" imgH="203200" progId="">
                  <p:embed/>
                </p:oleObj>
              </mc:Choice>
              <mc:Fallback>
                <p:oleObj name="公式" r:id="rId2" imgW="4699000" imgH="203200" progId="">
                  <p:embed/>
                  <p:pic>
                    <p:nvPicPr>
                      <p:cNvPr id="0"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869848"/>
                        <a:ext cx="7874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3" name="Rectangle 13"/>
          <p:cNvSpPr>
            <a:spLocks noChangeArrowheads="1"/>
          </p:cNvSpPr>
          <p:nvPr/>
        </p:nvSpPr>
        <p:spPr bwMode="auto">
          <a:xfrm>
            <a:off x="684213" y="2124075"/>
            <a:ext cx="53752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200">
                <a:solidFill>
                  <a:srgbClr val="000000"/>
                </a:solidFill>
                <a:latin typeface="Calibri" panose="020F0502020204030204" pitchFamily="34" charset="0"/>
                <a:cs typeface="Times New Roman" panose="02020603050405020304" pitchFamily="18" charset="0"/>
              </a:rPr>
              <a:t> </a:t>
            </a:r>
            <a:r>
              <a:rPr lang="en-US" altLang="zh-CN" sz="800"/>
              <a:t> </a:t>
            </a:r>
            <a:endParaRPr lang="en-US" altLang="zh-CN" sz="1800"/>
          </a:p>
        </p:txBody>
      </p:sp>
      <p:sp>
        <p:nvSpPr>
          <p:cNvPr id="29704" name="Rectangle 16"/>
          <p:cNvSpPr>
            <a:spLocks noChangeArrowheads="1"/>
          </p:cNvSpPr>
          <p:nvPr/>
        </p:nvSpPr>
        <p:spPr bwMode="auto">
          <a:xfrm>
            <a:off x="1258888" y="2665413"/>
            <a:ext cx="118967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9706" name="Rectangle 17"/>
          <p:cNvSpPr>
            <a:spLocks noChangeArrowheads="1"/>
          </p:cNvSpPr>
          <p:nvPr/>
        </p:nvSpPr>
        <p:spPr bwMode="auto">
          <a:xfrm>
            <a:off x="1258888" y="2749550"/>
            <a:ext cx="118967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200">
                <a:solidFill>
                  <a:srgbClr val="000000"/>
                </a:solidFill>
                <a:latin typeface="Calibri" panose="020F0502020204030204" pitchFamily="34" charset="0"/>
                <a:cs typeface="Times New Roman" panose="02020603050405020304" pitchFamily="18" charset="0"/>
              </a:rPr>
              <a:t> </a:t>
            </a:r>
            <a:r>
              <a:rPr lang="en-US" altLang="zh-CN" sz="800"/>
              <a:t> </a:t>
            </a:r>
            <a:endParaRPr lang="en-US" altLang="zh-CN" sz="1800"/>
          </a:p>
        </p:txBody>
      </p:sp>
      <p:grpSp>
        <p:nvGrpSpPr>
          <p:cNvPr id="16" name="组合 19">
            <a:extLst>
              <a:ext uri="{FF2B5EF4-FFF2-40B4-BE49-F238E27FC236}">
                <a16:creationId xmlns:a16="http://schemas.microsoft.com/office/drawing/2014/main" id="{EE37D1F9-9C41-489B-88B2-E18B169517ED}"/>
              </a:ext>
            </a:extLst>
          </p:cNvPr>
          <p:cNvGrpSpPr>
            <a:grpSpLocks/>
          </p:cNvGrpSpPr>
          <p:nvPr/>
        </p:nvGrpSpPr>
        <p:grpSpPr bwMode="auto">
          <a:xfrm>
            <a:off x="1074834" y="2710116"/>
            <a:ext cx="6573838" cy="3668712"/>
            <a:chOff x="1427934" y="2191401"/>
            <a:chExt cx="6573091" cy="3667285"/>
          </a:xfrm>
        </p:grpSpPr>
        <p:grpSp>
          <p:nvGrpSpPr>
            <p:cNvPr id="17" name="组合 8">
              <a:extLst>
                <a:ext uri="{FF2B5EF4-FFF2-40B4-BE49-F238E27FC236}">
                  <a16:creationId xmlns:a16="http://schemas.microsoft.com/office/drawing/2014/main" id="{D20AF920-4306-4316-AC4F-58838D62A450}"/>
                </a:ext>
              </a:extLst>
            </p:cNvPr>
            <p:cNvGrpSpPr>
              <a:grpSpLocks/>
            </p:cNvGrpSpPr>
            <p:nvPr/>
          </p:nvGrpSpPr>
          <p:grpSpPr bwMode="auto">
            <a:xfrm>
              <a:off x="1428728" y="2191401"/>
              <a:ext cx="6572296" cy="3666491"/>
              <a:chOff x="1214414" y="1643051"/>
              <a:chExt cx="6572296" cy="3666491"/>
            </a:xfrm>
          </p:grpSpPr>
          <p:sp>
            <p:nvSpPr>
              <p:cNvPr id="27" name="TextBox 5">
                <a:extLst>
                  <a:ext uri="{FF2B5EF4-FFF2-40B4-BE49-F238E27FC236}">
                    <a16:creationId xmlns:a16="http://schemas.microsoft.com/office/drawing/2014/main" id="{2207FC8F-EBB9-44E8-8FA5-BBA6D683A234}"/>
                  </a:ext>
                </a:extLst>
              </p:cNvPr>
              <p:cNvSpPr txBox="1"/>
              <p:nvPr/>
            </p:nvSpPr>
            <p:spPr>
              <a:xfrm>
                <a:off x="1215207" y="1643051"/>
                <a:ext cx="6571503" cy="1815176"/>
              </a:xfrm>
              <a:prstGeom prst="rect">
                <a:avLst/>
              </a:prstGeom>
              <a:noFill/>
            </p:spPr>
            <p:txBody>
              <a:bodyPr>
                <a:spAutoFit/>
              </a:bodyPr>
              <a:lstStyle/>
              <a:p>
                <a:pPr>
                  <a:defRPr/>
                </a:pPr>
                <a:r>
                  <a:rPr lang="zh-CN" altLang="en-US" sz="2800" b="1" dirty="0">
                    <a:latin typeface="Times New Roman" pitchFamily="18" charset="0"/>
                    <a:ea typeface="+mn-ea"/>
                    <a:cs typeface="Times New Roman" pitchFamily="18" charset="0"/>
                  </a:rPr>
                  <a:t>编号</a:t>
                </a:r>
                <a:r>
                  <a:rPr lang="en-US" sz="2800" b="1" dirty="0">
                    <a:latin typeface="Times New Roman" pitchFamily="18" charset="0"/>
                    <a:ea typeface="+mn-ea"/>
                    <a:cs typeface="Times New Roman" pitchFamily="18" charset="0"/>
                  </a:rPr>
                  <a:t>          </a:t>
                </a:r>
                <a:r>
                  <a:rPr lang="zh-CN" altLang="en-US" sz="2800" b="1" dirty="0">
                    <a:latin typeface="Times New Roman" pitchFamily="18" charset="0"/>
                    <a:ea typeface="+mn-ea"/>
                    <a:cs typeface="Times New Roman" pitchFamily="18" charset="0"/>
                  </a:rPr>
                  <a:t>极小项</a:t>
                </a:r>
                <a:r>
                  <a:rPr lang="en-US" sz="2800" b="1" dirty="0">
                    <a:latin typeface="Times New Roman" pitchFamily="18" charset="0"/>
                    <a:ea typeface="+mn-ea"/>
                    <a:cs typeface="Times New Roman" pitchFamily="18" charset="0"/>
                  </a:rPr>
                  <a:t>                  </a:t>
                </a:r>
                <a:r>
                  <a:rPr lang="zh-CN" altLang="en-US" sz="2800" b="1" dirty="0">
                    <a:latin typeface="Times New Roman" pitchFamily="18" charset="0"/>
                    <a:ea typeface="+mn-ea"/>
                    <a:cs typeface="Times New Roman" pitchFamily="18" charset="0"/>
                  </a:rPr>
                  <a:t>角码  </a:t>
                </a:r>
                <a:r>
                  <a:rPr lang="en-US" sz="2800" b="1" dirty="0">
                    <a:latin typeface="Times New Roman" pitchFamily="18" charset="0"/>
                    <a:ea typeface="+mn-ea"/>
                    <a:cs typeface="Times New Roman" pitchFamily="18" charset="0"/>
                  </a:rPr>
                  <a:t>   </a:t>
                </a:r>
                <a:r>
                  <a:rPr lang="zh-CN" altLang="en-US" sz="2800" b="1" dirty="0">
                    <a:latin typeface="Times New Roman" pitchFamily="18" charset="0"/>
                    <a:ea typeface="+mn-ea"/>
                    <a:cs typeface="Times New Roman" pitchFamily="18" charset="0"/>
                  </a:rPr>
                  <a:t>标记</a:t>
                </a:r>
              </a:p>
              <a:p>
                <a:pPr>
                  <a:defRPr/>
                </a:pPr>
                <a:r>
                  <a:rPr lang="en-US" sz="2800" b="1" dirty="0">
                    <a:latin typeface="Times New Roman" pitchFamily="18" charset="0"/>
                    <a:ea typeface="+mn-ea"/>
                    <a:cs typeface="Times New Roman" pitchFamily="18" charset="0"/>
                  </a:rPr>
                  <a:t>  1              </a:t>
                </a:r>
                <a:r>
                  <a:rPr lang="en-US" altLang="zh-CN" sz="2800" b="1" i="1" dirty="0" err="1">
                    <a:latin typeface="Times New Roman" pitchFamily="18" charset="0"/>
                    <a:ea typeface="+mn-ea"/>
                    <a:cs typeface="Times New Roman" pitchFamily="18" charset="0"/>
                  </a:rPr>
                  <a:t>p</a:t>
                </a:r>
                <a:r>
                  <a:rPr lang="en-US" sz="2800" b="1" dirty="0" err="1">
                    <a:latin typeface="Times New Roman" pitchFamily="18" charset="0"/>
                    <a:ea typeface="+mn-ea"/>
                    <a:cs typeface="Times New Roman" pitchFamily="18" charset="0"/>
                  </a:rPr>
                  <a:t>∧</a:t>
                </a:r>
                <a:r>
                  <a:rPr lang="en-US" sz="2800" b="1" i="1" dirty="0" err="1">
                    <a:latin typeface="Times New Roman" pitchFamily="18" charset="0"/>
                    <a:ea typeface="+mn-ea"/>
                    <a:cs typeface="Times New Roman" pitchFamily="18" charset="0"/>
                  </a:rPr>
                  <a:t>q</a:t>
                </a:r>
                <a:r>
                  <a:rPr lang="en-US" sz="2800" b="1" dirty="0" err="1">
                    <a:latin typeface="Times New Roman" pitchFamily="18" charset="0"/>
                    <a:ea typeface="+mn-ea"/>
                    <a:cs typeface="Times New Roman" pitchFamily="18" charset="0"/>
                  </a:rPr>
                  <a:t>∧</a:t>
                </a:r>
                <a:r>
                  <a:rPr lang="en-US" sz="2800" b="1" i="1" dirty="0" err="1">
                    <a:latin typeface="Times New Roman" pitchFamily="18" charset="0"/>
                    <a:ea typeface="+mn-ea"/>
                    <a:cs typeface="Times New Roman" pitchFamily="18" charset="0"/>
                  </a:rPr>
                  <a:t>r</a:t>
                </a:r>
                <a:r>
                  <a:rPr lang="en-US" sz="2800" b="1" baseline="-25000" dirty="0">
                    <a:latin typeface="Times New Roman" pitchFamily="18" charset="0"/>
                    <a:ea typeface="+mn-ea"/>
                    <a:cs typeface="Times New Roman" pitchFamily="18" charset="0"/>
                  </a:rPr>
                  <a:t> </a:t>
                </a:r>
                <a:r>
                  <a:rPr lang="en-US" sz="2800" b="1" i="1" dirty="0">
                    <a:latin typeface="Times New Roman" pitchFamily="18" charset="0"/>
                    <a:ea typeface="+mn-ea"/>
                    <a:cs typeface="Times New Roman" pitchFamily="18" charset="0"/>
                  </a:rPr>
                  <a:t>                 </a:t>
                </a:r>
                <a:r>
                  <a:rPr lang="en-US" sz="2800" b="1" dirty="0">
                    <a:latin typeface="Times New Roman" pitchFamily="18" charset="0"/>
                    <a:ea typeface="+mn-ea"/>
                    <a:cs typeface="Times New Roman" pitchFamily="18" charset="0"/>
                  </a:rPr>
                  <a:t>111          *</a:t>
                </a:r>
                <a:endParaRPr lang="zh-CN" altLang="en-US" sz="2800" b="1" dirty="0">
                  <a:latin typeface="Times New Roman" pitchFamily="18" charset="0"/>
                  <a:ea typeface="+mn-ea"/>
                  <a:cs typeface="Times New Roman" pitchFamily="18" charset="0"/>
                </a:endParaRPr>
              </a:p>
              <a:p>
                <a:pPr>
                  <a:defRPr/>
                </a:pPr>
                <a:r>
                  <a:rPr lang="en-US" sz="2800" b="1" dirty="0">
                    <a:latin typeface="Times New Roman" pitchFamily="18" charset="0"/>
                    <a:ea typeface="+mn-ea"/>
                    <a:cs typeface="Times New Roman" pitchFamily="18" charset="0"/>
                  </a:rPr>
                  <a:t>  2             </a:t>
                </a:r>
                <a:r>
                  <a:rPr lang="en-US" sz="2800" b="1" i="1" dirty="0">
                    <a:latin typeface="Times New Roman" pitchFamily="18" charset="0"/>
                    <a:ea typeface="+mn-ea"/>
                    <a:cs typeface="Times New Roman" pitchFamily="18" charset="0"/>
                  </a:rPr>
                  <a:t>p</a:t>
                </a:r>
                <a:r>
                  <a:rPr lang="en-US" altLang="zh-CN" sz="2800" b="1" dirty="0">
                    <a:latin typeface="Times New Roman" pitchFamily="18" charset="0"/>
                    <a:ea typeface="+mn-ea"/>
                    <a:cs typeface="Times New Roman" pitchFamily="18" charset="0"/>
                  </a:rPr>
                  <a:t> ∧</a:t>
                </a:r>
                <a:r>
                  <a:rPr lang="en-US" altLang="zh-CN" sz="2800" b="1" i="1" dirty="0">
                    <a:latin typeface="Times New Roman" pitchFamily="18" charset="0"/>
                    <a:ea typeface="+mn-ea"/>
                    <a:cs typeface="Times New Roman" pitchFamily="18" charset="0"/>
                  </a:rPr>
                  <a:t>q</a:t>
                </a:r>
                <a:r>
                  <a:rPr lang="en-US" sz="2800" b="1" dirty="0">
                    <a:latin typeface="Times New Roman" pitchFamily="18" charset="0"/>
                    <a:ea typeface="+mn-ea"/>
                    <a:cs typeface="Times New Roman" pitchFamily="18" charset="0"/>
                  </a:rPr>
                  <a:t>∧</a:t>
                </a:r>
                <a:r>
                  <a:rPr lang="en-US" sz="2800" b="1" dirty="0">
                    <a:latin typeface="Times New Roman" pitchFamily="18" charset="0"/>
                    <a:ea typeface="+mn-ea"/>
                    <a:cs typeface="Times New Roman" pitchFamily="18" charset="0"/>
                    <a:sym typeface="Symbol"/>
                  </a:rPr>
                  <a:t></a:t>
                </a:r>
                <a:r>
                  <a:rPr lang="en-US" sz="2800" b="1" i="1" dirty="0">
                    <a:latin typeface="Times New Roman" pitchFamily="18" charset="0"/>
                    <a:ea typeface="+mn-ea"/>
                    <a:cs typeface="Times New Roman" pitchFamily="18" charset="0"/>
                    <a:sym typeface="Symbol"/>
                  </a:rPr>
                  <a:t>r</a:t>
                </a:r>
                <a:r>
                  <a:rPr lang="en-US" sz="2800" b="1" baseline="-25000" dirty="0">
                    <a:latin typeface="Times New Roman" pitchFamily="18" charset="0"/>
                    <a:ea typeface="+mn-ea"/>
                    <a:cs typeface="Times New Roman" pitchFamily="18" charset="0"/>
                  </a:rPr>
                  <a:t>                      </a:t>
                </a:r>
                <a:r>
                  <a:rPr lang="en-US" sz="2800" b="1" dirty="0">
                    <a:latin typeface="Times New Roman" pitchFamily="18" charset="0"/>
                    <a:ea typeface="+mn-ea"/>
                    <a:cs typeface="Times New Roman" pitchFamily="18" charset="0"/>
                  </a:rPr>
                  <a:t>1</a:t>
                </a:r>
                <a:r>
                  <a:rPr lang="en-US" altLang="zh-CN" sz="2800" b="1" dirty="0">
                    <a:latin typeface="Times New Roman" pitchFamily="18" charset="0"/>
                    <a:ea typeface="+mn-ea"/>
                    <a:cs typeface="Times New Roman" pitchFamily="18" charset="0"/>
                  </a:rPr>
                  <a:t>10</a:t>
                </a:r>
                <a:r>
                  <a:rPr lang="en-US" sz="2800" b="1" dirty="0">
                    <a:latin typeface="Times New Roman" pitchFamily="18" charset="0"/>
                    <a:ea typeface="+mn-ea"/>
                    <a:cs typeface="Times New Roman" pitchFamily="18" charset="0"/>
                  </a:rPr>
                  <a:t>          *</a:t>
                </a:r>
                <a:endParaRPr lang="zh-CN" altLang="en-US" sz="2800" b="1" dirty="0">
                  <a:latin typeface="Times New Roman" pitchFamily="18" charset="0"/>
                  <a:ea typeface="+mn-ea"/>
                  <a:cs typeface="Times New Roman" pitchFamily="18" charset="0"/>
                </a:endParaRPr>
              </a:p>
              <a:p>
                <a:pPr>
                  <a:defRPr/>
                </a:pPr>
                <a:r>
                  <a:rPr lang="en-US" sz="2800" b="1" dirty="0">
                    <a:latin typeface="Times New Roman" pitchFamily="18" charset="0"/>
                    <a:ea typeface="+mn-ea"/>
                    <a:cs typeface="Times New Roman" pitchFamily="18" charset="0"/>
                  </a:rPr>
                  <a:t>  3             </a:t>
                </a:r>
                <a:r>
                  <a:rPr lang="en-US" altLang="zh-CN" sz="2800" b="1" i="1" dirty="0">
                    <a:latin typeface="Times New Roman" pitchFamily="18" charset="0"/>
                    <a:ea typeface="+mn-ea"/>
                    <a:cs typeface="Times New Roman" pitchFamily="18" charset="0"/>
                  </a:rPr>
                  <a:t>p</a:t>
                </a:r>
                <a:r>
                  <a:rPr lang="en-US" altLang="zh-CN" sz="2800" b="1" dirty="0">
                    <a:latin typeface="Times New Roman" pitchFamily="18" charset="0"/>
                    <a:ea typeface="+mn-ea"/>
                    <a:cs typeface="Times New Roman" pitchFamily="18" charset="0"/>
                  </a:rPr>
                  <a:t> ∧</a:t>
                </a:r>
                <a:r>
                  <a:rPr lang="en-US" altLang="zh-CN" sz="2800" b="1" dirty="0">
                    <a:latin typeface="Times New Roman" pitchFamily="18" charset="0"/>
                    <a:ea typeface="+mn-ea"/>
                    <a:cs typeface="Times New Roman" pitchFamily="18" charset="0"/>
                    <a:sym typeface="Symbol"/>
                  </a:rPr>
                  <a:t></a:t>
                </a:r>
                <a:r>
                  <a:rPr lang="en-US" altLang="zh-CN" sz="2800" b="1" i="1" dirty="0">
                    <a:latin typeface="Times New Roman" pitchFamily="18" charset="0"/>
                    <a:ea typeface="+mn-ea"/>
                    <a:cs typeface="Times New Roman" pitchFamily="18" charset="0"/>
                  </a:rPr>
                  <a:t>q</a:t>
                </a:r>
                <a:r>
                  <a:rPr lang="en-US"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sym typeface="Symbol"/>
                  </a:rPr>
                  <a:t></a:t>
                </a:r>
                <a:r>
                  <a:rPr lang="en-US" altLang="zh-CN" sz="2800" b="1" i="1" dirty="0">
                    <a:latin typeface="Times New Roman" pitchFamily="18" charset="0"/>
                    <a:ea typeface="+mn-ea"/>
                    <a:cs typeface="Times New Roman" pitchFamily="18" charset="0"/>
                    <a:sym typeface="Symbol"/>
                  </a:rPr>
                  <a:t>r</a:t>
                </a:r>
                <a:r>
                  <a:rPr lang="en-US" sz="2800" b="1" baseline="-25000" dirty="0">
                    <a:latin typeface="Times New Roman" pitchFamily="18" charset="0"/>
                    <a:ea typeface="+mn-ea"/>
                    <a:cs typeface="Times New Roman" pitchFamily="18" charset="0"/>
                  </a:rPr>
                  <a:t>                  </a:t>
                </a:r>
                <a:r>
                  <a:rPr lang="en-US" sz="2800" b="1" dirty="0">
                    <a:latin typeface="Times New Roman" pitchFamily="18" charset="0"/>
                    <a:ea typeface="+mn-ea"/>
                    <a:cs typeface="Times New Roman" pitchFamily="18" charset="0"/>
                  </a:rPr>
                  <a:t>1</a:t>
                </a:r>
                <a:r>
                  <a:rPr lang="en-US" altLang="zh-CN" sz="2800" b="1" dirty="0">
                    <a:latin typeface="Times New Roman" pitchFamily="18" charset="0"/>
                    <a:ea typeface="+mn-ea"/>
                    <a:cs typeface="Times New Roman" pitchFamily="18" charset="0"/>
                  </a:rPr>
                  <a:t>00</a:t>
                </a:r>
                <a:r>
                  <a:rPr lang="en-US" sz="2800" b="1" dirty="0">
                    <a:latin typeface="Times New Roman" pitchFamily="18" charset="0"/>
                    <a:ea typeface="+mn-ea"/>
                    <a:cs typeface="Times New Roman" pitchFamily="18" charset="0"/>
                  </a:rPr>
                  <a:t>          * </a:t>
                </a:r>
                <a:endParaRPr lang="zh-CN" altLang="en-US" sz="2800" b="1" dirty="0">
                  <a:latin typeface="Times New Roman" pitchFamily="18" charset="0"/>
                  <a:ea typeface="+mn-ea"/>
                  <a:cs typeface="Times New Roman" pitchFamily="18" charset="0"/>
                </a:endParaRPr>
              </a:p>
            </p:txBody>
          </p:sp>
          <p:sp>
            <p:nvSpPr>
              <p:cNvPr id="28" name="TextBox 6">
                <a:extLst>
                  <a:ext uri="{FF2B5EF4-FFF2-40B4-BE49-F238E27FC236}">
                    <a16:creationId xmlns:a16="http://schemas.microsoft.com/office/drawing/2014/main" id="{86272F57-087E-48BE-8795-A52AAE6A1996}"/>
                  </a:ext>
                </a:extLst>
              </p:cNvPr>
              <p:cNvSpPr txBox="1">
                <a:spLocks noChangeArrowheads="1"/>
              </p:cNvSpPr>
              <p:nvPr/>
            </p:nvSpPr>
            <p:spPr bwMode="auto">
              <a:xfrm>
                <a:off x="1214414" y="3429000"/>
                <a:ext cx="6572296" cy="1815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dirty="0">
                    <a:latin typeface="Times New Roman" panose="02020603050405020304" pitchFamily="18" charset="0"/>
                    <a:cs typeface="Times New Roman" panose="02020603050405020304" pitchFamily="18" charset="0"/>
                  </a:rPr>
                  <a:t>  4 </a:t>
                </a:r>
                <a:r>
                  <a:rPr lang="en-US" altLang="zh-CN" sz="2800" b="1" dirty="0">
                    <a:latin typeface="Times New Roman" pitchFamily="18" charset="0"/>
                    <a:ea typeface="+mn-ea"/>
                    <a:cs typeface="Times New Roman" pitchFamily="18" charset="0"/>
                  </a:rPr>
                  <a:t>           </a:t>
                </a:r>
                <a:r>
                  <a:rPr lang="en-US" altLang="zh-CN" sz="2800" b="1" dirty="0">
                    <a:latin typeface="Times New Roman" pitchFamily="18" charset="0"/>
                    <a:ea typeface="+mn-ea"/>
                    <a:cs typeface="Times New Roman" pitchFamily="18" charset="0"/>
                    <a:sym typeface="Symbol"/>
                  </a:rPr>
                  <a:t></a:t>
                </a:r>
                <a:r>
                  <a:rPr lang="en-US" altLang="zh-CN" sz="2800" b="1" i="1" dirty="0">
                    <a:latin typeface="Times New Roman" pitchFamily="18" charset="0"/>
                    <a:ea typeface="+mn-ea"/>
                    <a:cs typeface="Times New Roman" pitchFamily="18" charset="0"/>
                  </a:rPr>
                  <a:t>p</a:t>
                </a:r>
                <a:r>
                  <a:rPr lang="en-US" altLang="zh-CN" sz="2800" b="1" dirty="0">
                    <a:latin typeface="Times New Roman" pitchFamily="18" charset="0"/>
                    <a:ea typeface="+mn-ea"/>
                    <a:cs typeface="Times New Roman" pitchFamily="18" charset="0"/>
                  </a:rPr>
                  <a:t> ∧</a:t>
                </a:r>
                <a:r>
                  <a:rPr lang="en-US" altLang="zh-CN" sz="2800" b="1" i="1" dirty="0">
                    <a:latin typeface="Times New Roman" pitchFamily="18" charset="0"/>
                    <a:ea typeface="+mn-ea"/>
                    <a:cs typeface="Times New Roman" pitchFamily="18" charset="0"/>
                  </a:rPr>
                  <a:t>q</a:t>
                </a:r>
                <a:r>
                  <a:rPr lang="en-US"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sym typeface="Symbol"/>
                  </a:rPr>
                  <a:t></a:t>
                </a:r>
                <a:r>
                  <a:rPr lang="en-US" altLang="zh-CN" sz="2800" b="1" i="1" dirty="0">
                    <a:latin typeface="Times New Roman" pitchFamily="18" charset="0"/>
                    <a:ea typeface="+mn-ea"/>
                    <a:cs typeface="Times New Roman" pitchFamily="18" charset="0"/>
                    <a:sym typeface="Symbol"/>
                  </a:rPr>
                  <a:t>r</a:t>
                </a:r>
                <a:r>
                  <a:rPr lang="en-US" altLang="zh-CN" sz="2800" b="1" baseline="-25000"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010          </a:t>
                </a:r>
                <a:r>
                  <a:rPr lang="en-US" altLang="zh-CN" sz="2800" b="1" dirty="0">
                    <a:latin typeface="Times New Roman" pitchFamily="18" charset="0"/>
                    <a:ea typeface="+mn-ea"/>
                    <a:cs typeface="Times New Roman" pitchFamily="18" charset="0"/>
                  </a:rPr>
                  <a:t>*</a:t>
                </a:r>
                <a:r>
                  <a:rPr lang="en-US" altLang="zh-CN" sz="2800" b="1" dirty="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2800" b="1" dirty="0">
                    <a:latin typeface="Times New Roman" panose="02020603050405020304" pitchFamily="18" charset="0"/>
                    <a:cs typeface="Times New Roman" panose="02020603050405020304" pitchFamily="18" charset="0"/>
                  </a:rPr>
                  <a:t>(1,2)            </a:t>
                </a:r>
                <a:r>
                  <a:rPr lang="en-US" altLang="zh-CN" sz="2800" b="1" i="1" dirty="0" err="1">
                    <a:latin typeface="Times New Roman" pitchFamily="18" charset="0"/>
                    <a:ea typeface="+mn-ea"/>
                    <a:cs typeface="Times New Roman" pitchFamily="18" charset="0"/>
                  </a:rPr>
                  <a:t>p</a:t>
                </a:r>
                <a:r>
                  <a:rPr lang="en-US" altLang="zh-CN" sz="2800" b="1" dirty="0" err="1">
                    <a:latin typeface="Times New Roman" pitchFamily="18" charset="0"/>
                    <a:ea typeface="+mn-ea"/>
                    <a:cs typeface="Times New Roman" pitchFamily="18" charset="0"/>
                  </a:rPr>
                  <a:t>∧</a:t>
                </a:r>
                <a:r>
                  <a:rPr lang="en-US" altLang="zh-CN" sz="2800" b="1" i="1" dirty="0" err="1">
                    <a:latin typeface="Times New Roman" pitchFamily="18" charset="0"/>
                    <a:ea typeface="+mn-ea"/>
                    <a:cs typeface="Times New Roman" pitchFamily="18" charset="0"/>
                  </a:rPr>
                  <a:t>q</a:t>
                </a:r>
                <a:r>
                  <a:rPr lang="en-US" altLang="zh-CN" sz="2800" b="1" i="1" dirty="0">
                    <a:latin typeface="Times New Roman" pitchFamily="18" charset="0"/>
                    <a:ea typeface="+mn-ea"/>
                    <a:cs typeface="Times New Roman" pitchFamily="18" charset="0"/>
                  </a:rPr>
                  <a:t>                      </a:t>
                </a:r>
                <a:r>
                  <a:rPr lang="en-US" altLang="zh-CN" sz="2800" b="1" dirty="0">
                    <a:latin typeface="Times New Roman" panose="02020603050405020304" pitchFamily="18" charset="0"/>
                    <a:cs typeface="Times New Roman" panose="02020603050405020304" pitchFamily="18" charset="0"/>
                  </a:rPr>
                  <a:t>11_       </a:t>
                </a:r>
              </a:p>
              <a:p>
                <a:pPr eaLnBrk="1" hangingPunct="1">
                  <a:spcBef>
                    <a:spcPct val="0"/>
                  </a:spcBef>
                  <a:buClrTx/>
                  <a:buSzTx/>
                  <a:buNone/>
                </a:pPr>
                <a:r>
                  <a:rPr lang="en-US" altLang="zh-CN" sz="2800" b="1" dirty="0">
                    <a:latin typeface="Times New Roman" panose="02020603050405020304" pitchFamily="18" charset="0"/>
                    <a:cs typeface="Times New Roman" panose="02020603050405020304" pitchFamily="18" charset="0"/>
                  </a:rPr>
                  <a:t>(2,3)            </a:t>
                </a:r>
                <a:r>
                  <a:rPr lang="en-US" altLang="zh-CN" sz="2800" b="1" i="1" dirty="0">
                    <a:latin typeface="Times New Roman" pitchFamily="18" charset="0"/>
                    <a:ea typeface="+mn-ea"/>
                    <a:cs typeface="Times New Roman" pitchFamily="18" charset="0"/>
                  </a:rPr>
                  <a:t>p</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b="1" baseline="-25000"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1_0       </a:t>
                </a:r>
              </a:p>
              <a:p>
                <a:pPr eaLnBrk="1" hangingPunct="1">
                  <a:spcBef>
                    <a:spcPct val="0"/>
                  </a:spcBef>
                  <a:buClrTx/>
                  <a:buSzTx/>
                  <a:buFontTx/>
                  <a:buNone/>
                </a:pPr>
                <a:endParaRPr lang="zh-CN" altLang="en-US" sz="2800" b="1" dirty="0">
                  <a:latin typeface="Times New Roman" panose="02020603050405020304" pitchFamily="18" charset="0"/>
                  <a:cs typeface="Times New Roman" panose="02020603050405020304" pitchFamily="18" charset="0"/>
                </a:endParaRPr>
              </a:p>
            </p:txBody>
          </p:sp>
          <p:sp>
            <p:nvSpPr>
              <p:cNvPr id="29" name="TextBox 7">
                <a:extLst>
                  <a:ext uri="{FF2B5EF4-FFF2-40B4-BE49-F238E27FC236}">
                    <a16:creationId xmlns:a16="http://schemas.microsoft.com/office/drawing/2014/main" id="{9A384E37-AE0E-429A-88C9-327B9FBC2FB3}"/>
                  </a:ext>
                </a:extLst>
              </p:cNvPr>
              <p:cNvSpPr txBox="1">
                <a:spLocks noChangeArrowheads="1"/>
              </p:cNvSpPr>
              <p:nvPr/>
            </p:nvSpPr>
            <p:spPr bwMode="auto">
              <a:xfrm>
                <a:off x="1214414" y="4786322"/>
                <a:ext cx="6572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dirty="0">
                    <a:latin typeface="Times New Roman" panose="02020603050405020304" pitchFamily="18" charset="0"/>
                    <a:cs typeface="Times New Roman" panose="02020603050405020304" pitchFamily="18" charset="0"/>
                  </a:rPr>
                  <a:t>(2,4)            </a:t>
                </a:r>
                <a:r>
                  <a:rPr lang="en-US" altLang="zh-CN" sz="2800" b="1" i="1" dirty="0">
                    <a:latin typeface="Times New Roman" pitchFamily="18" charset="0"/>
                    <a:ea typeface="+mn-ea"/>
                    <a:cs typeface="Times New Roman" pitchFamily="18" charset="0"/>
                  </a:rPr>
                  <a:t>q</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b="1" baseline="-25000"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_10      </a:t>
                </a:r>
                <a:endParaRPr lang="zh-CN" altLang="en-US" sz="2800" b="1" dirty="0"/>
              </a:p>
            </p:txBody>
          </p:sp>
        </p:grpSp>
        <p:cxnSp>
          <p:nvCxnSpPr>
            <p:cNvPr id="18" name="直接连接符 17">
              <a:extLst>
                <a:ext uri="{FF2B5EF4-FFF2-40B4-BE49-F238E27FC236}">
                  <a16:creationId xmlns:a16="http://schemas.microsoft.com/office/drawing/2014/main" id="{ABDC5749-AEAD-454E-9D47-676EE210ED04}"/>
                </a:ext>
              </a:extLst>
            </p:cNvPr>
            <p:cNvCxnSpPr/>
            <p:nvPr/>
          </p:nvCxnSpPr>
          <p:spPr>
            <a:xfrm>
              <a:off x="1429521" y="2213616"/>
              <a:ext cx="657150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68A9FDC-7A17-40E6-BC2B-38789C437151}"/>
                </a:ext>
              </a:extLst>
            </p:cNvPr>
            <p:cNvCxnSpPr/>
            <p:nvPr/>
          </p:nvCxnSpPr>
          <p:spPr>
            <a:xfrm>
              <a:off x="1429521" y="2713485"/>
              <a:ext cx="6571503" cy="15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8D57B34-18B5-473D-8DFF-4BAFE82E7E24}"/>
                </a:ext>
              </a:extLst>
            </p:cNvPr>
            <p:cNvCxnSpPr/>
            <p:nvPr/>
          </p:nvCxnSpPr>
          <p:spPr>
            <a:xfrm>
              <a:off x="1429521" y="5855512"/>
              <a:ext cx="6571503" cy="15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937B1A1-416D-4548-AE3C-DBBBA015E0C9}"/>
                </a:ext>
              </a:extLst>
            </p:cNvPr>
            <p:cNvCxnSpPr>
              <a:cxnSpLocks/>
            </p:cNvCxnSpPr>
            <p:nvPr/>
          </p:nvCxnSpPr>
          <p:spPr>
            <a:xfrm rot="5400000">
              <a:off x="-393013" y="4036151"/>
              <a:ext cx="364348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F7ACEED-C31F-4669-837D-6C1CEA014E23}"/>
                </a:ext>
              </a:extLst>
            </p:cNvPr>
            <p:cNvCxnSpPr>
              <a:cxnSpLocks/>
            </p:cNvCxnSpPr>
            <p:nvPr/>
          </p:nvCxnSpPr>
          <p:spPr>
            <a:xfrm rot="5400000">
              <a:off x="615778" y="4035356"/>
              <a:ext cx="3641895"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B6EB6C4-59B3-4B3D-BA89-ED8E6377E0A1}"/>
                </a:ext>
              </a:extLst>
            </p:cNvPr>
            <p:cNvCxnSpPr>
              <a:cxnSpLocks/>
            </p:cNvCxnSpPr>
            <p:nvPr/>
          </p:nvCxnSpPr>
          <p:spPr>
            <a:xfrm rot="5400000">
              <a:off x="3750685" y="4035357"/>
              <a:ext cx="364189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9FE0776-9401-409A-8226-B4C1C104D694}"/>
                </a:ext>
              </a:extLst>
            </p:cNvPr>
            <p:cNvCxnSpPr>
              <a:cxnSpLocks/>
            </p:cNvCxnSpPr>
            <p:nvPr/>
          </p:nvCxnSpPr>
          <p:spPr>
            <a:xfrm rot="5400000">
              <a:off x="4964984" y="4035357"/>
              <a:ext cx="3641895"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DB273ECA-8318-4DFE-A595-95067F62DF04}"/>
                </a:ext>
              </a:extLst>
            </p:cNvPr>
            <p:cNvCxnSpPr>
              <a:cxnSpLocks/>
            </p:cNvCxnSpPr>
            <p:nvPr/>
          </p:nvCxnSpPr>
          <p:spPr>
            <a:xfrm rot="5400000">
              <a:off x="6179284" y="4035357"/>
              <a:ext cx="364189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235A558-276A-42B0-BAC9-6FDBE5CEEDF2}" type="slidenum">
              <a:rPr lang="en-US" altLang="zh-CN" sz="1400" smtClean="0"/>
              <a:pPr>
                <a:spcBef>
                  <a:spcPct val="0"/>
                </a:spcBef>
                <a:buFontTx/>
                <a:buNone/>
              </a:pPr>
              <a:t>22</a:t>
            </a:fld>
            <a:endParaRPr lang="en-US" altLang="zh-CN" sz="1400"/>
          </a:p>
        </p:txBody>
      </p:sp>
      <p:sp>
        <p:nvSpPr>
          <p:cNvPr id="29699" name="Text Box 4"/>
          <p:cNvSpPr txBox="1">
            <a:spLocks noChangeArrowheads="1"/>
          </p:cNvSpPr>
          <p:nvPr/>
        </p:nvSpPr>
        <p:spPr bwMode="auto">
          <a:xfrm>
            <a:off x="333375" y="476250"/>
            <a:ext cx="1223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解：</a:t>
            </a:r>
          </a:p>
        </p:txBody>
      </p:sp>
      <p:sp>
        <p:nvSpPr>
          <p:cNvPr id="15" name="矩形 14"/>
          <p:cNvSpPr/>
          <p:nvPr/>
        </p:nvSpPr>
        <p:spPr>
          <a:xfrm>
            <a:off x="64301" y="1313385"/>
            <a:ext cx="3741730" cy="637675"/>
          </a:xfrm>
          <a:prstGeom prst="rect">
            <a:avLst/>
          </a:prstGeom>
        </p:spPr>
        <p:txBody>
          <a:bodyPr wrap="none">
            <a:spAutoFit/>
          </a:bodyPr>
          <a:lstStyle/>
          <a:p>
            <a:pPr indent="304800" algn="just">
              <a:lnSpc>
                <a:spcPct val="150000"/>
              </a:lnSpc>
              <a:spcAft>
                <a:spcPts val="0"/>
              </a:spcAft>
              <a:defRPr/>
            </a:pPr>
            <a:r>
              <a:rPr lang="en-US" altLang="zh-CN" sz="2800" b="1" kern="100" dirty="0">
                <a:latin typeface="+mn-ea"/>
                <a:ea typeface="+mn-ea"/>
                <a:cs typeface="Times New Roman" panose="02020603050405020304" pitchFamily="18" charset="0"/>
              </a:rPr>
              <a:t>(3) </a:t>
            </a:r>
            <a:r>
              <a:rPr lang="zh-CN" altLang="en-US" sz="2800" b="1" kern="100" dirty="0">
                <a:latin typeface="+mn-ea"/>
                <a:ea typeface="+mn-ea"/>
                <a:cs typeface="Times New Roman" panose="02020603050405020304" pitchFamily="18" charset="0"/>
              </a:rPr>
              <a:t>最简展开式为</a:t>
            </a:r>
            <a:r>
              <a:rPr lang="zh-CN" altLang="zh-CN" sz="2800" b="1" kern="100" dirty="0">
                <a:latin typeface="+mn-ea"/>
                <a:ea typeface="+mn-ea"/>
                <a:cs typeface="Times New Roman" panose="02020603050405020304" pitchFamily="18" charset="0"/>
              </a:rPr>
              <a:t>：</a:t>
            </a:r>
          </a:p>
        </p:txBody>
      </p:sp>
      <p:sp>
        <p:nvSpPr>
          <p:cNvPr id="29701" name="Rectangle 12"/>
          <p:cNvSpPr>
            <a:spLocks noChangeArrowheads="1"/>
          </p:cNvSpPr>
          <p:nvPr/>
        </p:nvSpPr>
        <p:spPr bwMode="auto">
          <a:xfrm>
            <a:off x="684213" y="2039938"/>
            <a:ext cx="537527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9703" name="Rectangle 13"/>
          <p:cNvSpPr>
            <a:spLocks noChangeArrowheads="1"/>
          </p:cNvSpPr>
          <p:nvPr/>
        </p:nvSpPr>
        <p:spPr bwMode="auto">
          <a:xfrm>
            <a:off x="1691680" y="2651301"/>
            <a:ext cx="53752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200">
                <a:solidFill>
                  <a:srgbClr val="000000"/>
                </a:solidFill>
                <a:latin typeface="Calibri" panose="020F0502020204030204" pitchFamily="34" charset="0"/>
                <a:cs typeface="Times New Roman" panose="02020603050405020304" pitchFamily="18" charset="0"/>
              </a:rPr>
              <a:t> </a:t>
            </a:r>
            <a:r>
              <a:rPr lang="en-US" altLang="zh-CN" sz="800"/>
              <a:t> </a:t>
            </a:r>
            <a:endParaRPr lang="en-US" altLang="zh-CN" sz="1800"/>
          </a:p>
        </p:txBody>
      </p:sp>
      <p:sp>
        <p:nvSpPr>
          <p:cNvPr id="29704" name="Rectangle 16"/>
          <p:cNvSpPr>
            <a:spLocks noChangeArrowheads="1"/>
          </p:cNvSpPr>
          <p:nvPr/>
        </p:nvSpPr>
        <p:spPr bwMode="auto">
          <a:xfrm>
            <a:off x="1258888" y="2665413"/>
            <a:ext cx="118967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aphicFrame>
        <p:nvGraphicFramePr>
          <p:cNvPr id="29705" name="对象 19"/>
          <p:cNvGraphicFramePr>
            <a:graphicFrameLocks noChangeAspect="1"/>
          </p:cNvGraphicFramePr>
          <p:nvPr>
            <p:extLst>
              <p:ext uri="{D42A27DB-BD31-4B8C-83A1-F6EECF244321}">
                <p14:modId xmlns:p14="http://schemas.microsoft.com/office/powerpoint/2010/main" val="3729790076"/>
              </p:ext>
            </p:extLst>
          </p:nvPr>
        </p:nvGraphicFramePr>
        <p:xfrm>
          <a:off x="1416655" y="1986849"/>
          <a:ext cx="5113337" cy="511175"/>
        </p:xfrm>
        <a:graphic>
          <a:graphicData uri="http://schemas.openxmlformats.org/presentationml/2006/ole">
            <mc:AlternateContent xmlns:mc="http://schemas.openxmlformats.org/markup-compatibility/2006">
              <mc:Choice xmlns:v="urn:schemas-microsoft-com:vml" Requires="v">
                <p:oleObj name="公式" r:id="rId2" imgW="2044700" imgH="203200" progId="">
                  <p:embed/>
                </p:oleObj>
              </mc:Choice>
              <mc:Fallback>
                <p:oleObj name="公式" r:id="rId2" imgW="2044700" imgH="203200" progId="">
                  <p:embed/>
                  <p:pic>
                    <p:nvPicPr>
                      <p:cNvPr id="29705" name="对象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655" y="1986849"/>
                        <a:ext cx="5113337"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矩形 21"/>
          <p:cNvSpPr/>
          <p:nvPr/>
        </p:nvSpPr>
        <p:spPr>
          <a:xfrm>
            <a:off x="319088" y="3367088"/>
            <a:ext cx="4515980" cy="523220"/>
          </a:xfrm>
          <a:prstGeom prst="rect">
            <a:avLst/>
          </a:prstGeom>
        </p:spPr>
        <p:txBody>
          <a:bodyPr wrap="none">
            <a:spAutoFit/>
          </a:bodyPr>
          <a:lstStyle/>
          <a:p>
            <a:pPr>
              <a:defRPr/>
            </a:pPr>
            <a:r>
              <a:rPr lang="en-US" altLang="zh-CN" sz="2800" b="1" dirty="0">
                <a:solidFill>
                  <a:srgbClr val="000000"/>
                </a:solidFill>
                <a:latin typeface="+mn-ea"/>
                <a:ea typeface="+mn-ea"/>
                <a:cs typeface="Times New Roman" panose="02020603050405020304" pitchFamily="18" charset="0"/>
              </a:rPr>
              <a:t>(4) </a:t>
            </a:r>
            <a:r>
              <a:rPr lang="zh-CN" altLang="zh-CN" sz="2800" b="1" dirty="0">
                <a:solidFill>
                  <a:srgbClr val="000000"/>
                </a:solidFill>
                <a:latin typeface="+mn-ea"/>
                <a:ea typeface="+mn-ea"/>
                <a:cs typeface="Times New Roman" panose="02020603050405020304" pitchFamily="18" charset="0"/>
              </a:rPr>
              <a:t>化简后的逻辑电路图：</a:t>
            </a:r>
            <a:endParaRPr lang="zh-CN" altLang="en-US" sz="2800" b="1" dirty="0">
              <a:latin typeface="+mn-ea"/>
              <a:ea typeface="+mn-ea"/>
            </a:endParaRPr>
          </a:p>
        </p:txBody>
      </p:sp>
      <p:graphicFrame>
        <p:nvGraphicFramePr>
          <p:cNvPr id="29708" name="对象 22"/>
          <p:cNvGraphicFramePr>
            <a:graphicFrameLocks noChangeAspect="1"/>
          </p:cNvGraphicFramePr>
          <p:nvPr/>
        </p:nvGraphicFramePr>
        <p:xfrm>
          <a:off x="1249363" y="4021138"/>
          <a:ext cx="5113337" cy="2570162"/>
        </p:xfrm>
        <a:graphic>
          <a:graphicData uri="http://schemas.openxmlformats.org/presentationml/2006/ole">
            <mc:AlternateContent xmlns:mc="http://schemas.openxmlformats.org/markup-compatibility/2006">
              <mc:Choice xmlns:v="urn:schemas-microsoft-com:vml" Requires="v">
                <p:oleObj r:id="rId4" imgW="3723894" imgH="1702498" progId="">
                  <p:embed/>
                </p:oleObj>
              </mc:Choice>
              <mc:Fallback>
                <p:oleObj r:id="rId4" imgW="3723894" imgH="1702498" progId="">
                  <p:embed/>
                  <p:pic>
                    <p:nvPicPr>
                      <p:cNvPr id="29708" name="对象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9363" y="4021138"/>
                        <a:ext cx="5113337" cy="2570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a:extLst>
              <a:ext uri="{FF2B5EF4-FFF2-40B4-BE49-F238E27FC236}">
                <a16:creationId xmlns:a16="http://schemas.microsoft.com/office/drawing/2014/main" id="{229CB55A-7309-420C-9A2C-1F8AD3DCA954}"/>
              </a:ext>
            </a:extLst>
          </p:cNvPr>
          <p:cNvSpPr/>
          <p:nvPr/>
        </p:nvSpPr>
        <p:spPr>
          <a:xfrm>
            <a:off x="846932" y="1848299"/>
            <a:ext cx="710406" cy="637675"/>
          </a:xfrm>
          <a:prstGeom prst="rect">
            <a:avLst/>
          </a:prstGeom>
        </p:spPr>
        <p:txBody>
          <a:bodyPr wrap="square">
            <a:spAutoFit/>
          </a:bodyPr>
          <a:lstStyle/>
          <a:p>
            <a:pPr indent="304800" algn="just">
              <a:lnSpc>
                <a:spcPct val="150000"/>
              </a:lnSpc>
              <a:spcAft>
                <a:spcPts val="0"/>
              </a:spcAft>
              <a:defRPr/>
            </a:pPr>
            <a:r>
              <a:rPr lang="en-US" altLang="zh-CN" sz="2800" b="1" kern="100" dirty="0">
                <a:latin typeface="+mn-ea"/>
                <a:ea typeface="+mn-ea"/>
                <a:cs typeface="Times New Roman" panose="02020603050405020304" pitchFamily="18" charset="0"/>
              </a:rPr>
              <a:t>F</a:t>
            </a:r>
            <a:endParaRPr lang="zh-CN" altLang="zh-CN" sz="2800" b="1" kern="100" dirty="0">
              <a:latin typeface="+mn-ea"/>
              <a:ea typeface="+mn-ea"/>
              <a:cs typeface="Times New Roman" panose="02020603050405020304" pitchFamily="18" charset="0"/>
            </a:endParaRPr>
          </a:p>
        </p:txBody>
      </p:sp>
    </p:spTree>
    <p:extLst>
      <p:ext uri="{BB962C8B-B14F-4D97-AF65-F5344CB8AC3E}">
        <p14:creationId xmlns:p14="http://schemas.microsoft.com/office/powerpoint/2010/main" val="1401706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5AFDA73-744D-4605-B425-FEC447D561C3}" type="slidenum">
              <a:rPr lang="en-US" altLang="zh-CN" sz="1400" smtClean="0"/>
              <a:pPr>
                <a:spcBef>
                  <a:spcPct val="0"/>
                </a:spcBef>
                <a:buFontTx/>
                <a:buNone/>
              </a:pPr>
              <a:t>23</a:t>
            </a:fld>
            <a:endParaRPr lang="en-US" altLang="zh-CN" sz="1400"/>
          </a:p>
        </p:txBody>
      </p:sp>
      <p:sp>
        <p:nvSpPr>
          <p:cNvPr id="30723" name="Text Box 4"/>
          <p:cNvSpPr txBox="1">
            <a:spLocks noChangeArrowheads="1"/>
          </p:cNvSpPr>
          <p:nvPr/>
        </p:nvSpPr>
        <p:spPr bwMode="auto">
          <a:xfrm>
            <a:off x="468313" y="404813"/>
            <a:ext cx="30972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课堂练习</a:t>
            </a:r>
            <a:r>
              <a:rPr lang="en-US" altLang="zh-CN"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6</a:t>
            </a: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a:t>
            </a:r>
          </a:p>
        </p:txBody>
      </p:sp>
      <p:sp>
        <p:nvSpPr>
          <p:cNvPr id="2" name="矩形 1"/>
          <p:cNvSpPr/>
          <p:nvPr/>
        </p:nvSpPr>
        <p:spPr>
          <a:xfrm>
            <a:off x="467544" y="1340768"/>
            <a:ext cx="7920037" cy="2677656"/>
          </a:xfrm>
          <a:prstGeom prst="rect">
            <a:avLst/>
          </a:prstGeom>
        </p:spPr>
        <p:txBody>
          <a:bodyPr>
            <a:spAutoFit/>
          </a:bodyPr>
          <a:lstStyle/>
          <a:p>
            <a:pPr algn="just">
              <a:spcAft>
                <a:spcPts val="0"/>
              </a:spcAft>
              <a:defRPr/>
            </a:pPr>
            <a:r>
              <a:rPr lang="zh-CN" altLang="en-US" sz="2800" b="1" kern="100" dirty="0">
                <a:latin typeface="Times New Roman" panose="02020603050405020304" pitchFamily="18" charset="0"/>
              </a:rPr>
              <a:t>符号化下述论断，并证明其有效性。       </a:t>
            </a:r>
            <a:endParaRPr lang="en-US" altLang="zh-CN" sz="2800" b="1" kern="100" dirty="0">
              <a:latin typeface="Times New Roman" panose="02020603050405020304" pitchFamily="18" charset="0"/>
            </a:endParaRPr>
          </a:p>
          <a:p>
            <a:pPr algn="just">
              <a:spcAft>
                <a:spcPts val="0"/>
              </a:spcAft>
              <a:defRPr/>
            </a:pPr>
            <a:r>
              <a:rPr lang="en-US" altLang="zh-CN" sz="2800" b="1" kern="100" dirty="0">
                <a:latin typeface="Times New Roman" panose="02020603050405020304" pitchFamily="18" charset="0"/>
              </a:rPr>
              <a:t>        </a:t>
            </a:r>
            <a:r>
              <a:rPr lang="zh-CN" altLang="en-US" sz="2800" b="1" kern="100" dirty="0">
                <a:latin typeface="Times New Roman" panose="02020603050405020304" pitchFamily="18" charset="0"/>
              </a:rPr>
              <a:t>如果今天是周一，则要进行离散数学或</a:t>
            </a:r>
            <a:r>
              <a:rPr lang="en-US" altLang="zh-CN" sz="2800" b="1" kern="100" dirty="0">
                <a:latin typeface="Times New Roman" panose="02020603050405020304" pitchFamily="18" charset="0"/>
              </a:rPr>
              <a:t>C</a:t>
            </a:r>
            <a:r>
              <a:rPr lang="zh-CN" altLang="en-US" sz="2800" b="1" kern="100" dirty="0">
                <a:latin typeface="Times New Roman" panose="02020603050405020304" pitchFamily="18" charset="0"/>
              </a:rPr>
              <a:t>语言程序设计两门课中的一门考试。如果</a:t>
            </a:r>
            <a:r>
              <a:rPr lang="en-US" altLang="zh-CN" sz="2800" b="1" kern="100" dirty="0">
                <a:latin typeface="Times New Roman" panose="02020603050405020304" pitchFamily="18" charset="0"/>
              </a:rPr>
              <a:t>C</a:t>
            </a:r>
            <a:r>
              <a:rPr lang="zh-CN" altLang="en-US" sz="2800" b="1" kern="100" dirty="0">
                <a:latin typeface="Times New Roman" panose="02020603050405020304" pitchFamily="18" charset="0"/>
              </a:rPr>
              <a:t>语言程序设计老师有会，则不考</a:t>
            </a:r>
            <a:r>
              <a:rPr lang="en-US" altLang="zh-CN" sz="2800" b="1" kern="100" dirty="0">
                <a:latin typeface="Times New Roman" panose="02020603050405020304" pitchFamily="18" charset="0"/>
              </a:rPr>
              <a:t>C</a:t>
            </a:r>
            <a:r>
              <a:rPr lang="zh-CN" altLang="en-US" sz="2800" b="1" kern="100" dirty="0">
                <a:latin typeface="Times New Roman" panose="02020603050405020304" pitchFamily="18" charset="0"/>
              </a:rPr>
              <a:t>语言程序设计。今天是周一，</a:t>
            </a:r>
            <a:r>
              <a:rPr lang="en-US" altLang="zh-CN" sz="2800" b="1" kern="100" dirty="0">
                <a:latin typeface="Times New Roman" panose="02020603050405020304" pitchFamily="18" charset="0"/>
              </a:rPr>
              <a:t>C</a:t>
            </a:r>
            <a:r>
              <a:rPr lang="zh-CN" altLang="en-US" sz="2800" b="1" kern="100" dirty="0">
                <a:latin typeface="Times New Roman" panose="02020603050405020304" pitchFamily="18" charset="0"/>
              </a:rPr>
              <a:t>语言程序设计老师有会，所以进行离散数学考试。</a:t>
            </a:r>
            <a:endParaRPr lang="zh-CN" altLang="zh-CN" sz="2800" b="1" kern="100"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xfrm>
            <a:off x="6697216" y="6206899"/>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F79848-0D7A-4CEB-A6E1-20B2AB56A414}" type="slidenum">
              <a:rPr lang="en-US" altLang="zh-CN" sz="1400" smtClean="0"/>
              <a:pPr>
                <a:spcBef>
                  <a:spcPct val="0"/>
                </a:spcBef>
                <a:buFontTx/>
                <a:buNone/>
              </a:pPr>
              <a:t>24</a:t>
            </a:fld>
            <a:endParaRPr lang="en-US" altLang="zh-CN" sz="1400"/>
          </a:p>
        </p:txBody>
      </p:sp>
      <p:sp>
        <p:nvSpPr>
          <p:cNvPr id="31747" name="Text Box 4"/>
          <p:cNvSpPr txBox="1">
            <a:spLocks noChangeArrowheads="1"/>
          </p:cNvSpPr>
          <p:nvPr/>
        </p:nvSpPr>
        <p:spPr bwMode="auto">
          <a:xfrm>
            <a:off x="333375" y="476250"/>
            <a:ext cx="1223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解：</a:t>
            </a:r>
          </a:p>
        </p:txBody>
      </p:sp>
      <p:sp>
        <p:nvSpPr>
          <p:cNvPr id="2" name="矩形 1"/>
          <p:cNvSpPr/>
          <p:nvPr/>
        </p:nvSpPr>
        <p:spPr>
          <a:xfrm>
            <a:off x="333375" y="1268413"/>
            <a:ext cx="8631238" cy="638175"/>
          </a:xfrm>
          <a:prstGeom prst="rect">
            <a:avLst/>
          </a:prstGeom>
        </p:spPr>
        <p:txBody>
          <a:bodyPr>
            <a:spAutoFit/>
          </a:bodyPr>
          <a:lstStyle/>
          <a:p>
            <a:pPr algn="just">
              <a:lnSpc>
                <a:spcPct val="150000"/>
              </a:lnSpc>
              <a:spcAft>
                <a:spcPts val="0"/>
              </a:spcAft>
              <a:defRPr/>
            </a:pPr>
            <a:endParaRPr lang="zh-CN" altLang="zh-CN" sz="2800" b="1" kern="100" dirty="0">
              <a:latin typeface="+mn-ea"/>
              <a:ea typeface="+mn-ea"/>
              <a:cs typeface="Times New Roman" panose="02020603050405020304" pitchFamily="18" charset="0"/>
            </a:endParaRPr>
          </a:p>
        </p:txBody>
      </p:sp>
      <p:sp>
        <p:nvSpPr>
          <p:cNvPr id="12" name="矩形 11"/>
          <p:cNvSpPr/>
          <p:nvPr/>
        </p:nvSpPr>
        <p:spPr>
          <a:xfrm>
            <a:off x="539750" y="1300163"/>
            <a:ext cx="7777163" cy="1384995"/>
          </a:xfrm>
          <a:prstGeom prst="rect">
            <a:avLst/>
          </a:prstGeom>
        </p:spPr>
        <p:txBody>
          <a:bodyPr>
            <a:spAutoFit/>
          </a:bodyPr>
          <a:lstStyle/>
          <a:p>
            <a:pPr algn="just">
              <a:spcAft>
                <a:spcPts val="0"/>
              </a:spcAft>
              <a:defRPr/>
            </a:pPr>
            <a:r>
              <a:rPr lang="zh-CN" altLang="en-US" sz="2800" b="1" kern="100" dirty="0">
                <a:latin typeface="+mn-ea"/>
                <a:ea typeface="+mn-ea"/>
                <a:cs typeface="Times New Roman" panose="02020603050405020304" pitchFamily="18" charset="0"/>
              </a:rPr>
              <a:t>设：</a:t>
            </a:r>
            <a:r>
              <a:rPr lang="en-US" altLang="zh-CN" sz="2800" b="1" i="1" kern="100" dirty="0">
                <a:latin typeface="+mn-ea"/>
                <a:ea typeface="+mn-ea"/>
                <a:cs typeface="Times New Roman" panose="02020603050405020304" pitchFamily="18" charset="0"/>
              </a:rPr>
              <a:t>p</a:t>
            </a:r>
            <a:r>
              <a:rPr lang="en-US" altLang="zh-CN" sz="2800" b="1" kern="100" dirty="0">
                <a:latin typeface="+mn-ea"/>
                <a:ea typeface="+mn-ea"/>
                <a:cs typeface="Times New Roman" panose="02020603050405020304" pitchFamily="18" charset="0"/>
              </a:rPr>
              <a:t>:</a:t>
            </a:r>
            <a:r>
              <a:rPr lang="zh-CN" altLang="en-US" sz="2800" b="1" kern="100" dirty="0">
                <a:latin typeface="+mn-ea"/>
                <a:ea typeface="+mn-ea"/>
                <a:cs typeface="Times New Roman" panose="02020603050405020304" pitchFamily="18" charset="0"/>
              </a:rPr>
              <a:t>今天是周一</a:t>
            </a:r>
            <a:r>
              <a:rPr lang="zh-CN" altLang="zh-CN" sz="2800" b="1" kern="100" dirty="0">
                <a:latin typeface="+mn-ea"/>
                <a:ea typeface="+mn-ea"/>
                <a:cs typeface="Times New Roman" panose="02020603050405020304" pitchFamily="18" charset="0"/>
              </a:rPr>
              <a:t>，</a:t>
            </a:r>
            <a:r>
              <a:rPr lang="en-US" altLang="zh-CN" sz="2800" b="1" kern="100" dirty="0">
                <a:latin typeface="+mn-ea"/>
                <a:ea typeface="+mn-ea"/>
                <a:cs typeface="Times New Roman" panose="02020603050405020304" pitchFamily="18" charset="0"/>
              </a:rPr>
              <a:t> </a:t>
            </a:r>
            <a:r>
              <a:rPr lang="en-US" altLang="zh-CN" sz="2800" b="1" i="1" kern="100" dirty="0">
                <a:latin typeface="+mn-ea"/>
                <a:ea typeface="+mn-ea"/>
                <a:cs typeface="Times New Roman" panose="02020603050405020304" pitchFamily="18" charset="0"/>
              </a:rPr>
              <a:t>q</a:t>
            </a:r>
            <a:r>
              <a:rPr lang="en-US" altLang="zh-CN" sz="2800" b="1" kern="100" dirty="0">
                <a:latin typeface="+mn-ea"/>
                <a:ea typeface="+mn-ea"/>
                <a:cs typeface="Times New Roman" panose="02020603050405020304" pitchFamily="18" charset="0"/>
              </a:rPr>
              <a:t>:</a:t>
            </a:r>
            <a:r>
              <a:rPr lang="zh-CN" altLang="en-US" sz="2800" b="1" kern="100" dirty="0">
                <a:latin typeface="+mn-ea"/>
                <a:ea typeface="+mn-ea"/>
                <a:cs typeface="Times New Roman" panose="02020603050405020304" pitchFamily="18" charset="0"/>
              </a:rPr>
              <a:t>离散数学课考试</a:t>
            </a:r>
            <a:r>
              <a:rPr lang="en-US" altLang="zh-CN" sz="2800" b="1" kern="100" dirty="0">
                <a:latin typeface="+mn-ea"/>
                <a:ea typeface="+mn-ea"/>
                <a:cs typeface="Times New Roman" panose="02020603050405020304" pitchFamily="18" charset="0"/>
              </a:rPr>
              <a:t>,</a:t>
            </a:r>
            <a:endParaRPr lang="zh-CN" altLang="zh-CN" sz="2800" b="1" kern="100" dirty="0">
              <a:latin typeface="+mn-ea"/>
              <a:ea typeface="+mn-ea"/>
              <a:cs typeface="Times New Roman" panose="02020603050405020304" pitchFamily="18" charset="0"/>
            </a:endParaRPr>
          </a:p>
          <a:p>
            <a:pPr>
              <a:defRPr/>
            </a:pPr>
            <a:r>
              <a:rPr lang="en-US" altLang="zh-CN" sz="2800" b="1" i="1" dirty="0">
                <a:latin typeface="+mn-ea"/>
                <a:ea typeface="+mn-ea"/>
              </a:rPr>
              <a:t>    r</a:t>
            </a:r>
            <a:r>
              <a:rPr lang="en-US" altLang="zh-CN" sz="2800" b="1" dirty="0">
                <a:latin typeface="+mn-ea"/>
                <a:ea typeface="+mn-ea"/>
                <a:cs typeface="Times New Roman" panose="02020603050405020304" pitchFamily="18" charset="0"/>
              </a:rPr>
              <a:t>:C</a:t>
            </a:r>
            <a:r>
              <a:rPr lang="zh-CN" altLang="en-US" sz="2800" b="1" dirty="0">
                <a:latin typeface="+mn-ea"/>
                <a:ea typeface="+mn-ea"/>
                <a:cs typeface="Times New Roman" panose="02020603050405020304" pitchFamily="18" charset="0"/>
              </a:rPr>
              <a:t>语言程序设计课考试</a:t>
            </a:r>
            <a:r>
              <a:rPr lang="zh-CN" altLang="zh-CN" sz="2800" b="1" dirty="0">
                <a:latin typeface="+mn-ea"/>
                <a:ea typeface="+mn-ea"/>
                <a:cs typeface="Times New Roman" panose="02020603050405020304" pitchFamily="18" charset="0"/>
              </a:rPr>
              <a:t>，</a:t>
            </a:r>
            <a:endParaRPr lang="en-US" altLang="zh-CN" sz="2800" b="1" dirty="0">
              <a:latin typeface="+mn-ea"/>
              <a:ea typeface="+mn-ea"/>
              <a:cs typeface="Times New Roman" panose="02020603050405020304" pitchFamily="18" charset="0"/>
            </a:endParaRPr>
          </a:p>
          <a:p>
            <a:pPr>
              <a:defRPr/>
            </a:pPr>
            <a:r>
              <a:rPr lang="en-US" altLang="zh-CN" sz="2800" b="1" i="1" dirty="0">
                <a:latin typeface="+mn-ea"/>
                <a:ea typeface="+mn-ea"/>
                <a:cs typeface="Times New Roman" panose="02020603050405020304" pitchFamily="18" charset="0"/>
              </a:rPr>
              <a:t>    </a:t>
            </a:r>
            <a:r>
              <a:rPr lang="en-US" altLang="zh-CN" sz="2800" b="1" i="1" dirty="0">
                <a:latin typeface="+mn-ea"/>
                <a:ea typeface="+mn-ea"/>
              </a:rPr>
              <a:t>s</a:t>
            </a:r>
            <a:r>
              <a:rPr lang="en-US" altLang="zh-CN" sz="2800" b="1" dirty="0">
                <a:latin typeface="+mn-ea"/>
                <a:ea typeface="+mn-ea"/>
                <a:cs typeface="Times New Roman" panose="02020603050405020304" pitchFamily="18" charset="0"/>
              </a:rPr>
              <a:t>:C</a:t>
            </a:r>
            <a:r>
              <a:rPr lang="zh-CN" altLang="en-US" sz="2800" b="1" dirty="0">
                <a:latin typeface="+mn-ea"/>
                <a:cs typeface="Times New Roman" panose="02020603050405020304" pitchFamily="18" charset="0"/>
              </a:rPr>
              <a:t>语言程序设计课老师有会</a:t>
            </a:r>
            <a:endParaRPr lang="en-US" altLang="zh-CN" sz="2800" b="1" dirty="0">
              <a:latin typeface="+mn-ea"/>
              <a:ea typeface="+mn-ea"/>
              <a:cs typeface="Times New Roman" panose="02020603050405020304" pitchFamily="18" charset="0"/>
            </a:endParaRPr>
          </a:p>
        </p:txBody>
      </p:sp>
      <p:sp>
        <p:nvSpPr>
          <p:cNvPr id="13" name="Rectangle 11"/>
          <p:cNvSpPr>
            <a:spLocks noChangeArrowheads="1"/>
          </p:cNvSpPr>
          <p:nvPr/>
        </p:nvSpPr>
        <p:spPr bwMode="auto">
          <a:xfrm>
            <a:off x="611560" y="2780928"/>
            <a:ext cx="828092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90000"/>
              </a:lnSpc>
            </a:pPr>
            <a:r>
              <a:rPr lang="zh-CN" altLang="en-US" sz="2800" b="1" dirty="0">
                <a:latin typeface="Times New Roman" panose="02020603050405020304" pitchFamily="18" charset="0"/>
              </a:rPr>
              <a:t> 则，前提：</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en-US" altLang="zh-CN" sz="2800" b="1" dirty="0">
                <a:latin typeface="Symbol" panose="05050102010706020507" pitchFamily="18" charset="2"/>
              </a:rPr>
              <a:t>®((</a:t>
            </a:r>
            <a:r>
              <a:rPr lang="en-US" altLang="zh-CN" sz="2800" b="1" dirty="0">
                <a:latin typeface="+mn-ea"/>
              </a:rPr>
              <a:t>r</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q</a:t>
            </a:r>
            <a:r>
              <a:rPr lang="en-US" altLang="zh-CN" sz="2800" b="1" dirty="0">
                <a:latin typeface="Symbol" panose="05050102010706020507" pitchFamily="18" charset="2"/>
              </a:rPr>
              <a:t>) Ú(</a:t>
            </a:r>
            <a:r>
              <a:rPr lang="en-US" altLang="zh-CN" sz="2800" b="1" dirty="0">
                <a:latin typeface="+mn-ea"/>
              </a:rPr>
              <a:t>q</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r</a:t>
            </a:r>
            <a:r>
              <a:rPr lang="en-US" altLang="zh-CN" sz="2800" b="1" dirty="0">
                <a:latin typeface="Symbol" panose="05050102010706020507" pitchFamily="18" charset="2"/>
              </a:rPr>
              <a:t>))</a:t>
            </a:r>
            <a:r>
              <a:rPr lang="en-US" altLang="zh-CN" sz="2800" b="1" dirty="0">
                <a:latin typeface="Times New Roman" panose="02020603050405020304" pitchFamily="18" charset="0"/>
              </a:rPr>
              <a:t> ,  </a:t>
            </a:r>
            <a:r>
              <a:rPr lang="en-US" altLang="zh-CN" sz="2800" b="1" i="1" dirty="0" err="1">
                <a:latin typeface="Times New Roman" panose="02020603050405020304" pitchFamily="18" charset="0"/>
              </a:rPr>
              <a:t>s</a:t>
            </a:r>
            <a:r>
              <a:rPr lang="en-US" altLang="zh-CN" sz="2800" b="1" dirty="0" err="1">
                <a:latin typeface="Symbol" panose="05050102010706020507" pitchFamily="18" charset="2"/>
              </a:rPr>
              <a:t>®Ø</a:t>
            </a:r>
            <a:r>
              <a:rPr lang="en-US" altLang="zh-CN" sz="2800" b="1" dirty="0" err="1">
                <a:latin typeface="Times New Roman" panose="02020603050405020304" pitchFamily="18" charset="0"/>
              </a:rPr>
              <a:t>r</a:t>
            </a:r>
            <a:r>
              <a:rPr lang="zh-CN" altLang="en-US" sz="2800" b="1" dirty="0">
                <a:latin typeface="Times New Roman" panose="02020603050405020304" pitchFamily="18" charset="0"/>
              </a:rPr>
              <a:t>，</a:t>
            </a:r>
            <a:r>
              <a:rPr lang="en-US" altLang="zh-CN" sz="2800" b="1" dirty="0">
                <a:latin typeface="+mn-ea"/>
              </a:rPr>
              <a:t>p</a:t>
            </a:r>
            <a:r>
              <a:rPr lang="zh-CN" altLang="en-US" sz="2800" b="1" dirty="0">
                <a:latin typeface="+mn-ea"/>
                <a:sym typeface="Kingsoft Phonetic Plain" pitchFamily="2" charset="2"/>
              </a:rPr>
              <a:t>，</a:t>
            </a:r>
            <a:r>
              <a:rPr lang="en-US" altLang="zh-CN" sz="2800" b="1" dirty="0">
                <a:latin typeface="+mn-ea"/>
                <a:sym typeface="Kingsoft Phonetic Plain" pitchFamily="2" charset="2"/>
              </a:rPr>
              <a:t>s</a:t>
            </a:r>
            <a:endParaRPr lang="en-US" altLang="zh-CN" sz="2800" b="1" dirty="0">
              <a:latin typeface="Times New Roman" panose="02020603050405020304" pitchFamily="18" charset="0"/>
            </a:endParaRPr>
          </a:p>
          <a:p>
            <a:pPr>
              <a:lnSpc>
                <a:spcPct val="90000"/>
              </a:lnSpc>
              <a:buFont typeface="Wingdings" panose="05000000000000000000" pitchFamily="2" charset="2"/>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结论：</a:t>
            </a:r>
            <a:r>
              <a:rPr lang="en-US" altLang="zh-CN" sz="2800" b="1" i="1" dirty="0">
                <a:latin typeface="Times New Roman" panose="02020603050405020304" pitchFamily="18" charset="0"/>
              </a:rPr>
              <a:t>q</a:t>
            </a:r>
            <a:endParaRPr lang="zh-CN" sz="2800" b="1" dirty="0">
              <a:latin typeface="+mn-ea"/>
              <a:ea typeface="+mn-ea"/>
            </a:endParaRPr>
          </a:p>
        </p:txBody>
      </p:sp>
      <p:sp>
        <p:nvSpPr>
          <p:cNvPr id="25" name="矩形 24"/>
          <p:cNvSpPr/>
          <p:nvPr/>
        </p:nvSpPr>
        <p:spPr>
          <a:xfrm>
            <a:off x="683568" y="3933056"/>
            <a:ext cx="1440159" cy="523220"/>
          </a:xfrm>
          <a:prstGeom prst="rect">
            <a:avLst/>
          </a:prstGeom>
        </p:spPr>
        <p:txBody>
          <a:bodyPr wrap="square">
            <a:spAutoFit/>
          </a:bodyPr>
          <a:lstStyle/>
          <a:p>
            <a:pPr algn="just">
              <a:spcAft>
                <a:spcPts val="0"/>
              </a:spcAft>
              <a:defRPr/>
            </a:pPr>
            <a:r>
              <a:rPr lang="zh-CN" altLang="en-US" sz="2800" b="1" kern="100" dirty="0">
                <a:latin typeface="+mn-ea"/>
                <a:ea typeface="+mn-ea"/>
                <a:cs typeface="Times New Roman" panose="02020603050405020304" pitchFamily="18" charset="0"/>
              </a:rPr>
              <a:t>证明</a:t>
            </a:r>
            <a:r>
              <a:rPr lang="zh-CN" altLang="en-US" sz="2800" b="1" kern="100" dirty="0">
                <a:latin typeface="+mn-ea"/>
                <a:ea typeface="+mn-ea"/>
                <a:cs typeface="Times New Roman" panose="02020603050405020304" pitchFamily="18" charset="0"/>
                <a:sym typeface="Wingdings" panose="05000000000000000000" pitchFamily="2" charset="2"/>
              </a:rPr>
              <a:t>：</a:t>
            </a:r>
            <a:endParaRPr lang="zh-CN" altLang="en-US" sz="2800" b="1" dirty="0">
              <a:latin typeface="+mn-ea"/>
              <a:ea typeface="+mn-ea"/>
            </a:endParaRPr>
          </a:p>
        </p:txBody>
      </p:sp>
      <p:sp>
        <p:nvSpPr>
          <p:cNvPr id="27" name="矩形 26"/>
          <p:cNvSpPr/>
          <p:nvPr/>
        </p:nvSpPr>
        <p:spPr>
          <a:xfrm>
            <a:off x="1763688" y="3861048"/>
            <a:ext cx="6840760" cy="3625608"/>
          </a:xfrm>
          <a:prstGeom prst="rect">
            <a:avLst/>
          </a:prstGeom>
        </p:spPr>
        <p:txBody>
          <a:bodyPr wrap="square">
            <a:spAutoFit/>
          </a:bodyPr>
          <a:lstStyle/>
          <a:p>
            <a:pPr eaLnBrk="1" hangingPunct="1">
              <a:lnSpc>
                <a:spcPct val="120000"/>
              </a:lnSpc>
              <a:buClr>
                <a:schemeClr val="bg2"/>
              </a:buClr>
              <a:buSzPct val="75000"/>
              <a:buFont typeface="Wingdings" panose="05000000000000000000" pitchFamily="2" charset="2"/>
              <a:buNone/>
              <a:defRPr/>
            </a:pPr>
            <a:r>
              <a:rPr lang="en-US" altLang="zh-CN" sz="2800" b="1" dirty="0">
                <a:latin typeface="Times New Roman" panose="02020603050405020304" pitchFamily="18" charset="0"/>
              </a:rPr>
              <a:t>①  </a:t>
            </a:r>
            <a:r>
              <a:rPr lang="en-US" altLang="zh-CN" sz="2800" b="1" i="1" dirty="0">
                <a:latin typeface="Times New Roman" panose="02020603050405020304" pitchFamily="18" charset="0"/>
                <a:cs typeface="Times New Roman" panose="02020603050405020304" pitchFamily="18" charset="0"/>
              </a:rPr>
              <a:t>s</a:t>
            </a:r>
            <a:r>
              <a:rPr lang="en-US" altLang="zh-CN" sz="2800" b="1" i="1" dirty="0">
                <a:latin typeface="Times New Roman" panose="02020603050405020304" pitchFamily="18" charset="0"/>
              </a:rPr>
              <a:t>                       </a:t>
            </a:r>
            <a:r>
              <a:rPr lang="zh-CN" altLang="en-US" sz="2800" b="1" dirty="0">
                <a:latin typeface="Times New Roman" panose="02020603050405020304" pitchFamily="18" charset="0"/>
              </a:rPr>
              <a:t>前提引入</a:t>
            </a:r>
            <a:endParaRPr lang="en-US" altLang="zh-CN" sz="2800" b="1" dirty="0">
              <a:latin typeface="Times New Roman" panose="02020603050405020304" pitchFamily="18" charset="0"/>
            </a:endParaRPr>
          </a:p>
          <a:p>
            <a:pPr eaLnBrk="1" hangingPunct="1">
              <a:defRPr/>
            </a:pPr>
            <a:r>
              <a:rPr lang="zh-CN" altLang="en-US" sz="2800" b="1" dirty="0">
                <a:latin typeface="Times New Roman" panose="02020603050405020304" pitchFamily="18" charset="0"/>
              </a:rPr>
              <a:t>②  </a:t>
            </a:r>
            <a:r>
              <a:rPr lang="en-US" altLang="zh-CN" sz="2800" b="1" i="1" dirty="0">
                <a:latin typeface="Times New Roman" panose="02020603050405020304" pitchFamily="18" charset="0"/>
              </a:rPr>
              <a:t>s</a:t>
            </a:r>
            <a:r>
              <a:rPr lang="en-US" altLang="zh-CN" sz="2800" b="1" dirty="0">
                <a:latin typeface="Symbol" panose="05050102010706020507" pitchFamily="18" charset="2"/>
              </a:rPr>
              <a:t>®Ø</a:t>
            </a:r>
            <a:r>
              <a:rPr lang="en-US" altLang="zh-CN" sz="2800" b="1" dirty="0">
                <a:latin typeface="Times New Roman" panose="02020603050405020304" pitchFamily="18" charset="0"/>
              </a:rPr>
              <a:t>r               </a:t>
            </a:r>
            <a:r>
              <a:rPr lang="zh-CN" altLang="en-US" sz="2800" b="1" dirty="0">
                <a:latin typeface="Times New Roman" panose="02020603050405020304" pitchFamily="18" charset="0"/>
              </a:rPr>
              <a:t>前提引入 </a:t>
            </a:r>
            <a:endParaRPr lang="en-US" altLang="zh-CN" sz="2800" b="1" dirty="0">
              <a:latin typeface="Times New Roman" panose="02020603050405020304" pitchFamily="18" charset="0"/>
            </a:endParaRPr>
          </a:p>
          <a:p>
            <a:pPr eaLnBrk="1" hangingPunct="1">
              <a:defRPr/>
            </a:pPr>
            <a:r>
              <a:rPr lang="zh-CN" altLang="en-US" sz="2800" b="1" dirty="0">
                <a:latin typeface="Times New Roman" panose="02020603050405020304" pitchFamily="18" charset="0"/>
              </a:rPr>
              <a:t>③  </a:t>
            </a:r>
            <a:r>
              <a:rPr lang="en-US" altLang="zh-CN" sz="2800" b="1" dirty="0" err="1">
                <a:latin typeface="Symbol" panose="05050102010706020507" pitchFamily="18" charset="2"/>
              </a:rPr>
              <a:t>Ø</a:t>
            </a:r>
            <a:r>
              <a:rPr lang="en-US" altLang="zh-CN" sz="2800" b="1" dirty="0" err="1">
                <a:latin typeface="Times New Roman" panose="02020603050405020304" pitchFamily="18" charset="0"/>
              </a:rPr>
              <a:t>r</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③ ④假言推理</a:t>
            </a:r>
            <a:r>
              <a:rPr lang="en-US" altLang="zh-CN" sz="2800" b="1" dirty="0">
                <a:latin typeface="Times New Roman" panose="02020603050405020304" pitchFamily="18" charset="0"/>
              </a:rPr>
              <a:t>        </a:t>
            </a:r>
          </a:p>
          <a:p>
            <a:pPr eaLnBrk="1" hangingPunct="1">
              <a:defRPr/>
            </a:pPr>
            <a:r>
              <a:rPr lang="en-US" altLang="zh-CN" sz="2800" b="1" dirty="0">
                <a:latin typeface="Times New Roman" panose="02020603050405020304" pitchFamily="18" charset="0"/>
              </a:rPr>
              <a:t>④</a:t>
            </a:r>
            <a:r>
              <a:rPr lang="en-US" altLang="zh-CN" sz="2800" b="1" i="1" dirty="0">
                <a:latin typeface="Times New Roman" panose="02020603050405020304" pitchFamily="18" charset="0"/>
              </a:rPr>
              <a:t>  p                      </a:t>
            </a:r>
            <a:r>
              <a:rPr lang="zh-CN" altLang="en-US" sz="2800" b="1" dirty="0">
                <a:latin typeface="Times New Roman" panose="02020603050405020304" pitchFamily="18" charset="0"/>
              </a:rPr>
              <a:t>前提引入 </a:t>
            </a:r>
            <a:endParaRPr lang="en-US" altLang="zh-CN" sz="2800" b="1" dirty="0">
              <a:latin typeface="Times New Roman" panose="02020603050405020304" pitchFamily="18" charset="0"/>
            </a:endParaRPr>
          </a:p>
          <a:p>
            <a:pPr eaLnBrk="1" hangingPunct="1">
              <a:defRPr/>
            </a:pPr>
            <a:r>
              <a:rPr lang="zh-CN" altLang="en-US" sz="2800" b="1" dirty="0">
                <a:latin typeface="Times New Roman" panose="02020603050405020304" pitchFamily="18" charset="0"/>
              </a:rPr>
              <a:t>⑤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en-US" altLang="zh-CN" sz="2800" b="1" dirty="0">
                <a:latin typeface="Symbol" panose="05050102010706020507" pitchFamily="18" charset="2"/>
              </a:rPr>
              <a:t>®((</a:t>
            </a:r>
            <a:r>
              <a:rPr lang="en-US" altLang="zh-CN" sz="2800" b="1" dirty="0">
                <a:latin typeface="+mn-ea"/>
              </a:rPr>
              <a:t>r</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q</a:t>
            </a:r>
            <a:r>
              <a:rPr lang="en-US" altLang="zh-CN" sz="2800" b="1" dirty="0">
                <a:latin typeface="Symbol" panose="05050102010706020507" pitchFamily="18" charset="2"/>
              </a:rPr>
              <a:t>) Ú(</a:t>
            </a:r>
            <a:r>
              <a:rPr lang="en-US" altLang="zh-CN" sz="2800" b="1" dirty="0">
                <a:latin typeface="+mn-ea"/>
              </a:rPr>
              <a:t>q</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r</a:t>
            </a:r>
            <a:r>
              <a:rPr lang="en-US" altLang="zh-CN" sz="2800" b="1" dirty="0">
                <a:latin typeface="Symbol" panose="05050102010706020507" pitchFamily="18" charset="2"/>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前提引入</a:t>
            </a:r>
            <a:endParaRPr lang="en-US" altLang="zh-CN" sz="2800" b="1" dirty="0">
              <a:latin typeface="Times New Roman" panose="02020603050405020304" pitchFamily="18" charset="0"/>
            </a:endParaRPr>
          </a:p>
          <a:p>
            <a:pPr eaLnBrk="1" hangingPunct="1">
              <a:defRPr/>
            </a:pPr>
            <a:r>
              <a:rPr lang="zh-CN" altLang="en-US" sz="2800" b="1" dirty="0">
                <a:latin typeface="+mn-ea"/>
              </a:rPr>
              <a:t>⑥ </a:t>
            </a:r>
            <a:r>
              <a:rPr lang="en-US" altLang="zh-CN" sz="2800" b="1" dirty="0">
                <a:latin typeface="Symbol" panose="05050102010706020507" pitchFamily="18" charset="2"/>
              </a:rPr>
              <a:t>(</a:t>
            </a:r>
            <a:r>
              <a:rPr lang="en-US" altLang="zh-CN" sz="2800" b="1" dirty="0">
                <a:latin typeface="+mn-ea"/>
              </a:rPr>
              <a:t>r</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q</a:t>
            </a:r>
            <a:r>
              <a:rPr lang="en-US" altLang="zh-CN" sz="2800" b="1" dirty="0">
                <a:latin typeface="Symbol" panose="05050102010706020507" pitchFamily="18" charset="2"/>
              </a:rPr>
              <a:t>) Ú(</a:t>
            </a:r>
            <a:r>
              <a:rPr lang="en-US" altLang="zh-CN" sz="2800" b="1" dirty="0">
                <a:latin typeface="+mn-ea"/>
              </a:rPr>
              <a:t>q</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r</a:t>
            </a:r>
            <a:r>
              <a:rPr lang="en-US" altLang="zh-CN" sz="2800" b="1" dirty="0">
                <a:latin typeface="Symbol" panose="05050102010706020507" pitchFamily="18" charset="2"/>
              </a:rPr>
              <a:t>)      </a:t>
            </a:r>
            <a:r>
              <a:rPr lang="en-US" altLang="zh-CN" sz="2800" b="1" dirty="0">
                <a:latin typeface="Times New Roman" panose="02020603050405020304" pitchFamily="18" charset="0"/>
              </a:rPr>
              <a:t>④</a:t>
            </a:r>
            <a:r>
              <a:rPr lang="zh-CN" altLang="en-US" sz="2800" b="1" dirty="0">
                <a:latin typeface="Times New Roman" panose="02020603050405020304" pitchFamily="18" charset="0"/>
              </a:rPr>
              <a:t> ⑤假言推理</a:t>
            </a:r>
            <a:endParaRPr lang="en-US" altLang="zh-CN" sz="2800" b="1" dirty="0">
              <a:latin typeface="Times New Roman" panose="02020603050405020304" pitchFamily="18" charset="0"/>
            </a:endParaRPr>
          </a:p>
          <a:p>
            <a:pPr eaLnBrk="1" hangingPunct="1">
              <a:defRPr/>
            </a:pPr>
            <a:endParaRPr lang="en-US" altLang="zh-CN" sz="2800" b="1" dirty="0">
              <a:latin typeface="Times New Roman" panose="02020603050405020304" pitchFamily="18" charset="0"/>
            </a:endParaRPr>
          </a:p>
          <a:p>
            <a:pPr eaLnBrk="1" hangingPunct="1">
              <a:defRPr/>
            </a:pPr>
            <a:endParaRPr lang="en-US" altLang="zh-CN" sz="2800" b="1"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9EF750-E8EA-48BB-8305-5747B6385A38}" type="slidenum">
              <a:rPr lang="en-US" altLang="zh-CN" sz="1400" smtClean="0"/>
              <a:pPr>
                <a:spcBef>
                  <a:spcPct val="0"/>
                </a:spcBef>
                <a:buFontTx/>
                <a:buNone/>
              </a:pPr>
              <a:t>25</a:t>
            </a:fld>
            <a:endParaRPr lang="en-US" altLang="zh-CN" sz="1400"/>
          </a:p>
        </p:txBody>
      </p:sp>
      <p:sp>
        <p:nvSpPr>
          <p:cNvPr id="32771" name="Text Box 4"/>
          <p:cNvSpPr txBox="1">
            <a:spLocks noChangeArrowheads="1"/>
          </p:cNvSpPr>
          <p:nvPr/>
        </p:nvSpPr>
        <p:spPr bwMode="auto">
          <a:xfrm>
            <a:off x="333375" y="476250"/>
            <a:ext cx="1223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解：</a:t>
            </a:r>
          </a:p>
        </p:txBody>
      </p:sp>
      <p:sp>
        <p:nvSpPr>
          <p:cNvPr id="2" name="矩形 1"/>
          <p:cNvSpPr/>
          <p:nvPr/>
        </p:nvSpPr>
        <p:spPr>
          <a:xfrm>
            <a:off x="333375" y="1268413"/>
            <a:ext cx="8631238" cy="638175"/>
          </a:xfrm>
          <a:prstGeom prst="rect">
            <a:avLst/>
          </a:prstGeom>
        </p:spPr>
        <p:txBody>
          <a:bodyPr>
            <a:spAutoFit/>
          </a:bodyPr>
          <a:lstStyle/>
          <a:p>
            <a:pPr algn="just">
              <a:lnSpc>
                <a:spcPct val="150000"/>
              </a:lnSpc>
              <a:spcAft>
                <a:spcPts val="0"/>
              </a:spcAft>
              <a:defRPr/>
            </a:pPr>
            <a:endParaRPr lang="zh-CN" altLang="zh-CN" sz="2800" b="1" kern="100" dirty="0">
              <a:latin typeface="+mn-ea"/>
              <a:ea typeface="+mn-ea"/>
              <a:cs typeface="Times New Roman" panose="02020603050405020304" pitchFamily="18" charset="0"/>
            </a:endParaRPr>
          </a:p>
        </p:txBody>
      </p:sp>
      <p:sp>
        <p:nvSpPr>
          <p:cNvPr id="5" name="矩形 4"/>
          <p:cNvSpPr/>
          <p:nvPr/>
        </p:nvSpPr>
        <p:spPr>
          <a:xfrm>
            <a:off x="796925" y="1425575"/>
            <a:ext cx="7704138" cy="2246769"/>
          </a:xfrm>
          <a:prstGeom prst="rect">
            <a:avLst/>
          </a:prstGeom>
        </p:spPr>
        <p:txBody>
          <a:bodyPr>
            <a:spAutoFit/>
          </a:bodyPr>
          <a:lstStyle/>
          <a:p>
            <a:pPr eaLnBrk="1" hangingPunct="1">
              <a:defRPr/>
            </a:pPr>
            <a:r>
              <a:rPr lang="zh-CN" altLang="en-US" sz="2800" b="1" dirty="0">
                <a:latin typeface="+mn-ea"/>
                <a:ea typeface="+mn-ea"/>
              </a:rPr>
              <a:t>⑦ </a:t>
            </a:r>
            <a:r>
              <a:rPr lang="en-US" altLang="zh-CN" sz="2800" b="1" dirty="0">
                <a:latin typeface="+mn-ea"/>
                <a:sym typeface="Symbol" panose="05050102010706020507" pitchFamily="18" charset="2"/>
              </a:rPr>
              <a:t></a:t>
            </a:r>
            <a:r>
              <a:rPr lang="en-US" altLang="zh-CN" sz="2800" b="1" dirty="0" err="1">
                <a:latin typeface="+mn-ea"/>
              </a:rPr>
              <a:t>r</a:t>
            </a:r>
            <a:r>
              <a:rPr lang="en-US" altLang="zh-CN" sz="2800" b="1" dirty="0" err="1">
                <a:latin typeface="Symbol" panose="05050102010706020507" pitchFamily="18" charset="2"/>
              </a:rPr>
              <a:t>Ú</a:t>
            </a:r>
            <a:r>
              <a:rPr lang="en-US" altLang="zh-CN" sz="2800" b="1" dirty="0" err="1">
                <a:latin typeface="Times New Roman" panose="02020603050405020304" pitchFamily="18" charset="0"/>
              </a:rPr>
              <a:t>q</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③附加</a:t>
            </a:r>
            <a:endParaRPr lang="en-US" altLang="zh-CN" sz="2800" b="1" dirty="0">
              <a:latin typeface="Times New Roman" panose="02020603050405020304" pitchFamily="18" charset="0"/>
            </a:endParaRPr>
          </a:p>
          <a:p>
            <a:pPr marL="514350" indent="-514350" eaLnBrk="1" hangingPunct="1">
              <a:buAutoNum type="circleNumDbPlain" startAt="8"/>
              <a:defRPr/>
            </a:pPr>
            <a:r>
              <a:rPr lang="en-US" altLang="zh-CN" sz="2800" b="1" dirty="0">
                <a:latin typeface="+mn-ea"/>
                <a:sym typeface="Symbol" panose="05050102010706020507" pitchFamily="18" charset="2"/>
              </a:rPr>
              <a:t></a:t>
            </a:r>
            <a:r>
              <a:rPr lang="en-US" altLang="zh-CN" sz="2800" b="1" dirty="0">
                <a:latin typeface="Symbol" panose="05050102010706020507" pitchFamily="18" charset="2"/>
              </a:rPr>
              <a:t>(</a:t>
            </a:r>
            <a:r>
              <a:rPr lang="en-US" altLang="zh-CN" sz="2800" b="1" dirty="0">
                <a:latin typeface="+mn-ea"/>
              </a:rPr>
              <a:t>r</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q</a:t>
            </a:r>
            <a:r>
              <a:rPr lang="en-US" altLang="zh-CN" sz="2800" b="1" dirty="0">
                <a:latin typeface="Symbol" panose="05050102010706020507" pitchFamily="18" charset="2"/>
              </a:rPr>
              <a:t>)</a:t>
            </a:r>
            <a:r>
              <a:rPr lang="zh-CN" altLang="en-US" sz="2800" b="1" dirty="0">
                <a:latin typeface="+mn-ea"/>
              </a:rPr>
              <a:t>    ⑦置换</a:t>
            </a:r>
            <a:endParaRPr lang="en-US" altLang="zh-CN" sz="2800" b="1" dirty="0">
              <a:latin typeface="+mn-ea"/>
            </a:endParaRPr>
          </a:p>
          <a:p>
            <a:pPr marL="514350" indent="-514350" eaLnBrk="1" hangingPunct="1">
              <a:buAutoNum type="circleNumDbPlain" startAt="8"/>
              <a:defRPr/>
            </a:pPr>
            <a:r>
              <a:rPr lang="en-US" altLang="zh-CN" sz="2800" b="1" dirty="0">
                <a:latin typeface="+mn-ea"/>
              </a:rPr>
              <a:t>q</a:t>
            </a:r>
            <a:r>
              <a:rPr lang="en-US" altLang="zh-CN" sz="2800" b="1" dirty="0">
                <a:latin typeface="+mn-ea"/>
                <a:sym typeface="Kingsoft Phonetic Plain" pitchFamily="2" charset="2"/>
              </a:rPr>
              <a:t>∧</a:t>
            </a:r>
            <a:r>
              <a:rPr lang="en-US" altLang="zh-CN" sz="2800" b="1" dirty="0">
                <a:latin typeface="+mn-ea"/>
                <a:sym typeface="Symbol" panose="05050102010706020507" pitchFamily="18" charset="2"/>
              </a:rPr>
              <a:t></a:t>
            </a:r>
            <a:r>
              <a:rPr lang="en-US" altLang="zh-CN" sz="2800" b="1" dirty="0">
                <a:latin typeface="+mn-ea"/>
              </a:rPr>
              <a:t>r       </a:t>
            </a:r>
            <a:r>
              <a:rPr lang="zh-CN" altLang="en-US" sz="2800" b="1" dirty="0">
                <a:latin typeface="+mn-ea"/>
              </a:rPr>
              <a:t>⑥</a:t>
            </a:r>
            <a:r>
              <a:rPr lang="zh-CN" altLang="en-US" sz="2800" b="1" dirty="0">
                <a:latin typeface="Times New Roman" panose="02020603050405020304" pitchFamily="18" charset="0"/>
              </a:rPr>
              <a:t> ⑧</a:t>
            </a:r>
            <a:r>
              <a:rPr lang="zh-CN" altLang="en-US" sz="2800" b="1" dirty="0">
                <a:latin typeface="+mn-ea"/>
              </a:rPr>
              <a:t>析取三段论</a:t>
            </a:r>
            <a:endParaRPr lang="en-US" altLang="zh-CN" sz="2800" b="1" dirty="0">
              <a:latin typeface="+mn-ea"/>
            </a:endParaRPr>
          </a:p>
          <a:p>
            <a:pPr marL="514350" indent="-514350" eaLnBrk="1" hangingPunct="1">
              <a:defRPr/>
            </a:pPr>
            <a:r>
              <a:rPr lang="zh-CN" altLang="en-US" sz="2800" b="1" dirty="0">
                <a:latin typeface="+mn-ea"/>
              </a:rPr>
              <a:t>⑩</a:t>
            </a:r>
            <a:r>
              <a:rPr lang="en-US" altLang="zh-CN" sz="2800" b="1" dirty="0">
                <a:latin typeface="+mn-ea"/>
              </a:rPr>
              <a:t> q</a:t>
            </a:r>
            <a:r>
              <a:rPr lang="zh-CN" altLang="en-US" sz="2800" b="1" dirty="0">
                <a:latin typeface="+mn-ea"/>
                <a:ea typeface="+mn-ea"/>
              </a:rPr>
              <a:t>           </a:t>
            </a:r>
            <a:r>
              <a:rPr lang="zh-CN" altLang="en-US" sz="2800" b="1" dirty="0">
                <a:latin typeface="+mn-ea"/>
              </a:rPr>
              <a:t>⑨化简</a:t>
            </a:r>
            <a:endParaRPr lang="en-US" altLang="zh-CN" sz="2800" b="1" dirty="0">
              <a:latin typeface="+mn-ea"/>
            </a:endParaRPr>
          </a:p>
          <a:p>
            <a:pPr eaLnBrk="1" hangingPunct="1">
              <a:defRPr/>
            </a:pPr>
            <a:endParaRPr lang="zh-CN" altLang="en-US" sz="2800" b="1" dirty="0">
              <a:latin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EEB4408-AB0B-4230-988E-6FA4B8040479}" type="slidenum">
              <a:rPr lang="en-US" altLang="zh-CN" sz="1400" smtClean="0"/>
              <a:pPr>
                <a:spcBef>
                  <a:spcPct val="0"/>
                </a:spcBef>
                <a:buFontTx/>
                <a:buNone/>
              </a:pPr>
              <a:t>26</a:t>
            </a:fld>
            <a:endParaRPr lang="en-US" altLang="zh-CN" sz="1400"/>
          </a:p>
        </p:txBody>
      </p:sp>
      <p:sp>
        <p:nvSpPr>
          <p:cNvPr id="33795" name="Text Box 4"/>
          <p:cNvSpPr txBox="1">
            <a:spLocks noChangeArrowheads="1"/>
          </p:cNvSpPr>
          <p:nvPr/>
        </p:nvSpPr>
        <p:spPr bwMode="auto">
          <a:xfrm>
            <a:off x="179512" y="332656"/>
            <a:ext cx="30972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3600" b="1" dirty="0">
                <a:solidFill>
                  <a:srgbClr val="3366CC"/>
                </a:solidFill>
                <a:ea typeface="黑体" panose="02010609060101010101" pitchFamily="49" charset="-122"/>
              </a:rPr>
              <a:t>课堂练习</a:t>
            </a:r>
            <a:r>
              <a:rPr lang="en-US" altLang="zh-CN" sz="3600" b="1" dirty="0">
                <a:solidFill>
                  <a:srgbClr val="3366CC"/>
                </a:solidFill>
                <a:ea typeface="黑体" panose="02010609060101010101" pitchFamily="49" charset="-122"/>
              </a:rPr>
              <a:t>7</a:t>
            </a:r>
            <a:r>
              <a:rPr lang="zh-CN" altLang="en-US" sz="3600" b="1" dirty="0">
                <a:solidFill>
                  <a:srgbClr val="3366CC"/>
                </a:solidFill>
                <a:ea typeface="黑体" panose="02010609060101010101" pitchFamily="49" charset="-122"/>
              </a:rPr>
              <a:t>：</a:t>
            </a:r>
            <a:endPar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endParaRPr>
          </a:p>
        </p:txBody>
      </p:sp>
      <p:sp>
        <p:nvSpPr>
          <p:cNvPr id="33796" name="矩形 2"/>
          <p:cNvSpPr>
            <a:spLocks noChangeArrowheads="1"/>
          </p:cNvSpPr>
          <p:nvPr/>
        </p:nvSpPr>
        <p:spPr bwMode="auto">
          <a:xfrm>
            <a:off x="0" y="1412776"/>
            <a:ext cx="9692733"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FontTx/>
              <a:buNone/>
            </a:pPr>
            <a:r>
              <a:rPr lang="zh-CN" altLang="en-US" sz="2800" b="1" dirty="0">
                <a:latin typeface="Times New Roman" panose="02020603050405020304" pitchFamily="18" charset="0"/>
                <a:ea typeface="黑体" panose="02010609060101010101" pitchFamily="49" charset="-122"/>
              </a:rPr>
              <a:t> 证明</a:t>
            </a:r>
            <a:r>
              <a:rPr lang="en-US" altLang="zh-CN" sz="2800" b="1" dirty="0">
                <a:latin typeface="Times New Roman" panose="02020603050405020304" pitchFamily="18" charset="0"/>
                <a:ea typeface="黑体" panose="02010609060101010101" pitchFamily="49" charset="-122"/>
              </a:rPr>
              <a:t>       </a:t>
            </a:r>
          </a:p>
          <a:p>
            <a:pPr>
              <a:lnSpc>
                <a:spcPct val="90000"/>
              </a:lnSpc>
              <a:spcBef>
                <a:spcPct val="0"/>
              </a:spcBef>
              <a:buFontTx/>
              <a:buNone/>
            </a:pPr>
            <a:r>
              <a:rPr lang="en-US" altLang="zh-CN" sz="2800" b="1" dirty="0">
                <a:latin typeface="Times New Roman" panose="02020603050405020304" pitchFamily="18" charset="0"/>
                <a:ea typeface="黑体" panose="02010609060101010101" pitchFamily="49" charset="-122"/>
              </a:rPr>
              <a:t> (A</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b="1" dirty="0">
                <a:latin typeface="Times New Roman" panose="02020603050405020304" pitchFamily="18" charset="0"/>
                <a:ea typeface="黑体" panose="02010609060101010101" pitchFamily="49" charset="-122"/>
                <a:sym typeface="Kingsoft Phonetic Plain" pitchFamily="2" charset="2"/>
              </a:rPr>
              <a:t> ∧</a:t>
            </a:r>
            <a:r>
              <a:rPr lang="en-US" altLang="zh-CN" sz="2800" b="1" dirty="0">
                <a:latin typeface="Times New Roman" panose="02020603050405020304" pitchFamily="18" charset="0"/>
                <a:ea typeface="黑体" panose="02010609060101010101" pitchFamily="49" charset="-122"/>
              </a:rPr>
              <a:t> (A</a:t>
            </a:r>
            <a:r>
              <a:rPr lang="en-US" altLang="zh-CN" sz="2800" b="1" baseline="-25000" dirty="0">
                <a:latin typeface="Times New Roman" panose="02020603050405020304" pitchFamily="18" charset="0"/>
                <a:ea typeface="黑体" panose="02010609060101010101" pitchFamily="49" charset="-122"/>
              </a:rPr>
              <a:t>2</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b="1" dirty="0">
                <a:latin typeface="Times New Roman" panose="02020603050405020304" pitchFamily="18" charset="0"/>
                <a:ea typeface="黑体" panose="02010609060101010101" pitchFamily="49" charset="-122"/>
                <a:sym typeface="Kingsoft Phonetic Plain" pitchFamily="2" charset="2"/>
              </a:rPr>
              <a:t> ∧…∧</a:t>
            </a:r>
            <a:r>
              <a:rPr lang="en-US" altLang="zh-CN" sz="2800" b="1" dirty="0">
                <a:latin typeface="Times New Roman" panose="02020603050405020304" pitchFamily="18" charset="0"/>
                <a:ea typeface="黑体" panose="02010609060101010101" pitchFamily="49" charset="-122"/>
              </a:rPr>
              <a:t> (A</a:t>
            </a:r>
            <a:r>
              <a:rPr lang="en-US" altLang="zh-CN" sz="2800" b="1" baseline="-25000" dirty="0">
                <a:latin typeface="Times New Roman" panose="02020603050405020304" pitchFamily="18" charset="0"/>
                <a:ea typeface="黑体" panose="02010609060101010101" pitchFamily="49" charset="-122"/>
              </a:rPr>
              <a:t>n</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Kingsoft Phonetic Plain" pitchFamily="2" charset="2"/>
              </a:rPr>
              <a:t>∧ </a:t>
            </a:r>
            <a:r>
              <a:rPr lang="en-US" altLang="zh-CN" sz="2800" b="1" dirty="0">
                <a:latin typeface="Times New Roman" panose="02020603050405020304" pitchFamily="18" charset="0"/>
                <a:ea typeface="黑体" panose="02010609060101010101" pitchFamily="49" charset="-122"/>
              </a:rPr>
              <a:t>(A</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mn-ea"/>
              </a:rPr>
              <a:t>∨A</a:t>
            </a:r>
            <a:r>
              <a:rPr lang="en-US" altLang="zh-CN" sz="2800" b="1" baseline="-25000" dirty="0">
                <a:latin typeface="+mn-ea"/>
              </a:rPr>
              <a:t>2</a:t>
            </a:r>
            <a:r>
              <a:rPr lang="en-US" altLang="zh-CN" sz="2800" b="1" dirty="0">
                <a:latin typeface="+mn-ea"/>
              </a:rPr>
              <a:t> ∨… ∨A</a:t>
            </a:r>
            <a:r>
              <a:rPr lang="en-US" altLang="zh-CN" sz="2800" b="1" baseline="-25000" dirty="0">
                <a:latin typeface="+mn-ea"/>
              </a:rPr>
              <a:t>n</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p>
          <a:p>
            <a:pPr>
              <a:lnSpc>
                <a:spcPct val="90000"/>
              </a:lnSpc>
              <a:spcBef>
                <a:spcPct val="0"/>
              </a:spcBef>
              <a:buFontTx/>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 B</a:t>
            </a:r>
          </a:p>
          <a:p>
            <a:pPr>
              <a:lnSpc>
                <a:spcPct val="90000"/>
              </a:lnSpc>
              <a:spcBef>
                <a:spcPct val="0"/>
              </a:spcBef>
              <a:buFontTx/>
              <a:buNone/>
            </a:pPr>
            <a:r>
              <a:rPr lang="zh-CN" altLang="en-US" sz="2800" b="1" dirty="0">
                <a:latin typeface="Times New Roman" panose="02020603050405020304" pitchFamily="18" charset="0"/>
                <a:ea typeface="黑体" panose="02010609060101010101" pitchFamily="49" charset="-122"/>
              </a:rPr>
              <a:t>是一个正确的推理形式。</a:t>
            </a:r>
            <a:endParaRPr lang="en-US" altLang="zh-CN" sz="2800" b="1" dirty="0">
              <a:latin typeface="Times New Roman" panose="02020603050405020304" pitchFamily="18" charset="0"/>
              <a:ea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FE853EA-CDE1-4134-B3A2-898FC9492330}" type="slidenum">
              <a:rPr lang="en-US" altLang="zh-CN" sz="1400" smtClean="0"/>
              <a:pPr>
                <a:spcBef>
                  <a:spcPct val="0"/>
                </a:spcBef>
                <a:buFontTx/>
                <a:buNone/>
              </a:pPr>
              <a:t>27</a:t>
            </a:fld>
            <a:endParaRPr lang="en-US" altLang="zh-CN" sz="1400"/>
          </a:p>
        </p:txBody>
      </p:sp>
      <p:sp>
        <p:nvSpPr>
          <p:cNvPr id="34819" name="Text Box 4"/>
          <p:cNvSpPr txBox="1">
            <a:spLocks noChangeArrowheads="1"/>
          </p:cNvSpPr>
          <p:nvPr/>
        </p:nvSpPr>
        <p:spPr bwMode="auto">
          <a:xfrm>
            <a:off x="333375" y="476250"/>
            <a:ext cx="38785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解</a:t>
            </a:r>
            <a:r>
              <a:rPr lang="en-US" altLang="zh-CN" b="1" dirty="0">
                <a:solidFill>
                  <a:srgbClr val="3366CC"/>
                </a:solidFill>
                <a:effectLst>
                  <a:outerShdw blurRad="38100" dist="38100" dir="2700000" algn="tl">
                    <a:srgbClr val="000000">
                      <a:alpha val="43137"/>
                    </a:srgbClr>
                  </a:outerShdw>
                </a:effectLst>
                <a:latin typeface="Times New Roman" panose="02020603050405020304" pitchFamily="18" charset="0"/>
              </a:rPr>
              <a:t>1</a:t>
            </a: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：用直接证明法</a:t>
            </a:r>
          </a:p>
        </p:txBody>
      </p:sp>
      <p:sp>
        <p:nvSpPr>
          <p:cNvPr id="2" name="矩形 1"/>
          <p:cNvSpPr/>
          <p:nvPr/>
        </p:nvSpPr>
        <p:spPr>
          <a:xfrm>
            <a:off x="333375" y="1268413"/>
            <a:ext cx="8631238" cy="638175"/>
          </a:xfrm>
          <a:prstGeom prst="rect">
            <a:avLst/>
          </a:prstGeom>
        </p:spPr>
        <p:txBody>
          <a:bodyPr>
            <a:spAutoFit/>
          </a:bodyPr>
          <a:lstStyle/>
          <a:p>
            <a:pPr algn="just">
              <a:lnSpc>
                <a:spcPct val="150000"/>
              </a:lnSpc>
              <a:spcAft>
                <a:spcPts val="0"/>
              </a:spcAft>
              <a:defRPr/>
            </a:pPr>
            <a:endParaRPr lang="zh-CN" altLang="zh-CN" sz="2800" b="1" kern="100" dirty="0">
              <a:latin typeface="+mn-ea"/>
              <a:ea typeface="+mn-ea"/>
              <a:cs typeface="Times New Roman" panose="02020603050405020304" pitchFamily="18" charset="0"/>
            </a:endParaRPr>
          </a:p>
        </p:txBody>
      </p:sp>
      <p:sp>
        <p:nvSpPr>
          <p:cNvPr id="34821" name="矩形 2"/>
          <p:cNvSpPr>
            <a:spLocks noChangeArrowheads="1"/>
          </p:cNvSpPr>
          <p:nvPr/>
        </p:nvSpPr>
        <p:spPr bwMode="auto">
          <a:xfrm>
            <a:off x="323528" y="1340768"/>
            <a:ext cx="8631238"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Font typeface="Wingdings" panose="05000000000000000000" pitchFamily="2" charset="2"/>
              <a:buNone/>
            </a:pPr>
            <a:r>
              <a:rPr lang="zh-CN" altLang="en-US" sz="2800" b="1" dirty="0">
                <a:latin typeface="+mn-ea"/>
                <a:ea typeface="+mn-ea"/>
              </a:rPr>
              <a:t>证明：</a:t>
            </a:r>
            <a:endParaRPr lang="en-US" altLang="zh-CN" sz="2800" b="1" dirty="0">
              <a:latin typeface="+mn-ea"/>
              <a:ea typeface="+mn-ea"/>
            </a:endParaRPr>
          </a:p>
          <a:p>
            <a:pPr>
              <a:lnSpc>
                <a:spcPct val="90000"/>
              </a:lnSpc>
              <a:spcBef>
                <a:spcPct val="0"/>
              </a:spcBef>
              <a:buFont typeface="Wingdings" panose="05000000000000000000" pitchFamily="2" charset="2"/>
              <a:buNone/>
            </a:pPr>
            <a:r>
              <a:rPr lang="en-US" altLang="zh-CN" sz="2800" dirty="0">
                <a:latin typeface="Times New Roman" panose="02020603050405020304" pitchFamily="18" charset="0"/>
                <a:ea typeface="黑体" panose="02010609060101010101" pitchFamily="49" charset="-122"/>
              </a:rPr>
              <a:t>① (A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2</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n</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rPr>
              <a:t>         </a:t>
            </a:r>
            <a:r>
              <a:rPr lang="zh-CN" altLang="en-US" sz="2800" dirty="0">
                <a:latin typeface="Times New Roman" panose="02020603050405020304" pitchFamily="18" charset="0"/>
                <a:ea typeface="黑体" panose="02010609060101010101" pitchFamily="49" charset="-122"/>
              </a:rPr>
              <a:t>前提引入</a:t>
            </a:r>
            <a:endParaRPr lang="en-US" altLang="zh-CN" sz="2800" dirty="0">
              <a:latin typeface="Times New Roman" panose="02020603050405020304" pitchFamily="18" charset="0"/>
              <a:ea typeface="黑体" panose="02010609060101010101" pitchFamily="49" charset="-122"/>
            </a:endParaRPr>
          </a:p>
          <a:p>
            <a:pPr>
              <a:lnSpc>
                <a:spcPct val="90000"/>
              </a:lnSpc>
              <a:spcBef>
                <a:spcPct val="0"/>
              </a:spcBef>
              <a:buFont typeface="Wingdings" panose="05000000000000000000" pitchFamily="2" charset="2"/>
              <a:buNone/>
            </a:pPr>
            <a:r>
              <a:rPr lang="en-US" altLang="zh-CN" sz="2800" dirty="0">
                <a:latin typeface="Times New Roman" panose="02020603050405020304" pitchFamily="18" charset="0"/>
                <a:ea typeface="黑体" panose="02010609060101010101" pitchFamily="49" charset="-122"/>
                <a:sym typeface="Kingsoft Phonetic Plain" pitchFamily="2" charset="2"/>
              </a:rPr>
              <a:t>②</a:t>
            </a:r>
            <a:r>
              <a:rPr lang="en-US" altLang="zh-CN" sz="2800" dirty="0">
                <a:latin typeface="Times New Roman" panose="02020603050405020304" pitchFamily="18" charset="0"/>
                <a:ea typeface="黑体" panose="02010609060101010101" pitchFamily="49" charset="-122"/>
              </a:rPr>
              <a:t> (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mn-ea"/>
              </a:rPr>
              <a:t>∨</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 (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2</a:t>
            </a:r>
            <a:r>
              <a:rPr lang="en-US" altLang="zh-CN" sz="2800" dirty="0">
                <a:latin typeface="+mn-ea"/>
              </a:rPr>
              <a:t>∨</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 </a:t>
            </a:r>
            <a:r>
              <a:rPr lang="en-US" altLang="zh-CN" sz="2800" dirty="0">
                <a:latin typeface="Times New Roman" panose="02020603050405020304" pitchFamily="18" charset="0"/>
                <a:ea typeface="黑体" panose="02010609060101010101" pitchFamily="49" charset="-122"/>
              </a:rPr>
              <a:t>(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a:t>
            </a:r>
            <a:r>
              <a:rPr lang="en-US" altLang="zh-CN" sz="2800" dirty="0" err="1">
                <a:latin typeface="Times New Roman" panose="02020603050405020304" pitchFamily="18" charset="0"/>
                <a:ea typeface="黑体" panose="02010609060101010101" pitchFamily="49" charset="-122"/>
              </a:rPr>
              <a:t>A</a:t>
            </a:r>
            <a:r>
              <a:rPr lang="en-US" altLang="zh-CN" sz="2800" baseline="-25000" dirty="0" err="1">
                <a:latin typeface="Times New Roman" panose="02020603050405020304" pitchFamily="18" charset="0"/>
                <a:ea typeface="黑体" panose="02010609060101010101" pitchFamily="49" charset="-122"/>
              </a:rPr>
              <a:t>n</a:t>
            </a:r>
            <a:r>
              <a:rPr lang="en-US" altLang="zh-CN" sz="2800" dirty="0" err="1">
                <a:latin typeface="+mn-ea"/>
              </a:rPr>
              <a:t>∨</a:t>
            </a:r>
            <a:r>
              <a:rPr lang="en-US" altLang="zh-CN" sz="2800" dirty="0" err="1">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① </a:t>
            </a:r>
            <a:r>
              <a:rPr lang="zh-CN" altLang="en-US" sz="2800" dirty="0">
                <a:latin typeface="Times New Roman" panose="02020603050405020304" pitchFamily="18" charset="0"/>
                <a:ea typeface="黑体" panose="02010609060101010101" pitchFamily="49" charset="-122"/>
              </a:rPr>
              <a:t>置换</a:t>
            </a:r>
            <a:endParaRPr lang="en-US" altLang="zh-CN" sz="2800" dirty="0">
              <a:latin typeface="Times New Roman" panose="02020603050405020304" pitchFamily="18" charset="0"/>
              <a:ea typeface="黑体" panose="02010609060101010101" pitchFamily="49" charset="-122"/>
            </a:endParaRPr>
          </a:p>
          <a:p>
            <a:pPr>
              <a:lnSpc>
                <a:spcPct val="90000"/>
              </a:lnSpc>
              <a:spcBef>
                <a:spcPct val="0"/>
              </a:spcBef>
              <a:buFont typeface="Wingdings" panose="05000000000000000000" pitchFamily="2" charset="2"/>
              <a:buNone/>
            </a:pPr>
            <a:r>
              <a:rPr lang="zh-CN" altLang="en-US" sz="2800" b="1" dirty="0">
                <a:latin typeface="Times New Roman" panose="02020603050405020304" pitchFamily="18" charset="0"/>
              </a:rPr>
              <a:t>③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mn-ea"/>
              </a:rPr>
              <a:t>∨A</a:t>
            </a:r>
            <a:r>
              <a:rPr lang="en-US" altLang="zh-CN" sz="2800" baseline="-25000" dirty="0">
                <a:latin typeface="+mn-ea"/>
              </a:rPr>
              <a:t>2</a:t>
            </a:r>
            <a:r>
              <a:rPr lang="en-US" altLang="zh-CN" sz="2800" dirty="0">
                <a:latin typeface="+mn-ea"/>
              </a:rPr>
              <a:t> ∨… ∨A</a:t>
            </a:r>
            <a:r>
              <a:rPr lang="en-US" altLang="zh-CN" sz="2800" baseline="-25000" dirty="0">
                <a:latin typeface="+mn-ea"/>
              </a:rPr>
              <a:t>n</a:t>
            </a:r>
            <a:r>
              <a:rPr lang="en-US" altLang="zh-CN" sz="2800" dirty="0">
                <a:latin typeface="Times New Roman" panose="02020603050405020304" pitchFamily="18" charset="0"/>
                <a:ea typeface="黑体" panose="02010609060101010101" pitchFamily="49" charset="-122"/>
                <a:sym typeface="Symbol" panose="05050102010706020507" pitchFamily="18" charset="2"/>
              </a:rPr>
              <a:t>)</a:t>
            </a:r>
            <a:r>
              <a:rPr lang="en-US" altLang="zh-CN" sz="2800" dirty="0">
                <a:latin typeface="+mn-ea"/>
              </a:rPr>
              <a:t>∨</a:t>
            </a:r>
            <a:r>
              <a:rPr lang="en-US" altLang="zh-CN" sz="2800" dirty="0">
                <a:latin typeface="Times New Roman" panose="02020603050405020304" pitchFamily="18" charset="0"/>
                <a:ea typeface="黑体" panose="02010609060101010101" pitchFamily="49" charset="-122"/>
                <a:sym typeface="Symbol" panose="05050102010706020507" pitchFamily="18" charset="2"/>
              </a:rPr>
              <a:t>B       </a:t>
            </a:r>
            <a:r>
              <a:rPr lang="en-US" altLang="zh-CN" sz="2800" dirty="0">
                <a:latin typeface="Times New Roman" panose="02020603050405020304" pitchFamily="18" charset="0"/>
                <a:ea typeface="黑体" panose="02010609060101010101" pitchFamily="49" charset="-122"/>
                <a:sym typeface="Kingsoft Phonetic Plain" pitchFamily="2" charset="2"/>
              </a:rPr>
              <a:t>②</a:t>
            </a:r>
            <a:r>
              <a:rPr lang="zh-CN" altLang="en-US" sz="2800" dirty="0">
                <a:latin typeface="Times New Roman" panose="02020603050405020304" pitchFamily="18" charset="0"/>
                <a:ea typeface="黑体" panose="02010609060101010101" pitchFamily="49" charset="-122"/>
                <a:sym typeface="Kingsoft Phonetic Plain" pitchFamily="2" charset="2"/>
              </a:rPr>
              <a:t>置换</a:t>
            </a:r>
            <a:endParaRPr lang="en-US" altLang="zh-CN" sz="2800" dirty="0">
              <a:latin typeface="Times New Roman" panose="02020603050405020304" pitchFamily="18" charset="0"/>
              <a:ea typeface="黑体" panose="02010609060101010101" pitchFamily="49" charset="-122"/>
              <a:sym typeface="Kingsoft Phonetic Plain" pitchFamily="2" charset="2"/>
            </a:endParaRPr>
          </a:p>
          <a:p>
            <a:pPr>
              <a:lnSpc>
                <a:spcPct val="90000"/>
              </a:lnSpc>
              <a:spcBef>
                <a:spcPct val="0"/>
              </a:spcBef>
              <a:buFont typeface="Wingdings" panose="05000000000000000000" pitchFamily="2" charset="2"/>
              <a:buNone/>
            </a:pPr>
            <a:r>
              <a:rPr lang="en-US" altLang="zh-CN" sz="2800" b="1" dirty="0">
                <a:latin typeface="Times New Roman" panose="02020603050405020304" pitchFamily="18" charset="0"/>
              </a:rPr>
              <a:t>④</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mn-ea"/>
              </a:rPr>
              <a:t>∨A</a:t>
            </a:r>
            <a:r>
              <a:rPr lang="en-US" altLang="zh-CN" sz="2800" baseline="-25000" dirty="0">
                <a:latin typeface="+mn-ea"/>
              </a:rPr>
              <a:t>2</a:t>
            </a:r>
            <a:r>
              <a:rPr lang="en-US" altLang="zh-CN" sz="2800" dirty="0">
                <a:latin typeface="+mn-ea"/>
              </a:rPr>
              <a:t> ∨… ∨A</a:t>
            </a:r>
            <a:r>
              <a:rPr lang="en-US" altLang="zh-CN" sz="2800" baseline="-25000" dirty="0">
                <a:latin typeface="+mn-ea"/>
              </a:rPr>
              <a:t>n</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zh-CN" altLang="en-US" sz="2800" dirty="0">
                <a:latin typeface="Times New Roman" panose="02020603050405020304" pitchFamily="18" charset="0"/>
                <a:ea typeface="黑体" panose="02010609060101010101" pitchFamily="49" charset="-122"/>
                <a:sym typeface="Symbol" panose="05050102010706020507" pitchFamily="18" charset="2"/>
              </a:rPr>
              <a:t>前提引入</a:t>
            </a: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a:p>
            <a:pPr>
              <a:lnSpc>
                <a:spcPct val="90000"/>
              </a:lnSpc>
              <a:spcBef>
                <a:spcPct val="0"/>
              </a:spcBef>
              <a:buFont typeface="Wingdings" panose="05000000000000000000" pitchFamily="2" charset="2"/>
              <a:buNone/>
            </a:pPr>
            <a:r>
              <a:rPr lang="zh-CN" altLang="en-US" sz="2800" b="1" dirty="0">
                <a:latin typeface="Times New Roman" panose="02020603050405020304" pitchFamily="18" charset="0"/>
              </a:rPr>
              <a:t>⑤ </a:t>
            </a:r>
            <a:r>
              <a:rPr lang="en-US" altLang="zh-CN" sz="2800" b="1" dirty="0">
                <a:latin typeface="Times New Roman" panose="02020603050405020304" pitchFamily="18" charset="0"/>
              </a:rPr>
              <a:t>B                                                  </a:t>
            </a:r>
            <a:r>
              <a:rPr lang="zh-CN" altLang="en-US" sz="2800" b="1" dirty="0">
                <a:latin typeface="Times New Roman" panose="02020603050405020304" pitchFamily="18" charset="0"/>
              </a:rPr>
              <a:t>③</a:t>
            </a:r>
            <a:r>
              <a:rPr lang="en-US" altLang="zh-CN" sz="2800" b="1" dirty="0">
                <a:latin typeface="Times New Roman" panose="02020603050405020304" pitchFamily="18" charset="0"/>
              </a:rPr>
              <a:t> ④</a:t>
            </a:r>
            <a:r>
              <a:rPr lang="zh-CN" altLang="en-US" sz="2800" b="1" dirty="0">
                <a:latin typeface="Times New Roman" panose="02020603050405020304" pitchFamily="18" charset="0"/>
              </a:rPr>
              <a:t>析取三段论</a:t>
            </a: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p:txBody>
      </p:sp>
    </p:spTree>
    <p:extLst>
      <p:ext uri="{BB962C8B-B14F-4D97-AF65-F5344CB8AC3E}">
        <p14:creationId xmlns:p14="http://schemas.microsoft.com/office/powerpoint/2010/main" val="2161080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FE853EA-CDE1-4134-B3A2-898FC9492330}" type="slidenum">
              <a:rPr lang="en-US" altLang="zh-CN" sz="1400" smtClean="0"/>
              <a:pPr>
                <a:spcBef>
                  <a:spcPct val="0"/>
                </a:spcBef>
                <a:buFontTx/>
                <a:buNone/>
              </a:pPr>
              <a:t>28</a:t>
            </a:fld>
            <a:endParaRPr lang="en-US" altLang="zh-CN" sz="1400"/>
          </a:p>
        </p:txBody>
      </p:sp>
      <p:sp>
        <p:nvSpPr>
          <p:cNvPr id="34819" name="Text Box 4"/>
          <p:cNvSpPr txBox="1">
            <a:spLocks noChangeArrowheads="1"/>
          </p:cNvSpPr>
          <p:nvPr/>
        </p:nvSpPr>
        <p:spPr bwMode="auto">
          <a:xfrm>
            <a:off x="333375" y="476250"/>
            <a:ext cx="4742681"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解</a:t>
            </a:r>
            <a:r>
              <a:rPr lang="en-US" altLang="zh-CN" b="1" dirty="0">
                <a:solidFill>
                  <a:srgbClr val="3366CC"/>
                </a:solidFill>
                <a:effectLst>
                  <a:outerShdw blurRad="38100" dist="38100" dir="2700000" algn="tl">
                    <a:srgbClr val="000000">
                      <a:alpha val="43137"/>
                    </a:srgbClr>
                  </a:outerShdw>
                </a:effectLst>
                <a:latin typeface="Times New Roman" panose="02020603050405020304" pitchFamily="18" charset="0"/>
              </a:rPr>
              <a:t>2</a:t>
            </a: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：用数学归纳法</a:t>
            </a:r>
          </a:p>
        </p:txBody>
      </p:sp>
      <p:sp>
        <p:nvSpPr>
          <p:cNvPr id="2" name="矩形 1"/>
          <p:cNvSpPr/>
          <p:nvPr/>
        </p:nvSpPr>
        <p:spPr>
          <a:xfrm>
            <a:off x="333375" y="1268413"/>
            <a:ext cx="8631238" cy="638175"/>
          </a:xfrm>
          <a:prstGeom prst="rect">
            <a:avLst/>
          </a:prstGeom>
        </p:spPr>
        <p:txBody>
          <a:bodyPr>
            <a:spAutoFit/>
          </a:bodyPr>
          <a:lstStyle/>
          <a:p>
            <a:pPr algn="just">
              <a:lnSpc>
                <a:spcPct val="150000"/>
              </a:lnSpc>
              <a:spcAft>
                <a:spcPts val="0"/>
              </a:spcAft>
              <a:defRPr/>
            </a:pPr>
            <a:endParaRPr lang="zh-CN" altLang="zh-CN" sz="2800" b="1" kern="100" dirty="0">
              <a:latin typeface="+mn-ea"/>
              <a:ea typeface="+mn-ea"/>
              <a:cs typeface="Times New Roman" panose="02020603050405020304" pitchFamily="18" charset="0"/>
            </a:endParaRPr>
          </a:p>
        </p:txBody>
      </p:sp>
      <p:sp>
        <p:nvSpPr>
          <p:cNvPr id="34821" name="矩形 2"/>
          <p:cNvSpPr>
            <a:spLocks noChangeArrowheads="1"/>
          </p:cNvSpPr>
          <p:nvPr/>
        </p:nvSpPr>
        <p:spPr bwMode="auto">
          <a:xfrm>
            <a:off x="323528" y="1340768"/>
            <a:ext cx="8208963" cy="8494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Font typeface="Wingdings" panose="05000000000000000000" pitchFamily="2" charset="2"/>
              <a:buNone/>
            </a:pPr>
            <a:r>
              <a:rPr lang="zh-CN" altLang="en-US" sz="2800" b="1" dirty="0">
                <a:latin typeface="+mn-ea"/>
                <a:ea typeface="+mn-ea"/>
              </a:rPr>
              <a:t>证明：</a:t>
            </a:r>
            <a:r>
              <a:rPr lang="zh-CN" altLang="en-US" sz="2800" dirty="0">
                <a:latin typeface="+mn-ea"/>
                <a:ea typeface="+mn-ea"/>
              </a:rPr>
              <a:t>要证明</a:t>
            </a:r>
            <a:r>
              <a:rPr lang="en-US" altLang="zh-CN" sz="2800" dirty="0">
                <a:latin typeface="Times New Roman" panose="02020603050405020304" pitchFamily="18" charset="0"/>
                <a:ea typeface="黑体" panose="02010609060101010101" pitchFamily="49" charset="-122"/>
              </a:rPr>
              <a:t>(A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2</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n</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rPr>
              <a:t> </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mn-ea"/>
              </a:rPr>
              <a:t>∨A</a:t>
            </a:r>
            <a:r>
              <a:rPr lang="en-US" altLang="zh-CN" sz="2800" baseline="-25000" dirty="0">
                <a:latin typeface="+mn-ea"/>
              </a:rPr>
              <a:t>2</a:t>
            </a:r>
            <a:r>
              <a:rPr lang="en-US" altLang="zh-CN" sz="2800" dirty="0">
                <a:latin typeface="+mn-ea"/>
              </a:rPr>
              <a:t> ∨… ∨A</a:t>
            </a:r>
            <a:r>
              <a:rPr lang="en-US" altLang="zh-CN" sz="2800" baseline="-25000" dirty="0">
                <a:latin typeface="+mn-ea"/>
              </a:rPr>
              <a:t>n</a:t>
            </a:r>
            <a:r>
              <a:rPr lang="en-US" altLang="zh-CN" sz="2800" dirty="0">
                <a:latin typeface="Times New Roman" panose="02020603050405020304" pitchFamily="18" charset="0"/>
                <a:ea typeface="黑体" panose="02010609060101010101" pitchFamily="49" charset="-122"/>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B</a:t>
            </a:r>
            <a:r>
              <a:rPr lang="zh-CN" altLang="en-US" sz="2800" dirty="0">
                <a:latin typeface="Times New Roman" panose="02020603050405020304" pitchFamily="18" charset="0"/>
                <a:ea typeface="黑体" panose="02010609060101010101" pitchFamily="49" charset="-122"/>
              </a:rPr>
              <a:t>成立，即要证明</a:t>
            </a:r>
            <a:r>
              <a:rPr lang="en-US" altLang="zh-CN" sz="2800" dirty="0">
                <a:latin typeface="Times New Roman" panose="02020603050405020304" pitchFamily="18" charset="0"/>
                <a:ea typeface="黑体" panose="02010609060101010101" pitchFamily="49" charset="-122"/>
              </a:rPr>
              <a:t>(A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2</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n</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rPr>
              <a:t> </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mn-ea"/>
              </a:rPr>
              <a:t>∨A</a:t>
            </a:r>
            <a:r>
              <a:rPr lang="en-US" altLang="zh-CN" sz="2800" baseline="-25000" dirty="0">
                <a:latin typeface="+mn-ea"/>
              </a:rPr>
              <a:t>2</a:t>
            </a:r>
            <a:r>
              <a:rPr lang="en-US" altLang="zh-CN" sz="2800" dirty="0">
                <a:latin typeface="+mn-ea"/>
              </a:rPr>
              <a:t> ∨… ∨A</a:t>
            </a:r>
            <a:r>
              <a:rPr lang="en-US" altLang="zh-CN" sz="2800" baseline="-25000" dirty="0">
                <a:latin typeface="+mn-ea"/>
              </a:rPr>
              <a:t>n</a:t>
            </a:r>
            <a:r>
              <a:rPr lang="en-US" altLang="zh-CN" sz="2800" dirty="0">
                <a:latin typeface="Times New Roman" panose="02020603050405020304" pitchFamily="18" charset="0"/>
                <a:ea typeface="黑体" panose="02010609060101010101" pitchFamily="49" charset="-122"/>
                <a:sym typeface="Symbol" panose="05050102010706020507" pitchFamily="18" charset="2"/>
              </a:rPr>
              <a:t>) B </a:t>
            </a:r>
            <a:r>
              <a:rPr lang="zh-CN" altLang="en-US" sz="2800" dirty="0">
                <a:latin typeface="Times New Roman" panose="02020603050405020304" pitchFamily="18" charset="0"/>
                <a:ea typeface="黑体" panose="02010609060101010101" pitchFamily="49" charset="-122"/>
                <a:sym typeface="Symbol" panose="05050102010706020507" pitchFamily="18" charset="2"/>
              </a:rPr>
              <a:t>是一个重言式。用数学归纳法证明。</a:t>
            </a:r>
            <a:endParaRPr lang="en-US" altLang="zh-CN" sz="2800" dirty="0">
              <a:latin typeface="+mn-ea"/>
              <a:ea typeface="+mn-ea"/>
            </a:endParaRPr>
          </a:p>
          <a:p>
            <a:pPr>
              <a:lnSpc>
                <a:spcPct val="90000"/>
              </a:lnSpc>
              <a:spcBef>
                <a:spcPct val="0"/>
              </a:spcBef>
              <a:buNone/>
            </a:pPr>
            <a:r>
              <a:rPr lang="zh-CN" altLang="en-US" sz="2800" b="1" dirty="0">
                <a:latin typeface="+mn-ea"/>
                <a:ea typeface="+mn-ea"/>
              </a:rPr>
              <a:t>（</a:t>
            </a:r>
            <a:r>
              <a:rPr lang="en-US" altLang="zh-CN" sz="2800" b="1" dirty="0">
                <a:latin typeface="+mn-ea"/>
                <a:ea typeface="+mn-ea"/>
              </a:rPr>
              <a:t>1</a:t>
            </a:r>
            <a:r>
              <a:rPr lang="zh-CN" altLang="en-US" sz="2800" b="1" dirty="0">
                <a:latin typeface="+mn-ea"/>
                <a:ea typeface="+mn-ea"/>
              </a:rPr>
              <a:t>）当</a:t>
            </a:r>
            <a:r>
              <a:rPr lang="en-US" altLang="zh-CN" sz="2800" b="1" dirty="0">
                <a:latin typeface="+mn-ea"/>
                <a:ea typeface="+mn-ea"/>
              </a:rPr>
              <a:t>n=1</a:t>
            </a:r>
            <a:r>
              <a:rPr lang="zh-CN" altLang="en-US" sz="2800" b="1" dirty="0">
                <a:latin typeface="+mn-ea"/>
                <a:ea typeface="+mn-ea"/>
              </a:rPr>
              <a:t>时，</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 </a:t>
            </a:r>
            <a:r>
              <a:rPr lang="en-US" altLang="zh-CN" sz="2800" dirty="0">
                <a:latin typeface="Times New Roman" panose="02020603050405020304" pitchFamily="18" charset="0"/>
                <a:ea typeface="黑体" panose="02010609060101010101" pitchFamily="49" charset="-122"/>
              </a:rPr>
              <a:t>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sym typeface="Symbol" panose="05050102010706020507" pitchFamily="18" charset="2"/>
              </a:rPr>
              <a:t> B</a:t>
            </a:r>
          </a:p>
          <a:p>
            <a:pPr>
              <a:lnSpc>
                <a:spcPct val="9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mn-ea"/>
              </a:rPr>
              <a:t>∨</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 </a:t>
            </a:r>
            <a:r>
              <a:rPr lang="en-US" altLang="zh-CN" sz="2800" dirty="0">
                <a:latin typeface="Times New Roman" panose="02020603050405020304" pitchFamily="18" charset="0"/>
                <a:ea typeface="黑体" panose="02010609060101010101" pitchFamily="49" charset="-122"/>
              </a:rPr>
              <a:t>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mn-ea"/>
              </a:rPr>
              <a:t>∨</a:t>
            </a:r>
            <a:r>
              <a:rPr lang="en-US" altLang="zh-CN" sz="2800" dirty="0">
                <a:latin typeface="Times New Roman" panose="02020603050405020304" pitchFamily="18" charset="0"/>
                <a:ea typeface="黑体" panose="02010609060101010101" pitchFamily="49" charset="-122"/>
                <a:sym typeface="Symbol" panose="05050102010706020507" pitchFamily="18" charset="2"/>
              </a:rPr>
              <a:t> B</a:t>
            </a:r>
            <a:r>
              <a:rPr lang="en-US" altLang="zh-CN" sz="2800" b="1" dirty="0">
                <a:latin typeface="+mn-ea"/>
                <a:sym typeface="Symbol" panose="05050102010706020507" pitchFamily="18" charset="2"/>
              </a:rPr>
              <a:t> </a:t>
            </a:r>
          </a:p>
          <a:p>
            <a:pPr>
              <a:lnSpc>
                <a:spcPct val="90000"/>
              </a:lnSpc>
              <a:spcBef>
                <a:spcPct val="0"/>
              </a:spcBef>
              <a:buNone/>
            </a:pPr>
            <a:r>
              <a:rPr lang="en-US" altLang="zh-CN" sz="2800" b="1" dirty="0">
                <a:latin typeface="+mn-ea"/>
                <a:sym typeface="Symbol" panose="05050102010706020507" pitchFamily="18" charset="2"/>
              </a:rPr>
              <a:t>             </a:t>
            </a:r>
            <a:r>
              <a:rPr lang="en-US" altLang="zh-CN" sz="2800" dirty="0">
                <a:latin typeface="Times New Roman" panose="02020603050405020304" pitchFamily="18" charset="0"/>
                <a:ea typeface="黑体" panose="02010609060101010101" pitchFamily="49" charset="-122"/>
              </a:rPr>
              <a:t>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mn-ea"/>
              </a:rPr>
              <a:t>∨</a:t>
            </a:r>
            <a:r>
              <a:rPr lang="en-US" altLang="zh-CN" sz="2800" dirty="0">
                <a:latin typeface="Times New Roman" panose="02020603050405020304" pitchFamily="18" charset="0"/>
                <a:ea typeface="黑体" panose="02010609060101010101" pitchFamily="49" charset="-122"/>
                <a:sym typeface="Symbol" panose="05050102010706020507" pitchFamily="18" charset="2"/>
              </a:rPr>
              <a:t> B</a:t>
            </a:r>
            <a:r>
              <a:rPr lang="en-US" altLang="zh-CN" sz="2800" b="1" dirty="0">
                <a:latin typeface="+mn-ea"/>
                <a:sym typeface="Symbol" panose="05050102010706020507" pitchFamily="18" charset="2"/>
              </a:rPr>
              <a:t> </a:t>
            </a:r>
          </a:p>
          <a:p>
            <a:pPr>
              <a:lnSpc>
                <a:spcPct val="90000"/>
              </a:lnSpc>
              <a:spcBef>
                <a:spcPct val="0"/>
              </a:spcBef>
              <a:buNone/>
            </a:pPr>
            <a:r>
              <a:rPr lang="en-US" altLang="zh-CN" sz="2800" b="1" dirty="0">
                <a:latin typeface="+mn-ea"/>
                <a:sym typeface="Symbol" panose="05050102010706020507" pitchFamily="18" charset="2"/>
              </a:rPr>
              <a:t>             1</a:t>
            </a:r>
            <a:r>
              <a:rPr lang="zh-CN" altLang="en-US" sz="2800" b="1" dirty="0">
                <a:latin typeface="+mn-ea"/>
              </a:rPr>
              <a:t> </a:t>
            </a:r>
            <a:endParaRPr lang="en-US" altLang="zh-CN" sz="2800" b="1" dirty="0">
              <a:latin typeface="+mn-ea"/>
            </a:endParaRPr>
          </a:p>
          <a:p>
            <a:pPr>
              <a:lnSpc>
                <a:spcPct val="90000"/>
              </a:lnSpc>
              <a:spcBef>
                <a:spcPct val="0"/>
              </a:spcBef>
              <a:buNone/>
            </a:pPr>
            <a:r>
              <a:rPr lang="zh-CN" altLang="en-US" sz="2800" b="1" dirty="0">
                <a:latin typeface="+mn-ea"/>
              </a:rPr>
              <a:t>（</a:t>
            </a:r>
            <a:r>
              <a:rPr lang="en-US" altLang="zh-CN" sz="2800" b="1" dirty="0">
                <a:latin typeface="+mn-ea"/>
              </a:rPr>
              <a:t>2</a:t>
            </a:r>
            <a:r>
              <a:rPr lang="zh-CN" altLang="en-US" sz="2800" b="1" dirty="0">
                <a:latin typeface="+mn-ea"/>
              </a:rPr>
              <a:t>）设当</a:t>
            </a:r>
            <a:r>
              <a:rPr lang="en-US" altLang="zh-CN" sz="2800" b="1" dirty="0">
                <a:latin typeface="+mn-ea"/>
              </a:rPr>
              <a:t>n=k-1</a:t>
            </a:r>
            <a:r>
              <a:rPr lang="zh-CN" altLang="en-US" sz="2800" b="1" dirty="0">
                <a:latin typeface="+mn-ea"/>
              </a:rPr>
              <a:t>时推理表达式为真，即</a:t>
            </a:r>
            <a:r>
              <a:rPr lang="en-US" altLang="zh-CN" sz="2800" dirty="0">
                <a:latin typeface="Times New Roman" panose="02020603050405020304" pitchFamily="18" charset="0"/>
                <a:ea typeface="黑体" panose="02010609060101010101" pitchFamily="49" charset="-122"/>
              </a:rPr>
              <a:t>(A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2</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k-1</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rPr>
              <a:t> </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mn-ea"/>
              </a:rPr>
              <a:t>∨A</a:t>
            </a:r>
            <a:r>
              <a:rPr lang="en-US" altLang="zh-CN" sz="2800" baseline="-25000" dirty="0">
                <a:latin typeface="+mn-ea"/>
              </a:rPr>
              <a:t>2</a:t>
            </a:r>
            <a:r>
              <a:rPr lang="en-US" altLang="zh-CN" sz="2800" dirty="0">
                <a:latin typeface="+mn-ea"/>
              </a:rPr>
              <a:t> ∨… ∨A</a:t>
            </a:r>
            <a:r>
              <a:rPr lang="en-US" altLang="zh-CN" sz="2800" baseline="-25000" dirty="0">
                <a:latin typeface="+mn-ea"/>
              </a:rPr>
              <a:t>k-1</a:t>
            </a:r>
            <a:r>
              <a:rPr lang="en-US" altLang="zh-CN" sz="2800" dirty="0">
                <a:latin typeface="Times New Roman" panose="02020603050405020304" pitchFamily="18" charset="0"/>
                <a:ea typeface="黑体" panose="02010609060101010101" pitchFamily="49" charset="-122"/>
                <a:sym typeface="Symbol" panose="05050102010706020507" pitchFamily="18" charset="2"/>
              </a:rPr>
              <a:t>) B </a:t>
            </a:r>
            <a:r>
              <a:rPr lang="zh-CN" altLang="en-US" sz="2800" dirty="0">
                <a:latin typeface="Times New Roman" panose="02020603050405020304" pitchFamily="18" charset="0"/>
                <a:ea typeface="黑体" panose="02010609060101010101" pitchFamily="49" charset="-122"/>
                <a:sym typeface="Symbol" panose="05050102010706020507" pitchFamily="18" charset="2"/>
              </a:rPr>
              <a:t>为真，若令</a:t>
            </a:r>
            <a:r>
              <a:rPr lang="en-US" altLang="zh-CN" sz="2800" dirty="0">
                <a:latin typeface="Times New Roman" panose="02020603050405020304" pitchFamily="18" charset="0"/>
                <a:ea typeface="黑体" panose="02010609060101010101" pitchFamily="49" charset="-122"/>
                <a:sym typeface="Symbol" panose="05050102010706020507" pitchFamily="18" charset="2"/>
              </a:rPr>
              <a:t>C</a:t>
            </a:r>
            <a:r>
              <a:rPr lang="en-US" altLang="zh-CN" sz="2800" b="1" dirty="0">
                <a:latin typeface="+mn-ea"/>
                <a:sym typeface="Symbol" panose="05050102010706020507" pitchFamily="18" charset="2"/>
              </a:rPr>
              <a:t> </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mn-ea"/>
              </a:rPr>
              <a:t>∨A</a:t>
            </a:r>
            <a:r>
              <a:rPr lang="en-US" altLang="zh-CN" sz="2800" baseline="-25000" dirty="0">
                <a:latin typeface="+mn-ea"/>
              </a:rPr>
              <a:t>2</a:t>
            </a:r>
            <a:r>
              <a:rPr lang="en-US" altLang="zh-CN" sz="2800" dirty="0">
                <a:latin typeface="+mn-ea"/>
              </a:rPr>
              <a:t> ∨… ∨A</a:t>
            </a:r>
            <a:r>
              <a:rPr lang="en-US" altLang="zh-CN" sz="2800" baseline="-25000" dirty="0">
                <a:latin typeface="+mn-ea"/>
              </a:rPr>
              <a:t>k-1</a:t>
            </a:r>
            <a:r>
              <a:rPr lang="zh-CN" altLang="en-US" sz="2800" dirty="0">
                <a:latin typeface="+mn-ea"/>
              </a:rPr>
              <a:t>，</a:t>
            </a:r>
            <a:endParaRPr lang="en-US" altLang="zh-CN" sz="2800" dirty="0">
              <a:latin typeface="+mn-ea"/>
            </a:endParaRPr>
          </a:p>
          <a:p>
            <a:pPr>
              <a:lnSpc>
                <a:spcPct val="90000"/>
              </a:lnSpc>
              <a:spcBef>
                <a:spcPct val="0"/>
              </a:spcBef>
              <a:buNone/>
            </a:pPr>
            <a:r>
              <a:rPr lang="en-US" altLang="zh-CN" sz="2800" dirty="0">
                <a:latin typeface="Times New Roman" panose="02020603050405020304" pitchFamily="18" charset="0"/>
                <a:ea typeface="黑体" panose="02010609060101010101" pitchFamily="49" charset="-122"/>
                <a:sym typeface="Symbol" panose="05050102010706020507" pitchFamily="18" charset="2"/>
              </a:rPr>
              <a:t>D</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2</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k-1</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rPr>
              <a:t> </a:t>
            </a:r>
            <a:r>
              <a:rPr lang="zh-CN" altLang="en-US" sz="2800" dirty="0">
                <a:latin typeface="Times New Roman" panose="02020603050405020304" pitchFamily="18" charset="0"/>
                <a:ea typeface="黑体" panose="02010609060101010101" pitchFamily="49" charset="-122"/>
              </a:rPr>
              <a:t>。即有</a:t>
            </a:r>
            <a:r>
              <a:rPr lang="en-US" altLang="zh-CN" sz="2800" dirty="0">
                <a:latin typeface="Times New Roman" panose="02020603050405020304" pitchFamily="18" charset="0"/>
                <a:ea typeface="黑体" panose="02010609060101010101" pitchFamily="49" charset="-122"/>
              </a:rPr>
              <a:t>C</a:t>
            </a:r>
            <a:r>
              <a:rPr lang="en-US" altLang="zh-CN" sz="2800" dirty="0">
                <a:latin typeface="Times New Roman" panose="02020603050405020304" pitchFamily="18" charset="0"/>
                <a:ea typeface="黑体" panose="02010609060101010101" pitchFamily="49" charset="-122"/>
                <a:sym typeface="Kingsoft Phonetic Plain" pitchFamily="2" charset="2"/>
              </a:rPr>
              <a:t> ∧D</a:t>
            </a:r>
            <a:r>
              <a:rPr lang="en-US" altLang="zh-CN" sz="2800" dirty="0">
                <a:latin typeface="Times New Roman" panose="02020603050405020304" pitchFamily="18" charset="0"/>
                <a:ea typeface="黑体" panose="02010609060101010101" pitchFamily="49" charset="-122"/>
                <a:sym typeface="Symbol" panose="05050102010706020507" pitchFamily="18" charset="2"/>
              </a:rPr>
              <a:t> B</a:t>
            </a:r>
            <a:r>
              <a:rPr lang="zh-CN" altLang="en-US" sz="2800" dirty="0">
                <a:latin typeface="Times New Roman" panose="02020603050405020304" pitchFamily="18" charset="0"/>
                <a:ea typeface="黑体" panose="02010609060101010101" pitchFamily="49" charset="-122"/>
                <a:sym typeface="Symbol" panose="05050102010706020507" pitchFamily="18" charset="2"/>
              </a:rPr>
              <a:t>为真。</a:t>
            </a:r>
            <a:endParaRPr lang="en-US" altLang="zh-CN" sz="2800" dirty="0">
              <a:latin typeface="Times New Roman" panose="02020603050405020304" pitchFamily="18" charset="0"/>
              <a:ea typeface="黑体" panose="02010609060101010101" pitchFamily="49" charset="-122"/>
            </a:endParaRPr>
          </a:p>
          <a:p>
            <a:pPr>
              <a:lnSpc>
                <a:spcPct val="90000"/>
              </a:lnSpc>
              <a:spcBef>
                <a:spcPct val="0"/>
              </a:spcBef>
              <a:buNone/>
            </a:pPr>
            <a:endParaRPr lang="en-US" altLang="zh-CN" sz="2800" baseline="-25000" dirty="0">
              <a:latin typeface="+mn-ea"/>
            </a:endParaRPr>
          </a:p>
          <a:p>
            <a:pPr>
              <a:lnSpc>
                <a:spcPct val="90000"/>
              </a:lnSpc>
              <a:spcBef>
                <a:spcPct val="0"/>
              </a:spcBef>
              <a:buNone/>
            </a:pPr>
            <a:r>
              <a:rPr lang="en-US" altLang="zh-CN" sz="2800" b="1" baseline="-25000" dirty="0">
                <a:latin typeface="+mn-ea"/>
                <a:sym typeface="Symbol" panose="05050102010706020507" pitchFamily="18" charset="2"/>
              </a:rPr>
              <a:t>                  </a:t>
            </a:r>
            <a:endParaRPr lang="en-US" altLang="zh-CN" sz="2800" b="1" dirty="0">
              <a:latin typeface="+mn-ea"/>
              <a:sym typeface="Symbol" panose="05050102010706020507" pitchFamily="18" charset="2"/>
            </a:endParaRPr>
          </a:p>
          <a:p>
            <a:pPr>
              <a:lnSpc>
                <a:spcPct val="90000"/>
              </a:lnSpc>
              <a:spcBef>
                <a:spcPct val="0"/>
              </a:spcBef>
              <a:buNone/>
            </a:pPr>
            <a:endParaRPr lang="en-US" altLang="zh-CN" sz="2800" b="1" dirty="0">
              <a:latin typeface="+mn-ea"/>
              <a:sym typeface="Symbol" panose="05050102010706020507" pitchFamily="18" charset="2"/>
            </a:endParaRPr>
          </a:p>
          <a:p>
            <a:pPr>
              <a:lnSpc>
                <a:spcPct val="90000"/>
              </a:lnSpc>
              <a:spcBef>
                <a:spcPct val="0"/>
              </a:spcBef>
              <a:buNone/>
            </a:pP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a:p>
            <a:pPr>
              <a:lnSpc>
                <a:spcPct val="90000"/>
              </a:lnSpc>
              <a:spcBef>
                <a:spcPct val="0"/>
              </a:spcBef>
              <a:buNone/>
            </a:pP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a:p>
            <a:pPr>
              <a:lnSpc>
                <a:spcPct val="90000"/>
              </a:lnSpc>
              <a:spcBef>
                <a:spcPct val="0"/>
              </a:spcBef>
              <a:buNone/>
            </a:pPr>
            <a:endParaRPr lang="zh-CN" altLang="en-US" sz="2800" dirty="0"/>
          </a:p>
          <a:p>
            <a:pPr>
              <a:lnSpc>
                <a:spcPct val="90000"/>
              </a:lnSpc>
              <a:spcBef>
                <a:spcPct val="0"/>
              </a:spcBef>
              <a:buFont typeface="Wingdings" panose="05000000000000000000" pitchFamily="2" charset="2"/>
              <a:buNone/>
            </a:pP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a:p>
            <a:pPr>
              <a:lnSpc>
                <a:spcPct val="90000"/>
              </a:lnSpc>
              <a:spcBef>
                <a:spcPct val="0"/>
              </a:spcBef>
              <a:buFont typeface="Wingdings" panose="05000000000000000000" pitchFamily="2" charset="2"/>
              <a:buNone/>
            </a:pP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p>
          <a:p>
            <a:pPr>
              <a:lnSpc>
                <a:spcPct val="90000"/>
              </a:lnSpc>
              <a:spcBef>
                <a:spcPct val="0"/>
              </a:spcBef>
              <a:buFont typeface="Wingdings" panose="05000000000000000000" pitchFamily="2" charset="2"/>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endParaRPr lang="en-US" altLang="zh-CN" sz="2800" b="1" dirty="0">
              <a:latin typeface="+mn-ea"/>
              <a:ea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FE853EA-CDE1-4134-B3A2-898FC9492330}" type="slidenum">
              <a:rPr lang="en-US" altLang="zh-CN" sz="1400" smtClean="0"/>
              <a:pPr>
                <a:spcBef>
                  <a:spcPct val="0"/>
                </a:spcBef>
                <a:buFontTx/>
                <a:buNone/>
              </a:pPr>
              <a:t>29</a:t>
            </a:fld>
            <a:endParaRPr lang="en-US" altLang="zh-CN" sz="1400"/>
          </a:p>
        </p:txBody>
      </p:sp>
      <p:sp>
        <p:nvSpPr>
          <p:cNvPr id="34819" name="Text Box 4"/>
          <p:cNvSpPr txBox="1">
            <a:spLocks noChangeArrowheads="1"/>
          </p:cNvSpPr>
          <p:nvPr/>
        </p:nvSpPr>
        <p:spPr bwMode="auto">
          <a:xfrm>
            <a:off x="333375" y="476250"/>
            <a:ext cx="1223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b="1" dirty="0">
                <a:solidFill>
                  <a:srgbClr val="3366CC"/>
                </a:solidFill>
                <a:effectLst>
                  <a:outerShdw blurRad="38100" dist="38100" dir="2700000" algn="tl">
                    <a:srgbClr val="000000">
                      <a:alpha val="43137"/>
                    </a:srgbClr>
                  </a:outerShdw>
                </a:effectLst>
                <a:latin typeface="Times New Roman" panose="02020603050405020304" pitchFamily="18" charset="0"/>
              </a:rPr>
              <a:t>解：</a:t>
            </a:r>
          </a:p>
        </p:txBody>
      </p:sp>
      <p:sp>
        <p:nvSpPr>
          <p:cNvPr id="2" name="矩形 1"/>
          <p:cNvSpPr/>
          <p:nvPr/>
        </p:nvSpPr>
        <p:spPr>
          <a:xfrm>
            <a:off x="333375" y="1268413"/>
            <a:ext cx="8631238" cy="638175"/>
          </a:xfrm>
          <a:prstGeom prst="rect">
            <a:avLst/>
          </a:prstGeom>
        </p:spPr>
        <p:txBody>
          <a:bodyPr>
            <a:spAutoFit/>
          </a:bodyPr>
          <a:lstStyle/>
          <a:p>
            <a:pPr algn="just">
              <a:lnSpc>
                <a:spcPct val="150000"/>
              </a:lnSpc>
              <a:spcAft>
                <a:spcPts val="0"/>
              </a:spcAft>
              <a:defRPr/>
            </a:pPr>
            <a:endParaRPr lang="zh-CN" altLang="zh-CN" sz="2800" b="1" kern="100" dirty="0">
              <a:latin typeface="+mn-ea"/>
              <a:ea typeface="+mn-ea"/>
              <a:cs typeface="Times New Roman" panose="02020603050405020304" pitchFamily="18" charset="0"/>
            </a:endParaRPr>
          </a:p>
        </p:txBody>
      </p:sp>
      <p:sp>
        <p:nvSpPr>
          <p:cNvPr id="34821" name="矩形 2"/>
          <p:cNvSpPr>
            <a:spLocks noChangeArrowheads="1"/>
          </p:cNvSpPr>
          <p:nvPr/>
        </p:nvSpPr>
        <p:spPr bwMode="auto">
          <a:xfrm>
            <a:off x="323528" y="1340768"/>
            <a:ext cx="8208963" cy="927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None/>
            </a:pPr>
            <a:r>
              <a:rPr lang="zh-CN" altLang="en-US" sz="2800" b="1" dirty="0">
                <a:latin typeface="+mn-ea"/>
              </a:rPr>
              <a:t>（</a:t>
            </a:r>
            <a:r>
              <a:rPr lang="en-US" altLang="zh-CN" sz="2800" b="1" dirty="0">
                <a:latin typeface="+mn-ea"/>
              </a:rPr>
              <a:t>3</a:t>
            </a:r>
            <a:r>
              <a:rPr lang="zh-CN" altLang="en-US" sz="2800" b="1" dirty="0">
                <a:latin typeface="+mn-ea"/>
              </a:rPr>
              <a:t>）设当</a:t>
            </a:r>
            <a:r>
              <a:rPr lang="en-US" altLang="zh-CN" sz="2800" b="1" dirty="0">
                <a:latin typeface="+mn-ea"/>
              </a:rPr>
              <a:t>n=k</a:t>
            </a:r>
            <a:r>
              <a:rPr lang="zh-CN" altLang="en-US" sz="2800" b="1" dirty="0">
                <a:latin typeface="+mn-ea"/>
              </a:rPr>
              <a:t>时</a:t>
            </a:r>
            <a:r>
              <a:rPr lang="en-US" altLang="zh-CN" sz="2800" b="1" dirty="0">
                <a:latin typeface="+mn-ea"/>
              </a:rPr>
              <a:t>,</a:t>
            </a:r>
            <a:r>
              <a:rPr lang="zh-CN" altLang="en-US" sz="2800" b="1" dirty="0">
                <a:latin typeface="+mn-ea"/>
              </a:rPr>
              <a:t>有</a:t>
            </a:r>
            <a:endParaRPr lang="en-US" altLang="zh-CN" sz="2800" b="1" dirty="0">
              <a:latin typeface="+mn-ea"/>
            </a:endParaRPr>
          </a:p>
          <a:p>
            <a:pPr>
              <a:lnSpc>
                <a:spcPct val="90000"/>
              </a:lnSpc>
              <a:spcBef>
                <a:spcPct val="0"/>
              </a:spcBef>
              <a:buNone/>
            </a:pPr>
            <a:r>
              <a:rPr lang="en-US" altLang="zh-CN" sz="2800" b="1" dirty="0">
                <a:latin typeface="+mn-ea"/>
              </a:rPr>
              <a:t>        D</a:t>
            </a:r>
            <a:r>
              <a:rPr lang="en-US" altLang="zh-CN" sz="2800" dirty="0">
                <a:latin typeface="Times New Roman" panose="02020603050405020304" pitchFamily="18" charset="0"/>
                <a:ea typeface="黑体" panose="02010609060101010101" pitchFamily="49" charset="-122"/>
                <a:sym typeface="Kingsoft Phonetic Plain" pitchFamily="2" charset="2"/>
              </a:rPr>
              <a:t>∧</a:t>
            </a:r>
            <a:r>
              <a:rPr lang="en-US" altLang="zh-CN" sz="2800" dirty="0">
                <a:latin typeface="Times New Roman" panose="02020603050405020304" pitchFamily="18" charset="0"/>
                <a:ea typeface="黑体" panose="02010609060101010101" pitchFamily="49" charset="-122"/>
              </a:rPr>
              <a:t> (</a:t>
            </a:r>
            <a:r>
              <a:rPr lang="en-US" altLang="zh-CN" sz="2800" dirty="0" err="1">
                <a:latin typeface="Times New Roman" panose="02020603050405020304" pitchFamily="18" charset="0"/>
                <a:ea typeface="黑体" panose="02010609060101010101" pitchFamily="49" charset="-122"/>
              </a:rPr>
              <a:t>A</a:t>
            </a:r>
            <a:r>
              <a:rPr lang="en-US" altLang="zh-CN" sz="2800" baseline="-25000" dirty="0" err="1">
                <a:latin typeface="Times New Roman" panose="02020603050405020304" pitchFamily="18" charset="0"/>
                <a:ea typeface="黑体" panose="02010609060101010101" pitchFamily="49" charset="-122"/>
              </a:rPr>
              <a:t>k</a:t>
            </a:r>
            <a:r>
              <a:rPr lang="en-US" altLang="zh-CN" sz="2800" dirty="0" err="1">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a:t>
            </a:r>
            <a:r>
              <a:rPr lang="en-US" altLang="zh-CN" sz="2800" dirty="0" err="1">
                <a:latin typeface="Times New Roman" panose="02020603050405020304" pitchFamily="18" charset="0"/>
                <a:ea typeface="黑体" panose="02010609060101010101" pitchFamily="49" charset="-122"/>
              </a:rPr>
              <a:t>C</a:t>
            </a:r>
            <a:r>
              <a:rPr lang="en-US" altLang="zh-CN" sz="2800" dirty="0" err="1">
                <a:latin typeface="+mn-ea"/>
              </a:rPr>
              <a:t>∨A</a:t>
            </a:r>
            <a:r>
              <a:rPr lang="en-US" altLang="zh-CN" sz="2800" baseline="-25000" dirty="0" err="1">
                <a:latin typeface="+mn-ea"/>
              </a:rPr>
              <a:t>k</a:t>
            </a:r>
            <a:r>
              <a:rPr lang="en-US" altLang="zh-CN" sz="2800" dirty="0">
                <a:latin typeface="Times New Roman" panose="02020603050405020304" pitchFamily="18" charset="0"/>
                <a:ea typeface="黑体" panose="02010609060101010101" pitchFamily="49" charset="-122"/>
                <a:sym typeface="Symbol" panose="05050102010706020507" pitchFamily="18" charset="2"/>
              </a:rPr>
              <a:t>) B</a:t>
            </a:r>
          </a:p>
          <a:p>
            <a:pPr>
              <a:lnSpc>
                <a:spcPct val="9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a:t>
            </a:r>
            <a:r>
              <a:rPr lang="en-US" altLang="zh-CN" sz="2800" b="1" dirty="0">
                <a:latin typeface="+mn-ea"/>
              </a:rPr>
              <a:t>D</a:t>
            </a:r>
            <a:r>
              <a:rPr lang="en-US" altLang="zh-CN" sz="2800" dirty="0">
                <a:latin typeface="Times New Roman" panose="02020603050405020304" pitchFamily="18" charset="0"/>
                <a:ea typeface="黑体" panose="02010609060101010101" pitchFamily="49" charset="-122"/>
                <a:sym typeface="Kingsoft Phonetic Plain" pitchFamily="2" charset="2"/>
              </a:rPr>
              <a:t>∧</a:t>
            </a:r>
            <a:r>
              <a:rPr lang="en-US" altLang="zh-CN" sz="2800" dirty="0">
                <a:latin typeface="Times New Roman" panose="02020603050405020304" pitchFamily="18" charset="0"/>
                <a:ea typeface="黑体" panose="02010609060101010101" pitchFamily="49" charset="-122"/>
              </a:rPr>
              <a:t> (</a:t>
            </a:r>
            <a:r>
              <a:rPr lang="en-US" altLang="zh-CN" sz="2800" b="1" dirty="0">
                <a:latin typeface="+mn-ea"/>
                <a:sym typeface="Symbol" panose="05050102010706020507" pitchFamily="18" charset="2"/>
              </a:rPr>
              <a:t></a:t>
            </a:r>
            <a:r>
              <a:rPr lang="en-US" altLang="zh-CN" sz="2800" dirty="0" err="1">
                <a:latin typeface="Times New Roman" panose="02020603050405020304" pitchFamily="18" charset="0"/>
                <a:ea typeface="黑体" panose="02010609060101010101" pitchFamily="49" charset="-122"/>
              </a:rPr>
              <a:t>A</a:t>
            </a:r>
            <a:r>
              <a:rPr lang="en-US" altLang="zh-CN" sz="2800" baseline="-25000" dirty="0" err="1">
                <a:latin typeface="Times New Roman" panose="02020603050405020304" pitchFamily="18" charset="0"/>
                <a:ea typeface="黑体" panose="02010609060101010101" pitchFamily="49" charset="-122"/>
              </a:rPr>
              <a:t>k</a:t>
            </a:r>
            <a:r>
              <a:rPr lang="en-US" altLang="zh-CN" sz="2800" dirty="0" err="1">
                <a:latin typeface="+mn-ea"/>
              </a:rPr>
              <a:t>∨</a:t>
            </a:r>
            <a:r>
              <a:rPr lang="en-US" altLang="zh-CN" sz="2800" dirty="0" err="1">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a:t>
            </a:r>
            <a:r>
              <a:rPr lang="en-US" altLang="zh-CN" sz="2800" dirty="0" err="1">
                <a:latin typeface="Times New Roman" panose="02020603050405020304" pitchFamily="18" charset="0"/>
                <a:ea typeface="黑体" panose="02010609060101010101" pitchFamily="49" charset="-122"/>
              </a:rPr>
              <a:t>C</a:t>
            </a:r>
            <a:r>
              <a:rPr lang="en-US" altLang="zh-CN" sz="2800" dirty="0" err="1">
                <a:latin typeface="+mn-ea"/>
              </a:rPr>
              <a:t>∨A</a:t>
            </a:r>
            <a:r>
              <a:rPr lang="en-US" altLang="zh-CN" sz="2800" baseline="-25000" dirty="0" err="1">
                <a:latin typeface="+mn-ea"/>
              </a:rPr>
              <a:t>k</a:t>
            </a:r>
            <a:r>
              <a:rPr lang="en-US" altLang="zh-CN" sz="2800" dirty="0">
                <a:latin typeface="Times New Roman" panose="02020603050405020304" pitchFamily="18" charset="0"/>
                <a:ea typeface="黑体" panose="02010609060101010101" pitchFamily="49" charset="-122"/>
                <a:sym typeface="Symbol" panose="05050102010706020507" pitchFamily="18" charset="2"/>
              </a:rPr>
              <a:t>) B</a:t>
            </a:r>
            <a:r>
              <a:rPr lang="en-US" altLang="zh-CN" sz="2800" b="1" dirty="0">
                <a:latin typeface="+mn-ea"/>
                <a:sym typeface="Symbol" panose="05050102010706020507" pitchFamily="18" charset="2"/>
              </a:rPr>
              <a:t>                    </a:t>
            </a:r>
          </a:p>
          <a:p>
            <a:pPr>
              <a:lnSpc>
                <a:spcPct val="90000"/>
              </a:lnSpc>
              <a:spcBef>
                <a:spcPct val="0"/>
              </a:spcBef>
              <a:buNone/>
            </a:pPr>
            <a:r>
              <a:rPr lang="en-US" altLang="zh-CN" sz="2800" b="1" dirty="0">
                <a:latin typeface="+mn-ea"/>
                <a:sym typeface="Symbol" panose="05050102010706020507" pitchFamily="18" charset="2"/>
              </a:rPr>
              <a:t>      </a:t>
            </a:r>
            <a:r>
              <a:rPr lang="en-US" altLang="zh-CN" sz="2800" dirty="0">
                <a:latin typeface="Times New Roman" panose="02020603050405020304" pitchFamily="18" charset="0"/>
                <a:ea typeface="黑体" panose="02010609060101010101" pitchFamily="49" charset="-122"/>
              </a:rPr>
              <a:t> </a:t>
            </a:r>
            <a:r>
              <a:rPr lang="en-US" altLang="zh-CN" sz="2800" b="1" dirty="0">
                <a:latin typeface="+mn-ea"/>
              </a:rPr>
              <a:t>D</a:t>
            </a:r>
            <a:r>
              <a:rPr lang="en-US" altLang="zh-CN" sz="2800" dirty="0">
                <a:latin typeface="+mn-ea"/>
              </a:rPr>
              <a:t>∨</a:t>
            </a:r>
            <a:r>
              <a:rPr lang="en-US" altLang="zh-CN" sz="2800" dirty="0">
                <a:latin typeface="Times New Roman" panose="02020603050405020304" pitchFamily="18" charset="0"/>
                <a:ea typeface="黑体" panose="02010609060101010101" pitchFamily="49" charset="-122"/>
              </a:rPr>
              <a:t> (</a:t>
            </a:r>
            <a:r>
              <a:rPr lang="en-US" altLang="zh-CN" sz="2800" dirty="0" err="1">
                <a:latin typeface="Times New Roman" panose="02020603050405020304" pitchFamily="18" charset="0"/>
                <a:ea typeface="黑体" panose="02010609060101010101" pitchFamily="49" charset="-122"/>
              </a:rPr>
              <a:t>A</a:t>
            </a:r>
            <a:r>
              <a:rPr lang="en-US" altLang="zh-CN" sz="2800" baseline="-25000" dirty="0" err="1">
                <a:latin typeface="Times New Roman" panose="02020603050405020304" pitchFamily="18" charset="0"/>
                <a:ea typeface="黑体" panose="02010609060101010101" pitchFamily="49" charset="-122"/>
              </a:rPr>
              <a:t>k</a:t>
            </a:r>
            <a:r>
              <a:rPr lang="en-US" altLang="zh-CN" sz="2800" dirty="0">
                <a:latin typeface="Times New Roman" panose="02020603050405020304" pitchFamily="18" charset="0"/>
                <a:ea typeface="黑体" panose="02010609060101010101" pitchFamily="49" charset="-122"/>
                <a:sym typeface="Kingsoft Phonetic Plain" pitchFamily="2" charset="2"/>
              </a:rPr>
              <a:t>∧</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rPr>
              <a:t> </a:t>
            </a:r>
            <a:r>
              <a:rPr lang="en-US" altLang="zh-CN" sz="2800" dirty="0">
                <a:latin typeface="+mn-ea"/>
              </a:rPr>
              <a:t>∨</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C</a:t>
            </a:r>
            <a:r>
              <a:rPr lang="en-US" altLang="zh-CN" sz="2800" dirty="0">
                <a:latin typeface="Times New Roman" panose="02020603050405020304" pitchFamily="18" charset="0"/>
                <a:ea typeface="黑体" panose="02010609060101010101" pitchFamily="49" charset="-122"/>
                <a:sym typeface="Kingsoft Phonetic Plain" pitchFamily="2" charset="2"/>
              </a:rPr>
              <a:t>∧</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err="1">
                <a:latin typeface="+mn-ea"/>
              </a:rPr>
              <a:t>A</a:t>
            </a:r>
            <a:r>
              <a:rPr lang="en-US" altLang="zh-CN" sz="2800" baseline="-25000" dirty="0" err="1">
                <a:latin typeface="+mn-ea"/>
              </a:rPr>
              <a:t>k</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dirty="0">
                <a:latin typeface="+mn-ea"/>
              </a:rPr>
              <a:t>∨ </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p>
          <a:p>
            <a:pPr>
              <a:lnSpc>
                <a:spcPct val="9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mn-ea"/>
                <a:sym typeface="Symbol" panose="05050102010706020507" pitchFamily="18" charset="2"/>
              </a:rPr>
              <a:t> </a:t>
            </a:r>
            <a:r>
              <a:rPr lang="en-US" altLang="zh-CN" sz="2800" dirty="0">
                <a:latin typeface="Times New Roman" panose="02020603050405020304" pitchFamily="18" charset="0"/>
                <a:ea typeface="黑体" panose="02010609060101010101" pitchFamily="49" charset="-122"/>
              </a:rPr>
              <a:t> </a:t>
            </a:r>
            <a:r>
              <a:rPr lang="en-US" altLang="zh-CN" sz="2800" b="1" dirty="0">
                <a:latin typeface="+mn-ea"/>
              </a:rPr>
              <a:t>D</a:t>
            </a:r>
            <a:r>
              <a:rPr lang="en-US" altLang="zh-CN" sz="2800" dirty="0">
                <a:latin typeface="+mn-ea"/>
              </a:rPr>
              <a:t>∨</a:t>
            </a:r>
            <a:r>
              <a:rPr lang="en-US" altLang="zh-CN" sz="2800" dirty="0">
                <a:latin typeface="Times New Roman" panose="02020603050405020304" pitchFamily="18" charset="0"/>
                <a:ea typeface="黑体" panose="02010609060101010101" pitchFamily="49" charset="-122"/>
              </a:rPr>
              <a:t> </a:t>
            </a:r>
            <a:r>
              <a:rPr lang="en-US" altLang="zh-CN" sz="2800" dirty="0" err="1">
                <a:latin typeface="Times New Roman" panose="02020603050405020304" pitchFamily="18" charset="0"/>
                <a:ea typeface="黑体" panose="02010609060101010101" pitchFamily="49" charset="-122"/>
              </a:rPr>
              <a:t>A</a:t>
            </a:r>
            <a:r>
              <a:rPr lang="en-US" altLang="zh-CN" sz="2800" baseline="-25000" dirty="0" err="1">
                <a:latin typeface="Times New Roman" panose="02020603050405020304" pitchFamily="18" charset="0"/>
                <a:ea typeface="黑体" panose="02010609060101010101" pitchFamily="49" charset="-122"/>
              </a:rPr>
              <a:t>k</a:t>
            </a:r>
            <a:r>
              <a:rPr lang="en-US" altLang="zh-CN" sz="2800" dirty="0" err="1">
                <a:latin typeface="+mn-ea"/>
              </a:rPr>
              <a:t>∨</a:t>
            </a:r>
            <a:r>
              <a:rPr lang="en-US" altLang="zh-CN" sz="2800" dirty="0" err="1">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dirty="0">
                <a:latin typeface="+mn-ea"/>
              </a:rPr>
              <a:t>∨</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C</a:t>
            </a:r>
            <a:r>
              <a:rPr lang="en-US" altLang="zh-CN" sz="2800" dirty="0">
                <a:latin typeface="Times New Roman" panose="02020603050405020304" pitchFamily="18" charset="0"/>
                <a:ea typeface="黑体" panose="02010609060101010101" pitchFamily="49" charset="-122"/>
                <a:sym typeface="Kingsoft Phonetic Plain" pitchFamily="2" charset="2"/>
              </a:rPr>
              <a:t>∧</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err="1">
                <a:latin typeface="+mn-ea"/>
              </a:rPr>
              <a:t>A</a:t>
            </a:r>
            <a:r>
              <a:rPr lang="en-US" altLang="zh-CN" sz="2800" baseline="-25000" dirty="0" err="1">
                <a:latin typeface="+mn-ea"/>
              </a:rPr>
              <a:t>k</a:t>
            </a:r>
            <a:r>
              <a:rPr lang="en-US" altLang="zh-CN" sz="2800" dirty="0">
                <a:latin typeface="Times New Roman" panose="02020603050405020304" pitchFamily="18" charset="0"/>
                <a:ea typeface="黑体" panose="02010609060101010101" pitchFamily="49" charset="-122"/>
                <a:sym typeface="Symbol" panose="05050102010706020507" pitchFamily="18" charset="2"/>
              </a:rPr>
              <a:t>)</a:t>
            </a:r>
          </a:p>
          <a:p>
            <a:pPr>
              <a:lnSpc>
                <a:spcPct val="90000"/>
              </a:lnSpc>
              <a:spcBef>
                <a:spcPct val="0"/>
              </a:spcBef>
              <a:buNone/>
            </a:pP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a:t>
            </a:r>
            <a:r>
              <a:rPr lang="en-US" altLang="zh-CN" sz="2800" b="1" dirty="0">
                <a:latin typeface="+mn-ea"/>
              </a:rPr>
              <a:t>D</a:t>
            </a:r>
            <a:r>
              <a:rPr lang="en-US" altLang="zh-CN" sz="2800" dirty="0">
                <a:latin typeface="+mn-ea"/>
              </a:rPr>
              <a:t>∨</a:t>
            </a:r>
            <a:r>
              <a:rPr lang="en-US" altLang="zh-CN" sz="2800" dirty="0">
                <a:latin typeface="Times New Roman" panose="02020603050405020304" pitchFamily="18" charset="0"/>
                <a:ea typeface="黑体" panose="02010609060101010101" pitchFamily="49" charset="-122"/>
              </a:rPr>
              <a:t> </a:t>
            </a:r>
            <a:r>
              <a:rPr lang="en-US" altLang="zh-CN" sz="2800" dirty="0" err="1">
                <a:latin typeface="Times New Roman" panose="02020603050405020304" pitchFamily="18" charset="0"/>
                <a:ea typeface="黑体" panose="02010609060101010101" pitchFamily="49" charset="-122"/>
              </a:rPr>
              <a:t>A</a:t>
            </a:r>
            <a:r>
              <a:rPr lang="en-US" altLang="zh-CN" sz="2800" baseline="-25000" dirty="0" err="1">
                <a:latin typeface="Times New Roman" panose="02020603050405020304" pitchFamily="18" charset="0"/>
                <a:ea typeface="黑体" panose="02010609060101010101" pitchFamily="49" charset="-122"/>
              </a:rPr>
              <a:t>k</a:t>
            </a:r>
            <a:r>
              <a:rPr lang="en-US" altLang="zh-CN" sz="2800" dirty="0" err="1">
                <a:latin typeface="+mn-ea"/>
              </a:rPr>
              <a:t>∨</a:t>
            </a:r>
            <a:r>
              <a:rPr lang="en-US" altLang="zh-CN" sz="2800" dirty="0" err="1">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dirty="0">
                <a:latin typeface="+mn-ea"/>
              </a:rPr>
              <a:t>∨</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C</a:t>
            </a:r>
            <a:r>
              <a:rPr lang="en-US" altLang="zh-CN" sz="2800" b="1" dirty="0">
                <a:latin typeface="+mn-ea"/>
                <a:sym typeface="Symbol" panose="05050102010706020507" pitchFamily="18" charset="2"/>
              </a:rPr>
              <a:t> </a:t>
            </a:r>
          </a:p>
          <a:p>
            <a:pPr>
              <a:lnSpc>
                <a:spcPct val="90000"/>
              </a:lnSpc>
              <a:spcBef>
                <a:spcPct val="0"/>
              </a:spcBef>
              <a:buNone/>
            </a:pPr>
            <a:r>
              <a:rPr lang="en-US" altLang="zh-CN" sz="2800" b="1" dirty="0">
                <a:latin typeface="+mn-ea"/>
                <a:sym typeface="Symbol" panose="05050102010706020507" pitchFamily="18" charset="2"/>
              </a:rPr>
              <a:t>      </a:t>
            </a:r>
            <a:r>
              <a:rPr lang="en-US" altLang="zh-CN" sz="2800" dirty="0">
                <a:latin typeface="Times New Roman" panose="02020603050405020304" pitchFamily="18" charset="0"/>
                <a:ea typeface="黑体" panose="02010609060101010101" pitchFamily="49" charset="-122"/>
              </a:rPr>
              <a:t> ( </a:t>
            </a:r>
            <a:r>
              <a:rPr lang="en-US" altLang="zh-CN" sz="2800" b="1" dirty="0">
                <a:latin typeface="+mn-ea"/>
              </a:rPr>
              <a:t>D</a:t>
            </a:r>
            <a:r>
              <a:rPr lang="en-US" altLang="zh-CN" sz="2800" dirty="0">
                <a:latin typeface="Times New Roman" panose="02020603050405020304" pitchFamily="18" charset="0"/>
                <a:ea typeface="黑体" panose="02010609060101010101" pitchFamily="49" charset="-122"/>
                <a:sym typeface="Kingsoft Phonetic Plain" pitchFamily="2" charset="2"/>
              </a:rPr>
              <a:t>∧</a:t>
            </a:r>
            <a:r>
              <a:rPr lang="en-US" altLang="zh-CN" sz="2800" dirty="0">
                <a:latin typeface="Times New Roman" panose="02020603050405020304" pitchFamily="18" charset="0"/>
                <a:ea typeface="黑体" panose="02010609060101010101" pitchFamily="49" charset="-122"/>
              </a:rPr>
              <a:t> C</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dirty="0">
                <a:latin typeface="Times New Roman" panose="02020603050405020304" pitchFamily="18" charset="0"/>
                <a:ea typeface="黑体" panose="02010609060101010101" pitchFamily="49" charset="-122"/>
              </a:rPr>
              <a:t> </a:t>
            </a:r>
            <a:r>
              <a:rPr lang="en-US" altLang="zh-CN" sz="2800" dirty="0">
                <a:latin typeface="+mn-ea"/>
              </a:rPr>
              <a:t>∨</a:t>
            </a:r>
            <a:r>
              <a:rPr lang="en-US" altLang="zh-CN" sz="2800" dirty="0">
                <a:latin typeface="Times New Roman" panose="02020603050405020304" pitchFamily="18" charset="0"/>
                <a:ea typeface="黑体" panose="02010609060101010101" pitchFamily="49" charset="-122"/>
                <a:sym typeface="Symbol" panose="05050102010706020507" pitchFamily="18" charset="2"/>
              </a:rPr>
              <a:t>B </a:t>
            </a:r>
            <a:r>
              <a:rPr lang="en-US" altLang="zh-CN" sz="2800" dirty="0">
                <a:latin typeface="+mn-ea"/>
              </a:rPr>
              <a:t>∨</a:t>
            </a:r>
            <a:r>
              <a:rPr lang="en-US" altLang="zh-CN" sz="2800" dirty="0">
                <a:latin typeface="Times New Roman" panose="02020603050405020304" pitchFamily="18" charset="0"/>
                <a:ea typeface="黑体" panose="02010609060101010101" pitchFamily="49" charset="-122"/>
              </a:rPr>
              <a:t> </a:t>
            </a:r>
            <a:r>
              <a:rPr lang="en-US" altLang="zh-CN" sz="2800" dirty="0" err="1">
                <a:latin typeface="Times New Roman" panose="02020603050405020304" pitchFamily="18" charset="0"/>
                <a:ea typeface="黑体" panose="02010609060101010101" pitchFamily="49" charset="-122"/>
              </a:rPr>
              <a:t>A</a:t>
            </a:r>
            <a:r>
              <a:rPr lang="en-US" altLang="zh-CN" sz="2800" baseline="-25000" dirty="0" err="1">
                <a:latin typeface="Times New Roman" panose="02020603050405020304" pitchFamily="18" charset="0"/>
                <a:ea typeface="黑体" panose="02010609060101010101" pitchFamily="49" charset="-122"/>
              </a:rPr>
              <a:t>k</a:t>
            </a:r>
            <a:r>
              <a:rPr lang="en-US" altLang="zh-CN" sz="2800" dirty="0">
                <a:latin typeface="Times New Roman" panose="02020603050405020304" pitchFamily="18" charset="0"/>
                <a:ea typeface="黑体" panose="02010609060101010101" pitchFamily="49" charset="-122"/>
                <a:sym typeface="Kingsoft Phonetic Plain" pitchFamily="2" charset="2"/>
              </a:rPr>
              <a:t> </a:t>
            </a:r>
          </a:p>
          <a:p>
            <a:pPr>
              <a:lnSpc>
                <a:spcPct val="90000"/>
              </a:lnSpc>
              <a:spcBef>
                <a:spcPct val="0"/>
              </a:spcBef>
              <a:buNone/>
            </a:pPr>
            <a:r>
              <a:rPr lang="en-US" altLang="zh-CN" sz="2800" b="1" dirty="0">
                <a:latin typeface="Times New Roman" panose="02020603050405020304" pitchFamily="18" charset="0"/>
                <a:ea typeface="黑体" panose="02010609060101010101" pitchFamily="49" charset="-122"/>
                <a:sym typeface="Kingsoft Phonetic Plain" pitchFamily="2" charset="2"/>
              </a:rPr>
              <a:t>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 C</a:t>
            </a:r>
            <a:r>
              <a:rPr lang="en-US" altLang="zh-CN" sz="2800" dirty="0">
                <a:latin typeface="Times New Roman" panose="02020603050405020304" pitchFamily="18" charset="0"/>
                <a:ea typeface="黑体" panose="02010609060101010101" pitchFamily="49" charset="-122"/>
                <a:sym typeface="Kingsoft Phonetic Plain" pitchFamily="2" charset="2"/>
              </a:rPr>
              <a:t> ∧D</a:t>
            </a:r>
            <a:r>
              <a:rPr lang="en-US" altLang="zh-CN" sz="2800" dirty="0">
                <a:latin typeface="Times New Roman" panose="02020603050405020304" pitchFamily="18" charset="0"/>
                <a:ea typeface="黑体" panose="02010609060101010101" pitchFamily="49" charset="-122"/>
                <a:sym typeface="Symbol" panose="05050102010706020507" pitchFamily="18" charset="2"/>
              </a:rPr>
              <a:t> B )</a:t>
            </a:r>
            <a:r>
              <a:rPr lang="en-US" altLang="zh-CN" sz="2800" dirty="0">
                <a:latin typeface="Times New Roman" panose="02020603050405020304" pitchFamily="18" charset="0"/>
                <a:ea typeface="黑体" panose="02010609060101010101" pitchFamily="49" charset="-122"/>
              </a:rPr>
              <a:t> </a:t>
            </a:r>
            <a:r>
              <a:rPr lang="en-US" altLang="zh-CN" sz="2800" dirty="0">
                <a:latin typeface="+mn-ea"/>
              </a:rPr>
              <a:t>∨</a:t>
            </a:r>
            <a:r>
              <a:rPr lang="en-US" altLang="zh-CN" sz="2800" dirty="0">
                <a:latin typeface="Times New Roman" panose="02020603050405020304" pitchFamily="18" charset="0"/>
                <a:ea typeface="黑体" panose="02010609060101010101" pitchFamily="49" charset="-122"/>
              </a:rPr>
              <a:t> </a:t>
            </a:r>
            <a:r>
              <a:rPr lang="en-US" altLang="zh-CN" sz="2800" dirty="0" err="1">
                <a:latin typeface="Times New Roman" panose="02020603050405020304" pitchFamily="18" charset="0"/>
                <a:ea typeface="黑体" panose="02010609060101010101" pitchFamily="49" charset="-122"/>
              </a:rPr>
              <a:t>A</a:t>
            </a:r>
            <a:r>
              <a:rPr lang="en-US" altLang="zh-CN" sz="2800" baseline="-25000" dirty="0" err="1">
                <a:latin typeface="Times New Roman" panose="02020603050405020304" pitchFamily="18" charset="0"/>
                <a:ea typeface="黑体" panose="02010609060101010101" pitchFamily="49" charset="-122"/>
              </a:rPr>
              <a:t>k</a:t>
            </a:r>
            <a:r>
              <a:rPr lang="en-US" altLang="zh-CN" sz="2800" dirty="0">
                <a:latin typeface="Times New Roman" panose="02020603050405020304" pitchFamily="18" charset="0"/>
                <a:ea typeface="黑体" panose="02010609060101010101" pitchFamily="49" charset="-122"/>
                <a:sym typeface="Kingsoft Phonetic Plain" pitchFamily="2" charset="2"/>
              </a:rPr>
              <a:t> </a:t>
            </a:r>
          </a:p>
          <a:p>
            <a:pPr>
              <a:lnSpc>
                <a:spcPct val="90000"/>
              </a:lnSpc>
              <a:spcBef>
                <a:spcPct val="0"/>
              </a:spcBef>
              <a:buNone/>
            </a:pPr>
            <a:r>
              <a:rPr lang="en-US" altLang="zh-CN" sz="2800" b="1" dirty="0">
                <a:latin typeface="Times New Roman" panose="02020603050405020304" pitchFamily="18" charset="0"/>
                <a:ea typeface="黑体" panose="02010609060101010101" pitchFamily="49" charset="-122"/>
                <a:sym typeface="Kingsoft Phonetic Plain" pitchFamily="2" charset="2"/>
              </a:rPr>
              <a:t>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1</a:t>
            </a:r>
            <a:r>
              <a:rPr lang="en-US" altLang="zh-CN" sz="2800" dirty="0">
                <a:latin typeface="+mn-ea"/>
              </a:rPr>
              <a:t>∨</a:t>
            </a:r>
            <a:r>
              <a:rPr lang="en-US" altLang="zh-CN" sz="2800" dirty="0">
                <a:latin typeface="Times New Roman" panose="02020603050405020304" pitchFamily="18" charset="0"/>
                <a:ea typeface="黑体" panose="02010609060101010101" pitchFamily="49" charset="-122"/>
              </a:rPr>
              <a:t> </a:t>
            </a:r>
            <a:r>
              <a:rPr lang="en-US" altLang="zh-CN" sz="2800" dirty="0" err="1">
                <a:latin typeface="Times New Roman" panose="02020603050405020304" pitchFamily="18" charset="0"/>
                <a:ea typeface="黑体" panose="02010609060101010101" pitchFamily="49" charset="-122"/>
              </a:rPr>
              <a:t>A</a:t>
            </a:r>
            <a:r>
              <a:rPr lang="en-US" altLang="zh-CN" sz="2800" baseline="-25000" dirty="0" err="1">
                <a:latin typeface="Times New Roman" panose="02020603050405020304" pitchFamily="18" charset="0"/>
                <a:ea typeface="黑体" panose="02010609060101010101" pitchFamily="49" charset="-122"/>
              </a:rPr>
              <a:t>k</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b="1" dirty="0">
                <a:latin typeface="Times New Roman" panose="02020603050405020304" pitchFamily="18" charset="0"/>
                <a:ea typeface="黑体" panose="02010609060101010101" pitchFamily="49" charset="-122"/>
                <a:sym typeface="Kingsoft Phonetic Plain" pitchFamily="2" charset="2"/>
              </a:rPr>
              <a:t> </a:t>
            </a:r>
          </a:p>
          <a:p>
            <a:pPr>
              <a:lnSpc>
                <a:spcPct val="90000"/>
              </a:lnSpc>
              <a:spcBef>
                <a:spcPct val="0"/>
              </a:spcBef>
              <a:buNone/>
            </a:pPr>
            <a:r>
              <a:rPr lang="en-US" altLang="zh-CN" sz="2800" b="1" dirty="0">
                <a:latin typeface="Times New Roman" panose="02020603050405020304" pitchFamily="18" charset="0"/>
                <a:ea typeface="黑体" panose="02010609060101010101" pitchFamily="49" charset="-122"/>
                <a:sym typeface="Kingsoft Phonetic Plain" pitchFamily="2" charset="2"/>
              </a:rPr>
              <a:t>            </a:t>
            </a:r>
            <a:r>
              <a:rPr lang="en-US" altLang="zh-CN" sz="2800" b="1" dirty="0">
                <a:latin typeface="+mn-ea"/>
                <a:sym typeface="Symbol" panose="05050102010706020507" pitchFamily="18" charset="2"/>
              </a:rPr>
              <a:t></a:t>
            </a:r>
            <a:r>
              <a:rPr lang="en-US" altLang="zh-CN" sz="2800" dirty="0">
                <a:latin typeface="Times New Roman" panose="02020603050405020304" pitchFamily="18" charset="0"/>
                <a:ea typeface="黑体" panose="02010609060101010101" pitchFamily="49" charset="-122"/>
              </a:rPr>
              <a:t> 1</a:t>
            </a:r>
          </a:p>
          <a:p>
            <a:pPr>
              <a:lnSpc>
                <a:spcPct val="90000"/>
              </a:lnSpc>
              <a:spcBef>
                <a:spcPct val="0"/>
              </a:spcBef>
              <a:buNone/>
            </a:pPr>
            <a:r>
              <a:rPr lang="zh-CN" altLang="en-US" sz="2800" dirty="0">
                <a:latin typeface="Times New Roman" panose="02020603050405020304" pitchFamily="18" charset="0"/>
                <a:ea typeface="黑体" panose="02010609060101010101" pitchFamily="49" charset="-122"/>
              </a:rPr>
              <a:t>所以，</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2</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 (A</a:t>
            </a:r>
            <a:r>
              <a:rPr lang="en-US" altLang="zh-CN" sz="2800" baseline="-25000" dirty="0">
                <a:latin typeface="Times New Roman" panose="02020603050405020304" pitchFamily="18" charset="0"/>
                <a:ea typeface="黑体" panose="02010609060101010101" pitchFamily="49" charset="-122"/>
              </a:rPr>
              <a:t>k-1</a:t>
            </a:r>
            <a:r>
              <a:rPr lang="en-US" altLang="zh-CN" sz="2800" dirty="0">
                <a:latin typeface="Times New Roman" panose="02020603050405020304" pitchFamily="18" charset="0"/>
                <a:ea typeface="黑体" panose="02010609060101010101" pitchFamily="49" charset="-122"/>
                <a:sym typeface="Symbol" panose="05050102010706020507" pitchFamily="18" charset="2"/>
              </a:rPr>
              <a:t>B)</a:t>
            </a:r>
            <a:r>
              <a:rPr lang="en-US" altLang="zh-CN" sz="2800" dirty="0">
                <a:latin typeface="Times New Roman" panose="02020603050405020304" pitchFamily="18" charset="0"/>
                <a:ea typeface="黑体" panose="02010609060101010101" pitchFamily="49" charset="-122"/>
              </a:rPr>
              <a:t> </a:t>
            </a:r>
            <a:r>
              <a:rPr lang="en-US" altLang="zh-CN" sz="2800" dirty="0">
                <a:latin typeface="Times New Roman" panose="02020603050405020304" pitchFamily="18" charset="0"/>
                <a:ea typeface="黑体" panose="02010609060101010101" pitchFamily="49" charset="-122"/>
                <a:sym typeface="Kingsoft Phonetic Plain" pitchFamily="2" charset="2"/>
              </a:rPr>
              <a:t>∧ </a:t>
            </a:r>
            <a:r>
              <a:rPr lang="en-US" altLang="zh-CN" sz="2800" dirty="0">
                <a:latin typeface="Times New Roman" panose="02020603050405020304" pitchFamily="18" charset="0"/>
                <a:ea typeface="黑体" panose="02010609060101010101" pitchFamily="49" charset="-122"/>
              </a:rPr>
              <a:t>(A</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mn-ea"/>
              </a:rPr>
              <a:t>∨A</a:t>
            </a:r>
            <a:r>
              <a:rPr lang="en-US" altLang="zh-CN" sz="2800" baseline="-25000" dirty="0">
                <a:latin typeface="+mn-ea"/>
              </a:rPr>
              <a:t>2</a:t>
            </a:r>
            <a:r>
              <a:rPr lang="en-US" altLang="zh-CN" sz="2800" dirty="0">
                <a:latin typeface="+mn-ea"/>
              </a:rPr>
              <a:t> ∨… ∨A</a:t>
            </a:r>
            <a:r>
              <a:rPr lang="en-US" altLang="zh-CN" sz="2800" baseline="-25000" dirty="0">
                <a:latin typeface="+mn-ea"/>
              </a:rPr>
              <a:t>k-1</a:t>
            </a:r>
            <a:r>
              <a:rPr lang="en-US" altLang="zh-CN" sz="2800" dirty="0">
                <a:latin typeface="Times New Roman" panose="02020603050405020304" pitchFamily="18" charset="0"/>
                <a:ea typeface="黑体" panose="02010609060101010101" pitchFamily="49" charset="-122"/>
                <a:sym typeface="Symbol" panose="05050102010706020507" pitchFamily="18" charset="2"/>
              </a:rPr>
              <a:t>) B </a:t>
            </a:r>
            <a:r>
              <a:rPr lang="zh-CN" altLang="en-US" sz="2800">
                <a:latin typeface="Times New Roman" panose="02020603050405020304" pitchFamily="18" charset="0"/>
                <a:ea typeface="黑体" panose="02010609060101010101" pitchFamily="49" charset="-122"/>
                <a:sym typeface="Symbol" panose="05050102010706020507" pitchFamily="18" charset="2"/>
              </a:rPr>
              <a:t>是重言式，因此原蕴含式是一正确的推理形式。</a:t>
            </a:r>
            <a:endParaRPr lang="en-US" altLang="zh-CN" sz="2800" dirty="0">
              <a:latin typeface="Times New Roman" panose="02020603050405020304" pitchFamily="18" charset="0"/>
              <a:ea typeface="黑体" panose="02010609060101010101" pitchFamily="49" charset="-122"/>
            </a:endParaRPr>
          </a:p>
          <a:p>
            <a:pPr>
              <a:lnSpc>
                <a:spcPct val="90000"/>
              </a:lnSpc>
              <a:spcBef>
                <a:spcPct val="0"/>
              </a:spcBef>
              <a:buNone/>
            </a:pP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a:p>
            <a:pPr>
              <a:lnSpc>
                <a:spcPct val="90000"/>
              </a:lnSpc>
              <a:spcBef>
                <a:spcPct val="0"/>
              </a:spcBef>
              <a:buNone/>
            </a:pP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a:p>
            <a:pPr>
              <a:lnSpc>
                <a:spcPct val="90000"/>
              </a:lnSpc>
              <a:spcBef>
                <a:spcPct val="0"/>
              </a:spcBef>
              <a:buNone/>
            </a:pPr>
            <a:endParaRPr lang="en-US" altLang="zh-CN" sz="2800" baseline="-25000" dirty="0">
              <a:latin typeface="+mn-ea"/>
            </a:endParaRPr>
          </a:p>
          <a:p>
            <a:pPr>
              <a:lnSpc>
                <a:spcPct val="90000"/>
              </a:lnSpc>
              <a:spcBef>
                <a:spcPct val="0"/>
              </a:spcBef>
              <a:buNone/>
            </a:pPr>
            <a:r>
              <a:rPr lang="en-US" altLang="zh-CN" sz="2800" b="1" baseline="-25000" dirty="0">
                <a:latin typeface="+mn-ea"/>
                <a:sym typeface="Symbol" panose="05050102010706020507" pitchFamily="18" charset="2"/>
              </a:rPr>
              <a:t>                  </a:t>
            </a:r>
            <a:endParaRPr lang="en-US" altLang="zh-CN" sz="2800" b="1" dirty="0">
              <a:latin typeface="+mn-ea"/>
              <a:sym typeface="Symbol" panose="05050102010706020507" pitchFamily="18" charset="2"/>
            </a:endParaRPr>
          </a:p>
          <a:p>
            <a:pPr>
              <a:lnSpc>
                <a:spcPct val="90000"/>
              </a:lnSpc>
              <a:spcBef>
                <a:spcPct val="0"/>
              </a:spcBef>
              <a:buNone/>
            </a:pPr>
            <a:endParaRPr lang="en-US" altLang="zh-CN" sz="2800" b="1" dirty="0">
              <a:latin typeface="+mn-ea"/>
              <a:sym typeface="Symbol" panose="05050102010706020507" pitchFamily="18" charset="2"/>
            </a:endParaRPr>
          </a:p>
          <a:p>
            <a:pPr>
              <a:lnSpc>
                <a:spcPct val="90000"/>
              </a:lnSpc>
              <a:spcBef>
                <a:spcPct val="0"/>
              </a:spcBef>
              <a:buNone/>
            </a:pP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a:p>
            <a:pPr>
              <a:lnSpc>
                <a:spcPct val="90000"/>
              </a:lnSpc>
              <a:spcBef>
                <a:spcPct val="0"/>
              </a:spcBef>
              <a:buNone/>
            </a:pP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a:p>
            <a:pPr>
              <a:lnSpc>
                <a:spcPct val="90000"/>
              </a:lnSpc>
              <a:spcBef>
                <a:spcPct val="0"/>
              </a:spcBef>
              <a:buNone/>
            </a:pPr>
            <a:endParaRPr lang="zh-CN" altLang="en-US" sz="2800" dirty="0"/>
          </a:p>
          <a:p>
            <a:pPr>
              <a:lnSpc>
                <a:spcPct val="90000"/>
              </a:lnSpc>
              <a:spcBef>
                <a:spcPct val="0"/>
              </a:spcBef>
              <a:buFont typeface="Wingdings" panose="05000000000000000000" pitchFamily="2" charset="2"/>
              <a:buNone/>
            </a:pP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a:p>
            <a:pPr>
              <a:lnSpc>
                <a:spcPct val="90000"/>
              </a:lnSpc>
              <a:spcBef>
                <a:spcPct val="0"/>
              </a:spcBef>
              <a:buFont typeface="Wingdings" panose="05000000000000000000" pitchFamily="2" charset="2"/>
              <a:buNone/>
            </a:pP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p>
          <a:p>
            <a:pPr>
              <a:lnSpc>
                <a:spcPct val="90000"/>
              </a:lnSpc>
              <a:spcBef>
                <a:spcPct val="0"/>
              </a:spcBef>
              <a:buFont typeface="Wingdings" panose="05000000000000000000" pitchFamily="2" charset="2"/>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endParaRPr lang="en-US" altLang="zh-CN" sz="2800" b="1" dirty="0">
              <a:latin typeface="+mn-ea"/>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4"/>
          <p:cNvSpPr txBox="1">
            <a:spLocks noChangeArrowheads="1"/>
          </p:cNvSpPr>
          <p:nvPr/>
        </p:nvSpPr>
        <p:spPr bwMode="auto">
          <a:xfrm>
            <a:off x="395536" y="1412776"/>
            <a:ext cx="8280920" cy="2073275"/>
          </a:xfrm>
          <a:prstGeom prst="rect">
            <a:avLst/>
          </a:prstGeom>
          <a:solidFill>
            <a:srgbClr val="CCFFCC">
              <a:alpha val="50195"/>
            </a:srgbClr>
          </a:solidFill>
          <a:ln w="38100">
            <a:solidFill>
              <a:srgbClr val="33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dirty="0">
                <a:latin typeface="+mn-ea"/>
                <a:ea typeface="+mn-ea"/>
              </a:rPr>
              <a:t>1.</a:t>
            </a:r>
            <a:r>
              <a:rPr lang="zh-CN" altLang="en-US" sz="2800" b="1" dirty="0">
                <a:latin typeface="+mn-ea"/>
                <a:ea typeface="+mn-ea"/>
              </a:rPr>
              <a:t>判断是否复合命题</a:t>
            </a:r>
            <a:r>
              <a:rPr lang="en-US" altLang="zh-CN" sz="2800" b="1" dirty="0">
                <a:latin typeface="+mn-ea"/>
                <a:ea typeface="+mn-ea"/>
              </a:rPr>
              <a:t>(</a:t>
            </a:r>
            <a:r>
              <a:rPr lang="zh-CN" altLang="en-US" sz="2800" b="1" dirty="0">
                <a:latin typeface="+mn-ea"/>
                <a:ea typeface="+mn-ea"/>
              </a:rPr>
              <a:t>看有几个主谓结构或连接词</a:t>
            </a:r>
            <a:r>
              <a:rPr lang="en-US" altLang="zh-CN" sz="2800" b="1" dirty="0">
                <a:latin typeface="+mn-ea"/>
                <a:ea typeface="+mn-ea"/>
              </a:rPr>
              <a:t>)</a:t>
            </a:r>
            <a:r>
              <a:rPr lang="zh-CN" altLang="en-US" sz="2800" b="1" dirty="0">
                <a:latin typeface="+mn-ea"/>
                <a:ea typeface="+mn-ea"/>
              </a:rPr>
              <a:t>。</a:t>
            </a:r>
            <a:endParaRPr lang="en-US" altLang="zh-CN" sz="2800" b="1" dirty="0">
              <a:latin typeface="+mn-ea"/>
              <a:ea typeface="+mn-ea"/>
            </a:endParaRPr>
          </a:p>
          <a:p>
            <a:pPr eaLnBrk="1" hangingPunct="1">
              <a:lnSpc>
                <a:spcPct val="120000"/>
              </a:lnSpc>
              <a:spcBef>
                <a:spcPct val="0"/>
              </a:spcBef>
              <a:buFontTx/>
              <a:buNone/>
            </a:pPr>
            <a:r>
              <a:rPr lang="en-US" altLang="zh-CN" sz="2800" b="1" dirty="0">
                <a:latin typeface="+mn-ea"/>
                <a:ea typeface="+mn-ea"/>
              </a:rPr>
              <a:t>2.</a:t>
            </a:r>
            <a:r>
              <a:rPr lang="zh-CN" altLang="en-US" sz="2800" b="1" dirty="0">
                <a:latin typeface="+mn-ea"/>
                <a:ea typeface="+mn-ea"/>
              </a:rPr>
              <a:t>对复合命题找出每个原子命题</a:t>
            </a:r>
            <a:r>
              <a:rPr lang="en-US" altLang="zh-CN" sz="2800" b="1" dirty="0">
                <a:latin typeface="+mn-ea"/>
                <a:ea typeface="+mn-ea"/>
              </a:rPr>
              <a:t>,</a:t>
            </a:r>
            <a:r>
              <a:rPr lang="zh-CN" altLang="en-US" sz="2800" b="1" dirty="0">
                <a:latin typeface="+mn-ea"/>
                <a:ea typeface="+mn-ea"/>
              </a:rPr>
              <a:t>分别用不同符号</a:t>
            </a:r>
            <a:endParaRPr lang="en-US" altLang="zh-CN" sz="2800" b="1" dirty="0">
              <a:latin typeface="+mn-ea"/>
              <a:ea typeface="+mn-ea"/>
            </a:endParaRPr>
          </a:p>
          <a:p>
            <a:pPr eaLnBrk="1" hangingPunct="1">
              <a:lnSpc>
                <a:spcPct val="120000"/>
              </a:lnSpc>
              <a:spcBef>
                <a:spcPct val="0"/>
              </a:spcBef>
              <a:buFontTx/>
              <a:buNone/>
            </a:pPr>
            <a:r>
              <a:rPr lang="en-US" altLang="zh-CN" sz="2800" b="1" dirty="0">
                <a:latin typeface="+mn-ea"/>
                <a:ea typeface="+mn-ea"/>
              </a:rPr>
              <a:t>  </a:t>
            </a:r>
            <a:r>
              <a:rPr lang="zh-CN" altLang="en-US" sz="2800" b="1" dirty="0">
                <a:latin typeface="+mn-ea"/>
                <a:ea typeface="+mn-ea"/>
              </a:rPr>
              <a:t>表示。</a:t>
            </a:r>
            <a:endParaRPr lang="en-US" altLang="zh-CN" sz="2800" b="1" dirty="0">
              <a:latin typeface="+mn-ea"/>
              <a:ea typeface="+mn-ea"/>
            </a:endParaRPr>
          </a:p>
          <a:p>
            <a:pPr eaLnBrk="1" hangingPunct="1">
              <a:lnSpc>
                <a:spcPct val="120000"/>
              </a:lnSpc>
              <a:spcBef>
                <a:spcPct val="0"/>
              </a:spcBef>
              <a:buFontTx/>
              <a:buNone/>
            </a:pPr>
            <a:r>
              <a:rPr lang="en-US" altLang="zh-CN" sz="2800" b="1" dirty="0">
                <a:latin typeface="+mn-ea"/>
                <a:ea typeface="+mn-ea"/>
              </a:rPr>
              <a:t>3.</a:t>
            </a:r>
            <a:r>
              <a:rPr lang="zh-CN" altLang="en-US" sz="2800" b="1" dirty="0">
                <a:latin typeface="+mn-ea"/>
                <a:ea typeface="+mn-ea"/>
              </a:rPr>
              <a:t>分析各原子命题的关系</a:t>
            </a:r>
            <a:r>
              <a:rPr lang="en-US" altLang="zh-CN" sz="2800" b="1" dirty="0">
                <a:latin typeface="+mn-ea"/>
                <a:ea typeface="+mn-ea"/>
              </a:rPr>
              <a:t>,</a:t>
            </a:r>
            <a:r>
              <a:rPr lang="zh-CN" altLang="en-US" sz="2800" b="1" dirty="0">
                <a:latin typeface="+mn-ea"/>
                <a:ea typeface="+mn-ea"/>
              </a:rPr>
              <a:t>确定联结词。</a:t>
            </a:r>
            <a:endParaRPr lang="en-US" altLang="zh-CN" sz="2800" b="1" dirty="0">
              <a:solidFill>
                <a:srgbClr val="006600"/>
              </a:solidFill>
              <a:latin typeface="+mn-ea"/>
              <a:ea typeface="+mn-ea"/>
            </a:endParaRPr>
          </a:p>
        </p:txBody>
      </p:sp>
      <p:sp>
        <p:nvSpPr>
          <p:cNvPr id="6147" name="Rectangle 16"/>
          <p:cNvSpPr>
            <a:spLocks noChangeArrowheads="1"/>
          </p:cNvSpPr>
          <p:nvPr/>
        </p:nvSpPr>
        <p:spPr bwMode="auto">
          <a:xfrm>
            <a:off x="250825" y="476250"/>
            <a:ext cx="4905375" cy="5683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命题符号化的一般策略</a:t>
            </a:r>
            <a:r>
              <a:rPr lang="en-US" altLang="zh-CN" b="1" dirty="0">
                <a:latin typeface="黑体" panose="02010609060101010101" pitchFamily="49" charset="-122"/>
                <a:ea typeface="黑体" panose="02010609060101010101" pitchFamily="49" charset="-122"/>
              </a:rPr>
              <a:t>:</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Line 15"/>
          <p:cNvSpPr>
            <a:spLocks noChangeShapeType="1"/>
          </p:cNvSpPr>
          <p:nvPr/>
        </p:nvSpPr>
        <p:spPr bwMode="auto">
          <a:xfrm>
            <a:off x="685800" y="2362200"/>
            <a:ext cx="769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7" name="AutoShape 12">
            <a:hlinkClick r:id="" action="ppaction://noaction" highlightClick="1"/>
          </p:cNvPr>
          <p:cNvSpPr>
            <a:spLocks noChangeArrowheads="1"/>
          </p:cNvSpPr>
          <p:nvPr/>
        </p:nvSpPr>
        <p:spPr bwMode="auto">
          <a:xfrm>
            <a:off x="539552" y="1556792"/>
            <a:ext cx="915988" cy="400110"/>
          </a:xfrm>
          <a:prstGeom prst="actionButtonBlank">
            <a:avLst/>
          </a:prstGeom>
          <a:solidFill>
            <a:srgbClr val="0099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6800" rIns="50400" anchor="ctr" anchorCtr="1">
            <a:spAutoFit/>
          </a:bodyPr>
          <a:lstStyle/>
          <a:p>
            <a:pPr eaLnBrk="1" hangingPunct="1">
              <a:defRPr/>
            </a:pPr>
            <a:r>
              <a:rPr lang="zh-CN" altLang="en-US" sz="2000" b="1" dirty="0">
                <a:solidFill>
                  <a:schemeClr val="bg1"/>
                </a:solidFill>
                <a:latin typeface="幼圆" pitchFamily="49" charset="-122"/>
                <a:ea typeface="幼圆" pitchFamily="49" charset="-122"/>
              </a:rPr>
              <a:t>预 习</a:t>
            </a:r>
          </a:p>
        </p:txBody>
      </p:sp>
      <p:sp>
        <p:nvSpPr>
          <p:cNvPr id="8" name="Rectangle 13"/>
          <p:cNvSpPr>
            <a:spLocks noChangeArrowheads="1"/>
          </p:cNvSpPr>
          <p:nvPr/>
        </p:nvSpPr>
        <p:spPr bwMode="auto">
          <a:xfrm>
            <a:off x="539552" y="2132856"/>
            <a:ext cx="5692775" cy="59657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0000"/>
              </a:spcBef>
              <a:buClrTx/>
              <a:buSzTx/>
              <a:buFontTx/>
              <a:buNone/>
            </a:pPr>
            <a:r>
              <a:rPr lang="en-US" altLang="zh-CN" sz="2800" b="1">
                <a:latin typeface="Times New Roman" panose="02020603050405020304" pitchFamily="18" charset="0"/>
              </a:rPr>
              <a:t>2.1</a:t>
            </a:r>
            <a:endParaRPr lang="en-US" altLang="zh-CN" sz="2800" b="1" dirty="0">
              <a:latin typeface="Times New Roman" panose="02020603050405020304" pitchFamily="18"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4"/>
          <p:cNvSpPr txBox="1">
            <a:spLocks noChangeArrowheads="1"/>
          </p:cNvSpPr>
          <p:nvPr/>
        </p:nvSpPr>
        <p:spPr bwMode="auto">
          <a:xfrm>
            <a:off x="395288" y="1484784"/>
            <a:ext cx="8208962" cy="2246312"/>
          </a:xfrm>
          <a:prstGeom prst="rect">
            <a:avLst/>
          </a:prstGeom>
          <a:solidFill>
            <a:srgbClr val="CCFFCC">
              <a:alpha val="50195"/>
            </a:srgbClr>
          </a:solidFill>
          <a:ln w="38100">
            <a:solidFill>
              <a:srgbClr val="33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514350" indent="-5143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AutoNum type="arabicPeriod"/>
            </a:pPr>
            <a:r>
              <a:rPr lang="zh-CN" altLang="en-US" sz="2800" b="1" dirty="0">
                <a:latin typeface="+mn-ea"/>
                <a:ea typeface="+mn-ea"/>
              </a:rPr>
              <a:t>将命题公式中出现的所有变元按顺序一一列出。</a:t>
            </a:r>
            <a:r>
              <a:rPr lang="en-US" altLang="zh-CN" sz="2800" b="1" dirty="0">
                <a:latin typeface="+mn-ea"/>
                <a:ea typeface="+mn-ea"/>
              </a:rPr>
              <a:t> </a:t>
            </a:r>
          </a:p>
          <a:p>
            <a:pPr eaLnBrk="1" hangingPunct="1">
              <a:spcBef>
                <a:spcPct val="0"/>
              </a:spcBef>
              <a:buFontTx/>
              <a:buAutoNum type="arabicPeriod"/>
            </a:pPr>
            <a:r>
              <a:rPr lang="zh-CN" altLang="en-US" sz="2800" b="1" dirty="0">
                <a:latin typeface="+mn-ea"/>
                <a:ea typeface="+mn-ea"/>
              </a:rPr>
              <a:t>按运算优先级的次序</a:t>
            </a:r>
            <a:r>
              <a:rPr lang="en-US" altLang="zh-CN" sz="2800" b="1" dirty="0">
                <a:latin typeface="+mn-ea"/>
                <a:ea typeface="+mn-ea"/>
              </a:rPr>
              <a:t>,</a:t>
            </a:r>
            <a:r>
              <a:rPr lang="zh-CN" altLang="en-US" sz="2800" b="1" dirty="0">
                <a:latin typeface="+mn-ea"/>
                <a:ea typeface="+mn-ea"/>
              </a:rPr>
              <a:t>列出各子公式</a:t>
            </a:r>
            <a:r>
              <a:rPr lang="en-US" altLang="zh-CN" sz="2800" b="1" dirty="0">
                <a:latin typeface="+mn-ea"/>
                <a:ea typeface="+mn-ea"/>
              </a:rPr>
              <a:t>,</a:t>
            </a:r>
            <a:r>
              <a:rPr lang="zh-CN" altLang="en-US" sz="2800" b="1" dirty="0">
                <a:latin typeface="+mn-ea"/>
                <a:ea typeface="+mn-ea"/>
              </a:rPr>
              <a:t>最后一列即为原式。</a:t>
            </a:r>
            <a:endParaRPr lang="en-US" altLang="zh-CN" sz="2800" b="1" dirty="0">
              <a:latin typeface="+mn-ea"/>
              <a:ea typeface="+mn-ea"/>
            </a:endParaRPr>
          </a:p>
          <a:p>
            <a:pPr eaLnBrk="1" hangingPunct="1">
              <a:spcBef>
                <a:spcPct val="0"/>
              </a:spcBef>
              <a:buFontTx/>
              <a:buAutoNum type="arabicPeriod"/>
            </a:pPr>
            <a:r>
              <a:rPr lang="zh-CN" altLang="en-US" sz="2800" b="1" dirty="0">
                <a:latin typeface="+mn-ea"/>
                <a:ea typeface="+mn-ea"/>
              </a:rPr>
              <a:t>按所有变元取值的各种组合计算各分子式最后一列即为原式的取值情况。</a:t>
            </a:r>
          </a:p>
        </p:txBody>
      </p:sp>
      <p:sp>
        <p:nvSpPr>
          <p:cNvPr id="8195" name="Rectangle 16"/>
          <p:cNvSpPr>
            <a:spLocks noChangeArrowheads="1"/>
          </p:cNvSpPr>
          <p:nvPr/>
        </p:nvSpPr>
        <p:spPr bwMode="auto">
          <a:xfrm>
            <a:off x="395288" y="476250"/>
            <a:ext cx="3057525" cy="5683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列真值表步骤</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1"/>
          <p:cNvSpPr>
            <a:spLocks noChangeArrowheads="1"/>
          </p:cNvSpPr>
          <p:nvPr/>
        </p:nvSpPr>
        <p:spPr bwMode="auto">
          <a:xfrm>
            <a:off x="381001" y="1258888"/>
            <a:ext cx="8151440" cy="2394253"/>
          </a:xfrm>
          <a:prstGeom prst="rect">
            <a:avLst/>
          </a:prstGeom>
          <a:solidFill>
            <a:srgbClr val="CCFFCC">
              <a:alpha val="50195"/>
            </a:srgbClr>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0243" name="Rectangle 22"/>
          <p:cNvSpPr>
            <a:spLocks noChangeArrowheads="1"/>
          </p:cNvSpPr>
          <p:nvPr/>
        </p:nvSpPr>
        <p:spPr bwMode="auto">
          <a:xfrm>
            <a:off x="251520" y="476887"/>
            <a:ext cx="7696200" cy="683264"/>
          </a:xfrm>
          <a:prstGeom prst="rect">
            <a:avLst/>
          </a:prstGeom>
          <a:noFill/>
          <a:ln>
            <a:noFill/>
          </a:ln>
          <a:effectLst/>
          <a:extLst>
            <a:ext uri="{909E8E84-426E-40DD-AFC4-6F175D3DCCD1}">
              <a14:hiddenFill xmlns:a14="http://schemas.microsoft.com/office/drawing/2010/main">
                <a:solidFill>
                  <a:srgbClr val="800000">
                    <a:alpha val="50195"/>
                  </a:srgbClr>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FontTx/>
              <a:buNone/>
            </a:pPr>
            <a:r>
              <a:rPr lang="en-US" altLang="zh-CN" b="1" dirty="0">
                <a:solidFill>
                  <a:schemeClr val="tx2"/>
                </a:solidFill>
                <a:latin typeface="黑体" panose="02010609060101010101" pitchFamily="49" charset="-122"/>
                <a:ea typeface="黑体" panose="02010609060101010101" pitchFamily="49" charset="-122"/>
              </a:rPr>
              <a:t>3.</a:t>
            </a:r>
            <a:r>
              <a:rPr lang="zh-CN" altLang="en-US" b="1" dirty="0">
                <a:solidFill>
                  <a:schemeClr val="tx2"/>
                </a:solidFill>
                <a:latin typeface="黑体" panose="02010609060101010101" pitchFamily="49" charset="-122"/>
                <a:ea typeface="黑体" panose="02010609060101010101" pitchFamily="49" charset="-122"/>
              </a:rPr>
              <a:t>命题公式</a:t>
            </a:r>
            <a:r>
              <a:rPr lang="en-US" altLang="zh-CN" b="1" dirty="0">
                <a:solidFill>
                  <a:schemeClr val="tx2"/>
                </a:solidFill>
                <a:latin typeface="黑体" panose="02010609060101010101" pitchFamily="49" charset="-122"/>
                <a:ea typeface="黑体" panose="02010609060101010101" pitchFamily="49" charset="-122"/>
              </a:rPr>
              <a:t>A</a:t>
            </a:r>
            <a:r>
              <a:rPr lang="zh-CN" altLang="en-US" b="1" dirty="0">
                <a:solidFill>
                  <a:schemeClr val="tx2"/>
                </a:solidFill>
                <a:latin typeface="黑体" panose="02010609060101010101" pitchFamily="49" charset="-122"/>
                <a:ea typeface="黑体" panose="02010609060101010101" pitchFamily="49" charset="-122"/>
              </a:rPr>
              <a:t>和</a:t>
            </a:r>
            <a:r>
              <a:rPr lang="en-US" altLang="zh-CN" b="1" dirty="0">
                <a:solidFill>
                  <a:schemeClr val="tx2"/>
                </a:solidFill>
                <a:latin typeface="黑体" panose="02010609060101010101" pitchFamily="49" charset="-122"/>
                <a:ea typeface="黑体" panose="02010609060101010101" pitchFamily="49" charset="-122"/>
              </a:rPr>
              <a:t>B</a:t>
            </a:r>
            <a:r>
              <a:rPr lang="zh-CN" altLang="en-US" b="1" dirty="0">
                <a:solidFill>
                  <a:schemeClr val="tx2"/>
                </a:solidFill>
                <a:latin typeface="黑体" panose="02010609060101010101" pitchFamily="49" charset="-122"/>
                <a:ea typeface="黑体" panose="02010609060101010101" pitchFamily="49" charset="-122"/>
              </a:rPr>
              <a:t>等值的判定</a:t>
            </a:r>
            <a:r>
              <a:rPr lang="en-US" altLang="zh-CN" b="1" dirty="0">
                <a:latin typeface="黑体" panose="02010609060101010101" pitchFamily="49" charset="-122"/>
                <a:ea typeface="黑体" panose="02010609060101010101" pitchFamily="49" charset="-122"/>
              </a:rPr>
              <a:t>:</a:t>
            </a:r>
          </a:p>
        </p:txBody>
      </p:sp>
      <p:sp>
        <p:nvSpPr>
          <p:cNvPr id="10244" name="Rectangle 24"/>
          <p:cNvSpPr>
            <a:spLocks noChangeArrowheads="1"/>
          </p:cNvSpPr>
          <p:nvPr/>
        </p:nvSpPr>
        <p:spPr bwMode="auto">
          <a:xfrm>
            <a:off x="390027" y="1258888"/>
            <a:ext cx="8294688" cy="2492990"/>
          </a:xfrm>
          <a:prstGeom prst="rect">
            <a:avLst/>
          </a:prstGeom>
          <a:solidFill>
            <a:srgbClr val="CCFFCC">
              <a:alpha val="50195"/>
            </a:srgbClr>
          </a:solidFill>
          <a:ln>
            <a:noFill/>
          </a:ln>
          <a:effectLst/>
          <a:extLs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None/>
            </a:pPr>
            <a:r>
              <a:rPr lang="zh-CN" altLang="en-US" sz="2400" b="1" dirty="0">
                <a:solidFill>
                  <a:srgbClr val="CC0000"/>
                </a:solidFill>
                <a:effectLst>
                  <a:outerShdw blurRad="38100" dist="38100" dir="2700000" algn="tl">
                    <a:srgbClr val="000000">
                      <a:alpha val="43137"/>
                    </a:srgbClr>
                  </a:outerShdw>
                </a:effectLst>
                <a:latin typeface="+mn-ea"/>
                <a:ea typeface="+mn-ea"/>
              </a:rPr>
              <a:t>真值表法</a:t>
            </a:r>
            <a:r>
              <a:rPr lang="en-US" altLang="zh-CN" sz="2400" b="1" dirty="0">
                <a:solidFill>
                  <a:srgbClr val="CC0000"/>
                </a:solidFill>
                <a:effectLst>
                  <a:outerShdw blurRad="38100" dist="38100" dir="2700000" algn="tl">
                    <a:srgbClr val="000000">
                      <a:alpha val="43137"/>
                    </a:srgbClr>
                  </a:outerShdw>
                </a:effectLst>
                <a:latin typeface="+mn-ea"/>
                <a:ea typeface="+mn-ea"/>
              </a:rPr>
              <a:t>:</a:t>
            </a:r>
            <a:r>
              <a:rPr lang="zh-CN" altLang="en-US" sz="2400" b="1" dirty="0">
                <a:latin typeface="+mn-ea"/>
                <a:ea typeface="+mn-ea"/>
              </a:rPr>
              <a:t>比较</a:t>
            </a:r>
            <a:r>
              <a:rPr lang="en-US" altLang="zh-CN" sz="2400" b="1" dirty="0">
                <a:latin typeface="+mn-ea"/>
                <a:ea typeface="+mn-ea"/>
              </a:rPr>
              <a:t>A,B</a:t>
            </a:r>
            <a:r>
              <a:rPr lang="zh-CN" altLang="en-US" sz="2400" b="1" dirty="0">
                <a:latin typeface="+mn-ea"/>
                <a:ea typeface="+mn-ea"/>
              </a:rPr>
              <a:t>真值表的最后一列。</a:t>
            </a:r>
            <a:endParaRPr lang="en-US" altLang="zh-CN" sz="2400" b="1" dirty="0">
              <a:latin typeface="+mn-ea"/>
              <a:ea typeface="+mn-ea"/>
            </a:endParaRPr>
          </a:p>
          <a:p>
            <a:pPr>
              <a:lnSpc>
                <a:spcPct val="130000"/>
              </a:lnSpc>
              <a:spcBef>
                <a:spcPct val="0"/>
              </a:spcBef>
              <a:buFontTx/>
              <a:buNone/>
            </a:pPr>
            <a:r>
              <a:rPr lang="zh-CN" altLang="en-US" sz="2400" b="1" dirty="0">
                <a:solidFill>
                  <a:srgbClr val="CC0000"/>
                </a:solidFill>
                <a:effectLst>
                  <a:outerShdw blurRad="38100" dist="38100" dir="2700000" algn="tl">
                    <a:srgbClr val="000000">
                      <a:alpha val="43137"/>
                    </a:srgbClr>
                  </a:outerShdw>
                </a:effectLst>
                <a:latin typeface="+mn-ea"/>
                <a:ea typeface="+mn-ea"/>
              </a:rPr>
              <a:t>等值演算</a:t>
            </a:r>
            <a:r>
              <a:rPr lang="en-US" altLang="zh-CN" sz="2400" b="1" dirty="0">
                <a:solidFill>
                  <a:srgbClr val="CC0000"/>
                </a:solidFill>
                <a:effectLst>
                  <a:outerShdw blurRad="38100" dist="38100" dir="2700000" algn="tl">
                    <a:srgbClr val="000000">
                      <a:alpha val="43137"/>
                    </a:srgbClr>
                  </a:outerShdw>
                </a:effectLst>
                <a:latin typeface="+mn-ea"/>
                <a:ea typeface="+mn-ea"/>
              </a:rPr>
              <a:t>:</a:t>
            </a:r>
            <a:r>
              <a:rPr lang="zh-CN" altLang="en-US" sz="2400" b="1" dirty="0">
                <a:latin typeface="+mn-ea"/>
                <a:ea typeface="+mn-ea"/>
              </a:rPr>
              <a:t>利用基本公式</a:t>
            </a:r>
            <a:r>
              <a:rPr lang="zh-CN" altLang="en-US" sz="2400" b="1">
                <a:latin typeface="+mn-ea"/>
                <a:ea typeface="+mn-ea"/>
              </a:rPr>
              <a:t>、等值的</a:t>
            </a:r>
            <a:r>
              <a:rPr lang="zh-CN" altLang="en-US" sz="2400" b="1" dirty="0">
                <a:latin typeface="+mn-ea"/>
                <a:ea typeface="+mn-ea"/>
              </a:rPr>
              <a:t>性质和置换定理，推演出</a:t>
            </a:r>
            <a:endParaRPr lang="en-US" altLang="zh-CN" sz="2400" b="1" dirty="0">
              <a:latin typeface="+mn-ea"/>
              <a:ea typeface="+mn-ea"/>
            </a:endParaRPr>
          </a:p>
          <a:p>
            <a:pPr>
              <a:lnSpc>
                <a:spcPct val="130000"/>
              </a:lnSpc>
              <a:spcBef>
                <a:spcPct val="0"/>
              </a:spcBef>
              <a:buFontTx/>
              <a:buNone/>
            </a:pPr>
            <a:r>
              <a:rPr lang="en-US" altLang="zh-CN" sz="2400" b="1" dirty="0">
                <a:latin typeface="+mn-ea"/>
                <a:ea typeface="+mn-ea"/>
              </a:rPr>
              <a:t>         </a:t>
            </a:r>
            <a:r>
              <a:rPr lang="zh-CN" altLang="en-US" sz="2400" b="1" dirty="0">
                <a:latin typeface="+mn-ea"/>
                <a:ea typeface="+mn-ea"/>
              </a:rPr>
              <a:t>其他等值式。</a:t>
            </a:r>
            <a:endParaRPr lang="en-US" altLang="zh-CN" sz="2400" b="1" dirty="0">
              <a:latin typeface="+mn-ea"/>
              <a:ea typeface="+mn-ea"/>
            </a:endParaRPr>
          </a:p>
          <a:p>
            <a:pPr>
              <a:lnSpc>
                <a:spcPct val="130000"/>
              </a:lnSpc>
              <a:spcBef>
                <a:spcPct val="0"/>
              </a:spcBef>
              <a:buFontTx/>
              <a:buNone/>
            </a:pPr>
            <a:r>
              <a:rPr lang="zh-CN" altLang="en-US" sz="2400" b="1" dirty="0">
                <a:solidFill>
                  <a:srgbClr val="C00000"/>
                </a:solidFill>
                <a:effectLst>
                  <a:outerShdw blurRad="38100" dist="38100" dir="2700000" algn="tl">
                    <a:srgbClr val="000000">
                      <a:alpha val="43137"/>
                    </a:srgbClr>
                  </a:outerShdw>
                </a:effectLst>
                <a:latin typeface="+mn-ea"/>
                <a:ea typeface="+mn-ea"/>
              </a:rPr>
              <a:t>主范式：</a:t>
            </a:r>
            <a:r>
              <a:rPr lang="zh-CN" altLang="en-US" sz="2400" b="1" dirty="0">
                <a:latin typeface="+mn-ea"/>
                <a:ea typeface="+mn-ea"/>
              </a:rPr>
              <a:t>主析取范式（主合取范式）包含的极小项（极大项  </a:t>
            </a:r>
            <a:endParaRPr lang="en-US" altLang="zh-CN" sz="2400" b="1" dirty="0">
              <a:latin typeface="+mn-ea"/>
              <a:ea typeface="+mn-ea"/>
            </a:endParaRPr>
          </a:p>
          <a:p>
            <a:pPr>
              <a:lnSpc>
                <a:spcPct val="130000"/>
              </a:lnSpc>
              <a:spcBef>
                <a:spcPct val="0"/>
              </a:spcBef>
              <a:buFontTx/>
              <a:buNone/>
            </a:pPr>
            <a:r>
              <a:rPr lang="en-US" altLang="zh-CN" sz="2400" b="1" dirty="0">
                <a:latin typeface="+mn-ea"/>
                <a:ea typeface="+mn-ea"/>
              </a:rPr>
              <a:t>        </a:t>
            </a:r>
            <a:r>
              <a:rPr lang="zh-CN" altLang="en-US" sz="2400" b="1" dirty="0">
                <a:latin typeface="+mn-ea"/>
                <a:ea typeface="+mn-ea"/>
              </a:rPr>
              <a:t>）相同。</a:t>
            </a:r>
            <a:endParaRPr lang="en-US" altLang="zh-CN" sz="2400" b="1" dirty="0">
              <a:latin typeface="+mn-ea"/>
              <a:ea typeface="+mn-ea"/>
            </a:endParaRPr>
          </a:p>
        </p:txBody>
      </p:sp>
      <p:sp>
        <p:nvSpPr>
          <p:cNvPr id="443421" name="Rectangle 29"/>
          <p:cNvSpPr>
            <a:spLocks noChangeArrowheads="1"/>
          </p:cNvSpPr>
          <p:nvPr/>
        </p:nvSpPr>
        <p:spPr bwMode="auto">
          <a:xfrm>
            <a:off x="251520" y="3771521"/>
            <a:ext cx="3068638" cy="584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latin typeface="黑体" panose="02010609060101010101" pitchFamily="49" charset="-122"/>
                <a:ea typeface="黑体" panose="02010609060101010101" pitchFamily="49" charset="-122"/>
              </a:rPr>
              <a:t>公式类型的判定</a:t>
            </a:r>
          </a:p>
        </p:txBody>
      </p:sp>
      <p:sp>
        <p:nvSpPr>
          <p:cNvPr id="443420" name="Rectangle 28"/>
          <p:cNvSpPr>
            <a:spLocks noChangeArrowheads="1"/>
          </p:cNvSpPr>
          <p:nvPr/>
        </p:nvSpPr>
        <p:spPr bwMode="auto">
          <a:xfrm>
            <a:off x="393260" y="4384282"/>
            <a:ext cx="8294688" cy="2286780"/>
          </a:xfrm>
          <a:prstGeom prst="rect">
            <a:avLst/>
          </a:prstGeom>
          <a:solidFill>
            <a:srgbClr val="CC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sz="2800" b="1" dirty="0">
                <a:solidFill>
                  <a:srgbClr val="CC0000"/>
                </a:solidFill>
                <a:ea typeface="楷体_GB2312" pitchFamily="49" charset="-122"/>
              </a:rPr>
              <a:t> </a:t>
            </a:r>
            <a:r>
              <a:rPr lang="zh-CN" altLang="en-US" sz="2400" b="1" dirty="0">
                <a:solidFill>
                  <a:srgbClr val="CC0000"/>
                </a:solidFill>
                <a:effectLst>
                  <a:outerShdw blurRad="38100" dist="38100" dir="2700000" algn="tl">
                    <a:srgbClr val="000000">
                      <a:alpha val="43137"/>
                    </a:srgbClr>
                  </a:outerShdw>
                </a:effectLst>
                <a:latin typeface="+mn-ea"/>
                <a:ea typeface="+mn-ea"/>
              </a:rPr>
              <a:t>真值表法</a:t>
            </a:r>
            <a:r>
              <a:rPr lang="en-US" altLang="zh-CN" sz="2400" b="1" dirty="0">
                <a:solidFill>
                  <a:srgbClr val="CC0000"/>
                </a:solidFill>
                <a:effectLst>
                  <a:outerShdw blurRad="38100" dist="38100" dir="2700000" algn="tl">
                    <a:srgbClr val="000000">
                      <a:alpha val="43137"/>
                    </a:srgbClr>
                  </a:outerShdw>
                </a:effectLst>
                <a:latin typeface="+mn-ea"/>
                <a:ea typeface="+mn-ea"/>
              </a:rPr>
              <a:t>: </a:t>
            </a:r>
            <a:r>
              <a:rPr lang="zh-CN" altLang="en-US" sz="2400" b="1" dirty="0">
                <a:latin typeface="+mn-ea"/>
                <a:ea typeface="+mn-ea"/>
              </a:rPr>
              <a:t>公式</a:t>
            </a:r>
            <a:r>
              <a:rPr lang="en-US" altLang="zh-CN" sz="2400" b="1" dirty="0">
                <a:latin typeface="+mn-ea"/>
                <a:ea typeface="+mn-ea"/>
              </a:rPr>
              <a:t>A</a:t>
            </a:r>
            <a:r>
              <a:rPr lang="zh-CN" altLang="en-US" sz="2400" b="1" dirty="0">
                <a:latin typeface="+mn-ea"/>
                <a:ea typeface="+mn-ea"/>
              </a:rPr>
              <a:t>的真值表最后一列均为</a:t>
            </a:r>
            <a:r>
              <a:rPr lang="en-US" altLang="zh-CN" sz="2400" b="1" dirty="0">
                <a:latin typeface="+mn-ea"/>
                <a:ea typeface="+mn-ea"/>
              </a:rPr>
              <a:t>T(F)</a:t>
            </a:r>
            <a:r>
              <a:rPr lang="zh-CN" altLang="en-US" sz="2400" b="1" dirty="0">
                <a:latin typeface="+mn-ea"/>
                <a:ea typeface="+mn-ea"/>
              </a:rPr>
              <a:t>。</a:t>
            </a:r>
            <a:endParaRPr lang="en-US" altLang="zh-CN" sz="2400" b="1" dirty="0">
              <a:latin typeface="+mn-ea"/>
              <a:ea typeface="+mn-ea"/>
            </a:endParaRPr>
          </a:p>
          <a:p>
            <a:pPr eaLnBrk="1" hangingPunct="1">
              <a:lnSpc>
                <a:spcPct val="115000"/>
              </a:lnSpc>
              <a:spcBef>
                <a:spcPct val="0"/>
              </a:spcBef>
              <a:buFontTx/>
              <a:buNone/>
            </a:pPr>
            <a:r>
              <a:rPr lang="zh-CN" altLang="en-US" sz="2400" b="1" dirty="0">
                <a:solidFill>
                  <a:srgbClr val="CC0000"/>
                </a:solidFill>
                <a:latin typeface="+mn-ea"/>
                <a:ea typeface="+mn-ea"/>
              </a:rPr>
              <a:t> </a:t>
            </a:r>
            <a:r>
              <a:rPr lang="zh-CN" altLang="en-US" sz="2400" b="1" dirty="0">
                <a:solidFill>
                  <a:srgbClr val="CC0000"/>
                </a:solidFill>
                <a:effectLst>
                  <a:outerShdw blurRad="38100" dist="38100" dir="2700000" algn="tl">
                    <a:srgbClr val="000000">
                      <a:alpha val="43137"/>
                    </a:srgbClr>
                  </a:outerShdw>
                </a:effectLst>
                <a:latin typeface="+mn-ea"/>
                <a:ea typeface="+mn-ea"/>
              </a:rPr>
              <a:t>等值演算</a:t>
            </a:r>
            <a:r>
              <a:rPr lang="en-US" altLang="zh-CN" sz="2400" b="1" dirty="0">
                <a:solidFill>
                  <a:srgbClr val="CC0000"/>
                </a:solidFill>
                <a:effectLst>
                  <a:outerShdw blurRad="38100" dist="38100" dir="2700000" algn="tl">
                    <a:srgbClr val="000000">
                      <a:alpha val="43137"/>
                    </a:srgbClr>
                  </a:outerShdw>
                </a:effectLst>
                <a:latin typeface="+mn-ea"/>
                <a:ea typeface="+mn-ea"/>
              </a:rPr>
              <a:t>: </a:t>
            </a:r>
            <a:r>
              <a:rPr lang="zh-CN" altLang="en-US" sz="2400" b="1" dirty="0">
                <a:latin typeface="+mn-ea"/>
                <a:ea typeface="+mn-ea"/>
              </a:rPr>
              <a:t>公式 </a:t>
            </a:r>
            <a:r>
              <a:rPr lang="en-US" altLang="zh-CN" sz="2400" b="1" dirty="0">
                <a:latin typeface="+mn-ea"/>
                <a:ea typeface="+mn-ea"/>
              </a:rPr>
              <a:t>A</a:t>
            </a:r>
            <a:r>
              <a:rPr lang="zh-CN" altLang="en-US" sz="2400" b="1" dirty="0">
                <a:latin typeface="+mn-ea"/>
                <a:ea typeface="+mn-ea"/>
              </a:rPr>
              <a:t>为永真式</a:t>
            </a:r>
            <a:r>
              <a:rPr lang="en-US" altLang="zh-CN" sz="2400" b="1" dirty="0">
                <a:latin typeface="+mn-ea"/>
                <a:ea typeface="+mn-ea"/>
              </a:rPr>
              <a:t>, </a:t>
            </a:r>
            <a:r>
              <a:rPr lang="zh-CN" altLang="en-US" sz="2400" b="1" dirty="0">
                <a:latin typeface="+mn-ea"/>
                <a:ea typeface="+mn-ea"/>
              </a:rPr>
              <a:t>即 </a:t>
            </a:r>
            <a:r>
              <a:rPr lang="en-US" altLang="zh-CN" sz="2400" b="1" dirty="0">
                <a:latin typeface="+mn-ea"/>
                <a:ea typeface="+mn-ea"/>
              </a:rPr>
              <a:t>A</a:t>
            </a:r>
            <a:r>
              <a:rPr lang="en-US" altLang="zh-CN" sz="2400" b="1" dirty="0">
                <a:latin typeface="+mn-ea"/>
                <a:ea typeface="+mn-ea"/>
                <a:sym typeface="Symbol" panose="05050102010706020507" pitchFamily="18" charset="2"/>
              </a:rPr>
              <a:t></a:t>
            </a:r>
            <a:r>
              <a:rPr lang="en-US" altLang="zh-CN" sz="2400" b="1" dirty="0">
                <a:latin typeface="+mn-ea"/>
                <a:ea typeface="+mn-ea"/>
              </a:rPr>
              <a:t>T</a:t>
            </a:r>
            <a:r>
              <a:rPr lang="zh-CN" altLang="en-US" sz="2400" b="1" dirty="0">
                <a:latin typeface="+mn-ea"/>
                <a:ea typeface="+mn-ea"/>
              </a:rPr>
              <a:t>。</a:t>
            </a:r>
            <a:r>
              <a:rPr lang="en-US" altLang="zh-CN" sz="2400" b="1" dirty="0">
                <a:latin typeface="+mn-ea"/>
                <a:ea typeface="+mn-ea"/>
              </a:rPr>
              <a:t> </a:t>
            </a:r>
          </a:p>
          <a:p>
            <a:pPr eaLnBrk="1" hangingPunct="1">
              <a:lnSpc>
                <a:spcPct val="115000"/>
              </a:lnSpc>
              <a:spcBef>
                <a:spcPct val="0"/>
              </a:spcBef>
              <a:buFontTx/>
              <a:buNone/>
            </a:pPr>
            <a:r>
              <a:rPr lang="en-US" altLang="zh-CN" sz="2400" b="1" dirty="0">
                <a:latin typeface="+mn-ea"/>
                <a:ea typeface="+mn-ea"/>
              </a:rPr>
              <a:t>           </a:t>
            </a:r>
            <a:r>
              <a:rPr lang="zh-CN" altLang="en-US" sz="2400" b="1" dirty="0">
                <a:latin typeface="+mn-ea"/>
                <a:ea typeface="+mn-ea"/>
              </a:rPr>
              <a:t>公式 </a:t>
            </a:r>
            <a:r>
              <a:rPr lang="en-US" altLang="zh-CN" sz="2400" b="1" dirty="0">
                <a:latin typeface="+mn-ea"/>
                <a:ea typeface="+mn-ea"/>
              </a:rPr>
              <a:t>A</a:t>
            </a:r>
            <a:r>
              <a:rPr lang="zh-CN" altLang="en-US" sz="2400" b="1" dirty="0">
                <a:latin typeface="+mn-ea"/>
                <a:ea typeface="+mn-ea"/>
              </a:rPr>
              <a:t>为永假式</a:t>
            </a:r>
            <a:r>
              <a:rPr lang="en-US" altLang="zh-CN" sz="2400" b="1" dirty="0">
                <a:latin typeface="+mn-ea"/>
                <a:ea typeface="+mn-ea"/>
              </a:rPr>
              <a:t>, </a:t>
            </a:r>
            <a:r>
              <a:rPr lang="zh-CN" altLang="en-US" sz="2400" b="1" dirty="0">
                <a:latin typeface="+mn-ea"/>
                <a:ea typeface="+mn-ea"/>
              </a:rPr>
              <a:t>即 </a:t>
            </a:r>
            <a:r>
              <a:rPr lang="en-US" altLang="zh-CN" sz="2400" b="1" dirty="0">
                <a:latin typeface="+mn-ea"/>
                <a:ea typeface="+mn-ea"/>
              </a:rPr>
              <a:t>A</a:t>
            </a:r>
            <a:r>
              <a:rPr lang="en-US" altLang="zh-CN" sz="2400" b="1" dirty="0">
                <a:latin typeface="+mn-ea"/>
                <a:ea typeface="+mn-ea"/>
                <a:sym typeface="Symbol" panose="05050102010706020507" pitchFamily="18" charset="2"/>
              </a:rPr>
              <a:t>F</a:t>
            </a:r>
            <a:r>
              <a:rPr lang="zh-CN" altLang="en-US" sz="2400" b="1" dirty="0">
                <a:latin typeface="+mn-ea"/>
                <a:ea typeface="+mn-ea"/>
                <a:sym typeface="Symbol" panose="05050102010706020507" pitchFamily="18" charset="2"/>
              </a:rPr>
              <a:t>。</a:t>
            </a:r>
            <a:endParaRPr lang="en-US" altLang="zh-CN" sz="2400" b="1" dirty="0">
              <a:latin typeface="+mn-ea"/>
              <a:ea typeface="+mn-ea"/>
              <a:sym typeface="Symbol" panose="05050102010706020507" pitchFamily="18" charset="2"/>
            </a:endParaRPr>
          </a:p>
          <a:p>
            <a:pPr eaLnBrk="1" hangingPunct="1">
              <a:lnSpc>
                <a:spcPct val="115000"/>
              </a:lnSpc>
              <a:spcBef>
                <a:spcPct val="0"/>
              </a:spcBef>
              <a:buFontTx/>
              <a:buNone/>
            </a:pPr>
            <a:r>
              <a:rPr lang="zh-CN" altLang="en-US" sz="2400" b="1" dirty="0">
                <a:solidFill>
                  <a:srgbClr val="C00000"/>
                </a:solidFill>
                <a:latin typeface="+mn-ea"/>
                <a:ea typeface="+mn-ea"/>
                <a:sym typeface="Symbol" panose="05050102010706020507" pitchFamily="18" charset="2"/>
              </a:rPr>
              <a:t> </a:t>
            </a:r>
            <a:r>
              <a:rPr lang="zh-CN" altLang="en-US" sz="2400" b="1" dirty="0">
                <a:solidFill>
                  <a:srgbClr val="C00000"/>
                </a:solidFill>
                <a:effectLst>
                  <a:outerShdw blurRad="38100" dist="38100" dir="2700000" algn="tl">
                    <a:srgbClr val="000000">
                      <a:alpha val="43137"/>
                    </a:srgbClr>
                  </a:outerShdw>
                </a:effectLst>
                <a:latin typeface="+mn-ea"/>
                <a:ea typeface="+mn-ea"/>
                <a:sym typeface="Symbol" panose="05050102010706020507" pitchFamily="18" charset="2"/>
              </a:rPr>
              <a:t>主范式：</a:t>
            </a:r>
            <a:r>
              <a:rPr lang="zh-CN" altLang="en-US" sz="2400" b="1" dirty="0">
                <a:latin typeface="+mn-ea"/>
                <a:ea typeface="+mn-ea"/>
                <a:sym typeface="Symbol" panose="05050102010706020507" pitchFamily="18" charset="2"/>
              </a:rPr>
              <a:t>主析取范式包含全部极小项，公式为永真式；主</a:t>
            </a:r>
            <a:endParaRPr lang="en-US" altLang="zh-CN" sz="2400" b="1" dirty="0">
              <a:latin typeface="+mn-ea"/>
              <a:ea typeface="+mn-ea"/>
              <a:sym typeface="Symbol" panose="05050102010706020507" pitchFamily="18" charset="2"/>
            </a:endParaRPr>
          </a:p>
          <a:p>
            <a:pPr eaLnBrk="1" hangingPunct="1">
              <a:lnSpc>
                <a:spcPct val="115000"/>
              </a:lnSpc>
              <a:spcBef>
                <a:spcPct val="0"/>
              </a:spcBef>
              <a:buFontTx/>
              <a:buNone/>
            </a:pPr>
            <a:r>
              <a:rPr lang="en-US" altLang="zh-CN" sz="2400" b="1" dirty="0">
                <a:latin typeface="+mn-ea"/>
                <a:ea typeface="+mn-ea"/>
                <a:sym typeface="Symbol" panose="05050102010706020507" pitchFamily="18" charset="2"/>
              </a:rPr>
              <a:t>         </a:t>
            </a:r>
            <a:r>
              <a:rPr lang="zh-CN" altLang="en-US" sz="2400" b="1" dirty="0">
                <a:latin typeface="+mn-ea"/>
                <a:ea typeface="+mn-ea"/>
                <a:sym typeface="Symbol" panose="05050102010706020507" pitchFamily="18" charset="2"/>
              </a:rPr>
              <a:t>合取范式包含全部极大项，公式为永假式。</a:t>
            </a:r>
            <a:endParaRPr lang="en-US" altLang="zh-CN" sz="2400" b="1" dirty="0">
              <a:solidFill>
                <a:srgbClr val="C00000"/>
              </a:solidFill>
              <a:latin typeface="+mn-ea"/>
              <a:ea typeface="+mn-ea"/>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3421"/>
                                        </p:tgtEl>
                                        <p:attrNameLst>
                                          <p:attrName>style.visibility</p:attrName>
                                        </p:attrNameLst>
                                      </p:cBhvr>
                                      <p:to>
                                        <p:strVal val="visible"/>
                                      </p:to>
                                    </p:set>
                                    <p:animEffect transition="in" filter="wipe(left)">
                                      <p:cBhvr>
                                        <p:cTn id="7" dur="500"/>
                                        <p:tgtEl>
                                          <p:spTgt spid="443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43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21" grpId="0" autoUpdateAnimBg="0"/>
      <p:bldP spid="44342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1"/>
          <p:cNvSpPr txBox="1">
            <a:spLocks noChangeArrowheads="1"/>
          </p:cNvSpPr>
          <p:nvPr/>
        </p:nvSpPr>
        <p:spPr bwMode="auto">
          <a:xfrm>
            <a:off x="395312" y="3206179"/>
            <a:ext cx="8115300" cy="2419350"/>
          </a:xfrm>
          <a:prstGeom prst="rect">
            <a:avLst/>
          </a:prstGeom>
          <a:solidFill>
            <a:srgbClr val="CCFFCC">
              <a:alpha val="50195"/>
            </a:srgbClr>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lang="en-US" altLang="zh-CN" sz="2200" b="1" dirty="0">
                <a:latin typeface="+mn-ea"/>
                <a:ea typeface="+mn-ea"/>
              </a:rPr>
              <a:t>   </a:t>
            </a:r>
            <a:r>
              <a:rPr lang="en-US" altLang="zh-CN" sz="2400" b="1" dirty="0">
                <a:latin typeface="+mn-ea"/>
                <a:ea typeface="+mn-ea"/>
              </a:rPr>
              <a:t>(1).</a:t>
            </a:r>
            <a:r>
              <a:rPr lang="zh-CN" altLang="en-US" sz="2400" b="1" dirty="0">
                <a:latin typeface="+mn-ea"/>
                <a:ea typeface="+mn-ea"/>
              </a:rPr>
              <a:t>将公式中的联结词化归成</a:t>
            </a:r>
            <a:r>
              <a:rPr lang="zh-CN" altLang="en-US" sz="2400" b="1" dirty="0">
                <a:latin typeface="+mn-ea"/>
                <a:ea typeface="+mn-ea"/>
                <a:sym typeface="Symbol" panose="05050102010706020507" pitchFamily="18" charset="2"/>
              </a:rPr>
              <a:t>、、</a:t>
            </a:r>
            <a:r>
              <a:rPr lang="zh-CN" altLang="en-US" sz="2400" b="1" dirty="0">
                <a:latin typeface="+mn-ea"/>
                <a:ea typeface="+mn-ea"/>
              </a:rPr>
              <a:t>。</a:t>
            </a:r>
          </a:p>
          <a:p>
            <a:pPr eaLnBrk="1" hangingPunct="1">
              <a:lnSpc>
                <a:spcPct val="105000"/>
              </a:lnSpc>
              <a:spcBef>
                <a:spcPct val="0"/>
              </a:spcBef>
              <a:buFontTx/>
              <a:buNone/>
            </a:pPr>
            <a:r>
              <a:rPr lang="zh-CN" altLang="en-US" sz="2400" b="1" dirty="0">
                <a:latin typeface="+mn-ea"/>
                <a:ea typeface="+mn-ea"/>
              </a:rPr>
              <a:t>   </a:t>
            </a:r>
            <a:r>
              <a:rPr lang="en-US" altLang="zh-CN" sz="2400" b="1" dirty="0">
                <a:latin typeface="+mn-ea"/>
                <a:ea typeface="+mn-ea"/>
              </a:rPr>
              <a:t>(2).</a:t>
            </a:r>
            <a:r>
              <a:rPr lang="zh-CN" altLang="en-US" sz="2400" b="1" dirty="0">
                <a:latin typeface="+mn-ea"/>
                <a:ea typeface="+mn-ea"/>
              </a:rPr>
              <a:t>利用德摩根律将</a:t>
            </a:r>
            <a:r>
              <a:rPr lang="zh-CN" altLang="en-US" sz="2400" b="1" dirty="0">
                <a:latin typeface="+mn-ea"/>
                <a:ea typeface="+mn-ea"/>
                <a:sym typeface="Symbol" panose="05050102010706020507" pitchFamily="18" charset="2"/>
              </a:rPr>
              <a:t></a:t>
            </a:r>
            <a:r>
              <a:rPr lang="zh-CN" altLang="en-US" sz="2400" b="1" dirty="0">
                <a:latin typeface="+mn-ea"/>
                <a:ea typeface="+mn-ea"/>
              </a:rPr>
              <a:t>移到各原子变元之前。</a:t>
            </a:r>
          </a:p>
          <a:p>
            <a:pPr eaLnBrk="1" hangingPunct="1">
              <a:lnSpc>
                <a:spcPct val="105000"/>
              </a:lnSpc>
              <a:spcBef>
                <a:spcPct val="0"/>
              </a:spcBef>
              <a:buFontTx/>
              <a:buNone/>
            </a:pPr>
            <a:r>
              <a:rPr lang="zh-CN" altLang="en-US" sz="2400" b="1" dirty="0">
                <a:latin typeface="+mn-ea"/>
                <a:ea typeface="+mn-ea"/>
              </a:rPr>
              <a:t>   </a:t>
            </a:r>
            <a:r>
              <a:rPr lang="en-US" altLang="zh-CN" sz="2400" b="1" dirty="0">
                <a:latin typeface="+mn-ea"/>
                <a:ea typeface="+mn-ea"/>
              </a:rPr>
              <a:t>(3).</a:t>
            </a:r>
            <a:r>
              <a:rPr lang="zh-CN" altLang="en-US" sz="2400" b="1" dirty="0">
                <a:latin typeface="+mn-ea"/>
                <a:ea typeface="+mn-ea"/>
              </a:rPr>
              <a:t>利用分配律、结合律将公式化为析取</a:t>
            </a:r>
            <a:r>
              <a:rPr lang="en-US" altLang="zh-CN" sz="2400" b="1" dirty="0">
                <a:latin typeface="+mn-ea"/>
                <a:ea typeface="+mn-ea"/>
              </a:rPr>
              <a:t>(</a:t>
            </a:r>
            <a:r>
              <a:rPr lang="zh-CN" altLang="en-US" sz="2400" b="1" dirty="0">
                <a:latin typeface="+mn-ea"/>
                <a:ea typeface="+mn-ea"/>
              </a:rPr>
              <a:t>或合取</a:t>
            </a:r>
            <a:r>
              <a:rPr lang="en-US" altLang="zh-CN" sz="2400" b="1" dirty="0">
                <a:latin typeface="+mn-ea"/>
                <a:ea typeface="+mn-ea"/>
              </a:rPr>
              <a:t>)</a:t>
            </a:r>
            <a:r>
              <a:rPr lang="zh-CN" altLang="en-US" sz="2400" b="1" dirty="0">
                <a:latin typeface="+mn-ea"/>
                <a:ea typeface="+mn-ea"/>
              </a:rPr>
              <a:t>范式。</a:t>
            </a:r>
            <a:endParaRPr lang="en-US" altLang="zh-CN" sz="2400" b="1" dirty="0">
              <a:latin typeface="+mn-ea"/>
              <a:ea typeface="+mn-ea"/>
            </a:endParaRPr>
          </a:p>
          <a:p>
            <a:pPr eaLnBrk="1" hangingPunct="1">
              <a:lnSpc>
                <a:spcPct val="105000"/>
              </a:lnSpc>
              <a:spcBef>
                <a:spcPct val="0"/>
              </a:spcBef>
              <a:buFontTx/>
              <a:buNone/>
            </a:pPr>
            <a:r>
              <a:rPr lang="en-US" altLang="zh-CN" sz="2400" b="1" dirty="0">
                <a:latin typeface="+mn-ea"/>
                <a:ea typeface="+mn-ea"/>
              </a:rPr>
              <a:t>   (4).</a:t>
            </a:r>
            <a:r>
              <a:rPr lang="zh-CN" altLang="en-US" sz="2400" b="1" dirty="0">
                <a:latin typeface="+mn-ea"/>
                <a:ea typeface="+mn-ea"/>
              </a:rPr>
              <a:t>去掉范式中的冗余项。</a:t>
            </a:r>
          </a:p>
          <a:p>
            <a:pPr eaLnBrk="1" hangingPunct="1">
              <a:lnSpc>
                <a:spcPct val="105000"/>
              </a:lnSpc>
              <a:spcBef>
                <a:spcPct val="0"/>
              </a:spcBef>
              <a:buFontTx/>
              <a:buNone/>
            </a:pPr>
            <a:r>
              <a:rPr lang="zh-CN" altLang="en-US" sz="2400" b="1" dirty="0">
                <a:latin typeface="+mn-ea"/>
                <a:ea typeface="+mn-ea"/>
              </a:rPr>
              <a:t>   </a:t>
            </a:r>
            <a:r>
              <a:rPr lang="en-US" altLang="zh-CN" sz="2400" b="1" dirty="0">
                <a:latin typeface="+mn-ea"/>
                <a:ea typeface="+mn-ea"/>
              </a:rPr>
              <a:t>(5).</a:t>
            </a:r>
            <a:r>
              <a:rPr lang="zh-CN" altLang="en-US" sz="2400" b="1" dirty="0">
                <a:latin typeface="+mn-ea"/>
                <a:ea typeface="+mn-ea"/>
              </a:rPr>
              <a:t>对析取</a:t>
            </a:r>
            <a:r>
              <a:rPr lang="en-US" altLang="zh-CN" sz="2400" b="1" dirty="0">
                <a:latin typeface="+mn-ea"/>
                <a:ea typeface="+mn-ea"/>
              </a:rPr>
              <a:t>(</a:t>
            </a:r>
            <a:r>
              <a:rPr lang="zh-CN" altLang="en-US" sz="2400" b="1" dirty="0">
                <a:latin typeface="+mn-ea"/>
                <a:ea typeface="+mn-ea"/>
              </a:rPr>
              <a:t>或合取</a:t>
            </a:r>
            <a:r>
              <a:rPr lang="en-US" altLang="zh-CN" sz="2400" b="1" dirty="0">
                <a:latin typeface="+mn-ea"/>
                <a:ea typeface="+mn-ea"/>
              </a:rPr>
              <a:t>)</a:t>
            </a:r>
            <a:r>
              <a:rPr lang="zh-CN" altLang="en-US" sz="2400" b="1" dirty="0">
                <a:latin typeface="+mn-ea"/>
                <a:ea typeface="+mn-ea"/>
              </a:rPr>
              <a:t>范式的小项</a:t>
            </a:r>
            <a:r>
              <a:rPr lang="en-US" altLang="zh-CN" sz="2400" b="1" dirty="0">
                <a:latin typeface="+mn-ea"/>
                <a:ea typeface="+mn-ea"/>
              </a:rPr>
              <a:t>(</a:t>
            </a:r>
            <a:r>
              <a:rPr lang="zh-CN" altLang="en-US" sz="2400" b="1" dirty="0">
                <a:latin typeface="+mn-ea"/>
                <a:ea typeface="+mn-ea"/>
              </a:rPr>
              <a:t>或大项</a:t>
            </a:r>
            <a:r>
              <a:rPr lang="en-US" altLang="zh-CN" sz="2400" b="1" dirty="0">
                <a:latin typeface="+mn-ea"/>
                <a:ea typeface="+mn-ea"/>
              </a:rPr>
              <a:t>)</a:t>
            </a:r>
            <a:r>
              <a:rPr lang="zh-CN" altLang="en-US" sz="2400" b="1" dirty="0">
                <a:latin typeface="+mn-ea"/>
                <a:ea typeface="+mn-ea"/>
              </a:rPr>
              <a:t>中未出现的变</a:t>
            </a:r>
            <a:endParaRPr lang="en-US" altLang="zh-CN" sz="2400" b="1" dirty="0">
              <a:latin typeface="+mn-ea"/>
              <a:ea typeface="+mn-ea"/>
            </a:endParaRPr>
          </a:p>
          <a:p>
            <a:pPr eaLnBrk="1" hangingPunct="1">
              <a:lnSpc>
                <a:spcPct val="105000"/>
              </a:lnSpc>
              <a:spcBef>
                <a:spcPct val="0"/>
              </a:spcBef>
              <a:buFontTx/>
              <a:buNone/>
            </a:pPr>
            <a:r>
              <a:rPr lang="en-US" altLang="zh-CN" sz="2400" b="1" dirty="0">
                <a:latin typeface="+mn-ea"/>
                <a:ea typeface="+mn-ea"/>
              </a:rPr>
              <a:t>        </a:t>
            </a:r>
            <a:r>
              <a:rPr lang="zh-CN" altLang="en-US" sz="2400" b="1" dirty="0">
                <a:latin typeface="+mn-ea"/>
                <a:ea typeface="+mn-ea"/>
              </a:rPr>
              <a:t>元</a:t>
            </a:r>
            <a:r>
              <a:rPr lang="en-US" altLang="zh-CN" sz="2400" b="1" dirty="0">
                <a:latin typeface="+mn-ea"/>
                <a:ea typeface="+mn-ea"/>
              </a:rPr>
              <a:t>P, </a:t>
            </a:r>
            <a:r>
              <a:rPr lang="zh-CN" altLang="en-US" sz="2400" b="1" dirty="0">
                <a:latin typeface="+mn-ea"/>
                <a:ea typeface="+mn-ea"/>
              </a:rPr>
              <a:t>以</a:t>
            </a:r>
            <a:r>
              <a:rPr lang="en-US" altLang="zh-CN" sz="2400" b="1" dirty="0">
                <a:latin typeface="+mn-ea"/>
                <a:ea typeface="+mn-ea"/>
              </a:rPr>
              <a:t>P</a:t>
            </a:r>
            <a:r>
              <a:rPr lang="en-US" altLang="zh-CN" sz="2400" b="1" dirty="0">
                <a:latin typeface="+mn-ea"/>
                <a:ea typeface="+mn-ea"/>
                <a:sym typeface="Symbol" panose="05050102010706020507" pitchFamily="18" charset="2"/>
              </a:rPr>
              <a:t></a:t>
            </a:r>
            <a:r>
              <a:rPr lang="en-US" altLang="zh-CN" sz="2400" b="1" dirty="0">
                <a:latin typeface="+mn-ea"/>
                <a:ea typeface="+mn-ea"/>
              </a:rPr>
              <a:t>P(</a:t>
            </a:r>
            <a:r>
              <a:rPr lang="zh-CN" altLang="en-US" sz="2400" b="1" dirty="0">
                <a:latin typeface="+mn-ea"/>
                <a:ea typeface="+mn-ea"/>
              </a:rPr>
              <a:t>或</a:t>
            </a:r>
            <a:r>
              <a:rPr lang="en-US" altLang="zh-CN" sz="2400" b="1" dirty="0">
                <a:latin typeface="+mn-ea"/>
                <a:ea typeface="+mn-ea"/>
              </a:rPr>
              <a:t>P</a:t>
            </a:r>
            <a:r>
              <a:rPr lang="en-US" altLang="zh-CN" sz="2400" b="1" dirty="0">
                <a:latin typeface="+mn-ea"/>
                <a:ea typeface="+mn-ea"/>
                <a:sym typeface="Symbol" panose="05050102010706020507" pitchFamily="18" charset="2"/>
              </a:rPr>
              <a:t></a:t>
            </a:r>
            <a:r>
              <a:rPr lang="en-US" altLang="zh-CN" sz="2400" b="1" dirty="0">
                <a:latin typeface="+mn-ea"/>
                <a:ea typeface="+mn-ea"/>
              </a:rPr>
              <a:t>P)</a:t>
            </a:r>
            <a:r>
              <a:rPr lang="zh-CN" altLang="en-US" sz="2400" b="1" dirty="0">
                <a:latin typeface="+mn-ea"/>
                <a:ea typeface="+mn-ea"/>
              </a:rPr>
              <a:t>加入</a:t>
            </a:r>
            <a:r>
              <a:rPr lang="en-US" altLang="zh-CN" sz="2400" b="1" dirty="0">
                <a:latin typeface="+mn-ea"/>
                <a:ea typeface="+mn-ea"/>
              </a:rPr>
              <a:t>,</a:t>
            </a:r>
            <a:r>
              <a:rPr lang="zh-CN" altLang="en-US" sz="2400" b="1" dirty="0">
                <a:latin typeface="+mn-ea"/>
                <a:ea typeface="+mn-ea"/>
              </a:rPr>
              <a:t>然后用分配律展开。</a:t>
            </a:r>
            <a:r>
              <a:rPr lang="en-US" altLang="zh-CN" sz="2400" b="1" dirty="0">
                <a:latin typeface="+mn-ea"/>
                <a:ea typeface="+mn-ea"/>
              </a:rPr>
              <a:t> </a:t>
            </a:r>
            <a:endParaRPr lang="en-US" altLang="zh-CN" sz="2400" b="1" dirty="0">
              <a:latin typeface="+mn-ea"/>
              <a:ea typeface="+mn-ea"/>
              <a:sym typeface="Symbol" panose="05050102010706020507" pitchFamily="18" charset="2"/>
            </a:endParaRPr>
          </a:p>
        </p:txBody>
      </p:sp>
      <p:sp>
        <p:nvSpPr>
          <p:cNvPr id="12291" name="Text Box 12"/>
          <p:cNvSpPr txBox="1">
            <a:spLocks noChangeArrowheads="1"/>
          </p:cNvSpPr>
          <p:nvPr/>
        </p:nvSpPr>
        <p:spPr bwMode="auto">
          <a:xfrm>
            <a:off x="395312" y="3261269"/>
            <a:ext cx="533400" cy="2160587"/>
          </a:xfrm>
          <a:prstGeom prst="rect">
            <a:avLst/>
          </a:prstGeom>
          <a:noFill/>
          <a:ln w="28575">
            <a:solidFill>
              <a:srgbClr val="336600"/>
            </a:solidFill>
            <a:miter lim="800000"/>
            <a:headEnd/>
            <a:tailEnd/>
          </a:ln>
          <a:effectLst/>
          <a:extLst>
            <a:ext uri="{909E8E84-426E-40DD-AFC4-6F175D3DCCD1}">
              <a14:hiddenFill xmlns:a14="http://schemas.microsoft.com/office/drawing/2010/main">
                <a:solidFill>
                  <a:srgbClr val="CC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10000"/>
              </a:spcBef>
              <a:spcAft>
                <a:spcPct val="10000"/>
              </a:spcAft>
              <a:buFontTx/>
              <a:buNone/>
            </a:pPr>
            <a:r>
              <a:rPr lang="zh-CN" altLang="en-US" sz="2400" b="1" dirty="0">
                <a:effectLst>
                  <a:outerShdw blurRad="38100" dist="38100" dir="2700000" algn="tl">
                    <a:srgbClr val="000000">
                      <a:alpha val="43137"/>
                    </a:srgbClr>
                  </a:outerShdw>
                </a:effectLst>
                <a:latin typeface="Times New Roman" panose="02020603050405020304" pitchFamily="18" charset="0"/>
              </a:rPr>
              <a:t>等</a:t>
            </a:r>
          </a:p>
          <a:p>
            <a:pPr eaLnBrk="1" hangingPunct="1">
              <a:lnSpc>
                <a:spcPct val="130000"/>
              </a:lnSpc>
              <a:spcBef>
                <a:spcPct val="10000"/>
              </a:spcBef>
              <a:spcAft>
                <a:spcPct val="10000"/>
              </a:spcAft>
              <a:buFontTx/>
              <a:buNone/>
            </a:pPr>
            <a:r>
              <a:rPr lang="zh-CN" altLang="en-US" sz="2400" b="1" dirty="0">
                <a:effectLst>
                  <a:outerShdw blurRad="38100" dist="38100" dir="2700000" algn="tl">
                    <a:srgbClr val="000000">
                      <a:alpha val="43137"/>
                    </a:srgbClr>
                  </a:outerShdw>
                </a:effectLst>
                <a:latin typeface="Times New Roman" panose="02020603050405020304" pitchFamily="18" charset="0"/>
              </a:rPr>
              <a:t>值演</a:t>
            </a:r>
          </a:p>
          <a:p>
            <a:pPr eaLnBrk="1" hangingPunct="1">
              <a:lnSpc>
                <a:spcPct val="130000"/>
              </a:lnSpc>
              <a:spcBef>
                <a:spcPct val="10000"/>
              </a:spcBef>
              <a:spcAft>
                <a:spcPct val="10000"/>
              </a:spcAft>
              <a:buFontTx/>
              <a:buNone/>
            </a:pPr>
            <a:r>
              <a:rPr lang="zh-CN" altLang="en-US" sz="2400" b="1" dirty="0">
                <a:effectLst>
                  <a:outerShdw blurRad="38100" dist="38100" dir="2700000" algn="tl">
                    <a:srgbClr val="000000">
                      <a:alpha val="43137"/>
                    </a:srgbClr>
                  </a:outerShdw>
                </a:effectLst>
                <a:latin typeface="Times New Roman" panose="02020603050405020304" pitchFamily="18" charset="0"/>
              </a:rPr>
              <a:t>算</a:t>
            </a:r>
            <a:endParaRPr lang="en-US" altLang="zh-CN" sz="2400" b="1" dirty="0">
              <a:effectLst>
                <a:outerShdw blurRad="38100" dist="38100" dir="2700000" algn="tl">
                  <a:srgbClr val="000000">
                    <a:alpha val="43137"/>
                  </a:srgbClr>
                </a:outerShdw>
              </a:effectLst>
              <a:latin typeface="Times New Roman" panose="02020603050405020304" pitchFamily="18" charset="0"/>
            </a:endParaRPr>
          </a:p>
        </p:txBody>
      </p:sp>
      <p:sp>
        <p:nvSpPr>
          <p:cNvPr id="12292" name="Rectangle 13"/>
          <p:cNvSpPr>
            <a:spLocks noChangeArrowheads="1"/>
          </p:cNvSpPr>
          <p:nvPr/>
        </p:nvSpPr>
        <p:spPr bwMode="auto">
          <a:xfrm>
            <a:off x="291331" y="2171601"/>
            <a:ext cx="76200" cy="76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2293" name="Rectangle 15"/>
          <p:cNvSpPr>
            <a:spLocks noChangeArrowheads="1"/>
          </p:cNvSpPr>
          <p:nvPr/>
        </p:nvSpPr>
        <p:spPr bwMode="auto">
          <a:xfrm>
            <a:off x="467544" y="1412776"/>
            <a:ext cx="7970837" cy="1421928"/>
          </a:xfrm>
          <a:prstGeom prst="rect">
            <a:avLst/>
          </a:prstGeom>
          <a:solidFill>
            <a:srgbClr val="CCFFCC">
              <a:alpha val="50195"/>
            </a:srgbClr>
          </a:solidFill>
          <a:ln w="38100">
            <a:solidFill>
              <a:srgbClr val="33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en-US" altLang="zh-CN" sz="2400" b="1" dirty="0">
                <a:latin typeface="+mn-ea"/>
                <a:ea typeface="+mn-ea"/>
              </a:rPr>
              <a:t>   </a:t>
            </a:r>
            <a:r>
              <a:rPr lang="zh-CN" altLang="en-US" sz="2400" b="1" dirty="0">
                <a:latin typeface="+mn-ea"/>
                <a:ea typeface="+mn-ea"/>
              </a:rPr>
              <a:t>在一个公式的真值表中</a:t>
            </a:r>
            <a:r>
              <a:rPr lang="en-US" altLang="zh-CN" sz="2400" b="1" dirty="0">
                <a:latin typeface="+mn-ea"/>
                <a:ea typeface="+mn-ea"/>
              </a:rPr>
              <a:t>,</a:t>
            </a:r>
          </a:p>
          <a:p>
            <a:pPr eaLnBrk="1" hangingPunct="1">
              <a:lnSpc>
                <a:spcPct val="120000"/>
              </a:lnSpc>
              <a:spcBef>
                <a:spcPct val="0"/>
              </a:spcBef>
              <a:buFontTx/>
              <a:buNone/>
            </a:pPr>
            <a:r>
              <a:rPr lang="en-US" altLang="zh-CN" sz="2400" b="1" dirty="0">
                <a:latin typeface="+mn-ea"/>
                <a:ea typeface="+mn-ea"/>
              </a:rPr>
              <a:t>   </a:t>
            </a:r>
            <a:r>
              <a:rPr lang="zh-CN" altLang="en-US" sz="2400" b="1" dirty="0">
                <a:latin typeface="+mn-ea"/>
                <a:ea typeface="+mn-ea"/>
              </a:rPr>
              <a:t>成真赋值对应的项做析取</a:t>
            </a:r>
            <a:r>
              <a:rPr lang="en-US" altLang="zh-CN" sz="2400" b="1" dirty="0">
                <a:latin typeface="+mn-ea"/>
                <a:ea typeface="+mn-ea"/>
              </a:rPr>
              <a:t>,</a:t>
            </a:r>
            <a:r>
              <a:rPr lang="zh-CN" altLang="en-US" sz="2400" b="1" dirty="0">
                <a:latin typeface="+mn-ea"/>
                <a:ea typeface="+mn-ea"/>
              </a:rPr>
              <a:t>即为此公式的主析取范式。</a:t>
            </a:r>
            <a:endParaRPr lang="en-US" altLang="zh-CN" sz="2400" b="1" dirty="0">
              <a:latin typeface="+mn-ea"/>
              <a:ea typeface="+mn-ea"/>
            </a:endParaRPr>
          </a:p>
          <a:p>
            <a:pPr eaLnBrk="1" hangingPunct="1">
              <a:lnSpc>
                <a:spcPct val="120000"/>
              </a:lnSpc>
              <a:spcBef>
                <a:spcPct val="0"/>
              </a:spcBef>
              <a:buFontTx/>
              <a:buNone/>
            </a:pPr>
            <a:r>
              <a:rPr lang="en-US" altLang="zh-CN" sz="2400" b="1" dirty="0">
                <a:latin typeface="+mn-ea"/>
                <a:ea typeface="+mn-ea"/>
              </a:rPr>
              <a:t>   </a:t>
            </a:r>
            <a:r>
              <a:rPr lang="zh-CN" altLang="en-US" sz="2400" b="1" dirty="0">
                <a:latin typeface="+mn-ea"/>
                <a:ea typeface="+mn-ea"/>
              </a:rPr>
              <a:t>成假赋值对应的项做合取</a:t>
            </a:r>
            <a:r>
              <a:rPr lang="en-US" altLang="zh-CN" sz="2400" b="1" dirty="0">
                <a:latin typeface="+mn-ea"/>
                <a:ea typeface="+mn-ea"/>
              </a:rPr>
              <a:t>,</a:t>
            </a:r>
            <a:r>
              <a:rPr lang="zh-CN" altLang="en-US" sz="2400" b="1" dirty="0">
                <a:latin typeface="+mn-ea"/>
                <a:ea typeface="+mn-ea"/>
              </a:rPr>
              <a:t>即为此式的主合取范式。</a:t>
            </a:r>
            <a:endParaRPr lang="en-US" altLang="zh-CN" sz="2400" b="1" dirty="0">
              <a:latin typeface="+mn-ea"/>
              <a:ea typeface="+mn-ea"/>
            </a:endParaRPr>
          </a:p>
        </p:txBody>
      </p:sp>
      <p:sp>
        <p:nvSpPr>
          <p:cNvPr id="12294" name="Text Box 22"/>
          <p:cNvSpPr txBox="1">
            <a:spLocks noChangeArrowheads="1"/>
          </p:cNvSpPr>
          <p:nvPr/>
        </p:nvSpPr>
        <p:spPr bwMode="auto">
          <a:xfrm>
            <a:off x="459606" y="1468339"/>
            <a:ext cx="495300" cy="1311275"/>
          </a:xfrm>
          <a:prstGeom prst="rect">
            <a:avLst/>
          </a:prstGeom>
          <a:noFill/>
          <a:ln w="19050">
            <a:solidFill>
              <a:srgbClr val="336600"/>
            </a:solidFill>
            <a:miter lim="800000"/>
            <a:headEnd/>
            <a:tailEnd/>
          </a:ln>
          <a:effectLst/>
          <a:extLst>
            <a:ext uri="{909E8E84-426E-40DD-AFC4-6F175D3DCCD1}">
              <a14:hiddenFill xmlns:a14="http://schemas.microsoft.com/office/drawing/2010/main">
                <a:solidFill>
                  <a:srgbClr val="CC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lang="zh-CN" altLang="en-US" sz="2400" b="1" dirty="0">
                <a:effectLst>
                  <a:outerShdw blurRad="38100" dist="38100" dir="2700000" algn="tl">
                    <a:srgbClr val="000000">
                      <a:alpha val="43137"/>
                    </a:srgbClr>
                  </a:outerShdw>
                </a:effectLst>
                <a:latin typeface="Times New Roman" panose="02020603050405020304" pitchFamily="18" charset="0"/>
              </a:rPr>
              <a:t>真</a:t>
            </a:r>
          </a:p>
          <a:p>
            <a:pPr eaLnBrk="1" hangingPunct="1">
              <a:lnSpc>
                <a:spcPct val="110000"/>
              </a:lnSpc>
              <a:spcBef>
                <a:spcPct val="0"/>
              </a:spcBef>
              <a:buFontTx/>
              <a:buNone/>
            </a:pPr>
            <a:r>
              <a:rPr lang="zh-CN" altLang="en-US" sz="2400" b="1" dirty="0">
                <a:effectLst>
                  <a:outerShdw blurRad="38100" dist="38100" dir="2700000" algn="tl">
                    <a:srgbClr val="000000">
                      <a:alpha val="43137"/>
                    </a:srgbClr>
                  </a:outerShdw>
                </a:effectLst>
                <a:latin typeface="Times New Roman" panose="02020603050405020304" pitchFamily="18" charset="0"/>
              </a:rPr>
              <a:t>值</a:t>
            </a:r>
          </a:p>
          <a:p>
            <a:pPr eaLnBrk="1" hangingPunct="1">
              <a:lnSpc>
                <a:spcPct val="110000"/>
              </a:lnSpc>
              <a:spcBef>
                <a:spcPct val="0"/>
              </a:spcBef>
              <a:buFontTx/>
              <a:buNone/>
            </a:pPr>
            <a:r>
              <a:rPr lang="zh-CN" altLang="en-US" sz="2400" b="1" dirty="0">
                <a:effectLst>
                  <a:outerShdw blurRad="38100" dist="38100" dir="2700000" algn="tl">
                    <a:srgbClr val="000000">
                      <a:alpha val="43137"/>
                    </a:srgbClr>
                  </a:outerShdw>
                </a:effectLst>
                <a:latin typeface="Times New Roman" panose="02020603050405020304" pitchFamily="18" charset="0"/>
              </a:rPr>
              <a:t>表</a:t>
            </a:r>
            <a:endParaRPr lang="zh-CN" altLang="en-US" sz="2400" b="1" dirty="0">
              <a:solidFill>
                <a:srgbClr val="FFFF99"/>
              </a:solidFill>
              <a:effectLst>
                <a:outerShdw blurRad="38100" dist="38100" dir="2700000" algn="tl">
                  <a:srgbClr val="000000">
                    <a:alpha val="43137"/>
                  </a:srgbClr>
                </a:outerShdw>
              </a:effectLst>
              <a:latin typeface="Times New Roman" panose="02020603050405020304" pitchFamily="18" charset="0"/>
            </a:endParaRPr>
          </a:p>
        </p:txBody>
      </p:sp>
      <p:sp>
        <p:nvSpPr>
          <p:cNvPr id="12295" name="Rectangle 28"/>
          <p:cNvSpPr>
            <a:spLocks noChangeArrowheads="1"/>
          </p:cNvSpPr>
          <p:nvPr/>
        </p:nvSpPr>
        <p:spPr bwMode="auto">
          <a:xfrm>
            <a:off x="357622" y="538277"/>
            <a:ext cx="2890838" cy="5857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b="1" dirty="0">
                <a:latin typeface="Times New Roman" panose="02020603050405020304" pitchFamily="18" charset="0"/>
                <a:ea typeface="黑体" panose="02010609060101010101" pitchFamily="49" charset="-122"/>
              </a:rPr>
              <a:t>4. </a:t>
            </a:r>
            <a:r>
              <a:rPr lang="zh-CN" altLang="en-US" b="1" dirty="0">
                <a:latin typeface="Times New Roman" panose="02020603050405020304" pitchFamily="18" charset="0"/>
                <a:ea typeface="黑体" panose="02010609060101010101" pitchFamily="49" charset="-122"/>
              </a:rPr>
              <a:t>求主范式</a:t>
            </a:r>
          </a:p>
        </p:txBody>
      </p:sp>
    </p:spTree>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4"/>
          <p:cNvSpPr txBox="1">
            <a:spLocks noChangeArrowheads="1"/>
          </p:cNvSpPr>
          <p:nvPr/>
        </p:nvSpPr>
        <p:spPr bwMode="auto">
          <a:xfrm>
            <a:off x="395288" y="1484784"/>
            <a:ext cx="8208962" cy="2677656"/>
          </a:xfrm>
          <a:prstGeom prst="rect">
            <a:avLst/>
          </a:prstGeom>
          <a:solidFill>
            <a:srgbClr val="CCFFCC">
              <a:alpha val="50195"/>
            </a:srgbClr>
          </a:solidFill>
          <a:ln w="38100">
            <a:solidFill>
              <a:srgbClr val="33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514350" indent="-5143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AutoNum type="arabicPeriod"/>
            </a:pPr>
            <a:r>
              <a:rPr lang="zh-CN" altLang="zh-CN" sz="2800" b="1" dirty="0">
                <a:latin typeface="Times New Roman" panose="02020603050405020304" pitchFamily="18" charset="0"/>
                <a:cs typeface="Times New Roman" panose="02020603050405020304" pitchFamily="18" charset="0"/>
              </a:rPr>
              <a:t>构造输入输出表</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问题的</a:t>
            </a:r>
            <a:r>
              <a:rPr lang="zh-CN" altLang="zh-CN" sz="2800" b="1" dirty="0">
                <a:latin typeface="Times New Roman" panose="02020603050405020304" pitchFamily="18" charset="0"/>
                <a:cs typeface="Times New Roman" panose="02020603050405020304" pitchFamily="18" charset="0"/>
              </a:rPr>
              <a:t>真值函数</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mn-ea"/>
                <a:ea typeface="+mn-ea"/>
              </a:rPr>
              <a:t>。</a:t>
            </a:r>
            <a:r>
              <a:rPr lang="en-US" altLang="zh-CN" sz="2800" b="1" dirty="0">
                <a:latin typeface="+mn-ea"/>
                <a:ea typeface="+mn-ea"/>
              </a:rPr>
              <a:t> </a:t>
            </a:r>
          </a:p>
          <a:p>
            <a:pPr eaLnBrk="1" hangingPunct="1">
              <a:spcBef>
                <a:spcPct val="0"/>
              </a:spcBef>
              <a:buFontTx/>
              <a:buAutoNum type="arabicPeriod"/>
            </a:pPr>
            <a:r>
              <a:rPr lang="zh-CN" altLang="zh-CN" sz="2800" b="1" dirty="0">
                <a:latin typeface="Times New Roman" panose="02020603050405020304" pitchFamily="18" charset="0"/>
                <a:cs typeface="Times New Roman" panose="02020603050405020304" pitchFamily="18" charset="0"/>
              </a:rPr>
              <a:t>写出主析取范式</a:t>
            </a:r>
            <a:r>
              <a:rPr lang="zh-CN" altLang="en-US" sz="2800" b="1" dirty="0">
                <a:latin typeface="+mn-ea"/>
                <a:ea typeface="+mn-ea"/>
              </a:rPr>
              <a:t>。</a:t>
            </a:r>
            <a:endParaRPr lang="en-US" altLang="zh-CN" sz="2800" b="1" dirty="0">
              <a:latin typeface="+mn-ea"/>
              <a:ea typeface="+mn-ea"/>
            </a:endParaRPr>
          </a:p>
          <a:p>
            <a:pPr eaLnBrk="1" hangingPunct="1">
              <a:spcBef>
                <a:spcPct val="0"/>
              </a:spcBef>
              <a:buFontTx/>
              <a:buAutoNum type="arabicPeriod"/>
            </a:pPr>
            <a:r>
              <a:rPr lang="zh-CN" altLang="en-US" sz="2800" b="1" dirty="0">
                <a:latin typeface="+mn-ea"/>
                <a:ea typeface="+mn-ea"/>
              </a:rPr>
              <a:t>利用</a:t>
            </a:r>
            <a:r>
              <a:rPr lang="zh-CN" altLang="en-US" sz="2800" b="1" dirty="0">
                <a:effectLst>
                  <a:outerShdw blurRad="38100" dist="38100" dir="2700000" algn="tl">
                    <a:srgbClr val="000000">
                      <a:alpha val="43137"/>
                    </a:srgbClr>
                  </a:outerShdw>
                </a:effectLst>
                <a:latin typeface="+mn-ea"/>
                <a:ea typeface="+mn-ea"/>
              </a:rPr>
              <a:t>奎因</a:t>
            </a:r>
            <a:r>
              <a:rPr lang="en-US" altLang="zh-CN" sz="2800" b="1" dirty="0">
                <a:effectLst>
                  <a:outerShdw blurRad="38100" dist="38100" dir="2700000" algn="tl">
                    <a:srgbClr val="000000">
                      <a:alpha val="43137"/>
                    </a:srgbClr>
                  </a:outerShdw>
                </a:effectLst>
                <a:latin typeface="+mn-ea"/>
                <a:ea typeface="+mn-ea"/>
              </a:rPr>
              <a:t>-</a:t>
            </a:r>
            <a:r>
              <a:rPr lang="zh-CN" altLang="en-US" sz="2800" b="1" dirty="0">
                <a:effectLst>
                  <a:outerShdw blurRad="38100" dist="38100" dir="2700000" algn="tl">
                    <a:srgbClr val="000000">
                      <a:alpha val="43137"/>
                    </a:srgbClr>
                  </a:outerShdw>
                </a:effectLst>
                <a:latin typeface="+mn-ea"/>
                <a:ea typeface="+mn-ea"/>
              </a:rPr>
              <a:t>莫可拉斯基方法</a:t>
            </a:r>
            <a:r>
              <a:rPr lang="zh-CN" altLang="en-US" sz="2800" b="1" dirty="0">
                <a:latin typeface="+mn-ea"/>
                <a:ea typeface="+mn-ea"/>
              </a:rPr>
              <a:t>合并简单合取式生成所有可能出现在最简展开式中的项。</a:t>
            </a:r>
            <a:endParaRPr lang="en-US" altLang="zh-CN" sz="2800" b="1" dirty="0">
              <a:latin typeface="+mn-ea"/>
              <a:ea typeface="+mn-ea"/>
            </a:endParaRPr>
          </a:p>
          <a:p>
            <a:pPr eaLnBrk="1" hangingPunct="1">
              <a:spcBef>
                <a:spcPct val="0"/>
              </a:spcBef>
              <a:buFontTx/>
              <a:buAutoNum type="arabicPeriod"/>
            </a:pPr>
            <a:r>
              <a:rPr lang="zh-CN" altLang="zh-CN" sz="2800" b="1" dirty="0">
                <a:latin typeface="Times New Roman" panose="02020603050405020304" pitchFamily="18" charset="0"/>
                <a:cs typeface="Times New Roman" panose="02020603050405020304" pitchFamily="18" charset="0"/>
              </a:rPr>
              <a:t>确定最简展开式中的项</a:t>
            </a:r>
            <a:endParaRPr lang="en-US" altLang="zh-CN" sz="2800" b="1" dirty="0">
              <a:latin typeface="Times New Roman" panose="02020603050405020304" pitchFamily="18" charset="0"/>
              <a:cs typeface="Times New Roman" panose="02020603050405020304" pitchFamily="18" charset="0"/>
            </a:endParaRPr>
          </a:p>
          <a:p>
            <a:pPr eaLnBrk="1" hangingPunct="1">
              <a:spcBef>
                <a:spcPct val="0"/>
              </a:spcBef>
              <a:buFontTx/>
              <a:buAutoNum type="arabicPeriod"/>
            </a:pPr>
            <a:r>
              <a:rPr lang="zh-CN" altLang="en-US" sz="2800" b="1" dirty="0">
                <a:latin typeface="+mn-ea"/>
                <a:ea typeface="+mn-ea"/>
              </a:rPr>
              <a:t>画出组合电路图</a:t>
            </a:r>
          </a:p>
        </p:txBody>
      </p:sp>
      <p:sp>
        <p:nvSpPr>
          <p:cNvPr id="8195" name="Rectangle 16"/>
          <p:cNvSpPr>
            <a:spLocks noChangeArrowheads="1"/>
          </p:cNvSpPr>
          <p:nvPr/>
        </p:nvSpPr>
        <p:spPr bwMode="auto">
          <a:xfrm>
            <a:off x="395288" y="476250"/>
            <a:ext cx="4305987" cy="63402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None/>
            </a:pPr>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设计组合电路的步骤</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1"/>
          <p:cNvSpPr>
            <a:spLocks noChangeArrowheads="1"/>
          </p:cNvSpPr>
          <p:nvPr/>
        </p:nvSpPr>
        <p:spPr bwMode="auto">
          <a:xfrm>
            <a:off x="379512" y="1401663"/>
            <a:ext cx="2438400" cy="541338"/>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FontTx/>
              <a:buNone/>
            </a:pPr>
            <a:r>
              <a:rPr lang="zh-CN" altLang="en-US" sz="2800" b="1">
                <a:latin typeface="黑体" panose="02010609060101010101" pitchFamily="49" charset="-122"/>
                <a:ea typeface="黑体" panose="02010609060101010101" pitchFamily="49" charset="-122"/>
              </a:rPr>
              <a:t>定义法</a:t>
            </a:r>
            <a:endParaRPr lang="zh-CN" altLang="en-US" sz="2800" b="1">
              <a:solidFill>
                <a:srgbClr val="4D4D4D"/>
              </a:solidFill>
              <a:latin typeface="宋体" panose="02010600030101010101" pitchFamily="2" charset="-122"/>
            </a:endParaRPr>
          </a:p>
        </p:txBody>
      </p:sp>
      <p:sp>
        <p:nvSpPr>
          <p:cNvPr id="14339" name="Rectangle 12"/>
          <p:cNvSpPr>
            <a:spLocks noChangeArrowheads="1"/>
          </p:cNvSpPr>
          <p:nvPr/>
        </p:nvSpPr>
        <p:spPr bwMode="auto">
          <a:xfrm>
            <a:off x="1979712" y="1412776"/>
            <a:ext cx="6178550" cy="538353"/>
          </a:xfrm>
          <a:prstGeom prst="rect">
            <a:avLst/>
          </a:prstGeom>
          <a:solidFill>
            <a:srgbClr val="CCFFCC">
              <a:alpha val="50195"/>
            </a:srgbClr>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5000"/>
              </a:lnSpc>
              <a:spcBef>
                <a:spcPct val="0"/>
              </a:spcBef>
              <a:buFontTx/>
              <a:buNone/>
            </a:pPr>
            <a:r>
              <a:rPr lang="zh-CN" altLang="en-US" sz="2800" b="1" dirty="0">
                <a:latin typeface="+mn-ea"/>
                <a:ea typeface="+mn-ea"/>
              </a:rPr>
              <a:t>要证 </a:t>
            </a:r>
            <a:r>
              <a:rPr lang="en-US" altLang="zh-CN" sz="2800" b="1" dirty="0">
                <a:latin typeface="+mn-ea"/>
                <a:ea typeface="+mn-ea"/>
              </a:rPr>
              <a:t>A</a:t>
            </a:r>
            <a:r>
              <a:rPr lang="en-US" altLang="zh-CN" sz="2800" b="1" dirty="0">
                <a:latin typeface="+mn-ea"/>
                <a:ea typeface="+mn-ea"/>
                <a:sym typeface="Symbol" panose="05050102010706020507" pitchFamily="18" charset="2"/>
              </a:rPr>
              <a:t></a:t>
            </a:r>
            <a:r>
              <a:rPr lang="en-US" altLang="zh-CN" sz="2800" b="1" dirty="0">
                <a:latin typeface="+mn-ea"/>
                <a:ea typeface="+mn-ea"/>
              </a:rPr>
              <a:t>B, </a:t>
            </a:r>
            <a:r>
              <a:rPr lang="zh-CN" altLang="en-US" sz="2800" b="1" dirty="0">
                <a:latin typeface="+mn-ea"/>
                <a:ea typeface="+mn-ea"/>
              </a:rPr>
              <a:t>只需证 </a:t>
            </a:r>
            <a:r>
              <a:rPr lang="en-US" altLang="zh-CN" sz="2800" b="1" dirty="0">
                <a:latin typeface="+mn-ea"/>
                <a:ea typeface="+mn-ea"/>
              </a:rPr>
              <a:t>A</a:t>
            </a:r>
            <a:r>
              <a:rPr lang="en-US" altLang="zh-CN" sz="2800" b="1" dirty="0">
                <a:latin typeface="+mn-ea"/>
                <a:ea typeface="+mn-ea"/>
                <a:sym typeface="Symbol" panose="05050102010706020507" pitchFamily="18" charset="2"/>
              </a:rPr>
              <a:t>  </a:t>
            </a:r>
            <a:r>
              <a:rPr lang="en-US" altLang="zh-CN" sz="2800" b="1" dirty="0">
                <a:latin typeface="+mn-ea"/>
                <a:ea typeface="+mn-ea"/>
              </a:rPr>
              <a:t>B </a:t>
            </a:r>
            <a:r>
              <a:rPr lang="zh-CN" altLang="en-US" sz="2800" b="1" dirty="0">
                <a:latin typeface="+mn-ea"/>
                <a:ea typeface="+mn-ea"/>
              </a:rPr>
              <a:t>为重言式</a:t>
            </a:r>
          </a:p>
        </p:txBody>
      </p:sp>
      <p:sp>
        <p:nvSpPr>
          <p:cNvPr id="14340" name="Text Box 19"/>
          <p:cNvSpPr txBox="1">
            <a:spLocks noChangeArrowheads="1"/>
          </p:cNvSpPr>
          <p:nvPr/>
        </p:nvSpPr>
        <p:spPr bwMode="auto">
          <a:xfrm>
            <a:off x="346175" y="2598638"/>
            <a:ext cx="1633537" cy="609600"/>
          </a:xfrm>
          <a:prstGeom prst="rect">
            <a:avLst/>
          </a:prstGeom>
          <a:noFill/>
          <a:ln>
            <a:noFill/>
          </a:ln>
          <a:effectLst/>
          <a:extLst>
            <a:ext uri="{909E8E84-426E-40DD-AFC4-6F175D3DCCD1}">
              <a14:hiddenFill xmlns:a14="http://schemas.microsoft.com/office/drawing/2010/main">
                <a:solidFill>
                  <a:srgbClr val="CCFFCC">
                    <a:alpha val="50195"/>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FontTx/>
              <a:buNone/>
            </a:pPr>
            <a:r>
              <a:rPr lang="zh-CN" altLang="en-US" sz="2800" b="1">
                <a:latin typeface="隶书" panose="02010509060101010101" pitchFamily="49" charset="-122"/>
                <a:ea typeface="黑体" panose="02010609060101010101" pitchFamily="49" charset="-122"/>
              </a:rPr>
              <a:t>直接证</a:t>
            </a:r>
            <a:r>
              <a:rPr lang="zh-CN" altLang="en-US" sz="2800" b="1">
                <a:latin typeface="宋体" panose="02010600030101010101" pitchFamily="2" charset="-122"/>
                <a:ea typeface="黑体" panose="02010609060101010101" pitchFamily="49" charset="-122"/>
              </a:rPr>
              <a:t>法</a:t>
            </a:r>
            <a:endParaRPr lang="zh-CN" altLang="en-US" sz="2800" b="1">
              <a:latin typeface="宋体" panose="02010600030101010101" pitchFamily="2" charset="-122"/>
            </a:endParaRPr>
          </a:p>
        </p:txBody>
      </p:sp>
      <p:sp>
        <p:nvSpPr>
          <p:cNvPr id="14341" name="Text Box 22"/>
          <p:cNvSpPr txBox="1">
            <a:spLocks noChangeArrowheads="1"/>
          </p:cNvSpPr>
          <p:nvPr/>
        </p:nvSpPr>
        <p:spPr bwMode="auto">
          <a:xfrm>
            <a:off x="1979712" y="2184301"/>
            <a:ext cx="6902450" cy="1514261"/>
          </a:xfrm>
          <a:prstGeom prst="rect">
            <a:avLst/>
          </a:prstGeom>
          <a:solidFill>
            <a:srgbClr val="CCFFCC">
              <a:alpha val="50195"/>
            </a:srgbClr>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FontTx/>
              <a:buNone/>
            </a:pPr>
            <a:r>
              <a:rPr lang="zh-CN" altLang="en-US" sz="2800" b="1" dirty="0">
                <a:latin typeface="+mn-ea"/>
                <a:ea typeface="+mn-ea"/>
              </a:rPr>
              <a:t>要证</a:t>
            </a:r>
            <a:r>
              <a:rPr lang="en-US" altLang="zh-CN" sz="2800" b="1" dirty="0">
                <a:latin typeface="+mn-ea"/>
                <a:ea typeface="+mn-ea"/>
              </a:rPr>
              <a:t>: H</a:t>
            </a:r>
            <a:r>
              <a:rPr lang="en-US" altLang="zh-CN" sz="2800" b="1" baseline="-25000" dirty="0">
                <a:latin typeface="+mn-ea"/>
                <a:ea typeface="+mn-ea"/>
              </a:rPr>
              <a:t>1</a:t>
            </a:r>
            <a:r>
              <a:rPr lang="en-US" altLang="zh-CN" sz="2800" b="1" dirty="0">
                <a:latin typeface="+mn-ea"/>
                <a:ea typeface="+mn-ea"/>
                <a:sym typeface="Symbol" panose="05050102010706020507" pitchFamily="18" charset="2"/>
              </a:rPr>
              <a:t></a:t>
            </a:r>
            <a:r>
              <a:rPr lang="en-US" altLang="zh-CN" sz="2800" b="1" dirty="0">
                <a:latin typeface="+mn-ea"/>
                <a:ea typeface="+mn-ea"/>
              </a:rPr>
              <a:t>H</a:t>
            </a:r>
            <a:r>
              <a:rPr lang="en-US" altLang="zh-CN" sz="2800" b="1" baseline="-25000" dirty="0">
                <a:latin typeface="+mn-ea"/>
                <a:ea typeface="+mn-ea"/>
              </a:rPr>
              <a:t>2</a:t>
            </a:r>
            <a:r>
              <a:rPr lang="en-US" altLang="zh-CN" sz="2800" b="1" dirty="0">
                <a:latin typeface="+mn-ea"/>
                <a:ea typeface="+mn-ea"/>
                <a:sym typeface="Symbol" panose="05050102010706020507" pitchFamily="18" charset="2"/>
              </a:rPr>
              <a:t></a:t>
            </a:r>
            <a:r>
              <a:rPr lang="en-US" altLang="zh-CN" sz="2800" b="1" dirty="0">
                <a:latin typeface="+mn-ea"/>
                <a:ea typeface="+mn-ea"/>
              </a:rPr>
              <a:t>…,</a:t>
            </a:r>
            <a:r>
              <a:rPr lang="en-US" altLang="zh-CN" sz="2800" b="1" dirty="0">
                <a:latin typeface="+mn-ea"/>
                <a:ea typeface="+mn-ea"/>
                <a:sym typeface="Symbol" panose="05050102010706020507" pitchFamily="18" charset="2"/>
              </a:rPr>
              <a:t></a:t>
            </a:r>
            <a:r>
              <a:rPr lang="en-US" altLang="zh-CN" sz="2800" b="1" dirty="0">
                <a:latin typeface="+mn-ea"/>
                <a:ea typeface="+mn-ea"/>
              </a:rPr>
              <a:t>H</a:t>
            </a:r>
            <a:r>
              <a:rPr lang="en-US" altLang="zh-CN" sz="2800" b="1" baseline="-25000" dirty="0">
                <a:latin typeface="+mn-ea"/>
                <a:ea typeface="+mn-ea"/>
              </a:rPr>
              <a:t>n</a:t>
            </a:r>
            <a:r>
              <a:rPr lang="en-US" altLang="zh-CN" sz="2800" b="1" dirty="0">
                <a:latin typeface="+mn-ea"/>
                <a:ea typeface="+mn-ea"/>
                <a:sym typeface="Symbol" panose="05050102010706020507" pitchFamily="18" charset="2"/>
              </a:rPr>
              <a:t> </a:t>
            </a:r>
            <a:r>
              <a:rPr lang="en-US" altLang="zh-CN" sz="2800" b="1" dirty="0">
                <a:latin typeface="+mn-ea"/>
                <a:ea typeface="+mn-ea"/>
              </a:rPr>
              <a:t>C</a:t>
            </a:r>
          </a:p>
          <a:p>
            <a:pPr>
              <a:lnSpc>
                <a:spcPct val="110000"/>
              </a:lnSpc>
              <a:spcBef>
                <a:spcPct val="0"/>
              </a:spcBef>
              <a:buFontTx/>
              <a:buNone/>
            </a:pPr>
            <a:r>
              <a:rPr lang="zh-CN" altLang="en-US" sz="2800" b="1" dirty="0">
                <a:latin typeface="+mn-ea"/>
                <a:ea typeface="+mn-ea"/>
              </a:rPr>
              <a:t>只需证</a:t>
            </a:r>
            <a:r>
              <a:rPr lang="en-US" altLang="zh-CN" sz="2800" b="1" dirty="0">
                <a:latin typeface="+mn-ea"/>
                <a:ea typeface="+mn-ea"/>
              </a:rPr>
              <a:t>:</a:t>
            </a:r>
            <a:r>
              <a:rPr lang="zh-CN" altLang="en-US" sz="2800" b="1" dirty="0">
                <a:latin typeface="+mn-ea"/>
                <a:ea typeface="+mn-ea"/>
              </a:rPr>
              <a:t>从前提</a:t>
            </a:r>
            <a:r>
              <a:rPr lang="en-US" altLang="zh-CN" sz="2800" b="1" dirty="0">
                <a:latin typeface="+mn-ea"/>
                <a:ea typeface="+mn-ea"/>
              </a:rPr>
              <a:t>H</a:t>
            </a:r>
            <a:r>
              <a:rPr lang="en-US" altLang="zh-CN" sz="2800" b="1" baseline="-25000" dirty="0">
                <a:latin typeface="+mn-ea"/>
                <a:ea typeface="+mn-ea"/>
              </a:rPr>
              <a:t>1</a:t>
            </a:r>
            <a:r>
              <a:rPr lang="en-US" altLang="zh-CN" sz="2800" b="1" dirty="0">
                <a:latin typeface="+mn-ea"/>
                <a:ea typeface="+mn-ea"/>
                <a:sym typeface="Symbol" panose="05050102010706020507" pitchFamily="18" charset="2"/>
              </a:rPr>
              <a:t>, </a:t>
            </a:r>
            <a:r>
              <a:rPr lang="en-US" altLang="zh-CN" sz="2800" b="1" dirty="0">
                <a:latin typeface="+mn-ea"/>
                <a:ea typeface="+mn-ea"/>
              </a:rPr>
              <a:t>H</a:t>
            </a:r>
            <a:r>
              <a:rPr lang="en-US" altLang="zh-CN" sz="2800" b="1" baseline="-25000" dirty="0">
                <a:latin typeface="+mn-ea"/>
                <a:ea typeface="+mn-ea"/>
              </a:rPr>
              <a:t>2</a:t>
            </a:r>
            <a:r>
              <a:rPr lang="en-US" altLang="zh-CN" sz="2800" b="1" dirty="0">
                <a:latin typeface="+mn-ea"/>
                <a:ea typeface="+mn-ea"/>
              </a:rPr>
              <a:t>…,H</a:t>
            </a:r>
            <a:r>
              <a:rPr lang="en-US" altLang="zh-CN" sz="2800" b="1" baseline="-25000" dirty="0">
                <a:latin typeface="+mn-ea"/>
                <a:ea typeface="+mn-ea"/>
              </a:rPr>
              <a:t>n</a:t>
            </a:r>
            <a:r>
              <a:rPr lang="zh-CN" altLang="en-US" sz="2800" b="1" dirty="0">
                <a:latin typeface="+mn-ea"/>
                <a:ea typeface="+mn-ea"/>
              </a:rPr>
              <a:t>出发</a:t>
            </a:r>
            <a:r>
              <a:rPr lang="en-US" altLang="zh-CN" sz="2800" b="1" dirty="0">
                <a:latin typeface="+mn-ea"/>
                <a:ea typeface="+mn-ea"/>
              </a:rPr>
              <a:t>, </a:t>
            </a:r>
            <a:r>
              <a:rPr lang="zh-CN" altLang="en-US" sz="2800" b="1" dirty="0">
                <a:latin typeface="+mn-ea"/>
                <a:ea typeface="+mn-ea"/>
              </a:rPr>
              <a:t>依据推理规则推演</a:t>
            </a:r>
            <a:r>
              <a:rPr lang="en-US" altLang="zh-CN" sz="2800" b="1" dirty="0">
                <a:latin typeface="+mn-ea"/>
                <a:ea typeface="+mn-ea"/>
              </a:rPr>
              <a:t>,</a:t>
            </a:r>
            <a:r>
              <a:rPr lang="zh-CN" altLang="en-US" sz="2800" b="1" dirty="0">
                <a:latin typeface="+mn-ea"/>
                <a:ea typeface="+mn-ea"/>
              </a:rPr>
              <a:t>序列的最后一个式子为结论</a:t>
            </a:r>
            <a:r>
              <a:rPr lang="en-US" altLang="zh-CN" sz="2800" b="1" dirty="0">
                <a:latin typeface="+mn-ea"/>
                <a:ea typeface="+mn-ea"/>
              </a:rPr>
              <a:t>C.</a:t>
            </a:r>
          </a:p>
        </p:txBody>
      </p:sp>
      <p:sp>
        <p:nvSpPr>
          <p:cNvPr id="14342" name="Text Box 24"/>
          <p:cNvSpPr txBox="1">
            <a:spLocks noChangeArrowheads="1"/>
          </p:cNvSpPr>
          <p:nvPr/>
        </p:nvSpPr>
        <p:spPr bwMode="auto">
          <a:xfrm>
            <a:off x="1989237" y="5222776"/>
            <a:ext cx="6172200" cy="1000125"/>
          </a:xfrm>
          <a:prstGeom prst="rect">
            <a:avLst/>
          </a:prstGeom>
          <a:solidFill>
            <a:srgbClr val="CCFFCC">
              <a:alpha val="50195"/>
            </a:srgbClr>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lang="zh-CN" altLang="en-US" sz="2800" b="1" dirty="0">
                <a:latin typeface="+mn-ea"/>
                <a:ea typeface="+mn-ea"/>
              </a:rPr>
              <a:t>要证</a:t>
            </a:r>
            <a:r>
              <a:rPr lang="en-US" altLang="zh-CN" sz="2800" b="1" dirty="0">
                <a:latin typeface="+mn-ea"/>
                <a:ea typeface="+mn-ea"/>
              </a:rPr>
              <a:t>:  H</a:t>
            </a:r>
            <a:r>
              <a:rPr lang="en-US" altLang="zh-CN" sz="2800" b="1" baseline="-25000" dirty="0">
                <a:latin typeface="+mn-ea"/>
                <a:ea typeface="+mn-ea"/>
              </a:rPr>
              <a:t>1</a:t>
            </a:r>
            <a:r>
              <a:rPr lang="en-US" altLang="zh-CN" sz="2800" b="1" dirty="0">
                <a:latin typeface="+mn-ea"/>
                <a:ea typeface="+mn-ea"/>
                <a:sym typeface="Symbol" panose="05050102010706020507" pitchFamily="18" charset="2"/>
              </a:rPr>
              <a:t></a:t>
            </a:r>
            <a:r>
              <a:rPr lang="en-US" altLang="zh-CN" sz="2800" b="1" dirty="0">
                <a:latin typeface="+mn-ea"/>
                <a:ea typeface="+mn-ea"/>
              </a:rPr>
              <a:t>H</a:t>
            </a:r>
            <a:r>
              <a:rPr lang="en-US" altLang="zh-CN" sz="2800" b="1" baseline="-25000" dirty="0">
                <a:latin typeface="+mn-ea"/>
                <a:ea typeface="+mn-ea"/>
              </a:rPr>
              <a:t>2</a:t>
            </a:r>
            <a:r>
              <a:rPr lang="en-US" altLang="zh-CN" sz="2800" b="1" dirty="0">
                <a:latin typeface="+mn-ea"/>
                <a:ea typeface="+mn-ea"/>
                <a:sym typeface="Symbol" panose="05050102010706020507" pitchFamily="18" charset="2"/>
              </a:rPr>
              <a:t></a:t>
            </a:r>
            <a:r>
              <a:rPr lang="en-US" altLang="zh-CN" sz="2800" b="1" dirty="0">
                <a:latin typeface="+mn-ea"/>
                <a:ea typeface="+mn-ea"/>
              </a:rPr>
              <a:t>…,</a:t>
            </a:r>
            <a:r>
              <a:rPr lang="en-US" altLang="zh-CN" sz="2800" b="1" dirty="0">
                <a:latin typeface="+mn-ea"/>
                <a:ea typeface="+mn-ea"/>
                <a:sym typeface="Symbol" panose="05050102010706020507" pitchFamily="18" charset="2"/>
              </a:rPr>
              <a:t></a:t>
            </a:r>
            <a:r>
              <a:rPr lang="en-US" altLang="zh-CN" sz="2800" b="1" dirty="0">
                <a:latin typeface="+mn-ea"/>
                <a:ea typeface="+mn-ea"/>
              </a:rPr>
              <a:t>H</a:t>
            </a:r>
            <a:r>
              <a:rPr lang="en-US" altLang="zh-CN" sz="2800" b="1" baseline="-25000" dirty="0">
                <a:latin typeface="+mn-ea"/>
                <a:ea typeface="+mn-ea"/>
              </a:rPr>
              <a:t>n</a:t>
            </a:r>
            <a:r>
              <a:rPr lang="en-US" altLang="zh-CN" sz="2800" b="1" dirty="0">
                <a:latin typeface="+mn-ea"/>
                <a:ea typeface="+mn-ea"/>
                <a:sym typeface="Symbol" panose="05050102010706020507" pitchFamily="18" charset="2"/>
              </a:rPr>
              <a:t> </a:t>
            </a:r>
            <a:r>
              <a:rPr lang="en-US" altLang="zh-CN" sz="2800" b="1" dirty="0">
                <a:latin typeface="+mn-ea"/>
                <a:ea typeface="+mn-ea"/>
              </a:rPr>
              <a:t>C</a:t>
            </a:r>
          </a:p>
          <a:p>
            <a:pPr eaLnBrk="1" hangingPunct="1">
              <a:lnSpc>
                <a:spcPct val="110000"/>
              </a:lnSpc>
              <a:spcBef>
                <a:spcPct val="0"/>
              </a:spcBef>
              <a:buFontTx/>
              <a:buNone/>
            </a:pPr>
            <a:r>
              <a:rPr lang="zh-CN" altLang="en-US" sz="2800" b="1" dirty="0">
                <a:latin typeface="+mn-ea"/>
                <a:ea typeface="+mn-ea"/>
              </a:rPr>
              <a:t>只需证</a:t>
            </a:r>
            <a:r>
              <a:rPr lang="en-US" altLang="zh-CN" sz="2800" b="1" dirty="0">
                <a:latin typeface="+mn-ea"/>
                <a:ea typeface="+mn-ea"/>
              </a:rPr>
              <a:t>: H</a:t>
            </a:r>
            <a:r>
              <a:rPr lang="en-US" altLang="zh-CN" sz="2800" b="1" baseline="-25000" dirty="0">
                <a:latin typeface="+mn-ea"/>
                <a:ea typeface="+mn-ea"/>
              </a:rPr>
              <a:t>1</a:t>
            </a:r>
            <a:r>
              <a:rPr lang="en-US" altLang="zh-CN" sz="2800" b="1" dirty="0">
                <a:latin typeface="+mn-ea"/>
                <a:ea typeface="+mn-ea"/>
                <a:sym typeface="Symbol" panose="05050102010706020507" pitchFamily="18" charset="2"/>
              </a:rPr>
              <a:t></a:t>
            </a:r>
            <a:r>
              <a:rPr lang="en-US" altLang="zh-CN" sz="2800" b="1" dirty="0">
                <a:latin typeface="+mn-ea"/>
                <a:ea typeface="+mn-ea"/>
              </a:rPr>
              <a:t>H</a:t>
            </a:r>
            <a:r>
              <a:rPr lang="en-US" altLang="zh-CN" sz="2800" b="1" baseline="-25000" dirty="0">
                <a:latin typeface="+mn-ea"/>
                <a:ea typeface="+mn-ea"/>
              </a:rPr>
              <a:t>2</a:t>
            </a:r>
            <a:r>
              <a:rPr lang="en-US" altLang="zh-CN" sz="2800" b="1" dirty="0">
                <a:latin typeface="+mn-ea"/>
                <a:ea typeface="+mn-ea"/>
                <a:sym typeface="Symbol" panose="05050102010706020507" pitchFamily="18" charset="2"/>
              </a:rPr>
              <a:t></a:t>
            </a:r>
            <a:r>
              <a:rPr lang="en-US" altLang="zh-CN" sz="2800" b="1" dirty="0">
                <a:latin typeface="+mn-ea"/>
                <a:ea typeface="+mn-ea"/>
              </a:rPr>
              <a:t>…,</a:t>
            </a:r>
            <a:r>
              <a:rPr lang="en-US" altLang="zh-CN" sz="2800" b="1" dirty="0">
                <a:latin typeface="+mn-ea"/>
                <a:ea typeface="+mn-ea"/>
                <a:sym typeface="Symbol" panose="05050102010706020507" pitchFamily="18" charset="2"/>
              </a:rPr>
              <a:t></a:t>
            </a:r>
            <a:r>
              <a:rPr lang="en-US" altLang="zh-CN" sz="2800" b="1" dirty="0">
                <a:latin typeface="+mn-ea"/>
                <a:ea typeface="+mn-ea"/>
              </a:rPr>
              <a:t>H</a:t>
            </a:r>
            <a:r>
              <a:rPr lang="en-US" altLang="zh-CN" sz="2800" b="1" baseline="-25000" dirty="0">
                <a:latin typeface="+mn-ea"/>
                <a:ea typeface="+mn-ea"/>
              </a:rPr>
              <a:t>n</a:t>
            </a:r>
            <a:r>
              <a:rPr lang="en-US" altLang="zh-CN" sz="2800" b="1" dirty="0">
                <a:latin typeface="+mn-ea"/>
                <a:ea typeface="+mn-ea"/>
                <a:sym typeface="Symbol" panose="05050102010706020507" pitchFamily="18" charset="2"/>
              </a:rPr>
              <a:t></a:t>
            </a:r>
            <a:r>
              <a:rPr lang="en-US" altLang="zh-CN" sz="2800" b="1" dirty="0">
                <a:latin typeface="+mn-ea"/>
                <a:ea typeface="+mn-ea"/>
              </a:rPr>
              <a:t>C</a:t>
            </a:r>
            <a:r>
              <a:rPr lang="zh-CN" altLang="en-US" sz="2800" b="1" dirty="0">
                <a:latin typeface="+mn-ea"/>
                <a:ea typeface="+mn-ea"/>
                <a:sym typeface="Symbol" panose="05050102010706020507" pitchFamily="18" charset="2"/>
              </a:rPr>
              <a:t>为矛盾式</a:t>
            </a:r>
            <a:endParaRPr lang="en-US" altLang="zh-CN" sz="2800" b="1" dirty="0">
              <a:latin typeface="+mn-ea"/>
              <a:ea typeface="+mn-ea"/>
            </a:endParaRPr>
          </a:p>
        </p:txBody>
      </p:sp>
      <p:sp>
        <p:nvSpPr>
          <p:cNvPr id="14343" name="Text Box 28"/>
          <p:cNvSpPr txBox="1">
            <a:spLocks noChangeArrowheads="1"/>
          </p:cNvSpPr>
          <p:nvPr/>
        </p:nvSpPr>
        <p:spPr bwMode="auto">
          <a:xfrm>
            <a:off x="1979712" y="3936901"/>
            <a:ext cx="6102350" cy="1033873"/>
          </a:xfrm>
          <a:prstGeom prst="rect">
            <a:avLst/>
          </a:prstGeom>
          <a:solidFill>
            <a:srgbClr val="CCFFCC">
              <a:alpha val="50195"/>
            </a:srgbClr>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2800" b="1" dirty="0">
                <a:latin typeface="+mn-ea"/>
                <a:ea typeface="+mn-ea"/>
              </a:rPr>
              <a:t>要证</a:t>
            </a:r>
            <a:r>
              <a:rPr lang="en-US" altLang="zh-CN" sz="2800" b="1" dirty="0">
                <a:latin typeface="+mn-ea"/>
                <a:ea typeface="+mn-ea"/>
              </a:rPr>
              <a:t>:  H</a:t>
            </a:r>
            <a:r>
              <a:rPr lang="en-US" altLang="zh-CN" sz="2800" b="1" baseline="-25000" dirty="0">
                <a:latin typeface="+mn-ea"/>
                <a:ea typeface="+mn-ea"/>
              </a:rPr>
              <a:t>1</a:t>
            </a:r>
            <a:r>
              <a:rPr lang="en-US" altLang="zh-CN" sz="2800" b="1" dirty="0">
                <a:latin typeface="+mn-ea"/>
                <a:ea typeface="+mn-ea"/>
                <a:sym typeface="Symbol" panose="05050102010706020507" pitchFamily="18" charset="2"/>
              </a:rPr>
              <a:t></a:t>
            </a:r>
            <a:r>
              <a:rPr lang="en-US" altLang="zh-CN" sz="2800" b="1" dirty="0">
                <a:latin typeface="+mn-ea"/>
                <a:ea typeface="+mn-ea"/>
              </a:rPr>
              <a:t>H</a:t>
            </a:r>
            <a:r>
              <a:rPr lang="en-US" altLang="zh-CN" sz="2800" b="1" baseline="-25000" dirty="0">
                <a:latin typeface="+mn-ea"/>
                <a:ea typeface="+mn-ea"/>
              </a:rPr>
              <a:t>2</a:t>
            </a:r>
            <a:r>
              <a:rPr lang="en-US" altLang="zh-CN" sz="2800" b="1" dirty="0">
                <a:latin typeface="+mn-ea"/>
                <a:ea typeface="+mn-ea"/>
                <a:sym typeface="Symbol" panose="05050102010706020507" pitchFamily="18" charset="2"/>
              </a:rPr>
              <a:t></a:t>
            </a:r>
            <a:r>
              <a:rPr lang="en-US" altLang="zh-CN" sz="2800" b="1" dirty="0">
                <a:latin typeface="+mn-ea"/>
                <a:ea typeface="+mn-ea"/>
              </a:rPr>
              <a:t>…,</a:t>
            </a:r>
            <a:r>
              <a:rPr lang="en-US" altLang="zh-CN" sz="2800" b="1" dirty="0">
                <a:latin typeface="+mn-ea"/>
                <a:ea typeface="+mn-ea"/>
                <a:sym typeface="Symbol" panose="05050102010706020507" pitchFamily="18" charset="2"/>
              </a:rPr>
              <a:t></a:t>
            </a:r>
            <a:r>
              <a:rPr lang="en-US" altLang="zh-CN" sz="2800" b="1" dirty="0">
                <a:latin typeface="+mn-ea"/>
                <a:ea typeface="+mn-ea"/>
              </a:rPr>
              <a:t>H</a:t>
            </a:r>
            <a:r>
              <a:rPr lang="en-US" altLang="zh-CN" sz="2800" b="1" baseline="-25000" dirty="0">
                <a:latin typeface="+mn-ea"/>
                <a:ea typeface="+mn-ea"/>
              </a:rPr>
              <a:t>n</a:t>
            </a:r>
            <a:r>
              <a:rPr lang="en-US" altLang="zh-CN" sz="2800" b="1" dirty="0">
                <a:latin typeface="+mn-ea"/>
                <a:ea typeface="+mn-ea"/>
              </a:rPr>
              <a:t> </a:t>
            </a:r>
            <a:r>
              <a:rPr lang="en-US" altLang="zh-CN" sz="2800" b="1" dirty="0">
                <a:latin typeface="+mn-ea"/>
                <a:ea typeface="+mn-ea"/>
                <a:sym typeface="Symbol" panose="05050102010706020507" pitchFamily="18" charset="2"/>
              </a:rPr>
              <a:t>RC</a:t>
            </a:r>
            <a:r>
              <a:rPr lang="en-US" altLang="zh-CN" sz="2800" b="1" dirty="0">
                <a:latin typeface="+mn-ea"/>
                <a:ea typeface="+mn-ea"/>
              </a:rPr>
              <a:t> </a:t>
            </a:r>
          </a:p>
          <a:p>
            <a:pPr eaLnBrk="1" hangingPunct="1">
              <a:lnSpc>
                <a:spcPct val="115000"/>
              </a:lnSpc>
              <a:spcBef>
                <a:spcPct val="0"/>
              </a:spcBef>
              <a:buFontTx/>
              <a:buNone/>
            </a:pPr>
            <a:r>
              <a:rPr lang="zh-CN" altLang="en-US" sz="2800" b="1" dirty="0">
                <a:latin typeface="+mn-ea"/>
                <a:ea typeface="+mn-ea"/>
              </a:rPr>
              <a:t>只需证</a:t>
            </a:r>
            <a:r>
              <a:rPr lang="en-US" altLang="zh-CN" sz="2800" b="1" dirty="0">
                <a:latin typeface="+mn-ea"/>
                <a:ea typeface="+mn-ea"/>
              </a:rPr>
              <a:t>:  H</a:t>
            </a:r>
            <a:r>
              <a:rPr lang="en-US" altLang="zh-CN" sz="2800" b="1" baseline="-25000" dirty="0">
                <a:latin typeface="+mn-ea"/>
                <a:ea typeface="+mn-ea"/>
              </a:rPr>
              <a:t>1</a:t>
            </a:r>
            <a:r>
              <a:rPr lang="en-US" altLang="zh-CN" sz="2800" b="1" dirty="0">
                <a:latin typeface="+mn-ea"/>
                <a:ea typeface="+mn-ea"/>
                <a:sym typeface="Symbol" panose="05050102010706020507" pitchFamily="18" charset="2"/>
              </a:rPr>
              <a:t></a:t>
            </a:r>
            <a:r>
              <a:rPr lang="en-US" altLang="zh-CN" sz="2800" b="1" dirty="0">
                <a:latin typeface="+mn-ea"/>
                <a:ea typeface="+mn-ea"/>
              </a:rPr>
              <a:t>H</a:t>
            </a:r>
            <a:r>
              <a:rPr lang="en-US" altLang="zh-CN" sz="2800" b="1" baseline="-25000" dirty="0">
                <a:latin typeface="+mn-ea"/>
                <a:ea typeface="+mn-ea"/>
              </a:rPr>
              <a:t>2</a:t>
            </a:r>
            <a:r>
              <a:rPr lang="en-US" altLang="zh-CN" sz="2800" b="1" dirty="0">
                <a:latin typeface="+mn-ea"/>
                <a:ea typeface="+mn-ea"/>
                <a:sym typeface="Symbol" panose="05050102010706020507" pitchFamily="18" charset="2"/>
              </a:rPr>
              <a:t></a:t>
            </a:r>
            <a:r>
              <a:rPr lang="en-US" altLang="zh-CN" sz="2800" b="1" dirty="0">
                <a:latin typeface="+mn-ea"/>
                <a:ea typeface="+mn-ea"/>
              </a:rPr>
              <a:t>…,</a:t>
            </a:r>
            <a:r>
              <a:rPr lang="en-US" altLang="zh-CN" sz="2800" b="1" dirty="0">
                <a:latin typeface="+mn-ea"/>
                <a:ea typeface="+mn-ea"/>
                <a:sym typeface="Symbol" panose="05050102010706020507" pitchFamily="18" charset="2"/>
              </a:rPr>
              <a:t></a:t>
            </a:r>
            <a:r>
              <a:rPr lang="en-US" altLang="zh-CN" sz="2800" b="1" dirty="0">
                <a:latin typeface="+mn-ea"/>
                <a:ea typeface="+mn-ea"/>
              </a:rPr>
              <a:t>H</a:t>
            </a:r>
            <a:r>
              <a:rPr lang="en-US" altLang="zh-CN" sz="2800" b="1" baseline="-25000" dirty="0">
                <a:latin typeface="+mn-ea"/>
                <a:ea typeface="+mn-ea"/>
              </a:rPr>
              <a:t>n</a:t>
            </a:r>
            <a:r>
              <a:rPr lang="en-US" altLang="zh-CN" sz="2800" b="1" dirty="0">
                <a:latin typeface="+mn-ea"/>
                <a:ea typeface="+mn-ea"/>
                <a:sym typeface="Symbol" panose="05050102010706020507" pitchFamily="18" charset="2"/>
              </a:rPr>
              <a:t>RC </a:t>
            </a:r>
          </a:p>
        </p:txBody>
      </p:sp>
      <p:sp>
        <p:nvSpPr>
          <p:cNvPr id="14344" name="Text Box 29"/>
          <p:cNvSpPr txBox="1">
            <a:spLocks noChangeArrowheads="1"/>
          </p:cNvSpPr>
          <p:nvPr/>
        </p:nvSpPr>
        <p:spPr bwMode="auto">
          <a:xfrm>
            <a:off x="379512" y="3957538"/>
            <a:ext cx="1676400" cy="9540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FontTx/>
              <a:buNone/>
            </a:pPr>
            <a:r>
              <a:rPr lang="zh-CN" altLang="en-US" sz="2800" b="1">
                <a:latin typeface="黑体" panose="02010609060101010101" pitchFamily="49" charset="-122"/>
                <a:ea typeface="黑体" panose="02010609060101010101" pitchFamily="49" charset="-122"/>
              </a:rPr>
              <a:t>附加前提证明法</a:t>
            </a:r>
            <a:endParaRPr lang="zh-CN" altLang="en-US" sz="2800" b="1">
              <a:latin typeface="宋体" panose="02010600030101010101" pitchFamily="2" charset="-122"/>
            </a:endParaRPr>
          </a:p>
        </p:txBody>
      </p:sp>
      <p:sp>
        <p:nvSpPr>
          <p:cNvPr id="14345" name="Text Box 30"/>
          <p:cNvSpPr txBox="1">
            <a:spLocks noChangeArrowheads="1"/>
          </p:cNvSpPr>
          <p:nvPr/>
        </p:nvSpPr>
        <p:spPr bwMode="auto">
          <a:xfrm>
            <a:off x="379512" y="5295801"/>
            <a:ext cx="1600200" cy="5238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FontTx/>
              <a:buNone/>
            </a:pPr>
            <a:r>
              <a:rPr lang="zh-CN" altLang="en-US" sz="2800" b="1">
                <a:latin typeface="黑体" panose="02010609060101010101" pitchFamily="49" charset="-122"/>
                <a:ea typeface="黑体" panose="02010609060101010101" pitchFamily="49" charset="-122"/>
              </a:rPr>
              <a:t>归谬法</a:t>
            </a:r>
            <a:endParaRPr lang="zh-CN" altLang="en-US" sz="2800" b="1">
              <a:latin typeface="宋体" panose="02010600030101010101" pitchFamily="2" charset="-122"/>
            </a:endParaRPr>
          </a:p>
        </p:txBody>
      </p:sp>
      <p:sp>
        <p:nvSpPr>
          <p:cNvPr id="14346" name="Rectangle 31"/>
          <p:cNvSpPr>
            <a:spLocks noChangeArrowheads="1"/>
          </p:cNvSpPr>
          <p:nvPr/>
        </p:nvSpPr>
        <p:spPr bwMode="auto">
          <a:xfrm>
            <a:off x="346175" y="389865"/>
            <a:ext cx="3067163" cy="66082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en-US" altLang="zh-CN" b="1" dirty="0">
                <a:latin typeface="黑体" panose="02010609060101010101" pitchFamily="49" charset="-122"/>
                <a:ea typeface="黑体" panose="02010609060101010101" pitchFamily="49" charset="-122"/>
              </a:rPr>
              <a:t>6.</a:t>
            </a:r>
            <a:r>
              <a:rPr lang="zh-CN" altLang="en-US" b="1" dirty="0">
                <a:latin typeface="黑体" panose="02010609060101010101" pitchFamily="49" charset="-122"/>
                <a:ea typeface="黑体" panose="02010609060101010101" pitchFamily="49" charset="-122"/>
              </a:rPr>
              <a:t>构造推理证明</a:t>
            </a:r>
          </a:p>
        </p:txBody>
      </p:sp>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487C28D-74DE-43ED-A567-3CBB1A052D10}" type="slidenum">
              <a:rPr lang="en-US" altLang="zh-CN" sz="1400" smtClean="0"/>
              <a:pPr>
                <a:spcBef>
                  <a:spcPct val="0"/>
                </a:spcBef>
                <a:buFontTx/>
                <a:buNone/>
              </a:pPr>
              <a:t>9</a:t>
            </a:fld>
            <a:endParaRPr lang="en-US" altLang="zh-CN" sz="1400"/>
          </a:p>
        </p:txBody>
      </p:sp>
      <p:sp>
        <p:nvSpPr>
          <p:cNvPr id="16387" name="Text Box 4"/>
          <p:cNvSpPr txBox="1">
            <a:spLocks noChangeArrowheads="1"/>
          </p:cNvSpPr>
          <p:nvPr/>
        </p:nvSpPr>
        <p:spPr bwMode="auto">
          <a:xfrm>
            <a:off x="395536" y="332656"/>
            <a:ext cx="30972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课堂练习</a:t>
            </a:r>
            <a:r>
              <a:rPr lang="en-US" altLang="zh-CN"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1</a:t>
            </a:r>
            <a:r>
              <a:rPr lang="zh-CN" altLang="en-US" sz="36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a:t>
            </a:r>
          </a:p>
        </p:txBody>
      </p:sp>
      <p:sp>
        <p:nvSpPr>
          <p:cNvPr id="2" name="矩形 1"/>
          <p:cNvSpPr/>
          <p:nvPr/>
        </p:nvSpPr>
        <p:spPr>
          <a:xfrm>
            <a:off x="468313" y="1412875"/>
            <a:ext cx="7920037" cy="1446550"/>
          </a:xfrm>
          <a:prstGeom prst="rect">
            <a:avLst/>
          </a:prstGeom>
        </p:spPr>
        <p:txBody>
          <a:bodyPr>
            <a:spAutoFit/>
          </a:bodyPr>
          <a:lstStyle/>
          <a:p>
            <a:pPr algn="just">
              <a:spcAft>
                <a:spcPts val="0"/>
              </a:spcAft>
              <a:defRPr/>
            </a:pPr>
            <a:r>
              <a:rPr lang="zh-CN" altLang="zh-CN" sz="3200" b="1" kern="100" dirty="0">
                <a:latin typeface="Times New Roman" panose="02020603050405020304" pitchFamily="18" charset="0"/>
              </a:rPr>
              <a:t>证明</a:t>
            </a:r>
            <a:r>
              <a:rPr lang="zh-CN" altLang="en-US" sz="3200" b="1" kern="100" dirty="0">
                <a:latin typeface="Times New Roman" panose="02020603050405020304" pitchFamily="18" charset="0"/>
              </a:rPr>
              <a:t>下列等值式：</a:t>
            </a:r>
            <a:endParaRPr lang="en-US" altLang="zh-CN" sz="3200" b="1" kern="100" dirty="0">
              <a:latin typeface="Times New Roman" panose="02020603050405020304" pitchFamily="18" charset="0"/>
            </a:endParaRPr>
          </a:p>
          <a:p>
            <a:pPr algn="just">
              <a:spcAft>
                <a:spcPts val="0"/>
              </a:spcAft>
              <a:defRPr/>
            </a:pPr>
            <a:endParaRPr lang="zh-CN" altLang="zh-CN" sz="2800" b="1" kern="100" dirty="0">
              <a:latin typeface="Times New Roman" panose="02020603050405020304" pitchFamily="18" charset="0"/>
            </a:endParaRPr>
          </a:p>
          <a:p>
            <a:pPr indent="304800" algn="just">
              <a:spcAft>
                <a:spcPts val="0"/>
              </a:spcAft>
              <a:defRPr/>
            </a:pPr>
            <a:r>
              <a:rPr lang="en-US" altLang="zh-CN" sz="2800" b="1" kern="100" dirty="0">
                <a:latin typeface="Times New Roman" panose="02020603050405020304" pitchFamily="18" charset="0"/>
              </a:rPr>
              <a:t> </a:t>
            </a:r>
            <a:r>
              <a:rPr lang="en-US" altLang="zh-CN" sz="2800" b="1" dirty="0">
                <a:latin typeface="Times New Roman" panose="02020603050405020304" pitchFamily="18" charset="0"/>
                <a:ea typeface="黑体" panose="02010609060101010101" pitchFamily="49" charset="-122"/>
              </a:rPr>
              <a:t>((A∧B)→C)∧(B→(D∨C))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(B∧(D→A))→C</a:t>
            </a:r>
            <a:endParaRPr lang="zh-CN" altLang="zh-CN" sz="2800" b="1" kern="100" dirty="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2_Pixel">
  <a:themeElements>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2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2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2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2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2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2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2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2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2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2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2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离散数学</Template>
  <TotalTime>6760</TotalTime>
  <Words>2698</Words>
  <Application>Microsoft Office PowerPoint</Application>
  <PresentationFormat>全屏显示(4:3)</PresentationFormat>
  <Paragraphs>326</Paragraphs>
  <Slides>30</Slides>
  <Notes>15</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30</vt:i4>
      </vt:variant>
    </vt:vector>
  </HeadingPairs>
  <TitlesOfParts>
    <vt:vector size="45" baseType="lpstr">
      <vt:lpstr>黑体</vt:lpstr>
      <vt:lpstr>隶书</vt:lpstr>
      <vt:lpstr>宋体</vt:lpstr>
      <vt:lpstr>幼圆</vt:lpstr>
      <vt:lpstr>Arial</vt:lpstr>
      <vt:lpstr>Arial Black</vt:lpstr>
      <vt:lpstr>Calibri</vt:lpstr>
      <vt:lpstr>Symbol</vt:lpstr>
      <vt:lpstr>Tahoma</vt:lpstr>
      <vt:lpstr>Times New Roman</vt:lpstr>
      <vt:lpstr>Wingdings</vt:lpstr>
      <vt:lpstr>2_Pixel</vt:lpstr>
      <vt:lpstr>自定义设计方案</vt:lpstr>
      <vt:lpstr>BMP 图象</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集合论</dc:title>
  <dc:creator>Qu Wan Ling</dc:creator>
  <cp:lastModifiedBy>yang fang</cp:lastModifiedBy>
  <cp:revision>195</cp:revision>
  <cp:lastPrinted>1601-01-01T00:00:00Z</cp:lastPrinted>
  <dcterms:created xsi:type="dcterms:W3CDTF">2004-11-29T12:10:45Z</dcterms:created>
  <dcterms:modified xsi:type="dcterms:W3CDTF">2021-09-21T09:06:38Z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