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1" r:id="rId2"/>
  </p:sldMasterIdLst>
  <p:notesMasterIdLst>
    <p:notesMasterId r:id="rId143"/>
  </p:notesMasterIdLst>
  <p:sldIdLst>
    <p:sldId id="286" r:id="rId3"/>
    <p:sldId id="321" r:id="rId4"/>
    <p:sldId id="472" r:id="rId5"/>
    <p:sldId id="325" r:id="rId6"/>
    <p:sldId id="313" r:id="rId7"/>
    <p:sldId id="314" r:id="rId8"/>
    <p:sldId id="317" r:id="rId9"/>
    <p:sldId id="318" r:id="rId10"/>
    <p:sldId id="319" r:id="rId11"/>
    <p:sldId id="346" r:id="rId12"/>
    <p:sldId id="324" r:id="rId13"/>
    <p:sldId id="261" r:id="rId14"/>
    <p:sldId id="262" r:id="rId15"/>
    <p:sldId id="290" r:id="rId16"/>
    <p:sldId id="264" r:id="rId17"/>
    <p:sldId id="265" r:id="rId18"/>
    <p:sldId id="266" r:id="rId19"/>
    <p:sldId id="335" r:id="rId20"/>
    <p:sldId id="295" r:id="rId21"/>
    <p:sldId id="336" r:id="rId22"/>
    <p:sldId id="473" r:id="rId23"/>
    <p:sldId id="267" r:id="rId24"/>
    <p:sldId id="333" r:id="rId25"/>
    <p:sldId id="269" r:id="rId26"/>
    <p:sldId id="337" r:id="rId27"/>
    <p:sldId id="296" r:id="rId28"/>
    <p:sldId id="271" r:id="rId29"/>
    <p:sldId id="338" r:id="rId30"/>
    <p:sldId id="272" r:id="rId31"/>
    <p:sldId id="273" r:id="rId32"/>
    <p:sldId id="274" r:id="rId33"/>
    <p:sldId id="339" r:id="rId34"/>
    <p:sldId id="275" r:id="rId35"/>
    <p:sldId id="294" r:id="rId36"/>
    <p:sldId id="343" r:id="rId37"/>
    <p:sldId id="340" r:id="rId38"/>
    <p:sldId id="277" r:id="rId39"/>
    <p:sldId id="278" r:id="rId40"/>
    <p:sldId id="344" r:id="rId41"/>
    <p:sldId id="279" r:id="rId42"/>
    <p:sldId id="280" r:id="rId43"/>
    <p:sldId id="281" r:id="rId44"/>
    <p:sldId id="297" r:id="rId45"/>
    <p:sldId id="282" r:id="rId46"/>
    <p:sldId id="298" r:id="rId47"/>
    <p:sldId id="283" r:id="rId48"/>
    <p:sldId id="284" r:id="rId49"/>
    <p:sldId id="285" r:id="rId50"/>
    <p:sldId id="465" r:id="rId51"/>
    <p:sldId id="466" r:id="rId52"/>
    <p:sldId id="467" r:id="rId53"/>
    <p:sldId id="348" r:id="rId54"/>
    <p:sldId id="349" r:id="rId55"/>
    <p:sldId id="350" r:id="rId56"/>
    <p:sldId id="351" r:id="rId57"/>
    <p:sldId id="352" r:id="rId58"/>
    <p:sldId id="353" r:id="rId59"/>
    <p:sldId id="440" r:id="rId60"/>
    <p:sldId id="354" r:id="rId61"/>
    <p:sldId id="355" r:id="rId62"/>
    <p:sldId id="356" r:id="rId63"/>
    <p:sldId id="357" r:id="rId64"/>
    <p:sldId id="358" r:id="rId65"/>
    <p:sldId id="477" r:id="rId66"/>
    <p:sldId id="36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70" r:id="rId77"/>
    <p:sldId id="455" r:id="rId78"/>
    <p:sldId id="456" r:id="rId79"/>
    <p:sldId id="444" r:id="rId80"/>
    <p:sldId id="457" r:id="rId81"/>
    <p:sldId id="445" r:id="rId82"/>
    <p:sldId id="371" r:id="rId83"/>
    <p:sldId id="374" r:id="rId84"/>
    <p:sldId id="375" r:id="rId85"/>
    <p:sldId id="376" r:id="rId86"/>
    <p:sldId id="377" r:id="rId87"/>
    <p:sldId id="378" r:id="rId88"/>
    <p:sldId id="379" r:id="rId89"/>
    <p:sldId id="380" r:id="rId90"/>
    <p:sldId id="381" r:id="rId91"/>
    <p:sldId id="382" r:id="rId92"/>
    <p:sldId id="383" r:id="rId93"/>
    <p:sldId id="384" r:id="rId94"/>
    <p:sldId id="385" r:id="rId95"/>
    <p:sldId id="386" r:id="rId96"/>
    <p:sldId id="387" r:id="rId97"/>
    <p:sldId id="388" r:id="rId98"/>
    <p:sldId id="389" r:id="rId99"/>
    <p:sldId id="390" r:id="rId100"/>
    <p:sldId id="391" r:id="rId101"/>
    <p:sldId id="395" r:id="rId102"/>
    <p:sldId id="396" r:id="rId103"/>
    <p:sldId id="397" r:id="rId104"/>
    <p:sldId id="398" r:id="rId105"/>
    <p:sldId id="399" r:id="rId106"/>
    <p:sldId id="400" r:id="rId107"/>
    <p:sldId id="401" r:id="rId108"/>
    <p:sldId id="402" r:id="rId109"/>
    <p:sldId id="403" r:id="rId110"/>
    <p:sldId id="404" r:id="rId111"/>
    <p:sldId id="405" r:id="rId112"/>
    <p:sldId id="406" r:id="rId113"/>
    <p:sldId id="407" r:id="rId114"/>
    <p:sldId id="408" r:id="rId115"/>
    <p:sldId id="409" r:id="rId116"/>
    <p:sldId id="461" r:id="rId117"/>
    <p:sldId id="462" r:id="rId118"/>
    <p:sldId id="463" r:id="rId119"/>
    <p:sldId id="469" r:id="rId120"/>
    <p:sldId id="410" r:id="rId121"/>
    <p:sldId id="411" r:id="rId122"/>
    <p:sldId id="412" r:id="rId123"/>
    <p:sldId id="413" r:id="rId124"/>
    <p:sldId id="414" r:id="rId125"/>
    <p:sldId id="415" r:id="rId126"/>
    <p:sldId id="416" r:id="rId127"/>
    <p:sldId id="418" r:id="rId128"/>
    <p:sldId id="419" r:id="rId129"/>
    <p:sldId id="420" r:id="rId130"/>
    <p:sldId id="421" r:id="rId131"/>
    <p:sldId id="422" r:id="rId132"/>
    <p:sldId id="423" r:id="rId133"/>
    <p:sldId id="424" r:id="rId134"/>
    <p:sldId id="425" r:id="rId135"/>
    <p:sldId id="426" r:id="rId136"/>
    <p:sldId id="427" r:id="rId137"/>
    <p:sldId id="428" r:id="rId138"/>
    <p:sldId id="429" r:id="rId139"/>
    <p:sldId id="430" r:id="rId140"/>
    <p:sldId id="474" r:id="rId141"/>
    <p:sldId id="475" r:id="rId1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400"/>
    <a:srgbClr val="3366CC"/>
    <a:srgbClr val="C94FC0"/>
    <a:srgbClr val="660066"/>
    <a:srgbClr val="FF0066"/>
    <a:srgbClr val="FF3300"/>
    <a:srgbClr val="D9F1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71" autoAdjust="0"/>
    <p:restoredTop sz="53937" autoAdjust="0"/>
  </p:normalViewPr>
  <p:slideViewPr>
    <p:cSldViewPr>
      <p:cViewPr varScale="1">
        <p:scale>
          <a:sx n="53" d="100"/>
          <a:sy n="53" d="100"/>
        </p:scale>
        <p:origin x="26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79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/>
            </a:lvl1pPr>
          </a:lstStyle>
          <a:p>
            <a:pPr>
              <a:defRPr/>
            </a:pPr>
            <a:fld id="{CD1F6FFC-D810-4919-8F02-2C6FD11ED0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520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276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013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583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E66ED3-0429-4746-B14B-2DA815E3D010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63FB5E-7E74-47F7-9465-8AFADD9C049B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E57627-D539-4858-8048-A2AD5E55B36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181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D788DA-B603-495D-B186-6F127CE2681D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9D3C04-0574-411E-9872-6512F1E15E5F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C75083-7683-42B0-B0E0-6E1B9F6E3483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 eaLnBrk="1" hangingPunct="1">
              <a:buNone/>
              <a:defRPr/>
            </a:pPr>
            <a:endParaRPr lang="en-US" altLang="zh-CN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431E43-3AD4-4CD2-A7A2-44FB4785F339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848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381B3A-3FE2-4951-8124-B6CBB37FC000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492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771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214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486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03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9D3C04-0574-411E-9872-6512F1E15E5F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468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DC6ED1-CBFE-40A8-B551-A497AA8BAC4C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98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1280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236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i="0" dirty="0">
              <a:latin typeface="Arial" panose="020B0604020202020204" pitchFamily="34" charset="0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4E6403-1524-4C10-BB3A-63B3CF5CCCA0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9403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6105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8710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A4494D-BCA5-4DD9-B0C0-1A72EC038106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                     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8401E2-F845-43FC-8594-6ECCCFCA2FE1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0A01FE-D60D-4AE8-8740-01E293B24F94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8207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E91B4D-F3F4-41A3-9B7D-305246001A59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>
              <a:latin typeface="Times New Roman" pitchFamily="18" charset="0"/>
            </a:endParaRPr>
          </a:p>
          <a:p>
            <a:endParaRPr lang="en-US" altLang="zh-CN" sz="2000" b="0" i="0" dirty="0">
              <a:latin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0EF6E5-91F0-4542-B662-39CCBC4FB6AB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altLang="zh-CN" sz="1100" b="1" i="1" baseline="30000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altLang="zh-CN" sz="12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1" baseline="30000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</a:t>
            </a:r>
            <a:endParaRPr lang="en-US" altLang="zh-CN" sz="12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1734C2-650C-4FDE-B8A5-9989E2CFAB94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804D7B-7F15-4490-811F-8FAA5DC09F1E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38A581-F8EC-418C-88A0-5E8C942C2EFC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6986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4C289E-BC6D-44BE-80C6-F71056B99B8D}" type="slidenum">
              <a:rPr lang="en-US" altLang="zh-CN" b="0" smtClean="0"/>
              <a:pPr/>
              <a:t>71</a:t>
            </a:fld>
            <a:endParaRPr lang="en-US" altLang="zh-CN" b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DD1BCD-995D-4406-B8F6-A6A8EE12B5D6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项</a:t>
            </a: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690593-0E55-4FDE-A84A-CEB23EAD1F59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517CFE-C0B4-4BB0-BD4A-A020C48AB04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4A58B8-4103-4703-8B16-803B1F62621D}" type="slidenum">
              <a:rPr kumimoji="1" lang="en-US" altLang="zh-CN" smtClean="0">
                <a:latin typeface="Times New Roman" panose="02020603050405020304" pitchFamily="18" charset="0"/>
              </a:rPr>
              <a:pPr/>
              <a:t>76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endParaRPr lang="en-US" altLang="zh-CN" sz="14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B603C2-A5BE-4154-9A27-C1FEB05919B4}" type="slidenum">
              <a:rPr kumimoji="1" lang="en-US" altLang="zh-CN" smtClean="0">
                <a:latin typeface="Times New Roman" panose="02020603050405020304" pitchFamily="18" charset="0"/>
              </a:rPr>
              <a:pPr/>
              <a:t>77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9D5D0D-E3EE-42DF-859F-3E1EC14B0CA3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0A6E88-D554-406E-974C-D0BA625FBDCE}" type="slidenum">
              <a:rPr kumimoji="1" lang="en-US" altLang="zh-CN" smtClean="0">
                <a:latin typeface="Times New Roman" panose="02020603050405020304" pitchFamily="18" charset="0"/>
              </a:rPr>
              <a:pPr/>
              <a:t>79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30EE07-AE08-491E-853B-C4445C03FB33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ea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3017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DB26EC-AAC0-40A4-A3F4-C47A24D34034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9635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4133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98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5156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4339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4876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3200" b="0" i="0" dirty="0">
              <a:latin typeface="Arial" panose="020B0604020202020204" pitchFamily="34" charset="0"/>
            </a:endParaRPr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ECE59C-B044-4982-9D6E-F9B9940447E5}" type="slidenum">
              <a:rPr lang="en-US" altLang="zh-CN" smtClean="0"/>
              <a:pPr/>
              <a:t>88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8006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2179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1483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6837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5A1B9A-841C-4812-ADE6-B928D7182676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937A43-E865-459B-B122-D3DFB2C58EFC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1594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5070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100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862772-4E54-4AB3-8B98-2EC1865F2962}" type="slidenum">
              <a:rPr lang="en-US" altLang="zh-CN" smtClean="0"/>
              <a:pPr/>
              <a:t>104</a:t>
            </a:fld>
            <a:endParaRPr lang="en-US" altLang="zh-CN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6666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8074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74951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1347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115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645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494ACD-EC72-4DA2-8AD4-8E938114A28F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F6FFC-D810-4919-8F02-2C6FD11ED067}" type="slidenum">
              <a:rPr lang="en-US" altLang="zh-CN" smtClean="0"/>
              <a:pPr>
                <a:defRPr/>
              </a:pPr>
              <a:t>118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1371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23F21C-90DE-4703-B03A-FAF15B6CB4DA}" type="slidenum">
              <a:rPr lang="en-US" altLang="zh-CN" b="0" smtClean="0">
                <a:latin typeface="Times New Roman" panose="02020603050405020304" pitchFamily="18" charset="0"/>
              </a:rPr>
              <a:pPr/>
              <a:t>119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1D1C05-E02B-4757-AFF2-0BBF1650DC8B}" type="slidenum">
              <a:rPr lang="en-US" altLang="zh-CN" b="0" smtClean="0">
                <a:latin typeface="Times New Roman" panose="02020603050405020304" pitchFamily="18" charset="0"/>
              </a:rPr>
              <a:pPr/>
              <a:t>120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>
              <a:latin typeface="Arial" panose="020B0604020202020204" pitchFamily="34" charset="0"/>
            </a:endParaRPr>
          </a:p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23083E-F354-4D0B-BF2A-1DB3E7C1780F}" type="slidenum">
              <a:rPr lang="en-US" altLang="zh-CN" b="0" smtClean="0">
                <a:latin typeface="Times New Roman" panose="02020603050405020304" pitchFamily="18" charset="0"/>
              </a:rPr>
              <a:pPr/>
              <a:t>121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A4619C-A208-4C7B-87AF-1FF67124C398}" type="slidenum">
              <a:rPr lang="en-US" altLang="zh-CN" b="0" smtClean="0">
                <a:latin typeface="Times New Roman" panose="02020603050405020304" pitchFamily="18" charset="0"/>
              </a:rPr>
              <a:pPr/>
              <a:t>122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FCAF8E-4F57-46E0-9116-CDA693085A38}" type="slidenum">
              <a:rPr lang="en-US" altLang="zh-CN" b="0" smtClean="0">
                <a:latin typeface="Times New Roman" panose="02020603050405020304" pitchFamily="18" charset="0"/>
              </a:rPr>
              <a:pPr/>
              <a:t>123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D429DA-26B1-4050-B1E6-091FC5006950}" type="slidenum">
              <a:rPr lang="en-US" altLang="zh-CN" b="0" smtClean="0">
                <a:latin typeface="Times New Roman" panose="02020603050405020304" pitchFamily="18" charset="0"/>
              </a:rPr>
              <a:pPr/>
              <a:t>124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89C9F2-8ECF-4417-968F-991E81844443}" type="slidenum">
              <a:rPr lang="en-US" altLang="zh-CN" b="0" smtClean="0">
                <a:latin typeface="Times New Roman" panose="02020603050405020304" pitchFamily="18" charset="0"/>
              </a:rPr>
              <a:pPr/>
              <a:t>125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6ABC97-F4A7-4CCD-97C6-7A43472204C3}" type="slidenum">
              <a:rPr lang="en-US" altLang="zh-CN" b="0" smtClean="0">
                <a:latin typeface="Times New Roman" panose="02020603050405020304" pitchFamily="18" charset="0"/>
              </a:rPr>
              <a:pPr/>
              <a:t>126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0A1DB0-6D26-4BBD-B902-F7D85581AC4E}" type="slidenum">
              <a:rPr lang="en-US" altLang="zh-CN" b="0" smtClean="0">
                <a:latin typeface="Times New Roman" panose="02020603050405020304" pitchFamily="18" charset="0"/>
              </a:rPr>
              <a:pPr/>
              <a:t>127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2B6E46-BB95-44FC-A7A6-787243152E39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7378BB-8FE2-4615-A763-4F74E762AC7D}" type="slidenum">
              <a:rPr lang="en-US" altLang="zh-CN" b="0" smtClean="0">
                <a:latin typeface="Times New Roman" panose="02020603050405020304" pitchFamily="18" charset="0"/>
              </a:rPr>
              <a:pPr/>
              <a:t>128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EFB6D2-75D6-4B78-BD07-266E7BD526DD}" type="slidenum">
              <a:rPr lang="en-US" altLang="zh-CN" b="0" smtClean="0">
                <a:latin typeface="Times New Roman" panose="02020603050405020304" pitchFamily="18" charset="0"/>
              </a:rPr>
              <a:pPr/>
              <a:t>129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6A89DA-A418-40E8-A73F-473ED3843E8F}" type="slidenum">
              <a:rPr lang="en-US" altLang="zh-CN" b="0" smtClean="0">
                <a:latin typeface="Times New Roman" panose="02020603050405020304" pitchFamily="18" charset="0"/>
              </a:rPr>
              <a:pPr/>
              <a:t>130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024A71-A107-4D59-8373-35C3A474A046}" type="slidenum">
              <a:rPr lang="en-US" altLang="zh-CN" b="0" smtClean="0">
                <a:latin typeface="Times New Roman" panose="02020603050405020304" pitchFamily="18" charset="0"/>
              </a:rPr>
              <a:pPr/>
              <a:t>131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2F802B-B39C-4974-BDAA-F264E755C15A}" type="slidenum">
              <a:rPr lang="en-US" altLang="zh-CN" b="0" smtClean="0">
                <a:latin typeface="Times New Roman" panose="02020603050405020304" pitchFamily="18" charset="0"/>
              </a:rPr>
              <a:pPr/>
              <a:t>132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DCEFD9-2F9C-4524-9520-809C27F16A15}" type="slidenum">
              <a:rPr lang="en-US" altLang="zh-CN" b="0" smtClean="0">
                <a:latin typeface="Times New Roman" panose="02020603050405020304" pitchFamily="18" charset="0"/>
              </a:rPr>
              <a:pPr/>
              <a:t>133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7446F1-3A80-4100-9E60-4E18BEE38254}" type="slidenum">
              <a:rPr lang="en-US" altLang="zh-CN" b="0" smtClean="0">
                <a:latin typeface="Times New Roman" panose="02020603050405020304" pitchFamily="18" charset="0"/>
              </a:rPr>
              <a:pPr/>
              <a:t>134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0C7CCB-67D8-4050-9F94-864FE81A5EE1}" type="slidenum">
              <a:rPr lang="en-US" altLang="zh-CN" b="0" smtClean="0">
                <a:latin typeface="Times New Roman" panose="02020603050405020304" pitchFamily="18" charset="0"/>
              </a:rPr>
              <a:pPr/>
              <a:t>135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00F45-F981-489B-9907-8718D3843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30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B523A-6FD6-4B89-94C4-C0BEA9457C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0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096FD-2177-4F9E-90DE-C6A0211FE7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312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40781-EBA8-4825-A3A2-844D7FD694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76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D13D2-DEE2-43B7-AA40-B9D65487C3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69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F4B0D-9D14-4F91-865D-CBCD7A4870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390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5B4EE-92EC-4E70-B193-7F0E6D8922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319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31319-E73A-4790-9B7D-AD58EAEF26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60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3A7D8-1AA5-41DC-8530-4AB2D5FD3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649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0FF9F-43BC-4C83-9515-88A76F8347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817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501D8-9899-4D30-9D74-DFC42E360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0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AB0D5-26D7-4F54-A0AF-A2E161EEE5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711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71B24-FFB5-4C3B-B6D3-8ABF96CFE9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888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4D899-F852-493C-9728-CCF9ED4B8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257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0"/>
            <a:ext cx="2090737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119813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DA7D6-17FA-4C00-8D36-91B90A7457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488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BFBF1-6E55-4533-A2BA-4230F0FE72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289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6375" y="260350"/>
            <a:ext cx="6316663" cy="7683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341438"/>
            <a:ext cx="7772400" cy="471963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19475" y="6237288"/>
            <a:ext cx="54737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Guoyongfang.2006@yahoo.com.cn</a:t>
            </a:r>
          </a:p>
        </p:txBody>
      </p:sp>
    </p:spTree>
    <p:extLst>
      <p:ext uri="{BB962C8B-B14F-4D97-AF65-F5344CB8AC3E}">
        <p14:creationId xmlns:p14="http://schemas.microsoft.com/office/powerpoint/2010/main" val="106874209"/>
      </p:ext>
    </p:extLst>
  </p:cSld>
  <p:clrMapOvr>
    <a:masterClrMapping/>
  </p:clrMapOvr>
  <p:transition spd="med"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-73025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00213"/>
            <a:ext cx="4038600" cy="4167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00213"/>
            <a:ext cx="4038600" cy="2006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59213"/>
            <a:ext cx="4038600" cy="2008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6B0DD-6D99-4BBD-85B9-5966E3619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00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D3714-4ADE-4B92-8BCE-B4D2C991CF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5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DA590-F272-4D35-8AD6-18DD4395D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82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06A5-D0F0-4A59-B3A3-607B679D9B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77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CC08A-F359-4B83-8BBC-CBF9F72E47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45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DFCCD-C85B-4493-9809-374C951CED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97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47654-C94D-4437-9447-A31E37B872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58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88D44-C4B8-4EEF-B8E7-8B84CF3E7A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74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300E99D-71E9-4E32-BF95-2A0DBB3A1C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5AD3B6C4-CA7B-4094-A044-2B19A499E6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8002588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8" r:id="rId13"/>
    <p:sldLayoutId id="214748412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wmf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wmf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3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19.bin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1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0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3F55FE-227E-4C86-A6AA-1C989B277F7A}" type="slidenum">
              <a:rPr lang="en-US" altLang="zh-CN" smtClean="0">
                <a:latin typeface="Arial Black" panose="020B0A04020102020204" pitchFamily="34" charset="0"/>
              </a:rPr>
              <a:pPr/>
              <a:t>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07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4213" y="981075"/>
            <a:ext cx="77724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6000" b="1" dirty="0">
                <a:solidFill>
                  <a:srgbClr val="5E0C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离   散   数   学</a:t>
            </a:r>
            <a:br>
              <a:rPr lang="zh-CN" altLang="en-US" sz="6000" b="1" dirty="0">
                <a:solidFill>
                  <a:srgbClr val="5E0C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4800" b="1" dirty="0">
                <a:solidFill>
                  <a:srgbClr val="5E0C06"/>
                </a:solidFill>
                <a:latin typeface="楷体_GB2312" pitchFamily="49" charset="-122"/>
                <a:ea typeface="楷体_GB2312" pitchFamily="49" charset="-122"/>
              </a:rPr>
              <a:t>Discrete  Mathematics</a:t>
            </a:r>
            <a:r>
              <a:rPr lang="en-US" altLang="zh-CN" sz="5400" b="1" dirty="0">
                <a:solidFill>
                  <a:srgbClr val="5E0C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5124" name="矩形 6"/>
          <p:cNvSpPr>
            <a:spLocks noChangeArrowheads="1"/>
          </p:cNvSpPr>
          <p:nvPr/>
        </p:nvSpPr>
        <p:spPr bwMode="auto">
          <a:xfrm>
            <a:off x="1187450" y="3100388"/>
            <a:ext cx="7627938" cy="223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</a:pPr>
            <a:r>
              <a:rPr lang="zh-CN" altLang="en-US" sz="3200" b="1" dirty="0"/>
              <a:t>授课教师：杨芳</a:t>
            </a:r>
            <a:endParaRPr lang="en-US" altLang="zh-CN" sz="3200" b="1" dirty="0"/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</a:pPr>
            <a:r>
              <a:rPr lang="zh-CN" altLang="en-US" sz="3200" b="1" dirty="0"/>
              <a:t>联系电话：</a:t>
            </a:r>
            <a:r>
              <a:rPr lang="en-US" altLang="zh-CN" sz="3200" b="1" dirty="0"/>
              <a:t>13528881991</a:t>
            </a:r>
            <a:br>
              <a:rPr lang="en-US" altLang="zh-CN" sz="2800" b="1" dirty="0"/>
            </a:br>
            <a:endParaRPr lang="en-US" altLang="zh-CN" sz="2800" b="1" dirty="0">
              <a:solidFill>
                <a:srgbClr val="33259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05F327-4718-4A15-B645-F6696508FF1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-231775"/>
            <a:ext cx="8229600" cy="17367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（一）数理逻辑部分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4213" y="170815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150000"/>
              </a:spcBef>
              <a:defRPr/>
            </a:pPr>
            <a:r>
              <a:rPr lang="zh-CN" altLang="en-US" sz="36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  <a:r>
              <a:rPr lang="en-US" altLang="zh-CN" sz="36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章  命题逻辑</a:t>
            </a:r>
            <a:endParaRPr lang="en-US" altLang="zh-CN" sz="3600" b="1" kern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485" name="AutoShape 3"/>
          <p:cNvSpPr>
            <a:spLocks noChangeArrowheads="1"/>
          </p:cNvSpPr>
          <p:nvPr/>
        </p:nvSpPr>
        <p:spPr bwMode="auto">
          <a:xfrm>
            <a:off x="1331913" y="2874963"/>
            <a:ext cx="2154237" cy="1524000"/>
          </a:xfrm>
          <a:prstGeom prst="flowChartMultidocumen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45000"/>
              </a:spcBef>
              <a:buClr>
                <a:srgbClr val="99CCCC"/>
              </a:buClr>
              <a:buSzTx/>
              <a:buFontTx/>
              <a:buNone/>
            </a:pPr>
            <a:r>
              <a:rPr kumimoji="1" lang="zh-CN" altLang="en-US" sz="2800" b="1">
                <a:ea typeface="黑体" panose="02010609060101010101" pitchFamily="49" charset="-122"/>
              </a:rPr>
              <a:t>前提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3597275" y="2976563"/>
            <a:ext cx="2740025" cy="1143000"/>
          </a:xfrm>
          <a:prstGeom prst="notchedRightArrow">
            <a:avLst>
              <a:gd name="adj1" fmla="val 50000"/>
              <a:gd name="adj2" fmla="val 59931"/>
            </a:avLst>
          </a:prstGeom>
          <a:noFill/>
          <a:ln w="38100">
            <a:solidFill>
              <a:srgbClr val="9ED6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45000"/>
              </a:spcBef>
              <a:buClr>
                <a:srgbClr val="99CCCC"/>
              </a:buClr>
              <a:buSzTx/>
              <a:buFontTx/>
              <a:buNone/>
            </a:pPr>
            <a:r>
              <a:rPr kumimoji="1" lang="zh-CN" altLang="en-US" sz="2400" b="1">
                <a:ea typeface="黑体" panose="02010609060101010101" pitchFamily="49" charset="-122"/>
              </a:rPr>
              <a:t>推理（规则）</a:t>
            </a:r>
          </a:p>
        </p:txBody>
      </p:sp>
      <p:sp>
        <p:nvSpPr>
          <p:cNvPr id="20487" name="AutoShape 4"/>
          <p:cNvSpPr>
            <a:spLocks noChangeArrowheads="1"/>
          </p:cNvSpPr>
          <p:nvPr/>
        </p:nvSpPr>
        <p:spPr bwMode="auto">
          <a:xfrm>
            <a:off x="6450013" y="2874963"/>
            <a:ext cx="2068512" cy="1524000"/>
          </a:xfrm>
          <a:prstGeom prst="flowChartDocumen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45000"/>
              </a:spcBef>
              <a:buClr>
                <a:srgbClr val="99CCCC"/>
              </a:buClr>
              <a:buSzTx/>
              <a:buFontTx/>
              <a:buNone/>
            </a:pPr>
            <a:r>
              <a:rPr kumimoji="1" lang="zh-CN" altLang="en-US" sz="2800" b="1"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84213" y="5189538"/>
            <a:ext cx="822960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150000"/>
              </a:spcBef>
              <a:defRPr/>
            </a:pPr>
            <a:r>
              <a:rPr lang="zh-CN" altLang="en-US" sz="36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  <a:r>
              <a:rPr lang="en-US" altLang="zh-CN" sz="36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章  一阶逻辑（谓词逻辑）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DC878C-371E-4B7A-8E27-A917B4E2842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3879" y="128245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复合联结词</a:t>
            </a:r>
            <a:r>
              <a:rPr lang="zh-CN" altLang="en-US" sz="4000" b="1" dirty="0"/>
              <a:t> 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879" y="1228725"/>
            <a:ext cx="8569325" cy="4467225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定义：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与非式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</a:rPr>
              <a:t>的否定</a:t>
            </a:r>
            <a:r>
              <a:rPr lang="zh-CN" altLang="en-US" b="1" i="1" dirty="0">
                <a:latin typeface="Times New Roman" panose="02020603050405020304" pitchFamily="18" charset="0"/>
              </a:rPr>
              <a:t>”      </a:t>
            </a:r>
            <a:r>
              <a:rPr lang="en-US" altLang="zh-CN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(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（</a:t>
            </a:r>
            <a:r>
              <a:rPr lang="en-US" altLang="zh-CN" sz="2800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同为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时为假，其余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种情况为真）</a:t>
            </a:r>
            <a:endParaRPr lang="en-US" altLang="zh-CN" sz="2800" b="1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或非式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</a:rPr>
              <a:t>的否定</a:t>
            </a:r>
            <a:r>
              <a:rPr lang="zh-CN" altLang="en-US" b="1" i="1" dirty="0">
                <a:latin typeface="Times New Roman" panose="02020603050405020304" pitchFamily="18" charset="0"/>
              </a:rPr>
              <a:t>”      </a:t>
            </a:r>
            <a:r>
              <a:rPr lang="en-US" altLang="zh-CN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(</a:t>
            </a:r>
            <a:r>
              <a:rPr lang="en-US" altLang="zh-CN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/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（</a:t>
            </a:r>
            <a:r>
              <a:rPr lang="en-US" altLang="zh-CN" sz="2800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同为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时为真，其余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种情况为假）</a:t>
            </a:r>
            <a:endParaRPr lang="en-US" altLang="zh-CN" sz="2800" b="1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 问题：多少个联结词最合适？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138E09-D0DB-4410-B0F1-64908731B74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9118" y="95890"/>
            <a:ext cx="8002588" cy="91757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联结词的全功能集</a:t>
            </a:r>
            <a:r>
              <a:rPr lang="zh-CN" altLang="en-US" sz="4000" b="1" dirty="0"/>
              <a:t> 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118" y="1360045"/>
            <a:ext cx="8229600" cy="1656655"/>
          </a:xfrm>
        </p:spPr>
        <p:txBody>
          <a:bodyPr/>
          <a:lstStyle/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在一个联结词的集合中，如果一个联结词可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由集合中的其他联结词定义，则称此联结词为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冗余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的联结词</a:t>
            </a:r>
            <a:r>
              <a:rPr lang="zh-CN" altLang="en-US" sz="2800" b="1" dirty="0">
                <a:latin typeface="宋体" panose="02010600030101010101" pitchFamily="2" charset="-122"/>
              </a:rPr>
              <a:t>，否则称为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独立的联结词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6171" y="3299750"/>
            <a:ext cx="8229600" cy="29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rgbClr val="00007A"/>
                </a:solidFill>
                <a:latin typeface="宋体" panose="02010600030101010101" pitchFamily="2" charset="-122"/>
              </a:rPr>
              <a:t>例如</a:t>
            </a:r>
            <a:r>
              <a:rPr lang="en-US" altLang="zh-CN" sz="2400" b="1" kern="0" dirty="0">
                <a:solidFill>
                  <a:srgbClr val="00007A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kern="0" dirty="0">
                <a:solidFill>
                  <a:srgbClr val="00007A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400" b="1" kern="0" dirty="0">
                <a:solidFill>
                  <a:schemeClr val="bg2"/>
                </a:solidFill>
                <a:latin typeface="宋体" panose="02010600030101010101" pitchFamily="2" charset="-122"/>
              </a:rPr>
              <a:t>联结词</a:t>
            </a:r>
            <a:r>
              <a:rPr lang="zh-CN" altLang="en-US" sz="2400" b="1" kern="0" dirty="0">
                <a:solidFill>
                  <a:srgbClr val="00007A"/>
                </a:solidFill>
                <a:latin typeface="宋体" panose="02010600030101010101" pitchFamily="2" charset="-122"/>
              </a:rPr>
              <a:t>集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 kern="0" dirty="0">
                <a:solidFill>
                  <a:srgbClr val="00007A"/>
                </a:solidFill>
                <a:latin typeface="宋体" panose="02010600030101010101" pitchFamily="2" charset="-122"/>
              </a:rPr>
              <a:t>中，由于</a:t>
            </a:r>
            <a:endParaRPr lang="zh-CN" altLang="en-US" sz="2400" b="1" kern="0" dirty="0">
              <a:solidFill>
                <a:srgbClr val="0000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400" b="1" i="1" kern="0" dirty="0" err="1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kern="0" dirty="0" err="1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kern="0" dirty="0" err="1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400" b="1" i="1" kern="0" dirty="0" err="1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kern="0" dirty="0" err="1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 kern="0" dirty="0" err="1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rgbClr val="00007A"/>
                </a:solidFill>
                <a:latin typeface="宋体" panose="02010600030101010101" pitchFamily="2" charset="-122"/>
              </a:rPr>
              <a:t>所以，</a:t>
            </a:r>
            <a:r>
              <a:rPr lang="zh-CN" altLang="en-US" sz="2400" b="1" kern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b="1" kern="0" dirty="0">
                <a:solidFill>
                  <a:schemeClr val="bg2"/>
                </a:solidFill>
                <a:latin typeface="宋体" panose="02010600030101010101" pitchFamily="2" charset="-122"/>
              </a:rPr>
              <a:t>为冗余的联结词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sz="2400" b="1" kern="0" dirty="0">
                <a:solidFill>
                  <a:schemeClr val="bg2"/>
                </a:solidFill>
                <a:latin typeface="宋体" panose="02010600030101010101" pitchFamily="2" charset="-122"/>
              </a:rPr>
              <a:t>类似地，</a:t>
            </a:r>
            <a:r>
              <a:rPr lang="zh-CN" altLang="en-US" sz="2400" b="1" kern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sz="2400" b="1" kern="0" dirty="0">
                <a:solidFill>
                  <a:schemeClr val="bg2"/>
                </a:solidFill>
                <a:latin typeface="宋体" panose="02010600030101010101" pitchFamily="2" charset="-122"/>
              </a:rPr>
              <a:t>也是冗余的联结词。</a:t>
            </a:r>
            <a:r>
              <a:rPr lang="en-US" altLang="zh-CN" sz="2400" b="1" kern="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solidFill>
                  <a:srgbClr val="00007A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kern="0" dirty="0">
                <a:solidFill>
                  <a:srgbClr val="00007A"/>
                </a:solidFill>
                <a:latin typeface="宋体" panose="02010600030101010101" pitchFamily="2" charset="-122"/>
              </a:rPr>
              <a:t>又在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 kern="0" dirty="0">
                <a:solidFill>
                  <a:srgbClr val="00007A"/>
                </a:solidFill>
                <a:latin typeface="宋体" panose="02010600030101010101" pitchFamily="2" charset="-122"/>
              </a:rPr>
              <a:t>中，由于</a:t>
            </a:r>
            <a:r>
              <a:rPr lang="en-US" altLang="zh-CN" sz="2400" b="1" i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(</a:t>
            </a:r>
            <a:r>
              <a:rPr lang="en-US" altLang="zh-CN" sz="2400" b="1" i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400" b="1" i="1" kern="0" dirty="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kern="0" dirty="0">
                <a:solidFill>
                  <a:srgbClr val="00007A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 kern="0" dirty="0">
              <a:solidFill>
                <a:srgbClr val="0000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rgbClr val="00007A"/>
                </a:solidFill>
                <a:latin typeface="宋体" panose="02010600030101010101" pitchFamily="2" charset="-122"/>
              </a:rPr>
              <a:t>所以，</a:t>
            </a:r>
            <a:r>
              <a:rPr lang="zh-CN" altLang="en-US" sz="2400" b="1" kern="0" dirty="0">
                <a:solidFill>
                  <a:srgbClr val="0000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400" b="1" kern="0" dirty="0">
                <a:solidFill>
                  <a:srgbClr val="00007A"/>
                </a:solidFill>
                <a:latin typeface="宋体" panose="02010600030101010101" pitchFamily="2" charset="-122"/>
              </a:rPr>
              <a:t>是冗余的联结词，但</a:t>
            </a:r>
            <a:r>
              <a:rPr lang="en-US" altLang="zh-C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无冗余的联结词</a:t>
            </a:r>
            <a:r>
              <a:rPr lang="zh-CN" altLang="en-US" sz="2400" b="1" kern="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kern="0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rgbClr val="00007A"/>
                </a:solidFill>
                <a:latin typeface="宋体" panose="02010600030101010101" pitchFamily="2" charset="-122"/>
              </a:rPr>
              <a:t>类似地，</a:t>
            </a:r>
            <a:r>
              <a:rPr lang="zh-CN" altLang="en-US" sz="2400" b="1" kern="0" dirty="0">
                <a:solidFill>
                  <a:srgbClr val="0000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400" b="1" kern="0" dirty="0">
                <a:solidFill>
                  <a:srgbClr val="00007A"/>
                </a:solidFill>
                <a:latin typeface="宋体" panose="02010600030101010101" pitchFamily="2" charset="-122"/>
              </a:rPr>
              <a:t>也是冗余的联结词，但</a:t>
            </a:r>
            <a:r>
              <a:rPr lang="en-US" altLang="zh-C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zh-CN" altLang="en-US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无冗余的联结词</a:t>
            </a:r>
            <a:r>
              <a:rPr lang="zh-CN" altLang="en-US" sz="2400" b="1" kern="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kern="0" dirty="0">
              <a:solidFill>
                <a:srgbClr val="33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322826-1770-46F8-81EE-6A63E2F2746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-128588"/>
            <a:ext cx="8229600" cy="1371601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联结词的全功能集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81125"/>
            <a:ext cx="8229600" cy="2047875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宋体" panose="02010600030101010101" pitchFamily="2" charset="-122"/>
              </a:rPr>
              <a:t>是一个联结词集合，如果任何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latin typeface="宋体" panose="02010600030101010101" pitchFamily="2" charset="-122"/>
              </a:rPr>
              <a:t>元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真值函数都可以由仅含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宋体" panose="02010600030101010101" pitchFamily="2" charset="-122"/>
              </a:rPr>
              <a:t>中的联结词构成的公式表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示，则称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联结词全功能集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zh-CN" altLang="en-US" sz="2800" b="1" dirty="0">
                <a:latin typeface="宋体" panose="02010600030101010101" pitchFamily="2" charset="-122"/>
              </a:rPr>
              <a:t>联结词全功能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集不含冗余的联结词，则称为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极小功能集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6875" y="3497573"/>
            <a:ext cx="822960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说明：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latin typeface="宋体" panose="02010600030101010101" pitchFamily="2" charset="-122"/>
              </a:rPr>
              <a:t>若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kern="0" dirty="0">
                <a:latin typeface="宋体" panose="02010600030101010101" pitchFamily="2" charset="-122"/>
              </a:rPr>
              <a:t>是联结词全功能集，则任何命题公式都可用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宋体" panose="02010600030101010101" pitchFamily="2" charset="-122"/>
              </a:rPr>
              <a:t>中的联结词表示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latin typeface="宋体" panose="02010600030101010101" pitchFamily="2" charset="-122"/>
              </a:rPr>
              <a:t>若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kern="0" dirty="0">
                <a:latin typeface="宋体" panose="02010600030101010101" pitchFamily="2" charset="-122"/>
              </a:rPr>
              <a:t>是两个联结词集合，且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b="1" kern="0" dirty="0">
                <a:sym typeface="Symbol" panose="05050102010706020507" pitchFamily="18" charset="2"/>
              </a:rPr>
              <a:t></a:t>
            </a:r>
            <a:r>
              <a:rPr lang="en-US" altLang="zh-CN" sz="2800" b="1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b="1" kern="0" dirty="0">
                <a:latin typeface="宋体" panose="02010600030101010101" pitchFamily="2" charset="-122"/>
              </a:rPr>
              <a:t>若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kern="0" dirty="0">
                <a:latin typeface="宋体" panose="02010600030101010101" pitchFamily="2" charset="-122"/>
              </a:rPr>
              <a:t>是全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宋体" panose="02010600030101010101" pitchFamily="2" charset="-122"/>
              </a:rPr>
              <a:t>功能集，则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kern="0" dirty="0">
                <a:latin typeface="宋体" panose="02010600030101010101" pitchFamily="2" charset="-122"/>
              </a:rPr>
              <a:t>也是全功能集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F1B0BD-AD0C-4DDD-A1F5-68087E58D6B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23987"/>
            <a:ext cx="7931150" cy="4556125"/>
          </a:xfrm>
          <a:solidFill>
            <a:srgbClr val="D9F1FF"/>
          </a:solidFill>
          <a:ln w="28575">
            <a:solidFill>
              <a:srgbClr val="003399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 (2)</a:t>
            </a: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 (4) </a:t>
            </a: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 (5) </a:t>
            </a: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 (6) 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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 (7) S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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},{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等则不是联结词全功能集。</a:t>
            </a:r>
            <a:r>
              <a:rPr lang="en-US" altLang="zh-CN" b="1" dirty="0"/>
              <a:t> </a:t>
            </a:r>
          </a:p>
        </p:txBody>
      </p:sp>
      <p:sp>
        <p:nvSpPr>
          <p:cNvPr id="154629" name="AutoShape 5"/>
          <p:cNvSpPr>
            <a:spLocks/>
          </p:cNvSpPr>
          <p:nvPr/>
        </p:nvSpPr>
        <p:spPr bwMode="auto">
          <a:xfrm>
            <a:off x="3707904" y="2737643"/>
            <a:ext cx="215900" cy="2447925"/>
          </a:xfrm>
          <a:prstGeom prst="rightBrace">
            <a:avLst>
              <a:gd name="adj1" fmla="val 63883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54630" name="Text Box 7"/>
          <p:cNvSpPr txBox="1">
            <a:spLocks noChangeArrowheads="1"/>
          </p:cNvSpPr>
          <p:nvPr/>
        </p:nvSpPr>
        <p:spPr bwMode="auto">
          <a:xfrm>
            <a:off x="3923804" y="3702048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极小全功能集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285204"/>
            <a:ext cx="58448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联结词的全功能集</a:t>
            </a:r>
            <a:r>
              <a:rPr lang="en-US" altLang="zh-CN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D2E06C-6FF9-4BC4-8364-73B8513E98F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395536" y="4137255"/>
            <a:ext cx="8382000" cy="272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 (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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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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</a:p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p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 q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((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q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  (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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 (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q)</a:t>
            </a:r>
            <a:endParaRPr lang="en-US" altLang="zh-CN" sz="28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 (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 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 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 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  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p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 q (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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)  ( 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 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 (q  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2800" b="1" dirty="0">
              <a:solidFill>
                <a:srgbClr val="00B05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en-US" altLang="zh-CN" sz="28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97047"/>
            <a:ext cx="7345362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联结词的全功能集实例</a:t>
            </a:r>
            <a:endParaRPr lang="zh-CN" altLang="en-US" sz="4400" dirty="0">
              <a:latin typeface="Arial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4800" y="1297940"/>
            <a:ext cx="8382000" cy="285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</a:rPr>
              <a:t>如已知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800" b="1" dirty="0">
                <a:latin typeface="Times New Roman" pitchFamily="18" charset="0"/>
              </a:rPr>
              <a:t>是全功能集，证明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800" b="1" dirty="0">
                <a:latin typeface="Times New Roman" pitchFamily="18" charset="0"/>
              </a:rPr>
              <a:t>也是全功能集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   </a:t>
            </a:r>
            <a:r>
              <a:rPr lang="zh-CN" altLang="en-US" sz="2800" b="1" dirty="0">
                <a:latin typeface="Times New Roman" pitchFamily="18" charset="0"/>
              </a:rPr>
              <a:t>证：因为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800" b="1" dirty="0">
                <a:latin typeface="Times New Roman" pitchFamily="18" charset="0"/>
              </a:rPr>
              <a:t>是全功能集，任意一个真值函数可以用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800" b="1" dirty="0">
                <a:latin typeface="Times New Roman" pitchFamily="18" charset="0"/>
              </a:rPr>
              <a:t>联结词的命题公式表示。</a:t>
            </a:r>
          </a:p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对于任意的命题公式，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因此</a:t>
            </a:r>
            <a:r>
              <a:rPr lang="zh-CN" altLang="en-US" sz="2800" b="1" dirty="0">
                <a:latin typeface="Times New Roman" pitchFamily="18" charset="0"/>
              </a:rPr>
              <a:t>任意一个真值函数可以用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800" b="1" dirty="0">
                <a:latin typeface="Times New Roman" pitchFamily="18" charset="0"/>
              </a:rPr>
              <a:t>联结词的命题公式表示。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05ED81-651C-4A49-91A2-C37FDABA99B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-81887"/>
            <a:ext cx="8229600" cy="14716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1.6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组合电路</a:t>
            </a:r>
            <a:endParaRPr lang="en-US" altLang="zh-CN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8089"/>
            <a:ext cx="8229600" cy="350043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组合电路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逻辑门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与门</a:t>
            </a:r>
            <a:r>
              <a:rPr lang="en-US" altLang="zh-CN" b="1" dirty="0">
                <a:latin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</a:rPr>
              <a:t>或门</a:t>
            </a:r>
            <a:r>
              <a:rPr lang="en-US" altLang="zh-CN" b="1" dirty="0">
                <a:latin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</a:rPr>
              <a:t>非门</a:t>
            </a:r>
            <a:r>
              <a:rPr lang="en-US" altLang="zh-CN" b="1" dirty="0">
                <a:latin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</a:rPr>
              <a:t>与非门</a:t>
            </a:r>
            <a:r>
              <a:rPr lang="en-US" altLang="zh-CN" b="1" dirty="0">
                <a:latin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</a:rPr>
              <a:t>或非门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奎因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莫可拉斯基方法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251520" y="-19145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组合电路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092" y="1458103"/>
            <a:ext cx="8868908" cy="16847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逻辑门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: </a:t>
            </a:r>
            <a:r>
              <a:rPr lang="zh-CN" sz="2800" b="1" dirty="0">
                <a:latin typeface="+mn-ea"/>
                <a:cs typeface="Times New Roman" pitchFamily="18" charset="0"/>
              </a:rPr>
              <a:t>实现逻辑运算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的</a:t>
            </a:r>
            <a:r>
              <a:rPr lang="zh-CN" sz="2800" b="1" dirty="0">
                <a:latin typeface="+mn-ea"/>
                <a:cs typeface="Times New Roman" pitchFamily="18" charset="0"/>
              </a:rPr>
              <a:t>电子元件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。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+mn-ea"/>
                <a:cs typeface="Times New Roman" pitchFamily="18" charset="0"/>
              </a:rPr>
              <a:t>          </a:t>
            </a:r>
            <a:r>
              <a:rPr lang="zh-CN" sz="2800" b="1" dirty="0">
                <a:solidFill>
                  <a:schemeClr val="bg2"/>
                </a:solidFill>
                <a:latin typeface="+mn-ea"/>
                <a:cs typeface="Times New Roman" pitchFamily="18" charset="0"/>
              </a:rPr>
              <a:t>与门</a:t>
            </a:r>
            <a:r>
              <a:rPr lang="zh-CN" altLang="en-US" sz="2800" b="1" dirty="0">
                <a:solidFill>
                  <a:schemeClr val="bg2"/>
                </a:solidFill>
                <a:latin typeface="+mn-ea"/>
                <a:cs typeface="Times New Roman" pitchFamily="18" charset="0"/>
              </a:rPr>
              <a:t>、</a:t>
            </a:r>
            <a:r>
              <a:rPr lang="zh-CN" sz="2800" b="1" dirty="0">
                <a:solidFill>
                  <a:schemeClr val="bg2"/>
                </a:solidFill>
                <a:latin typeface="+mn-ea"/>
                <a:cs typeface="Times New Roman" pitchFamily="18" charset="0"/>
              </a:rPr>
              <a:t>或门</a:t>
            </a:r>
            <a:r>
              <a:rPr lang="zh-CN" altLang="en-US" sz="2800" b="1" dirty="0">
                <a:solidFill>
                  <a:schemeClr val="bg2"/>
                </a:solidFill>
                <a:latin typeface="+mn-ea"/>
                <a:cs typeface="Times New Roman" pitchFamily="18" charset="0"/>
              </a:rPr>
              <a:t>、</a:t>
            </a:r>
            <a:r>
              <a:rPr lang="zh-CN" sz="2800" b="1" dirty="0">
                <a:solidFill>
                  <a:schemeClr val="bg2"/>
                </a:solidFill>
                <a:latin typeface="+mn-ea"/>
                <a:cs typeface="Times New Roman" pitchFamily="18" charset="0"/>
              </a:rPr>
              <a:t>非门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。</a:t>
            </a:r>
            <a:endParaRPr lang="en-US" sz="2800" b="1" dirty="0">
              <a:latin typeface="+mn-ea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组合电路</a:t>
            </a:r>
            <a:r>
              <a:rPr lang="en-US" sz="2800" b="1" dirty="0">
                <a:latin typeface="+mn-ea"/>
                <a:cs typeface="Times New Roman" pitchFamily="18" charset="0"/>
              </a:rPr>
              <a:t>:</a:t>
            </a:r>
            <a:r>
              <a:rPr lang="zh-CN" sz="2800" b="1" dirty="0">
                <a:latin typeface="+mn-ea"/>
                <a:cs typeface="Times New Roman" pitchFamily="18" charset="0"/>
              </a:rPr>
              <a:t>实现命题公式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的由电子</a:t>
            </a:r>
            <a:r>
              <a:rPr lang="zh-CN" sz="2800" b="1" dirty="0">
                <a:latin typeface="+mn-ea"/>
                <a:cs typeface="Times New Roman" pitchFamily="18" charset="0"/>
              </a:rPr>
              <a:t>元件组成的电路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。</a:t>
            </a:r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917526" y="6099743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83007B-8308-42FE-91B6-85D10719B8A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60773" name="组合 66"/>
          <p:cNvGrpSpPr>
            <a:grpSpLocks/>
          </p:cNvGrpSpPr>
          <p:nvPr/>
        </p:nvGrpSpPr>
        <p:grpSpPr bwMode="auto">
          <a:xfrm>
            <a:off x="499170" y="3827198"/>
            <a:ext cx="7715250" cy="1739900"/>
            <a:chOff x="571472" y="4190189"/>
            <a:chExt cx="7715304" cy="1739124"/>
          </a:xfrm>
        </p:grpSpPr>
        <p:sp>
          <p:nvSpPr>
            <p:cNvPr id="160782" name="Text Box 27"/>
            <p:cNvSpPr txBox="1">
              <a:spLocks noChangeArrowheads="1"/>
            </p:cNvSpPr>
            <p:nvPr/>
          </p:nvSpPr>
          <p:spPr bwMode="auto">
            <a:xfrm>
              <a:off x="856569" y="5214950"/>
              <a:ext cx="1584848" cy="6109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latin typeface="Calibri" panose="020F0502020204030204" pitchFamily="34" charset="0"/>
                </a:rPr>
                <a:t>与门</a:t>
              </a:r>
              <a:endParaRPr lang="zh-CN" altLang="zh-CN" b="1"/>
            </a:p>
          </p:txBody>
        </p:sp>
        <p:sp>
          <p:nvSpPr>
            <p:cNvPr id="160783" name="Text Box 28"/>
            <p:cNvSpPr txBox="1">
              <a:spLocks noChangeArrowheads="1"/>
            </p:cNvSpPr>
            <p:nvPr/>
          </p:nvSpPr>
          <p:spPr bwMode="auto">
            <a:xfrm>
              <a:off x="3571194" y="5237451"/>
              <a:ext cx="1621174" cy="6109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latin typeface="Calibri" panose="020F0502020204030204" pitchFamily="34" charset="0"/>
                </a:rPr>
                <a:t>或门</a:t>
              </a:r>
              <a:endParaRPr lang="zh-CN" altLang="zh-CN" b="1"/>
            </a:p>
          </p:txBody>
        </p:sp>
        <p:sp>
          <p:nvSpPr>
            <p:cNvPr id="160784" name="Text Box 29"/>
            <p:cNvSpPr txBox="1">
              <a:spLocks noChangeArrowheads="1"/>
            </p:cNvSpPr>
            <p:nvPr/>
          </p:nvSpPr>
          <p:spPr bwMode="auto">
            <a:xfrm>
              <a:off x="6258583" y="5296839"/>
              <a:ext cx="1597193" cy="6324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latin typeface="Calibri" panose="020F0502020204030204" pitchFamily="34" charset="0"/>
                </a:rPr>
                <a:t>非门</a:t>
              </a:r>
              <a:endParaRPr lang="zh-CN" altLang="zh-CN" b="1"/>
            </a:p>
          </p:txBody>
        </p:sp>
        <p:sp>
          <p:nvSpPr>
            <p:cNvPr id="160785" name="AutoShape 32"/>
            <p:cNvSpPr>
              <a:spLocks noChangeArrowheads="1"/>
            </p:cNvSpPr>
            <p:nvPr/>
          </p:nvSpPr>
          <p:spPr bwMode="auto">
            <a:xfrm>
              <a:off x="1543918" y="4357694"/>
              <a:ext cx="488101" cy="500066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0786" name="Text Box 36"/>
            <p:cNvSpPr txBox="1">
              <a:spLocks noChangeArrowheads="1"/>
            </p:cNvSpPr>
            <p:nvPr/>
          </p:nvSpPr>
          <p:spPr bwMode="auto">
            <a:xfrm>
              <a:off x="571472" y="4214818"/>
              <a:ext cx="35719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787" name="Text Box 38"/>
            <p:cNvSpPr txBox="1">
              <a:spLocks noChangeArrowheads="1"/>
            </p:cNvSpPr>
            <p:nvPr/>
          </p:nvSpPr>
          <p:spPr bwMode="auto">
            <a:xfrm>
              <a:off x="2143108" y="4190189"/>
              <a:ext cx="1071570" cy="45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788" name="AutoShape 40"/>
            <p:cNvSpPr>
              <a:spLocks noChangeArrowheads="1"/>
            </p:cNvSpPr>
            <p:nvPr/>
          </p:nvSpPr>
          <p:spPr bwMode="auto">
            <a:xfrm flipH="1">
              <a:off x="4105163" y="4429132"/>
              <a:ext cx="566185" cy="432952"/>
            </a:xfrm>
            <a:prstGeom prst="flowChartOnlineStora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0789" name="Text Box 46"/>
            <p:cNvSpPr txBox="1">
              <a:spLocks noChangeArrowheads="1"/>
            </p:cNvSpPr>
            <p:nvPr/>
          </p:nvSpPr>
          <p:spPr bwMode="auto">
            <a:xfrm>
              <a:off x="4850515" y="4207659"/>
              <a:ext cx="1007369" cy="50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∨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0790" name="Group 48"/>
            <p:cNvGrpSpPr>
              <a:grpSpLocks/>
            </p:cNvGrpSpPr>
            <p:nvPr/>
          </p:nvGrpSpPr>
          <p:grpSpPr bwMode="auto">
            <a:xfrm>
              <a:off x="6989873" y="4451494"/>
              <a:ext cx="410440" cy="406266"/>
              <a:chOff x="8047" y="2015"/>
              <a:chExt cx="302" cy="242"/>
            </a:xfrm>
          </p:grpSpPr>
          <p:sp>
            <p:nvSpPr>
              <p:cNvPr id="160796" name="AutoShape 49"/>
              <p:cNvSpPr>
                <a:spLocks noChangeArrowheads="1"/>
              </p:cNvSpPr>
              <p:nvPr/>
            </p:nvSpPr>
            <p:spPr bwMode="auto">
              <a:xfrm rot="5400000">
                <a:off x="8041" y="2021"/>
                <a:ext cx="242" cy="23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60797" name="Oval 50"/>
              <p:cNvSpPr>
                <a:spLocks noChangeArrowheads="1"/>
              </p:cNvSpPr>
              <p:nvPr/>
            </p:nvSpPr>
            <p:spPr bwMode="auto">
              <a:xfrm>
                <a:off x="8268" y="2102"/>
                <a:ext cx="81" cy="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60791" name="Text Box 54"/>
            <p:cNvSpPr txBox="1">
              <a:spLocks noChangeArrowheads="1"/>
            </p:cNvSpPr>
            <p:nvPr/>
          </p:nvSpPr>
          <p:spPr bwMode="auto">
            <a:xfrm>
              <a:off x="7630363" y="4206598"/>
              <a:ext cx="656413" cy="436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792" name="Text Box 36"/>
            <p:cNvSpPr txBox="1">
              <a:spLocks noChangeArrowheads="1"/>
            </p:cNvSpPr>
            <p:nvPr/>
          </p:nvSpPr>
          <p:spPr bwMode="auto">
            <a:xfrm>
              <a:off x="571472" y="4429132"/>
              <a:ext cx="35719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793" name="Text Box 36"/>
            <p:cNvSpPr txBox="1">
              <a:spLocks noChangeArrowheads="1"/>
            </p:cNvSpPr>
            <p:nvPr/>
          </p:nvSpPr>
          <p:spPr bwMode="auto">
            <a:xfrm>
              <a:off x="3286116" y="4286256"/>
              <a:ext cx="35719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794" name="Text Box 36"/>
            <p:cNvSpPr txBox="1">
              <a:spLocks noChangeArrowheads="1"/>
            </p:cNvSpPr>
            <p:nvPr/>
          </p:nvSpPr>
          <p:spPr bwMode="auto">
            <a:xfrm>
              <a:off x="3286116" y="4500570"/>
              <a:ext cx="35719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795" name="Text Box 36"/>
            <p:cNvSpPr txBox="1">
              <a:spLocks noChangeArrowheads="1"/>
            </p:cNvSpPr>
            <p:nvPr/>
          </p:nvSpPr>
          <p:spPr bwMode="auto">
            <a:xfrm>
              <a:off x="6000760" y="4357694"/>
              <a:ext cx="35719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直接箭头连接符 36"/>
          <p:cNvCxnSpPr/>
          <p:nvPr/>
        </p:nvCxnSpPr>
        <p:spPr>
          <a:xfrm>
            <a:off x="7307958" y="4290748"/>
            <a:ext cx="5762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371333" y="4290748"/>
            <a:ext cx="5762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644133" y="4290748"/>
            <a:ext cx="5762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563045" y="4219310"/>
            <a:ext cx="576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563045" y="4389173"/>
            <a:ext cx="576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978720" y="4290748"/>
            <a:ext cx="576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899220" y="4146285"/>
            <a:ext cx="576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99220" y="4362185"/>
            <a:ext cx="576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22405" y="112538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组合电路的例子</a:t>
            </a:r>
          </a:p>
        </p:txBody>
      </p:sp>
      <p:sp>
        <p:nvSpPr>
          <p:cNvPr id="161795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8F98E5-51B8-4B2C-A369-B114BBA39F2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00063" y="1857375"/>
            <a:ext cx="7929562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(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∨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)∧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的组合电路</a:t>
            </a:r>
            <a:endParaRPr 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1797" name="Text Box 9"/>
          <p:cNvSpPr txBox="1">
            <a:spLocks noChangeArrowheads="1"/>
          </p:cNvSpPr>
          <p:nvPr/>
        </p:nvSpPr>
        <p:spPr bwMode="auto">
          <a:xfrm>
            <a:off x="822325" y="2643188"/>
            <a:ext cx="3921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1798" name="组合 45"/>
          <p:cNvGrpSpPr>
            <a:grpSpLocks/>
          </p:cNvGrpSpPr>
          <p:nvPr/>
        </p:nvGrpSpPr>
        <p:grpSpPr bwMode="auto">
          <a:xfrm>
            <a:off x="1143000" y="2857500"/>
            <a:ext cx="2581275" cy="1473200"/>
            <a:chOff x="1705624" y="2955603"/>
            <a:chExt cx="1442824" cy="679450"/>
          </a:xfrm>
        </p:grpSpPr>
        <p:sp>
          <p:nvSpPr>
            <p:cNvPr id="161817" name="AutoShape 6"/>
            <p:cNvSpPr>
              <a:spLocks noChangeArrowheads="1"/>
            </p:cNvSpPr>
            <p:nvPr/>
          </p:nvSpPr>
          <p:spPr bwMode="auto">
            <a:xfrm flipH="1">
              <a:off x="2018067" y="2955603"/>
              <a:ext cx="306727" cy="168910"/>
            </a:xfrm>
            <a:prstGeom prst="flowChartOnlineStorag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61818" name="AutoShape 7"/>
            <p:cNvCxnSpPr>
              <a:cxnSpLocks noChangeShapeType="1"/>
            </p:cNvCxnSpPr>
            <p:nvPr/>
          </p:nvCxnSpPr>
          <p:spPr bwMode="auto">
            <a:xfrm>
              <a:off x="1705624" y="3000688"/>
              <a:ext cx="34800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819" name="AutoShape 8"/>
            <p:cNvCxnSpPr>
              <a:cxnSpLocks noChangeShapeType="1"/>
            </p:cNvCxnSpPr>
            <p:nvPr/>
          </p:nvCxnSpPr>
          <p:spPr bwMode="auto">
            <a:xfrm>
              <a:off x="1705624" y="3077523"/>
              <a:ext cx="348005" cy="69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1820" name="Group 12"/>
            <p:cNvGrpSpPr>
              <a:grpSpLocks/>
            </p:cNvGrpSpPr>
            <p:nvPr/>
          </p:nvGrpSpPr>
          <p:grpSpPr bwMode="auto">
            <a:xfrm>
              <a:off x="2091732" y="3481383"/>
              <a:ext cx="191784" cy="153670"/>
              <a:chOff x="8047" y="2015"/>
              <a:chExt cx="302" cy="242"/>
            </a:xfrm>
          </p:grpSpPr>
          <p:sp>
            <p:nvSpPr>
              <p:cNvPr id="161829" name="AutoShape 13"/>
              <p:cNvSpPr>
                <a:spLocks noChangeArrowheads="1"/>
              </p:cNvSpPr>
              <p:nvPr/>
            </p:nvSpPr>
            <p:spPr bwMode="auto">
              <a:xfrm rot="5400000">
                <a:off x="8041" y="2021"/>
                <a:ext cx="242" cy="23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61830" name="Oval 14"/>
              <p:cNvSpPr>
                <a:spLocks noChangeArrowheads="1"/>
              </p:cNvSpPr>
              <p:nvPr/>
            </p:nvSpPr>
            <p:spPr bwMode="auto">
              <a:xfrm>
                <a:off x="8268" y="2102"/>
                <a:ext cx="81" cy="7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cxnSp>
          <p:nvCxnSpPr>
            <p:cNvPr id="161821" name="AutoShape 15"/>
            <p:cNvCxnSpPr>
              <a:cxnSpLocks noChangeShapeType="1"/>
            </p:cNvCxnSpPr>
            <p:nvPr/>
          </p:nvCxnSpPr>
          <p:spPr bwMode="auto">
            <a:xfrm>
              <a:off x="1844699" y="3553138"/>
              <a:ext cx="24703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1822" name="AutoShape 17"/>
            <p:cNvSpPr>
              <a:spLocks noChangeArrowheads="1"/>
            </p:cNvSpPr>
            <p:nvPr/>
          </p:nvSpPr>
          <p:spPr bwMode="auto">
            <a:xfrm>
              <a:off x="2637871" y="3210873"/>
              <a:ext cx="226711" cy="175260"/>
            </a:xfrm>
            <a:prstGeom prst="flowChartDelay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61823" name="AutoShape 18"/>
            <p:cNvCxnSpPr>
              <a:cxnSpLocks noChangeShapeType="1"/>
            </p:cNvCxnSpPr>
            <p:nvPr/>
          </p:nvCxnSpPr>
          <p:spPr bwMode="auto">
            <a:xfrm>
              <a:off x="2862677" y="3308028"/>
              <a:ext cx="285771" cy="69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824" name="AutoShape 20"/>
            <p:cNvCxnSpPr>
              <a:cxnSpLocks noChangeShapeType="1"/>
            </p:cNvCxnSpPr>
            <p:nvPr/>
          </p:nvCxnSpPr>
          <p:spPr bwMode="auto">
            <a:xfrm>
              <a:off x="2321618" y="3042598"/>
              <a:ext cx="316253" cy="217805"/>
            </a:xfrm>
            <a:prstGeom prst="bentConnector3">
              <a:avLst>
                <a:gd name="adj1" fmla="val 4297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825" name="AutoShape 21"/>
            <p:cNvCxnSpPr>
              <a:cxnSpLocks noChangeShapeType="1"/>
            </p:cNvCxnSpPr>
            <p:nvPr/>
          </p:nvCxnSpPr>
          <p:spPr bwMode="auto">
            <a:xfrm flipV="1">
              <a:off x="2275895" y="3339778"/>
              <a:ext cx="369597" cy="21780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1826" name="Arc 22"/>
            <p:cNvSpPr>
              <a:spLocks/>
            </p:cNvSpPr>
            <p:nvPr/>
          </p:nvSpPr>
          <p:spPr bwMode="auto">
            <a:xfrm>
              <a:off x="1844699" y="3046408"/>
              <a:ext cx="68585" cy="78105"/>
            </a:xfrm>
            <a:custGeom>
              <a:avLst/>
              <a:gdLst>
                <a:gd name="T0" fmla="*/ 2147483646 w 25006"/>
                <a:gd name="T1" fmla="*/ 0 h 43200"/>
                <a:gd name="T2" fmla="*/ 0 w 25006"/>
                <a:gd name="T3" fmla="*/ 2147483646 h 43200"/>
                <a:gd name="T4" fmla="*/ 2147483646 w 25006"/>
                <a:gd name="T5" fmla="*/ 2147483646 h 43200"/>
                <a:gd name="T6" fmla="*/ 0 60000 65536"/>
                <a:gd name="T7" fmla="*/ 0 60000 65536"/>
                <a:gd name="T8" fmla="*/ 0 60000 65536"/>
                <a:gd name="T9" fmla="*/ 0 w 25006"/>
                <a:gd name="T10" fmla="*/ 0 h 43200"/>
                <a:gd name="T11" fmla="*/ 25006 w 2500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006" h="43200" fill="none" extrusionOk="0">
                  <a:moveTo>
                    <a:pt x="3405" y="0"/>
                  </a:moveTo>
                  <a:cubicBezTo>
                    <a:pt x="15335" y="0"/>
                    <a:pt x="25006" y="9670"/>
                    <a:pt x="25006" y="21600"/>
                  </a:cubicBezTo>
                  <a:cubicBezTo>
                    <a:pt x="25006" y="33529"/>
                    <a:pt x="15335" y="43200"/>
                    <a:pt x="3406" y="43200"/>
                  </a:cubicBezTo>
                  <a:cubicBezTo>
                    <a:pt x="2265" y="43200"/>
                    <a:pt x="1126" y="43109"/>
                    <a:pt x="0" y="42929"/>
                  </a:cubicBezTo>
                </a:path>
                <a:path w="25006" h="43200" stroke="0" extrusionOk="0">
                  <a:moveTo>
                    <a:pt x="3405" y="0"/>
                  </a:moveTo>
                  <a:cubicBezTo>
                    <a:pt x="15335" y="0"/>
                    <a:pt x="25006" y="9670"/>
                    <a:pt x="25006" y="21600"/>
                  </a:cubicBezTo>
                  <a:cubicBezTo>
                    <a:pt x="25006" y="33529"/>
                    <a:pt x="15335" y="43200"/>
                    <a:pt x="3406" y="43200"/>
                  </a:cubicBezTo>
                  <a:cubicBezTo>
                    <a:pt x="2265" y="43200"/>
                    <a:pt x="1126" y="43109"/>
                    <a:pt x="0" y="42929"/>
                  </a:cubicBezTo>
                  <a:lnTo>
                    <a:pt x="3406" y="21600"/>
                  </a:lnTo>
                  <a:lnTo>
                    <a:pt x="3405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1827" name="AutoShape 23"/>
            <p:cNvCxnSpPr>
              <a:cxnSpLocks noChangeShapeType="1"/>
            </p:cNvCxnSpPr>
            <p:nvPr/>
          </p:nvCxnSpPr>
          <p:spPr bwMode="auto">
            <a:xfrm>
              <a:off x="1848509" y="2993703"/>
              <a:ext cx="0" cy="527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828" name="AutoShape 24"/>
            <p:cNvCxnSpPr>
              <a:cxnSpLocks noChangeShapeType="1"/>
            </p:cNvCxnSpPr>
            <p:nvPr/>
          </p:nvCxnSpPr>
          <p:spPr bwMode="auto">
            <a:xfrm>
              <a:off x="1848509" y="3124513"/>
              <a:ext cx="0" cy="4216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1799" name="组合 46"/>
          <p:cNvGrpSpPr>
            <a:grpSpLocks/>
          </p:cNvGrpSpPr>
          <p:nvPr/>
        </p:nvGrpSpPr>
        <p:grpSpPr bwMode="auto">
          <a:xfrm>
            <a:off x="4805363" y="2786063"/>
            <a:ext cx="2481262" cy="1571625"/>
            <a:chOff x="4019731" y="4734878"/>
            <a:chExt cx="1353917" cy="679450"/>
          </a:xfrm>
        </p:grpSpPr>
        <p:sp>
          <p:nvSpPr>
            <p:cNvPr id="161806" name="AutoShape 26"/>
            <p:cNvSpPr>
              <a:spLocks noChangeArrowheads="1"/>
            </p:cNvSpPr>
            <p:nvPr/>
          </p:nvSpPr>
          <p:spPr bwMode="auto">
            <a:xfrm flipH="1">
              <a:off x="4243267" y="4734878"/>
              <a:ext cx="306727" cy="168910"/>
            </a:xfrm>
            <a:prstGeom prst="flowChartOnlineStorag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61807" name="AutoShape 27"/>
            <p:cNvCxnSpPr>
              <a:cxnSpLocks noChangeShapeType="1"/>
            </p:cNvCxnSpPr>
            <p:nvPr/>
          </p:nvCxnSpPr>
          <p:spPr bwMode="auto">
            <a:xfrm>
              <a:off x="4019731" y="4779963"/>
              <a:ext cx="259099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808" name="AutoShape 28"/>
            <p:cNvCxnSpPr>
              <a:cxnSpLocks noChangeShapeType="1"/>
            </p:cNvCxnSpPr>
            <p:nvPr/>
          </p:nvCxnSpPr>
          <p:spPr bwMode="auto">
            <a:xfrm>
              <a:off x="4019731" y="4856798"/>
              <a:ext cx="259099" cy="69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1809" name="Group 32"/>
            <p:cNvGrpSpPr>
              <a:grpSpLocks/>
            </p:cNvGrpSpPr>
            <p:nvPr/>
          </p:nvGrpSpPr>
          <p:grpSpPr bwMode="auto">
            <a:xfrm>
              <a:off x="4316932" y="5260658"/>
              <a:ext cx="191784" cy="153670"/>
              <a:chOff x="8047" y="2015"/>
              <a:chExt cx="302" cy="242"/>
            </a:xfrm>
          </p:grpSpPr>
          <p:sp>
            <p:nvSpPr>
              <p:cNvPr id="161815" name="AutoShape 33"/>
              <p:cNvSpPr>
                <a:spLocks noChangeArrowheads="1"/>
              </p:cNvSpPr>
              <p:nvPr/>
            </p:nvSpPr>
            <p:spPr bwMode="auto">
              <a:xfrm rot="5400000">
                <a:off x="8041" y="2021"/>
                <a:ext cx="242" cy="23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61816" name="Oval 34"/>
              <p:cNvSpPr>
                <a:spLocks noChangeArrowheads="1"/>
              </p:cNvSpPr>
              <p:nvPr/>
            </p:nvSpPr>
            <p:spPr bwMode="auto">
              <a:xfrm>
                <a:off x="8268" y="2102"/>
                <a:ext cx="81" cy="7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cxnSp>
          <p:nvCxnSpPr>
            <p:cNvPr id="161810" name="AutoShape 35"/>
            <p:cNvCxnSpPr>
              <a:cxnSpLocks noChangeShapeType="1"/>
            </p:cNvCxnSpPr>
            <p:nvPr/>
          </p:nvCxnSpPr>
          <p:spPr bwMode="auto">
            <a:xfrm flipV="1">
              <a:off x="4019731" y="5333048"/>
              <a:ext cx="297201" cy="38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1811" name="AutoShape 37"/>
            <p:cNvSpPr>
              <a:spLocks noChangeArrowheads="1"/>
            </p:cNvSpPr>
            <p:nvPr/>
          </p:nvSpPr>
          <p:spPr bwMode="auto">
            <a:xfrm>
              <a:off x="4863071" y="4990148"/>
              <a:ext cx="226711" cy="175260"/>
            </a:xfrm>
            <a:prstGeom prst="flowChartDelay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61812" name="AutoShape 38"/>
            <p:cNvCxnSpPr>
              <a:cxnSpLocks noChangeShapeType="1"/>
            </p:cNvCxnSpPr>
            <p:nvPr/>
          </p:nvCxnSpPr>
          <p:spPr bwMode="auto">
            <a:xfrm>
              <a:off x="5087877" y="5087303"/>
              <a:ext cx="285771" cy="69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813" name="AutoShape 40"/>
            <p:cNvCxnSpPr>
              <a:cxnSpLocks noChangeShapeType="1"/>
            </p:cNvCxnSpPr>
            <p:nvPr/>
          </p:nvCxnSpPr>
          <p:spPr bwMode="auto">
            <a:xfrm>
              <a:off x="4546818" y="4821873"/>
              <a:ext cx="316253" cy="217805"/>
            </a:xfrm>
            <a:prstGeom prst="bentConnector3">
              <a:avLst>
                <a:gd name="adj1" fmla="val 4297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814" name="AutoShape 41"/>
            <p:cNvCxnSpPr>
              <a:cxnSpLocks noChangeShapeType="1"/>
            </p:cNvCxnSpPr>
            <p:nvPr/>
          </p:nvCxnSpPr>
          <p:spPr bwMode="auto">
            <a:xfrm flipV="1">
              <a:off x="4501095" y="5119053"/>
              <a:ext cx="369597" cy="21780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1800" name="Text Box 9"/>
          <p:cNvSpPr txBox="1">
            <a:spLocks noChangeArrowheads="1"/>
          </p:cNvSpPr>
          <p:nvPr/>
        </p:nvSpPr>
        <p:spPr bwMode="auto">
          <a:xfrm>
            <a:off x="822325" y="2857500"/>
            <a:ext cx="3921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4465638" y="2571750"/>
            <a:ext cx="3921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802" name="Text Box 9"/>
          <p:cNvSpPr txBox="1">
            <a:spLocks noChangeArrowheads="1"/>
          </p:cNvSpPr>
          <p:nvPr/>
        </p:nvSpPr>
        <p:spPr bwMode="auto">
          <a:xfrm>
            <a:off x="4429125" y="2786063"/>
            <a:ext cx="3921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803" name="Text Box 9"/>
          <p:cNvSpPr txBox="1">
            <a:spLocks noChangeArrowheads="1"/>
          </p:cNvSpPr>
          <p:nvPr/>
        </p:nvSpPr>
        <p:spPr bwMode="auto">
          <a:xfrm>
            <a:off x="4500563" y="3929063"/>
            <a:ext cx="3921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804" name="Text Box 9"/>
          <p:cNvSpPr txBox="1">
            <a:spLocks noChangeArrowheads="1"/>
          </p:cNvSpPr>
          <p:nvPr/>
        </p:nvSpPr>
        <p:spPr bwMode="auto">
          <a:xfrm>
            <a:off x="1260475" y="4714875"/>
            <a:ext cx="17399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第一种画法</a:t>
            </a:r>
            <a:endParaRPr lang="zh-CN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805" name="Text Box 9"/>
          <p:cNvSpPr txBox="1">
            <a:spLocks noChangeArrowheads="1"/>
          </p:cNvSpPr>
          <p:nvPr/>
        </p:nvSpPr>
        <p:spPr bwMode="auto">
          <a:xfrm>
            <a:off x="4929188" y="4714875"/>
            <a:ext cx="17399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第二种画法</a:t>
            </a:r>
            <a:endParaRPr lang="zh-CN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</a:p>
        </p:txBody>
      </p:sp>
      <p:sp>
        <p:nvSpPr>
          <p:cNvPr id="162819" name="内容占位符 2"/>
          <p:cNvSpPr>
            <a:spLocks noGrp="1"/>
          </p:cNvSpPr>
          <p:nvPr>
            <p:ph idx="1"/>
          </p:nvPr>
        </p:nvSpPr>
        <p:spPr>
          <a:xfrm>
            <a:off x="358808" y="1406898"/>
            <a:ext cx="8229600" cy="468639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楼梯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灯由上下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个开关控制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要求按动任何一个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开关都能打开或关闭灯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试设计一个这样的线路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开关的状态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表示。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灯的状态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关闭为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个开关都为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时灯是打开的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∨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10AA05-B3FE-4D8C-8B73-35DBE8A11B8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6300192" y="3933056"/>
            <a:ext cx="1887611" cy="1944217"/>
            <a:chOff x="6000760" y="4071942"/>
            <a:chExt cx="1785950" cy="1671649"/>
          </a:xfrm>
          <a:solidFill>
            <a:schemeClr val="bg1"/>
          </a:solidFill>
        </p:grpSpPr>
        <p:sp>
          <p:nvSpPr>
            <p:cNvPr id="12294" name="Text Box 8"/>
            <p:cNvSpPr txBox="1">
              <a:spLocks noChangeArrowheads="1"/>
            </p:cNvSpPr>
            <p:nvPr/>
          </p:nvSpPr>
          <p:spPr bwMode="auto">
            <a:xfrm>
              <a:off x="6007114" y="4071943"/>
              <a:ext cx="1779595" cy="167164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 x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zh-CN" sz="2400" b="1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0   0      1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0   1      0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1   0      0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1   1      1</a:t>
              </a:r>
              <a:endParaRPr lang="zh-CN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95" name="AutoShape 9"/>
            <p:cNvCxnSpPr>
              <a:cxnSpLocks noChangeShapeType="1"/>
            </p:cNvCxnSpPr>
            <p:nvPr/>
          </p:nvCxnSpPr>
          <p:spPr bwMode="auto">
            <a:xfrm>
              <a:off x="6000760" y="4443419"/>
              <a:ext cx="1785950" cy="1588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296" name="AutoShape 10"/>
            <p:cNvCxnSpPr>
              <a:cxnSpLocks noChangeShapeType="1"/>
            </p:cNvCxnSpPr>
            <p:nvPr/>
          </p:nvCxnSpPr>
          <p:spPr bwMode="auto">
            <a:xfrm flipH="1">
              <a:off x="6785784" y="4071942"/>
              <a:ext cx="795" cy="1671649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43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A41AF7-FAB6-4062-8438-214BB251033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803891" y="1264431"/>
            <a:ext cx="7296502" cy="2224240"/>
            <a:chOff x="684111" y="2500306"/>
            <a:chExt cx="7761004" cy="2650420"/>
          </a:xfrm>
          <a:solidFill>
            <a:schemeClr val="bg1"/>
          </a:solidFill>
        </p:grpSpPr>
        <p:sp>
          <p:nvSpPr>
            <p:cNvPr id="13321" name="Text Box 30"/>
            <p:cNvSpPr txBox="1">
              <a:spLocks noChangeArrowheads="1"/>
            </p:cNvSpPr>
            <p:nvPr/>
          </p:nvSpPr>
          <p:spPr bwMode="auto">
            <a:xfrm>
              <a:off x="3609548" y="4572008"/>
              <a:ext cx="1605394" cy="5787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714348" y="2552791"/>
              <a:ext cx="428628" cy="5000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19" name="Text Box 18"/>
            <p:cNvSpPr txBox="1">
              <a:spLocks noChangeArrowheads="1"/>
            </p:cNvSpPr>
            <p:nvPr/>
          </p:nvSpPr>
          <p:spPr bwMode="auto">
            <a:xfrm>
              <a:off x="3696225" y="2500306"/>
              <a:ext cx="1090089" cy="5715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dirty="0" err="1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altLang="zh-CN" sz="2800" b="1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组合 32"/>
            <p:cNvGrpSpPr>
              <a:grpSpLocks/>
            </p:cNvGrpSpPr>
            <p:nvPr/>
          </p:nvGrpSpPr>
          <p:grpSpPr bwMode="auto">
            <a:xfrm>
              <a:off x="1071538" y="2695667"/>
              <a:ext cx="5084169" cy="2304969"/>
              <a:chOff x="2059599" y="2981419"/>
              <a:chExt cx="1876222" cy="704137"/>
            </a:xfrm>
            <a:grpFill/>
          </p:grpSpPr>
          <p:sp>
            <p:nvSpPr>
              <p:cNvPr id="13326" name="AutoShape 7"/>
              <p:cNvSpPr>
                <a:spLocks noChangeArrowheads="1"/>
              </p:cNvSpPr>
              <p:nvPr/>
            </p:nvSpPr>
            <p:spPr bwMode="auto">
              <a:xfrm flipH="1">
                <a:off x="3177078" y="3225452"/>
                <a:ext cx="306672" cy="184296"/>
              </a:xfrm>
              <a:prstGeom prst="flowChartOnlineStorage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cxnSp>
            <p:nvCxnSpPr>
              <p:cNvPr id="13327" name="AutoShape 8"/>
              <p:cNvCxnSpPr>
                <a:cxnSpLocks noChangeShapeType="1"/>
              </p:cNvCxnSpPr>
              <p:nvPr/>
            </p:nvCxnSpPr>
            <p:spPr bwMode="auto">
              <a:xfrm flipV="1">
                <a:off x="2102640" y="3049418"/>
                <a:ext cx="584271" cy="4778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328" name="AutoShape 9"/>
              <p:cNvCxnSpPr>
                <a:cxnSpLocks noChangeShapeType="1"/>
              </p:cNvCxnSpPr>
              <p:nvPr/>
            </p:nvCxnSpPr>
            <p:spPr bwMode="auto">
              <a:xfrm>
                <a:off x="2093250" y="3140930"/>
                <a:ext cx="593661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329" name="AutoShape 12"/>
              <p:cNvCxnSpPr>
                <a:cxnSpLocks noChangeShapeType="1"/>
              </p:cNvCxnSpPr>
              <p:nvPr/>
            </p:nvCxnSpPr>
            <p:spPr bwMode="auto">
              <a:xfrm>
                <a:off x="2476114" y="3514605"/>
                <a:ext cx="218416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330" name="AutoShape 13"/>
              <p:cNvCxnSpPr>
                <a:cxnSpLocks noChangeShapeType="1"/>
              </p:cNvCxnSpPr>
              <p:nvPr/>
            </p:nvCxnSpPr>
            <p:spPr bwMode="auto">
              <a:xfrm>
                <a:off x="2476114" y="3622005"/>
                <a:ext cx="218416" cy="699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3331" name="AutoShape 16"/>
              <p:cNvSpPr>
                <a:spLocks noChangeArrowheads="1"/>
              </p:cNvSpPr>
              <p:nvPr/>
            </p:nvSpPr>
            <p:spPr bwMode="auto">
              <a:xfrm>
                <a:off x="2686911" y="2981419"/>
                <a:ext cx="265401" cy="216071"/>
              </a:xfrm>
              <a:prstGeom prst="flowChartDelay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cxnSp>
            <p:nvCxnSpPr>
              <p:cNvPr id="13332" name="AutoShape 17"/>
              <p:cNvCxnSpPr>
                <a:cxnSpLocks noChangeShapeType="1"/>
              </p:cNvCxnSpPr>
              <p:nvPr/>
            </p:nvCxnSpPr>
            <p:spPr bwMode="auto">
              <a:xfrm>
                <a:off x="3476766" y="3318235"/>
                <a:ext cx="459055" cy="699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333" name="AutoShape 19"/>
              <p:cNvCxnSpPr>
                <a:cxnSpLocks noChangeShapeType="1"/>
              </p:cNvCxnSpPr>
              <p:nvPr/>
            </p:nvCxnSpPr>
            <p:spPr bwMode="auto">
              <a:xfrm>
                <a:off x="2965646" y="3087548"/>
                <a:ext cx="253338" cy="192557"/>
              </a:xfrm>
              <a:prstGeom prst="bentConnector3">
                <a:avLst>
                  <a:gd name="adj1" fmla="val 49875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13334" name="AutoShape 20"/>
              <p:cNvCxnSpPr>
                <a:cxnSpLocks noChangeShapeType="1"/>
              </p:cNvCxnSpPr>
              <p:nvPr/>
            </p:nvCxnSpPr>
            <p:spPr bwMode="auto">
              <a:xfrm flipV="1">
                <a:off x="2965646" y="3362085"/>
                <a:ext cx="245718" cy="214164"/>
              </a:xfrm>
              <a:prstGeom prst="bentConnector3">
                <a:avLst>
                  <a:gd name="adj1" fmla="val 49870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13335" name="AutoShape 21"/>
              <p:cNvCxnSpPr>
                <a:cxnSpLocks noChangeShapeType="1"/>
              </p:cNvCxnSpPr>
              <p:nvPr/>
            </p:nvCxnSpPr>
            <p:spPr bwMode="auto">
              <a:xfrm>
                <a:off x="2059599" y="3514605"/>
                <a:ext cx="285719" cy="699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4" name="Group 22"/>
              <p:cNvGrpSpPr>
                <a:grpSpLocks/>
              </p:cNvGrpSpPr>
              <p:nvPr/>
            </p:nvGrpSpPr>
            <p:grpSpPr bwMode="auto">
              <a:xfrm>
                <a:off x="2345278" y="3469485"/>
                <a:ext cx="130795" cy="100409"/>
                <a:chOff x="8198" y="7406"/>
                <a:chExt cx="206" cy="158"/>
              </a:xfrm>
              <a:grpFill/>
            </p:grpSpPr>
            <p:sp>
              <p:nvSpPr>
                <p:cNvPr id="13342" name="AutoShape 23"/>
                <p:cNvSpPr>
                  <a:spLocks noChangeArrowheads="1"/>
                </p:cNvSpPr>
                <p:nvPr/>
              </p:nvSpPr>
              <p:spPr bwMode="auto">
                <a:xfrm rot="5400000">
                  <a:off x="8190" y="7414"/>
                  <a:ext cx="158" cy="142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3343" name="Oval 24"/>
                <p:cNvSpPr>
                  <a:spLocks noChangeArrowheads="1"/>
                </p:cNvSpPr>
                <p:nvPr/>
              </p:nvSpPr>
              <p:spPr bwMode="auto">
                <a:xfrm>
                  <a:off x="8323" y="7445"/>
                  <a:ext cx="81" cy="71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grpSp>
            <p:nvGrpSpPr>
              <p:cNvPr id="5" name="Group 25"/>
              <p:cNvGrpSpPr>
                <a:grpSpLocks/>
              </p:cNvGrpSpPr>
              <p:nvPr/>
            </p:nvGrpSpPr>
            <p:grpSpPr bwMode="auto">
              <a:xfrm>
                <a:off x="2345278" y="3576249"/>
                <a:ext cx="130795" cy="100409"/>
                <a:chOff x="8198" y="7406"/>
                <a:chExt cx="206" cy="158"/>
              </a:xfrm>
              <a:grpFill/>
            </p:grpSpPr>
            <p:sp>
              <p:nvSpPr>
                <p:cNvPr id="13340" name="AutoShape 26"/>
                <p:cNvSpPr>
                  <a:spLocks noChangeArrowheads="1"/>
                </p:cNvSpPr>
                <p:nvPr/>
              </p:nvSpPr>
              <p:spPr bwMode="auto">
                <a:xfrm rot="5400000">
                  <a:off x="8190" y="7414"/>
                  <a:ext cx="158" cy="142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3341" name="Oval 27"/>
                <p:cNvSpPr>
                  <a:spLocks noChangeArrowheads="1"/>
                </p:cNvSpPr>
                <p:nvPr/>
              </p:nvSpPr>
              <p:spPr bwMode="auto">
                <a:xfrm>
                  <a:off x="8323" y="7445"/>
                  <a:ext cx="81" cy="71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cxnSp>
            <p:nvCxnSpPr>
              <p:cNvPr id="13338" name="AutoShape 28"/>
              <p:cNvCxnSpPr>
                <a:cxnSpLocks noChangeShapeType="1"/>
              </p:cNvCxnSpPr>
              <p:nvPr/>
            </p:nvCxnSpPr>
            <p:spPr bwMode="auto">
              <a:xfrm>
                <a:off x="2059599" y="3621370"/>
                <a:ext cx="285719" cy="699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3339" name="AutoShape 29"/>
              <p:cNvSpPr>
                <a:spLocks noChangeArrowheads="1"/>
              </p:cNvSpPr>
              <p:nvPr/>
            </p:nvSpPr>
            <p:spPr bwMode="auto">
              <a:xfrm>
                <a:off x="2702149" y="3469485"/>
                <a:ext cx="265401" cy="216071"/>
              </a:xfrm>
              <a:prstGeom prst="flowChartDelay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13322" name="Text Box 31"/>
            <p:cNvSpPr txBox="1">
              <a:spLocks noChangeArrowheads="1"/>
            </p:cNvSpPr>
            <p:nvPr/>
          </p:nvSpPr>
          <p:spPr bwMode="auto">
            <a:xfrm>
              <a:off x="5234453" y="3143248"/>
              <a:ext cx="3210662" cy="5715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dirty="0" err="1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altLang="zh-CN" sz="2800" b="1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)∨(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714348" y="3005890"/>
              <a:ext cx="428628" cy="40415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4" name="Text Box 10"/>
            <p:cNvSpPr txBox="1">
              <a:spLocks noChangeArrowheads="1"/>
            </p:cNvSpPr>
            <p:nvPr/>
          </p:nvSpPr>
          <p:spPr bwMode="auto">
            <a:xfrm>
              <a:off x="684111" y="4085722"/>
              <a:ext cx="428628" cy="5000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5" name="Text Box 10"/>
            <p:cNvSpPr txBox="1">
              <a:spLocks noChangeArrowheads="1"/>
            </p:cNvSpPr>
            <p:nvPr/>
          </p:nvSpPr>
          <p:spPr bwMode="auto">
            <a:xfrm>
              <a:off x="714348" y="4589644"/>
              <a:ext cx="428628" cy="39203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77800" y="4195254"/>
            <a:ext cx="8294687" cy="1808162"/>
            <a:chOff x="525462" y="4313232"/>
            <a:chExt cx="8295010" cy="1807458"/>
          </a:xfrm>
        </p:grpSpPr>
        <p:graphicFrame>
          <p:nvGraphicFramePr>
            <p:cNvPr id="163846" name="对象 6"/>
            <p:cNvGraphicFramePr>
              <a:graphicFrameLocks noChangeAspect="1"/>
            </p:cNvGraphicFramePr>
            <p:nvPr/>
          </p:nvGraphicFramePr>
          <p:xfrm>
            <a:off x="525462" y="4339581"/>
            <a:ext cx="5600268" cy="1760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73971150" imgH="23421975" progId="">
                    <p:embed/>
                  </p:oleObj>
                </mc:Choice>
                <mc:Fallback>
                  <p:oleObj name="Visio" r:id="rId2" imgW="73971150" imgH="23421975" progId="">
                    <p:embed/>
                    <p:pic>
                      <p:nvPicPr>
                        <p:cNvPr id="0" name="Picture 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462" y="4339581"/>
                          <a:ext cx="5600268" cy="1760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847" name="Text Box 18"/>
            <p:cNvSpPr txBox="1">
              <a:spLocks noChangeArrowheads="1"/>
            </p:cNvSpPr>
            <p:nvPr/>
          </p:nvSpPr>
          <p:spPr bwMode="auto">
            <a:xfrm>
              <a:off x="3564492" y="4313232"/>
              <a:ext cx="942882" cy="40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848" name="Text Box 30"/>
            <p:cNvSpPr txBox="1">
              <a:spLocks noChangeArrowheads="1"/>
            </p:cNvSpPr>
            <p:nvPr/>
          </p:nvSpPr>
          <p:spPr bwMode="auto">
            <a:xfrm>
              <a:off x="4524332" y="5710727"/>
              <a:ext cx="1388600" cy="409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849" name="Text Box 31"/>
            <p:cNvSpPr txBox="1">
              <a:spLocks noChangeArrowheads="1"/>
            </p:cNvSpPr>
            <p:nvPr/>
          </p:nvSpPr>
          <p:spPr bwMode="auto">
            <a:xfrm>
              <a:off x="5824926" y="4582718"/>
              <a:ext cx="2995546" cy="40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)∨(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77EBE-1E9E-48FA-BC71-43660276DD9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056437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DE8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DE8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章 命题逻辑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6550"/>
            <a:ext cx="7777162" cy="1152525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推理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华盛顿是美国的首都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则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多伦多是加拿大的首都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93738" y="40005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构成推理最基本的要素，除联结词外就是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陈述句</a:t>
            </a:r>
            <a:r>
              <a:rPr kumimoji="1"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了。</a:t>
            </a:r>
            <a:r>
              <a:rPr kumimoji="1"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kumimoji="1"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命题。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3525" y="2925763"/>
            <a:ext cx="829151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ct val="50000"/>
              </a:spcBef>
              <a:defRPr/>
            </a:pPr>
            <a:r>
              <a:rPr lang="zh-CN" altLang="en-US" b="1" kern="0" dirty="0">
                <a:latin typeface="Times New Roman" panose="02020603050405020304" pitchFamily="18" charset="0"/>
              </a:rPr>
              <a:t> </a:t>
            </a:r>
            <a:r>
              <a:rPr lang="zh-CN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推理</a:t>
            </a:r>
            <a:r>
              <a:rPr lang="en-US" altLang="zh-CN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b="1" kern="0" dirty="0">
                <a:latin typeface="Times New Roman" panose="02020603050405020304" pitchFamily="18" charset="0"/>
              </a:rPr>
              <a:t>：</a:t>
            </a:r>
            <a:r>
              <a:rPr lang="zh-CN" altLang="en-US" b="1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如果</a:t>
            </a:r>
            <a:r>
              <a:rPr lang="zh-CN" altLang="en-US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今天天气晴朗</a:t>
            </a:r>
            <a:r>
              <a:rPr lang="zh-CN" altLang="en-US" b="1" kern="0" dirty="0">
                <a:latin typeface="Times New Roman" panose="02020603050405020304" pitchFamily="18" charset="0"/>
              </a:rPr>
              <a:t>，</a:t>
            </a:r>
            <a:r>
              <a:rPr lang="zh-CN" altLang="en-US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我</a:t>
            </a:r>
            <a:r>
              <a:rPr lang="zh-CN" altLang="en-US" b="1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就</a:t>
            </a:r>
            <a:r>
              <a:rPr lang="zh-CN" altLang="en-US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去公园</a:t>
            </a:r>
            <a:r>
              <a:rPr lang="zh-CN" altLang="en-US" b="1" kern="0" dirty="0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51520" y="150979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设计组合电路</a:t>
            </a:r>
          </a:p>
        </p:txBody>
      </p:sp>
      <p:sp>
        <p:nvSpPr>
          <p:cNvPr id="164867" name="内容占位符 2"/>
          <p:cNvSpPr>
            <a:spLocks noGrp="1"/>
          </p:cNvSpPr>
          <p:nvPr>
            <p:ph idx="1"/>
          </p:nvPr>
        </p:nvSpPr>
        <p:spPr>
          <a:xfrm>
            <a:off x="350142" y="1373417"/>
            <a:ext cx="8229600" cy="48720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1.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构造输入输出表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问题的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真值函数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写出主析取范式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化简。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最简展开式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包含最少运算的公式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B9EE49-7BA9-4D32-9CD4-632640BA88C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03671" y="3821844"/>
            <a:ext cx="82296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zh-CN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zh-CN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r>
              <a:rPr lang="zh-CN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时输出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800" b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kern="0" dirty="0">
                <a:solidFill>
                  <a:srgbClr val="DE84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kern="0" dirty="0">
                <a:solidFill>
                  <a:srgbClr val="DE8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800" b="1" i="1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kern="0" dirty="0" err="1">
                <a:solidFill>
                  <a:srgbClr val="DE8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个与门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</a:t>
            </a:r>
            <a:r>
              <a:rPr lang="zh-CN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个或门和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个非门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但化简后</a:t>
            </a:r>
            <a:r>
              <a:rPr lang="en-US" altLang="zh-CN" sz="2800" b="1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只需要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个与门</a:t>
            </a:r>
            <a:endParaRPr lang="zh-CN" alt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63179" y="122202"/>
            <a:ext cx="8229600" cy="11858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奎因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莫可拉斯基方法</a:t>
            </a:r>
          </a:p>
        </p:txBody>
      </p:sp>
      <p:sp>
        <p:nvSpPr>
          <p:cNvPr id="165891" name="内容占位符 2"/>
          <p:cNvSpPr>
            <a:spLocks noGrp="1"/>
          </p:cNvSpPr>
          <p:nvPr>
            <p:ph idx="1"/>
          </p:nvPr>
        </p:nvSpPr>
        <p:spPr>
          <a:xfrm>
            <a:off x="363179" y="1382873"/>
            <a:ext cx="8229600" cy="1643062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合并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简单合取式生成所有可能出现在最简展开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中的项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确定最简展开式中的项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10C1E7-51DA-40B4-B206-36BB26EE55A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5893" name="TextBox 4"/>
          <p:cNvSpPr txBox="1">
            <a:spLocks noChangeArrowheads="1"/>
          </p:cNvSpPr>
          <p:nvPr/>
        </p:nvSpPr>
        <p:spPr bwMode="auto">
          <a:xfrm>
            <a:off x="395536" y="3284984"/>
            <a:ext cx="82867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求下述公式的最简展开式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∨(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∨(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∨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1"/>
          <p:cNvSpPr>
            <a:spLocks noGrp="1"/>
          </p:cNvSpPr>
          <p:nvPr>
            <p:ph type="title"/>
          </p:nvPr>
        </p:nvSpPr>
        <p:spPr>
          <a:xfrm>
            <a:off x="500063" y="114300"/>
            <a:ext cx="8229600" cy="1114425"/>
          </a:xfrm>
        </p:spPr>
        <p:txBody>
          <a:bodyPr/>
          <a:lstStyle/>
          <a:p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15" name="内容占位符 2"/>
          <p:cNvSpPr>
            <a:spLocks noGrp="1"/>
          </p:cNvSpPr>
          <p:nvPr>
            <p:ph idx="1"/>
          </p:nvPr>
        </p:nvSpPr>
        <p:spPr>
          <a:xfrm>
            <a:off x="611560" y="1349896"/>
            <a:ext cx="8229600" cy="45005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解：</a:t>
            </a: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9E94C3-EDD8-4E15-A2EE-400739E5300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66917" name="组合 19"/>
          <p:cNvGrpSpPr>
            <a:grpSpLocks/>
          </p:cNvGrpSpPr>
          <p:nvPr/>
        </p:nvGrpSpPr>
        <p:grpSpPr bwMode="auto">
          <a:xfrm>
            <a:off x="1187624" y="2060848"/>
            <a:ext cx="6573837" cy="3668713"/>
            <a:chOff x="1427934" y="2191400"/>
            <a:chExt cx="6573090" cy="3667286"/>
          </a:xfrm>
        </p:grpSpPr>
        <p:grpSp>
          <p:nvGrpSpPr>
            <p:cNvPr id="166918" name="组合 8"/>
            <p:cNvGrpSpPr>
              <a:grpSpLocks/>
            </p:cNvGrpSpPr>
            <p:nvPr/>
          </p:nvGrpSpPr>
          <p:grpSpPr bwMode="auto">
            <a:xfrm>
              <a:off x="1428728" y="2191400"/>
              <a:ext cx="6572296" cy="3666492"/>
              <a:chOff x="1214414" y="1643050"/>
              <a:chExt cx="6572296" cy="366649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215207" y="1643050"/>
                <a:ext cx="6571503" cy="181539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编号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        </a:t>
                </a:r>
                <a:r>
                  <a:rPr lang="zh-CN" alt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极小项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                </a:t>
                </a:r>
                <a:r>
                  <a:rPr lang="zh-CN" alt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角码  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 </a:t>
                </a:r>
                <a:r>
                  <a:rPr lang="zh-CN" alt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标记</a:t>
                </a:r>
              </a:p>
              <a:p>
                <a:pPr>
                  <a:defRPr/>
                </a:pP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1       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3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  <a:sym typeface="Symbol"/>
                  </a:rPr>
                  <a:t>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4 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       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1110       *</a:t>
                </a:r>
                <a:endParaRPr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  <a:p>
                <a:pPr>
                  <a:defRPr/>
                </a:pP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2       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  <a:sym typeface="Symbol"/>
                  </a:rPr>
                  <a:t>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3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4               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1011       *</a:t>
                </a:r>
                <a:endParaRPr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  <a:p>
                <a:pPr>
                  <a:defRPr/>
                </a:pP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3       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  <a:sym typeface="Symbol"/>
                  </a:rPr>
                  <a:t>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3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4               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0111       * </a:t>
                </a:r>
                <a:endParaRPr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6928" name="TextBox 6"/>
              <p:cNvSpPr txBox="1">
                <a:spLocks noChangeArrowheads="1"/>
              </p:cNvSpPr>
              <p:nvPr/>
            </p:nvSpPr>
            <p:spPr bwMode="auto">
              <a:xfrm>
                <a:off x="1214414" y="3429000"/>
                <a:ext cx="6572296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4       </a:t>
                </a:r>
                <a:r>
                  <a:rPr lang="en-US" altLang="zh-CN" sz="28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8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8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         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1010       *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5      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8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8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         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0101       *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6      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8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8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         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0011       *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29" name="TextBox 7"/>
              <p:cNvSpPr txBox="1">
                <a:spLocks noChangeArrowheads="1"/>
              </p:cNvSpPr>
              <p:nvPr/>
            </p:nvSpPr>
            <p:spPr bwMode="auto">
              <a:xfrm>
                <a:off x="1214414" y="4786322"/>
                <a:ext cx="65722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7      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        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0001      *</a:t>
                </a:r>
                <a:endParaRPr lang="zh-CN" altLang="en-US" sz="2800" b="1" dirty="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429521" y="2213616"/>
              <a:ext cx="657150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29521" y="2713485"/>
              <a:ext cx="6571503" cy="1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429521" y="5855512"/>
              <a:ext cx="6571503" cy="1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-393013" y="4036151"/>
              <a:ext cx="3643482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466520" y="4035357"/>
              <a:ext cx="3641895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3750685" y="4035357"/>
              <a:ext cx="3641895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4964984" y="4035357"/>
              <a:ext cx="3641895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6179284" y="4035357"/>
              <a:ext cx="3641895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"/>
          <p:cNvSpPr>
            <a:spLocks noGrp="1"/>
          </p:cNvSpPr>
          <p:nvPr>
            <p:ph type="title"/>
          </p:nvPr>
        </p:nvSpPr>
        <p:spPr>
          <a:xfrm>
            <a:off x="423863" y="-66675"/>
            <a:ext cx="8229600" cy="1371600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7939" name="内容占位符 2"/>
          <p:cNvSpPr>
            <a:spLocks noGrp="1"/>
          </p:cNvSpPr>
          <p:nvPr>
            <p:ph idx="1"/>
          </p:nvPr>
        </p:nvSpPr>
        <p:spPr>
          <a:xfrm>
            <a:off x="285750" y="1785938"/>
            <a:ext cx="8572500" cy="4500562"/>
          </a:xfrm>
          <a:ln>
            <a:solidFill>
              <a:srgbClr val="D9F1FF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表示该项已被合并</a:t>
            </a:r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FF1F77-189F-4588-B3A8-B8894F3C0C1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67941" name="组合 23"/>
          <p:cNvGrpSpPr>
            <a:grpSpLocks/>
          </p:cNvGrpSpPr>
          <p:nvPr/>
        </p:nvGrpSpPr>
        <p:grpSpPr bwMode="auto">
          <a:xfrm>
            <a:off x="393700" y="1556792"/>
            <a:ext cx="8289925" cy="3430587"/>
            <a:chOff x="499240" y="1714488"/>
            <a:chExt cx="8289190" cy="3429817"/>
          </a:xfrm>
        </p:grpSpPr>
        <p:sp>
          <p:nvSpPr>
            <p:cNvPr id="5" name="TextBox 4"/>
            <p:cNvSpPr txBox="1"/>
            <p:nvPr/>
          </p:nvSpPr>
          <p:spPr>
            <a:xfrm>
              <a:off x="500827" y="1714488"/>
              <a:ext cx="8286015" cy="3428230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          第一批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                                       </a:t>
              </a:r>
              <a:r>
                <a:rPr lang="zh-CN" alt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第二批</a:t>
              </a:r>
            </a:p>
            <a:p>
              <a:pPr>
                <a:defRPr/>
              </a:pP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合并项        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项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  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表示串 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标记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合并项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项 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表示串</a:t>
              </a: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(1,4)     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10             (3,5,6,7)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0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(2,4)     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101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(2,6) 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011      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(3,5) 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01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1      *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(3,6) 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0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11      *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(5,7) 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0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01      *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(6,7) 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00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1      *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500827" y="1714488"/>
              <a:ext cx="8286015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00827" y="2071595"/>
              <a:ext cx="8286015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0827" y="2427115"/>
              <a:ext cx="8286015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00827" y="5141131"/>
              <a:ext cx="8286015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-1214081" y="3429396"/>
              <a:ext cx="342823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-106924" y="3606363"/>
              <a:ext cx="307112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1964582" y="3607950"/>
              <a:ext cx="307112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893186" y="3607950"/>
              <a:ext cx="307112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3359100" y="3427809"/>
              <a:ext cx="342823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3428944" y="3427809"/>
              <a:ext cx="342823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7073521" y="3427809"/>
              <a:ext cx="342823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>
              <a:off x="4893258" y="3606363"/>
              <a:ext cx="307112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6252037" y="3606363"/>
              <a:ext cx="307112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1042987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8963" name="内容占位符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7863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(1,4),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(2,4)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(3,5,6,7),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(1,4),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(2,6)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(3,5,6,7).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最简展开式为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245E4C-7DB3-42E2-845F-48D455D96E6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68965" name="组合 14"/>
          <p:cNvGrpSpPr>
            <a:grpSpLocks/>
          </p:cNvGrpSpPr>
          <p:nvPr/>
        </p:nvGrpSpPr>
        <p:grpSpPr bwMode="auto">
          <a:xfrm>
            <a:off x="2339975" y="1341438"/>
            <a:ext cx="5380038" cy="1954212"/>
            <a:chOff x="479151" y="2198698"/>
            <a:chExt cx="5378733" cy="1954848"/>
          </a:xfrm>
        </p:grpSpPr>
        <p:sp>
          <p:nvSpPr>
            <p:cNvPr id="5" name="TextBox 4"/>
            <p:cNvSpPr txBox="1"/>
            <p:nvPr/>
          </p:nvSpPr>
          <p:spPr>
            <a:xfrm>
              <a:off x="501371" y="2214578"/>
              <a:ext cx="5356513" cy="1938968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 项                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覆盖         运算符数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>
                <a:defRPr/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 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       (1,4)                 3</a:t>
              </a:r>
            </a:p>
            <a:p>
              <a:pPr>
                <a:defRPr/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 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       (</a:t>
              </a:r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,4)                 3</a:t>
              </a: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  <a:sym typeface="Symbol"/>
                </a:rPr>
                <a:t>  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       (</a:t>
              </a:r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,6)                 3</a:t>
              </a: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(3,5,6,7)             2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79151" y="2198698"/>
              <a:ext cx="53565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01371" y="2641754"/>
              <a:ext cx="5356513" cy="15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1371" y="4142430"/>
              <a:ext cx="53565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-464142" y="3178504"/>
              <a:ext cx="192944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1607042" y="3178504"/>
              <a:ext cx="19294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3035446" y="3178504"/>
              <a:ext cx="19294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4892370" y="3162624"/>
              <a:ext cx="19294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"/>
          <p:cNvSpPr>
            <a:spLocks noGrp="1"/>
          </p:cNvSpPr>
          <p:nvPr>
            <p:ph type="title"/>
          </p:nvPr>
        </p:nvSpPr>
        <p:spPr>
          <a:xfrm>
            <a:off x="251520" y="168622"/>
            <a:ext cx="8002588" cy="1100138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课堂作业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</a:p>
        </p:txBody>
      </p:sp>
      <p:sp>
        <p:nvSpPr>
          <p:cNvPr id="169987" name="内容占位符 2"/>
          <p:cNvSpPr>
            <a:spLocks noGrp="1"/>
          </p:cNvSpPr>
          <p:nvPr>
            <p:ph idx="1"/>
          </p:nvPr>
        </p:nvSpPr>
        <p:spPr>
          <a:xfrm>
            <a:off x="323850" y="1268760"/>
            <a:ext cx="8568630" cy="388620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    </a:t>
            </a:r>
            <a:r>
              <a:rPr lang="zh-CN" altLang="zh-CN" sz="2800" b="1" dirty="0">
                <a:latin typeface="+mn-ea"/>
              </a:rPr>
              <a:t>在某一逻辑电路的应用中有</a:t>
            </a:r>
            <a:r>
              <a:rPr lang="en-US" altLang="zh-CN" sz="2800" b="1" dirty="0">
                <a:latin typeface="+mn-ea"/>
              </a:rPr>
              <a:t>A</a:t>
            </a:r>
            <a:r>
              <a:rPr lang="zh-CN" altLang="zh-CN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zh-CN" altLang="zh-CN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zh-CN" sz="2800" b="1" dirty="0">
                <a:latin typeface="+mn-ea"/>
              </a:rPr>
              <a:t>三个输入端，输出端</a:t>
            </a:r>
            <a:r>
              <a:rPr lang="en-US" altLang="zh-CN" sz="2800" b="1" dirty="0">
                <a:latin typeface="+mn-ea"/>
              </a:rPr>
              <a:t>Y</a:t>
            </a:r>
            <a:r>
              <a:rPr lang="zh-CN" altLang="zh-CN" sz="2800" b="1" dirty="0">
                <a:latin typeface="+mn-ea"/>
              </a:rPr>
              <a:t>需满足如下条件：当</a:t>
            </a:r>
            <a:r>
              <a:rPr lang="en-US" altLang="zh-CN" sz="2800" b="1" dirty="0">
                <a:latin typeface="+mn-ea"/>
              </a:rPr>
              <a:t>A</a:t>
            </a:r>
            <a:r>
              <a:rPr lang="zh-CN" altLang="zh-CN" sz="2800" b="1" dirty="0">
                <a:latin typeface="+mn-ea"/>
              </a:rPr>
              <a:t>导通时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zh-CN" altLang="zh-CN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zh-CN" sz="2800" b="1" dirty="0">
                <a:latin typeface="+mn-ea"/>
              </a:rPr>
              <a:t>截止；或者当</a:t>
            </a:r>
            <a:r>
              <a:rPr lang="en-US" altLang="zh-CN" sz="2800" b="1" dirty="0">
                <a:latin typeface="+mn-ea"/>
              </a:rPr>
              <a:t>A</a:t>
            </a:r>
            <a:r>
              <a:rPr lang="zh-CN" altLang="zh-CN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zh-CN" altLang="zh-CN" sz="2800" b="1" dirty="0">
                <a:latin typeface="+mn-ea"/>
              </a:rPr>
              <a:t>截止时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zh-CN" sz="2800" b="1" dirty="0">
                <a:latin typeface="+mn-ea"/>
              </a:rPr>
              <a:t>导通；或者当</a:t>
            </a:r>
            <a:r>
              <a:rPr lang="en-US" altLang="zh-CN" sz="2800" b="1" dirty="0">
                <a:latin typeface="+mn-ea"/>
              </a:rPr>
              <a:t>A</a:t>
            </a:r>
            <a:r>
              <a:rPr lang="zh-CN" altLang="zh-CN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zh-CN" sz="2800" b="1" dirty="0">
                <a:latin typeface="+mn-ea"/>
              </a:rPr>
              <a:t>导通时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zh-CN" altLang="zh-CN" sz="2800" b="1" dirty="0">
                <a:latin typeface="+mn-ea"/>
              </a:rPr>
              <a:t>截止；或者当</a:t>
            </a:r>
            <a:r>
              <a:rPr lang="en-US" altLang="zh-CN" sz="2800" b="1" dirty="0">
                <a:latin typeface="+mn-ea"/>
              </a:rPr>
              <a:t>A</a:t>
            </a:r>
            <a:r>
              <a:rPr lang="zh-CN" altLang="zh-CN" sz="2800" b="1" dirty="0">
                <a:latin typeface="+mn-ea"/>
              </a:rPr>
              <a:t>截止时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zh-CN" altLang="zh-CN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zh-CN" sz="2800" b="1" dirty="0">
                <a:latin typeface="+mn-ea"/>
              </a:rPr>
              <a:t>导通。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"/>
          <p:cNvSpPr>
            <a:spLocks noGrp="1"/>
          </p:cNvSpPr>
          <p:nvPr>
            <p:ph type="title"/>
          </p:nvPr>
        </p:nvSpPr>
        <p:spPr>
          <a:xfrm>
            <a:off x="313996" y="192088"/>
            <a:ext cx="8002588" cy="1100138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解：</a:t>
            </a:r>
          </a:p>
        </p:txBody>
      </p:sp>
      <p:sp>
        <p:nvSpPr>
          <p:cNvPr id="1710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1012" name="Object 9"/>
          <p:cNvGraphicFramePr>
            <a:graphicFrameLocks noChangeAspect="1"/>
          </p:cNvGraphicFramePr>
          <p:nvPr/>
        </p:nvGraphicFramePr>
        <p:xfrm>
          <a:off x="250825" y="2420938"/>
          <a:ext cx="85566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3632000" imgH="4876800" progId="Equation.3">
                  <p:embed/>
                </p:oleObj>
              </mc:Choice>
              <mc:Fallback>
                <p:oleObj name="Equation" r:id="rId2" imgW="103632000" imgH="4876800" progId="Equation.3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420938"/>
                        <a:ext cx="85566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3" name="TextBox 14"/>
          <p:cNvSpPr txBox="1">
            <a:spLocks noChangeArrowheads="1"/>
          </p:cNvSpPr>
          <p:nvPr/>
        </p:nvSpPr>
        <p:spPr bwMode="auto">
          <a:xfrm>
            <a:off x="323850" y="1484313"/>
            <a:ext cx="6192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以上</a:t>
            </a:r>
            <a:r>
              <a:rPr lang="zh-CN" altLang="zh-CN" sz="2800" b="1"/>
              <a:t>条件可用命题公式来表示</a:t>
            </a:r>
            <a:r>
              <a:rPr lang="zh-CN" altLang="en-US" sz="2800" b="1"/>
              <a:t>如下：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内容占位符 2"/>
          <p:cNvSpPr>
            <a:spLocks noGrp="1"/>
          </p:cNvSpPr>
          <p:nvPr>
            <p:ph idx="1"/>
          </p:nvPr>
        </p:nvSpPr>
        <p:spPr>
          <a:xfrm>
            <a:off x="457200" y="1361282"/>
            <a:ext cx="8229600" cy="728662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用奎因</a:t>
            </a:r>
            <a:r>
              <a:rPr lang="en-US" altLang="zh-CN" sz="2800" b="1" dirty="0">
                <a:latin typeface="+mn-ea"/>
              </a:rPr>
              <a:t>-</a:t>
            </a:r>
            <a:r>
              <a:rPr lang="zh-CN" altLang="en-US" sz="2800" b="1" dirty="0">
                <a:latin typeface="+mn-ea"/>
              </a:rPr>
              <a:t>莫可拉斯基方法</a:t>
            </a:r>
            <a:r>
              <a:rPr lang="zh-CN" altLang="zh-CN" sz="2800" b="1" dirty="0">
                <a:latin typeface="+mn-ea"/>
              </a:rPr>
              <a:t>进行化简</a:t>
            </a:r>
            <a:r>
              <a:rPr lang="zh-CN" altLang="en-US" sz="2800" b="1" dirty="0">
                <a:latin typeface="+mn-ea"/>
              </a:rPr>
              <a:t>：</a:t>
            </a:r>
          </a:p>
        </p:txBody>
      </p:sp>
      <p:sp>
        <p:nvSpPr>
          <p:cNvPr id="17203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2039" name="Rectangle 4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/>
              <a:t> </a:t>
            </a:r>
            <a:endParaRPr lang="en-US" altLang="zh-CN" sz="1800"/>
          </a:p>
        </p:txBody>
      </p:sp>
      <p:sp>
        <p:nvSpPr>
          <p:cNvPr id="172040" name="Rectangle 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800"/>
              <a:t> </a:t>
            </a:r>
            <a:endParaRPr lang="zh-CN" altLang="zh-CN" sz="1800"/>
          </a:p>
        </p:txBody>
      </p:sp>
      <p:sp>
        <p:nvSpPr>
          <p:cNvPr id="17204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13996" y="192088"/>
            <a:ext cx="8002588" cy="1100138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解：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15386"/>
              </p:ext>
            </p:extLst>
          </p:nvPr>
        </p:nvGraphicFramePr>
        <p:xfrm>
          <a:off x="755576" y="2126898"/>
          <a:ext cx="6818968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7530">
                  <a:extLst>
                    <a:ext uri="{9D8B030D-6E8A-4147-A177-3AD203B41FA5}">
                      <a16:colId xmlns:a16="http://schemas.microsoft.com/office/drawing/2014/main" val="2761156228"/>
                    </a:ext>
                  </a:extLst>
                </a:gridCol>
                <a:gridCol w="1950289">
                  <a:extLst>
                    <a:ext uri="{9D8B030D-6E8A-4147-A177-3AD203B41FA5}">
                      <a16:colId xmlns:a16="http://schemas.microsoft.com/office/drawing/2014/main" val="1584390341"/>
                    </a:ext>
                  </a:extLst>
                </a:gridCol>
                <a:gridCol w="1602023">
                  <a:extLst>
                    <a:ext uri="{9D8B030D-6E8A-4147-A177-3AD203B41FA5}">
                      <a16:colId xmlns:a16="http://schemas.microsoft.com/office/drawing/2014/main" val="3443594637"/>
                    </a:ext>
                  </a:extLst>
                </a:gridCol>
                <a:gridCol w="1409126">
                  <a:extLst>
                    <a:ext uri="{9D8B030D-6E8A-4147-A177-3AD203B41FA5}">
                      <a16:colId xmlns:a16="http://schemas.microsoft.com/office/drawing/2014/main" val="1086612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编号（合并）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极小项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角码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0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altLang="en-US" sz="24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8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altLang="en-US" sz="24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4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altLang="en-US" sz="24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3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altLang="en-US" sz="24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0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（</a:t>
                      </a:r>
                      <a:r>
                        <a:rPr lang="en-US" altLang="zh-CN" sz="2400" dirty="0"/>
                        <a:t>1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10-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1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（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（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4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0-1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918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1042987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解：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8963" name="内容占位符 2"/>
          <p:cNvSpPr>
            <a:spLocks noGrp="1"/>
          </p:cNvSpPr>
          <p:nvPr>
            <p:ph idx="1"/>
          </p:nvPr>
        </p:nvSpPr>
        <p:spPr>
          <a:xfrm>
            <a:off x="457200" y="1384414"/>
            <a:ext cx="8229600" cy="67685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(1,3), (2,4), 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最简展开式为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245E4C-7DB3-42E2-845F-48D455D96E6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693653"/>
              </p:ext>
            </p:extLst>
          </p:nvPr>
        </p:nvGraphicFramePr>
        <p:xfrm>
          <a:off x="796034" y="2026146"/>
          <a:ext cx="44910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2672000" imgH="4876800" progId="Equation.3">
                  <p:embed/>
                </p:oleObj>
              </mc:Choice>
              <mc:Fallback>
                <p:oleObj name="公式" r:id="rId3" imgW="42672000" imgH="487680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034" y="2026146"/>
                        <a:ext cx="449103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38"/>
          <p:cNvGrpSpPr>
            <a:grpSpLocks/>
          </p:cNvGrpSpPr>
          <p:nvPr/>
        </p:nvGrpSpPr>
        <p:grpSpPr bwMode="auto">
          <a:xfrm>
            <a:off x="727702" y="3537766"/>
            <a:ext cx="8229599" cy="2356621"/>
            <a:chOff x="684111" y="2409915"/>
            <a:chExt cx="8753504" cy="2808167"/>
          </a:xfrm>
          <a:solidFill>
            <a:schemeClr val="bg1"/>
          </a:solidFill>
        </p:grpSpPr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3641924" y="4639364"/>
              <a:ext cx="2308027" cy="5787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∧C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714348" y="2552791"/>
              <a:ext cx="428628" cy="5000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696225" y="2409915"/>
              <a:ext cx="1914981" cy="5715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" name="组合 32"/>
            <p:cNvGrpSpPr>
              <a:grpSpLocks/>
            </p:cNvGrpSpPr>
            <p:nvPr/>
          </p:nvGrpSpPr>
          <p:grpSpPr bwMode="auto">
            <a:xfrm>
              <a:off x="1071538" y="2695667"/>
              <a:ext cx="5084169" cy="2304969"/>
              <a:chOff x="2059599" y="2981419"/>
              <a:chExt cx="1876222" cy="704137"/>
            </a:xfrm>
            <a:grpFill/>
          </p:grpSpPr>
          <p:sp>
            <p:nvSpPr>
              <p:cNvPr id="25" name="AutoShape 7"/>
              <p:cNvSpPr>
                <a:spLocks noChangeArrowheads="1"/>
              </p:cNvSpPr>
              <p:nvPr/>
            </p:nvSpPr>
            <p:spPr bwMode="auto">
              <a:xfrm flipH="1">
                <a:off x="3177078" y="3225452"/>
                <a:ext cx="306672" cy="184296"/>
              </a:xfrm>
              <a:prstGeom prst="flowChartOnlineStorage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cxnSp>
            <p:nvCxnSpPr>
              <p:cNvPr id="26" name="AutoShape 8"/>
              <p:cNvCxnSpPr>
                <a:cxnSpLocks noChangeShapeType="1"/>
              </p:cNvCxnSpPr>
              <p:nvPr/>
            </p:nvCxnSpPr>
            <p:spPr bwMode="auto">
              <a:xfrm flipV="1">
                <a:off x="2102640" y="3049418"/>
                <a:ext cx="584271" cy="4778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" name="AutoShape 9"/>
              <p:cNvCxnSpPr>
                <a:cxnSpLocks noChangeShapeType="1"/>
                <a:endCxn id="41" idx="3"/>
              </p:cNvCxnSpPr>
              <p:nvPr/>
            </p:nvCxnSpPr>
            <p:spPr bwMode="auto">
              <a:xfrm>
                <a:off x="2093250" y="3140930"/>
                <a:ext cx="233623" cy="637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" name="AutoShape 12"/>
              <p:cNvCxnSpPr>
                <a:cxnSpLocks noChangeShapeType="1"/>
              </p:cNvCxnSpPr>
              <p:nvPr/>
            </p:nvCxnSpPr>
            <p:spPr bwMode="auto">
              <a:xfrm>
                <a:off x="2468495" y="3137920"/>
                <a:ext cx="218416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" name="AutoShape 13"/>
              <p:cNvCxnSpPr>
                <a:cxnSpLocks noChangeShapeType="1"/>
              </p:cNvCxnSpPr>
              <p:nvPr/>
            </p:nvCxnSpPr>
            <p:spPr bwMode="auto">
              <a:xfrm>
                <a:off x="2476114" y="3622005"/>
                <a:ext cx="218416" cy="699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0" name="AutoShape 16"/>
              <p:cNvSpPr>
                <a:spLocks noChangeArrowheads="1"/>
              </p:cNvSpPr>
              <p:nvPr/>
            </p:nvSpPr>
            <p:spPr bwMode="auto">
              <a:xfrm>
                <a:off x="2686911" y="2981419"/>
                <a:ext cx="265401" cy="216071"/>
              </a:xfrm>
              <a:prstGeom prst="flowChartDelay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cxnSp>
            <p:nvCxnSpPr>
              <p:cNvPr id="31" name="AutoShape 17"/>
              <p:cNvCxnSpPr>
                <a:cxnSpLocks noChangeShapeType="1"/>
              </p:cNvCxnSpPr>
              <p:nvPr/>
            </p:nvCxnSpPr>
            <p:spPr bwMode="auto">
              <a:xfrm>
                <a:off x="3476766" y="3318235"/>
                <a:ext cx="459055" cy="699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" name="AutoShape 19"/>
              <p:cNvCxnSpPr>
                <a:cxnSpLocks noChangeShapeType="1"/>
              </p:cNvCxnSpPr>
              <p:nvPr/>
            </p:nvCxnSpPr>
            <p:spPr bwMode="auto">
              <a:xfrm>
                <a:off x="2965646" y="3087548"/>
                <a:ext cx="253338" cy="192557"/>
              </a:xfrm>
              <a:prstGeom prst="bentConnector3">
                <a:avLst>
                  <a:gd name="adj1" fmla="val 49875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33" name="AutoShape 20"/>
              <p:cNvCxnSpPr>
                <a:cxnSpLocks noChangeShapeType="1"/>
              </p:cNvCxnSpPr>
              <p:nvPr/>
            </p:nvCxnSpPr>
            <p:spPr bwMode="auto">
              <a:xfrm flipV="1">
                <a:off x="2965646" y="3362085"/>
                <a:ext cx="245718" cy="214164"/>
              </a:xfrm>
              <a:prstGeom prst="bentConnector3">
                <a:avLst>
                  <a:gd name="adj1" fmla="val 49870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34" name="AutoShape 21"/>
              <p:cNvCxnSpPr>
                <a:cxnSpLocks noChangeShapeType="1"/>
              </p:cNvCxnSpPr>
              <p:nvPr/>
            </p:nvCxnSpPr>
            <p:spPr bwMode="auto">
              <a:xfrm>
                <a:off x="2059599" y="3514605"/>
                <a:ext cx="642550" cy="699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35" name="Group 22"/>
              <p:cNvGrpSpPr>
                <a:grpSpLocks/>
              </p:cNvGrpSpPr>
              <p:nvPr/>
            </p:nvGrpSpPr>
            <p:grpSpPr bwMode="auto">
              <a:xfrm>
                <a:off x="2326873" y="3091362"/>
                <a:ext cx="141589" cy="100409"/>
                <a:chOff x="8169" y="6811"/>
                <a:chExt cx="223" cy="158"/>
              </a:xfrm>
              <a:grpFill/>
            </p:grpSpPr>
            <p:sp>
              <p:nvSpPr>
                <p:cNvPr id="41" name="AutoShape 23"/>
                <p:cNvSpPr>
                  <a:spLocks noChangeArrowheads="1"/>
                </p:cNvSpPr>
                <p:nvPr/>
              </p:nvSpPr>
              <p:spPr bwMode="auto">
                <a:xfrm rot="5400000">
                  <a:off x="8161" y="6819"/>
                  <a:ext cx="158" cy="142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2" name="Oval 24"/>
                <p:cNvSpPr>
                  <a:spLocks noChangeArrowheads="1"/>
                </p:cNvSpPr>
                <p:nvPr/>
              </p:nvSpPr>
              <p:spPr bwMode="auto">
                <a:xfrm>
                  <a:off x="8311" y="6860"/>
                  <a:ext cx="81" cy="71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grpSp>
            <p:nvGrpSpPr>
              <p:cNvPr id="36" name="Group 25"/>
              <p:cNvGrpSpPr>
                <a:grpSpLocks/>
              </p:cNvGrpSpPr>
              <p:nvPr/>
            </p:nvGrpSpPr>
            <p:grpSpPr bwMode="auto">
              <a:xfrm>
                <a:off x="2345278" y="3576249"/>
                <a:ext cx="130795" cy="100409"/>
                <a:chOff x="8198" y="7406"/>
                <a:chExt cx="206" cy="158"/>
              </a:xfrm>
              <a:grpFill/>
            </p:grpSpPr>
            <p:sp>
              <p:nvSpPr>
                <p:cNvPr id="39" name="AutoShape 26"/>
                <p:cNvSpPr>
                  <a:spLocks noChangeArrowheads="1"/>
                </p:cNvSpPr>
                <p:nvPr/>
              </p:nvSpPr>
              <p:spPr bwMode="auto">
                <a:xfrm rot="5400000">
                  <a:off x="8190" y="7414"/>
                  <a:ext cx="158" cy="142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0" name="Oval 27"/>
                <p:cNvSpPr>
                  <a:spLocks noChangeArrowheads="1"/>
                </p:cNvSpPr>
                <p:nvPr/>
              </p:nvSpPr>
              <p:spPr bwMode="auto">
                <a:xfrm>
                  <a:off x="8323" y="7445"/>
                  <a:ext cx="81" cy="71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cxnSp>
            <p:nvCxnSpPr>
              <p:cNvPr id="37" name="AutoShape 28"/>
              <p:cNvCxnSpPr>
                <a:cxnSpLocks noChangeShapeType="1"/>
              </p:cNvCxnSpPr>
              <p:nvPr/>
            </p:nvCxnSpPr>
            <p:spPr bwMode="auto">
              <a:xfrm>
                <a:off x="2059599" y="3621370"/>
                <a:ext cx="285719" cy="699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" name="AutoShape 29"/>
              <p:cNvSpPr>
                <a:spLocks noChangeArrowheads="1"/>
              </p:cNvSpPr>
              <p:nvPr/>
            </p:nvSpPr>
            <p:spPr bwMode="auto">
              <a:xfrm>
                <a:off x="2702149" y="3469485"/>
                <a:ext cx="265401" cy="216071"/>
              </a:xfrm>
              <a:prstGeom prst="flowChartDelay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5278616" y="3470528"/>
              <a:ext cx="4158999" cy="9424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)∨(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A∧C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714348" y="3005889"/>
              <a:ext cx="428628" cy="66751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684111" y="4085722"/>
              <a:ext cx="428628" cy="5000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714348" y="4589644"/>
              <a:ext cx="428628" cy="39203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内容占位符 2"/>
          <p:cNvSpPr txBox="1">
            <a:spLocks/>
          </p:cNvSpPr>
          <p:nvPr/>
        </p:nvSpPr>
        <p:spPr bwMode="auto">
          <a:xfrm>
            <a:off x="489492" y="3016742"/>
            <a:ext cx="8229600" cy="67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组合电路图为：</a:t>
            </a:r>
            <a:endParaRPr lang="zh-CN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0227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FFDFC2-4137-48E6-A516-4DBFC4268B8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3950"/>
            <a:ext cx="8002588" cy="1100138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CN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1.7</a:t>
            </a:r>
            <a:r>
              <a:rPr lang="en-US" altLang="zh-CN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命题逻辑的推理理论</a:t>
            </a:r>
            <a:r>
              <a:rPr lang="zh-CN" altLang="en-US" b="1" dirty="0"/>
              <a:t>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3886200"/>
          </a:xfrm>
        </p:spPr>
        <p:txBody>
          <a:bodyPr lIns="92075" tIns="46038" rIns="92075" bIns="46038"/>
          <a:lstStyle/>
          <a:p>
            <a:pPr algn="just">
              <a:spcBef>
                <a:spcPct val="70000"/>
              </a:spcBef>
              <a:buSzPct val="125000"/>
              <a:buFont typeface="Wingdings" panose="05000000000000000000" pitchFamily="2" charset="2"/>
              <a:buChar char="§"/>
              <a:defRPr/>
            </a:pPr>
            <a:r>
              <a:rPr lang="zh-CN" altLang="en-US" b="1" dirty="0">
                <a:latin typeface="Times New Roman" pitchFamily="18" charset="0"/>
              </a:rPr>
              <a:t>推理的形式结构</a:t>
            </a:r>
          </a:p>
          <a:p>
            <a:pPr algn="just">
              <a:spcBef>
                <a:spcPct val="70000"/>
              </a:spcBef>
              <a:buSzPct val="125000"/>
              <a:buFont typeface="Wingdings" panose="05000000000000000000" pitchFamily="2" charset="2"/>
              <a:buChar char="§"/>
              <a:defRPr/>
            </a:pPr>
            <a:r>
              <a:rPr lang="zh-CN" altLang="en-US" b="1" dirty="0">
                <a:latin typeface="Times New Roman" pitchFamily="18" charset="0"/>
              </a:rPr>
              <a:t>判断推理是否正确的方法</a:t>
            </a:r>
          </a:p>
          <a:p>
            <a:pPr algn="just">
              <a:spcBef>
                <a:spcPct val="70000"/>
              </a:spcBef>
              <a:buSzPct val="125000"/>
              <a:buFont typeface="Wingdings" panose="05000000000000000000" pitchFamily="2" charset="2"/>
              <a:buChar char="§"/>
              <a:defRPr/>
            </a:pPr>
            <a:r>
              <a:rPr lang="zh-CN" altLang="en-US" b="1" dirty="0">
                <a:latin typeface="Times New Roman" pitchFamily="18" charset="0"/>
              </a:rPr>
              <a:t>推理定律与推理规则</a:t>
            </a:r>
          </a:p>
          <a:p>
            <a:pPr>
              <a:spcBef>
                <a:spcPct val="70000"/>
              </a:spcBef>
              <a:buSzPct val="125000"/>
              <a:buFont typeface="Wingdings" panose="05000000000000000000" pitchFamily="2" charset="2"/>
              <a:buChar char="§"/>
              <a:defRPr/>
            </a:pPr>
            <a:r>
              <a:rPr lang="zh-CN" altLang="en-US" b="1" dirty="0">
                <a:latin typeface="Times New Roman" pitchFamily="18" charset="0"/>
              </a:rPr>
              <a:t>构造证明法 </a:t>
            </a:r>
            <a:endParaRPr lang="en-US" altLang="zh-CN" b="1" dirty="0">
              <a:latin typeface="Times New Roman" pitchFamily="18" charset="0"/>
            </a:endParaRPr>
          </a:p>
          <a:p>
            <a:pPr marL="0" indent="0">
              <a:spcBef>
                <a:spcPct val="70000"/>
              </a:spcBef>
              <a:buSzPct val="125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Times New Roman" pitchFamily="18" charset="0"/>
              </a:rPr>
              <a:t>   直接证明法、附加前提证明法、归缪法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4248" y="6111503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B61781-6EB9-4A24-AA4D-528F5EA2C38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002588" cy="91757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一、命题与真值</a:t>
            </a:r>
            <a:r>
              <a:rPr lang="zh-CN" altLang="en-US" b="1" dirty="0"/>
              <a:t>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279" y="1484783"/>
            <a:ext cx="8153400" cy="5083919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命题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宋体" panose="02010600030101010101" pitchFamily="2" charset="-122"/>
              </a:rPr>
              <a:t>能</a:t>
            </a:r>
            <a:r>
              <a:rPr lang="zh-CN" altLang="en-US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判断真假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陈述句</a:t>
            </a:r>
            <a:endParaRPr lang="en-US" altLang="zh-CN" b="1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命题的真值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宋体" panose="02010600030101010101" pitchFamily="2" charset="-122"/>
              </a:rPr>
              <a:t>判断的结果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真值的取值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宋体" panose="02010600030101010101" pitchFamily="2" charset="-122"/>
              </a:rPr>
              <a:t>真与假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真命题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</a:rPr>
              <a:t>真值为真的命题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假命题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</a:rPr>
              <a:t>真值为假的命题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注意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1. </a:t>
            </a:r>
            <a:r>
              <a:rPr lang="zh-CN" altLang="en-US" sz="2800" b="1" dirty="0">
                <a:latin typeface="宋体" panose="02010600030101010101" pitchFamily="2" charset="-122"/>
              </a:rPr>
              <a:t>感叹句、祈使句、疑问句都不是命题。</a:t>
            </a:r>
            <a:endParaRPr lang="zh-CN" altLang="en-US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</a:rPr>
              <a:t>陈述句中的悖论不是命题。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</a:rPr>
              <a:t>判断结果不惟一确定的不是命题。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DF9CD0-F160-4763-ACAD-FE1932DA052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6" y="116632"/>
            <a:ext cx="8002588" cy="1100138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推理的形式结构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问题的引入</a:t>
            </a:r>
            <a:r>
              <a:rPr lang="zh-CN" altLang="en-US" sz="4000" b="1" dirty="0">
                <a:latin typeface="Times New Roman" pitchFamily="18" charset="0"/>
                <a:ea typeface="华文中宋" pitchFamily="2" charset="-122"/>
              </a:rPr>
              <a:t> </a:t>
            </a:r>
            <a:r>
              <a:rPr lang="zh-CN" altLang="en-US" sz="4000" b="1" dirty="0">
                <a:latin typeface="Times New Roman" pitchFamily="18" charset="0"/>
              </a:rPr>
              <a:t> </a:t>
            </a:r>
          </a:p>
        </p:txBody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176" y="1329267"/>
            <a:ext cx="8229600" cy="1928664"/>
          </a:xfrm>
          <a:noFill/>
        </p:spPr>
        <p:txBody>
          <a:bodyPr lIns="92075" tIns="46038" rIns="92075" bIns="46038"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推理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</a:rPr>
              <a:t>从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前提</a:t>
            </a:r>
            <a:r>
              <a:rPr lang="zh-CN" altLang="en-US" b="1" dirty="0">
                <a:latin typeface="Times New Roman" panose="02020603050405020304" pitchFamily="18" charset="0"/>
              </a:rPr>
              <a:t>出发推出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结论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思维过程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前提是指已知的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命题公式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，结论是推出的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命题公式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7943" y="3006722"/>
            <a:ext cx="8229600" cy="249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如果天气凉快，小王就不去游泳；天气凉快；所以小王没有去游泳。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i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p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天气凉快，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q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: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小王去游泳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</a:rPr>
              <a:t>          前提：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p</a:t>
            </a:r>
            <a:r>
              <a:rPr lang="en-US" altLang="zh-CN" sz="2800" b="1" kern="0" dirty="0">
                <a:latin typeface="Symbol" panose="05050102010706020507" pitchFamily="18" charset="2"/>
              </a:rPr>
              <a:t>® Ø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q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kern="0" dirty="0">
                <a:latin typeface="Symbol" panose="05050102010706020507" pitchFamily="18" charset="2"/>
              </a:rPr>
              <a:t>Ù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p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i="1" kern="0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结论：</a:t>
            </a:r>
            <a:r>
              <a:rPr lang="zh-CN" altLang="en-US" sz="2800" b="1" i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latin typeface="Symbol" panose="05050102010706020507" pitchFamily="18" charset="2"/>
              </a:rPr>
              <a:t>Ø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5131" y="5683325"/>
            <a:ext cx="8229600" cy="38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问题：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如何判断推理是否正确？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889E81-9C87-43BD-AB09-1DC5F148BB9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229600" cy="762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推理的形式结构</a:t>
            </a:r>
            <a:r>
              <a:rPr lang="zh-CN" altLang="en-US" b="1" dirty="0">
                <a:latin typeface="Times New Roman" pitchFamily="18" charset="0"/>
              </a:rPr>
              <a:t> </a:t>
            </a:r>
          </a:p>
        </p:txBody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198" y="1365250"/>
            <a:ext cx="8229600" cy="5111750"/>
          </a:xfrm>
          <a:noFill/>
        </p:spPr>
        <p:txBody>
          <a:bodyPr lIns="92075" tIns="46038" rIns="92075" bIns="46038"/>
          <a:lstStyle/>
          <a:p>
            <a:pPr marL="0" indent="0" algn="just">
              <a:lnSpc>
                <a:spcPct val="10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定义：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B”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的推理正确，当且仅当  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®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为重言式 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若对于每组赋值，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为假，或</a:t>
            </a:r>
          </a:p>
          <a:p>
            <a:pPr marL="0" indent="0" algn="just">
              <a:lnSpc>
                <a:spcPct val="10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dirty="0" err="1">
                <a:latin typeface="Symbol" panose="05050102010706020507" pitchFamily="18" charset="2"/>
              </a:rPr>
              <a:t>Ù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为真时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也为真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则称由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,…,  </a:t>
            </a:r>
          </a:p>
          <a:p>
            <a:pPr marL="0" indent="0" algn="just">
              <a:lnSpc>
                <a:spcPct val="10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推理正确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否则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推理不正确（错误）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推理的形式结构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dirty="0" err="1">
                <a:latin typeface="Symbol" panose="05050102010706020507" pitchFamily="18" charset="2"/>
              </a:rPr>
              <a:t>Ù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</a:p>
          <a:p>
            <a:pPr marL="0" indent="0" algn="just">
              <a:lnSpc>
                <a:spcPct val="10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前提：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k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0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结论：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05000"/>
              </a:lnSpc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若推理正确，则记作：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dirty="0" err="1">
                <a:latin typeface="Symbol" panose="05050102010706020507" pitchFamily="18" charset="2"/>
              </a:rPr>
              <a:t>Ù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latin typeface="Symbol" panose="05050102010706020507" pitchFamily="18" charset="2"/>
              </a:rPr>
              <a:t>Þ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67751" y="6192515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876280-2D6A-4B32-96C5-C490AB440C3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122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8454" y="141288"/>
            <a:ext cx="7489825" cy="10795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判断推理是否正确的方法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78" y="1393503"/>
            <a:ext cx="8229600" cy="5256212"/>
          </a:xfrm>
        </p:spPr>
        <p:txBody>
          <a:bodyPr lIns="92075" tIns="46038" rIns="92075" bIns="46038"/>
          <a:lstStyle/>
          <a:p>
            <a:pPr algn="just">
              <a:lnSpc>
                <a:spcPct val="115000"/>
              </a:lnSpc>
              <a:buSzPct val="70000"/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latin typeface="宋体" pitchFamily="2" charset="-122"/>
              </a:rPr>
              <a:t>真值表法（最后一列全为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）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latin typeface="宋体" pitchFamily="2" charset="-122"/>
              </a:rPr>
              <a:t>等值演算法（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Symbol" pitchFamily="18" charset="2"/>
              </a:rPr>
              <a:t>Ù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Symbol" pitchFamily="18" charset="2"/>
              </a:rPr>
              <a:t>Ù</a:t>
            </a:r>
            <a:r>
              <a:rPr lang="en-US" altLang="zh-CN" sz="2800" b="1" dirty="0">
                <a:latin typeface="Times New Roman" pitchFamily="18" charset="0"/>
              </a:rPr>
              <a:t>…</a:t>
            </a:r>
            <a:r>
              <a:rPr lang="en-US" altLang="zh-CN" sz="2800" b="1" dirty="0" err="1">
                <a:latin typeface="Symbol" pitchFamily="18" charset="2"/>
              </a:rPr>
              <a:t>Ù</a:t>
            </a:r>
            <a:r>
              <a:rPr lang="en-US" altLang="zh-CN" sz="2800" b="1" i="1" dirty="0" err="1">
                <a:latin typeface="Times New Roman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itchFamily="18" charset="0"/>
              </a:rPr>
              <a:t>k</a:t>
            </a:r>
            <a:r>
              <a:rPr lang="en-US" altLang="zh-CN" sz="2800" b="1" dirty="0" err="1">
                <a:latin typeface="Symbol" pitchFamily="18" charset="2"/>
              </a:rPr>
              <a:t>®</a:t>
            </a:r>
            <a:r>
              <a:rPr lang="en-US" altLang="zh-CN" sz="2800" b="1" i="1" dirty="0" err="1">
                <a:latin typeface="Times New Roman" pitchFamily="18" charset="0"/>
              </a:rPr>
              <a:t>B</a:t>
            </a:r>
            <a:r>
              <a:rPr lang="en-US" altLang="zh-CN" sz="2800" b="1" dirty="0" err="1">
                <a:latin typeface="Symbol" pitchFamily="18" charset="2"/>
              </a:rPr>
              <a:t>Û</a:t>
            </a:r>
            <a:r>
              <a:rPr lang="en-US" altLang="zh-CN" sz="2800" b="1" dirty="0">
                <a:latin typeface="Times New Roman" pitchFamily="18" charset="0"/>
              </a:rPr>
              <a:t> 1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）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latin typeface="宋体" pitchFamily="2" charset="-122"/>
              </a:rPr>
              <a:t>主析取范式法（含全部</a:t>
            </a:r>
            <a:r>
              <a:rPr lang="en-US" altLang="zh-CN" sz="2800" b="1" dirty="0">
                <a:latin typeface="宋体" pitchFamily="2" charset="-122"/>
              </a:rPr>
              <a:t>2</a:t>
            </a:r>
            <a:r>
              <a:rPr lang="en-US" altLang="zh-CN" sz="2800" b="1" baseline="30000" dirty="0">
                <a:latin typeface="宋体" pitchFamily="2" charset="-122"/>
              </a:rPr>
              <a:t>n</a:t>
            </a:r>
            <a:r>
              <a:rPr lang="zh-CN" altLang="en-US" sz="2800" b="1" dirty="0">
                <a:latin typeface="宋体" pitchFamily="2" charset="-122"/>
              </a:rPr>
              <a:t>个极小项）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构造证明法     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证明推理正确 </a:t>
            </a: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说明：</a:t>
            </a:r>
            <a:endParaRPr lang="en-US" altLang="zh-CN" sz="28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宋体" pitchFamily="2" charset="-122"/>
              </a:rPr>
              <a:t>当命题变项比较少时，用前</a:t>
            </a:r>
            <a:r>
              <a:rPr lang="en-US" altLang="zh-CN" sz="2800" b="1" dirty="0">
                <a:latin typeface="宋体" pitchFamily="2" charset="-122"/>
              </a:rPr>
              <a:t>3</a:t>
            </a:r>
            <a:r>
              <a:rPr lang="zh-CN" altLang="en-US" sz="2800" b="1" dirty="0">
                <a:latin typeface="宋体" pitchFamily="2" charset="-122"/>
              </a:rPr>
              <a:t>个方法比较方便</a:t>
            </a:r>
            <a:r>
              <a:rPr lang="en-US" altLang="zh-CN" sz="2800" b="1" dirty="0">
                <a:latin typeface="宋体" pitchFamily="2" charset="-122"/>
              </a:rPr>
              <a:t>, </a:t>
            </a:r>
            <a:r>
              <a:rPr lang="zh-CN" altLang="en-US" sz="2800" b="1" dirty="0">
                <a:latin typeface="宋体" pitchFamily="2" charset="-122"/>
              </a:rPr>
              <a:t>此时采用</a:t>
            </a:r>
            <a:r>
              <a:rPr lang="zh-CN" altLang="en-US" sz="2800" b="1" dirty="0">
                <a:latin typeface="Times New Roman" pitchFamily="18" charset="0"/>
              </a:rPr>
              <a:t>形式结构：</a:t>
            </a:r>
            <a:r>
              <a:rPr lang="zh-CN" altLang="en-US" sz="2800" b="1" dirty="0">
                <a:solidFill>
                  <a:srgbClr val="3366CC"/>
                </a:solidFill>
                <a:latin typeface="Times New Roman" pitchFamily="18" charset="0"/>
              </a:rPr>
              <a:t>“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  <a:ea typeface="华文中宋" pitchFamily="2" charset="-122"/>
              </a:rPr>
              <a:t>Ù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  <a:ea typeface="华文中宋" pitchFamily="2" charset="-122"/>
              </a:rPr>
              <a:t>Ù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  <a:ea typeface="华文中宋" pitchFamily="2" charset="-122"/>
              </a:rPr>
              <a:t>Ù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30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  <a:ea typeface="华文中宋" pitchFamily="2" charset="-122"/>
              </a:rPr>
              <a:t>®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itchFamily="18" charset="0"/>
              </a:rPr>
              <a:t>” 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宋体" pitchFamily="2" charset="-122"/>
              </a:rPr>
              <a:t>当命题变项比较多时，用</a:t>
            </a:r>
            <a:r>
              <a:rPr lang="zh-CN" altLang="en-US" sz="2800" b="1" dirty="0">
                <a:latin typeface="Times New Roman" pitchFamily="18" charset="0"/>
              </a:rPr>
              <a:t>构造证明法，</a:t>
            </a:r>
            <a:r>
              <a:rPr lang="zh-CN" altLang="en-US" sz="2800" b="1" dirty="0">
                <a:latin typeface="宋体" pitchFamily="2" charset="-122"/>
              </a:rPr>
              <a:t>采用    </a:t>
            </a:r>
            <a:endParaRPr lang="en-US" altLang="zh-CN" sz="2800" b="1" dirty="0">
              <a:latin typeface="宋体" pitchFamily="2" charset="-122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66CC"/>
                </a:solidFill>
                <a:latin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3366CC"/>
                </a:solidFill>
                <a:latin typeface="Times New Roman" pitchFamily="18" charset="0"/>
              </a:rPr>
              <a:t>“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前提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… , 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30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i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 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结论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itchFamily="18" charset="0"/>
              </a:rPr>
              <a:t>”</a:t>
            </a:r>
            <a:endParaRPr lang="zh-CN" altLang="en-US" sz="2800" b="1" i="1" dirty="0">
              <a:solidFill>
                <a:srgbClr val="3366CC"/>
              </a:solidFill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7092950" y="1557338"/>
            <a:ext cx="142875" cy="1366837"/>
          </a:xfrm>
          <a:prstGeom prst="rightBrace">
            <a:avLst>
              <a:gd name="adj1" fmla="val 797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86057" y="1917590"/>
            <a:ext cx="12969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判断推理是否正确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76256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8A011B-68D9-42DF-865B-29F77510175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123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56950"/>
            <a:ext cx="7848600" cy="720725"/>
          </a:xfrm>
          <a:noFill/>
        </p:spPr>
        <p:txBody>
          <a:bodyPr lIns="92075" tIns="46038" rIns="92075" bIns="46038"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53725"/>
            <a:ext cx="8064896" cy="5226658"/>
          </a:xfrm>
          <a:solidFill>
            <a:srgbClr val="D9F1FF"/>
          </a:solidFill>
          <a:ln w="25400" cap="flat">
            <a:solidFill>
              <a:srgbClr val="003399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 </a:t>
            </a:r>
            <a:r>
              <a:rPr lang="zh-CN" altLang="en-US" sz="2800" b="1" dirty="0">
                <a:latin typeface="Times New Roman" panose="02020603050405020304" pitchFamily="18" charset="0"/>
              </a:rPr>
              <a:t>判断下面推理是否正确（用等值演算法）</a:t>
            </a:r>
          </a:p>
          <a:p>
            <a:pPr marL="514350" indent="-514350" algn="just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zh-CN" altLang="en-US" sz="2800" b="1" dirty="0">
                <a:latin typeface="Times New Roman" panose="02020603050405020304" pitchFamily="18" charset="0"/>
              </a:rPr>
              <a:t>若今天是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号，则明天是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号；今天是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号；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所以明天是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号。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：今天是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号，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</a:rPr>
              <a:t>：明天是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号。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证明的形式结构为</a:t>
            </a:r>
            <a:r>
              <a:rPr lang="en-US" altLang="zh-CN" sz="2800" b="1" dirty="0">
                <a:latin typeface="Times New Roman" panose="02020603050405020304" pitchFamily="18" charset="0"/>
              </a:rPr>
              <a:t>:  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证明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latin typeface="Symbol" panose="05050102010706020507" pitchFamily="18" charset="2"/>
              </a:rPr>
              <a:t>Û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Symbol" panose="05050102010706020507" pitchFamily="18" charset="2"/>
              </a:rPr>
              <a:t>Ø</a:t>
            </a:r>
            <a:r>
              <a:rPr lang="en-US" altLang="zh-CN" sz="2800" b="1" dirty="0">
                <a:latin typeface="Times New Roman" panose="02020603050405020304" pitchFamily="18" charset="0"/>
              </a:rPr>
              <a:t>((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 err="1"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Symbol" panose="05050102010706020507" pitchFamily="18" charset="2"/>
              </a:rPr>
              <a:t>Û 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3366CC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rgbClr val="3366CC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Ú </a:t>
            </a:r>
            <a:r>
              <a:rPr lang="en-US" altLang="zh-CN" sz="2800" b="1" dirty="0">
                <a:latin typeface="Symbol" panose="05050102010706020507" pitchFamily="18" charset="2"/>
              </a:rPr>
              <a:t>(</a:t>
            </a:r>
            <a:r>
              <a:rPr lang="en-US" altLang="zh-CN" sz="2800" b="1" dirty="0" err="1">
                <a:solidFill>
                  <a:srgbClr val="3366CC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rgbClr val="3366CC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或     </a:t>
            </a:r>
            <a:r>
              <a:rPr lang="en-US" altLang="zh-CN" sz="2800" b="1" dirty="0">
                <a:latin typeface="Symbol" panose="05050102010706020507" pitchFamily="18" charset="2"/>
              </a:rPr>
              <a:t>Û</a:t>
            </a: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dirty="0" err="1">
                <a:solidFill>
                  <a:srgbClr val="3366CC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rgbClr val="3366CC"/>
                </a:solidFill>
                <a:latin typeface="Symbol" panose="05050102010706020507" pitchFamily="18" charset="2"/>
              </a:rPr>
              <a:t>ÚØ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rgbClr val="3366CC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Symbol" panose="05050102010706020507" pitchFamily="18" charset="2"/>
              </a:rPr>
              <a:t> Ù (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rgbClr val="3366CC"/>
                </a:solidFill>
                <a:latin typeface="Symbol" panose="05050102010706020507" pitchFamily="18" charset="2"/>
              </a:rPr>
              <a:t>ÚØ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rgbClr val="3366CC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latin typeface="Symbol" panose="05050102010706020507" pitchFamily="18" charset="2"/>
              </a:rPr>
              <a:t>Û</a:t>
            </a:r>
            <a:r>
              <a:rPr lang="en-US" altLang="zh-CN" sz="2800" b="1" dirty="0">
                <a:latin typeface="Times New Roman" panose="02020603050405020304" pitchFamily="18" charset="0"/>
              </a:rPr>
              <a:t> 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得证推理正确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78713" y="620313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AB95A-CD17-422C-AC52-DC48EA8736A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124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29600" cy="762000"/>
          </a:xfrm>
          <a:noFill/>
        </p:spPr>
        <p:txBody>
          <a:bodyPr lIns="92075" tIns="46038" rIns="92075" bIns="46038"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 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续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05" y="1319674"/>
            <a:ext cx="8067675" cy="5318525"/>
          </a:xfrm>
          <a:solidFill>
            <a:srgbClr val="D9F1FF"/>
          </a:solidFill>
          <a:ln w="25400" cap="flat">
            <a:solidFill>
              <a:srgbClr val="003399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若今天是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号，则明天是</a:t>
            </a: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</a:rPr>
              <a:t>号；明天是</a:t>
            </a: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</a:rPr>
              <a:t>号；所以今天是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号。（用主析取范式法）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  <a:r>
              <a:rPr lang="zh-CN" altLang="en-US" sz="2400" b="1" dirty="0">
                <a:latin typeface="Times New Roman" panose="02020603050405020304" pitchFamily="18" charset="0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：今天是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号，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</a:rPr>
              <a:t>：明天是</a:t>
            </a: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</a:rPr>
              <a:t>号。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证明的形式结构为</a:t>
            </a:r>
            <a:r>
              <a:rPr lang="en-US" altLang="zh-CN" sz="2400" b="1" dirty="0">
                <a:latin typeface="Times New Roman" panose="02020603050405020304" pitchFamily="18" charset="0"/>
              </a:rPr>
              <a:t>:   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400" b="1" dirty="0" err="1">
                <a:latin typeface="Symbol" panose="05050102010706020507" pitchFamily="18" charset="2"/>
              </a:rPr>
              <a:t>®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400" b="1" dirty="0" err="1">
                <a:latin typeface="Symbol" panose="05050102010706020507" pitchFamily="18" charset="2"/>
              </a:rPr>
              <a:t>®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p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证明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lang="zh-CN" altLang="en-US" sz="2400" b="1" dirty="0">
                <a:latin typeface="Times New Roman" panose="02020603050405020304" pitchFamily="18" charset="0"/>
              </a:rPr>
              <a:t>            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400" b="1" dirty="0" err="1">
                <a:latin typeface="Symbol" panose="05050102010706020507" pitchFamily="18" charset="2"/>
              </a:rPr>
              <a:t>®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400" b="1" dirty="0" err="1">
                <a:latin typeface="Symbol" panose="05050102010706020507" pitchFamily="18" charset="2"/>
              </a:rPr>
              <a:t>®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p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latin typeface="Times New Roman" panose="02020603050405020304" pitchFamily="18" charset="0"/>
              </a:rPr>
              <a:t> (</a:t>
            </a:r>
            <a:r>
              <a:rPr lang="en-US" altLang="zh-CN" sz="2400" b="1" dirty="0" err="1">
                <a:latin typeface="Symbol" panose="05050102010706020507" pitchFamily="18" charset="2"/>
              </a:rPr>
              <a:t>Ø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400" b="1" dirty="0" err="1">
                <a:latin typeface="Symbol" panose="05050102010706020507" pitchFamily="18" charset="2"/>
              </a:rPr>
              <a:t>Ú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400" b="1" dirty="0" err="1">
                <a:latin typeface="Symbol" panose="05050102010706020507" pitchFamily="18" charset="2"/>
              </a:rPr>
              <a:t>®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p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dirty="0">
                <a:latin typeface="Times New Roman" panose="02020603050405020304" pitchFamily="18" charset="0"/>
              </a:rPr>
              <a:t> ((</a:t>
            </a:r>
            <a:r>
              <a:rPr lang="en-US" altLang="zh-CN" sz="2400" b="1" dirty="0" err="1">
                <a:latin typeface="Symbol" panose="05050102010706020507" pitchFamily="18" charset="2"/>
              </a:rPr>
              <a:t>Ø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400" b="1" dirty="0" err="1">
                <a:latin typeface="Symbol" panose="05050102010706020507" pitchFamily="18" charset="2"/>
              </a:rPr>
              <a:t>Ú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 err="1">
                <a:latin typeface="Symbol" panose="05050102010706020507" pitchFamily="18" charset="2"/>
              </a:rPr>
              <a:t>Ú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p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400" b="1" dirty="0" err="1">
                <a:latin typeface="Symbol" panose="05050102010706020507" pitchFamily="18" charset="2"/>
              </a:rPr>
              <a:t>ÚØ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q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1</a:t>
            </a:r>
          </a:p>
          <a:p>
            <a:pPr algn="just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3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结果不含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1,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故</a:t>
            </a:r>
            <a:r>
              <a:rPr lang="en-US" altLang="zh-CN" sz="2400" b="1" dirty="0">
                <a:latin typeface="Times New Roman" panose="02020603050405020304" pitchFamily="18" charset="0"/>
              </a:rPr>
              <a:t>01</a:t>
            </a:r>
            <a:r>
              <a:rPr lang="zh-CN" altLang="en-US" sz="2400" b="1" dirty="0">
                <a:latin typeface="Times New Roman" panose="02020603050405020304" pitchFamily="18" charset="0"/>
              </a:rPr>
              <a:t>是成假赋值，所以推理不正确。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4248" y="619947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515A0A-2D15-4D43-BD49-E15C35EA17A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49" y="188640"/>
            <a:ext cx="8229600" cy="10668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推理定律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——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重言蕴涵式</a:t>
            </a:r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1" y="1463684"/>
            <a:ext cx="7851775" cy="4756150"/>
          </a:xfrm>
          <a:solidFill>
            <a:srgbClr val="FFFFBD"/>
          </a:solidFill>
          <a:ln w="25400" cap="flat">
            <a:solidFill>
              <a:srgbClr val="FF66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重要的推理定律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Symbol" panose="05050102010706020507" pitchFamily="18" charset="2"/>
              </a:rPr>
              <a:t>Þ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          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附加律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Symbol" panose="05050102010706020507" pitchFamily="18" charset="2"/>
              </a:rPr>
              <a:t>Þ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化简律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Symbol" panose="05050102010706020507" pitchFamily="18" charset="2"/>
              </a:rPr>
              <a:t>Þ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假言推理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Symbol" panose="05050102010706020507" pitchFamily="18" charset="2"/>
              </a:rPr>
              <a:t>Þ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拒取式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Symbol" panose="05050102010706020507" pitchFamily="18" charset="2"/>
              </a:rPr>
              <a:t>Þ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析取三段论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Symbol" panose="05050102010706020507" pitchFamily="18" charset="2"/>
              </a:rPr>
              <a:t>Þ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假言三段论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«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«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Symbol" panose="05050102010706020507" pitchFamily="18" charset="2"/>
              </a:rPr>
              <a:t>Þ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Symbol" panose="05050102010706020507" pitchFamily="18" charset="2"/>
              </a:rPr>
              <a:t>«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等价三段论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Symbol" panose="05050102010706020507" pitchFamily="18" charset="2"/>
              </a:rPr>
              <a:t>Þ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C0000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构造性二难 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FB1180-5176-49B9-A598-2440DAB4E22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29600" cy="762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推理规则</a:t>
            </a:r>
            <a:r>
              <a:rPr lang="zh-CN" altLang="en-US" sz="4000" b="1">
                <a:latin typeface="宋体" pitchFamily="2" charset="-122"/>
              </a:rPr>
              <a:t> </a:t>
            </a:r>
          </a:p>
        </p:txBody>
      </p:sp>
      <p:grpSp>
        <p:nvGrpSpPr>
          <p:cNvPr id="190468" name="Group 7"/>
          <p:cNvGrpSpPr>
            <a:grpSpLocks/>
          </p:cNvGrpSpPr>
          <p:nvPr/>
        </p:nvGrpSpPr>
        <p:grpSpPr bwMode="auto">
          <a:xfrm>
            <a:off x="760413" y="1341438"/>
            <a:ext cx="3165475" cy="4402137"/>
            <a:chOff x="479" y="903"/>
            <a:chExt cx="1994" cy="2965"/>
          </a:xfrm>
        </p:grpSpPr>
        <p:sp>
          <p:nvSpPr>
            <p:cNvPr id="190474" name="Rectangle 4"/>
            <p:cNvSpPr>
              <a:spLocks noChangeArrowheads="1"/>
            </p:cNvSpPr>
            <p:nvPr/>
          </p:nvSpPr>
          <p:spPr bwMode="auto">
            <a:xfrm>
              <a:off x="479" y="903"/>
              <a:ext cx="1994" cy="296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(1)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前提引入规则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(2)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结论引入规则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(3)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置换规则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(4)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假言推理规则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i="1" dirty="0">
                  <a:latin typeface="Times New Roman" panose="02020603050405020304" pitchFamily="18" charset="0"/>
                </a:rPr>
                <a:t>  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Symbol" panose="05050102010706020507" pitchFamily="18" charset="2"/>
                </a:rPr>
                <a:t>®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            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2800" b="1" dirty="0">
                  <a:latin typeface="Symbol" panose="05050102010706020507" pitchFamily="18" charset="2"/>
                </a:rPr>
                <a:t>\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       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(5)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附加规则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 </a:t>
              </a:r>
              <a:r>
                <a:rPr lang="en-US" altLang="zh-CN" sz="2800" b="1" dirty="0">
                  <a:latin typeface="Symbol" panose="05050102010706020507" pitchFamily="18" charset="2"/>
                </a:rPr>
                <a:t>\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Symbol" panose="05050102010706020507" pitchFamily="18" charset="2"/>
                </a:rPr>
                <a:t>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dirty="0">
                  <a:latin typeface="Times New Roman" panose="02020603050405020304" pitchFamily="18" charset="0"/>
                </a:rPr>
                <a:t>                   </a:t>
              </a:r>
            </a:p>
          </p:txBody>
        </p:sp>
        <p:sp>
          <p:nvSpPr>
            <p:cNvPr id="190475" name="Line 5"/>
            <p:cNvSpPr>
              <a:spLocks noChangeShapeType="1"/>
            </p:cNvSpPr>
            <p:nvPr/>
          </p:nvSpPr>
          <p:spPr bwMode="auto">
            <a:xfrm>
              <a:off x="912" y="2649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76" name="Line 6"/>
            <p:cNvSpPr>
              <a:spLocks noChangeShapeType="1"/>
            </p:cNvSpPr>
            <p:nvPr/>
          </p:nvSpPr>
          <p:spPr bwMode="auto">
            <a:xfrm>
              <a:off x="912" y="352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0469" name="Group 12"/>
          <p:cNvGrpSpPr>
            <a:grpSpLocks/>
          </p:cNvGrpSpPr>
          <p:nvPr/>
        </p:nvGrpSpPr>
        <p:grpSpPr bwMode="auto">
          <a:xfrm>
            <a:off x="4402138" y="1374775"/>
            <a:ext cx="3554412" cy="4359275"/>
            <a:chOff x="2771" y="866"/>
            <a:chExt cx="2786" cy="2984"/>
          </a:xfrm>
        </p:grpSpPr>
        <p:sp>
          <p:nvSpPr>
            <p:cNvPr id="190470" name="Rectangle 8"/>
            <p:cNvSpPr>
              <a:spLocks noChangeArrowheads="1"/>
            </p:cNvSpPr>
            <p:nvPr/>
          </p:nvSpPr>
          <p:spPr bwMode="auto">
            <a:xfrm>
              <a:off x="2771" y="866"/>
              <a:ext cx="2786" cy="2984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(6)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化简规则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i="1" dirty="0">
                  <a:latin typeface="Times New Roman" panose="02020603050405020304" pitchFamily="18" charset="0"/>
                </a:rPr>
                <a:t> 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Symbol" panose="05050102010706020507" pitchFamily="18" charset="2"/>
                </a:rPr>
                <a:t>Ù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        </a:t>
              </a:r>
              <a:r>
                <a:rPr lang="en-US" altLang="zh-CN" sz="2800" b="1" i="1" dirty="0">
                  <a:latin typeface="Symbol" panose="05050102010706020507" pitchFamily="18" charset="2"/>
                </a:rPr>
                <a:t>\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(7)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拒取式规则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i="1" dirty="0">
                  <a:latin typeface="Times New Roman" panose="02020603050405020304" pitchFamily="18" charset="0"/>
                </a:rPr>
                <a:t>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Symbol" panose="05050102010706020507" pitchFamily="18" charset="2"/>
                </a:rPr>
                <a:t>®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         </a:t>
              </a:r>
              <a:r>
                <a:rPr lang="en-US" altLang="zh-CN" sz="2800" b="1" dirty="0">
                  <a:latin typeface="Symbol" panose="05050102010706020507" pitchFamily="18" charset="2"/>
                </a:rPr>
                <a:t>Ø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2800" b="1" dirty="0">
                  <a:latin typeface="Symbol" panose="05050102010706020507" pitchFamily="18" charset="2"/>
                </a:rPr>
                <a:t>\Ø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(8)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假言三段论规则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Symbol" panose="05050102010706020507" pitchFamily="18" charset="2"/>
                </a:rPr>
                <a:t>®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dirty="0">
                  <a:latin typeface="Symbol" panose="05050102010706020507" pitchFamily="18" charset="2"/>
                </a:rPr>
                <a:t>®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800" b="1" u="sng" dirty="0">
                  <a:latin typeface="Times New Roman" panose="02020603050405020304" pitchFamily="18" charset="0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2800" b="1" dirty="0">
                  <a:latin typeface="Symbol" panose="05050102010706020507" pitchFamily="18" charset="2"/>
                </a:rPr>
                <a:t>\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Symbol" panose="05050102010706020507" pitchFamily="18" charset="2"/>
                </a:rPr>
                <a:t>®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90471" name="Line 9"/>
            <p:cNvSpPr>
              <a:spLocks noChangeShapeType="1"/>
            </p:cNvSpPr>
            <p:nvPr/>
          </p:nvSpPr>
          <p:spPr bwMode="auto">
            <a:xfrm>
              <a:off x="3168" y="1434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72" name="Line 10"/>
            <p:cNvSpPr>
              <a:spLocks noChangeShapeType="1"/>
            </p:cNvSpPr>
            <p:nvPr/>
          </p:nvSpPr>
          <p:spPr bwMode="auto">
            <a:xfrm>
              <a:off x="3318" y="2487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73" name="Line 11"/>
            <p:cNvSpPr>
              <a:spLocks noChangeShapeType="1"/>
            </p:cNvSpPr>
            <p:nvPr/>
          </p:nvSpPr>
          <p:spPr bwMode="auto">
            <a:xfrm>
              <a:off x="3366" y="3554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BC685B-12BB-4037-AA71-7E9F32311BA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6858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推理规则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grpSp>
        <p:nvGrpSpPr>
          <p:cNvPr id="192516" name="Group 7"/>
          <p:cNvGrpSpPr>
            <a:grpSpLocks/>
          </p:cNvGrpSpPr>
          <p:nvPr/>
        </p:nvGrpSpPr>
        <p:grpSpPr bwMode="auto">
          <a:xfrm>
            <a:off x="4714875" y="1374775"/>
            <a:ext cx="3743325" cy="1816100"/>
            <a:chOff x="2970" y="866"/>
            <a:chExt cx="2358" cy="1144"/>
          </a:xfrm>
        </p:grpSpPr>
        <p:sp>
          <p:nvSpPr>
            <p:cNvPr id="192521" name="Rectangle 4"/>
            <p:cNvSpPr>
              <a:spLocks noChangeArrowheads="1"/>
            </p:cNvSpPr>
            <p:nvPr/>
          </p:nvSpPr>
          <p:spPr bwMode="auto">
            <a:xfrm>
              <a:off x="2970" y="866"/>
              <a:ext cx="2358" cy="1144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(11)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合取引入规则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  </a:t>
              </a:r>
              <a:r>
                <a:rPr lang="en-US" altLang="zh-CN" sz="2800" b="1" dirty="0">
                  <a:latin typeface="Symbol" panose="05050102010706020507" pitchFamily="18" charset="2"/>
                </a:rPr>
                <a:t>\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Symbol" panose="05050102010706020507" pitchFamily="18" charset="2"/>
                </a:rPr>
                <a:t>Ù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92522" name="Line 6"/>
            <p:cNvSpPr>
              <a:spLocks noChangeShapeType="1"/>
            </p:cNvSpPr>
            <p:nvPr/>
          </p:nvSpPr>
          <p:spPr bwMode="auto">
            <a:xfrm>
              <a:off x="3424" y="1661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2517" name="Group 11"/>
          <p:cNvGrpSpPr>
            <a:grpSpLocks/>
          </p:cNvGrpSpPr>
          <p:nvPr/>
        </p:nvGrpSpPr>
        <p:grpSpPr bwMode="auto">
          <a:xfrm>
            <a:off x="684213" y="1398588"/>
            <a:ext cx="3432175" cy="4402137"/>
            <a:chOff x="431" y="881"/>
            <a:chExt cx="2162" cy="2773"/>
          </a:xfrm>
        </p:grpSpPr>
        <p:sp>
          <p:nvSpPr>
            <p:cNvPr id="192518" name="Rectangle 8"/>
            <p:cNvSpPr>
              <a:spLocks noChangeArrowheads="1"/>
            </p:cNvSpPr>
            <p:nvPr/>
          </p:nvSpPr>
          <p:spPr bwMode="auto">
            <a:xfrm>
              <a:off x="431" y="881"/>
              <a:ext cx="2162" cy="277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(9)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析取三段论规则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Symbol" panose="05050102010706020507" pitchFamily="18" charset="2"/>
                </a:rPr>
                <a:t>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          </a:t>
              </a:r>
              <a:r>
                <a:rPr lang="en-US" altLang="zh-CN" sz="2800" b="1" dirty="0">
                  <a:latin typeface="Symbol" panose="05050102010706020507" pitchFamily="18" charset="2"/>
                </a:rPr>
                <a:t>Ø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u="sng" dirty="0">
                  <a:latin typeface="Times New Roman" panose="02020603050405020304" pitchFamily="18" charset="0"/>
                </a:rPr>
                <a:t>   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      </a:t>
              </a:r>
              <a:r>
                <a:rPr lang="en-US" altLang="zh-CN" sz="2800" b="1" dirty="0">
                  <a:latin typeface="Symbol" panose="05050102010706020507" pitchFamily="18" charset="2"/>
                </a:rPr>
                <a:t>\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(10)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构造性二难推理规则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Symbol" panose="05050102010706020507" pitchFamily="18" charset="2"/>
                </a:rPr>
                <a:t>®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800" b="1" dirty="0">
                  <a:latin typeface="Symbol" panose="05050102010706020507" pitchFamily="18" charset="2"/>
                </a:rPr>
                <a:t>®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Symbol" panose="05050102010706020507" pitchFamily="18" charset="2"/>
                </a:rPr>
                <a:t>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u="sng" dirty="0">
                  <a:latin typeface="Times New Roman" panose="02020603050405020304" pitchFamily="18" charset="0"/>
                </a:rPr>
                <a:t> 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     </a:t>
              </a:r>
              <a:r>
                <a:rPr lang="en-US" altLang="zh-CN" sz="2800" b="1" dirty="0">
                  <a:latin typeface="Symbol" panose="05050102010706020507" pitchFamily="18" charset="2"/>
                </a:rPr>
                <a:t>\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dirty="0">
                  <a:latin typeface="Symbol" panose="05050102010706020507" pitchFamily="18" charset="2"/>
                </a:rPr>
                <a:t>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2519" name="Line 9"/>
            <p:cNvSpPr>
              <a:spLocks noChangeShapeType="1"/>
            </p:cNvSpPr>
            <p:nvPr/>
          </p:nvSpPr>
          <p:spPr bwMode="auto">
            <a:xfrm>
              <a:off x="1080" y="17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20" name="Line 10"/>
            <p:cNvSpPr>
              <a:spLocks noChangeShapeType="1"/>
            </p:cNvSpPr>
            <p:nvPr/>
          </p:nvSpPr>
          <p:spPr bwMode="auto">
            <a:xfrm>
              <a:off x="1008" y="3339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76256" y="6174477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AEE99A-4E75-4AA3-B69C-AC0E97C214E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128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9862"/>
            <a:ext cx="8229600" cy="12192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构造证明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（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1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）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——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直接证明法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62984"/>
            <a:ext cx="8085906" cy="4737571"/>
          </a:xfrm>
          <a:solidFill>
            <a:srgbClr val="D9F1FF"/>
          </a:solidFill>
          <a:ln w="25400" cap="flat">
            <a:solidFill>
              <a:srgbClr val="003399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构造下面推理的证明：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若明天是星期一或星期三，我就有课；若有课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，今天必备课；我今天下午没备课；所以，明天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不是星期一或星期三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解 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：明天是星期一，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</a:rPr>
              <a:t>：明天是星期三，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：我有课，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：我今天备课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形式结构为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前提：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结论：</a:t>
            </a:r>
            <a:r>
              <a:rPr lang="en-US" altLang="zh-CN" sz="2800" b="1" dirty="0">
                <a:latin typeface="Symbol" panose="05050102010706020507" pitchFamily="18" charset="2"/>
              </a:rPr>
              <a:t>Ø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4248" y="6237312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C5DFED-21AC-4A0E-9BFC-B465E4D89E8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73025"/>
            <a:ext cx="8229600" cy="12954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直接证明法 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2" y="1484784"/>
            <a:ext cx="7635875" cy="3313112"/>
          </a:xfrm>
          <a:solidFill>
            <a:srgbClr val="D9F1FF"/>
          </a:solidFill>
          <a:ln w="25400" cap="flat">
            <a:solidFill>
              <a:srgbClr val="003399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证明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①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Symbol" panose="05050102010706020507" pitchFamily="18" charset="2"/>
              </a:rPr>
              <a:t>®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                  </a:t>
            </a:r>
            <a:r>
              <a:rPr lang="zh-CN" altLang="en-US" sz="2800" b="1">
                <a:latin typeface="Times New Roman" panose="02020603050405020304" pitchFamily="18" charset="0"/>
              </a:rPr>
              <a:t>前提引入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② </a:t>
            </a:r>
            <a:r>
              <a:rPr lang="en-US" altLang="zh-CN" sz="2800" b="1">
                <a:latin typeface="Symbol" panose="05050102010706020507" pitchFamily="18" charset="2"/>
              </a:rPr>
              <a:t>Ø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                     </a:t>
            </a:r>
            <a:r>
              <a:rPr lang="zh-CN" altLang="en-US" sz="2800" b="1">
                <a:latin typeface="Times New Roman" panose="02020603050405020304" pitchFamily="18" charset="0"/>
              </a:rPr>
              <a:t>前提引入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③ </a:t>
            </a:r>
            <a:r>
              <a:rPr lang="en-US" altLang="zh-CN" sz="2800" b="1">
                <a:latin typeface="Symbol" panose="05050102010706020507" pitchFamily="18" charset="2"/>
              </a:rPr>
              <a:t>Ø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                    ①②</a:t>
            </a:r>
            <a:r>
              <a:rPr lang="zh-CN" altLang="en-US" sz="2800" b="1">
                <a:latin typeface="Times New Roman" panose="02020603050405020304" pitchFamily="18" charset="0"/>
              </a:rPr>
              <a:t>拒取式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④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Symbol" panose="05050102010706020507" pitchFamily="18" charset="2"/>
              </a:rPr>
              <a:t>Ú</a:t>
            </a:r>
            <a:r>
              <a:rPr lang="en-US" altLang="zh-CN" sz="2800" b="1" i="1">
                <a:latin typeface="Times New Roman" panose="02020603050405020304" pitchFamily="18" charset="0"/>
              </a:rPr>
              <a:t>q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Symbol" panose="05050102010706020507" pitchFamily="18" charset="2"/>
              </a:rPr>
              <a:t>®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          </a:t>
            </a:r>
            <a:r>
              <a:rPr lang="zh-CN" altLang="en-US" sz="2800" b="1">
                <a:latin typeface="Times New Roman" panose="02020603050405020304" pitchFamily="18" charset="0"/>
              </a:rPr>
              <a:t>前提引入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⑤ </a:t>
            </a:r>
            <a:r>
              <a:rPr lang="en-US" altLang="zh-CN" sz="2800" b="1">
                <a:latin typeface="Symbol" panose="05050102010706020507" pitchFamily="18" charset="2"/>
              </a:rPr>
              <a:t>Ø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Symbol" panose="05050102010706020507" pitchFamily="18" charset="2"/>
              </a:rPr>
              <a:t>Ú</a:t>
            </a:r>
            <a:r>
              <a:rPr lang="en-US" altLang="zh-CN" sz="2800" b="1" i="1">
                <a:latin typeface="Times New Roman" panose="02020603050405020304" pitchFamily="18" charset="0"/>
              </a:rPr>
              <a:t>q</a:t>
            </a:r>
            <a:r>
              <a:rPr lang="en-US" altLang="zh-CN" sz="2800" b="1">
                <a:latin typeface="Times New Roman" panose="02020603050405020304" pitchFamily="18" charset="0"/>
              </a:rPr>
              <a:t>)              ③④</a:t>
            </a:r>
            <a:r>
              <a:rPr lang="zh-CN" altLang="en-US" sz="2800" b="1">
                <a:latin typeface="Times New Roman" panose="02020603050405020304" pitchFamily="18" charset="0"/>
              </a:rPr>
              <a:t>拒取式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4E4B7D-0A47-4A22-A573-F9D01A40E9E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61913"/>
          </a:xfrm>
        </p:spPr>
        <p:txBody>
          <a:bodyPr/>
          <a:lstStyle/>
          <a:p>
            <a:r>
              <a:rPr lang="en-US" altLang="zh-CN" b="1"/>
              <a:t>                       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7" y="1152525"/>
            <a:ext cx="7775575" cy="48006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r>
              <a:rPr lang="zh-CN" altLang="en-US" sz="2800" b="1" dirty="0">
                <a:latin typeface="宋体" panose="02010600030101010101" pitchFamily="2" charset="-122"/>
              </a:rPr>
              <a:t>下列句子中那些是命题？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是无理数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 2 + 5 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 </a:t>
            </a:r>
            <a:r>
              <a:rPr lang="zh-CN" altLang="en-US" sz="2800" b="1" dirty="0">
                <a:latin typeface="Times New Roman" panose="02020603050405020304" pitchFamily="18" charset="0"/>
              </a:rPr>
              <a:t>＞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(4)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你有铅笔吗？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这只兔子跑得真快呀！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请不要讲话！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 </a:t>
            </a:r>
            <a:r>
              <a:rPr lang="zh-CN" altLang="en-US" sz="2800" b="1" dirty="0">
                <a:latin typeface="Times New Roman" panose="02020603050405020304" pitchFamily="18" charset="0"/>
              </a:rPr>
              <a:t>我正在说谎话。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6227763" y="16144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真命题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6227763" y="22621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假命题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6227763" y="28384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真值不确定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6227763" y="34147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疑问句</a:t>
            </a:r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6227763" y="39909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感叹句</a:t>
            </a: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6227763" y="46386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祈使句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6227763" y="52149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</a:rPr>
              <a:t>悖论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899592" y="6081622"/>
            <a:ext cx="324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(3)~(7)</a:t>
            </a:r>
            <a:r>
              <a:rPr lang="zh-CN" altLang="en-US" sz="2800" b="1" dirty="0"/>
              <a:t>都不是命题</a:t>
            </a:r>
          </a:p>
        </p:txBody>
      </p:sp>
      <p:graphicFrame>
        <p:nvGraphicFramePr>
          <p:cNvPr id="26637" name="Object 12"/>
          <p:cNvGraphicFramePr>
            <a:graphicFrameLocks noChangeAspect="1"/>
          </p:cNvGraphicFramePr>
          <p:nvPr/>
        </p:nvGraphicFramePr>
        <p:xfrm>
          <a:off x="1476375" y="1758950"/>
          <a:ext cx="5778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91200" imgH="5181600" progId="Equation.3">
                  <p:embed/>
                </p:oleObj>
              </mc:Choice>
              <mc:Fallback>
                <p:oleObj name="Equation" r:id="rId3" imgW="5791200" imgH="5181600" progId="Equation.3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58950"/>
                        <a:ext cx="5778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utoUpdateAnimBg="0"/>
      <p:bldP spid="143365" grpId="0" autoUpdateAnimBg="0"/>
      <p:bldP spid="143366" grpId="0" autoUpdateAnimBg="0"/>
      <p:bldP spid="143367" grpId="0" autoUpdateAnimBg="0"/>
      <p:bldP spid="143368" grpId="0" autoUpdateAnimBg="0"/>
      <p:bldP spid="143369" grpId="0" autoUpdateAnimBg="0"/>
      <p:bldP spid="143370" grpId="0" autoUpdateAnimBg="0"/>
      <p:bldP spid="143371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76256" y="6267074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79E1C1-BD74-496C-B901-B8644F8859A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0979"/>
            <a:ext cx="8362950" cy="9144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构造证明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(2)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——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附加前提证明法</a:t>
            </a:r>
            <a:r>
              <a:rPr lang="zh-CN" altLang="en-US" sz="3600" b="1" dirty="0">
                <a:latin typeface="宋体" pitchFamily="2" charset="-122"/>
              </a:rPr>
              <a:t> </a:t>
            </a:r>
          </a:p>
        </p:txBody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8382"/>
            <a:ext cx="7704138" cy="5229225"/>
          </a:xfrm>
          <a:noFill/>
        </p:spPr>
        <p:txBody>
          <a:bodyPr lIns="92075" tIns="46038" rIns="92075" bIns="46038"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欲证明：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前提：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k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结论：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C0000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等价地证明：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前提：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结论：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 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4526685"/>
            <a:ext cx="770413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理由：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latin typeface="Symbol" panose="05050102010706020507" pitchFamily="18" charset="2"/>
              </a:rPr>
              <a:t>Ù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kern="0" dirty="0">
                <a:latin typeface="Symbol" panose="05050102010706020507" pitchFamily="18" charset="2"/>
              </a:rPr>
              <a:t>Ù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kern="0" dirty="0" err="1">
                <a:latin typeface="Symbol" panose="05050102010706020507" pitchFamily="18" charset="2"/>
              </a:rPr>
              <a:t>Ù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kern="0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latin typeface="Symbol" panose="05050102010706020507" pitchFamily="18" charset="2"/>
              </a:rPr>
              <a:t>®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C</a:t>
            </a:r>
            <a:r>
              <a:rPr lang="en-US" altLang="zh-CN" sz="2800" b="1" kern="0" dirty="0">
                <a:latin typeface="Symbol" panose="05050102010706020507" pitchFamily="18" charset="2"/>
              </a:rPr>
              <a:t>®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B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kern="0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kern="0" dirty="0">
                <a:latin typeface="Symbol" panose="05050102010706020507" pitchFamily="18" charset="2"/>
              </a:rPr>
              <a:t>Û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latin typeface="Symbol" panose="05050102010706020507" pitchFamily="18" charset="2"/>
              </a:rPr>
              <a:t>Ø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latin typeface="Symbol" panose="05050102010706020507" pitchFamily="18" charset="2"/>
              </a:rPr>
              <a:t>Ù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kern="0" dirty="0">
                <a:latin typeface="Symbol" panose="05050102010706020507" pitchFamily="18" charset="2"/>
              </a:rPr>
              <a:t>Ù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kern="0" dirty="0" err="1">
                <a:latin typeface="Symbol" panose="05050102010706020507" pitchFamily="18" charset="2"/>
              </a:rPr>
              <a:t>Ù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kern="0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latin typeface="Symbol" panose="05050102010706020507" pitchFamily="18" charset="2"/>
              </a:rPr>
              <a:t>Ú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kern="0" dirty="0">
                <a:latin typeface="Symbol" panose="05050102010706020507" pitchFamily="18" charset="2"/>
              </a:rPr>
              <a:t>Ø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C</a:t>
            </a:r>
            <a:r>
              <a:rPr lang="en-US" altLang="zh-CN" sz="2800" b="1" kern="0" dirty="0">
                <a:latin typeface="Symbol" panose="05050102010706020507" pitchFamily="18" charset="2"/>
              </a:rPr>
              <a:t>Ú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B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kern="0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kern="0" dirty="0">
                <a:latin typeface="Symbol" panose="05050102010706020507" pitchFamily="18" charset="2"/>
              </a:rPr>
              <a:t>Û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latin typeface="Symbol" panose="05050102010706020507" pitchFamily="18" charset="2"/>
              </a:rPr>
              <a:t>Ø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latin typeface="Symbol" panose="05050102010706020507" pitchFamily="18" charset="2"/>
              </a:rPr>
              <a:t>Ù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kern="0" dirty="0">
                <a:latin typeface="Symbol" panose="05050102010706020507" pitchFamily="18" charset="2"/>
              </a:rPr>
              <a:t>Ù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kern="0" dirty="0" err="1">
                <a:latin typeface="Symbol" panose="05050102010706020507" pitchFamily="18" charset="2"/>
              </a:rPr>
              <a:t>Ù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kern="0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kern="0" dirty="0" err="1">
                <a:latin typeface="Symbol" panose="05050102010706020507" pitchFamily="18" charset="2"/>
              </a:rPr>
              <a:t>Ù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latin typeface="Symbol" panose="05050102010706020507" pitchFamily="18" charset="2"/>
              </a:rPr>
              <a:t>Ú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B</a:t>
            </a:r>
            <a:endParaRPr lang="en-US" altLang="zh-CN" sz="2800" b="1" kern="0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kern="0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kern="0" dirty="0">
                <a:latin typeface="Symbol" panose="05050102010706020507" pitchFamily="18" charset="2"/>
              </a:rPr>
              <a:t>Û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latin typeface="Symbol" panose="05050102010706020507" pitchFamily="18" charset="2"/>
              </a:rPr>
              <a:t>Ù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kern="0" dirty="0">
                <a:latin typeface="Symbol" panose="05050102010706020507" pitchFamily="18" charset="2"/>
              </a:rPr>
              <a:t>Ù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kern="0" dirty="0" err="1">
                <a:latin typeface="Symbol" panose="05050102010706020507" pitchFamily="18" charset="2"/>
              </a:rPr>
              <a:t>Ù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kern="0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kern="0" dirty="0" err="1">
                <a:latin typeface="Symbol" panose="05050102010706020507" pitchFamily="18" charset="2"/>
              </a:rPr>
              <a:t>Ù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latin typeface="Symbol" panose="05050102010706020507" pitchFamily="18" charset="2"/>
              </a:rPr>
              <a:t>®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76256" y="6245091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511381-DE29-4552-BEE1-F74758B06A2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131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85726"/>
            <a:ext cx="8229600" cy="9906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附加前提证明法 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</p:txBody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581775"/>
            <a:ext cx="7848600" cy="276225"/>
          </a:xfrm>
          <a:noFill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9750" y="1412875"/>
            <a:ext cx="7927975" cy="2032000"/>
            <a:chOff x="340" y="890"/>
            <a:chExt cx="4994" cy="1280"/>
          </a:xfrm>
        </p:grpSpPr>
        <p:graphicFrame>
          <p:nvGraphicFramePr>
            <p:cNvPr id="200714" name="Object 4"/>
            <p:cNvGraphicFramePr>
              <a:graphicFrameLocks/>
            </p:cNvGraphicFramePr>
            <p:nvPr/>
          </p:nvGraphicFramePr>
          <p:xfrm>
            <a:off x="3726" y="1185"/>
            <a:ext cx="37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524250" imgH="3019425" progId="Equation.3">
                    <p:embed/>
                  </p:oleObj>
                </mc:Choice>
                <mc:Fallback>
                  <p:oleObj name="Equation" r:id="rId3" imgW="3524250" imgH="3019425" progId="Equation.3">
                    <p:embed/>
                    <p:pic>
                      <p:nvPicPr>
                        <p:cNvPr id="0" name="Picture 15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6" y="1185"/>
                          <a:ext cx="37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15" name="Object 5"/>
            <p:cNvGraphicFramePr>
              <a:graphicFrameLocks/>
            </p:cNvGraphicFramePr>
            <p:nvPr/>
          </p:nvGraphicFramePr>
          <p:xfrm>
            <a:off x="841" y="1488"/>
            <a:ext cx="37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524250" imgH="3019425" progId="Equation.3">
                    <p:embed/>
                  </p:oleObj>
                </mc:Choice>
                <mc:Fallback>
                  <p:oleObj name="Equation" r:id="rId5" imgW="3524250" imgH="3019425" progId="Equation.3">
                    <p:embed/>
                    <p:pic>
                      <p:nvPicPr>
                        <p:cNvPr id="0" name="Picture 15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" y="1488"/>
                          <a:ext cx="37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16" name="Rectangle 7"/>
            <p:cNvSpPr>
              <a:spLocks noChangeArrowheads="1"/>
            </p:cNvSpPr>
            <p:nvPr/>
          </p:nvSpPr>
          <p:spPr bwMode="auto">
            <a:xfrm>
              <a:off x="340" y="890"/>
              <a:ext cx="4994" cy="1280"/>
            </a:xfrm>
            <a:prstGeom prst="rect">
              <a:avLst/>
            </a:prstGeom>
            <a:solidFill>
              <a:srgbClr val="D9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例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构造下面推理的证明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:  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2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是素数或合数；若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是素数，则    是无理数；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若    是无理数，则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4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不是素数；所以，如果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4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是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素数，则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是合数。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用附加前提证明法构造证明</a:t>
              </a:r>
            </a:p>
          </p:txBody>
        </p:sp>
        <p:graphicFrame>
          <p:nvGraphicFramePr>
            <p:cNvPr id="200717" name="Objec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79008617"/>
                </p:ext>
              </p:extLst>
            </p:nvPr>
          </p:nvGraphicFramePr>
          <p:xfrm>
            <a:off x="3787" y="1093"/>
            <a:ext cx="40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810000" imgH="3257550" progId="Equation.3">
                    <p:embed/>
                  </p:oleObj>
                </mc:Choice>
                <mc:Fallback>
                  <p:oleObj name="Equation" r:id="rId7" imgW="3810000" imgH="3257550" progId="Equation.3">
                    <p:embed/>
                    <p:pic>
                      <p:nvPicPr>
                        <p:cNvPr id="0" name="Picture 15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1093"/>
                          <a:ext cx="40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18" name="Object 9"/>
            <p:cNvGraphicFramePr>
              <a:graphicFrameLocks/>
            </p:cNvGraphicFramePr>
            <p:nvPr/>
          </p:nvGraphicFramePr>
          <p:xfrm>
            <a:off x="802" y="1332"/>
            <a:ext cx="40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810000" imgH="3257550" progId="Equation.3">
                    <p:embed/>
                  </p:oleObj>
                </mc:Choice>
                <mc:Fallback>
                  <p:oleObj name="Equation" r:id="rId9" imgW="3810000" imgH="3257550" progId="Equation.3">
                    <p:embed/>
                    <p:pic>
                      <p:nvPicPr>
                        <p:cNvPr id="0" name="Picture 15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" y="1332"/>
                          <a:ext cx="40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39750" y="3759200"/>
            <a:ext cx="7920038" cy="954088"/>
            <a:chOff x="340" y="2478"/>
            <a:chExt cx="4989" cy="601"/>
          </a:xfrm>
        </p:grpSpPr>
        <p:sp>
          <p:nvSpPr>
            <p:cNvPr id="200712" name="Text Box 14"/>
            <p:cNvSpPr txBox="1">
              <a:spLocks noChangeArrowheads="1"/>
            </p:cNvSpPr>
            <p:nvPr/>
          </p:nvSpPr>
          <p:spPr bwMode="auto">
            <a:xfrm>
              <a:off x="340" y="2478"/>
              <a:ext cx="4989" cy="601"/>
            </a:xfrm>
            <a:prstGeom prst="rect">
              <a:avLst/>
            </a:prstGeom>
            <a:solidFill>
              <a:srgbClr val="D9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解：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设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p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：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是素数，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q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：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是合数，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：    是无理数，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：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4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是素数</a:t>
              </a:r>
            </a:p>
          </p:txBody>
        </p:sp>
        <p:graphicFrame>
          <p:nvGraphicFramePr>
            <p:cNvPr id="200713" name="Object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39231273"/>
                </p:ext>
              </p:extLst>
            </p:nvPr>
          </p:nvGraphicFramePr>
          <p:xfrm>
            <a:off x="1196" y="2733"/>
            <a:ext cx="40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810000" imgH="3257550" progId="Equation.3">
                    <p:embed/>
                  </p:oleObj>
                </mc:Choice>
                <mc:Fallback>
                  <p:oleObj name="Equation" r:id="rId11" imgW="3810000" imgH="3257550" progId="Equation.3">
                    <p:embed/>
                    <p:pic>
                      <p:nvPicPr>
                        <p:cNvPr id="0" name="Picture 15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2733"/>
                          <a:ext cx="40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539750" y="4710113"/>
            <a:ext cx="7920038" cy="1544637"/>
          </a:xfrm>
          <a:prstGeom prst="rect">
            <a:avLst/>
          </a:prstGeom>
          <a:solidFill>
            <a:srgbClr val="D9F1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形式结构：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前提：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latin typeface="Times New Roman" panose="02020603050405020304" pitchFamily="18" charset="0"/>
              </a:rPr>
              <a:t>q</a:t>
            </a:r>
            <a:r>
              <a:rPr lang="en-US" altLang="zh-CN" sz="2800" b="1">
                <a:latin typeface="Times New Roman" panose="02020603050405020304" pitchFamily="18" charset="0"/>
              </a:rPr>
              <a:t>,  </a:t>
            </a:r>
            <a:r>
              <a:rPr lang="en-US" altLang="zh-CN" sz="2800" b="1" i="1">
                <a:latin typeface="Times New Roman" panose="02020603050405020304" pitchFamily="18" charset="0"/>
              </a:rPr>
              <a:t>p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,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</a:rPr>
              <a:t>结论：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B3507C-FDC5-4874-A8E8-96A7D5ECA42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9906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附加前提证明法 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755" y="1424410"/>
            <a:ext cx="7780337" cy="4823990"/>
          </a:xfrm>
          <a:solidFill>
            <a:srgbClr val="D9F1FF"/>
          </a:solidFill>
          <a:ln w="25400" cap="flat">
            <a:solidFill>
              <a:srgbClr val="003399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证明</a:t>
            </a: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①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附加前提引入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②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③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latin typeface="Symbol" panose="05050102010706020507" pitchFamily="18" charset="2"/>
              </a:rPr>
              <a:t>®Ø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④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®Ø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②③</a:t>
            </a:r>
            <a:r>
              <a:rPr lang="zh-CN" altLang="en-US" sz="2800" b="1" dirty="0">
                <a:latin typeface="Times New Roman" panose="02020603050405020304" pitchFamily="18" charset="0"/>
              </a:rPr>
              <a:t>假言三段论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⑤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    ①④</a:t>
            </a:r>
            <a:r>
              <a:rPr lang="zh-CN" altLang="en-US" sz="2800" b="1" dirty="0">
                <a:latin typeface="Times New Roman" panose="02020603050405020304" pitchFamily="18" charset="0"/>
              </a:rPr>
              <a:t>拒取式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⑥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⑦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       ⑤⑥</a:t>
            </a:r>
            <a:r>
              <a:rPr lang="zh-CN" altLang="en-US" sz="2800" b="1" dirty="0">
                <a:latin typeface="Times New Roman" panose="02020603050405020304" pitchFamily="18" charset="0"/>
              </a:rPr>
              <a:t>析取三段论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请同学们用直接证明法证明之 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93616A-2C26-4563-B4A4-05780EEDFA4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389" y="162450"/>
            <a:ext cx="8229600" cy="9906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zh-CN" alt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构造证明</a:t>
            </a:r>
            <a:r>
              <a:rPr lang="en-US" altLang="zh-CN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(3)——</a:t>
            </a:r>
            <a:r>
              <a:rPr lang="zh-CN" alt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归谬法（反证法）</a:t>
            </a:r>
            <a:r>
              <a:rPr lang="zh-CN" altLang="en-US" sz="3600" b="1" dirty="0">
                <a:latin typeface="Times New Roman" pitchFamily="18" charset="0"/>
              </a:rPr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93" y="1412764"/>
            <a:ext cx="8110996" cy="1944687"/>
          </a:xfrm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欲证明：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前提：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solidFill>
                  <a:srgbClr val="C00000"/>
                </a:solidFill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solidFill>
                  <a:srgbClr val="C00000"/>
                </a:solidFill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</a:rPr>
              <a:t>, … , 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30000" dirty="0" err="1">
                <a:solidFill>
                  <a:srgbClr val="C00000"/>
                </a:solidFill>
                <a:latin typeface="Times New Roman" pitchFamily="18" charset="0"/>
              </a:rPr>
              <a:t>k</a:t>
            </a:r>
            <a:r>
              <a:rPr lang="en-US" altLang="zh-CN" sz="2800" b="1" baseline="-30000" dirty="0">
                <a:solidFill>
                  <a:srgbClr val="C00000"/>
                </a:solidFill>
                <a:latin typeface="Times New Roman" pitchFamily="18" charset="0"/>
              </a:rPr>
              <a:t>  </a:t>
            </a:r>
            <a:endParaRPr lang="en-US" altLang="zh-CN" sz="28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结论：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endParaRPr lang="en-US" altLang="zh-CN" sz="28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8080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3366CC"/>
                </a:solidFill>
                <a:latin typeface="Times New Roman" pitchFamily="18" charset="0"/>
              </a:rPr>
              <a:t>将</a:t>
            </a:r>
            <a:r>
              <a:rPr lang="en-US" altLang="zh-CN" sz="2800" b="1" dirty="0">
                <a:solidFill>
                  <a:srgbClr val="C00000"/>
                </a:solidFill>
                <a:latin typeface="Symbol" pitchFamily="18" charset="2"/>
              </a:rPr>
              <a:t>Ø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zh-CN" altLang="en-US" sz="2800" b="1" dirty="0">
                <a:solidFill>
                  <a:srgbClr val="3366CC"/>
                </a:solidFill>
                <a:latin typeface="Times New Roman" pitchFamily="18" charset="0"/>
              </a:rPr>
              <a:t>加入前提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zh-CN" altLang="en-US" sz="2800" b="1" dirty="0">
                <a:solidFill>
                  <a:srgbClr val="3366CC"/>
                </a:solidFill>
                <a:latin typeface="Times New Roman" pitchFamily="18" charset="0"/>
              </a:rPr>
              <a:t>若推出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矛盾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zh-CN" altLang="en-US" sz="2800" b="1" dirty="0">
                <a:solidFill>
                  <a:srgbClr val="3366CC"/>
                </a:solidFill>
                <a:latin typeface="Times New Roman" pitchFamily="18" charset="0"/>
              </a:rPr>
              <a:t>则得证推理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正确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0855" y="3411414"/>
            <a:ext cx="8059018" cy="306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理由</a:t>
            </a:r>
            <a:r>
              <a:rPr lang="en-US" altLang="zh-CN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</a:rPr>
              <a:t>            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baseline="-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Symbol" pitchFamily="18" charset="2"/>
              </a:rPr>
              <a:t>Ù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baseline="-30000" dirty="0">
                <a:latin typeface="Times New Roman" pitchFamily="18" charset="0"/>
              </a:rPr>
              <a:t>2</a:t>
            </a:r>
            <a:r>
              <a:rPr lang="en-US" altLang="zh-CN" sz="2800" b="1" kern="0" dirty="0">
                <a:latin typeface="Symbol" pitchFamily="18" charset="2"/>
              </a:rPr>
              <a:t>Ù</a:t>
            </a:r>
            <a:r>
              <a:rPr lang="en-US" altLang="zh-CN" sz="2800" b="1" kern="0" dirty="0">
                <a:latin typeface="Times New Roman" pitchFamily="18" charset="0"/>
              </a:rPr>
              <a:t>…</a:t>
            </a:r>
            <a:r>
              <a:rPr lang="en-US" altLang="zh-CN" sz="2800" b="1" kern="0" dirty="0" err="1">
                <a:latin typeface="Symbol" pitchFamily="18" charset="2"/>
              </a:rPr>
              <a:t>Ù</a:t>
            </a:r>
            <a:r>
              <a:rPr lang="en-US" altLang="zh-CN" sz="2800" b="1" i="1" kern="0" dirty="0" err="1">
                <a:latin typeface="Times New Roman" pitchFamily="18" charset="0"/>
              </a:rPr>
              <a:t>A</a:t>
            </a:r>
            <a:r>
              <a:rPr lang="en-US" altLang="zh-CN" sz="2800" b="1" i="1" kern="0" baseline="-30000" dirty="0" err="1">
                <a:latin typeface="Times New Roman" pitchFamily="18" charset="0"/>
              </a:rPr>
              <a:t>k</a:t>
            </a:r>
            <a:r>
              <a:rPr lang="en-US" altLang="zh-CN" sz="2800" b="1" kern="0" dirty="0" err="1">
                <a:latin typeface="Symbol" pitchFamily="18" charset="2"/>
              </a:rPr>
              <a:t>®</a:t>
            </a:r>
            <a:r>
              <a:rPr lang="en-US" altLang="zh-CN" sz="2800" b="1" i="1" kern="0" dirty="0" err="1">
                <a:latin typeface="Times New Roman" pitchFamily="18" charset="0"/>
              </a:rPr>
              <a:t>B</a:t>
            </a:r>
            <a:endParaRPr lang="en-US" altLang="zh-CN" sz="2800" b="1" kern="0" dirty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</a:rPr>
              <a:t>      </a:t>
            </a:r>
            <a:r>
              <a:rPr lang="en-US" altLang="zh-CN" sz="2800" b="1" kern="0" dirty="0">
                <a:latin typeface="Symbol" pitchFamily="18" charset="2"/>
              </a:rPr>
              <a:t>Û</a:t>
            </a:r>
            <a:r>
              <a:rPr lang="en-US" altLang="zh-CN" sz="2800" b="1" kern="0" dirty="0">
                <a:latin typeface="Times New Roman" pitchFamily="18" charset="0"/>
              </a:rPr>
              <a:t> </a:t>
            </a:r>
            <a:r>
              <a:rPr lang="en-US" altLang="zh-CN" sz="2800" b="1" kern="0" dirty="0">
                <a:latin typeface="Symbol" pitchFamily="18" charset="2"/>
              </a:rPr>
              <a:t>Ø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baseline="-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Symbol" pitchFamily="18" charset="2"/>
              </a:rPr>
              <a:t>Ù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baseline="-30000" dirty="0">
                <a:latin typeface="Times New Roman" pitchFamily="18" charset="0"/>
              </a:rPr>
              <a:t>2</a:t>
            </a:r>
            <a:r>
              <a:rPr lang="en-US" altLang="zh-CN" sz="2800" b="1" kern="0" dirty="0">
                <a:latin typeface="Symbol" pitchFamily="18" charset="2"/>
              </a:rPr>
              <a:t>Ù</a:t>
            </a:r>
            <a:r>
              <a:rPr lang="en-US" altLang="zh-CN" sz="2800" b="1" kern="0" dirty="0">
                <a:latin typeface="Times New Roman" pitchFamily="18" charset="0"/>
              </a:rPr>
              <a:t>…</a:t>
            </a:r>
            <a:r>
              <a:rPr lang="en-US" altLang="zh-CN" sz="2800" b="1" kern="0" dirty="0" err="1">
                <a:latin typeface="Symbol" pitchFamily="18" charset="2"/>
              </a:rPr>
              <a:t>Ù</a:t>
            </a:r>
            <a:r>
              <a:rPr lang="en-US" altLang="zh-CN" sz="2800" b="1" i="1" kern="0" dirty="0" err="1">
                <a:latin typeface="Times New Roman" pitchFamily="18" charset="0"/>
              </a:rPr>
              <a:t>A</a:t>
            </a:r>
            <a:r>
              <a:rPr lang="en-US" altLang="zh-CN" sz="2800" b="1" i="1" kern="0" baseline="-30000" dirty="0" err="1">
                <a:latin typeface="Times New Roman" pitchFamily="18" charset="0"/>
              </a:rPr>
              <a:t>k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kern="0" dirty="0">
                <a:latin typeface="Symbol" pitchFamily="18" charset="2"/>
              </a:rPr>
              <a:t>Ú</a:t>
            </a:r>
            <a:r>
              <a:rPr lang="en-US" altLang="zh-CN" sz="2800" b="1" i="1" kern="0" dirty="0">
                <a:latin typeface="Times New Roman" pitchFamily="18" charset="0"/>
              </a:rPr>
              <a:t>B</a:t>
            </a:r>
            <a:endParaRPr lang="en-US" altLang="zh-CN" sz="2800" b="1" kern="0" dirty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</a:rPr>
              <a:t>      </a:t>
            </a:r>
            <a:r>
              <a:rPr lang="en-US" altLang="zh-CN" sz="2800" b="1" kern="0" dirty="0">
                <a:latin typeface="Symbol" pitchFamily="18" charset="2"/>
              </a:rPr>
              <a:t>Û</a:t>
            </a:r>
            <a:r>
              <a:rPr lang="en-US" altLang="zh-CN" sz="2800" b="1" kern="0" dirty="0">
                <a:latin typeface="Times New Roman" pitchFamily="18" charset="0"/>
              </a:rPr>
              <a:t> </a:t>
            </a:r>
            <a:r>
              <a:rPr lang="en-US" altLang="zh-CN" sz="2800" b="1" kern="0" dirty="0">
                <a:latin typeface="Symbol" pitchFamily="18" charset="2"/>
              </a:rPr>
              <a:t>Ø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baseline="-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Symbol" pitchFamily="18" charset="2"/>
              </a:rPr>
              <a:t>Ù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baseline="-30000" dirty="0">
                <a:latin typeface="Times New Roman" pitchFamily="18" charset="0"/>
              </a:rPr>
              <a:t>2</a:t>
            </a:r>
            <a:r>
              <a:rPr lang="en-US" altLang="zh-CN" sz="2800" b="1" kern="0" dirty="0">
                <a:latin typeface="Symbol" pitchFamily="18" charset="2"/>
              </a:rPr>
              <a:t>Ù</a:t>
            </a:r>
            <a:r>
              <a:rPr lang="en-US" altLang="zh-CN" sz="2800" b="1" kern="0" dirty="0">
                <a:latin typeface="Times New Roman" pitchFamily="18" charset="0"/>
              </a:rPr>
              <a:t>…</a:t>
            </a:r>
            <a:r>
              <a:rPr lang="en-US" altLang="zh-CN" sz="2800" b="1" kern="0" dirty="0" err="1">
                <a:latin typeface="Symbol" pitchFamily="18" charset="2"/>
              </a:rPr>
              <a:t>Ù</a:t>
            </a:r>
            <a:r>
              <a:rPr lang="en-US" altLang="zh-CN" sz="2800" b="1" i="1" kern="0" dirty="0" err="1">
                <a:latin typeface="Times New Roman" pitchFamily="18" charset="0"/>
              </a:rPr>
              <a:t>A</a:t>
            </a:r>
            <a:r>
              <a:rPr lang="en-US" altLang="zh-CN" sz="2800" b="1" i="1" kern="0" baseline="-30000" dirty="0" err="1">
                <a:latin typeface="Times New Roman" pitchFamily="18" charset="0"/>
              </a:rPr>
              <a:t>k</a:t>
            </a:r>
            <a:r>
              <a:rPr lang="en-US" altLang="zh-CN" sz="2800" b="1" kern="0" dirty="0" err="1">
                <a:latin typeface="Symbol" pitchFamily="18" charset="2"/>
              </a:rPr>
              <a:t>ÙØ</a:t>
            </a:r>
            <a:r>
              <a:rPr lang="en-US" altLang="zh-CN" sz="2800" b="1" i="1" kern="0" dirty="0" err="1">
                <a:latin typeface="Times New Roman" pitchFamily="18" charset="0"/>
              </a:rPr>
              <a:t>B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solidFill>
                  <a:srgbClr val="DE8400"/>
                </a:solidFill>
                <a:latin typeface="Times New Roman" pitchFamily="18" charset="0"/>
              </a:rPr>
              <a:t>括号内部为矛盾式</a:t>
            </a:r>
            <a:r>
              <a:rPr lang="zh-CN" altLang="en-US" sz="2800" b="1" kern="0" dirty="0">
                <a:latin typeface="Times New Roman" pitchFamily="18" charset="0"/>
              </a:rPr>
              <a:t>当且仅当 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baseline="-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Symbol" pitchFamily="18" charset="2"/>
              </a:rPr>
              <a:t>Ù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baseline="-30000" dirty="0">
                <a:latin typeface="Times New Roman" pitchFamily="18" charset="0"/>
              </a:rPr>
              <a:t>2</a:t>
            </a:r>
            <a:r>
              <a:rPr lang="en-US" altLang="zh-CN" sz="2800" b="1" kern="0" dirty="0">
                <a:latin typeface="Symbol" pitchFamily="18" charset="2"/>
              </a:rPr>
              <a:t>Ù</a:t>
            </a:r>
            <a:r>
              <a:rPr lang="en-US" altLang="zh-CN" sz="2800" b="1" kern="0" dirty="0">
                <a:latin typeface="Times New Roman" pitchFamily="18" charset="0"/>
              </a:rPr>
              <a:t>…</a:t>
            </a:r>
            <a:r>
              <a:rPr lang="en-US" altLang="zh-CN" sz="2800" b="1" kern="0" dirty="0" err="1">
                <a:latin typeface="Symbol" pitchFamily="18" charset="2"/>
              </a:rPr>
              <a:t>Ù</a:t>
            </a:r>
            <a:r>
              <a:rPr lang="en-US" altLang="zh-CN" sz="2800" b="1" i="1" kern="0" dirty="0" err="1">
                <a:latin typeface="Times New Roman" pitchFamily="18" charset="0"/>
              </a:rPr>
              <a:t>A</a:t>
            </a:r>
            <a:r>
              <a:rPr lang="en-US" altLang="zh-CN" sz="2800" b="1" i="1" kern="0" baseline="-30000" dirty="0" err="1">
                <a:latin typeface="Times New Roman" pitchFamily="18" charset="0"/>
              </a:rPr>
              <a:t>k</a:t>
            </a:r>
            <a:r>
              <a:rPr lang="en-US" altLang="zh-CN" sz="2800" b="1" kern="0" dirty="0" err="1">
                <a:latin typeface="Symbol" pitchFamily="18" charset="2"/>
              </a:rPr>
              <a:t>®</a:t>
            </a:r>
            <a:r>
              <a:rPr lang="en-US" altLang="zh-CN" sz="2800" b="1" i="1" kern="0" dirty="0" err="1">
                <a:latin typeface="Times New Roman" pitchFamily="18" charset="0"/>
              </a:rPr>
              <a:t>B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zh-CN" altLang="en-US" sz="2800" b="1" kern="0" dirty="0">
                <a:latin typeface="Times New Roman" pitchFamily="18" charset="0"/>
              </a:rPr>
              <a:t>为</a:t>
            </a:r>
            <a:endParaRPr lang="en-US" altLang="zh-CN" sz="2800" b="1" kern="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</a:rPr>
              <a:t>重言式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A02653-79FC-4298-A400-7284192132E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675"/>
            <a:ext cx="8229600" cy="12954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归谬法 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07856"/>
            <a:ext cx="7920880" cy="4467225"/>
          </a:xfrm>
          <a:solidFill>
            <a:srgbClr val="D9F1FF"/>
          </a:solidFill>
          <a:ln w="25400" cap="flat">
            <a:solidFill>
              <a:srgbClr val="0000FF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zh-CN" altLang="en-US" b="1" dirty="0">
                <a:latin typeface="Times New Roman" panose="02020603050405020304" pitchFamily="18" charset="0"/>
              </a:rPr>
              <a:t> 构造下面推理的证明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前提：</a:t>
            </a:r>
            <a:r>
              <a:rPr lang="en-US" altLang="zh-CN" b="1" dirty="0">
                <a:latin typeface="Symbol" panose="05050102010706020507" pitchFamily="18" charset="2"/>
              </a:rPr>
              <a:t>Ø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Symbol" panose="05050102010706020507" pitchFamily="18" charset="2"/>
              </a:rPr>
              <a:t>Ù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 err="1">
                <a:latin typeface="Symbol" panose="05050102010706020507" pitchFamily="18" charset="2"/>
              </a:rPr>
              <a:t>Ú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, 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b="1" dirty="0" err="1">
                <a:latin typeface="Symbol" panose="05050102010706020507" pitchFamily="18" charset="2"/>
              </a:rPr>
              <a:t>®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,  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,  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</a:rPr>
              <a:t>结论：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q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证明（用归缪法）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① </a:t>
            </a:r>
            <a:r>
              <a:rPr lang="en-US" altLang="zh-CN" b="1" i="1" dirty="0"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</a:rPr>
              <a:t>                      </a:t>
            </a:r>
            <a:r>
              <a:rPr lang="zh-CN" altLang="en-US" b="1" dirty="0">
                <a:latin typeface="Times New Roman" panose="02020603050405020304" pitchFamily="18" charset="0"/>
              </a:rPr>
              <a:t>结论否定引入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②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b="1" dirty="0" err="1">
                <a:latin typeface="Symbol" panose="05050102010706020507" pitchFamily="18" charset="2"/>
              </a:rPr>
              <a:t>®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                 </a:t>
            </a:r>
            <a:r>
              <a:rPr lang="zh-CN" altLang="en-US" b="1" dirty="0"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③ 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                    </a:t>
            </a:r>
            <a:r>
              <a:rPr lang="zh-CN" altLang="en-US" b="1" dirty="0"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  <a:r>
              <a:rPr lang="zh-CN" altLang="en-US" sz="3600" b="1" dirty="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</a:rPr>
              <a:t>④</a:t>
            </a:r>
            <a:r>
              <a:rPr lang="zh-CN" altLang="en-US" sz="3600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Symbol" panose="05050102010706020507" pitchFamily="18" charset="2"/>
              </a:rPr>
              <a:t>Ø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3600" b="1" dirty="0">
                <a:latin typeface="Times New Roman" panose="02020603050405020304" pitchFamily="18" charset="0"/>
              </a:rPr>
              <a:t>                 </a:t>
            </a:r>
            <a:r>
              <a:rPr lang="en-US" altLang="zh-CN" b="1" dirty="0">
                <a:latin typeface="Times New Roman" panose="02020603050405020304" pitchFamily="18" charset="0"/>
              </a:rPr>
              <a:t>②③</a:t>
            </a:r>
            <a:r>
              <a:rPr lang="zh-CN" altLang="en-US" b="1" dirty="0">
                <a:latin typeface="Times New Roman" panose="02020603050405020304" pitchFamily="18" charset="0"/>
              </a:rPr>
              <a:t>拒取式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DAD211-57C0-442A-9D67-6B195C772FD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229600" cy="10668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归谬法 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706563"/>
            <a:ext cx="7635875" cy="4026693"/>
          </a:xfrm>
          <a:solidFill>
            <a:srgbClr val="D9F1FF"/>
          </a:solidFill>
          <a:ln w="25400" cap="flat">
            <a:solidFill>
              <a:srgbClr val="003399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⑤ </a:t>
            </a:r>
            <a:r>
              <a:rPr lang="en-US" altLang="zh-CN" sz="2800" b="1" dirty="0">
                <a:latin typeface="Symbol" panose="05050102010706020507" pitchFamily="18" charset="2"/>
              </a:rPr>
              <a:t>Ø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Ù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 err="1"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前提引入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⑥ </a:t>
            </a:r>
            <a:r>
              <a:rPr lang="en-US" altLang="zh-CN" sz="2800" b="1" dirty="0">
                <a:latin typeface="Symbol" panose="05050102010706020507" pitchFamily="18" charset="2"/>
              </a:rPr>
              <a:t>Ø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Ù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           ④⑤</a:t>
            </a:r>
            <a:r>
              <a:rPr lang="zh-CN" altLang="en-US" sz="2800" b="1" dirty="0">
                <a:latin typeface="Times New Roman" panose="02020603050405020304" pitchFamily="18" charset="0"/>
              </a:rPr>
              <a:t>析取三段论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⑦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ÚØ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⑥</a:t>
            </a:r>
            <a:r>
              <a:rPr lang="zh-CN" altLang="en-US" sz="2800" b="1" dirty="0">
                <a:latin typeface="Times New Roman" panose="02020603050405020304" pitchFamily="18" charset="0"/>
              </a:rPr>
              <a:t>置换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⑧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       ①⑦</a:t>
            </a:r>
            <a:r>
              <a:rPr lang="zh-CN" altLang="en-US" sz="2800" b="1" dirty="0">
                <a:latin typeface="Times New Roman" panose="02020603050405020304" pitchFamily="18" charset="0"/>
              </a:rPr>
              <a:t>析取三段论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前提引入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    ⑩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Ù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   ⑧⑨</a:t>
            </a:r>
            <a:r>
              <a:rPr lang="zh-CN" altLang="en-US" sz="2800" b="1" dirty="0">
                <a:latin typeface="Times New Roman" panose="02020603050405020304" pitchFamily="18" charset="0"/>
              </a:rPr>
              <a:t>合取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请同学们用直接证明法证明之 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1F3C7-A9C8-454A-8022-AEF18551FD6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229600" cy="884238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424936" cy="4383087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       警察在调查了某珠宝店的珠宝失窃案现场以及询问了人证后，得到了以下事实：</a:t>
            </a:r>
            <a:endParaRPr lang="en-US" altLang="zh-CN" sz="2800" b="1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）是营业员甲或营业员乙作的案；</a:t>
            </a:r>
            <a:endParaRPr lang="en-US" altLang="zh-CN" sz="2800" b="1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）若是甲作的案，则案发在非营业时间；</a:t>
            </a:r>
            <a:endParaRPr lang="en-US" altLang="zh-CN" sz="2800" b="1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）若乙提供的证词可信，则案发时货柜未上锁；</a:t>
            </a:r>
            <a:endParaRPr lang="en-US" altLang="zh-CN" sz="2800" b="1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）若乙提供的证词不可信，则案发在营业时间；</a:t>
            </a:r>
            <a:endParaRPr lang="en-US" altLang="zh-CN" sz="2800" b="1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）货柜在案发时的确上锁了。</a:t>
            </a:r>
            <a:endParaRPr lang="en-US" altLang="zh-CN" sz="2800" b="1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/>
              <a:t>警察推断是营业员乙作的案，请用命题逻辑判断该推断是否正确。</a:t>
            </a:r>
            <a:endParaRPr lang="en-US" altLang="zh-CN" sz="2800" b="1" dirty="0"/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8FA59B-D036-46E2-A608-C95BF981E23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1197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1954212" cy="739775"/>
          </a:xfrm>
        </p:spPr>
        <p:txBody>
          <a:bodyPr/>
          <a:lstStyle/>
          <a:p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6266" y="1412776"/>
            <a:ext cx="8156174" cy="4391025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zh-CN" altLang="en-US" sz="2800" b="1" dirty="0"/>
              <a:t>先将命题符号化：        </a:t>
            </a:r>
            <a:endParaRPr lang="en-US" altLang="zh-CN" sz="28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是营业员甲作的案。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q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是营业员乙作的案。</a:t>
            </a:r>
            <a:endParaRPr lang="en-US" altLang="zh-CN" sz="28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r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案发在营业时间。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s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乙提供的证词可信。</a:t>
            </a:r>
            <a:endParaRPr lang="en-US" altLang="zh-CN" sz="28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t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货柜在案发时上锁了。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 dirty="0"/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前提：</a:t>
            </a:r>
            <a:r>
              <a:rPr lang="en-US" altLang="zh-CN" sz="2800" b="1" dirty="0">
                <a:latin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®Ø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latin typeface="Symbol" panose="05050102010706020507" pitchFamily="18" charset="2"/>
              </a:rPr>
              <a:t>®Ø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结论：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1" dirty="0"/>
              <a:t> 证明：用直接证明法。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481763" y="68961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F298AE-4ED1-4C8E-AD2A-9F569FEE12D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468313" y="1268413"/>
            <a:ext cx="7416800" cy="49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①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latin typeface="Symbol" panose="05050102010706020507" pitchFamily="18" charset="2"/>
              </a:rPr>
              <a:t>®Ø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②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                    前提引入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③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           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②③</a:t>
            </a:r>
            <a:r>
              <a:rPr lang="zh-CN" altLang="en-US" sz="2800" b="1" dirty="0">
                <a:latin typeface="Times New Roman" panose="02020603050405020304" pitchFamily="18" charset="0"/>
              </a:rPr>
              <a:t>拒取式</a:t>
            </a:r>
            <a:endParaRPr lang="zh-CN" altLang="en-US" sz="28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④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⑤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             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④ ⑤</a:t>
            </a:r>
            <a:r>
              <a:rPr lang="zh-CN" altLang="en-US" sz="2800" b="1" dirty="0">
                <a:latin typeface="Times New Roman" panose="02020603050405020304" pitchFamily="18" charset="0"/>
              </a:rPr>
              <a:t>假言推理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⑥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®Ø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⑦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¬ p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⑤ ⑥拒取式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⑧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⑨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       ⑦ ⑧</a:t>
            </a:r>
            <a:r>
              <a:rPr lang="zh-CN" altLang="en-US" sz="2800" b="1" dirty="0">
                <a:latin typeface="Times New Roman" panose="02020603050405020304" pitchFamily="18" charset="0"/>
              </a:rPr>
              <a:t>析取三段论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所以推理正确。   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EB4408-AB0B-4230-988E-6FA4B804047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139</a:t>
            </a:fld>
            <a:endParaRPr lang="en-US" altLang="zh-CN" sz="1400"/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3097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5</a:t>
            </a:r>
            <a:r>
              <a:rPr lang="zh-CN" altLang="en-US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：</a:t>
            </a:r>
            <a:endParaRPr lang="zh-CN" altLang="en-US" sz="36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796" name="矩形 2"/>
          <p:cNvSpPr>
            <a:spLocks noChangeArrowheads="1"/>
          </p:cNvSpPr>
          <p:nvPr/>
        </p:nvSpPr>
        <p:spPr bwMode="auto">
          <a:xfrm>
            <a:off x="532403" y="1412776"/>
            <a:ext cx="7056437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构造下列推理证明：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(A∨B)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(C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Kingsoft Phonetic Plain" pitchFamily="2" charset="2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D),  (D∨E)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F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9D97D0-9D3C-40A0-9C39-F0DBE04DB3F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26243" y="809948"/>
            <a:ext cx="7850188" cy="2990441"/>
          </a:xfrm>
          <a:prstGeom prst="rect">
            <a:avLst/>
          </a:prstGeo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下列句子中那些是命题？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</a:t>
            </a:r>
            <a:r>
              <a:rPr lang="zh-CN" altLang="en-US" sz="2800" b="1" dirty="0">
                <a:latin typeface="Times New Roman" panose="02020603050405020304" pitchFamily="18" charset="0"/>
              </a:rPr>
              <a:t>明年</a:t>
            </a:r>
            <a:r>
              <a:rPr lang="en-US" altLang="zh-CN" sz="2800" b="1" dirty="0"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</a:rPr>
              <a:t>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日是晴天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</a:t>
            </a:r>
            <a:r>
              <a:rPr lang="zh-CN" altLang="en-US" sz="2800" b="1" dirty="0">
                <a:latin typeface="Times New Roman" panose="02020603050405020304" pitchFamily="18" charset="0"/>
              </a:rPr>
              <a:t>地球外的星球上也有人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(10) 11</a:t>
            </a:r>
            <a:r>
              <a:rPr lang="zh-CN" altLang="en-US" sz="2800" b="1" dirty="0">
                <a:latin typeface="Times New Roman" panose="02020603050405020304" pitchFamily="18" charset="0"/>
              </a:rPr>
              <a:t>＋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</a:rPr>
              <a:t>100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(11) </a:t>
            </a:r>
            <a:r>
              <a:rPr lang="zh-CN" altLang="en-US" sz="2800" b="1" dirty="0">
                <a:latin typeface="Times New Roman" panose="02020603050405020304" pitchFamily="18" charset="0"/>
              </a:rPr>
              <a:t>姚明是高个子。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362636" y="3933541"/>
            <a:ext cx="7945438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）、（</a:t>
            </a:r>
            <a:r>
              <a:rPr lang="en-US" altLang="zh-CN" sz="2800" b="1" dirty="0"/>
              <a:t>9</a:t>
            </a:r>
            <a:r>
              <a:rPr lang="zh-CN" altLang="en-US" sz="2800" b="1" dirty="0"/>
              <a:t>）的真值虽然现在还不知道，但它的真值是唯一的，因而是命题。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）在二进制中为真，在十进制中为假，需根据上下文才能确定其真值，因而不是命题。（</a:t>
            </a:r>
            <a:r>
              <a:rPr lang="en-US" altLang="zh-CN" sz="2800" b="1" dirty="0"/>
              <a:t>11</a:t>
            </a:r>
            <a:r>
              <a:rPr lang="zh-CN" altLang="en-US" sz="2800" b="1" dirty="0"/>
              <a:t>）也不是命题，因为“高个子”没有标准，无法判断它表达的内容是否正确。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853EA-CDE1-4134-B3A2-898FC949233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140</a:t>
            </a:fld>
            <a:endParaRPr lang="en-US" altLang="zh-CN" sz="1400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821" name="矩形 2"/>
          <p:cNvSpPr>
            <a:spLocks noChangeArrowheads="1"/>
          </p:cNvSpPr>
          <p:nvPr/>
        </p:nvSpPr>
        <p:spPr bwMode="auto">
          <a:xfrm>
            <a:off x="755649" y="1268413"/>
            <a:ext cx="820896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n-ea"/>
                <a:ea typeface="+mn-ea"/>
              </a:rPr>
              <a:t>证明：使用附加前提证明法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n-ea"/>
                <a:ea typeface="+mn-ea"/>
              </a:rPr>
              <a:t>⑴ </a:t>
            </a:r>
            <a:r>
              <a:rPr lang="en-US" altLang="zh-CN" sz="2800" b="1" dirty="0">
                <a:latin typeface="+mn-ea"/>
                <a:ea typeface="+mn-ea"/>
              </a:rPr>
              <a:t>A                   </a:t>
            </a:r>
            <a:r>
              <a:rPr lang="zh-CN" altLang="en-US" sz="2800" b="1" dirty="0">
                <a:latin typeface="+mn-ea"/>
                <a:ea typeface="+mn-ea"/>
              </a:rPr>
              <a:t>附加前提引入　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n-ea"/>
                <a:ea typeface="+mn-ea"/>
              </a:rPr>
              <a:t>⑵ </a:t>
            </a:r>
            <a:r>
              <a:rPr lang="en-US" altLang="zh-CN" sz="2800" b="1" dirty="0">
                <a:latin typeface="+mn-ea"/>
                <a:ea typeface="+mn-ea"/>
              </a:rPr>
              <a:t>A∨B                ⑴</a:t>
            </a:r>
            <a:r>
              <a:rPr lang="zh-CN" altLang="en-US" sz="2800" b="1" dirty="0">
                <a:latin typeface="+mn-ea"/>
                <a:ea typeface="+mn-ea"/>
              </a:rPr>
              <a:t>附加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ea"/>
                <a:ea typeface="+mn-ea"/>
              </a:rPr>
              <a:t>⑶ (A∨B)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+mn-ea"/>
                <a:ea typeface="+mn-ea"/>
              </a:rPr>
              <a:t>(C</a:t>
            </a:r>
            <a:r>
              <a:rPr lang="en-US" altLang="zh-CN" sz="2800" b="1" dirty="0">
                <a:latin typeface="+mn-ea"/>
                <a:ea typeface="+mn-ea"/>
                <a:sym typeface="Kingsoft Phonetic Plain" pitchFamily="2" charset="2"/>
              </a:rPr>
              <a:t>∧</a:t>
            </a:r>
            <a:r>
              <a:rPr lang="en-US" altLang="zh-CN" sz="2800" b="1" dirty="0">
                <a:latin typeface="+mn-ea"/>
                <a:ea typeface="+mn-ea"/>
              </a:rPr>
              <a:t>D)      </a:t>
            </a:r>
            <a:r>
              <a:rPr lang="zh-CN" altLang="en-US" sz="2800" b="1" dirty="0">
                <a:latin typeface="+mn-ea"/>
                <a:ea typeface="+mn-ea"/>
              </a:rPr>
              <a:t>前提引入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ea"/>
                <a:ea typeface="+mn-ea"/>
              </a:rPr>
              <a:t>⑷ C</a:t>
            </a:r>
            <a:r>
              <a:rPr lang="en-US" altLang="zh-CN" sz="2800" b="1" dirty="0">
                <a:latin typeface="+mn-ea"/>
                <a:ea typeface="+mn-ea"/>
                <a:sym typeface="Kingsoft Phonetic Plain" pitchFamily="2" charset="2"/>
              </a:rPr>
              <a:t>∧</a:t>
            </a:r>
            <a:r>
              <a:rPr lang="en-US" altLang="zh-CN" sz="2800" b="1" dirty="0">
                <a:latin typeface="+mn-ea"/>
                <a:ea typeface="+mn-ea"/>
              </a:rPr>
              <a:t>D                ⑵⑶ </a:t>
            </a:r>
            <a:r>
              <a:rPr lang="zh-CN" altLang="en-US" sz="2800" b="1" dirty="0">
                <a:latin typeface="+mn-ea"/>
                <a:ea typeface="+mn-ea"/>
              </a:rPr>
              <a:t>假言推理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ea"/>
                <a:ea typeface="+mn-ea"/>
              </a:rPr>
              <a:t>⑸ D                   ⑷</a:t>
            </a:r>
            <a:r>
              <a:rPr lang="zh-CN" altLang="en-US" sz="2800" b="1" dirty="0">
                <a:latin typeface="+mn-ea"/>
                <a:ea typeface="+mn-ea"/>
              </a:rPr>
              <a:t>化简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ea"/>
                <a:ea typeface="+mn-ea"/>
              </a:rPr>
              <a:t>⑹ D∨E                ⑸ </a:t>
            </a:r>
            <a:r>
              <a:rPr lang="zh-CN" altLang="en-US" sz="2800" b="1" dirty="0">
                <a:latin typeface="+mn-ea"/>
                <a:ea typeface="+mn-ea"/>
              </a:rPr>
              <a:t>附加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ea"/>
                <a:ea typeface="+mn-ea"/>
              </a:rPr>
              <a:t>⑺ (D∨E)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+mn-ea"/>
                <a:ea typeface="+mn-ea"/>
              </a:rPr>
              <a:t>F           </a:t>
            </a:r>
            <a:r>
              <a:rPr lang="zh-CN" altLang="en-US" sz="2800" b="1" dirty="0">
                <a:latin typeface="+mn-ea"/>
                <a:ea typeface="+mn-ea"/>
              </a:rPr>
              <a:t>前提引入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ea"/>
                <a:ea typeface="+mn-ea"/>
              </a:rPr>
              <a:t>⑻ F                   ⑹⑺ </a:t>
            </a:r>
            <a:r>
              <a:rPr lang="zh-CN" altLang="en-US" sz="2800" b="1" dirty="0">
                <a:latin typeface="+mn-ea"/>
                <a:ea typeface="+mn-ea"/>
              </a:rPr>
              <a:t>假言推理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63A385-941E-493D-AC5D-81F45FD4768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28588"/>
            <a:ext cx="8002587" cy="939800"/>
          </a:xfrm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二、命题的分类</a:t>
            </a:r>
            <a:r>
              <a:rPr lang="zh-CN" alt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8130" y="4869160"/>
            <a:ext cx="8139112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10000"/>
              </a:lnSpc>
              <a:defRPr/>
            </a:pPr>
            <a:r>
              <a:rPr lang="zh-CN" altLang="en-US" b="1" kern="0" dirty="0">
                <a:solidFill>
                  <a:srgbClr val="FF3300"/>
                </a:solidFill>
                <a:latin typeface="宋体" panose="02010600030101010101" pitchFamily="2" charset="-122"/>
              </a:rPr>
              <a:t>复合命题</a:t>
            </a:r>
            <a:r>
              <a:rPr lang="en-US" altLang="zh-CN" sz="2800" b="1" kern="0" dirty="0">
                <a:latin typeface="宋体" panose="02010600030101010101" pitchFamily="2" charset="-122"/>
              </a:rPr>
              <a:t>---</a:t>
            </a:r>
            <a:r>
              <a:rPr lang="zh-CN" altLang="en-US" sz="2800" b="1" kern="0" dirty="0">
                <a:latin typeface="宋体" panose="02010600030101010101" pitchFamily="2" charset="-122"/>
              </a:rPr>
              <a:t>由</a:t>
            </a:r>
            <a:r>
              <a:rPr lang="zh-CN" altLang="en-US" sz="2800" b="1" u="sng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简单命题</a:t>
            </a:r>
            <a:r>
              <a:rPr lang="zh-CN" altLang="en-US" sz="2800" b="1" kern="0" dirty="0">
                <a:latin typeface="宋体" panose="02010600030101010101" pitchFamily="2" charset="-122"/>
              </a:rPr>
              <a:t>与</a:t>
            </a:r>
            <a:r>
              <a:rPr lang="zh-CN" altLang="en-US" sz="2800" b="1" u="sng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联结词</a:t>
            </a:r>
            <a:r>
              <a:rPr lang="zh-CN" altLang="en-US" sz="2800" b="1" kern="0" dirty="0">
                <a:latin typeface="宋体" panose="02010600030101010101" pitchFamily="2" charset="-122"/>
              </a:rPr>
              <a:t>按一定规则复合而成的命题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。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0038" y="1511300"/>
            <a:ext cx="8139112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10000"/>
              </a:lnSpc>
              <a:defRPr/>
            </a:pPr>
            <a:r>
              <a:rPr lang="zh-CN" altLang="en-US" b="1" kern="0" dirty="0">
                <a:solidFill>
                  <a:srgbClr val="FF3300"/>
                </a:solidFill>
                <a:latin typeface="宋体" panose="02010600030101010101" pitchFamily="2" charset="-122"/>
              </a:rPr>
              <a:t>简单命题</a:t>
            </a:r>
            <a:r>
              <a:rPr lang="en-US" altLang="zh-CN" b="1" kern="0" dirty="0">
                <a:solidFill>
                  <a:srgbClr val="FF33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kern="0" dirty="0">
                <a:solidFill>
                  <a:srgbClr val="FF3300"/>
                </a:solidFill>
                <a:latin typeface="宋体" panose="02010600030101010101" pitchFamily="2" charset="-122"/>
              </a:rPr>
              <a:t>原子命题</a:t>
            </a:r>
            <a:r>
              <a:rPr lang="en-US" altLang="zh-CN" b="1" kern="0" dirty="0">
                <a:solidFill>
                  <a:srgbClr val="FF33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b="1" kern="0" dirty="0">
                <a:latin typeface="宋体" panose="02010600030101010101" pitchFamily="2" charset="-122"/>
              </a:rPr>
              <a:t>---</a:t>
            </a:r>
            <a:r>
              <a:rPr lang="zh-CN" altLang="en-US" sz="2800" b="1" kern="0" dirty="0">
                <a:latin typeface="宋体" panose="02010600030101010101" pitchFamily="2" charset="-122"/>
              </a:rPr>
              <a:t>简单构成的命题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不能分解成更简单的陈述句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命题常项或命题常元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kern="0" dirty="0">
                <a:latin typeface="宋体" panose="02010600030101010101" pitchFamily="2" charset="-122"/>
              </a:rPr>
              <a:t>简单命题的真值是确定的</a:t>
            </a:r>
            <a:endParaRPr lang="en-US" altLang="zh-CN" sz="2800" b="1" kern="0" dirty="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命题变项或命题变元</a:t>
            </a:r>
            <a:r>
              <a:rPr lang="zh-CN" altLang="en-US" sz="2800" b="1" kern="0" dirty="0">
                <a:latin typeface="宋体" panose="02010600030101010101" pitchFamily="2" charset="-122"/>
              </a:rPr>
              <a:t>：真值不确定的陈述句，如</a:t>
            </a:r>
            <a:r>
              <a:rPr lang="en-US" altLang="zh-CN" sz="2800" b="1" kern="0" dirty="0">
                <a:latin typeface="宋体" panose="02010600030101010101" pitchFamily="2" charset="-122"/>
              </a:rPr>
              <a:t>:x+3&gt;5</a:t>
            </a:r>
            <a:r>
              <a:rPr lang="zh-CN" altLang="en-US" sz="2800" b="1" kern="0" dirty="0">
                <a:latin typeface="宋体" panose="02010600030101010101" pitchFamily="2" charset="-122"/>
              </a:rPr>
              <a:t>。 </a:t>
            </a:r>
            <a:endParaRPr lang="en-US" altLang="zh-CN" sz="2800" b="1" kern="0" dirty="0">
              <a:latin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buNone/>
              <a:defRPr/>
            </a:pPr>
            <a:r>
              <a:rPr lang="en-US" altLang="zh-CN" sz="2800" b="1" kern="0" dirty="0">
                <a:latin typeface="宋体" panose="02010600030101010101" pitchFamily="2" charset="-122"/>
              </a:rPr>
              <a:t>  </a:t>
            </a:r>
            <a:r>
              <a:rPr lang="zh-CN" altLang="en-US" sz="2800" b="1" kern="0">
                <a:latin typeface="宋体" panose="02010600030101010101" pitchFamily="2" charset="-122"/>
              </a:rPr>
              <a:t>（注意</a:t>
            </a:r>
            <a:r>
              <a:rPr lang="zh-CN" altLang="en-US" sz="2800" b="1" kern="0" dirty="0">
                <a:latin typeface="宋体" panose="02010600030101010101" pitchFamily="2" charset="-122"/>
              </a:rPr>
              <a:t>：命题变元不是</a:t>
            </a:r>
            <a:r>
              <a:rPr lang="zh-CN" altLang="en-US" sz="2800" b="1" kern="0">
                <a:latin typeface="宋体" panose="02010600030101010101" pitchFamily="2" charset="-122"/>
              </a:rPr>
              <a:t>命题！）</a:t>
            </a:r>
            <a:endParaRPr lang="en-US" altLang="zh-CN" sz="2800" b="1" kern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656B6F-F855-48A2-91CA-7D473FAE8B0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4394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三、简单命题符号化</a:t>
            </a:r>
            <a:r>
              <a:rPr lang="zh-CN" altLang="en-US" b="1" dirty="0"/>
              <a:t> </a:t>
            </a:r>
          </a:p>
        </p:txBody>
      </p:sp>
      <p:grpSp>
        <p:nvGrpSpPr>
          <p:cNvPr id="29700" name="Group 9"/>
          <p:cNvGrpSpPr>
            <a:grpSpLocks/>
          </p:cNvGrpSpPr>
          <p:nvPr/>
        </p:nvGrpSpPr>
        <p:grpSpPr bwMode="auto">
          <a:xfrm>
            <a:off x="466938" y="1412081"/>
            <a:ext cx="8229600" cy="3625851"/>
            <a:chOff x="269" y="969"/>
            <a:chExt cx="5184" cy="2284"/>
          </a:xfrm>
        </p:grpSpPr>
        <p:sp>
          <p:nvSpPr>
            <p:cNvPr id="29703" name="Text Box 5"/>
            <p:cNvSpPr txBox="1">
              <a:spLocks noChangeArrowheads="1"/>
            </p:cNvSpPr>
            <p:nvPr/>
          </p:nvSpPr>
          <p:spPr bwMode="auto">
            <a:xfrm>
              <a:off x="269" y="969"/>
              <a:ext cx="5184" cy="2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eaLnBrk="1" hangingPunct="1">
                <a:lnSpc>
                  <a:spcPct val="120000"/>
                </a:lnSpc>
                <a:buFont typeface="Wingdings" panose="05000000000000000000" pitchFamily="2" charset="2"/>
                <a:buChar char="u"/>
              </a:pPr>
              <a:r>
                <a:rPr lang="zh-CN" altLang="en-US" sz="2800" b="1" dirty="0">
                  <a:latin typeface="宋体" panose="02010600030101010101" pitchFamily="2" charset="-122"/>
                </a:rPr>
                <a:t>用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小写英文字母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p, q, r, </a:t>
              </a:r>
              <a:r>
                <a:rPr lang="en-US" altLang="zh-CN" sz="2800" b="1" dirty="0"/>
                <a:t>…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 ,</a:t>
              </a:r>
              <a:r>
                <a:rPr lang="en-US" altLang="zh-CN" sz="28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dirty="0" err="1">
                  <a:latin typeface="宋体" panose="02010600030101010101" pitchFamily="2" charset="-122"/>
                </a:rPr>
                <a:t>,</a:t>
              </a:r>
              <a:r>
                <a:rPr lang="en-US" altLang="zh-CN" sz="28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dirty="0" err="1">
                  <a:latin typeface="宋体" panose="02010600030101010101" pitchFamily="2" charset="-122"/>
                </a:rPr>
                <a:t>,</a:t>
              </a:r>
              <a:r>
                <a:rPr lang="en-US" altLang="zh-CN" sz="28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≥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）表 </a:t>
              </a:r>
              <a:endParaRPr lang="en-US" altLang="zh-CN" sz="2800" b="1" dirty="0"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示简单命题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 eaLnBrk="1" hangingPunct="1">
                <a:lnSpc>
                  <a:spcPct val="120000"/>
                </a:lnSpc>
                <a:buFont typeface="Wingdings" panose="05000000000000000000" pitchFamily="2" charset="2"/>
                <a:buChar char="u"/>
              </a:pPr>
              <a:r>
                <a:rPr lang="zh-CN" altLang="en-US" sz="2800" b="1" dirty="0">
                  <a:latin typeface="宋体" panose="02010600030101010101" pitchFamily="2" charset="-122"/>
                </a:rPr>
                <a:t>用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“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”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表示真，用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“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”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表示假</a:t>
              </a:r>
            </a:p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  例如，令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8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：  是有理数，则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zh-CN" altLang="en-US" sz="28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的真值为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endParaRPr lang="en-US" altLang="zh-CN" sz="4400" b="1" dirty="0"/>
            </a:p>
          </p:txBody>
        </p:sp>
        <p:sp>
          <p:nvSpPr>
            <p:cNvPr id="29704" name="Rectangle 7"/>
            <p:cNvSpPr>
              <a:spLocks noChangeArrowheads="1"/>
            </p:cNvSpPr>
            <p:nvPr/>
          </p:nvSpPr>
          <p:spPr bwMode="auto">
            <a:xfrm>
              <a:off x="699" y="2886"/>
              <a:ext cx="31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zh-CN" altLang="en-US" sz="28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：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+ 5 = 7</a:t>
              </a:r>
              <a:r>
                <a:rPr lang="zh-CN" altLang="en-US" sz="28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，则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</a:t>
              </a:r>
              <a:r>
                <a:rPr lang="zh-CN" altLang="en-US" sz="28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的真值为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533400" y="5162144"/>
            <a:ext cx="8610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命题变项</a:t>
            </a:r>
            <a:r>
              <a:rPr lang="zh-CN" altLang="en-US" sz="2800" b="1" dirty="0"/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也可用小写英文字母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q, r, </a:t>
            </a:r>
            <a:r>
              <a:rPr lang="en-US" altLang="zh-CN" sz="2800" b="1" dirty="0"/>
              <a:t>…</a:t>
            </a:r>
            <a:r>
              <a:rPr lang="en-US" altLang="zh-CN" sz="2800" b="1" dirty="0">
                <a:latin typeface="宋体" panose="02010600030101010101" pitchFamily="2" charset="-122"/>
              </a:rPr>
              <a:t> 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宋体" panose="02010600030101010101" pitchFamily="2" charset="-122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</a:rPr>
              <a:t>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）表示</a:t>
            </a:r>
          </a:p>
        </p:txBody>
      </p:sp>
      <p:graphicFrame>
        <p:nvGraphicFramePr>
          <p:cNvPr id="29845" name="Object 149"/>
          <p:cNvGraphicFramePr>
            <a:graphicFrameLocks noChangeAspect="1"/>
          </p:cNvGraphicFramePr>
          <p:nvPr/>
        </p:nvGraphicFramePr>
        <p:xfrm>
          <a:off x="1619672" y="3861048"/>
          <a:ext cx="57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091" imgH="215713" progId="Equation.3">
                  <p:embed/>
                </p:oleObj>
              </mc:Choice>
              <mc:Fallback>
                <p:oleObj name="Equation" r:id="rId3" imgW="241091" imgH="215713" progId="Equation.3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861048"/>
                        <a:ext cx="571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4248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9B4613-AE8F-4C35-9DF3-A97CE963B79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82" y="68056"/>
            <a:ext cx="8229600" cy="124301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四、联结词与复合命题</a:t>
            </a:r>
            <a:r>
              <a:rPr lang="zh-CN" altLang="en-US" sz="4000" b="1" dirty="0"/>
              <a:t>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9434"/>
            <a:ext cx="8135938" cy="480060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否定式与否定联结词“</a:t>
            </a: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</a:rPr>
              <a:t>”</a:t>
            </a: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b="1" dirty="0">
                <a:latin typeface="宋体" panose="02010600030101010101" pitchFamily="2" charset="-122"/>
              </a:rPr>
              <a:t>：设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为命题，复合命题 </a:t>
            </a:r>
            <a:r>
              <a:rPr lang="zh-CN" altLang="en-US" b="1" dirty="0">
                <a:latin typeface="Times New Roman" panose="02020603050405020304" pitchFamily="18" charset="0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</a:rPr>
              <a:t>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（或 </a:t>
            </a:r>
            <a:r>
              <a:rPr lang="zh-CN" altLang="en-US" b="1" dirty="0">
                <a:latin typeface="Times New Roman" panose="02020603050405020304" pitchFamily="18" charset="0"/>
              </a:rPr>
              <a:t>“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的否定</a:t>
            </a:r>
            <a:r>
              <a:rPr lang="zh-CN" altLang="en-US" b="1" dirty="0">
                <a:latin typeface="Times New Roman" panose="02020603050405020304" pitchFamily="18" charset="0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）称为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否定式</a:t>
            </a:r>
            <a:r>
              <a:rPr lang="zh-CN" altLang="en-US" b="1" dirty="0">
                <a:latin typeface="宋体" panose="02010600030101010101" pitchFamily="2" charset="-122"/>
              </a:rPr>
              <a:t>，记作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，符号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b="1" dirty="0">
                <a:latin typeface="宋体" panose="02010600030101010101" pitchFamily="2" charset="-122"/>
              </a:rPr>
              <a:t>称作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否定联结词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为真当且仅当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为假。</a:t>
            </a: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例：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:   3</a:t>
            </a:r>
            <a:r>
              <a:rPr lang="zh-CN" altLang="en-US" b="1" dirty="0">
                <a:latin typeface="Times New Roman" panose="02020603050405020304" pitchFamily="18" charset="0"/>
              </a:rPr>
              <a:t>是偶数，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</a:rPr>
              <a:t>为假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不是偶数，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为真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340769"/>
            <a:ext cx="7920037" cy="11521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运算规则：若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为真，则</a:t>
            </a:r>
            <a:r>
              <a:rPr lang="en-US" altLang="zh-CN" b="1" dirty="0">
                <a:sym typeface="Symbol" panose="05050102010706020507" pitchFamily="18" charset="2"/>
              </a:rPr>
              <a:t>¬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为假；若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为假，则</a:t>
            </a:r>
            <a:r>
              <a:rPr lang="en-US" altLang="zh-CN" b="1" dirty="0">
                <a:sym typeface="Symbol" panose="05050102010706020507" pitchFamily="18" charset="2"/>
              </a:rPr>
              <a:t>¬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为真。</a:t>
            </a:r>
          </a:p>
        </p:txBody>
      </p:sp>
      <p:graphicFrame>
        <p:nvGraphicFramePr>
          <p:cNvPr id="225284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8207477"/>
              </p:ext>
            </p:extLst>
          </p:nvPr>
        </p:nvGraphicFramePr>
        <p:xfrm>
          <a:off x="899170" y="2492897"/>
          <a:ext cx="3456384" cy="197390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9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4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3200" b="0" i="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itchFamily="34" charset="0"/>
                          <a:cs typeface="Tahoma" pitchFamily="34" charset="0"/>
                        </a:rPr>
                        <a:t>p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3" marR="91443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3200" b="0" i="0" dirty="0">
                          <a:solidFill>
                            <a:schemeClr val="bg2"/>
                          </a:solidFill>
                          <a:latin typeface="Tahoma" pitchFamily="34" charset="0"/>
                          <a:cs typeface="Tahoma" pitchFamily="34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3200" b="0" i="0" dirty="0">
                          <a:solidFill>
                            <a:schemeClr val="bg2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3" marR="91443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9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3" marR="91443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3" marR="91443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3" marR="91443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3" marR="91443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6000" y="4725144"/>
            <a:ext cx="7920037" cy="75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b="1" kern="0" dirty="0">
                <a:latin typeface="宋体" panose="02010600030101010101" pitchFamily="2" charset="-122"/>
                <a:sym typeface="Symbol" panose="05050102010706020507" pitchFamily="18" charset="2"/>
              </a:rPr>
              <a:t>否定是一个一元运算</a:t>
            </a:r>
          </a:p>
          <a:p>
            <a:pPr marL="0" indent="0"/>
            <a:endParaRPr lang="zh-CN" altLang="en-US" sz="2800" kern="0" dirty="0"/>
          </a:p>
          <a:p>
            <a:pPr marL="0" indent="0"/>
            <a:endParaRPr lang="en-US" altLang="zh-CN" sz="2800" kern="0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9B4613-AE8F-4C35-9DF3-A97CE963B79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6000" y="5472000"/>
            <a:ext cx="8352928" cy="75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b="1" kern="0" dirty="0">
                <a:latin typeface="宋体" panose="02010600030101010101" pitchFamily="2" charset="-122"/>
                <a:sym typeface="Symbol" panose="05050102010706020507" pitchFamily="18" charset="2"/>
              </a:rPr>
              <a:t>否定对应的汉语词汇：不是，非，并非如此</a:t>
            </a:r>
          </a:p>
          <a:p>
            <a:pPr marL="0" indent="0"/>
            <a:endParaRPr lang="zh-CN" altLang="en-US" sz="2800" kern="0" dirty="0"/>
          </a:p>
          <a:p>
            <a:pPr marL="0" indent="0"/>
            <a:endParaRPr lang="en-US" altLang="zh-CN" sz="2800" kern="0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475527-5CF4-4D97-B2B1-7F32BE2345E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81" y="1412776"/>
            <a:ext cx="8229600" cy="2844800"/>
          </a:xfrm>
        </p:spPr>
        <p:txBody>
          <a:bodyPr/>
          <a:lstStyle/>
          <a:p>
            <a:pPr marL="92075" indent="-92075" algn="just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2. </a:t>
            </a:r>
            <a:r>
              <a:rPr lang="zh-CN" altLang="en-US" sz="36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合取式与合取联结词“∧”</a:t>
            </a:r>
            <a:endParaRPr lang="zh-CN" altLang="en-US" sz="3600" b="1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075" indent="-92075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b="1" dirty="0">
                <a:latin typeface="宋体" panose="02010600030101010101" pitchFamily="2" charset="-122"/>
              </a:rPr>
              <a:t>：设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宋体" panose="02010600030101010101" pitchFamily="2" charset="-122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为二命题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</a:rPr>
              <a:t>复合命题</a:t>
            </a:r>
            <a:r>
              <a:rPr lang="zh-CN" altLang="en-US" b="1" dirty="0">
                <a:latin typeface="Times New Roman" panose="02020603050405020304" pitchFamily="18" charset="0"/>
              </a:rPr>
              <a:t>“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并且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</a:rPr>
              <a:t>”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zh-CN" altLang="en-US" b="1" dirty="0">
                <a:latin typeface="Times New Roman" panose="02020603050405020304" pitchFamily="18" charset="0"/>
              </a:rPr>
              <a:t>“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</a:rPr>
              <a:t>”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称为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合取式</a:t>
            </a:r>
            <a:r>
              <a:rPr lang="zh-CN" altLang="en-US" b="1" dirty="0">
                <a:latin typeface="宋体" panose="02010600030101010101" pitchFamily="2" charset="-122"/>
              </a:rPr>
              <a:t>，记作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宋体" panose="02010600030101010101" pitchFamily="2" charset="-122"/>
              </a:rPr>
              <a:t>∧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，∧称作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合取联结词</a:t>
            </a:r>
            <a:r>
              <a:rPr lang="zh-CN" altLang="en-US" b="1" dirty="0">
                <a:latin typeface="宋体" panose="02010600030101010101" pitchFamily="2" charset="-122"/>
              </a:rPr>
              <a:t>，并规定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宋体" panose="02010600030101010101" pitchFamily="2" charset="-122"/>
              </a:rPr>
              <a:t>∧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为真当且仅当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同时为真。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Text Box 4" descr="蓝色面巾纸"/>
          <p:cNvSpPr txBox="1">
            <a:spLocks noChangeArrowheads="1"/>
          </p:cNvSpPr>
          <p:nvPr/>
        </p:nvSpPr>
        <p:spPr bwMode="auto">
          <a:xfrm>
            <a:off x="755576" y="5085184"/>
            <a:ext cx="7393831" cy="954107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注意：描述合取式的灵活性与多样性，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    分清简单命题与复合命题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304A92-37DF-427E-8546-82FD8FB2BD7F}" type="slidenum">
              <a:rPr lang="en-US" altLang="zh-CN" smtClean="0">
                <a:latin typeface="Arial Black" panose="020B0A04020102020204" pitchFamily="34" charset="0"/>
              </a:rPr>
              <a:pPr/>
              <a:t>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07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08000" y="2635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zh-CN" altLang="en-US" sz="4800" b="1" dirty="0">
                <a:solidFill>
                  <a:srgbClr val="5E0C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什么是离散数学？</a:t>
            </a:r>
          </a:p>
        </p:txBody>
      </p:sp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508000" y="1774825"/>
            <a:ext cx="79517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</a:pPr>
            <a:r>
              <a:rPr lang="zh-CN" altLang="en-US" sz="2800" b="1" dirty="0"/>
              <a:t>       </a:t>
            </a:r>
            <a:r>
              <a:rPr lang="zh-CN" altLang="en-US" sz="3200" b="1" dirty="0"/>
              <a:t>离散数学是研究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离散量的结构</a:t>
            </a:r>
            <a:r>
              <a:rPr lang="zh-CN" altLang="en-US" sz="3200" b="1" dirty="0"/>
              <a:t>及其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相互关系</a:t>
            </a:r>
            <a:r>
              <a:rPr lang="zh-CN" altLang="en-US" sz="3200" b="1" dirty="0"/>
              <a:t>的数学学科，是现代数学的重要分支。</a:t>
            </a:r>
            <a:br>
              <a:rPr lang="en-US" altLang="zh-CN" sz="2800" b="1" dirty="0"/>
            </a:br>
            <a:endParaRPr lang="en-US" altLang="zh-CN" sz="2800" b="1" dirty="0">
              <a:solidFill>
                <a:srgbClr val="33259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2952" y="1413657"/>
            <a:ext cx="8435280" cy="5753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运算规则：Ｐ和Ｑ同时为真时， </a:t>
            </a:r>
            <a:r>
              <a:rPr lang="en-US" altLang="zh-CN" b="1" dirty="0"/>
              <a:t>P</a:t>
            </a:r>
            <a:r>
              <a:rPr lang="en-US" altLang="zh-CN" b="1" noProof="1">
                <a:solidFill>
                  <a:schemeClr val="hlink"/>
                </a:solidFill>
                <a:latin typeface="宋体" panose="02010600030101010101" pitchFamily="2" charset="-122"/>
              </a:rPr>
              <a:t>∧</a:t>
            </a:r>
            <a:r>
              <a:rPr lang="en-US" altLang="zh-CN" b="1" noProof="1">
                <a:latin typeface="宋体" panose="02010600030101010101" pitchFamily="2" charset="-122"/>
              </a:rPr>
              <a:t>Q</a:t>
            </a:r>
            <a:r>
              <a:rPr lang="zh-CN" altLang="zh-CN" b="1" dirty="0">
                <a:latin typeface="宋体" panose="02010600030101010101" pitchFamily="2" charset="-122"/>
              </a:rPr>
              <a:t>为</a:t>
            </a:r>
            <a:r>
              <a:rPr lang="zh-CN" altLang="en-US" b="1" dirty="0">
                <a:latin typeface="宋体" panose="02010600030101010101" pitchFamily="2" charset="-122"/>
              </a:rPr>
              <a:t>真</a:t>
            </a:r>
            <a:endParaRPr lang="zh-CN" altLang="en-US" sz="2800" dirty="0"/>
          </a:p>
          <a:p>
            <a:pPr marL="0" indent="0"/>
            <a:endParaRPr lang="en-US" altLang="zh-CN" sz="2800" dirty="0"/>
          </a:p>
        </p:txBody>
      </p:sp>
      <p:graphicFrame>
        <p:nvGraphicFramePr>
          <p:cNvPr id="227380" name="Group 5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4717220"/>
              </p:ext>
            </p:extLst>
          </p:nvPr>
        </p:nvGraphicFramePr>
        <p:xfrm>
          <a:off x="827584" y="2096728"/>
          <a:ext cx="4969048" cy="2592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1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1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P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3" marR="91433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3" marR="91433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P∧Q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3" marR="91433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3" marR="91433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3" marR="91433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3" marR="91433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6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3" marR="91433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3" marR="91433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3" marR="91433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3" marR="91433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3" marR="91433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3" marR="91433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3" marR="91433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3" marR="91433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3" marR="91433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4941168"/>
            <a:ext cx="799306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zh-CN" b="1" kern="0" dirty="0">
                <a:latin typeface="宋体" panose="02010600030101010101" pitchFamily="2" charset="-122"/>
              </a:rPr>
              <a:t>合取是二元运算</a:t>
            </a:r>
            <a:endParaRPr lang="zh-CN" altLang="en-US" sz="2800" b="1" kern="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/>
            <a:endParaRPr lang="zh-CN" altLang="en-US" sz="2800" kern="0" dirty="0"/>
          </a:p>
          <a:p>
            <a:pPr marL="0" indent="0"/>
            <a:endParaRPr lang="en-US" altLang="zh-CN" sz="2800" kern="0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475527-5CF4-4D97-B2B1-7F32BE2345E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412776"/>
            <a:ext cx="799306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zh-CN" b="1" kern="0" dirty="0">
                <a:latin typeface="宋体" panose="02010600030101010101" pitchFamily="2" charset="-122"/>
              </a:rPr>
              <a:t>合取</a:t>
            </a:r>
            <a:r>
              <a:rPr lang="zh-CN" altLang="en-US" b="1" kern="0" dirty="0">
                <a:latin typeface="宋体" panose="02010600030101010101" pitchFamily="2" charset="-122"/>
              </a:rPr>
              <a:t>对应的汉语词汇：</a:t>
            </a:r>
            <a:endParaRPr lang="en-US" altLang="zh-CN" b="1" kern="0" dirty="0">
              <a:latin typeface="宋体" panose="02010600030101010101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b="1" kern="0" dirty="0">
                <a:latin typeface="宋体" panose="02010600030101010101" pitchFamily="2" charset="-122"/>
                <a:sym typeface="Symbol" panose="05050102010706020507" pitchFamily="18" charset="2"/>
              </a:rPr>
              <a:t>和</a:t>
            </a:r>
            <a:endParaRPr lang="en-US" altLang="zh-CN" b="1" kern="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b="1" kern="0" dirty="0">
                <a:latin typeface="宋体" panose="02010600030101010101" pitchFamily="2" charset="-122"/>
                <a:sym typeface="Symbol" panose="05050102010706020507" pitchFamily="18" charset="2"/>
              </a:rPr>
              <a:t>并且</a:t>
            </a:r>
            <a:endParaRPr lang="en-US" altLang="zh-CN" b="1" kern="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b="1" kern="0" dirty="0">
                <a:latin typeface="宋体" panose="02010600030101010101" pitchFamily="2" charset="-122"/>
                <a:sym typeface="Symbol" panose="05050102010706020507" pitchFamily="18" charset="2"/>
              </a:rPr>
              <a:t>与</a:t>
            </a:r>
            <a:endParaRPr lang="en-US" altLang="zh-CN" b="1" kern="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b="1" kern="0" dirty="0">
                <a:latin typeface="宋体" panose="02010600030101010101" pitchFamily="2" charset="-122"/>
                <a:sym typeface="Symbol" panose="05050102010706020507" pitchFamily="18" charset="2"/>
              </a:rPr>
              <a:t>也是</a:t>
            </a:r>
            <a:endParaRPr lang="en-US" altLang="zh-CN" b="1" kern="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b="1" kern="0" dirty="0">
                <a:latin typeface="宋体" panose="02010600030101010101" pitchFamily="2" charset="-122"/>
                <a:sym typeface="Symbol" panose="05050102010706020507" pitchFamily="18" charset="2"/>
              </a:rPr>
              <a:t>虽然</a:t>
            </a:r>
            <a:r>
              <a:rPr lang="en-US" altLang="zh-CN" b="1" kern="0" dirty="0">
                <a:latin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zh-CN" altLang="en-US" b="1" kern="0" dirty="0">
                <a:latin typeface="宋体" panose="02010600030101010101" pitchFamily="2" charset="-122"/>
                <a:sym typeface="Symbol" panose="05050102010706020507" pitchFamily="18" charset="2"/>
              </a:rPr>
              <a:t>但是</a:t>
            </a:r>
            <a:r>
              <a:rPr lang="en-US" altLang="zh-CN" b="1" kern="0" dirty="0">
                <a:latin typeface="宋体" panose="02010600030101010101" pitchFamily="2" charset="-122"/>
                <a:sym typeface="Symbol" panose="05050102010706020507" pitchFamily="18" charset="2"/>
              </a:rPr>
              <a:t>…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b="1" kern="0" dirty="0">
                <a:latin typeface="宋体" panose="02010600030101010101" pitchFamily="2" charset="-122"/>
                <a:sym typeface="Symbol" panose="05050102010706020507" pitchFamily="18" charset="2"/>
              </a:rPr>
              <a:t>不仅</a:t>
            </a:r>
            <a:r>
              <a:rPr lang="en-US" altLang="zh-CN" b="1" kern="0" dirty="0">
                <a:latin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zh-CN" altLang="en-US" b="1" kern="0" dirty="0">
                <a:latin typeface="宋体" panose="02010600030101010101" pitchFamily="2" charset="-122"/>
                <a:sym typeface="Symbol" panose="05050102010706020507" pitchFamily="18" charset="2"/>
              </a:rPr>
              <a:t>而且</a:t>
            </a:r>
            <a:r>
              <a:rPr lang="en-US" altLang="zh-CN" b="1" kern="0" dirty="0">
                <a:latin typeface="宋体" panose="02010600030101010101" pitchFamily="2" charset="-122"/>
                <a:sym typeface="Symbol" panose="05050102010706020507" pitchFamily="18" charset="2"/>
              </a:rPr>
              <a:t>…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b="1" kern="0" dirty="0">
                <a:latin typeface="宋体" panose="02010600030101010101" pitchFamily="2" charset="-122"/>
                <a:sym typeface="Symbol" panose="05050102010706020507" pitchFamily="18" charset="2"/>
              </a:rPr>
              <a:t>尽管</a:t>
            </a:r>
            <a:r>
              <a:rPr lang="en-US" altLang="zh-CN" b="1" kern="0" dirty="0">
                <a:latin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zh-CN" altLang="en-US" b="1" kern="0" dirty="0">
                <a:latin typeface="宋体" panose="02010600030101010101" pitchFamily="2" charset="-122"/>
                <a:sym typeface="Symbol" panose="05050102010706020507" pitchFamily="18" charset="2"/>
              </a:rPr>
              <a:t>仍然</a:t>
            </a:r>
            <a:r>
              <a:rPr lang="en-US" altLang="zh-CN" b="1" kern="0" dirty="0">
                <a:latin typeface="宋体" panose="02010600030101010101" pitchFamily="2" charset="-122"/>
                <a:sym typeface="Symbol" panose="05050102010706020507" pitchFamily="18" charset="2"/>
              </a:rPr>
              <a:t>…</a:t>
            </a:r>
            <a:endParaRPr lang="zh-CN" altLang="en-US" b="1" kern="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/>
            <a:endParaRPr lang="zh-CN" altLang="en-US" sz="2800" kern="0" dirty="0"/>
          </a:p>
          <a:p>
            <a:pPr marL="0" indent="0"/>
            <a:endParaRPr lang="en-US" altLang="zh-CN" sz="2800" kern="0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475527-5CF4-4D97-B2B1-7F32BE2345E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60C0FB-9522-4269-9B96-B3B438F030E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917575"/>
          </a:xfrm>
        </p:spPr>
        <p:txBody>
          <a:bodyPr/>
          <a:lstStyle/>
          <a:p>
            <a:r>
              <a:rPr lang="en-US" altLang="zh-CN" b="1"/>
              <a:t>               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13877"/>
            <a:ext cx="7632700" cy="4811455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将下列命题符号化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王晓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既</a:t>
            </a:r>
            <a:r>
              <a:rPr lang="zh-CN" altLang="en-US" sz="2800" b="1" dirty="0">
                <a:latin typeface="Times New Roman" panose="02020603050405020304" pitchFamily="18" charset="0"/>
              </a:rPr>
              <a:t>用功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又</a:t>
            </a:r>
            <a:r>
              <a:rPr lang="zh-CN" altLang="en-US" sz="2800" b="1" dirty="0">
                <a:latin typeface="Times New Roman" panose="02020603050405020304" pitchFamily="18" charset="0"/>
              </a:rPr>
              <a:t>聪明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王晓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不仅</a:t>
            </a:r>
            <a:r>
              <a:rPr lang="zh-CN" altLang="en-US" sz="2800" b="1" dirty="0">
                <a:latin typeface="Times New Roman" panose="02020603050405020304" pitchFamily="18" charset="0"/>
              </a:rPr>
              <a:t>聪明，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而且</a:t>
            </a:r>
            <a:r>
              <a:rPr lang="zh-CN" altLang="en-US" sz="2800" b="1" dirty="0">
                <a:latin typeface="Times New Roman" panose="02020603050405020304" pitchFamily="18" charset="0"/>
              </a:rPr>
              <a:t>用功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王晓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虽然</a:t>
            </a:r>
            <a:r>
              <a:rPr lang="zh-CN" altLang="en-US" sz="2800" b="1" dirty="0">
                <a:latin typeface="Times New Roman" panose="02020603050405020304" pitchFamily="18" charset="0"/>
              </a:rPr>
              <a:t>聪明，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但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</a:t>
            </a:r>
            <a:r>
              <a:rPr lang="zh-CN" altLang="en-US" sz="2800" b="1" dirty="0">
                <a:latin typeface="Times New Roman" panose="02020603050405020304" pitchFamily="18" charset="0"/>
              </a:rPr>
              <a:t>用功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：王晓用功，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</a:rPr>
              <a:t>：王晓聪明，则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(2) 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(3)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18529B-173A-42A0-9AFD-57813EC9E75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917575"/>
          </a:xfrm>
        </p:spPr>
        <p:txBody>
          <a:bodyPr/>
          <a:lstStyle/>
          <a:p>
            <a:r>
              <a:rPr lang="en-US" altLang="zh-CN" b="1"/>
              <a:t>               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536575"/>
            <a:ext cx="7632700" cy="374015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将下列命题符号化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(4)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张辉与王丽都是三好生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(5) </a:t>
            </a:r>
            <a:r>
              <a:rPr lang="zh-CN" altLang="en-US" sz="2800" b="1" dirty="0">
                <a:latin typeface="Times New Roman" panose="02020603050405020304" pitchFamily="18" charset="0"/>
              </a:rPr>
              <a:t>张辉与王丽是同学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张辉是三好学生，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: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王丽是三好学生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r∧s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(5)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张辉与王丽是同学，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是简单命题 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650" y="4505325"/>
            <a:ext cx="81597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说明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800" b="1" dirty="0">
                <a:latin typeface="Times New Roman" panose="02020603050405020304" pitchFamily="18" charset="0"/>
              </a:rPr>
              <a:t>~(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zh-CN" altLang="en-US" sz="2800" b="1" dirty="0">
                <a:latin typeface="Times New Roman" panose="02020603050405020304" pitchFamily="18" charset="0"/>
              </a:rPr>
              <a:t>说明描述合取式的灵活性与多样性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(5)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中“与”不是联结词的含义，因而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中句子是 简单命题。又如：李文与李武是兄弟。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F152DC-EC96-4FE2-B862-513EBBB9988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664" y="2276872"/>
            <a:ext cx="8135937" cy="3240087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+mn-ea"/>
                <a:cs typeface="Times New Roman" panose="02020603050405020304" pitchFamily="18" charset="0"/>
              </a:rPr>
              <a:t>定义：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设</a:t>
            </a:r>
            <a:r>
              <a:rPr lang="en-US" altLang="zh-CN" b="1" i="1" dirty="0" err="1">
                <a:latin typeface="+mn-ea"/>
                <a:cs typeface="Times New Roman" panose="02020603050405020304" pitchFamily="18" charset="0"/>
              </a:rPr>
              <a:t>p,q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为二命题，复合命题“</a:t>
            </a:r>
            <a:r>
              <a:rPr lang="en-US" altLang="zh-CN" b="1" i="1" dirty="0">
                <a:latin typeface="+mn-ea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或</a:t>
            </a:r>
            <a:r>
              <a:rPr lang="en-US" altLang="zh-CN" b="1" i="1" dirty="0">
                <a:latin typeface="+mn-ea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”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称作</a:t>
            </a:r>
            <a:r>
              <a:rPr lang="en-US" altLang="zh-CN" b="1" i="1" dirty="0">
                <a:latin typeface="+mn-ea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+mn-ea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latin typeface="+mn-ea"/>
                <a:cs typeface="Times New Roman" panose="02020603050405020304" pitchFamily="18" charset="0"/>
              </a:rPr>
              <a:t>析取式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，记作</a:t>
            </a:r>
            <a:r>
              <a:rPr lang="en-US" altLang="zh-CN" b="1" i="1" dirty="0" err="1">
                <a:latin typeface="+mn-ea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∨</a:t>
            </a:r>
            <a:r>
              <a:rPr lang="en-US" altLang="zh-CN" b="1" i="1" dirty="0" err="1">
                <a:latin typeface="+mn-ea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，∨称作</a:t>
            </a:r>
            <a:r>
              <a:rPr lang="zh-CN" altLang="en-US" b="1" dirty="0">
                <a:solidFill>
                  <a:srgbClr val="FF3300"/>
                </a:solidFill>
                <a:latin typeface="+mn-ea"/>
                <a:cs typeface="Times New Roman" panose="02020603050405020304" pitchFamily="18" charset="0"/>
              </a:rPr>
              <a:t>析取联结词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，并规定</a:t>
            </a:r>
            <a:r>
              <a:rPr lang="en-US" altLang="zh-CN" b="1" i="1" dirty="0" err="1">
                <a:latin typeface="+mn-ea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∨</a:t>
            </a:r>
            <a:r>
              <a:rPr lang="en-US" altLang="zh-CN" b="1" i="1" dirty="0" err="1">
                <a:latin typeface="+mn-ea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为假当且仅当</a:t>
            </a:r>
            <a:r>
              <a:rPr lang="en-US" altLang="zh-CN" b="1" i="1" dirty="0">
                <a:latin typeface="+mn-ea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+mn-ea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同时为假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346075" y="1481139"/>
            <a:ext cx="6207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3. </a:t>
            </a:r>
            <a:r>
              <a:rPr lang="zh-CN" altLang="en-US" sz="36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析取式与析取联结词“∨”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00" y="5040000"/>
            <a:ext cx="7776219" cy="65635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b="1" dirty="0">
                <a:latin typeface="+mn-ea"/>
              </a:rPr>
              <a:t>析取是二元运算</a:t>
            </a:r>
            <a:endParaRPr lang="zh-CN" altLang="en-US" b="1" dirty="0">
              <a:latin typeface="+mn-ea"/>
            </a:endParaRPr>
          </a:p>
          <a:p>
            <a:pPr marL="0" indent="0">
              <a:lnSpc>
                <a:spcPct val="90000"/>
              </a:lnSpc>
            </a:pPr>
            <a:endParaRPr lang="en-US" altLang="zh-CN" sz="2800" dirty="0"/>
          </a:p>
        </p:txBody>
      </p:sp>
      <p:graphicFrame>
        <p:nvGraphicFramePr>
          <p:cNvPr id="230404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9448022"/>
              </p:ext>
            </p:extLst>
          </p:nvPr>
        </p:nvGraphicFramePr>
        <p:xfrm>
          <a:off x="827584" y="2376000"/>
          <a:ext cx="4894436" cy="2438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8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6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P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0" marR="91430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0" marR="91430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P</a:t>
                      </a: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∨</a:t>
                      </a: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0" marR="9143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0" marR="91430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0" marR="91430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0" marR="91430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1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0" marR="91430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0" marR="91430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0" marR="91430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0" marR="91430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0" marR="91430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0" marR="91430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1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0" marR="91430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0" marR="91430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0" marR="91430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000" y="1332000"/>
            <a:ext cx="7776219" cy="10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kern="0" dirty="0">
                <a:latin typeface="+mn-ea"/>
              </a:rPr>
              <a:t>运算规则：当且仅当Ｐ、Ｑ同时为假时， </a:t>
            </a:r>
            <a:r>
              <a:rPr lang="en-US" altLang="zh-CN" b="1" kern="0" dirty="0">
                <a:latin typeface="+mn-ea"/>
              </a:rPr>
              <a:t>P</a:t>
            </a:r>
            <a:r>
              <a:rPr lang="en-US" altLang="zh-CN" b="1" kern="0" dirty="0">
                <a:solidFill>
                  <a:schemeClr val="hlink"/>
                </a:solidFill>
                <a:latin typeface="+mn-ea"/>
              </a:rPr>
              <a:t>∨</a:t>
            </a:r>
            <a:r>
              <a:rPr lang="en-US" altLang="zh-CN" b="1" kern="0" noProof="1">
                <a:latin typeface="+mn-ea"/>
              </a:rPr>
              <a:t>Q</a:t>
            </a:r>
            <a:r>
              <a:rPr lang="zh-CN" altLang="zh-CN" b="1" kern="0" dirty="0">
                <a:latin typeface="+mn-ea"/>
              </a:rPr>
              <a:t>记作</a:t>
            </a:r>
            <a:r>
              <a:rPr lang="zh-CN" altLang="en-US" b="1" kern="0" dirty="0">
                <a:latin typeface="+mn-ea"/>
              </a:rPr>
              <a:t>假</a:t>
            </a:r>
            <a:r>
              <a:rPr lang="zh-CN" altLang="zh-CN" b="1" kern="0" dirty="0">
                <a:latin typeface="+mn-ea"/>
              </a:rPr>
              <a:t>，否则</a:t>
            </a:r>
            <a:r>
              <a:rPr lang="en-US" altLang="zh-CN" b="1" kern="0" dirty="0">
                <a:latin typeface="+mn-ea"/>
              </a:rPr>
              <a:t>P</a:t>
            </a:r>
            <a:r>
              <a:rPr lang="en-US" altLang="zh-CN" b="1" kern="0" dirty="0">
                <a:solidFill>
                  <a:schemeClr val="hlink"/>
                </a:solidFill>
                <a:latin typeface="+mn-ea"/>
              </a:rPr>
              <a:t>∨</a:t>
            </a:r>
            <a:r>
              <a:rPr lang="en-US" altLang="zh-CN" b="1" kern="0" noProof="1">
                <a:latin typeface="+mn-ea"/>
              </a:rPr>
              <a:t>Q</a:t>
            </a:r>
            <a:r>
              <a:rPr lang="zh-CN" altLang="zh-CN" b="1" kern="0" dirty="0">
                <a:latin typeface="+mn-ea"/>
              </a:rPr>
              <a:t>记作</a:t>
            </a:r>
            <a:r>
              <a:rPr lang="zh-CN" altLang="en-US" b="1" kern="0" dirty="0">
                <a:latin typeface="+mn-ea"/>
              </a:rPr>
              <a:t>真</a:t>
            </a:r>
            <a:r>
              <a:rPr lang="zh-CN" altLang="zh-CN" b="1" kern="0" dirty="0">
                <a:latin typeface="+mn-ea"/>
              </a:rPr>
              <a:t>。</a:t>
            </a:r>
            <a:endParaRPr lang="zh-CN" altLang="en-US" b="1" kern="0" dirty="0">
              <a:latin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F152DC-EC96-4FE2-B862-513EBBB9988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6000" y="5688000"/>
            <a:ext cx="8352928" cy="75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b="1" kern="0" dirty="0">
                <a:latin typeface="宋体" panose="02010600030101010101" pitchFamily="2" charset="-122"/>
                <a:sym typeface="Symbol" panose="05050102010706020507" pitchFamily="18" charset="2"/>
              </a:rPr>
              <a:t>析取对应的汉语词汇：或者，要么</a:t>
            </a:r>
            <a:r>
              <a:rPr lang="en-US" altLang="zh-CN" b="1" kern="0" dirty="0">
                <a:latin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zh-CN" altLang="en-US" b="1" kern="0" dirty="0">
                <a:latin typeface="宋体" panose="02010600030101010101" pitchFamily="2" charset="-122"/>
                <a:sym typeface="Symbol" panose="05050102010706020507" pitchFamily="18" charset="2"/>
              </a:rPr>
              <a:t>要么</a:t>
            </a:r>
            <a:r>
              <a:rPr lang="en-US" altLang="zh-CN" b="1" kern="0" dirty="0">
                <a:latin typeface="宋体" panose="02010600030101010101" pitchFamily="2" charset="-122"/>
                <a:sym typeface="Symbol" panose="05050102010706020507" pitchFamily="18" charset="2"/>
              </a:rPr>
              <a:t>…</a:t>
            </a:r>
            <a:endParaRPr lang="zh-CN" altLang="en-US" b="1" kern="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/>
            <a:endParaRPr lang="zh-CN" altLang="en-US" sz="2800" kern="0" dirty="0"/>
          </a:p>
          <a:p>
            <a:pPr marL="0" indent="0"/>
            <a:endParaRPr lang="en-US" altLang="zh-CN" sz="2800" kern="0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A851FB-A0E6-4F3D-8E7F-FAF166B0874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987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330493" y="332656"/>
            <a:ext cx="8229600" cy="2060848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/>
              <a:t>例：将下列命题符号化。</a:t>
            </a:r>
          </a:p>
          <a:p>
            <a:pPr>
              <a:buNone/>
            </a:pPr>
            <a:r>
              <a:rPr lang="zh-CN" altLang="en-US" sz="2800" b="1" dirty="0"/>
              <a:t>   </a:t>
            </a:r>
            <a:r>
              <a:rPr lang="en-US" altLang="zh-CN" sz="2800" b="1" dirty="0"/>
              <a:t>(1)  </a:t>
            </a:r>
            <a:r>
              <a:rPr lang="zh-CN" altLang="en-US" sz="2800" b="1" dirty="0"/>
              <a:t>小张爱唱歌</a:t>
            </a:r>
            <a:r>
              <a:rPr lang="zh-CN" altLang="en-US" sz="2800" b="1" dirty="0">
                <a:solidFill>
                  <a:srgbClr val="FF0000"/>
                </a:solidFill>
              </a:rPr>
              <a:t>或</a:t>
            </a:r>
            <a:r>
              <a:rPr lang="zh-CN" altLang="en-US" sz="2800" b="1" dirty="0"/>
              <a:t>爱听音乐。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(2)  </a:t>
            </a:r>
            <a:r>
              <a:rPr lang="zh-CN" altLang="en-US" sz="2800" b="1" dirty="0"/>
              <a:t>选小王</a:t>
            </a:r>
            <a:r>
              <a:rPr lang="zh-CN" altLang="en-US" sz="2800" b="1" dirty="0">
                <a:solidFill>
                  <a:srgbClr val="FF0000"/>
                </a:solidFill>
              </a:rPr>
              <a:t>或</a:t>
            </a:r>
            <a:r>
              <a:rPr lang="zh-CN" altLang="en-US" sz="2800" b="1" dirty="0"/>
              <a:t>小李中的一人当班长。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(3)  </a:t>
            </a:r>
            <a:r>
              <a:rPr lang="zh-CN" altLang="en-US" sz="2800" b="1" dirty="0"/>
              <a:t>王红生于</a:t>
            </a:r>
            <a:r>
              <a:rPr lang="en-US" altLang="zh-CN" sz="2800" b="1" dirty="0"/>
              <a:t>1975</a:t>
            </a:r>
            <a:r>
              <a:rPr lang="zh-CN" altLang="en-US" sz="2800" b="1" dirty="0"/>
              <a:t>年</a:t>
            </a:r>
            <a:r>
              <a:rPr lang="zh-CN" altLang="en-US" sz="2800" b="1" dirty="0">
                <a:solidFill>
                  <a:srgbClr val="FF0000"/>
                </a:solidFill>
              </a:rPr>
              <a:t>或</a:t>
            </a:r>
            <a:r>
              <a:rPr lang="en-US" altLang="zh-CN" sz="2800" b="1" dirty="0"/>
              <a:t>1976</a:t>
            </a:r>
            <a:r>
              <a:rPr lang="zh-CN" altLang="en-US" sz="2800" b="1" dirty="0"/>
              <a:t>年。</a:t>
            </a:r>
            <a:endParaRPr lang="en-US" altLang="zh-CN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1312" y="2615883"/>
            <a:ext cx="8229600" cy="4005064"/>
          </a:xfrm>
          <a:prstGeom prst="rect">
            <a:avLst/>
          </a:prstGeo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宋体" panose="02010600030101010101" pitchFamily="2" charset="-122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相容或</a:t>
            </a:r>
            <a:r>
              <a:rPr lang="zh-CN" altLang="en-US" sz="2800" b="1" dirty="0">
                <a:latin typeface="宋体" panose="02010600030101010101" pitchFamily="2" charset="-122"/>
              </a:rPr>
              <a:t>（允许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同时为真</a:t>
            </a:r>
            <a:r>
              <a:rPr lang="zh-CN" altLang="en-US" sz="2800" b="1" dirty="0">
                <a:latin typeface="宋体" panose="02010600030101010101" pitchFamily="2" charset="-122"/>
              </a:rPr>
              <a:t>），令</a:t>
            </a:r>
            <a:r>
              <a:rPr lang="en-US" altLang="zh-CN" sz="2800" b="1" dirty="0">
                <a:latin typeface="宋体" panose="02010600030101010101" pitchFamily="2" charset="-122"/>
              </a:rPr>
              <a:t>p:</a:t>
            </a:r>
            <a:r>
              <a:rPr lang="zh-CN" altLang="en-US" sz="2800" b="1" dirty="0">
                <a:latin typeface="宋体" panose="02010600030101010101" pitchFamily="2" charset="-122"/>
              </a:rPr>
              <a:t>小张爱唱歌</a:t>
            </a:r>
            <a:r>
              <a:rPr lang="en-US" altLang="zh-CN" sz="2800" b="1" dirty="0">
                <a:latin typeface="宋体" panose="02010600030101010101" pitchFamily="2" charset="-122"/>
              </a:rPr>
              <a:t>, q:</a:t>
            </a:r>
            <a:r>
              <a:rPr lang="zh-CN" altLang="en-US" sz="2800" b="1" dirty="0">
                <a:latin typeface="宋体" panose="02010600030101010101" pitchFamily="2" charset="-122"/>
              </a:rPr>
              <a:t>小张爱听音乐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则符号化为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宋体" panose="02010600030101010101" pitchFamily="2" charset="-122"/>
              </a:rPr>
              <a:t>∨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(3)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为排斥或（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不相容或，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只允许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一个为真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: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小王当班长，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u: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小李当班长，则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符号化为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u) ∨(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t∧u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: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王红生于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,w: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王红生于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既可符号化为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w)∨(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v∧w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又可符号化为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v∨w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800" b="1" dirty="0"/>
          </a:p>
        </p:txBody>
      </p:sp>
      <p:sp>
        <p:nvSpPr>
          <p:cNvPr id="5" name="灯片编号占位符 4"/>
          <p:cNvSpPr txBox="1">
            <a:spLocks/>
          </p:cNvSpPr>
          <p:nvPr/>
        </p:nvSpPr>
        <p:spPr bwMode="auto">
          <a:xfrm>
            <a:off x="67056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F152DC-EC96-4FE2-B862-513EBBB9988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ABFD06-58C3-4F3E-9819-A584DD13FAD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921917"/>
            <a:ext cx="8280400" cy="3235275"/>
          </a:xfrm>
        </p:spPr>
        <p:txBody>
          <a:bodyPr/>
          <a:lstStyle/>
          <a:p>
            <a:pPr marL="0" indent="0"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+mn-ea"/>
                <a:cs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：设</a:t>
            </a:r>
            <a:r>
              <a:rPr lang="en-US" altLang="zh-CN" b="1" i="1" dirty="0" err="1">
                <a:latin typeface="+mn-ea"/>
                <a:cs typeface="Times New Roman" panose="02020603050405020304" pitchFamily="18" charset="0"/>
              </a:rPr>
              <a:t>p,q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为二命题，复合命题“如果</a:t>
            </a:r>
            <a:r>
              <a:rPr lang="en-US" altLang="zh-CN" b="1" i="1" dirty="0">
                <a:latin typeface="+mn-ea"/>
                <a:cs typeface="Times New Roman" panose="02020603050405020304" pitchFamily="18" charset="0"/>
              </a:rPr>
              <a:t>p,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则</a:t>
            </a:r>
            <a:r>
              <a:rPr lang="en-US" altLang="zh-CN" b="1" i="1" dirty="0">
                <a:latin typeface="+mn-ea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” 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称作</a:t>
            </a:r>
            <a:r>
              <a:rPr lang="en-US" altLang="zh-CN" b="1" i="1" dirty="0">
                <a:latin typeface="+mn-ea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+mn-ea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latin typeface="+mn-ea"/>
                <a:cs typeface="Times New Roman" panose="02020603050405020304" pitchFamily="18" charset="0"/>
              </a:rPr>
              <a:t>蕴涵式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，记作</a:t>
            </a:r>
            <a:r>
              <a:rPr lang="en-US" altLang="zh-CN" b="1" i="1" dirty="0" err="1">
                <a:latin typeface="+mn-ea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latin typeface="+mn-ea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，并称</a:t>
            </a:r>
            <a:r>
              <a:rPr lang="en-US" altLang="zh-CN" b="1" i="1" dirty="0">
                <a:latin typeface="+mn-ea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是蕴涵式的</a:t>
            </a:r>
            <a:r>
              <a:rPr lang="zh-CN" altLang="en-US" b="1" dirty="0">
                <a:solidFill>
                  <a:srgbClr val="FF3300"/>
                </a:solidFill>
                <a:latin typeface="+mn-ea"/>
                <a:cs typeface="Times New Roman" panose="02020603050405020304" pitchFamily="18" charset="0"/>
              </a:rPr>
              <a:t>前件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+mn-ea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为蕴涵式的</a:t>
            </a:r>
            <a:r>
              <a:rPr lang="zh-CN" altLang="en-US" b="1" dirty="0">
                <a:solidFill>
                  <a:srgbClr val="FF3300"/>
                </a:solidFill>
                <a:latin typeface="+mn-ea"/>
                <a:cs typeface="Times New Roman" panose="02020603050405020304" pitchFamily="18" charset="0"/>
              </a:rPr>
              <a:t>后件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。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称作</a:t>
            </a:r>
            <a:r>
              <a:rPr lang="zh-CN" altLang="en-US" b="1" dirty="0">
                <a:solidFill>
                  <a:srgbClr val="FF3300"/>
                </a:solidFill>
                <a:latin typeface="+mn-ea"/>
                <a:cs typeface="Times New Roman" panose="02020603050405020304" pitchFamily="18" charset="0"/>
              </a:rPr>
              <a:t>蕴涵联结词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，并规定，</a:t>
            </a:r>
            <a:r>
              <a:rPr lang="en-US" altLang="zh-CN" b="1" i="1" dirty="0" err="1">
                <a:latin typeface="+mn-ea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latin typeface="+mn-ea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为假当且仅当</a:t>
            </a:r>
            <a:r>
              <a:rPr lang="en-US" altLang="zh-CN" b="1" i="1" dirty="0">
                <a:latin typeface="+mn-ea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为真时</a:t>
            </a:r>
            <a:r>
              <a:rPr lang="en-US" altLang="zh-CN" b="1" i="1" dirty="0">
                <a:latin typeface="+mn-ea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为假。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79512" y="1275805"/>
            <a:ext cx="619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4. </a:t>
            </a:r>
            <a:r>
              <a:rPr lang="zh-CN" altLang="en-US" sz="36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蕴涵式与蕴涵联结词“</a:t>
            </a:r>
            <a:r>
              <a:rPr lang="zh-CN" altLang="en-US" sz="36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36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46085" name="Text Box 5" descr="蓝色面巾纸"/>
          <p:cNvSpPr txBox="1">
            <a:spLocks noChangeArrowheads="1"/>
          </p:cNvSpPr>
          <p:nvPr/>
        </p:nvSpPr>
        <p:spPr bwMode="auto">
          <a:xfrm>
            <a:off x="539553" y="5301208"/>
            <a:ext cx="5976664" cy="954107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注意：</a:t>
            </a:r>
            <a:r>
              <a:rPr lang="en-US" altLang="zh-CN" sz="2800" b="1" dirty="0"/>
              <a:t>1. p</a:t>
            </a:r>
            <a:r>
              <a:rPr lang="zh-CN" altLang="en-US" sz="2800" b="1" dirty="0"/>
              <a:t>与</a:t>
            </a:r>
            <a:r>
              <a:rPr lang="en-US" altLang="zh-CN" sz="2800" b="1" dirty="0"/>
              <a:t>q</a:t>
            </a:r>
            <a:r>
              <a:rPr lang="zh-CN" altLang="en-US" sz="2800" b="1" dirty="0"/>
              <a:t>不一定有内在联系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           </a:t>
            </a:r>
            <a:r>
              <a:rPr lang="en-US" altLang="zh-CN" sz="2800" b="1" dirty="0"/>
              <a:t>2. </a:t>
            </a:r>
            <a:r>
              <a:rPr lang="zh-CN" altLang="en-US" sz="2800" b="1" dirty="0"/>
              <a:t>前件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为假时， </a:t>
            </a:r>
            <a:r>
              <a:rPr lang="en-US" altLang="zh-CN" sz="2800" b="1" i="1" dirty="0" err="1"/>
              <a:t>p</a:t>
            </a:r>
            <a:r>
              <a:rPr lang="en-US" altLang="zh-CN" sz="2800" b="1" dirty="0" err="1"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/>
              <a:t>q</a:t>
            </a:r>
            <a:r>
              <a:rPr lang="zh-CN" altLang="en-US" sz="2800" b="1" dirty="0"/>
              <a:t>为真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188" y="1341438"/>
            <a:ext cx="8424292" cy="1068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运算规则：</a:t>
            </a:r>
            <a:r>
              <a:rPr lang="en-US" altLang="zh-CN" b="1" noProof="1">
                <a:latin typeface="宋体" panose="02010600030101010101" pitchFamily="2" charset="-122"/>
              </a:rPr>
              <a:t>P→Q</a:t>
            </a:r>
            <a:r>
              <a:rPr lang="zh-CN" altLang="en-US" b="1" noProof="1">
                <a:latin typeface="宋体" panose="02010600030101010101" pitchFamily="2" charset="-122"/>
              </a:rPr>
              <a:t>为假，当且仅当</a:t>
            </a:r>
            <a:r>
              <a:rPr lang="en-US" altLang="zh-CN" b="1" noProof="1">
                <a:latin typeface="宋体" panose="02010600030101010101" pitchFamily="2" charset="-122"/>
              </a:rPr>
              <a:t>P</a:t>
            </a:r>
            <a:r>
              <a:rPr lang="zh-CN" altLang="en-US" b="1" noProof="1">
                <a:latin typeface="宋体" panose="02010600030101010101" pitchFamily="2" charset="-122"/>
              </a:rPr>
              <a:t>为真</a:t>
            </a:r>
            <a:r>
              <a:rPr lang="en-US" altLang="zh-CN" b="1" noProof="1">
                <a:latin typeface="宋体" panose="02010600030101010101" pitchFamily="2" charset="-122"/>
              </a:rPr>
              <a:t>Q</a:t>
            </a:r>
            <a:r>
              <a:rPr lang="zh-CN" altLang="en-US" b="1" noProof="1">
                <a:latin typeface="宋体" panose="02010600030101010101" pitchFamily="2" charset="-122"/>
              </a:rPr>
              <a:t>为假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/>
            <a:endParaRPr lang="en-US" altLang="zh-CN" sz="2800" dirty="0"/>
          </a:p>
        </p:txBody>
      </p:sp>
      <p:graphicFrame>
        <p:nvGraphicFramePr>
          <p:cNvPr id="234531" name="Group 3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0187167"/>
              </p:ext>
            </p:extLst>
          </p:nvPr>
        </p:nvGraphicFramePr>
        <p:xfrm>
          <a:off x="971600" y="2107443"/>
          <a:ext cx="5329089" cy="2438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5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P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1" marR="91441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1" marR="91441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P→Q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1" marR="91441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1" marR="91441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1" marR="91441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1" marR="91441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1" marR="91441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1" marR="91441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1" marR="91441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1" marR="91441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1" marR="91441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1" marR="91441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1" marR="91441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1" marR="91441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1" marR="91441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188" y="4951808"/>
            <a:ext cx="777557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b="1" kern="0" dirty="0">
                <a:latin typeface="宋体" panose="02010600030101010101" pitchFamily="2" charset="-122"/>
              </a:rPr>
              <a:t>蕴涵是二元运算</a:t>
            </a:r>
          </a:p>
          <a:p>
            <a:pPr marL="0" indent="0"/>
            <a:endParaRPr lang="zh-CN" altLang="en-US" sz="2800" b="1" kern="0" dirty="0">
              <a:latin typeface="宋体" panose="02010600030101010101" pitchFamily="2" charset="-122"/>
            </a:endParaRPr>
          </a:p>
          <a:p>
            <a:pPr marL="0" indent="0"/>
            <a:endParaRPr lang="en-US" altLang="zh-CN" sz="2800" kern="0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758880" y="6165304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ABFD06-58C3-4F3E-9819-A584DD13FAD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9276" y="618875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423A05-6417-4A15-B9F3-CDB8CE8DF3D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51904"/>
            <a:ext cx="8229600" cy="504056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的逻辑关系：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充分条件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必要条件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“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</a:rPr>
              <a:t>如果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</a:rPr>
              <a:t>，则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zh-CN" altLang="en-US" b="1" dirty="0">
                <a:latin typeface="宋体" panose="02010600030101010101" pitchFamily="2" charset="-122"/>
              </a:rPr>
              <a:t>的不同表述法很多：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</a:rPr>
              <a:t>，就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00B05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</a:rPr>
              <a:t>只要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</a:rPr>
              <a:t>，就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 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</a:rPr>
              <a:t>仅当 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DE84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只有</a:t>
            </a:r>
            <a:r>
              <a:rPr lang="en-US" altLang="zh-CN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才</a:t>
            </a:r>
            <a:r>
              <a:rPr lang="en-US" altLang="zh-CN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  除非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q, </a:t>
            </a: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才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则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)p </a:t>
            </a:r>
            <a:r>
              <a:rPr lang="zh-CN" altLang="en-US" b="1" dirty="0">
                <a:latin typeface="宋体" panose="02010600030101010101" pitchFamily="2" charset="-122"/>
              </a:rPr>
              <a:t>或 </a:t>
            </a: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除非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q, </a:t>
            </a: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否则非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不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)p</a:t>
            </a:r>
            <a:endParaRPr lang="zh-CN" altLang="en-US" b="1" dirty="0">
              <a:solidFill>
                <a:schemeClr val="bg2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b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" descr="蓝色面巾纸"/>
          <p:cNvSpPr txBox="1">
            <a:spLocks noChangeArrowheads="1"/>
          </p:cNvSpPr>
          <p:nvPr/>
        </p:nvSpPr>
        <p:spPr bwMode="auto">
          <a:xfrm>
            <a:off x="899592" y="5855562"/>
            <a:ext cx="6048672" cy="52322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常出现的错误：不分充分与必要条件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304A92-37DF-427E-8546-82FD8FB2BD7F}" type="slidenum">
              <a:rPr lang="en-US" altLang="zh-CN" smtClean="0">
                <a:latin typeface="Arial Black" panose="020B0A04020102020204" pitchFamily="34" charset="0"/>
              </a:rPr>
              <a:pPr/>
              <a:t>3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07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08000" y="2635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zh-CN" altLang="en-US" sz="4800" b="1" dirty="0">
                <a:solidFill>
                  <a:srgbClr val="5E0C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后续课程</a:t>
            </a:r>
          </a:p>
        </p:txBody>
      </p:sp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611560" y="1772816"/>
            <a:ext cx="7951788" cy="359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</a:pPr>
            <a:r>
              <a:rPr lang="zh-CN" altLang="en-US" sz="2800" b="1" dirty="0"/>
              <a:t>数据结构			数据库原理</a:t>
            </a:r>
            <a:endParaRPr lang="en-US" altLang="zh-CN" sz="2800" b="1" dirty="0"/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</a:pPr>
            <a:r>
              <a:rPr lang="zh-CN" altLang="en-US" sz="2800" b="1" dirty="0"/>
              <a:t>数字逻辑</a:t>
            </a:r>
            <a:r>
              <a:rPr lang="en-US" altLang="zh-CN" sz="2800" b="1" dirty="0"/>
              <a:t>                       </a:t>
            </a:r>
            <a:r>
              <a:rPr lang="zh-CN" altLang="en-US" sz="2800" b="1" dirty="0"/>
              <a:t>编译原理			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</a:pPr>
            <a:r>
              <a:rPr lang="zh-CN" altLang="en-US" sz="2800" b="1" dirty="0"/>
              <a:t>人工智能			信息安全</a:t>
            </a:r>
            <a:endParaRPr lang="en-US" altLang="zh-CN" sz="2800" b="1" dirty="0"/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</a:pPr>
            <a:r>
              <a:rPr lang="en-US" altLang="zh-CN" sz="2800" b="1" dirty="0"/>
              <a:t>…… ……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</a:pPr>
            <a:endParaRPr lang="en-US" altLang="zh-CN" sz="2800" b="1" dirty="0">
              <a:solidFill>
                <a:srgbClr val="33259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29D127-0CF2-4342-8B4E-BC0BD0FFC2E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122238"/>
          </a:xfrm>
        </p:spPr>
        <p:txBody>
          <a:bodyPr/>
          <a:lstStyle/>
          <a:p>
            <a:r>
              <a:rPr lang="en-US" altLang="zh-CN" b="1"/>
              <a:t>               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92" y="1312697"/>
            <a:ext cx="8336408" cy="465388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</a:rPr>
              <a:t>天冷，</a:t>
            </a:r>
            <a:r>
              <a:rPr lang="en-US" altLang="zh-CN" sz="2800" b="1" i="1" dirty="0">
                <a:latin typeface="宋体" panose="02010600030101010101" pitchFamily="2" charset="-122"/>
              </a:rPr>
              <a:t>q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</a:rPr>
              <a:t>小王穿羽绒服，将下列命题符号化</a:t>
            </a: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只要</a:t>
            </a:r>
            <a:r>
              <a:rPr lang="zh-CN" altLang="en-US" sz="2800" b="1" dirty="0">
                <a:latin typeface="Times New Roman" panose="02020603050405020304" pitchFamily="18" charset="0"/>
              </a:rPr>
              <a:t>天冷，小王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就</a:t>
            </a:r>
            <a:r>
              <a:rPr lang="zh-CN" altLang="en-US" sz="2800" b="1" dirty="0">
                <a:latin typeface="Times New Roman" panose="02020603050405020304" pitchFamily="18" charset="0"/>
              </a:rPr>
              <a:t>穿羽绒服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(2)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因为</a:t>
            </a:r>
            <a:r>
              <a:rPr lang="zh-CN" altLang="en-US" sz="2800" b="1" dirty="0">
                <a:latin typeface="Times New Roman" panose="02020603050405020304" pitchFamily="18" charset="0"/>
              </a:rPr>
              <a:t>天冷，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所以</a:t>
            </a:r>
            <a:r>
              <a:rPr lang="zh-CN" altLang="en-US" sz="2800" b="1" dirty="0">
                <a:latin typeface="Times New Roman" panose="02020603050405020304" pitchFamily="18" charset="0"/>
              </a:rPr>
              <a:t>小王穿羽绒服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(3)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</a:rPr>
              <a:t>小王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</a:t>
            </a:r>
            <a:r>
              <a:rPr lang="zh-CN" altLang="en-US" sz="2800" b="1" dirty="0">
                <a:latin typeface="Times New Roman" panose="02020603050405020304" pitchFamily="18" charset="0"/>
              </a:rPr>
              <a:t>穿羽绒服，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则</a:t>
            </a:r>
            <a:r>
              <a:rPr lang="zh-CN" altLang="en-US" sz="2800" b="1" dirty="0">
                <a:latin typeface="Times New Roman" panose="02020603050405020304" pitchFamily="18" charset="0"/>
              </a:rPr>
              <a:t>天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</a:t>
            </a:r>
            <a:r>
              <a:rPr lang="zh-CN" altLang="en-US" sz="2800" b="1" dirty="0">
                <a:latin typeface="Times New Roman" panose="02020603050405020304" pitchFamily="18" charset="0"/>
              </a:rPr>
              <a:t>冷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(4)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除非</a:t>
            </a:r>
            <a:r>
              <a:rPr lang="zh-CN" altLang="en-US" sz="2800" b="1" dirty="0">
                <a:latin typeface="Times New Roman" panose="02020603050405020304" pitchFamily="18" charset="0"/>
              </a:rPr>
              <a:t>小王穿羽绒服，天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才</a:t>
            </a:r>
            <a:r>
              <a:rPr lang="zh-CN" altLang="en-US" sz="2800" b="1" dirty="0">
                <a:latin typeface="Times New Roman" panose="02020603050405020304" pitchFamily="18" charset="0"/>
              </a:rPr>
              <a:t>冷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(5) 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除非</a:t>
            </a:r>
            <a:r>
              <a:rPr lang="zh-CN" altLang="en-US" sz="2800" b="1" dirty="0">
                <a:latin typeface="Times New Roman" panose="02020603050405020304" pitchFamily="18" charset="0"/>
              </a:rPr>
              <a:t>天冷，小王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才</a:t>
            </a:r>
            <a:r>
              <a:rPr lang="zh-CN" altLang="en-US" sz="2800" b="1" dirty="0">
                <a:latin typeface="Times New Roman" panose="02020603050405020304" pitchFamily="18" charset="0"/>
              </a:rPr>
              <a:t>穿羽绒服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(6) 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只有</a:t>
            </a:r>
            <a:r>
              <a:rPr lang="zh-CN" altLang="en-US" sz="2800" b="1" dirty="0">
                <a:latin typeface="Times New Roman" panose="02020603050405020304" pitchFamily="18" charset="0"/>
              </a:rPr>
              <a:t>天冷，小王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才</a:t>
            </a:r>
            <a:r>
              <a:rPr lang="zh-CN" altLang="en-US" sz="2800" b="1" dirty="0">
                <a:latin typeface="Times New Roman" panose="02020603050405020304" pitchFamily="18" charset="0"/>
              </a:rPr>
              <a:t>穿羽绒服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(7) 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如果</a:t>
            </a:r>
            <a:r>
              <a:rPr lang="zh-CN" altLang="en-US" sz="2800" b="1" dirty="0">
                <a:latin typeface="Times New Roman" panose="02020603050405020304" pitchFamily="18" charset="0"/>
              </a:rPr>
              <a:t>天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不</a:t>
            </a:r>
            <a:r>
              <a:rPr lang="zh-CN" altLang="en-US" sz="2800" b="1" dirty="0">
                <a:latin typeface="Times New Roman" panose="02020603050405020304" pitchFamily="18" charset="0"/>
              </a:rPr>
              <a:t>冷，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则</a:t>
            </a:r>
            <a:r>
              <a:rPr lang="zh-CN" altLang="en-US" sz="2800" b="1" dirty="0">
                <a:latin typeface="Times New Roman" panose="02020603050405020304" pitchFamily="18" charset="0"/>
              </a:rPr>
              <a:t>小王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不</a:t>
            </a:r>
            <a:r>
              <a:rPr lang="zh-CN" altLang="en-US" sz="2800" b="1" dirty="0">
                <a:latin typeface="Times New Roman" panose="02020603050405020304" pitchFamily="18" charset="0"/>
              </a:rPr>
              <a:t>穿羽绒服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(8)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小王穿羽绒服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仅当</a:t>
            </a:r>
            <a:r>
              <a:rPr lang="zh-CN" altLang="en-US" sz="2800" b="1" dirty="0">
                <a:latin typeface="Times New Roman" panose="02020603050405020304" pitchFamily="18" charset="0"/>
              </a:rPr>
              <a:t>天冷的时候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323850" y="606051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注意：</a:t>
            </a: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i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等值（真值相同） 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6961188" y="176212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endParaRPr lang="en-US" altLang="zh-CN" sz="28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6884988" y="22955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6808788" y="27527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6732588" y="42767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sz="2800" b="1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7113588" y="32861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i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7113588" y="3819525"/>
            <a:ext cx="1046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</a:t>
            </a:r>
            <a:endParaRPr lang="en-US" altLang="zh-CN" sz="2800" b="1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7037388" y="4824413"/>
            <a:ext cx="1198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</a:t>
            </a:r>
            <a:endParaRPr lang="en-US" altLang="zh-CN" sz="2800" b="1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7058025" y="5357813"/>
            <a:ext cx="1122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</a:t>
            </a:r>
            <a:endParaRPr lang="en-US" altLang="zh-CN" sz="2800" b="1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utoUpdateAnimBg="0"/>
      <p:bldP spid="154630" grpId="0" autoUpdateAnimBg="0"/>
      <p:bldP spid="154631" grpId="0" autoUpdateAnimBg="0"/>
      <p:bldP spid="154632" grpId="0" autoUpdateAnimBg="0"/>
      <p:bldP spid="154633" grpId="0" autoUpdateAnimBg="0"/>
      <p:bldP spid="154634" grpId="0" autoUpdateAnimBg="0"/>
      <p:bldP spid="154635" grpId="0" autoUpdateAnimBg="0"/>
      <p:bldP spid="15463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458DA2-D33B-4C4E-98D1-7E0B50758EE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41" y="1948967"/>
            <a:ext cx="8362950" cy="2246907"/>
          </a:xfrm>
        </p:spPr>
        <p:txBody>
          <a:bodyPr/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   定义</a:t>
            </a:r>
            <a:r>
              <a:rPr lang="zh-CN" altLang="en-US" b="1" dirty="0">
                <a:latin typeface="Times New Roman" panose="02020603050405020304" pitchFamily="18" charset="0"/>
              </a:rPr>
              <a:t>  设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</a:rPr>
              <a:t>为二命题，复合命题 “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当且仅当</a:t>
            </a:r>
            <a:r>
              <a:rPr lang="en-US" altLang="zh-CN" b="1" i="1" dirty="0"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</a:rPr>
              <a:t>”</a:t>
            </a:r>
            <a:r>
              <a:rPr lang="zh-CN" altLang="en-US" b="1" dirty="0">
                <a:latin typeface="Times New Roman" panose="02020603050405020304" pitchFamily="18" charset="0"/>
              </a:rPr>
              <a:t>称作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等价式</a:t>
            </a:r>
            <a:r>
              <a:rPr lang="zh-CN" altLang="en-US" b="1" dirty="0">
                <a:latin typeface="Times New Roman" panose="02020603050405020304" pitchFamily="18" charset="0"/>
              </a:rPr>
              <a:t>，记作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b="1" dirty="0">
                <a:latin typeface="Times New Roman" panose="02020603050405020304" pitchFamily="18" charset="0"/>
              </a:rPr>
              <a:t>称作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等价联结词</a:t>
            </a:r>
            <a:r>
              <a:rPr lang="zh-CN" altLang="en-US" b="1" dirty="0">
                <a:latin typeface="Times New Roman" panose="02020603050405020304" pitchFamily="18" charset="0"/>
              </a:rPr>
              <a:t>。规定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</a:rPr>
              <a:t>为真当且仅当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</a:rPr>
              <a:t>同时为真或同时为假。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23528" y="1296994"/>
            <a:ext cx="6338595" cy="65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5.  </a:t>
            </a:r>
            <a:r>
              <a:rPr lang="zh-CN" altLang="en-US" sz="36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等价式与等价联结词“</a:t>
            </a:r>
            <a:r>
              <a:rPr lang="zh-CN" altLang="en-US" sz="36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sz="36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”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6" name="Text Box 5" descr="蓝色面巾纸"/>
          <p:cNvSpPr txBox="1">
            <a:spLocks noChangeArrowheads="1"/>
          </p:cNvSpPr>
          <p:nvPr/>
        </p:nvSpPr>
        <p:spPr bwMode="auto">
          <a:xfrm>
            <a:off x="467544" y="4374444"/>
            <a:ext cx="7907847" cy="1877437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说明</a:t>
            </a:r>
            <a:r>
              <a:rPr lang="en-US" altLang="zh-CN" sz="2800" b="1" dirty="0"/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  (1) p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dirty="0"/>
              <a:t>q </a:t>
            </a:r>
            <a:r>
              <a:rPr lang="zh-CN" altLang="en-US" sz="2800" b="1" dirty="0"/>
              <a:t>的逻辑关系</a:t>
            </a:r>
            <a:r>
              <a:rPr lang="en-US" altLang="zh-CN" sz="2800" b="1" dirty="0"/>
              <a:t>:p</a:t>
            </a:r>
            <a:r>
              <a:rPr lang="zh-CN" altLang="en-US" sz="2800" b="1" dirty="0"/>
              <a:t>与</a:t>
            </a:r>
            <a:r>
              <a:rPr lang="en-US" altLang="zh-CN" sz="2800" b="1" dirty="0"/>
              <a:t>q</a:t>
            </a:r>
            <a:r>
              <a:rPr lang="zh-CN" altLang="en-US" sz="2800" b="1" dirty="0"/>
              <a:t>互为充分必要条件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  </a:t>
            </a:r>
            <a:r>
              <a:rPr lang="en-US" altLang="zh-CN" sz="2800" b="1" dirty="0"/>
              <a:t>(2) p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dirty="0"/>
              <a:t>q</a:t>
            </a:r>
            <a:r>
              <a:rPr lang="zh-CN" altLang="en-US" sz="2800" b="1" dirty="0"/>
              <a:t>为真当且仅当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与</a:t>
            </a:r>
            <a:r>
              <a:rPr lang="en-US" altLang="zh-CN" sz="2800" b="1" dirty="0"/>
              <a:t>q</a:t>
            </a:r>
            <a:r>
              <a:rPr lang="zh-CN" altLang="en-US" sz="2800" b="1" dirty="0"/>
              <a:t>同真或同假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  </a:t>
            </a:r>
            <a:r>
              <a:rPr lang="en-US" altLang="zh-CN" sz="2800" b="1" dirty="0"/>
              <a:t>(3) p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dirty="0"/>
              <a:t>q</a:t>
            </a:r>
            <a:r>
              <a:rPr lang="zh-CN" altLang="en-US" sz="2800" b="1" dirty="0"/>
              <a:t>与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 err="1"/>
              <a:t>q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 err="1"/>
              <a:t>p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等值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340768"/>
            <a:ext cx="8291264" cy="6474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</a:rPr>
              <a:t>运算规则：</a:t>
            </a:r>
            <a:r>
              <a:rPr lang="en-US" altLang="zh-CN" b="1" noProof="1">
                <a:latin typeface="宋体" panose="02010600030101010101" pitchFamily="2" charset="-122"/>
              </a:rPr>
              <a:t>P</a:t>
            </a:r>
            <a:r>
              <a:rPr lang="en-US" altLang="zh-CN" b="1" noProof="1"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 noProof="1">
                <a:latin typeface="宋体" panose="02010600030101010101" pitchFamily="2" charset="-122"/>
              </a:rPr>
              <a:t>Q</a:t>
            </a:r>
            <a:r>
              <a:rPr lang="zh-CN" altLang="en-US" b="1" noProof="1">
                <a:latin typeface="宋体" panose="02010600030101010101" pitchFamily="2" charset="-122"/>
              </a:rPr>
              <a:t>为真当且仅当</a:t>
            </a:r>
            <a:r>
              <a:rPr lang="en-US" altLang="zh-CN" b="1" noProof="1">
                <a:latin typeface="宋体" panose="02010600030101010101" pitchFamily="2" charset="-122"/>
              </a:rPr>
              <a:t>P,Q</a:t>
            </a:r>
            <a:r>
              <a:rPr lang="zh-CN" altLang="en-US" b="1" noProof="1">
                <a:latin typeface="宋体" panose="02010600030101010101" pitchFamily="2" charset="-122"/>
              </a:rPr>
              <a:t>同为真假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23757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0617451"/>
              </p:ext>
            </p:extLst>
          </p:nvPr>
        </p:nvGraphicFramePr>
        <p:xfrm>
          <a:off x="827584" y="2019115"/>
          <a:ext cx="4649713" cy="280806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39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1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0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P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5" marR="91435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Q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5" marR="91435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P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 Q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5" marR="91435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5" marR="91435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5" marR="91435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5" marR="91435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5" marR="91435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5" marR="91435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5" marR="91435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5" marR="91435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5" marR="91435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</a:rPr>
                        <a:t>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5" marR="91435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0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5" marR="91435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5" marR="91435" marT="0" marB="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5" marR="91435" marT="0" marB="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5085185"/>
            <a:ext cx="829126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b="1" kern="0" dirty="0">
                <a:latin typeface="宋体" panose="02010600030101010101" pitchFamily="2" charset="-122"/>
              </a:rPr>
              <a:t>等价是二元运算，可以不顾因果关系，而只根据联结词定义确定真值。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458DA2-D33B-4C4E-98D1-7E0B50758EE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AB9590-1256-41E5-9FC8-CB29F2835E3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7561262" cy="3686625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求下列复合命题的真值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 2 + 2 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当且仅当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+ 3 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2 + 2 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当且仅当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是偶数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 2 + 2  ≠  4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不是奇数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答案：它们的真值分别为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46ABFA-0A4A-40A3-881B-6D7C7976759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4400" b="1"/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32059" y="364297"/>
            <a:ext cx="91551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复合命题符号化：</a:t>
            </a:r>
          </a:p>
        </p:txBody>
      </p:sp>
      <p:sp>
        <p:nvSpPr>
          <p:cNvPr id="55301" name="Text Box 3"/>
          <p:cNvSpPr txBox="1">
            <a:spLocks noChangeArrowheads="1"/>
          </p:cNvSpPr>
          <p:nvPr/>
        </p:nvSpPr>
        <p:spPr bwMode="auto">
          <a:xfrm>
            <a:off x="232059" y="1414314"/>
            <a:ext cx="8756081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/>
              <a:t>第一步：分析出各简单命题，并将它们符号化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/>
              <a:t>第二步：使用合适的联结词，把简单命题逐个联结起来</a:t>
            </a:r>
            <a:endParaRPr lang="en-US" altLang="zh-CN" sz="2800" b="1" dirty="0"/>
          </a:p>
        </p:txBody>
      </p:sp>
      <p:sp>
        <p:nvSpPr>
          <p:cNvPr id="7" name="Text Box 5" descr="蓝色面巾纸"/>
          <p:cNvSpPr txBox="1">
            <a:spLocks noChangeArrowheads="1"/>
          </p:cNvSpPr>
          <p:nvPr/>
        </p:nvSpPr>
        <p:spPr bwMode="auto">
          <a:xfrm>
            <a:off x="329680" y="2411510"/>
            <a:ext cx="8280920" cy="4315027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/>
              <a:t>例  </a:t>
            </a:r>
            <a:r>
              <a:rPr lang="en-US" altLang="zh-CN" sz="2800" b="1" dirty="0"/>
              <a:t>1. </a:t>
            </a:r>
            <a:r>
              <a:rPr lang="zh-CN" altLang="en-US" sz="2800" b="1" dirty="0"/>
              <a:t>你不能既吃饭又看电视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2. </a:t>
            </a:r>
            <a:r>
              <a:rPr lang="zh-CN" altLang="en-US" sz="2800" b="1" dirty="0"/>
              <a:t>或者你没有给我写信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或者信在途中丢失了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dirty="0"/>
              <a:t>      3. </a:t>
            </a:r>
            <a:r>
              <a:rPr lang="zh-CN" altLang="en-US" sz="2800" b="1" dirty="0"/>
              <a:t>如果我上街，我就去书店看看；除非我很累</a:t>
            </a:r>
            <a:endParaRPr lang="en-US" altLang="zh-CN" sz="2800" b="1" dirty="0"/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dirty="0"/>
              <a:t>      4.</a:t>
            </a:r>
            <a:r>
              <a:rPr lang="zh-CN" altLang="en-US" sz="2800" b="1" dirty="0"/>
              <a:t> 除非你年满</a:t>
            </a:r>
            <a:r>
              <a:rPr lang="en-US" altLang="zh-CN" sz="2800" b="1" dirty="0"/>
              <a:t>18</a:t>
            </a:r>
            <a:r>
              <a:rPr lang="zh-CN" altLang="en-US" sz="2800" b="1" dirty="0"/>
              <a:t>岁，否则只要你身高不足</a:t>
            </a:r>
            <a:r>
              <a:rPr lang="en-US" altLang="zh-CN" sz="2800" b="1" dirty="0"/>
              <a:t>1.6</a:t>
            </a:r>
            <a:r>
              <a:rPr lang="zh-CN" altLang="en-US" sz="2800" b="1" dirty="0"/>
              <a:t>米</a:t>
            </a:r>
            <a:endParaRPr lang="en-US" altLang="zh-CN" sz="2800" b="1" dirty="0"/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dirty="0"/>
              <a:t>          </a:t>
            </a:r>
            <a:r>
              <a:rPr lang="zh-CN" altLang="en-US" sz="2800" b="1" dirty="0"/>
              <a:t>就不能乘坐过山车 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5. </a:t>
            </a:r>
            <a:r>
              <a:rPr lang="zh-CN" altLang="en-US" sz="2800" b="1" dirty="0"/>
              <a:t>小王是计算机系学生，他生于</a:t>
            </a:r>
            <a:r>
              <a:rPr lang="en-US" altLang="zh-CN" sz="2800" b="1" dirty="0"/>
              <a:t>1985</a:t>
            </a:r>
            <a:r>
              <a:rPr lang="zh-CN" altLang="en-US" sz="2800" b="1" dirty="0"/>
              <a:t>年或</a:t>
            </a:r>
            <a:r>
              <a:rPr lang="en-US" altLang="zh-CN" sz="2800" b="1" dirty="0"/>
              <a:t>1986   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dirty="0"/>
              <a:t>           </a:t>
            </a:r>
            <a:r>
              <a:rPr lang="zh-CN" altLang="en-US" sz="2800" b="1" dirty="0"/>
              <a:t>年，他是三好学生</a:t>
            </a:r>
            <a:endParaRPr lang="en-US" altLang="zh-CN" sz="2800" b="1" dirty="0"/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dirty="0"/>
              <a:t>      6.</a:t>
            </a:r>
            <a:r>
              <a:rPr lang="zh-CN" altLang="en-US" sz="2800" b="1" dirty="0"/>
              <a:t>占据空间的有质量的客体称为物质，而物质是</a:t>
            </a:r>
            <a:endParaRPr lang="en-US" altLang="zh-CN" sz="2800" b="1" dirty="0"/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dirty="0"/>
              <a:t>         </a:t>
            </a:r>
            <a:r>
              <a:rPr lang="zh-CN" altLang="en-US" sz="2800" b="1" dirty="0"/>
              <a:t>不断变化的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646CF9-35BC-4ACC-87EA-2E9DE177EFD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68450"/>
            <a:ext cx="7920037" cy="467995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以上给出了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宋体" panose="02010600030101010101" pitchFamily="2" charset="-122"/>
              </a:rPr>
              <a:t>个联结词：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b="1" dirty="0">
                <a:latin typeface="宋体" panose="02010600030101010101" pitchFamily="2" charset="-122"/>
              </a:rPr>
              <a:t>，组成一个联结词集合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  联结词的优先顺序为：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;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如果出现的联结词同级，又无括号时，则按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从左到右</a:t>
            </a:r>
            <a:r>
              <a:rPr lang="zh-CN" altLang="en-US" b="1" dirty="0">
                <a:latin typeface="宋体" panose="02010600030101010101" pitchFamily="2" charset="-122"/>
              </a:rPr>
              <a:t>的顺序运算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若遇有括号时，应该先进行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括号</a:t>
            </a:r>
            <a:r>
              <a:rPr lang="zh-CN" altLang="en-US" b="1" dirty="0">
                <a:latin typeface="宋体" panose="02010600030101010101" pitchFamily="2" charset="-122"/>
              </a:rPr>
              <a:t>中的运算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660066"/>
                </a:solidFill>
                <a:latin typeface="宋体" panose="02010600030101010101" pitchFamily="2" charset="-122"/>
              </a:rPr>
              <a:t> 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注意</a:t>
            </a:r>
            <a:r>
              <a:rPr lang="en-US" altLang="zh-CN" b="1" dirty="0">
                <a:latin typeface="宋体" panose="02010600030101010101" pitchFamily="2" charset="-122"/>
              </a:rPr>
              <a:t>: </a:t>
            </a:r>
            <a:r>
              <a:rPr lang="zh-CN" altLang="en-US" b="1" dirty="0">
                <a:latin typeface="宋体" panose="02010600030101010101" pitchFamily="2" charset="-122"/>
              </a:rPr>
              <a:t>本书中使用的括号全为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圆括号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3074" y="332656"/>
            <a:ext cx="6316662" cy="768350"/>
          </a:xfrm>
        </p:spPr>
        <p:txBody>
          <a:bodyPr/>
          <a:lstStyle/>
          <a:p>
            <a:r>
              <a:rPr lang="zh-CN" altLang="en-US" b="1" dirty="0"/>
              <a:t>联结词小结</a:t>
            </a:r>
          </a:p>
        </p:txBody>
      </p:sp>
      <p:graphicFrame>
        <p:nvGraphicFramePr>
          <p:cNvPr id="239668" name="Group 5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104930"/>
              </p:ext>
            </p:extLst>
          </p:nvPr>
        </p:nvGraphicFramePr>
        <p:xfrm>
          <a:off x="612166" y="1484784"/>
          <a:ext cx="7777236" cy="48545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1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联接词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记号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记法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真值结果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否定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┐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┐P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┐P</a:t>
                      </a:r>
                      <a:r>
                        <a:rPr kumimoji="0" lang="zh-CN" alt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为真当且仅当</a:t>
                      </a: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zh-CN" alt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为假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合取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∧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P∧Q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P∧Q</a:t>
                      </a:r>
                      <a:r>
                        <a:rPr kumimoji="0" lang="zh-CN" alt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为真当且仅当</a:t>
                      </a: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P,Q</a:t>
                      </a:r>
                      <a:r>
                        <a:rPr kumimoji="0" lang="zh-CN" alt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同为真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析取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∨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P∨Q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P∨Q</a:t>
                      </a:r>
                      <a:r>
                        <a:rPr kumimoji="0" lang="zh-CN" alt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为真当且仅当</a:t>
                      </a: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P,Q</a:t>
                      </a:r>
                      <a:r>
                        <a:rPr kumimoji="0" lang="zh-CN" alt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中至少一个为真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条件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→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P→Q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P→Q</a:t>
                      </a:r>
                      <a:r>
                        <a:rPr kumimoji="0" lang="zh-CN" alt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为假当且仅当</a:t>
                      </a: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zh-CN" alt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为真</a:t>
                      </a: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Q</a:t>
                      </a:r>
                      <a:r>
                        <a:rPr kumimoji="0" lang="zh-CN" alt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为假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双条件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  <a:sym typeface="Symbol" panose="05050102010706020507" pitchFamily="18" charset="2"/>
                        </a:rPr>
                        <a:t>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 Q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Q</a:t>
                      </a:r>
                      <a:r>
                        <a:rPr kumimoji="0" lang="zh-CN" alt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为真当且仅当</a:t>
                      </a:r>
                      <a:r>
                        <a:rPr kumimoji="0" lang="en-US" altLang="zh-CN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P,Q</a:t>
                      </a:r>
                      <a:r>
                        <a:rPr kumimoji="0" lang="zh-CN" alt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同为真假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 txBox="1">
            <a:spLocks/>
          </p:cNvSpPr>
          <p:nvPr/>
        </p:nvSpPr>
        <p:spPr bwMode="auto">
          <a:xfrm>
            <a:off x="7668344" y="6110772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646CF9-35BC-4ACC-87EA-2E9DE177EFD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DFF9D2-ABAB-4D61-B973-AAF327B53D1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1.2  </a:t>
            </a:r>
            <a:r>
              <a:rPr lang="zh-CN" altLang="en-US" b="1" dirty="0">
                <a:solidFill>
                  <a:srgbClr val="DE8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命题公式及分类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4181"/>
            <a:ext cx="8229600" cy="49530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 命题变项与合式公式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公式的赋值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真值表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命题公式的分类</a:t>
            </a:r>
            <a:endParaRPr lang="zh-CN" altLang="en-US" sz="3600" b="1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  矛盾式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  可满足式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  重言式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真值函数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0A57DD-B3A3-4CBD-9CA2-B9DC26C7182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261" y="332656"/>
            <a:ext cx="8002588" cy="6111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一、命题变项与合式公式</a:t>
            </a:r>
            <a:r>
              <a:rPr lang="zh-CN" altLang="en-US" sz="4000" b="1" dirty="0"/>
              <a:t> 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767" y="1304925"/>
            <a:ext cx="7775575" cy="5400675"/>
          </a:xfrm>
        </p:spPr>
        <p:txBody>
          <a:bodyPr/>
          <a:lstStyle/>
          <a:p>
            <a:pPr algn="just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命题常项</a:t>
            </a:r>
            <a:r>
              <a:rPr lang="zh-CN" altLang="en-US" sz="2800" b="1" dirty="0">
                <a:latin typeface="宋体" panose="02010600030101010101" pitchFamily="2" charset="-122"/>
              </a:rPr>
              <a:t>：简单命题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u="sng" dirty="0">
                <a:solidFill>
                  <a:schemeClr val="bg2"/>
                </a:solidFill>
                <a:latin typeface="宋体" panose="02010600030101010101" pitchFamily="2" charset="-122"/>
              </a:rPr>
              <a:t>真值确定</a:t>
            </a:r>
            <a:r>
              <a:rPr lang="zh-CN" altLang="en-US" sz="2800" b="1" dirty="0">
                <a:latin typeface="宋体" panose="02010600030101010101" pitchFamily="2" charset="-122"/>
              </a:rPr>
              <a:t>的陈述句。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命题变项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r>
              <a:rPr lang="zh-CN" altLang="en-US" sz="2800" b="1" u="sng" dirty="0">
                <a:solidFill>
                  <a:schemeClr val="bg2"/>
                </a:solidFill>
                <a:latin typeface="宋体" panose="02010600030101010101" pitchFamily="2" charset="-122"/>
              </a:rPr>
              <a:t>真值不确定</a:t>
            </a:r>
            <a:r>
              <a:rPr lang="zh-CN" altLang="en-US" sz="2800" b="1" dirty="0">
                <a:latin typeface="宋体" panose="02010600030101010101" pitchFamily="2" charset="-122"/>
              </a:rPr>
              <a:t>的陈述句。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just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 合式公式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命题公式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公式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递归定义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如下：</a:t>
            </a:r>
          </a:p>
          <a:p>
            <a:pPr marL="609600" indent="-609600" algn="just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单个命题常项或变项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p,q,r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/>
              <a:t>…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,q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/>
              <a:t>…</a:t>
            </a:r>
            <a:r>
              <a:rPr lang="en-US" altLang="zh-CN" sz="2800" b="1" dirty="0">
                <a:latin typeface="Times New Roman" panose="02020603050405020304" pitchFamily="18" charset="0"/>
              </a:rPr>
              <a:t>,0,1</a:t>
            </a:r>
          </a:p>
          <a:p>
            <a:pPr marL="609600" indent="-609600" algn="just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zh-CN" altLang="en-US" sz="2800" b="1" dirty="0">
                <a:latin typeface="Times New Roman" panose="02020603050405020304" pitchFamily="18" charset="0"/>
              </a:rPr>
              <a:t>合式公式；</a:t>
            </a:r>
          </a:p>
          <a:p>
            <a:pPr marL="609600" indent="-609600" algn="just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是合式公式，则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也是合式公式；</a:t>
            </a:r>
          </a:p>
          <a:p>
            <a:pPr marL="609600" indent="-609600" algn="just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是合式公式，则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也是合式公式；</a:t>
            </a:r>
          </a:p>
          <a:p>
            <a:pPr marL="609600" indent="-609600" algn="just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(4) </a:t>
            </a:r>
            <a:r>
              <a:rPr lang="zh-CN" altLang="en-US" sz="2800" b="1" dirty="0">
                <a:latin typeface="Times New Roman" panose="02020603050405020304" pitchFamily="18" charset="0"/>
              </a:rPr>
              <a:t>只有有限次地应用</a:t>
            </a:r>
            <a:r>
              <a:rPr lang="en-US" altLang="zh-CN" sz="2800" b="1" dirty="0">
                <a:latin typeface="Times New Roman" panose="02020603050405020304" pitchFamily="18" charset="0"/>
              </a:rPr>
              <a:t>(1)~(3)</a:t>
            </a:r>
            <a:r>
              <a:rPr lang="zh-CN" altLang="en-US" sz="2800" b="1" dirty="0">
                <a:latin typeface="Times New Roman" panose="02020603050405020304" pitchFamily="18" charset="0"/>
              </a:rPr>
              <a:t>形成的符号串才是合式公式。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609600" indent="-609600" algn="just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合式公式也称为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命题公式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，或简称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公式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DE71CC-5CDC-48EF-B10D-A5F828F8CD9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288" y="1341438"/>
            <a:ext cx="6697662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例如</a:t>
            </a: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合式公式：</a:t>
            </a:r>
          </a:p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    </a:t>
            </a:r>
            <a:r>
              <a:rPr lang="en-US" altLang="zh-CN" sz="2800" b="1" dirty="0">
                <a:latin typeface="+mn-ea"/>
                <a:ea typeface="+mn-ea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b="1" dirty="0">
                <a:latin typeface="+mn-ea"/>
                <a:ea typeface="+mn-ea"/>
              </a:rPr>
              <a:t>Q)</a:t>
            </a:r>
          </a:p>
          <a:p>
            <a:pPr>
              <a:defRPr/>
            </a:pP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+mn-ea"/>
                <a:ea typeface="+mn-ea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dirty="0">
                <a:latin typeface="+mn-ea"/>
                <a:ea typeface="+mn-ea"/>
              </a:rPr>
              <a:t>Q)</a:t>
            </a:r>
          </a:p>
          <a:p>
            <a:pPr>
              <a:defRPr/>
            </a:pPr>
            <a:r>
              <a:rPr lang="en-US" altLang="zh-CN" sz="2800" b="1" dirty="0">
                <a:latin typeface="+mn-ea"/>
                <a:ea typeface="+mn-ea"/>
              </a:rPr>
              <a:t>    (P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dirty="0">
                <a:latin typeface="+mn-ea"/>
                <a:ea typeface="+mn-ea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zh-CN" altLang="en-US" sz="2800" b="1" dirty="0"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2800" b="1" dirty="0">
                <a:latin typeface="+mn-ea"/>
                <a:ea typeface="+mn-ea"/>
              </a:rPr>
              <a:t>Q))</a:t>
            </a:r>
          </a:p>
          <a:p>
            <a:pPr>
              <a:defRPr/>
            </a:pPr>
            <a:r>
              <a:rPr lang="en-US" altLang="zh-CN" sz="2800" b="1" dirty="0">
                <a:latin typeface="+mn-ea"/>
                <a:ea typeface="+mn-ea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+mn-ea"/>
                <a:ea typeface="+mn-ea"/>
              </a:rPr>
              <a:t>(((P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dirty="0">
                <a:latin typeface="+mn-ea"/>
                <a:ea typeface="+mn-ea"/>
              </a:rPr>
              <a:t>Q)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b="1" dirty="0">
                <a:latin typeface="+mn-ea"/>
                <a:ea typeface="+mn-ea"/>
              </a:rPr>
              <a:t>(Q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dirty="0">
                <a:latin typeface="+mn-ea"/>
                <a:ea typeface="+mn-ea"/>
              </a:rPr>
              <a:t>R))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</a:t>
            </a:r>
            <a:r>
              <a:rPr lang="en-US" altLang="zh-CN" sz="2800" b="1" dirty="0">
                <a:latin typeface="+mn-ea"/>
                <a:ea typeface="+mn-ea"/>
              </a:rPr>
              <a:t>(S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</a:t>
            </a:r>
            <a:r>
              <a:rPr lang="en-US" altLang="zh-CN" sz="2800" b="1" dirty="0">
                <a:latin typeface="+mn-ea"/>
                <a:ea typeface="+mn-ea"/>
              </a:rPr>
              <a:t>T))</a:t>
            </a:r>
          </a:p>
          <a:p>
            <a:pPr>
              <a:defRPr/>
            </a:pPr>
            <a:endParaRPr lang="en-US" altLang="zh-CN" sz="2800" b="1" dirty="0"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非合式公式：</a:t>
            </a:r>
          </a:p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    </a:t>
            </a:r>
            <a:r>
              <a:rPr lang="en-US" altLang="zh-CN" sz="2800" b="1" dirty="0">
                <a:latin typeface="+mn-ea"/>
                <a:ea typeface="+mn-ea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dirty="0">
                <a:latin typeface="+mn-ea"/>
                <a:ea typeface="+mn-ea"/>
              </a:rPr>
              <a:t>Q)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dirty="0">
                <a:latin typeface="+mn-ea"/>
                <a:ea typeface="+mn-ea"/>
              </a:rPr>
              <a:t>Q)</a:t>
            </a:r>
          </a:p>
          <a:p>
            <a:pPr>
              <a:defRPr/>
            </a:pPr>
            <a:r>
              <a:rPr lang="en-US" altLang="zh-CN" sz="2800" b="1" dirty="0">
                <a:latin typeface="+mn-ea"/>
                <a:ea typeface="+mn-ea"/>
              </a:rPr>
              <a:t>    (P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dirty="0">
                <a:latin typeface="+mn-ea"/>
                <a:ea typeface="+mn-ea"/>
              </a:rPr>
              <a:t>Q   </a:t>
            </a:r>
          </a:p>
          <a:p>
            <a:pPr>
              <a:defRPr/>
            </a:pPr>
            <a:r>
              <a:rPr lang="en-US" altLang="zh-CN" sz="2800" b="1" dirty="0">
                <a:latin typeface="+mn-ea"/>
                <a:ea typeface="+mn-ea"/>
              </a:rPr>
              <a:t>    (P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b="1" dirty="0">
                <a:latin typeface="+mn-ea"/>
                <a:ea typeface="+mn-ea"/>
              </a:rPr>
              <a:t>Q)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dirty="0">
                <a:latin typeface="+mn-ea"/>
                <a:ea typeface="+mn-ea"/>
              </a:rPr>
              <a:t>Q)</a:t>
            </a:r>
          </a:p>
        </p:txBody>
      </p:sp>
      <p:sp>
        <p:nvSpPr>
          <p:cNvPr id="65540" name="AutoShape 10"/>
          <p:cNvSpPr>
            <a:spLocks noChangeArrowheads="1"/>
          </p:cNvSpPr>
          <p:nvPr/>
        </p:nvSpPr>
        <p:spPr bwMode="auto">
          <a:xfrm>
            <a:off x="4824412" y="4080668"/>
            <a:ext cx="2016125" cy="430213"/>
          </a:xfrm>
          <a:prstGeom prst="wedgeRoundRectCallout">
            <a:avLst>
              <a:gd name="adj1" fmla="val -131604"/>
              <a:gd name="adj2" fmla="val 148153"/>
              <a:gd name="adj3" fmla="val 1666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FF66"/>
                </a:solidFill>
                <a:sym typeface="Symbol" panose="05050102010706020507" pitchFamily="18" charset="2"/>
              </a:rPr>
              <a:t></a:t>
            </a:r>
            <a:r>
              <a:rPr lang="zh-CN" altLang="en-US" sz="1600" dirty="0">
                <a:solidFill>
                  <a:srgbClr val="FFFF66"/>
                </a:solidFill>
                <a:sym typeface="Symbol" panose="05050102010706020507" pitchFamily="18" charset="2"/>
              </a:rPr>
              <a:t>应</a:t>
            </a:r>
            <a:r>
              <a:rPr lang="zh-CN" altLang="en-US" sz="1600" dirty="0">
                <a:solidFill>
                  <a:srgbClr val="FFFF66"/>
                </a:solidFill>
              </a:rPr>
              <a:t>是双目运算符</a:t>
            </a:r>
          </a:p>
        </p:txBody>
      </p:sp>
      <p:sp>
        <p:nvSpPr>
          <p:cNvPr id="65541" name="AutoShape 8"/>
          <p:cNvSpPr>
            <a:spLocks noChangeArrowheads="1"/>
          </p:cNvSpPr>
          <p:nvPr/>
        </p:nvSpPr>
        <p:spPr bwMode="auto">
          <a:xfrm>
            <a:off x="3995936" y="5085184"/>
            <a:ext cx="1441450" cy="358775"/>
          </a:xfrm>
          <a:prstGeom prst="wedgeRoundRectCallout">
            <a:avLst>
              <a:gd name="adj1" fmla="val -163676"/>
              <a:gd name="adj2" fmla="val 65674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括号不匹配</a:t>
            </a:r>
          </a:p>
        </p:txBody>
      </p:sp>
      <p:sp>
        <p:nvSpPr>
          <p:cNvPr id="65542" name="AutoShape 8"/>
          <p:cNvSpPr>
            <a:spLocks noChangeArrowheads="1"/>
          </p:cNvSpPr>
          <p:nvPr/>
        </p:nvSpPr>
        <p:spPr bwMode="auto">
          <a:xfrm>
            <a:off x="5111749" y="5672138"/>
            <a:ext cx="1441450" cy="358775"/>
          </a:xfrm>
          <a:prstGeom prst="wedgeRoundRectCallout">
            <a:avLst>
              <a:gd name="adj1" fmla="val -183708"/>
              <a:gd name="adj2" fmla="val 2207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括号不匹配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/>
      <p:bldP spid="65541" grpId="0" animBg="1"/>
      <p:bldP spid="655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F8CEE8-854D-46AE-9049-EA61BACF8A13}" type="slidenum">
              <a:rPr lang="en-US" altLang="zh-CN" smtClean="0">
                <a:latin typeface="Arial Black" panose="020B0A04020102020204" pitchFamily="34" charset="0"/>
              </a:rPr>
              <a:pPr/>
              <a:t>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07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08000" y="263525"/>
            <a:ext cx="8178800" cy="1470025"/>
          </a:xfrm>
        </p:spPr>
        <p:txBody>
          <a:bodyPr/>
          <a:lstStyle/>
          <a:p>
            <a:pPr>
              <a:defRPr/>
            </a:pPr>
            <a:r>
              <a:rPr lang="zh-CN" altLang="en-US" sz="4800" b="1" dirty="0">
                <a:solidFill>
                  <a:srgbClr val="5E0C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离散数学对编程的重要性</a:t>
            </a:r>
          </a:p>
        </p:txBody>
      </p:sp>
      <p:sp>
        <p:nvSpPr>
          <p:cNvPr id="12292" name="矩形 1"/>
          <p:cNvSpPr>
            <a:spLocks noChangeArrowheads="1"/>
          </p:cNvSpPr>
          <p:nvPr/>
        </p:nvSpPr>
        <p:spPr bwMode="auto">
          <a:xfrm>
            <a:off x="508000" y="1733550"/>
            <a:ext cx="8024813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</a:pPr>
            <a:r>
              <a:rPr lang="zh-CN" altLang="en-US" sz="3200" b="1" dirty="0"/>
              <a:t>       计算理论与算法是计算机程序设计中的灵魂，实际问题转换成为程序的问题时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要经历一个对问题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抽象的过程</a:t>
            </a:r>
            <a:r>
              <a:rPr lang="zh-CN" altLang="en-US" sz="3200" b="1" dirty="0"/>
              <a:t>，最终要建立完善的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离散数学模型</a:t>
            </a:r>
            <a:r>
              <a:rPr lang="zh-CN" altLang="en-US" sz="3200" b="1" dirty="0"/>
              <a:t>。</a:t>
            </a:r>
            <a:endParaRPr lang="en-US" altLang="zh-CN" sz="3200" b="1" dirty="0"/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None/>
            </a:pPr>
            <a:br>
              <a:rPr lang="en-US" altLang="zh-CN" sz="2800" b="1" dirty="0"/>
            </a:br>
            <a:endParaRPr lang="en-US" altLang="zh-CN" sz="2800" b="1" dirty="0">
              <a:solidFill>
                <a:srgbClr val="33259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5ECD49-B1DE-4D94-9A6A-8E761AD6BD2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002588" cy="91757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二、合式公式的层次</a:t>
            </a:r>
            <a:r>
              <a:rPr lang="zh-CN" altLang="en-US" b="1" dirty="0"/>
              <a:t> 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412776"/>
            <a:ext cx="7921625" cy="4835624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若公式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单个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命题变项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命题常项</a:t>
            </a:r>
            <a:r>
              <a:rPr lang="zh-CN" altLang="en-US" sz="2800" b="1" dirty="0">
                <a:latin typeface="Times New Roman" panose="02020603050405020304" pitchFamily="18" charset="0"/>
              </a:rPr>
              <a:t>（包括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层</a:t>
            </a:r>
            <a:r>
              <a:rPr lang="zh-CN" altLang="en-US" sz="2800" b="1" dirty="0">
                <a:latin typeface="Times New Roman" panose="02020603050405020304" pitchFamily="18" charset="0"/>
              </a:rPr>
              <a:t>公式。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≥0)</a:t>
            </a:r>
            <a:r>
              <a:rPr lang="zh-CN" altLang="en-US" sz="2800" b="1" dirty="0">
                <a:latin typeface="Times New Roman" panose="02020603050405020304" pitchFamily="18" charset="0"/>
              </a:rPr>
              <a:t>层公式是指下面情况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之一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层公式；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层和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层公式，且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=max(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j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的层次及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的层次及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的层次及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AA8523-A4DD-4404-A357-9CC44230CA8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643063"/>
            <a:ext cx="7286625" cy="3786187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例如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公式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i="1" dirty="0">
                <a:latin typeface="Times New Roman" panose="02020603050405020304" pitchFamily="18" charset="0"/>
              </a:rPr>
              <a:t>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p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                                           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i="1" dirty="0">
                <a:latin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</a:rPr>
              <a:t>                                     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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                            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i="1" dirty="0">
                <a:latin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</a:rPr>
              <a:t>((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)            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444208" y="4499946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44208" y="3388409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444208" y="2837974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444208" y="3915171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27433" y="2311212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B42BBF-B204-434A-97C1-3BD6EE8B8D9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2419" y="36095"/>
            <a:ext cx="8229600" cy="119697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三、公式的赋值</a:t>
            </a:r>
            <a:r>
              <a:rPr lang="zh-CN" altLang="en-US" b="1" dirty="0"/>
              <a:t>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3070"/>
            <a:ext cx="7920038" cy="5095875"/>
          </a:xfrm>
        </p:spPr>
        <p:txBody>
          <a:bodyPr/>
          <a:lstStyle/>
          <a:p>
            <a:pPr marL="0" indent="0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</a:rPr>
              <a:t>设公式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中的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命题变项</a:t>
            </a:r>
            <a:r>
              <a:rPr lang="zh-CN" altLang="en-US" b="1" dirty="0">
                <a:latin typeface="Times New Roman" panose="02020603050405020304" pitchFamily="18" charset="0"/>
              </a:rPr>
              <a:t>为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i="1" baseline="-30000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</a:rPr>
              <a:t>给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各指定一个真值（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），称为对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的一个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赋值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解释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成真赋值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</a:rPr>
              <a:t>使公式为</a:t>
            </a:r>
            <a:r>
              <a:rPr lang="zh-CN" altLang="en-US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真</a:t>
            </a:r>
            <a:r>
              <a:rPr lang="zh-CN" altLang="en-US" b="1" dirty="0">
                <a:latin typeface="Times New Roman" panose="02020603050405020304" pitchFamily="18" charset="0"/>
              </a:rPr>
              <a:t>的赋值。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成假赋值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</a:rPr>
              <a:t>使公式为</a:t>
            </a:r>
            <a:r>
              <a:rPr lang="zh-CN" altLang="en-US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假</a:t>
            </a:r>
            <a:r>
              <a:rPr lang="zh-CN" altLang="en-US" b="1" dirty="0">
                <a:latin typeface="Times New Roman" panose="02020603050405020304" pitchFamily="18" charset="0"/>
              </a:rPr>
              <a:t>的赋值。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D00F96-9126-41AB-A598-48533377C9B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36650"/>
            <a:ext cx="8229600" cy="511175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说明：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 赋值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i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>
                <a:latin typeface="Times New Roman" pitchFamily="18" charset="0"/>
              </a:rPr>
              <a:t>之间不加标点符号，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i="1" baseline="-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=0 </a:t>
            </a:r>
            <a:r>
              <a:rPr lang="zh-CN" altLang="en-US" b="1" dirty="0">
                <a:latin typeface="Times New Roman" pitchFamily="18" charset="0"/>
              </a:rPr>
              <a:t>或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zh-CN" altLang="en-US" b="1" dirty="0">
                <a:latin typeface="Times New Roman" pitchFamily="18" charset="0"/>
              </a:rPr>
              <a:t>中仅出现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>
                <a:latin typeface="Times New Roman" pitchFamily="18" charset="0"/>
              </a:rPr>
              <a:t>，给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赋值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i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>
                <a:latin typeface="Times New Roman" pitchFamily="18" charset="0"/>
              </a:rPr>
              <a:t>是指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i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b="1" baseline="-30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zh-CN" altLang="en-US" b="1" dirty="0">
                <a:latin typeface="Times New Roman" pitchFamily="18" charset="0"/>
              </a:rPr>
              <a:t>中仅出现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zh-CN" altLang="en-US" b="1" dirty="0">
                <a:latin typeface="Times New Roman" pitchFamily="18" charset="0"/>
              </a:rPr>
              <a:t>给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赋值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b="1" dirty="0">
                <a:latin typeface="Times New Roman" pitchFamily="18" charset="0"/>
              </a:rPr>
              <a:t>是指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 含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>
                <a:latin typeface="Times New Roman" pitchFamily="18" charset="0"/>
              </a:rPr>
              <a:t>个变项的公式有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>
                <a:latin typeface="Times New Roman" pitchFamily="18" charset="0"/>
              </a:rPr>
              <a:t>个赋值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EFD742-4F30-4A74-887D-5ECB4046C60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5392738" cy="79375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四、真值表</a:t>
            </a:r>
            <a:r>
              <a:rPr lang="zh-CN" altLang="en-US" sz="3200" b="1" dirty="0"/>
              <a:t> 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496175" cy="511175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真值表</a:t>
            </a:r>
            <a:r>
              <a:rPr lang="en-US" altLang="zh-CN" sz="3600" b="1" dirty="0">
                <a:latin typeface="Times New Roman" panose="02020603050405020304" pitchFamily="18" charset="0"/>
              </a:rPr>
              <a:t>: </a:t>
            </a:r>
            <a:r>
              <a:rPr lang="zh-CN" altLang="en-US" sz="3600" b="1" dirty="0">
                <a:latin typeface="宋体" panose="02010600030101010101" pitchFamily="2" charset="-122"/>
              </a:rPr>
              <a:t>公式</a:t>
            </a:r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600" b="1" dirty="0">
                <a:latin typeface="宋体" panose="02010600030101010101" pitchFamily="2" charset="-122"/>
              </a:rPr>
              <a:t>在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所有赋值下</a:t>
            </a:r>
            <a:r>
              <a:rPr lang="zh-CN" altLang="en-US" sz="3600" b="1" dirty="0">
                <a:latin typeface="宋体" panose="02010600030101010101" pitchFamily="2" charset="-122"/>
              </a:rPr>
              <a:t>的取值情况列成的表。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）列出所有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命题变项</a:t>
            </a:r>
            <a:r>
              <a:rPr lang="zh-CN" altLang="en-US" b="1" dirty="0"/>
              <a:t>，列出所有可能赋值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）按从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低到高</a:t>
            </a:r>
            <a:r>
              <a:rPr lang="zh-CN" altLang="en-US" b="1" dirty="0"/>
              <a:t>的顺序写出各层次；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）对应每个赋值，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计算命题公式各层次的</a:t>
            </a:r>
            <a:endParaRPr lang="en-US" altLang="zh-C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r>
              <a:rPr lang="zh-CN" altLang="en-US" b="1" dirty="0"/>
              <a:t>，直到命题公式的值。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FBF710-EFC9-4346-A986-DB2A7D20061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4755" name="Rectangle 21"/>
          <p:cNvSpPr>
            <a:spLocks noGrp="1" noChangeArrowheads="1"/>
          </p:cNvSpPr>
          <p:nvPr>
            <p:ph type="title"/>
          </p:nvPr>
        </p:nvSpPr>
        <p:spPr>
          <a:xfrm>
            <a:off x="467544" y="217749"/>
            <a:ext cx="2109788" cy="882650"/>
          </a:xfrm>
        </p:spPr>
        <p:txBody>
          <a:bodyPr/>
          <a:lstStyle/>
          <a:p>
            <a:r>
              <a:rPr lang="zh-CN" altLang="en-US" b="1" dirty="0"/>
              <a:t>实例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516559"/>
            <a:ext cx="7283450" cy="11191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求公式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zh-CN" altLang="en-US" b="1" dirty="0">
                <a:solidFill>
                  <a:schemeClr val="bg2"/>
                </a:solidFill>
              </a:rPr>
              <a:t>的</a:t>
            </a:r>
            <a:r>
              <a:rPr lang="zh-CN" altLang="en-US" b="1" dirty="0">
                <a:solidFill>
                  <a:schemeClr val="bg2"/>
                </a:solidFill>
                <a:latin typeface="宋体" panose="02010600030101010101" pitchFamily="2" charset="-122"/>
              </a:rPr>
              <a:t>真值表</a:t>
            </a:r>
            <a:endParaRPr lang="zh-CN" altLang="en-US" dirty="0"/>
          </a:p>
        </p:txBody>
      </p:sp>
      <p:graphicFrame>
        <p:nvGraphicFramePr>
          <p:cNvPr id="188441" name="Group 2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1735796"/>
              </p:ext>
            </p:extLst>
          </p:nvPr>
        </p:nvGraphicFramePr>
        <p:xfrm>
          <a:off x="625988" y="2348880"/>
          <a:ext cx="7561263" cy="2798763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p   q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4A9A97-D3E1-4BAE-BAB8-8DF3C3FA318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03791" y="1530319"/>
            <a:ext cx="7129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求公式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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zh-CN" altLang="en-US" b="1" dirty="0">
                <a:solidFill>
                  <a:schemeClr val="bg2"/>
                </a:solidFill>
              </a:rPr>
              <a:t>的</a:t>
            </a:r>
            <a:r>
              <a:rPr lang="zh-CN" altLang="en-US" b="1" dirty="0">
                <a:solidFill>
                  <a:schemeClr val="bg2"/>
                </a:solidFill>
                <a:latin typeface="宋体" panose="02010600030101010101" pitchFamily="2" charset="-122"/>
              </a:rPr>
              <a:t>真值表</a:t>
            </a:r>
          </a:p>
        </p:txBody>
      </p:sp>
      <p:graphicFrame>
        <p:nvGraphicFramePr>
          <p:cNvPr id="16592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38361"/>
              </p:ext>
            </p:extLst>
          </p:nvPr>
        </p:nvGraphicFramePr>
        <p:xfrm>
          <a:off x="530693" y="2348880"/>
          <a:ext cx="7634288" cy="2638427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0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p   q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3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00" name="Text Box 37"/>
          <p:cNvSpPr txBox="1">
            <a:spLocks noChangeArrowheads="1"/>
          </p:cNvSpPr>
          <p:nvPr/>
        </p:nvSpPr>
        <p:spPr bwMode="auto">
          <a:xfrm>
            <a:off x="503791" y="320088"/>
            <a:ext cx="1304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/>
              <a:t>实例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179ECE-576B-4405-9503-40EC1F2F413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446244" y="476672"/>
            <a:ext cx="7632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求公式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zh-CN" altLang="en-US" b="1" dirty="0">
                <a:solidFill>
                  <a:schemeClr val="bg2"/>
                </a:solidFill>
              </a:rPr>
              <a:t>的</a:t>
            </a:r>
            <a:r>
              <a:rPr lang="zh-CN" altLang="en-US" b="1" dirty="0">
                <a:solidFill>
                  <a:schemeClr val="bg2"/>
                </a:solidFill>
                <a:latin typeface="宋体" panose="02010600030101010101" pitchFamily="2" charset="-122"/>
              </a:rPr>
              <a:t>真值表</a:t>
            </a:r>
          </a:p>
        </p:txBody>
      </p:sp>
      <p:graphicFrame>
        <p:nvGraphicFramePr>
          <p:cNvPr id="166940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73322"/>
              </p:ext>
            </p:extLst>
          </p:nvPr>
        </p:nvGraphicFramePr>
        <p:xfrm>
          <a:off x="626425" y="1484784"/>
          <a:ext cx="7272338" cy="4621213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p   q    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     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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0   1   1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1   0   1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1   1   1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0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E58000-1B70-4492-A4C1-81ECB8A790F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902" y="151238"/>
            <a:ext cx="8002588" cy="103981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五、公式的类型</a:t>
            </a:r>
            <a:r>
              <a:rPr lang="zh-CN" altLang="en-US" sz="4000" b="1" dirty="0"/>
              <a:t> 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730" y="1315020"/>
            <a:ext cx="8301038" cy="267137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</a:t>
            </a:r>
            <a:r>
              <a:rPr lang="zh-CN" altLang="en-US" sz="2800" b="1" dirty="0">
                <a:latin typeface="宋体" panose="02010600030101010101" pitchFamily="2" charset="-122"/>
              </a:rPr>
              <a:t> 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为一个命题公式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宋体" panose="02010600030101010101" pitchFamily="2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无成假赋值，则称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重言式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也称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永真式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(2) </a:t>
            </a:r>
            <a:r>
              <a:rPr lang="zh-CN" altLang="en-US" sz="2800" b="1" dirty="0">
                <a:latin typeface="宋体" panose="02010600030101010101" pitchFamily="2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无成真赋值，则称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矛盾式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也称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永假式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(3) </a:t>
            </a:r>
            <a:r>
              <a:rPr lang="zh-CN" altLang="en-US" sz="2800" b="1" dirty="0">
                <a:latin typeface="宋体" panose="02010600030101010101" pitchFamily="2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不是矛盾式，则称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可满足式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注意：重言式是可满足式，但反之不真。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/>
              <a:t> </a:t>
            </a:r>
            <a:endParaRPr lang="zh-CN" altLang="en-US" sz="2800" b="1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77829" name="Text Box 4" descr="蓝色面巾纸"/>
          <p:cNvSpPr txBox="1">
            <a:spLocks noChangeArrowheads="1"/>
          </p:cNvSpPr>
          <p:nvPr/>
        </p:nvSpPr>
        <p:spPr bwMode="auto">
          <a:xfrm>
            <a:off x="608949" y="5435933"/>
            <a:ext cx="8074819" cy="5847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3399"/>
                </a:solidFill>
              </a:rPr>
              <a:t>真值表是判断命题公式类型的一种直观方法</a:t>
            </a:r>
            <a:endParaRPr lang="zh-CN" alt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5839" y="4035868"/>
            <a:ext cx="830103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b="1" i="1" kern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kern="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kern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kern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kern="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kern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kern="0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b="1" kern="0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=</a:t>
            </a:r>
            <a:r>
              <a:rPr lang="en-US" altLang="zh-CN" sz="2800" b="1" kern="0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kern="0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kern="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kern="0" dirty="0" err="1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kern="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kern="0" dirty="0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kern="0" dirty="0">
                <a:solidFill>
                  <a:srgbClr val="003399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i="1" kern="0" dirty="0">
                <a:solidFill>
                  <a:srgbClr val="0033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kern="0" dirty="0">
                <a:solidFill>
                  <a:srgbClr val="003399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kern="0" dirty="0">
                <a:solidFill>
                  <a:srgbClr val="003399"/>
                </a:solidFill>
                <a:latin typeface="Times New Roman" panose="02020603050405020304" pitchFamily="18" charset="0"/>
              </a:rPr>
              <a:t>= (</a:t>
            </a:r>
            <a:r>
              <a:rPr lang="en-US" altLang="zh-CN" sz="2800" b="1" i="1" kern="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kern="0" dirty="0" err="1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kern="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kern="0" dirty="0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 kern="0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latin typeface="宋体" panose="02010600030101010101" pitchFamily="2" charset="-122"/>
              </a:rPr>
              <a:t>上例中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为重言式，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为矛盾式，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kern="0" dirty="0">
                <a:solidFill>
                  <a:schemeClr val="bg2"/>
                </a:solidFill>
                <a:latin typeface="宋体" panose="02010600030101010101" pitchFamily="2" charset="-122"/>
              </a:rPr>
              <a:t>为可满足式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5F9DB0-9A0E-4EDB-9671-30CBE033F92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3" y="176040"/>
            <a:ext cx="8002588" cy="8556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六、真值函数</a:t>
            </a:r>
            <a:r>
              <a:rPr lang="zh-CN" altLang="en-US" sz="4000" b="1" dirty="0"/>
              <a:t> 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6308725"/>
            <a:ext cx="8229600" cy="936625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44976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444976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9402" name="Text Box 9"/>
          <p:cNvSpPr txBox="1">
            <a:spLocks noChangeArrowheads="1"/>
          </p:cNvSpPr>
          <p:nvPr/>
        </p:nvSpPr>
        <p:spPr bwMode="auto">
          <a:xfrm>
            <a:off x="340948" y="1308202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问题：</a:t>
            </a:r>
            <a:r>
              <a:rPr lang="zh-CN" altLang="en-US" sz="2800" b="1" dirty="0">
                <a:latin typeface="宋体" panose="02010600030101010101" pitchFamily="2" charset="-122"/>
              </a:rPr>
              <a:t>含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个命题变项的所有公式共产生多少个互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latin typeface="宋体" panose="02010600030101010101" pitchFamily="2" charset="-122"/>
              </a:rPr>
              <a:t>不相同的真值表</a:t>
            </a:r>
            <a:r>
              <a:rPr lang="zh-CN" altLang="en-US" sz="2800" b="1" dirty="0">
                <a:latin typeface="宋体" panose="02010600030101010101" pitchFamily="2" charset="-122"/>
              </a:rPr>
              <a:t>？ 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44842" y="5378838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例如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:{0,1}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，且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(00)=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(01)=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(11)=0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(10)=1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，则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为一个确定的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元真值函数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1223" y="2167606"/>
            <a:ext cx="8229600" cy="559578"/>
            <a:chOff x="361223" y="2167606"/>
            <a:chExt cx="8229600" cy="559578"/>
          </a:xfrm>
        </p:grpSpPr>
        <p:graphicFrame>
          <p:nvGraphicFramePr>
            <p:cNvPr id="59400" name="Object 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372242"/>
                </p:ext>
              </p:extLst>
            </p:nvPr>
          </p:nvGraphicFramePr>
          <p:xfrm>
            <a:off x="1619672" y="2167606"/>
            <a:ext cx="5175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181600" imgH="5181600" progId="Equation.3">
                    <p:embed/>
                  </p:oleObj>
                </mc:Choice>
                <mc:Fallback>
                  <p:oleObj name="Equation" r:id="rId3" imgW="5181600" imgH="5181600" progId="Equation.3">
                    <p:embed/>
                    <p:pic>
                      <p:nvPicPr>
                        <p:cNvPr id="0" name="Picture 6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2167606"/>
                          <a:ext cx="517525" cy="511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61223" y="2247053"/>
              <a:ext cx="8229600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答案为   个，为什么？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1223" y="2895418"/>
            <a:ext cx="8229600" cy="2763834"/>
            <a:chOff x="361223" y="2895418"/>
            <a:chExt cx="8229600" cy="2763834"/>
          </a:xfrm>
        </p:grpSpPr>
        <p:graphicFrame>
          <p:nvGraphicFramePr>
            <p:cNvPr id="59401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3149655"/>
                </p:ext>
              </p:extLst>
            </p:nvPr>
          </p:nvGraphicFramePr>
          <p:xfrm>
            <a:off x="1619672" y="4681828"/>
            <a:ext cx="5175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15619" imgH="215619" progId="Equation.3">
                    <p:embed/>
                  </p:oleObj>
                </mc:Choice>
                <mc:Fallback>
                  <p:oleObj name="Equation" r:id="rId5" imgW="215619" imgH="215619" progId="Equation.3">
                    <p:embed/>
                    <p:pic>
                      <p:nvPicPr>
                        <p:cNvPr id="0" name="Picture 6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4681828"/>
                          <a:ext cx="517525" cy="511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61223" y="2895418"/>
              <a:ext cx="8229600" cy="276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定义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称定义域为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{00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…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0, 00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…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…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11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…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1}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，值域</a:t>
              </a:r>
            </a:p>
            <a:p>
              <a:pPr algn="just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为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{0,1}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的函数是</a:t>
              </a:r>
              <a:r>
                <a:rPr lang="en-US" altLang="zh-CN" sz="280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元真值函数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，定义域中的元素是</a:t>
              </a:r>
            </a:p>
            <a:p>
              <a:pPr algn="just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长为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的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0,1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串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常用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:{0,1}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{0,1}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表示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是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元真值函数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latin typeface="宋体" panose="02010600030101010101" pitchFamily="2" charset="-122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共有   个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元真值函数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7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AA60BC-DD0D-4DD1-8E7B-083862A942E3}" type="slidenum">
              <a:rPr lang="en-US" altLang="zh-CN" smtClean="0">
                <a:latin typeface="Arial Black" panose="020B0A04020102020204" pitchFamily="34" charset="0"/>
              </a:rPr>
              <a:pPr/>
              <a:t>5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07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52450" y="3968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zh-CN" altLang="en-US" sz="4800" b="1" dirty="0">
                <a:solidFill>
                  <a:srgbClr val="5E0C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教学目的</a:t>
            </a:r>
          </a:p>
        </p:txBody>
      </p:sp>
      <p:sp>
        <p:nvSpPr>
          <p:cNvPr id="14340" name="矩形 1"/>
          <p:cNvSpPr>
            <a:spLocks noChangeArrowheads="1"/>
          </p:cNvSpPr>
          <p:nvPr/>
        </p:nvSpPr>
        <p:spPr bwMode="auto">
          <a:xfrm>
            <a:off x="666750" y="1866900"/>
            <a:ext cx="7627938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dirty="0"/>
              <a:t>       通过该课程的学习，培养和锻炼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抽象思维</a:t>
            </a:r>
            <a:r>
              <a:rPr lang="zh-CN" altLang="en-US" sz="3200" b="1" dirty="0"/>
              <a:t>和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缜密概括</a:t>
            </a:r>
            <a:r>
              <a:rPr lang="zh-CN" altLang="en-US" sz="3200" b="1" dirty="0"/>
              <a:t>的能力，为专业基础课和专业课的学习打下坚实的理论基础。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None/>
            </a:pPr>
            <a:br>
              <a:rPr lang="en-US" altLang="zh-CN" sz="2800" b="1" dirty="0"/>
            </a:br>
            <a:endParaRPr lang="en-US" altLang="zh-CN" sz="2800" b="1" dirty="0">
              <a:solidFill>
                <a:srgbClr val="33259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7F14A3-BE15-49EC-981F-88F2F13FB5F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2238"/>
            <a:ext cx="8002588" cy="7334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命题公式与真值函数</a:t>
            </a:r>
            <a:r>
              <a:rPr lang="zh-CN" altLang="en-US" sz="4000" b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4419600" y="330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4419600" y="330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61446" name="Group 9"/>
          <p:cNvGrpSpPr>
            <a:grpSpLocks/>
          </p:cNvGrpSpPr>
          <p:nvPr/>
        </p:nvGrpSpPr>
        <p:grpSpPr bwMode="auto">
          <a:xfrm>
            <a:off x="355039" y="1484784"/>
            <a:ext cx="8153400" cy="4438650"/>
            <a:chOff x="336" y="1108"/>
            <a:chExt cx="5136" cy="2664"/>
          </a:xfrm>
        </p:grpSpPr>
        <p:graphicFrame>
          <p:nvGraphicFramePr>
            <p:cNvPr id="61447" name="Object 0"/>
            <p:cNvGraphicFramePr>
              <a:graphicFrameLocks noChangeAspect="1"/>
            </p:cNvGraphicFramePr>
            <p:nvPr/>
          </p:nvGraphicFramePr>
          <p:xfrm>
            <a:off x="1066" y="3430"/>
            <a:ext cx="416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4760" imgH="60480" progId="Equation.3">
                    <p:embed/>
                  </p:oleObj>
                </mc:Choice>
                <mc:Fallback>
                  <p:oleObj name="Equation" r:id="rId2" imgW="104760" imgH="60480" progId="Equation.3">
                    <p:embed/>
                    <p:pic>
                      <p:nvPicPr>
                        <p:cNvPr id="0" name="Picture 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430"/>
                          <a:ext cx="416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656" name="Text Box 8"/>
            <p:cNvSpPr txBox="1">
              <a:spLocks noChangeArrowheads="1"/>
            </p:cNvSpPr>
            <p:nvPr/>
          </p:nvSpPr>
          <p:spPr bwMode="auto">
            <a:xfrm>
              <a:off x="336" y="1108"/>
              <a:ext cx="5136" cy="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altLang="zh-CN" sz="2800" dirty="0">
                  <a:latin typeface="宋体" pitchFamily="2" charset="-122"/>
                </a:rPr>
                <a:t>  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对于任何一个含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个命题变项的命题公式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，都存在惟一的一个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元真值函数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为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的真值表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.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</a:t>
              </a:r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等值的公式对应的真值函数相同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下表给出所有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元真值函数对应的真值表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每一个含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个命题变项的公式的真值表都可以在下表中找到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. 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  <a:defRPr/>
              </a:pPr>
              <a:r>
                <a:rPr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例如：</a:t>
              </a:r>
              <a:r>
                <a:rPr lang="en-US" altLang="zh-CN" sz="2800" b="1" i="1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800" b="1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 i="1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800" b="1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</a:t>
              </a:r>
              <a:r>
                <a:rPr lang="en-US" altLang="zh-CN" sz="2800" b="1" i="1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(</a:t>
              </a:r>
              <a:r>
                <a:rPr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800" b="1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</a:t>
              </a:r>
              <a:r>
                <a:rPr lang="en-US" altLang="zh-CN" sz="2800" b="1" i="1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</a:t>
              </a:r>
              <a:r>
                <a:rPr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b="1" i="1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800" b="1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 i="1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</a:t>
              </a:r>
              <a:r>
                <a:rPr lang="en-US" altLang="zh-CN" sz="28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等</a:t>
              </a:r>
              <a:r>
                <a:rPr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都对应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  <a:defRPr/>
              </a:pPr>
              <a:r>
                <a:rPr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表中的</a:t>
              </a:r>
              <a:endPara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122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576C7C-75A6-43A1-BC4A-2BD75C1948E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元真值函数对应的真值表</a:t>
            </a:r>
          </a:p>
        </p:txBody>
      </p:sp>
      <p:graphicFrame>
        <p:nvGraphicFramePr>
          <p:cNvPr id="164902" name="Group 38"/>
          <p:cNvGraphicFramePr>
            <a:graphicFrameLocks noGrp="1"/>
          </p:cNvGraphicFramePr>
          <p:nvPr/>
        </p:nvGraphicFramePr>
        <p:xfrm>
          <a:off x="533400" y="1219200"/>
          <a:ext cx="8077200" cy="263842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0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q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336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</a:t>
                      </a:r>
                    </a:p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0       0       0       0       0       0       0       0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0       0       0       0       1       1       1       1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0       0       1       1       0       0       1       1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0       1       0       1       0       1       0       1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479" name="Rectangle 23"/>
          <p:cNvSpPr>
            <a:spLocks noChangeArrowheads="1"/>
          </p:cNvSpPr>
          <p:nvPr/>
        </p:nvSpPr>
        <p:spPr bwMode="auto">
          <a:xfrm>
            <a:off x="2792413" y="330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2480" name="Object 22"/>
          <p:cNvGraphicFramePr>
            <a:graphicFrameLocks noChangeAspect="1"/>
          </p:cNvGraphicFramePr>
          <p:nvPr/>
        </p:nvGraphicFramePr>
        <p:xfrm>
          <a:off x="1981200" y="1327150"/>
          <a:ext cx="61023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991200" imgH="5791200" progId="Equation.3">
                  <p:embed/>
                </p:oleObj>
              </mc:Choice>
              <mc:Fallback>
                <p:oleObj name="Equation" r:id="rId3" imgW="81991200" imgH="5791200" progId="Equation.3">
                  <p:embed/>
                  <p:pic>
                    <p:nvPicPr>
                      <p:cNvPr id="0" name="Picture 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27150"/>
                        <a:ext cx="61023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03" name="Group 39"/>
          <p:cNvGraphicFramePr>
            <a:graphicFrameLocks noGrp="1"/>
          </p:cNvGraphicFramePr>
          <p:nvPr/>
        </p:nvGraphicFramePr>
        <p:xfrm>
          <a:off x="533400" y="3810000"/>
          <a:ext cx="8077200" cy="264001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5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1       1       1       1       1       1       1       1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0       0       0       0       1       1       1       1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0       0       1       1       0       0       1       1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0       1       0       1       0       1       0       1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492" name="Rectangle 37"/>
          <p:cNvSpPr>
            <a:spLocks noChangeArrowheads="1"/>
          </p:cNvSpPr>
          <p:nvPr/>
        </p:nvSpPr>
        <p:spPr bwMode="auto">
          <a:xfrm>
            <a:off x="2868613" y="330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2493" name="Object 36"/>
          <p:cNvGraphicFramePr>
            <a:graphicFrameLocks noChangeAspect="1"/>
          </p:cNvGraphicFramePr>
          <p:nvPr/>
        </p:nvGraphicFramePr>
        <p:xfrm>
          <a:off x="1970088" y="3917950"/>
          <a:ext cx="61182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991200" imgH="5791200" progId="Equation.3">
                  <p:embed/>
                </p:oleObj>
              </mc:Choice>
              <mc:Fallback>
                <p:oleObj name="Equation" r:id="rId5" imgW="81991200" imgH="5791200" progId="Equation.3">
                  <p:embed/>
                  <p:pic>
                    <p:nvPicPr>
                      <p:cNvPr id="0" name="Picture 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3917950"/>
                        <a:ext cx="61182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85312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B136AC-4C8F-4297-B4BC-12BA2289E05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1.3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命题逻辑等值演算</a:t>
            </a:r>
            <a:r>
              <a:rPr lang="zh-CN" altLang="en-US" b="1" dirty="0"/>
              <a:t> 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23520"/>
            <a:ext cx="8064127" cy="4897438"/>
          </a:xfrm>
        </p:spPr>
        <p:txBody>
          <a:bodyPr/>
          <a:lstStyle/>
          <a:p>
            <a:pPr algn="just">
              <a:spcBef>
                <a:spcPct val="250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给定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个命题变项，按合式公式的规则可以形成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无数个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命题公式。</a:t>
            </a:r>
          </a:p>
          <a:p>
            <a:pPr algn="just">
              <a:spcBef>
                <a:spcPct val="25000"/>
              </a:spcBef>
              <a:buFont typeface="Wingdings" panose="05000000000000000000" pitchFamily="2" charset="2"/>
              <a:buChar char="u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个命题变项共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个赋值，每个赋值时命题公式的值为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个命题变项共生成     个真值不同的命题公式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。如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n=2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，共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个真值不同的命题公式。</a:t>
            </a:r>
          </a:p>
          <a:p>
            <a:pPr algn="just">
              <a:spcBef>
                <a:spcPct val="250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如何判断那些命题公式具有相同的真值？</a:t>
            </a:r>
            <a:endParaRPr lang="zh-CN" altLang="en-US" b="1" dirty="0"/>
          </a:p>
        </p:txBody>
      </p:sp>
      <p:graphicFrame>
        <p:nvGraphicFramePr>
          <p:cNvPr id="108548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92720041"/>
              </p:ext>
            </p:extLst>
          </p:nvPr>
        </p:nvGraphicFramePr>
        <p:xfrm>
          <a:off x="1763688" y="3538380"/>
          <a:ext cx="575692" cy="54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486400" imgH="5181600" progId="Equation.3">
                  <p:embed/>
                </p:oleObj>
              </mc:Choice>
              <mc:Fallback>
                <p:oleObj name="公式" r:id="rId3" imgW="5486400" imgH="5181600" progId="Equation.3">
                  <p:embed/>
                  <p:pic>
                    <p:nvPicPr>
                      <p:cNvPr id="0" name="Picture 3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538380"/>
                        <a:ext cx="575692" cy="543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A0EF1C-5858-4F79-ACDC-8493172BC7D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1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188640"/>
            <a:ext cx="8002588" cy="8556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等值式</a:t>
            </a:r>
            <a:r>
              <a:rPr lang="zh-CN" altLang="en-US" sz="4000" b="1" dirty="0"/>
              <a:t> </a:t>
            </a:r>
          </a:p>
        </p:txBody>
      </p:sp>
      <p:grpSp>
        <p:nvGrpSpPr>
          <p:cNvPr id="79876" name="Group 1033"/>
          <p:cNvGrpSpPr>
            <a:grpSpLocks/>
          </p:cNvGrpSpPr>
          <p:nvPr/>
        </p:nvGrpSpPr>
        <p:grpSpPr bwMode="auto">
          <a:xfrm>
            <a:off x="431800" y="1390651"/>
            <a:ext cx="8302625" cy="4511676"/>
            <a:chOff x="272" y="876"/>
            <a:chExt cx="5230" cy="2842"/>
          </a:xfrm>
        </p:grpSpPr>
        <p:sp>
          <p:nvSpPr>
            <p:cNvPr id="79877" name="Text Box 1031"/>
            <p:cNvSpPr txBox="1">
              <a:spLocks noChangeArrowheads="1"/>
            </p:cNvSpPr>
            <p:nvPr/>
          </p:nvSpPr>
          <p:spPr bwMode="auto">
            <a:xfrm>
              <a:off x="272" y="876"/>
              <a:ext cx="5230" cy="2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定义</a:t>
              </a:r>
              <a:r>
                <a:rPr lang="zh-CN" altLang="en-US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</a:rPr>
                <a:t>: </a:t>
              </a:r>
              <a:r>
                <a:rPr lang="zh-CN" altLang="en-US" b="1" dirty="0">
                  <a:latin typeface="Times New Roman" panose="02020603050405020304" pitchFamily="18" charset="0"/>
                </a:rPr>
                <a:t>若等价式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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B</a:t>
              </a:r>
              <a:r>
                <a:rPr lang="zh-CN" altLang="en-US" b="1" dirty="0">
                  <a:latin typeface="Times New Roman" panose="02020603050405020304" pitchFamily="18" charset="0"/>
                </a:rPr>
                <a:t>是</a:t>
              </a: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重言式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，则称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与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B</a:t>
              </a: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等值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，记作</a:t>
              </a:r>
              <a:r>
                <a:rPr lang="en-US" altLang="zh-CN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</a:t>
              </a:r>
              <a:r>
                <a:rPr lang="en-US" altLang="zh-CN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B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，并称</a:t>
              </a:r>
              <a:r>
                <a:rPr lang="en-US" altLang="zh-CN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</a:t>
              </a:r>
              <a:r>
                <a:rPr lang="en-US" altLang="zh-CN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B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是等值式</a:t>
              </a:r>
              <a:r>
                <a:rPr lang="zh-CN" altLang="en-US" b="1" dirty="0">
                  <a:latin typeface="Times New Roman" panose="02020603050405020304" pitchFamily="18" charset="0"/>
                </a:rPr>
                <a:t>。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说明：定义中，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B,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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均为元语言符号。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用</a:t>
              </a:r>
              <a:r>
                <a:rPr lang="zh-CN" altLang="en-US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真值表</a:t>
              </a:r>
              <a:r>
                <a:rPr lang="zh-CN" altLang="en-US" b="1" dirty="0">
                  <a:latin typeface="Times New Roman" panose="02020603050405020304" pitchFamily="18" charset="0"/>
                </a:rPr>
                <a:t>可验证两个公式是否等值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请验证：</a:t>
              </a:r>
              <a:r>
                <a:rPr lang="en-US" altLang="zh-CN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 dirty="0" err="1">
                  <a:solidFill>
                    <a:schemeClr val="bg2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b="1" dirty="0" err="1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b="1" i="1" dirty="0" err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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(</a:t>
              </a:r>
              <a:r>
                <a:rPr lang="en-US" altLang="zh-CN" b="1" i="1" dirty="0" err="1">
                  <a:solidFill>
                    <a:schemeClr val="bg2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b="1" dirty="0" err="1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b="1" i="1" dirty="0" err="1">
                  <a:solidFill>
                    <a:schemeClr val="bg2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             p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 dirty="0" err="1">
                  <a:solidFill>
                    <a:schemeClr val="bg2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b="1" dirty="0" err="1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b="1" i="1" dirty="0" err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)      (</a:t>
              </a:r>
              <a:r>
                <a:rPr lang="en-US" altLang="zh-CN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pic>
          <p:nvPicPr>
            <p:cNvPr id="79878" name="Picture 103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3158"/>
              <a:ext cx="29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EBA15D-C545-4D99-BAFB-6C2815EA7A6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002588" cy="91757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基本等值式</a:t>
            </a:r>
            <a:r>
              <a:rPr lang="zh-CN" altLang="en-US" sz="4000" b="1" dirty="0"/>
              <a:t> 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8805"/>
            <a:ext cx="8229600" cy="4267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双重否定律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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等幂律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交换律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结合律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(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分配律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611560" y="5696063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注意：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sz="2800" b="1" dirty="0">
                <a:latin typeface="宋体" panose="02010600030101010101" pitchFamily="2" charset="-122"/>
              </a:rPr>
              <a:t>代表任意的命题公式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652802-A975-4D92-86DB-695218292D3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9220"/>
            <a:ext cx="8002588" cy="7953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基本等值式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3766"/>
            <a:ext cx="8229600" cy="4343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德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摩根律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吸收律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零律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排中律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矛盾律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同一律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1143000" y="6172200"/>
            <a:ext cx="541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82950" name="Text Box 5"/>
          <p:cNvSpPr txBox="1">
            <a:spLocks noChangeArrowheads="1"/>
          </p:cNvSpPr>
          <p:nvPr/>
        </p:nvSpPr>
        <p:spPr bwMode="auto">
          <a:xfrm>
            <a:off x="611560" y="5757166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注意：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sz="2800" b="1" dirty="0">
                <a:latin typeface="宋体" panose="02010600030101010101" pitchFamily="2" charset="-122"/>
              </a:rPr>
              <a:t>代表任意的命题公式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E74DD6-3EB3-4438-AD37-89E77585D46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99972"/>
            <a:ext cx="8002588" cy="7953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基本等值式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29600" cy="29527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蕴涵等值式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等价等值式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假言易位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等价否定等值式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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归谬论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(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576" y="4756209"/>
            <a:ext cx="6768554" cy="1688976"/>
          </a:xfrm>
          <a:prstGeom prst="rect">
            <a:avLst/>
          </a:prstGeo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r>
              <a:rPr lang="zh-CN" altLang="en-US" sz="2800" b="1" kern="0" dirty="0">
                <a:latin typeface="宋体" panose="02010600030101010101" pitchFamily="2" charset="-122"/>
              </a:rPr>
              <a:t>注意</a:t>
            </a:r>
            <a:r>
              <a:rPr lang="en-US" altLang="zh-CN" sz="2800" b="1" kern="0" dirty="0">
                <a:latin typeface="宋体" panose="02010600030101010101" pitchFamily="2" charset="-122"/>
              </a:rPr>
              <a:t>:</a:t>
            </a:r>
          </a:p>
          <a:p>
            <a:pPr algn="just">
              <a:buNone/>
            </a:pPr>
            <a:r>
              <a:rPr lang="en-US" altLang="zh-CN" sz="2800" b="1" kern="0" dirty="0">
                <a:latin typeface="宋体" panose="02010600030101010101" pitchFamily="2" charset="-122"/>
              </a:rPr>
              <a:t>   A,B,C</a:t>
            </a:r>
            <a:r>
              <a:rPr lang="zh-CN" altLang="en-US" sz="2800" b="1" kern="0" dirty="0">
                <a:latin typeface="宋体" panose="02010600030101010101" pitchFamily="2" charset="-122"/>
              </a:rPr>
              <a:t>代表任意的命题公式</a:t>
            </a:r>
          </a:p>
          <a:p>
            <a:pPr algn="just">
              <a:buNone/>
            </a:pPr>
            <a:r>
              <a:rPr lang="zh-CN" altLang="en-US" sz="2800" b="1" kern="0" dirty="0">
                <a:latin typeface="宋体" panose="02010600030101010101" pitchFamily="2" charset="-122"/>
              </a:rPr>
              <a:t>   牢记这些等值式是继续学习的基础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kern="0" dirty="0">
                <a:cs typeface="Times New Roman" panose="02020603050405020304" pitchFamily="18" charset="0"/>
              </a:rPr>
              <a:t> </a:t>
            </a:r>
            <a:endParaRPr lang="zh-CN" alt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17FC46-5834-4266-B8D0-62E538FF944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等值演算与置换规则</a:t>
            </a:r>
            <a:r>
              <a:rPr lang="zh-CN" altLang="en-US" sz="4000" b="1"/>
              <a:t> 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53913"/>
            <a:ext cx="7991475" cy="4699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等值演算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由已知的等值式推演出新的等值式的过程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置换规则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定理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若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则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等值演算的基础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b="1" dirty="0">
                <a:latin typeface="Times New Roman" panose="02020603050405020304" pitchFamily="18" charset="0"/>
              </a:rPr>
              <a:t>等值关系的性质：自反、对称、传递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b="1" dirty="0">
                <a:latin typeface="Times New Roman" panose="02020603050405020304" pitchFamily="18" charset="0"/>
              </a:rPr>
              <a:t>基本的等值式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b="1" dirty="0">
                <a:latin typeface="Times New Roman" panose="02020603050405020304" pitchFamily="18" charset="0"/>
              </a:rPr>
              <a:t>置换规则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086968-427E-4FF9-A713-39B5D32A2BE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850" y="1412875"/>
            <a:ext cx="80645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例：</a:t>
            </a:r>
            <a:r>
              <a:rPr lang="zh-CN" altLang="en-US" sz="3200" b="1" dirty="0">
                <a:latin typeface="+mn-ea"/>
                <a:ea typeface="+mn-ea"/>
              </a:rPr>
              <a:t>证明</a:t>
            </a:r>
            <a:r>
              <a:rPr lang="en-US" altLang="zh-CN" sz="3200" b="1" dirty="0">
                <a:latin typeface="+mn-ea"/>
                <a:ea typeface="+mn-ea"/>
              </a:rPr>
              <a:t>Q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 b="1" dirty="0">
                <a:latin typeface="+mn-ea"/>
                <a:ea typeface="+mn-ea"/>
              </a:rPr>
              <a:t>(P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3200" b="1" dirty="0">
                <a:latin typeface="+mn-ea"/>
                <a:ea typeface="+mn-ea"/>
              </a:rPr>
              <a:t>(P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 b="1" dirty="0">
                <a:latin typeface="+mn-ea"/>
                <a:ea typeface="+mn-ea"/>
              </a:rPr>
              <a:t>Q))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+mn-ea"/>
                <a:ea typeface="+mn-ea"/>
              </a:rPr>
              <a:t> Q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 b="1" dirty="0">
                <a:latin typeface="+mn-ea"/>
                <a:ea typeface="+mn-ea"/>
              </a:rPr>
              <a:t>P </a:t>
            </a:r>
            <a:endParaRPr lang="zh-CN" altLang="en-US" sz="3200" b="1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3200" b="1" dirty="0">
                <a:latin typeface="+mn-ea"/>
                <a:ea typeface="+mn-ea"/>
              </a:rPr>
              <a:t>证明：由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吸收律</a:t>
            </a:r>
            <a:r>
              <a:rPr lang="zh-CN" altLang="en-US" sz="3200" b="1" dirty="0">
                <a:latin typeface="+mn-ea"/>
                <a:ea typeface="+mn-ea"/>
              </a:rPr>
              <a:t>，</a:t>
            </a:r>
            <a:r>
              <a:rPr lang="en-US" altLang="zh-CN" sz="3200" b="1" dirty="0">
                <a:latin typeface="+mn-ea"/>
                <a:ea typeface="+mn-ea"/>
              </a:rPr>
              <a:t>(P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3200" b="1" dirty="0">
                <a:latin typeface="+mn-ea"/>
                <a:ea typeface="+mn-ea"/>
              </a:rPr>
              <a:t>(P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 b="1" dirty="0">
                <a:latin typeface="+mn-ea"/>
                <a:ea typeface="+mn-ea"/>
              </a:rPr>
              <a:t> Q))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200" b="1" dirty="0">
                <a:latin typeface="+mn-ea"/>
                <a:ea typeface="+mn-ea"/>
              </a:rPr>
              <a:t>P </a:t>
            </a:r>
          </a:p>
          <a:p>
            <a:pPr>
              <a:defRPr/>
            </a:pPr>
            <a:r>
              <a:rPr lang="en-US" altLang="zh-CN" sz="3200" b="1" dirty="0">
                <a:latin typeface="+mn-ea"/>
                <a:ea typeface="+mn-ea"/>
              </a:rPr>
              <a:t>	  </a:t>
            </a:r>
            <a:r>
              <a:rPr lang="zh-CN" altLang="en-US" sz="3200" b="1" dirty="0">
                <a:latin typeface="+mn-ea"/>
                <a:ea typeface="+mn-ea"/>
              </a:rPr>
              <a:t>因此，根据上面的定理，有</a:t>
            </a:r>
          </a:p>
          <a:p>
            <a:pPr>
              <a:defRPr/>
            </a:pPr>
            <a:r>
              <a:rPr lang="zh-CN" altLang="en-US" sz="3200" b="1" dirty="0">
                <a:latin typeface="+mn-ea"/>
                <a:ea typeface="+mn-ea"/>
              </a:rPr>
              <a:t>	  </a:t>
            </a:r>
            <a:r>
              <a:rPr lang="en-US" altLang="zh-CN" sz="3200" b="1" dirty="0">
                <a:latin typeface="+mn-ea"/>
                <a:ea typeface="+mn-ea"/>
              </a:rPr>
              <a:t>Q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 b="1" dirty="0">
                <a:latin typeface="+mn-ea"/>
                <a:ea typeface="+mn-ea"/>
              </a:rPr>
              <a:t>(P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3200" b="1" dirty="0">
                <a:latin typeface="+mn-ea"/>
                <a:ea typeface="+mn-ea"/>
              </a:rPr>
              <a:t>(P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 b="1" dirty="0">
                <a:latin typeface="+mn-ea"/>
                <a:ea typeface="+mn-ea"/>
              </a:rPr>
              <a:t>Q))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+mn-ea"/>
                <a:ea typeface="+mn-ea"/>
              </a:rPr>
              <a:t>Q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 b="1" dirty="0">
                <a:latin typeface="+mn-ea"/>
                <a:ea typeface="+mn-ea"/>
              </a:rPr>
              <a:t>P </a:t>
            </a:r>
            <a:endParaRPr lang="zh-CN" altLang="en-US" sz="3200" b="1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3200" b="1" dirty="0">
                <a:latin typeface="+mn-ea"/>
                <a:ea typeface="+mn-ea"/>
              </a:rPr>
              <a:t> 证毕。 </a:t>
            </a:r>
            <a:endParaRPr lang="en-US" altLang="zh-CN" sz="3200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3200" b="1" dirty="0">
                <a:latin typeface="+mn-ea"/>
                <a:ea typeface="+mn-ea"/>
              </a:rPr>
              <a:t> </a:t>
            </a:r>
            <a:r>
              <a:rPr lang="zh-CN" altLang="en-US" sz="3200" b="1" dirty="0">
                <a:latin typeface="+mn-ea"/>
                <a:ea typeface="+mn-ea"/>
              </a:rPr>
              <a:t>此定理也称为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置换定理</a:t>
            </a:r>
            <a:r>
              <a:rPr lang="zh-CN" altLang="en-US" sz="32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87044" name="矩形 11"/>
          <p:cNvSpPr>
            <a:spLocks noChangeArrowheads="1"/>
          </p:cNvSpPr>
          <p:nvPr/>
        </p:nvSpPr>
        <p:spPr bwMode="auto">
          <a:xfrm>
            <a:off x="2411413" y="500063"/>
            <a:ext cx="1857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792911-E417-497C-BEA8-D2148D70173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2" y="202406"/>
            <a:ext cx="8424863" cy="855663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应用举例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cs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宋体" panose="02010600030101010101" pitchFamily="2" charset="-122"/>
              </a:rPr>
              <a:t>证明两个公式等值</a:t>
            </a:r>
            <a:r>
              <a:rPr lang="zh-CN" altLang="en-US" sz="4000" b="1" dirty="0"/>
              <a:t> 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191" y="1412776"/>
            <a:ext cx="7926388" cy="31242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宋体" panose="02010600030101010101" pitchFamily="2" charset="-122"/>
              </a:rPr>
              <a:t>证明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</a:t>
            </a:r>
            <a:r>
              <a:rPr lang="zh-CN" altLang="en-US" sz="2800" b="1" dirty="0">
                <a:latin typeface="宋体" panose="02010600030101010101" pitchFamily="2" charset="-122"/>
              </a:rPr>
              <a:t>（蕴涵等值式，置换规则）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宋体" panose="02010600030101010101" pitchFamily="2" charset="-122"/>
              </a:rPr>
              <a:t>（结合律，置换规则）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宋体" panose="02010600030101010101" pitchFamily="2" charset="-122"/>
              </a:rPr>
              <a:t>（德摩根律，置换规则）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宋体" panose="02010600030101010101" pitchFamily="2" charset="-122"/>
              </a:rPr>
              <a:t>（蕴涵等值式，置换规则）</a:t>
            </a:r>
            <a:r>
              <a:rPr lang="zh-CN" altLang="en-US" sz="2800" b="1" dirty="0">
                <a:cs typeface="Times New Roman" panose="02020603050405020304" pitchFamily="18" charset="0"/>
              </a:rPr>
              <a:t> 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457200" y="4724400"/>
            <a:ext cx="83820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说明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</a:rPr>
              <a:t>也可以从右边开始演算（请做一遍）。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因为每一步都用置换规则，故可不写出。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熟练后，基本等值式也可以不写出</a:t>
            </a:r>
            <a:r>
              <a:rPr lang="zh-CN" altLang="en-US" sz="2800" b="1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A31C88-E00A-4CB8-864B-31BF8F9EBDD3}" type="slidenum">
              <a:rPr lang="en-US" altLang="zh-CN" smtClean="0">
                <a:latin typeface="Arial Black" panose="020B0A04020102020204" pitchFamily="34" charset="0"/>
              </a:rPr>
              <a:pPr/>
              <a:t>6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07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52450" y="3968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zh-CN" altLang="en-US" sz="4800" b="1" dirty="0">
                <a:solidFill>
                  <a:srgbClr val="5E0C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教学内容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623888" y="1628775"/>
            <a:ext cx="8520112" cy="639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/>
              <a:t>第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章：命题逻辑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/>
              <a:t>第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章：一阶逻辑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/>
              <a:t>第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章：集合的基本概念和运算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/>
              <a:t>第</a:t>
            </a:r>
            <a:r>
              <a:rPr lang="en-US" altLang="zh-CN" sz="3200" b="1" dirty="0"/>
              <a:t>4</a:t>
            </a:r>
            <a:r>
              <a:rPr lang="zh-CN" altLang="en-US" sz="3200" b="1" dirty="0"/>
              <a:t>章：二元关系和函数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/>
              <a:t>第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章：图的基本概念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5.1~5.3</a:t>
            </a:r>
            <a:r>
              <a:rPr lang="zh-CN" altLang="en-US" sz="2400" b="1" dirty="0"/>
              <a:t>）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/>
              <a:t>第</a:t>
            </a:r>
            <a:r>
              <a:rPr lang="en-US" altLang="zh-CN" sz="3200" b="1" dirty="0"/>
              <a:t>9</a:t>
            </a:r>
            <a:r>
              <a:rPr lang="zh-CN" altLang="en-US" sz="3200" b="1" dirty="0"/>
              <a:t>章：代数系统简介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9.1~9.3</a:t>
            </a:r>
            <a:r>
              <a:rPr lang="zh-CN" altLang="en-US" sz="2400" b="1" dirty="0"/>
              <a:t>的置换群）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None/>
              <a:defRPr/>
            </a:pPr>
            <a:br>
              <a:rPr lang="en-US" altLang="zh-CN" sz="2800" b="1" dirty="0"/>
            </a:br>
            <a:endParaRPr lang="en-US" altLang="zh-CN" sz="2800" b="1" dirty="0">
              <a:solidFill>
                <a:srgbClr val="33259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A47C67-EA73-48B1-95B4-5221F7E0ECA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956" y="232553"/>
            <a:ext cx="8362950" cy="855663"/>
          </a:xfrm>
        </p:spPr>
        <p:txBody>
          <a:bodyPr/>
          <a:lstStyle/>
          <a:p>
            <a:r>
              <a:rPr lang="zh-CN" altLang="en-US" sz="4000" b="1" dirty="0">
                <a:latin typeface="宋体" panose="02010600030101010101" pitchFamily="2" charset="-122"/>
              </a:rPr>
              <a:t>应用举例</a:t>
            </a:r>
            <a:r>
              <a:rPr lang="en-US" altLang="zh-CN" sz="4000" b="1" dirty="0">
                <a:latin typeface="宋体" panose="02010600030101010101" pitchFamily="2" charset="-122"/>
              </a:rPr>
              <a:t>2</a:t>
            </a:r>
            <a:r>
              <a:rPr lang="en-US" altLang="zh-CN" b="1" dirty="0">
                <a:cs typeface="Times New Roman" panose="02020603050405020304" pitchFamily="18" charset="0"/>
              </a:rPr>
              <a:t>——</a:t>
            </a:r>
            <a:r>
              <a:rPr lang="zh-CN" altLang="en-US" sz="4000" b="1" dirty="0">
                <a:latin typeface="宋体" panose="02010600030101010101" pitchFamily="2" charset="-122"/>
              </a:rPr>
              <a:t>证明两个公式不等值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2966" y="1375601"/>
            <a:ext cx="8042275" cy="609398"/>
            <a:chOff x="484188" y="1524519"/>
            <a:chExt cx="8042275" cy="609398"/>
          </a:xfrm>
        </p:grpSpPr>
        <p:sp>
          <p:nvSpPr>
            <p:cNvPr id="89093" name="Text Box 6"/>
            <p:cNvSpPr txBox="1">
              <a:spLocks noChangeArrowheads="1"/>
            </p:cNvSpPr>
            <p:nvPr/>
          </p:nvSpPr>
          <p:spPr bwMode="auto">
            <a:xfrm>
              <a:off x="484188" y="1524519"/>
              <a:ext cx="8042275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证明</a:t>
              </a:r>
              <a:r>
                <a:rPr lang="en-US" altLang="zh-CN" sz="28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: </a:t>
              </a:r>
              <a:r>
                <a:rPr lang="en-US" altLang="zh-CN" sz="2800" b="1" i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dirty="0">
                  <a:solidFill>
                    <a:srgbClr val="003399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8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 err="1">
                  <a:solidFill>
                    <a:srgbClr val="003399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2800" b="1" dirty="0" err="1">
                  <a:solidFill>
                    <a:srgbClr val="003399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800" b="1" i="1" dirty="0" err="1">
                  <a:solidFill>
                    <a:srgbClr val="003399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)      (</a:t>
              </a:r>
              <a:r>
                <a:rPr lang="en-US" altLang="zh-CN" sz="2800" b="1" i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dirty="0">
                  <a:solidFill>
                    <a:srgbClr val="003399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800" b="1" i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28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sz="2800" b="1" dirty="0">
                  <a:solidFill>
                    <a:srgbClr val="003399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800" b="1" i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8909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401" y="1773253"/>
              <a:ext cx="361950" cy="248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52966" y="2121803"/>
            <a:ext cx="804227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用等值演算不能直接证明两个公式不等值，证明两个公式不等值的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基本思想</a:t>
            </a:r>
            <a:r>
              <a:rPr lang="zh-CN" altLang="en-US" sz="2800" b="1" dirty="0">
                <a:latin typeface="Times New Roman" panose="02020603050405020304" pitchFamily="18" charset="0"/>
              </a:rPr>
              <a:t>是：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找到一个赋值使一个成真，另一个成假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2966" y="3870314"/>
            <a:ext cx="8042275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方法一  真值表法（自己证）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方法二  观察赋值法。容易看出</a:t>
            </a:r>
            <a:r>
              <a:rPr lang="en-US" altLang="zh-CN" sz="2800" b="1" dirty="0">
                <a:latin typeface="Times New Roman" panose="02020603050405020304" pitchFamily="18" charset="0"/>
              </a:rPr>
              <a:t>000, 010</a:t>
            </a:r>
            <a:r>
              <a:rPr lang="zh-CN" altLang="en-US" sz="2800" b="1" dirty="0">
                <a:latin typeface="Times New Roman" panose="02020603050405020304" pitchFamily="18" charset="0"/>
              </a:rPr>
              <a:t>等是左边的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成真赋值，是右边的成假赋值。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方法三   用等值演算先化简两个公式，再观察。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DEB7B8-21F0-4266-89CC-33E36FF1C7E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002587" cy="795337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应用举例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en-US" altLang="zh-CN" b="1" dirty="0">
                <a:cs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宋体" panose="02010600030101010101" pitchFamily="2" charset="-122"/>
              </a:rPr>
              <a:t>判断公式类型</a:t>
            </a:r>
            <a:r>
              <a:rPr lang="zh-CN" altLang="en-US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216" y="1448747"/>
            <a:ext cx="7859712" cy="48006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用等值演算法判断下列公式的类型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/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解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zh-CN" altLang="en-US" sz="2800" b="1" dirty="0">
                <a:latin typeface="宋体" panose="02010600030101010101" pitchFamily="2" charset="-122"/>
              </a:rPr>
              <a:t>（蕴涵等值式）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</a:t>
            </a:r>
            <a:r>
              <a:rPr lang="zh-CN" altLang="en-US" sz="2800" b="1" dirty="0">
                <a:latin typeface="宋体" panose="02010600030101010101" pitchFamily="2" charset="-122"/>
              </a:rPr>
              <a:t>（德摩根律）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</a:t>
            </a:r>
            <a:r>
              <a:rPr lang="zh-CN" altLang="en-US" sz="2800" b="1" dirty="0">
                <a:latin typeface="宋体" panose="02010600030101010101" pitchFamily="2" charset="-122"/>
              </a:rPr>
              <a:t>（交换律，结合律）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 </a:t>
            </a:r>
            <a:r>
              <a:rPr lang="zh-CN" altLang="en-US" sz="2800" b="1" dirty="0">
                <a:latin typeface="宋体" panose="02010600030101010101" pitchFamily="2" charset="-122"/>
              </a:rPr>
              <a:t>（矛盾律）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      </a:t>
            </a:r>
            <a:r>
              <a:rPr lang="zh-CN" altLang="en-US" sz="2800" b="1" dirty="0">
                <a:latin typeface="宋体" panose="02010600030101010101" pitchFamily="2" charset="-122"/>
              </a:rPr>
              <a:t>（零律）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由最后一步可知，该式为矛盾式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2A7BB7-A9E5-48ED-8610-002DD5C44FE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914400"/>
          </a:xfrm>
        </p:spPr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latin typeface="Times New Roman" panose="02020603050405020304" pitchFamily="18" charset="0"/>
              </a:rPr>
              <a:t>3 (</a:t>
            </a:r>
            <a:r>
              <a:rPr lang="zh-CN" altLang="en-US" b="1">
                <a:latin typeface="Times New Roman" panose="02020603050405020304" pitchFamily="18" charset="0"/>
              </a:rPr>
              <a:t>续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458" y="1524000"/>
            <a:ext cx="7862887" cy="38100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pq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pq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zh-CN" altLang="en-US" sz="2800" b="1" dirty="0">
                <a:latin typeface="宋体" panose="02010600030101010101" pitchFamily="2" charset="-122"/>
              </a:rPr>
              <a:t>（假言易位）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由最后一步可知，该式为重言式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问：最后一步为什么等值于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？</a:t>
            </a:r>
            <a:r>
              <a:rPr lang="zh-CN" altLang="en-US" sz="28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44E9EC-7321-4A30-B74E-1F7A3E901B9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002588" cy="611187"/>
          </a:xfrm>
        </p:spPr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latin typeface="Times New Roman" panose="02020603050405020304" pitchFamily="18" charset="0"/>
              </a:rPr>
              <a:t>3 (</a:t>
            </a:r>
            <a:r>
              <a:rPr lang="zh-CN" altLang="en-US" b="1">
                <a:latin typeface="Times New Roman" panose="02020603050405020304" pitchFamily="18" charset="0"/>
              </a:rPr>
              <a:t>续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29600" cy="3600177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((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宋体" panose="02010600030101010101" pitchFamily="2" charset="-122"/>
              </a:rPr>
              <a:t>（分配律）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800" b="1" dirty="0">
                <a:latin typeface="宋体" panose="02010600030101010101" pitchFamily="2" charset="-122"/>
              </a:rPr>
              <a:t>（排中律）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800" b="1" dirty="0">
                <a:latin typeface="宋体" panose="02010600030101010101" pitchFamily="2" charset="-122"/>
              </a:rPr>
              <a:t>（同一律）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这不是矛盾式，也不是重言式，而是非重言式的可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满足式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zh-CN" altLang="en-US" sz="2800" b="1" dirty="0">
                <a:latin typeface="宋体" panose="02010600030101010101" pitchFamily="2" charset="-122"/>
              </a:rPr>
              <a:t>是它的成真赋值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zh-CN" altLang="en-US" sz="2800" b="1" dirty="0">
                <a:latin typeface="宋体" panose="02010600030101010101" pitchFamily="2" charset="-122"/>
              </a:rPr>
              <a:t>是它的成假赋值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0532" name="Text Box 4" descr="信纸"/>
          <p:cNvSpPr txBox="1">
            <a:spLocks noChangeArrowheads="1"/>
          </p:cNvSpPr>
          <p:nvPr/>
        </p:nvSpPr>
        <p:spPr bwMode="auto">
          <a:xfrm>
            <a:off x="521697" y="4988274"/>
            <a:ext cx="7146647" cy="1554162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总结：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为矛盾式当且仅当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</a:t>
            </a:r>
            <a:r>
              <a:rPr lang="zh-CN" altLang="en-US" sz="2800" b="1" dirty="0">
                <a:latin typeface="宋体" panose="02010600030101010101" pitchFamily="2" charset="-122"/>
              </a:rPr>
              <a:t>为重言式当且仅当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说明：演算步骤不惟一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应尽量使演算短些。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433030" y="595531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AFEDB7-4E63-4C2F-8BF8-89F97E0E401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94211" name="Text Box 4"/>
          <p:cNvSpPr txBox="1">
            <a:spLocks noChangeArrowheads="1"/>
          </p:cNvSpPr>
          <p:nvPr/>
        </p:nvSpPr>
        <p:spPr bwMode="auto">
          <a:xfrm>
            <a:off x="395536" y="392943"/>
            <a:ext cx="8064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课堂练习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b="1" dirty="0">
                <a:latin typeface="+mn-ea"/>
                <a:ea typeface="+mn-ea"/>
              </a:rPr>
              <a:t>用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等值演算法</a:t>
            </a:r>
            <a:r>
              <a:rPr lang="zh-CN" altLang="en-US" b="1" dirty="0">
                <a:latin typeface="+mn-ea"/>
                <a:ea typeface="+mn-ea"/>
              </a:rPr>
              <a:t>判断公式类型。</a:t>
            </a:r>
          </a:p>
        </p:txBody>
      </p:sp>
      <p:graphicFrame>
        <p:nvGraphicFramePr>
          <p:cNvPr id="942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289816"/>
              </p:ext>
            </p:extLst>
          </p:nvPr>
        </p:nvGraphicFramePr>
        <p:xfrm>
          <a:off x="971600" y="1338758"/>
          <a:ext cx="48244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490400" imgH="4876800" progId="Equation.3">
                  <p:embed/>
                </p:oleObj>
              </mc:Choice>
              <mc:Fallback>
                <p:oleObj name="公式" r:id="rId2" imgW="37490400" imgH="48768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338758"/>
                        <a:ext cx="4824413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1191986" y="6088669"/>
            <a:ext cx="4172102" cy="531812"/>
          </a:xfrm>
          <a:prstGeom prst="rect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不是重言式，是可满足式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DCBBC7-0650-4462-B736-17FD2FF19F61}"/>
              </a:ext>
            </a:extLst>
          </p:cNvPr>
          <p:cNvSpPr txBox="1"/>
          <p:nvPr/>
        </p:nvSpPr>
        <p:spPr>
          <a:xfrm>
            <a:off x="107505" y="2002297"/>
            <a:ext cx="914501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(((p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(q  p)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q)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dirty="0">
                <a:latin typeface="宋体" panose="02010600030101010101" pitchFamily="2" charset="-122"/>
              </a:rPr>
              <a:t>（分配律）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((0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(q  p)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q)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3200" b="1" dirty="0">
                <a:latin typeface="宋体" panose="02010600030101010101" pitchFamily="2" charset="-122"/>
              </a:rPr>
              <a:t>（矛盾律）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(q  p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q)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zh-CN" altLang="en-US" sz="3200" b="1" dirty="0">
                <a:latin typeface="宋体" panose="02010600030101010101" pitchFamily="2" charset="-122"/>
              </a:rPr>
              <a:t>（同一律）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(q  p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q)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zh-CN" altLang="en-US" sz="3200" b="1" dirty="0">
                <a:latin typeface="宋体" panose="02010600030101010101" pitchFamily="2" charset="-122"/>
              </a:rPr>
              <a:t>（蕴含等值式）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q  p  q)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en-US" sz="3200" b="1" dirty="0">
                <a:latin typeface="宋体" panose="02010600030101010101" pitchFamily="2" charset="-122"/>
              </a:rPr>
              <a:t>（德</a:t>
            </a:r>
            <a:r>
              <a:rPr lang="en-US" altLang="zh-CN" sz="3200" b="1" dirty="0">
                <a:latin typeface="宋体" panose="02010600030101010101" pitchFamily="2" charset="-122"/>
              </a:rPr>
              <a:t>·</a:t>
            </a:r>
            <a:r>
              <a:rPr lang="zh-CN" altLang="en-US" sz="3200" b="1" dirty="0">
                <a:latin typeface="宋体" panose="02010600030101010101" pitchFamily="2" charset="-122"/>
              </a:rPr>
              <a:t>摩根律）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q  q)  p)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3200" b="1" dirty="0">
                <a:latin typeface="宋体" panose="02010600030101010101" pitchFamily="2" charset="-122"/>
              </a:rPr>
              <a:t>（交换律，结合律）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p)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zh-CN" altLang="en-US" sz="3200" b="1" dirty="0">
                <a:latin typeface="宋体" panose="02010600030101010101" pitchFamily="2" charset="-122"/>
              </a:rPr>
              <a:t>（排中律）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                        </a:t>
            </a:r>
            <a:r>
              <a:rPr lang="zh-CN" altLang="en-US" sz="3200" b="1" dirty="0">
                <a:latin typeface="宋体" panose="02010600030101010101" pitchFamily="2" charset="-122"/>
              </a:rPr>
              <a:t>（零律，同一律）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27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2" grpId="0" animBg="1"/>
      <p:bldP spid="2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E9D1E6-6B76-4617-9546-6E1EFA9737A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1.4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范式</a:t>
            </a:r>
            <a:r>
              <a:rPr lang="zh-CN" altLang="en-US" b="1" dirty="0"/>
              <a:t> 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204" y="1628800"/>
            <a:ext cx="6910388" cy="3352800"/>
          </a:xfrm>
        </p:spPr>
        <p:txBody>
          <a:bodyPr/>
          <a:lstStyle/>
          <a:p>
            <a:pPr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Times New Roman" panose="02020603050405020304" pitchFamily="18" charset="0"/>
              </a:rPr>
              <a:t>对偶式与对偶原理</a:t>
            </a:r>
            <a:r>
              <a:rPr lang="zh-CN" altLang="en-US" b="1" dirty="0"/>
              <a:t> </a:t>
            </a:r>
          </a:p>
          <a:p>
            <a:pPr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Times New Roman" panose="02020603050405020304" pitchFamily="18" charset="0"/>
              </a:rPr>
              <a:t>析取范式与合取范式</a:t>
            </a:r>
            <a:r>
              <a:rPr lang="zh-CN" altLang="en-US" b="1" dirty="0"/>
              <a:t> </a:t>
            </a:r>
          </a:p>
          <a:p>
            <a:pPr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Times New Roman" panose="02020603050405020304" pitchFamily="18" charset="0"/>
              </a:rPr>
              <a:t>主析取范式与主合取范式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804248" y="6208062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8C6A95-90A7-4976-A104-4D887FAC4CE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对偶式和对偶原理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71600"/>
            <a:ext cx="8229600" cy="27054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定义：</a:t>
            </a:r>
            <a:r>
              <a:rPr lang="zh-CN" altLang="en-US" b="1" dirty="0">
                <a:latin typeface="Times New Roman" pitchFamily="18" charset="0"/>
              </a:rPr>
              <a:t>在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仅</a:t>
            </a:r>
            <a:r>
              <a:rPr lang="zh-CN" altLang="en-US" b="1" dirty="0">
                <a:latin typeface="Times New Roman" pitchFamily="18" charset="0"/>
              </a:rPr>
              <a:t>含有联结词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、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∧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∨</a:t>
            </a:r>
            <a:r>
              <a:rPr lang="zh-CN" altLang="en-US" b="1" dirty="0">
                <a:latin typeface="Times New Roman" pitchFamily="18" charset="0"/>
              </a:rPr>
              <a:t>的命题公式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中，将</a:t>
            </a:r>
            <a:r>
              <a:rPr lang="zh-CN" altLang="en-US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∨换成∧</a:t>
            </a:r>
            <a:r>
              <a:rPr lang="en-US" altLang="zh-CN" b="1" dirty="0">
                <a:latin typeface="Times New Roman" pitchFamily="18" charset="0"/>
              </a:rPr>
              <a:t>, </a:t>
            </a: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∧</a:t>
            </a:r>
            <a:r>
              <a:rPr lang="zh-CN" altLang="en-US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换成∨</a:t>
            </a:r>
            <a:r>
              <a:rPr lang="zh-CN" altLang="en-US" b="1" dirty="0">
                <a:latin typeface="Times New Roman" pitchFamily="18" charset="0"/>
              </a:rPr>
              <a:t>，若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中含有</a:t>
            </a:r>
            <a:r>
              <a:rPr lang="en-US" altLang="zh-CN" b="1" dirty="0">
                <a:latin typeface="Times New Roman" pitchFamily="18" charset="0"/>
              </a:rPr>
              <a:t>0</a:t>
            </a:r>
            <a:r>
              <a:rPr lang="zh-CN" altLang="en-US" b="1" dirty="0">
                <a:latin typeface="Times New Roman" pitchFamily="18" charset="0"/>
              </a:rPr>
              <a:t>或</a:t>
            </a:r>
            <a:r>
              <a:rPr lang="en-US" altLang="zh-CN" b="1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，就将</a:t>
            </a: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换成</a:t>
            </a: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换成</a:t>
            </a: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b="1" dirty="0">
                <a:latin typeface="Times New Roman" pitchFamily="18" charset="0"/>
              </a:rPr>
              <a:t>，所得命题公式称为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的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对偶式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记为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</a:t>
            </a:r>
            <a:r>
              <a:rPr lang="zh-CN" altLang="en-US" b="1" dirty="0">
                <a:latin typeface="Times New Roman" pitchFamily="18" charset="0"/>
              </a:rPr>
              <a:t>。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从定义不难看出，</a:t>
            </a:r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b="1" baseline="30000" dirty="0">
                <a:solidFill>
                  <a:schemeClr val="bg2"/>
                </a:solidFill>
                <a:latin typeface="Times New Roman" pitchFamily="18" charset="0"/>
              </a:rPr>
              <a:t>*</a:t>
            </a:r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</a:rPr>
              <a:t>)</a:t>
            </a:r>
            <a:r>
              <a:rPr lang="en-US" altLang="zh-CN" b="1" baseline="30000" dirty="0">
                <a:solidFill>
                  <a:schemeClr val="bg2"/>
                </a:solidFill>
                <a:latin typeface="Times New Roman" pitchFamily="18" charset="0"/>
              </a:rPr>
              <a:t>* 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还原成</a:t>
            </a:r>
            <a:r>
              <a:rPr lang="en-US" altLang="zh-CN" b="1" i="1" dirty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zh-CN" altLang="en-US" b="1" i="1" dirty="0">
                <a:solidFill>
                  <a:schemeClr val="accent4"/>
                </a:solidFill>
                <a:latin typeface="Times New Roman" pitchFamily="18" charset="0"/>
              </a:rPr>
              <a:t>。</a:t>
            </a:r>
            <a:endParaRPr lang="en-US" altLang="zh-CN" b="1" i="1" dirty="0">
              <a:solidFill>
                <a:schemeClr val="accent4"/>
              </a:solidFill>
              <a:latin typeface="Times New Roman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7023" y="4188703"/>
            <a:ext cx="8229600" cy="184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2"/>
                </a:solidFill>
                <a:latin typeface="Times New Roman" pitchFamily="18" charset="0"/>
              </a:rPr>
              <a:t>例 </a:t>
            </a:r>
            <a:r>
              <a:rPr lang="en-US" altLang="zh-CN" b="1" kern="0" dirty="0">
                <a:solidFill>
                  <a:schemeClr val="bg2"/>
                </a:solidFill>
                <a:latin typeface="Times New Roman" pitchFamily="18" charset="0"/>
              </a:rPr>
              <a:t>:  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(</a:t>
            </a:r>
            <a:r>
              <a:rPr lang="en-US" altLang="zh-CN" b="1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kern="0" dirty="0">
                <a:latin typeface="Times New Roman" pitchFamily="18" charset="0"/>
              </a:rPr>
              <a:t>∧</a:t>
            </a:r>
            <a:r>
              <a:rPr lang="en-US" altLang="zh-CN" b="1" i="1" kern="0" dirty="0">
                <a:latin typeface="Times New Roman" pitchFamily="18" charset="0"/>
              </a:rPr>
              <a:t>q</a:t>
            </a:r>
            <a:r>
              <a:rPr lang="en-US" altLang="zh-CN" b="1" kern="0" dirty="0">
                <a:latin typeface="Times New Roman" pitchFamily="18" charset="0"/>
              </a:rPr>
              <a:t>)  </a:t>
            </a:r>
            <a:r>
              <a:rPr lang="zh-CN" altLang="en-US" b="1" kern="0" dirty="0">
                <a:solidFill>
                  <a:srgbClr val="C00000"/>
                </a:solidFill>
                <a:latin typeface="Times New Roman" pitchFamily="18" charset="0"/>
              </a:rPr>
              <a:t>与</a:t>
            </a:r>
            <a:r>
              <a:rPr lang="zh-CN" altLang="en-US" b="1" kern="0" dirty="0">
                <a:latin typeface="Times New Roman" pitchFamily="18" charset="0"/>
              </a:rPr>
              <a:t> </a:t>
            </a:r>
            <a:r>
              <a:rPr lang="zh-CN" altLang="en-US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kern="0" dirty="0">
                <a:latin typeface="Times New Roman" pitchFamily="18" charset="0"/>
              </a:rPr>
              <a:t>∨ </a:t>
            </a:r>
            <a:r>
              <a:rPr lang="en-US" altLang="zh-CN" b="1" i="1" kern="0" dirty="0">
                <a:latin typeface="Times New Roman" pitchFamily="18" charset="0"/>
              </a:rPr>
              <a:t>q</a:t>
            </a:r>
            <a:r>
              <a:rPr lang="en-US" altLang="zh-CN" b="1" kern="0" dirty="0">
                <a:latin typeface="Times New Roman" pitchFamily="18" charset="0"/>
              </a:rPr>
              <a:t>) 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b="1" kern="0" dirty="0">
                <a:latin typeface="Times New Roman" pitchFamily="18" charset="0"/>
              </a:rPr>
              <a:t>         0 </a:t>
            </a:r>
            <a:r>
              <a:rPr lang="zh-CN" altLang="en-US" b="1" kern="0" dirty="0">
                <a:solidFill>
                  <a:srgbClr val="C00000"/>
                </a:solidFill>
                <a:latin typeface="Times New Roman" pitchFamily="18" charset="0"/>
              </a:rPr>
              <a:t>与</a:t>
            </a:r>
            <a:r>
              <a:rPr lang="zh-CN" altLang="en-US" b="1" kern="0" dirty="0">
                <a:latin typeface="Times New Roman" pitchFamily="18" charset="0"/>
              </a:rPr>
              <a:t> </a:t>
            </a:r>
            <a:r>
              <a:rPr lang="en-US" altLang="zh-CN" b="1" kern="0" dirty="0">
                <a:latin typeface="Times New Roman" pitchFamily="18" charset="0"/>
              </a:rPr>
              <a:t>1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b="1" kern="0" dirty="0">
                <a:latin typeface="Times New Roman" pitchFamily="18" charset="0"/>
              </a:rPr>
              <a:t>         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kern="0" dirty="0">
                <a:latin typeface="Times New Roman" pitchFamily="18" charset="0"/>
              </a:rPr>
              <a:t>∨ </a:t>
            </a:r>
            <a:r>
              <a:rPr lang="en-US" altLang="zh-CN" b="1" i="1" kern="0" dirty="0">
                <a:latin typeface="Times New Roman" pitchFamily="18" charset="0"/>
              </a:rPr>
              <a:t>q</a:t>
            </a:r>
            <a:r>
              <a:rPr lang="en-US" altLang="zh-CN" b="1" kern="0" dirty="0">
                <a:latin typeface="Times New Roman" pitchFamily="18" charset="0"/>
              </a:rPr>
              <a:t>) ∨0 </a:t>
            </a:r>
            <a:r>
              <a:rPr lang="zh-CN" altLang="en-US" b="1" kern="0" dirty="0">
                <a:solidFill>
                  <a:srgbClr val="C00000"/>
                </a:solidFill>
                <a:latin typeface="Times New Roman" pitchFamily="18" charset="0"/>
              </a:rPr>
              <a:t>与</a:t>
            </a:r>
            <a:r>
              <a:rPr lang="zh-CN" altLang="en-US" b="1" kern="0" dirty="0">
                <a:latin typeface="Times New Roman" pitchFamily="18" charset="0"/>
              </a:rPr>
              <a:t> 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kern="0" dirty="0">
                <a:latin typeface="Times New Roman" pitchFamily="18" charset="0"/>
              </a:rPr>
              <a:t>∧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kern="0" dirty="0">
                <a:latin typeface="Times New Roman" pitchFamily="18" charset="0"/>
              </a:rPr>
              <a:t>q</a:t>
            </a:r>
            <a:r>
              <a:rPr lang="en-US" altLang="zh-CN" b="1" kern="0" dirty="0">
                <a:latin typeface="Times New Roman" pitchFamily="18" charset="0"/>
              </a:rPr>
              <a:t>) ∧ 1</a:t>
            </a:r>
            <a:endParaRPr lang="en-US" altLang="zh-CN" b="1" kern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en-US" altLang="zh-CN" b="1" kern="0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0B00C7-781F-4E10-8442-AE11417089F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348834" y="4468694"/>
            <a:ext cx="8610600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p,q,r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(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</a:rPr>
              <a:t>∧(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 err="1">
                <a:latin typeface="Times New Roman" pitchFamily="18" charset="0"/>
              </a:rPr>
              <a:t>q</a:t>
            </a:r>
            <a:r>
              <a:rPr lang="en-US" altLang="zh-CN" sz="2800" b="1" dirty="0" err="1">
                <a:latin typeface="Times New Roman" pitchFamily="18" charset="0"/>
              </a:rPr>
              <a:t>∨</a:t>
            </a:r>
            <a:r>
              <a:rPr lang="en-US" altLang="zh-CN" sz="2800" b="1" i="1" dirty="0" err="1">
                <a:latin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</a:rPr>
              <a:t>))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 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</a:rPr>
              <a:t>∨(</a:t>
            </a:r>
            <a:r>
              <a:rPr lang="en-US" altLang="zh-CN" sz="2800" b="1" i="1" dirty="0">
                <a:latin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            A</a:t>
            </a:r>
            <a:r>
              <a:rPr lang="en-US" altLang="zh-CN" sz="2800" b="1" i="1" baseline="30000" dirty="0">
                <a:latin typeface="Times New Roman" pitchFamily="18" charset="0"/>
              </a:rPr>
              <a:t>* 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p,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 q,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 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</a:rPr>
              <a:t>∨(</a:t>
            </a:r>
            <a:r>
              <a:rPr lang="en-US" altLang="zh-CN" sz="2800" b="1" i="1" dirty="0">
                <a:latin typeface="Times New Roman" pitchFamily="18" charset="0"/>
              </a:rPr>
              <a:t>q </a:t>
            </a:r>
            <a:r>
              <a:rPr lang="en-US" altLang="zh-CN" sz="2800" b="1" dirty="0">
                <a:latin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48834" y="1268760"/>
            <a:ext cx="86106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定理：</a:t>
            </a:r>
            <a:r>
              <a:rPr lang="zh-CN" altLang="en-US" sz="2800" b="1" dirty="0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设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和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*</a:t>
            </a:r>
            <a:r>
              <a:rPr lang="zh-CN" altLang="en-US" sz="2800" b="1" dirty="0">
                <a:latin typeface="Times New Roman" pitchFamily="18" charset="0"/>
              </a:rPr>
              <a:t>互为对偶式，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</a:rPr>
              <a:t>,…,</a:t>
            </a:r>
            <a:r>
              <a:rPr lang="en-US" altLang="zh-CN" sz="2800" b="1" i="1" dirty="0" err="1">
                <a:latin typeface="Times New Roman" pitchFamily="18" charset="0"/>
              </a:rPr>
              <a:t>p</a:t>
            </a:r>
            <a:r>
              <a:rPr lang="en-US" altLang="zh-CN" sz="2800" b="1" i="1" baseline="-30000" dirty="0" err="1">
                <a:latin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</a:rPr>
              <a:t>是出现在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和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*</a:t>
            </a:r>
            <a:r>
              <a:rPr lang="zh-CN" altLang="en-US" sz="2800" b="1" dirty="0">
                <a:latin typeface="Times New Roman" pitchFamily="18" charset="0"/>
              </a:rPr>
              <a:t>中的全部命题变项，将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和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*</a:t>
            </a:r>
            <a:r>
              <a:rPr lang="zh-CN" altLang="en-US" sz="2800" b="1" dirty="0">
                <a:latin typeface="Times New Roman" pitchFamily="18" charset="0"/>
              </a:rPr>
              <a:t>写成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</a:rPr>
              <a:t>元函数形式，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则 </a:t>
            </a:r>
            <a:r>
              <a:rPr lang="en-US" altLang="zh-CN" sz="2800" b="1" dirty="0">
                <a:latin typeface="Times New Roman" pitchFamily="18" charset="0"/>
              </a:rPr>
              <a:t>(1)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i="1" baseline="-30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,…,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i="1" baseline="-30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endParaRPr lang="en-US" altLang="zh-CN" sz="28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    (2)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,…,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i="1" baseline="-30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i="1" baseline="-30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7285" y="5522893"/>
            <a:ext cx="8610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</a:rPr>
              <a:t>）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p,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 q,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 </a:t>
            </a:r>
            <a:r>
              <a:rPr lang="en-US" altLang="zh-CN" sz="2800" b="1" i="1" dirty="0">
                <a:latin typeface="Times New Roman" pitchFamily="18" charset="0"/>
              </a:rPr>
              <a:t>p </a:t>
            </a:r>
            <a:r>
              <a:rPr lang="en-US" altLang="zh-CN" sz="2800" b="1" dirty="0">
                <a:latin typeface="Times New Roman" pitchFamily="18" charset="0"/>
              </a:rPr>
              <a:t>∧( </a:t>
            </a:r>
            <a:r>
              <a:rPr lang="en-US" altLang="zh-CN" sz="2800" b="1" i="1" dirty="0">
                <a:latin typeface="Times New Roman" pitchFamily="18" charset="0"/>
              </a:rPr>
              <a:t>q </a:t>
            </a:r>
            <a:r>
              <a:rPr lang="en-US" altLang="zh-CN" sz="2800" b="1" dirty="0">
                <a:latin typeface="Times New Roman" pitchFamily="18" charset="0"/>
              </a:rPr>
              <a:t>∨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    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* 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p,q,r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(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</a:rPr>
              <a:t>∨(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q </a:t>
            </a:r>
            <a:r>
              <a:rPr lang="en-US" altLang="zh-CN" sz="2800" b="1" dirty="0">
                <a:latin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</a:rPr>
              <a:t>  r</a:t>
            </a:r>
            <a:r>
              <a:rPr lang="en-US" altLang="zh-CN" sz="2800" b="1" dirty="0">
                <a:latin typeface="Times New Roman" pitchFamily="18" charset="0"/>
              </a:rPr>
              <a:t>))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 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</a:rPr>
              <a:t>∧(</a:t>
            </a:r>
            <a:r>
              <a:rPr lang="en-US" altLang="zh-CN" sz="2800" b="1" i="1" dirty="0">
                <a:latin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</a:rPr>
              <a:t>∨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8471" y="3452896"/>
            <a:ext cx="8610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:  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p,q,r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2800" b="1" i="1" dirty="0">
                <a:latin typeface="Times New Roman" pitchFamily="18" charset="0"/>
              </a:rPr>
              <a:t>p </a:t>
            </a:r>
            <a:r>
              <a:rPr lang="en-US" altLang="zh-CN" sz="2000" b="1" dirty="0">
                <a:latin typeface="Times New Roman" pitchFamily="18" charset="0"/>
              </a:rPr>
              <a:t>∧(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q </a:t>
            </a:r>
            <a:r>
              <a:rPr lang="en-US" altLang="zh-CN" sz="2000" b="1" dirty="0">
                <a:latin typeface="Times New Roman" pitchFamily="18" charset="0"/>
              </a:rPr>
              <a:t>∨</a:t>
            </a:r>
            <a:r>
              <a:rPr lang="en-US" altLang="zh-CN" sz="2800" b="1" i="1" dirty="0">
                <a:latin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        A</a:t>
            </a:r>
            <a:r>
              <a:rPr lang="en-US" altLang="zh-CN" sz="2800" b="1" i="1" baseline="30000" dirty="0">
                <a:latin typeface="Times New Roman" pitchFamily="18" charset="0"/>
              </a:rPr>
              <a:t>* 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p,q,r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2800" b="1" i="1" dirty="0">
                <a:latin typeface="Times New Roman" pitchFamily="18" charset="0"/>
              </a:rPr>
              <a:t>p </a:t>
            </a:r>
            <a:r>
              <a:rPr lang="en-US" altLang="zh-CN" sz="2000" b="1" dirty="0">
                <a:latin typeface="Times New Roman" pitchFamily="18" charset="0"/>
              </a:rPr>
              <a:t>∨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q </a:t>
            </a:r>
            <a:r>
              <a:rPr lang="en-US" altLang="zh-CN" sz="2000" b="1" dirty="0">
                <a:latin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</a:rPr>
              <a:t>  r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endParaRPr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F516A6-46EB-4F59-BD01-42C6BA354BC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250825" y="1268413"/>
            <a:ext cx="8305800" cy="639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定理（对偶原理）</a:t>
            </a:r>
            <a:r>
              <a:rPr lang="zh-CN" altLang="en-US" sz="3200" b="1" dirty="0">
                <a:latin typeface="宋体" pitchFamily="2" charset="-122"/>
              </a:rPr>
              <a:t>设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b="1" dirty="0">
                <a:latin typeface="宋体" pitchFamily="2" charset="-122"/>
              </a:rPr>
              <a:t>，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b="1" dirty="0">
                <a:latin typeface="宋体" pitchFamily="2" charset="-122"/>
              </a:rPr>
              <a:t>为两个命题公式，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宋体" pitchFamily="2" charset="-122"/>
              </a:rPr>
              <a:t>                </a:t>
            </a:r>
            <a:r>
              <a:rPr lang="zh-CN" altLang="en-US" sz="32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若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32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zh-CN" altLang="en-US" sz="32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，则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CN" sz="3200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sz="3200" b="1" dirty="0">
                <a:latin typeface="宋体" pitchFamily="2" charset="-122"/>
              </a:rPr>
              <a:t>。</a:t>
            </a:r>
            <a:endParaRPr lang="en-US" altLang="zh-CN" sz="3200" b="1" dirty="0">
              <a:latin typeface="宋体" pitchFamily="2" charset="-122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例</a:t>
            </a: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:</a:t>
            </a:r>
            <a:r>
              <a:rPr lang="en-US" altLang="zh-CN" sz="3200" b="1" dirty="0">
                <a:latin typeface="宋体" pitchFamily="2" charset="-122"/>
              </a:rPr>
              <a:t> 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</a:rPr>
              <a:t>1.</a:t>
            </a:r>
            <a:r>
              <a:rPr lang="en-US" altLang="zh-CN" sz="3200" b="1" dirty="0">
                <a:latin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3200" b="1" dirty="0">
                <a:latin typeface="Times New Roman" pitchFamily="18" charset="0"/>
              </a:rPr>
              <a:t>重言式）</a:t>
            </a:r>
            <a:r>
              <a:rPr lang="zh-CN" altLang="en-US" sz="3200" b="1" dirty="0">
                <a:latin typeface="宋体" pitchFamily="2" charset="-122"/>
              </a:rPr>
              <a:t>，则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3200" b="1" dirty="0">
                <a:latin typeface="Times New Roman" pitchFamily="18" charset="0"/>
              </a:rPr>
              <a:t>矛盾式）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itchFamily="18" charset="0"/>
              </a:rPr>
              <a:t>  </a:t>
            </a:r>
            <a:r>
              <a:rPr lang="en-US" altLang="zh-CN" sz="3200" b="1" dirty="0">
                <a:latin typeface="Times New Roman" pitchFamily="18" charset="0"/>
              </a:rPr>
              <a:t>2.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en-US" sz="3200" b="1" dirty="0">
                <a:latin typeface="Times New Roman" pitchFamily="18" charset="0"/>
              </a:rPr>
              <a:t>（矛盾式）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>
                <a:latin typeface="宋体" pitchFamily="2" charset="-122"/>
              </a:rPr>
              <a:t>，则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b="1" dirty="0">
                <a:latin typeface="Times New Roman" pitchFamily="18" charset="0"/>
              </a:rPr>
              <a:t>（重言式）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i="1" dirty="0">
                <a:latin typeface="Times New Roman" pitchFamily="18" charset="0"/>
              </a:rPr>
              <a:t>  </a:t>
            </a:r>
            <a:r>
              <a:rPr lang="en-US" altLang="zh-CN" sz="3200" b="1" dirty="0">
                <a:latin typeface="Times New Roman" pitchFamily="18" charset="0"/>
              </a:rPr>
              <a:t>3. </a:t>
            </a:r>
            <a:r>
              <a:rPr lang="en-US" altLang="zh-CN" sz="3200" b="1" i="1" dirty="0">
                <a:latin typeface="Times New Roman" pitchFamily="18" charset="0"/>
              </a:rPr>
              <a:t> p </a:t>
            </a:r>
            <a:r>
              <a:rPr lang="en-US" altLang="zh-CN" sz="3200" b="1" dirty="0">
                <a:latin typeface="Times New Roman" pitchFamily="18" charset="0"/>
              </a:rPr>
              <a:t>∨</a:t>
            </a:r>
            <a:r>
              <a:rPr lang="en-US" altLang="zh-CN" sz="3200" b="1" i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</a:rPr>
              <a:t>(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i="1" dirty="0">
                <a:latin typeface="Times New Roman" pitchFamily="18" charset="0"/>
              </a:rPr>
              <a:t>p </a:t>
            </a:r>
            <a:r>
              <a:rPr lang="en-US" altLang="zh-CN" sz="3200" b="1" dirty="0">
                <a:latin typeface="Times New Roman" pitchFamily="18" charset="0"/>
              </a:rPr>
              <a:t>∨</a:t>
            </a:r>
            <a:r>
              <a:rPr lang="en-US" altLang="zh-CN" sz="3200" b="1" i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</a:rPr>
              <a:t>(</a:t>
            </a:r>
            <a:r>
              <a:rPr lang="en-US" altLang="zh-CN" sz="3200" b="1" i="1" dirty="0">
                <a:latin typeface="Times New Roman" pitchFamily="18" charset="0"/>
              </a:rPr>
              <a:t> q </a:t>
            </a:r>
            <a:r>
              <a:rPr lang="en-US" altLang="zh-CN" sz="3200" b="1" dirty="0">
                <a:latin typeface="Times New Roman" pitchFamily="18" charset="0"/>
              </a:rPr>
              <a:t>∧</a:t>
            </a:r>
            <a:r>
              <a:rPr lang="en-US" altLang="zh-CN" sz="3200" b="1" i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3200" b="1" dirty="0">
                <a:latin typeface="Times New Roman" pitchFamily="18" charset="0"/>
              </a:rPr>
              <a:t>) </a:t>
            </a:r>
            <a:r>
              <a:rPr lang="zh-CN" altLang="en-US" sz="3200" b="1" dirty="0">
                <a:latin typeface="Times New Roman" pitchFamily="18" charset="0"/>
              </a:rPr>
              <a:t>）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zh-CN" altLang="en-US" sz="3200" b="1" dirty="0">
                <a:latin typeface="Times New Roman" pitchFamily="18" charset="0"/>
                <a:sym typeface="Symbol" pitchFamily="18" charset="2"/>
              </a:rPr>
              <a:t>则 </a:t>
            </a:r>
            <a:r>
              <a:rPr lang="en-US" altLang="zh-CN" sz="3200" b="1" i="1" dirty="0">
                <a:latin typeface="Times New Roman" pitchFamily="18" charset="0"/>
              </a:rPr>
              <a:t>p </a:t>
            </a:r>
            <a:r>
              <a:rPr lang="en-US" altLang="zh-CN" sz="3200" b="1" dirty="0">
                <a:latin typeface="Times New Roman" pitchFamily="18" charset="0"/>
              </a:rPr>
              <a:t>∧</a:t>
            </a:r>
            <a:r>
              <a:rPr lang="en-US" altLang="zh-CN" sz="3200" b="1" i="1" dirty="0">
                <a:latin typeface="Times New Roman" pitchFamily="18" charset="0"/>
              </a:rPr>
              <a:t>  </a:t>
            </a:r>
            <a:r>
              <a:rPr lang="en-US" altLang="zh-CN" sz="3200" b="1" dirty="0">
                <a:latin typeface="Times New Roman" pitchFamily="18" charset="0"/>
              </a:rPr>
              <a:t>(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i="1" dirty="0">
                <a:latin typeface="Times New Roman" pitchFamily="18" charset="0"/>
              </a:rPr>
              <a:t>p </a:t>
            </a:r>
            <a:r>
              <a:rPr lang="en-US" altLang="zh-CN" sz="3200" b="1" dirty="0">
                <a:latin typeface="Times New Roman" pitchFamily="18" charset="0"/>
              </a:rPr>
              <a:t>∧</a:t>
            </a:r>
            <a:r>
              <a:rPr lang="en-US" altLang="zh-CN" sz="3200" b="1" i="1" dirty="0">
                <a:latin typeface="Times New Roman" pitchFamily="18" charset="0"/>
              </a:rPr>
              <a:t>  </a:t>
            </a:r>
            <a:r>
              <a:rPr lang="en-US" altLang="zh-CN" sz="3200" b="1" dirty="0">
                <a:latin typeface="Times New Roman" pitchFamily="18" charset="0"/>
              </a:rPr>
              <a:t>(</a:t>
            </a:r>
            <a:r>
              <a:rPr lang="en-US" altLang="zh-CN" sz="3200" b="1" i="1" dirty="0">
                <a:latin typeface="Times New Roman" pitchFamily="18" charset="0"/>
              </a:rPr>
              <a:t> q </a:t>
            </a:r>
            <a:r>
              <a:rPr lang="en-US" altLang="zh-CN" sz="3200" b="1" dirty="0">
                <a:latin typeface="Times New Roman" pitchFamily="18" charset="0"/>
              </a:rPr>
              <a:t>∨</a:t>
            </a:r>
            <a:r>
              <a:rPr lang="en-US" altLang="zh-CN" sz="3200" b="1" i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3200" b="1" dirty="0">
                <a:latin typeface="Times New Roman" pitchFamily="18" charset="0"/>
              </a:rPr>
              <a:t>) </a:t>
            </a:r>
            <a:r>
              <a:rPr lang="zh-CN" altLang="en-US" sz="3200" b="1" dirty="0">
                <a:latin typeface="Times New Roman" pitchFamily="18" charset="0"/>
              </a:rPr>
              <a:t>）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4.  P∨(P∧Q) P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，则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 ∧ (P ∨ Q) P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altLang="zh-CN" sz="3200" b="1" dirty="0">
              <a:latin typeface="Times New Roman" pitchFamily="18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 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447999-EA70-4BC4-B445-0978A0A0FC8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8611" y="171290"/>
            <a:ext cx="8002588" cy="8556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析取范式与合取范式</a:t>
            </a:r>
            <a:r>
              <a:rPr lang="zh-CN" altLang="en-US" sz="4000" b="1" dirty="0"/>
              <a:t> </a:t>
            </a:r>
          </a:p>
        </p:txBody>
      </p:sp>
      <p:sp>
        <p:nvSpPr>
          <p:cNvPr id="10547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298" y="1258014"/>
            <a:ext cx="7931150" cy="5216525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定义：</a:t>
            </a: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简单析取式</a:t>
            </a:r>
            <a:r>
              <a:rPr lang="en-US" altLang="zh-CN" b="1" dirty="0">
                <a:latin typeface="宋体" panose="02010600030101010101" pitchFamily="2" charset="-122"/>
              </a:rPr>
              <a:t>:</a:t>
            </a:r>
            <a:r>
              <a:rPr lang="zh-CN" altLang="en-US" b="1" dirty="0">
                <a:latin typeface="宋体" panose="02010600030101010101" pitchFamily="2" charset="-122"/>
              </a:rPr>
              <a:t>由有限个命题变项及其否定构成的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析取式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。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如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:    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DE84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DE8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chemeClr val="bg2"/>
                </a:solidFill>
                <a:cs typeface="Times New Roman" panose="02020603050405020304" pitchFamily="18" charset="0"/>
              </a:rPr>
              <a:t>…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简单合取式</a:t>
            </a:r>
            <a:r>
              <a:rPr lang="en-US" altLang="zh-CN" b="1" dirty="0">
                <a:latin typeface="宋体" panose="02010600030101010101" pitchFamily="2" charset="-122"/>
              </a:rPr>
              <a:t>:</a:t>
            </a:r>
            <a:r>
              <a:rPr lang="zh-CN" altLang="en-US" b="1" dirty="0">
                <a:latin typeface="宋体" panose="02010600030101010101" pitchFamily="2" charset="-122"/>
              </a:rPr>
              <a:t>由有限个命题变项及其否定构成的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合取式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。</a:t>
            </a:r>
          </a:p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如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:    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DE84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DE8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chemeClr val="bg2"/>
                </a:solidFill>
                <a:cs typeface="Times New Roman" panose="02020603050405020304" pitchFamily="18" charset="0"/>
              </a:rPr>
              <a:t>…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E94199-0DDD-4687-AB88-DF80F552AF68}" type="slidenum">
              <a:rPr lang="en-US" altLang="zh-CN" smtClean="0">
                <a:latin typeface="Arial Black" panose="020B0A04020102020204" pitchFamily="34" charset="0"/>
              </a:rPr>
              <a:pPr/>
              <a:t>7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07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52450" y="3968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zh-CN" altLang="en-US" sz="4800" b="1" dirty="0">
                <a:solidFill>
                  <a:srgbClr val="5E0C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考核要求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552450" y="1852613"/>
            <a:ext cx="7627938" cy="4721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/>
              <a:t>考核方式：闭卷考试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/>
              <a:t>课程成绩</a:t>
            </a:r>
            <a:r>
              <a:rPr lang="en-US" altLang="zh-CN" sz="3200" b="1" dirty="0"/>
              <a:t>=</a:t>
            </a:r>
            <a:r>
              <a:rPr lang="zh-CN" altLang="en-US" sz="3200" b="1" dirty="0">
                <a:solidFill>
                  <a:srgbClr val="FF0000"/>
                </a:solidFill>
              </a:rPr>
              <a:t>回答问题成绩</a:t>
            </a:r>
            <a:r>
              <a:rPr lang="en-US" altLang="zh-CN" sz="3200" b="1" dirty="0">
                <a:solidFill>
                  <a:srgbClr val="FF0000"/>
                </a:solidFill>
              </a:rPr>
              <a:t>+</a:t>
            </a:r>
            <a:r>
              <a:rPr lang="zh-CN" altLang="en-US" sz="3200" b="1" dirty="0">
                <a:solidFill>
                  <a:srgbClr val="FF0000"/>
                </a:solidFill>
              </a:rPr>
              <a:t>课堂作业成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           </a:t>
            </a:r>
            <a:r>
              <a:rPr lang="zh-CN" altLang="en-US" sz="3200" b="1" dirty="0">
                <a:solidFill>
                  <a:srgbClr val="FF0000"/>
                </a:solidFill>
              </a:rPr>
              <a:t>绩</a:t>
            </a:r>
            <a:r>
              <a:rPr lang="en-US" altLang="zh-CN" sz="3200" b="1" dirty="0">
                <a:solidFill>
                  <a:srgbClr val="FF0000"/>
                </a:solidFill>
              </a:rPr>
              <a:t>+</a:t>
            </a:r>
            <a:r>
              <a:rPr lang="zh-CN" altLang="en-US" sz="3200" b="1" dirty="0">
                <a:solidFill>
                  <a:srgbClr val="FF0000"/>
                </a:solidFill>
              </a:rPr>
              <a:t>课后作业成绩</a:t>
            </a:r>
            <a:r>
              <a:rPr lang="en-US" altLang="zh-CN" sz="3200" b="1" dirty="0">
                <a:solidFill>
                  <a:srgbClr val="FF0000"/>
                </a:solidFill>
              </a:rPr>
              <a:t>+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期末考试成绩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3200" b="1" dirty="0"/>
              <a:t>     </a:t>
            </a:r>
            <a:r>
              <a:rPr lang="zh-CN" altLang="en-US" sz="2800" b="1" dirty="0"/>
              <a:t>其中平时成绩占</a:t>
            </a:r>
            <a:r>
              <a:rPr lang="en-US" altLang="zh-CN" sz="2800" b="1" dirty="0"/>
              <a:t>30%</a:t>
            </a:r>
            <a:r>
              <a:rPr lang="zh-CN" altLang="en-US" sz="2800" b="1" dirty="0"/>
              <a:t>，考试成绩占</a:t>
            </a:r>
            <a:r>
              <a:rPr lang="en-US" altLang="zh-CN" sz="2800" b="1" dirty="0"/>
              <a:t>70%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None/>
              <a:defRPr/>
            </a:pPr>
            <a:br>
              <a:rPr lang="en-US" altLang="zh-CN" sz="2800" b="1" dirty="0"/>
            </a:br>
            <a:endParaRPr lang="en-US" altLang="zh-CN" sz="2800" b="1" dirty="0">
              <a:solidFill>
                <a:srgbClr val="33259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5095E6-C2ED-4084-824A-BBC39E36911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6632"/>
            <a:ext cx="8002588" cy="91757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析取范式与合取范式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776"/>
            <a:ext cx="8229600" cy="4751388"/>
          </a:xfrm>
        </p:spPr>
        <p:txBody>
          <a:bodyPr/>
          <a:lstStyle/>
          <a:p>
            <a:pPr algn="just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析取范式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</a:rPr>
              <a:t>由有限个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简单合取式</a:t>
            </a:r>
            <a:r>
              <a:rPr lang="zh-CN" altLang="en-US" sz="2800" b="1" dirty="0">
                <a:latin typeface="宋体" panose="02010600030101010101" pitchFamily="2" charset="-122"/>
              </a:rPr>
              <a:t>组成的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析取式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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,,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latin typeface="宋体" panose="02010600030101010101" pitchFamily="2" charset="-122"/>
              </a:rPr>
              <a:t>简单合取式。</a:t>
            </a: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合取范式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</a:rPr>
              <a:t>由有限个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简单析取式</a:t>
            </a:r>
            <a:r>
              <a:rPr lang="zh-CN" altLang="en-US" sz="2800" b="1" dirty="0">
                <a:latin typeface="宋体" panose="02010600030101010101" pitchFamily="2" charset="-122"/>
              </a:rPr>
              <a:t>组成的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合取式</a:t>
            </a:r>
            <a:endParaRPr lang="zh-CN" altLang="en-US" sz="28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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,,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latin typeface="宋体" panose="02010600030101010101" pitchFamily="2" charset="-122"/>
              </a:rPr>
              <a:t>简单析取式。</a:t>
            </a:r>
            <a:endParaRPr lang="zh-CN" altLang="en-US" sz="28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范式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</a:rPr>
              <a:t>析取范式与合取范式的总称</a:t>
            </a:r>
            <a:r>
              <a:rPr lang="zh-CN" altLang="en-US" sz="2800" b="1" dirty="0"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公式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的析取范式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宋体" panose="02010600030101010101" pitchFamily="2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等值</a:t>
            </a:r>
            <a:r>
              <a:rPr lang="zh-CN" altLang="en-US" sz="2800" b="1" dirty="0">
                <a:latin typeface="宋体" panose="02010600030101010101" pitchFamily="2" charset="-122"/>
              </a:rPr>
              <a:t>的析取范式。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公式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的合取范式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宋体" panose="02010600030101010101" pitchFamily="2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等值</a:t>
            </a:r>
            <a:r>
              <a:rPr lang="zh-CN" altLang="en-US" sz="2800" b="1" dirty="0">
                <a:latin typeface="宋体" panose="02010600030101010101" pitchFamily="2" charset="-122"/>
              </a:rPr>
              <a:t>的合取范式。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CC212-8963-48C7-94C1-30F76B963BD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725" y="0"/>
            <a:ext cx="8229600" cy="117157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析取范式与合取范式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725" y="1337365"/>
            <a:ext cx="8229600" cy="5040312"/>
          </a:xfrm>
        </p:spPr>
        <p:txBody>
          <a:bodyPr/>
          <a:lstStyle/>
          <a:p>
            <a:pPr marL="441325" indent="-441325" algn="just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说明：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441325" indent="-4413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1. </a:t>
            </a:r>
            <a:r>
              <a:rPr lang="zh-CN" altLang="en-US" sz="2800" b="1" dirty="0">
                <a:latin typeface="Times New Roman" pitchFamily="18" charset="0"/>
              </a:rPr>
              <a:t>单个命题变项及其否定既是简单析取式，又是简单合取式。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441325" indent="-441325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2.  </a:t>
            </a:r>
            <a:r>
              <a:rPr lang="zh-CN" altLang="en-US" sz="2800" b="1" dirty="0">
                <a:latin typeface="Times New Roman" pitchFamily="18" charset="0"/>
              </a:rPr>
              <a:t>形如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zh-CN" altLang="en-US" sz="2800" b="1" dirty="0">
                <a:latin typeface="Times New Roman" pitchFamily="18" charset="0"/>
              </a:rPr>
              <a:t>的公式既是析取范式，</a:t>
            </a:r>
          </a:p>
          <a:p>
            <a:pPr marL="441325" indent="-441325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 又是合取范式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</a:rPr>
              <a:t>为什么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?)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marL="441325" indent="-441325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3.  </a:t>
            </a:r>
            <a:r>
              <a:rPr lang="zh-CN" altLang="en-US" sz="2800" b="1" dirty="0">
                <a:latin typeface="Times New Roman" pitchFamily="18" charset="0"/>
              </a:rPr>
              <a:t>析取范式的对偶式为合取范式，合取范式的对偶式为析取范式。</a:t>
            </a:r>
          </a:p>
          <a:p>
            <a:pPr marL="441325" indent="-441325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4.  </a:t>
            </a:r>
            <a:r>
              <a:rPr lang="zh-CN" altLang="en-US" sz="2800" b="1" dirty="0">
                <a:latin typeface="Times New Roman" pitchFamily="18" charset="0"/>
              </a:rPr>
              <a:t>一个析取范式是矛盾式，当且仅当它的每个简单合取式都是矛盾式。</a:t>
            </a:r>
          </a:p>
          <a:p>
            <a:pPr marL="441325" indent="-441325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5.  </a:t>
            </a:r>
            <a:r>
              <a:rPr lang="zh-CN" altLang="en-US" sz="2800" b="1" dirty="0">
                <a:latin typeface="Times New Roman" pitchFamily="18" charset="0"/>
              </a:rPr>
              <a:t>一个合取范式是重言式，当且仅当它的每个简单析取式都是重言式。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148B82-DAA6-4163-A5E0-AA8383F3C19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68" y="136528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命题公式的范式</a:t>
            </a:r>
            <a:r>
              <a:rPr lang="zh-CN" altLang="en-US" sz="4000" b="1" dirty="0"/>
              <a:t> 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707" y="1341835"/>
            <a:ext cx="7991475" cy="1152809"/>
          </a:xfrm>
        </p:spPr>
        <p:txBody>
          <a:bodyPr/>
          <a:lstStyle/>
          <a:p>
            <a:pPr marL="0" indent="0"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定理：</a:t>
            </a:r>
            <a:r>
              <a:rPr lang="zh-CN" altLang="en-US" sz="2800" b="1" dirty="0">
                <a:latin typeface="宋体" panose="02010600030101010101" pitchFamily="2" charset="-122"/>
              </a:rPr>
              <a:t>任何命题公式都存在着与之等值的析取范式与合取范式。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8706" y="2535405"/>
            <a:ext cx="7991475" cy="32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求公</a:t>
            </a:r>
            <a:r>
              <a:rPr lang="zh-CN" altLang="en-US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式</a:t>
            </a:r>
            <a:r>
              <a:rPr lang="en-US" altLang="zh-CN" sz="2800" b="1" i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的范式的步骤：</a:t>
            </a:r>
            <a:endParaRPr lang="zh-CN" altLang="en-US" sz="2800" b="1" kern="0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消去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中的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（若存在）；</a:t>
            </a:r>
            <a:endParaRPr lang="zh-CN" alt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否定联结词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的内移或消去；</a:t>
            </a:r>
            <a:endParaRPr lang="zh-CN" alt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kern="0" dirty="0">
                <a:latin typeface="宋体" panose="02010600030101010101" pitchFamily="2" charset="-122"/>
              </a:rPr>
              <a:t>使用分配律：</a:t>
            </a:r>
            <a:endParaRPr lang="zh-CN" alt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b="1" kern="0" dirty="0">
                <a:latin typeface="宋体" panose="02010600030101010101" pitchFamily="2" charset="-122"/>
              </a:rPr>
              <a:t>对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800" b="1" kern="0" dirty="0">
                <a:latin typeface="宋体" panose="02010600030101010101" pitchFamily="2" charset="-122"/>
              </a:rPr>
              <a:t>分配（析取范式）</a:t>
            </a:r>
            <a:endParaRPr lang="zh-CN" alt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800" b="1" kern="0" dirty="0">
                <a:latin typeface="宋体" panose="02010600030101010101" pitchFamily="2" charset="-122"/>
              </a:rPr>
              <a:t>对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b="1" kern="0" dirty="0">
                <a:latin typeface="宋体" panose="02010600030101010101" pitchFamily="2" charset="-122"/>
              </a:rPr>
              <a:t>分配（合取范式）</a:t>
            </a:r>
            <a:endParaRPr lang="zh-CN" alt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5818985"/>
            <a:ext cx="7991475" cy="55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latin typeface="宋体" panose="02010600030101010101" pitchFamily="2" charset="-122"/>
              </a:rPr>
              <a:t>注意：公式的范式都存在，但不惟一。</a:t>
            </a:r>
            <a:endParaRPr lang="zh-CN" altLang="en-US" sz="2800" b="1" kern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3FA420-84FC-4EF8-AC50-299BEE14CC4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002588" cy="79533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求公式的范式举例</a:t>
            </a:r>
            <a:r>
              <a:rPr lang="zh-CN" altLang="en-US" sz="4000" b="1" dirty="0"/>
              <a:t>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194" y="1495425"/>
            <a:ext cx="7848600" cy="4752975"/>
          </a:xfrm>
          <a:solidFill>
            <a:srgbClr val="D9F1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求下列公式的析取范式与合取范式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解：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宋体" panose="02010600030101010101" pitchFamily="2" charset="-122"/>
              </a:rPr>
              <a:t>（消去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宋体" panose="02010600030101010101" pitchFamily="2" charset="-122"/>
              </a:rPr>
              <a:t>（结合律）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这既是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的析取范式（由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个简单合取式组成的析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取式），又是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的合取范式（由一个简单析取式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组成的合取式）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EAF5C2-23C0-43C6-B80D-8BAAFBEF625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002588" cy="855663"/>
          </a:xfrm>
        </p:spPr>
        <p:txBody>
          <a:bodyPr/>
          <a:lstStyle/>
          <a:p>
            <a:r>
              <a:rPr lang="zh-CN" altLang="en-US" sz="4000" b="1">
                <a:latin typeface="宋体" panose="02010600030101010101" pitchFamily="2" charset="-122"/>
              </a:rPr>
              <a:t>求公式的范式举例</a:t>
            </a:r>
            <a:r>
              <a:rPr lang="en-US" altLang="zh-CN" sz="4000" b="1">
                <a:latin typeface="宋体" panose="02010600030101010101" pitchFamily="2" charset="-122"/>
              </a:rPr>
              <a:t>(</a:t>
            </a:r>
            <a:r>
              <a:rPr lang="zh-CN" altLang="en-US" sz="4000" b="1">
                <a:latin typeface="宋体" panose="02010600030101010101" pitchFamily="2" charset="-122"/>
              </a:rPr>
              <a:t>续</a:t>
            </a:r>
            <a:r>
              <a:rPr lang="en-US" altLang="zh-CN" sz="4000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967" y="1440000"/>
            <a:ext cx="7786687" cy="4937125"/>
          </a:xfrm>
          <a:solidFill>
            <a:srgbClr val="D9F1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解：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（消去第一个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</a:rPr>
              <a:t>（消去第二个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latin typeface="宋体" panose="02010600030101010101" pitchFamily="2" charset="-122"/>
              </a:rPr>
              <a:t>（否定号内移</a:t>
            </a:r>
            <a:r>
              <a:rPr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德摩根律）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这一步已为析取范式（两个简单合取式构成）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继续：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800" b="1" dirty="0">
                <a:latin typeface="宋体" panose="02010600030101010101" pitchFamily="2" charset="-122"/>
              </a:rPr>
              <a:t>对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b="1" dirty="0">
                <a:latin typeface="宋体" panose="02010600030101010101" pitchFamily="2" charset="-122"/>
              </a:rPr>
              <a:t>分配律）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这一步得到合取范式（由两个简单析取式构成）</a:t>
            </a:r>
            <a:r>
              <a:rPr lang="zh-CN" altLang="en-US" sz="28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103589-640C-41F0-B4AC-1ACB769EE98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极小项与极大项</a:t>
            </a:r>
            <a:r>
              <a:rPr lang="zh-CN" altLang="en-US" sz="4000" b="1" dirty="0"/>
              <a:t> 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487" y="1412776"/>
            <a:ext cx="7920037" cy="4713287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</a:t>
            </a:r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:</a:t>
            </a:r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在含有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个命题变项的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简单合取式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简单析取式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中，若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每个命题变项与其否定不同时出现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而二者之一必出现且仅出现一次</a:t>
            </a:r>
            <a:r>
              <a:rPr lang="en-US" altLang="zh-CN" b="1" dirty="0">
                <a:latin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</a:rPr>
              <a:t>而且第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）个命题变项或其否定出现在左起第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位上，称这样的</a:t>
            </a:r>
            <a:r>
              <a:rPr lang="zh-CN" altLang="en-US" b="1" u="sng" dirty="0">
                <a:latin typeface="宋体" panose="02010600030101010101" pitchFamily="2" charset="-122"/>
              </a:rPr>
              <a:t>简单合取式</a:t>
            </a: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zh-CN" altLang="en-US" b="1" u="sng" dirty="0">
                <a:latin typeface="宋体" panose="02010600030101010101" pitchFamily="2" charset="-122"/>
              </a:rPr>
              <a:t>简单析取式</a:t>
            </a:r>
            <a:r>
              <a:rPr lang="zh-CN" altLang="en-US" b="1" dirty="0">
                <a:latin typeface="宋体" panose="02010600030101010101" pitchFamily="2" charset="-122"/>
              </a:rPr>
              <a:t>）为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极小项</a:t>
            </a: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极大项</a:t>
            </a:r>
            <a:r>
              <a:rPr lang="zh-CN" altLang="en-US" b="1" dirty="0">
                <a:latin typeface="宋体" panose="02010600030101010101" pitchFamily="2" charset="-122"/>
              </a:rPr>
              <a:t>）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81" name="Text Box 13"/>
          <p:cNvSpPr txBox="1">
            <a:spLocks noChangeArrowheads="1"/>
          </p:cNvSpPr>
          <p:nvPr/>
        </p:nvSpPr>
        <p:spPr bwMode="auto">
          <a:xfrm>
            <a:off x="809624" y="1325539"/>
            <a:ext cx="6200776" cy="37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两个变元及其极小项的真值表</a:t>
            </a:r>
            <a:endParaRPr kumimoji="1" lang="zh-CN" altLang="en-US" sz="2400" dirty="0">
              <a:solidFill>
                <a:schemeClr val="tx2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3143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997721"/>
              </p:ext>
            </p:extLst>
          </p:nvPr>
        </p:nvGraphicFramePr>
        <p:xfrm>
          <a:off x="809624" y="5725783"/>
          <a:ext cx="62484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737520" imgH="577440" progId="Equation.3">
                  <p:embed/>
                </p:oleObj>
              </mc:Choice>
              <mc:Fallback>
                <p:oleObj name="公式" r:id="rId3" imgW="3737520" imgH="577440" progId="Equation.3">
                  <p:embed/>
                  <p:pic>
                    <p:nvPicPr>
                      <p:cNvPr id="0" name="Picture 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4" y="5725783"/>
                        <a:ext cx="624840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1" name="Rectangle 17"/>
          <p:cNvSpPr>
            <a:spLocks noChangeArrowheads="1"/>
          </p:cNvSpPr>
          <p:nvPr/>
        </p:nvSpPr>
        <p:spPr bwMode="auto">
          <a:xfrm>
            <a:off x="812800" y="538163"/>
            <a:ext cx="6705600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个命题变元可组成   个不同的极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小项。</a:t>
            </a:r>
            <a:endParaRPr kumimoji="1" lang="en-US" altLang="zh-CN" sz="28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4386" name="Object 18"/>
          <p:cNvGraphicFramePr>
            <a:graphicFrameLocks noChangeAspect="1"/>
          </p:cNvGraphicFramePr>
          <p:nvPr/>
        </p:nvGraphicFramePr>
        <p:xfrm>
          <a:off x="3987800" y="609600"/>
          <a:ext cx="457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2800" imgH="71640" progId="Equation.3">
                  <p:embed/>
                </p:oleObj>
              </mc:Choice>
              <mc:Fallback>
                <p:oleObj name="公式" r:id="rId5" imgW="82800" imgH="71640" progId="Equation.3">
                  <p:embed/>
                  <p:pic>
                    <p:nvPicPr>
                      <p:cNvPr id="0" name="Picture 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609600"/>
                        <a:ext cx="457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7" name="Rectangle 19"/>
          <p:cNvSpPr>
            <a:spLocks noChangeArrowheads="1"/>
          </p:cNvSpPr>
          <p:nvPr/>
        </p:nvSpPr>
        <p:spPr bwMode="auto">
          <a:xfrm>
            <a:off x="762000" y="4572000"/>
            <a:ext cx="7554416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每个极小项和它的成真赋值一一对应</a:t>
            </a:r>
            <a:r>
              <a:rPr kumimoji="1" lang="en-US" altLang="zh-CN" sz="2800" b="1" dirty="0">
                <a:latin typeface="+mn-ea"/>
                <a:ea typeface="+mn-ea"/>
              </a:rPr>
              <a:t>,</a:t>
            </a:r>
            <a:r>
              <a:rPr kumimoji="1" lang="zh-CN" altLang="en-US" sz="2800" b="1" dirty="0">
                <a:latin typeface="+mn-ea"/>
                <a:ea typeface="+mn-ea"/>
              </a:rPr>
              <a:t>因此可以给小项编号</a:t>
            </a:r>
            <a:r>
              <a:rPr kumimoji="1" lang="en-US" altLang="zh-CN" sz="2800" b="1" dirty="0">
                <a:latin typeface="+mn-ea"/>
                <a:ea typeface="+mn-ea"/>
              </a:rPr>
              <a:t>,</a:t>
            </a:r>
            <a:r>
              <a:rPr kumimoji="1" lang="zh-CN" altLang="en-US" sz="2800" b="1" dirty="0">
                <a:latin typeface="+mn-ea"/>
                <a:ea typeface="+mn-ea"/>
              </a:rPr>
              <a:t>使编号与小项的成真赋值对应。</a:t>
            </a:r>
            <a:endParaRPr kumimoji="1" lang="en-US" altLang="zh-CN" sz="2800" b="1" dirty="0">
              <a:latin typeface="+mn-ea"/>
              <a:ea typeface="+mn-ea"/>
            </a:endParaRPr>
          </a:p>
        </p:txBody>
      </p:sp>
      <p:pic>
        <p:nvPicPr>
          <p:cNvPr id="314389" name="Picture 21" descr="0049_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4556"/>
              </p:ext>
            </p:extLst>
          </p:nvPr>
        </p:nvGraphicFramePr>
        <p:xfrm>
          <a:off x="871541" y="1876627"/>
          <a:ext cx="663281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949054464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812635908"/>
                    </a:ext>
                  </a:extLst>
                </a:gridCol>
                <a:gridCol w="1401805">
                  <a:extLst>
                    <a:ext uri="{9D8B030D-6E8A-4147-A177-3AD203B41FA5}">
                      <a16:colId xmlns:a16="http://schemas.microsoft.com/office/drawing/2014/main" val="1652832042"/>
                    </a:ext>
                  </a:extLst>
                </a:gridCol>
                <a:gridCol w="1339234">
                  <a:extLst>
                    <a:ext uri="{9D8B030D-6E8A-4147-A177-3AD203B41FA5}">
                      <a16:colId xmlns:a16="http://schemas.microsoft.com/office/drawing/2014/main" val="4059972616"/>
                    </a:ext>
                  </a:extLst>
                </a:gridCol>
                <a:gridCol w="1198262">
                  <a:extLst>
                    <a:ext uri="{9D8B030D-6E8A-4147-A177-3AD203B41FA5}">
                      <a16:colId xmlns:a16="http://schemas.microsoft.com/office/drawing/2014/main" val="3504578309"/>
                    </a:ext>
                  </a:extLst>
                </a:gridCol>
                <a:gridCol w="1135689">
                  <a:extLst>
                    <a:ext uri="{9D8B030D-6E8A-4147-A177-3AD203B41FA5}">
                      <a16:colId xmlns:a16="http://schemas.microsoft.com/office/drawing/2014/main" val="834359360"/>
                    </a:ext>
                  </a:extLst>
                </a:gridCol>
              </a:tblGrid>
              <a:tr h="459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PQ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PQ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PQ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PQ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83223"/>
                  </a:ext>
                </a:extLst>
              </a:tr>
              <a:tr h="465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85835"/>
                  </a:ext>
                </a:extLst>
              </a:tr>
              <a:tr h="465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287"/>
                  </a:ext>
                </a:extLst>
              </a:tr>
              <a:tr h="465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6618"/>
                  </a:ext>
                </a:extLst>
              </a:tr>
              <a:tr h="465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624975"/>
                  </a:ext>
                </a:extLst>
              </a:tr>
            </a:tbl>
          </a:graphicData>
        </a:graphic>
      </p:graphicFrame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004332" y="1271592"/>
            <a:ext cx="1884471" cy="483161"/>
          </a:xfrm>
          <a:prstGeom prst="wedgeRoundRectCallout">
            <a:avLst>
              <a:gd name="adj1" fmla="val -83711"/>
              <a:gd name="adj2" fmla="val -101194"/>
              <a:gd name="adj3" fmla="val 1666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FF66"/>
                </a:solidFill>
                <a:sym typeface="Symbol" panose="05050102010706020507" pitchFamily="18" charset="2"/>
              </a:rPr>
              <a:t>极小项是合取式</a:t>
            </a:r>
            <a:endParaRPr lang="zh-CN" altLang="en-US" sz="1600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81" grpId="0"/>
      <p:bldP spid="314387" grpId="0" autoUpdateAnimBg="0"/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23966"/>
              </p:ext>
            </p:extLst>
          </p:nvPr>
        </p:nvGraphicFramePr>
        <p:xfrm>
          <a:off x="571472" y="1142984"/>
          <a:ext cx="7772400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883420" imgH="4342395" progId="">
                  <p:embed/>
                </p:oleObj>
              </mc:Choice>
              <mc:Fallback>
                <p:oleObj name="Document" r:id="rId3" imgW="7883420" imgH="4342395" progId="">
                  <p:embed/>
                  <p:pic>
                    <p:nvPicPr>
                      <p:cNvPr id="0" name="Picture 2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142984"/>
                        <a:ext cx="7772400" cy="425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7" name="Text Box 13"/>
          <p:cNvSpPr txBox="1">
            <a:spLocks noChangeArrowheads="1"/>
          </p:cNvSpPr>
          <p:nvPr/>
        </p:nvSpPr>
        <p:spPr bwMode="auto">
          <a:xfrm>
            <a:off x="644524" y="536574"/>
            <a:ext cx="5079603" cy="54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三个变元及其极小项的真值表</a:t>
            </a:r>
          </a:p>
        </p:txBody>
      </p:sp>
      <p:graphicFrame>
        <p:nvGraphicFramePr>
          <p:cNvPr id="315407" name="Object 15"/>
          <p:cNvGraphicFramePr>
            <a:graphicFrameLocks noChangeAspect="1"/>
          </p:cNvGraphicFramePr>
          <p:nvPr/>
        </p:nvGraphicFramePr>
        <p:xfrm>
          <a:off x="881066" y="4327532"/>
          <a:ext cx="762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1000" imgH="115560" progId="Equation.3">
                  <p:embed/>
                </p:oleObj>
              </mc:Choice>
              <mc:Fallback>
                <p:oleObj name="公式" r:id="rId5" imgW="171000" imgH="115560" progId="Equation.3">
                  <p:embed/>
                  <p:pic>
                    <p:nvPicPr>
                      <p:cNvPr id="0" name="Picture 28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6" y="4327532"/>
                        <a:ext cx="7620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8" name="Object 16"/>
          <p:cNvGraphicFramePr>
            <a:graphicFrameLocks noChangeAspect="1"/>
          </p:cNvGraphicFramePr>
          <p:nvPr/>
        </p:nvGraphicFramePr>
        <p:xfrm>
          <a:off x="881066" y="4784732"/>
          <a:ext cx="762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71000" imgH="115560" progId="Equation.3">
                  <p:embed/>
                </p:oleObj>
              </mc:Choice>
              <mc:Fallback>
                <p:oleObj name="公式" r:id="rId7" imgW="171000" imgH="115560" progId="Equation.3">
                  <p:embed/>
                  <p:pic>
                    <p:nvPicPr>
                      <p:cNvPr id="0" name="Picture 28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6" y="4784732"/>
                        <a:ext cx="7620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9" name="Object 17"/>
          <p:cNvGraphicFramePr>
            <a:graphicFrameLocks noChangeAspect="1"/>
          </p:cNvGraphicFramePr>
          <p:nvPr/>
        </p:nvGraphicFramePr>
        <p:xfrm>
          <a:off x="4462466" y="4357694"/>
          <a:ext cx="685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1000" imgH="115560" progId="Equation.3">
                  <p:embed/>
                </p:oleObj>
              </mc:Choice>
              <mc:Fallback>
                <p:oleObj name="公式" r:id="rId9" imgW="171000" imgH="115560" progId="Equation.3">
                  <p:embed/>
                  <p:pic>
                    <p:nvPicPr>
                      <p:cNvPr id="0" name="Picture 28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6" y="4357694"/>
                        <a:ext cx="6858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0" name="Object 18"/>
          <p:cNvGraphicFramePr>
            <a:graphicFrameLocks noChangeAspect="1"/>
          </p:cNvGraphicFramePr>
          <p:nvPr/>
        </p:nvGraphicFramePr>
        <p:xfrm>
          <a:off x="4462466" y="5805494"/>
          <a:ext cx="6858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65240" imgH="115560" progId="Equation.3">
                  <p:embed/>
                </p:oleObj>
              </mc:Choice>
              <mc:Fallback>
                <p:oleObj name="公式" r:id="rId11" imgW="165240" imgH="115560" progId="Equation.3">
                  <p:embed/>
                  <p:pic>
                    <p:nvPicPr>
                      <p:cNvPr id="0" name="Picture 28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6" y="5805494"/>
                        <a:ext cx="6858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1" name="Object 19"/>
          <p:cNvGraphicFramePr>
            <a:graphicFrameLocks noChangeAspect="1"/>
          </p:cNvGraphicFramePr>
          <p:nvPr/>
        </p:nvGraphicFramePr>
        <p:xfrm>
          <a:off x="881066" y="5775332"/>
          <a:ext cx="762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71000" imgH="115560" progId="Equation.3">
                  <p:embed/>
                </p:oleObj>
              </mc:Choice>
              <mc:Fallback>
                <p:oleObj name="公式" r:id="rId13" imgW="171000" imgH="115560" progId="Equation.3">
                  <p:embed/>
                  <p:pic>
                    <p:nvPicPr>
                      <p:cNvPr id="0" name="Picture 28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6" y="5775332"/>
                        <a:ext cx="7620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2" name="Object 20"/>
          <p:cNvGraphicFramePr>
            <a:graphicFrameLocks noChangeAspect="1"/>
          </p:cNvGraphicFramePr>
          <p:nvPr/>
        </p:nvGraphicFramePr>
        <p:xfrm>
          <a:off x="4462466" y="5272094"/>
          <a:ext cx="762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71000" imgH="115560" progId="Equation.3">
                  <p:embed/>
                </p:oleObj>
              </mc:Choice>
              <mc:Fallback>
                <p:oleObj name="公式" r:id="rId15" imgW="171000" imgH="115560" progId="Equation.3">
                  <p:embed/>
                  <p:pic>
                    <p:nvPicPr>
                      <p:cNvPr id="0" name="Picture 28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6" y="5272094"/>
                        <a:ext cx="7620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3" name="Object 21"/>
          <p:cNvGraphicFramePr>
            <a:graphicFrameLocks noChangeAspect="1"/>
          </p:cNvGraphicFramePr>
          <p:nvPr/>
        </p:nvGraphicFramePr>
        <p:xfrm>
          <a:off x="881066" y="5318132"/>
          <a:ext cx="762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71000" imgH="115560" progId="Equation.3">
                  <p:embed/>
                </p:oleObj>
              </mc:Choice>
              <mc:Fallback>
                <p:oleObj name="公式" r:id="rId17" imgW="171000" imgH="115560" progId="Equation.3">
                  <p:embed/>
                  <p:pic>
                    <p:nvPicPr>
                      <p:cNvPr id="0" name="Picture 2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6" y="5318132"/>
                        <a:ext cx="7620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4" name="Object 22"/>
          <p:cNvGraphicFramePr>
            <a:graphicFrameLocks noChangeAspect="1"/>
          </p:cNvGraphicFramePr>
          <p:nvPr/>
        </p:nvGraphicFramePr>
        <p:xfrm>
          <a:off x="4462466" y="4814894"/>
          <a:ext cx="6858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65240" imgH="115560" progId="Equation.3">
                  <p:embed/>
                </p:oleObj>
              </mc:Choice>
              <mc:Fallback>
                <p:oleObj name="公式" r:id="rId19" imgW="165240" imgH="115560" progId="Equation.3">
                  <p:embed/>
                  <p:pic>
                    <p:nvPicPr>
                      <p:cNvPr id="0" name="Picture 2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6" y="4814894"/>
                        <a:ext cx="6858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5072066" y="4357694"/>
            <a:ext cx="243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 P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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 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</a:t>
            </a:r>
            <a:r>
              <a:rPr kumimoji="1" lang="en-US" altLang="zh-CN" sz="900" b="1" dirty="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</a:t>
            </a: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1566866" y="5805494"/>
            <a:ext cx="2438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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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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</a:t>
            </a:r>
            <a:endParaRPr kumimoji="1" lang="en-US" altLang="zh-CN" sz="2800" b="1">
              <a:solidFill>
                <a:srgbClr val="800000"/>
              </a:solidFill>
              <a:latin typeface="Times New Roman" panose="02020603050405020304" pitchFamily="18" charset="0"/>
              <a:ea typeface="幼圆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15417" name="Text Box 25"/>
          <p:cNvSpPr txBox="1">
            <a:spLocks noChangeArrowheads="1"/>
          </p:cNvSpPr>
          <p:nvPr/>
        </p:nvSpPr>
        <p:spPr bwMode="auto">
          <a:xfrm>
            <a:off x="5072066" y="5272094"/>
            <a:ext cx="243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 P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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 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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 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</a:t>
            </a:r>
          </a:p>
        </p:txBody>
      </p:sp>
      <p:sp>
        <p:nvSpPr>
          <p:cNvPr id="315418" name="Text Box 26"/>
          <p:cNvSpPr txBox="1">
            <a:spLocks noChangeArrowheads="1"/>
          </p:cNvSpPr>
          <p:nvPr/>
        </p:nvSpPr>
        <p:spPr bwMode="auto">
          <a:xfrm>
            <a:off x="1566866" y="4814894"/>
            <a:ext cx="2438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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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 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15419" name="Text Box 27"/>
          <p:cNvSpPr txBox="1">
            <a:spLocks noChangeArrowheads="1"/>
          </p:cNvSpPr>
          <p:nvPr/>
        </p:nvSpPr>
        <p:spPr bwMode="auto">
          <a:xfrm>
            <a:off x="1566866" y="4357694"/>
            <a:ext cx="2438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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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 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15420" name="Text Box 28"/>
          <p:cNvSpPr txBox="1">
            <a:spLocks noChangeArrowheads="1"/>
          </p:cNvSpPr>
          <p:nvPr/>
        </p:nvSpPr>
        <p:spPr bwMode="auto">
          <a:xfrm>
            <a:off x="5072066" y="4814894"/>
            <a:ext cx="243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 P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  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 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</a:t>
            </a:r>
            <a:r>
              <a:rPr kumimoji="1" lang="en-US" altLang="zh-CN" sz="900" b="1" dirty="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15421" name="Text Box 29"/>
          <p:cNvSpPr txBox="1">
            <a:spLocks noChangeArrowheads="1"/>
          </p:cNvSpPr>
          <p:nvPr/>
        </p:nvSpPr>
        <p:spPr bwMode="auto">
          <a:xfrm>
            <a:off x="5072066" y="5805494"/>
            <a:ext cx="243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 P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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 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15422" name="Text Box 30"/>
          <p:cNvSpPr txBox="1">
            <a:spLocks noChangeArrowheads="1"/>
          </p:cNvSpPr>
          <p:nvPr/>
        </p:nvSpPr>
        <p:spPr bwMode="auto">
          <a:xfrm>
            <a:off x="1566866" y="5348294"/>
            <a:ext cx="2438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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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 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15" grpId="0" autoUpdateAnimBg="0"/>
      <p:bldP spid="315416" grpId="0" autoUpdateAnimBg="0"/>
      <p:bldP spid="315417" grpId="0" autoUpdateAnimBg="0"/>
      <p:bldP spid="315418" grpId="0" autoUpdateAnimBg="0"/>
      <p:bldP spid="315419" grpId="0" autoUpdateAnimBg="0"/>
      <p:bldP spid="315420" grpId="0" autoUpdateAnimBg="0"/>
      <p:bldP spid="315421" grpId="0" autoUpdateAnimBg="0"/>
      <p:bldP spid="31542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"/>
          <p:cNvSpPr>
            <a:spLocks noChangeArrowheads="1"/>
          </p:cNvSpPr>
          <p:nvPr/>
        </p:nvSpPr>
        <p:spPr bwMode="auto">
          <a:xfrm>
            <a:off x="533400" y="219993"/>
            <a:ext cx="4370635" cy="830997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极小项的性质</a:t>
            </a:r>
            <a:endParaRPr lang="zh-CN" altLang="en-US" sz="4000" b="1" baseline="-2500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16430" name="Rectangle 14"/>
          <p:cNvSpPr>
            <a:spLocks noChangeArrowheads="1"/>
          </p:cNvSpPr>
          <p:nvPr/>
        </p:nvSpPr>
        <p:spPr bwMode="auto">
          <a:xfrm>
            <a:off x="533400" y="2362200"/>
            <a:ext cx="5715000" cy="609398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任两个极小项的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合取</a:t>
            </a:r>
            <a:r>
              <a:rPr lang="zh-CN" altLang="en-US" sz="2800" b="1" dirty="0">
                <a:latin typeface="宋体" panose="02010600030101010101" pitchFamily="2" charset="-122"/>
              </a:rPr>
              <a:t>永假。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3400" y="1295400"/>
            <a:ext cx="8359080" cy="1075103"/>
            <a:chOff x="533400" y="1295400"/>
            <a:chExt cx="8359080" cy="1075103"/>
          </a:xfrm>
        </p:grpSpPr>
        <p:sp>
          <p:nvSpPr>
            <p:cNvPr id="316428" name="Rectangle 12"/>
            <p:cNvSpPr>
              <a:spLocks noChangeArrowheads="1"/>
            </p:cNvSpPr>
            <p:nvPr/>
          </p:nvSpPr>
          <p:spPr bwMode="auto">
            <a:xfrm>
              <a:off x="533400" y="1295400"/>
              <a:ext cx="8359080" cy="107510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Ø"/>
              </a:pPr>
              <a:r>
                <a:rPr lang="zh-CN" altLang="en-US" sz="2800" b="1" dirty="0">
                  <a:latin typeface="宋体" panose="02010600030101010101" pitchFamily="2" charset="-122"/>
                </a:rPr>
                <a:t>每一个极小项当其真值指派与其编号相同时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真 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   值为</a:t>
              </a:r>
              <a:r>
                <a:rPr lang="zh-CN" altLang="en-US" sz="2800" b="1" dirty="0">
                  <a:solidFill>
                    <a:srgbClr val="3366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真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其余  </a:t>
              </a:r>
              <a:r>
                <a:rPr lang="zh-CN" altLang="en-US" sz="1000" b="1" dirty="0">
                  <a:latin typeface="宋体" panose="02010600030101010101" pitchFamily="2" charset="-122"/>
                </a:rPr>
                <a:t>    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种指派下均为</a:t>
              </a:r>
              <a:r>
                <a:rPr lang="zh-CN" altLang="en-US" sz="2800" b="1" dirty="0">
                  <a:solidFill>
                    <a:srgbClr val="3366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假</a:t>
              </a:r>
              <a:r>
                <a:rPr lang="en-US" altLang="zh-CN" sz="2800" b="1" dirty="0">
                  <a:solidFill>
                    <a:srgbClr val="3366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。</a:t>
              </a:r>
              <a:endParaRPr lang="en-US" altLang="zh-CN" sz="1800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31643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3557246"/>
                </p:ext>
              </p:extLst>
            </p:nvPr>
          </p:nvGraphicFramePr>
          <p:xfrm>
            <a:off x="3131840" y="1812478"/>
            <a:ext cx="610915" cy="475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0972800" imgH="4876800" progId="Equation.3">
                    <p:embed/>
                  </p:oleObj>
                </mc:Choice>
                <mc:Fallback>
                  <p:oleObj name="公式" r:id="rId3" imgW="10972800" imgH="4876800" progId="Equation.3">
                    <p:embed/>
                    <p:pic>
                      <p:nvPicPr>
                        <p:cNvPr id="0" name="Picture 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1812478"/>
                          <a:ext cx="610915" cy="4759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533400" y="2971800"/>
            <a:ext cx="7138144" cy="1955186"/>
            <a:chOff x="533400" y="2971800"/>
            <a:chExt cx="7138144" cy="1955186"/>
          </a:xfrm>
        </p:grpSpPr>
        <p:sp>
          <p:nvSpPr>
            <p:cNvPr id="316431" name="Rectangle 15"/>
            <p:cNvSpPr>
              <a:spLocks noChangeArrowheads="1"/>
            </p:cNvSpPr>
            <p:nvPr/>
          </p:nvSpPr>
          <p:spPr bwMode="auto">
            <a:xfrm>
              <a:off x="533400" y="2971800"/>
              <a:ext cx="5715000" cy="60939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Ø"/>
              </a:pPr>
              <a:r>
                <a:rPr lang="zh-CN" altLang="en-US" sz="2800" b="1" dirty="0">
                  <a:latin typeface="宋体" panose="02010600030101010101" pitchFamily="2" charset="-122"/>
                </a:rPr>
                <a:t>全体极小项的</a:t>
              </a:r>
              <a:r>
                <a:rPr lang="zh-CN" altLang="en-US" sz="2800" b="1" dirty="0">
                  <a:solidFill>
                    <a:srgbClr val="3366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析取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永真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记作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:</a:t>
              </a:r>
            </a:p>
          </p:txBody>
        </p:sp>
        <p:graphicFrame>
          <p:nvGraphicFramePr>
            <p:cNvPr id="31643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7116064"/>
                </p:ext>
              </p:extLst>
            </p:nvPr>
          </p:nvGraphicFramePr>
          <p:xfrm>
            <a:off x="1259632" y="3510936"/>
            <a:ext cx="6411912" cy="1416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48768000" imgH="10972800" progId="Equation.3">
                    <p:embed/>
                  </p:oleObj>
                </mc:Choice>
                <mc:Fallback>
                  <p:oleObj name="公式" r:id="rId5" imgW="48768000" imgH="10972800" progId="Equation.3">
                    <p:embed/>
                    <p:pic>
                      <p:nvPicPr>
                        <p:cNvPr id="0" name="Picture 6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3510936"/>
                          <a:ext cx="6411912" cy="1416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rd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06" name="Rectangle 18"/>
          <p:cNvSpPr>
            <a:spLocks noChangeArrowheads="1"/>
          </p:cNvSpPr>
          <p:nvPr/>
        </p:nvSpPr>
        <p:spPr bwMode="auto">
          <a:xfrm>
            <a:off x="647700" y="449263"/>
            <a:ext cx="6705600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个命题变元可组成   个不同的极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大项。</a:t>
            </a:r>
            <a:endParaRPr kumimoji="1" lang="en-US" altLang="zh-CN" sz="28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9507" name="Object 19"/>
          <p:cNvGraphicFramePr>
            <a:graphicFrameLocks noChangeAspect="1"/>
          </p:cNvGraphicFramePr>
          <p:nvPr/>
        </p:nvGraphicFramePr>
        <p:xfrm>
          <a:off x="3898900" y="449263"/>
          <a:ext cx="457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82800" imgH="71640" progId="Equation.3">
                  <p:embed/>
                </p:oleObj>
              </mc:Choice>
              <mc:Fallback>
                <p:oleObj name="公式" r:id="rId3" imgW="82800" imgH="71640" progId="Equation.3">
                  <p:embed/>
                  <p:pic>
                    <p:nvPicPr>
                      <p:cNvPr id="0" name="Picture 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449263"/>
                        <a:ext cx="4572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647700" y="1403350"/>
            <a:ext cx="5364460" cy="360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两个变元及其极大项的真值表</a:t>
            </a:r>
            <a:endParaRPr kumimoji="1" lang="zh-CN" altLang="en-US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3195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242436"/>
              </p:ext>
            </p:extLst>
          </p:nvPr>
        </p:nvGraphicFramePr>
        <p:xfrm>
          <a:off x="736901" y="4804277"/>
          <a:ext cx="5496359" cy="1146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191760" imgH="500400" progId="Equation.3">
                  <p:embed/>
                </p:oleObj>
              </mc:Choice>
              <mc:Fallback>
                <p:oleObj name="公式" r:id="rId5" imgW="3191760" imgH="500400" progId="Equation.3">
                  <p:embed/>
                  <p:pic>
                    <p:nvPicPr>
                      <p:cNvPr id="0" name="Picture 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01" y="4804277"/>
                        <a:ext cx="5496359" cy="1146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76537"/>
              </p:ext>
            </p:extLst>
          </p:nvPr>
        </p:nvGraphicFramePr>
        <p:xfrm>
          <a:off x="736901" y="1988840"/>
          <a:ext cx="723839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573">
                  <a:extLst>
                    <a:ext uri="{9D8B030D-6E8A-4147-A177-3AD203B41FA5}">
                      <a16:colId xmlns:a16="http://schemas.microsoft.com/office/drawing/2014/main" val="2949054464"/>
                    </a:ext>
                  </a:extLst>
                </a:gridCol>
                <a:gridCol w="813194">
                  <a:extLst>
                    <a:ext uri="{9D8B030D-6E8A-4147-A177-3AD203B41FA5}">
                      <a16:colId xmlns:a16="http://schemas.microsoft.com/office/drawing/2014/main" val="81263590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65283204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05997261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504578309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834359360"/>
                    </a:ext>
                  </a:extLst>
                </a:gridCol>
              </a:tblGrid>
              <a:tr h="459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Q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P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P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Q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83223"/>
                  </a:ext>
                </a:extLst>
              </a:tr>
              <a:tr h="465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85835"/>
                  </a:ext>
                </a:extLst>
              </a:tr>
              <a:tr h="465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287"/>
                  </a:ext>
                </a:extLst>
              </a:tr>
              <a:tr h="465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6618"/>
                  </a:ext>
                </a:extLst>
              </a:tr>
              <a:tr h="465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624975"/>
                  </a:ext>
                </a:extLst>
              </a:tr>
            </a:tbl>
          </a:graphicData>
        </a:graphic>
      </p:graphicFrame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7004332" y="1271592"/>
            <a:ext cx="1884471" cy="483161"/>
          </a:xfrm>
          <a:prstGeom prst="wedgeRoundRectCallout">
            <a:avLst>
              <a:gd name="adj1" fmla="val -83711"/>
              <a:gd name="adj2" fmla="val -101194"/>
              <a:gd name="adj3" fmla="val 1666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FF66"/>
                </a:solidFill>
                <a:sym typeface="Symbol" panose="05050102010706020507" pitchFamily="18" charset="2"/>
              </a:rPr>
              <a:t>极大项是析取式</a:t>
            </a:r>
            <a:endParaRPr lang="zh-CN" altLang="en-US" sz="1600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10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BC85BA-AD6D-4B8C-ACBC-4CF74DA9103A}" type="slidenum">
              <a:rPr lang="en-US" altLang="zh-CN" smtClean="0">
                <a:latin typeface="Arial Black" panose="020B0A04020102020204" pitchFamily="34" charset="0"/>
              </a:rPr>
              <a:pPr/>
              <a:t>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07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52450" y="3968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zh-CN" altLang="en-US" sz="4800" b="1" dirty="0">
                <a:solidFill>
                  <a:srgbClr val="5E0C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教学要求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552450" y="1912938"/>
            <a:ext cx="7627938" cy="54599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/>
              <a:t>做好预习。</a:t>
            </a:r>
            <a:endParaRPr lang="en-US" altLang="zh-CN" sz="3200" b="1" dirty="0"/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/>
              <a:t>课堂上准备一本作业本，做好课堂练习。</a:t>
            </a:r>
            <a:endParaRPr lang="en-US" altLang="zh-CN" sz="3200" b="1" dirty="0"/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/>
              <a:t>准备作业纸，不抄题做布置的课后作业，按时提交作业。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/>
              <a:t>做好复习。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None/>
              <a:defRPr/>
            </a:pPr>
            <a:br>
              <a:rPr lang="en-US" altLang="zh-CN" sz="2800" b="1" dirty="0"/>
            </a:br>
            <a:endParaRPr lang="en-US" altLang="zh-CN" sz="2800" b="1" dirty="0">
              <a:solidFill>
                <a:srgbClr val="33259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"/>
          <p:cNvSpPr>
            <a:spLocks noChangeArrowheads="1"/>
          </p:cNvSpPr>
          <p:nvPr/>
        </p:nvSpPr>
        <p:spPr bwMode="auto">
          <a:xfrm>
            <a:off x="601662" y="232778"/>
            <a:ext cx="4392414" cy="830997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极大项的性质</a:t>
            </a:r>
            <a:endParaRPr lang="zh-CN" altLang="en-US" sz="4000" b="1" baseline="-2500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21550" name="Rectangle 14"/>
          <p:cNvSpPr>
            <a:spLocks noChangeArrowheads="1"/>
          </p:cNvSpPr>
          <p:nvPr/>
        </p:nvSpPr>
        <p:spPr bwMode="auto">
          <a:xfrm>
            <a:off x="609600" y="2347913"/>
            <a:ext cx="5722938" cy="609398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任两个极大项的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析取</a:t>
            </a:r>
            <a:r>
              <a:rPr lang="zh-CN" altLang="en-US" sz="2800" b="1" dirty="0">
                <a:latin typeface="宋体" panose="02010600030101010101" pitchFamily="2" charset="-122"/>
              </a:rPr>
              <a:t>永真。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1662" y="1263650"/>
            <a:ext cx="8074794" cy="1075103"/>
            <a:chOff x="601662" y="1263650"/>
            <a:chExt cx="8074794" cy="1075103"/>
          </a:xfrm>
        </p:grpSpPr>
        <p:sp>
          <p:nvSpPr>
            <p:cNvPr id="321548" name="Rectangle 12"/>
            <p:cNvSpPr>
              <a:spLocks noChangeArrowheads="1"/>
            </p:cNvSpPr>
            <p:nvPr/>
          </p:nvSpPr>
          <p:spPr bwMode="auto">
            <a:xfrm>
              <a:off x="601662" y="1263650"/>
              <a:ext cx="8074794" cy="107510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Ø"/>
              </a:pPr>
              <a:r>
                <a:rPr lang="zh-CN" altLang="en-US" sz="2800" b="1" dirty="0">
                  <a:latin typeface="宋体" panose="02010600030101010101" pitchFamily="2" charset="-122"/>
                </a:rPr>
                <a:t>每一个极大项当其真值指派与编码相同时真值   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   为</a:t>
              </a:r>
              <a:r>
                <a:rPr lang="zh-CN" altLang="en-US" sz="2800" b="1" dirty="0">
                  <a:solidFill>
                    <a:srgbClr val="3366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假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其余  </a:t>
              </a:r>
              <a:r>
                <a:rPr lang="zh-CN" altLang="en-US" sz="10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  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种指派下均为</a:t>
              </a:r>
              <a:r>
                <a:rPr lang="zh-CN" altLang="en-US" sz="2800" b="1" dirty="0">
                  <a:solidFill>
                    <a:srgbClr val="3366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真</a:t>
              </a:r>
              <a:r>
                <a:rPr lang="en-US" altLang="zh-CN" sz="2800" b="1" dirty="0">
                  <a:solidFill>
                    <a:srgbClr val="3366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。</a:t>
              </a:r>
              <a:endParaRPr lang="en-US" altLang="zh-CN" sz="1800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32155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978548"/>
                </p:ext>
              </p:extLst>
            </p:nvPr>
          </p:nvGraphicFramePr>
          <p:xfrm>
            <a:off x="2797869" y="1692786"/>
            <a:ext cx="936104" cy="589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0972800" imgH="4876800" progId="Equation.3">
                    <p:embed/>
                  </p:oleObj>
                </mc:Choice>
                <mc:Fallback>
                  <p:oleObj name="公式" r:id="rId3" imgW="10972800" imgH="4876800" progId="Equation.3">
                    <p:embed/>
                    <p:pic>
                      <p:nvPicPr>
                        <p:cNvPr id="0" name="Picture 6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869" y="1692786"/>
                          <a:ext cx="936104" cy="589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617538" y="3016250"/>
            <a:ext cx="7102772" cy="1877400"/>
            <a:chOff x="617538" y="3016250"/>
            <a:chExt cx="7102772" cy="1877400"/>
          </a:xfrm>
        </p:grpSpPr>
        <p:sp>
          <p:nvSpPr>
            <p:cNvPr id="321551" name="Rectangle 15"/>
            <p:cNvSpPr>
              <a:spLocks noChangeArrowheads="1"/>
            </p:cNvSpPr>
            <p:nvPr/>
          </p:nvSpPr>
          <p:spPr bwMode="auto">
            <a:xfrm>
              <a:off x="617538" y="3016250"/>
              <a:ext cx="5715000" cy="60939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Ø"/>
              </a:pPr>
              <a:r>
                <a:rPr lang="zh-CN" altLang="en-US" sz="2800" b="1" dirty="0">
                  <a:latin typeface="宋体" panose="02010600030101010101" pitchFamily="2" charset="-122"/>
                </a:rPr>
                <a:t>全体极大项的</a:t>
              </a:r>
              <a:r>
                <a:rPr lang="zh-CN" altLang="en-US" sz="2800" b="1" dirty="0">
                  <a:solidFill>
                    <a:srgbClr val="3366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合取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永假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记作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:</a:t>
              </a:r>
            </a:p>
          </p:txBody>
        </p:sp>
        <p:graphicFrame>
          <p:nvGraphicFramePr>
            <p:cNvPr id="32155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5111438"/>
                </p:ext>
              </p:extLst>
            </p:nvPr>
          </p:nvGraphicFramePr>
          <p:xfrm>
            <a:off x="1403648" y="3556975"/>
            <a:ext cx="6316662" cy="1336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50292000" imgH="10972800" progId="Equation.3">
                    <p:embed/>
                  </p:oleObj>
                </mc:Choice>
                <mc:Fallback>
                  <p:oleObj name="公式" r:id="rId5" imgW="50292000" imgH="10972800" progId="Equation.3">
                    <p:embed/>
                    <p:pic>
                      <p:nvPicPr>
                        <p:cNvPr id="0" name="Picture 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3556975"/>
                          <a:ext cx="6316662" cy="1336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rd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732240" y="6111302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D27ED9-CE5F-409D-B768-C562DB76037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66688"/>
            <a:ext cx="8229600" cy="11001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极小项与极大项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19213"/>
            <a:ext cx="8229600" cy="4824412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说明：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个命题变项产生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个极小项和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个极大项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个极小项（极大项）均互不等值。用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宋体" panose="02010600030101010101" pitchFamily="2" charset="-122"/>
              </a:rPr>
              <a:t>表示第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宋体" panose="02010600030101010101" pitchFamily="2" charset="-122"/>
              </a:rPr>
              <a:t>个极小项，</a:t>
            </a:r>
            <a:r>
              <a:rPr lang="zh-CN" altLang="en-US" b="1" dirty="0">
                <a:solidFill>
                  <a:srgbClr val="3366CC"/>
                </a:solidFill>
                <a:latin typeface="宋体" panose="02010600030101010101" pitchFamily="2" charset="-122"/>
              </a:rPr>
              <a:t>其中</a:t>
            </a:r>
            <a:r>
              <a:rPr lang="en-US" altLang="zh-CN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3366CC"/>
                </a:solidFill>
                <a:latin typeface="宋体" panose="02010600030101010101" pitchFamily="2" charset="-122"/>
              </a:rPr>
              <a:t>是该极小项成真赋值的十进制表示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b="1" dirty="0">
                <a:latin typeface="Times New Roman" panose="02020603050405020304" pitchFamily="18" charset="0"/>
              </a:rPr>
              <a:t>用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宋体" panose="02010600030101010101" pitchFamily="2" charset="-122"/>
              </a:rPr>
              <a:t>表示第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宋体" panose="02010600030101010101" pitchFamily="2" charset="-122"/>
              </a:rPr>
              <a:t>个极大项，</a:t>
            </a:r>
            <a:r>
              <a:rPr lang="zh-CN" altLang="en-US" b="1" dirty="0">
                <a:solidFill>
                  <a:srgbClr val="3366CC"/>
                </a:solidFill>
                <a:latin typeface="宋体" panose="02010600030101010101" pitchFamily="2" charset="-122"/>
              </a:rPr>
              <a:t>其中</a:t>
            </a:r>
            <a:r>
              <a:rPr lang="en-US" altLang="zh-CN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3366CC"/>
                </a:solidFill>
                <a:latin typeface="宋体" panose="02010600030101010101" pitchFamily="2" charset="-122"/>
              </a:rPr>
              <a:t>是该极大项成假赋值的十进制表示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称为极小项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极大项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的名称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/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</a:t>
            </a:r>
            <a:r>
              <a:rPr lang="en-US" altLang="zh-CN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宋体" panose="02010600030101010101" pitchFamily="2" charset="-122"/>
              </a:rPr>
              <a:t>的关系</a:t>
            </a:r>
            <a:r>
              <a:rPr lang="en-US" altLang="zh-CN" b="1" dirty="0">
                <a:latin typeface="宋体" panose="02010600030101010101" pitchFamily="2" charset="-122"/>
              </a:rPr>
              <a:t>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B72D0B-BAFA-411F-A6AD-DE17C0805DC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848600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主析取范式与主合取范式</a:t>
            </a:r>
            <a:r>
              <a:rPr lang="zh-CN" altLang="en-US" sz="4000" b="1" dirty="0"/>
              <a:t> 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106" y="1188000"/>
            <a:ext cx="8229600" cy="4824413"/>
          </a:xfrm>
        </p:spPr>
        <p:txBody>
          <a:bodyPr/>
          <a:lstStyle/>
          <a:p>
            <a:pPr algn="just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</a:t>
            </a:r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: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主析取范式</a:t>
            </a:r>
            <a:r>
              <a:rPr lang="en-US" altLang="zh-CN" sz="2800" b="1" dirty="0">
                <a:latin typeface="宋体" panose="02010600030101010101" pitchFamily="2" charset="-122"/>
              </a:rPr>
              <a:t>: </a:t>
            </a:r>
            <a:r>
              <a:rPr lang="zh-CN" altLang="en-US" sz="2800" b="1" dirty="0">
                <a:latin typeface="宋体" panose="02010600030101010101" pitchFamily="2" charset="-122"/>
              </a:rPr>
              <a:t>由极小项构成的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析取范式。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主合取范式</a:t>
            </a:r>
            <a:r>
              <a:rPr lang="en-US" altLang="zh-CN" sz="2800" b="1" dirty="0">
                <a:latin typeface="宋体" panose="02010600030101010101" pitchFamily="2" charset="-122"/>
              </a:rPr>
              <a:t>: </a:t>
            </a:r>
            <a:r>
              <a:rPr lang="zh-CN" altLang="en-US" sz="2800" b="1" dirty="0">
                <a:latin typeface="宋体" panose="02010600030101010101" pitchFamily="2" charset="-122"/>
              </a:rPr>
              <a:t>由极大项构成的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合取范式。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  例如，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=3, 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命题变项为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时，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主析取范式。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主合取范式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的主析取范式</a:t>
            </a:r>
            <a:r>
              <a:rPr lang="en-US" altLang="zh-CN" sz="2800" b="1" dirty="0">
                <a:latin typeface="Times New Roman" panose="02020603050405020304" pitchFamily="18" charset="0"/>
              </a:rPr>
              <a:t>: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等值的主析取范式。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的主合取范式</a:t>
            </a:r>
            <a:r>
              <a:rPr lang="en-US" altLang="zh-CN" sz="2800" b="1" dirty="0">
                <a:latin typeface="宋体" panose="02010600030101010101" pitchFamily="2" charset="-122"/>
              </a:rPr>
              <a:t>: </a:t>
            </a:r>
            <a:r>
              <a:rPr lang="zh-CN" altLang="en-US" sz="2800" b="1" dirty="0">
                <a:latin typeface="宋体" panose="02010600030101010101" pitchFamily="2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等值的主合取范式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6084000"/>
            <a:ext cx="8229600" cy="38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问题：</a:t>
            </a:r>
            <a:r>
              <a:rPr lang="zh-CN" altLang="en-US" sz="2400" b="1" kern="0" dirty="0">
                <a:latin typeface="Times New Roman" panose="02020603050405020304" pitchFamily="18" charset="0"/>
              </a:rPr>
              <a:t>是否存在命题公式既是主合取范式又是主析取范式？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2AE22C-BAD5-4FC8-B2BF-7E4241A5D78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04" y="188640"/>
            <a:ext cx="8002588" cy="7953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主析取范式与主合取范式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04" y="1460500"/>
            <a:ext cx="8229600" cy="1104404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定理</a:t>
            </a:r>
            <a:r>
              <a:rPr lang="zh-CN" altLang="en-US" sz="3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任何命题公式都存在着与之等值的主析取范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式和主合取范式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</a:rPr>
              <a:t>并且是惟一的。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3366CC"/>
                </a:solidFill>
                <a:latin typeface="宋体" panose="02010600030101010101" pitchFamily="2" charset="-122"/>
              </a:rPr>
              <a:t> </a:t>
            </a:r>
            <a:endParaRPr lang="en-US" altLang="zh-CN" sz="28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4604" y="2780928"/>
            <a:ext cx="8412196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用等值演算法求公式的主范式的步骤：</a:t>
            </a:r>
            <a:endParaRPr lang="zh-CN" altLang="en-US" sz="2800" b="1" kern="0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kern="0" dirty="0">
                <a:latin typeface="宋体" panose="02010600030101010101" pitchFamily="2" charset="-122"/>
              </a:rPr>
              <a:t>先求析取范式（合取范式）。</a:t>
            </a:r>
            <a:endParaRPr lang="zh-CN" alt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kern="0" dirty="0">
                <a:latin typeface="宋体" panose="02010600030101010101" pitchFamily="2" charset="-122"/>
              </a:rPr>
              <a:t>将不是极小项（极大项）的简单合取式（简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宋体" panose="02010600030101010101" pitchFamily="2" charset="-122"/>
              </a:rPr>
              <a:t>    单析取式）化成与之等值的若干个极小项的析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宋体" panose="02010600030101010101" pitchFamily="2" charset="-122"/>
              </a:rPr>
              <a:t>    取（极大项的合取），需要利用同一律（零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宋体" panose="02010600030101010101" pitchFamily="2" charset="-122"/>
              </a:rPr>
              <a:t>    律）、排中律（矛盾律）、分配律、等幂律等。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kern="0" dirty="0">
                <a:latin typeface="宋体" panose="02010600030101010101" pitchFamily="2" charset="-122"/>
              </a:rPr>
              <a:t>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kern="0" dirty="0">
                <a:latin typeface="宋体" panose="02010600030101010101" pitchFamily="2" charset="-122"/>
              </a:rPr>
              <a:t>极小项（极大项）用名称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i="1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kern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i="1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kern="0" dirty="0">
                <a:latin typeface="宋体" panose="02010600030101010101" pitchFamily="2" charset="-122"/>
              </a:rPr>
              <a:t>）表示，并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宋体" panose="02010600030101010101" pitchFamily="2" charset="-122"/>
              </a:rPr>
              <a:t>    按角标从小到大顺序排序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kern="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CF1873-54B9-42CA-B80C-7A99B33A04A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2781" y="225896"/>
            <a:ext cx="8002588" cy="79533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求公式的主范式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006" y="1484784"/>
            <a:ext cx="7704137" cy="4631854"/>
          </a:xfrm>
          <a:solidFill>
            <a:srgbClr val="D9F1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求公式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</a:rPr>
              <a:t>的主析取范式与主合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取范式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latin typeface="宋体" panose="02010600030101010101" pitchFamily="2" charset="-122"/>
              </a:rPr>
              <a:t>求主析取范式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      </a:t>
            </a:r>
            <a:r>
              <a:rPr lang="zh-CN" altLang="en-US" sz="2800" b="1" dirty="0">
                <a:latin typeface="宋体" panose="02010600030101010101" pitchFamily="2" charset="-122"/>
              </a:rPr>
              <a:t>（析取范式）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①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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2800" b="1" dirty="0">
                <a:latin typeface="宋体" panose="02010600030101010101" pitchFamily="2" charset="-122"/>
              </a:rPr>
              <a:t>②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1537B1-0FCC-4057-A9C3-4AD42F26752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宋体" panose="02010600030101010101" pitchFamily="2" charset="-122"/>
              </a:rPr>
              <a:t>求公式的主范式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续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628800"/>
            <a:ext cx="8135937" cy="3600450"/>
          </a:xfrm>
          <a:solidFill>
            <a:srgbClr val="D9F1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2800" b="1" dirty="0">
                <a:latin typeface="宋体" panose="02010600030101010101" pitchFamily="2" charset="-122"/>
              </a:rPr>
              <a:t>③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②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宋体" panose="02010600030101010101" pitchFamily="2" charset="-122"/>
              </a:rPr>
              <a:t>③</a:t>
            </a:r>
            <a:r>
              <a:rPr lang="zh-CN" altLang="en-US" sz="2800" b="1" dirty="0">
                <a:latin typeface="宋体" panose="02010600030101010101" pitchFamily="2" charset="-122"/>
              </a:rPr>
              <a:t>代入①并排序，得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800" b="1" dirty="0">
                <a:latin typeface="宋体" panose="02010600030101010101" pitchFamily="2" charset="-122"/>
              </a:rPr>
              <a:t>主析取范式）</a:t>
            </a:r>
            <a:r>
              <a:rPr lang="zh-CN" altLang="en-US" sz="28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B6B51E-B65D-4C89-91AB-2DD97312CEE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宋体" panose="02010600030101010101" pitchFamily="2" charset="-122"/>
              </a:rPr>
              <a:t>求公式的主范式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续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1562100"/>
            <a:ext cx="7775575" cy="3733800"/>
          </a:xfrm>
          <a:solidFill>
            <a:srgbClr val="D9F1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sz="2800" b="1" dirty="0">
                <a:latin typeface="宋体" panose="02010600030101010101" pitchFamily="2" charset="-122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的主合取范式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     </a:t>
            </a:r>
            <a:r>
              <a:rPr lang="zh-CN" altLang="en-US" sz="2800" b="1" dirty="0">
                <a:latin typeface="宋体" panose="02010600030101010101" pitchFamily="2" charset="-122"/>
              </a:rPr>
              <a:t>（合取范式）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①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</a:rPr>
              <a:t>                                       </a:t>
            </a:r>
            <a:r>
              <a:rPr lang="en-US" altLang="zh-CN" sz="2800" b="1" dirty="0">
                <a:latin typeface="宋体" panose="02010600030101010101" pitchFamily="2" charset="-122"/>
              </a:rPr>
              <a:t>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3C65D-63DB-4E6E-A6E0-BE72BFF8524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宋体" panose="02010600030101010101" pitchFamily="2" charset="-122"/>
              </a:rPr>
              <a:t>求公式的主范式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续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982" y="1628800"/>
            <a:ext cx="7859712" cy="3429000"/>
          </a:xfrm>
          <a:solidFill>
            <a:srgbClr val="D9F1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                                                    </a:t>
            </a:r>
            <a:r>
              <a:rPr lang="en-US" altLang="zh-CN" sz="2800" b="1" dirty="0">
                <a:latin typeface="宋体" panose="02010600030101010101" pitchFamily="2" charset="-122"/>
              </a:rPr>
              <a:t>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②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宋体" panose="02010600030101010101" pitchFamily="2" charset="-122"/>
              </a:rPr>
              <a:t>③</a:t>
            </a:r>
            <a:r>
              <a:rPr lang="zh-CN" altLang="en-US" sz="2800" b="1" dirty="0">
                <a:latin typeface="宋体" panose="02010600030101010101" pitchFamily="2" charset="-122"/>
              </a:rPr>
              <a:t>代入①并排序，得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         </a:t>
            </a:r>
            <a:r>
              <a:rPr lang="zh-CN" altLang="en-US" sz="2800" b="1" dirty="0">
                <a:latin typeface="宋体" panose="02010600030101010101" pitchFamily="2" charset="-122"/>
              </a:rPr>
              <a:t>（主合取范式）</a:t>
            </a:r>
            <a:r>
              <a:rPr lang="zh-CN" altLang="en-US" sz="28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E82073-FE6A-435D-8CE6-A891DD82E44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35171" name="Group 8"/>
          <p:cNvGrpSpPr>
            <a:grpSpLocks/>
          </p:cNvGrpSpPr>
          <p:nvPr/>
        </p:nvGrpSpPr>
        <p:grpSpPr bwMode="auto">
          <a:xfrm>
            <a:off x="381001" y="446088"/>
            <a:ext cx="8305800" cy="5227638"/>
            <a:chOff x="233" y="415"/>
            <a:chExt cx="5232" cy="3293"/>
          </a:xfrm>
        </p:grpSpPr>
        <p:sp>
          <p:nvSpPr>
            <p:cNvPr id="135172" name="Text Box 3"/>
            <p:cNvSpPr txBox="1">
              <a:spLocks noChangeArrowheads="1"/>
            </p:cNvSpPr>
            <p:nvPr/>
          </p:nvSpPr>
          <p:spPr bwMode="auto">
            <a:xfrm>
              <a:off x="233" y="415"/>
              <a:ext cx="5232" cy="3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 b="1" dirty="0">
                  <a:solidFill>
                    <a:srgbClr val="A50021"/>
                  </a:solidFill>
                </a:rPr>
                <a:t>A</a:t>
              </a:r>
              <a:r>
                <a:rPr lang="zh-CN" altLang="en-US" sz="3600" b="1" dirty="0">
                  <a:solidFill>
                    <a:srgbClr val="A50021"/>
                  </a:solidFill>
                </a:rPr>
                <a:t>的主析取范式与主合取范式的关系</a:t>
              </a:r>
            </a:p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 dirty="0"/>
                <a:t>   设命题公式</a:t>
              </a:r>
              <a:r>
                <a:rPr lang="en-US" altLang="zh-CN" b="1" dirty="0"/>
                <a:t>A</a:t>
              </a:r>
              <a:r>
                <a:rPr lang="zh-CN" altLang="en-US" b="1" dirty="0"/>
                <a:t>含有</a:t>
              </a:r>
              <a:r>
                <a:rPr lang="en-US" altLang="zh-CN" b="1" dirty="0"/>
                <a:t>n</a:t>
              </a:r>
              <a:r>
                <a:rPr lang="zh-CN" altLang="en-US" b="1" dirty="0"/>
                <a:t>个命题变项，如果</a:t>
              </a:r>
              <a:r>
                <a:rPr lang="en-US" altLang="zh-CN" b="1" dirty="0"/>
                <a:t>A</a:t>
              </a:r>
              <a:r>
                <a:rPr lang="zh-CN" altLang="en-US" b="1" dirty="0"/>
                <a:t>的主析取范式含</a:t>
              </a:r>
              <a:r>
                <a:rPr lang="en-US" altLang="zh-CN" b="1" dirty="0"/>
                <a:t>k</a:t>
              </a:r>
              <a:r>
                <a:rPr lang="zh-CN" altLang="en-US" b="1" dirty="0"/>
                <a:t>个极小项</a:t>
              </a:r>
              <a:r>
                <a:rPr lang="en-US" altLang="zh-CN" b="1" dirty="0"/>
                <a:t>m</a:t>
              </a:r>
              <a:r>
                <a:rPr lang="en-US" altLang="zh-CN" b="1" baseline="-25000" dirty="0"/>
                <a:t>i1 </a:t>
              </a:r>
              <a:r>
                <a:rPr lang="zh-CN" altLang="en-US" b="1" dirty="0"/>
                <a:t>， </a:t>
              </a:r>
              <a:r>
                <a:rPr lang="en-US" altLang="zh-CN" b="1" dirty="0"/>
                <a:t>m</a:t>
              </a:r>
              <a:r>
                <a:rPr lang="en-US" altLang="zh-CN" b="1" baseline="-25000" dirty="0"/>
                <a:t>i2 </a:t>
              </a:r>
              <a:r>
                <a:rPr lang="zh-CN" altLang="en-US" b="1" dirty="0"/>
                <a:t>，</a:t>
              </a:r>
              <a:r>
                <a:rPr lang="en-US" altLang="zh-CN" b="1" dirty="0"/>
                <a:t>…, </a:t>
              </a:r>
              <a:r>
                <a:rPr lang="en-US" altLang="zh-CN" b="1" dirty="0" err="1"/>
                <a:t>m</a:t>
              </a:r>
              <a:r>
                <a:rPr lang="en-US" altLang="zh-CN" b="1" baseline="-25000" dirty="0" err="1"/>
                <a:t>ik</a:t>
              </a:r>
              <a:r>
                <a:rPr lang="en-US" altLang="zh-CN" b="1" baseline="-25000" dirty="0"/>
                <a:t> </a:t>
              </a:r>
              <a:r>
                <a:rPr lang="zh-CN" altLang="en-US" b="1" dirty="0"/>
                <a:t>， 则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zh-CN" altLang="en-US" b="1" dirty="0"/>
                <a:t>的主析取范式含</a:t>
              </a:r>
              <a:r>
                <a:rPr lang="en-US" altLang="zh-CN" b="1" dirty="0"/>
                <a:t>2</a:t>
              </a:r>
              <a:r>
                <a:rPr lang="en-US" altLang="zh-CN" b="1" baseline="30000" dirty="0"/>
                <a:t>n</a:t>
              </a:r>
              <a:r>
                <a:rPr lang="en-US" altLang="zh-CN" b="1" dirty="0"/>
                <a:t>-k</a:t>
              </a:r>
              <a:r>
                <a:rPr lang="zh-CN" altLang="en-US" b="1" dirty="0"/>
                <a:t>个极小项</a:t>
              </a:r>
              <a:r>
                <a:rPr lang="en-US" altLang="zh-CN" b="1" dirty="0"/>
                <a:t>m</a:t>
              </a:r>
              <a:r>
                <a:rPr lang="en-US" altLang="zh-CN" b="1" baseline="-25000" dirty="0"/>
                <a:t>j1 </a:t>
              </a:r>
              <a:r>
                <a:rPr lang="zh-CN" altLang="en-US" b="1" dirty="0"/>
                <a:t>， </a:t>
              </a:r>
              <a:r>
                <a:rPr lang="en-US" altLang="zh-CN" b="1" dirty="0"/>
                <a:t>m</a:t>
              </a:r>
              <a:r>
                <a:rPr lang="en-US" altLang="zh-CN" b="1" baseline="-25000" dirty="0"/>
                <a:t>j2 </a:t>
              </a:r>
              <a:r>
                <a:rPr lang="zh-CN" altLang="en-US" b="1" dirty="0"/>
                <a:t>，</a:t>
              </a:r>
              <a:r>
                <a:rPr lang="en-US" altLang="zh-CN" b="1" dirty="0"/>
                <a:t>…, </a:t>
              </a:r>
              <a:r>
                <a:rPr lang="en-US" altLang="zh-CN" b="1" dirty="0" err="1"/>
                <a:t>m</a:t>
              </a:r>
              <a:r>
                <a:rPr lang="en-US" altLang="zh-CN" b="1" baseline="-25000" dirty="0" err="1"/>
                <a:t>j</a:t>
              </a:r>
              <a:r>
                <a:rPr lang="en-US" altLang="zh-CN" b="1" baseline="-25000" dirty="0"/>
                <a:t>               </a:t>
              </a:r>
              <a:r>
                <a:rPr lang="zh-CN" altLang="en-US" b="1" dirty="0"/>
                <a:t>，即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 dirty="0"/>
                <a:t>    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  </a:t>
              </a:r>
              <a:r>
                <a:rPr lang="en-US" altLang="zh-CN" b="1" dirty="0"/>
                <a:t>m</a:t>
              </a:r>
              <a:r>
                <a:rPr lang="en-US" altLang="zh-CN" b="1" baseline="-25000" dirty="0"/>
                <a:t>j1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b="1" dirty="0"/>
                <a:t> m</a:t>
              </a:r>
              <a:r>
                <a:rPr lang="en-US" altLang="zh-CN" b="1" baseline="-25000" dirty="0"/>
                <a:t>j2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b="1" dirty="0"/>
                <a:t> …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b="1" dirty="0"/>
                <a:t> </a:t>
              </a:r>
              <a:r>
                <a:rPr lang="en-US" altLang="zh-CN" b="1" dirty="0" err="1"/>
                <a:t>m</a:t>
              </a:r>
              <a:r>
                <a:rPr lang="en-US" altLang="zh-CN" b="1" baseline="-25000" dirty="0" err="1"/>
                <a:t>j</a:t>
              </a:r>
              <a:r>
                <a:rPr lang="en-US" altLang="zh-CN" b="1" baseline="-25000" dirty="0"/>
                <a:t>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则 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  </a:t>
              </a:r>
              <a:r>
                <a:rPr lang="en-US" altLang="zh-CN" b="1" dirty="0"/>
                <a:t>m</a:t>
              </a:r>
              <a:r>
                <a:rPr lang="en-US" altLang="zh-CN" b="1" baseline="-25000" dirty="0"/>
                <a:t>j1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b="1" dirty="0"/>
                <a:t>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 </a:t>
              </a:r>
              <a:r>
                <a:rPr lang="en-US" altLang="zh-CN" b="1" dirty="0"/>
                <a:t>m</a:t>
              </a:r>
              <a:r>
                <a:rPr lang="en-US" altLang="zh-CN" b="1" baseline="-25000" dirty="0"/>
                <a:t>j2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b="1" dirty="0"/>
                <a:t> …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b="1" dirty="0"/>
                <a:t>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 </a:t>
              </a:r>
              <a:r>
                <a:rPr lang="en-US" altLang="zh-CN" b="1" dirty="0" err="1"/>
                <a:t>m</a:t>
              </a:r>
              <a:r>
                <a:rPr lang="en-US" altLang="zh-CN" b="1" baseline="-25000" dirty="0" err="1"/>
                <a:t>j</a:t>
              </a:r>
              <a:endParaRPr lang="en-US" altLang="zh-CN" b="1" baseline="-25000" dirty="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baseline="-25000" dirty="0"/>
                <a:t>       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  M</a:t>
              </a:r>
              <a:r>
                <a:rPr lang="en-US" altLang="zh-CN" b="1" baseline="-25000" dirty="0"/>
                <a:t>j1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b="1" dirty="0"/>
                <a:t>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b="1" baseline="-25000" dirty="0"/>
                <a:t>j2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b="1" dirty="0"/>
                <a:t> …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b="1" dirty="0"/>
                <a:t> </a:t>
              </a:r>
              <a:r>
                <a:rPr lang="en-US" altLang="zh-CN" b="1" dirty="0" err="1"/>
                <a:t>M</a:t>
              </a:r>
              <a:r>
                <a:rPr lang="en-US" altLang="zh-CN" b="1" baseline="-25000" dirty="0" err="1"/>
                <a:t>j</a:t>
              </a:r>
              <a:r>
                <a:rPr lang="en-US" altLang="zh-CN" b="1" baseline="-25000" dirty="0"/>
                <a:t>           </a:t>
              </a:r>
              <a:r>
                <a:rPr lang="zh-CN" altLang="en-US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（主合取范式）</a:t>
              </a:r>
              <a:endPara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3517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2535961"/>
                </p:ext>
              </p:extLst>
            </p:nvPr>
          </p:nvGraphicFramePr>
          <p:xfrm>
            <a:off x="3334" y="3481"/>
            <a:ext cx="40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753600" imgH="4876800" progId="">
                    <p:embed/>
                  </p:oleObj>
                </mc:Choice>
                <mc:Fallback>
                  <p:oleObj name="Equation" r:id="rId3" imgW="9753600" imgH="4876800" progId="">
                    <p:embed/>
                    <p:pic>
                      <p:nvPicPr>
                        <p:cNvPr id="0" name="Picture 1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481"/>
                          <a:ext cx="400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1904625"/>
                </p:ext>
              </p:extLst>
            </p:nvPr>
          </p:nvGraphicFramePr>
          <p:xfrm>
            <a:off x="1648" y="2079"/>
            <a:ext cx="42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06048" imgH="203024" progId="">
                    <p:embed/>
                  </p:oleObj>
                </mc:Choice>
                <mc:Fallback>
                  <p:oleObj name="Equation" r:id="rId5" imgW="406048" imgH="203024" progId="">
                    <p:embed/>
                    <p:pic>
                      <p:nvPicPr>
                        <p:cNvPr id="0" name="Picture 1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2079"/>
                          <a:ext cx="429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7862618"/>
                </p:ext>
              </p:extLst>
            </p:nvPr>
          </p:nvGraphicFramePr>
          <p:xfrm>
            <a:off x="3417" y="2566"/>
            <a:ext cx="4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048" imgH="203024" progId="">
                    <p:embed/>
                  </p:oleObj>
                </mc:Choice>
                <mc:Fallback>
                  <p:oleObj name="Equation" r:id="rId6" imgW="406048" imgH="203024" progId="">
                    <p:embed/>
                    <p:pic>
                      <p:nvPicPr>
                        <p:cNvPr id="0" name="Picture 1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2566"/>
                          <a:ext cx="43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9745719"/>
                </p:ext>
              </p:extLst>
            </p:nvPr>
          </p:nvGraphicFramePr>
          <p:xfrm>
            <a:off x="4007" y="3020"/>
            <a:ext cx="44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06048" imgH="203024" progId="">
                    <p:embed/>
                  </p:oleObj>
                </mc:Choice>
                <mc:Fallback>
                  <p:oleObj name="Equation" r:id="rId7" imgW="406048" imgH="203024" progId="">
                    <p:embed/>
                    <p:pic>
                      <p:nvPicPr>
                        <p:cNvPr id="0" name="Picture 1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7" y="3020"/>
                          <a:ext cx="444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DB1179-ABAA-4C94-B556-C2434E83CA7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002588" cy="823913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3366CC"/>
                </a:solidFill>
              </a:rPr>
              <a:t>由</a:t>
            </a:r>
            <a:r>
              <a:rPr lang="en-US" altLang="zh-CN" sz="3600" b="1" dirty="0">
                <a:solidFill>
                  <a:srgbClr val="3366CC"/>
                </a:solidFill>
              </a:rPr>
              <a:t>A</a:t>
            </a:r>
            <a:r>
              <a:rPr lang="zh-CN" altLang="en-US" sz="3600" b="1" dirty="0">
                <a:solidFill>
                  <a:srgbClr val="3366CC"/>
                </a:solidFill>
              </a:rPr>
              <a:t>的主析取范式求主合取范式的步骤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788" y="1484784"/>
            <a:ext cx="9144000" cy="25209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ym typeface="Wingdings" panose="05000000000000000000" pitchFamily="2" charset="2"/>
              </a:rPr>
              <a:t>）求出</a:t>
            </a:r>
            <a:r>
              <a:rPr lang="en-US" altLang="zh-CN" b="1" dirty="0">
                <a:sym typeface="Wingdings" panose="05000000000000000000" pitchFamily="2" charset="2"/>
              </a:rPr>
              <a:t>A</a:t>
            </a:r>
            <a:r>
              <a:rPr lang="zh-CN" altLang="en-US" b="1" dirty="0">
                <a:sym typeface="Wingdings" panose="05000000000000000000" pitchFamily="2" charset="2"/>
              </a:rPr>
              <a:t>主析取范式中没有包含的极小项；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ym typeface="Wingdings" panose="05000000000000000000" pitchFamily="2" charset="2"/>
              </a:rPr>
              <a:t>2</a:t>
            </a:r>
            <a:r>
              <a:rPr lang="zh-CN" altLang="en-US" b="1" dirty="0">
                <a:sym typeface="Wingdings" panose="05000000000000000000" pitchFamily="2" charset="2"/>
              </a:rPr>
              <a:t>）求（</a:t>
            </a:r>
            <a:r>
              <a:rPr lang="en-US" altLang="zh-CN" b="1" dirty="0"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ym typeface="Wingdings" panose="05000000000000000000" pitchFamily="2" charset="2"/>
              </a:rPr>
              <a:t>）中极小项角码相同的极大项；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ym typeface="Wingdings" panose="05000000000000000000" pitchFamily="2" charset="2"/>
              </a:rPr>
              <a:t>3</a:t>
            </a:r>
            <a:r>
              <a:rPr lang="zh-CN" altLang="en-US" b="1" dirty="0">
                <a:sym typeface="Wingdings" panose="05000000000000000000" pitchFamily="2" charset="2"/>
              </a:rPr>
              <a:t>）将（</a:t>
            </a:r>
            <a:r>
              <a:rPr lang="en-US" altLang="zh-CN" b="1" dirty="0">
                <a:sym typeface="Wingdings" panose="05000000000000000000" pitchFamily="2" charset="2"/>
              </a:rPr>
              <a:t>2</a:t>
            </a:r>
            <a:r>
              <a:rPr lang="zh-CN" altLang="en-US" b="1" dirty="0">
                <a:sym typeface="Wingdings" panose="05000000000000000000" pitchFamily="2" charset="2"/>
              </a:rPr>
              <a:t>）中的极大项合取。</a:t>
            </a:r>
            <a:endParaRPr lang="zh-CN" altLang="en-US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E4F96A-5CD7-4716-9C34-433AC8EFA14C}" type="slidenum">
              <a:rPr lang="en-US" altLang="zh-CN" smtClean="0">
                <a:latin typeface="Arial Black" panose="020B0A04020102020204" pitchFamily="34" charset="0"/>
              </a:rPr>
              <a:pPr/>
              <a:t>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07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52450" y="3968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zh-CN" altLang="en-US" sz="4800" b="1" dirty="0">
                <a:solidFill>
                  <a:srgbClr val="5E0C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教材与教学参考书</a:t>
            </a:r>
          </a:p>
        </p:txBody>
      </p:sp>
      <p:sp>
        <p:nvSpPr>
          <p:cNvPr id="19460" name="矩形 1"/>
          <p:cNvSpPr>
            <a:spLocks noChangeArrowheads="1"/>
          </p:cNvSpPr>
          <p:nvPr/>
        </p:nvSpPr>
        <p:spPr bwMode="auto">
          <a:xfrm>
            <a:off x="552450" y="1852613"/>
            <a:ext cx="762793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/>
              <a:t>耿素云、屈婉玲、张立昂，离散数学（第五版），清华大学出版社</a:t>
            </a:r>
            <a:r>
              <a:rPr lang="en-US" altLang="zh-CN" sz="3200" b="1"/>
              <a:t>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99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200" b="1"/>
              <a:t>[</a:t>
            </a:r>
            <a:r>
              <a:rPr lang="zh-CN" altLang="en-US" sz="3200" b="1"/>
              <a:t>美</a:t>
            </a:r>
            <a:r>
              <a:rPr lang="en-US" altLang="zh-CN" sz="3200" b="1"/>
              <a:t>]Kenneth H,Rosen </a:t>
            </a:r>
            <a:r>
              <a:rPr lang="zh-CN" altLang="en-US" sz="3200" b="1"/>
              <a:t>著，袁崇义，屈婉玲等译，离散数学及其应用，第</a:t>
            </a:r>
            <a:r>
              <a:rPr lang="en-US" altLang="zh-CN" sz="3200" b="1"/>
              <a:t>5</a:t>
            </a:r>
            <a:r>
              <a:rPr lang="zh-CN" altLang="en-US" sz="3200" b="1"/>
              <a:t>版，机械工业出版社</a:t>
            </a:r>
            <a:br>
              <a:rPr lang="en-US" altLang="zh-CN" sz="2800" b="1"/>
            </a:br>
            <a:endParaRPr lang="en-US" altLang="zh-CN" sz="2800" b="1">
              <a:solidFill>
                <a:srgbClr val="33259D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D59404-EEAD-4860-9DAC-CDE07911F17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8243" name="Text Box 4"/>
          <p:cNvSpPr txBox="1">
            <a:spLocks noChangeArrowheads="1"/>
          </p:cNvSpPr>
          <p:nvPr/>
        </p:nvSpPr>
        <p:spPr bwMode="auto">
          <a:xfrm>
            <a:off x="250825" y="360363"/>
            <a:ext cx="2951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250825" y="1257300"/>
            <a:ext cx="8713788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/>
              <a:t>求下面命题公式的主析取范式和主合取范式：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∨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 </a:t>
            </a:r>
          </a:p>
          <a:p>
            <a:pPr eaLnBrk="1" hangingPunct="1">
              <a:buClrTx/>
              <a:buSzTx/>
              <a:buFont typeface="Symbol" panose="050501020107060205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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∨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ClrTx/>
              <a:buSzTx/>
              <a:buFont typeface="Symbol" panose="050501020107060205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∧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ClrTx/>
              <a:buSzTx/>
              <a:buFont typeface="Symbol" panose="050501020107060205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∧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r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∨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)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∨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∨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) ∧(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∨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) </a:t>
            </a:r>
            <a:r>
              <a:rPr lang="en-US" altLang="zh-CN" sz="2800" b="1" dirty="0">
                <a:latin typeface="Times New Roman" panose="02020603050405020304" pitchFamily="18" charset="0"/>
              </a:rPr>
              <a:t>∧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)</a:t>
            </a:r>
          </a:p>
          <a:p>
            <a:pPr eaLnBrk="1" hangingPunct="1">
              <a:buClrTx/>
              <a:buSzTx/>
              <a:buFont typeface="Symbol" panose="050501020107060205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∧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r )</a:t>
            </a:r>
            <a:r>
              <a:rPr lang="en-US" altLang="zh-CN" sz="2800" b="1" dirty="0">
                <a:latin typeface="Times New Roman" panose="02020603050405020304" pitchFamily="18" charset="0"/>
              </a:rPr>
              <a:t>∨ 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∧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) ∨(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∧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buClrTx/>
              <a:buSzTx/>
              <a:buFont typeface="Symbol" panose="050501020107060205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∨(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 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∧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 )∨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 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∧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 ) </a:t>
            </a:r>
          </a:p>
          <a:p>
            <a:pPr eaLnBrk="1" hangingPunct="1">
              <a:buClrTx/>
              <a:buSzTx/>
              <a:buFont typeface="Symbol" panose="050501020107060205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∨m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∨m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 ∨m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</a:rPr>
              <a:t> ∨m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7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主析取范式</a:t>
            </a:r>
          </a:p>
          <a:p>
            <a:pPr eaLnBrk="1" hangingPunct="1">
              <a:buClrTx/>
              <a:buSzTx/>
              <a:buFont typeface="Symbol" panose="05050102010706020507" pitchFamily="18" charset="2"/>
              <a:buNone/>
            </a:pPr>
            <a:r>
              <a:rPr lang="zh-CN" altLang="en-US" sz="1800" b="1" dirty="0"/>
              <a:t>        </a:t>
            </a:r>
            <a:r>
              <a:rPr lang="en-US" altLang="zh-CN" sz="1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∨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</a:p>
          <a:p>
            <a:pPr eaLnBrk="1" hangingPunct="1">
              <a:buClrTx/>
              <a:buSzTx/>
              <a:buFont typeface="Symbol" panose="050501020107060205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6         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主合取范式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67C368-CA96-4D45-9463-3DE54BD6281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260648"/>
            <a:ext cx="8654355" cy="981075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主范式的用途</a:t>
            </a:r>
            <a:r>
              <a:rPr lang="en-US" altLang="zh-CN" b="1" dirty="0">
                <a:latin typeface="Times New Roman" panose="02020603050405020304" pitchFamily="18" charset="0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与真值表相同</a:t>
            </a:r>
            <a:r>
              <a:rPr lang="zh-CN" altLang="en-US" sz="4000" b="1" dirty="0"/>
              <a:t> 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308" y="2156482"/>
            <a:ext cx="8281988" cy="169490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例如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其</a:t>
            </a:r>
            <a:r>
              <a:rPr lang="zh-CN" altLang="en-US" b="1" dirty="0">
                <a:solidFill>
                  <a:srgbClr val="3366CC"/>
                </a:solidFill>
                <a:latin typeface="宋体" panose="02010600030101010101" pitchFamily="2" charset="-122"/>
              </a:rPr>
              <a:t>成真赋值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001, 011, 101, 110, 111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其余的赋值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000, 010, 100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成假赋值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7983" y="1412776"/>
            <a:ext cx="8281988" cy="71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  </a:t>
            </a:r>
            <a:r>
              <a:rPr lang="zh-CN" altLang="en-US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求公式的成真赋值和成假赋值</a:t>
            </a:r>
            <a:endParaRPr lang="zh-CN" altLang="en-US" b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0332" y="4221088"/>
            <a:ext cx="7849940" cy="135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 b="1" kern="0" dirty="0">
                <a:latin typeface="宋体" panose="02010600030101010101" pitchFamily="2" charset="-122"/>
              </a:rPr>
              <a:t>类似地，由主合取范式也可立即求出成假</a:t>
            </a:r>
            <a:endParaRPr lang="en-US" altLang="zh-CN" b="1" kern="0" dirty="0">
              <a:latin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kern="0" dirty="0">
                <a:latin typeface="宋体" panose="02010600030101010101" pitchFamily="2" charset="-122"/>
              </a:rPr>
              <a:t> 赋值和成真赋值</a:t>
            </a:r>
            <a:r>
              <a:rPr lang="zh-CN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BD5F18-C170-4B53-B0A9-61484431BAF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28600"/>
            <a:ext cx="8002588" cy="79533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主范式的用途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续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6607"/>
            <a:ext cx="8496944" cy="4800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(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2)  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判断公式的类型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含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个命题变项，则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3366CC"/>
                </a:solidFill>
                <a:latin typeface="宋体" panose="02010600030101010101" pitchFamily="2" charset="-122"/>
              </a:rPr>
              <a:t>为重言式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的主析取范式含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个极小项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的主合取范式为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不含任何极大项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3366CC"/>
                </a:solidFill>
                <a:latin typeface="宋体" panose="02010600030101010101" pitchFamily="2" charset="-122"/>
              </a:rPr>
              <a:t>为矛盾式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的主析取范式为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不含任何极小项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的主合取范式含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个极大项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3366CC"/>
                </a:solidFill>
                <a:latin typeface="宋体" panose="02010600030101010101" pitchFamily="2" charset="-122"/>
              </a:rPr>
              <a:t>为非重言式的可满足式</a:t>
            </a:r>
            <a:endParaRPr lang="zh-CN" altLang="en-US" sz="2800" b="1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的主析取范式中至少含一个且不含全部极小项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的主合取范式中至少含一个且不含全部极大项</a:t>
            </a:r>
            <a:r>
              <a:rPr lang="zh-CN" altLang="en-US" sz="2800" b="1" dirty="0"/>
              <a:t>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E27BA9-9047-422F-97B9-37AF2FD2BF8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105" y="200370"/>
            <a:ext cx="8002588" cy="855663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主范式的用途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续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89135"/>
            <a:ext cx="8353744" cy="3612669"/>
          </a:xfrm>
          <a:solidFill>
            <a:srgbClr val="D9F1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用主析取范式判断下述两个公式是否等值：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⑴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宋体" panose="02010600030101010101" pitchFamily="2" charset="-122"/>
              </a:rPr>
              <a:t>与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宋体" panose="02010600030101010101" pitchFamily="2" charset="-122"/>
              </a:rPr>
              <a:t>与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解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显见，⑴中的两公式等值，而⑵的两公式不等值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/>
              <a:t> </a:t>
            </a:r>
          </a:p>
        </p:txBody>
      </p:sp>
      <p:sp>
        <p:nvSpPr>
          <p:cNvPr id="141317" name="Text Box 4"/>
          <p:cNvSpPr txBox="1">
            <a:spLocks noChangeArrowheads="1"/>
          </p:cNvSpPr>
          <p:nvPr/>
        </p:nvSpPr>
        <p:spPr bwMode="auto">
          <a:xfrm>
            <a:off x="332390" y="1177329"/>
            <a:ext cx="838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3)  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判断两个公式是否等值</a:t>
            </a: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411765" y="5401804"/>
            <a:ext cx="8223250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说明：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宋体" panose="02010600030101010101" pitchFamily="2" charset="-122"/>
              </a:rPr>
              <a:t>用主析取范式或主合取范式均可判断两个公式是否等值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宋体" panose="02010600030101010101" pitchFamily="2" charset="-122"/>
              </a:rPr>
              <a:t>用公式的真值表可求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zh-CN" altLang="en-US" sz="2400" b="1" dirty="0">
                <a:latin typeface="宋体" panose="02010600030101010101" pitchFamily="2" charset="-122"/>
              </a:rPr>
              <a:t>的主范式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C952F4-424A-4C61-99E2-C92EB9264C2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856" y="260648"/>
            <a:ext cx="8002588" cy="855663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主范式的用途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续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84" y="1992819"/>
            <a:ext cx="8136830" cy="4115544"/>
          </a:xfrm>
          <a:solidFill>
            <a:srgbClr val="D9F1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800" b="1" dirty="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宋体" panose="02010600030101010101" pitchFamily="2" charset="-122"/>
              </a:rPr>
              <a:t>某公司要从赵、钱、孙、李、周五名新毕业的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大学生中选派一些人出国学习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800" b="1" dirty="0">
                <a:latin typeface="宋体" panose="02010600030101010101" pitchFamily="2" charset="-122"/>
              </a:rPr>
              <a:t>选派必须满足以下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条件：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(1)</a:t>
            </a:r>
            <a:r>
              <a:rPr lang="zh-CN" altLang="en-US" sz="2800" b="1" dirty="0">
                <a:latin typeface="宋体" panose="02010600030101010101" pitchFamily="2" charset="-122"/>
              </a:rPr>
              <a:t>若赵去，钱也去；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(2)</a:t>
            </a:r>
            <a:r>
              <a:rPr lang="zh-CN" altLang="en-US" sz="2800" b="1" dirty="0">
                <a:latin typeface="宋体" panose="02010600030101010101" pitchFamily="2" charset="-122"/>
              </a:rPr>
              <a:t>李、周两人中至少有一人去；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(3)</a:t>
            </a:r>
            <a:r>
              <a:rPr lang="zh-CN" altLang="en-US" sz="2800" b="1" dirty="0">
                <a:latin typeface="宋体" panose="02010600030101010101" pitchFamily="2" charset="-122"/>
              </a:rPr>
              <a:t>钱、孙两人中有一人去且仅去一人；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(4)</a:t>
            </a:r>
            <a:r>
              <a:rPr lang="zh-CN" altLang="en-US" sz="2800" b="1" dirty="0">
                <a:latin typeface="宋体" panose="02010600030101010101" pitchFamily="2" charset="-122"/>
              </a:rPr>
              <a:t>孙、李两人同去或同不去；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(5)</a:t>
            </a:r>
            <a:r>
              <a:rPr lang="zh-CN" altLang="en-US" sz="2800" b="1" dirty="0">
                <a:latin typeface="宋体" panose="02010600030101010101" pitchFamily="2" charset="-122"/>
              </a:rPr>
              <a:t>若周去，则赵、钱也去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试用主析取范式法分析该公司如何选派他们出国？</a:t>
            </a:r>
            <a:endParaRPr lang="zh-CN" altLang="en-US" sz="28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2856" y="1268008"/>
            <a:ext cx="838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4)  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解决实际应用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C69934-9ED5-4690-A49D-8B3A332E38E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02994"/>
            <a:ext cx="8002588" cy="1100138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续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792" y="1427448"/>
            <a:ext cx="7777162" cy="6480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解此类问题的步骤为：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zh-CN" altLang="en-US" sz="28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792" y="2168223"/>
            <a:ext cx="838768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CN" sz="2800" b="1" kern="0" dirty="0">
                <a:latin typeface="宋体" panose="02010600030101010101" pitchFamily="2" charset="-122"/>
              </a:rPr>
              <a:t>(1)</a:t>
            </a:r>
            <a:r>
              <a:rPr lang="zh-CN" altLang="en-US" sz="2800" b="1" kern="0" dirty="0">
                <a:latin typeface="宋体" panose="02010600030101010101" pitchFamily="2" charset="-122"/>
              </a:rPr>
              <a:t>将简单命题符号化</a:t>
            </a:r>
          </a:p>
          <a:p>
            <a:pPr>
              <a:buNone/>
            </a:pPr>
            <a:r>
              <a:rPr lang="en-US" altLang="zh-CN" sz="2800" b="1" kern="0" dirty="0">
                <a:latin typeface="宋体" panose="02010600030101010101" pitchFamily="2" charset="-122"/>
              </a:rPr>
              <a:t>(2)</a:t>
            </a:r>
            <a:r>
              <a:rPr lang="zh-CN" altLang="en-US" sz="2800" b="1" kern="0" dirty="0">
                <a:latin typeface="宋体" panose="02010600030101010101" pitchFamily="2" charset="-122"/>
              </a:rPr>
              <a:t>写出各复合命题</a:t>
            </a:r>
          </a:p>
          <a:p>
            <a:pPr>
              <a:buNone/>
            </a:pPr>
            <a:r>
              <a:rPr lang="en-US" altLang="zh-CN" sz="2800" b="1" kern="0" dirty="0">
                <a:latin typeface="宋体" panose="02010600030101010101" pitchFamily="2" charset="-122"/>
              </a:rPr>
              <a:t>(3)</a:t>
            </a:r>
            <a:r>
              <a:rPr lang="zh-CN" altLang="en-US" sz="2800" b="1" kern="0" dirty="0">
                <a:latin typeface="宋体" panose="02010600030101010101" pitchFamily="2" charset="-122"/>
              </a:rPr>
              <a:t>写出由</a:t>
            </a:r>
            <a:r>
              <a:rPr lang="en-US" altLang="zh-CN" sz="2800" b="1" kern="0" dirty="0">
                <a:latin typeface="宋体" panose="02010600030101010101" pitchFamily="2" charset="-122"/>
              </a:rPr>
              <a:t>(2)</a:t>
            </a:r>
            <a:r>
              <a:rPr lang="zh-CN" altLang="en-US" sz="2800" b="1" kern="0" dirty="0">
                <a:latin typeface="宋体" panose="02010600030101010101" pitchFamily="2" charset="-122"/>
              </a:rPr>
              <a:t>中复合命题组成的合取式（前提）</a:t>
            </a:r>
          </a:p>
          <a:p>
            <a:pPr>
              <a:buNone/>
            </a:pPr>
            <a:r>
              <a:rPr lang="en-US" altLang="zh-CN" sz="2800" b="1" kern="0" dirty="0">
                <a:latin typeface="宋体" panose="02010600030101010101" pitchFamily="2" charset="-122"/>
              </a:rPr>
              <a:t>(4)</a:t>
            </a:r>
            <a:r>
              <a:rPr lang="zh-CN" altLang="en-US" sz="2800" b="1" kern="0" dirty="0">
                <a:latin typeface="宋体" panose="02010600030101010101" pitchFamily="2" charset="-122"/>
              </a:rPr>
              <a:t>将</a:t>
            </a:r>
            <a:r>
              <a:rPr lang="en-US" altLang="zh-CN" sz="2800" b="1" kern="0" dirty="0">
                <a:latin typeface="宋体" panose="02010600030101010101" pitchFamily="2" charset="-122"/>
              </a:rPr>
              <a:t>(3)</a:t>
            </a:r>
            <a:r>
              <a:rPr lang="zh-CN" altLang="en-US" sz="2800" b="1" kern="0" dirty="0">
                <a:latin typeface="宋体" panose="02010600030101010101" pitchFamily="2" charset="-122"/>
              </a:rPr>
              <a:t>中公式化成析取式（最好是主析取范式）</a:t>
            </a:r>
          </a:p>
          <a:p>
            <a:pPr>
              <a:buNone/>
            </a:pPr>
            <a:r>
              <a:rPr lang="en-US" altLang="zh-CN" sz="2800" b="1" kern="0" dirty="0">
                <a:latin typeface="宋体" panose="02010600030101010101" pitchFamily="2" charset="-122"/>
              </a:rPr>
              <a:t>(5)</a:t>
            </a:r>
            <a:r>
              <a:rPr lang="zh-CN" altLang="en-US" sz="2800" b="1" kern="0" dirty="0">
                <a:latin typeface="宋体" panose="02010600030101010101" pitchFamily="2" charset="-122"/>
              </a:rPr>
              <a:t>这样每个小项就是一种可能产生的结果。</a:t>
            </a:r>
            <a:br>
              <a:rPr lang="zh-CN" altLang="en-US" sz="2800" b="1" kern="0" dirty="0">
                <a:latin typeface="宋体" panose="02010600030101010101" pitchFamily="2" charset="-122"/>
              </a:rPr>
            </a:br>
            <a:r>
              <a:rPr lang="zh-CN" altLang="en-US" sz="2800" b="1" kern="0" dirty="0">
                <a:latin typeface="宋体" panose="02010600030101010101" pitchFamily="2" charset="-122"/>
              </a:rPr>
              <a:t>  去掉不符合题意的小项，即得结论。 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DBF750-8197-4C3A-99EC-BE233FB19DA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8210" y="188640"/>
            <a:ext cx="8229600" cy="9906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例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续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02338"/>
            <a:ext cx="7715250" cy="4876800"/>
          </a:xfrm>
          <a:solidFill>
            <a:srgbClr val="D9F1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①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：派赵去，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宋体" panose="02010600030101010101" pitchFamily="2" charset="-122"/>
              </a:rPr>
              <a:t>：派钱去，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</a:rPr>
              <a:t>：派孙去，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宋体" panose="02010600030101010101" pitchFamily="2" charset="-122"/>
              </a:rPr>
              <a:t>：派李去，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宋体" panose="02010600030101010101" pitchFamily="2" charset="-122"/>
              </a:rPr>
              <a:t>：派周去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② (1)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(2)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(3) ((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(4) ((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(5)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))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③ (1) ~ (5)</a:t>
            </a:r>
            <a:r>
              <a:rPr lang="zh-CN" altLang="en-US" sz="2800" b="1" dirty="0">
                <a:latin typeface="Times New Roman" panose="02020603050405020304" pitchFamily="18" charset="0"/>
              </a:rPr>
              <a:t>构成的合取式为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</a:rPr>
              <a:t>((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((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2261EE-5B15-4C6B-9DD2-36CB0114DF0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002588" cy="85566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例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续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47800"/>
            <a:ext cx="8075613" cy="5029200"/>
          </a:xfrm>
          <a:solidFill>
            <a:srgbClr val="D9F1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④  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</a:rPr>
              <a:t> (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latin typeface="Times New Roman" panose="02020603050405020304" pitchFamily="18" charset="0"/>
              </a:rPr>
              <a:t>q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latin typeface="Times New Roman" panose="02020603050405020304" pitchFamily="18" charset="0"/>
              </a:rPr>
              <a:t>u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latin typeface="Times New Roman" panose="02020603050405020304" pitchFamily="18" charset="0"/>
              </a:rPr>
              <a:t>q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latin typeface="Times New Roman" panose="02020603050405020304" pitchFamily="18" charset="0"/>
              </a:rPr>
              <a:t>u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结论：由④可知，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的成真赋值为</a:t>
            </a:r>
            <a:r>
              <a:rPr lang="en-US" altLang="zh-CN" sz="2800" b="1">
                <a:latin typeface="Times New Roman" panose="02020603050405020304" pitchFamily="18" charset="0"/>
              </a:rPr>
              <a:t>00110</a:t>
            </a:r>
            <a:r>
              <a:rPr lang="zh-CN" altLang="en-US" sz="2800" b="1">
                <a:latin typeface="宋体" panose="02010600030101010101" pitchFamily="2" charset="-122"/>
              </a:rPr>
              <a:t>与</a:t>
            </a:r>
            <a:r>
              <a:rPr lang="en-US" altLang="zh-CN" sz="2800" b="1">
                <a:latin typeface="Times New Roman" panose="02020603050405020304" pitchFamily="18" charset="0"/>
              </a:rPr>
              <a:t>11001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因而派孙、李去（赵、钱、周不去）或派赵、钱、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周去（孙、李不去）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A</a:t>
            </a:r>
            <a:r>
              <a:rPr lang="zh-CN" altLang="en-US" sz="2800" b="1">
                <a:latin typeface="宋体" panose="02010600030101010101" pitchFamily="2" charset="-122"/>
              </a:rPr>
              <a:t>的演算过程如下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800" b="1" i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zh-CN" altLang="en-US" sz="2800" b="1">
                <a:latin typeface="宋体" panose="02010600030101010101" pitchFamily="2" charset="-122"/>
              </a:rPr>
              <a:t>（交换律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baseline="-3000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（分配律）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D55088-8FB4-4D00-9C96-CD270AB81E9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57175"/>
            <a:ext cx="8002588" cy="733425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例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续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  <a:solidFill>
            <a:srgbClr val="D9F1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baseline="-3000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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宋体" panose="02010600030101010101" pitchFamily="2" charset="-122"/>
              </a:rPr>
              <a:t>（分配律）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再令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baseline="-30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((</a:t>
            </a:r>
            <a:r>
              <a:rPr lang="en-US" altLang="zh-CN" sz="2800" b="1" i="1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得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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注意：在以上演算中多次用矛盾律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要求：自己演算一遍</a:t>
            </a:r>
            <a:r>
              <a:rPr lang="zh-CN" altLang="en-US" sz="2800" b="1" dirty="0"/>
              <a:t>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E3CB09-BDE3-4E13-B366-878D3FD7708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联结词全功能集</a:t>
            </a:r>
            <a:r>
              <a:rPr lang="zh-CN" altLang="en-US" b="1" dirty="0"/>
              <a:t> 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315200" cy="3886200"/>
          </a:xfrm>
        </p:spPr>
        <p:txBody>
          <a:bodyPr/>
          <a:lstStyle/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复合联结词</a:t>
            </a:r>
          </a:p>
          <a:p>
            <a:pPr lvl="1" algn="just"/>
            <a:r>
              <a:rPr lang="zh-CN" altLang="en-US" sz="3200" b="1">
                <a:latin typeface="宋体" panose="02010600030101010101" pitchFamily="2" charset="-122"/>
              </a:rPr>
              <a:t> 与非式</a:t>
            </a:r>
          </a:p>
          <a:p>
            <a:pPr lvl="1" algn="just"/>
            <a:r>
              <a:rPr lang="zh-CN" altLang="en-US" sz="3200" b="1">
                <a:latin typeface="宋体" panose="02010600030101010101" pitchFamily="2" charset="-122"/>
              </a:rPr>
              <a:t> 或非式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联结词全功能集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离散数学</Template>
  <TotalTime>16501</TotalTime>
  <Words>12943</Words>
  <Application>Microsoft Office PowerPoint</Application>
  <PresentationFormat>全屏显示(4:3)</PresentationFormat>
  <Paragraphs>3062</Paragraphs>
  <Slides>140</Slides>
  <Notes>97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140</vt:i4>
      </vt:variant>
    </vt:vector>
  </HeadingPairs>
  <TitlesOfParts>
    <vt:vector size="156" baseType="lpstr">
      <vt:lpstr>华文中宋</vt:lpstr>
      <vt:lpstr>楷体_GB2312</vt:lpstr>
      <vt:lpstr>宋体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2_Pixel</vt:lpstr>
      <vt:lpstr>Pixel</vt:lpstr>
      <vt:lpstr>Equation</vt:lpstr>
      <vt:lpstr>公式</vt:lpstr>
      <vt:lpstr>Document</vt:lpstr>
      <vt:lpstr>Visio</vt:lpstr>
      <vt:lpstr>离   散   数   学 Discrete  Mathematics </vt:lpstr>
      <vt:lpstr>什么是离散数学？</vt:lpstr>
      <vt:lpstr>后续课程</vt:lpstr>
      <vt:lpstr>离散数学对编程的重要性</vt:lpstr>
      <vt:lpstr>教学目的</vt:lpstr>
      <vt:lpstr>教学内容</vt:lpstr>
      <vt:lpstr>考核要求</vt:lpstr>
      <vt:lpstr>教学要求</vt:lpstr>
      <vt:lpstr>教材与教学参考书</vt:lpstr>
      <vt:lpstr>（一）数理逻辑部分</vt:lpstr>
      <vt:lpstr>第1章 命题逻辑 </vt:lpstr>
      <vt:lpstr>一、命题与真值 </vt:lpstr>
      <vt:lpstr>                        </vt:lpstr>
      <vt:lpstr>PowerPoint 演示文稿</vt:lpstr>
      <vt:lpstr>二、命题的分类 </vt:lpstr>
      <vt:lpstr>三、简单命题符号化 </vt:lpstr>
      <vt:lpstr>四、联结词与复合命题 </vt:lpstr>
      <vt:lpstr>PowerPoint 演示文稿</vt:lpstr>
      <vt:lpstr>PowerPoint 演示文稿</vt:lpstr>
      <vt:lpstr>PowerPoint 演示文稿</vt:lpstr>
      <vt:lpstr>PowerPoint 演示文稿</vt:lpstr>
      <vt:lpstr>                </vt:lpstr>
      <vt:lpstr>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联结词小结</vt:lpstr>
      <vt:lpstr>1.2  命题公式及分类</vt:lpstr>
      <vt:lpstr>一、命题变项与合式公式 </vt:lpstr>
      <vt:lpstr>PowerPoint 演示文稿</vt:lpstr>
      <vt:lpstr>二、合式公式的层次 </vt:lpstr>
      <vt:lpstr>PowerPoint 演示文稿</vt:lpstr>
      <vt:lpstr>三、公式的赋值 </vt:lpstr>
      <vt:lpstr>PowerPoint 演示文稿</vt:lpstr>
      <vt:lpstr>四、真值表 </vt:lpstr>
      <vt:lpstr>实例</vt:lpstr>
      <vt:lpstr>PowerPoint 演示文稿</vt:lpstr>
      <vt:lpstr>PowerPoint 演示文稿</vt:lpstr>
      <vt:lpstr>五、公式的类型 </vt:lpstr>
      <vt:lpstr>六、真值函数 </vt:lpstr>
      <vt:lpstr>命题公式与真值函数 </vt:lpstr>
      <vt:lpstr>PowerPoint 演示文稿</vt:lpstr>
      <vt:lpstr>1.3 命题逻辑等值演算 </vt:lpstr>
      <vt:lpstr>等值式 </vt:lpstr>
      <vt:lpstr>基本等值式 </vt:lpstr>
      <vt:lpstr>基本等值式(续)</vt:lpstr>
      <vt:lpstr>基本等值式(续)</vt:lpstr>
      <vt:lpstr>等值演算与置换规则 </vt:lpstr>
      <vt:lpstr>PowerPoint 演示文稿</vt:lpstr>
      <vt:lpstr>应用举例1——证明两个公式等值 </vt:lpstr>
      <vt:lpstr>应用举例2——证明两个公式不等值</vt:lpstr>
      <vt:lpstr>应用举例3——判断公式类型 </vt:lpstr>
      <vt:lpstr>例3 (续)</vt:lpstr>
      <vt:lpstr>例3 (续)</vt:lpstr>
      <vt:lpstr>PowerPoint 演示文稿</vt:lpstr>
      <vt:lpstr>1.4 范式 </vt:lpstr>
      <vt:lpstr>对偶式和对偶原理</vt:lpstr>
      <vt:lpstr>PowerPoint 演示文稿</vt:lpstr>
      <vt:lpstr>PowerPoint 演示文稿</vt:lpstr>
      <vt:lpstr>析取范式与合取范式 </vt:lpstr>
      <vt:lpstr>析取范式与合取范式(续)</vt:lpstr>
      <vt:lpstr>析取范式与合取范式(续)</vt:lpstr>
      <vt:lpstr>命题公式的范式 </vt:lpstr>
      <vt:lpstr>求公式的范式举例 </vt:lpstr>
      <vt:lpstr>求公式的范式举例(续)</vt:lpstr>
      <vt:lpstr>极小项与极大项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极小项与极大项(续)</vt:lpstr>
      <vt:lpstr>主析取范式与主合取范式 </vt:lpstr>
      <vt:lpstr>主析取范式与主合取范式(续)</vt:lpstr>
      <vt:lpstr>求公式的主范式</vt:lpstr>
      <vt:lpstr>求公式的主范式(续)</vt:lpstr>
      <vt:lpstr>求公式的主范式(续)</vt:lpstr>
      <vt:lpstr>求公式的主范式(续)</vt:lpstr>
      <vt:lpstr>PowerPoint 演示文稿</vt:lpstr>
      <vt:lpstr>由A的主析取范式求主合取范式的步骤</vt:lpstr>
      <vt:lpstr>PowerPoint 演示文稿</vt:lpstr>
      <vt:lpstr>主范式的用途--与真值表相同 </vt:lpstr>
      <vt:lpstr>主范式的用途(续)</vt:lpstr>
      <vt:lpstr>主范式的用途(续)</vt:lpstr>
      <vt:lpstr>主范式的用途(续)</vt:lpstr>
      <vt:lpstr>例 (续)</vt:lpstr>
      <vt:lpstr>例 (续)</vt:lpstr>
      <vt:lpstr>例 (续)</vt:lpstr>
      <vt:lpstr>例 (续) </vt:lpstr>
      <vt:lpstr>1.5联结词全功能集 </vt:lpstr>
      <vt:lpstr>复合联结词 </vt:lpstr>
      <vt:lpstr>联结词的全功能集 </vt:lpstr>
      <vt:lpstr>联结词的全功能集(续)</vt:lpstr>
      <vt:lpstr>PowerPoint 演示文稿</vt:lpstr>
      <vt:lpstr>PowerPoint 演示文稿</vt:lpstr>
      <vt:lpstr>1.6 组合电路</vt:lpstr>
      <vt:lpstr>组合电路</vt:lpstr>
      <vt:lpstr>组合电路的例子</vt:lpstr>
      <vt:lpstr>实例</vt:lpstr>
      <vt:lpstr>例(续)</vt:lpstr>
      <vt:lpstr>设计组合电路</vt:lpstr>
      <vt:lpstr>奎因-莫可拉斯基方法</vt:lpstr>
      <vt:lpstr>例(续)</vt:lpstr>
      <vt:lpstr>例(续)</vt:lpstr>
      <vt:lpstr>例(续)</vt:lpstr>
      <vt:lpstr>课堂作业3：</vt:lpstr>
      <vt:lpstr>解：</vt:lpstr>
      <vt:lpstr>解：</vt:lpstr>
      <vt:lpstr>解：</vt:lpstr>
      <vt:lpstr>1.7 命题逻辑的推理理论 </vt:lpstr>
      <vt:lpstr>推理的形式结构—问题的引入  </vt:lpstr>
      <vt:lpstr>推理的形式结构 </vt:lpstr>
      <vt:lpstr>判断推理是否正确的方法</vt:lpstr>
      <vt:lpstr>实例</vt:lpstr>
      <vt:lpstr>实例 (续)</vt:lpstr>
      <vt:lpstr>推理定律——重言蕴涵式  </vt:lpstr>
      <vt:lpstr>推理规则 </vt:lpstr>
      <vt:lpstr>推理规则(续)</vt:lpstr>
      <vt:lpstr>构造证明（1）——直接证明法</vt:lpstr>
      <vt:lpstr>直接证明法 (续)</vt:lpstr>
      <vt:lpstr>构造证明(2)——附加前提证明法 </vt:lpstr>
      <vt:lpstr>附加前提证明法 (续)</vt:lpstr>
      <vt:lpstr>附加前提证明法 (续)</vt:lpstr>
      <vt:lpstr>构造证明(3)——归谬法（反证法） </vt:lpstr>
      <vt:lpstr>归谬法 (续)</vt:lpstr>
      <vt:lpstr>归谬法 (续)</vt:lpstr>
      <vt:lpstr>课堂练习4：</vt:lpstr>
      <vt:lpstr>解：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yang fang</cp:lastModifiedBy>
  <cp:revision>777</cp:revision>
  <cp:lastPrinted>1601-01-01T00:00:00Z</cp:lastPrinted>
  <dcterms:created xsi:type="dcterms:W3CDTF">2004-11-29T12:10:45Z</dcterms:created>
  <dcterms:modified xsi:type="dcterms:W3CDTF">2021-09-21T06:50:29Z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